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handoutMasterIdLst>
    <p:handoutMasterId r:id="rId14"/>
  </p:handoutMasterIdLst>
  <p:sldIdLst>
    <p:sldId id="256" r:id="rId2"/>
    <p:sldId id="266" r:id="rId3"/>
    <p:sldId id="260" r:id="rId4"/>
    <p:sldId id="261" r:id="rId5"/>
    <p:sldId id="267" r:id="rId6"/>
    <p:sldId id="268" r:id="rId7"/>
    <p:sldId id="270" r:id="rId8"/>
    <p:sldId id="272" r:id="rId9"/>
    <p:sldId id="257" r:id="rId10"/>
    <p:sldId id="258" r:id="rId11"/>
    <p:sldId id="269"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374" autoAdjust="0"/>
  </p:normalViewPr>
  <p:slideViewPr>
    <p:cSldViewPr snapToGrid="0" snapToObjects="1">
      <p:cViewPr varScale="1">
        <p:scale>
          <a:sx n="70" d="100"/>
          <a:sy n="70" d="100"/>
        </p:scale>
        <p:origin x="-1170" y="-102"/>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63" d="100"/>
          <a:sy n="63" d="100"/>
        </p:scale>
        <p:origin x="-2490"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BD88966-9F5F-A14A-98D4-0D6AC7FBE141}" type="datetimeFigureOut">
              <a:rPr lang="en-US" smtClean="0"/>
              <a:pPr/>
              <a:t>9/14/2010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3763222-AC78-E545-AFCA-7DE7097C97F4}"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41299B-4E19-2C4D-876C-0BCB0534C6A8}" type="datetimeFigureOut">
              <a:rPr lang="en-US" smtClean="0"/>
              <a:pPr/>
              <a:t>9/14/2010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9F735A-7F4B-9A4D-AAC2-46DDAAB76466}"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The Virtual Monte Carlo (VMC) is a C++ API, part of ROOT, that defines an abstract interface for detector description and simulation. User code uses this interface to define geometry, interactions and run characteristics. The VMC loads on the fly the concrete Monte-Carlo (Geant3, Geant4, </a:t>
            </a:r>
            <a:r>
              <a:rPr lang="en-US" dirty="0" err="1" smtClean="0"/>
              <a:t>Fluka</a:t>
            </a:r>
            <a:r>
              <a:rPr lang="en-US" dirty="0" smtClean="0"/>
              <a:t> etc through their respective VMCs and executes the simulation. Results are persistent through VMC as ROOT objects.</a:t>
            </a:r>
          </a:p>
        </p:txBody>
      </p:sp>
      <p:sp>
        <p:nvSpPr>
          <p:cNvPr id="645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4F7ECED-8468-4C28-A8CE-94D9A2ECB322}" type="slidenum">
              <a:rPr lang="en-US"/>
              <a:pPr fontAlgn="base">
                <a:spcBef>
                  <a:spcPct val="0"/>
                </a:spcBef>
                <a:spcAft>
                  <a:spcPct val="0"/>
                </a:spcAft>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nl-NL"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Click to edit Master subtitle style</a:t>
            </a:r>
            <a:endParaRPr lang="en-US"/>
          </a:p>
        </p:txBody>
      </p:sp>
      <p:sp>
        <p:nvSpPr>
          <p:cNvPr id="4" name="Date Placeholder 3"/>
          <p:cNvSpPr>
            <a:spLocks noGrp="1"/>
          </p:cNvSpPr>
          <p:nvPr>
            <p:ph type="dt" sz="half" idx="10"/>
          </p:nvPr>
        </p:nvSpPr>
        <p:spPr/>
        <p:txBody>
          <a:bodyPr/>
          <a:lstStyle/>
          <a:p>
            <a:r>
              <a:rPr lang="el-GR" smtClean="0"/>
              <a:t>September 2010</a:t>
            </a:r>
            <a:endParaRPr lang="en-US"/>
          </a:p>
        </p:txBody>
      </p:sp>
      <p:sp>
        <p:nvSpPr>
          <p:cNvPr id="5" name="Footer Placeholder 4"/>
          <p:cNvSpPr>
            <a:spLocks noGrp="1"/>
          </p:cNvSpPr>
          <p:nvPr>
            <p:ph type="ftr" sz="quarter" idx="11"/>
          </p:nvPr>
        </p:nvSpPr>
        <p:spPr/>
        <p:txBody>
          <a:bodyPr/>
          <a:lstStyle/>
          <a:p>
            <a:r>
              <a:rPr lang="en-US" smtClean="0"/>
              <a:t>MC-PAD Midterm Review</a:t>
            </a:r>
            <a:endParaRPr lang="en-US"/>
          </a:p>
        </p:txBody>
      </p:sp>
      <p:sp>
        <p:nvSpPr>
          <p:cNvPr id="6" name="Slide Number Placeholder 5"/>
          <p:cNvSpPr>
            <a:spLocks noGrp="1"/>
          </p:cNvSpPr>
          <p:nvPr>
            <p:ph type="sldNum" sz="quarter" idx="12"/>
          </p:nvPr>
        </p:nvSpPr>
        <p:spPr/>
        <p:txBody>
          <a:bodyPr/>
          <a:lstStyle/>
          <a:p>
            <a:fld id="{56299CE8-58F7-DA4B-B8A5-FF9AA146EFE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4" name="Date Placeholder 3"/>
          <p:cNvSpPr>
            <a:spLocks noGrp="1"/>
          </p:cNvSpPr>
          <p:nvPr>
            <p:ph type="dt" sz="half" idx="10"/>
          </p:nvPr>
        </p:nvSpPr>
        <p:spPr/>
        <p:txBody>
          <a:bodyPr/>
          <a:lstStyle/>
          <a:p>
            <a:r>
              <a:rPr lang="el-GR" smtClean="0"/>
              <a:t>September 2010</a:t>
            </a:r>
            <a:endParaRPr lang="en-US"/>
          </a:p>
        </p:txBody>
      </p:sp>
      <p:sp>
        <p:nvSpPr>
          <p:cNvPr id="5" name="Footer Placeholder 4"/>
          <p:cNvSpPr>
            <a:spLocks noGrp="1"/>
          </p:cNvSpPr>
          <p:nvPr>
            <p:ph type="ftr" sz="quarter" idx="11"/>
          </p:nvPr>
        </p:nvSpPr>
        <p:spPr/>
        <p:txBody>
          <a:bodyPr/>
          <a:lstStyle/>
          <a:p>
            <a:r>
              <a:rPr lang="en-US" smtClean="0"/>
              <a:t>MC-PAD Midterm Review</a:t>
            </a:r>
            <a:endParaRPr lang="en-US"/>
          </a:p>
        </p:txBody>
      </p:sp>
      <p:sp>
        <p:nvSpPr>
          <p:cNvPr id="6" name="Slide Number Placeholder 5"/>
          <p:cNvSpPr>
            <a:spLocks noGrp="1"/>
          </p:cNvSpPr>
          <p:nvPr>
            <p:ph type="sldNum" sz="quarter" idx="12"/>
          </p:nvPr>
        </p:nvSpPr>
        <p:spPr/>
        <p:txBody>
          <a:bodyPr/>
          <a:lstStyle/>
          <a:p>
            <a:fld id="{56299CE8-58F7-DA4B-B8A5-FF9AA146EFE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nl-NL"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4" name="Date Placeholder 3"/>
          <p:cNvSpPr>
            <a:spLocks noGrp="1"/>
          </p:cNvSpPr>
          <p:nvPr>
            <p:ph type="dt" sz="half" idx="10"/>
          </p:nvPr>
        </p:nvSpPr>
        <p:spPr/>
        <p:txBody>
          <a:bodyPr/>
          <a:lstStyle/>
          <a:p>
            <a:r>
              <a:rPr lang="el-GR" smtClean="0"/>
              <a:t>September 2010</a:t>
            </a:r>
            <a:endParaRPr lang="en-US"/>
          </a:p>
        </p:txBody>
      </p:sp>
      <p:sp>
        <p:nvSpPr>
          <p:cNvPr id="5" name="Footer Placeholder 4"/>
          <p:cNvSpPr>
            <a:spLocks noGrp="1"/>
          </p:cNvSpPr>
          <p:nvPr>
            <p:ph type="ftr" sz="quarter" idx="11"/>
          </p:nvPr>
        </p:nvSpPr>
        <p:spPr/>
        <p:txBody>
          <a:bodyPr/>
          <a:lstStyle/>
          <a:p>
            <a:r>
              <a:rPr lang="en-US" smtClean="0"/>
              <a:t>MC-PAD Midterm Review</a:t>
            </a:r>
            <a:endParaRPr lang="en-US"/>
          </a:p>
        </p:txBody>
      </p:sp>
      <p:sp>
        <p:nvSpPr>
          <p:cNvPr id="6" name="Slide Number Placeholder 5"/>
          <p:cNvSpPr>
            <a:spLocks noGrp="1"/>
          </p:cNvSpPr>
          <p:nvPr>
            <p:ph type="sldNum" sz="quarter" idx="12"/>
          </p:nvPr>
        </p:nvSpPr>
        <p:spPr/>
        <p:txBody>
          <a:bodyPr/>
          <a:lstStyle/>
          <a:p>
            <a:fld id="{56299CE8-58F7-DA4B-B8A5-FF9AA146EFE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Click to edit Master title style</a:t>
            </a:r>
            <a:endParaRPr lang="en-US"/>
          </a:p>
        </p:txBody>
      </p:sp>
      <p:sp>
        <p:nvSpPr>
          <p:cNvPr id="3" name="Content Placeholder 2"/>
          <p:cNvSpPr>
            <a:spLocks noGrp="1"/>
          </p:cNvSpPr>
          <p:nvPr>
            <p:ph idx="1"/>
          </p:nvPr>
        </p:nvSpPr>
        <p:spPr/>
        <p:txBody>
          <a:body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4" name="Date Placeholder 3"/>
          <p:cNvSpPr>
            <a:spLocks noGrp="1"/>
          </p:cNvSpPr>
          <p:nvPr>
            <p:ph type="dt" sz="half" idx="10"/>
          </p:nvPr>
        </p:nvSpPr>
        <p:spPr/>
        <p:txBody>
          <a:bodyPr/>
          <a:lstStyle/>
          <a:p>
            <a:r>
              <a:rPr lang="el-GR" smtClean="0"/>
              <a:t>September 2010</a:t>
            </a:r>
            <a:endParaRPr lang="en-US"/>
          </a:p>
        </p:txBody>
      </p:sp>
      <p:sp>
        <p:nvSpPr>
          <p:cNvPr id="5" name="Footer Placeholder 4"/>
          <p:cNvSpPr>
            <a:spLocks noGrp="1"/>
          </p:cNvSpPr>
          <p:nvPr>
            <p:ph type="ftr" sz="quarter" idx="11"/>
          </p:nvPr>
        </p:nvSpPr>
        <p:spPr/>
        <p:txBody>
          <a:bodyPr/>
          <a:lstStyle/>
          <a:p>
            <a:r>
              <a:rPr lang="en-US" smtClean="0"/>
              <a:t>MC-PAD Midterm Review</a:t>
            </a:r>
            <a:endParaRPr lang="en-US"/>
          </a:p>
        </p:txBody>
      </p:sp>
      <p:sp>
        <p:nvSpPr>
          <p:cNvPr id="6" name="Slide Number Placeholder 5"/>
          <p:cNvSpPr>
            <a:spLocks noGrp="1"/>
          </p:cNvSpPr>
          <p:nvPr>
            <p:ph type="sldNum" sz="quarter" idx="12"/>
          </p:nvPr>
        </p:nvSpPr>
        <p:spPr/>
        <p:txBody>
          <a:bodyPr/>
          <a:lstStyle/>
          <a:p>
            <a:fld id="{56299CE8-58F7-DA4B-B8A5-FF9AA146EFE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nl-NL"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Click to edit Master text styles</a:t>
            </a:r>
          </a:p>
        </p:txBody>
      </p:sp>
      <p:sp>
        <p:nvSpPr>
          <p:cNvPr id="4" name="Date Placeholder 3"/>
          <p:cNvSpPr>
            <a:spLocks noGrp="1"/>
          </p:cNvSpPr>
          <p:nvPr>
            <p:ph type="dt" sz="half" idx="10"/>
          </p:nvPr>
        </p:nvSpPr>
        <p:spPr/>
        <p:txBody>
          <a:bodyPr/>
          <a:lstStyle/>
          <a:p>
            <a:r>
              <a:rPr lang="el-GR" smtClean="0"/>
              <a:t>September 2010</a:t>
            </a:r>
            <a:endParaRPr lang="en-US"/>
          </a:p>
        </p:txBody>
      </p:sp>
      <p:sp>
        <p:nvSpPr>
          <p:cNvPr id="5" name="Footer Placeholder 4"/>
          <p:cNvSpPr>
            <a:spLocks noGrp="1"/>
          </p:cNvSpPr>
          <p:nvPr>
            <p:ph type="ftr" sz="quarter" idx="11"/>
          </p:nvPr>
        </p:nvSpPr>
        <p:spPr/>
        <p:txBody>
          <a:bodyPr/>
          <a:lstStyle/>
          <a:p>
            <a:r>
              <a:rPr lang="en-US" smtClean="0"/>
              <a:t>MC-PAD Midterm Review</a:t>
            </a:r>
            <a:endParaRPr lang="en-US"/>
          </a:p>
        </p:txBody>
      </p:sp>
      <p:sp>
        <p:nvSpPr>
          <p:cNvPr id="6" name="Slide Number Placeholder 5"/>
          <p:cNvSpPr>
            <a:spLocks noGrp="1"/>
          </p:cNvSpPr>
          <p:nvPr>
            <p:ph type="sldNum" sz="quarter" idx="12"/>
          </p:nvPr>
        </p:nvSpPr>
        <p:spPr/>
        <p:txBody>
          <a:bodyPr/>
          <a:lstStyle/>
          <a:p>
            <a:fld id="{56299CE8-58F7-DA4B-B8A5-FF9AA146EFE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5" name="Date Placeholder 4"/>
          <p:cNvSpPr>
            <a:spLocks noGrp="1"/>
          </p:cNvSpPr>
          <p:nvPr>
            <p:ph type="dt" sz="half" idx="10"/>
          </p:nvPr>
        </p:nvSpPr>
        <p:spPr/>
        <p:txBody>
          <a:bodyPr/>
          <a:lstStyle/>
          <a:p>
            <a:r>
              <a:rPr lang="el-GR" smtClean="0"/>
              <a:t>September 2010</a:t>
            </a:r>
            <a:endParaRPr lang="en-US"/>
          </a:p>
        </p:txBody>
      </p:sp>
      <p:sp>
        <p:nvSpPr>
          <p:cNvPr id="6" name="Footer Placeholder 5"/>
          <p:cNvSpPr>
            <a:spLocks noGrp="1"/>
          </p:cNvSpPr>
          <p:nvPr>
            <p:ph type="ftr" sz="quarter" idx="11"/>
          </p:nvPr>
        </p:nvSpPr>
        <p:spPr/>
        <p:txBody>
          <a:bodyPr/>
          <a:lstStyle/>
          <a:p>
            <a:r>
              <a:rPr lang="en-US" smtClean="0"/>
              <a:t>MC-PAD Midterm Review</a:t>
            </a:r>
            <a:endParaRPr lang="en-US"/>
          </a:p>
        </p:txBody>
      </p:sp>
      <p:sp>
        <p:nvSpPr>
          <p:cNvPr id="7" name="Slide Number Placeholder 6"/>
          <p:cNvSpPr>
            <a:spLocks noGrp="1"/>
          </p:cNvSpPr>
          <p:nvPr>
            <p:ph type="sldNum" sz="quarter" idx="12"/>
          </p:nvPr>
        </p:nvSpPr>
        <p:spPr/>
        <p:txBody>
          <a:bodyPr/>
          <a:lstStyle/>
          <a:p>
            <a:fld id="{56299CE8-58F7-DA4B-B8A5-FF9AA146EFE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7" name="Date Placeholder 6"/>
          <p:cNvSpPr>
            <a:spLocks noGrp="1"/>
          </p:cNvSpPr>
          <p:nvPr>
            <p:ph type="dt" sz="half" idx="10"/>
          </p:nvPr>
        </p:nvSpPr>
        <p:spPr/>
        <p:txBody>
          <a:bodyPr/>
          <a:lstStyle/>
          <a:p>
            <a:r>
              <a:rPr lang="el-GR" smtClean="0"/>
              <a:t>September 2010</a:t>
            </a:r>
            <a:endParaRPr lang="en-US"/>
          </a:p>
        </p:txBody>
      </p:sp>
      <p:sp>
        <p:nvSpPr>
          <p:cNvPr id="8" name="Footer Placeholder 7"/>
          <p:cNvSpPr>
            <a:spLocks noGrp="1"/>
          </p:cNvSpPr>
          <p:nvPr>
            <p:ph type="ftr" sz="quarter" idx="11"/>
          </p:nvPr>
        </p:nvSpPr>
        <p:spPr/>
        <p:txBody>
          <a:bodyPr/>
          <a:lstStyle/>
          <a:p>
            <a:r>
              <a:rPr lang="en-US" smtClean="0"/>
              <a:t>MC-PAD Midterm Review</a:t>
            </a:r>
            <a:endParaRPr lang="en-US"/>
          </a:p>
        </p:txBody>
      </p:sp>
      <p:sp>
        <p:nvSpPr>
          <p:cNvPr id="9" name="Slide Number Placeholder 8"/>
          <p:cNvSpPr>
            <a:spLocks noGrp="1"/>
          </p:cNvSpPr>
          <p:nvPr>
            <p:ph type="sldNum" sz="quarter" idx="12"/>
          </p:nvPr>
        </p:nvSpPr>
        <p:spPr/>
        <p:txBody>
          <a:bodyPr/>
          <a:lstStyle/>
          <a:p>
            <a:fld id="{56299CE8-58F7-DA4B-B8A5-FF9AA146EFE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Click to edit Master title style</a:t>
            </a:r>
            <a:endParaRPr lang="en-US"/>
          </a:p>
        </p:txBody>
      </p:sp>
      <p:sp>
        <p:nvSpPr>
          <p:cNvPr id="3" name="Date Placeholder 2"/>
          <p:cNvSpPr>
            <a:spLocks noGrp="1"/>
          </p:cNvSpPr>
          <p:nvPr>
            <p:ph type="dt" sz="half" idx="10"/>
          </p:nvPr>
        </p:nvSpPr>
        <p:spPr/>
        <p:txBody>
          <a:bodyPr/>
          <a:lstStyle/>
          <a:p>
            <a:r>
              <a:rPr lang="el-GR" smtClean="0"/>
              <a:t>September 2010</a:t>
            </a:r>
            <a:endParaRPr lang="en-US"/>
          </a:p>
        </p:txBody>
      </p:sp>
      <p:sp>
        <p:nvSpPr>
          <p:cNvPr id="4" name="Footer Placeholder 3"/>
          <p:cNvSpPr>
            <a:spLocks noGrp="1"/>
          </p:cNvSpPr>
          <p:nvPr>
            <p:ph type="ftr" sz="quarter" idx="11"/>
          </p:nvPr>
        </p:nvSpPr>
        <p:spPr/>
        <p:txBody>
          <a:bodyPr/>
          <a:lstStyle/>
          <a:p>
            <a:r>
              <a:rPr lang="en-US" smtClean="0"/>
              <a:t>MC-PAD Midterm Review</a:t>
            </a:r>
            <a:endParaRPr lang="en-US"/>
          </a:p>
        </p:txBody>
      </p:sp>
      <p:sp>
        <p:nvSpPr>
          <p:cNvPr id="5" name="Slide Number Placeholder 4"/>
          <p:cNvSpPr>
            <a:spLocks noGrp="1"/>
          </p:cNvSpPr>
          <p:nvPr>
            <p:ph type="sldNum" sz="quarter" idx="12"/>
          </p:nvPr>
        </p:nvSpPr>
        <p:spPr/>
        <p:txBody>
          <a:bodyPr/>
          <a:lstStyle/>
          <a:p>
            <a:fld id="{56299CE8-58F7-DA4B-B8A5-FF9AA146EFE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l-GR" smtClean="0"/>
              <a:t>September 2010</a:t>
            </a:r>
            <a:endParaRPr lang="en-US"/>
          </a:p>
        </p:txBody>
      </p:sp>
      <p:sp>
        <p:nvSpPr>
          <p:cNvPr id="3" name="Footer Placeholder 2"/>
          <p:cNvSpPr>
            <a:spLocks noGrp="1"/>
          </p:cNvSpPr>
          <p:nvPr>
            <p:ph type="ftr" sz="quarter" idx="11"/>
          </p:nvPr>
        </p:nvSpPr>
        <p:spPr/>
        <p:txBody>
          <a:bodyPr/>
          <a:lstStyle/>
          <a:p>
            <a:r>
              <a:rPr lang="en-US" smtClean="0"/>
              <a:t>MC-PAD Midterm Review</a:t>
            </a:r>
            <a:endParaRPr lang="en-US"/>
          </a:p>
        </p:txBody>
      </p:sp>
      <p:sp>
        <p:nvSpPr>
          <p:cNvPr id="4" name="Slide Number Placeholder 3"/>
          <p:cNvSpPr>
            <a:spLocks noGrp="1"/>
          </p:cNvSpPr>
          <p:nvPr>
            <p:ph type="sldNum" sz="quarter" idx="12"/>
          </p:nvPr>
        </p:nvSpPr>
        <p:spPr/>
        <p:txBody>
          <a:bodyPr/>
          <a:lstStyle/>
          <a:p>
            <a:fld id="{56299CE8-58F7-DA4B-B8A5-FF9AA146EFE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nl-NL"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Click to edit Master text styles</a:t>
            </a:r>
          </a:p>
        </p:txBody>
      </p:sp>
      <p:sp>
        <p:nvSpPr>
          <p:cNvPr id="5" name="Date Placeholder 4"/>
          <p:cNvSpPr>
            <a:spLocks noGrp="1"/>
          </p:cNvSpPr>
          <p:nvPr>
            <p:ph type="dt" sz="half" idx="10"/>
          </p:nvPr>
        </p:nvSpPr>
        <p:spPr/>
        <p:txBody>
          <a:bodyPr/>
          <a:lstStyle/>
          <a:p>
            <a:r>
              <a:rPr lang="el-GR" smtClean="0"/>
              <a:t>September 2010</a:t>
            </a:r>
            <a:endParaRPr lang="en-US"/>
          </a:p>
        </p:txBody>
      </p:sp>
      <p:sp>
        <p:nvSpPr>
          <p:cNvPr id="6" name="Footer Placeholder 5"/>
          <p:cNvSpPr>
            <a:spLocks noGrp="1"/>
          </p:cNvSpPr>
          <p:nvPr>
            <p:ph type="ftr" sz="quarter" idx="11"/>
          </p:nvPr>
        </p:nvSpPr>
        <p:spPr/>
        <p:txBody>
          <a:bodyPr/>
          <a:lstStyle/>
          <a:p>
            <a:r>
              <a:rPr lang="en-US" smtClean="0"/>
              <a:t>MC-PAD Midterm Review</a:t>
            </a:r>
            <a:endParaRPr lang="en-US"/>
          </a:p>
        </p:txBody>
      </p:sp>
      <p:sp>
        <p:nvSpPr>
          <p:cNvPr id="7" name="Slide Number Placeholder 6"/>
          <p:cNvSpPr>
            <a:spLocks noGrp="1"/>
          </p:cNvSpPr>
          <p:nvPr>
            <p:ph type="sldNum" sz="quarter" idx="12"/>
          </p:nvPr>
        </p:nvSpPr>
        <p:spPr/>
        <p:txBody>
          <a:bodyPr/>
          <a:lstStyle/>
          <a:p>
            <a:fld id="{56299CE8-58F7-DA4B-B8A5-FF9AA146EFE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nl-NL"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Click to edit Master text styles</a:t>
            </a:r>
          </a:p>
        </p:txBody>
      </p:sp>
      <p:sp>
        <p:nvSpPr>
          <p:cNvPr id="5" name="Date Placeholder 4"/>
          <p:cNvSpPr>
            <a:spLocks noGrp="1"/>
          </p:cNvSpPr>
          <p:nvPr>
            <p:ph type="dt" sz="half" idx="10"/>
          </p:nvPr>
        </p:nvSpPr>
        <p:spPr/>
        <p:txBody>
          <a:bodyPr/>
          <a:lstStyle/>
          <a:p>
            <a:r>
              <a:rPr lang="el-GR" smtClean="0"/>
              <a:t>September 2010</a:t>
            </a:r>
            <a:endParaRPr lang="en-US"/>
          </a:p>
        </p:txBody>
      </p:sp>
      <p:sp>
        <p:nvSpPr>
          <p:cNvPr id="6" name="Footer Placeholder 5"/>
          <p:cNvSpPr>
            <a:spLocks noGrp="1"/>
          </p:cNvSpPr>
          <p:nvPr>
            <p:ph type="ftr" sz="quarter" idx="11"/>
          </p:nvPr>
        </p:nvSpPr>
        <p:spPr/>
        <p:txBody>
          <a:bodyPr/>
          <a:lstStyle/>
          <a:p>
            <a:r>
              <a:rPr lang="en-US" smtClean="0"/>
              <a:t>MC-PAD Midterm Review</a:t>
            </a:r>
            <a:endParaRPr lang="en-US"/>
          </a:p>
        </p:txBody>
      </p:sp>
      <p:sp>
        <p:nvSpPr>
          <p:cNvPr id="7" name="Slide Number Placeholder 6"/>
          <p:cNvSpPr>
            <a:spLocks noGrp="1"/>
          </p:cNvSpPr>
          <p:nvPr>
            <p:ph type="sldNum" sz="quarter" idx="12"/>
          </p:nvPr>
        </p:nvSpPr>
        <p:spPr/>
        <p:txBody>
          <a:bodyPr/>
          <a:lstStyle/>
          <a:p>
            <a:fld id="{56299CE8-58F7-DA4B-B8A5-FF9AA146EFE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5619" y="56928"/>
            <a:ext cx="8756952" cy="1143000"/>
          </a:xfrm>
          <a:prstGeom prst="rect">
            <a:avLst/>
          </a:prstGeom>
        </p:spPr>
        <p:txBody>
          <a:bodyPr vert="horz" lIns="91440" tIns="45720" rIns="91440" bIns="45720" rtlCol="0" anchor="ctr">
            <a:normAutofit/>
          </a:bodyPr>
          <a:lstStyle/>
          <a:p>
            <a:r>
              <a:rPr lang="nl-NL" dirty="0" smtClean="0"/>
              <a:t>Click to </a:t>
            </a:r>
            <a:r>
              <a:rPr lang="nl-NL" dirty="0" err="1" smtClean="0"/>
              <a:t>edit</a:t>
            </a:r>
            <a:r>
              <a:rPr lang="nl-NL" dirty="0" smtClean="0"/>
              <a:t> </a:t>
            </a:r>
            <a:r>
              <a:rPr lang="nl-NL" dirty="0" err="1" smtClean="0"/>
              <a:t>Master</a:t>
            </a:r>
            <a:r>
              <a:rPr lang="nl-NL" dirty="0" smtClean="0"/>
              <a:t> </a:t>
            </a:r>
            <a:r>
              <a:rPr lang="nl-NL" dirty="0" err="1" smtClean="0"/>
              <a:t>title</a:t>
            </a:r>
            <a:r>
              <a:rPr lang="nl-NL" dirty="0" smtClean="0"/>
              <a:t> </a:t>
            </a:r>
            <a:r>
              <a:rPr lang="nl-NL" dirty="0" err="1" smtClean="0"/>
              <a:t>style</a:t>
            </a:r>
            <a:endParaRPr lang="en-US" dirty="0"/>
          </a:p>
        </p:txBody>
      </p:sp>
      <p:sp>
        <p:nvSpPr>
          <p:cNvPr id="3" name="Text Placeholder 2"/>
          <p:cNvSpPr>
            <a:spLocks noGrp="1"/>
          </p:cNvSpPr>
          <p:nvPr>
            <p:ph type="body" idx="1"/>
          </p:nvPr>
        </p:nvSpPr>
        <p:spPr>
          <a:xfrm>
            <a:off x="205619" y="1600200"/>
            <a:ext cx="8756952" cy="4525963"/>
          </a:xfrm>
          <a:prstGeom prst="rect">
            <a:avLst/>
          </a:prstGeom>
        </p:spPr>
        <p:txBody>
          <a:bodyPr vert="horz" lIns="91440" tIns="45720" rIns="91440" bIns="45720" rtlCol="0">
            <a:normAutofit/>
          </a:bodyPr>
          <a:lstStyle/>
          <a:p>
            <a:pPr lvl="0"/>
            <a:r>
              <a:rPr lang="nl-NL" dirty="0" smtClean="0"/>
              <a:t>Click to </a:t>
            </a:r>
            <a:r>
              <a:rPr lang="nl-NL" dirty="0" err="1" smtClean="0"/>
              <a:t>edit</a:t>
            </a:r>
            <a:r>
              <a:rPr lang="nl-NL" dirty="0" smtClean="0"/>
              <a:t> </a:t>
            </a:r>
            <a:r>
              <a:rPr lang="nl-NL" dirty="0" err="1" smtClean="0"/>
              <a:t>Master</a:t>
            </a:r>
            <a:r>
              <a:rPr lang="nl-NL" dirty="0" smtClean="0"/>
              <a:t> </a:t>
            </a:r>
            <a:r>
              <a:rPr lang="nl-NL" dirty="0" err="1" smtClean="0"/>
              <a:t>text</a:t>
            </a:r>
            <a:r>
              <a:rPr lang="nl-NL" dirty="0" smtClean="0"/>
              <a:t> </a:t>
            </a:r>
            <a:r>
              <a:rPr lang="nl-NL" dirty="0" err="1" smtClean="0"/>
              <a:t>styles</a:t>
            </a:r>
            <a:endParaRPr lang="nl-NL" dirty="0" smtClean="0"/>
          </a:p>
          <a:p>
            <a:pPr lvl="1"/>
            <a:r>
              <a:rPr lang="nl-NL" dirty="0" err="1" smtClean="0"/>
              <a:t>Second</a:t>
            </a:r>
            <a:r>
              <a:rPr lang="nl-NL" dirty="0" smtClean="0"/>
              <a:t> level</a:t>
            </a:r>
          </a:p>
          <a:p>
            <a:pPr lvl="2"/>
            <a:r>
              <a:rPr lang="nl-NL" dirty="0" err="1" smtClean="0"/>
              <a:t>Third</a:t>
            </a:r>
            <a:r>
              <a:rPr lang="nl-NL" dirty="0" smtClean="0"/>
              <a:t> level</a:t>
            </a:r>
          </a:p>
          <a:p>
            <a:pPr lvl="3"/>
            <a:r>
              <a:rPr lang="nl-NL" dirty="0" err="1" smtClean="0"/>
              <a:t>Fourth</a:t>
            </a:r>
            <a:r>
              <a:rPr lang="nl-NL" dirty="0" smtClean="0"/>
              <a:t> level</a:t>
            </a:r>
          </a:p>
          <a:p>
            <a:pPr lvl="4"/>
            <a:r>
              <a:rPr lang="nl-NL" dirty="0" err="1" smtClean="0"/>
              <a:t>Fifth</a:t>
            </a:r>
            <a:r>
              <a:rPr lang="nl-NL" dirty="0" smtClean="0"/>
              <a:t> level</a:t>
            </a:r>
            <a:endParaRPr lang="en-US" dirty="0"/>
          </a:p>
        </p:txBody>
      </p:sp>
      <p:sp>
        <p:nvSpPr>
          <p:cNvPr id="4" name="Date Placeholder 3"/>
          <p:cNvSpPr>
            <a:spLocks noGrp="1"/>
          </p:cNvSpPr>
          <p:nvPr>
            <p:ph type="dt" sz="half" idx="2"/>
          </p:nvPr>
        </p:nvSpPr>
        <p:spPr>
          <a:xfrm>
            <a:off x="203205" y="645311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l-GR" smtClean="0"/>
              <a:t>September 2010</a:t>
            </a:r>
            <a:endParaRPr lang="en-US" dirty="0"/>
          </a:p>
        </p:txBody>
      </p:sp>
      <p:sp>
        <p:nvSpPr>
          <p:cNvPr id="5" name="Footer Placeholder 4"/>
          <p:cNvSpPr>
            <a:spLocks noGrp="1"/>
          </p:cNvSpPr>
          <p:nvPr>
            <p:ph type="ftr" sz="quarter" idx="3"/>
          </p:nvPr>
        </p:nvSpPr>
        <p:spPr>
          <a:xfrm>
            <a:off x="3136295" y="645311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MC-PAD Midterm Review</a:t>
            </a:r>
            <a:endParaRPr lang="en-US"/>
          </a:p>
        </p:txBody>
      </p:sp>
      <p:sp>
        <p:nvSpPr>
          <p:cNvPr id="6" name="Slide Number Placeholder 5"/>
          <p:cNvSpPr>
            <a:spLocks noGrp="1"/>
          </p:cNvSpPr>
          <p:nvPr>
            <p:ph type="sldNum" sz="quarter" idx="4"/>
          </p:nvPr>
        </p:nvSpPr>
        <p:spPr>
          <a:xfrm>
            <a:off x="6807195" y="645311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299CE8-58F7-DA4B-B8A5-FF9AA146EFEA}" type="slidenum">
              <a:rPr lang="en-US" smtClean="0"/>
              <a:pPr/>
              <a:t>‹#›</a:t>
            </a:fld>
            <a:endParaRPr lang="en-US" dirty="0"/>
          </a:p>
        </p:txBody>
      </p:sp>
      <p:pic>
        <p:nvPicPr>
          <p:cNvPr id="7" name="Picture 6" descr="MC-PAD-Logo.jpg"/>
          <p:cNvPicPr>
            <a:picLocks noChangeAspect="1"/>
          </p:cNvPicPr>
          <p:nvPr userDrawn="1"/>
        </p:nvPicPr>
        <p:blipFill>
          <a:blip r:embed="rId13"/>
          <a:stretch>
            <a:fillRect/>
          </a:stretch>
        </p:blipFill>
        <p:spPr>
          <a:xfrm>
            <a:off x="7054845" y="77038"/>
            <a:ext cx="1885950" cy="103822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56609"/>
            <a:ext cx="7772400" cy="1470025"/>
          </a:xfrm>
        </p:spPr>
        <p:txBody>
          <a:bodyPr/>
          <a:lstStyle/>
          <a:p>
            <a:r>
              <a:rPr lang="en-US" dirty="0" err="1" smtClean="0"/>
              <a:t>Filimon</a:t>
            </a:r>
            <a:r>
              <a:rPr lang="en-US" dirty="0" smtClean="0"/>
              <a:t> </a:t>
            </a:r>
            <a:r>
              <a:rPr lang="en-US" dirty="0" err="1" smtClean="0"/>
              <a:t>Roukoutakis</a:t>
            </a:r>
            <a:endParaRPr lang="en-US" dirty="0"/>
          </a:p>
        </p:txBody>
      </p:sp>
      <p:sp>
        <p:nvSpPr>
          <p:cNvPr id="3" name="Subtitle 2"/>
          <p:cNvSpPr>
            <a:spLocks noGrp="1"/>
          </p:cNvSpPr>
          <p:nvPr>
            <p:ph type="subTitle" idx="1"/>
          </p:nvPr>
        </p:nvSpPr>
        <p:spPr>
          <a:xfrm>
            <a:off x="1371600" y="2926634"/>
            <a:ext cx="6400800" cy="3215439"/>
          </a:xfrm>
        </p:spPr>
        <p:txBody>
          <a:bodyPr>
            <a:noAutofit/>
          </a:bodyPr>
          <a:lstStyle/>
          <a:p>
            <a:pPr marL="514350" indent="-514350" algn="l"/>
            <a:r>
              <a:rPr lang="en-US" sz="1600" dirty="0" smtClean="0">
                <a:solidFill>
                  <a:schemeClr val="tx1">
                    <a:lumMod val="75000"/>
                    <a:lumOff val="25000"/>
                  </a:schemeClr>
                </a:solidFill>
              </a:rPr>
              <a:t>some past background…</a:t>
            </a:r>
          </a:p>
          <a:p>
            <a:pPr marL="514350" indent="-514350" algn="l"/>
            <a:r>
              <a:rPr lang="en-US" sz="1600" dirty="0" smtClean="0">
                <a:solidFill>
                  <a:schemeClr val="tx1">
                    <a:lumMod val="75000"/>
                    <a:lumOff val="25000"/>
                  </a:schemeClr>
                </a:solidFill>
              </a:rPr>
              <a:t>          Marie Curie EST@CERN (FP6 RTN “MITELCO”, 2006-2009)</a:t>
            </a:r>
          </a:p>
          <a:p>
            <a:pPr marL="971550" lvl="1" indent="-514350" algn="l"/>
            <a:r>
              <a:rPr lang="en-US" sz="1600" dirty="0" smtClean="0">
                <a:solidFill>
                  <a:schemeClr val="tx1">
                    <a:lumMod val="75000"/>
                    <a:lumOff val="25000"/>
                  </a:schemeClr>
                </a:solidFill>
              </a:rPr>
              <a:t>PhD (University of Athens, 2010)</a:t>
            </a:r>
          </a:p>
          <a:p>
            <a:pPr marL="971550" lvl="1" indent="-514350" algn="l"/>
            <a:r>
              <a:rPr lang="en-US" sz="1600" dirty="0" smtClean="0">
                <a:solidFill>
                  <a:schemeClr val="tx1">
                    <a:lumMod val="75000"/>
                    <a:lumOff val="25000"/>
                  </a:schemeClr>
                </a:solidFill>
              </a:rPr>
              <a:t>“Phi and K* resonance analysis with/out </a:t>
            </a:r>
            <a:r>
              <a:rPr lang="en-US" sz="1600" dirty="0" err="1" smtClean="0">
                <a:solidFill>
                  <a:schemeClr val="tx1">
                    <a:lumMod val="75000"/>
                    <a:lumOff val="25000"/>
                  </a:schemeClr>
                </a:solidFill>
              </a:rPr>
              <a:t>pid</a:t>
            </a:r>
            <a:r>
              <a:rPr lang="en-US" sz="1600" dirty="0" smtClean="0">
                <a:solidFill>
                  <a:schemeClr val="tx1">
                    <a:lumMod val="75000"/>
                    <a:lumOff val="25000"/>
                  </a:schemeClr>
                </a:solidFill>
              </a:rPr>
              <a:t> and with </a:t>
            </a:r>
          </a:p>
          <a:p>
            <a:pPr marL="971550" lvl="1" indent="-514350" algn="l"/>
            <a:r>
              <a:rPr lang="en-US" sz="1600" dirty="0" smtClean="0">
                <a:solidFill>
                  <a:schemeClr val="tx1">
                    <a:lumMod val="75000"/>
                    <a:lumOff val="25000"/>
                  </a:schemeClr>
                </a:solidFill>
              </a:rPr>
              <a:t>kink kinematic </a:t>
            </a:r>
            <a:r>
              <a:rPr lang="en-US" sz="1600" dirty="0" err="1" smtClean="0">
                <a:solidFill>
                  <a:schemeClr val="tx1">
                    <a:lumMod val="75000"/>
                    <a:lumOff val="25000"/>
                  </a:schemeClr>
                </a:solidFill>
              </a:rPr>
              <a:t>pid</a:t>
            </a:r>
            <a:r>
              <a:rPr lang="en-US" sz="1600" dirty="0" smtClean="0">
                <a:solidFill>
                  <a:schemeClr val="tx1">
                    <a:lumMod val="75000"/>
                    <a:lumOff val="25000"/>
                  </a:schemeClr>
                </a:solidFill>
              </a:rPr>
              <a:t> in ALICE-LHC”</a:t>
            </a:r>
          </a:p>
          <a:p>
            <a:pPr marL="971550" lvl="1" indent="-514350" algn="l"/>
            <a:r>
              <a:rPr lang="en-US" sz="1600" dirty="0" smtClean="0">
                <a:solidFill>
                  <a:schemeClr val="tx1">
                    <a:lumMod val="75000"/>
                    <a:lumOff val="25000"/>
                  </a:schemeClr>
                </a:solidFill>
              </a:rPr>
              <a:t>Greek nationality</a:t>
            </a:r>
          </a:p>
          <a:p>
            <a:pPr marL="514350" indent="-514350" algn="l"/>
            <a:r>
              <a:rPr lang="en-US" sz="1600" dirty="0" smtClean="0">
                <a:solidFill>
                  <a:schemeClr val="tx1">
                    <a:lumMod val="75000"/>
                    <a:lumOff val="25000"/>
                  </a:schemeClr>
                </a:solidFill>
              </a:rPr>
              <a:t>present status:</a:t>
            </a:r>
          </a:p>
          <a:p>
            <a:pPr marL="971550" lvl="1" indent="-514350" algn="l"/>
            <a:r>
              <a:rPr lang="en-US" sz="1600" dirty="0" smtClean="0">
                <a:solidFill>
                  <a:schemeClr val="tx1">
                    <a:lumMod val="75000"/>
                    <a:lumOff val="25000"/>
                  </a:schemeClr>
                </a:solidFill>
              </a:rPr>
              <a:t>Marie Curie ER@INFN-LNF, </a:t>
            </a:r>
            <a:r>
              <a:rPr lang="en-US" sz="1600" dirty="0" err="1" smtClean="0">
                <a:solidFill>
                  <a:schemeClr val="tx1">
                    <a:lumMod val="75000"/>
                    <a:lumOff val="25000"/>
                  </a:schemeClr>
                </a:solidFill>
              </a:rPr>
              <a:t>Frascati</a:t>
            </a:r>
            <a:r>
              <a:rPr lang="en-US" sz="1600" dirty="0" smtClean="0">
                <a:solidFill>
                  <a:schemeClr val="tx1">
                    <a:lumMod val="75000"/>
                    <a:lumOff val="25000"/>
                  </a:schemeClr>
                </a:solidFill>
              </a:rPr>
              <a:t> (RM), Italy since April 2010</a:t>
            </a:r>
          </a:p>
          <a:p>
            <a:pPr marL="971550" lvl="1" indent="-514350" algn="l"/>
            <a:r>
              <a:rPr lang="en-US" sz="1600" dirty="0" smtClean="0">
                <a:solidFill>
                  <a:schemeClr val="tx1">
                    <a:lumMod val="75000"/>
                    <a:lumOff val="25000"/>
                  </a:schemeClr>
                </a:solidFill>
              </a:rPr>
              <a:t>Working on: </a:t>
            </a:r>
            <a:r>
              <a:rPr lang="en-US" sz="1600" dirty="0" smtClean="0">
                <a:solidFill>
                  <a:schemeClr val="tx1">
                    <a:lumMod val="75000"/>
                    <a:lumOff val="25000"/>
                  </a:schemeClr>
                </a:solidFill>
              </a:rPr>
              <a:t>P12 </a:t>
            </a:r>
            <a:r>
              <a:rPr lang="en-US" sz="1600" dirty="0" smtClean="0">
                <a:solidFill>
                  <a:schemeClr val="tx1">
                    <a:lumMod val="75000"/>
                    <a:lumOff val="25000"/>
                  </a:schemeClr>
                </a:solidFill>
              </a:rPr>
              <a:t>(Optimization of Monte Carlo Tools and </a:t>
            </a:r>
          </a:p>
          <a:p>
            <a:pPr marL="971550" lvl="1" indent="-514350" algn="l"/>
            <a:r>
              <a:rPr lang="en-US" sz="1600" dirty="0" smtClean="0">
                <a:solidFill>
                  <a:schemeClr val="tx1">
                    <a:lumMod val="75000"/>
                    <a:lumOff val="25000"/>
                  </a:schemeClr>
                </a:solidFill>
              </a:rPr>
              <a:t>Comparison with Benchmark Data)</a:t>
            </a:r>
          </a:p>
          <a:p>
            <a:pPr marL="971550" lvl="1" indent="-514350" algn="l"/>
            <a:r>
              <a:rPr lang="en-US" sz="1600" dirty="0" smtClean="0">
                <a:solidFill>
                  <a:schemeClr val="tx1">
                    <a:lumMod val="75000"/>
                    <a:lumOff val="25000"/>
                  </a:schemeClr>
                </a:solidFill>
              </a:rPr>
              <a:t>Under the supervision of Stefano </a:t>
            </a:r>
            <a:r>
              <a:rPr lang="en-US" sz="1600" dirty="0" err="1" smtClean="0">
                <a:solidFill>
                  <a:schemeClr val="tx1">
                    <a:lumMod val="75000"/>
                    <a:lumOff val="25000"/>
                  </a:schemeClr>
                </a:solidFill>
              </a:rPr>
              <a:t>Miscetti</a:t>
            </a:r>
            <a:endParaRPr lang="en-US" sz="1600" dirty="0" smtClean="0">
              <a:solidFill>
                <a:schemeClr val="tx1">
                  <a:lumMod val="75000"/>
                  <a:lumOff val="25000"/>
                </a:schemeClr>
              </a:solidFill>
            </a:endParaRPr>
          </a:p>
          <a:p>
            <a:pPr algn="l"/>
            <a:endParaRPr lang="en-US" sz="1600" dirty="0">
              <a:solidFill>
                <a:schemeClr val="tx1">
                  <a:lumMod val="75000"/>
                  <a:lumOff val="25000"/>
                </a:schemeClr>
              </a:solidFill>
            </a:endParaRPr>
          </a:p>
          <a:p>
            <a:pPr algn="l"/>
            <a:endParaRPr lang="en-US" sz="1600" dirty="0" smtClean="0">
              <a:solidFill>
                <a:schemeClr val="tx1">
                  <a:lumMod val="75000"/>
                  <a:lumOff val="25000"/>
                </a:schemeClr>
              </a:solidFill>
            </a:endParaRPr>
          </a:p>
          <a:p>
            <a:pPr algn="l"/>
            <a:endParaRPr lang="en-US" sz="1600"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Overview - Results</a:t>
            </a:r>
            <a:endParaRPr lang="en-US" sz="3600" dirty="0"/>
          </a:p>
        </p:txBody>
      </p:sp>
      <p:sp>
        <p:nvSpPr>
          <p:cNvPr id="3" name="Content Placeholder 2"/>
          <p:cNvSpPr>
            <a:spLocks noGrp="1"/>
          </p:cNvSpPr>
          <p:nvPr>
            <p:ph idx="1"/>
          </p:nvPr>
        </p:nvSpPr>
        <p:spPr>
          <a:xfrm>
            <a:off x="0" y="1600200"/>
            <a:ext cx="9144000" cy="3258403"/>
          </a:xfrm>
        </p:spPr>
        <p:txBody>
          <a:bodyPr>
            <a:noAutofit/>
          </a:bodyPr>
          <a:lstStyle/>
          <a:p>
            <a:r>
              <a:rPr lang="en-US" sz="1600" dirty="0" smtClean="0"/>
              <a:t>Poster presented at </a:t>
            </a:r>
            <a:r>
              <a:rPr lang="fr-FR" sz="1600" dirty="0" smtClean="0"/>
              <a:t>the Marie Curie Satellite Event</a:t>
            </a:r>
          </a:p>
          <a:p>
            <a:endParaRPr lang="fr-FR" sz="1600" dirty="0" smtClean="0"/>
          </a:p>
          <a:p>
            <a:r>
              <a:rPr lang="fr-FR" sz="1600" dirty="0" smtClean="0"/>
              <a:t>Abstract </a:t>
            </a:r>
            <a:r>
              <a:rPr lang="fr-FR" sz="1600" dirty="0" err="1" smtClean="0"/>
              <a:t>accepted</a:t>
            </a:r>
            <a:r>
              <a:rPr lang="fr-FR" sz="1600" dirty="0" smtClean="0"/>
              <a:t> for a poster to </a:t>
            </a:r>
            <a:r>
              <a:rPr lang="fr-FR" sz="1600" dirty="0" err="1" smtClean="0"/>
              <a:t>be</a:t>
            </a:r>
            <a:r>
              <a:rPr lang="fr-FR" sz="1600" dirty="0" smtClean="0"/>
              <a:t> </a:t>
            </a:r>
            <a:r>
              <a:rPr lang="fr-FR" sz="1600" dirty="0" err="1" smtClean="0"/>
              <a:t>presented</a:t>
            </a:r>
            <a:r>
              <a:rPr lang="fr-FR" sz="1600" dirty="0" smtClean="0"/>
              <a:t> in IEEE NPSS </a:t>
            </a:r>
            <a:r>
              <a:rPr lang="fr-FR" sz="1600" dirty="0" err="1" smtClean="0"/>
              <a:t>Nuclear</a:t>
            </a:r>
            <a:r>
              <a:rPr lang="fr-FR" sz="1600" dirty="0" smtClean="0"/>
              <a:t> Science Symposium 2010, Knoxville, USA (30/10-6/11/2010)</a:t>
            </a:r>
          </a:p>
          <a:p>
            <a:endParaRPr lang="fr-FR" sz="1600" dirty="0" smtClean="0"/>
          </a:p>
          <a:p>
            <a:r>
              <a:rPr lang="fr-FR" sz="1600" dirty="0" smtClean="0"/>
              <a:t>The </a:t>
            </a:r>
            <a:r>
              <a:rPr lang="fr-FR" sz="1600" dirty="0" err="1" smtClean="0"/>
              <a:t>developed</a:t>
            </a:r>
            <a:r>
              <a:rPr lang="fr-FR" sz="1600" dirty="0" smtClean="0"/>
              <a:t> software suite </a:t>
            </a:r>
            <a:r>
              <a:rPr lang="fr-FR" sz="1600" dirty="0" err="1" smtClean="0"/>
              <a:t>will</a:t>
            </a:r>
            <a:r>
              <a:rPr lang="fr-FR" sz="1600" dirty="0" smtClean="0"/>
              <a:t> </a:t>
            </a:r>
            <a:r>
              <a:rPr lang="fr-FR" sz="1600" dirty="0" err="1" smtClean="0"/>
              <a:t>be</a:t>
            </a:r>
            <a:r>
              <a:rPr lang="fr-FR" sz="1600" dirty="0" smtClean="0"/>
              <a:t> </a:t>
            </a:r>
            <a:r>
              <a:rPr lang="fr-FR" sz="1600" dirty="0" err="1" smtClean="0"/>
              <a:t>available</a:t>
            </a:r>
            <a:r>
              <a:rPr lang="fr-FR" sz="1600" dirty="0" smtClean="0"/>
              <a:t> </a:t>
            </a:r>
            <a:r>
              <a:rPr lang="fr-FR" sz="1600" dirty="0" err="1" smtClean="0"/>
              <a:t>when</a:t>
            </a:r>
            <a:r>
              <a:rPr lang="fr-FR" sz="1600" dirty="0" smtClean="0"/>
              <a:t> </a:t>
            </a:r>
            <a:r>
              <a:rPr lang="fr-FR" sz="1600" dirty="0" err="1" smtClean="0"/>
              <a:t>finished</a:t>
            </a:r>
            <a:r>
              <a:rPr lang="fr-FR" sz="1600" dirty="0" smtClean="0"/>
              <a:t> </a:t>
            </a:r>
            <a:r>
              <a:rPr lang="fr-FR" sz="1600" dirty="0" err="1" smtClean="0"/>
              <a:t>from</a:t>
            </a:r>
            <a:r>
              <a:rPr lang="fr-FR" sz="1600" dirty="0" smtClean="0"/>
              <a:t> a </a:t>
            </a:r>
            <a:r>
              <a:rPr lang="fr-FR" sz="1600" dirty="0" err="1" smtClean="0"/>
              <a:t>webpage</a:t>
            </a:r>
            <a:r>
              <a:rPr lang="fr-FR" sz="1600" dirty="0" smtClean="0"/>
              <a:t>, </a:t>
            </a:r>
            <a:r>
              <a:rPr lang="fr-FR" sz="1600" dirty="0" err="1" smtClean="0"/>
              <a:t>providing</a:t>
            </a:r>
            <a:r>
              <a:rPr lang="fr-FR" sz="1600" dirty="0" smtClean="0"/>
              <a:t> a « </a:t>
            </a:r>
            <a:r>
              <a:rPr lang="fr-FR" sz="1600" dirty="0" err="1" smtClean="0"/>
              <a:t>turn</a:t>
            </a:r>
            <a:r>
              <a:rPr lang="fr-FR" sz="1600" dirty="0" smtClean="0"/>
              <a:t>-</a:t>
            </a:r>
            <a:r>
              <a:rPr lang="fr-FR" sz="1600" dirty="0" err="1" smtClean="0"/>
              <a:t>key</a:t>
            </a:r>
            <a:r>
              <a:rPr lang="fr-FR" sz="1600" dirty="0" smtClean="0"/>
              <a:t> » solution for </a:t>
            </a:r>
            <a:r>
              <a:rPr lang="fr-FR" sz="1600" dirty="0" err="1" smtClean="0"/>
              <a:t>generic</a:t>
            </a:r>
            <a:r>
              <a:rPr lang="fr-FR" sz="1600" dirty="0" smtClean="0"/>
              <a:t> detector simulation </a:t>
            </a:r>
            <a:r>
              <a:rPr lang="fr-FR" sz="1600" dirty="0" err="1" smtClean="0"/>
              <a:t>using</a:t>
            </a:r>
            <a:r>
              <a:rPr lang="fr-FR" sz="1600" dirty="0" smtClean="0"/>
              <a:t> ROOT </a:t>
            </a:r>
            <a:r>
              <a:rPr lang="fr-FR" sz="1600" dirty="0" err="1" smtClean="0"/>
              <a:t>geometry</a:t>
            </a:r>
            <a:endParaRPr lang="fr-FR" sz="1600" dirty="0" smtClean="0"/>
          </a:p>
          <a:p>
            <a:endParaRPr lang="fr-FR" sz="1600" dirty="0" smtClean="0"/>
          </a:p>
          <a:p>
            <a:r>
              <a:rPr lang="fr-FR" sz="1600" dirty="0" err="1" smtClean="0"/>
              <a:t>Aiming</a:t>
            </a:r>
            <a:r>
              <a:rPr lang="fr-FR" sz="1600" dirty="0" smtClean="0"/>
              <a:t> </a:t>
            </a:r>
            <a:r>
              <a:rPr lang="fr-FR" sz="1600" dirty="0" err="1" smtClean="0"/>
              <a:t>at</a:t>
            </a:r>
            <a:r>
              <a:rPr lang="fr-FR" sz="1600" dirty="0" smtClean="0"/>
              <a:t> a </a:t>
            </a:r>
            <a:r>
              <a:rPr lang="fr-FR" sz="1600" dirty="0" err="1" smtClean="0"/>
              <a:t>peer</a:t>
            </a:r>
            <a:r>
              <a:rPr lang="fr-FR" sz="1600" dirty="0" smtClean="0"/>
              <a:t>-</a:t>
            </a:r>
            <a:r>
              <a:rPr lang="fr-FR" sz="1600" dirty="0" err="1" smtClean="0"/>
              <a:t>reviewed</a:t>
            </a:r>
            <a:r>
              <a:rPr lang="fr-FR" sz="1600" dirty="0" smtClean="0"/>
              <a:t> publication once </a:t>
            </a:r>
            <a:r>
              <a:rPr lang="fr-FR" sz="1600" dirty="0" err="1" smtClean="0"/>
              <a:t>some</a:t>
            </a:r>
            <a:r>
              <a:rPr lang="fr-FR" sz="1600" dirty="0" smtClean="0"/>
              <a:t> </a:t>
            </a:r>
            <a:r>
              <a:rPr lang="fr-FR" sz="1600" dirty="0" err="1" smtClean="0"/>
              <a:t>physics</a:t>
            </a:r>
            <a:r>
              <a:rPr lang="fr-FR" sz="1600" dirty="0" smtClean="0"/>
              <a:t> </a:t>
            </a:r>
            <a:r>
              <a:rPr lang="fr-FR" sz="1600" dirty="0" err="1" smtClean="0"/>
              <a:t>results</a:t>
            </a:r>
            <a:r>
              <a:rPr lang="fr-FR" sz="1600" dirty="0" smtClean="0"/>
              <a:t> are </a:t>
            </a:r>
            <a:r>
              <a:rPr lang="fr-FR" sz="1600" dirty="0" err="1" smtClean="0"/>
              <a:t>available</a:t>
            </a:r>
            <a:endParaRPr lang="en-US" sz="1600" dirty="0"/>
          </a:p>
        </p:txBody>
      </p:sp>
      <p:sp>
        <p:nvSpPr>
          <p:cNvPr id="4" name="Date Placeholder 3"/>
          <p:cNvSpPr>
            <a:spLocks noGrp="1"/>
          </p:cNvSpPr>
          <p:nvPr>
            <p:ph type="dt" sz="half" idx="10"/>
          </p:nvPr>
        </p:nvSpPr>
        <p:spPr/>
        <p:txBody>
          <a:bodyPr/>
          <a:lstStyle/>
          <a:p>
            <a:r>
              <a:rPr lang="el-GR" smtClean="0"/>
              <a:t>September 2010</a:t>
            </a:r>
            <a:endParaRPr lang="en-US"/>
          </a:p>
        </p:txBody>
      </p:sp>
      <p:sp>
        <p:nvSpPr>
          <p:cNvPr id="5" name="Slide Number Placeholder 4"/>
          <p:cNvSpPr>
            <a:spLocks noGrp="1"/>
          </p:cNvSpPr>
          <p:nvPr>
            <p:ph type="sldNum" sz="quarter" idx="12"/>
          </p:nvPr>
        </p:nvSpPr>
        <p:spPr/>
        <p:txBody>
          <a:bodyPr/>
          <a:lstStyle/>
          <a:p>
            <a:fld id="{56299CE8-58F7-DA4B-B8A5-FF9AA146EFEA}" type="slidenum">
              <a:rPr lang="en-US" smtClean="0"/>
              <a:pPr/>
              <a:t>10</a:t>
            </a:fld>
            <a:endParaRPr lang="en-US"/>
          </a:p>
        </p:txBody>
      </p:sp>
      <p:sp>
        <p:nvSpPr>
          <p:cNvPr id="6" name="Footer Placeholder 5"/>
          <p:cNvSpPr>
            <a:spLocks noGrp="1"/>
          </p:cNvSpPr>
          <p:nvPr>
            <p:ph type="ftr" sz="quarter" idx="11"/>
          </p:nvPr>
        </p:nvSpPr>
        <p:spPr/>
        <p:txBody>
          <a:bodyPr/>
          <a:lstStyle/>
          <a:p>
            <a:r>
              <a:rPr lang="en-US" smtClean="0"/>
              <a:t>MC-PAD Midterm Review</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205" y="163773"/>
            <a:ext cx="8229600" cy="871774"/>
          </a:xfrm>
        </p:spPr>
        <p:txBody>
          <a:bodyPr rtlCol="0">
            <a:normAutofit/>
          </a:bodyPr>
          <a:lstStyle/>
          <a:p>
            <a:pPr fontAlgn="auto">
              <a:spcAft>
                <a:spcPts val="0"/>
              </a:spcAft>
              <a:defRPr/>
            </a:pPr>
            <a:r>
              <a:rPr lang="en-US" sz="3600" dirty="0" smtClean="0"/>
              <a:t>Conclusions and plans</a:t>
            </a:r>
            <a:endParaRPr lang="en-US" sz="3600" dirty="0"/>
          </a:p>
        </p:txBody>
      </p:sp>
      <p:sp>
        <p:nvSpPr>
          <p:cNvPr id="3" name="Date Placeholder 2"/>
          <p:cNvSpPr>
            <a:spLocks noGrp="1"/>
          </p:cNvSpPr>
          <p:nvPr>
            <p:ph type="dt" sz="quarter" idx="10"/>
          </p:nvPr>
        </p:nvSpPr>
        <p:spPr/>
        <p:txBody>
          <a:bodyPr/>
          <a:lstStyle/>
          <a:p>
            <a:pPr>
              <a:defRPr/>
            </a:pPr>
            <a:r>
              <a:rPr lang="el-GR" dirty="0" err="1" smtClean="0"/>
              <a:t>September</a:t>
            </a:r>
            <a:r>
              <a:rPr lang="el-GR" dirty="0" smtClean="0"/>
              <a:t> 2010</a:t>
            </a:r>
            <a:endParaRPr lang="en-US" dirty="0"/>
          </a:p>
        </p:txBody>
      </p:sp>
      <p:sp>
        <p:nvSpPr>
          <p:cNvPr id="4" name="Footer Placeholder 3"/>
          <p:cNvSpPr>
            <a:spLocks noGrp="1"/>
          </p:cNvSpPr>
          <p:nvPr>
            <p:ph type="ftr" sz="quarter" idx="11"/>
          </p:nvPr>
        </p:nvSpPr>
        <p:spPr/>
        <p:txBody>
          <a:bodyPr/>
          <a:lstStyle/>
          <a:p>
            <a:pPr>
              <a:defRPr/>
            </a:pPr>
            <a:r>
              <a:rPr lang="en-US" smtClean="0"/>
              <a:t>MC-PAD Midterm Review</a:t>
            </a:r>
            <a:endParaRPr lang="en-US"/>
          </a:p>
        </p:txBody>
      </p:sp>
      <p:sp>
        <p:nvSpPr>
          <p:cNvPr id="5" name="Slide Number Placeholder 4"/>
          <p:cNvSpPr>
            <a:spLocks noGrp="1"/>
          </p:cNvSpPr>
          <p:nvPr>
            <p:ph type="sldNum" sz="quarter" idx="12"/>
          </p:nvPr>
        </p:nvSpPr>
        <p:spPr/>
        <p:txBody>
          <a:bodyPr/>
          <a:lstStyle/>
          <a:p>
            <a:pPr>
              <a:defRPr/>
            </a:pPr>
            <a:fld id="{1D2C786A-09BB-4313-92ED-DF512F104BC9}" type="slidenum">
              <a:rPr lang="en-US"/>
              <a:pPr>
                <a:defRPr/>
              </a:pPr>
              <a:t>11</a:t>
            </a:fld>
            <a:endParaRPr lang="en-US"/>
          </a:p>
        </p:txBody>
      </p:sp>
      <p:sp>
        <p:nvSpPr>
          <p:cNvPr id="43014" name="Content Placeholder 2"/>
          <p:cNvSpPr txBox="1">
            <a:spLocks/>
          </p:cNvSpPr>
          <p:nvPr/>
        </p:nvSpPr>
        <p:spPr bwMode="auto">
          <a:xfrm>
            <a:off x="0" y="1201004"/>
            <a:ext cx="9144000" cy="4940490"/>
          </a:xfrm>
          <a:prstGeom prst="rect">
            <a:avLst/>
          </a:prstGeom>
          <a:noFill/>
          <a:ln w="9525">
            <a:noFill/>
            <a:miter lim="800000"/>
            <a:headEnd/>
            <a:tailEnd/>
          </a:ln>
        </p:spPr>
        <p:txBody>
          <a:bodyPr/>
          <a:lstStyle/>
          <a:p>
            <a:pPr marL="331447" indent="-331447">
              <a:spcBef>
                <a:spcPct val="20000"/>
              </a:spcBef>
              <a:buFont typeface="Wingdings" pitchFamily="2" charset="2"/>
              <a:buChar char="ü"/>
            </a:pPr>
            <a:r>
              <a:rPr lang="en-US" sz="1500" dirty="0" smtClean="0"/>
              <a:t>A generic VMC application has been developed that allows the simulation of an arbitrary detector geometry without need to rebuild the code. </a:t>
            </a:r>
            <a:r>
              <a:rPr lang="en-GB" sz="1500" dirty="0" smtClean="0"/>
              <a:t>An elegant solution that seems to solve the problem of a consistent detector description and parameterized analysis</a:t>
            </a:r>
          </a:p>
          <a:p>
            <a:pPr marL="331447" indent="-331447">
              <a:spcBef>
                <a:spcPct val="20000"/>
              </a:spcBef>
            </a:pPr>
            <a:endParaRPr lang="en-US" sz="1500" dirty="0" smtClean="0"/>
          </a:p>
          <a:p>
            <a:pPr marL="331447" indent="-331447">
              <a:spcBef>
                <a:spcPct val="20000"/>
              </a:spcBef>
              <a:buFont typeface="Wingdings" pitchFamily="2" charset="2"/>
              <a:buChar char="ü"/>
            </a:pPr>
            <a:r>
              <a:rPr lang="en-US" sz="1500" dirty="0" smtClean="0"/>
              <a:t>Preliminary results for electromagnetic showers show agreement between GEANT3, Geant4 and test beam data</a:t>
            </a:r>
          </a:p>
          <a:p>
            <a:pPr marL="331447" indent="-331447">
              <a:spcBef>
                <a:spcPct val="20000"/>
              </a:spcBef>
              <a:buFont typeface="Wingdings" pitchFamily="2" charset="2"/>
              <a:buChar char="ü"/>
            </a:pPr>
            <a:endParaRPr lang="en-US" sz="1500" dirty="0" smtClean="0"/>
          </a:p>
          <a:p>
            <a:pPr marL="331447" indent="-331447">
              <a:spcBef>
                <a:spcPct val="20000"/>
              </a:spcBef>
              <a:buFont typeface="Wingdings" pitchFamily="2" charset="2"/>
              <a:buChar char="ü"/>
            </a:pPr>
            <a:r>
              <a:rPr lang="en-US" sz="1500" dirty="0" smtClean="0"/>
              <a:t>The “hits” part of the simulation is complete. Need to implement the digitization of the signal, from the scintillation to the PMT readout</a:t>
            </a:r>
          </a:p>
          <a:p>
            <a:pPr marL="331447" indent="-331447">
              <a:spcBef>
                <a:spcPct val="20000"/>
              </a:spcBef>
              <a:buFont typeface="Wingdings" pitchFamily="2" charset="2"/>
              <a:buChar char="ü"/>
            </a:pPr>
            <a:endParaRPr lang="en-US" sz="1500" dirty="0" smtClean="0"/>
          </a:p>
          <a:p>
            <a:pPr marL="331447" indent="-331447">
              <a:spcBef>
                <a:spcPct val="20000"/>
              </a:spcBef>
              <a:buFont typeface="Wingdings" pitchFamily="2" charset="2"/>
              <a:buChar char="ü"/>
            </a:pPr>
            <a:r>
              <a:rPr lang="en-US" sz="1500" dirty="0" smtClean="0"/>
              <a:t>After validation of the electromagnetic calorimeter, move to proton/neutron projectiles to simulate </a:t>
            </a:r>
            <a:r>
              <a:rPr lang="en-US" sz="1500" dirty="0" err="1" smtClean="0"/>
              <a:t>hadronic</a:t>
            </a:r>
            <a:r>
              <a:rPr lang="en-US" sz="1500" dirty="0" smtClean="0"/>
              <a:t> </a:t>
            </a:r>
            <a:r>
              <a:rPr lang="en-US" sz="1500" dirty="0" err="1" smtClean="0"/>
              <a:t>calorimetry</a:t>
            </a:r>
            <a:endParaRPr lang="en-US" sz="1500" dirty="0" smtClean="0"/>
          </a:p>
          <a:p>
            <a:pPr marL="331447" indent="-331447">
              <a:spcBef>
                <a:spcPct val="20000"/>
              </a:spcBef>
              <a:buFont typeface="Wingdings" pitchFamily="2" charset="2"/>
              <a:buChar char="ü"/>
            </a:pPr>
            <a:endParaRPr lang="en-US" sz="1500" dirty="0" smtClean="0"/>
          </a:p>
          <a:p>
            <a:pPr marL="331447" indent="-331447">
              <a:spcBef>
                <a:spcPct val="20000"/>
              </a:spcBef>
              <a:buFont typeface="Wingdings" pitchFamily="2" charset="2"/>
              <a:buChar char="ü"/>
            </a:pPr>
            <a:r>
              <a:rPr lang="en-US" sz="1500" dirty="0" smtClean="0"/>
              <a:t>VMC allows the straightforward change of the geometric/material parameters thus enabling us to find the optimum cell size (minimum </a:t>
            </a:r>
            <a:r>
              <a:rPr lang="en-US" sz="1500" dirty="0" err="1" smtClean="0"/>
              <a:t>scintillator</a:t>
            </a:r>
            <a:r>
              <a:rPr lang="en-US" sz="1500" dirty="0" smtClean="0"/>
              <a:t> material for maximum efficiency)</a:t>
            </a:r>
          </a:p>
          <a:p>
            <a:pPr marL="331447" indent="-331447">
              <a:spcBef>
                <a:spcPct val="20000"/>
              </a:spcBef>
              <a:buFont typeface="Wingdings" pitchFamily="2" charset="2"/>
              <a:buChar char="ü"/>
            </a:pPr>
            <a:endParaRPr lang="en-US" sz="1500" dirty="0" smtClean="0"/>
          </a:p>
          <a:p>
            <a:pPr marL="331447" indent="-331447">
              <a:spcBef>
                <a:spcPct val="20000"/>
              </a:spcBef>
              <a:buFont typeface="Wingdings" pitchFamily="2" charset="2"/>
              <a:buChar char="ü"/>
            </a:pPr>
            <a:r>
              <a:rPr lang="en-US" sz="1500" dirty="0" smtClean="0">
                <a:solidFill>
                  <a:srgbClr val="000000"/>
                </a:solidFill>
                <a:cs typeface="Tahoma"/>
              </a:rPr>
              <a:t>P12-D1, P12-D3 in progress for Geant4/3, </a:t>
            </a:r>
            <a:r>
              <a:rPr lang="en-US" sz="1500" dirty="0" err="1" smtClean="0">
                <a:solidFill>
                  <a:srgbClr val="000000"/>
                </a:solidFill>
                <a:cs typeface="Tahoma"/>
              </a:rPr>
              <a:t>tbd</a:t>
            </a:r>
            <a:r>
              <a:rPr lang="en-US" sz="1500" dirty="0" smtClean="0">
                <a:solidFill>
                  <a:srgbClr val="000000"/>
                </a:solidFill>
                <a:cs typeface="Tahoma"/>
              </a:rPr>
              <a:t> for </a:t>
            </a:r>
            <a:r>
              <a:rPr lang="en-US" sz="1500" dirty="0" err="1" smtClean="0">
                <a:solidFill>
                  <a:srgbClr val="000000"/>
                </a:solidFill>
                <a:cs typeface="Tahoma"/>
              </a:rPr>
              <a:t>Fluka</a:t>
            </a:r>
            <a:endParaRPr lang="en-US" sz="1500" dirty="0" smtClean="0">
              <a:solidFill>
                <a:srgbClr val="000000"/>
              </a:solidFill>
              <a:cs typeface="Tahoma"/>
            </a:endParaRPr>
          </a:p>
          <a:p>
            <a:pPr marL="331447" indent="-331447">
              <a:spcBef>
                <a:spcPct val="20000"/>
              </a:spcBef>
              <a:buFont typeface="Wingdings" pitchFamily="2" charset="2"/>
              <a:buChar char="ü"/>
            </a:pPr>
            <a:endParaRPr lang="en-US" sz="1500" dirty="0" smtClean="0">
              <a:solidFill>
                <a:srgbClr val="000000"/>
              </a:solidFill>
              <a:cs typeface="Tahoma"/>
            </a:endParaRPr>
          </a:p>
          <a:p>
            <a:pPr marL="331447" indent="-331447">
              <a:spcBef>
                <a:spcPct val="20000"/>
              </a:spcBef>
              <a:buFont typeface="Wingdings" pitchFamily="2" charset="2"/>
              <a:buChar char="ü"/>
            </a:pPr>
            <a:r>
              <a:rPr lang="en-US" sz="1500" dirty="0" smtClean="0">
                <a:solidFill>
                  <a:srgbClr val="000000"/>
                </a:solidFill>
                <a:cs typeface="Tahoma"/>
              </a:rPr>
              <a:t>Contacts and work with CERN experts</a:t>
            </a:r>
            <a:endParaRPr lang="en-US" sz="15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583140"/>
          </a:xfrm>
        </p:spPr>
        <p:txBody>
          <a:bodyPr rtlCol="0">
            <a:normAutofit/>
          </a:bodyPr>
          <a:lstStyle/>
          <a:p>
            <a:pPr fontAlgn="auto">
              <a:spcAft>
                <a:spcPts val="0"/>
              </a:spcAft>
              <a:defRPr/>
            </a:pPr>
            <a:r>
              <a:rPr lang="en-US" sz="3600" dirty="0" smtClean="0"/>
              <a:t>The job:</a:t>
            </a:r>
            <a:br>
              <a:rPr lang="en-US" sz="3600" dirty="0" smtClean="0"/>
            </a:br>
            <a:r>
              <a:rPr lang="en-US" sz="3600" dirty="0" smtClean="0"/>
              <a:t>(as defined in P12 description)</a:t>
            </a:r>
            <a:endParaRPr lang="en-US" sz="3600" dirty="0"/>
          </a:p>
        </p:txBody>
      </p:sp>
      <p:sp>
        <p:nvSpPr>
          <p:cNvPr id="3" name="Date Placeholder 2"/>
          <p:cNvSpPr>
            <a:spLocks noGrp="1"/>
          </p:cNvSpPr>
          <p:nvPr>
            <p:ph type="dt" sz="quarter" idx="10"/>
          </p:nvPr>
        </p:nvSpPr>
        <p:spPr/>
        <p:txBody>
          <a:bodyPr/>
          <a:lstStyle/>
          <a:p>
            <a:pPr>
              <a:defRPr/>
            </a:pPr>
            <a:r>
              <a:rPr lang="el-GR" smtClean="0"/>
              <a:t>September 2010</a:t>
            </a:r>
            <a:endParaRPr lang="en-US"/>
          </a:p>
        </p:txBody>
      </p:sp>
      <p:sp>
        <p:nvSpPr>
          <p:cNvPr id="4" name="Footer Placeholder 3"/>
          <p:cNvSpPr>
            <a:spLocks noGrp="1"/>
          </p:cNvSpPr>
          <p:nvPr>
            <p:ph type="ftr" sz="quarter" idx="11"/>
          </p:nvPr>
        </p:nvSpPr>
        <p:spPr/>
        <p:txBody>
          <a:bodyPr/>
          <a:lstStyle/>
          <a:p>
            <a:pPr>
              <a:defRPr/>
            </a:pPr>
            <a:r>
              <a:rPr lang="en-US" dirty="0" smtClean="0"/>
              <a:t>MC-PAD Midterm Review</a:t>
            </a:r>
            <a:endParaRPr lang="en-US" dirty="0"/>
          </a:p>
        </p:txBody>
      </p:sp>
      <p:sp>
        <p:nvSpPr>
          <p:cNvPr id="5" name="Slide Number Placeholder 4"/>
          <p:cNvSpPr>
            <a:spLocks noGrp="1"/>
          </p:cNvSpPr>
          <p:nvPr>
            <p:ph type="sldNum" sz="quarter" idx="12"/>
          </p:nvPr>
        </p:nvSpPr>
        <p:spPr/>
        <p:txBody>
          <a:bodyPr/>
          <a:lstStyle/>
          <a:p>
            <a:pPr>
              <a:defRPr/>
            </a:pPr>
            <a:fld id="{1D2C786A-09BB-4313-92ED-DF512F104BC9}" type="slidenum">
              <a:rPr lang="en-US"/>
              <a:pPr>
                <a:defRPr/>
              </a:pPr>
              <a:t>2</a:t>
            </a:fld>
            <a:endParaRPr lang="en-US"/>
          </a:p>
        </p:txBody>
      </p:sp>
      <p:sp>
        <p:nvSpPr>
          <p:cNvPr id="43014" name="Content Placeholder 2"/>
          <p:cNvSpPr txBox="1">
            <a:spLocks/>
          </p:cNvSpPr>
          <p:nvPr/>
        </p:nvSpPr>
        <p:spPr bwMode="auto">
          <a:xfrm>
            <a:off x="0" y="2210938"/>
            <a:ext cx="9144000" cy="3562066"/>
          </a:xfrm>
          <a:prstGeom prst="rect">
            <a:avLst/>
          </a:prstGeom>
          <a:noFill/>
          <a:ln w="9525">
            <a:noFill/>
            <a:miter lim="800000"/>
            <a:headEnd/>
            <a:tailEnd/>
          </a:ln>
        </p:spPr>
        <p:txBody>
          <a:bodyPr/>
          <a:lstStyle/>
          <a:p>
            <a:pPr>
              <a:buFont typeface="Arial" pitchFamily="34" charset="0"/>
              <a:buChar char="•"/>
            </a:pPr>
            <a:r>
              <a:rPr lang="en-US" sz="1600" dirty="0" smtClean="0">
                <a:solidFill>
                  <a:srgbClr val="000000"/>
                </a:solidFill>
                <a:cs typeface="Tahoma"/>
              </a:rPr>
              <a:t>       Detailed simulation of lead/scintillating </a:t>
            </a:r>
            <a:r>
              <a:rPr lang="en-US" sz="1600" dirty="0" err="1" smtClean="0">
                <a:solidFill>
                  <a:srgbClr val="000000"/>
                </a:solidFill>
                <a:cs typeface="Tahoma"/>
              </a:rPr>
              <a:t>fibre</a:t>
            </a:r>
            <a:r>
              <a:rPr lang="en-US" sz="1600" dirty="0" smtClean="0">
                <a:solidFill>
                  <a:srgbClr val="000000"/>
                </a:solidFill>
                <a:cs typeface="Tahoma"/>
              </a:rPr>
              <a:t> (</a:t>
            </a:r>
            <a:r>
              <a:rPr lang="en-US" sz="1600" dirty="0" err="1" smtClean="0">
                <a:solidFill>
                  <a:srgbClr val="000000"/>
                </a:solidFill>
                <a:cs typeface="Tahoma"/>
              </a:rPr>
              <a:t>Scifi</a:t>
            </a:r>
            <a:r>
              <a:rPr lang="en-US" sz="1600" dirty="0" smtClean="0">
                <a:solidFill>
                  <a:srgbClr val="000000"/>
                </a:solidFill>
                <a:cs typeface="Tahoma"/>
              </a:rPr>
              <a:t>) calorimeters of different structures using Monte </a:t>
            </a:r>
          </a:p>
          <a:p>
            <a:r>
              <a:rPr lang="en-US" sz="1600" dirty="0" smtClean="0">
                <a:solidFill>
                  <a:srgbClr val="000000"/>
                </a:solidFill>
                <a:cs typeface="Tahoma"/>
              </a:rPr>
              <a:t>         Carlo tools (</a:t>
            </a:r>
            <a:r>
              <a:rPr lang="en-US" sz="1600" dirty="0" err="1" smtClean="0">
                <a:solidFill>
                  <a:srgbClr val="000000"/>
                </a:solidFill>
                <a:cs typeface="Tahoma"/>
              </a:rPr>
              <a:t>Fluka</a:t>
            </a:r>
            <a:r>
              <a:rPr lang="en-US" sz="1600" dirty="0" smtClean="0">
                <a:solidFill>
                  <a:srgbClr val="000000"/>
                </a:solidFill>
                <a:cs typeface="Tahoma"/>
              </a:rPr>
              <a:t>, Geant4) is relevant to evaluate and improve their energy response and sensitivity to  </a:t>
            </a:r>
          </a:p>
          <a:p>
            <a:r>
              <a:rPr lang="en-US" sz="1600" dirty="0" smtClean="0">
                <a:solidFill>
                  <a:srgbClr val="000000"/>
                </a:solidFill>
                <a:cs typeface="Tahoma"/>
              </a:rPr>
              <a:t>         neutrons.</a:t>
            </a:r>
          </a:p>
          <a:p>
            <a:pPr>
              <a:buFont typeface="Arial" pitchFamily="34" charset="0"/>
              <a:buChar char="•"/>
            </a:pPr>
            <a:endParaRPr lang="en-US" sz="1600" dirty="0" smtClean="0">
              <a:solidFill>
                <a:srgbClr val="000000"/>
              </a:solidFill>
              <a:cs typeface="Tahoma"/>
            </a:endParaRPr>
          </a:p>
          <a:p>
            <a:pPr>
              <a:buFont typeface="Arial" pitchFamily="34" charset="0"/>
              <a:buChar char="•"/>
            </a:pPr>
            <a:r>
              <a:rPr lang="en-US" sz="1600" dirty="0" smtClean="0">
                <a:solidFill>
                  <a:srgbClr val="000000"/>
                </a:solidFill>
                <a:cs typeface="Tahoma"/>
              </a:rPr>
              <a:t>       Two simulation programs with </a:t>
            </a:r>
            <a:r>
              <a:rPr lang="en-US" sz="1600" dirty="0" err="1" smtClean="0">
                <a:solidFill>
                  <a:srgbClr val="000000"/>
                </a:solidFill>
                <a:cs typeface="Tahoma"/>
              </a:rPr>
              <a:t>Fluka</a:t>
            </a:r>
            <a:r>
              <a:rPr lang="en-US" sz="1600" dirty="0" smtClean="0">
                <a:solidFill>
                  <a:srgbClr val="000000"/>
                </a:solidFill>
                <a:cs typeface="Tahoma"/>
              </a:rPr>
              <a:t>/Geant4 to describe neutron interaction on calorimeters </a:t>
            </a:r>
          </a:p>
          <a:p>
            <a:pPr>
              <a:buFont typeface="Arial" pitchFamily="34" charset="0"/>
              <a:buChar char="•"/>
            </a:pPr>
            <a:endParaRPr lang="en-US" sz="1600" dirty="0" smtClean="0">
              <a:solidFill>
                <a:srgbClr val="000000"/>
              </a:solidFill>
              <a:cs typeface="Tahoma"/>
            </a:endParaRPr>
          </a:p>
          <a:p>
            <a:pPr>
              <a:buFont typeface="Arial" pitchFamily="34" charset="0"/>
              <a:buChar char="•"/>
            </a:pPr>
            <a:r>
              <a:rPr lang="en-US" sz="1600" dirty="0" smtClean="0">
                <a:solidFill>
                  <a:srgbClr val="000000"/>
                </a:solidFill>
                <a:cs typeface="Tahoma"/>
              </a:rPr>
              <a:t>       Geant4 version in close collaboration with the CERN group</a:t>
            </a:r>
          </a:p>
          <a:p>
            <a:pPr>
              <a:buFont typeface="Arial" pitchFamily="34" charset="0"/>
              <a:buChar char="•"/>
            </a:pPr>
            <a:endParaRPr lang="en-US" sz="1600" dirty="0" smtClean="0">
              <a:solidFill>
                <a:srgbClr val="000000"/>
              </a:solidFill>
              <a:cs typeface="Tahoma"/>
            </a:endParaRPr>
          </a:p>
          <a:p>
            <a:pPr>
              <a:buFont typeface="Arial" pitchFamily="34" charset="0"/>
              <a:buChar char="•"/>
            </a:pPr>
            <a:r>
              <a:rPr lang="en-US" sz="1600" dirty="0" smtClean="0">
                <a:solidFill>
                  <a:srgbClr val="000000"/>
                </a:solidFill>
                <a:cs typeface="Tahoma"/>
              </a:rPr>
              <a:t>       </a:t>
            </a:r>
            <a:r>
              <a:rPr lang="en-US" sz="1600" dirty="0" err="1" smtClean="0">
                <a:solidFill>
                  <a:srgbClr val="000000"/>
                </a:solidFill>
                <a:cs typeface="Tahoma"/>
              </a:rPr>
              <a:t>Fluka</a:t>
            </a:r>
            <a:r>
              <a:rPr lang="en-US" sz="1600" dirty="0" smtClean="0">
                <a:solidFill>
                  <a:srgbClr val="000000"/>
                </a:solidFill>
                <a:cs typeface="Tahoma"/>
              </a:rPr>
              <a:t> version in collaboration with INFN Milan</a:t>
            </a:r>
          </a:p>
          <a:p>
            <a:pPr>
              <a:buFont typeface="Arial" pitchFamily="34" charset="0"/>
              <a:buChar char="•"/>
            </a:pPr>
            <a:endParaRPr lang="en-US" sz="1600" dirty="0" smtClean="0">
              <a:solidFill>
                <a:srgbClr val="000000"/>
              </a:solidFill>
              <a:cs typeface="Tahoma"/>
            </a:endParaRPr>
          </a:p>
          <a:p>
            <a:pPr>
              <a:buFont typeface="Arial" pitchFamily="34" charset="0"/>
              <a:buChar char="•"/>
            </a:pPr>
            <a:r>
              <a:rPr lang="en-US" sz="1600" dirty="0" smtClean="0">
                <a:solidFill>
                  <a:srgbClr val="000000"/>
                </a:solidFill>
                <a:cs typeface="Tahoma"/>
              </a:rPr>
              <a:t>       Qualification of the programs with dedicated data-MC comparisons</a:t>
            </a:r>
          </a:p>
          <a:p>
            <a:pPr>
              <a:buFont typeface="Arial" pitchFamily="34" charset="0"/>
              <a:buChar char="•"/>
            </a:pPr>
            <a:endParaRPr lang="en-US" sz="1600" dirty="0" smtClean="0">
              <a:solidFill>
                <a:srgbClr val="000000"/>
              </a:solidFill>
              <a:cs typeface="Tahoma"/>
            </a:endParaRPr>
          </a:p>
          <a:p>
            <a:pPr>
              <a:buFont typeface="Arial" pitchFamily="34" charset="0"/>
              <a:buChar char="•"/>
            </a:pPr>
            <a:r>
              <a:rPr lang="en-US" sz="1600" dirty="0" smtClean="0">
                <a:solidFill>
                  <a:srgbClr val="000000"/>
                </a:solidFill>
                <a:cs typeface="Tahoma"/>
              </a:rPr>
              <a:t>       Extensive use of benchmark data of neutron interaction on calorimeters taken with the KLOE detectors</a:t>
            </a:r>
            <a:endParaRPr lang="en-US" sz="1600" b="1" dirty="0" smtClean="0">
              <a:solidFill>
                <a:srgbClr val="000000"/>
              </a:solidFill>
              <a:cs typeface="Tahoma"/>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23833"/>
          </a:xfrm>
        </p:spPr>
        <p:txBody>
          <a:bodyPr rtlCol="0">
            <a:normAutofit/>
          </a:bodyPr>
          <a:lstStyle/>
          <a:p>
            <a:pPr fontAlgn="auto">
              <a:spcAft>
                <a:spcPts val="0"/>
              </a:spcAft>
              <a:defRPr/>
            </a:pPr>
            <a:r>
              <a:rPr lang="en-US" sz="3600" dirty="0" smtClean="0"/>
              <a:t>The problem:</a:t>
            </a:r>
            <a:br>
              <a:rPr lang="en-US" sz="3600" dirty="0" smtClean="0"/>
            </a:br>
            <a:endParaRPr lang="en-US" sz="3600" dirty="0"/>
          </a:p>
        </p:txBody>
      </p:sp>
      <p:sp>
        <p:nvSpPr>
          <p:cNvPr id="3" name="Date Placeholder 2"/>
          <p:cNvSpPr>
            <a:spLocks noGrp="1"/>
          </p:cNvSpPr>
          <p:nvPr>
            <p:ph type="dt" sz="quarter" idx="10"/>
          </p:nvPr>
        </p:nvSpPr>
        <p:spPr/>
        <p:txBody>
          <a:bodyPr/>
          <a:lstStyle/>
          <a:p>
            <a:pPr>
              <a:defRPr/>
            </a:pPr>
            <a:r>
              <a:rPr lang="el-GR" smtClean="0"/>
              <a:t>September 2010</a:t>
            </a:r>
            <a:endParaRPr lang="en-US"/>
          </a:p>
        </p:txBody>
      </p:sp>
      <p:sp>
        <p:nvSpPr>
          <p:cNvPr id="4" name="Footer Placeholder 3"/>
          <p:cNvSpPr>
            <a:spLocks noGrp="1"/>
          </p:cNvSpPr>
          <p:nvPr>
            <p:ph type="ftr" sz="quarter" idx="11"/>
          </p:nvPr>
        </p:nvSpPr>
        <p:spPr/>
        <p:txBody>
          <a:bodyPr/>
          <a:lstStyle/>
          <a:p>
            <a:pPr>
              <a:defRPr/>
            </a:pPr>
            <a:r>
              <a:rPr lang="en-US" smtClean="0"/>
              <a:t>MC-PAD Midterm Review</a:t>
            </a:r>
            <a:endParaRPr lang="en-US"/>
          </a:p>
        </p:txBody>
      </p:sp>
      <p:sp>
        <p:nvSpPr>
          <p:cNvPr id="5" name="Slide Number Placeholder 4"/>
          <p:cNvSpPr>
            <a:spLocks noGrp="1"/>
          </p:cNvSpPr>
          <p:nvPr>
            <p:ph type="sldNum" sz="quarter" idx="12"/>
          </p:nvPr>
        </p:nvSpPr>
        <p:spPr/>
        <p:txBody>
          <a:bodyPr/>
          <a:lstStyle/>
          <a:p>
            <a:pPr>
              <a:defRPr/>
            </a:pPr>
            <a:fld id="{1D2C786A-09BB-4313-92ED-DF512F104BC9}" type="slidenum">
              <a:rPr lang="en-US"/>
              <a:pPr>
                <a:defRPr/>
              </a:pPr>
              <a:t>3</a:t>
            </a:fld>
            <a:endParaRPr lang="en-US"/>
          </a:p>
        </p:txBody>
      </p:sp>
      <p:sp>
        <p:nvSpPr>
          <p:cNvPr id="43014" name="Content Placeholder 2"/>
          <p:cNvSpPr txBox="1">
            <a:spLocks/>
          </p:cNvSpPr>
          <p:nvPr/>
        </p:nvSpPr>
        <p:spPr bwMode="auto">
          <a:xfrm>
            <a:off x="0" y="1323833"/>
            <a:ext cx="5527343" cy="5129277"/>
          </a:xfrm>
          <a:prstGeom prst="rect">
            <a:avLst/>
          </a:prstGeom>
          <a:noFill/>
          <a:ln w="9525">
            <a:noFill/>
            <a:miter lim="800000"/>
            <a:headEnd/>
            <a:tailEnd/>
          </a:ln>
        </p:spPr>
        <p:txBody>
          <a:bodyPr/>
          <a:lstStyle/>
          <a:p>
            <a:pPr marL="342900" indent="-342900">
              <a:spcBef>
                <a:spcPct val="20000"/>
              </a:spcBef>
            </a:pPr>
            <a:r>
              <a:rPr lang="en-US" sz="1400" dirty="0" smtClean="0">
                <a:solidFill>
                  <a:srgbClr val="FF0000"/>
                </a:solidFill>
              </a:rPr>
              <a:t>Consistent detector description for several MC particle transport codes</a:t>
            </a:r>
          </a:p>
          <a:p>
            <a:pPr marL="342900" indent="-342900">
              <a:spcBef>
                <a:spcPct val="20000"/>
              </a:spcBef>
              <a:buFont typeface="Arial" pitchFamily="34" charset="0"/>
              <a:buChar char="•"/>
            </a:pPr>
            <a:endParaRPr lang="en-US" sz="1400" dirty="0" smtClean="0"/>
          </a:p>
          <a:p>
            <a:pPr marL="342900" indent="-342900">
              <a:spcBef>
                <a:spcPct val="20000"/>
              </a:spcBef>
              <a:buFont typeface="Arial" pitchFamily="34" charset="0"/>
              <a:buChar char="•"/>
            </a:pPr>
            <a:r>
              <a:rPr lang="en-US" sz="1400" dirty="0" smtClean="0"/>
              <a:t>GEANT3</a:t>
            </a:r>
            <a:r>
              <a:rPr lang="en-US" sz="1400" dirty="0"/>
              <a:t>: The de-facto standard for many years</a:t>
            </a:r>
          </a:p>
          <a:p>
            <a:pPr marL="800100" lvl="1" indent="-342900">
              <a:spcBef>
                <a:spcPct val="20000"/>
              </a:spcBef>
              <a:buFont typeface="Calibri" pitchFamily="34" charset="0"/>
              <a:buChar char="–"/>
            </a:pPr>
            <a:r>
              <a:rPr lang="en-US" sz="1400" dirty="0"/>
              <a:t>Excellent handling of EM physics</a:t>
            </a:r>
          </a:p>
          <a:p>
            <a:pPr marL="800100" lvl="1" indent="-342900">
              <a:spcBef>
                <a:spcPct val="20000"/>
              </a:spcBef>
              <a:buFont typeface="Calibri" pitchFamily="34" charset="0"/>
              <a:buChar char="–"/>
            </a:pPr>
            <a:r>
              <a:rPr lang="en-US" sz="1400" dirty="0" err="1"/>
              <a:t>Hadronic</a:t>
            </a:r>
            <a:r>
              <a:rPr lang="en-US" sz="1400" dirty="0"/>
              <a:t> physics not really including newer models</a:t>
            </a:r>
          </a:p>
          <a:p>
            <a:pPr marL="342900" indent="-342900">
              <a:spcBef>
                <a:spcPct val="20000"/>
              </a:spcBef>
              <a:buFont typeface="Arial" pitchFamily="34" charset="0"/>
              <a:buChar char="•"/>
            </a:pPr>
            <a:endParaRPr lang="en-US" sz="1400" dirty="0"/>
          </a:p>
          <a:p>
            <a:pPr marL="342900" indent="-342900">
              <a:spcBef>
                <a:spcPct val="20000"/>
              </a:spcBef>
              <a:buFont typeface="Arial" pitchFamily="34" charset="0"/>
              <a:buChar char="•"/>
            </a:pPr>
            <a:r>
              <a:rPr lang="en-US" sz="1400" dirty="0"/>
              <a:t>Geant4: mature enough to replace GEANT3 in most applications from the point of view of physics simulation and detector description</a:t>
            </a:r>
          </a:p>
          <a:p>
            <a:pPr marL="800100" lvl="1" indent="-342900">
              <a:spcBef>
                <a:spcPct val="20000"/>
              </a:spcBef>
              <a:buFont typeface="Calibri" pitchFamily="34" charset="0"/>
              <a:buChar char="–"/>
            </a:pPr>
            <a:r>
              <a:rPr lang="en-US" sz="1400" dirty="0"/>
              <a:t>Modern, modular C++ design and newer physics models </a:t>
            </a:r>
          </a:p>
          <a:p>
            <a:pPr marL="800100" lvl="1" indent="-342900">
              <a:spcBef>
                <a:spcPct val="20000"/>
              </a:spcBef>
              <a:buFont typeface="Calibri" pitchFamily="34" charset="0"/>
              <a:buChar char="–"/>
            </a:pPr>
            <a:r>
              <a:rPr lang="en-US" sz="1400" dirty="0"/>
              <a:t>Many interfaces for I/O and visualization</a:t>
            </a:r>
          </a:p>
          <a:p>
            <a:pPr marL="342900" indent="-342900">
              <a:spcBef>
                <a:spcPct val="20000"/>
              </a:spcBef>
              <a:buFont typeface="Arial" pitchFamily="34" charset="0"/>
              <a:buChar char="•"/>
            </a:pPr>
            <a:endParaRPr lang="en-US" sz="1400" dirty="0"/>
          </a:p>
          <a:p>
            <a:pPr marL="342900" indent="-342900">
              <a:spcBef>
                <a:spcPct val="20000"/>
              </a:spcBef>
              <a:buFont typeface="Arial" pitchFamily="34" charset="0"/>
              <a:buChar char="•"/>
            </a:pPr>
            <a:r>
              <a:rPr lang="en-US" sz="1400" dirty="0"/>
              <a:t>FLUKA: Quite advanced physics models quoted</a:t>
            </a:r>
          </a:p>
          <a:p>
            <a:pPr marL="800100" lvl="1" indent="-342900">
              <a:spcBef>
                <a:spcPct val="20000"/>
              </a:spcBef>
              <a:buFont typeface="Calibri" pitchFamily="34" charset="0"/>
              <a:buChar char="–"/>
            </a:pPr>
            <a:r>
              <a:rPr lang="en-US" sz="1400" dirty="0"/>
              <a:t>Rather unique I/O structure makes interaction with other packages challenging</a:t>
            </a:r>
          </a:p>
          <a:p>
            <a:pPr marL="800100" lvl="1" indent="-342900">
              <a:spcBef>
                <a:spcPct val="20000"/>
              </a:spcBef>
              <a:buFont typeface="Calibri" pitchFamily="34" charset="0"/>
              <a:buChar char="–"/>
            </a:pPr>
            <a:r>
              <a:rPr lang="en-US" sz="1400" dirty="0"/>
              <a:t>FLUGG interface quoted as unstable for ALICE detector and has not been recently maintained</a:t>
            </a:r>
          </a:p>
          <a:p>
            <a:pPr marL="800100" lvl="1" indent="-342900">
              <a:spcBef>
                <a:spcPct val="20000"/>
              </a:spcBef>
              <a:buFont typeface="Calibri" pitchFamily="34" charset="0"/>
              <a:buChar char="–"/>
            </a:pPr>
            <a:r>
              <a:rPr lang="en-US" sz="1400" dirty="0"/>
              <a:t>Flair seems convenient for standalone FLUKA usage though…</a:t>
            </a:r>
          </a:p>
          <a:p>
            <a:pPr marL="342900" indent="-342900">
              <a:spcBef>
                <a:spcPct val="20000"/>
              </a:spcBef>
              <a:buFont typeface="Arial" pitchFamily="34" charset="0"/>
              <a:buChar char="•"/>
            </a:pPr>
            <a:endParaRPr lang="en-US" sz="1400" dirty="0"/>
          </a:p>
          <a:p>
            <a:pPr marL="342900" indent="-342900">
              <a:spcBef>
                <a:spcPct val="20000"/>
              </a:spcBef>
            </a:pPr>
            <a:r>
              <a:rPr lang="en-US" sz="1400" dirty="0">
                <a:solidFill>
                  <a:srgbClr val="FF0000"/>
                </a:solidFill>
              </a:rPr>
              <a:t>Each framework has its own way of defining geometries, </a:t>
            </a:r>
            <a:r>
              <a:rPr lang="en-US" sz="1400" dirty="0" smtClean="0">
                <a:solidFill>
                  <a:srgbClr val="FF0000"/>
                </a:solidFill>
              </a:rPr>
              <a:t>materials </a:t>
            </a:r>
          </a:p>
          <a:p>
            <a:pPr marL="342900" indent="-342900">
              <a:spcBef>
                <a:spcPct val="20000"/>
              </a:spcBef>
            </a:pPr>
            <a:r>
              <a:rPr lang="en-US" sz="1400" dirty="0" smtClean="0">
                <a:solidFill>
                  <a:srgbClr val="FF0000"/>
                </a:solidFill>
              </a:rPr>
              <a:t>boundaries </a:t>
            </a:r>
            <a:r>
              <a:rPr lang="en-US" sz="1400" dirty="0">
                <a:solidFill>
                  <a:srgbClr val="FF0000"/>
                </a:solidFill>
              </a:rPr>
              <a:t>and interaction limits!</a:t>
            </a:r>
          </a:p>
        </p:txBody>
      </p:sp>
      <p:pic>
        <p:nvPicPr>
          <p:cNvPr id="38" name="Picture 37" descr="klonecal1.png"/>
          <p:cNvPicPr>
            <a:picLocks noChangeAspect="1"/>
          </p:cNvPicPr>
          <p:nvPr/>
        </p:nvPicPr>
        <p:blipFill>
          <a:blip r:embed="rId2"/>
          <a:stretch>
            <a:fillRect/>
          </a:stretch>
        </p:blipFill>
        <p:spPr>
          <a:xfrm>
            <a:off x="6218546" y="1501254"/>
            <a:ext cx="2722249" cy="1527532"/>
          </a:xfrm>
          <a:prstGeom prst="rect">
            <a:avLst/>
          </a:prstGeom>
        </p:spPr>
      </p:pic>
      <p:pic>
        <p:nvPicPr>
          <p:cNvPr id="40" name="Picture 39" descr="klonecal2.jpg"/>
          <p:cNvPicPr>
            <a:picLocks noChangeAspect="1"/>
          </p:cNvPicPr>
          <p:nvPr/>
        </p:nvPicPr>
        <p:blipFill>
          <a:blip r:embed="rId3"/>
          <a:stretch>
            <a:fillRect/>
          </a:stretch>
        </p:blipFill>
        <p:spPr>
          <a:xfrm>
            <a:off x="6458533" y="5040520"/>
            <a:ext cx="2482262" cy="1412590"/>
          </a:xfrm>
          <a:prstGeom prst="rect">
            <a:avLst/>
          </a:prstGeom>
        </p:spPr>
      </p:pic>
      <p:sp>
        <p:nvSpPr>
          <p:cNvPr id="41" name="TextBox 40"/>
          <p:cNvSpPr txBox="1"/>
          <p:nvPr/>
        </p:nvSpPr>
        <p:spPr>
          <a:xfrm>
            <a:off x="6458533" y="3425588"/>
            <a:ext cx="2482262" cy="1200329"/>
          </a:xfrm>
          <a:prstGeom prst="rect">
            <a:avLst/>
          </a:prstGeom>
          <a:noFill/>
        </p:spPr>
        <p:txBody>
          <a:bodyPr wrap="square" rtlCol="0">
            <a:spAutoFit/>
          </a:bodyPr>
          <a:lstStyle/>
          <a:p>
            <a:r>
              <a:rPr lang="en-US" dirty="0" smtClean="0">
                <a:solidFill>
                  <a:srgbClr val="FF0000"/>
                </a:solidFill>
              </a:rPr>
              <a:t>Describe this geometry and variants in a simulation-independent way if possible!</a:t>
            </a:r>
            <a:endParaRPr lang="el-GR"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5012"/>
          </a:xfrm>
        </p:spPr>
        <p:txBody>
          <a:bodyPr rtlCol="0">
            <a:noAutofit/>
          </a:bodyPr>
          <a:lstStyle/>
          <a:p>
            <a:pPr fontAlgn="auto">
              <a:spcAft>
                <a:spcPts val="0"/>
              </a:spcAft>
              <a:defRPr/>
            </a:pPr>
            <a:r>
              <a:rPr lang="en-US" sz="3600" dirty="0" smtClean="0"/>
              <a:t>A possible solution:</a:t>
            </a:r>
            <a:br>
              <a:rPr lang="en-US" sz="3600" dirty="0" smtClean="0"/>
            </a:br>
            <a:r>
              <a:rPr lang="en-US" sz="3600" dirty="0" smtClean="0"/>
              <a:t>Virtual Monte Carlo</a:t>
            </a:r>
            <a:endParaRPr lang="en-US" sz="3600" dirty="0"/>
          </a:p>
        </p:txBody>
      </p:sp>
      <p:sp>
        <p:nvSpPr>
          <p:cNvPr id="3" name="Date Placeholder 2"/>
          <p:cNvSpPr>
            <a:spLocks noGrp="1"/>
          </p:cNvSpPr>
          <p:nvPr>
            <p:ph type="dt" sz="quarter" idx="10"/>
          </p:nvPr>
        </p:nvSpPr>
        <p:spPr/>
        <p:txBody>
          <a:bodyPr/>
          <a:lstStyle/>
          <a:p>
            <a:pPr>
              <a:defRPr/>
            </a:pPr>
            <a:r>
              <a:rPr lang="el-GR" smtClean="0"/>
              <a:t>September 2010</a:t>
            </a:r>
            <a:endParaRPr lang="en-US"/>
          </a:p>
        </p:txBody>
      </p:sp>
      <p:sp>
        <p:nvSpPr>
          <p:cNvPr id="4" name="Footer Placeholder 3"/>
          <p:cNvSpPr>
            <a:spLocks noGrp="1"/>
          </p:cNvSpPr>
          <p:nvPr>
            <p:ph type="ftr" sz="quarter" idx="11"/>
          </p:nvPr>
        </p:nvSpPr>
        <p:spPr/>
        <p:txBody>
          <a:bodyPr/>
          <a:lstStyle/>
          <a:p>
            <a:pPr>
              <a:defRPr/>
            </a:pPr>
            <a:r>
              <a:rPr lang="en-US" smtClean="0"/>
              <a:t>MC-PAD Midterm Review</a:t>
            </a:r>
            <a:endParaRPr lang="en-US"/>
          </a:p>
        </p:txBody>
      </p:sp>
      <p:sp>
        <p:nvSpPr>
          <p:cNvPr id="5" name="Slide Number Placeholder 4"/>
          <p:cNvSpPr>
            <a:spLocks noGrp="1"/>
          </p:cNvSpPr>
          <p:nvPr>
            <p:ph type="sldNum" sz="quarter" idx="12"/>
          </p:nvPr>
        </p:nvSpPr>
        <p:spPr/>
        <p:txBody>
          <a:bodyPr/>
          <a:lstStyle/>
          <a:p>
            <a:pPr>
              <a:defRPr/>
            </a:pPr>
            <a:fld id="{8E951176-EF2C-4257-B837-192931CE5F98}" type="slidenum">
              <a:rPr lang="en-US"/>
              <a:pPr>
                <a:defRPr/>
              </a:pPr>
              <a:t>4</a:t>
            </a:fld>
            <a:endParaRPr lang="en-US"/>
          </a:p>
        </p:txBody>
      </p:sp>
      <p:sp>
        <p:nvSpPr>
          <p:cNvPr id="35" name="Rectangle 33"/>
          <p:cNvSpPr>
            <a:spLocks noChangeArrowheads="1"/>
          </p:cNvSpPr>
          <p:nvPr/>
        </p:nvSpPr>
        <p:spPr bwMode="auto">
          <a:xfrm>
            <a:off x="5759355" y="2080806"/>
            <a:ext cx="3384645" cy="1077218"/>
          </a:xfrm>
          <a:prstGeom prst="rect">
            <a:avLst/>
          </a:prstGeom>
          <a:noFill/>
          <a:ln w="9525">
            <a:solidFill>
              <a:schemeClr val="tx1"/>
            </a:solidFill>
            <a:miter lim="800000"/>
            <a:headEnd/>
            <a:tailEnd/>
          </a:ln>
        </p:spPr>
        <p:txBody>
          <a:bodyPr wrap="square">
            <a:spAutoFit/>
          </a:bodyPr>
          <a:lstStyle/>
          <a:p>
            <a:r>
              <a:rPr lang="en-US" sz="1600" dirty="0" smtClean="0">
                <a:solidFill>
                  <a:srgbClr val="FF0000"/>
                </a:solidFill>
                <a:latin typeface="Calibri" pitchFamily="34" charset="0"/>
              </a:rPr>
              <a:t>Developed and tested by ALICE-LHC collaboration</a:t>
            </a:r>
          </a:p>
          <a:p>
            <a:r>
              <a:rPr lang="en-US" sz="1600" dirty="0" smtClean="0">
                <a:solidFill>
                  <a:srgbClr val="FF0000"/>
                </a:solidFill>
                <a:latin typeface="Calibri" pitchFamily="34" charset="0"/>
              </a:rPr>
              <a:t>Based on ROOT, the de-facto framework for physics analysis in HEP</a:t>
            </a:r>
            <a:endParaRPr lang="en-US" sz="1600" dirty="0">
              <a:solidFill>
                <a:srgbClr val="FF0000"/>
              </a:solidFill>
              <a:latin typeface="Calibri" pitchFamily="34" charset="0"/>
            </a:endParaRPr>
          </a:p>
        </p:txBody>
      </p:sp>
      <p:pic>
        <p:nvPicPr>
          <p:cNvPr id="36" name="Picture 35" descr="vmc_alice.png"/>
          <p:cNvPicPr>
            <a:picLocks noChangeAspect="1"/>
          </p:cNvPicPr>
          <p:nvPr/>
        </p:nvPicPr>
        <p:blipFill>
          <a:blip r:embed="rId3"/>
          <a:stretch>
            <a:fillRect/>
          </a:stretch>
        </p:blipFill>
        <p:spPr>
          <a:xfrm>
            <a:off x="214313" y="1375012"/>
            <a:ext cx="5406096" cy="2675313"/>
          </a:xfrm>
          <a:prstGeom prst="rect">
            <a:avLst/>
          </a:prstGeom>
        </p:spPr>
      </p:pic>
      <p:sp>
        <p:nvSpPr>
          <p:cNvPr id="37" name="Content Placeholder 2"/>
          <p:cNvSpPr txBox="1">
            <a:spLocks/>
          </p:cNvSpPr>
          <p:nvPr/>
        </p:nvSpPr>
        <p:spPr bwMode="auto">
          <a:xfrm>
            <a:off x="0" y="3925993"/>
            <a:ext cx="9144000" cy="2527117"/>
          </a:xfrm>
          <a:prstGeom prst="rect">
            <a:avLst/>
          </a:prstGeom>
          <a:noFill/>
          <a:ln w="9525">
            <a:noFill/>
            <a:miter lim="800000"/>
            <a:headEnd/>
            <a:tailEnd/>
          </a:ln>
        </p:spPr>
        <p:txBody>
          <a:bodyPr/>
          <a:lstStyle/>
          <a:p>
            <a:pPr marL="331447" indent="-331447">
              <a:spcBef>
                <a:spcPct val="20000"/>
              </a:spcBef>
            </a:pPr>
            <a:endParaRPr lang="en-US" sz="1600" dirty="0" smtClean="0"/>
          </a:p>
          <a:p>
            <a:pPr marL="331447" indent="-331447">
              <a:spcBef>
                <a:spcPct val="20000"/>
              </a:spcBef>
              <a:buFont typeface="Wingdings" pitchFamily="2" charset="2"/>
              <a:buChar char="ü"/>
            </a:pPr>
            <a:r>
              <a:rPr lang="en-US" sz="1600" dirty="0" smtClean="0"/>
              <a:t>Front-end is ROOT C++ code. User creates geometry in ROOT Geometric </a:t>
            </a:r>
            <a:r>
              <a:rPr lang="en-US" sz="1600" dirty="0" err="1" smtClean="0"/>
              <a:t>Modeller</a:t>
            </a:r>
            <a:r>
              <a:rPr lang="en-US" sz="1600" dirty="0" smtClean="0"/>
              <a:t>. Can be saved as .root file, .xml file, visualized within ROOT</a:t>
            </a:r>
          </a:p>
          <a:p>
            <a:pPr marL="331447" indent="-331447">
              <a:spcBef>
                <a:spcPct val="20000"/>
              </a:spcBef>
              <a:buFont typeface="Wingdings" pitchFamily="2" charset="2"/>
              <a:buChar char="ü"/>
            </a:pPr>
            <a:endParaRPr lang="en-US" sz="1600" dirty="0" smtClean="0"/>
          </a:p>
          <a:p>
            <a:pPr marL="331447" indent="-331447">
              <a:spcBef>
                <a:spcPct val="20000"/>
              </a:spcBef>
              <a:buFont typeface="Wingdings" pitchFamily="2" charset="2"/>
              <a:buChar char="ü"/>
            </a:pPr>
            <a:r>
              <a:rPr lang="en-US" sz="1600" dirty="0" smtClean="0"/>
              <a:t>Change of all parameters (materials, geometry, active physics processes) from within a unique set of C++ macros</a:t>
            </a:r>
          </a:p>
          <a:p>
            <a:pPr marL="331447" indent="-331447">
              <a:spcBef>
                <a:spcPct val="20000"/>
              </a:spcBef>
              <a:buFont typeface="Wingdings" pitchFamily="2" charset="2"/>
              <a:buChar char="ü"/>
            </a:pPr>
            <a:endParaRPr lang="en-US" sz="1600" dirty="0" smtClean="0"/>
          </a:p>
          <a:p>
            <a:pPr marL="331447" indent="-331447">
              <a:spcBef>
                <a:spcPct val="20000"/>
              </a:spcBef>
              <a:buFont typeface="Wingdings" pitchFamily="2" charset="2"/>
              <a:buChar char="ü"/>
            </a:pPr>
            <a:r>
              <a:rPr lang="en-US" sz="1600" dirty="0" smtClean="0"/>
              <a:t>Except the Geant4 and </a:t>
            </a:r>
            <a:r>
              <a:rPr lang="en-US" sz="1600" dirty="0" err="1" smtClean="0"/>
              <a:t>Fluka</a:t>
            </a:r>
            <a:r>
              <a:rPr lang="en-US" sz="1600" dirty="0" smtClean="0"/>
              <a:t> simulation requirement, GEANT3 simulation comes “as a bonus”</a:t>
            </a:r>
            <a:endParaRPr 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6412"/>
          </a:xfrm>
        </p:spPr>
        <p:txBody>
          <a:bodyPr rtlCol="0">
            <a:normAutofit fontScale="90000"/>
          </a:bodyPr>
          <a:lstStyle/>
          <a:p>
            <a:pPr fontAlgn="auto">
              <a:spcAft>
                <a:spcPts val="0"/>
              </a:spcAft>
              <a:defRPr/>
            </a:pPr>
            <a:r>
              <a:rPr lang="en-US" sz="3600" dirty="0" smtClean="0"/>
              <a:t>My contribution:</a:t>
            </a:r>
            <a:br>
              <a:rPr lang="en-US" sz="3600" dirty="0" smtClean="0"/>
            </a:br>
            <a:endParaRPr lang="en-US" sz="3600" dirty="0"/>
          </a:p>
        </p:txBody>
      </p:sp>
      <p:sp>
        <p:nvSpPr>
          <p:cNvPr id="3" name="Date Placeholder 2"/>
          <p:cNvSpPr>
            <a:spLocks noGrp="1"/>
          </p:cNvSpPr>
          <p:nvPr>
            <p:ph type="dt" sz="quarter" idx="10"/>
          </p:nvPr>
        </p:nvSpPr>
        <p:spPr/>
        <p:txBody>
          <a:bodyPr/>
          <a:lstStyle/>
          <a:p>
            <a:pPr>
              <a:defRPr/>
            </a:pPr>
            <a:r>
              <a:rPr lang="el-GR" smtClean="0"/>
              <a:t>September 2010</a:t>
            </a:r>
            <a:endParaRPr lang="en-US"/>
          </a:p>
        </p:txBody>
      </p:sp>
      <p:sp>
        <p:nvSpPr>
          <p:cNvPr id="4" name="Footer Placeholder 3"/>
          <p:cNvSpPr>
            <a:spLocks noGrp="1"/>
          </p:cNvSpPr>
          <p:nvPr>
            <p:ph type="ftr" sz="quarter" idx="11"/>
          </p:nvPr>
        </p:nvSpPr>
        <p:spPr/>
        <p:txBody>
          <a:bodyPr/>
          <a:lstStyle/>
          <a:p>
            <a:pPr>
              <a:defRPr/>
            </a:pPr>
            <a:r>
              <a:rPr lang="en-US" smtClean="0"/>
              <a:t>MC-PAD Midterm Review</a:t>
            </a:r>
            <a:endParaRPr lang="en-US"/>
          </a:p>
        </p:txBody>
      </p:sp>
      <p:sp>
        <p:nvSpPr>
          <p:cNvPr id="5" name="Slide Number Placeholder 4"/>
          <p:cNvSpPr>
            <a:spLocks noGrp="1"/>
          </p:cNvSpPr>
          <p:nvPr>
            <p:ph type="sldNum" sz="quarter" idx="12"/>
          </p:nvPr>
        </p:nvSpPr>
        <p:spPr/>
        <p:txBody>
          <a:bodyPr/>
          <a:lstStyle/>
          <a:p>
            <a:pPr>
              <a:defRPr/>
            </a:pPr>
            <a:fld id="{1D2C786A-09BB-4313-92ED-DF512F104BC9}" type="slidenum">
              <a:rPr lang="en-US"/>
              <a:pPr>
                <a:defRPr/>
              </a:pPr>
              <a:t>5</a:t>
            </a:fld>
            <a:endParaRPr lang="en-US"/>
          </a:p>
        </p:txBody>
      </p:sp>
      <p:sp>
        <p:nvSpPr>
          <p:cNvPr id="43014" name="Content Placeholder 2"/>
          <p:cNvSpPr txBox="1">
            <a:spLocks/>
          </p:cNvSpPr>
          <p:nvPr/>
        </p:nvSpPr>
        <p:spPr bwMode="auto">
          <a:xfrm>
            <a:off x="0" y="1596788"/>
            <a:ext cx="9144000" cy="4203510"/>
          </a:xfrm>
          <a:prstGeom prst="rect">
            <a:avLst/>
          </a:prstGeom>
          <a:noFill/>
          <a:ln w="9525">
            <a:noFill/>
            <a:miter lim="800000"/>
            <a:headEnd/>
            <a:tailEnd/>
          </a:ln>
        </p:spPr>
        <p:txBody>
          <a:bodyPr/>
          <a:lstStyle/>
          <a:p>
            <a:pPr marL="342900" indent="-342900">
              <a:spcBef>
                <a:spcPct val="20000"/>
              </a:spcBef>
              <a:buFont typeface="Arial" pitchFamily="34" charset="0"/>
              <a:buChar char="•"/>
            </a:pPr>
            <a:r>
              <a:rPr lang="en-US" sz="1600" dirty="0" smtClean="0"/>
              <a:t>Develop a software suite based on VMC but as generic as possible to be used outside KLOE too</a:t>
            </a:r>
          </a:p>
          <a:p>
            <a:pPr marL="342900" indent="-342900">
              <a:spcBef>
                <a:spcPct val="20000"/>
              </a:spcBef>
              <a:buFont typeface="Arial" pitchFamily="34" charset="0"/>
              <a:buChar char="•"/>
            </a:pPr>
            <a:endParaRPr lang="en-US" sz="1600" dirty="0" smtClean="0"/>
          </a:p>
          <a:p>
            <a:pPr marL="342900" indent="-342900">
              <a:spcBef>
                <a:spcPct val="20000"/>
              </a:spcBef>
              <a:buFont typeface="Arial" pitchFamily="34" charset="0"/>
              <a:buChar char="•"/>
            </a:pPr>
            <a:r>
              <a:rPr lang="en-US" sz="1600" dirty="0" smtClean="0"/>
              <a:t>The idea is to use ROOT interpreter-reflection capabilities to configure the application on-the-fly with detector geometry, material and physics configuration</a:t>
            </a:r>
            <a:endParaRPr lang="en-US" sz="1600" dirty="0"/>
          </a:p>
          <a:p>
            <a:pPr marL="342900" indent="-342900">
              <a:spcBef>
                <a:spcPct val="20000"/>
              </a:spcBef>
            </a:pPr>
            <a:endParaRPr lang="en-US" sz="1600" dirty="0"/>
          </a:p>
          <a:p>
            <a:pPr marL="342900" indent="-342900">
              <a:spcBef>
                <a:spcPct val="20000"/>
              </a:spcBef>
              <a:buFont typeface="Arial" pitchFamily="34" charset="0"/>
              <a:buChar char="•"/>
            </a:pPr>
            <a:r>
              <a:rPr lang="en-US" sz="1600" dirty="0" smtClean="0"/>
              <a:t>A ROOT-loadable library allows the description of the detector and the physics configuration with standard C++ code, just like FORTRAN-like cards in FLUKA</a:t>
            </a:r>
            <a:endParaRPr lang="en-US" sz="1600" dirty="0"/>
          </a:p>
          <a:p>
            <a:pPr marL="342900" indent="-342900">
              <a:spcBef>
                <a:spcPct val="20000"/>
              </a:spcBef>
            </a:pPr>
            <a:endParaRPr lang="en-US" sz="1600" dirty="0" smtClean="0"/>
          </a:p>
          <a:p>
            <a:pPr marL="342900" indent="-342900">
              <a:spcBef>
                <a:spcPct val="20000"/>
              </a:spcBef>
              <a:buFont typeface="Arial" pitchFamily="34" charset="0"/>
              <a:buChar char="•"/>
            </a:pPr>
            <a:r>
              <a:rPr lang="en-US" sz="1600" dirty="0" smtClean="0"/>
              <a:t>Different primary particle generators can be plugged in (for the moment we have a simple particle gun with fixed momentum and direction and a source that simulates the test-beam setup done in TSL, Uppsala in 2008</a:t>
            </a:r>
          </a:p>
          <a:p>
            <a:pPr marL="342900" indent="-342900">
              <a:spcBef>
                <a:spcPct val="20000"/>
              </a:spcBef>
              <a:buFont typeface="Arial" pitchFamily="34" charset="0"/>
              <a:buChar char="•"/>
            </a:pPr>
            <a:endParaRPr lang="en-US" sz="1600" dirty="0" smtClean="0"/>
          </a:p>
          <a:p>
            <a:pPr marL="342900" indent="-342900">
              <a:spcBef>
                <a:spcPct val="20000"/>
              </a:spcBef>
              <a:buFont typeface="Arial" pitchFamily="34" charset="0"/>
              <a:buChar char="•"/>
            </a:pPr>
            <a:r>
              <a:rPr lang="en-US" sz="1600" dirty="0" smtClean="0"/>
              <a:t>The geometry was extracted from existing GEANT3 code, checked also against FLUKA and reference documentation</a:t>
            </a:r>
            <a:endParaRPr lang="en-US" sz="1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143998" cy="1323833"/>
          </a:xfrm>
        </p:spPr>
        <p:txBody>
          <a:bodyPr rtlCol="0">
            <a:normAutofit/>
          </a:bodyPr>
          <a:lstStyle/>
          <a:p>
            <a:pPr fontAlgn="auto">
              <a:spcAft>
                <a:spcPts val="0"/>
              </a:spcAft>
              <a:defRPr/>
            </a:pPr>
            <a:r>
              <a:rPr lang="en-US" sz="3600" dirty="0" smtClean="0"/>
              <a:t>E/M shower preliminary analysis (1)</a:t>
            </a:r>
            <a:br>
              <a:rPr lang="en-US" sz="3600" dirty="0" smtClean="0"/>
            </a:br>
            <a:endParaRPr lang="en-US" sz="3600" dirty="0"/>
          </a:p>
        </p:txBody>
      </p:sp>
      <p:sp>
        <p:nvSpPr>
          <p:cNvPr id="3" name="Date Placeholder 2"/>
          <p:cNvSpPr>
            <a:spLocks noGrp="1"/>
          </p:cNvSpPr>
          <p:nvPr>
            <p:ph type="dt" sz="quarter" idx="10"/>
          </p:nvPr>
        </p:nvSpPr>
        <p:spPr/>
        <p:txBody>
          <a:bodyPr/>
          <a:lstStyle/>
          <a:p>
            <a:pPr>
              <a:defRPr/>
            </a:pPr>
            <a:r>
              <a:rPr lang="el-GR" smtClean="0"/>
              <a:t>September 2010</a:t>
            </a:r>
            <a:endParaRPr lang="en-US"/>
          </a:p>
        </p:txBody>
      </p:sp>
      <p:sp>
        <p:nvSpPr>
          <p:cNvPr id="4" name="Footer Placeholder 3"/>
          <p:cNvSpPr>
            <a:spLocks noGrp="1"/>
          </p:cNvSpPr>
          <p:nvPr>
            <p:ph type="ftr" sz="quarter" idx="11"/>
          </p:nvPr>
        </p:nvSpPr>
        <p:spPr/>
        <p:txBody>
          <a:bodyPr/>
          <a:lstStyle/>
          <a:p>
            <a:pPr>
              <a:defRPr/>
            </a:pPr>
            <a:r>
              <a:rPr lang="en-US" smtClean="0"/>
              <a:t>MC-PAD Midterm Review</a:t>
            </a:r>
            <a:endParaRPr lang="en-US"/>
          </a:p>
        </p:txBody>
      </p:sp>
      <p:sp>
        <p:nvSpPr>
          <p:cNvPr id="5" name="Slide Number Placeholder 4"/>
          <p:cNvSpPr>
            <a:spLocks noGrp="1"/>
          </p:cNvSpPr>
          <p:nvPr>
            <p:ph type="sldNum" sz="quarter" idx="12"/>
          </p:nvPr>
        </p:nvSpPr>
        <p:spPr/>
        <p:txBody>
          <a:bodyPr/>
          <a:lstStyle/>
          <a:p>
            <a:pPr>
              <a:defRPr/>
            </a:pPr>
            <a:fld id="{1D2C786A-09BB-4313-92ED-DF512F104BC9}" type="slidenum">
              <a:rPr lang="en-US"/>
              <a:pPr>
                <a:defRPr/>
              </a:pPr>
              <a:t>6</a:t>
            </a:fld>
            <a:endParaRPr lang="en-US"/>
          </a:p>
        </p:txBody>
      </p:sp>
      <p:pic>
        <p:nvPicPr>
          <p:cNvPr id="7" name="Picture 6" descr="de_over_dx_h.jpg"/>
          <p:cNvPicPr>
            <a:picLocks noChangeAspect="1"/>
          </p:cNvPicPr>
          <p:nvPr/>
        </p:nvPicPr>
        <p:blipFill>
          <a:blip r:embed="rId2"/>
          <a:stretch>
            <a:fillRect/>
          </a:stretch>
        </p:blipFill>
        <p:spPr>
          <a:xfrm>
            <a:off x="0" y="1501254"/>
            <a:ext cx="4152900" cy="2428875"/>
          </a:xfrm>
          <a:prstGeom prst="rect">
            <a:avLst/>
          </a:prstGeom>
        </p:spPr>
      </p:pic>
      <p:pic>
        <p:nvPicPr>
          <p:cNvPr id="8" name="Picture 7" descr="de_over_dx_vs_rt_h.jpg"/>
          <p:cNvPicPr>
            <a:picLocks noChangeAspect="1"/>
          </p:cNvPicPr>
          <p:nvPr/>
        </p:nvPicPr>
        <p:blipFill>
          <a:blip r:embed="rId3"/>
          <a:stretch>
            <a:fillRect/>
          </a:stretch>
        </p:blipFill>
        <p:spPr>
          <a:xfrm>
            <a:off x="4991100" y="1501254"/>
            <a:ext cx="4152900" cy="2428875"/>
          </a:xfrm>
          <a:prstGeom prst="rect">
            <a:avLst/>
          </a:prstGeom>
        </p:spPr>
      </p:pic>
      <p:sp>
        <p:nvSpPr>
          <p:cNvPr id="11" name="Content Placeholder 2"/>
          <p:cNvSpPr txBox="1">
            <a:spLocks/>
          </p:cNvSpPr>
          <p:nvPr/>
        </p:nvSpPr>
        <p:spPr bwMode="auto">
          <a:xfrm>
            <a:off x="1" y="3930129"/>
            <a:ext cx="2914274" cy="579177"/>
          </a:xfrm>
          <a:prstGeom prst="rect">
            <a:avLst/>
          </a:prstGeom>
          <a:noFill/>
          <a:ln w="9525">
            <a:noFill/>
            <a:miter lim="800000"/>
            <a:headEnd/>
            <a:tailEnd/>
          </a:ln>
        </p:spPr>
        <p:txBody>
          <a:bodyPr/>
          <a:lstStyle/>
          <a:p>
            <a:pPr marL="342900" indent="-342900">
              <a:spcBef>
                <a:spcPct val="20000"/>
              </a:spcBef>
            </a:pPr>
            <a:r>
              <a:rPr lang="en-US" sz="1200" dirty="0" smtClean="0"/>
              <a:t>Longitudinal shower profile</a:t>
            </a:r>
          </a:p>
          <a:p>
            <a:pPr marL="342900" indent="-342900">
              <a:spcBef>
                <a:spcPct val="20000"/>
              </a:spcBef>
            </a:pPr>
            <a:r>
              <a:rPr lang="en-US" sz="1200" dirty="0" smtClean="0"/>
              <a:t>GEANT3, 1000 events of 500 </a:t>
            </a:r>
            <a:r>
              <a:rPr lang="en-US" sz="1200" dirty="0" err="1" smtClean="0"/>
              <a:t>MeV</a:t>
            </a:r>
            <a:r>
              <a:rPr lang="en-US" sz="1200" dirty="0" smtClean="0"/>
              <a:t> e-</a:t>
            </a:r>
            <a:endParaRPr lang="en-US" sz="1200" dirty="0"/>
          </a:p>
        </p:txBody>
      </p:sp>
      <p:sp>
        <p:nvSpPr>
          <p:cNvPr id="12" name="Content Placeholder 2"/>
          <p:cNvSpPr txBox="1">
            <a:spLocks/>
          </p:cNvSpPr>
          <p:nvPr/>
        </p:nvSpPr>
        <p:spPr bwMode="auto">
          <a:xfrm>
            <a:off x="5796866" y="3930129"/>
            <a:ext cx="3347133" cy="587279"/>
          </a:xfrm>
          <a:prstGeom prst="rect">
            <a:avLst/>
          </a:prstGeom>
          <a:noFill/>
          <a:ln w="9525">
            <a:noFill/>
            <a:miter lim="800000"/>
            <a:headEnd/>
            <a:tailEnd/>
          </a:ln>
        </p:spPr>
        <p:txBody>
          <a:bodyPr/>
          <a:lstStyle/>
          <a:p>
            <a:pPr marL="342900" indent="-342900">
              <a:spcBef>
                <a:spcPct val="20000"/>
              </a:spcBef>
            </a:pPr>
            <a:r>
              <a:rPr lang="en-US" sz="1200" dirty="0" smtClean="0"/>
              <a:t>Lateral shower profile,</a:t>
            </a:r>
          </a:p>
          <a:p>
            <a:pPr marL="342900" indent="-342900">
              <a:spcBef>
                <a:spcPct val="20000"/>
              </a:spcBef>
            </a:pPr>
            <a:r>
              <a:rPr lang="en-US" sz="1200" dirty="0" smtClean="0"/>
              <a:t>GEANT3, 1000 events of 500 </a:t>
            </a:r>
            <a:r>
              <a:rPr lang="en-US" sz="1200" dirty="0" err="1" smtClean="0"/>
              <a:t>MeV</a:t>
            </a:r>
            <a:r>
              <a:rPr lang="en-US" sz="1200" dirty="0" smtClean="0"/>
              <a:t> e-</a:t>
            </a:r>
            <a:endParaRPr lang="en-US" sz="1200" dirty="0"/>
          </a:p>
        </p:txBody>
      </p:sp>
      <p:pic>
        <p:nvPicPr>
          <p:cNvPr id="13" name="Picture 12" descr="g3_klone.jpg"/>
          <p:cNvPicPr>
            <a:picLocks noChangeAspect="1"/>
          </p:cNvPicPr>
          <p:nvPr/>
        </p:nvPicPr>
        <p:blipFill>
          <a:blip r:embed="rId4"/>
          <a:stretch>
            <a:fillRect/>
          </a:stretch>
        </p:blipFill>
        <p:spPr>
          <a:xfrm>
            <a:off x="2305001" y="3976851"/>
            <a:ext cx="3491865" cy="2348865"/>
          </a:xfrm>
          <a:prstGeom prst="rect">
            <a:avLst/>
          </a:prstGeom>
        </p:spPr>
      </p:pic>
      <p:sp>
        <p:nvSpPr>
          <p:cNvPr id="14" name="Content Placeholder 2"/>
          <p:cNvSpPr txBox="1">
            <a:spLocks/>
          </p:cNvSpPr>
          <p:nvPr/>
        </p:nvSpPr>
        <p:spPr bwMode="auto">
          <a:xfrm>
            <a:off x="5796866" y="5670623"/>
            <a:ext cx="1933628" cy="655093"/>
          </a:xfrm>
          <a:prstGeom prst="rect">
            <a:avLst/>
          </a:prstGeom>
          <a:noFill/>
          <a:ln w="9525">
            <a:noFill/>
            <a:miter lim="800000"/>
            <a:headEnd/>
            <a:tailEnd/>
          </a:ln>
        </p:spPr>
        <p:txBody>
          <a:bodyPr/>
          <a:lstStyle/>
          <a:p>
            <a:pPr marL="342900" indent="-342900">
              <a:spcBef>
                <a:spcPct val="20000"/>
              </a:spcBef>
            </a:pPr>
            <a:r>
              <a:rPr lang="en-US" sz="1200" dirty="0" smtClean="0"/>
              <a:t>Shower visualization,</a:t>
            </a:r>
          </a:p>
          <a:p>
            <a:pPr marL="342900" indent="-342900">
              <a:spcBef>
                <a:spcPct val="20000"/>
              </a:spcBef>
            </a:pPr>
            <a:r>
              <a:rPr lang="en-US" sz="1200" dirty="0" smtClean="0"/>
              <a:t>GEANT3, 500 </a:t>
            </a:r>
            <a:r>
              <a:rPr lang="en-US" sz="1200" dirty="0" err="1" smtClean="0"/>
              <a:t>MeV</a:t>
            </a:r>
            <a:r>
              <a:rPr lang="en-US" sz="1200" dirty="0" smtClean="0"/>
              <a:t> e-</a:t>
            </a:r>
            <a:endParaRPr lang="en-US" sz="1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quarter" idx="10"/>
          </p:nvPr>
        </p:nvSpPr>
        <p:spPr/>
        <p:txBody>
          <a:bodyPr/>
          <a:lstStyle/>
          <a:p>
            <a:pPr>
              <a:defRPr/>
            </a:pPr>
            <a:r>
              <a:rPr lang="el-GR" smtClean="0"/>
              <a:t>September 2010</a:t>
            </a:r>
            <a:endParaRPr lang="en-US"/>
          </a:p>
        </p:txBody>
      </p:sp>
      <p:sp>
        <p:nvSpPr>
          <p:cNvPr id="4" name="Footer Placeholder 3"/>
          <p:cNvSpPr>
            <a:spLocks noGrp="1"/>
          </p:cNvSpPr>
          <p:nvPr>
            <p:ph type="ftr" sz="quarter" idx="11"/>
          </p:nvPr>
        </p:nvSpPr>
        <p:spPr/>
        <p:txBody>
          <a:bodyPr/>
          <a:lstStyle/>
          <a:p>
            <a:pPr>
              <a:defRPr/>
            </a:pPr>
            <a:r>
              <a:rPr lang="en-US" smtClean="0"/>
              <a:t>MC-PAD Midterm Review</a:t>
            </a:r>
            <a:endParaRPr lang="en-US"/>
          </a:p>
        </p:txBody>
      </p:sp>
      <p:sp>
        <p:nvSpPr>
          <p:cNvPr id="5" name="Slide Number Placeholder 4"/>
          <p:cNvSpPr>
            <a:spLocks noGrp="1"/>
          </p:cNvSpPr>
          <p:nvPr>
            <p:ph type="sldNum" sz="quarter" idx="12"/>
          </p:nvPr>
        </p:nvSpPr>
        <p:spPr/>
        <p:txBody>
          <a:bodyPr/>
          <a:lstStyle/>
          <a:p>
            <a:pPr>
              <a:defRPr/>
            </a:pPr>
            <a:fld id="{1D2C786A-09BB-4313-92ED-DF512F104BC9}" type="slidenum">
              <a:rPr lang="en-US"/>
              <a:pPr>
                <a:defRPr/>
              </a:pPr>
              <a:t>7</a:t>
            </a:fld>
            <a:endParaRPr lang="en-US"/>
          </a:p>
        </p:txBody>
      </p:sp>
      <p:pic>
        <p:nvPicPr>
          <p:cNvPr id="9" name="Picture 8" descr="etot_h.jpg"/>
          <p:cNvPicPr>
            <a:picLocks noChangeAspect="1"/>
          </p:cNvPicPr>
          <p:nvPr/>
        </p:nvPicPr>
        <p:blipFill>
          <a:blip r:embed="rId2"/>
          <a:stretch>
            <a:fillRect/>
          </a:stretch>
        </p:blipFill>
        <p:spPr>
          <a:xfrm>
            <a:off x="0" y="1163257"/>
            <a:ext cx="4152900" cy="2428875"/>
          </a:xfrm>
          <a:prstGeom prst="rect">
            <a:avLst/>
          </a:prstGeom>
        </p:spPr>
      </p:pic>
      <p:sp>
        <p:nvSpPr>
          <p:cNvPr id="11" name="Content Placeholder 2"/>
          <p:cNvSpPr txBox="1">
            <a:spLocks/>
          </p:cNvSpPr>
          <p:nvPr/>
        </p:nvSpPr>
        <p:spPr bwMode="auto">
          <a:xfrm>
            <a:off x="0" y="3592132"/>
            <a:ext cx="3879683" cy="868125"/>
          </a:xfrm>
          <a:prstGeom prst="rect">
            <a:avLst/>
          </a:prstGeom>
          <a:noFill/>
          <a:ln w="9525">
            <a:noFill/>
            <a:miter lim="800000"/>
            <a:headEnd/>
            <a:tailEnd/>
          </a:ln>
        </p:spPr>
        <p:txBody>
          <a:bodyPr/>
          <a:lstStyle/>
          <a:p>
            <a:pPr marL="342900" indent="-342900">
              <a:spcBef>
                <a:spcPct val="20000"/>
              </a:spcBef>
            </a:pPr>
            <a:r>
              <a:rPr lang="en-US" sz="1200" dirty="0" smtClean="0"/>
              <a:t>Example of resolution calculation for an energy slot  </a:t>
            </a:r>
          </a:p>
          <a:p>
            <a:pPr marL="342900" indent="-342900">
              <a:spcBef>
                <a:spcPct val="20000"/>
              </a:spcBef>
            </a:pPr>
            <a:r>
              <a:rPr lang="en-US" sz="1200" dirty="0" smtClean="0"/>
              <a:t>(Energy deposition of  1000 incident 500MeV electrons in </a:t>
            </a:r>
          </a:p>
          <a:p>
            <a:pPr marL="342900" indent="-342900">
              <a:spcBef>
                <a:spcPct val="20000"/>
              </a:spcBef>
            </a:pPr>
            <a:r>
              <a:rPr lang="en-US" sz="1200" dirty="0" smtClean="0"/>
              <a:t>the sensitive volume (</a:t>
            </a:r>
            <a:r>
              <a:rPr lang="en-US" sz="1200" dirty="0" err="1" smtClean="0"/>
              <a:t>scintillator</a:t>
            </a:r>
            <a:r>
              <a:rPr lang="en-US" sz="1200" dirty="0" smtClean="0"/>
              <a:t>) and Gaussian fit)</a:t>
            </a:r>
            <a:endParaRPr lang="en-US" sz="1200" dirty="0"/>
          </a:p>
        </p:txBody>
      </p:sp>
      <p:sp>
        <p:nvSpPr>
          <p:cNvPr id="12" name="Content Placeholder 2"/>
          <p:cNvSpPr txBox="1">
            <a:spLocks/>
          </p:cNvSpPr>
          <p:nvPr/>
        </p:nvSpPr>
        <p:spPr bwMode="auto">
          <a:xfrm>
            <a:off x="4812769" y="3616897"/>
            <a:ext cx="4331230" cy="581522"/>
          </a:xfrm>
          <a:prstGeom prst="rect">
            <a:avLst/>
          </a:prstGeom>
          <a:noFill/>
          <a:ln w="9525">
            <a:noFill/>
            <a:miter lim="800000"/>
            <a:headEnd/>
            <a:tailEnd/>
          </a:ln>
        </p:spPr>
        <p:txBody>
          <a:bodyPr/>
          <a:lstStyle/>
          <a:p>
            <a:r>
              <a:rPr lang="en-US" sz="1200" dirty="0" smtClean="0"/>
              <a:t>Preliminary comparison of resolution obtained with GEANT3                                                                                                                                         (green), Geant4 (blue) versus test beam data fitted result (black)</a:t>
            </a:r>
            <a:endParaRPr lang="el-GR" sz="1200" dirty="0" smtClean="0"/>
          </a:p>
          <a:p>
            <a:pPr marL="342900" indent="-342900">
              <a:spcBef>
                <a:spcPct val="20000"/>
              </a:spcBef>
            </a:pPr>
            <a:endParaRPr lang="en-US" sz="1200" dirty="0"/>
          </a:p>
        </p:txBody>
      </p:sp>
      <p:sp>
        <p:nvSpPr>
          <p:cNvPr id="13" name="Right Arrow 12"/>
          <p:cNvSpPr/>
          <p:nvPr/>
        </p:nvSpPr>
        <p:spPr>
          <a:xfrm>
            <a:off x="4206763" y="1163257"/>
            <a:ext cx="616697" cy="2287493"/>
          </a:xfrm>
          <a:prstGeom prst="rightArrow">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l-GR"/>
          </a:p>
        </p:txBody>
      </p:sp>
      <p:sp>
        <p:nvSpPr>
          <p:cNvPr id="14" name="Content Placeholder 2"/>
          <p:cNvSpPr txBox="1">
            <a:spLocks/>
          </p:cNvSpPr>
          <p:nvPr/>
        </p:nvSpPr>
        <p:spPr bwMode="auto">
          <a:xfrm>
            <a:off x="4152900" y="1750110"/>
            <a:ext cx="939046" cy="1141081"/>
          </a:xfrm>
          <a:prstGeom prst="rect">
            <a:avLst/>
          </a:prstGeom>
          <a:noFill/>
          <a:ln w="9525">
            <a:noFill/>
            <a:miter lim="800000"/>
            <a:headEnd/>
            <a:tailEnd/>
          </a:ln>
        </p:spPr>
        <p:txBody>
          <a:bodyPr/>
          <a:lstStyle/>
          <a:p>
            <a:pPr marL="342900" indent="-342900">
              <a:spcBef>
                <a:spcPct val="20000"/>
              </a:spcBef>
            </a:pPr>
            <a:r>
              <a:rPr lang="en-US" sz="1200" dirty="0" smtClean="0"/>
              <a:t>Various</a:t>
            </a:r>
          </a:p>
          <a:p>
            <a:pPr marL="342900" indent="-342900">
              <a:spcBef>
                <a:spcPct val="20000"/>
              </a:spcBef>
            </a:pPr>
            <a:r>
              <a:rPr lang="en-US" sz="1200" dirty="0" smtClean="0"/>
              <a:t>energies </a:t>
            </a:r>
          </a:p>
          <a:p>
            <a:pPr marL="342900" indent="-342900">
              <a:spcBef>
                <a:spcPct val="20000"/>
              </a:spcBef>
            </a:pPr>
            <a:r>
              <a:rPr lang="en-US" sz="1200" dirty="0" smtClean="0"/>
              <a:t>of </a:t>
            </a:r>
          </a:p>
          <a:p>
            <a:pPr marL="342900" indent="-342900">
              <a:spcBef>
                <a:spcPct val="20000"/>
              </a:spcBef>
            </a:pPr>
            <a:r>
              <a:rPr lang="en-US" sz="1200" dirty="0" smtClean="0"/>
              <a:t>incident </a:t>
            </a:r>
          </a:p>
          <a:p>
            <a:pPr marL="342900" indent="-342900">
              <a:spcBef>
                <a:spcPct val="20000"/>
              </a:spcBef>
            </a:pPr>
            <a:r>
              <a:rPr lang="en-US" sz="1200" dirty="0" smtClean="0"/>
              <a:t>electron</a:t>
            </a:r>
          </a:p>
          <a:p>
            <a:pPr marL="342900" indent="-342900">
              <a:spcBef>
                <a:spcPct val="20000"/>
              </a:spcBef>
            </a:pPr>
            <a:endParaRPr lang="en-US" sz="1200" dirty="0"/>
          </a:p>
        </p:txBody>
      </p:sp>
      <p:pic>
        <p:nvPicPr>
          <p:cNvPr id="15" name="Picture 14" descr="resgraph_20100715.jpg"/>
          <p:cNvPicPr>
            <a:picLocks noChangeAspect="1"/>
          </p:cNvPicPr>
          <p:nvPr/>
        </p:nvPicPr>
        <p:blipFill>
          <a:blip r:embed="rId3"/>
          <a:stretch>
            <a:fillRect/>
          </a:stretch>
        </p:blipFill>
        <p:spPr>
          <a:xfrm>
            <a:off x="4823460" y="1163257"/>
            <a:ext cx="4320540" cy="2453640"/>
          </a:xfrm>
          <a:prstGeom prst="rect">
            <a:avLst/>
          </a:prstGeom>
        </p:spPr>
      </p:pic>
      <p:sp>
        <p:nvSpPr>
          <p:cNvPr id="17" name="Title 1"/>
          <p:cNvSpPr>
            <a:spLocks noGrp="1"/>
          </p:cNvSpPr>
          <p:nvPr>
            <p:ph type="title"/>
          </p:nvPr>
        </p:nvSpPr>
        <p:spPr>
          <a:xfrm>
            <a:off x="1" y="0"/>
            <a:ext cx="9143998" cy="1323833"/>
          </a:xfrm>
        </p:spPr>
        <p:txBody>
          <a:bodyPr rtlCol="0">
            <a:normAutofit/>
          </a:bodyPr>
          <a:lstStyle/>
          <a:p>
            <a:pPr fontAlgn="auto">
              <a:spcAft>
                <a:spcPts val="0"/>
              </a:spcAft>
              <a:defRPr/>
            </a:pPr>
            <a:r>
              <a:rPr lang="en-US" sz="3600" dirty="0" smtClean="0"/>
              <a:t>E/M shower preliminary analysis (2)</a:t>
            </a:r>
            <a:br>
              <a:rPr lang="en-US" sz="3600" dirty="0" smtClean="0"/>
            </a:br>
            <a:endParaRPr lang="en-US" sz="3600" dirty="0"/>
          </a:p>
        </p:txBody>
      </p:sp>
      <p:pic>
        <p:nvPicPr>
          <p:cNvPr id="16" name="Picture 15" descr="g4_eff_e.jpg"/>
          <p:cNvPicPr>
            <a:picLocks noChangeAspect="1"/>
          </p:cNvPicPr>
          <p:nvPr/>
        </p:nvPicPr>
        <p:blipFill>
          <a:blip r:embed="rId4"/>
          <a:stretch>
            <a:fillRect/>
          </a:stretch>
        </p:blipFill>
        <p:spPr>
          <a:xfrm>
            <a:off x="5091946" y="4198419"/>
            <a:ext cx="3600450" cy="2222500"/>
          </a:xfrm>
          <a:prstGeom prst="rect">
            <a:avLst/>
          </a:prstGeom>
        </p:spPr>
      </p:pic>
      <p:sp>
        <p:nvSpPr>
          <p:cNvPr id="18" name="Content Placeholder 2"/>
          <p:cNvSpPr txBox="1">
            <a:spLocks/>
          </p:cNvSpPr>
          <p:nvPr/>
        </p:nvSpPr>
        <p:spPr bwMode="auto">
          <a:xfrm>
            <a:off x="1699762" y="5839397"/>
            <a:ext cx="3392184" cy="581522"/>
          </a:xfrm>
          <a:prstGeom prst="rect">
            <a:avLst/>
          </a:prstGeom>
          <a:noFill/>
          <a:ln w="9525">
            <a:noFill/>
            <a:miter lim="800000"/>
            <a:headEnd/>
            <a:tailEnd/>
          </a:ln>
        </p:spPr>
        <p:txBody>
          <a:bodyPr/>
          <a:lstStyle/>
          <a:p>
            <a:r>
              <a:rPr lang="en-US" sz="1200" dirty="0" smtClean="0"/>
              <a:t>Detection efficiency </a:t>
            </a:r>
            <a:r>
              <a:rPr lang="en-US" sz="1200" dirty="0" err="1" smtClean="0"/>
              <a:t>vs</a:t>
            </a:r>
            <a:r>
              <a:rPr lang="en-US" sz="1200" dirty="0" smtClean="0"/>
              <a:t> electron projectile energy</a:t>
            </a:r>
          </a:p>
          <a:p>
            <a:r>
              <a:rPr lang="en-US" sz="1200" dirty="0" smtClean="0"/>
              <a:t>G4, 1000 events per energy bin</a:t>
            </a:r>
            <a:endParaRPr lang="el-GR" sz="1200" dirty="0" smtClean="0"/>
          </a:p>
          <a:p>
            <a:pPr marL="342900" indent="-342900">
              <a:spcBef>
                <a:spcPct val="20000"/>
              </a:spcBef>
            </a:pPr>
            <a:endParaRPr lang="en-US" sz="1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86" y="0"/>
            <a:ext cx="9163585" cy="1554162"/>
          </a:xfrm>
        </p:spPr>
        <p:txBody>
          <a:bodyPr rtlCol="0">
            <a:normAutofit/>
          </a:bodyPr>
          <a:lstStyle/>
          <a:p>
            <a:pPr fontAlgn="auto">
              <a:spcAft>
                <a:spcPts val="0"/>
              </a:spcAft>
              <a:defRPr/>
            </a:pPr>
            <a:r>
              <a:rPr lang="en-US" sz="3600" dirty="0" smtClean="0"/>
              <a:t>Longitudinal E/M shower profile</a:t>
            </a:r>
            <a:br>
              <a:rPr lang="en-US" sz="3600" dirty="0" smtClean="0"/>
            </a:br>
            <a:r>
              <a:rPr lang="en-US" sz="3600" dirty="0" smtClean="0"/>
              <a:t>Other particles</a:t>
            </a:r>
            <a:endParaRPr lang="en-US" sz="3600" dirty="0"/>
          </a:p>
        </p:txBody>
      </p:sp>
      <p:sp>
        <p:nvSpPr>
          <p:cNvPr id="3" name="Date Placeholder 2"/>
          <p:cNvSpPr>
            <a:spLocks noGrp="1"/>
          </p:cNvSpPr>
          <p:nvPr>
            <p:ph type="dt" sz="quarter" idx="10"/>
          </p:nvPr>
        </p:nvSpPr>
        <p:spPr/>
        <p:txBody>
          <a:bodyPr/>
          <a:lstStyle/>
          <a:p>
            <a:pPr>
              <a:defRPr/>
            </a:pPr>
            <a:r>
              <a:rPr lang="el-GR" smtClean="0"/>
              <a:t>September 2010</a:t>
            </a:r>
            <a:endParaRPr lang="en-US"/>
          </a:p>
        </p:txBody>
      </p:sp>
      <p:sp>
        <p:nvSpPr>
          <p:cNvPr id="4" name="Footer Placeholder 3"/>
          <p:cNvSpPr>
            <a:spLocks noGrp="1"/>
          </p:cNvSpPr>
          <p:nvPr>
            <p:ph type="ftr" sz="quarter" idx="11"/>
          </p:nvPr>
        </p:nvSpPr>
        <p:spPr/>
        <p:txBody>
          <a:bodyPr/>
          <a:lstStyle/>
          <a:p>
            <a:pPr>
              <a:defRPr/>
            </a:pPr>
            <a:r>
              <a:rPr lang="en-US" smtClean="0"/>
              <a:t>MC-PAD Midterm Review</a:t>
            </a:r>
            <a:endParaRPr lang="en-US"/>
          </a:p>
        </p:txBody>
      </p:sp>
      <p:sp>
        <p:nvSpPr>
          <p:cNvPr id="5" name="Slide Number Placeholder 4"/>
          <p:cNvSpPr>
            <a:spLocks noGrp="1"/>
          </p:cNvSpPr>
          <p:nvPr>
            <p:ph type="sldNum" sz="quarter" idx="12"/>
          </p:nvPr>
        </p:nvSpPr>
        <p:spPr/>
        <p:txBody>
          <a:bodyPr/>
          <a:lstStyle/>
          <a:p>
            <a:pPr>
              <a:defRPr/>
            </a:pPr>
            <a:fld id="{1D2C786A-09BB-4313-92ED-DF512F104BC9}" type="slidenum">
              <a:rPr lang="en-US"/>
              <a:pPr>
                <a:defRPr/>
              </a:pPr>
              <a:t>8</a:t>
            </a:fld>
            <a:endParaRPr lang="en-US"/>
          </a:p>
        </p:txBody>
      </p:sp>
      <p:sp>
        <p:nvSpPr>
          <p:cNvPr id="11" name="Content Placeholder 2"/>
          <p:cNvSpPr txBox="1">
            <a:spLocks/>
          </p:cNvSpPr>
          <p:nvPr/>
        </p:nvSpPr>
        <p:spPr bwMode="auto">
          <a:xfrm>
            <a:off x="-19586" y="3841793"/>
            <a:ext cx="2756848" cy="567874"/>
          </a:xfrm>
          <a:prstGeom prst="rect">
            <a:avLst/>
          </a:prstGeom>
          <a:noFill/>
          <a:ln w="9525">
            <a:noFill/>
            <a:miter lim="800000"/>
            <a:headEnd/>
            <a:tailEnd/>
          </a:ln>
        </p:spPr>
        <p:txBody>
          <a:bodyPr/>
          <a:lstStyle/>
          <a:p>
            <a:pPr marL="342900" indent="-342900">
              <a:spcBef>
                <a:spcPct val="20000"/>
              </a:spcBef>
            </a:pPr>
            <a:r>
              <a:rPr lang="en-US" sz="1200" dirty="0" smtClean="0"/>
              <a:t>Longitudinal shower profile</a:t>
            </a:r>
          </a:p>
          <a:p>
            <a:pPr marL="342900" indent="-342900">
              <a:spcBef>
                <a:spcPct val="20000"/>
              </a:spcBef>
            </a:pPr>
            <a:r>
              <a:rPr lang="en-US" sz="1200" dirty="0" smtClean="0"/>
              <a:t>GEANT4, 1000 events of 500 </a:t>
            </a:r>
            <a:r>
              <a:rPr lang="en-US" sz="1200" dirty="0" err="1" smtClean="0"/>
              <a:t>MeV</a:t>
            </a:r>
            <a:r>
              <a:rPr lang="en-US" sz="1200" dirty="0" smtClean="0"/>
              <a:t> mu-</a:t>
            </a:r>
          </a:p>
        </p:txBody>
      </p:sp>
      <p:pic>
        <p:nvPicPr>
          <p:cNvPr id="16" name="Picture 15" descr="dedx_muminus_05gev.jpg"/>
          <p:cNvPicPr>
            <a:picLocks noChangeAspect="1"/>
          </p:cNvPicPr>
          <p:nvPr/>
        </p:nvPicPr>
        <p:blipFill>
          <a:blip r:embed="rId2"/>
          <a:stretch>
            <a:fillRect/>
          </a:stretch>
        </p:blipFill>
        <p:spPr>
          <a:xfrm>
            <a:off x="0" y="1733593"/>
            <a:ext cx="3600450" cy="2108200"/>
          </a:xfrm>
          <a:prstGeom prst="rect">
            <a:avLst/>
          </a:prstGeom>
        </p:spPr>
      </p:pic>
      <p:pic>
        <p:nvPicPr>
          <p:cNvPr id="17" name="Picture 16" descr="de_over_dx_g4_n_100mev.jpg"/>
          <p:cNvPicPr>
            <a:picLocks noChangeAspect="1"/>
          </p:cNvPicPr>
          <p:nvPr/>
        </p:nvPicPr>
        <p:blipFill>
          <a:blip r:embed="rId3"/>
          <a:stretch>
            <a:fillRect/>
          </a:stretch>
        </p:blipFill>
        <p:spPr>
          <a:xfrm>
            <a:off x="2737262" y="4263433"/>
            <a:ext cx="3600450" cy="2108200"/>
          </a:xfrm>
          <a:prstGeom prst="rect">
            <a:avLst/>
          </a:prstGeom>
        </p:spPr>
      </p:pic>
      <p:pic>
        <p:nvPicPr>
          <p:cNvPr id="18" name="Picture 17" descr="de_over_dx_g4_p_500mev.jpg"/>
          <p:cNvPicPr>
            <a:picLocks noChangeAspect="1"/>
          </p:cNvPicPr>
          <p:nvPr/>
        </p:nvPicPr>
        <p:blipFill>
          <a:blip r:embed="rId4"/>
          <a:stretch>
            <a:fillRect/>
          </a:stretch>
        </p:blipFill>
        <p:spPr>
          <a:xfrm>
            <a:off x="5543549" y="1733593"/>
            <a:ext cx="3600450" cy="2108200"/>
          </a:xfrm>
          <a:prstGeom prst="rect">
            <a:avLst/>
          </a:prstGeom>
        </p:spPr>
      </p:pic>
      <p:sp>
        <p:nvSpPr>
          <p:cNvPr id="19" name="Content Placeholder 2"/>
          <p:cNvSpPr txBox="1">
            <a:spLocks/>
          </p:cNvSpPr>
          <p:nvPr/>
        </p:nvSpPr>
        <p:spPr bwMode="auto">
          <a:xfrm>
            <a:off x="6337712" y="5803759"/>
            <a:ext cx="2756848" cy="567874"/>
          </a:xfrm>
          <a:prstGeom prst="rect">
            <a:avLst/>
          </a:prstGeom>
          <a:noFill/>
          <a:ln w="9525">
            <a:noFill/>
            <a:miter lim="800000"/>
            <a:headEnd/>
            <a:tailEnd/>
          </a:ln>
        </p:spPr>
        <p:txBody>
          <a:bodyPr/>
          <a:lstStyle/>
          <a:p>
            <a:pPr marL="342900" indent="-342900">
              <a:spcBef>
                <a:spcPct val="20000"/>
              </a:spcBef>
            </a:pPr>
            <a:r>
              <a:rPr lang="en-US" sz="1200" dirty="0" smtClean="0"/>
              <a:t>Longitudinal shower profile</a:t>
            </a:r>
          </a:p>
          <a:p>
            <a:pPr marL="342900" indent="-342900">
              <a:spcBef>
                <a:spcPct val="20000"/>
              </a:spcBef>
            </a:pPr>
            <a:r>
              <a:rPr lang="en-US" sz="1200" dirty="0" smtClean="0"/>
              <a:t>GEANT4, 1000 events of 100 </a:t>
            </a:r>
            <a:r>
              <a:rPr lang="en-US" sz="1200" dirty="0" err="1" smtClean="0"/>
              <a:t>MeV</a:t>
            </a:r>
            <a:r>
              <a:rPr lang="en-US" sz="1200" dirty="0" smtClean="0"/>
              <a:t> n</a:t>
            </a:r>
          </a:p>
        </p:txBody>
      </p:sp>
      <p:sp>
        <p:nvSpPr>
          <p:cNvPr id="20" name="Content Placeholder 2"/>
          <p:cNvSpPr txBox="1">
            <a:spLocks/>
          </p:cNvSpPr>
          <p:nvPr/>
        </p:nvSpPr>
        <p:spPr bwMode="auto">
          <a:xfrm>
            <a:off x="6387152" y="3841793"/>
            <a:ext cx="2756848" cy="567874"/>
          </a:xfrm>
          <a:prstGeom prst="rect">
            <a:avLst/>
          </a:prstGeom>
          <a:noFill/>
          <a:ln w="9525">
            <a:noFill/>
            <a:miter lim="800000"/>
            <a:headEnd/>
            <a:tailEnd/>
          </a:ln>
        </p:spPr>
        <p:txBody>
          <a:bodyPr/>
          <a:lstStyle/>
          <a:p>
            <a:pPr marL="342900" indent="-342900">
              <a:spcBef>
                <a:spcPct val="20000"/>
              </a:spcBef>
            </a:pPr>
            <a:r>
              <a:rPr lang="en-US" sz="1200" dirty="0" smtClean="0"/>
              <a:t>Longitudinal shower profile</a:t>
            </a:r>
          </a:p>
          <a:p>
            <a:pPr marL="342900" indent="-342900">
              <a:spcBef>
                <a:spcPct val="20000"/>
              </a:spcBef>
            </a:pPr>
            <a:r>
              <a:rPr lang="en-US" sz="1200" dirty="0" smtClean="0"/>
              <a:t>GEANT4, 1000 events of 500 </a:t>
            </a:r>
            <a:r>
              <a:rPr lang="en-US" sz="1200" dirty="0" err="1" smtClean="0"/>
              <a:t>MeV</a:t>
            </a:r>
            <a:r>
              <a:rPr lang="en-US" sz="1200" dirty="0" smtClean="0"/>
              <a:t> p</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Overview - Training</a:t>
            </a:r>
            <a:endParaRPr lang="en-US" sz="3600" dirty="0"/>
          </a:p>
        </p:txBody>
      </p:sp>
      <p:sp>
        <p:nvSpPr>
          <p:cNvPr id="3" name="Content Placeholder 2"/>
          <p:cNvSpPr>
            <a:spLocks noGrp="1"/>
          </p:cNvSpPr>
          <p:nvPr>
            <p:ph idx="1"/>
          </p:nvPr>
        </p:nvSpPr>
        <p:spPr>
          <a:xfrm>
            <a:off x="0" y="1600200"/>
            <a:ext cx="9144000" cy="4525963"/>
          </a:xfrm>
        </p:spPr>
        <p:txBody>
          <a:bodyPr>
            <a:noAutofit/>
          </a:bodyPr>
          <a:lstStyle/>
          <a:p>
            <a:r>
              <a:rPr lang="en-US" sz="1600" dirty="0" smtClean="0"/>
              <a:t>30/1-2/2/2010: 2nd MC-PAD Network Training Event (before start of contract)</a:t>
            </a:r>
          </a:p>
          <a:p>
            <a:endParaRPr lang="en-US" sz="1600" dirty="0" smtClean="0"/>
          </a:p>
          <a:p>
            <a:r>
              <a:rPr lang="en-US" sz="1600" dirty="0" smtClean="0"/>
              <a:t>10-14/5/2010: The XV LNF Spring School "Bruno </a:t>
            </a:r>
            <a:r>
              <a:rPr lang="en-US" sz="1600" dirty="0" err="1" smtClean="0"/>
              <a:t>Touschek</a:t>
            </a:r>
            <a:r>
              <a:rPr lang="en-US" sz="1600" dirty="0" smtClean="0"/>
              <a:t>" in Nuclear, </a:t>
            </a:r>
            <a:r>
              <a:rPr lang="en-US" sz="1600" dirty="0" err="1" smtClean="0"/>
              <a:t>Subnuclear</a:t>
            </a:r>
            <a:r>
              <a:rPr lang="en-US" sz="1600" dirty="0" smtClean="0"/>
              <a:t> and </a:t>
            </a:r>
            <a:r>
              <a:rPr lang="en-US" sz="1600" dirty="0" err="1" smtClean="0"/>
              <a:t>Astroparticle</a:t>
            </a:r>
            <a:r>
              <a:rPr lang="en-US" sz="1600" dirty="0" smtClean="0"/>
              <a:t> Physics, in INFN-LNF, Italy</a:t>
            </a:r>
          </a:p>
          <a:p>
            <a:endParaRPr lang="en-US" sz="1600" dirty="0" smtClean="0"/>
          </a:p>
          <a:p>
            <a:r>
              <a:rPr lang="en-US" sz="1600" dirty="0" smtClean="0"/>
              <a:t>30/6-5/7/2010: ESOF 2010 and Marie Curie Satellite Event, Turin </a:t>
            </a:r>
            <a:r>
              <a:rPr lang="en-US" sz="1600" dirty="0" err="1" smtClean="0"/>
              <a:t>Lingotto</a:t>
            </a:r>
            <a:r>
              <a:rPr lang="en-US" sz="1600" dirty="0" smtClean="0"/>
              <a:t>, Italy</a:t>
            </a:r>
          </a:p>
          <a:p>
            <a:endParaRPr lang="en-US" sz="1600" dirty="0" smtClean="0"/>
          </a:p>
          <a:p>
            <a:r>
              <a:rPr lang="en-US" sz="1600" dirty="0" smtClean="0"/>
              <a:t>Several lectures on LNF site</a:t>
            </a:r>
          </a:p>
          <a:p>
            <a:endParaRPr lang="en-US" sz="1600" dirty="0" smtClean="0"/>
          </a:p>
          <a:p>
            <a:r>
              <a:rPr lang="en-US" sz="1600" dirty="0" smtClean="0"/>
              <a:t>Travel arrangements already made to attend “International Conference on Computing in High Energy and Nuclear Physics (CHEP), Taipei, Taiwan (18-22/10/2010)</a:t>
            </a:r>
          </a:p>
          <a:p>
            <a:endParaRPr lang="en-US" sz="1600" dirty="0" smtClean="0"/>
          </a:p>
          <a:p>
            <a:r>
              <a:rPr lang="en-US" sz="1600" dirty="0" smtClean="0"/>
              <a:t>1-14/9/2010: I was assigned as a reviewer for a paper submitted in Nuclear Instruments and Methods in Physics Research A (editor-in-chief Fabio </a:t>
            </a:r>
            <a:r>
              <a:rPr lang="en-US" sz="1600" dirty="0" err="1" smtClean="0"/>
              <a:t>Sauli</a:t>
            </a:r>
            <a:r>
              <a:rPr lang="en-US" sz="1600" dirty="0" smtClean="0"/>
              <a:t>, the inventor of GEM)</a:t>
            </a:r>
          </a:p>
        </p:txBody>
      </p:sp>
      <p:sp>
        <p:nvSpPr>
          <p:cNvPr id="4" name="Date Placeholder 3"/>
          <p:cNvSpPr>
            <a:spLocks noGrp="1"/>
          </p:cNvSpPr>
          <p:nvPr>
            <p:ph type="dt" sz="half" idx="10"/>
          </p:nvPr>
        </p:nvSpPr>
        <p:spPr/>
        <p:txBody>
          <a:bodyPr/>
          <a:lstStyle/>
          <a:p>
            <a:r>
              <a:rPr lang="el-GR" smtClean="0"/>
              <a:t>September 2010</a:t>
            </a:r>
            <a:endParaRPr lang="en-US"/>
          </a:p>
        </p:txBody>
      </p:sp>
      <p:sp>
        <p:nvSpPr>
          <p:cNvPr id="5" name="Slide Number Placeholder 4"/>
          <p:cNvSpPr>
            <a:spLocks noGrp="1"/>
          </p:cNvSpPr>
          <p:nvPr>
            <p:ph type="sldNum" sz="quarter" idx="12"/>
          </p:nvPr>
        </p:nvSpPr>
        <p:spPr/>
        <p:txBody>
          <a:bodyPr/>
          <a:lstStyle/>
          <a:p>
            <a:fld id="{56299CE8-58F7-DA4B-B8A5-FF9AA146EFEA}" type="slidenum">
              <a:rPr lang="en-US" smtClean="0"/>
              <a:pPr/>
              <a:t>9</a:t>
            </a:fld>
            <a:endParaRPr lang="en-US"/>
          </a:p>
        </p:txBody>
      </p:sp>
      <p:sp>
        <p:nvSpPr>
          <p:cNvPr id="6" name="Footer Placeholder 5"/>
          <p:cNvSpPr>
            <a:spLocks noGrp="1"/>
          </p:cNvSpPr>
          <p:nvPr>
            <p:ph type="ftr" sz="quarter" idx="11"/>
          </p:nvPr>
        </p:nvSpPr>
        <p:spPr/>
        <p:txBody>
          <a:bodyPr/>
          <a:lstStyle/>
          <a:p>
            <a:r>
              <a:rPr lang="en-US" smtClean="0"/>
              <a:t>MC-PAD Midterm Review</a:t>
            </a: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553</TotalTime>
  <Words>1120</Words>
  <Application>Microsoft Office PowerPoint</Application>
  <PresentationFormat>On-screen Show (4:3)</PresentationFormat>
  <Paragraphs>157</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Filimon Roukoutakis</vt:lpstr>
      <vt:lpstr>The job: (as defined in P12 description)</vt:lpstr>
      <vt:lpstr>The problem: </vt:lpstr>
      <vt:lpstr>A possible solution: Virtual Monte Carlo</vt:lpstr>
      <vt:lpstr>My contribution: </vt:lpstr>
      <vt:lpstr>E/M shower preliminary analysis (1) </vt:lpstr>
      <vt:lpstr>E/M shower preliminary analysis (2) </vt:lpstr>
      <vt:lpstr>Longitudinal E/M shower profile Other particles</vt:lpstr>
      <vt:lpstr>Overview - Training</vt:lpstr>
      <vt:lpstr>Overview - Results</vt:lpstr>
      <vt:lpstr>Conclusions and plans</vt:lpstr>
    </vt:vector>
  </TitlesOfParts>
  <Company>Nikhef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MC-PAD mid-term review presentation</dc:title>
  <dc:creator>Filimon Roukoutakis</dc:creator>
  <cp:lastModifiedBy>Filimon Roukoutakis</cp:lastModifiedBy>
  <cp:revision>88</cp:revision>
  <dcterms:created xsi:type="dcterms:W3CDTF">2010-07-30T08:30:44Z</dcterms:created>
  <dcterms:modified xsi:type="dcterms:W3CDTF">2010-09-14T20:42:04Z</dcterms:modified>
</cp:coreProperties>
</file>