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25"/>
  </p:notesMasterIdLst>
  <p:sldIdLst>
    <p:sldId id="311" r:id="rId2"/>
    <p:sldId id="313" r:id="rId3"/>
    <p:sldId id="316" r:id="rId4"/>
    <p:sldId id="318" r:id="rId5"/>
    <p:sldId id="319" r:id="rId6"/>
    <p:sldId id="321" r:id="rId7"/>
    <p:sldId id="320" r:id="rId8"/>
    <p:sldId id="322" r:id="rId9"/>
    <p:sldId id="328" r:id="rId10"/>
    <p:sldId id="330" r:id="rId11"/>
    <p:sldId id="331" r:id="rId12"/>
    <p:sldId id="317" r:id="rId13"/>
    <p:sldId id="343" r:id="rId14"/>
    <p:sldId id="340" r:id="rId15"/>
    <p:sldId id="342" r:id="rId16"/>
    <p:sldId id="341" r:id="rId17"/>
    <p:sldId id="314" r:id="rId18"/>
    <p:sldId id="315" r:id="rId19"/>
    <p:sldId id="333" r:id="rId20"/>
    <p:sldId id="338" r:id="rId21"/>
    <p:sldId id="335" r:id="rId22"/>
    <p:sldId id="336" r:id="rId23"/>
    <p:sldId id="337" r:id="rId2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FF00FF"/>
    <a:srgbClr val="000000"/>
    <a:srgbClr val="0055A0"/>
    <a:srgbClr val="FFFF00"/>
    <a:srgbClr val="CCECFF"/>
    <a:srgbClr val="FFFFFF"/>
    <a:srgbClr val="009900"/>
    <a:srgbClr val="FF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96" autoAdjust="0"/>
  </p:normalViewPr>
  <p:slideViewPr>
    <p:cSldViewPr snapToGrid="0">
      <p:cViewPr varScale="1">
        <p:scale>
          <a:sx n="124" d="100"/>
          <a:sy n="12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08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97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030994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–</a:t>
            </a:r>
            <a:r>
              <a:rPr lang="en-GB" sz="12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MadGraph on GPU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Benchmarking meeting </a:t>
            </a:r>
            <a:r>
              <a:rPr lang="en-GB" sz="12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 05</a:t>
            </a:r>
            <a:r>
              <a:rPr lang="en-GB" sz="12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Nov</a:t>
            </a:r>
            <a:r>
              <a:rPr lang="en-GB" sz="12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2020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53" r:id="rId2"/>
    <p:sldLayoutId id="2147483654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5" r:id="rId9"/>
    <p:sldLayoutId id="2147483666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4640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46566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22" TargetMode="Externa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puhack.shef.ac.uk/" TargetMode="External"/><Relationship Id="rId2" Type="http://schemas.openxmlformats.org/officeDocument/2006/relationships/hyperlink" Target="http://gpuhackathons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madgraph5/madgraph4gpu/issues" TargetMode="External"/><Relationship Id="rId5" Type="http://schemas.openxmlformats.org/officeDocument/2006/relationships/hyperlink" Target="https://developer.nvidia.com/nsight-compute" TargetMode="External"/><Relationship Id="rId4" Type="http://schemas.openxmlformats.org/officeDocument/2006/relationships/hyperlink" Target="https://developer.nvidia.com/nsight-system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github.com/madgraph5/madgraph4gpu/issues/5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877840/contributions/3698881/subcontributions/296412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5" TargetMode="External"/><Relationship Id="rId7" Type="http://schemas.openxmlformats.org/officeDocument/2006/relationships/hyperlink" Target="https://github.com/madgraph5/madgraph4gpu/issues/6" TargetMode="External"/><Relationship Id="rId2" Type="http://schemas.openxmlformats.org/officeDocument/2006/relationships/hyperlink" Target="https://github.com/madgraph5/madgraph4gpu/issue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madgraph5/madgraph4gpu/issues/7" TargetMode="External"/><Relationship Id="rId5" Type="http://schemas.openxmlformats.org/officeDocument/2006/relationships/hyperlink" Target="https://github.com/madgraph5/madgraph4gpu/issues/24" TargetMode="External"/><Relationship Id="rId4" Type="http://schemas.openxmlformats.org/officeDocument/2006/relationships/hyperlink" Target="https://github.com/madgraph5/madgraph4gpu/issues/1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4028834" TargetMode="External"/><Relationship Id="rId2" Type="http://schemas.openxmlformats.org/officeDocument/2006/relationships/hyperlink" Target="https://arxiv.org/abs/2004.13687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github.com/madgraph5/madgraph4gpu/issues/5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16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madgraph5/madgraph4gpu/issues/24" TargetMode="External"/><Relationship Id="rId5" Type="http://schemas.openxmlformats.org/officeDocument/2006/relationships/hyperlink" Target="https://stackoverflow.com/questions/60535867/what-is-a-transaction-and-a-request-in-the-gld-transactions-per-request-metric" TargetMode="External"/><Relationship Id="rId4" Type="http://schemas.openxmlformats.org/officeDocument/2006/relationships/hyperlink" Target="https://developer.nvidia.com/blog/using-nsight-compute-to-inspect-your-kernels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github.com/madgraph5/madgraph4gpu/issues/7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github.com/madgraph5/madgraph4gpu/issues/25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ocs.nvidia.com/nsight-compute/ProfilingGuide/index.html#statistical-sampler" TargetMode="Externa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doi.org/10.1140/epjc/s10052-011-1559-8" TargetMode="External"/><Relationship Id="rId7" Type="http://schemas.openxmlformats.org/officeDocument/2006/relationships/hyperlink" Target="https://hepsoftwarefoundation.org/workinggroups/generators.html" TargetMode="External"/><Relationship Id="rId2" Type="http://schemas.openxmlformats.org/officeDocument/2006/relationships/hyperlink" Target="https://doi.org/10.1140/epjc/s10052-013-2608-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category/12586" TargetMode="External"/><Relationship Id="rId5" Type="http://schemas.openxmlformats.org/officeDocument/2006/relationships/hyperlink" Target="https://github.com/madgraph5/madgraph4gpu" TargetMode="External"/><Relationship Id="rId4" Type="http://schemas.openxmlformats.org/officeDocument/2006/relationships/hyperlink" Target="https://indico.cern.ch/event/759388/contributions/330306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46566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46566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4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GB" sz="4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3200" b="1" dirty="0" smtClean="0">
                <a:solidFill>
                  <a:schemeClr val="dk1"/>
                </a:solidFill>
              </a:rPr>
              <a:t>Towards a HEP-workload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3200" b="1" dirty="0" smtClean="0">
                <a:solidFill>
                  <a:schemeClr val="dk1"/>
                </a:solidFill>
              </a:rPr>
              <a:t>GEN GPU benchmark: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3200" b="1" dirty="0" smtClean="0">
                <a:solidFill>
                  <a:schemeClr val="dk1"/>
                </a:solidFill>
              </a:rPr>
              <a:t>MadGraph5_aMC@NLO</a:t>
            </a:r>
            <a:endParaRPr lang="en-GB" sz="1200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 smtClean="0">
                <a:solidFill>
                  <a:schemeClr val="dk1"/>
                </a:solidFill>
                <a:sym typeface="Arial"/>
              </a:rPr>
              <a:t>Andrea Valassi (CERN IT-SC-RD)</a:t>
            </a:r>
            <a:endParaRPr lang="en-GB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2000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2000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20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 smtClean="0">
                <a:solidFill>
                  <a:schemeClr val="dk1"/>
                </a:solidFill>
              </a:rPr>
              <a:t>HEPiX Benchmarking WG meeting, 5</a:t>
            </a:r>
            <a:r>
              <a:rPr lang="en-GB" sz="1600" i="1" baseline="30000" dirty="0" smtClean="0">
                <a:solidFill>
                  <a:schemeClr val="dk1"/>
                </a:solidFill>
              </a:rPr>
              <a:t>th</a:t>
            </a:r>
            <a:r>
              <a:rPr lang="en-GB" sz="1600" i="1" dirty="0" smtClean="0">
                <a:solidFill>
                  <a:schemeClr val="dk1"/>
                </a:solidFill>
              </a:rPr>
              <a:t> November 2020 - </a:t>
            </a:r>
            <a:r>
              <a:rPr lang="en-GB" sz="1600" i="1" dirty="0" smtClean="0">
                <a:solidFill>
                  <a:schemeClr val="dk1"/>
                </a:solidFill>
                <a:hlinkClick r:id="rId3"/>
              </a:rPr>
              <a:t>https://indico.cern.ch/event/946409</a:t>
            </a:r>
            <a:endParaRPr lang="en-GB" sz="1600" i="1" dirty="0">
              <a:solidFill>
                <a:schemeClr val="dk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  <p:pic>
        <p:nvPicPr>
          <p:cNvPr id="5" name="Google Shape;134;p19" descr="HSF-JLingemann-angled.png"/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94192" y="63757"/>
            <a:ext cx="1121869" cy="907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35" y="4558742"/>
            <a:ext cx="1194407" cy="102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3584216" y="2862484"/>
            <a:ext cx="1228556" cy="662694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24765" y="2645544"/>
            <a:ext cx="1542778" cy="1029478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971809" y="4237539"/>
            <a:ext cx="3438077" cy="822141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195252" y="4683627"/>
            <a:ext cx="2912428" cy="1200329"/>
            <a:chOff x="5195252" y="4265612"/>
            <a:chExt cx="2912428" cy="1200329"/>
          </a:xfrm>
        </p:grpSpPr>
        <p:sp>
          <p:nvSpPr>
            <p:cNvPr id="2" name="Rounded Rectangle 1"/>
            <p:cNvSpPr/>
            <p:nvPr/>
          </p:nvSpPr>
          <p:spPr>
            <a:xfrm>
              <a:off x="5567249" y="4476206"/>
              <a:ext cx="2168434" cy="419993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195252" y="4265612"/>
              <a:ext cx="29124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CUDA implementation</a:t>
              </a:r>
            </a:p>
            <a:p>
              <a:pPr algn="ctr"/>
              <a:r>
                <a:rPr lang="en-US" sz="1200" i="1" dirty="0" smtClean="0"/>
                <a:t>Not yet fully ported upstream </a:t>
              </a:r>
            </a:p>
            <a:p>
              <a:pPr algn="ctr"/>
              <a:r>
                <a:rPr lang="en-US" sz="1200" i="1" dirty="0" smtClean="0"/>
                <a:t>to code-generating code</a:t>
              </a:r>
            </a:p>
            <a:p>
              <a:pPr algn="ctr"/>
              <a:endParaRPr lang="en-US" sz="1200" dirty="0" smtClean="0"/>
            </a:p>
            <a:p>
              <a:pPr algn="ctr"/>
              <a:r>
                <a:rPr lang="en-US" sz="1200" dirty="0" smtClean="0"/>
                <a:t>Single source code for </a:t>
              </a:r>
              <a:r>
                <a:rPr lang="en-US" sz="1200" dirty="0"/>
                <a:t>C</a:t>
              </a:r>
              <a:r>
                <a:rPr lang="en-US" sz="1200" dirty="0" smtClean="0"/>
                <a:t>++ and CUDA (using #ifdef’s): same algorithms</a:t>
              </a:r>
            </a:p>
          </p:txBody>
        </p: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80000" y="136530"/>
            <a:ext cx="8791199" cy="706534"/>
          </a:xfrm>
        </p:spPr>
        <p:txBody>
          <a:bodyPr/>
          <a:lstStyle/>
          <a:p>
            <a:r>
              <a:rPr lang="en-US" sz="2800" dirty="0" smtClean="0"/>
              <a:t>Status: which are we the (main) ingredients </a:t>
            </a:r>
            <a:br>
              <a:rPr lang="en-US" sz="2800" dirty="0" smtClean="0"/>
            </a:br>
            <a:r>
              <a:rPr lang="en-US" sz="2800" dirty="0" smtClean="0"/>
              <a:t>that we are missing for LHC processes?</a:t>
            </a:r>
            <a:endParaRPr lang="en-US" sz="2800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0892" y="1315000"/>
            <a:ext cx="7159799" cy="4007633"/>
            <a:chOff x="50892" y="1480458"/>
            <a:chExt cx="7159799" cy="4007633"/>
          </a:xfrm>
        </p:grpSpPr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50892" y="1480458"/>
              <a:ext cx="4689424" cy="4007633"/>
              <a:chOff x="600847" y="1428206"/>
              <a:chExt cx="4924898" cy="4007633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93348" y="1428206"/>
                <a:ext cx="1733006" cy="2812868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600847" y="1532709"/>
                <a:ext cx="4924898" cy="3903130"/>
                <a:chOff x="600847" y="1532709"/>
                <a:chExt cx="4924898" cy="3903130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4409236" y="3039293"/>
                  <a:ext cx="1116509" cy="553998"/>
                </a:xfrm>
                <a:prstGeom prst="rect">
                  <a:avLst/>
                </a:prstGeom>
                <a:solidFill>
                  <a:schemeClr val="tx1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PARTON DISTRIBUTION FUNCTIONS</a:t>
                  </a:r>
                  <a:endParaRPr lang="en-US" sz="1000" dirty="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00847" y="1532709"/>
                  <a:ext cx="4482455" cy="3903130"/>
                </a:xfrm>
                <a:prstGeom prst="rect">
                  <a:avLst/>
                </a:prstGeom>
              </p:spPr>
            </p:pic>
            <p:cxnSp>
              <p:nvCxnSpPr>
                <p:cNvPr id="5" name="Straight Arrow Connector 4"/>
                <p:cNvCxnSpPr>
                  <a:stCxn id="3" idx="1"/>
                </p:cNvCxnSpPr>
                <p:nvPr/>
              </p:nvCxnSpPr>
              <p:spPr>
                <a:xfrm flipH="1" flipV="1">
                  <a:off x="4113144" y="2821577"/>
                  <a:ext cx="296092" cy="494715"/>
                </a:xfrm>
                <a:prstGeom prst="straightConnector1">
                  <a:avLst/>
                </a:prstGeom>
                <a:ln w="28575">
                  <a:solidFill>
                    <a:schemeClr val="accent4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/>
                <p:cNvCxnSpPr>
                  <a:stCxn id="3" idx="1"/>
                </p:cNvCxnSpPr>
                <p:nvPr/>
              </p:nvCxnSpPr>
              <p:spPr>
                <a:xfrm flipH="1">
                  <a:off x="4113144" y="3316292"/>
                  <a:ext cx="296092" cy="471936"/>
                </a:xfrm>
                <a:prstGeom prst="straightConnector1">
                  <a:avLst/>
                </a:prstGeom>
                <a:ln w="28575">
                  <a:solidFill>
                    <a:schemeClr val="accent4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5234060" y="1480458"/>
              <a:ext cx="1976631" cy="2812868"/>
              <a:chOff x="6531660" y="1767850"/>
              <a:chExt cx="2098534" cy="281286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531660" y="1767850"/>
                <a:ext cx="2098534" cy="2812868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43776" y="1954768"/>
                <a:ext cx="1899333" cy="7217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tIns="144000" bIns="14400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GPU: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cuRAND</a:t>
                </a:r>
                <a:endParaRPr lang="en-US" sz="1600" b="1" dirty="0">
                  <a:solidFill>
                    <a:srgbClr val="FFF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643775" y="2796687"/>
                <a:ext cx="1899333" cy="7217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tIns="144000" bIns="14400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GPU: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RAMBO </a:t>
                </a:r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kernel</a:t>
                </a:r>
                <a:endParaRPr lang="en-US" sz="1200" b="1" dirty="0">
                  <a:solidFill>
                    <a:srgbClr val="FFF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643776" y="3638606"/>
                <a:ext cx="1899332" cy="7217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lIns="36000" tIns="144000" rIns="36000" bIns="14400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GPU: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SIGMAKIN </a:t>
                </a:r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kernel</a:t>
                </a:r>
                <a:endParaRPr lang="en-US" sz="1200" b="1" dirty="0">
                  <a:solidFill>
                    <a:srgbClr val="FFF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7385680" y="3518387"/>
                <a:ext cx="415521" cy="226331"/>
                <a:chOff x="5734958" y="2556917"/>
                <a:chExt cx="416905" cy="230782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5734958" y="2556918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 flipH="1">
                  <a:off x="5791620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H="1">
                  <a:off x="5854304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5915451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5971369" y="2556918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H="1">
                  <a:off x="6028031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H="1">
                  <a:off x="6090715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H="1">
                  <a:off x="6151862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7297279" y="2600344"/>
                <a:ext cx="592326" cy="295194"/>
                <a:chOff x="5622360" y="1836969"/>
                <a:chExt cx="594299" cy="300999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5706998" y="1907186"/>
                  <a:ext cx="416905" cy="230782"/>
                  <a:chOff x="5706998" y="1602371"/>
                  <a:chExt cx="416905" cy="230782"/>
                </a:xfrm>
              </p:grpSpPr>
              <p:cxnSp>
                <p:nvCxnSpPr>
                  <p:cNvPr id="38" name="Straight Arrow Connector 37"/>
                  <p:cNvCxnSpPr/>
                  <p:nvPr/>
                </p:nvCxnSpPr>
                <p:spPr>
                  <a:xfrm flipH="1">
                    <a:off x="5706998" y="1602372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/>
                  <p:cNvCxnSpPr/>
                  <p:nvPr/>
                </p:nvCxnSpPr>
                <p:spPr>
                  <a:xfrm flipH="1">
                    <a:off x="5763660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/>
                  <p:nvPr/>
                </p:nvCxnSpPr>
                <p:spPr>
                  <a:xfrm flipH="1">
                    <a:off x="5826344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/>
                  <p:cNvCxnSpPr/>
                  <p:nvPr/>
                </p:nvCxnSpPr>
                <p:spPr>
                  <a:xfrm flipH="1">
                    <a:off x="5887491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/>
                  <p:cNvCxnSpPr/>
                  <p:nvPr/>
                </p:nvCxnSpPr>
                <p:spPr>
                  <a:xfrm flipH="1">
                    <a:off x="5943409" y="1602372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H="1">
                    <a:off x="6000071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/>
                  <p:cNvCxnSpPr/>
                  <p:nvPr/>
                </p:nvCxnSpPr>
                <p:spPr>
                  <a:xfrm flipH="1">
                    <a:off x="6062755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H="1">
                    <a:off x="6123902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Oval 29"/>
                <p:cNvSpPr/>
                <p:nvPr/>
              </p:nvSpPr>
              <p:spPr>
                <a:xfrm>
                  <a:off x="5935838" y="1836973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6014201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6092574" y="1836970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6170944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5622360" y="1836973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5700723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779096" y="1836970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5857466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Right Arrow 10"/>
            <p:cNvSpPr/>
            <p:nvPr/>
          </p:nvSpPr>
          <p:spPr>
            <a:xfrm>
              <a:off x="3547075" y="1518215"/>
              <a:ext cx="1648177" cy="219069"/>
            </a:xfrm>
            <a:prstGeom prst="rightArrow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172209" y="2398268"/>
            <a:ext cx="1710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Basic (uniform) “democratic” sampler, </a:t>
            </a:r>
          </a:p>
          <a:p>
            <a:pPr algn="ctr"/>
            <a:r>
              <a:rPr lang="en-US" sz="1200" dirty="0" smtClean="0"/>
              <a:t>no optimization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7172210" y="3315773"/>
            <a:ext cx="1710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ME for simple (LEP) </a:t>
            </a:r>
          </a:p>
          <a:p>
            <a:pPr algn="ctr"/>
            <a:r>
              <a:rPr lang="en-US" sz="1200" dirty="0" smtClean="0"/>
              <a:t>e+e- </a:t>
            </a:r>
            <a:r>
              <a:rPr lang="en-US" sz="1200" dirty="0"/>
              <a:t>to </a:t>
            </a:r>
            <a:r>
              <a:rPr lang="en-US" sz="1200" dirty="0">
                <a:sym typeface="Symbol" panose="05050102010706020507" pitchFamily="18" charset="2"/>
              </a:rPr>
              <a:t>+</a:t>
            </a:r>
            <a:r>
              <a:rPr lang="en-US" sz="1200" dirty="0" smtClean="0">
                <a:sym typeface="Symbol" panose="05050102010706020507" pitchFamily="18" charset="2"/>
              </a:rPr>
              <a:t>- </a:t>
            </a:r>
            <a:r>
              <a:rPr lang="en-US" sz="1200" dirty="0" smtClean="0"/>
              <a:t>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7205920" y="3910242"/>
                <a:ext cx="186840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(2)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𝒈𝒈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  <m:r>
                      <a:rPr lang="en-US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𝒈𝒈</m:t>
                    </m:r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ME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Complete the code-generating code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920" y="3910242"/>
                <a:ext cx="1868407" cy="738664"/>
              </a:xfrm>
              <a:prstGeom prst="rect">
                <a:avLst/>
              </a:prstGeom>
              <a:blipFill>
                <a:blip r:embed="rId3"/>
                <a:stretch>
                  <a:fillRect t="-820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/>
          <p:cNvSpPr txBox="1"/>
          <p:nvPr/>
        </p:nvSpPr>
        <p:spPr>
          <a:xfrm>
            <a:off x="1208248" y="5316640"/>
            <a:ext cx="3034135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(1) More complete workflow</a:t>
            </a:r>
          </a:p>
          <a:p>
            <a:pPr algn="ctr"/>
            <a:r>
              <a:rPr lang="en-US" sz="1200" b="1" i="1" u="sng" dirty="0" smtClean="0">
                <a:solidFill>
                  <a:srgbClr val="FF00FF"/>
                </a:solidFill>
              </a:rPr>
              <a:t>NB: this is needed also to extract more realistic benchmark results for a possible BMK container based on </a:t>
            </a:r>
            <a:r>
              <a:rPr lang="en-US" sz="1200" b="1" i="1" u="sng" dirty="0">
                <a:solidFill>
                  <a:srgbClr val="FF00FF"/>
                </a:solidFill>
              </a:rPr>
              <a:t>e+e- to </a:t>
            </a:r>
            <a:r>
              <a:rPr lang="en-US" sz="1200" b="1" i="1" u="sng" dirty="0">
                <a:solidFill>
                  <a:srgbClr val="FF00FF"/>
                </a:solidFill>
                <a:sym typeface="Symbol" panose="05050102010706020507" pitchFamily="18" charset="2"/>
              </a:rPr>
              <a:t>+- </a:t>
            </a:r>
            <a:endParaRPr lang="en-US" sz="1200" b="1" i="1" u="sng" dirty="0">
              <a:solidFill>
                <a:srgbClr val="FF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838" y="1855801"/>
            <a:ext cx="187394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(3) More efficient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sampler/integrator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on GPU: MadEvent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64034" y="2555412"/>
            <a:ext cx="15099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(4) PDFs on GPU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1944651" y="2216356"/>
            <a:ext cx="1503943" cy="98303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695"/>
            <a:ext cx="9144000" cy="433350"/>
          </a:xfrm>
        </p:spPr>
        <p:txBody>
          <a:bodyPr/>
          <a:lstStyle/>
          <a:p>
            <a:r>
              <a:rPr lang="en-US" sz="2800" dirty="0" smtClean="0">
                <a:solidFill>
                  <a:srgbClr val="0055A0"/>
                </a:solidFill>
              </a:rPr>
              <a:t>Benchmarking based on (our current) e+e- </a:t>
            </a:r>
            <a:r>
              <a:rPr lang="en-US" sz="2800" dirty="0">
                <a:solidFill>
                  <a:srgbClr val="0055A0"/>
                </a:solidFill>
              </a:rPr>
              <a:t>to </a:t>
            </a:r>
            <a:r>
              <a:rPr lang="en-US" sz="2800" dirty="0">
                <a:solidFill>
                  <a:srgbClr val="0055A0"/>
                </a:solidFill>
                <a:sym typeface="Symbol" panose="05050102010706020507" pitchFamily="18" charset="2"/>
              </a:rPr>
              <a:t>+</a:t>
            </a:r>
            <a:r>
              <a:rPr lang="en-US" sz="2800" dirty="0" smtClean="0">
                <a:solidFill>
                  <a:srgbClr val="0055A0"/>
                </a:solidFill>
                <a:sym typeface="Symbol" panose="05050102010706020507" pitchFamily="18" charset="2"/>
              </a:rPr>
              <a:t>-?</a:t>
            </a:r>
            <a:r>
              <a:rPr lang="en-US" sz="2800" dirty="0" smtClean="0">
                <a:solidFill>
                  <a:srgbClr val="0055A0"/>
                </a:solidFill>
              </a:rPr>
              <a:t> </a:t>
            </a:r>
            <a:endParaRPr lang="en-US" sz="2800" dirty="0">
              <a:solidFill>
                <a:srgbClr val="0055A0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0" y="5111928"/>
            <a:ext cx="9144000" cy="82013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u="sng" dirty="0" smtClean="0">
                <a:solidFill>
                  <a:srgbClr val="FF00FF"/>
                </a:solidFill>
              </a:rPr>
              <a:t>Benchmarking GPUs today based on MG is possible, but VERY preliminary!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1. Even for ee</a:t>
            </a:r>
            <a:r>
              <a:rPr lang="en-US" dirty="0" smtClean="0">
                <a:sym typeface="Symbol" panose="05050102010706020507" pitchFamily="18" charset="2"/>
              </a:rPr>
              <a:t>, </a:t>
            </a:r>
            <a:r>
              <a:rPr lang="en-US" dirty="0" smtClean="0"/>
              <a:t>we need at least a realistic integration/unweighting workflow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2. </a:t>
            </a:r>
            <a:r>
              <a:rPr lang="en-US" dirty="0"/>
              <a:t>I</a:t>
            </a:r>
            <a:r>
              <a:rPr lang="en-US" dirty="0" smtClean="0"/>
              <a:t>n any case, it would not be representative of more complex LHC processes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7084" y="752760"/>
            <a:ext cx="8956226" cy="3984697"/>
            <a:chOff x="87084" y="639543"/>
            <a:chExt cx="8956226" cy="398469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085" y="639543"/>
              <a:ext cx="8956225" cy="398469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5" name="Rounded Rectangle 4"/>
            <p:cNvSpPr/>
            <p:nvPr/>
          </p:nvSpPr>
          <p:spPr>
            <a:xfrm>
              <a:off x="87084" y="4354267"/>
              <a:ext cx="8956225" cy="243914"/>
            </a:xfrm>
            <a:prstGeom prst="roundRect">
              <a:avLst/>
            </a:prstGeom>
            <a:noFill/>
            <a:ln w="571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13424" y="4062202"/>
              <a:ext cx="3829885" cy="318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S. Roiser, </a:t>
              </a:r>
              <a:r>
                <a:rPr lang="en-US" dirty="0" smtClean="0">
                  <a:hlinkClick r:id="rId3"/>
                </a:rPr>
                <a:t>madgraph4gpu meeting</a:t>
              </a:r>
              <a:r>
                <a:rPr lang="en-US" dirty="0" smtClean="0"/>
                <a:t>, Oct 2020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767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sz="2800" dirty="0" smtClean="0"/>
              <a:t>Hardware benchmarking, </a:t>
            </a:r>
            <a:r>
              <a:rPr lang="en-US" sz="2800" dirty="0"/>
              <a:t>S</a:t>
            </a:r>
            <a:r>
              <a:rPr lang="en-US" sz="2800" dirty="0" smtClean="0"/>
              <a:t>oftware benchmarking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208" y="1144800"/>
            <a:ext cx="8959584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In the HEPiX BMK WG we mainly deal with </a:t>
            </a:r>
            <a:r>
              <a:rPr lang="en-US" i="1" dirty="0" smtClean="0"/>
              <a:t>hardware benchmarking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Run the same frozen software on different CPUs/GPUs and compare them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Goals: accounting/pledging and procurement of compute resources (à la HS06)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Reproducible applications, pre-built and containerized as docker images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</a:t>
            </a:r>
            <a:r>
              <a:rPr lang="en-US" dirty="0" smtClean="0"/>
              <a:t>n the madgraph4gpu effort we do a whole lot of </a:t>
            </a:r>
            <a:r>
              <a:rPr lang="en-US" i="1" dirty="0" smtClean="0"/>
              <a:t>software benchmarking</a:t>
            </a:r>
          </a:p>
          <a:p>
            <a:pPr lvl="1">
              <a:spcBef>
                <a:spcPts val="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Change the software (or change build options) and compare old/new versions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We do more, but we </a:t>
            </a:r>
            <a:r>
              <a:rPr lang="en-US" i="1" dirty="0" smtClean="0"/>
              <a:t>also</a:t>
            </a:r>
            <a:r>
              <a:rPr lang="en-US" dirty="0" smtClean="0"/>
              <a:t> compare software performance on different GPUs</a:t>
            </a:r>
          </a:p>
          <a:p>
            <a:pPr lvl="2">
              <a:spcBef>
                <a:spcPts val="0"/>
              </a:spcBef>
            </a:pPr>
            <a:r>
              <a:rPr lang="en-US" dirty="0"/>
              <a:t>Software optimizations depend on hardware </a:t>
            </a:r>
            <a:r>
              <a:rPr lang="en-US" dirty="0" smtClean="0"/>
              <a:t>(professional/FP64 vs consumer/FP32)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Software languages and abstraction layers depend on hardware (Nvidia, AMD, Intel) </a:t>
            </a:r>
            <a:endParaRPr lang="en-US" dirty="0"/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There is a lot in common, but also some important differences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Main similarity: we both need reproducible application workloads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Main difference: prebuilt library/executables vs source code to rebuild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It makes sense to keep these two efforts well synchronized</a:t>
            </a:r>
          </a:p>
        </p:txBody>
      </p:sp>
    </p:spTree>
    <p:extLst>
      <p:ext uri="{BB962C8B-B14F-4D97-AF65-F5344CB8AC3E}">
        <p14:creationId xmlns:p14="http://schemas.microsoft.com/office/powerpoint/2010/main" val="20942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338" y="461560"/>
            <a:ext cx="325700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./gcheck.exe -p 16384 32 12</a:t>
            </a:r>
          </a:p>
          <a:p>
            <a:r>
              <a:rPr lang="en-US" sz="1000" dirty="0"/>
              <a:t>***************************************</a:t>
            </a:r>
          </a:p>
          <a:p>
            <a:r>
              <a:rPr lang="en-US" sz="1000" dirty="0" err="1"/>
              <a:t>NumIterations</a:t>
            </a:r>
            <a:r>
              <a:rPr lang="en-US" sz="1000" dirty="0"/>
              <a:t>             = 12</a:t>
            </a:r>
          </a:p>
          <a:p>
            <a:r>
              <a:rPr lang="en-US" sz="1000" dirty="0" err="1"/>
              <a:t>NumThreadsPerBlock</a:t>
            </a:r>
            <a:r>
              <a:rPr lang="en-US" sz="1000" dirty="0"/>
              <a:t>        = 32</a:t>
            </a:r>
          </a:p>
          <a:p>
            <a:r>
              <a:rPr lang="en-US" sz="1000" dirty="0" err="1"/>
              <a:t>NumBlocksPerGrid</a:t>
            </a:r>
            <a:r>
              <a:rPr lang="en-US" sz="1000" dirty="0"/>
              <a:t>          = 16384</a:t>
            </a:r>
          </a:p>
          <a:p>
            <a:r>
              <a:rPr lang="en-US" sz="1000" dirty="0"/>
              <a:t>---------------------------------------</a:t>
            </a:r>
          </a:p>
          <a:p>
            <a:r>
              <a:rPr lang="en-US" sz="1000" i="1" dirty="0" err="1">
                <a:solidFill>
                  <a:srgbClr val="00B050"/>
                </a:solidFill>
              </a:rPr>
              <a:t>TotalEventsComputed</a:t>
            </a:r>
            <a:r>
              <a:rPr lang="en-US" sz="1000" i="1" dirty="0">
                <a:solidFill>
                  <a:srgbClr val="00B050"/>
                </a:solidFill>
              </a:rPr>
              <a:t>       = 6291456</a:t>
            </a:r>
          </a:p>
          <a:p>
            <a:r>
              <a:rPr lang="en-US" sz="1000" dirty="0" err="1">
                <a:solidFill>
                  <a:srgbClr val="FF9900"/>
                </a:solidFill>
              </a:rPr>
              <a:t>RamboEventsPerSec</a:t>
            </a:r>
            <a:r>
              <a:rPr lang="en-US" sz="1000" dirty="0">
                <a:solidFill>
                  <a:srgbClr val="FF9900"/>
                </a:solidFill>
              </a:rPr>
              <a:t>         = 8.130406e+07 sec^-1</a:t>
            </a:r>
          </a:p>
          <a:p>
            <a:r>
              <a:rPr lang="en-US" sz="1000" b="1" dirty="0" err="1">
                <a:solidFill>
                  <a:srgbClr val="FF00FF"/>
                </a:solidFill>
              </a:rPr>
              <a:t>MatrixElemEventsPerSec</a:t>
            </a:r>
            <a:r>
              <a:rPr lang="en-US" sz="1000" b="1" dirty="0">
                <a:solidFill>
                  <a:srgbClr val="FF00FF"/>
                </a:solidFill>
              </a:rPr>
              <a:t>    = 6.703134e+08 sec^-1</a:t>
            </a:r>
          </a:p>
          <a:p>
            <a:r>
              <a:rPr lang="en-US" sz="1000" dirty="0"/>
              <a:t>***************************************</a:t>
            </a:r>
          </a:p>
          <a:p>
            <a:r>
              <a:rPr lang="en-US" sz="1000" i="1" dirty="0" err="1">
                <a:solidFill>
                  <a:srgbClr val="00B050"/>
                </a:solidFill>
              </a:rPr>
              <a:t>MeanMatrixElemValue</a:t>
            </a:r>
            <a:r>
              <a:rPr lang="en-US" sz="1000" i="1" dirty="0">
                <a:solidFill>
                  <a:srgbClr val="00B050"/>
                </a:solidFill>
              </a:rPr>
              <a:t>       = 1.372152e-02 GeV^0</a:t>
            </a:r>
          </a:p>
          <a:p>
            <a:r>
              <a:rPr lang="en-US" sz="1000" dirty="0"/>
              <a:t>***************************************</a:t>
            </a:r>
          </a:p>
          <a:p>
            <a:r>
              <a:rPr lang="en-US" sz="1000" dirty="0"/>
              <a:t>00 </a:t>
            </a:r>
            <a:r>
              <a:rPr lang="en-US" sz="1000" dirty="0" err="1"/>
              <a:t>CudaFree</a:t>
            </a:r>
            <a:r>
              <a:rPr lang="en-US" sz="1000" dirty="0"/>
              <a:t> : 0.928572 sec</a:t>
            </a:r>
          </a:p>
          <a:p>
            <a:r>
              <a:rPr lang="en-US" sz="1000" dirty="0"/>
              <a:t>0a </a:t>
            </a:r>
            <a:r>
              <a:rPr lang="en-US" sz="1000" dirty="0" err="1"/>
              <a:t>ProcInit</a:t>
            </a:r>
            <a:r>
              <a:rPr lang="en-US" sz="1000" dirty="0"/>
              <a:t> : 0.000625 sec</a:t>
            </a:r>
          </a:p>
          <a:p>
            <a:r>
              <a:rPr lang="en-US" sz="1000" dirty="0"/>
              <a:t>0b </a:t>
            </a:r>
            <a:r>
              <a:rPr lang="en-US" sz="1000" dirty="0" err="1"/>
              <a:t>MemAlloc</a:t>
            </a:r>
            <a:r>
              <a:rPr lang="en-US" sz="1000" dirty="0"/>
              <a:t> : 0.062333 sec</a:t>
            </a:r>
          </a:p>
          <a:p>
            <a:r>
              <a:rPr lang="en-US" sz="1000" dirty="0"/>
              <a:t>0c </a:t>
            </a:r>
            <a:r>
              <a:rPr lang="en-US" sz="1000" dirty="0" err="1"/>
              <a:t>GenCreat</a:t>
            </a:r>
            <a:r>
              <a:rPr lang="en-US" sz="1000" dirty="0"/>
              <a:t> : 0.010851 sec</a:t>
            </a:r>
          </a:p>
          <a:p>
            <a:r>
              <a:rPr lang="en-US" sz="1000" dirty="0"/>
              <a:t>1a </a:t>
            </a:r>
            <a:r>
              <a:rPr lang="en-US" sz="1000" dirty="0" err="1"/>
              <a:t>GenSeed</a:t>
            </a:r>
            <a:r>
              <a:rPr lang="en-US" sz="1000" dirty="0"/>
              <a:t>  : 0.000015 sec</a:t>
            </a:r>
          </a:p>
          <a:p>
            <a:r>
              <a:rPr lang="en-US" sz="1000" dirty="0"/>
              <a:t>1b </a:t>
            </a:r>
            <a:r>
              <a:rPr lang="en-US" sz="1000" dirty="0" err="1"/>
              <a:t>GenRnGen</a:t>
            </a:r>
            <a:r>
              <a:rPr lang="en-US" sz="1000" dirty="0"/>
              <a:t> : 0.007457 sec</a:t>
            </a:r>
          </a:p>
          <a:p>
            <a:r>
              <a:rPr lang="en-US" sz="1000" dirty="0">
                <a:solidFill>
                  <a:srgbClr val="0000FF"/>
                </a:solidFill>
              </a:rPr>
              <a:t>2a </a:t>
            </a:r>
            <a:r>
              <a:rPr lang="en-US" sz="1000" dirty="0" err="1">
                <a:solidFill>
                  <a:srgbClr val="0000FF"/>
                </a:solidFill>
              </a:rPr>
              <a:t>RamboIni</a:t>
            </a:r>
            <a:r>
              <a:rPr lang="en-US" sz="1000" dirty="0">
                <a:solidFill>
                  <a:srgbClr val="0000FF"/>
                </a:solidFill>
              </a:rPr>
              <a:t> : 0.000108 sec</a:t>
            </a:r>
          </a:p>
          <a:p>
            <a:r>
              <a:rPr lang="en-US" sz="1000" dirty="0">
                <a:solidFill>
                  <a:srgbClr val="0000FF"/>
                </a:solidFill>
              </a:rPr>
              <a:t>2b </a:t>
            </a:r>
            <a:r>
              <a:rPr lang="en-US" sz="1000" dirty="0" err="1">
                <a:solidFill>
                  <a:srgbClr val="0000FF"/>
                </a:solidFill>
              </a:rPr>
              <a:t>RamboFin</a:t>
            </a:r>
            <a:r>
              <a:rPr lang="en-US" sz="1000" dirty="0">
                <a:solidFill>
                  <a:srgbClr val="0000FF"/>
                </a:solidFill>
              </a:rPr>
              <a:t> : 0.000049 sec</a:t>
            </a:r>
          </a:p>
          <a:p>
            <a:r>
              <a:rPr lang="en-US" sz="1000" dirty="0">
                <a:solidFill>
                  <a:srgbClr val="0000FF"/>
                </a:solidFill>
              </a:rPr>
              <a:t>2c </a:t>
            </a:r>
            <a:r>
              <a:rPr lang="en-US" sz="1000" dirty="0" err="1">
                <a:solidFill>
                  <a:srgbClr val="0000FF"/>
                </a:solidFill>
              </a:rPr>
              <a:t>CpDTHwgt</a:t>
            </a:r>
            <a:r>
              <a:rPr lang="en-US" sz="1000" dirty="0">
                <a:solidFill>
                  <a:srgbClr val="0000FF"/>
                </a:solidFill>
              </a:rPr>
              <a:t> : 0.006603 sec</a:t>
            </a:r>
          </a:p>
          <a:p>
            <a:r>
              <a:rPr lang="en-US" sz="1000" dirty="0">
                <a:solidFill>
                  <a:srgbClr val="0000FF"/>
                </a:solidFill>
              </a:rPr>
              <a:t>2d </a:t>
            </a:r>
            <a:r>
              <a:rPr lang="en-US" sz="1000" dirty="0" err="1">
                <a:solidFill>
                  <a:srgbClr val="0000FF"/>
                </a:solidFill>
              </a:rPr>
              <a:t>CpDTHmom</a:t>
            </a:r>
            <a:r>
              <a:rPr lang="en-US" sz="1000" dirty="0">
                <a:solidFill>
                  <a:srgbClr val="0000FF"/>
                </a:solidFill>
              </a:rPr>
              <a:t> : 0.070621 sec</a:t>
            </a:r>
          </a:p>
          <a:p>
            <a:r>
              <a:rPr lang="en-US" sz="1000" b="1" dirty="0">
                <a:solidFill>
                  <a:srgbClr val="FF00FF"/>
                </a:solidFill>
              </a:rPr>
              <a:t>3a </a:t>
            </a:r>
            <a:r>
              <a:rPr lang="en-US" sz="1000" b="1" dirty="0" err="1">
                <a:solidFill>
                  <a:srgbClr val="FF00FF"/>
                </a:solidFill>
              </a:rPr>
              <a:t>SGoodHel</a:t>
            </a:r>
            <a:r>
              <a:rPr lang="en-US" sz="1000" b="1" dirty="0">
                <a:solidFill>
                  <a:srgbClr val="FF00FF"/>
                </a:solidFill>
              </a:rPr>
              <a:t> : 0.001733 sec</a:t>
            </a:r>
          </a:p>
          <a:p>
            <a:r>
              <a:rPr lang="en-US" sz="1000" b="1" dirty="0">
                <a:solidFill>
                  <a:srgbClr val="FF00FF"/>
                </a:solidFill>
              </a:rPr>
              <a:t>3b </a:t>
            </a:r>
            <a:r>
              <a:rPr lang="en-US" sz="1000" b="1" dirty="0" err="1">
                <a:solidFill>
                  <a:srgbClr val="FF00FF"/>
                </a:solidFill>
              </a:rPr>
              <a:t>SigmaKin</a:t>
            </a:r>
            <a:r>
              <a:rPr lang="en-US" sz="1000" b="1" dirty="0">
                <a:solidFill>
                  <a:srgbClr val="FF00FF"/>
                </a:solidFill>
              </a:rPr>
              <a:t> : 0.000081 sec</a:t>
            </a:r>
          </a:p>
          <a:p>
            <a:r>
              <a:rPr lang="en-US" sz="1000" b="1" dirty="0">
                <a:solidFill>
                  <a:srgbClr val="FF00FF"/>
                </a:solidFill>
              </a:rPr>
              <a:t>3c </a:t>
            </a:r>
            <a:r>
              <a:rPr lang="en-US" sz="1000" b="1" dirty="0" err="1">
                <a:solidFill>
                  <a:srgbClr val="FF00FF"/>
                </a:solidFill>
              </a:rPr>
              <a:t>CpDTHmes</a:t>
            </a:r>
            <a:r>
              <a:rPr lang="en-US" sz="1000" b="1" dirty="0">
                <a:solidFill>
                  <a:srgbClr val="FF00FF"/>
                </a:solidFill>
              </a:rPr>
              <a:t> : 0.009305 sec</a:t>
            </a:r>
          </a:p>
          <a:p>
            <a:r>
              <a:rPr lang="en-US" sz="1000" dirty="0"/>
              <a:t>4a </a:t>
            </a:r>
            <a:r>
              <a:rPr lang="en-US" sz="1000" dirty="0" err="1"/>
              <a:t>DumpLoop</a:t>
            </a:r>
            <a:r>
              <a:rPr lang="en-US" sz="1000" dirty="0"/>
              <a:t> : 0.022506 sec</a:t>
            </a:r>
          </a:p>
          <a:p>
            <a:r>
              <a:rPr lang="en-US" sz="1000" dirty="0"/>
              <a:t>8a </a:t>
            </a:r>
            <a:r>
              <a:rPr lang="en-US" sz="1000" dirty="0" err="1"/>
              <a:t>CompStat</a:t>
            </a:r>
            <a:r>
              <a:rPr lang="en-US" sz="1000" dirty="0"/>
              <a:t> : 0.031386 sec</a:t>
            </a:r>
          </a:p>
          <a:p>
            <a:r>
              <a:rPr lang="en-US" sz="1000" dirty="0"/>
              <a:t>9a </a:t>
            </a:r>
            <a:r>
              <a:rPr lang="en-US" sz="1000" dirty="0" err="1"/>
              <a:t>GenDestr</a:t>
            </a:r>
            <a:r>
              <a:rPr lang="en-US" sz="1000" dirty="0"/>
              <a:t> : 0.000064 sec</a:t>
            </a:r>
          </a:p>
          <a:p>
            <a:r>
              <a:rPr lang="en-US" sz="1000" dirty="0"/>
              <a:t>9b </a:t>
            </a:r>
            <a:r>
              <a:rPr lang="en-US" sz="1000" dirty="0" err="1"/>
              <a:t>MemFree</a:t>
            </a:r>
            <a:r>
              <a:rPr lang="en-US" sz="1000" dirty="0"/>
              <a:t>  : 0.013876 sec</a:t>
            </a:r>
          </a:p>
          <a:p>
            <a:r>
              <a:rPr lang="en-US" sz="1000" dirty="0"/>
              <a:t>9c </a:t>
            </a:r>
            <a:r>
              <a:rPr lang="en-US" sz="1000" dirty="0" err="1"/>
              <a:t>CudReset</a:t>
            </a:r>
            <a:r>
              <a:rPr lang="en-US" sz="1000" dirty="0"/>
              <a:t> : 0.027250 sec</a:t>
            </a:r>
          </a:p>
          <a:p>
            <a:r>
              <a:rPr lang="en-US" sz="1000" dirty="0"/>
              <a:t>9d </a:t>
            </a:r>
            <a:r>
              <a:rPr lang="en-US" sz="1000" dirty="0" err="1"/>
              <a:t>DumpScrn</a:t>
            </a:r>
            <a:r>
              <a:rPr lang="en-US" sz="1000" dirty="0"/>
              <a:t> : 0.000217 sec</a:t>
            </a:r>
          </a:p>
          <a:p>
            <a:r>
              <a:rPr lang="en-US" sz="1000" dirty="0"/>
              <a:t>9e </a:t>
            </a:r>
            <a:r>
              <a:rPr lang="en-US" sz="1000" dirty="0" err="1"/>
              <a:t>DumpJson</a:t>
            </a:r>
            <a:r>
              <a:rPr lang="en-US" sz="1000" dirty="0"/>
              <a:t> : 0.000003 sec</a:t>
            </a:r>
          </a:p>
          <a:p>
            <a:r>
              <a:rPr lang="en-US" sz="1000" dirty="0"/>
              <a:t>TOTAL       : 1.193654 sec</a:t>
            </a:r>
          </a:p>
          <a:p>
            <a:r>
              <a:rPr lang="en-US" sz="1000" dirty="0"/>
              <a:t>TOTAL(123)  : 0.095971 sec</a:t>
            </a:r>
          </a:p>
          <a:p>
            <a:r>
              <a:rPr lang="en-US" sz="1000" dirty="0">
                <a:solidFill>
                  <a:srgbClr val="0000FF"/>
                </a:solidFill>
              </a:rPr>
              <a:t>TOTAL(23)   : 0.088500 sec</a:t>
            </a:r>
          </a:p>
          <a:p>
            <a:r>
              <a:rPr lang="en-US" sz="1000" b="1" dirty="0">
                <a:solidFill>
                  <a:srgbClr val="FF00FF"/>
                </a:solidFill>
              </a:rPr>
              <a:t>TOTAL(3)    : 0.011118 sec</a:t>
            </a:r>
          </a:p>
          <a:p>
            <a:r>
              <a:rPr lang="en-US" sz="1000" dirty="0" smtClean="0"/>
              <a:t>***************************************</a:t>
            </a:r>
            <a:endParaRPr lang="en-US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5743304" y="461560"/>
            <a:ext cx="325700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./</a:t>
            </a:r>
            <a:r>
              <a:rPr lang="en-US" sz="1000" dirty="0"/>
              <a:t>check.exe -p 16384 32 12</a:t>
            </a:r>
          </a:p>
          <a:p>
            <a:r>
              <a:rPr lang="en-US" sz="1000" dirty="0"/>
              <a:t>***************************************</a:t>
            </a:r>
          </a:p>
          <a:p>
            <a:r>
              <a:rPr lang="en-US" sz="1000" dirty="0" err="1"/>
              <a:t>NumIterations</a:t>
            </a:r>
            <a:r>
              <a:rPr lang="en-US" sz="1000" dirty="0"/>
              <a:t>             = 12</a:t>
            </a:r>
          </a:p>
          <a:p>
            <a:r>
              <a:rPr lang="en-US" sz="1000" dirty="0" err="1"/>
              <a:t>NumThreadsPerBlock</a:t>
            </a:r>
            <a:r>
              <a:rPr lang="en-US" sz="1000" dirty="0"/>
              <a:t>        = 32</a:t>
            </a:r>
          </a:p>
          <a:p>
            <a:r>
              <a:rPr lang="en-US" sz="1000" dirty="0" err="1"/>
              <a:t>NumBlocksPerGrid</a:t>
            </a:r>
            <a:r>
              <a:rPr lang="en-US" sz="1000" dirty="0"/>
              <a:t>          = 16384</a:t>
            </a:r>
          </a:p>
          <a:p>
            <a:r>
              <a:rPr lang="en-US" sz="1000" dirty="0"/>
              <a:t>---------------------------------------</a:t>
            </a:r>
          </a:p>
          <a:p>
            <a:r>
              <a:rPr lang="en-US" sz="1000" i="1" dirty="0" err="1">
                <a:solidFill>
                  <a:srgbClr val="00B050"/>
                </a:solidFill>
              </a:rPr>
              <a:t>TotalEventsComputed</a:t>
            </a:r>
            <a:r>
              <a:rPr lang="en-US" sz="1000" i="1" dirty="0">
                <a:solidFill>
                  <a:srgbClr val="00B050"/>
                </a:solidFill>
              </a:rPr>
              <a:t>       = 6291456</a:t>
            </a:r>
          </a:p>
          <a:p>
            <a:r>
              <a:rPr lang="en-US" sz="1000" dirty="0" err="1">
                <a:solidFill>
                  <a:srgbClr val="FF9900"/>
                </a:solidFill>
              </a:rPr>
              <a:t>RamboEventsPerSec</a:t>
            </a:r>
            <a:r>
              <a:rPr lang="en-US" sz="1000" dirty="0">
                <a:solidFill>
                  <a:srgbClr val="FF9900"/>
                </a:solidFill>
              </a:rPr>
              <a:t>         = 3.243099e+06 sec^-1</a:t>
            </a:r>
          </a:p>
          <a:p>
            <a:r>
              <a:rPr lang="en-US" sz="1000" b="1" dirty="0" err="1">
                <a:solidFill>
                  <a:srgbClr val="FF00FF"/>
                </a:solidFill>
              </a:rPr>
              <a:t>MatrixElemEventsPerSec</a:t>
            </a:r>
            <a:r>
              <a:rPr lang="en-US" sz="1000" b="1" dirty="0">
                <a:solidFill>
                  <a:srgbClr val="FF00FF"/>
                </a:solidFill>
              </a:rPr>
              <a:t>    = 3.962151e+05 sec^-1</a:t>
            </a:r>
          </a:p>
          <a:p>
            <a:r>
              <a:rPr lang="en-US" sz="1000" dirty="0"/>
              <a:t>***************************************</a:t>
            </a:r>
          </a:p>
          <a:p>
            <a:r>
              <a:rPr lang="en-US" sz="1000" i="1" dirty="0" err="1">
                <a:solidFill>
                  <a:srgbClr val="00B050"/>
                </a:solidFill>
              </a:rPr>
              <a:t>MeanMatrixElemValue</a:t>
            </a:r>
            <a:r>
              <a:rPr lang="en-US" sz="1000" i="1" dirty="0">
                <a:solidFill>
                  <a:srgbClr val="00B050"/>
                </a:solidFill>
              </a:rPr>
              <a:t>       = 1.372152e-02 GeV^0</a:t>
            </a:r>
          </a:p>
          <a:p>
            <a:r>
              <a:rPr lang="en-US" sz="1000" dirty="0" smtClean="0"/>
              <a:t>***************************************</a:t>
            </a:r>
            <a:endParaRPr lang="en-US" sz="1000" dirty="0"/>
          </a:p>
          <a:p>
            <a:r>
              <a:rPr lang="en-US" sz="1000" dirty="0"/>
              <a:t>0a </a:t>
            </a:r>
            <a:r>
              <a:rPr lang="en-US" sz="1000" dirty="0" err="1"/>
              <a:t>ProcInit</a:t>
            </a:r>
            <a:r>
              <a:rPr lang="en-US" sz="1000" dirty="0"/>
              <a:t> : 0.000467 sec</a:t>
            </a:r>
          </a:p>
          <a:p>
            <a:r>
              <a:rPr lang="en-US" sz="1000" dirty="0"/>
              <a:t>0b </a:t>
            </a:r>
            <a:r>
              <a:rPr lang="en-US" sz="1000" dirty="0" err="1"/>
              <a:t>MemAlloc</a:t>
            </a:r>
            <a:r>
              <a:rPr lang="en-US" sz="1000" dirty="0"/>
              <a:t> : 0.055191 sec</a:t>
            </a:r>
          </a:p>
          <a:p>
            <a:r>
              <a:rPr lang="en-US" sz="1000" dirty="0"/>
              <a:t>0c </a:t>
            </a:r>
            <a:r>
              <a:rPr lang="en-US" sz="1000" dirty="0" err="1"/>
              <a:t>GenCreat</a:t>
            </a:r>
            <a:r>
              <a:rPr lang="en-US" sz="1000" dirty="0"/>
              <a:t> : 0.000923 sec</a:t>
            </a:r>
          </a:p>
          <a:p>
            <a:r>
              <a:rPr lang="en-US" sz="1000" dirty="0"/>
              <a:t>1a </a:t>
            </a:r>
            <a:r>
              <a:rPr lang="en-US" sz="1000" dirty="0" err="1"/>
              <a:t>GenSeed</a:t>
            </a:r>
            <a:r>
              <a:rPr lang="en-US" sz="1000" dirty="0"/>
              <a:t>  : 0.000032 sec</a:t>
            </a:r>
          </a:p>
          <a:p>
            <a:r>
              <a:rPr lang="en-US" sz="1000" dirty="0"/>
              <a:t>1b </a:t>
            </a:r>
            <a:r>
              <a:rPr lang="en-US" sz="1000" dirty="0" err="1"/>
              <a:t>GenRnGen</a:t>
            </a:r>
            <a:r>
              <a:rPr lang="en-US" sz="1000" dirty="0"/>
              <a:t> : 0.321630 sec</a:t>
            </a:r>
          </a:p>
          <a:p>
            <a:r>
              <a:rPr lang="en-US" sz="1000" dirty="0"/>
              <a:t>2a </a:t>
            </a:r>
            <a:r>
              <a:rPr lang="en-US" sz="1000" dirty="0" err="1"/>
              <a:t>RamboIni</a:t>
            </a:r>
            <a:r>
              <a:rPr lang="en-US" sz="1000" dirty="0"/>
              <a:t> : 0.082014 sec</a:t>
            </a:r>
          </a:p>
          <a:p>
            <a:r>
              <a:rPr lang="en-US" sz="1000" dirty="0"/>
              <a:t>2b </a:t>
            </a:r>
            <a:r>
              <a:rPr lang="en-US" sz="1000" dirty="0" err="1"/>
              <a:t>RamboFin</a:t>
            </a:r>
            <a:r>
              <a:rPr lang="en-US" sz="1000" dirty="0"/>
              <a:t> : 1.857938 sec</a:t>
            </a:r>
          </a:p>
          <a:p>
            <a:r>
              <a:rPr lang="en-US" sz="1000" b="1" dirty="0">
                <a:solidFill>
                  <a:srgbClr val="FF00FF"/>
                </a:solidFill>
              </a:rPr>
              <a:t>3b </a:t>
            </a:r>
            <a:r>
              <a:rPr lang="en-US" sz="1000" b="1" dirty="0" err="1">
                <a:solidFill>
                  <a:srgbClr val="FF00FF"/>
                </a:solidFill>
              </a:rPr>
              <a:t>SigmaKin</a:t>
            </a:r>
            <a:r>
              <a:rPr lang="en-US" sz="1000" b="1" dirty="0">
                <a:solidFill>
                  <a:srgbClr val="FF00FF"/>
                </a:solidFill>
              </a:rPr>
              <a:t> : 15.878891 sec</a:t>
            </a:r>
          </a:p>
          <a:p>
            <a:r>
              <a:rPr lang="en-US" sz="1000" dirty="0"/>
              <a:t>4a </a:t>
            </a:r>
            <a:r>
              <a:rPr lang="en-US" sz="1000" dirty="0" err="1"/>
              <a:t>DumpLoop</a:t>
            </a:r>
            <a:r>
              <a:rPr lang="en-US" sz="1000" dirty="0"/>
              <a:t> : 0.019507 sec</a:t>
            </a:r>
          </a:p>
          <a:p>
            <a:r>
              <a:rPr lang="en-US" sz="1000" dirty="0"/>
              <a:t>8a </a:t>
            </a:r>
            <a:r>
              <a:rPr lang="en-US" sz="1000" dirty="0" err="1"/>
              <a:t>CompStat</a:t>
            </a:r>
            <a:r>
              <a:rPr lang="en-US" sz="1000" dirty="0"/>
              <a:t> : 0.028952 sec</a:t>
            </a:r>
          </a:p>
          <a:p>
            <a:r>
              <a:rPr lang="en-US" sz="1000" dirty="0"/>
              <a:t>9a </a:t>
            </a:r>
            <a:r>
              <a:rPr lang="en-US" sz="1000" dirty="0" err="1"/>
              <a:t>GenDestr</a:t>
            </a:r>
            <a:r>
              <a:rPr lang="en-US" sz="1000" dirty="0"/>
              <a:t> : 0.000104 sec</a:t>
            </a:r>
          </a:p>
          <a:p>
            <a:r>
              <a:rPr lang="en-US" sz="1000" dirty="0"/>
              <a:t>9b </a:t>
            </a:r>
            <a:r>
              <a:rPr lang="en-US" sz="1000" dirty="0" err="1"/>
              <a:t>MemFree</a:t>
            </a:r>
            <a:r>
              <a:rPr lang="en-US" sz="1000" dirty="0"/>
              <a:t>  : 0.001440 sec</a:t>
            </a:r>
          </a:p>
          <a:p>
            <a:r>
              <a:rPr lang="en-US" sz="1000" dirty="0"/>
              <a:t>9d </a:t>
            </a:r>
            <a:r>
              <a:rPr lang="en-US" sz="1000" dirty="0" err="1"/>
              <a:t>DumpScrn</a:t>
            </a:r>
            <a:r>
              <a:rPr lang="en-US" sz="1000" dirty="0"/>
              <a:t> : 0.000248 sec</a:t>
            </a:r>
          </a:p>
          <a:p>
            <a:r>
              <a:rPr lang="en-US" sz="1000" dirty="0"/>
              <a:t>9e </a:t>
            </a:r>
            <a:r>
              <a:rPr lang="en-US" sz="1000" dirty="0" err="1"/>
              <a:t>DumpJson</a:t>
            </a:r>
            <a:r>
              <a:rPr lang="en-US" sz="1000" dirty="0"/>
              <a:t> : 0.000002 sec</a:t>
            </a:r>
          </a:p>
          <a:p>
            <a:r>
              <a:rPr lang="en-US" sz="1000" dirty="0"/>
              <a:t>TOTAL       : 18.247335 sec</a:t>
            </a:r>
          </a:p>
          <a:p>
            <a:r>
              <a:rPr lang="en-US" sz="1000" dirty="0"/>
              <a:t>TOTAL(123)  : 18.140505 sec</a:t>
            </a:r>
          </a:p>
          <a:p>
            <a:r>
              <a:rPr lang="en-US" sz="1000" dirty="0">
                <a:solidFill>
                  <a:srgbClr val="0000FF"/>
                </a:solidFill>
              </a:rPr>
              <a:t>TOTAL(23)   : 17.818844 sec</a:t>
            </a:r>
          </a:p>
          <a:p>
            <a:r>
              <a:rPr lang="en-US" sz="1000" b="1" dirty="0">
                <a:solidFill>
                  <a:srgbClr val="FF00FF"/>
                </a:solidFill>
              </a:rPr>
              <a:t>TOTAL(3)    : 15.878891 sec</a:t>
            </a:r>
          </a:p>
          <a:p>
            <a:r>
              <a:rPr lang="en-US" sz="1000" dirty="0"/>
              <a:t>***************************************</a:t>
            </a:r>
          </a:p>
          <a:p>
            <a:endParaRPr lang="en-US" sz="1000" dirty="0"/>
          </a:p>
          <a:p>
            <a:endParaRPr lang="en-US" sz="1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53801"/>
            <a:ext cx="9144000" cy="3076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sz="2800" dirty="0" smtClean="0"/>
              <a:t>How do we benchmark our own code today? WIP!!!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246811" y="714108"/>
            <a:ext cx="1419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CUDA/GPU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Full V100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72251" y="714108"/>
            <a:ext cx="1489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C++/CPU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Single thread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2471" y="1932963"/>
            <a:ext cx="2185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00B050"/>
                </a:solidFill>
              </a:rPr>
              <a:t>Exactly the same calculation, exactly the same result</a:t>
            </a:r>
            <a:endParaRPr lang="en-US" sz="1200" i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8103" y="2494784"/>
            <a:ext cx="327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Throughput adding Rambo – i.e. ME, plus: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- add random-to-momenta mapping</a:t>
            </a:r>
          </a:p>
          <a:p>
            <a:r>
              <a:rPr lang="en-US" sz="1200" dirty="0">
                <a:solidFill>
                  <a:srgbClr val="0000FF"/>
                </a:solidFill>
              </a:rPr>
              <a:t>- (CUDA only) add copy momenta to host</a:t>
            </a:r>
          </a:p>
          <a:p>
            <a:r>
              <a:rPr lang="en-US" sz="1200" dirty="0">
                <a:solidFill>
                  <a:srgbClr val="0000FF"/>
                </a:solidFill>
              </a:rPr>
              <a:t>- (CUDA only) add </a:t>
            </a:r>
            <a:r>
              <a:rPr lang="en-US" sz="1200" dirty="0" smtClean="0">
                <a:solidFill>
                  <a:srgbClr val="0000FF"/>
                </a:solidFill>
              </a:rPr>
              <a:t>copy weight </a:t>
            </a:r>
            <a:r>
              <a:rPr lang="en-US" sz="1200" dirty="0">
                <a:solidFill>
                  <a:srgbClr val="0000FF"/>
                </a:solidFill>
              </a:rPr>
              <a:t>to host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GPU: 6M in 0.09 sec ~ 7E7/sec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CPU: 6M in 18 sec ~ 3E5/sec</a:t>
            </a:r>
          </a:p>
          <a:p>
            <a:r>
              <a:rPr lang="en-US" sz="1200" u="sng" dirty="0" smtClean="0">
                <a:solidFill>
                  <a:srgbClr val="0000FF"/>
                </a:solidFill>
              </a:rPr>
              <a:t>GPU is ~x200 a single CPU thread</a:t>
            </a:r>
            <a:endParaRPr lang="en-US" sz="1200" u="sng" dirty="0">
              <a:solidFill>
                <a:srgbClr val="0000FF"/>
              </a:solidFill>
            </a:endParaRPr>
          </a:p>
          <a:p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4236" y="4050300"/>
            <a:ext cx="28215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FF"/>
                </a:solidFill>
              </a:rPr>
              <a:t>MEPerSec throughput:</a:t>
            </a:r>
          </a:p>
          <a:p>
            <a:r>
              <a:rPr lang="en-US" sz="1200" b="1" dirty="0" smtClean="0">
                <a:solidFill>
                  <a:srgbClr val="FF00FF"/>
                </a:solidFill>
              </a:rPr>
              <a:t>- ME calculation</a:t>
            </a:r>
          </a:p>
          <a:p>
            <a:r>
              <a:rPr lang="en-US" sz="1200" b="1" dirty="0" smtClean="0">
                <a:solidFill>
                  <a:srgbClr val="FF00FF"/>
                </a:solidFill>
              </a:rPr>
              <a:t>- (CUDA only) copy MEs to host</a:t>
            </a:r>
          </a:p>
          <a:p>
            <a:r>
              <a:rPr lang="en-US" sz="1200" b="1" dirty="0" smtClean="0">
                <a:solidFill>
                  <a:srgbClr val="FF00FF"/>
                </a:solidFill>
              </a:rPr>
              <a:t>GPU: 6M in 0.011 sec ~ 7E8/sec</a:t>
            </a:r>
          </a:p>
          <a:p>
            <a:r>
              <a:rPr lang="en-US" sz="1200" b="1" dirty="0" smtClean="0">
                <a:solidFill>
                  <a:srgbClr val="FF00FF"/>
                </a:solidFill>
              </a:rPr>
              <a:t>CPU: 6M in 16 sec ~ 4E5/sec</a:t>
            </a:r>
          </a:p>
          <a:p>
            <a:r>
              <a:rPr lang="en-US" sz="1200" b="1" u="sng" dirty="0" smtClean="0">
                <a:solidFill>
                  <a:srgbClr val="FF00FF"/>
                </a:solidFill>
              </a:rPr>
              <a:t>GPU is ~x1500 a single CPU thread</a:t>
            </a:r>
            <a:endParaRPr lang="en-US" sz="1200" b="1" u="sng" dirty="0">
              <a:solidFill>
                <a:srgbClr val="FF00FF"/>
              </a:solidFill>
            </a:endParaRPr>
          </a:p>
          <a:p>
            <a:endParaRPr lang="en-US" sz="1200" b="1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31326" y="1113063"/>
            <a:ext cx="18850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9900"/>
                </a:solidFill>
              </a:rPr>
              <a:t>RamboPerSec</a:t>
            </a:r>
          </a:p>
          <a:p>
            <a:pPr algn="ctr"/>
            <a:r>
              <a:rPr lang="en-US" sz="1200" dirty="0" smtClean="0">
                <a:solidFill>
                  <a:srgbClr val="FF9900"/>
                </a:solidFill>
              </a:rPr>
              <a:t>No longer sure this makes sense… bug?</a:t>
            </a:r>
          </a:p>
          <a:p>
            <a:pPr algn="ctr"/>
            <a:endParaRPr lang="en-US" sz="1200" dirty="0">
              <a:solidFill>
                <a:srgbClr val="FF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3863" y="5424585"/>
            <a:ext cx="6172201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is WIP!!!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github.com/madgraph5/madgraph4gpu/issues/22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evice-to-host copies dominate because </a:t>
            </a:r>
            <a:r>
              <a:rPr lang="en-US" dirty="0"/>
              <a:t>e+e- to </a:t>
            </a:r>
            <a:r>
              <a:rPr lang="en-US" dirty="0">
                <a:sym typeface="Symbol" panose="05050102010706020507" pitchFamily="18" charset="2"/>
              </a:rPr>
              <a:t>+</a:t>
            </a:r>
            <a:r>
              <a:rPr lang="en-US" dirty="0" smtClean="0">
                <a:sym typeface="Symbol" panose="05050102010706020507" pitchFamily="18" charset="2"/>
              </a:rPr>
              <a:t>- </a:t>
            </a:r>
            <a:r>
              <a:rPr lang="en-US" dirty="0" smtClean="0"/>
              <a:t>MEs are </a:t>
            </a:r>
            <a:r>
              <a:rPr lang="en-US" dirty="0" smtClean="0"/>
              <a:t>too </a:t>
            </a:r>
            <a:r>
              <a:rPr lang="en-US" dirty="0" smtClean="0"/>
              <a:t>simple!</a:t>
            </a:r>
          </a:p>
        </p:txBody>
      </p:sp>
    </p:spTree>
    <p:extLst>
      <p:ext uri="{BB962C8B-B14F-4D97-AF65-F5344CB8AC3E}">
        <p14:creationId xmlns:p14="http://schemas.microsoft.com/office/powerpoint/2010/main" val="4116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464358"/>
          </a:xfrm>
        </p:spPr>
        <p:txBody>
          <a:bodyPr/>
          <a:lstStyle/>
          <a:p>
            <a:r>
              <a:rPr lang="en-US" sz="2800" dirty="0" smtClean="0"/>
              <a:t>Nvidia GPUs – hackathons and profiling tools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34" y="1053737"/>
            <a:ext cx="9074330" cy="493928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Some of us attended </a:t>
            </a:r>
            <a:r>
              <a:rPr lang="en-US" dirty="0"/>
              <a:t>the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gpuhackathons.org</a:t>
            </a:r>
            <a:r>
              <a:rPr lang="en-US" dirty="0" smtClean="0"/>
              <a:t> Sheffield event in July</a:t>
            </a:r>
          </a:p>
          <a:p>
            <a:pPr lvl="1">
              <a:spcBef>
                <a:spcPts val="0"/>
              </a:spcBef>
            </a:pPr>
            <a:r>
              <a:rPr lang="en-US" dirty="0"/>
              <a:t>E</a:t>
            </a:r>
            <a:r>
              <a:rPr lang="en-US" dirty="0" smtClean="0"/>
              <a:t>xtremely beneficial for us, I highly recommend it for any CUDA developer!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Many thanks to our mentors at this specific event!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gpuhack.shef.ac.uk</a:t>
            </a:r>
            <a:endParaRPr lang="en-US" dirty="0"/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This was useful also to understand performance in a benchmarking context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Which features of the GPU hardware are relevant (e.g. registers, FP32/64…)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Application profiling using two Nvidia tools, </a:t>
            </a:r>
            <a:r>
              <a:rPr lang="en-US" dirty="0" smtClean="0">
                <a:hlinkClick r:id="rId4"/>
              </a:rPr>
              <a:t>Nsight Systems</a:t>
            </a:r>
            <a:r>
              <a:rPr lang="en-US" dirty="0" smtClean="0"/>
              <a:t> and </a:t>
            </a:r>
            <a:r>
              <a:rPr lang="en-US" dirty="0" smtClean="0">
                <a:hlinkClick r:id="rId5"/>
              </a:rPr>
              <a:t>Nsight Compute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Most plots in these slides are from tools/concepts learnt at the hackathon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Some detailed studies in </a:t>
            </a:r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github.com/madgraph5/madgraph4gpu/issues</a:t>
            </a:r>
            <a:endParaRPr lang="en-US" dirty="0" smtClean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8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821"/>
            <a:ext cx="9144000" cy="731307"/>
          </a:xfrm>
        </p:spPr>
        <p:txBody>
          <a:bodyPr/>
          <a:lstStyle/>
          <a:p>
            <a:r>
              <a:rPr lang="en-US" sz="2800" dirty="0" smtClean="0"/>
              <a:t>One example relevant to GPU benchmarking: </a:t>
            </a:r>
            <a:br>
              <a:rPr lang="en-US" sz="2800" dirty="0" smtClean="0"/>
            </a:br>
            <a:r>
              <a:rPr lang="en-US" sz="2800" dirty="0" smtClean="0"/>
              <a:t>float vs. double (consumer vs. professional cards)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186836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By default MGaMC uses double-precision complex number arithmetic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This is required for physics precision… but it is worth checking this again!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Moving from double </a:t>
            </a:r>
            <a:r>
              <a:rPr lang="en-US" dirty="0"/>
              <a:t>to single </a:t>
            </a:r>
            <a:r>
              <a:rPr lang="en-US" dirty="0" smtClean="0"/>
              <a:t>precision (V100): </a:t>
            </a:r>
            <a:r>
              <a:rPr lang="en-US" dirty="0"/>
              <a:t>gain a factor 2.4! (</a:t>
            </a:r>
            <a:r>
              <a:rPr lang="en-US" dirty="0">
                <a:hlinkClick r:id="rId2"/>
              </a:rPr>
              <a:t>issue #5</a:t>
            </a:r>
            <a:r>
              <a:rPr lang="en-US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Intuitively, being able to use FP32 cores and not only FP64 cores gains a factor 2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 addition, single-precision reduces register pressure and increases occupancy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40031" y="3944983"/>
            <a:ext cx="3884319" cy="2037806"/>
            <a:chOff x="706089" y="3237325"/>
            <a:chExt cx="4071230" cy="213586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089" y="3237325"/>
              <a:ext cx="4071230" cy="213586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99718" y="4608391"/>
              <a:ext cx="133175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FF0000"/>
                  </a:solidFill>
                </a:rPr>
                <a:t>FP64 pipe (double)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09948" y="4151369"/>
              <a:ext cx="133175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70C0"/>
                  </a:solidFill>
                </a:rPr>
                <a:t>FMA pipe (single)</a:t>
              </a:r>
              <a:endParaRPr lang="en-US" sz="10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895" y="3351060"/>
            <a:ext cx="4323856" cy="27310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39310" y="4656109"/>
            <a:ext cx="227052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70C0"/>
                </a:solidFill>
              </a:rPr>
              <a:t>Single Occupancy – Registers: 80</a:t>
            </a:r>
          </a:p>
          <a:p>
            <a:pPr algn="ctr"/>
            <a:r>
              <a:rPr lang="en-US" sz="1000" b="1" dirty="0" smtClean="0">
                <a:solidFill>
                  <a:srgbClr val="0070C0"/>
                </a:solidFill>
              </a:rPr>
              <a:t>Active Warps per SM: ~22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24350" y="5326514"/>
            <a:ext cx="227052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Double Occupancy – Registers: 172</a:t>
            </a:r>
          </a:p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Active Warps per SM: ~8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13686" y="3547581"/>
            <a:ext cx="391840" cy="14444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2" idx="0"/>
            <a:endCxn id="14" idx="2"/>
          </p:cNvCxnSpPr>
          <p:nvPr/>
        </p:nvCxnSpPr>
        <p:spPr>
          <a:xfrm flipV="1">
            <a:off x="5909606" y="3216850"/>
            <a:ext cx="833683" cy="33073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74097" y="3062962"/>
            <a:ext cx="333838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/>
              <a:t>s</a:t>
            </a:r>
            <a:r>
              <a:rPr lang="en-US" sz="1000" dirty="0" smtClean="0"/>
              <a:t>ingle is 2.4 faster than double (sigmakin = ME kernel)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1492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551444"/>
          </a:xfrm>
        </p:spPr>
        <p:txBody>
          <a:bodyPr/>
          <a:lstStyle/>
          <a:p>
            <a:r>
              <a:rPr lang="en-US" sz="2800" dirty="0" smtClean="0"/>
              <a:t>Outlook: a BMK container for MGaMC on GPU? 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1144800"/>
                <a:ext cx="9144000" cy="4848226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i="1" dirty="0" smtClean="0"/>
                  <a:t>Creating a container for e+e- </a:t>
                </a:r>
                <a:r>
                  <a:rPr lang="en-US" i="1" dirty="0"/>
                  <a:t>to </a:t>
                </a:r>
                <a:r>
                  <a:rPr lang="en-US" i="1" dirty="0">
                    <a:sym typeface="Symbol" panose="05050102010706020507" pitchFamily="18" charset="2"/>
                  </a:rPr>
                  <a:t>+</a:t>
                </a:r>
                <a:r>
                  <a:rPr lang="en-US" i="1" dirty="0" smtClean="0">
                    <a:sym typeface="Symbol" panose="05050102010706020507" pitchFamily="18" charset="2"/>
                  </a:rPr>
                  <a:t>- should be relatively easy and fast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 smtClean="0">
                    <a:sym typeface="Symbol" panose="05050102010706020507" pitchFamily="18" charset="2"/>
                  </a:rPr>
                  <a:t>But first, we need a realistic unweighting workflow and its throughput metric!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This can be interesting to compare GPUs, but is of little relevance to WLCG…</a:t>
                </a:r>
              </a:p>
              <a:p>
                <a:pPr lvl="3">
                  <a:spcBef>
                    <a:spcPts val="0"/>
                  </a:spcBef>
                </a:pPr>
                <a:endParaRPr lang="en-US" dirty="0">
                  <a:sym typeface="Symbol" panose="05050102010706020507" pitchFamily="18" charset="2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Creating </a:t>
                </a:r>
                <a:r>
                  <a:rPr lang="en-US" dirty="0" smtClean="0"/>
                  <a:t>an LHC-type </a:t>
                </a:r>
                <a:r>
                  <a:rPr lang="en-US" dirty="0"/>
                  <a:t>container </a:t>
                </a:r>
                <a:r>
                  <a:rPr lang="en-US" dirty="0" smtClean="0"/>
                  <a:t>needs more development progress first</a:t>
                </a:r>
                <a:endParaRPr lang="en-US" dirty="0">
                  <a:sym typeface="Symbol" panose="05050102010706020507" pitchFamily="18" charset="2"/>
                </a:endParaRP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At least a more complete backport of ME calculations to code-generating code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A more realistic sampler is also needed for complex processes like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endParaRPr lang="en-US" dirty="0" smtClean="0">
                  <a:sym typeface="Symbol" panose="05050102010706020507" pitchFamily="18" charset="2"/>
                </a:endParaRP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LHC proton collisions also need a port of PDFs to CUDA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But one could also prepare a simpler benchmark before for a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dirty="0" smtClean="0">
                    <a:sym typeface="Symbol" panose="05050102010706020507" pitchFamily="18" charset="2"/>
                  </a:rPr>
                  <a:t> process</a:t>
                </a:r>
              </a:p>
              <a:p>
                <a:pPr lvl="3">
                  <a:spcBef>
                    <a:spcPts val="0"/>
                  </a:spcBef>
                </a:pPr>
                <a:endParaRPr lang="en-US" dirty="0" smtClean="0">
                  <a:sym typeface="Symbol" panose="05050102010706020507" pitchFamily="18" charset="2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i="1" dirty="0" smtClean="0">
                    <a:sym typeface="Symbol" panose="05050102010706020507" pitchFamily="18" charset="2"/>
                  </a:rPr>
                  <a:t>We do not use /cvmfs at all for the moment </a:t>
                </a:r>
                <a:r>
                  <a:rPr lang="en-US" dirty="0" smtClean="0">
                    <a:sym typeface="Symbol" panose="05050102010706020507" pitchFamily="18" charset="2"/>
                  </a:rPr>
                  <a:t>(no released/installed version)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We would need to build CUDA executables in the CI and embed those in docker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>
                    <a:sym typeface="Symbol" panose="05050102010706020507" pitchFamily="18" charset="2"/>
                  </a:rPr>
                  <a:t>There is no input data, this is essentially a pure “GEN” type of workload</a:t>
                </a:r>
                <a:endParaRPr lang="en-US" dirty="0"/>
              </a:p>
              <a:p>
                <a:pPr lvl="3">
                  <a:spcBef>
                    <a:spcPts val="0"/>
                  </a:spcBef>
                </a:pPr>
                <a:endParaRPr lang="en-US" dirty="0" smtClean="0"/>
              </a:p>
              <a:p>
                <a:pPr>
                  <a:spcBef>
                    <a:spcPts val="0"/>
                  </a:spcBef>
                </a:pPr>
                <a:r>
                  <a:rPr lang="en-US" i="1" dirty="0" smtClean="0">
                    <a:solidFill>
                      <a:srgbClr val="FF0000"/>
                    </a:solidFill>
                  </a:rPr>
                  <a:t>There is a synergy between the MG and BMK projects, let’s stay in touch!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Example: we both need to get hold and test AMD and Intel GPUs at some point!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144800"/>
                <a:ext cx="9144000" cy="484822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41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endParaRPr lang="en-US" sz="4400" dirty="0" smtClean="0"/>
          </a:p>
          <a:p>
            <a:pPr marL="152400" indent="0" algn="ctr">
              <a:buNone/>
            </a:pPr>
            <a:r>
              <a:rPr lang="en-US" sz="4400" dirty="0" smtClean="0"/>
              <a:t>Backup slides</a:t>
            </a: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1792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805"/>
            <a:ext cx="9144000" cy="465007"/>
          </a:xfrm>
        </p:spPr>
        <p:txBody>
          <a:bodyPr/>
          <a:lstStyle/>
          <a:p>
            <a:r>
              <a:rPr lang="en-US" sz="2400" dirty="0" smtClean="0"/>
              <a:t>MC generators and</a:t>
            </a:r>
            <a:r>
              <a:rPr lang="en-US" sz="2400" dirty="0"/>
              <a:t> </a:t>
            </a:r>
            <a:r>
              <a:rPr lang="en-US" sz="2400" i="1" dirty="0" smtClean="0"/>
              <a:t>HL-LHC software and computing</a:t>
            </a:r>
            <a:endParaRPr lang="en-US" sz="24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47102"/>
            <a:ext cx="9235440" cy="5389450"/>
          </a:xfrm>
        </p:spPr>
        <p:txBody>
          <a:bodyPr/>
          <a:lstStyle/>
          <a:p>
            <a:r>
              <a:rPr lang="en-US" dirty="0" smtClean="0"/>
              <a:t>One of the main issues (not the only one!): </a:t>
            </a:r>
            <a:r>
              <a:rPr lang="en-US" i="1" dirty="0" smtClean="0">
                <a:solidFill>
                  <a:srgbClr val="FF0000"/>
                </a:solidFill>
              </a:rPr>
              <a:t>HL-LHC computing resource gap</a:t>
            </a:r>
          </a:p>
          <a:p>
            <a:pPr lvl="1"/>
            <a:r>
              <a:rPr lang="en-US" dirty="0" smtClean="0"/>
              <a:t>Generator performance must also keep up with higher physics precision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Many other challenges, including:</a:t>
            </a:r>
          </a:p>
          <a:p>
            <a:pPr lvl="1"/>
            <a:r>
              <a:rPr lang="en-US" dirty="0" smtClean="0"/>
              <a:t>WLCG software workloads on </a:t>
            </a:r>
            <a:r>
              <a:rPr lang="en-US" dirty="0" smtClean="0">
                <a:solidFill>
                  <a:srgbClr val="FF0000"/>
                </a:solidFill>
              </a:rPr>
              <a:t>non-traditional resources (HPCs, GPUs…)</a:t>
            </a:r>
          </a:p>
          <a:p>
            <a:pPr lvl="1"/>
            <a:r>
              <a:rPr lang="en-US" dirty="0" smtClean="0"/>
              <a:t>Funding and </a:t>
            </a:r>
            <a:r>
              <a:rPr lang="en-US" dirty="0" smtClean="0">
                <a:solidFill>
                  <a:srgbClr val="FF0000"/>
                </a:solidFill>
              </a:rPr>
              <a:t>careers</a:t>
            </a:r>
            <a:r>
              <a:rPr lang="en-US" dirty="0" smtClean="0"/>
              <a:t> (especially at the theory/experiment/computing interface)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i="1" dirty="0" smtClean="0">
              <a:solidFill>
                <a:srgbClr val="FF0000"/>
              </a:solidFill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199779" y="1558147"/>
            <a:ext cx="8016384" cy="3320246"/>
            <a:chOff x="199778" y="2325178"/>
            <a:chExt cx="8758095" cy="3627450"/>
          </a:xfrm>
        </p:grpSpPr>
        <p:sp>
          <p:nvSpPr>
            <p:cNvPr id="8" name="TextBox 7"/>
            <p:cNvSpPr txBox="1"/>
            <p:nvPr/>
          </p:nvSpPr>
          <p:spPr>
            <a:xfrm>
              <a:off x="6244041" y="2325178"/>
              <a:ext cx="2709485" cy="1714892"/>
            </a:xfrm>
            <a:prstGeom prst="rect">
              <a:avLst/>
            </a:prstGeom>
            <a:noFill/>
            <a:ln w="127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6600FF"/>
                  </a:solidFill>
                </a:rPr>
                <a:t>CPU cost of generators </a:t>
              </a:r>
              <a:r>
                <a:rPr lang="en-US" sz="1200" dirty="0" smtClean="0"/>
                <a:t>as a fraction of WLCG CPU resources:</a:t>
              </a:r>
              <a:r>
                <a:rPr lang="en-US" sz="1200" dirty="0"/>
                <a:t> </a:t>
              </a:r>
              <a:endParaRPr lang="en-US" sz="1200" dirty="0" smtClean="0"/>
            </a:p>
            <a:p>
              <a:r>
                <a:rPr lang="en-US" sz="1200" dirty="0" smtClean="0"/>
                <a:t>for ATLAS, ballpark of 10%-20%</a:t>
              </a:r>
            </a:p>
            <a:p>
              <a:r>
                <a:rPr lang="en-US" sz="1200" dirty="0" smtClean="0"/>
                <a:t>(for CMS, this is lower)</a:t>
              </a:r>
            </a:p>
            <a:p>
              <a:endParaRPr lang="en-US" sz="1200" dirty="0"/>
            </a:p>
            <a:p>
              <a:r>
                <a:rPr lang="en-US" sz="1200" b="1" i="1" dirty="0" smtClean="0">
                  <a:solidFill>
                    <a:srgbClr val="FF0000"/>
                  </a:solidFill>
                </a:rPr>
                <a:t>ATLAS considers an overall generator speedup by a factor x2 as an R&amp;D goal for HL-LHC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99778" y="2325188"/>
              <a:ext cx="5965887" cy="3627440"/>
              <a:chOff x="199778" y="2325188"/>
              <a:chExt cx="5965887" cy="3627440"/>
            </a:xfrm>
          </p:grpSpPr>
          <p:grpSp>
            <p:nvGrpSpPr>
              <p:cNvPr id="7" name="Group 6"/>
              <p:cNvGrpSpPr>
                <a:grpSpLocks noChangeAspect="1"/>
              </p:cNvGrpSpPr>
              <p:nvPr/>
            </p:nvGrpSpPr>
            <p:grpSpPr>
              <a:xfrm>
                <a:off x="199778" y="2420982"/>
                <a:ext cx="5872527" cy="3521685"/>
                <a:chOff x="983556" y="2515542"/>
                <a:chExt cx="6004909" cy="3601074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72216" y="2515542"/>
                  <a:ext cx="5916249" cy="3252589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72216" y="5563474"/>
                  <a:ext cx="2639173" cy="317102"/>
                </a:xfrm>
                <a:prstGeom prst="rect">
                  <a:avLst/>
                </a:prstGeom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983556" y="5880580"/>
                  <a:ext cx="4329553" cy="236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hlinkClick r:id="rId4"/>
                    </a:rPr>
                    <a:t>WLCG meeting with LHCC referees, Feb. 2020</a:t>
                  </a:r>
                  <a:endParaRPr lang="en-US" sz="900" dirty="0"/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199778" y="2325188"/>
                <a:ext cx="5965887" cy="3627440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49230" y="3857897"/>
                <a:ext cx="1332412" cy="130628"/>
              </a:xfrm>
              <a:prstGeom prst="rect">
                <a:avLst/>
              </a:prstGeom>
              <a:noFill/>
              <a:ln>
                <a:solidFill>
                  <a:srgbClr val="66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6600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188819" y="4441371"/>
                <a:ext cx="857898" cy="1270464"/>
              </a:xfrm>
              <a:prstGeom prst="rect">
                <a:avLst/>
              </a:prstGeom>
              <a:noFill/>
              <a:ln>
                <a:solidFill>
                  <a:srgbClr val="00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098966" y="4353273"/>
                <a:ext cx="744480" cy="108000"/>
              </a:xfrm>
              <a:prstGeom prst="rect">
                <a:avLst/>
              </a:prstGeom>
              <a:noFill/>
              <a:ln>
                <a:solidFill>
                  <a:srgbClr val="66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6600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338454" y="5488498"/>
                <a:ext cx="324000" cy="108000"/>
              </a:xfrm>
              <a:prstGeom prst="rect">
                <a:avLst/>
              </a:prstGeom>
              <a:noFill/>
              <a:ln>
                <a:solidFill>
                  <a:srgbClr val="66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6600FF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248388" y="4625545"/>
              <a:ext cx="2709485" cy="1311389"/>
            </a:xfrm>
            <a:prstGeom prst="rect">
              <a:avLst/>
            </a:prstGeom>
            <a:noFill/>
            <a:ln w="127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Side note: the higher the fraction of </a:t>
              </a:r>
              <a:r>
                <a:rPr lang="en-US" sz="1200" b="1" dirty="0" smtClean="0">
                  <a:solidFill>
                    <a:srgbClr val="6600FF"/>
                  </a:solidFill>
                </a:rPr>
                <a:t>negative-weight events from MC generators</a:t>
              </a:r>
              <a:r>
                <a:rPr lang="en-US" sz="1200" dirty="0" smtClean="0"/>
                <a:t>, the higher the </a:t>
              </a:r>
              <a:r>
                <a:rPr lang="en-US" sz="1200" dirty="0" smtClean="0">
                  <a:solidFill>
                    <a:srgbClr val="009900"/>
                  </a:solidFill>
                </a:rPr>
                <a:t>CPU cost of MC simulation, MC reconstruction and analysis </a:t>
              </a:r>
            </a:p>
            <a:p>
              <a:r>
                <a:rPr lang="en-US" sz="1200" dirty="0" smtClean="0"/>
                <a:t>(need more MC events)</a:t>
              </a:r>
              <a:endParaRPr lang="en-US" sz="1200" b="1" i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0736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0"/>
            <a:ext cx="8791199" cy="445062"/>
          </a:xfrm>
        </p:spPr>
        <p:txBody>
          <a:bodyPr/>
          <a:lstStyle/>
          <a:p>
            <a:r>
              <a:rPr lang="en-US" sz="3200" dirty="0" smtClean="0"/>
              <a:t>A few performance comparisons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45062"/>
            <a:ext cx="9144000" cy="554796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A few studies from August 2020 (essentially the same code as today)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Measurements on lxbatch: sensitive to external load, reproducible within ~10%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Extensive discussion of numbers and Nsight Compute profiler plots on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github.com/madgraph5/madgraph4gpu/issues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General approach: change a #define switch to a non-default value in the code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Now kept cuComplex and float switches, but hardcoded AOSOA and “local” memory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From double precision to single precision: gain a factor 2.4! (</a:t>
            </a:r>
            <a:r>
              <a:rPr lang="en-US" dirty="0" smtClean="0">
                <a:hlinkClick r:id="rId3"/>
              </a:rPr>
              <a:t>issue #5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FMA (FP32) used instead of FP64 pipe; fewer registers hence higher occupancy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Memory layout for 4-momenta (</a:t>
            </a:r>
            <a:r>
              <a:rPr lang="en-US" dirty="0" smtClean="0">
                <a:hlinkClick r:id="rId4"/>
              </a:rPr>
              <a:t>issue #16</a:t>
            </a:r>
            <a:r>
              <a:rPr lang="en-US" dirty="0" smtClean="0"/>
              <a:t>): study “requests” vs “sectors”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Default: AOSOA</a:t>
            </a:r>
            <a:r>
              <a:rPr lang="en-US" dirty="0"/>
              <a:t> </a:t>
            </a:r>
            <a:r>
              <a:rPr lang="en-US" dirty="0" smtClean="0"/>
              <a:t>with 4 events per array (four 8-byte doubles: 32-byte cache line)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AOS ~7% slower: memory not coalesced, #sectors (transactions) factor 4 higher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SOA ~2% slower: slightly higher number of registers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Side result of this study: improve helicity filtering to reduce #requests (</a:t>
            </a:r>
            <a:r>
              <a:rPr lang="en-US" dirty="0" smtClean="0">
                <a:hlinkClick r:id="rId5"/>
              </a:rPr>
              <a:t>issue #24</a:t>
            </a:r>
            <a:r>
              <a:rPr lang="en-US" dirty="0" smtClean="0"/>
              <a:t>)</a:t>
            </a:r>
            <a:endParaRPr lang="en-US" dirty="0"/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Memory for wavefunctions in ixxx/oxxx/FV_xx (</a:t>
            </a:r>
            <a:r>
              <a:rPr lang="en-US" dirty="0" smtClean="0">
                <a:hlinkClick r:id="rId6"/>
              </a:rPr>
              <a:t>issue #7</a:t>
            </a:r>
            <a:r>
              <a:rPr lang="en-US" dirty="0" smtClean="0"/>
              <a:t>): default is “local”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smtClean="0"/>
              <a:t>Lose 70% with “global” (become memory-bound!), also lose </a:t>
            </a:r>
            <a:r>
              <a:rPr lang="en-US" dirty="0"/>
              <a:t>35% with “shared</a:t>
            </a:r>
            <a:r>
              <a:rPr lang="en-US" dirty="0" smtClean="0"/>
              <a:t>”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From thrust::complex to cuComplex: lose ~5% (</a:t>
            </a:r>
            <a:r>
              <a:rPr lang="en-US" dirty="0">
                <a:hlinkClick r:id="rId7"/>
              </a:rPr>
              <a:t>issue #6</a:t>
            </a:r>
            <a:r>
              <a:rPr lang="en-US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Require execution of higher number of instructions (something to fix?) </a:t>
            </a: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3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5"/>
            <a:ext cx="9144000" cy="471016"/>
          </a:xfrm>
        </p:spPr>
        <p:txBody>
          <a:bodyPr/>
          <a:lstStyle/>
          <a:p>
            <a:r>
              <a:rPr lang="en-US" sz="2800" dirty="0" smtClean="0"/>
              <a:t>Foreword: GEN workloads and GPUs in WLCG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91455"/>
            <a:ext cx="9144000" cy="529377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MC event generators are essential for HEP physics analyses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First step in the GEN-SIM-DIGI-RECO chain for simulated data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MadGraph5_aMC@NLO (MGaMC) is one of the main generators at the LHC 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Growing interest (and concerns) about the software aspects of generators 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GEN workloads </a:t>
            </a:r>
            <a:r>
              <a:rPr lang="en-US" i="1" dirty="0" smtClean="0"/>
              <a:t>are </a:t>
            </a:r>
            <a:r>
              <a:rPr lang="en-US" i="1" dirty="0"/>
              <a:t>a sizeable </a:t>
            </a:r>
            <a:r>
              <a:rPr lang="en-US" i="1" dirty="0" smtClean="0"/>
              <a:t>(and growing) fraction </a:t>
            </a:r>
            <a:r>
              <a:rPr lang="en-US" i="1" dirty="0"/>
              <a:t>of WLCG CPU budgets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Currently ~12% for ATLAS (mainly Sherpa) and ~5% for CMS (mainly MGaMC</a:t>
            </a:r>
            <a:r>
              <a:rPr lang="en-US" dirty="0" smtClean="0"/>
              <a:t>)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P</a:t>
            </a:r>
            <a:r>
              <a:rPr lang="en-US" dirty="0" smtClean="0"/>
              <a:t>aper for the HL-LHC LHCC review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arxiv.org/abs/2004.13687</a:t>
            </a:r>
            <a:endParaRPr lang="en-US" dirty="0" smtClean="0"/>
          </a:p>
          <a:p>
            <a:pPr lvl="2">
              <a:spcBef>
                <a:spcPts val="0"/>
              </a:spcBef>
            </a:pPr>
            <a:r>
              <a:rPr lang="en-US" dirty="0" smtClean="0"/>
              <a:t>See also the recent LHCC talk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doi.org/10.5281/zenodo.4028834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smtClean="0"/>
              <a:t>Code modernization and speedup, faster algorithms, port to new architectures…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WLCG does not provide/account GPUs yet, but it will one day 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Example: HPCs (and the experiments already have access to these resources)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Only few workloads could make sizable use of GPUs today (e.g. CMS patatrack)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Porting generators to GPUs would open up new ways of using GPUs in WLCG</a:t>
            </a:r>
          </a:p>
          <a:p>
            <a:pPr lvl="2">
              <a:spcBef>
                <a:spcPts val="0"/>
              </a:spcBef>
            </a:pPr>
            <a:r>
              <a:rPr lang="en-US" i="1" dirty="0" smtClean="0"/>
              <a:t>And generators are natural candidates for exploiting parallelism on GPUs (see later…)</a:t>
            </a:r>
          </a:p>
          <a:p>
            <a:pPr lvl="3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US" i="1" u="sng" dirty="0" smtClean="0">
                <a:solidFill>
                  <a:srgbClr val="FF0000"/>
                </a:solidFill>
              </a:rPr>
              <a:t>Generators are a natural fit for preparing a HEP-workload GPU benchmark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Bonus: in principle one can run exactly the same algorithm on CPUs and GPUs</a:t>
            </a:r>
          </a:p>
          <a:p>
            <a:pPr marL="152400" indent="0">
              <a:spcBef>
                <a:spcPts val="0"/>
              </a:spcBef>
              <a:buNone/>
            </a:pP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4" name="Google Shape;134;p19" descr="HSF-JLingemann-angled.png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7702" y="2790787"/>
            <a:ext cx="657624" cy="532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46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231" y="113709"/>
            <a:ext cx="3738520" cy="719771"/>
          </a:xfrm>
        </p:spPr>
        <p:txBody>
          <a:bodyPr/>
          <a:lstStyle/>
          <a:p>
            <a:r>
              <a:rPr lang="en-US" sz="2800" dirty="0" smtClean="0"/>
              <a:t>FP: double vs single </a:t>
            </a:r>
            <a:br>
              <a:rPr lang="en-US" sz="2800" dirty="0" smtClean="0"/>
            </a:br>
            <a:r>
              <a:rPr lang="en-US" sz="2800" dirty="0" smtClean="0"/>
              <a:t>precision (</a:t>
            </a:r>
            <a:r>
              <a:rPr lang="en-US" sz="2800" dirty="0" smtClean="0">
                <a:hlinkClick r:id="rId2"/>
              </a:rPr>
              <a:t>issue </a:t>
            </a:r>
            <a:r>
              <a:rPr lang="en-US" sz="2800" dirty="0">
                <a:hlinkClick r:id="rId2"/>
              </a:rPr>
              <a:t>#5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7" y="76113"/>
            <a:ext cx="4914139" cy="25780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749" y="2775568"/>
            <a:ext cx="5235002" cy="3306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757" y="3782265"/>
            <a:ext cx="258135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Single Occupancy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Registers: 80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Active Warps per SM: ~22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4152" y="2097772"/>
            <a:ext cx="18207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FP64 pipe (double)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757" y="4849065"/>
            <a:ext cx="258135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Double Occupancy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Registers: 172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Active Warps per SM: ~8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68705" y="1160445"/>
            <a:ext cx="18207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FMA pipe (single)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5537227" y="982841"/>
            <a:ext cx="3404473" cy="12057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Two main effects</a:t>
            </a:r>
          </a:p>
          <a:p>
            <a:pPr lvl="1"/>
            <a:r>
              <a:rPr lang="en-US" dirty="0" smtClean="0"/>
              <a:t>Exploit the FP32 units (unused otherwise!)</a:t>
            </a:r>
          </a:p>
          <a:p>
            <a:pPr lvl="1"/>
            <a:r>
              <a:rPr lang="en-US" dirty="0" smtClean="0"/>
              <a:t>Fewer registers hence higher warp occupancy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19336" y="3002145"/>
            <a:ext cx="517891" cy="19420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1"/>
            <a:endCxn id="14" idx="3"/>
          </p:cNvCxnSpPr>
          <p:nvPr/>
        </p:nvCxnSpPr>
        <p:spPr>
          <a:xfrm flipH="1" flipV="1">
            <a:off x="3167455" y="3095204"/>
            <a:ext cx="1851881" cy="404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9798" y="2833594"/>
            <a:ext cx="2657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ingle is 2.4 faster than double </a:t>
            </a:r>
          </a:p>
          <a:p>
            <a:pPr algn="ctr"/>
            <a:r>
              <a:rPr lang="en-US" dirty="0" smtClean="0"/>
              <a:t>(sigmakin = ME kernel)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79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34" y="2174795"/>
            <a:ext cx="8629476" cy="2380733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" y="113710"/>
            <a:ext cx="9144000" cy="491812"/>
          </a:xfrm>
        </p:spPr>
        <p:txBody>
          <a:bodyPr/>
          <a:lstStyle/>
          <a:p>
            <a:r>
              <a:rPr lang="en-US" sz="2800" dirty="0"/>
              <a:t>4</a:t>
            </a:r>
            <a:r>
              <a:rPr lang="en-US" sz="2800" dirty="0" smtClean="0"/>
              <a:t>-momenta memory: AOSOA vs AOS (</a:t>
            </a:r>
            <a:r>
              <a:rPr lang="en-US" sz="2800" dirty="0" smtClean="0">
                <a:hlinkClick r:id="rId3"/>
              </a:rPr>
              <a:t>issue #16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13038" y="3006811"/>
            <a:ext cx="4201297" cy="1400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56839" y="3006811"/>
            <a:ext cx="4201297" cy="1400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5189842"/>
            <a:ext cx="91440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few useful links:</a:t>
            </a:r>
            <a:endParaRPr lang="en-US" sz="1200" dirty="0" smtClean="0"/>
          </a:p>
          <a:p>
            <a:pPr marL="285750" indent="-285750">
              <a:buFontTx/>
              <a:buChar char="-"/>
            </a:pPr>
            <a:r>
              <a:rPr lang="en-US" sz="1200" dirty="0" smtClean="0">
                <a:hlinkClick r:id="rId4"/>
              </a:rPr>
              <a:t>https</a:t>
            </a:r>
            <a:r>
              <a:rPr lang="en-US" sz="1200" dirty="0">
                <a:hlinkClick r:id="rId4"/>
              </a:rPr>
              <a:t>://developer.nvidia.com/blog/using-nsight-compute-to-inspect-your-kernels</a:t>
            </a:r>
            <a:r>
              <a:rPr lang="en-US" sz="1200" dirty="0" smtClean="0">
                <a:hlinkClick r:id="rId4"/>
              </a:rPr>
              <a:t>/</a:t>
            </a:r>
            <a:endParaRPr lang="en-US" sz="1200" dirty="0" smtClean="0"/>
          </a:p>
          <a:p>
            <a:pPr marL="285750" indent="-285750">
              <a:buFontTx/>
              <a:buChar char="-"/>
            </a:pPr>
            <a:r>
              <a:rPr lang="en-US" sz="1200" dirty="0">
                <a:hlinkClick r:id="rId5"/>
              </a:rPr>
              <a:t>https://docs.nvidia.com/nsight-compute/2019.5/NsightComputeCli/index.html#nvprof-metric-comparison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hlinkClick r:id="rId5"/>
              </a:rPr>
              <a:t>https</a:t>
            </a:r>
            <a:r>
              <a:rPr lang="en-US" sz="1200" dirty="0">
                <a:hlinkClick r:id="rId5"/>
              </a:rPr>
              <a:t>://</a:t>
            </a:r>
            <a:r>
              <a:rPr lang="en-US" sz="1200" dirty="0" smtClean="0">
                <a:hlinkClick r:id="rId5"/>
              </a:rPr>
              <a:t>stackoverflow.com/questions/60535867/what-is-a-transaction-and-a-request-in-the-gld-transactions-per-request-metric</a:t>
            </a:r>
            <a:endParaRPr lang="en-US" sz="1200" dirty="0" smtClean="0"/>
          </a:p>
        </p:txBody>
      </p:sp>
      <p:cxnSp>
        <p:nvCxnSpPr>
          <p:cNvPr id="13" name="Straight Arrow Connector 12"/>
          <p:cNvCxnSpPr>
            <a:stCxn id="8" idx="0"/>
            <a:endCxn id="21" idx="2"/>
          </p:cNvCxnSpPr>
          <p:nvPr/>
        </p:nvCxnSpPr>
        <p:spPr>
          <a:xfrm flipV="1">
            <a:off x="2413687" y="1974934"/>
            <a:ext cx="83036" cy="103187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3038" y="805383"/>
            <a:ext cx="43673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“requests”:</a:t>
            </a:r>
          </a:p>
          <a:p>
            <a:r>
              <a:rPr lang="en-US" dirty="0" smtClean="0"/>
              <a:t>- It is the same for AOSOA or AOS (the same information needs to be retrieved…)</a:t>
            </a:r>
          </a:p>
          <a:p>
            <a:r>
              <a:rPr lang="en-US" dirty="0" smtClean="0"/>
              <a:t>- Later on, the number show here was dramatically decreased by improving helicity filtering (</a:t>
            </a:r>
            <a:r>
              <a:rPr lang="en-US" dirty="0" smtClean="0">
                <a:hlinkClick r:id="rId6"/>
              </a:rPr>
              <a:t>issue #24</a:t>
            </a:r>
            <a:r>
              <a:rPr lang="en-US" dirty="0" smtClean="0"/>
              <a:t>)</a:t>
            </a:r>
          </a:p>
        </p:txBody>
      </p:sp>
      <p:cxnSp>
        <p:nvCxnSpPr>
          <p:cNvPr id="26" name="Straight Arrow Connector 25"/>
          <p:cNvCxnSpPr>
            <a:stCxn id="20" idx="0"/>
            <a:endCxn id="27" idx="2"/>
          </p:cNvCxnSpPr>
          <p:nvPr/>
        </p:nvCxnSpPr>
        <p:spPr>
          <a:xfrm flipV="1">
            <a:off x="6657488" y="1974933"/>
            <a:ext cx="140988" cy="103187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76632" y="805382"/>
            <a:ext cx="40436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“sectors” (transactions):</a:t>
            </a:r>
          </a:p>
          <a:p>
            <a:r>
              <a:rPr lang="en-US" dirty="0" smtClean="0"/>
              <a:t>- It is a factor 4 higher for AOS than for AOSOA</a:t>
            </a:r>
          </a:p>
          <a:p>
            <a:r>
              <a:rPr lang="en-US" dirty="0" smtClean="0"/>
              <a:t>- One roundtrip (AOSOA, coalesced) vs four roundtrips (AOS, not coalesced) to retrieve four 8-byte doubles from a 32-byte cache line</a:t>
            </a:r>
          </a:p>
        </p:txBody>
      </p:sp>
    </p:spTree>
    <p:extLst>
      <p:ext uri="{BB962C8B-B14F-4D97-AF65-F5344CB8AC3E}">
        <p14:creationId xmlns:p14="http://schemas.microsoft.com/office/powerpoint/2010/main" val="6934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13710"/>
            <a:ext cx="9144000" cy="491812"/>
          </a:xfrm>
        </p:spPr>
        <p:txBody>
          <a:bodyPr/>
          <a:lstStyle/>
          <a:p>
            <a:r>
              <a:rPr lang="en-US" sz="2800" dirty="0" smtClean="0"/>
              <a:t>Wavefunction memory: “local” vs “global” (</a:t>
            </a:r>
            <a:r>
              <a:rPr lang="en-US" sz="2800" dirty="0" smtClean="0">
                <a:hlinkClick r:id="rId2"/>
              </a:rPr>
              <a:t>issue #7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930582" y="752498"/>
            <a:ext cx="7347568" cy="5243067"/>
            <a:chOff x="388418" y="752498"/>
            <a:chExt cx="7347568" cy="524306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418" y="752498"/>
              <a:ext cx="7347568" cy="524306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813413" y="1381832"/>
              <a:ext cx="18207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Roofline: “local” 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is compute-bound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52442" y="2226609"/>
              <a:ext cx="18207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70C0"/>
                  </a:solidFill>
                </a:rPr>
                <a:t>Roofline: “global” is memory-bound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4024" y="1737623"/>
              <a:ext cx="7768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 smtClean="0"/>
                <a:t>FP64</a:t>
              </a:r>
              <a:endParaRPr lang="en-US" sz="12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2753" y="2088109"/>
              <a:ext cx="7768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 smtClean="0"/>
                <a:t>FP32</a:t>
              </a:r>
              <a:endParaRPr lang="en-US" sz="1200" i="1" dirty="0"/>
            </a:p>
          </p:txBody>
        </p:sp>
        <p:cxnSp>
          <p:nvCxnSpPr>
            <p:cNvPr id="17" name="Straight Arrow Connector 16"/>
            <p:cNvCxnSpPr>
              <a:stCxn id="15" idx="3"/>
            </p:cNvCxnSpPr>
            <p:nvPr/>
          </p:nvCxnSpPr>
          <p:spPr>
            <a:xfrm>
              <a:off x="2539588" y="2226609"/>
              <a:ext cx="214458" cy="2119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5" idx="2"/>
            </p:cNvCxnSpPr>
            <p:nvPr/>
          </p:nvCxnSpPr>
          <p:spPr>
            <a:xfrm flipH="1">
              <a:off x="1893536" y="2365108"/>
              <a:ext cx="257635" cy="1469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2" idx="3"/>
            </p:cNvCxnSpPr>
            <p:nvPr/>
          </p:nvCxnSpPr>
          <p:spPr>
            <a:xfrm>
              <a:off x="3940859" y="1876123"/>
              <a:ext cx="327034" cy="1889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2" idx="2"/>
            </p:cNvCxnSpPr>
            <p:nvPr/>
          </p:nvCxnSpPr>
          <p:spPr>
            <a:xfrm flipH="1">
              <a:off x="3422931" y="2014622"/>
              <a:ext cx="129511" cy="1008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36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113710"/>
            <a:ext cx="4572001" cy="1324946"/>
          </a:xfrm>
        </p:spPr>
        <p:txBody>
          <a:bodyPr/>
          <a:lstStyle/>
          <a:p>
            <a:r>
              <a:rPr lang="en-US" sz="2800" dirty="0" smtClean="0"/>
              <a:t>No evidence for </a:t>
            </a:r>
            <a:br>
              <a:rPr lang="en-US" sz="2800" dirty="0" smtClean="0"/>
            </a:br>
            <a:r>
              <a:rPr lang="en-US" sz="2800" dirty="0" smtClean="0"/>
              <a:t>“thread divergence”</a:t>
            </a:r>
            <a:br>
              <a:rPr lang="en-US" sz="2800" dirty="0" smtClean="0"/>
            </a:br>
            <a:r>
              <a:rPr lang="en-US" sz="2800" dirty="0" smtClean="0"/>
              <a:t> (</a:t>
            </a:r>
            <a:r>
              <a:rPr lang="en-US" sz="2800" dirty="0" smtClean="0">
                <a:hlinkClick r:id="rId2"/>
              </a:rPr>
              <a:t>issue #25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7" y="113710"/>
            <a:ext cx="4550153" cy="1934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945" y="2194561"/>
            <a:ext cx="5819055" cy="40904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65691" y="5421664"/>
            <a:ext cx="1577065" cy="18611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0" y="3815054"/>
            <a:ext cx="3404473" cy="12057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Nsight Compute:</a:t>
            </a:r>
          </a:p>
          <a:p>
            <a:pPr lvl="1"/>
            <a:r>
              <a:rPr lang="en-US" dirty="0" smtClean="0"/>
              <a:t>Stall Barrier = 0</a:t>
            </a:r>
          </a:p>
          <a:p>
            <a:endParaRPr lang="en-US" dirty="0" smtClean="0"/>
          </a:p>
          <a:p>
            <a:r>
              <a:rPr lang="en-US" dirty="0" smtClean="0"/>
              <a:t>Similarly, no indication for thread divergence from Nsight System</a:t>
            </a:r>
          </a:p>
        </p:txBody>
      </p:sp>
      <p:cxnSp>
        <p:nvCxnSpPr>
          <p:cNvPr id="10" name="Straight Arrow Connector 9"/>
          <p:cNvCxnSpPr>
            <a:stCxn id="6" idx="1"/>
          </p:cNvCxnSpPr>
          <p:nvPr/>
        </p:nvCxnSpPr>
        <p:spPr>
          <a:xfrm flipH="1" flipV="1">
            <a:off x="2516623" y="4239769"/>
            <a:ext cx="1149068" cy="127495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644" y="2048256"/>
            <a:ext cx="29293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docs.nvidia.com/nsight-compute/ProfilingGuide/index.html#statistical-sampler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486386"/>
          </a:xfrm>
        </p:spPr>
        <p:txBody>
          <a:bodyPr/>
          <a:lstStyle/>
          <a:p>
            <a:r>
              <a:rPr lang="en-US" sz="2800" dirty="0" smtClean="0"/>
              <a:t>MGaMC on GPU – overview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Why choose MadGraph and not another MC generator for a GPU port?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Earlier efforts at KEK in 2010-2013, which were never released for production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Touched both </a:t>
            </a:r>
            <a:r>
              <a:rPr lang="en-US" dirty="0" smtClean="0">
                <a:hlinkClick r:id="rId2"/>
              </a:rPr>
              <a:t>matrix element</a:t>
            </a:r>
            <a:r>
              <a:rPr lang="en-US" dirty="0" smtClean="0"/>
              <a:t> (ME) and </a:t>
            </a:r>
            <a:r>
              <a:rPr lang="en-US" dirty="0" smtClean="0">
                <a:hlinkClick r:id="rId3"/>
              </a:rPr>
              <a:t>MC integration</a:t>
            </a:r>
            <a:r>
              <a:rPr lang="en-US" dirty="0"/>
              <a:t> </a:t>
            </a:r>
            <a:r>
              <a:rPr lang="en-US" dirty="0" smtClean="0"/>
              <a:t>– see summary at </a:t>
            </a:r>
            <a:r>
              <a:rPr lang="en-US" dirty="0" smtClean="0">
                <a:hlinkClick r:id="rId4"/>
              </a:rPr>
              <a:t>HOW2019</a:t>
            </a:r>
            <a:endParaRPr lang="en-US" dirty="0" smtClean="0"/>
          </a:p>
          <a:p>
            <a:pPr lvl="2">
              <a:spcBef>
                <a:spcPts val="0"/>
              </a:spcBef>
            </a:pPr>
            <a:r>
              <a:rPr lang="en-US" dirty="0" smtClean="0"/>
              <a:t>We are ~not leveraging on this work (based on old version of MadGraph’s ME library)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Main reason: active involvement of core MadGraph developer (Olivier Mattelaer)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Project </a:t>
            </a:r>
            <a:r>
              <a:rPr lang="en-US" dirty="0"/>
              <a:t>is maintained on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github.com/madgraph5/madgraph4gpu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Overall coordination: Stefan Roiser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Composite </a:t>
            </a:r>
            <a:r>
              <a:rPr lang="en-US" dirty="0"/>
              <a:t>effort: </a:t>
            </a:r>
            <a:r>
              <a:rPr lang="en-US" i="1" dirty="0"/>
              <a:t>physicists &amp; engineers </a:t>
            </a:r>
            <a:r>
              <a:rPr lang="en-US" dirty="0"/>
              <a:t>(CERN, Louvain, Argonne, Bangalore)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Core CUDA development: </a:t>
            </a:r>
            <a:r>
              <a:rPr lang="en-US" dirty="0"/>
              <a:t>AV, OM, </a:t>
            </a:r>
            <a:r>
              <a:rPr lang="en-US" dirty="0" smtClean="0"/>
              <a:t>SR, </a:t>
            </a:r>
            <a:r>
              <a:rPr lang="en-US" dirty="0"/>
              <a:t>Taran Singhania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Abstraction </a:t>
            </a:r>
            <a:r>
              <a:rPr lang="en-US" dirty="0"/>
              <a:t>layers, profiling, MC </a:t>
            </a:r>
            <a:r>
              <a:rPr lang="en-US" dirty="0" smtClean="0"/>
              <a:t>integration: </a:t>
            </a:r>
            <a:r>
              <a:rPr lang="en-US" dirty="0"/>
              <a:t>David Smith, Laurence Field, Smita Darmora, </a:t>
            </a:r>
            <a:r>
              <a:rPr lang="en-US" dirty="0" smtClean="0"/>
              <a:t>Taylor </a:t>
            </a:r>
            <a:r>
              <a:rPr lang="en-US" dirty="0"/>
              <a:t>Childers, Tyler Burch, </a:t>
            </a:r>
            <a:r>
              <a:rPr lang="en-US" dirty="0" smtClean="0"/>
              <a:t>Walter Hopkins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Just joined: Josh McFayden, Stephan Hageboek</a:t>
            </a:r>
          </a:p>
          <a:p>
            <a:pPr lvl="1">
              <a:spcBef>
                <a:spcPts val="0"/>
              </a:spcBef>
            </a:pPr>
            <a:r>
              <a:rPr lang="en-US" dirty="0">
                <a:hlinkClick r:id="rId6"/>
              </a:rPr>
              <a:t>Meetings</a:t>
            </a:r>
            <a:r>
              <a:rPr lang="en-US" dirty="0"/>
              <a:t> every two weeks</a:t>
            </a:r>
          </a:p>
          <a:p>
            <a:pPr lvl="2">
              <a:spcBef>
                <a:spcPts val="0"/>
              </a:spcBef>
            </a:pPr>
            <a:r>
              <a:rPr lang="en-US" dirty="0"/>
              <a:t>Plus more frequent discussions of core CUDA developers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The collaboration is largely a spin-off of the activities in the HSF generator WG</a:t>
            </a:r>
          </a:p>
          <a:p>
            <a:pPr lvl="2">
              <a:spcBef>
                <a:spcPts val="0"/>
              </a:spcBef>
            </a:pPr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hepsoftwarefoundation.org/workinggroups/generators.html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796031" cy="79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8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486386"/>
          </a:xfrm>
        </p:spPr>
        <p:txBody>
          <a:bodyPr/>
          <a:lstStyle/>
          <a:p>
            <a:r>
              <a:rPr lang="en-US" sz="2800" dirty="0" smtClean="0"/>
              <a:t>The core of MGaMC is a code-generating code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766354"/>
                <a:ext cx="9144000" cy="5226672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dirty="0" smtClean="0"/>
                  <a:t>The heart of a MC generator is the software that calculates the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“matrix element” </a:t>
                </a:r>
                <a:r>
                  <a:rPr lang="en-US" i="1" dirty="0">
                    <a:solidFill>
                      <a:srgbClr val="FF0000"/>
                    </a:solidFill>
                  </a:rPr>
                  <a:t>(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ME)</a:t>
                </a:r>
                <a:r>
                  <a:rPr lang="en-US" dirty="0" smtClean="0"/>
                  <a:t> for a given process – an element of the “scattering matrix”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This is the sum of many contributions, one for each relevant Feynman diagram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US" dirty="0" smtClean="0"/>
                  <a:t>Simple example: LEP process, e+e- to </a:t>
                </a:r>
                <a:r>
                  <a:rPr lang="en-US" dirty="0" smtClean="0">
                    <a:sym typeface="Symbol" panose="05050102010706020507" pitchFamily="18" charset="2"/>
                  </a:rPr>
                  <a:t>+-, only two diagrams</a:t>
                </a:r>
                <a:endParaRPr lang="en-US" dirty="0" smtClean="0"/>
              </a:p>
              <a:p>
                <a:pPr lvl="2">
                  <a:spcBef>
                    <a:spcPts val="0"/>
                  </a:spcBef>
                </a:pPr>
                <a:endParaRPr lang="en-US" dirty="0"/>
              </a:p>
              <a:p>
                <a:pPr lvl="2">
                  <a:spcBef>
                    <a:spcPts val="0"/>
                  </a:spcBef>
                </a:pPr>
                <a:endParaRPr lang="en-US" dirty="0" smtClean="0"/>
              </a:p>
              <a:p>
                <a:pPr lvl="2">
                  <a:spcBef>
                    <a:spcPts val="0"/>
                  </a:spcBef>
                </a:pPr>
                <a:endParaRPr lang="en-US" dirty="0"/>
              </a:p>
              <a:p>
                <a:pPr lvl="2">
                  <a:spcBef>
                    <a:spcPts val="0"/>
                  </a:spcBef>
                </a:pPr>
                <a:endParaRPr lang="en-US" dirty="0" smtClean="0"/>
              </a:p>
              <a:p>
                <a:pPr lvl="2">
                  <a:spcBef>
                    <a:spcPts val="0"/>
                  </a:spcBef>
                </a:pPr>
                <a:endParaRPr lang="en-US" dirty="0"/>
              </a:p>
              <a:p>
                <a:pPr lvl="2">
                  <a:spcBef>
                    <a:spcPts val="0"/>
                  </a:spcBef>
                </a:pPr>
                <a:r>
                  <a:rPr lang="en-US" dirty="0" smtClean="0"/>
                  <a:t>LHC processes (e.g.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dirty="0" smtClean="0"/>
                  <a:t>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dirty="0" smtClean="0"/>
                  <a:t>) are much more complex, many more diagrams</a:t>
                </a:r>
              </a:p>
              <a:p>
                <a:pPr lvl="3">
                  <a:spcBef>
                    <a:spcPts val="0"/>
                  </a:spcBef>
                </a:pPr>
                <a:endParaRPr lang="en-US" dirty="0" smtClean="0"/>
              </a:p>
              <a:p>
                <a:pPr>
                  <a:spcBef>
                    <a:spcPts val="0"/>
                  </a:spcBef>
                </a:pPr>
                <a:r>
                  <a:rPr lang="en-US" dirty="0" smtClean="0"/>
                  <a:t>For every different physics process, MadGraph does two things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It identifies which are the relevant Feynman diagrams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It generates the code to compute the ME from those Feynman diagrams</a:t>
                </a:r>
              </a:p>
              <a:p>
                <a:pPr lvl="3">
                  <a:spcBef>
                    <a:spcPts val="0"/>
                  </a:spcBef>
                </a:pPr>
                <a:endParaRPr lang="en-US" dirty="0" smtClean="0"/>
              </a:p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dirty="0" smtClean="0">
                    <a:sym typeface="Symbol" panose="05050102010706020507" pitchFamily="18" charset="2"/>
                  </a:rPr>
                  <a:t></a:t>
                </a:r>
                <a:r>
                  <a:rPr lang="en-US" dirty="0" smtClean="0"/>
                  <a:t>The core of MadGraph is code-generating code (ALOHA, written in Python)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The generated code can be </a:t>
                </a:r>
                <a:r>
                  <a:rPr lang="en-US" i="1" dirty="0" smtClean="0"/>
                  <a:t>Fortran (default!), </a:t>
                </a:r>
                <a:r>
                  <a:rPr lang="en-US" dirty="0" smtClean="0"/>
                  <a:t>C++, Python</a:t>
                </a:r>
                <a:r>
                  <a:rPr lang="en-US" i="1" dirty="0" smtClean="0"/>
                  <a:t>… or CUDA (new!)</a:t>
                </a:r>
              </a:p>
              <a:p>
                <a:pPr lvl="3">
                  <a:spcBef>
                    <a:spcPts val="0"/>
                  </a:spcBef>
                </a:pPr>
                <a:endParaRPr lang="en-US" dirty="0" smtClean="0"/>
              </a:p>
              <a:p>
                <a:pPr>
                  <a:spcBef>
                    <a:spcPts val="0"/>
                  </a:spcBef>
                </a:pPr>
                <a:r>
                  <a:rPr lang="en-US" dirty="0" smtClean="0"/>
                  <a:t>There are also other (hardcoded) components, the same for all processes</a:t>
                </a:r>
                <a:endParaRPr lang="en-US" dirty="0"/>
              </a:p>
              <a:p>
                <a:pPr lvl="1">
                  <a:spcBef>
                    <a:spcPts val="0"/>
                  </a:spcBef>
                </a:pPr>
                <a:endParaRPr lang="en-US" i="1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766354"/>
                <a:ext cx="9144000" cy="52266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2097741" y="2120264"/>
            <a:ext cx="3196558" cy="978438"/>
            <a:chOff x="2097741" y="2264224"/>
            <a:chExt cx="3460576" cy="11821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7741" y="2264224"/>
              <a:ext cx="3460576" cy="118218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619180" y="2686059"/>
              <a:ext cx="322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 panose="05050102010706020507" pitchFamily="18" charset="2"/>
                </a:rPr>
                <a:t>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410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475" y="197494"/>
            <a:ext cx="2504140" cy="5480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20" y="197494"/>
            <a:ext cx="7013280" cy="486386"/>
          </a:xfrm>
        </p:spPr>
        <p:txBody>
          <a:bodyPr/>
          <a:lstStyle/>
          <a:p>
            <a:r>
              <a:rPr lang="en-US" sz="2800" dirty="0" smtClean="0"/>
              <a:t>MGaMC on GPU – development process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" y="1144800"/>
            <a:ext cx="6375475" cy="45335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MadGraph being a code-generating code complicates the development process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We eventually must deliver CUDA-generating code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We start from the C++-generating code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We start from a simple process, </a:t>
            </a:r>
            <a:r>
              <a:rPr lang="en-US" dirty="0"/>
              <a:t>e+e- to </a:t>
            </a:r>
            <a:r>
              <a:rPr lang="en-US" dirty="0">
                <a:sym typeface="Symbol" panose="05050102010706020507" pitchFamily="18" charset="2"/>
              </a:rPr>
              <a:t>+</a:t>
            </a:r>
            <a:r>
              <a:rPr lang="en-US" dirty="0" smtClean="0">
                <a:sym typeface="Symbol" panose="05050102010706020507" pitchFamily="18" charset="2"/>
              </a:rPr>
              <a:t>-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Few diagrams = Few lines of code to manually port  to CUDA, and manually optimize…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Then the code-generating code must be adapted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And we start another iteration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Potentially on a complex process with more diagrams</a:t>
            </a:r>
          </a:p>
          <a:p>
            <a:pPr lvl="2">
              <a:spcBef>
                <a:spcPts val="0"/>
              </a:spcBef>
            </a:pPr>
            <a:endParaRPr lang="en-US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Eventually: not only CUDA/Nvidia, also Intel, AMD?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Either natively or using abstraction layers: oneAPI, SYCL, HIP/ROCm, Alpaka, Kokkos, OpenCL…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Symbol" panose="05050102010706020507" pitchFamily="18" charset="2"/>
              </a:rPr>
              <a:t>Code-generating code would be needed for these too</a:t>
            </a:r>
          </a:p>
          <a:p>
            <a:pPr lvl="1">
              <a:spcBef>
                <a:spcPts val="0"/>
              </a:spcBef>
            </a:pPr>
            <a:endParaRPr lang="en-US" dirty="0" smtClean="0">
              <a:sym typeface="Symbol" panose="05050102010706020507" pitchFamily="18" charset="2"/>
            </a:endParaRP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14115" y="5749713"/>
            <a:ext cx="3829885" cy="318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S. Roiser, </a:t>
            </a:r>
            <a:r>
              <a:rPr lang="en-US" dirty="0" smtClean="0">
                <a:hlinkClick r:id="rId3"/>
              </a:rPr>
              <a:t>madgraph4gpu meeting</a:t>
            </a:r>
            <a:r>
              <a:rPr lang="en-US" dirty="0" smtClean="0"/>
              <a:t>, Oct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792886" y="2177143"/>
            <a:ext cx="3816916" cy="86214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673" y="88694"/>
            <a:ext cx="3064453" cy="1470226"/>
          </a:xfrm>
        </p:spPr>
        <p:txBody>
          <a:bodyPr/>
          <a:lstStyle/>
          <a:p>
            <a:r>
              <a:rPr lang="en-US" sz="2400" dirty="0" smtClean="0"/>
              <a:t>MC generators: </a:t>
            </a:r>
            <a:br>
              <a:rPr lang="en-US" sz="2400" dirty="0" smtClean="0"/>
            </a:br>
            <a:r>
              <a:rPr lang="en-US" sz="2400" dirty="0" smtClean="0"/>
              <a:t>simplified </a:t>
            </a:r>
            <a:br>
              <a:rPr lang="en-US" sz="2400" dirty="0" smtClean="0"/>
            </a:br>
            <a:r>
              <a:rPr lang="en-US" sz="2400" dirty="0" smtClean="0"/>
              <a:t>computational </a:t>
            </a:r>
            <a:br>
              <a:rPr lang="en-US" sz="2400" dirty="0" smtClean="0"/>
            </a:br>
            <a:r>
              <a:rPr lang="en-US" sz="2400" dirty="0" smtClean="0"/>
              <a:t>anatomy</a:t>
            </a:r>
            <a:endParaRPr lang="en-US" sz="2400" dirty="0"/>
          </a:p>
        </p:txBody>
      </p: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85482" y="168187"/>
            <a:ext cx="7638124" cy="5801295"/>
            <a:chOff x="1034763" y="168187"/>
            <a:chExt cx="7638124" cy="5801295"/>
          </a:xfrm>
        </p:grpSpPr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3212739" y="168187"/>
              <a:ext cx="5460148" cy="5801295"/>
              <a:chOff x="2246044" y="168187"/>
              <a:chExt cx="5460148" cy="580129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Rectangle 4"/>
                  <p:cNvSpPr/>
                  <p:nvPr/>
                </p:nvSpPr>
                <p:spPr>
                  <a:xfrm>
                    <a:off x="3184776" y="168187"/>
                    <a:ext cx="2998310" cy="81533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Pseudo-random numbers</a:t>
                    </a:r>
                  </a:p>
                  <a:p>
                    <a:pPr algn="ctr"/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Uniform distribution in [0,1]</a:t>
                    </a: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One event </a:t>
                    </a:r>
                    <a14:m>
                      <m:oMath xmlns:m="http://schemas.openxmlformats.org/officeDocument/2006/math">
                        <m:r>
                          <a:rPr lang="en-US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: vector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(dimension </a:t>
                    </a:r>
                    <a14:m>
                      <m:oMath xmlns:m="http://schemas.openxmlformats.org/officeDocument/2006/math">
                        <m:r>
                          <a:rPr lang="en-US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)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Draw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𝑤𝑔𝑡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numbers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1000" b="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(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𝑤𝑔𝑡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weighted events)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" name="Rectangle 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4776" y="168187"/>
                    <a:ext cx="2998310" cy="81533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t="-2963" b="-4444"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Rectangle 5"/>
                  <p:cNvSpPr/>
                  <p:nvPr/>
                </p:nvSpPr>
                <p:spPr>
                  <a:xfrm>
                    <a:off x="2775472" y="1214306"/>
                    <a:ext cx="3816916" cy="837372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Phase space sampling</a:t>
                    </a:r>
                  </a:p>
                  <a:p>
                    <a:pPr algn="ctr"/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For each </a:t>
                    </a:r>
                    <a:r>
                      <a:rPr lang="en-US" sz="1000" dirty="0">
                        <a:solidFill>
                          <a:srgbClr val="000000"/>
                        </a:solidFill>
                      </a:rPr>
                      <a:t>event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, map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to physical phase space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The resulting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are distributed according to a known p.d.f. </a:t>
                    </a:r>
                    <a14:m>
                      <m:oMath xmlns:m="http://schemas.openxmlformats.org/officeDocument/2006/math">
                        <m:r>
                          <a:rPr lang="en-US" sz="1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1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Compute the value of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" name="Rectangle 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75472" y="1214306"/>
                    <a:ext cx="3816916" cy="83737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318" b="-2857"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2876069" y="2247083"/>
                    <a:ext cx="3615720" cy="71410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Matrix element (ME) calculation</a:t>
                    </a:r>
                  </a:p>
                  <a:p>
                    <a:pPr algn="ctr"/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For each </a:t>
                    </a:r>
                    <a:r>
                      <a:rPr lang="en-US" sz="1000" dirty="0">
                        <a:solidFill>
                          <a:srgbClr val="000000"/>
                        </a:solidFill>
                      </a:rPr>
                      <a:t>event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, compute the differential cross-section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Compute the weight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sz="1000" b="0" i="0" dirty="0" smtClean="0">
                                    <a:solidFill>
                                      <a:srgbClr val="000000"/>
                                    </a:solidFill>
                                  </a:rPr>
                                  <m:t>=</m:t>
                                </m:r>
                                <m:r>
                                  <a:rPr lang="en-US" sz="1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10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76069" y="2247083"/>
                    <a:ext cx="3615720" cy="71410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336" b="-1681"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Rectangle 7"/>
              <p:cNvSpPr/>
              <p:nvPr/>
            </p:nvSpPr>
            <p:spPr>
              <a:xfrm>
                <a:off x="5313575" y="4301762"/>
                <a:ext cx="2001179" cy="298270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>
                    <a:solidFill>
                      <a:srgbClr val="000000"/>
                    </a:solidFill>
                  </a:rPr>
                  <a:t>Parton showers (PS)</a:t>
                </a:r>
                <a:endParaRPr lang="en-US" sz="1000" b="1" dirty="0">
                  <a:solidFill>
                    <a:srgbClr val="00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2246044" y="3276839"/>
                    <a:ext cx="2201475" cy="86598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Monte Carlo integration</a:t>
                    </a:r>
                  </a:p>
                  <a:p>
                    <a:pPr algn="ctr"/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Average of weights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 sz="1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1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oMath>
                    </a14:m>
                    <a:endParaRPr lang="en-US" sz="1000" dirty="0" smtClean="0">
                      <a:solidFill>
                        <a:srgbClr val="000000"/>
                      </a:solidFill>
                      <a:sym typeface="Symbol" panose="05050102010706020507" pitchFamily="18" charset="2"/>
                    </a:endParaRPr>
                  </a:p>
                  <a:p>
                    <a:pPr marL="171450" indent="-171450" algn="ctr">
                      <a:buFont typeface="Symbol" panose="05050102010706020507" pitchFamily="18" charset="2"/>
                      <a:buChar char="®"/>
                    </a:pPr>
                    <a:r>
                      <a:rPr lang="en-US" sz="1000" b="1" dirty="0" smtClean="0">
                        <a:solidFill>
                          <a:srgbClr val="000000"/>
                        </a:solidFill>
                        <a:sym typeface="Symbol" panose="05050102010706020507" pitchFamily="18" charset="2"/>
                      </a:rPr>
                      <a:t>Output:</a:t>
                    </a:r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𝐈</m:t>
                        </m:r>
                      </m:oMath>
                    </a14:m>
                    <a:r>
                      <a:rPr lang="en-US" sz="1000" b="1" dirty="0" smtClean="0">
                        <a:solidFill>
                          <a:srgbClr val="000000"/>
                        </a:solidFill>
                        <a:sym typeface="Symbol" panose="05050102010706020507" pitchFamily="18" charset="2"/>
                      </a:rPr>
                      <a:t> (estimator of </a:t>
                    </a:r>
                    <a14:m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𝒙</m:t>
                            </m:r>
                            <m:r>
                              <a:rPr lang="en-US" sz="1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 </m:t>
                            </m:r>
                            <m:r>
                              <a:rPr lang="en-US" sz="1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𝒅𝒙</m:t>
                            </m:r>
                          </m:e>
                        </m:nary>
                      </m:oMath>
                    </a14:m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46044" y="3276839"/>
                    <a:ext cx="2201475" cy="86598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2204" b="-40972"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4922138" y="3272977"/>
                    <a:ext cx="2784054" cy="875289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Monte Carlo unweighting</a:t>
                    </a:r>
                  </a:p>
                  <a:p>
                    <a:pPr algn="ctr"/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>
                        <a:solidFill>
                          <a:srgbClr val="000000"/>
                        </a:solidFill>
                      </a:rPr>
                      <a:t>For each event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>
                        <a:solidFill>
                          <a:srgbClr val="000000"/>
                        </a:solidFill>
                      </a:rPr>
                      <a:t>, </a:t>
                    </a:r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draw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in [0,1]</a:t>
                    </a:r>
                  </a:p>
                  <a:p>
                    <a:pPr algn="ctr"/>
                    <a:r>
                      <a:rPr lang="en-US" sz="1000" dirty="0">
                        <a:solidFill>
                          <a:srgbClr val="000000"/>
                        </a:solidFill>
                        <a:sym typeface="Symbol" panose="05050102010706020507" pitchFamily="18" charset="2"/>
                      </a:rPr>
                      <a:t>Accept if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  <a:sym typeface="Symbol" panose="05050102010706020507" pitchFamily="18" charset="2"/>
                      </a:rPr>
                      <a:t>, reject otherwise</a:t>
                    </a:r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marL="171450" indent="-171450" algn="ctr">
                      <a:buFont typeface="Symbol" panose="05050102010706020507" pitchFamily="18" charset="2"/>
                      <a:buChar char="®"/>
                    </a:pPr>
                    <a:r>
                      <a:rPr lang="en-US" sz="1000" b="1" dirty="0" smtClean="0">
                        <a:solidFill>
                          <a:srgbClr val="000000"/>
                        </a:solidFill>
                        <a:sym typeface="Symbol" panose="05050102010706020507" pitchFamily="18" charset="2"/>
                      </a:rPr>
                      <a:t>Output:</a:t>
                    </a:r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𝒖𝒏</m:t>
                            </m:r>
                            <m:r>
                              <a:rPr lang="en-US" sz="1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𝒘</m:t>
                            </m:r>
                          </m:sub>
                        </m:sSub>
                      </m:oMath>
                    </a14:m>
                    <a:r>
                      <a:rPr lang="en-US" sz="1000" b="1" dirty="0" smtClean="0">
                        <a:solidFill>
                          <a:srgbClr val="000000"/>
                        </a:solidFill>
                        <a:sym typeface="Symbol" panose="05050102010706020507" pitchFamily="18" charset="2"/>
                      </a:rPr>
                      <a:t> unweighted events</a:t>
                    </a:r>
                    <a:endParaRPr lang="en-US" sz="1000" b="1" dirty="0" smtClean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22138" y="3272977"/>
                    <a:ext cx="2784054" cy="87528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2759"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Rectangle 9"/>
              <p:cNvSpPr/>
              <p:nvPr/>
            </p:nvSpPr>
            <p:spPr>
              <a:xfrm>
                <a:off x="5313575" y="4718692"/>
                <a:ext cx="2001179" cy="298270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>
                    <a:solidFill>
                      <a:srgbClr val="000000"/>
                    </a:solidFill>
                  </a:rPr>
                  <a:t>Hadronisation and decay</a:t>
                </a:r>
                <a:endParaRPr lang="en-US" sz="10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13574" y="5135622"/>
                <a:ext cx="2001179" cy="298270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>
                    <a:solidFill>
                      <a:srgbClr val="000000"/>
                    </a:solidFill>
                  </a:rPr>
                  <a:t>Particle-level filtering</a:t>
                </a:r>
                <a:endParaRPr lang="en-US" sz="10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322283" y="5671212"/>
                <a:ext cx="2001179" cy="298270"/>
              </a:xfrm>
              <a:prstGeom prst="rect">
                <a:avLst/>
              </a:prstGeom>
              <a:solidFill>
                <a:srgbClr val="F2DCCC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>
                    <a:solidFill>
                      <a:srgbClr val="000000"/>
                    </a:solidFill>
                  </a:rPr>
                  <a:t>Detector simulation</a:t>
                </a:r>
                <a:endParaRPr lang="en-US" sz="10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" name="Straight Arrow Connector 3"/>
              <p:cNvCxnSpPr>
                <a:stCxn id="7" idx="2"/>
                <a:endCxn id="9" idx="0"/>
              </p:cNvCxnSpPr>
              <p:nvPr/>
            </p:nvCxnSpPr>
            <p:spPr>
              <a:xfrm flipH="1">
                <a:off x="3346782" y="2961186"/>
                <a:ext cx="1337147" cy="315653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>
                <a:stCxn id="7" idx="2"/>
                <a:endCxn id="11" idx="0"/>
              </p:cNvCxnSpPr>
              <p:nvPr/>
            </p:nvCxnSpPr>
            <p:spPr>
              <a:xfrm>
                <a:off x="4683929" y="2961186"/>
                <a:ext cx="1630236" cy="311791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6" idx="2"/>
                <a:endCxn id="7" idx="0"/>
              </p:cNvCxnSpPr>
              <p:nvPr/>
            </p:nvCxnSpPr>
            <p:spPr>
              <a:xfrm flipH="1">
                <a:off x="4683929" y="2051678"/>
                <a:ext cx="1" cy="195405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5" idx="2"/>
                <a:endCxn id="6" idx="0"/>
              </p:cNvCxnSpPr>
              <p:nvPr/>
            </p:nvCxnSpPr>
            <p:spPr>
              <a:xfrm flipH="1">
                <a:off x="4683930" y="983525"/>
                <a:ext cx="1" cy="230781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stCxn id="11" idx="2"/>
                <a:endCxn id="8" idx="0"/>
              </p:cNvCxnSpPr>
              <p:nvPr/>
            </p:nvCxnSpPr>
            <p:spPr>
              <a:xfrm>
                <a:off x="6314165" y="4148266"/>
                <a:ext cx="0" cy="153496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8" idx="2"/>
                <a:endCxn id="10" idx="0"/>
              </p:cNvCxnSpPr>
              <p:nvPr/>
            </p:nvCxnSpPr>
            <p:spPr>
              <a:xfrm>
                <a:off x="6314165" y="4600032"/>
                <a:ext cx="0" cy="11866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stCxn id="10" idx="2"/>
                <a:endCxn id="12" idx="0"/>
              </p:cNvCxnSpPr>
              <p:nvPr/>
            </p:nvCxnSpPr>
            <p:spPr>
              <a:xfrm flipH="1">
                <a:off x="6314164" y="5016962"/>
                <a:ext cx="1" cy="11866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stCxn id="12" idx="2"/>
                <a:endCxn id="16" idx="0"/>
              </p:cNvCxnSpPr>
              <p:nvPr/>
            </p:nvCxnSpPr>
            <p:spPr>
              <a:xfrm>
                <a:off x="6314164" y="5433892"/>
                <a:ext cx="8709" cy="23732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1034763" y="1722930"/>
                  <a:ext cx="2538484" cy="811532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Phase space sampling optimization</a:t>
                  </a: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Compute</a:t>
                  </a:r>
                  <a:r>
                    <a:rPr lang="en-US" sz="1000" dirty="0">
                      <a:solidFill>
                        <a:srgbClr val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over the phase space</a:t>
                  </a: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Optimize phase space sampling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: </a:t>
                  </a:r>
                  <a:endParaRPr lang="en-US" sz="1000" dirty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i="1" dirty="0" smtClean="0">
                      <a:solidFill>
                        <a:srgbClr val="000000"/>
                      </a:solidFill>
                    </a:rPr>
                    <a:t>EITHER</a:t>
                  </a:r>
                  <a:r>
                    <a:rPr lang="en-US" sz="1000" dirty="0" smtClean="0">
                      <a:solidFill>
                        <a:srgbClr val="000000"/>
                      </a:solidFill>
                    </a:rPr>
                    <a:t> minimize the variance of I </a:t>
                  </a:r>
                </a:p>
                <a:p>
                  <a:pPr algn="ctr"/>
                  <a:r>
                    <a:rPr lang="en-US" sz="1000" i="1" dirty="0" smtClean="0">
                      <a:solidFill>
                        <a:srgbClr val="000000"/>
                      </a:solidFill>
                    </a:rPr>
                    <a:t>OR</a:t>
                  </a:r>
                  <a:r>
                    <a:rPr lang="en-US" sz="1000" dirty="0" smtClean="0">
                      <a:solidFill>
                        <a:srgbClr val="000000"/>
                      </a:solidFill>
                    </a:rPr>
                    <a:t> maximize the unweighting efficiency</a:t>
                  </a:r>
                  <a:endParaRPr lang="en-US" sz="10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4763" y="1722930"/>
                  <a:ext cx="2538484" cy="811532"/>
                </a:xfrm>
                <a:prstGeom prst="rect">
                  <a:avLst/>
                </a:prstGeom>
                <a:blipFill>
                  <a:blip r:embed="rId7"/>
                  <a:stretch>
                    <a:fillRect t="-2222" b="-5185"/>
                  </a:stretch>
                </a:blipFill>
                <a:ln w="127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Curved Connector 43"/>
            <p:cNvCxnSpPr>
              <a:stCxn id="9" idx="1"/>
              <a:endCxn id="42" idx="2"/>
            </p:cNvCxnSpPr>
            <p:nvPr/>
          </p:nvCxnSpPr>
          <p:spPr>
            <a:xfrm rot="10800000">
              <a:off x="2304005" y="2534463"/>
              <a:ext cx="908734" cy="1175369"/>
            </a:xfrm>
            <a:prstGeom prst="curvedConnector2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>
              <a:stCxn id="42" idx="0"/>
              <a:endCxn id="5" idx="1"/>
            </p:cNvCxnSpPr>
            <p:nvPr/>
          </p:nvCxnSpPr>
          <p:spPr>
            <a:xfrm rot="5400000" flipH="1" flipV="1">
              <a:off x="2654201" y="225660"/>
              <a:ext cx="1147074" cy="1847466"/>
            </a:xfrm>
            <a:prstGeom prst="curvedConnector2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Arc 46"/>
          <p:cNvSpPr/>
          <p:nvPr/>
        </p:nvSpPr>
        <p:spPr>
          <a:xfrm flipH="1">
            <a:off x="835962" y="2022843"/>
            <a:ext cx="4121007" cy="2904866"/>
          </a:xfrm>
          <a:prstGeom prst="arc">
            <a:avLst>
              <a:gd name="adj1" fmla="val 19721331"/>
              <a:gd name="adj2" fmla="val 10459100"/>
            </a:avLst>
          </a:prstGeom>
          <a:ln w="1270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337983" y="5968094"/>
            <a:ext cx="0" cy="153496"/>
          </a:xfrm>
          <a:prstGeom prst="straightConnector1">
            <a:avLst/>
          </a:prstGeom>
          <a:ln w="9525">
            <a:solidFill>
              <a:srgbClr val="0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947712" y="1607344"/>
            <a:ext cx="2056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Not shown explicitly here:</a:t>
            </a:r>
          </a:p>
          <a:p>
            <a:pPr algn="ctr"/>
            <a:r>
              <a:rPr lang="en-US" sz="1200" dirty="0"/>
              <a:t>p</a:t>
            </a:r>
            <a:r>
              <a:rPr lang="en-US" sz="1200" dirty="0" smtClean="0"/>
              <a:t>arton distribution functions (initial state parton flavors </a:t>
            </a:r>
          </a:p>
          <a:p>
            <a:pPr algn="ctr"/>
            <a:r>
              <a:rPr lang="en-US" sz="1200" dirty="0" smtClean="0"/>
              <a:t>and momenta are not fixed)</a:t>
            </a:r>
            <a:endParaRPr lang="en-US" sz="1200" dirty="0"/>
          </a:p>
        </p:txBody>
      </p:sp>
      <p:cxnSp>
        <p:nvCxnSpPr>
          <p:cNvPr id="18" name="Straight Arrow Connector 17"/>
          <p:cNvCxnSpPr>
            <a:stCxn id="2" idx="1"/>
            <a:endCxn id="6" idx="3"/>
          </p:cNvCxnSpPr>
          <p:nvPr/>
        </p:nvCxnSpPr>
        <p:spPr>
          <a:xfrm flipH="1" flipV="1">
            <a:off x="6609802" y="1632992"/>
            <a:ext cx="337910" cy="389851"/>
          </a:xfrm>
          <a:prstGeom prst="straightConnector1">
            <a:avLst/>
          </a:prstGeom>
          <a:ln w="3175">
            <a:solidFill>
              <a:srgbClr val="0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" idx="1"/>
            <a:endCxn id="7" idx="3"/>
          </p:cNvCxnSpPr>
          <p:nvPr/>
        </p:nvCxnSpPr>
        <p:spPr>
          <a:xfrm flipH="1">
            <a:off x="6509203" y="2022843"/>
            <a:ext cx="438509" cy="581292"/>
          </a:xfrm>
          <a:prstGeom prst="straightConnector1">
            <a:avLst/>
          </a:prstGeom>
          <a:ln w="3175">
            <a:solidFill>
              <a:srgbClr val="0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9733" y="5121512"/>
            <a:ext cx="3566243" cy="92333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LHC processes, </a:t>
            </a:r>
            <a:r>
              <a:rPr lang="en-US" i="1" dirty="0" smtClean="0">
                <a:solidFill>
                  <a:srgbClr val="FF0000"/>
                </a:solidFill>
              </a:rPr>
              <a:t>the ME calculation is the most computationally-intensive part </a:t>
            </a:r>
          </a:p>
          <a:p>
            <a:pPr algn="ctr"/>
            <a:r>
              <a:rPr lang="en-US" dirty="0" smtClean="0"/>
              <a:t>of the whole application workflow</a:t>
            </a:r>
          </a:p>
          <a:p>
            <a:pPr algn="ctr"/>
            <a:r>
              <a:rPr lang="en-US" sz="1200" dirty="0" smtClean="0"/>
              <a:t>(but this is not true in a simpler </a:t>
            </a:r>
            <a:r>
              <a:rPr lang="en-US" sz="1200" dirty="0"/>
              <a:t>e+e- to </a:t>
            </a:r>
            <a:r>
              <a:rPr lang="en-US" sz="1200" dirty="0">
                <a:sym typeface="Symbol" panose="05050102010706020507" pitchFamily="18" charset="2"/>
              </a:rPr>
              <a:t>+</a:t>
            </a:r>
            <a:r>
              <a:rPr lang="en-US" sz="1200" dirty="0" smtClean="0">
                <a:sym typeface="Symbol" panose="05050102010706020507" pitchFamily="18" charset="2"/>
              </a:rPr>
              <a:t>-)</a:t>
            </a:r>
            <a:r>
              <a:rPr lang="en-US" sz="1200" dirty="0" smtClean="0"/>
              <a:t>  </a:t>
            </a:r>
            <a:endParaRPr lang="en-US" sz="1200" dirty="0"/>
          </a:p>
        </p:txBody>
      </p:sp>
      <p:cxnSp>
        <p:nvCxnSpPr>
          <p:cNvPr id="39" name="Straight Arrow Connector 38"/>
          <p:cNvCxnSpPr>
            <a:stCxn id="25" idx="2"/>
            <a:endCxn id="26" idx="0"/>
          </p:cNvCxnSpPr>
          <p:nvPr/>
        </p:nvCxnSpPr>
        <p:spPr>
          <a:xfrm flipH="1">
            <a:off x="1952855" y="3039291"/>
            <a:ext cx="2748489" cy="2082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81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28077" y="1402074"/>
            <a:ext cx="9015923" cy="4145678"/>
            <a:chOff x="202280" y="1895715"/>
            <a:chExt cx="8718883" cy="400909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280" y="1895715"/>
              <a:ext cx="8628973" cy="370131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5217458" y="5597031"/>
              <a:ext cx="3703705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S. Roiser, </a:t>
              </a:r>
              <a:r>
                <a:rPr lang="en-US" dirty="0" smtClean="0">
                  <a:hlinkClick r:id="rId3"/>
                </a:rPr>
                <a:t>madgraph4gpu meeting</a:t>
              </a:r>
              <a:r>
                <a:rPr lang="en-US" dirty="0" smtClean="0"/>
                <a:t>, Oct 2020</a:t>
              </a:r>
              <a:endParaRPr lang="en-US" dirty="0"/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 ME calculation is where CPU is spent at LHC</a:t>
            </a:r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1360" y="2374440"/>
            <a:ext cx="7836983" cy="612609"/>
            <a:chOff x="131360" y="2374440"/>
            <a:chExt cx="7836983" cy="612609"/>
          </a:xfrm>
        </p:grpSpPr>
        <p:sp>
          <p:nvSpPr>
            <p:cNvPr id="8" name="Left Brace 7"/>
            <p:cNvSpPr/>
            <p:nvPr/>
          </p:nvSpPr>
          <p:spPr>
            <a:xfrm rot="5400000">
              <a:off x="1148090" y="1766406"/>
              <a:ext cx="252552" cy="2188734"/>
            </a:xfrm>
            <a:prstGeom prst="leftBrac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 Brace 8"/>
            <p:cNvSpPr/>
            <p:nvPr/>
          </p:nvSpPr>
          <p:spPr>
            <a:xfrm rot="5400000">
              <a:off x="5461009" y="479715"/>
              <a:ext cx="252552" cy="4762116"/>
            </a:xfrm>
            <a:prstGeom prst="leftBrac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1360" y="2374440"/>
              <a:ext cx="227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 smtClean="0">
                  <a:solidFill>
                    <a:srgbClr val="0000FF"/>
                  </a:solidFill>
                </a:rPr>
                <a:t>Phase space sampling optimization (“integration”)</a:t>
              </a:r>
              <a:endParaRPr lang="en-US" sz="1000" i="1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49486" y="2374440"/>
              <a:ext cx="30741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i="1" dirty="0" smtClean="0">
                <a:solidFill>
                  <a:srgbClr val="0000FF"/>
                </a:solidFill>
              </a:endParaRPr>
            </a:p>
            <a:p>
              <a:pPr algn="ctr"/>
              <a:r>
                <a:rPr lang="en-US" sz="1000" i="1" dirty="0" smtClean="0">
                  <a:solidFill>
                    <a:srgbClr val="0000FF"/>
                  </a:solidFill>
                </a:rPr>
                <a:t>Unweighted event generation</a:t>
              </a:r>
              <a:endParaRPr lang="en-US" sz="1000" i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525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127821"/>
            <a:ext cx="9144000" cy="404343"/>
          </a:xfrm>
        </p:spPr>
        <p:txBody>
          <a:bodyPr/>
          <a:lstStyle/>
          <a:p>
            <a:r>
              <a:rPr lang="en-US" sz="2800" dirty="0" smtClean="0"/>
              <a:t>MGaMC on GPU: event-level data-parallel approach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0" y="627017"/>
            <a:ext cx="9144000" cy="116169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One main reason why generators are excellent candidates for a GPU port:</a:t>
            </a:r>
          </a:p>
          <a:p>
            <a:pPr lvl="1">
              <a:spcBef>
                <a:spcPts val="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The compute-intensive ME calculation is exactly the same function for all events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This reduces the risk of “thread divergence” on GPUs (unlike detector simulation)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640183" y="1698171"/>
            <a:ext cx="5442024" cy="4291191"/>
            <a:chOff x="3640183" y="1698171"/>
            <a:chExt cx="5442024" cy="42911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angle 70"/>
                <p:cNvSpPr/>
                <p:nvPr/>
              </p:nvSpPr>
              <p:spPr>
                <a:xfrm>
                  <a:off x="4575799" y="1980544"/>
                  <a:ext cx="2988358" cy="894405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Pseudo-random numbers</a:t>
                  </a:r>
                </a:p>
                <a:p>
                  <a:pPr algn="ctr"/>
                  <a:endParaRPr lang="en-US" sz="1000" dirty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Uniform distribution in [0,1]</a:t>
                  </a: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One event </a:t>
                  </a:r>
                  <a14:m>
                    <m:oMath xmlns:m="http://schemas.openxmlformats.org/officeDocument/2006/math">
                      <m:r>
                        <a:rPr lang="en-US" sz="100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: vector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0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(dimension </a:t>
                  </a:r>
                  <a14:m>
                    <m:oMath xmlns:m="http://schemas.openxmlformats.org/officeDocument/2006/math">
                      <m:r>
                        <a:rPr lang="en-US" sz="100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)</a:t>
                  </a:r>
                  <a:endParaRPr lang="en-US" sz="1000" dirty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Draw </a:t>
                  </a:r>
                  <a14:m>
                    <m:oMath xmlns:m="http://schemas.openxmlformats.org/officeDocument/2006/math">
                      <m:r>
                        <a:rPr lang="en-US" sz="1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00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𝑤𝑔𝑡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numbers </a:t>
                  </a:r>
                  <a14:m>
                    <m:oMath xmlns:m="http://schemas.openxmlformats.org/officeDocument/2006/math">
                      <m:r>
                        <a:rPr lang="en-US" sz="1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000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𝑤𝑔𝑡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weighted events)</a:t>
                  </a:r>
                  <a:endParaRPr lang="en-US" sz="10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Rectangle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5799" y="1980544"/>
                  <a:ext cx="2988358" cy="89440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127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Rectangle 71"/>
                <p:cNvSpPr/>
                <p:nvPr/>
              </p:nvSpPr>
              <p:spPr>
                <a:xfrm>
                  <a:off x="4167854" y="3096917"/>
                  <a:ext cx="3804246" cy="821222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Phase space sampling</a:t>
                  </a:r>
                </a:p>
                <a:p>
                  <a:pPr algn="ctr"/>
                  <a:endParaRPr lang="en-US" sz="1000" dirty="0" smtClean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For each </a:t>
                  </a:r>
                  <a:r>
                    <a:rPr lang="en-US" sz="1000" dirty="0">
                      <a:solidFill>
                        <a:srgbClr val="000000"/>
                      </a:solidFill>
                    </a:rPr>
                    <a:t>event </a:t>
                  </a:r>
                  <a14:m>
                    <m:oMath xmlns:m="http://schemas.openxmlformats.org/officeDocument/2006/math">
                      <m:r>
                        <a:rPr lang="en-US" sz="1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, map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to physical phase space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</a:t>
                  </a:r>
                  <a:endParaRPr lang="en-US" sz="1000" dirty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The resulting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are distributed according to a known p.d.f. </a:t>
                  </a:r>
                  <a14:m>
                    <m:oMath xmlns:m="http://schemas.openxmlformats.org/officeDocument/2006/math">
                      <m:r>
                        <a:rPr lang="en-US" sz="1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1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1000" dirty="0" smtClean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Compute the value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10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2" name="Rectangle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7854" y="3096917"/>
                  <a:ext cx="3804246" cy="821222"/>
                </a:xfrm>
                <a:prstGeom prst="rect">
                  <a:avLst/>
                </a:prstGeom>
                <a:blipFill>
                  <a:blip r:embed="rId3"/>
                  <a:stretch>
                    <a:fillRect t="-1460" r="-479" b="-4380"/>
                  </a:stretch>
                </a:blipFill>
                <a:ln w="127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Rectangle 72"/>
                <p:cNvSpPr/>
                <p:nvPr/>
              </p:nvSpPr>
              <p:spPr>
                <a:xfrm>
                  <a:off x="4268117" y="4147454"/>
                  <a:ext cx="3603718" cy="700330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Matrix element* calculation</a:t>
                  </a:r>
                </a:p>
                <a:p>
                  <a:pPr algn="ctr"/>
                  <a:endParaRPr lang="en-US" sz="1000" dirty="0" smtClean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For each </a:t>
                  </a:r>
                  <a:r>
                    <a:rPr lang="en-US" sz="1000" dirty="0">
                      <a:solidFill>
                        <a:srgbClr val="000000"/>
                      </a:solidFill>
                    </a:rPr>
                    <a:t>event </a:t>
                  </a:r>
                  <a14:m>
                    <m:oMath xmlns:m="http://schemas.openxmlformats.org/officeDocument/2006/math">
                      <m:r>
                        <a:rPr lang="en-US" sz="1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, compute the differential cross-section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1000" dirty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Compute the weight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sz="1000" b="0" i="0" dirty="0" smtClean="0">
                                  <a:solidFill>
                                    <a:srgbClr val="000000"/>
                                  </a:solidFill>
                                </a:rPr>
                                <m:t>=</m:t>
                              </m:r>
                              <m:r>
                                <a:rPr lang="en-US" sz="1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0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</a:t>
                  </a:r>
                  <a:endParaRPr lang="en-US" sz="10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Rectangle 7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8117" y="4147454"/>
                  <a:ext cx="3603718" cy="700330"/>
                </a:xfrm>
                <a:prstGeom prst="rect">
                  <a:avLst/>
                </a:prstGeom>
                <a:blipFill>
                  <a:blip r:embed="rId4"/>
                  <a:stretch>
                    <a:fillRect r="-675" b="-3419"/>
                  </a:stretch>
                </a:blipFill>
                <a:ln w="127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Rectangle 73"/>
                <p:cNvSpPr/>
                <p:nvPr/>
              </p:nvSpPr>
              <p:spPr>
                <a:xfrm>
                  <a:off x="3640183" y="5134742"/>
                  <a:ext cx="2194168" cy="849281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Monte Carlo integration</a:t>
                  </a:r>
                </a:p>
                <a:p>
                  <a:pPr algn="ctr"/>
                  <a:endParaRPr lang="en-US" sz="1000" dirty="0" smtClean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 smtClean="0">
                      <a:solidFill>
                        <a:srgbClr val="000000"/>
                      </a:solidFill>
                    </a:rPr>
                    <a:t>Average of weights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1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1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a14:m>
                  <a:endParaRPr lang="en-US" sz="1000" dirty="0" smtClean="0">
                    <a:solidFill>
                      <a:srgbClr val="000000"/>
                    </a:solidFill>
                    <a:sym typeface="Symbol" panose="05050102010706020507" pitchFamily="18" charset="2"/>
                  </a:endParaRPr>
                </a:p>
                <a:p>
                  <a:pPr marL="171450" indent="-171450" algn="ctr">
                    <a:buFont typeface="Symbol" panose="05050102010706020507" pitchFamily="18" charset="2"/>
                    <a:buChar char="®"/>
                  </a:pPr>
                  <a:r>
                    <a:rPr lang="en-US" sz="1000" b="1" dirty="0" smtClean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Output:</a:t>
                  </a:r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𝐈</m:t>
                      </m:r>
                    </m:oMath>
                  </a14:m>
                  <a:r>
                    <a:rPr lang="en-US" sz="1000" b="1" dirty="0" smtClean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 (estimator of </a:t>
                  </a:r>
                  <a14:m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  <m:r>
                            <a:rPr lang="en-US" sz="1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 </m:t>
                          </m:r>
                          <m:r>
                            <a:rPr lang="en-US" sz="1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𝒅𝒙</m:t>
                          </m:r>
                        </m:e>
                      </m:nary>
                    </m:oMath>
                  </a14:m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74" name="Rectangle 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0183" y="5134742"/>
                  <a:ext cx="2194168" cy="849281"/>
                </a:xfrm>
                <a:prstGeom prst="rect">
                  <a:avLst/>
                </a:prstGeom>
                <a:blipFill>
                  <a:blip r:embed="rId5"/>
                  <a:stretch>
                    <a:fillRect r="-2486" b="-42254"/>
                  </a:stretch>
                </a:blipFill>
                <a:ln w="127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6307394" y="5130955"/>
                  <a:ext cx="2774813" cy="858407"/>
                </a:xfrm>
                <a:prstGeom prst="rect">
                  <a:avLst/>
                </a:prstGeom>
                <a:solidFill>
                  <a:srgbClr val="FFFF00"/>
                </a:solidFill>
                <a:ln w="127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Monte Carlo unweighting</a:t>
                  </a:r>
                </a:p>
                <a:p>
                  <a:pPr algn="ctr"/>
                  <a:endParaRPr lang="en-US" sz="1000" dirty="0" smtClean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000" dirty="0">
                      <a:solidFill>
                        <a:srgbClr val="000000"/>
                      </a:solidFill>
                    </a:rPr>
                    <a:t>For each event </a:t>
                  </a:r>
                  <a14:m>
                    <m:oMath xmlns:m="http://schemas.openxmlformats.org/officeDocument/2006/math">
                      <m:r>
                        <a:rPr lang="en-US" sz="10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en-US" sz="1000" dirty="0">
                      <a:solidFill>
                        <a:srgbClr val="000000"/>
                      </a:solidFill>
                    </a:rPr>
                    <a:t>, </a:t>
                  </a:r>
                  <a:r>
                    <a:rPr lang="en-US" sz="1000" dirty="0" smtClean="0">
                      <a:solidFill>
                        <a:srgbClr val="000000"/>
                      </a:solidFill>
                    </a:rPr>
                    <a:t>draw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</a:rPr>
                    <a:t> in [0,1]</a:t>
                  </a:r>
                </a:p>
                <a:p>
                  <a:pPr algn="ctr"/>
                  <a:r>
                    <a:rPr lang="en-US" sz="1000" dirty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Accept 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a14:m>
                  <a:r>
                    <a:rPr lang="en-US" sz="1000" dirty="0" smtClean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, reject otherwise</a:t>
                  </a:r>
                  <a:endParaRPr lang="en-US" sz="1000" dirty="0" smtClean="0">
                    <a:solidFill>
                      <a:srgbClr val="000000"/>
                    </a:solidFill>
                  </a:endParaRPr>
                </a:p>
                <a:p>
                  <a:pPr marL="171450" indent="-171450" algn="ctr">
                    <a:buFont typeface="Symbol" panose="05050102010706020507" pitchFamily="18" charset="2"/>
                    <a:buChar char="®"/>
                  </a:pPr>
                  <a:r>
                    <a:rPr lang="en-US" sz="1000" b="1" dirty="0" smtClean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Output:</a:t>
                  </a:r>
                  <a:r>
                    <a:rPr lang="en-US" sz="1000" b="1" dirty="0" smtClean="0">
                      <a:solidFill>
                        <a:srgbClr val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1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𝒖𝒏</m:t>
                          </m:r>
                          <m:r>
                            <a:rPr lang="en-US" sz="1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a14:m>
                  <a:r>
                    <a:rPr lang="en-US" sz="1000" b="1" dirty="0" smtClean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 unweighted events</a:t>
                  </a:r>
                  <a:endParaRPr lang="en-US" sz="1000" b="1" dirty="0" smtClean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7394" y="5130955"/>
                  <a:ext cx="2774813" cy="858407"/>
                </a:xfrm>
                <a:prstGeom prst="rect">
                  <a:avLst/>
                </a:prstGeom>
                <a:blipFill>
                  <a:blip r:embed="rId6"/>
                  <a:stretch>
                    <a:fillRect b="-2797"/>
                  </a:stretch>
                </a:blipFill>
                <a:ln w="127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6" name="Group 75"/>
            <p:cNvGrpSpPr/>
            <p:nvPr/>
          </p:nvGrpSpPr>
          <p:grpSpPr>
            <a:xfrm>
              <a:off x="5858907" y="3921311"/>
              <a:ext cx="415521" cy="226331"/>
              <a:chOff x="5734958" y="2556917"/>
              <a:chExt cx="416905" cy="230782"/>
            </a:xfrm>
          </p:grpSpPr>
          <p:cxnSp>
            <p:nvCxnSpPr>
              <p:cNvPr id="120" name="Straight Arrow Connector 119"/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/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3758745" y="4849432"/>
              <a:ext cx="4498221" cy="262633"/>
              <a:chOff x="3627802" y="2901394"/>
              <a:chExt cx="4513202" cy="267798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5684194" y="2901394"/>
                <a:ext cx="2456810" cy="267798"/>
                <a:chOff x="5684194" y="3503291"/>
                <a:chExt cx="2456810" cy="267798"/>
              </a:xfrm>
            </p:grpSpPr>
            <p:cxnSp>
              <p:nvCxnSpPr>
                <p:cNvPr id="113" name="Straight Arrow Connector 112"/>
                <p:cNvCxnSpPr/>
                <p:nvPr/>
              </p:nvCxnSpPr>
              <p:spPr>
                <a:xfrm>
                  <a:off x="5684194" y="3503294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Arrow Connector 113"/>
                <p:cNvCxnSpPr/>
                <p:nvPr/>
              </p:nvCxnSpPr>
              <p:spPr>
                <a:xfrm>
                  <a:off x="5829839" y="3503293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Arrow Connector 114"/>
                <p:cNvCxnSpPr/>
                <p:nvPr/>
              </p:nvCxnSpPr>
              <p:spPr>
                <a:xfrm>
                  <a:off x="5964028" y="3503292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Arrow Connector 115"/>
                <p:cNvCxnSpPr/>
                <p:nvPr/>
              </p:nvCxnSpPr>
              <p:spPr>
                <a:xfrm>
                  <a:off x="6096745" y="3503294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/>
                <p:cNvCxnSpPr/>
                <p:nvPr/>
              </p:nvCxnSpPr>
              <p:spPr>
                <a:xfrm>
                  <a:off x="6230934" y="3503293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6376579" y="3503292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Arrow Connector 118"/>
                <p:cNvCxnSpPr/>
                <p:nvPr/>
              </p:nvCxnSpPr>
              <p:spPr>
                <a:xfrm>
                  <a:off x="6510768" y="3503291"/>
                  <a:ext cx="1630236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" name="Group 104"/>
              <p:cNvGrpSpPr/>
              <p:nvPr/>
            </p:nvGrpSpPr>
            <p:grpSpPr>
              <a:xfrm>
                <a:off x="3627802" y="2901394"/>
                <a:ext cx="2841749" cy="267798"/>
                <a:chOff x="3627802" y="3503291"/>
                <a:chExt cx="2841749" cy="267798"/>
              </a:xfrm>
            </p:grpSpPr>
            <p:cxnSp>
              <p:nvCxnSpPr>
                <p:cNvPr id="106" name="Straight Arrow Connector 105"/>
                <p:cNvCxnSpPr/>
                <p:nvPr/>
              </p:nvCxnSpPr>
              <p:spPr>
                <a:xfrm flipH="1">
                  <a:off x="4583886" y="3503294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Arrow Connector 106"/>
                <p:cNvCxnSpPr/>
                <p:nvPr/>
              </p:nvCxnSpPr>
              <p:spPr>
                <a:xfrm flipH="1">
                  <a:off x="4415421" y="3503293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/>
                <p:cNvCxnSpPr/>
                <p:nvPr/>
              </p:nvCxnSpPr>
              <p:spPr>
                <a:xfrm flipH="1">
                  <a:off x="4260207" y="3503292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Arrow Connector 108"/>
                <p:cNvCxnSpPr/>
                <p:nvPr/>
              </p:nvCxnSpPr>
              <p:spPr>
                <a:xfrm flipH="1">
                  <a:off x="4106695" y="3503294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Arrow Connector 109"/>
                <p:cNvCxnSpPr/>
                <p:nvPr/>
              </p:nvCxnSpPr>
              <p:spPr>
                <a:xfrm flipH="1">
                  <a:off x="3951481" y="3503293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Arrow Connector 110"/>
                <p:cNvCxnSpPr/>
                <p:nvPr/>
              </p:nvCxnSpPr>
              <p:spPr>
                <a:xfrm flipH="1">
                  <a:off x="3783016" y="3503292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/>
                <p:cNvCxnSpPr/>
                <p:nvPr/>
              </p:nvCxnSpPr>
              <p:spPr>
                <a:xfrm flipH="1">
                  <a:off x="3627802" y="3503291"/>
                  <a:ext cx="1885665" cy="26779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8" name="Group 77"/>
            <p:cNvGrpSpPr/>
            <p:nvPr/>
          </p:nvGrpSpPr>
          <p:grpSpPr>
            <a:xfrm>
              <a:off x="5746683" y="2818347"/>
              <a:ext cx="592326" cy="295194"/>
              <a:chOff x="5622360" y="1836969"/>
              <a:chExt cx="594299" cy="300999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</p:grpSpPr>
            <p:cxnSp>
              <p:nvCxnSpPr>
                <p:cNvPr id="96" name="Straight Arrow Connector 95"/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Arrow Connector 96"/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Arrow Connector 97"/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Arrow Connector 98"/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Arrow Connector 99"/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Arrow Connector 101"/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102"/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Oval 79"/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5312874" y="1698171"/>
              <a:ext cx="1468303" cy="301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(no input data)</a:t>
              </a:r>
              <a:endParaRPr lang="en-US" dirty="0"/>
            </a:p>
          </p:txBody>
        </p:sp>
      </p:grpSp>
      <p:sp>
        <p:nvSpPr>
          <p:cNvPr id="59" name="Text Placeholder 3"/>
          <p:cNvSpPr txBox="1">
            <a:spLocks/>
          </p:cNvSpPr>
          <p:nvPr/>
        </p:nvSpPr>
        <p:spPr>
          <a:xfrm>
            <a:off x="4353" y="1788707"/>
            <a:ext cx="3999132" cy="33232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 smtClean="0"/>
              <a:t>We use an event-level      data-parallel approach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Execute the same operations on multiple data in parallel</a:t>
            </a:r>
          </a:p>
          <a:p>
            <a:pPr lvl="1">
              <a:spcBef>
                <a:spcPts val="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On GPUs: SPMD (Single Program Multiple Data)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On CPUs: </a:t>
            </a:r>
            <a:r>
              <a:rPr lang="en-US" dirty="0"/>
              <a:t>SIMD (Single Instruction Multiple </a:t>
            </a:r>
            <a:r>
              <a:rPr lang="en-US" dirty="0" smtClean="0"/>
              <a:t>Data)?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Aka vectorization: eventually, we will also try to speed up the C++ code this way</a:t>
            </a:r>
          </a:p>
        </p:txBody>
      </p:sp>
    </p:spTree>
    <p:extLst>
      <p:ext uri="{BB962C8B-B14F-4D97-AF65-F5344CB8AC3E}">
        <p14:creationId xmlns:p14="http://schemas.microsoft.com/office/powerpoint/2010/main" val="9817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80000" y="136530"/>
            <a:ext cx="8791199" cy="475371"/>
          </a:xfrm>
        </p:spPr>
        <p:txBody>
          <a:bodyPr/>
          <a:lstStyle/>
          <a:p>
            <a:r>
              <a:rPr lang="en-US" sz="2800" dirty="0" smtClean="0"/>
              <a:t>Status: where are we now?</a:t>
            </a:r>
            <a:endParaRPr lang="en-US" sz="2800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4765" y="1315000"/>
            <a:ext cx="7185926" cy="4007633"/>
            <a:chOff x="24765" y="1480458"/>
            <a:chExt cx="7185926" cy="4007633"/>
          </a:xfrm>
        </p:grpSpPr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24765" y="1480458"/>
              <a:ext cx="4715551" cy="4007633"/>
              <a:chOff x="573409" y="1428206"/>
              <a:chExt cx="4952336" cy="4007633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93348" y="1428206"/>
                <a:ext cx="1733006" cy="2812868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573409" y="1532709"/>
                <a:ext cx="4952336" cy="3903130"/>
                <a:chOff x="573409" y="1532709"/>
                <a:chExt cx="4952336" cy="3903130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4409236" y="3039293"/>
                  <a:ext cx="1116509" cy="553998"/>
                </a:xfrm>
                <a:prstGeom prst="rect">
                  <a:avLst/>
                </a:prstGeom>
                <a:solidFill>
                  <a:schemeClr val="tx1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PARTON DISTRIBUTION FUNCTIONS</a:t>
                  </a:r>
                  <a:endParaRPr lang="en-US" sz="1000" dirty="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73409" y="1532709"/>
                  <a:ext cx="4482455" cy="3903130"/>
                </a:xfrm>
                <a:prstGeom prst="rect">
                  <a:avLst/>
                </a:prstGeom>
              </p:spPr>
            </p:pic>
            <p:cxnSp>
              <p:nvCxnSpPr>
                <p:cNvPr id="5" name="Straight Arrow Connector 4"/>
                <p:cNvCxnSpPr>
                  <a:stCxn id="3" idx="1"/>
                </p:cNvCxnSpPr>
                <p:nvPr/>
              </p:nvCxnSpPr>
              <p:spPr>
                <a:xfrm flipH="1" flipV="1">
                  <a:off x="4113144" y="2821577"/>
                  <a:ext cx="296092" cy="494715"/>
                </a:xfrm>
                <a:prstGeom prst="straightConnector1">
                  <a:avLst/>
                </a:prstGeom>
                <a:ln w="28575">
                  <a:solidFill>
                    <a:schemeClr val="accent4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/>
                <p:cNvCxnSpPr>
                  <a:stCxn id="3" idx="1"/>
                </p:cNvCxnSpPr>
                <p:nvPr/>
              </p:nvCxnSpPr>
              <p:spPr>
                <a:xfrm flipH="1">
                  <a:off x="4113144" y="3316292"/>
                  <a:ext cx="296092" cy="471936"/>
                </a:xfrm>
                <a:prstGeom prst="straightConnector1">
                  <a:avLst/>
                </a:prstGeom>
                <a:ln w="28575">
                  <a:solidFill>
                    <a:schemeClr val="accent4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5234060" y="1480458"/>
              <a:ext cx="1976631" cy="2812868"/>
              <a:chOff x="6531660" y="1767850"/>
              <a:chExt cx="2098534" cy="281286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531660" y="1767850"/>
                <a:ext cx="2098534" cy="2812868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43776" y="1954768"/>
                <a:ext cx="1899333" cy="7217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tIns="144000" bIns="14400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GPU: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cuRAND</a:t>
                </a:r>
                <a:endParaRPr lang="en-US" sz="1600" b="1" dirty="0">
                  <a:solidFill>
                    <a:srgbClr val="FFF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643775" y="2796687"/>
                <a:ext cx="1899333" cy="7217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tIns="144000" bIns="14400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GPU: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RAMBO </a:t>
                </a:r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kernel</a:t>
                </a:r>
                <a:endParaRPr lang="en-US" sz="1200" b="1" dirty="0">
                  <a:solidFill>
                    <a:srgbClr val="FFF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643776" y="3638606"/>
                <a:ext cx="1899332" cy="7217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lIns="36000" tIns="144000" rIns="36000" bIns="14400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GPU:</a:t>
                </a:r>
              </a:p>
              <a:p>
                <a:pPr algn="ctr"/>
                <a:r>
                  <a:rPr lang="en-US" sz="16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SIGMAKIN </a:t>
                </a:r>
                <a:r>
                  <a:rPr lang="en-US" sz="1200" b="1" dirty="0" smtClean="0">
                    <a:solidFill>
                      <a:srgbClr val="FFFF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kernel</a:t>
                </a:r>
                <a:endParaRPr lang="en-US" sz="1200" b="1" dirty="0">
                  <a:solidFill>
                    <a:srgbClr val="FFF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7385680" y="3518387"/>
                <a:ext cx="415521" cy="226331"/>
                <a:chOff x="5734958" y="2556917"/>
                <a:chExt cx="416905" cy="230782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5734958" y="2556918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 flipH="1">
                  <a:off x="5791620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H="1">
                  <a:off x="5854304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5915451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5971369" y="2556918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H="1">
                  <a:off x="6028031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H="1">
                  <a:off x="6090715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H="1">
                  <a:off x="6151862" y="2556917"/>
                  <a:ext cx="1" cy="230781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7297279" y="2600344"/>
                <a:ext cx="592326" cy="295194"/>
                <a:chOff x="5622360" y="1836969"/>
                <a:chExt cx="594299" cy="300999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5706998" y="1907186"/>
                  <a:ext cx="416905" cy="230782"/>
                  <a:chOff x="5706998" y="1602371"/>
                  <a:chExt cx="416905" cy="230782"/>
                </a:xfrm>
              </p:grpSpPr>
              <p:cxnSp>
                <p:nvCxnSpPr>
                  <p:cNvPr id="38" name="Straight Arrow Connector 37"/>
                  <p:cNvCxnSpPr/>
                  <p:nvPr/>
                </p:nvCxnSpPr>
                <p:spPr>
                  <a:xfrm flipH="1">
                    <a:off x="5706998" y="1602372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/>
                  <p:cNvCxnSpPr/>
                  <p:nvPr/>
                </p:nvCxnSpPr>
                <p:spPr>
                  <a:xfrm flipH="1">
                    <a:off x="5763660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/>
                  <p:nvPr/>
                </p:nvCxnSpPr>
                <p:spPr>
                  <a:xfrm flipH="1">
                    <a:off x="5826344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/>
                  <p:cNvCxnSpPr/>
                  <p:nvPr/>
                </p:nvCxnSpPr>
                <p:spPr>
                  <a:xfrm flipH="1">
                    <a:off x="5887491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/>
                  <p:cNvCxnSpPr/>
                  <p:nvPr/>
                </p:nvCxnSpPr>
                <p:spPr>
                  <a:xfrm flipH="1">
                    <a:off x="5943409" y="1602372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H="1">
                    <a:off x="6000071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/>
                  <p:cNvCxnSpPr/>
                  <p:nvPr/>
                </p:nvCxnSpPr>
                <p:spPr>
                  <a:xfrm flipH="1">
                    <a:off x="6062755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H="1">
                    <a:off x="6123902" y="1602371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Oval 29"/>
                <p:cNvSpPr/>
                <p:nvPr/>
              </p:nvSpPr>
              <p:spPr>
                <a:xfrm>
                  <a:off x="5935838" y="1836973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6014201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6092574" y="1836970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6170944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5622360" y="1836973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5700723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779096" y="1836970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5857466" y="1836969"/>
                  <a:ext cx="45715" cy="45715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Right Arrow 10"/>
            <p:cNvSpPr/>
            <p:nvPr/>
          </p:nvSpPr>
          <p:spPr>
            <a:xfrm>
              <a:off x="3547075" y="2389076"/>
              <a:ext cx="1648177" cy="219069"/>
            </a:xfrm>
            <a:prstGeom prst="rightArrow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172209" y="2398268"/>
            <a:ext cx="1710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Basic (uniform) “democratic” sampler, </a:t>
            </a:r>
          </a:p>
          <a:p>
            <a:pPr algn="ctr"/>
            <a:r>
              <a:rPr lang="en-US" sz="1200" dirty="0" smtClean="0"/>
              <a:t>no optimization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7172210" y="3315773"/>
            <a:ext cx="1710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ME for simple (LEP) </a:t>
            </a:r>
          </a:p>
          <a:p>
            <a:pPr algn="ctr"/>
            <a:r>
              <a:rPr lang="en-US" sz="1200" dirty="0" smtClean="0"/>
              <a:t>e+e- </a:t>
            </a:r>
            <a:r>
              <a:rPr lang="en-US" sz="1200" dirty="0"/>
              <a:t>to </a:t>
            </a:r>
            <a:r>
              <a:rPr lang="en-US" sz="1200" dirty="0">
                <a:sym typeface="Symbol" panose="05050102010706020507" pitchFamily="18" charset="2"/>
              </a:rPr>
              <a:t>+</a:t>
            </a:r>
            <a:r>
              <a:rPr lang="en-US" sz="1200" dirty="0" smtClean="0">
                <a:sym typeface="Symbol" panose="05050102010706020507" pitchFamily="18" charset="2"/>
              </a:rPr>
              <a:t>- </a:t>
            </a:r>
            <a:r>
              <a:rPr lang="en-US" sz="1200" dirty="0" smtClean="0"/>
              <a:t>process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95252" y="4265612"/>
            <a:ext cx="291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CUDA implementation</a:t>
            </a:r>
          </a:p>
          <a:p>
            <a:pPr algn="ctr"/>
            <a:r>
              <a:rPr lang="en-US" sz="1200" i="1" dirty="0" smtClean="0"/>
              <a:t>Not yet fully ported upstream </a:t>
            </a:r>
          </a:p>
          <a:p>
            <a:pPr algn="ctr"/>
            <a:r>
              <a:rPr lang="en-US" sz="1200" i="1" dirty="0" smtClean="0"/>
              <a:t>to code-generating code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Single source code for </a:t>
            </a:r>
            <a:r>
              <a:rPr lang="en-US" sz="1200" dirty="0"/>
              <a:t>C</a:t>
            </a:r>
            <a:r>
              <a:rPr lang="en-US" sz="1200" dirty="0" smtClean="0"/>
              <a:t>++ and CUDA (using #ifdef’s): same algorithms</a:t>
            </a:r>
          </a:p>
        </p:txBody>
      </p:sp>
    </p:spTree>
    <p:extLst>
      <p:ext uri="{BB962C8B-B14F-4D97-AF65-F5344CB8AC3E}">
        <p14:creationId xmlns:p14="http://schemas.microsoft.com/office/powerpoint/2010/main" val="30918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50807</TotalTime>
  <Words>3471</Words>
  <Application>Microsoft Office PowerPoint</Application>
  <PresentationFormat>On-screen Show (4:3)</PresentationFormat>
  <Paragraphs>448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Cambria Math</vt:lpstr>
      <vt:lpstr>Symbol</vt:lpstr>
      <vt:lpstr>Tahoma</vt:lpstr>
      <vt:lpstr>CERN2015-AV-MasterLayout</vt:lpstr>
      <vt:lpstr>PowerPoint Presentation</vt:lpstr>
      <vt:lpstr>Foreword: GEN workloads and GPUs in WLCG</vt:lpstr>
      <vt:lpstr>MGaMC on GPU – overview</vt:lpstr>
      <vt:lpstr>The core of MGaMC is a code-generating code</vt:lpstr>
      <vt:lpstr>MGaMC on GPU – development process</vt:lpstr>
      <vt:lpstr>MC generators:  simplified  computational  anatomy</vt:lpstr>
      <vt:lpstr>The ME calculation is where CPU is spent at LHC</vt:lpstr>
      <vt:lpstr>MGaMC on GPU: event-level data-parallel approach</vt:lpstr>
      <vt:lpstr>Status: where are we now?</vt:lpstr>
      <vt:lpstr>Status: which are we the (main) ingredients  that we are missing for LHC processes?</vt:lpstr>
      <vt:lpstr>Benchmarking based on (our current) e+e- to +-? </vt:lpstr>
      <vt:lpstr>Hardware benchmarking, Software benchmarking</vt:lpstr>
      <vt:lpstr>PowerPoint Presentation</vt:lpstr>
      <vt:lpstr>Nvidia GPUs – hackathons and profiling tools</vt:lpstr>
      <vt:lpstr>One example relevant to GPU benchmarking:  float vs. double (consumer vs. professional cards)</vt:lpstr>
      <vt:lpstr>Outlook: a BMK container for MGaMC on GPU? </vt:lpstr>
      <vt:lpstr>PowerPoint Presentation</vt:lpstr>
      <vt:lpstr>MC generators and HL-LHC software and computing</vt:lpstr>
      <vt:lpstr>A few performance comparisons</vt:lpstr>
      <vt:lpstr>FP: double vs single  precision (issue #5)</vt:lpstr>
      <vt:lpstr>4-momenta memory: AOSOA vs AOS (issue #16)</vt:lpstr>
      <vt:lpstr>Wavefunction memory: “local” vs “global” (issue #7)</vt:lpstr>
      <vt:lpstr>No evidence for  “thread divergence”  (issue #25)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1570</cp:revision>
  <dcterms:modified xsi:type="dcterms:W3CDTF">2020-11-05T16:01:09Z</dcterms:modified>
</cp:coreProperties>
</file>