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68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21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8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12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2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1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168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2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740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85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92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959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78724-CEAF-43A1-83AC-C0AF4ED5A2A2}" type="datetimeFigureOut">
              <a:rPr lang="en-US" smtClean="0"/>
              <a:t>27.08.2020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736C6-4D92-4E25-A1F0-00F34A928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0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3.wmf"/><Relationship Id="rId5" Type="http://schemas.openxmlformats.org/officeDocument/2006/relationships/image" Target="../media/image5.jpe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.wmf"/><Relationship Id="rId9" Type="http://schemas.openxmlformats.org/officeDocument/2006/relationships/image" Target="../media/image2.wmf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5996547"/>
              </p:ext>
            </p:extLst>
          </p:nvPr>
        </p:nvGraphicFramePr>
        <p:xfrm>
          <a:off x="28856" y="438300"/>
          <a:ext cx="6646863" cy="464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56" y="438300"/>
                        <a:ext cx="6646863" cy="464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3" descr="CERN-logo_outl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549" y="6173569"/>
            <a:ext cx="665850" cy="650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2" descr="sciences7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91" y="6186835"/>
            <a:ext cx="1500104" cy="59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8040" y="6324180"/>
            <a:ext cx="1877731" cy="323116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769177" y="628677"/>
            <a:ext cx="10171774" cy="6033628"/>
            <a:chOff x="769177" y="628677"/>
            <a:chExt cx="10171774" cy="6033628"/>
          </a:xfrm>
        </p:grpSpPr>
        <p:grpSp>
          <p:nvGrpSpPr>
            <p:cNvPr id="15" name="Group 14"/>
            <p:cNvGrpSpPr/>
            <p:nvPr/>
          </p:nvGrpSpPr>
          <p:grpSpPr>
            <a:xfrm>
              <a:off x="6371111" y="628677"/>
              <a:ext cx="4569840" cy="6033628"/>
              <a:chOff x="5927769" y="628677"/>
              <a:chExt cx="4569840" cy="6033628"/>
            </a:xfrm>
          </p:grpSpPr>
          <p:graphicFrame>
            <p:nvGraphicFramePr>
              <p:cNvPr id="11" name="Object 31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5927769" y="628677"/>
              <a:ext cx="4569840" cy="31917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5" name="Graph" r:id="rId8" imgW="4154400" imgH="2901600" progId="Origin50.Graph">
                      <p:embed/>
                    </p:oleObj>
                  </mc:Choice>
                  <mc:Fallback>
                    <p:oleObj name="Graph" r:id="rId8" imgW="4154400" imgH="290160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5927769" y="628677"/>
                            <a:ext cx="4569840" cy="319176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31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5927769" y="3470545"/>
              <a:ext cx="4569840" cy="31917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6" name="Graph" r:id="rId10" imgW="4154400" imgH="2901600" progId="Origin50.Graph">
                      <p:embed/>
                    </p:oleObj>
                  </mc:Choice>
                  <mc:Fallback>
                    <p:oleObj name="Graph" r:id="rId10" imgW="4154400" imgH="290160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5927769" y="3470545"/>
                            <a:ext cx="4569840" cy="319176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" name="Rectangle 19"/>
              <p:cNvSpPr>
                <a:spLocks noChangeArrowheads="1"/>
              </p:cNvSpPr>
              <p:nvPr/>
            </p:nvSpPr>
            <p:spPr bwMode="auto">
              <a:xfrm>
                <a:off x="8980754" y="2878367"/>
                <a:ext cx="111523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GB" altLang="fr-FR" sz="1800" b="1" u="sng" dirty="0" smtClean="0"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PIT 192</a:t>
                </a:r>
                <a:endParaRPr lang="en-GB" altLang="fr-FR" sz="1800" b="1" u="sng" dirty="0">
                  <a:latin typeface="Calibri" panose="020F0502020204030204" pitchFamily="34" charset="0"/>
                  <a:ea typeface="ＭＳ Ｐゴシック" panose="020B0600070205080204" pitchFamily="34" charset="-128"/>
                </a:endParaRPr>
              </a:p>
            </p:txBody>
          </p:sp>
          <p:sp>
            <p:nvSpPr>
              <p:cNvPr id="14" name="Rectangle 19"/>
              <p:cNvSpPr>
                <a:spLocks noChangeArrowheads="1"/>
              </p:cNvSpPr>
              <p:nvPr/>
            </p:nvSpPr>
            <p:spPr bwMode="auto">
              <a:xfrm>
                <a:off x="8508147" y="5714787"/>
                <a:ext cx="162757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GB" altLang="fr-FR" sz="1800" b="1" u="sng" dirty="0" smtClean="0">
                    <a:latin typeface="Calibri" panose="020F0502020204030204" pitchFamily="34" charset="0"/>
                    <a:ea typeface="ＭＳ Ｐゴシック" panose="020B0600070205080204" pitchFamily="34" charset="-128"/>
                  </a:rPr>
                  <a:t>RRP 108/127</a:t>
                </a:r>
                <a:endParaRPr lang="en-GB" altLang="fr-FR" sz="1800" b="1" u="sng" dirty="0">
                  <a:latin typeface="Calibri" panose="020F0502020204030204" pitchFamily="34" charset="0"/>
                  <a:ea typeface="ＭＳ Ｐゴシック" panose="020B0600070205080204" pitchFamily="34" charset="-128"/>
                </a:endParaRPr>
              </a:p>
            </p:txBody>
          </p:sp>
        </p:grpSp>
        <p:sp>
          <p:nvSpPr>
            <p:cNvPr id="21" name="Rectangle 3"/>
            <p:cNvSpPr>
              <a:spLocks noChangeArrowheads="1"/>
            </p:cNvSpPr>
            <p:nvPr/>
          </p:nvSpPr>
          <p:spPr bwMode="auto">
            <a:xfrm>
              <a:off x="769177" y="5368910"/>
              <a:ext cx="5906220" cy="772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500"/>
                </a:spcAft>
              </a:pPr>
              <a:endParaRPr lang="en-US" altLang="fr-FR" sz="2000" b="1" i="1" dirty="0">
                <a:solidFill>
                  <a:srgbClr val="00578C"/>
                </a:solidFill>
                <a:latin typeface="Calibri" panose="020F0502020204030204" pitchFamily="34" charset="0"/>
                <a:sym typeface="Symbol" panose="05050102010706020507" pitchFamily="18" charset="2"/>
              </a:endParaRPr>
            </a:p>
            <a:p>
              <a:pPr>
                <a:spcAft>
                  <a:spcPts val="500"/>
                </a:spcAft>
              </a:pPr>
              <a:r>
                <a:rPr lang="en-US" altLang="fr-FR" sz="2000" b="1" i="1" dirty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No </a:t>
              </a:r>
              <a:r>
                <a:rPr lang="en-US" altLang="fr-FR" sz="2000" b="1" i="1" dirty="0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recover of </a:t>
              </a:r>
              <a:r>
                <a:rPr lang="en-US" altLang="fr-FR" sz="2000" b="1" i="1" dirty="0" err="1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I</a:t>
              </a:r>
              <a:r>
                <a:rPr lang="en-US" altLang="fr-FR" sz="2000" b="1" i="1" baseline="-25000" dirty="0" err="1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c</a:t>
              </a:r>
              <a:r>
                <a:rPr lang="en-US" altLang="fr-FR" sz="2000" b="1" i="1" dirty="0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 after </a:t>
              </a:r>
              <a:r>
                <a:rPr lang="en-US" altLang="fr-FR" sz="2000" b="1" i="1" dirty="0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unload</a:t>
              </a:r>
              <a:endParaRPr lang="en-US" altLang="fr-FR" sz="2000" b="1" i="1" dirty="0">
                <a:solidFill>
                  <a:srgbClr val="00578C"/>
                </a:solidFill>
                <a:latin typeface="Calibri" panose="020F0502020204030204" pitchFamily="34" charset="0"/>
                <a:sym typeface="Symbol" panose="05050102010706020507" pitchFamily="18" charset="2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356" y="439787"/>
            <a:ext cx="8934199" cy="5346854"/>
            <a:chOff x="28356" y="439787"/>
            <a:chExt cx="8934199" cy="5346854"/>
          </a:xfrm>
        </p:grpSpPr>
        <p:graphicFrame>
          <p:nvGraphicFramePr>
            <p:cNvPr id="26" name="Object 31"/>
            <p:cNvGraphicFramePr>
              <a:graphicFrameLocks noChangeAspect="1"/>
            </p:cNvGraphicFramePr>
            <p:nvPr>
              <p:extLst/>
            </p:nvPr>
          </p:nvGraphicFramePr>
          <p:xfrm>
            <a:off x="28356" y="439787"/>
            <a:ext cx="6647040" cy="46425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Graph" r:id="rId12" imgW="4154400" imgH="2901600" progId="Origin50.Graph">
                    <p:embed/>
                  </p:oleObj>
                </mc:Choice>
                <mc:Fallback>
                  <p:oleObj name="Graph" r:id="rId12" imgW="4154400" imgH="290160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8356" y="439787"/>
                          <a:ext cx="6647040" cy="464256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778420" y="5014635"/>
              <a:ext cx="8184135" cy="772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500"/>
                </a:spcAft>
              </a:pPr>
              <a:r>
                <a:rPr lang="en-US" altLang="fr-FR" sz="2000" b="1" i="1" dirty="0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I</a:t>
              </a:r>
              <a:r>
                <a:rPr lang="en-US" altLang="fr-FR" sz="2000" b="1" i="1" baseline="-25000" dirty="0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c0</a:t>
              </a:r>
              <a:r>
                <a:rPr lang="en-US" altLang="fr-FR" sz="2000" b="1" dirty="0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(</a:t>
              </a:r>
              <a:r>
                <a:rPr lang="en-US" altLang="fr-FR" sz="2000" b="1" i="1" dirty="0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B=19T</a:t>
              </a:r>
              <a:r>
                <a:rPr lang="en-US" altLang="fr-FR" sz="2000" b="1" dirty="0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) </a:t>
              </a:r>
              <a:r>
                <a:rPr lang="en-US" altLang="fr-FR" sz="2000" b="1" i="1" dirty="0" smtClean="0">
                  <a:solidFill>
                    <a:srgbClr val="00578C"/>
                  </a:solidFill>
                  <a:latin typeface="Calibri" panose="020F0502020204030204" pitchFamily="34" charset="0"/>
                  <a:sym typeface="Symbol" panose="05050102010706020507" pitchFamily="18" charset="2"/>
                </a:rPr>
                <a:t>= 135 A </a:t>
              </a:r>
              <a:endParaRPr lang="en-US" altLang="fr-FR" sz="2000" b="1" i="1" dirty="0" smtClean="0">
                <a:solidFill>
                  <a:srgbClr val="00578C"/>
                </a:solidFill>
                <a:latin typeface="Calibri" panose="020F0502020204030204" pitchFamily="34" charset="0"/>
              </a:endParaRPr>
            </a:p>
            <a:p>
              <a:pPr>
                <a:spcAft>
                  <a:spcPts val="500"/>
                </a:spcAft>
              </a:pPr>
              <a:r>
                <a:rPr lang="en-US" altLang="fr-FR" sz="2000" b="1" i="1" dirty="0" smtClean="0">
                  <a:solidFill>
                    <a:srgbClr val="00578C"/>
                  </a:solidFill>
                  <a:latin typeface="Calibri" panose="020F0502020204030204" pitchFamily="34" charset="0"/>
                </a:rPr>
                <a:t>Irreversible </a:t>
              </a:r>
              <a:r>
                <a:rPr lang="en-US" altLang="fr-FR" sz="2000" b="1" i="1" dirty="0">
                  <a:solidFill>
                    <a:srgbClr val="00578C"/>
                  </a:solidFill>
                  <a:latin typeface="Calibri" panose="020F0502020204030204" pitchFamily="34" charset="0"/>
                </a:rPr>
                <a:t>stress limit at ~ </a:t>
              </a:r>
              <a:r>
                <a:rPr lang="en-US" altLang="fr-FR" sz="2000" b="1" i="1" dirty="0" smtClean="0">
                  <a:solidFill>
                    <a:srgbClr val="00578C"/>
                  </a:solidFill>
                  <a:latin typeface="Calibri" panose="020F0502020204030204" pitchFamily="34" charset="0"/>
                </a:rPr>
                <a:t>70 </a:t>
              </a:r>
              <a:r>
                <a:rPr lang="en-US" altLang="fr-FR" sz="2000" b="1" i="1" dirty="0">
                  <a:solidFill>
                    <a:srgbClr val="00578C"/>
                  </a:solidFill>
                  <a:latin typeface="Calibri" panose="020F0502020204030204" pitchFamily="34" charset="0"/>
                </a:rPr>
                <a:t>MPa</a:t>
              </a:r>
            </a:p>
          </p:txBody>
        </p:sp>
      </p:grpSp>
      <p:sp>
        <p:nvSpPr>
          <p:cNvPr id="4" name="Rectangle 33"/>
          <p:cNvSpPr>
            <a:spLocks noChangeArrowheads="1"/>
          </p:cNvSpPr>
          <p:nvPr/>
        </p:nvSpPr>
        <p:spPr bwMode="auto">
          <a:xfrm>
            <a:off x="237600" y="201227"/>
            <a:ext cx="11594182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fr-FR" sz="3400" b="1" i="1" dirty="0" smtClean="0">
                <a:solidFill>
                  <a:srgbClr val="CE3E3E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 flavour of HTS: transverse stress sensitivity of Bi2212 wires</a:t>
            </a:r>
            <a:endParaRPr lang="en-GB" altLang="fr-FR" sz="3400" b="1" i="1" dirty="0">
              <a:solidFill>
                <a:srgbClr val="CE3E3E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78568" y="1053647"/>
            <a:ext cx="1741169" cy="15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279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Symbol</vt:lpstr>
      <vt:lpstr>Office Theme</vt:lpstr>
      <vt:lpstr>Origin Graph</vt:lpstr>
      <vt:lpstr>Graph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Carmine SENATORE</dc:creator>
  <cp:lastModifiedBy>Carmine SENATORE</cp:lastModifiedBy>
  <cp:revision>3</cp:revision>
  <dcterms:created xsi:type="dcterms:W3CDTF">2020-08-27T15:06:59Z</dcterms:created>
  <dcterms:modified xsi:type="dcterms:W3CDTF">2020-08-27T15:55:29Z</dcterms:modified>
</cp:coreProperties>
</file>