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media/image1.svg" ContentType="image/svg+xml"/>
  <Override PartName="/ppt/media/image10.svg" ContentType="image/svg+xml"/>
  <Override PartName="/ppt/media/image11.svg" ContentType="image/svg+xml"/>
  <Override PartName="/ppt/media/image12.svg" ContentType="image/svg+xml"/>
  <Override PartName="/ppt/media/image13.svg" ContentType="image/svg+xml"/>
  <Override PartName="/ppt/media/image14.svg" ContentType="image/svg+xml"/>
  <Override PartName="/ppt/media/image15.svg" ContentType="image/svg+xml"/>
  <Override PartName="/ppt/media/image16.svg" ContentType="image/svg+xml"/>
  <Override PartName="/ppt/media/image17.svg" ContentType="image/svg+xml"/>
  <Override PartName="/ppt/media/image18.svg" ContentType="image/svg+xml"/>
  <Override PartName="/ppt/media/image19.svg" ContentType="image/svg+xml"/>
  <Override PartName="/ppt/media/image2.svg" ContentType="image/svg+xml"/>
  <Override PartName="/ppt/media/image20.svg" ContentType="image/svg+xml"/>
  <Override PartName="/ppt/media/image21.svg" ContentType="image/svg+xml"/>
  <Override PartName="/ppt/media/image22.svg" ContentType="image/svg+xml"/>
  <Override PartName="/ppt/media/image23.svg" ContentType="image/svg+xml"/>
  <Override PartName="/ppt/media/image24.svg" ContentType="image/svg+xml"/>
  <Override PartName="/ppt/media/image25.svg" ContentType="image/svg+xml"/>
  <Override PartName="/ppt/media/image26.svg" ContentType="image/svg+xml"/>
  <Override PartName="/ppt/media/image27.svg" ContentType="image/svg+xml"/>
  <Override PartName="/ppt/media/image28.svg" ContentType="image/svg+xml"/>
  <Override PartName="/ppt/media/image29.svg" ContentType="image/svg+xml"/>
  <Override PartName="/ppt/media/image3.svg" ContentType="image/svg+xml"/>
  <Override PartName="/ppt/media/image4.svg" ContentType="image/svg+xml"/>
  <Override PartName="/ppt/media/image5.svg" ContentType="image/svg+xml"/>
  <Override PartName="/ppt/media/image6.svg" ContentType="image/svg+xml"/>
  <Override PartName="/ppt/media/image7.svg" ContentType="image/svg+xml"/>
  <Override PartName="/ppt/media/image8.svg" ContentType="image/svg+xml"/>
  <Override PartName="/ppt/media/image9.svg" ContentType="image/svg+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5"/>
  </p:notesMasterIdLst>
  <p:handoutMasterIdLst>
    <p:handoutMasterId r:id="rId46"/>
  </p:handoutMasterIdLst>
  <p:sldIdLst>
    <p:sldId id="259" r:id="rId3"/>
    <p:sldId id="585" r:id="rId4"/>
    <p:sldId id="588" r:id="rId5"/>
    <p:sldId id="584" r:id="rId6"/>
    <p:sldId id="589" r:id="rId7"/>
    <p:sldId id="596" r:id="rId8"/>
    <p:sldId id="592" r:id="rId9"/>
    <p:sldId id="595" r:id="rId10"/>
    <p:sldId id="590" r:id="rId11"/>
    <p:sldId id="591" r:id="rId12"/>
    <p:sldId id="597" r:id="rId13"/>
    <p:sldId id="598" r:id="rId14"/>
    <p:sldId id="529" r:id="rId15"/>
    <p:sldId id="530" r:id="rId16"/>
    <p:sldId id="539" r:id="rId17"/>
    <p:sldId id="540" r:id="rId18"/>
    <p:sldId id="541" r:id="rId19"/>
    <p:sldId id="560" r:id="rId20"/>
    <p:sldId id="542" r:id="rId21"/>
    <p:sldId id="562" r:id="rId22"/>
    <p:sldId id="543" r:id="rId23"/>
    <p:sldId id="559" r:id="rId24"/>
    <p:sldId id="545" r:id="rId25"/>
    <p:sldId id="546" r:id="rId26"/>
    <p:sldId id="621" r:id="rId27"/>
    <p:sldId id="548" r:id="rId28"/>
    <p:sldId id="599" r:id="rId29"/>
    <p:sldId id="602" r:id="rId30"/>
    <p:sldId id="601" r:id="rId31"/>
    <p:sldId id="603" r:id="rId32"/>
    <p:sldId id="604" r:id="rId33"/>
    <p:sldId id="611" r:id="rId34"/>
    <p:sldId id="613" r:id="rId35"/>
    <p:sldId id="614" r:id="rId36"/>
    <p:sldId id="605" r:id="rId37"/>
    <p:sldId id="606" r:id="rId38"/>
    <p:sldId id="620" r:id="rId39"/>
    <p:sldId id="610" r:id="rId40"/>
    <p:sldId id="609" r:id="rId41"/>
    <p:sldId id="616" r:id="rId42"/>
    <p:sldId id="618" r:id="rId43"/>
    <p:sldId id="619" r:id="rId44"/>
  </p:sldIdLst>
  <p:sldSz cx="9144000" cy="6858000" type="screen4x3"/>
  <p:notesSz cx="7102475" cy="1023429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EA622845-6266-4D00-96BA-1436A2147006}">
          <p14:sldIdLst>
            <p14:sldId id="259"/>
            <p14:sldId id="584"/>
            <p14:sldId id="589"/>
            <p14:sldId id="596"/>
            <p14:sldId id="590"/>
            <p14:sldId id="591"/>
            <p14:sldId id="559"/>
            <p14:sldId id="545"/>
            <p14:sldId id="546"/>
            <p14:sldId id="548"/>
            <p14:sldId id="616"/>
            <p14:sldId id="618"/>
            <p14:sldId id="619"/>
            <p14:sldId id="585"/>
            <p14:sldId id="588"/>
            <p14:sldId id="529"/>
            <p14:sldId id="530"/>
            <p14:sldId id="592"/>
            <p14:sldId id="539"/>
            <p14:sldId id="540"/>
            <p14:sldId id="541"/>
            <p14:sldId id="542"/>
            <p14:sldId id="562"/>
            <p14:sldId id="598"/>
            <p14:sldId id="599"/>
            <p14:sldId id="601"/>
            <p14:sldId id="603"/>
            <p14:sldId id="604"/>
            <p14:sldId id="605"/>
            <p14:sldId id="606"/>
            <p14:sldId id="620"/>
            <p14:sldId id="610"/>
            <p14:sldId id="609"/>
            <p14:sldId id="611"/>
            <p14:sldId id="613"/>
            <p14:sldId id="614"/>
            <p14:sldId id="595"/>
            <p14:sldId id="543"/>
            <p14:sldId id="602"/>
            <p14:sldId id="597"/>
            <p14:sldId id="621"/>
            <p14:sldId id="560"/>
          </p14:sldIdLst>
        </p14:section>
      </p14:section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k36x6teoh@goetheuniversitaet.onmicrosoft.com" initials="j" lastIdx="1" clrIdx="0"/>
  <p:cmAuthor id="2" name="Vovchenko Volodymyr" initials="VV"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808FF"/>
    <a:srgbClr val="206FB0"/>
    <a:srgbClr val="122E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858" autoAdjust="0"/>
    <p:restoredTop sz="95268" autoAdjust="0"/>
  </p:normalViewPr>
  <p:slideViewPr>
    <p:cSldViewPr snapToGrid="0">
      <p:cViewPr varScale="1">
        <p:scale>
          <a:sx n="116" d="100"/>
          <a:sy n="116" d="100"/>
        </p:scale>
        <p:origin x="1458" y="5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0" Type="http://schemas.openxmlformats.org/officeDocument/2006/relationships/commentAuthors" Target="commentAuthors.xml"/><Relationship Id="rId5" Type="http://schemas.openxmlformats.org/officeDocument/2006/relationships/slide" Target="slides/slide3.xml"/><Relationship Id="rId49" Type="http://schemas.openxmlformats.org/officeDocument/2006/relationships/tableStyles" Target="tableStyles.xml"/><Relationship Id="rId48" Type="http://schemas.openxmlformats.org/officeDocument/2006/relationships/viewProps" Target="viewProps.xml"/><Relationship Id="rId47" Type="http://schemas.openxmlformats.org/officeDocument/2006/relationships/presProps" Target="presProps.xml"/><Relationship Id="rId46" Type="http://schemas.openxmlformats.org/officeDocument/2006/relationships/handoutMaster" Target="handoutMasters/handoutMaster1.xml"/><Relationship Id="rId45" Type="http://schemas.openxmlformats.org/officeDocument/2006/relationships/notesMaster" Target="notesMasters/notesMaster1.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3187455" cy="574719"/>
          </a:xfrm>
          <a:prstGeom prst="rect">
            <a:avLst/>
          </a:prstGeom>
        </p:spPr>
        <p:txBody>
          <a:bodyPr vert="horz" lIns="91440" tIns="45720" rIns="91440" bIns="45720" rtlCol="0"/>
          <a:lstStyle>
            <a:lvl1pPr algn="l">
              <a:defRPr sz="1290"/>
            </a:lvl1pPr>
          </a:lstStyle>
          <a:p>
            <a:endParaRPr lang="ru-RU"/>
          </a:p>
        </p:txBody>
      </p:sp>
      <p:sp>
        <p:nvSpPr>
          <p:cNvPr id="3" name="Дата 2"/>
          <p:cNvSpPr>
            <a:spLocks noGrp="1"/>
          </p:cNvSpPr>
          <p:nvPr>
            <p:ph type="dt" sz="quarter" idx="1"/>
          </p:nvPr>
        </p:nvSpPr>
        <p:spPr>
          <a:xfrm>
            <a:off x="4166508" y="0"/>
            <a:ext cx="3187455" cy="574719"/>
          </a:xfrm>
          <a:prstGeom prst="rect">
            <a:avLst/>
          </a:prstGeom>
        </p:spPr>
        <p:txBody>
          <a:bodyPr vert="horz" lIns="91440" tIns="45720" rIns="91440" bIns="45720" rtlCol="0"/>
          <a:lstStyle>
            <a:lvl1pPr algn="r">
              <a:defRPr sz="1290"/>
            </a:lvl1pPr>
          </a:lstStyle>
          <a:p>
            <a:fld id="{96285ADB-1465-4FCF-8D1B-E067E37D3CEE}" type="datetimeFigureOut">
              <a:rPr lang="ru-RU" smtClean="0"/>
            </a:fld>
            <a:endParaRPr lang="ru-RU"/>
          </a:p>
        </p:txBody>
      </p:sp>
      <p:sp>
        <p:nvSpPr>
          <p:cNvPr id="4" name="Нижний колонтитул 3"/>
          <p:cNvSpPr>
            <a:spLocks noGrp="1"/>
          </p:cNvSpPr>
          <p:nvPr>
            <p:ph type="ftr" sz="quarter" idx="2"/>
          </p:nvPr>
        </p:nvSpPr>
        <p:spPr>
          <a:xfrm>
            <a:off x="0" y="10879875"/>
            <a:ext cx="3187455" cy="574718"/>
          </a:xfrm>
          <a:prstGeom prst="rect">
            <a:avLst/>
          </a:prstGeom>
        </p:spPr>
        <p:txBody>
          <a:bodyPr vert="horz" lIns="91440" tIns="45720" rIns="91440" bIns="45720" rtlCol="0" anchor="b"/>
          <a:lstStyle>
            <a:lvl1pPr algn="l">
              <a:defRPr sz="1290"/>
            </a:lvl1pPr>
          </a:lstStyle>
          <a:p>
            <a:endParaRPr lang="ru-RU"/>
          </a:p>
        </p:txBody>
      </p:sp>
      <p:sp>
        <p:nvSpPr>
          <p:cNvPr id="5" name="Номер слайда 4"/>
          <p:cNvSpPr>
            <a:spLocks noGrp="1"/>
          </p:cNvSpPr>
          <p:nvPr>
            <p:ph type="sldNum" sz="quarter" idx="3"/>
          </p:nvPr>
        </p:nvSpPr>
        <p:spPr>
          <a:xfrm>
            <a:off x="4166508" y="10879875"/>
            <a:ext cx="3187455" cy="574718"/>
          </a:xfrm>
          <a:prstGeom prst="rect">
            <a:avLst/>
          </a:prstGeom>
        </p:spPr>
        <p:txBody>
          <a:bodyPr vert="horz" lIns="91440" tIns="45720" rIns="91440" bIns="45720" rtlCol="0" anchor="b"/>
          <a:lstStyle>
            <a:lvl1pPr algn="r">
              <a:defRPr sz="1290"/>
            </a:lvl1pPr>
          </a:lstStyle>
          <a:p>
            <a:fld id="{F7A9B2AF-2D09-4280-84D1-4F6D53786F2B}" type="slidenum">
              <a:rPr lang="ru-RU" smtClean="0"/>
            </a:fld>
            <a:endParaRPr lang="ru-RU"/>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0"/>
            <a:ext cx="3077739" cy="513508"/>
          </a:xfrm>
          <a:prstGeom prst="rect">
            <a:avLst/>
          </a:prstGeom>
        </p:spPr>
        <p:txBody>
          <a:bodyPr vert="horz" lIns="99057" tIns="49528" rIns="99057" bIns="49528" rtlCol="0"/>
          <a:lstStyle>
            <a:lvl1pPr algn="l">
              <a:defRPr sz="1300"/>
            </a:lvl1pPr>
          </a:lstStyle>
          <a:p>
            <a:endParaRPr lang="uk-UA"/>
          </a:p>
        </p:txBody>
      </p:sp>
      <p:sp>
        <p:nvSpPr>
          <p:cNvPr id="3" name="Дата 2"/>
          <p:cNvSpPr>
            <a:spLocks noGrp="1"/>
          </p:cNvSpPr>
          <p:nvPr>
            <p:ph type="dt" idx="1"/>
          </p:nvPr>
        </p:nvSpPr>
        <p:spPr>
          <a:xfrm>
            <a:off x="4023093" y="0"/>
            <a:ext cx="3077739" cy="513508"/>
          </a:xfrm>
          <a:prstGeom prst="rect">
            <a:avLst/>
          </a:prstGeom>
        </p:spPr>
        <p:txBody>
          <a:bodyPr vert="horz" lIns="99057" tIns="49528" rIns="99057" bIns="49528" rtlCol="0"/>
          <a:lstStyle>
            <a:lvl1pPr algn="r">
              <a:defRPr sz="1300"/>
            </a:lvl1pPr>
          </a:lstStyle>
          <a:p>
            <a:fld id="{961AF02B-09B0-4980-983D-27C0EDB561B5}" type="datetimeFigureOut">
              <a:rPr lang="uk-UA" smtClean="0"/>
            </a:fld>
            <a:endParaRPr lang="uk-UA"/>
          </a:p>
        </p:txBody>
      </p:sp>
      <p:sp>
        <p:nvSpPr>
          <p:cNvPr id="4" name="Образ слайда 3"/>
          <p:cNvSpPr>
            <a:spLocks noGrp="1" noRot="1" noChangeAspect="1"/>
          </p:cNvSpPr>
          <p:nvPr>
            <p:ph type="sldImg" idx="2"/>
          </p:nvPr>
        </p:nvSpPr>
        <p:spPr>
          <a:xfrm>
            <a:off x="1249363" y="1279525"/>
            <a:ext cx="4603750" cy="3452813"/>
          </a:xfrm>
          <a:prstGeom prst="rect">
            <a:avLst/>
          </a:prstGeom>
          <a:noFill/>
          <a:ln w="12700">
            <a:solidFill>
              <a:prstClr val="black"/>
            </a:solidFill>
          </a:ln>
        </p:spPr>
        <p:txBody>
          <a:bodyPr vert="horz" lIns="99057" tIns="49528" rIns="99057" bIns="49528" rtlCol="0" anchor="ctr"/>
          <a:lstStyle/>
          <a:p>
            <a:endParaRPr lang="uk-UA"/>
          </a:p>
        </p:txBody>
      </p:sp>
      <p:sp>
        <p:nvSpPr>
          <p:cNvPr id="5" name="Заметки 4"/>
          <p:cNvSpPr>
            <a:spLocks noGrp="1"/>
          </p:cNvSpPr>
          <p:nvPr>
            <p:ph type="body" sz="quarter" idx="3"/>
          </p:nvPr>
        </p:nvSpPr>
        <p:spPr>
          <a:xfrm>
            <a:off x="710248" y="4925407"/>
            <a:ext cx="5681980" cy="4029879"/>
          </a:xfrm>
          <a:prstGeom prst="rect">
            <a:avLst/>
          </a:prstGeom>
        </p:spPr>
        <p:txBody>
          <a:bodyPr vert="horz" lIns="99057" tIns="49528" rIns="99057" bIns="49528" rtlCol="0"/>
          <a:lstStyle/>
          <a:p>
            <a:pPr lvl="0"/>
            <a:r>
              <a:rPr lang="ru-RU"/>
              <a:t>Образец текста</a:t>
            </a:r>
            <a:endParaRPr lang="ru-RU"/>
          </a:p>
          <a:p>
            <a:pPr lvl="1"/>
            <a:r>
              <a:rPr lang="ru-RU"/>
              <a:t>Второй уровень</a:t>
            </a:r>
            <a:endParaRPr lang="ru-RU"/>
          </a:p>
          <a:p>
            <a:pPr lvl="2"/>
            <a:r>
              <a:rPr lang="ru-RU"/>
              <a:t>Третий уровень</a:t>
            </a:r>
            <a:endParaRPr lang="ru-RU"/>
          </a:p>
          <a:p>
            <a:pPr lvl="3"/>
            <a:r>
              <a:rPr lang="ru-RU"/>
              <a:t>Четвертый уровень</a:t>
            </a:r>
            <a:endParaRPr lang="ru-RU"/>
          </a:p>
          <a:p>
            <a:pPr lvl="4"/>
            <a:r>
              <a:rPr lang="ru-RU"/>
              <a:t>Пятый уровень</a:t>
            </a:r>
            <a:endParaRPr lang="uk-UA"/>
          </a:p>
        </p:txBody>
      </p:sp>
      <p:sp>
        <p:nvSpPr>
          <p:cNvPr id="6" name="Нижний колонтитул 5"/>
          <p:cNvSpPr>
            <a:spLocks noGrp="1"/>
          </p:cNvSpPr>
          <p:nvPr>
            <p:ph type="ftr" sz="quarter" idx="4"/>
          </p:nvPr>
        </p:nvSpPr>
        <p:spPr>
          <a:xfrm>
            <a:off x="1" y="9721107"/>
            <a:ext cx="3077739" cy="513507"/>
          </a:xfrm>
          <a:prstGeom prst="rect">
            <a:avLst/>
          </a:prstGeom>
        </p:spPr>
        <p:txBody>
          <a:bodyPr vert="horz" lIns="99057" tIns="49528" rIns="99057" bIns="49528" rtlCol="0" anchor="b"/>
          <a:lstStyle>
            <a:lvl1pPr algn="l">
              <a:defRPr sz="1300"/>
            </a:lvl1pPr>
          </a:lstStyle>
          <a:p>
            <a:endParaRPr lang="uk-UA"/>
          </a:p>
        </p:txBody>
      </p:sp>
      <p:sp>
        <p:nvSpPr>
          <p:cNvPr id="7" name="Номер слайда 6"/>
          <p:cNvSpPr>
            <a:spLocks noGrp="1"/>
          </p:cNvSpPr>
          <p:nvPr>
            <p:ph type="sldNum" sz="quarter" idx="5"/>
          </p:nvPr>
        </p:nvSpPr>
        <p:spPr>
          <a:xfrm>
            <a:off x="4023093" y="9721107"/>
            <a:ext cx="3077739" cy="513507"/>
          </a:xfrm>
          <a:prstGeom prst="rect">
            <a:avLst/>
          </a:prstGeom>
        </p:spPr>
        <p:txBody>
          <a:bodyPr vert="horz" lIns="99057" tIns="49528" rIns="99057" bIns="49528" rtlCol="0" anchor="b"/>
          <a:lstStyle>
            <a:lvl1pPr algn="r">
              <a:defRPr sz="1300"/>
            </a:lvl1pPr>
          </a:lstStyle>
          <a:p>
            <a:fld id="{2F0C5EC2-2CF5-460B-AE73-90022B24A426}" type="slidenum">
              <a:rPr lang="uk-UA" smtClean="0"/>
            </a:fld>
            <a:endParaRPr lang="uk-UA"/>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45138" y="53789"/>
            <a:ext cx="8453717" cy="2034987"/>
          </a:xfrm>
        </p:spPr>
        <p:txBody>
          <a:bodyPr anchor="b">
            <a:normAutofit/>
          </a:bodyPr>
          <a:lstStyle>
            <a:lvl1pPr algn="ctr">
              <a:defRPr sz="4400" b="1"/>
            </a:lvl1pPr>
          </a:lstStyle>
          <a:p>
            <a:r>
              <a:rPr lang="en-US" dirty="0"/>
              <a:t>Title</a:t>
            </a:r>
            <a:endParaRPr lang="en-US" dirty="0"/>
          </a:p>
        </p:txBody>
      </p:sp>
      <p:sp>
        <p:nvSpPr>
          <p:cNvPr id="3" name="Subtitle 2"/>
          <p:cNvSpPr>
            <a:spLocks noGrp="1"/>
          </p:cNvSpPr>
          <p:nvPr>
            <p:ph type="subTitle" idx="1" hasCustomPrompt="1"/>
          </p:nvPr>
        </p:nvSpPr>
        <p:spPr>
          <a:xfrm>
            <a:off x="685798" y="2183414"/>
            <a:ext cx="7772399" cy="55592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Volodymyr Vovchenko</a:t>
            </a:r>
            <a:endParaRPr lang="en-US" dirty="0"/>
          </a:p>
        </p:txBody>
      </p:sp>
      <p:sp>
        <p:nvSpPr>
          <p:cNvPr id="12" name="Text Placeholder 11"/>
          <p:cNvSpPr>
            <a:spLocks noGrp="1"/>
          </p:cNvSpPr>
          <p:nvPr>
            <p:ph type="body" sz="quarter" idx="10" hasCustomPrompt="1"/>
          </p:nvPr>
        </p:nvSpPr>
        <p:spPr>
          <a:xfrm>
            <a:off x="2460527" y="4582035"/>
            <a:ext cx="4222937" cy="555922"/>
          </a:xfrm>
        </p:spPr>
        <p:txBody>
          <a:bodyPr>
            <a:normAutofit/>
          </a:bodyPr>
          <a:lstStyle>
            <a:lvl1pPr marL="0" indent="0" algn="ctr">
              <a:buNone/>
              <a:defRPr sz="2400" i="1"/>
            </a:lvl1pPr>
          </a:lstStyle>
          <a:p>
            <a:pPr lvl="0"/>
            <a:r>
              <a:rPr lang="en-US" dirty="0"/>
              <a:t>Conference, City, Country</a:t>
            </a:r>
            <a:endParaRPr lang="uk-UA" dirty="0"/>
          </a:p>
        </p:txBody>
      </p:sp>
      <p:sp>
        <p:nvSpPr>
          <p:cNvPr id="14" name="Text Placeholder 13"/>
          <p:cNvSpPr>
            <a:spLocks noGrp="1"/>
          </p:cNvSpPr>
          <p:nvPr>
            <p:ph type="body" sz="quarter" idx="11" hasCustomPrompt="1"/>
          </p:nvPr>
        </p:nvSpPr>
        <p:spPr>
          <a:xfrm>
            <a:off x="3129751" y="5019584"/>
            <a:ext cx="2884488" cy="555922"/>
          </a:xfrm>
        </p:spPr>
        <p:txBody>
          <a:bodyPr>
            <a:normAutofit/>
          </a:bodyPr>
          <a:lstStyle>
            <a:lvl1pPr marL="0" indent="0" algn="ctr">
              <a:buNone/>
              <a:defRPr sz="2000" b="1"/>
            </a:lvl1pPr>
          </a:lstStyle>
          <a:p>
            <a:pPr lvl="0"/>
            <a:r>
              <a:rPr lang="en-US" dirty="0"/>
              <a:t>January 1, 2018</a:t>
            </a:r>
            <a:endParaRPr lang="en-US" dirty="0"/>
          </a:p>
        </p:txBody>
      </p:sp>
      <p:sp>
        <p:nvSpPr>
          <p:cNvPr id="16" name="Text Placeholder 15"/>
          <p:cNvSpPr>
            <a:spLocks noGrp="1"/>
          </p:cNvSpPr>
          <p:nvPr>
            <p:ph type="body" sz="quarter" idx="12" hasCustomPrompt="1"/>
          </p:nvPr>
        </p:nvSpPr>
        <p:spPr>
          <a:xfrm>
            <a:off x="685798" y="2651536"/>
            <a:ext cx="7772399" cy="415925"/>
          </a:xfrm>
        </p:spPr>
        <p:txBody>
          <a:bodyPr>
            <a:normAutofit/>
          </a:bodyPr>
          <a:lstStyle>
            <a:lvl1pPr marL="0" indent="0" algn="ctr">
              <a:buNone/>
              <a:defRPr sz="1600"/>
            </a:lvl1pPr>
          </a:lstStyle>
          <a:p>
            <a:pPr lvl="0"/>
            <a:r>
              <a:rPr lang="en-US" dirty="0"/>
              <a:t>Affiliation 1 &amp; Affiliation 2</a:t>
            </a:r>
            <a:endParaRPr lang="uk-U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endParaRPr lang="ru-RU"/>
          </a:p>
          <a:p>
            <a:pPr lvl="1"/>
            <a:r>
              <a:rPr lang="ru-RU"/>
              <a:t>Второй уровень</a:t>
            </a:r>
            <a:endParaRPr lang="ru-RU"/>
          </a:p>
          <a:p>
            <a:pPr lvl="2"/>
            <a:r>
              <a:rPr lang="ru-RU"/>
              <a:t>Третий уровень</a:t>
            </a:r>
            <a:endParaRPr lang="ru-RU"/>
          </a:p>
          <a:p>
            <a:pPr lvl="3"/>
            <a:r>
              <a:rPr lang="ru-RU"/>
              <a:t>Четвертый уровень</a:t>
            </a:r>
            <a:endParaRPr lang="ru-RU"/>
          </a:p>
          <a:p>
            <a:pPr lvl="4"/>
            <a:r>
              <a:rPr lang="ru-RU"/>
              <a:t>Пятый уровень</a:t>
            </a:r>
            <a:endParaRPr lang="en-US" dirty="0"/>
          </a:p>
        </p:txBody>
      </p:sp>
      <p:sp>
        <p:nvSpPr>
          <p:cNvPr id="4" name="Date Placeholder 3"/>
          <p:cNvSpPr>
            <a:spLocks noGrp="1"/>
          </p:cNvSpPr>
          <p:nvPr>
            <p:ph type="dt" sz="half" idx="10"/>
          </p:nvPr>
        </p:nvSpPr>
        <p:spPr>
          <a:xfrm>
            <a:off x="268941" y="6356350"/>
            <a:ext cx="2057400" cy="365125"/>
          </a:xfrm>
          <a:prstGeom prst="rect">
            <a:avLst/>
          </a:prstGeom>
        </p:spPr>
        <p:txBody>
          <a:bodyPr/>
          <a:lstStyle/>
          <a:p>
            <a:r>
              <a:rPr lang="uk-UA"/>
              <a:t>16.05.2018</a:t>
            </a:r>
            <a:endParaRPr lang="uk-UA"/>
          </a:p>
        </p:txBody>
      </p:sp>
      <p:sp>
        <p:nvSpPr>
          <p:cNvPr id="5" name="Footer Placeholder 4"/>
          <p:cNvSpPr>
            <a:spLocks noGrp="1"/>
          </p:cNvSpPr>
          <p:nvPr>
            <p:ph type="ftr" sz="quarter" idx="11"/>
          </p:nvPr>
        </p:nvSpPr>
        <p:spPr>
          <a:xfrm>
            <a:off x="2528047" y="6356351"/>
            <a:ext cx="4061011" cy="365125"/>
          </a:xfrm>
          <a:prstGeom prst="rect">
            <a:avLst/>
          </a:prstGeom>
        </p:spPr>
        <p:txBody>
          <a:bodyPr/>
          <a:lstStyle/>
          <a:p>
            <a:r>
              <a:rPr lang="en-US"/>
              <a:t>Lattice-based QCD equation of state at finite baryon density</a:t>
            </a:r>
            <a:endParaRPr lang="uk-UA"/>
          </a:p>
        </p:txBody>
      </p:sp>
      <p:sp>
        <p:nvSpPr>
          <p:cNvPr id="7" name="TextBox 6"/>
          <p:cNvSpPr txBox="1"/>
          <p:nvPr userDrawn="1"/>
        </p:nvSpPr>
        <p:spPr>
          <a:xfrm>
            <a:off x="7799293" y="6374886"/>
            <a:ext cx="1057835" cy="369332"/>
          </a:xfrm>
          <a:prstGeom prst="rect">
            <a:avLst/>
          </a:prstGeom>
          <a:noFill/>
        </p:spPr>
        <p:txBody>
          <a:bodyPr wrap="square" rtlCol="0">
            <a:spAutoFit/>
          </a:bodyPr>
          <a:lstStyle/>
          <a:p>
            <a:pPr algn="r"/>
            <a:fld id="{F756D04E-A8B2-4ECC-B16F-BDE426F97B99}" type="slidenum">
              <a:rPr lang="uk-UA" smtClean="0">
                <a:solidFill>
                  <a:schemeClr val="bg1">
                    <a:lumMod val="50000"/>
                  </a:schemeClr>
                </a:solidFill>
              </a:rPr>
            </a:fld>
            <a:r>
              <a:rPr lang="en-US" dirty="0">
                <a:solidFill>
                  <a:schemeClr val="bg1">
                    <a:lumMod val="50000"/>
                  </a:schemeClr>
                </a:solidFill>
                <a:latin typeface="Gill Sans MT" panose="020B0502020104020203" pitchFamily="34" charset="0"/>
              </a:rPr>
              <a:t>/15</a:t>
            </a:r>
            <a:endParaRPr lang="uk-UA" dirty="0">
              <a:solidFill>
                <a:schemeClr val="bg1">
                  <a:lumMod val="50000"/>
                </a:schemeClr>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ru-RU"/>
              <a:t>Образец текста</a:t>
            </a:r>
            <a:endParaRPr lang="ru-RU"/>
          </a:p>
          <a:p>
            <a:pPr lvl="1"/>
            <a:r>
              <a:rPr lang="ru-RU"/>
              <a:t>Второй уровень</a:t>
            </a:r>
            <a:endParaRPr lang="ru-RU"/>
          </a:p>
          <a:p>
            <a:pPr lvl="2"/>
            <a:r>
              <a:rPr lang="ru-RU"/>
              <a:t>Третий уровень</a:t>
            </a:r>
            <a:endParaRPr lang="ru-RU"/>
          </a:p>
          <a:p>
            <a:pPr lvl="3"/>
            <a:r>
              <a:rPr lang="ru-RU"/>
              <a:t>Четвертый уровень</a:t>
            </a:r>
            <a:endParaRPr lang="ru-RU"/>
          </a:p>
          <a:p>
            <a:pPr lvl="4"/>
            <a:r>
              <a:rPr lang="ru-RU"/>
              <a:t>Пятый уровень</a:t>
            </a:r>
            <a:endParaRPr lang="en-US" dirty="0"/>
          </a:p>
        </p:txBody>
      </p:sp>
      <p:sp>
        <p:nvSpPr>
          <p:cNvPr id="4" name="Date Placeholder 3"/>
          <p:cNvSpPr>
            <a:spLocks noGrp="1"/>
          </p:cNvSpPr>
          <p:nvPr>
            <p:ph type="dt" sz="half" idx="10"/>
          </p:nvPr>
        </p:nvSpPr>
        <p:spPr>
          <a:xfrm>
            <a:off x="268941" y="6356350"/>
            <a:ext cx="2057400" cy="365125"/>
          </a:xfrm>
          <a:prstGeom prst="rect">
            <a:avLst/>
          </a:prstGeom>
        </p:spPr>
        <p:txBody>
          <a:bodyPr/>
          <a:lstStyle/>
          <a:p>
            <a:r>
              <a:rPr lang="uk-UA"/>
              <a:t>16.05.2018</a:t>
            </a:r>
            <a:endParaRPr lang="uk-UA"/>
          </a:p>
        </p:txBody>
      </p:sp>
      <p:sp>
        <p:nvSpPr>
          <p:cNvPr id="5" name="Footer Placeholder 4"/>
          <p:cNvSpPr>
            <a:spLocks noGrp="1"/>
          </p:cNvSpPr>
          <p:nvPr>
            <p:ph type="ftr" sz="quarter" idx="11"/>
          </p:nvPr>
        </p:nvSpPr>
        <p:spPr>
          <a:xfrm>
            <a:off x="2528047" y="6356351"/>
            <a:ext cx="4061011" cy="365125"/>
          </a:xfrm>
          <a:prstGeom prst="rect">
            <a:avLst/>
          </a:prstGeom>
        </p:spPr>
        <p:txBody>
          <a:bodyPr/>
          <a:lstStyle/>
          <a:p>
            <a:r>
              <a:rPr lang="en-US"/>
              <a:t>Lattice-based QCD equation of state at finite baryon density</a:t>
            </a:r>
            <a:endParaRPr lang="uk-UA"/>
          </a:p>
        </p:txBody>
      </p:sp>
      <p:sp>
        <p:nvSpPr>
          <p:cNvPr id="7" name="TextBox 6"/>
          <p:cNvSpPr txBox="1"/>
          <p:nvPr userDrawn="1"/>
        </p:nvSpPr>
        <p:spPr>
          <a:xfrm>
            <a:off x="7799293" y="6374886"/>
            <a:ext cx="1057835" cy="369332"/>
          </a:xfrm>
          <a:prstGeom prst="rect">
            <a:avLst/>
          </a:prstGeom>
          <a:noFill/>
        </p:spPr>
        <p:txBody>
          <a:bodyPr wrap="square" rtlCol="0">
            <a:spAutoFit/>
          </a:bodyPr>
          <a:lstStyle/>
          <a:p>
            <a:pPr algn="r"/>
            <a:fld id="{F756D04E-A8B2-4ECC-B16F-BDE426F97B99}" type="slidenum">
              <a:rPr lang="uk-UA" smtClean="0">
                <a:solidFill>
                  <a:schemeClr val="bg1">
                    <a:lumMod val="50000"/>
                  </a:schemeClr>
                </a:solidFill>
              </a:rPr>
            </a:fld>
            <a:r>
              <a:rPr lang="en-US" dirty="0">
                <a:solidFill>
                  <a:schemeClr val="bg1">
                    <a:lumMod val="50000"/>
                  </a:schemeClr>
                </a:solidFill>
                <a:latin typeface="Gill Sans MT" panose="020B0502020104020203" pitchFamily="34" charset="0"/>
              </a:rPr>
              <a:t>/15</a:t>
            </a:r>
            <a:endParaRPr lang="uk-UA" dirty="0">
              <a:solidFill>
                <a:schemeClr val="bg1">
                  <a:lumMod val="50000"/>
                </a:scheme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7906" y="0"/>
            <a:ext cx="8588188" cy="1165085"/>
          </a:xfrm>
        </p:spPr>
        <p:txBody>
          <a:bodyPr>
            <a:normAutofit/>
          </a:bodyPr>
          <a:lstStyle>
            <a:lvl1pPr>
              <a:defRPr sz="3000" b="1"/>
            </a:lvl1pPr>
          </a:lstStyle>
          <a:p>
            <a:r>
              <a:rPr lang="en-US" dirty="0"/>
              <a:t>Slide title</a:t>
            </a:r>
            <a:endParaRPr lang="en-US" dirty="0"/>
          </a:p>
        </p:txBody>
      </p:sp>
      <p:sp>
        <p:nvSpPr>
          <p:cNvPr id="3" name="Content Placeholder 2"/>
          <p:cNvSpPr>
            <a:spLocks noGrp="1"/>
          </p:cNvSpPr>
          <p:nvPr>
            <p:ph idx="1"/>
          </p:nvPr>
        </p:nvSpPr>
        <p:spPr>
          <a:xfrm>
            <a:off x="277906" y="1165085"/>
            <a:ext cx="8588188" cy="5065379"/>
          </a:xfrm>
        </p:spPr>
        <p:txBody>
          <a:bodyPr/>
          <a:lstStyle>
            <a:lvl1pPr>
              <a:defRPr sz="2600"/>
            </a:lvl1pPr>
            <a:lvl2pPr>
              <a:defRPr sz="2200"/>
            </a:lvl2pPr>
          </a:lstStyle>
          <a:p>
            <a:pPr lvl="0"/>
            <a:r>
              <a:rPr lang="ru-RU" dirty="0"/>
              <a:t>Образец текста</a:t>
            </a:r>
            <a:endParaRPr lang="ru-RU" dirty="0"/>
          </a:p>
          <a:p>
            <a:pPr lvl="1"/>
            <a:r>
              <a:rPr lang="ru-RU" dirty="0"/>
              <a:t>Второй уровень</a:t>
            </a:r>
            <a:endParaRPr lang="ru-RU" dirty="0"/>
          </a:p>
          <a:p>
            <a:pPr lvl="2"/>
            <a:r>
              <a:rPr lang="ru-RU" dirty="0"/>
              <a:t>Третий уровень</a:t>
            </a:r>
            <a:endParaRPr lang="ru-RU" dirty="0"/>
          </a:p>
          <a:p>
            <a:pPr lvl="3"/>
            <a:r>
              <a:rPr lang="ru-RU" dirty="0"/>
              <a:t>Четвертый уровень</a:t>
            </a:r>
            <a:endParaRPr lang="ru-RU" dirty="0"/>
          </a:p>
          <a:p>
            <a:pPr lvl="4"/>
            <a:r>
              <a:rPr lang="ru-RU" dirty="0"/>
              <a:t>Пятый уровень</a:t>
            </a:r>
            <a:endParaRPr lang="en-US" dirty="0"/>
          </a:p>
        </p:txBody>
      </p:sp>
      <p:sp>
        <p:nvSpPr>
          <p:cNvPr id="4" name="Date Placeholder 3"/>
          <p:cNvSpPr>
            <a:spLocks noGrp="1"/>
          </p:cNvSpPr>
          <p:nvPr>
            <p:ph type="dt" sz="half" idx="10"/>
          </p:nvPr>
        </p:nvSpPr>
        <p:spPr>
          <a:xfrm>
            <a:off x="268941" y="6356350"/>
            <a:ext cx="1299883" cy="365125"/>
          </a:xfrm>
          <a:prstGeom prst="rect">
            <a:avLst/>
          </a:prstGeom>
        </p:spPr>
        <p:txBody>
          <a:bodyPr/>
          <a:lstStyle>
            <a:lvl1pPr>
              <a:defRPr sz="1800"/>
            </a:lvl1pPr>
          </a:lstStyle>
          <a:p>
            <a:r>
              <a:rPr lang="uk-UA" dirty="0"/>
              <a:t>16.05.2018</a:t>
            </a:r>
            <a:endParaRPr lang="uk-UA" dirty="0"/>
          </a:p>
        </p:txBody>
      </p:sp>
      <p:sp>
        <p:nvSpPr>
          <p:cNvPr id="5" name="Footer Placeholder 4"/>
          <p:cNvSpPr>
            <a:spLocks noGrp="1"/>
          </p:cNvSpPr>
          <p:nvPr>
            <p:ph type="ftr" sz="quarter" idx="11"/>
          </p:nvPr>
        </p:nvSpPr>
        <p:spPr>
          <a:xfrm>
            <a:off x="1658471" y="6356350"/>
            <a:ext cx="5827058" cy="365125"/>
          </a:xfrm>
          <a:prstGeom prst="rect">
            <a:avLst/>
          </a:prstGeom>
        </p:spPr>
        <p:txBody>
          <a:bodyPr/>
          <a:lstStyle>
            <a:lvl1pPr>
              <a:defRPr sz="1800"/>
            </a:lvl1pPr>
          </a:lstStyle>
          <a:p>
            <a:r>
              <a:rPr lang="en-US" dirty="0"/>
              <a:t>Lattice-based QCD equation of state at finite baryon density</a:t>
            </a:r>
            <a:endParaRPr lang="uk-UA" dirty="0"/>
          </a:p>
        </p:txBody>
      </p:sp>
      <p:cxnSp>
        <p:nvCxnSpPr>
          <p:cNvPr id="8" name="Прямая соединительная линия 7"/>
          <p:cNvCxnSpPr/>
          <p:nvPr userDrawn="1"/>
        </p:nvCxnSpPr>
        <p:spPr>
          <a:xfrm>
            <a:off x="394447" y="941290"/>
            <a:ext cx="8471647" cy="0"/>
          </a:xfrm>
          <a:prstGeom prst="line">
            <a:avLst/>
          </a:prstGeom>
          <a:ln w="38100" cap="rnd">
            <a:solidFill>
              <a:schemeClr val="accent1">
                <a:lumMod val="75000"/>
              </a:schemeClr>
            </a:solidFill>
            <a:miter lim="800000"/>
            <a:headEnd type="none"/>
          </a:ln>
        </p:spPr>
        <p:style>
          <a:lnRef idx="1">
            <a:schemeClr val="accent1"/>
          </a:lnRef>
          <a:fillRef idx="0">
            <a:schemeClr val="accent1"/>
          </a:fillRef>
          <a:effectRef idx="0">
            <a:schemeClr val="accent1"/>
          </a:effectRef>
          <a:fontRef idx="minor">
            <a:schemeClr val="tx1"/>
          </a:fontRef>
        </p:style>
      </p:cxnSp>
      <p:sp>
        <p:nvSpPr>
          <p:cNvPr id="9" name="Text Placeholder 8"/>
          <p:cNvSpPr>
            <a:spLocks noGrp="1"/>
          </p:cNvSpPr>
          <p:nvPr>
            <p:ph type="body" sz="quarter" idx="12" hasCustomPrompt="1"/>
          </p:nvPr>
        </p:nvSpPr>
        <p:spPr>
          <a:xfrm>
            <a:off x="8009498" y="6467291"/>
            <a:ext cx="856596" cy="340472"/>
          </a:xfrm>
        </p:spPr>
        <p:txBody>
          <a:bodyPr/>
          <a:lstStyle>
            <a:lvl1pPr marL="0" indent="0" algn="r">
              <a:buNone/>
              <a:defRPr sz="1800">
                <a:solidFill>
                  <a:schemeClr val="bg1">
                    <a:lumMod val="50000"/>
                  </a:schemeClr>
                </a:solidFill>
              </a:defRPr>
            </a:lvl1pPr>
          </a:lstStyle>
          <a:p>
            <a:pPr lvl="0"/>
            <a:r>
              <a:rPr lang="en-US" dirty="0"/>
              <a:t>1/16</a:t>
            </a:r>
            <a:endParaRPr lang="uk-U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ru-RU" dirty="0"/>
              <a:t>Образец заголовка</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endParaRPr lang="ru-RU"/>
          </a:p>
        </p:txBody>
      </p:sp>
      <p:sp>
        <p:nvSpPr>
          <p:cNvPr id="4" name="Date Placeholder 3"/>
          <p:cNvSpPr>
            <a:spLocks noGrp="1"/>
          </p:cNvSpPr>
          <p:nvPr>
            <p:ph type="dt" sz="half" idx="10"/>
          </p:nvPr>
        </p:nvSpPr>
        <p:spPr>
          <a:xfrm>
            <a:off x="268941" y="6356350"/>
            <a:ext cx="2057400" cy="365125"/>
          </a:xfrm>
          <a:prstGeom prst="rect">
            <a:avLst/>
          </a:prstGeom>
        </p:spPr>
        <p:txBody>
          <a:bodyPr/>
          <a:lstStyle/>
          <a:p>
            <a:r>
              <a:rPr lang="uk-UA"/>
              <a:t>16.05.2018</a:t>
            </a:r>
            <a:endParaRPr lang="uk-UA"/>
          </a:p>
        </p:txBody>
      </p:sp>
      <p:sp>
        <p:nvSpPr>
          <p:cNvPr id="5" name="Footer Placeholder 4"/>
          <p:cNvSpPr>
            <a:spLocks noGrp="1"/>
          </p:cNvSpPr>
          <p:nvPr>
            <p:ph type="ftr" sz="quarter" idx="11"/>
          </p:nvPr>
        </p:nvSpPr>
        <p:spPr>
          <a:xfrm>
            <a:off x="2528047" y="6356351"/>
            <a:ext cx="4061011" cy="365125"/>
          </a:xfrm>
          <a:prstGeom prst="rect">
            <a:avLst/>
          </a:prstGeom>
        </p:spPr>
        <p:txBody>
          <a:bodyPr/>
          <a:lstStyle/>
          <a:p>
            <a:r>
              <a:rPr lang="en-US"/>
              <a:t>Lattice-based QCD equation of state at finite baryon density</a:t>
            </a:r>
            <a:endParaRPr lang="uk-UA"/>
          </a:p>
        </p:txBody>
      </p:sp>
      <p:sp>
        <p:nvSpPr>
          <p:cNvPr id="7" name="TextBox 6"/>
          <p:cNvSpPr txBox="1"/>
          <p:nvPr userDrawn="1"/>
        </p:nvSpPr>
        <p:spPr>
          <a:xfrm>
            <a:off x="7799293" y="6374886"/>
            <a:ext cx="1057835" cy="369332"/>
          </a:xfrm>
          <a:prstGeom prst="rect">
            <a:avLst/>
          </a:prstGeom>
          <a:noFill/>
        </p:spPr>
        <p:txBody>
          <a:bodyPr wrap="square" rtlCol="0">
            <a:spAutoFit/>
          </a:bodyPr>
          <a:lstStyle/>
          <a:p>
            <a:pPr algn="r"/>
            <a:fld id="{F756D04E-A8B2-4ECC-B16F-BDE426F97B99}" type="slidenum">
              <a:rPr lang="uk-UA" smtClean="0">
                <a:solidFill>
                  <a:schemeClr val="bg1">
                    <a:lumMod val="50000"/>
                  </a:schemeClr>
                </a:solidFill>
              </a:rPr>
            </a:fld>
            <a:r>
              <a:rPr lang="en-US" dirty="0">
                <a:solidFill>
                  <a:schemeClr val="bg1">
                    <a:lumMod val="50000"/>
                  </a:schemeClr>
                </a:solidFill>
                <a:latin typeface="Gill Sans MT" panose="020B0502020104020203" pitchFamily="34" charset="0"/>
              </a:rPr>
              <a:t>/15</a:t>
            </a:r>
            <a:endParaRPr lang="uk-UA" dirty="0">
              <a:solidFill>
                <a:schemeClr val="bg1">
                  <a:lumMod val="50000"/>
                </a:scheme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ru-RU"/>
              <a:t>Образец текста</a:t>
            </a:r>
            <a:endParaRPr lang="ru-RU"/>
          </a:p>
          <a:p>
            <a:pPr lvl="1"/>
            <a:r>
              <a:rPr lang="ru-RU"/>
              <a:t>Второй уровень</a:t>
            </a:r>
            <a:endParaRPr lang="ru-RU"/>
          </a:p>
          <a:p>
            <a:pPr lvl="2"/>
            <a:r>
              <a:rPr lang="ru-RU"/>
              <a:t>Третий уровень</a:t>
            </a:r>
            <a:endParaRPr lang="ru-RU"/>
          </a:p>
          <a:p>
            <a:pPr lvl="3"/>
            <a:r>
              <a:rPr lang="ru-RU"/>
              <a:t>Четвертый уровень</a:t>
            </a:r>
            <a:endParaRPr lang="ru-RU"/>
          </a:p>
          <a:p>
            <a:pPr lvl="4"/>
            <a:r>
              <a:rPr lang="ru-RU"/>
              <a:t>Пятый уровень</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ru-RU"/>
              <a:t>Образец текста</a:t>
            </a:r>
            <a:endParaRPr lang="ru-RU"/>
          </a:p>
          <a:p>
            <a:pPr lvl="1"/>
            <a:r>
              <a:rPr lang="ru-RU"/>
              <a:t>Второй уровень</a:t>
            </a:r>
            <a:endParaRPr lang="ru-RU"/>
          </a:p>
          <a:p>
            <a:pPr lvl="2"/>
            <a:r>
              <a:rPr lang="ru-RU"/>
              <a:t>Третий уровень</a:t>
            </a:r>
            <a:endParaRPr lang="ru-RU"/>
          </a:p>
          <a:p>
            <a:pPr lvl="3"/>
            <a:r>
              <a:rPr lang="ru-RU"/>
              <a:t>Четвертый уровень</a:t>
            </a:r>
            <a:endParaRPr lang="ru-RU"/>
          </a:p>
          <a:p>
            <a:pPr lvl="4"/>
            <a:r>
              <a:rPr lang="ru-RU"/>
              <a:t>Пятый уровень</a:t>
            </a:r>
            <a:endParaRPr lang="en-US" dirty="0"/>
          </a:p>
        </p:txBody>
      </p:sp>
      <p:sp>
        <p:nvSpPr>
          <p:cNvPr id="5" name="Date Placeholder 4"/>
          <p:cNvSpPr>
            <a:spLocks noGrp="1"/>
          </p:cNvSpPr>
          <p:nvPr>
            <p:ph type="dt" sz="half" idx="10"/>
          </p:nvPr>
        </p:nvSpPr>
        <p:spPr>
          <a:xfrm>
            <a:off x="268941" y="6356350"/>
            <a:ext cx="2057400" cy="365125"/>
          </a:xfrm>
          <a:prstGeom prst="rect">
            <a:avLst/>
          </a:prstGeom>
        </p:spPr>
        <p:txBody>
          <a:bodyPr/>
          <a:lstStyle/>
          <a:p>
            <a:r>
              <a:rPr lang="uk-UA"/>
              <a:t>16.05.2018</a:t>
            </a:r>
            <a:endParaRPr lang="uk-UA"/>
          </a:p>
        </p:txBody>
      </p:sp>
      <p:sp>
        <p:nvSpPr>
          <p:cNvPr id="6" name="Footer Placeholder 5"/>
          <p:cNvSpPr>
            <a:spLocks noGrp="1"/>
          </p:cNvSpPr>
          <p:nvPr>
            <p:ph type="ftr" sz="quarter" idx="11"/>
          </p:nvPr>
        </p:nvSpPr>
        <p:spPr>
          <a:xfrm>
            <a:off x="2528047" y="6356351"/>
            <a:ext cx="4061011" cy="365125"/>
          </a:xfrm>
          <a:prstGeom prst="rect">
            <a:avLst/>
          </a:prstGeom>
        </p:spPr>
        <p:txBody>
          <a:bodyPr/>
          <a:lstStyle/>
          <a:p>
            <a:r>
              <a:rPr lang="en-US"/>
              <a:t>Lattice-based QCD equation of state at finite baryon density</a:t>
            </a:r>
            <a:endParaRPr lang="uk-UA"/>
          </a:p>
        </p:txBody>
      </p:sp>
      <p:sp>
        <p:nvSpPr>
          <p:cNvPr id="8" name="TextBox 7"/>
          <p:cNvSpPr txBox="1"/>
          <p:nvPr userDrawn="1"/>
        </p:nvSpPr>
        <p:spPr>
          <a:xfrm>
            <a:off x="7799293" y="6374886"/>
            <a:ext cx="1057835" cy="369332"/>
          </a:xfrm>
          <a:prstGeom prst="rect">
            <a:avLst/>
          </a:prstGeom>
          <a:noFill/>
        </p:spPr>
        <p:txBody>
          <a:bodyPr wrap="square" rtlCol="0">
            <a:spAutoFit/>
          </a:bodyPr>
          <a:lstStyle/>
          <a:p>
            <a:pPr algn="r"/>
            <a:fld id="{F756D04E-A8B2-4ECC-B16F-BDE426F97B99}" type="slidenum">
              <a:rPr lang="uk-UA" smtClean="0">
                <a:solidFill>
                  <a:schemeClr val="bg1">
                    <a:lumMod val="50000"/>
                  </a:schemeClr>
                </a:solidFill>
              </a:rPr>
            </a:fld>
            <a:r>
              <a:rPr lang="en-US" dirty="0">
                <a:solidFill>
                  <a:schemeClr val="bg1">
                    <a:lumMod val="50000"/>
                  </a:schemeClr>
                </a:solidFill>
                <a:latin typeface="Gill Sans MT" panose="020B0502020104020203" pitchFamily="34" charset="0"/>
              </a:rPr>
              <a:t>/15</a:t>
            </a:r>
            <a:endParaRPr lang="uk-UA" dirty="0">
              <a:solidFill>
                <a:schemeClr val="bg1">
                  <a:lumMod val="50000"/>
                </a:scheme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ru-RU"/>
              <a:t>Образец заголовка</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endParaRPr lang="ru-RU"/>
          </a:p>
        </p:txBody>
      </p:sp>
      <p:sp>
        <p:nvSpPr>
          <p:cNvPr id="4" name="Content Placeholder 3"/>
          <p:cNvSpPr>
            <a:spLocks noGrp="1"/>
          </p:cNvSpPr>
          <p:nvPr>
            <p:ph sz="half" idx="2"/>
          </p:nvPr>
        </p:nvSpPr>
        <p:spPr>
          <a:xfrm>
            <a:off x="629842" y="2505075"/>
            <a:ext cx="3868340" cy="3684588"/>
          </a:xfrm>
        </p:spPr>
        <p:txBody>
          <a:bodyPr/>
          <a:lstStyle/>
          <a:p>
            <a:pPr lvl="0"/>
            <a:r>
              <a:rPr lang="ru-RU"/>
              <a:t>Образец текста</a:t>
            </a:r>
            <a:endParaRPr lang="ru-RU"/>
          </a:p>
          <a:p>
            <a:pPr lvl="1"/>
            <a:r>
              <a:rPr lang="ru-RU"/>
              <a:t>Второй уровень</a:t>
            </a:r>
            <a:endParaRPr lang="ru-RU"/>
          </a:p>
          <a:p>
            <a:pPr lvl="2"/>
            <a:r>
              <a:rPr lang="ru-RU"/>
              <a:t>Третий уровень</a:t>
            </a:r>
            <a:endParaRPr lang="ru-RU"/>
          </a:p>
          <a:p>
            <a:pPr lvl="3"/>
            <a:r>
              <a:rPr lang="ru-RU"/>
              <a:t>Четвертый уровень</a:t>
            </a:r>
            <a:endParaRPr lang="ru-RU"/>
          </a:p>
          <a:p>
            <a:pPr lvl="4"/>
            <a:r>
              <a:rPr lang="ru-RU"/>
              <a:t>Пятый уровень</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endParaRPr lang="ru-RU"/>
          </a:p>
        </p:txBody>
      </p:sp>
      <p:sp>
        <p:nvSpPr>
          <p:cNvPr id="6" name="Content Placeholder 5"/>
          <p:cNvSpPr>
            <a:spLocks noGrp="1"/>
          </p:cNvSpPr>
          <p:nvPr>
            <p:ph sz="quarter" idx="4"/>
          </p:nvPr>
        </p:nvSpPr>
        <p:spPr>
          <a:xfrm>
            <a:off x="4629150" y="2505075"/>
            <a:ext cx="3887391" cy="3684588"/>
          </a:xfrm>
        </p:spPr>
        <p:txBody>
          <a:bodyPr/>
          <a:lstStyle/>
          <a:p>
            <a:pPr lvl="0"/>
            <a:r>
              <a:rPr lang="ru-RU"/>
              <a:t>Образец текста</a:t>
            </a:r>
            <a:endParaRPr lang="ru-RU"/>
          </a:p>
          <a:p>
            <a:pPr lvl="1"/>
            <a:r>
              <a:rPr lang="ru-RU"/>
              <a:t>Второй уровень</a:t>
            </a:r>
            <a:endParaRPr lang="ru-RU"/>
          </a:p>
          <a:p>
            <a:pPr lvl="2"/>
            <a:r>
              <a:rPr lang="ru-RU"/>
              <a:t>Третий уровень</a:t>
            </a:r>
            <a:endParaRPr lang="ru-RU"/>
          </a:p>
          <a:p>
            <a:pPr lvl="3"/>
            <a:r>
              <a:rPr lang="ru-RU"/>
              <a:t>Четвертый уровень</a:t>
            </a:r>
            <a:endParaRPr lang="ru-RU"/>
          </a:p>
          <a:p>
            <a:pPr lvl="4"/>
            <a:r>
              <a:rPr lang="ru-RU"/>
              <a:t>Пятый уровень</a:t>
            </a:r>
            <a:endParaRPr lang="en-US" dirty="0"/>
          </a:p>
        </p:txBody>
      </p:sp>
      <p:sp>
        <p:nvSpPr>
          <p:cNvPr id="7" name="Date Placeholder 6"/>
          <p:cNvSpPr>
            <a:spLocks noGrp="1"/>
          </p:cNvSpPr>
          <p:nvPr>
            <p:ph type="dt" sz="half" idx="10"/>
          </p:nvPr>
        </p:nvSpPr>
        <p:spPr>
          <a:xfrm>
            <a:off x="268941" y="6356350"/>
            <a:ext cx="2057400" cy="365125"/>
          </a:xfrm>
          <a:prstGeom prst="rect">
            <a:avLst/>
          </a:prstGeom>
        </p:spPr>
        <p:txBody>
          <a:bodyPr/>
          <a:lstStyle/>
          <a:p>
            <a:r>
              <a:rPr lang="uk-UA"/>
              <a:t>16.05.2018</a:t>
            </a:r>
            <a:endParaRPr lang="uk-UA"/>
          </a:p>
        </p:txBody>
      </p:sp>
      <p:sp>
        <p:nvSpPr>
          <p:cNvPr id="8" name="Footer Placeholder 7"/>
          <p:cNvSpPr>
            <a:spLocks noGrp="1"/>
          </p:cNvSpPr>
          <p:nvPr>
            <p:ph type="ftr" sz="quarter" idx="11"/>
          </p:nvPr>
        </p:nvSpPr>
        <p:spPr>
          <a:xfrm>
            <a:off x="2528047" y="6356351"/>
            <a:ext cx="4061011" cy="365125"/>
          </a:xfrm>
          <a:prstGeom prst="rect">
            <a:avLst/>
          </a:prstGeom>
        </p:spPr>
        <p:txBody>
          <a:bodyPr/>
          <a:lstStyle/>
          <a:p>
            <a:r>
              <a:rPr lang="en-US"/>
              <a:t>Lattice-based QCD equation of state at finite baryon density</a:t>
            </a:r>
            <a:endParaRPr lang="uk-UA"/>
          </a:p>
        </p:txBody>
      </p:sp>
      <p:sp>
        <p:nvSpPr>
          <p:cNvPr id="10" name="TextBox 9"/>
          <p:cNvSpPr txBox="1"/>
          <p:nvPr userDrawn="1"/>
        </p:nvSpPr>
        <p:spPr>
          <a:xfrm>
            <a:off x="7799293" y="6374886"/>
            <a:ext cx="1057835" cy="369332"/>
          </a:xfrm>
          <a:prstGeom prst="rect">
            <a:avLst/>
          </a:prstGeom>
          <a:noFill/>
        </p:spPr>
        <p:txBody>
          <a:bodyPr wrap="square" rtlCol="0">
            <a:spAutoFit/>
          </a:bodyPr>
          <a:lstStyle/>
          <a:p>
            <a:pPr algn="r"/>
            <a:fld id="{F756D04E-A8B2-4ECC-B16F-BDE426F97B99}" type="slidenum">
              <a:rPr lang="uk-UA" smtClean="0">
                <a:solidFill>
                  <a:schemeClr val="bg1">
                    <a:lumMod val="50000"/>
                  </a:schemeClr>
                </a:solidFill>
              </a:rPr>
            </a:fld>
            <a:r>
              <a:rPr lang="en-US" dirty="0">
                <a:solidFill>
                  <a:schemeClr val="bg1">
                    <a:lumMod val="50000"/>
                  </a:schemeClr>
                </a:solidFill>
                <a:latin typeface="Gill Sans MT" panose="020B0502020104020203" pitchFamily="34" charset="0"/>
              </a:rPr>
              <a:t>/15</a:t>
            </a:r>
            <a:endParaRPr lang="uk-UA" dirty="0">
              <a:solidFill>
                <a:schemeClr val="bg1">
                  <a:lumMod val="50000"/>
                </a:schemeClr>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a:xfrm>
            <a:off x="268941" y="6356350"/>
            <a:ext cx="2057400" cy="365125"/>
          </a:xfrm>
          <a:prstGeom prst="rect">
            <a:avLst/>
          </a:prstGeom>
        </p:spPr>
        <p:txBody>
          <a:bodyPr/>
          <a:lstStyle/>
          <a:p>
            <a:r>
              <a:rPr lang="uk-UA"/>
              <a:t>16.05.2018</a:t>
            </a:r>
            <a:endParaRPr lang="uk-UA"/>
          </a:p>
        </p:txBody>
      </p:sp>
      <p:sp>
        <p:nvSpPr>
          <p:cNvPr id="4" name="Footer Placeholder 3"/>
          <p:cNvSpPr>
            <a:spLocks noGrp="1"/>
          </p:cNvSpPr>
          <p:nvPr>
            <p:ph type="ftr" sz="quarter" idx="11"/>
          </p:nvPr>
        </p:nvSpPr>
        <p:spPr>
          <a:xfrm>
            <a:off x="2528047" y="6356351"/>
            <a:ext cx="4061011" cy="365125"/>
          </a:xfrm>
          <a:prstGeom prst="rect">
            <a:avLst/>
          </a:prstGeom>
        </p:spPr>
        <p:txBody>
          <a:bodyPr/>
          <a:lstStyle/>
          <a:p>
            <a:r>
              <a:rPr lang="en-US"/>
              <a:t>Lattice-based QCD equation of state at finite baryon density</a:t>
            </a:r>
            <a:endParaRPr lang="uk-UA"/>
          </a:p>
        </p:txBody>
      </p:sp>
      <p:sp>
        <p:nvSpPr>
          <p:cNvPr id="6" name="TextBox 5"/>
          <p:cNvSpPr txBox="1"/>
          <p:nvPr userDrawn="1"/>
        </p:nvSpPr>
        <p:spPr>
          <a:xfrm>
            <a:off x="7799293" y="6374886"/>
            <a:ext cx="1057835" cy="369332"/>
          </a:xfrm>
          <a:prstGeom prst="rect">
            <a:avLst/>
          </a:prstGeom>
          <a:noFill/>
        </p:spPr>
        <p:txBody>
          <a:bodyPr wrap="square" rtlCol="0">
            <a:spAutoFit/>
          </a:bodyPr>
          <a:lstStyle/>
          <a:p>
            <a:pPr algn="r"/>
            <a:fld id="{F756D04E-A8B2-4ECC-B16F-BDE426F97B99}" type="slidenum">
              <a:rPr lang="uk-UA" smtClean="0">
                <a:solidFill>
                  <a:schemeClr val="bg1">
                    <a:lumMod val="50000"/>
                  </a:schemeClr>
                </a:solidFill>
              </a:rPr>
            </a:fld>
            <a:r>
              <a:rPr lang="en-US" dirty="0">
                <a:solidFill>
                  <a:schemeClr val="bg1">
                    <a:lumMod val="50000"/>
                  </a:schemeClr>
                </a:solidFill>
                <a:latin typeface="+mn-lt"/>
              </a:rPr>
              <a:t>/16</a:t>
            </a:r>
            <a:endParaRPr lang="uk-UA" dirty="0">
              <a:solidFill>
                <a:schemeClr val="bg1">
                  <a:lumMod val="50000"/>
                </a:schemeClr>
              </a:solidFill>
              <a:latin typeface="+mn-lt"/>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268941" y="6356350"/>
            <a:ext cx="2057400" cy="365125"/>
          </a:xfrm>
          <a:prstGeom prst="rect">
            <a:avLst/>
          </a:prstGeom>
        </p:spPr>
        <p:txBody>
          <a:bodyPr/>
          <a:lstStyle/>
          <a:p>
            <a:r>
              <a:rPr lang="uk-UA"/>
              <a:t>16.05.2018</a:t>
            </a:r>
            <a:endParaRPr lang="uk-UA"/>
          </a:p>
        </p:txBody>
      </p:sp>
      <p:sp>
        <p:nvSpPr>
          <p:cNvPr id="3" name="Footer Placeholder 2"/>
          <p:cNvSpPr>
            <a:spLocks noGrp="1"/>
          </p:cNvSpPr>
          <p:nvPr>
            <p:ph type="ftr" sz="quarter" idx="11"/>
          </p:nvPr>
        </p:nvSpPr>
        <p:spPr>
          <a:xfrm>
            <a:off x="2528047" y="6356351"/>
            <a:ext cx="4061011" cy="365125"/>
          </a:xfrm>
          <a:prstGeom prst="rect">
            <a:avLst/>
          </a:prstGeom>
        </p:spPr>
        <p:txBody>
          <a:bodyPr/>
          <a:lstStyle/>
          <a:p>
            <a:r>
              <a:rPr lang="en-US"/>
              <a:t>Lattice-based QCD equation of state at finite baryon density</a:t>
            </a:r>
            <a:endParaRPr lang="uk-U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a:t>Образец заголовка</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endParaRPr lang="ru-RU"/>
          </a:p>
          <a:p>
            <a:pPr lvl="1"/>
            <a:r>
              <a:rPr lang="ru-RU"/>
              <a:t>Второй уровень</a:t>
            </a:r>
            <a:endParaRPr lang="ru-RU"/>
          </a:p>
          <a:p>
            <a:pPr lvl="2"/>
            <a:r>
              <a:rPr lang="ru-RU"/>
              <a:t>Третий уровень</a:t>
            </a:r>
            <a:endParaRPr lang="ru-RU"/>
          </a:p>
          <a:p>
            <a:pPr lvl="3"/>
            <a:r>
              <a:rPr lang="ru-RU"/>
              <a:t>Четвертый уровень</a:t>
            </a:r>
            <a:endParaRPr lang="ru-RU"/>
          </a:p>
          <a:p>
            <a:pPr lvl="4"/>
            <a:r>
              <a:rPr lang="ru-RU"/>
              <a:t>Пятый уровень</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endParaRPr lang="ru-RU"/>
          </a:p>
        </p:txBody>
      </p:sp>
      <p:sp>
        <p:nvSpPr>
          <p:cNvPr id="5" name="Date Placeholder 4"/>
          <p:cNvSpPr>
            <a:spLocks noGrp="1"/>
          </p:cNvSpPr>
          <p:nvPr>
            <p:ph type="dt" sz="half" idx="10"/>
          </p:nvPr>
        </p:nvSpPr>
        <p:spPr>
          <a:xfrm>
            <a:off x="268941" y="6356350"/>
            <a:ext cx="2057400" cy="365125"/>
          </a:xfrm>
          <a:prstGeom prst="rect">
            <a:avLst/>
          </a:prstGeom>
        </p:spPr>
        <p:txBody>
          <a:bodyPr/>
          <a:lstStyle/>
          <a:p>
            <a:r>
              <a:rPr lang="uk-UA"/>
              <a:t>16.05.2018</a:t>
            </a:r>
            <a:endParaRPr lang="uk-UA"/>
          </a:p>
        </p:txBody>
      </p:sp>
      <p:sp>
        <p:nvSpPr>
          <p:cNvPr id="6" name="Footer Placeholder 5"/>
          <p:cNvSpPr>
            <a:spLocks noGrp="1"/>
          </p:cNvSpPr>
          <p:nvPr>
            <p:ph type="ftr" sz="quarter" idx="11"/>
          </p:nvPr>
        </p:nvSpPr>
        <p:spPr>
          <a:xfrm>
            <a:off x="2528047" y="6356351"/>
            <a:ext cx="4061011" cy="365125"/>
          </a:xfrm>
          <a:prstGeom prst="rect">
            <a:avLst/>
          </a:prstGeom>
        </p:spPr>
        <p:txBody>
          <a:bodyPr/>
          <a:lstStyle/>
          <a:p>
            <a:r>
              <a:rPr lang="en-US"/>
              <a:t>Lattice-based QCD equation of state at finite baryon density</a:t>
            </a:r>
            <a:endParaRPr lang="uk-UA"/>
          </a:p>
        </p:txBody>
      </p:sp>
      <p:sp>
        <p:nvSpPr>
          <p:cNvPr id="8" name="TextBox 7"/>
          <p:cNvSpPr txBox="1"/>
          <p:nvPr userDrawn="1"/>
        </p:nvSpPr>
        <p:spPr>
          <a:xfrm>
            <a:off x="7799293" y="6374886"/>
            <a:ext cx="1057835" cy="369332"/>
          </a:xfrm>
          <a:prstGeom prst="rect">
            <a:avLst/>
          </a:prstGeom>
          <a:noFill/>
        </p:spPr>
        <p:txBody>
          <a:bodyPr wrap="square" rtlCol="0">
            <a:spAutoFit/>
          </a:bodyPr>
          <a:lstStyle/>
          <a:p>
            <a:pPr algn="r"/>
            <a:fld id="{F756D04E-A8B2-4ECC-B16F-BDE426F97B99}" type="slidenum">
              <a:rPr lang="uk-UA" smtClean="0">
                <a:solidFill>
                  <a:schemeClr val="bg1">
                    <a:lumMod val="50000"/>
                  </a:schemeClr>
                </a:solidFill>
              </a:rPr>
            </a:fld>
            <a:r>
              <a:rPr lang="en-US" dirty="0">
                <a:solidFill>
                  <a:schemeClr val="bg1">
                    <a:lumMod val="50000"/>
                  </a:schemeClr>
                </a:solidFill>
                <a:latin typeface="Gill Sans MT" panose="020B0502020104020203" pitchFamily="34" charset="0"/>
              </a:rPr>
              <a:t>/15</a:t>
            </a:r>
            <a:endParaRPr lang="uk-UA" dirty="0">
              <a:solidFill>
                <a:schemeClr val="bg1">
                  <a:lumMod val="50000"/>
                </a:schemeClr>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endParaRPr lang="ru-RU"/>
          </a:p>
        </p:txBody>
      </p:sp>
      <p:sp>
        <p:nvSpPr>
          <p:cNvPr id="5" name="Date Placeholder 4"/>
          <p:cNvSpPr>
            <a:spLocks noGrp="1"/>
          </p:cNvSpPr>
          <p:nvPr>
            <p:ph type="dt" sz="half" idx="10"/>
          </p:nvPr>
        </p:nvSpPr>
        <p:spPr>
          <a:xfrm>
            <a:off x="268941" y="6356350"/>
            <a:ext cx="2057400" cy="365125"/>
          </a:xfrm>
          <a:prstGeom prst="rect">
            <a:avLst/>
          </a:prstGeom>
        </p:spPr>
        <p:txBody>
          <a:bodyPr/>
          <a:lstStyle/>
          <a:p>
            <a:r>
              <a:rPr lang="uk-UA"/>
              <a:t>16.05.2018</a:t>
            </a:r>
            <a:endParaRPr lang="uk-UA"/>
          </a:p>
        </p:txBody>
      </p:sp>
      <p:sp>
        <p:nvSpPr>
          <p:cNvPr id="6" name="Footer Placeholder 5"/>
          <p:cNvSpPr>
            <a:spLocks noGrp="1"/>
          </p:cNvSpPr>
          <p:nvPr>
            <p:ph type="ftr" sz="quarter" idx="11"/>
          </p:nvPr>
        </p:nvSpPr>
        <p:spPr>
          <a:xfrm>
            <a:off x="2528047" y="6356351"/>
            <a:ext cx="4061011" cy="365125"/>
          </a:xfrm>
          <a:prstGeom prst="rect">
            <a:avLst/>
          </a:prstGeom>
        </p:spPr>
        <p:txBody>
          <a:bodyPr/>
          <a:lstStyle/>
          <a:p>
            <a:r>
              <a:rPr lang="en-US"/>
              <a:t>Lattice-based QCD equation of state at finite baryon density</a:t>
            </a:r>
            <a:endParaRPr lang="uk-UA"/>
          </a:p>
        </p:txBody>
      </p:sp>
      <p:sp>
        <p:nvSpPr>
          <p:cNvPr id="8" name="TextBox 7"/>
          <p:cNvSpPr txBox="1"/>
          <p:nvPr userDrawn="1"/>
        </p:nvSpPr>
        <p:spPr>
          <a:xfrm>
            <a:off x="7799293" y="6374886"/>
            <a:ext cx="1057835" cy="369332"/>
          </a:xfrm>
          <a:prstGeom prst="rect">
            <a:avLst/>
          </a:prstGeom>
          <a:noFill/>
        </p:spPr>
        <p:txBody>
          <a:bodyPr wrap="square" rtlCol="0">
            <a:spAutoFit/>
          </a:bodyPr>
          <a:lstStyle/>
          <a:p>
            <a:pPr algn="r"/>
            <a:fld id="{F756D04E-A8B2-4ECC-B16F-BDE426F97B99}" type="slidenum">
              <a:rPr lang="uk-UA" smtClean="0">
                <a:solidFill>
                  <a:schemeClr val="bg1">
                    <a:lumMod val="50000"/>
                  </a:schemeClr>
                </a:solidFill>
              </a:rPr>
            </a:fld>
            <a:r>
              <a:rPr lang="en-US" dirty="0">
                <a:solidFill>
                  <a:schemeClr val="bg1">
                    <a:lumMod val="50000"/>
                  </a:schemeClr>
                </a:solidFill>
                <a:latin typeface="Gill Sans MT" panose="020B0502020104020203" pitchFamily="34" charset="0"/>
              </a:rPr>
              <a:t>/15</a:t>
            </a:r>
            <a:endParaRPr lang="uk-UA" dirty="0">
              <a:solidFill>
                <a:schemeClr val="bg1">
                  <a:lumMod val="50000"/>
                </a:schemeClr>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8941" y="365126"/>
            <a:ext cx="8615083" cy="1325563"/>
          </a:xfrm>
          <a:prstGeom prst="rect">
            <a:avLst/>
          </a:prstGeom>
        </p:spPr>
        <p:txBody>
          <a:bodyPr vert="horz" lIns="91440" tIns="45720" rIns="91440" bIns="45720" rtlCol="0" anchor="ctr">
            <a:normAutofit/>
          </a:bodyPr>
          <a:lstStyle/>
          <a:p>
            <a:r>
              <a:rPr lang="en-US" dirty="0"/>
              <a:t>Title</a:t>
            </a:r>
            <a:endParaRPr lang="en-US" dirty="0"/>
          </a:p>
        </p:txBody>
      </p:sp>
      <p:sp>
        <p:nvSpPr>
          <p:cNvPr id="3" name="Text Placeholder 2"/>
          <p:cNvSpPr>
            <a:spLocks noGrp="1"/>
          </p:cNvSpPr>
          <p:nvPr>
            <p:ph type="body" idx="1"/>
          </p:nvPr>
        </p:nvSpPr>
        <p:spPr>
          <a:xfrm>
            <a:off x="268941" y="1825625"/>
            <a:ext cx="8615083" cy="4351338"/>
          </a:xfrm>
          <a:prstGeom prst="rect">
            <a:avLst/>
          </a:prstGeom>
        </p:spPr>
        <p:txBody>
          <a:bodyPr vert="horz" lIns="91440" tIns="45720" rIns="91440" bIns="45720" rtlCol="0">
            <a:normAutofit/>
          </a:bodyPr>
          <a:lstStyle/>
          <a:p>
            <a:pPr lvl="0"/>
            <a:r>
              <a:rPr lang="en-US" dirty="0"/>
              <a:t>Text sample</a:t>
            </a:r>
            <a:endParaRPr lang="ru-RU" dirty="0"/>
          </a:p>
          <a:p>
            <a:pPr lvl="1"/>
            <a:r>
              <a:rPr lang="ru-RU" dirty="0"/>
              <a:t>Второй уровень</a:t>
            </a:r>
            <a:endParaRPr lang="ru-RU" dirty="0"/>
          </a:p>
          <a:p>
            <a:pPr lvl="2"/>
            <a:r>
              <a:rPr lang="ru-RU" dirty="0"/>
              <a:t>Третий уровень</a:t>
            </a:r>
            <a:endParaRPr lang="ru-RU" dirty="0"/>
          </a:p>
          <a:p>
            <a:pPr lvl="3"/>
            <a:r>
              <a:rPr lang="ru-RU" dirty="0"/>
              <a:t>Четвертый уровень</a:t>
            </a:r>
            <a:endParaRPr lang="ru-RU" dirty="0"/>
          </a:p>
          <a:p>
            <a:pPr lvl="4"/>
            <a:r>
              <a:rPr lang="ru-RU" dirty="0"/>
              <a:t>Пятый уровень</a:t>
            </a:r>
            <a:endParaRPr lang="en-US" dirty="0"/>
          </a:p>
        </p:txBody>
      </p:sp>
      <p:sp>
        <p:nvSpPr>
          <p:cNvPr id="4" name="Date Placeholder 3"/>
          <p:cNvSpPr>
            <a:spLocks noGrp="1"/>
          </p:cNvSpPr>
          <p:nvPr>
            <p:ph type="dt" sz="half" idx="2"/>
          </p:nvPr>
        </p:nvSpPr>
        <p:spPr>
          <a:xfrm>
            <a:off x="268941" y="6356350"/>
            <a:ext cx="1326777" cy="365125"/>
          </a:xfrm>
          <a:prstGeom prst="rect">
            <a:avLst/>
          </a:prstGeom>
        </p:spPr>
        <p:txBody>
          <a:bodyPr vert="horz" lIns="91440" tIns="45720" rIns="91440" bIns="45720" rtlCol="0" anchor="ctr"/>
          <a:lstStyle>
            <a:lvl1pPr algn="l">
              <a:defRPr sz="1800">
                <a:solidFill>
                  <a:schemeClr val="tx1">
                    <a:tint val="75000"/>
                  </a:schemeClr>
                </a:solidFill>
                <a:latin typeface="Times New Roman" panose="02020603050405020304" charset="0"/>
              </a:defRPr>
            </a:lvl1pPr>
          </a:lstStyle>
          <a:p>
            <a:r>
              <a:rPr lang="uk-UA" dirty="0"/>
              <a:t>16.05.2018</a:t>
            </a:r>
            <a:endParaRPr lang="uk-UA" dirty="0"/>
          </a:p>
        </p:txBody>
      </p:sp>
      <p:sp>
        <p:nvSpPr>
          <p:cNvPr id="5" name="Footer Placeholder 4"/>
          <p:cNvSpPr>
            <a:spLocks noGrp="1"/>
          </p:cNvSpPr>
          <p:nvPr>
            <p:ph type="ftr" sz="quarter" idx="3"/>
          </p:nvPr>
        </p:nvSpPr>
        <p:spPr>
          <a:xfrm>
            <a:off x="1909481" y="6356349"/>
            <a:ext cx="5889812" cy="365125"/>
          </a:xfrm>
          <a:prstGeom prst="rect">
            <a:avLst/>
          </a:prstGeom>
        </p:spPr>
        <p:txBody>
          <a:bodyPr vert="horz" lIns="91440" tIns="45720" rIns="91440" bIns="45720" rtlCol="0" anchor="ctr"/>
          <a:lstStyle>
            <a:lvl1pPr algn="ctr">
              <a:defRPr sz="1800">
                <a:solidFill>
                  <a:schemeClr val="tx1">
                    <a:tint val="75000"/>
                  </a:schemeClr>
                </a:solidFill>
                <a:latin typeface="Times New Roman" panose="02020603050405020304" charset="0"/>
              </a:defRPr>
            </a:lvl1pPr>
          </a:lstStyle>
          <a:p>
            <a:r>
              <a:rPr lang="en-US" dirty="0"/>
              <a:t>Lattice-based QCD equation of state at finite baryon density</a:t>
            </a:r>
            <a:endParaRPr lang="uk-UA"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90000"/>
        </a:lnSpc>
        <a:spcBef>
          <a:spcPct val="0"/>
        </a:spcBef>
        <a:buNone/>
        <a:defRPr sz="4400" kern="1200">
          <a:solidFill>
            <a:schemeClr val="accent1">
              <a:lumMod val="75000"/>
            </a:schemeClr>
          </a:solidFill>
          <a:latin typeface="Times New Roman" panose="0202060305040502030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Times New Roman" panose="0202060305040502030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Times New Roman" panose="0202060305040502030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Times New Roman" panose="0202060305040502030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Times New Roman" panose="0202060305040502030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Times New Roman" panose="0202060305040502030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hyperlink" Target="https://arxiv.org/abs/2003.13905" TargetMode="External"/></Relationships>
</file>

<file path=ppt/slides/_rels/slide10.xml.rels><?xml version="1.0" encoding="UTF-8" standalone="yes"?>
<Relationships xmlns="http://schemas.openxmlformats.org/package/2006/relationships"><Relationship Id="rId8" Type="http://schemas.openxmlformats.org/officeDocument/2006/relationships/slideLayout" Target="../slideLayouts/slideLayout2.xml"/><Relationship Id="rId7" Type="http://schemas.openxmlformats.org/officeDocument/2006/relationships/image" Target="../media/image30.png"/><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emf"/><Relationship Id="rId3" Type="http://schemas.openxmlformats.org/officeDocument/2006/relationships/image" Target="../media/image26.emf"/><Relationship Id="rId2" Type="http://schemas.openxmlformats.org/officeDocument/2006/relationships/image" Target="../media/image2.svg"/><Relationship Id="rId1" Type="http://schemas.openxmlformats.org/officeDocument/2006/relationships/image" Target="../media/image25.png"/></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image" Target="../media/image31.png"/></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image" Target="../media/image3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9" Type="http://schemas.openxmlformats.org/officeDocument/2006/relationships/image" Target="../media/image40.png"/><Relationship Id="rId8" Type="http://schemas.openxmlformats.org/officeDocument/2006/relationships/image" Target="../media/image4.svg"/><Relationship Id="rId7" Type="http://schemas.openxmlformats.org/officeDocument/2006/relationships/image" Target="../media/image39.png"/><Relationship Id="rId6" Type="http://schemas.openxmlformats.org/officeDocument/2006/relationships/image" Target="../media/image38.png"/><Relationship Id="rId5" Type="http://schemas.openxmlformats.org/officeDocument/2006/relationships/image" Target="../media/image3.svg"/><Relationship Id="rId4" Type="http://schemas.openxmlformats.org/officeDocument/2006/relationships/image" Target="../media/image37.png"/><Relationship Id="rId3" Type="http://schemas.openxmlformats.org/officeDocument/2006/relationships/image" Target="../media/image36.png"/><Relationship Id="rId2" Type="http://schemas.openxmlformats.org/officeDocument/2006/relationships/image" Target="../media/image35.png"/><Relationship Id="rId10" Type="http://schemas.openxmlformats.org/officeDocument/2006/relationships/slideLayout" Target="../slideLayouts/slideLayout2.xml"/><Relationship Id="rId1" Type="http://schemas.openxmlformats.org/officeDocument/2006/relationships/image" Target="../media/image34.png"/></Relationships>
</file>

<file path=ppt/slides/_rels/slide16.xml.rels><?xml version="1.0" encoding="UTF-8" standalone="yes"?>
<Relationships xmlns="http://schemas.openxmlformats.org/package/2006/relationships"><Relationship Id="rId9" Type="http://schemas.openxmlformats.org/officeDocument/2006/relationships/image" Target="../media/image47.png"/><Relationship Id="rId8" Type="http://schemas.openxmlformats.org/officeDocument/2006/relationships/image" Target="../media/image6.svg"/><Relationship Id="rId7" Type="http://schemas.openxmlformats.org/officeDocument/2006/relationships/image" Target="../media/image46.png"/><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 Id="rId3" Type="http://schemas.openxmlformats.org/officeDocument/2006/relationships/image" Target="../media/image5.svg"/><Relationship Id="rId2" Type="http://schemas.openxmlformats.org/officeDocument/2006/relationships/image" Target="../media/image42.png"/><Relationship Id="rId11" Type="http://schemas.openxmlformats.org/officeDocument/2006/relationships/slideLayout" Target="../slideLayouts/slideLayout2.xml"/><Relationship Id="rId10" Type="http://schemas.openxmlformats.org/officeDocument/2006/relationships/image" Target="../media/image48.emf"/><Relationship Id="rId1" Type="http://schemas.openxmlformats.org/officeDocument/2006/relationships/image" Target="../media/image41.png"/></Relationships>
</file>

<file path=ppt/slides/_rels/slide17.xml.rels><?xml version="1.0" encoding="UTF-8" standalone="yes"?>
<Relationships xmlns="http://schemas.openxmlformats.org/package/2006/relationships"><Relationship Id="rId9" Type="http://schemas.openxmlformats.org/officeDocument/2006/relationships/image" Target="../media/image8.svg"/><Relationship Id="rId8" Type="http://schemas.openxmlformats.org/officeDocument/2006/relationships/image" Target="../media/image55.png"/><Relationship Id="rId7" Type="http://schemas.openxmlformats.org/officeDocument/2006/relationships/image" Target="../media/image7.svg"/><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 Id="rId3" Type="http://schemas.openxmlformats.org/officeDocument/2006/relationships/image" Target="../media/image51.png"/><Relationship Id="rId2" Type="http://schemas.openxmlformats.org/officeDocument/2006/relationships/image" Target="../media/image50.png"/><Relationship Id="rId13" Type="http://schemas.openxmlformats.org/officeDocument/2006/relationships/slideLayout" Target="../slideLayouts/slideLayout2.xml"/><Relationship Id="rId12" Type="http://schemas.openxmlformats.org/officeDocument/2006/relationships/image" Target="../media/image9.svg"/><Relationship Id="rId11" Type="http://schemas.openxmlformats.org/officeDocument/2006/relationships/image" Target="../media/image57.png"/><Relationship Id="rId10" Type="http://schemas.openxmlformats.org/officeDocument/2006/relationships/image" Target="../media/image56.png"/><Relationship Id="rId1" Type="http://schemas.openxmlformats.org/officeDocument/2006/relationships/image" Target="../media/image49.png"/></Relationships>
</file>

<file path=ppt/slides/_rels/slide18.xml.rels><?xml version="1.0" encoding="UTF-8" standalone="yes"?>
<Relationships xmlns="http://schemas.openxmlformats.org/package/2006/relationships"><Relationship Id="rId9" Type="http://schemas.openxmlformats.org/officeDocument/2006/relationships/image" Target="../media/image62.png"/><Relationship Id="rId8" Type="http://schemas.openxmlformats.org/officeDocument/2006/relationships/image" Target="../media/image11.svg"/><Relationship Id="rId7" Type="http://schemas.openxmlformats.org/officeDocument/2006/relationships/image" Target="../media/image61.png"/><Relationship Id="rId6" Type="http://schemas.openxmlformats.org/officeDocument/2006/relationships/image" Target="../media/image60.png"/><Relationship Id="rId5" Type="http://schemas.openxmlformats.org/officeDocument/2006/relationships/image" Target="../media/image10.svg"/><Relationship Id="rId4" Type="http://schemas.openxmlformats.org/officeDocument/2006/relationships/image" Target="../media/image59.png"/><Relationship Id="rId3" Type="http://schemas.openxmlformats.org/officeDocument/2006/relationships/image" Target="../media/image8.svg"/><Relationship Id="rId2" Type="http://schemas.openxmlformats.org/officeDocument/2006/relationships/image" Target="../media/image55.png"/><Relationship Id="rId16" Type="http://schemas.openxmlformats.org/officeDocument/2006/relationships/slideLayout" Target="../slideLayouts/slideLayout2.xml"/><Relationship Id="rId15" Type="http://schemas.openxmlformats.org/officeDocument/2006/relationships/image" Target="../media/image67.emf"/><Relationship Id="rId14" Type="http://schemas.openxmlformats.org/officeDocument/2006/relationships/image" Target="../media/image66.emf"/><Relationship Id="rId13" Type="http://schemas.openxmlformats.org/officeDocument/2006/relationships/image" Target="../media/image65.emf"/><Relationship Id="rId12" Type="http://schemas.openxmlformats.org/officeDocument/2006/relationships/image" Target="../media/image64.emf"/><Relationship Id="rId11" Type="http://schemas.openxmlformats.org/officeDocument/2006/relationships/image" Target="../media/image63.png"/><Relationship Id="rId10" Type="http://schemas.openxmlformats.org/officeDocument/2006/relationships/image" Target="../media/image12.svg"/><Relationship Id="rId1" Type="http://schemas.openxmlformats.org/officeDocument/2006/relationships/image" Target="../media/image58.png"/></Relationships>
</file>

<file path=ppt/slides/_rels/slide19.xml.rels><?xml version="1.0" encoding="UTF-8" standalone="yes"?>
<Relationships xmlns="http://schemas.openxmlformats.org/package/2006/relationships"><Relationship Id="rId9" Type="http://schemas.openxmlformats.org/officeDocument/2006/relationships/image" Target="../media/image16.svg"/><Relationship Id="rId8" Type="http://schemas.openxmlformats.org/officeDocument/2006/relationships/image" Target="../media/image72.png"/><Relationship Id="rId7" Type="http://schemas.openxmlformats.org/officeDocument/2006/relationships/image" Target="../media/image15.svg"/><Relationship Id="rId6" Type="http://schemas.openxmlformats.org/officeDocument/2006/relationships/image" Target="../media/image71.png"/><Relationship Id="rId5" Type="http://schemas.openxmlformats.org/officeDocument/2006/relationships/image" Target="../media/image14.svg"/><Relationship Id="rId4" Type="http://schemas.openxmlformats.org/officeDocument/2006/relationships/image" Target="../media/image70.png"/><Relationship Id="rId3" Type="http://schemas.openxmlformats.org/officeDocument/2006/relationships/image" Target="../media/image13.svg"/><Relationship Id="rId2" Type="http://schemas.openxmlformats.org/officeDocument/2006/relationships/image" Target="../media/image69.png"/><Relationship Id="rId17" Type="http://schemas.openxmlformats.org/officeDocument/2006/relationships/slideLayout" Target="../slideLayouts/slideLayout2.xml"/><Relationship Id="rId16" Type="http://schemas.openxmlformats.org/officeDocument/2006/relationships/image" Target="../media/image76.png"/><Relationship Id="rId15" Type="http://schemas.openxmlformats.org/officeDocument/2006/relationships/image" Target="../media/image19.svg"/><Relationship Id="rId14" Type="http://schemas.openxmlformats.org/officeDocument/2006/relationships/image" Target="../media/image75.png"/><Relationship Id="rId13" Type="http://schemas.openxmlformats.org/officeDocument/2006/relationships/image" Target="../media/image18.svg"/><Relationship Id="rId12" Type="http://schemas.openxmlformats.org/officeDocument/2006/relationships/image" Target="../media/image74.png"/><Relationship Id="rId11" Type="http://schemas.openxmlformats.org/officeDocument/2006/relationships/image" Target="../media/image17.svg"/><Relationship Id="rId10" Type="http://schemas.openxmlformats.org/officeDocument/2006/relationships/image" Target="../media/image73.png"/><Relationship Id="rId1" Type="http://schemas.openxmlformats.org/officeDocument/2006/relationships/image" Target="../media/image68.png"/></Relationships>
</file>

<file path=ppt/slides/_rels/slide2.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image" Target="../media/image10.emf"/><Relationship Id="rId7" Type="http://schemas.openxmlformats.org/officeDocument/2006/relationships/image" Target="../media/image9.emf"/><Relationship Id="rId6" Type="http://schemas.openxmlformats.org/officeDocument/2006/relationships/image" Target="../media/image8.emf"/><Relationship Id="rId5" Type="http://schemas.openxmlformats.org/officeDocument/2006/relationships/image" Target="../media/image7.emf"/><Relationship Id="rId4" Type="http://schemas.openxmlformats.org/officeDocument/2006/relationships/image" Target="../media/image6.emf"/><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image" Target="../media/image3.emf"/></Relationships>
</file>

<file path=ppt/slides/_rels/slide20.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image" Target="../media/image22.svg"/><Relationship Id="rId5" Type="http://schemas.openxmlformats.org/officeDocument/2006/relationships/image" Target="../media/image79.png"/><Relationship Id="rId4" Type="http://schemas.openxmlformats.org/officeDocument/2006/relationships/image" Target="../media/image21.svg"/><Relationship Id="rId3" Type="http://schemas.openxmlformats.org/officeDocument/2006/relationships/image" Target="../media/image78.png"/><Relationship Id="rId2" Type="http://schemas.openxmlformats.org/officeDocument/2006/relationships/image" Target="../media/image20.svg"/><Relationship Id="rId1" Type="http://schemas.openxmlformats.org/officeDocument/2006/relationships/image" Target="../media/image77.png"/></Relationships>
</file>

<file path=ppt/slides/_rels/slide21.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image" Target="../media/image81.emf"/><Relationship Id="rId7" Type="http://schemas.openxmlformats.org/officeDocument/2006/relationships/image" Target="../media/image80.png"/><Relationship Id="rId6" Type="http://schemas.openxmlformats.org/officeDocument/2006/relationships/image" Target="../media/image22.svg"/><Relationship Id="rId5" Type="http://schemas.openxmlformats.org/officeDocument/2006/relationships/image" Target="../media/image79.png"/><Relationship Id="rId4" Type="http://schemas.openxmlformats.org/officeDocument/2006/relationships/image" Target="../media/image21.svg"/><Relationship Id="rId3" Type="http://schemas.openxmlformats.org/officeDocument/2006/relationships/image" Target="../media/image78.png"/><Relationship Id="rId2" Type="http://schemas.openxmlformats.org/officeDocument/2006/relationships/image" Target="../media/image20.svg"/><Relationship Id="rId1" Type="http://schemas.openxmlformats.org/officeDocument/2006/relationships/image" Target="../media/image77.png"/></Relationships>
</file>

<file path=ppt/slides/_rels/slide22.xml.rels><?xml version="1.0" encoding="UTF-8" standalone="yes"?>
<Relationships xmlns="http://schemas.openxmlformats.org/package/2006/relationships"><Relationship Id="rId8" Type="http://schemas.openxmlformats.org/officeDocument/2006/relationships/slideLayout" Target="../slideLayouts/slideLayout2.xml"/><Relationship Id="rId7" Type="http://schemas.openxmlformats.org/officeDocument/2006/relationships/image" Target="../media/image25.svg"/><Relationship Id="rId6" Type="http://schemas.openxmlformats.org/officeDocument/2006/relationships/image" Target="../media/image85.png"/><Relationship Id="rId5" Type="http://schemas.openxmlformats.org/officeDocument/2006/relationships/image" Target="../media/image24.svg"/><Relationship Id="rId4" Type="http://schemas.openxmlformats.org/officeDocument/2006/relationships/image" Target="../media/image84.png"/><Relationship Id="rId3" Type="http://schemas.openxmlformats.org/officeDocument/2006/relationships/image" Target="../media/image23.svg"/><Relationship Id="rId2" Type="http://schemas.openxmlformats.org/officeDocument/2006/relationships/image" Target="../media/image83.png"/><Relationship Id="rId1" Type="http://schemas.openxmlformats.org/officeDocument/2006/relationships/image" Target="../media/image82.png"/></Relationships>
</file>

<file path=ppt/slides/_rels/slide23.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88.png"/><Relationship Id="rId3" Type="http://schemas.openxmlformats.org/officeDocument/2006/relationships/image" Target="../media/image87.png"/><Relationship Id="rId2" Type="http://schemas.openxmlformats.org/officeDocument/2006/relationships/image" Target="../media/image26.svg"/><Relationship Id="rId1" Type="http://schemas.openxmlformats.org/officeDocument/2006/relationships/image" Target="../media/image86.png"/></Relationships>
</file>

<file path=ppt/slides/_rels/slide24.xml.rels><?xml version="1.0" encoding="UTF-8" standalone="yes"?>
<Relationships xmlns="http://schemas.openxmlformats.org/package/2006/relationships"><Relationship Id="rId8" Type="http://schemas.openxmlformats.org/officeDocument/2006/relationships/slideLayout" Target="../slideLayouts/slideLayout2.xml"/><Relationship Id="rId7" Type="http://schemas.openxmlformats.org/officeDocument/2006/relationships/image" Target="../media/image94.png"/><Relationship Id="rId6" Type="http://schemas.openxmlformats.org/officeDocument/2006/relationships/image" Target="../media/image93.png"/><Relationship Id="rId5" Type="http://schemas.openxmlformats.org/officeDocument/2006/relationships/image" Target="../media/image27.svg"/><Relationship Id="rId4" Type="http://schemas.openxmlformats.org/officeDocument/2006/relationships/image" Target="../media/image92.png"/><Relationship Id="rId3" Type="http://schemas.openxmlformats.org/officeDocument/2006/relationships/image" Target="../media/image91.png"/><Relationship Id="rId2" Type="http://schemas.openxmlformats.org/officeDocument/2006/relationships/image" Target="../media/image90.png"/><Relationship Id="rId1" Type="http://schemas.openxmlformats.org/officeDocument/2006/relationships/image" Target="../media/image89.png"/></Relationships>
</file>

<file path=ppt/slides/_rels/slide25.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22.svg"/><Relationship Id="rId3" Type="http://schemas.openxmlformats.org/officeDocument/2006/relationships/image" Target="../media/image79.png"/><Relationship Id="rId2" Type="http://schemas.openxmlformats.org/officeDocument/2006/relationships/image" Target="../media/image96.emf"/><Relationship Id="rId1" Type="http://schemas.openxmlformats.org/officeDocument/2006/relationships/image" Target="../media/image95.emf"/></Relationships>
</file>

<file path=ppt/slides/_rels/slide26.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image" Target="../media/image102.png"/><Relationship Id="rId7" Type="http://schemas.openxmlformats.org/officeDocument/2006/relationships/image" Target="../media/image101.png"/><Relationship Id="rId6" Type="http://schemas.openxmlformats.org/officeDocument/2006/relationships/image" Target="../media/image100.png"/><Relationship Id="rId5" Type="http://schemas.openxmlformats.org/officeDocument/2006/relationships/image" Target="../media/image99.png"/><Relationship Id="rId4" Type="http://schemas.openxmlformats.org/officeDocument/2006/relationships/image" Target="../media/image29.svg"/><Relationship Id="rId3" Type="http://schemas.openxmlformats.org/officeDocument/2006/relationships/image" Target="../media/image98.png"/><Relationship Id="rId2" Type="http://schemas.openxmlformats.org/officeDocument/2006/relationships/image" Target="../media/image28.svg"/><Relationship Id="rId1" Type="http://schemas.openxmlformats.org/officeDocument/2006/relationships/image" Target="../media/image97.png"/></Relationships>
</file>

<file path=ppt/slides/_rels/slide27.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image" Target="../media/image107.emf"/><Relationship Id="rId4" Type="http://schemas.openxmlformats.org/officeDocument/2006/relationships/image" Target="../media/image106.emf"/><Relationship Id="rId3" Type="http://schemas.openxmlformats.org/officeDocument/2006/relationships/image" Target="../media/image105.emf"/><Relationship Id="rId2" Type="http://schemas.openxmlformats.org/officeDocument/2006/relationships/image" Target="../media/image104.emf"/><Relationship Id="rId1" Type="http://schemas.openxmlformats.org/officeDocument/2006/relationships/image" Target="../media/image103.emf"/></Relationships>
</file>

<file path=ppt/slides/_rels/slide28.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10.emf"/><Relationship Id="rId2" Type="http://schemas.openxmlformats.org/officeDocument/2006/relationships/image" Target="../media/image109.emf"/><Relationship Id="rId1" Type="http://schemas.openxmlformats.org/officeDocument/2006/relationships/image" Target="../media/image108.emf"/></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1.emf"/></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2.png"/><Relationship Id="rId1" Type="http://schemas.openxmlformats.org/officeDocument/2006/relationships/image" Target="../media/image11.png"/></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1.emf"/></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12.emf"/><Relationship Id="rId1" Type="http://schemas.openxmlformats.org/officeDocument/2006/relationships/image" Target="../media/image111.emf"/></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14.png"/><Relationship Id="rId1" Type="http://schemas.openxmlformats.org/officeDocument/2006/relationships/image" Target="../media/image113.emf"/></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15.emf"/><Relationship Id="rId1" Type="http://schemas.openxmlformats.org/officeDocument/2006/relationships/image" Target="../media/image114.png"/></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6.emf"/></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18.emf"/><Relationship Id="rId1" Type="http://schemas.openxmlformats.org/officeDocument/2006/relationships/image" Target="../media/image117.emf"/></Relationships>
</file>

<file path=ppt/slides/_rels/slide36.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21.emf"/><Relationship Id="rId2" Type="http://schemas.openxmlformats.org/officeDocument/2006/relationships/image" Target="../media/image120.emf"/><Relationship Id="rId1" Type="http://schemas.openxmlformats.org/officeDocument/2006/relationships/image" Target="../media/image119.emf"/></Relationships>
</file>

<file path=ppt/slides/_rels/slide37.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125.emf"/><Relationship Id="rId3" Type="http://schemas.openxmlformats.org/officeDocument/2006/relationships/image" Target="../media/image124.emf"/><Relationship Id="rId2" Type="http://schemas.openxmlformats.org/officeDocument/2006/relationships/image" Target="../media/image123.emf"/><Relationship Id="rId1" Type="http://schemas.openxmlformats.org/officeDocument/2006/relationships/image" Target="../media/image122.emf"/></Relationships>
</file>

<file path=ppt/slides/_rels/slide38.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129.emf"/><Relationship Id="rId3" Type="http://schemas.openxmlformats.org/officeDocument/2006/relationships/image" Target="../media/image128.emf"/><Relationship Id="rId2" Type="http://schemas.openxmlformats.org/officeDocument/2006/relationships/image" Target="../media/image127.emf"/><Relationship Id="rId1" Type="http://schemas.openxmlformats.org/officeDocument/2006/relationships/image" Target="../media/image126.emf"/></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31.emf"/><Relationship Id="rId1" Type="http://schemas.openxmlformats.org/officeDocument/2006/relationships/image" Target="../media/image130.emf"/></Relationships>
</file>

<file path=ppt/slides/_rels/slide4.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16.emf"/><Relationship Id="rId3" Type="http://schemas.openxmlformats.org/officeDocument/2006/relationships/image" Target="../media/image15.png"/><Relationship Id="rId2" Type="http://schemas.openxmlformats.org/officeDocument/2006/relationships/image" Target="../media/image14.emf"/><Relationship Id="rId1" Type="http://schemas.openxmlformats.org/officeDocument/2006/relationships/image" Target="../media/image13.png"/></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32.emf"/></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32.emf"/></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32.emf"/></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7.emf"/></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7.emf"/></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image" Target="../media/image1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image" Target="../media/image24.jpeg"/><Relationship Id="rId4" Type="http://schemas.openxmlformats.org/officeDocument/2006/relationships/image" Target="../media/image1.svg"/><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345138" y="583329"/>
            <a:ext cx="8453717" cy="1940100"/>
          </a:xfrm>
        </p:spPr>
        <p:txBody>
          <a:bodyPr>
            <a:normAutofit/>
          </a:bodyPr>
          <a:lstStyle/>
          <a:p>
            <a:r>
              <a:rPr lang="en-US" sz="3600" dirty="0">
                <a:latin typeface="Times New Roman" panose="02020603050405020304" charset="0"/>
                <a:cs typeface="Times New Roman" panose="02020603050405020304" charset="0"/>
              </a:rPr>
              <a:t>Connecting fluctuation measurements and grand canonical susceptibilities: global conservation effects</a:t>
            </a:r>
            <a:endParaRPr lang="en-US" sz="3600" dirty="0">
              <a:latin typeface="Times New Roman" panose="02020603050405020304" charset="0"/>
              <a:cs typeface="Times New Roman" panose="02020603050405020304" charset="0"/>
            </a:endParaRPr>
          </a:p>
        </p:txBody>
      </p:sp>
      <p:sp>
        <p:nvSpPr>
          <p:cNvPr id="5" name="Subtitle 4"/>
          <p:cNvSpPr>
            <a:spLocks noGrp="1"/>
          </p:cNvSpPr>
          <p:nvPr>
            <p:ph type="subTitle" idx="1"/>
          </p:nvPr>
        </p:nvSpPr>
        <p:spPr>
          <a:xfrm>
            <a:off x="685800" y="2711296"/>
            <a:ext cx="7772399" cy="555922"/>
          </a:xfrm>
        </p:spPr>
        <p:txBody>
          <a:bodyPr/>
          <a:lstStyle/>
          <a:p>
            <a:r>
              <a:rPr lang="en-US" dirty="0">
                <a:latin typeface="Times New Roman" panose="02020603050405020304" charset="0"/>
                <a:cs typeface="Times New Roman" panose="02020603050405020304" charset="0"/>
              </a:rPr>
              <a:t>Roman Poberezhnyuk (BITP, FIAS)</a:t>
            </a:r>
            <a:endParaRPr lang="uk-UA" dirty="0">
              <a:latin typeface="Times New Roman" panose="02020603050405020304" charset="0"/>
              <a:cs typeface="Times New Roman" panose="02020603050405020304" charset="0"/>
            </a:endParaRPr>
          </a:p>
        </p:txBody>
      </p:sp>
      <p:sp>
        <p:nvSpPr>
          <p:cNvPr id="6" name="Text Placeholder 5"/>
          <p:cNvSpPr>
            <a:spLocks noGrp="1"/>
          </p:cNvSpPr>
          <p:nvPr>
            <p:ph type="body" sz="quarter" idx="10"/>
          </p:nvPr>
        </p:nvSpPr>
        <p:spPr>
          <a:xfrm>
            <a:off x="685800" y="3555416"/>
            <a:ext cx="7772399" cy="415925"/>
          </a:xfrm>
        </p:spPr>
        <p:txBody>
          <a:bodyPr>
            <a:normAutofit/>
          </a:bodyPr>
          <a:lstStyle/>
          <a:p>
            <a:r>
              <a:rPr lang="en-US" sz="1600" dirty="0">
                <a:latin typeface="Times New Roman" panose="02020603050405020304" charset="0"/>
                <a:cs typeface="Times New Roman" panose="02020603050405020304" charset="0"/>
              </a:rPr>
              <a:t>NA61/SHINE Open Seminar (virtual)</a:t>
            </a:r>
            <a:endParaRPr lang="uk-UA" sz="1600" dirty="0">
              <a:latin typeface="Times New Roman" panose="02020603050405020304" charset="0"/>
              <a:cs typeface="Times New Roman" panose="02020603050405020304" charset="0"/>
            </a:endParaRPr>
          </a:p>
        </p:txBody>
      </p:sp>
      <p:sp>
        <p:nvSpPr>
          <p:cNvPr id="7" name="Text Placeholder 6"/>
          <p:cNvSpPr>
            <a:spLocks noGrp="1"/>
          </p:cNvSpPr>
          <p:nvPr>
            <p:ph type="body" sz="quarter" idx="11"/>
          </p:nvPr>
        </p:nvSpPr>
        <p:spPr>
          <a:xfrm>
            <a:off x="2348004" y="3977293"/>
            <a:ext cx="4447989" cy="555922"/>
          </a:xfrm>
        </p:spPr>
        <p:txBody>
          <a:bodyPr>
            <a:normAutofit/>
          </a:bodyPr>
          <a:lstStyle/>
          <a:p>
            <a:r>
              <a:rPr lang="en-US" dirty="0">
                <a:latin typeface="Times New Roman" panose="02020603050405020304" charset="0"/>
                <a:cs typeface="Times New Roman" panose="02020603050405020304" charset="0"/>
              </a:rPr>
              <a:t>August 20, 2020</a:t>
            </a:r>
            <a:endParaRPr lang="uk-UA" dirty="0">
              <a:latin typeface="Times New Roman" panose="02020603050405020304" charset="0"/>
              <a:cs typeface="Times New Roman" panose="02020603050405020304" charset="0"/>
            </a:endParaRPr>
          </a:p>
        </p:txBody>
      </p:sp>
      <p:sp>
        <p:nvSpPr>
          <p:cNvPr id="18" name="TextBox 17"/>
          <p:cNvSpPr txBox="1"/>
          <p:nvPr/>
        </p:nvSpPr>
        <p:spPr>
          <a:xfrm>
            <a:off x="345138" y="4435059"/>
            <a:ext cx="8597035" cy="521970"/>
          </a:xfrm>
          <a:prstGeom prst="rect">
            <a:avLst/>
          </a:prstGeom>
          <a:noFill/>
        </p:spPr>
        <p:txBody>
          <a:bodyPr wrap="square" rtlCol="0">
            <a:spAutoFit/>
          </a:bodyPr>
          <a:lstStyle/>
          <a:p>
            <a:pPr algn="just">
              <a:spcAft>
                <a:spcPts val="800"/>
              </a:spcAft>
            </a:pPr>
            <a:r>
              <a:rPr lang="en-US" sz="1400" dirty="0">
                <a:latin typeface="Times New Roman" panose="02020603050405020304" charset="0"/>
                <a:cs typeface="Times New Roman" panose="02020603050405020304" charset="0"/>
              </a:rPr>
              <a:t>with </a:t>
            </a:r>
            <a:r>
              <a:rPr lang="en-US" sz="1400" dirty="0">
                <a:latin typeface="Times New Roman" panose="02020603050405020304" charset="0"/>
                <a:cs typeface="Times New Roman" panose="02020603050405020304" charset="0"/>
                <a:sym typeface="+mn-ea"/>
              </a:rPr>
              <a:t>Volodymyr Vovchenko</a:t>
            </a:r>
            <a:r>
              <a:rPr lang="en-US" sz="1400" dirty="0">
                <a:latin typeface="Times New Roman" panose="02020603050405020304" charset="0"/>
                <a:cs typeface="Times New Roman" panose="02020603050405020304" charset="0"/>
                <a:sym typeface="+mn-ea"/>
              </a:rPr>
              <a:t>,</a:t>
            </a:r>
            <a:r>
              <a:rPr lang="en-US" sz="1400" dirty="0">
                <a:latin typeface="Times New Roman" panose="02020603050405020304" charset="0"/>
                <a:cs typeface="Times New Roman" panose="02020603050405020304" charset="0"/>
                <a:sym typeface="+mn-ea"/>
              </a:rPr>
              <a:t> </a:t>
            </a:r>
            <a:r>
              <a:rPr lang="en-US" sz="1400" dirty="0">
                <a:latin typeface="Times New Roman" panose="02020603050405020304" charset="0"/>
                <a:cs typeface="Times New Roman" panose="02020603050405020304" charset="0"/>
              </a:rPr>
              <a:t>Oleh </a:t>
            </a:r>
            <a:r>
              <a:rPr lang="en-US" sz="1400" dirty="0" err="1">
                <a:latin typeface="Times New Roman" panose="02020603050405020304" charset="0"/>
                <a:cs typeface="Times New Roman" panose="02020603050405020304" charset="0"/>
              </a:rPr>
              <a:t>Savchuk</a:t>
            </a:r>
            <a:r>
              <a:rPr lang="en-US" sz="1400" dirty="0">
                <a:latin typeface="Times New Roman" panose="02020603050405020304" charset="0"/>
                <a:cs typeface="Times New Roman" panose="02020603050405020304" charset="0"/>
              </a:rPr>
              <a:t>, </a:t>
            </a:r>
            <a:r>
              <a:rPr lang="en-US" sz="1400" dirty="0">
                <a:latin typeface="Times New Roman" panose="02020603050405020304" charset="0"/>
                <a:cs typeface="Times New Roman" panose="02020603050405020304" charset="0"/>
                <a:sym typeface="+mn-ea"/>
              </a:rPr>
              <a:t>Volker Koch,</a:t>
            </a:r>
            <a:r>
              <a:rPr lang="en-US" sz="1400" dirty="0">
                <a:latin typeface="Times New Roman" panose="02020603050405020304" charset="0"/>
                <a:cs typeface="Times New Roman" panose="02020603050405020304" charset="0"/>
              </a:rPr>
              <a:t> Mark </a:t>
            </a:r>
            <a:r>
              <a:rPr lang="en-US" sz="1400" dirty="0" err="1">
                <a:latin typeface="Times New Roman" panose="02020603050405020304" charset="0"/>
                <a:cs typeface="Times New Roman" panose="02020603050405020304" charset="0"/>
              </a:rPr>
              <a:t>Gorenstein</a:t>
            </a:r>
            <a:r>
              <a:rPr lang="en-US" sz="1400" dirty="0">
                <a:latin typeface="Times New Roman" panose="02020603050405020304" charset="0"/>
                <a:cs typeface="Times New Roman" panose="02020603050405020304" charset="0"/>
              </a:rPr>
              <a:t>, Kirill Taradiy, Viktor Begun, </a:t>
            </a:r>
            <a:br>
              <a:rPr lang="en-US" sz="1400" dirty="0">
                <a:latin typeface="Times New Roman" panose="02020603050405020304" charset="0"/>
                <a:cs typeface="Times New Roman" panose="02020603050405020304" charset="0"/>
              </a:rPr>
            </a:br>
            <a:r>
              <a:rPr lang="en-US" sz="1400" dirty="0">
                <a:latin typeface="Times New Roman" panose="02020603050405020304" charset="0"/>
                <a:cs typeface="Times New Roman" panose="02020603050405020304" charset="0"/>
              </a:rPr>
              <a:t>Leonid Satarov,  Jan Steinheimer, Horst Stoecker</a:t>
            </a:r>
            <a:endParaRPr lang="en-US" sz="1400" dirty="0">
              <a:latin typeface="Times New Roman" panose="02020603050405020304" charset="0"/>
              <a:cs typeface="Times New Roman" panose="02020603050405020304" charset="0"/>
            </a:endParaRPr>
          </a:p>
        </p:txBody>
      </p:sp>
      <p:sp>
        <p:nvSpPr>
          <p:cNvPr id="11" name="Rectangle 10">
            <a:hlinkClick r:id="rId1"/>
          </p:cNvPr>
          <p:cNvSpPr/>
          <p:nvPr/>
        </p:nvSpPr>
        <p:spPr>
          <a:xfrm>
            <a:off x="6324700" y="4483632"/>
            <a:ext cx="1328252" cy="24684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noFill/>
            </a:endParaRPr>
          </a:p>
        </p:txBody>
      </p:sp>
      <p:pic>
        <p:nvPicPr>
          <p:cNvPr id="1026" name="Picture 2" descr="NA61 experiment - Wikiped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5495" y="3025140"/>
            <a:ext cx="837565" cy="946150"/>
          </a:xfrm>
          <a:prstGeom prst="rect">
            <a:avLst/>
          </a:prstGeom>
          <a:noFill/>
          <a:extLst>
            <a:ext uri="{909E8E84-426E-40DD-AFC4-6F175D3DCCD1}">
              <a14:hiddenFill xmlns:a14="http://schemas.microsoft.com/office/drawing/2010/main">
                <a:solidFill>
                  <a:srgbClr val="FFFFFF"/>
                </a:solidFill>
              </a14:hiddenFill>
            </a:ext>
          </a:extLst>
        </p:spPr>
      </p:pic>
      <p:pic>
        <p:nvPicPr>
          <p:cNvPr id="2" name="Изображение 1" descr="fias"/>
          <p:cNvPicPr>
            <a:picLocks noChangeAspect="1"/>
          </p:cNvPicPr>
          <p:nvPr/>
        </p:nvPicPr>
        <p:blipFill>
          <a:blip r:embed="rId3"/>
          <a:stretch>
            <a:fillRect/>
          </a:stretch>
        </p:blipFill>
        <p:spPr>
          <a:xfrm>
            <a:off x="5391785" y="4956810"/>
            <a:ext cx="3550920" cy="271081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Event-by-event fluctuations</a:t>
            </a:r>
            <a:endParaRPr lang="en-US" dirty="0"/>
          </a:p>
        </p:txBody>
      </p:sp>
      <p:sp>
        <p:nvSpPr>
          <p:cNvPr id="13" name="Text Placeholder 3"/>
          <p:cNvSpPr>
            <a:spLocks noGrp="1"/>
          </p:cNvSpPr>
          <p:nvPr>
            <p:ph type="body" sz="quarter" idx="12"/>
          </p:nvPr>
        </p:nvSpPr>
        <p:spPr/>
        <p:txBody>
          <a:bodyPr>
            <a:normAutofit fontScale="90000"/>
          </a:bodyPr>
          <a:lstStyle/>
          <a:p>
            <a:r>
              <a:rPr lang="en-US" dirty="0"/>
              <a:t>9</a:t>
            </a:r>
            <a:endParaRPr lang="uk-UA" dirty="0"/>
          </a:p>
        </p:txBody>
      </p:sp>
      <p:sp>
        <p:nvSpPr>
          <p:cNvPr id="21" name="Rectangle 20"/>
          <p:cNvSpPr/>
          <p:nvPr/>
        </p:nvSpPr>
        <p:spPr>
          <a:xfrm>
            <a:off x="277271" y="5738363"/>
            <a:ext cx="8588187" cy="400110"/>
          </a:xfrm>
          <a:prstGeom prst="rect">
            <a:avLst/>
          </a:prstGeom>
        </p:spPr>
        <p:txBody>
          <a:bodyPr wrap="square">
            <a:spAutoFit/>
          </a:bodyPr>
          <a:p>
            <a:pPr algn="just"/>
            <a:r>
              <a:rPr lang="en-US" sz="2000" i="1" dirty="0">
                <a:solidFill>
                  <a:srgbClr val="122EA6"/>
                </a:solidFill>
              </a:rPr>
              <a:t>Grand-canonical ensemble:</a:t>
            </a:r>
            <a:endParaRPr lang="uk-UA" sz="2000" i="1" dirty="0">
              <a:solidFill>
                <a:srgbClr val="122EA6"/>
              </a:solidFill>
            </a:endParaRPr>
          </a:p>
        </p:txBody>
      </p:sp>
      <p:pic>
        <p:nvPicPr>
          <p:cNvPr id="4" name="Graphic 3"/>
          <p:cNvPicPr>
            <a:picLocks noChangeAspect="1"/>
          </p:cNvPicPr>
          <p:nvPr/>
        </p:nvPicPr>
        <p:blipFill>
          <a:blip r:embed="rId1">
            <a:extLst>
              <a:ext uri="{96DAC541-7B7A-43D3-8B79-37D633B846F1}">
                <asvg:svgBlip xmlns:asvg="http://schemas.microsoft.com/office/drawing/2016/SVG/main" r:embed="rId2"/>
              </a:ext>
            </a:extLst>
          </a:blip>
          <a:stretch>
            <a:fillRect/>
          </a:stretch>
        </p:blipFill>
        <p:spPr>
          <a:xfrm>
            <a:off x="3709040" y="5672701"/>
            <a:ext cx="4473935" cy="531434"/>
          </a:xfrm>
          <a:prstGeom prst="rect">
            <a:avLst/>
          </a:prstGeom>
        </p:spPr>
      </p:pic>
      <p:pic>
        <p:nvPicPr>
          <p:cNvPr id="7" name="Замещающее содержимое 6"/>
          <p:cNvPicPr>
            <a:picLocks noChangeAspect="1"/>
          </p:cNvPicPr>
          <p:nvPr>
            <p:ph idx="1"/>
          </p:nvPr>
        </p:nvPicPr>
        <p:blipFill>
          <a:blip r:embed="rId3"/>
          <a:stretch>
            <a:fillRect/>
          </a:stretch>
        </p:blipFill>
        <p:spPr>
          <a:xfrm>
            <a:off x="1567815" y="1751965"/>
            <a:ext cx="6007100" cy="1829435"/>
          </a:xfrm>
          <a:prstGeom prst="rect">
            <a:avLst/>
          </a:prstGeom>
        </p:spPr>
      </p:pic>
      <p:pic>
        <p:nvPicPr>
          <p:cNvPr id="8" name="Изображение 7"/>
          <p:cNvPicPr>
            <a:picLocks noChangeAspect="1"/>
          </p:cNvPicPr>
          <p:nvPr/>
        </p:nvPicPr>
        <p:blipFill>
          <a:blip r:embed="rId4"/>
          <a:stretch>
            <a:fillRect/>
          </a:stretch>
        </p:blipFill>
        <p:spPr>
          <a:xfrm>
            <a:off x="1947545" y="4074160"/>
            <a:ext cx="4820285" cy="600710"/>
          </a:xfrm>
          <a:prstGeom prst="rect">
            <a:avLst/>
          </a:prstGeom>
        </p:spPr>
      </p:pic>
      <p:sp>
        <p:nvSpPr>
          <p:cNvPr id="11" name="Текстовое поле 10"/>
          <p:cNvSpPr txBox="1"/>
          <p:nvPr/>
        </p:nvSpPr>
        <p:spPr>
          <a:xfrm>
            <a:off x="962025" y="3581400"/>
            <a:ext cx="5713730" cy="368300"/>
          </a:xfrm>
          <a:prstGeom prst="rect">
            <a:avLst/>
          </a:prstGeom>
          <a:noFill/>
        </p:spPr>
        <p:txBody>
          <a:bodyPr wrap="none" rtlCol="0">
            <a:spAutoFit/>
          </a:bodyPr>
          <a:p>
            <a:r>
              <a:rPr lang="en-US" altLang="ru-RU"/>
              <a:t>Intensive (volume independent in GCE) ratios of cumulants:</a:t>
            </a:r>
            <a:endParaRPr lang="en-US" altLang="ru-RU"/>
          </a:p>
        </p:txBody>
      </p:sp>
      <p:sp>
        <p:nvSpPr>
          <p:cNvPr id="12" name="Текстовое поле 11"/>
          <p:cNvSpPr txBox="1"/>
          <p:nvPr/>
        </p:nvSpPr>
        <p:spPr>
          <a:xfrm>
            <a:off x="1403350" y="993775"/>
            <a:ext cx="5636260" cy="645160"/>
          </a:xfrm>
          <a:prstGeom prst="rect">
            <a:avLst/>
          </a:prstGeom>
          <a:noFill/>
        </p:spPr>
        <p:txBody>
          <a:bodyPr wrap="square" rtlCol="0">
            <a:spAutoFit/>
          </a:bodyPr>
          <a:p>
            <a:r>
              <a:rPr lang="en-US" altLang="ru-RU"/>
              <a:t>Cumulants are connected with moments of particle multiplicity/conserved charge distribution:</a:t>
            </a:r>
            <a:endParaRPr lang="en-US" altLang="ru-RU"/>
          </a:p>
        </p:txBody>
      </p:sp>
      <p:pic>
        <p:nvPicPr>
          <p:cNvPr id="32" name="Picture 31"/>
          <p:cNvPicPr>
            <a:picLocks noChangeAspect="1"/>
          </p:cNvPicPr>
          <p:nvPr/>
        </p:nvPicPr>
        <p:blipFill>
          <a:blip r:embed="rId5"/>
          <a:stretch>
            <a:fillRect/>
          </a:stretch>
        </p:blipFill>
        <p:spPr>
          <a:xfrm>
            <a:off x="5587601" y="1751934"/>
            <a:ext cx="717817" cy="369333"/>
          </a:xfrm>
          <a:prstGeom prst="rect">
            <a:avLst/>
          </a:prstGeom>
        </p:spPr>
      </p:pic>
      <p:pic>
        <p:nvPicPr>
          <p:cNvPr id="33" name="Picture 32"/>
          <p:cNvPicPr>
            <a:picLocks noChangeAspect="1"/>
          </p:cNvPicPr>
          <p:nvPr/>
        </p:nvPicPr>
        <p:blipFill>
          <a:blip r:embed="rId6"/>
          <a:stretch>
            <a:fillRect/>
          </a:stretch>
        </p:blipFill>
        <p:spPr>
          <a:xfrm>
            <a:off x="5587601" y="2188825"/>
            <a:ext cx="850227" cy="369259"/>
          </a:xfrm>
          <a:prstGeom prst="rect">
            <a:avLst/>
          </a:prstGeom>
        </p:spPr>
      </p:pic>
      <p:pic>
        <p:nvPicPr>
          <p:cNvPr id="34" name="Picture 33"/>
          <p:cNvPicPr>
            <a:picLocks noChangeAspect="1"/>
          </p:cNvPicPr>
          <p:nvPr/>
        </p:nvPicPr>
        <p:blipFill>
          <a:blip r:embed="rId7"/>
          <a:stretch>
            <a:fillRect/>
          </a:stretch>
        </p:blipFill>
        <p:spPr>
          <a:xfrm>
            <a:off x="7780891" y="2883875"/>
            <a:ext cx="831693" cy="218320"/>
          </a:xfrm>
          <a:prstGeom prst="rect">
            <a:avLst/>
          </a:prstGeom>
        </p:spPr>
      </p:pic>
      <p:sp>
        <p:nvSpPr>
          <p:cNvPr id="17" name="Текстовое поле 16"/>
          <p:cNvSpPr txBox="1"/>
          <p:nvPr/>
        </p:nvSpPr>
        <p:spPr>
          <a:xfrm>
            <a:off x="830580" y="4952365"/>
            <a:ext cx="6520180" cy="368300"/>
          </a:xfrm>
          <a:prstGeom prst="rect">
            <a:avLst/>
          </a:prstGeom>
          <a:noFill/>
        </p:spPr>
        <p:txBody>
          <a:bodyPr wrap="none" rtlCol="0">
            <a:spAutoFit/>
          </a:bodyPr>
          <a:p>
            <a:r>
              <a:rPr lang="en-US" altLang="ru-RU"/>
              <a:t>also strongly intensive quantities - expressed through cumulant ratios</a:t>
            </a:r>
            <a:endParaRPr lang="ru-RU" altLang="ru-RU"/>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Applicability of the GCE in heavy-ion collisions</a:t>
            </a:r>
            <a:endParaRPr lang="uk-UA" dirty="0"/>
          </a:p>
        </p:txBody>
      </p:sp>
      <p:sp>
        <p:nvSpPr>
          <p:cNvPr id="29" name="Text Placeholder 3"/>
          <p:cNvSpPr>
            <a:spLocks noGrp="1"/>
          </p:cNvSpPr>
          <p:nvPr>
            <p:ph type="body" sz="quarter" idx="12"/>
          </p:nvPr>
        </p:nvSpPr>
        <p:spPr>
          <a:xfrm>
            <a:off x="8009498" y="6467291"/>
            <a:ext cx="856596" cy="340472"/>
          </a:xfrm>
        </p:spPr>
        <p:txBody>
          <a:bodyPr>
            <a:normAutofit fontScale="90000"/>
          </a:bodyPr>
          <a:lstStyle/>
          <a:p>
            <a:r>
              <a:rPr lang="en-US" dirty="0"/>
              <a:t>10</a:t>
            </a:r>
            <a:endParaRPr lang="en-US" dirty="0"/>
          </a:p>
        </p:txBody>
      </p:sp>
      <p:sp>
        <p:nvSpPr>
          <p:cNvPr id="14" name="Rectangle 13"/>
          <p:cNvSpPr/>
          <p:nvPr/>
        </p:nvSpPr>
        <p:spPr>
          <a:xfrm>
            <a:off x="277907" y="1165085"/>
            <a:ext cx="8588187" cy="400110"/>
          </a:xfrm>
          <a:prstGeom prst="rect">
            <a:avLst/>
          </a:prstGeom>
        </p:spPr>
        <p:txBody>
          <a:bodyPr wrap="square">
            <a:spAutoFit/>
          </a:bodyPr>
          <a:lstStyle/>
          <a:p>
            <a:pPr algn="just">
              <a:spcAft>
                <a:spcPts val="600"/>
              </a:spcAft>
            </a:pPr>
            <a:r>
              <a:rPr lang="en-US" sz="2000" dirty="0"/>
              <a:t>Experiments measure fluctuations in a finite momentum acceptance</a:t>
            </a:r>
            <a:endParaRPr lang="en-US" sz="2000" dirty="0"/>
          </a:p>
        </p:txBody>
      </p:sp>
      <p:pic>
        <p:nvPicPr>
          <p:cNvPr id="3" name="Picture 2"/>
          <p:cNvPicPr>
            <a:picLocks noChangeAspect="1"/>
          </p:cNvPicPr>
          <p:nvPr/>
        </p:nvPicPr>
        <p:blipFill>
          <a:blip r:embed="rId1"/>
          <a:stretch>
            <a:fillRect/>
          </a:stretch>
        </p:blipFill>
        <p:spPr>
          <a:xfrm>
            <a:off x="1882930" y="1581121"/>
            <a:ext cx="5374857" cy="2690063"/>
          </a:xfrm>
          <a:prstGeom prst="rect">
            <a:avLst/>
          </a:prstGeom>
        </p:spPr>
      </p:pic>
      <mc:AlternateContent xmlns:mc="http://schemas.openxmlformats.org/markup-compatibility/2006">
        <mc:Choice xmlns:a14="http://schemas.microsoft.com/office/drawing/2010/main" Requires="a14">
          <p:sp>
            <p:nvSpPr>
              <p:cNvPr id="7" name="TextBox 6">
                <a:extLst>
                  <a:ext uri="{FF2B5EF4-FFF2-40B4-BE49-F238E27FC236}">
                    <ele attr="{F0A0B207-B01A-4CC9-8CE2-276E41C00FAB}"/>
                  </a:ext>
                </a:extLst>
              </p:cNvPr>
              <p:cNvSpPr txBox="1"/>
              <p:nvPr/>
            </p:nvSpPr>
            <p:spPr>
              <a:xfrm>
                <a:off x="281185" y="4650923"/>
                <a:ext cx="8584909" cy="731547"/>
              </a:xfrm>
              <a:prstGeom prst="rect">
                <a:avLst/>
              </a:prstGeom>
              <a:noFill/>
            </p:spPr>
            <p:txBody>
              <a:bodyPr wrap="square" rtlCol="0">
                <a:spAutoFit/>
              </a:bodyPr>
              <a:lstStyle/>
              <a:p>
                <a:r>
                  <a:rPr lang="en-US" sz="2000" dirty="0"/>
                  <a:t>GCE applies if </a:t>
                </a:r>
                <a14:m>
                  <m:oMath xmlns:m="http://schemas.openxmlformats.org/officeDocument/2006/math">
                    <m:sSub>
                      <m:sSubPr>
                        <m:ctrlPr>
                          <a:rPr lang="en-US" sz="2000" i="1">
                            <a:latin typeface="Cambria Math" panose="02040503050406030204" pitchFamily="18" charset="0"/>
                          </a:rPr>
                        </m:ctrlPr>
                      </m:sSubPr>
                      <m:e>
                        <m:r>
                          <a:rPr lang="en-US" sz="2000" i="1" smtClean="0">
                            <a:latin typeface="Cambria Math" panose="02040503050406030204" pitchFamily="18" charset="0"/>
                            <a:ea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𝑌</m:t>
                        </m:r>
                      </m:e>
                      <m:sub>
                        <m:r>
                          <a:rPr lang="en-US" sz="2000" b="0" i="1" smtClean="0">
                            <a:latin typeface="Cambria Math" panose="02040503050406030204" pitchFamily="18" charset="0"/>
                            <a:ea typeface="Cambria Math" panose="02040503050406030204" pitchFamily="18" charset="0"/>
                          </a:rPr>
                          <m:t>𝑡𝑜𝑡𝑎𝑙</m:t>
                        </m:r>
                      </m:sub>
                    </m:sSub>
                    <m:r>
                      <a:rPr lang="en-US" sz="2000" b="0" i="1" smtClean="0">
                        <a:latin typeface="Cambria Math" panose="02040503050406030204" pitchFamily="18" charset="0"/>
                        <a:ea typeface="Cambria Math" panose="02040503050406030204" pitchFamily="18" charset="0"/>
                      </a:rPr>
                      <m:t> ≫</m:t>
                    </m:r>
                    <m:sSub>
                      <m:sSubPr>
                        <m:ctrlPr>
                          <a:rPr lang="en-US" sz="2000" i="1">
                            <a:latin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m:t>
                        </m:r>
                        <m:r>
                          <a:rPr lang="en-US" sz="2000" i="1">
                            <a:latin typeface="Cambria Math" panose="02040503050406030204" pitchFamily="18" charset="0"/>
                            <a:ea typeface="Cambria Math" panose="02040503050406030204" pitchFamily="18" charset="0"/>
                          </a:rPr>
                          <m:t>𝑌</m:t>
                        </m:r>
                      </m:e>
                      <m:sub>
                        <m:r>
                          <a:rPr lang="en-US" sz="2000" b="0" i="1" smtClean="0">
                            <a:latin typeface="Cambria Math" panose="02040503050406030204" pitchFamily="18" charset="0"/>
                            <a:ea typeface="Cambria Math" panose="02040503050406030204" pitchFamily="18" charset="0"/>
                          </a:rPr>
                          <m:t>𝑎𝑐𝑐𝑒𝑝𝑡</m:t>
                        </m:r>
                      </m:sub>
                    </m:sSub>
                    <m:r>
                      <a:rPr lang="en-US" sz="2000" b="0" i="1" smtClean="0">
                        <a:latin typeface="Cambria Math" panose="02040503050406030204" pitchFamily="18" charset="0"/>
                        <a:ea typeface="Cambria Math" panose="02040503050406030204" pitchFamily="18" charset="0"/>
                      </a:rPr>
                      <m:t> ≫</m:t>
                    </m:r>
                    <m:sSub>
                      <m:sSubPr>
                        <m:ctrlPr>
                          <a:rPr lang="en-US" sz="2000" i="1">
                            <a:latin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m:t>
                        </m:r>
                        <m:r>
                          <a:rPr lang="en-US" sz="2000" i="1">
                            <a:latin typeface="Cambria Math" panose="02040503050406030204" pitchFamily="18" charset="0"/>
                            <a:ea typeface="Cambria Math" panose="02040503050406030204" pitchFamily="18" charset="0"/>
                          </a:rPr>
                          <m:t>𝑌</m:t>
                        </m:r>
                      </m:e>
                      <m:sub>
                        <m:r>
                          <a:rPr lang="en-US" sz="2000" b="0" i="1" smtClean="0">
                            <a:latin typeface="Cambria Math" panose="02040503050406030204" pitchFamily="18" charset="0"/>
                            <a:ea typeface="Cambria Math" panose="02040503050406030204" pitchFamily="18" charset="0"/>
                          </a:rPr>
                          <m:t>𝑘𝑖𝑐𝑘</m:t>
                        </m:r>
                      </m:sub>
                    </m:sSub>
                    <m:r>
                      <a:rPr lang="en-US" sz="2000" b="0" i="1" smtClean="0">
                        <a:latin typeface="Cambria Math" panose="02040503050406030204" pitchFamily="18" charset="0"/>
                        <a:ea typeface="Cambria Math" panose="02040503050406030204" pitchFamily="18" charset="0"/>
                      </a:rPr>
                      <m:t>,</m:t>
                    </m:r>
                    <m:sSub>
                      <m:sSubPr>
                        <m:ctrlPr>
                          <a:rPr lang="en-US" sz="2000" i="1">
                            <a:latin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m:t>
                        </m:r>
                        <m:r>
                          <a:rPr lang="en-US" sz="2000" i="1">
                            <a:latin typeface="Cambria Math" panose="02040503050406030204" pitchFamily="18" charset="0"/>
                            <a:ea typeface="Cambria Math" panose="02040503050406030204" pitchFamily="18" charset="0"/>
                          </a:rPr>
                          <m:t>𝑌</m:t>
                        </m:r>
                      </m:e>
                      <m:sub>
                        <m:r>
                          <a:rPr lang="en-US" sz="2000" b="0" i="1" smtClean="0">
                            <a:latin typeface="Cambria Math" panose="02040503050406030204" pitchFamily="18" charset="0"/>
                            <a:ea typeface="Cambria Math" panose="02040503050406030204" pitchFamily="18" charset="0"/>
                          </a:rPr>
                          <m:t>𝑐𝑜𝑟𝑟</m:t>
                        </m:r>
                      </m:sub>
                    </m:sSub>
                  </m:oMath>
                </a14:m>
                <a:r>
                  <a:rPr lang="en-US" sz="2000" dirty="0"/>
                  <a:t> and momentum-space correlation is strong (e.g. </a:t>
                </a:r>
                <a:r>
                  <a:rPr lang="en-US" sz="2000" dirty="0" err="1"/>
                  <a:t>Bjorken</a:t>
                </a:r>
                <a:r>
                  <a:rPr lang="en-US" sz="2000" dirty="0"/>
                  <a:t> flow)</a:t>
                </a:r>
              </a:p>
            </p:txBody>
          </p:sp>
        </mc:Choice>
        <mc:Fallback>
          <p:sp>
            <p:nvSpPr>
              <p:cNvPr id="7" name="TextBox 6"/>
              <p:cNvSpPr txBox="1">
                <a:spLocks noRot="1" noChangeAspect="1" noMove="1" noResize="1" noEditPoints="1" noAdjustHandles="1" noChangeArrowheads="1" noChangeShapeType="1" noTextEdit="1"/>
              </p:cNvSpPr>
              <p:nvPr/>
            </p:nvSpPr>
            <p:spPr>
              <a:xfrm>
                <a:off x="281185" y="4541068"/>
                <a:ext cx="8584909" cy="731547"/>
              </a:xfrm>
              <a:prstGeom prst="rect">
                <a:avLst/>
              </a:prstGeom>
              <a:blipFill rotWithShape="1">
                <a:blip r:embed="rId2"/>
                <a:stretch>
                  <a:fillRect l="-710" t="-4167" b="-14167"/>
                </a:stretch>
              </a:blipFill>
            </p:spPr>
            <p:txBody>
              <a:bodyPr/>
              <a:lstStyle/>
              <a:p>
                <a:r>
                  <a:rPr lang="en-US">
                    <a:noFill/>
                  </a:rPr>
                  <a:t> </a:t>
                </a:r>
                <a:endParaRPr lang="en-US">
                  <a:noFill/>
                </a:endParaRPr>
              </a:p>
            </p:txBody>
          </p:sp>
        </mc:Fallback>
      </mc:AlternateContent>
      <p:sp>
        <p:nvSpPr>
          <p:cNvPr id="18" name="TextBox 17"/>
          <p:cNvSpPr txBox="1"/>
          <p:nvPr/>
        </p:nvSpPr>
        <p:spPr>
          <a:xfrm>
            <a:off x="6000947" y="4325321"/>
            <a:ext cx="1670342" cy="307777"/>
          </a:xfrm>
          <a:prstGeom prst="rect">
            <a:avLst/>
          </a:prstGeom>
          <a:noFill/>
        </p:spPr>
        <p:txBody>
          <a:bodyPr wrap="square" rtlCol="0">
            <a:spAutoFit/>
          </a:bodyPr>
          <a:lstStyle/>
          <a:p>
            <a:r>
              <a:rPr lang="en-US" sz="1400" dirty="0">
                <a:solidFill>
                  <a:srgbClr val="0808FF"/>
                </a:solidFill>
              </a:rPr>
              <a:t>V. Koch, 0810.2520</a:t>
            </a:r>
            <a:endParaRPr lang="uk-UA" sz="1400" dirty="0">
              <a:solidFill>
                <a:srgbClr val="0808FF"/>
              </a:solidFill>
            </a:endParaRPr>
          </a:p>
        </p:txBody>
      </p:sp>
      <p:sp>
        <p:nvSpPr>
          <p:cNvPr id="19" name="TextBox 18"/>
          <p:cNvSpPr txBox="1"/>
          <p:nvPr/>
        </p:nvSpPr>
        <p:spPr>
          <a:xfrm>
            <a:off x="460786" y="5217430"/>
            <a:ext cx="7047203" cy="398780"/>
          </a:xfrm>
          <a:prstGeom prst="rect">
            <a:avLst/>
          </a:prstGeom>
          <a:noFill/>
        </p:spPr>
        <p:txBody>
          <a:bodyPr wrap="square" rtlCol="0">
            <a:spAutoFit/>
          </a:bodyPr>
          <a:lstStyle/>
          <a:p>
            <a:r>
              <a:rPr lang="en-US" sz="2000" dirty="0"/>
              <a:t>In practice, difficult to satisfy all conditions simultaneously…</a:t>
            </a:r>
            <a:endParaRPr lang="en-US" sz="2000" dirty="0"/>
          </a:p>
        </p:txBody>
      </p:sp>
      <mc:AlternateContent xmlns:mc="http://schemas.openxmlformats.org/markup-compatibility/2006">
        <mc:Choice xmlns:a14="http://schemas.microsoft.com/office/drawing/2010/main" Requires="a14">
          <p:sp>
            <p:nvSpPr>
              <p:cNvPr id="21" name="TextBox 20">
                <a:extLst>
                  <a:ext uri="{FF2B5EF4-FFF2-40B4-BE49-F238E27FC236}">
                    <ele attr="{FA691BC7-C68C-40D9-9774-2DB95B3F7EA5}"/>
                  </a:ext>
                </a:extLst>
              </p:cNvPr>
              <p:cNvSpPr txBox="1"/>
              <p:nvPr/>
            </p:nvSpPr>
            <p:spPr>
              <a:xfrm>
                <a:off x="277906" y="6067181"/>
                <a:ext cx="8752911" cy="423770"/>
              </a:xfrm>
              <a:prstGeom prst="rect">
                <a:avLst/>
              </a:prstGeom>
              <a:noFill/>
            </p:spPr>
            <p:txBody>
              <a:bodyPr wrap="square" rtlCol="0">
                <a:spAutoFit/>
              </a:bodyPr>
              <a:lstStyle/>
              <a:p>
                <a:r>
                  <a:rPr lang="en-US" sz="2000" dirty="0"/>
                  <a:t>If </a:t>
                </a:r>
                <a14:m>
                  <m:oMath xmlns:m="http://schemas.openxmlformats.org/officeDocument/2006/math">
                    <m:sSub>
                      <m:sSubPr>
                        <m:ctrlPr>
                          <a:rPr lang="en-US" sz="2000" i="1">
                            <a:latin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m:t>
                        </m:r>
                        <m:r>
                          <a:rPr lang="en-US" sz="2000" i="1">
                            <a:latin typeface="Cambria Math" panose="02040503050406030204" pitchFamily="18" charset="0"/>
                            <a:ea typeface="Cambria Math" panose="02040503050406030204" pitchFamily="18" charset="0"/>
                          </a:rPr>
                          <m:t>𝑌</m:t>
                        </m:r>
                      </m:e>
                      <m:sub>
                        <m:r>
                          <a:rPr lang="en-US" sz="2000" i="1">
                            <a:latin typeface="Cambria Math" panose="02040503050406030204" pitchFamily="18" charset="0"/>
                            <a:ea typeface="Cambria Math" panose="02040503050406030204" pitchFamily="18" charset="0"/>
                          </a:rPr>
                          <m:t>𝑡𝑜𝑡𝑎𝑙</m:t>
                        </m:r>
                      </m:sub>
                    </m:sSub>
                    <m:r>
                      <a:rPr lang="en-US" sz="2000" i="1">
                        <a:latin typeface="Cambria Math" panose="02040503050406030204" pitchFamily="18" charset="0"/>
                        <a:ea typeface="Cambria Math" panose="02040503050406030204" pitchFamily="18" charset="0"/>
                      </a:rPr>
                      <m:t> ≫</m:t>
                    </m:r>
                    <m:sSub>
                      <m:sSubPr>
                        <m:ctrlPr>
                          <a:rPr lang="en-US" sz="2000" i="1">
                            <a:latin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m:t>
                        </m:r>
                        <m:r>
                          <a:rPr lang="en-US" sz="2000" i="1">
                            <a:latin typeface="Cambria Math" panose="02040503050406030204" pitchFamily="18" charset="0"/>
                            <a:ea typeface="Cambria Math" panose="02040503050406030204" pitchFamily="18" charset="0"/>
                          </a:rPr>
                          <m:t>𝑌</m:t>
                        </m:r>
                      </m:e>
                      <m:sub>
                        <m:r>
                          <a:rPr lang="en-US" sz="2000" i="1">
                            <a:latin typeface="Cambria Math" panose="02040503050406030204" pitchFamily="18" charset="0"/>
                            <a:ea typeface="Cambria Math" panose="02040503050406030204" pitchFamily="18" charset="0"/>
                          </a:rPr>
                          <m:t>𝑎𝑐𝑐𝑒𝑝𝑡</m:t>
                        </m:r>
                      </m:sub>
                    </m:sSub>
                  </m:oMath>
                </a14:m>
                <a:r>
                  <a:rPr lang="en-US" sz="2000" dirty="0"/>
                  <a:t> does not hold, corrections from global conservation appear</a:t>
                </a:r>
              </a:p>
            </p:txBody>
          </p:sp>
        </mc:Choice>
        <mc:Fallback>
          <p:sp>
            <p:nvSpPr>
              <p:cNvPr id="21" name="TextBox 20"/>
              <p:cNvSpPr txBox="1">
                <a:spLocks noRot="1" noChangeAspect="1" noMove="1" noResize="1" noEditPoints="1" noAdjustHandles="1" noChangeArrowheads="1" noChangeShapeType="1" noTextEdit="1"/>
              </p:cNvSpPr>
              <p:nvPr/>
            </p:nvSpPr>
            <p:spPr>
              <a:xfrm>
                <a:off x="281081" y="5616966"/>
                <a:ext cx="8752911" cy="423770"/>
              </a:xfrm>
              <a:prstGeom prst="rect">
                <a:avLst/>
              </a:prstGeom>
              <a:blipFill rotWithShape="1">
                <a:blip r:embed="rId3"/>
                <a:stretch>
                  <a:fillRect l="-767" t="-5714" r="-70" b="-20000"/>
                </a:stretch>
              </a:blipFill>
            </p:spPr>
            <p:txBody>
              <a:bodyPr/>
              <a:lstStyle/>
              <a:p>
                <a:r>
                  <a:rPr lang="en-US">
                    <a:noFill/>
                  </a:rPr>
                  <a:t> </a:t>
                </a:r>
                <a:endParaRPr lang="en-US">
                  <a:noFill/>
                </a:endParaRPr>
              </a:p>
            </p:txBody>
          </p:sp>
        </mc:Fallback>
      </mc:AlternateContent>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Applicability of the GCE in heavy-ion collisions</a:t>
            </a:r>
            <a:endParaRPr lang="uk-UA" dirty="0"/>
          </a:p>
        </p:txBody>
      </p:sp>
      <p:sp>
        <p:nvSpPr>
          <p:cNvPr id="29" name="Text Placeholder 3"/>
          <p:cNvSpPr>
            <a:spLocks noGrp="1"/>
          </p:cNvSpPr>
          <p:nvPr>
            <p:ph type="body" sz="quarter" idx="12"/>
          </p:nvPr>
        </p:nvSpPr>
        <p:spPr>
          <a:xfrm>
            <a:off x="8009498" y="6467291"/>
            <a:ext cx="856596" cy="340472"/>
          </a:xfrm>
        </p:spPr>
        <p:txBody>
          <a:bodyPr>
            <a:normAutofit fontScale="90000"/>
          </a:bodyPr>
          <a:lstStyle/>
          <a:p>
            <a:r>
              <a:rPr lang="en-US" dirty="0"/>
              <a:t>10</a:t>
            </a:r>
            <a:endParaRPr lang="en-US" dirty="0"/>
          </a:p>
        </p:txBody>
      </p:sp>
      <p:sp>
        <p:nvSpPr>
          <p:cNvPr id="14" name="Rectangle 13"/>
          <p:cNvSpPr/>
          <p:nvPr/>
        </p:nvSpPr>
        <p:spPr>
          <a:xfrm>
            <a:off x="277907" y="1165085"/>
            <a:ext cx="8588187" cy="400110"/>
          </a:xfrm>
          <a:prstGeom prst="rect">
            <a:avLst/>
          </a:prstGeom>
        </p:spPr>
        <p:txBody>
          <a:bodyPr wrap="square">
            <a:spAutoFit/>
          </a:bodyPr>
          <a:lstStyle/>
          <a:p>
            <a:pPr algn="just">
              <a:spcAft>
                <a:spcPts val="600"/>
              </a:spcAft>
            </a:pPr>
            <a:r>
              <a:rPr lang="en-US" sz="2000" dirty="0"/>
              <a:t>Experiments measure fluctuations in a finite momentum acceptance</a:t>
            </a:r>
            <a:endParaRPr lang="en-US" sz="2000" dirty="0"/>
          </a:p>
        </p:txBody>
      </p:sp>
      <p:pic>
        <p:nvPicPr>
          <p:cNvPr id="3" name="Picture 2"/>
          <p:cNvPicPr>
            <a:picLocks noChangeAspect="1"/>
          </p:cNvPicPr>
          <p:nvPr/>
        </p:nvPicPr>
        <p:blipFill>
          <a:blip r:embed="rId1"/>
          <a:stretch>
            <a:fillRect/>
          </a:stretch>
        </p:blipFill>
        <p:spPr>
          <a:xfrm>
            <a:off x="1882930" y="1581121"/>
            <a:ext cx="5374857" cy="2690063"/>
          </a:xfrm>
          <a:prstGeom prst="rect">
            <a:avLst/>
          </a:prstGeom>
        </p:spPr>
      </p:pic>
      <mc:AlternateContent xmlns:mc="http://schemas.openxmlformats.org/markup-compatibility/2006">
        <mc:Choice xmlns:a14="http://schemas.microsoft.com/office/drawing/2010/main" Requires="a14">
          <p:sp>
            <p:nvSpPr>
              <p:cNvPr id="7" name="TextBox 6">
                <a:extLst>
                  <a:ext uri="{FF2B5EF4-FFF2-40B4-BE49-F238E27FC236}">
                    <ele attr="{F0A0B207-B01A-4CC9-8CE2-276E41C00FAB}"/>
                  </a:ext>
                </a:extLst>
              </p:cNvPr>
              <p:cNvSpPr txBox="1"/>
              <p:nvPr/>
            </p:nvSpPr>
            <p:spPr>
              <a:xfrm>
                <a:off x="281185" y="4650923"/>
                <a:ext cx="8584909" cy="731547"/>
              </a:xfrm>
              <a:prstGeom prst="rect">
                <a:avLst/>
              </a:prstGeom>
              <a:noFill/>
            </p:spPr>
            <p:txBody>
              <a:bodyPr wrap="square" rtlCol="0">
                <a:spAutoFit/>
              </a:bodyPr>
              <a:lstStyle/>
              <a:p>
                <a:r>
                  <a:rPr lang="en-US" sz="2000" dirty="0"/>
                  <a:t>GCE applies if </a:t>
                </a:r>
                <a14:m>
                  <m:oMath xmlns:m="http://schemas.openxmlformats.org/officeDocument/2006/math">
                    <m:sSub>
                      <m:sSubPr>
                        <m:ctrlPr>
                          <a:rPr lang="en-US" sz="2000" i="1">
                            <a:latin typeface="Cambria Math" panose="02040503050406030204" pitchFamily="18" charset="0"/>
                          </a:rPr>
                        </m:ctrlPr>
                      </m:sSubPr>
                      <m:e>
                        <m:r>
                          <a:rPr lang="en-US" sz="2000" i="1" smtClean="0">
                            <a:latin typeface="Cambria Math" panose="02040503050406030204" pitchFamily="18" charset="0"/>
                            <a:ea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𝑌</m:t>
                        </m:r>
                      </m:e>
                      <m:sub>
                        <m:r>
                          <a:rPr lang="en-US" sz="2000" b="0" i="1" smtClean="0">
                            <a:latin typeface="Cambria Math" panose="02040503050406030204" pitchFamily="18" charset="0"/>
                            <a:ea typeface="Cambria Math" panose="02040503050406030204" pitchFamily="18" charset="0"/>
                          </a:rPr>
                          <m:t>𝑡𝑜𝑡𝑎𝑙</m:t>
                        </m:r>
                      </m:sub>
                    </m:sSub>
                    <m:r>
                      <a:rPr lang="en-US" sz="2000" b="0" i="1" smtClean="0">
                        <a:latin typeface="Cambria Math" panose="02040503050406030204" pitchFamily="18" charset="0"/>
                        <a:ea typeface="Cambria Math" panose="02040503050406030204" pitchFamily="18" charset="0"/>
                      </a:rPr>
                      <m:t> ≫</m:t>
                    </m:r>
                    <m:sSub>
                      <m:sSubPr>
                        <m:ctrlPr>
                          <a:rPr lang="en-US" sz="2000" i="1">
                            <a:latin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m:t>
                        </m:r>
                        <m:r>
                          <a:rPr lang="en-US" sz="2000" i="1">
                            <a:latin typeface="Cambria Math" panose="02040503050406030204" pitchFamily="18" charset="0"/>
                            <a:ea typeface="Cambria Math" panose="02040503050406030204" pitchFamily="18" charset="0"/>
                          </a:rPr>
                          <m:t>𝑌</m:t>
                        </m:r>
                      </m:e>
                      <m:sub>
                        <m:r>
                          <a:rPr lang="en-US" sz="2000" b="0" i="1" smtClean="0">
                            <a:latin typeface="Cambria Math" panose="02040503050406030204" pitchFamily="18" charset="0"/>
                            <a:ea typeface="Cambria Math" panose="02040503050406030204" pitchFamily="18" charset="0"/>
                          </a:rPr>
                          <m:t>𝑎𝑐𝑐𝑒𝑝𝑡</m:t>
                        </m:r>
                      </m:sub>
                    </m:sSub>
                    <m:r>
                      <a:rPr lang="en-US" sz="2000" b="0" i="1" smtClean="0">
                        <a:latin typeface="Cambria Math" panose="02040503050406030204" pitchFamily="18" charset="0"/>
                        <a:ea typeface="Cambria Math" panose="02040503050406030204" pitchFamily="18" charset="0"/>
                      </a:rPr>
                      <m:t> ≫</m:t>
                    </m:r>
                    <m:sSub>
                      <m:sSubPr>
                        <m:ctrlPr>
                          <a:rPr lang="en-US" sz="2000" i="1">
                            <a:latin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m:t>
                        </m:r>
                        <m:r>
                          <a:rPr lang="en-US" sz="2000" i="1">
                            <a:latin typeface="Cambria Math" panose="02040503050406030204" pitchFamily="18" charset="0"/>
                            <a:ea typeface="Cambria Math" panose="02040503050406030204" pitchFamily="18" charset="0"/>
                          </a:rPr>
                          <m:t>𝑌</m:t>
                        </m:r>
                      </m:e>
                      <m:sub>
                        <m:r>
                          <a:rPr lang="en-US" sz="2000" b="0" i="1" smtClean="0">
                            <a:latin typeface="Cambria Math" panose="02040503050406030204" pitchFamily="18" charset="0"/>
                            <a:ea typeface="Cambria Math" panose="02040503050406030204" pitchFamily="18" charset="0"/>
                          </a:rPr>
                          <m:t>𝑘𝑖𝑐𝑘</m:t>
                        </m:r>
                      </m:sub>
                    </m:sSub>
                    <m:r>
                      <a:rPr lang="en-US" sz="2000" b="0" i="1" smtClean="0">
                        <a:latin typeface="Cambria Math" panose="02040503050406030204" pitchFamily="18" charset="0"/>
                        <a:ea typeface="Cambria Math" panose="02040503050406030204" pitchFamily="18" charset="0"/>
                      </a:rPr>
                      <m:t>,</m:t>
                    </m:r>
                    <m:sSub>
                      <m:sSubPr>
                        <m:ctrlPr>
                          <a:rPr lang="en-US" sz="2000" i="1">
                            <a:latin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m:t>
                        </m:r>
                        <m:r>
                          <a:rPr lang="en-US" sz="2000" i="1">
                            <a:latin typeface="Cambria Math" panose="02040503050406030204" pitchFamily="18" charset="0"/>
                            <a:ea typeface="Cambria Math" panose="02040503050406030204" pitchFamily="18" charset="0"/>
                          </a:rPr>
                          <m:t>𝑌</m:t>
                        </m:r>
                      </m:e>
                      <m:sub>
                        <m:r>
                          <a:rPr lang="en-US" sz="2000" b="0" i="1" smtClean="0">
                            <a:latin typeface="Cambria Math" panose="02040503050406030204" pitchFamily="18" charset="0"/>
                            <a:ea typeface="Cambria Math" panose="02040503050406030204" pitchFamily="18" charset="0"/>
                          </a:rPr>
                          <m:t>𝑐𝑜𝑟𝑟</m:t>
                        </m:r>
                      </m:sub>
                    </m:sSub>
                  </m:oMath>
                </a14:m>
                <a:r>
                  <a:rPr lang="en-US" sz="2000" dirty="0"/>
                  <a:t> and momentum-space correlation is strong (e.g. </a:t>
                </a:r>
                <a:r>
                  <a:rPr lang="en-US" sz="2000" dirty="0" err="1"/>
                  <a:t>Bjorken</a:t>
                </a:r>
                <a:r>
                  <a:rPr lang="en-US" sz="2000" dirty="0"/>
                  <a:t> flow)</a:t>
                </a:r>
              </a:p>
            </p:txBody>
          </p:sp>
        </mc:Choice>
        <mc:Fallback>
          <p:sp>
            <p:nvSpPr>
              <p:cNvPr id="7" name="TextBox 6"/>
              <p:cNvSpPr txBox="1">
                <a:spLocks noRot="1" noChangeAspect="1" noMove="1" noResize="1" noEditPoints="1" noAdjustHandles="1" noChangeArrowheads="1" noChangeShapeType="1" noTextEdit="1"/>
              </p:cNvSpPr>
              <p:nvPr/>
            </p:nvSpPr>
            <p:spPr>
              <a:xfrm>
                <a:off x="281185" y="4541068"/>
                <a:ext cx="8584909" cy="731547"/>
              </a:xfrm>
              <a:prstGeom prst="rect">
                <a:avLst/>
              </a:prstGeom>
              <a:blipFill rotWithShape="1">
                <a:blip r:embed="rId2"/>
                <a:stretch>
                  <a:fillRect l="-710" t="-4167" b="-14167"/>
                </a:stretch>
              </a:blipFill>
            </p:spPr>
            <p:txBody>
              <a:bodyPr/>
              <a:lstStyle/>
              <a:p>
                <a:r>
                  <a:rPr lang="en-US">
                    <a:noFill/>
                  </a:rPr>
                  <a:t> </a:t>
                </a:r>
                <a:endParaRPr lang="en-US">
                  <a:noFill/>
                </a:endParaRPr>
              </a:p>
            </p:txBody>
          </p:sp>
        </mc:Fallback>
      </mc:AlternateContent>
      <p:sp>
        <p:nvSpPr>
          <p:cNvPr id="18" name="TextBox 17"/>
          <p:cNvSpPr txBox="1"/>
          <p:nvPr/>
        </p:nvSpPr>
        <p:spPr>
          <a:xfrm>
            <a:off x="6000947" y="4325321"/>
            <a:ext cx="1670342" cy="307777"/>
          </a:xfrm>
          <a:prstGeom prst="rect">
            <a:avLst/>
          </a:prstGeom>
          <a:noFill/>
        </p:spPr>
        <p:txBody>
          <a:bodyPr wrap="square" rtlCol="0">
            <a:spAutoFit/>
          </a:bodyPr>
          <a:lstStyle/>
          <a:p>
            <a:r>
              <a:rPr lang="en-US" sz="1400" dirty="0">
                <a:solidFill>
                  <a:srgbClr val="0808FF"/>
                </a:solidFill>
              </a:rPr>
              <a:t>V. Koch, 0810.2520</a:t>
            </a:r>
            <a:endParaRPr lang="uk-UA" sz="1400" dirty="0">
              <a:solidFill>
                <a:srgbClr val="0808FF"/>
              </a:solidFill>
            </a:endParaRPr>
          </a:p>
        </p:txBody>
      </p:sp>
      <p:sp>
        <p:nvSpPr>
          <p:cNvPr id="19" name="TextBox 18"/>
          <p:cNvSpPr txBox="1"/>
          <p:nvPr/>
        </p:nvSpPr>
        <p:spPr>
          <a:xfrm>
            <a:off x="460786" y="5217430"/>
            <a:ext cx="7047203" cy="398780"/>
          </a:xfrm>
          <a:prstGeom prst="rect">
            <a:avLst/>
          </a:prstGeom>
          <a:noFill/>
        </p:spPr>
        <p:txBody>
          <a:bodyPr wrap="square" rtlCol="0">
            <a:spAutoFit/>
          </a:bodyPr>
          <a:lstStyle/>
          <a:p>
            <a:r>
              <a:rPr lang="en-US" sz="2000" dirty="0"/>
              <a:t>In practice, difficult to satisfy all conditions simultaneously…</a:t>
            </a:r>
            <a:endParaRPr lang="en-US" sz="2000" dirty="0"/>
          </a:p>
        </p:txBody>
      </p:sp>
      <mc:AlternateContent xmlns:mc="http://schemas.openxmlformats.org/markup-compatibility/2006">
        <mc:Choice xmlns:a14="http://schemas.microsoft.com/office/drawing/2010/main" Requires="a14">
          <p:sp>
            <p:nvSpPr>
              <p:cNvPr id="21" name="TextBox 20">
                <a:extLst>
                  <a:ext uri="{FF2B5EF4-FFF2-40B4-BE49-F238E27FC236}">
                    <ele attr="{FA691BC7-C68C-40D9-9774-2DB95B3F7EA5}"/>
                  </a:ext>
                </a:extLst>
              </p:cNvPr>
              <p:cNvSpPr txBox="1"/>
              <p:nvPr/>
            </p:nvSpPr>
            <p:spPr>
              <a:xfrm>
                <a:off x="277906" y="6067181"/>
                <a:ext cx="8752911" cy="423770"/>
              </a:xfrm>
              <a:prstGeom prst="rect">
                <a:avLst/>
              </a:prstGeom>
              <a:noFill/>
            </p:spPr>
            <p:txBody>
              <a:bodyPr wrap="square" rtlCol="0">
                <a:spAutoFit/>
              </a:bodyPr>
              <a:lstStyle/>
              <a:p>
                <a:r>
                  <a:rPr lang="en-US" sz="2000" dirty="0"/>
                  <a:t>If </a:t>
                </a:r>
                <a14:m>
                  <m:oMath xmlns:m="http://schemas.openxmlformats.org/officeDocument/2006/math">
                    <m:sSub>
                      <m:sSubPr>
                        <m:ctrlPr>
                          <a:rPr lang="en-US" sz="2000" i="1">
                            <a:latin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m:t>
                        </m:r>
                        <m:r>
                          <a:rPr lang="en-US" sz="2000" i="1">
                            <a:latin typeface="Cambria Math" panose="02040503050406030204" pitchFamily="18" charset="0"/>
                            <a:ea typeface="Cambria Math" panose="02040503050406030204" pitchFamily="18" charset="0"/>
                          </a:rPr>
                          <m:t>𝑌</m:t>
                        </m:r>
                      </m:e>
                      <m:sub>
                        <m:r>
                          <a:rPr lang="en-US" sz="2000" i="1">
                            <a:latin typeface="Cambria Math" panose="02040503050406030204" pitchFamily="18" charset="0"/>
                            <a:ea typeface="Cambria Math" panose="02040503050406030204" pitchFamily="18" charset="0"/>
                          </a:rPr>
                          <m:t>𝑡𝑜𝑡𝑎𝑙</m:t>
                        </m:r>
                      </m:sub>
                    </m:sSub>
                    <m:r>
                      <a:rPr lang="en-US" sz="2000" i="1">
                        <a:latin typeface="Cambria Math" panose="02040503050406030204" pitchFamily="18" charset="0"/>
                        <a:ea typeface="Cambria Math" panose="02040503050406030204" pitchFamily="18" charset="0"/>
                      </a:rPr>
                      <m:t> ≫</m:t>
                    </m:r>
                    <m:sSub>
                      <m:sSubPr>
                        <m:ctrlPr>
                          <a:rPr lang="en-US" sz="2000" i="1">
                            <a:latin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m:t>
                        </m:r>
                        <m:r>
                          <a:rPr lang="en-US" sz="2000" i="1">
                            <a:latin typeface="Cambria Math" panose="02040503050406030204" pitchFamily="18" charset="0"/>
                            <a:ea typeface="Cambria Math" panose="02040503050406030204" pitchFamily="18" charset="0"/>
                          </a:rPr>
                          <m:t>𝑌</m:t>
                        </m:r>
                      </m:e>
                      <m:sub>
                        <m:r>
                          <a:rPr lang="en-US" sz="2000" i="1">
                            <a:latin typeface="Cambria Math" panose="02040503050406030204" pitchFamily="18" charset="0"/>
                            <a:ea typeface="Cambria Math" panose="02040503050406030204" pitchFamily="18" charset="0"/>
                          </a:rPr>
                          <m:t>𝑎𝑐𝑐𝑒𝑝𝑡</m:t>
                        </m:r>
                      </m:sub>
                    </m:sSub>
                  </m:oMath>
                </a14:m>
                <a:r>
                  <a:rPr lang="en-US" sz="2000" dirty="0"/>
                  <a:t> does not hold, corrections from global conservation appear</a:t>
                </a:r>
              </a:p>
            </p:txBody>
          </p:sp>
        </mc:Choice>
        <mc:Fallback>
          <p:sp>
            <p:nvSpPr>
              <p:cNvPr id="21" name="TextBox 20"/>
              <p:cNvSpPr txBox="1">
                <a:spLocks noRot="1" noChangeAspect="1" noMove="1" noResize="1" noEditPoints="1" noAdjustHandles="1" noChangeArrowheads="1" noChangeShapeType="1" noTextEdit="1"/>
              </p:cNvSpPr>
              <p:nvPr/>
            </p:nvSpPr>
            <p:spPr>
              <a:xfrm>
                <a:off x="281081" y="5616966"/>
                <a:ext cx="8752911" cy="423770"/>
              </a:xfrm>
              <a:prstGeom prst="rect">
                <a:avLst/>
              </a:prstGeom>
              <a:blipFill rotWithShape="1">
                <a:blip r:embed="rId3"/>
                <a:stretch>
                  <a:fillRect l="-767" t="-5714" r="-70" b="-20000"/>
                </a:stretch>
              </a:blipFill>
            </p:spPr>
            <p:txBody>
              <a:bodyPr/>
              <a:lstStyle/>
              <a:p>
                <a:r>
                  <a:rPr lang="en-US">
                    <a:noFill/>
                  </a:rPr>
                  <a:t> </a:t>
                </a:r>
                <a:endParaRPr lang="en-US">
                  <a:noFill/>
                </a:endParaRPr>
              </a:p>
            </p:txBody>
          </p:sp>
        </mc:Fallback>
      </mc:AlternateContent>
      <p:sp>
        <p:nvSpPr>
          <p:cNvPr id="4" name="TextBox 18"/>
          <p:cNvSpPr txBox="1"/>
          <p:nvPr/>
        </p:nvSpPr>
        <p:spPr>
          <a:xfrm>
            <a:off x="281305" y="5991225"/>
            <a:ext cx="8446770" cy="706755"/>
          </a:xfrm>
          <a:prstGeom prst="rect">
            <a:avLst/>
          </a:prstGeom>
          <a:noFill/>
        </p:spPr>
        <p:txBody>
          <a:bodyPr wrap="square" rtlCol="0">
            <a:spAutoFit/>
          </a:bodyPr>
          <a:p>
            <a:r>
              <a:rPr lang="en-US" sz="2000" dirty="0">
                <a:solidFill>
                  <a:srgbClr val="FF0000"/>
                </a:solidFill>
              </a:rPr>
              <a:t>Subensemble acceptance method allows to account for global conservation effects and provides fluctuation measures insensible to global conservation!</a:t>
            </a:r>
            <a:endParaRPr lang="en-US" sz="2000" dirty="0">
              <a:solidFill>
                <a:srgbClr val="FF000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Theory vs experiment: Caveats</a:t>
            </a:r>
            <a:endParaRPr lang="uk-UA" dirty="0"/>
          </a:p>
        </p:txBody>
      </p:sp>
      <p:sp>
        <p:nvSpPr>
          <p:cNvPr id="13" name="Text Placeholder 3"/>
          <p:cNvSpPr>
            <a:spLocks noGrp="1"/>
          </p:cNvSpPr>
          <p:nvPr>
            <p:ph type="body" sz="quarter" idx="12"/>
          </p:nvPr>
        </p:nvSpPr>
        <p:spPr>
          <a:xfrm>
            <a:off x="8009498" y="6467291"/>
            <a:ext cx="856596" cy="340472"/>
          </a:xfrm>
        </p:spPr>
        <p:txBody>
          <a:bodyPr>
            <a:normAutofit fontScale="90000"/>
          </a:bodyPr>
          <a:lstStyle/>
          <a:p>
            <a:r>
              <a:rPr lang="en-US" dirty="0"/>
              <a:t>11</a:t>
            </a:r>
            <a:endParaRPr lang="en-US" dirty="0"/>
          </a:p>
        </p:txBody>
      </p:sp>
      <p:sp>
        <p:nvSpPr>
          <p:cNvPr id="8" name="Content Placeholder 4"/>
          <p:cNvSpPr>
            <a:spLocks noGrp="1"/>
          </p:cNvSpPr>
          <p:nvPr>
            <p:ph idx="1"/>
          </p:nvPr>
        </p:nvSpPr>
        <p:spPr>
          <a:xfrm>
            <a:off x="277906" y="1165085"/>
            <a:ext cx="8588188" cy="5302206"/>
          </a:xfrm>
        </p:spPr>
        <p:txBody>
          <a:bodyPr>
            <a:normAutofit/>
          </a:bodyPr>
          <a:lstStyle/>
          <a:p>
            <a:pPr>
              <a:buClr>
                <a:srgbClr val="0808FF"/>
              </a:buClr>
            </a:pPr>
            <a:r>
              <a:rPr lang="en-US" sz="2000" dirty="0"/>
              <a:t>proxy observables in experiment (net-proton, net-kaon) vs actual conserved charges in QCD (net-baryon, net-strangeness)</a:t>
            </a:r>
            <a:endParaRPr lang="en-US" sz="2000" dirty="0"/>
          </a:p>
          <a:p>
            <a:pPr>
              <a:buClr>
                <a:srgbClr val="0808FF"/>
              </a:buClr>
            </a:pPr>
            <a:endParaRPr lang="en-US" sz="2000" b="1" dirty="0">
              <a:solidFill>
                <a:srgbClr val="FF0000"/>
              </a:solidFill>
            </a:endParaRPr>
          </a:p>
          <a:p>
            <a:pPr>
              <a:buClr>
                <a:srgbClr val="0808FF"/>
              </a:buClr>
            </a:pPr>
            <a:r>
              <a:rPr lang="en-US" sz="2000" dirty="0"/>
              <a:t>volume fluctuations</a:t>
            </a:r>
            <a:endParaRPr lang="en-US" sz="2000" b="1" dirty="0">
              <a:solidFill>
                <a:srgbClr val="FF0000"/>
              </a:solidFill>
            </a:endParaRPr>
          </a:p>
          <a:p>
            <a:pPr>
              <a:buClr>
                <a:srgbClr val="0808FF"/>
              </a:buClr>
            </a:pPr>
            <a:endParaRPr lang="en-US" sz="2000" b="1" dirty="0">
              <a:solidFill>
                <a:srgbClr val="FF0000"/>
              </a:solidFill>
            </a:endParaRPr>
          </a:p>
          <a:p>
            <a:pPr>
              <a:buClr>
                <a:srgbClr val="0808FF"/>
              </a:buClr>
            </a:pPr>
            <a:r>
              <a:rPr lang="en-US" sz="2000" dirty="0"/>
              <a:t>non-equilibrium (memory) effects</a:t>
            </a:r>
            <a:endParaRPr lang="en-US" sz="2000" dirty="0"/>
          </a:p>
          <a:p>
            <a:pPr>
              <a:buClr>
                <a:srgbClr val="0808FF"/>
              </a:buClr>
            </a:pPr>
            <a:endParaRPr lang="en-US" sz="2000" dirty="0"/>
          </a:p>
          <a:p>
            <a:pPr>
              <a:buClr>
                <a:srgbClr val="0808FF"/>
              </a:buClr>
            </a:pPr>
            <a:r>
              <a:rPr lang="en-US" sz="2000" dirty="0"/>
              <a:t>final-state interactions in the hadronic phase</a:t>
            </a:r>
            <a:endParaRPr lang="en-US" sz="2000" dirty="0"/>
          </a:p>
          <a:p>
            <a:pPr>
              <a:buClr>
                <a:srgbClr val="0808FF"/>
              </a:buClr>
            </a:pPr>
            <a:endParaRPr lang="en-US" sz="2000" b="1" dirty="0"/>
          </a:p>
          <a:p>
            <a:pPr>
              <a:buClr>
                <a:srgbClr val="0808FF"/>
              </a:buClr>
            </a:pPr>
            <a:r>
              <a:rPr lang="en-US" sz="2000" dirty="0"/>
              <a:t>accuracy of the grand-canonical ensemble (global conservation laws)</a:t>
            </a:r>
            <a:endParaRPr lang="en-US" sz="2000" dirty="0"/>
          </a:p>
        </p:txBody>
      </p:sp>
      <p:sp>
        <p:nvSpPr>
          <p:cNvPr id="9" name="TextBox 8"/>
          <p:cNvSpPr txBox="1"/>
          <p:nvPr/>
        </p:nvSpPr>
        <p:spPr>
          <a:xfrm>
            <a:off x="3148823" y="1743182"/>
            <a:ext cx="5717271" cy="307777"/>
          </a:xfrm>
          <a:prstGeom prst="rect">
            <a:avLst/>
          </a:prstGeom>
          <a:noFill/>
        </p:spPr>
        <p:txBody>
          <a:bodyPr wrap="none" rtlCol="0">
            <a:spAutoFit/>
          </a:bodyPr>
          <a:lstStyle/>
          <a:p>
            <a:r>
              <a:rPr lang="en-US" sz="1400" dirty="0">
                <a:solidFill>
                  <a:srgbClr val="0808FF"/>
                </a:solidFill>
              </a:rPr>
              <a:t>Asakawa, Kitazawa, PRC ’12; </a:t>
            </a:r>
            <a:r>
              <a:rPr lang="en-US" sz="1400" b="1" dirty="0">
                <a:solidFill>
                  <a:srgbClr val="0808FF"/>
                </a:solidFill>
              </a:rPr>
              <a:t>V.V.</a:t>
            </a:r>
            <a:r>
              <a:rPr lang="en-US" sz="1400" dirty="0">
                <a:solidFill>
                  <a:srgbClr val="0808FF"/>
                </a:solidFill>
              </a:rPr>
              <a:t>, Jiang, </a:t>
            </a:r>
            <a:r>
              <a:rPr lang="en-US" sz="1400" dirty="0" err="1">
                <a:solidFill>
                  <a:srgbClr val="0808FF"/>
                </a:solidFill>
              </a:rPr>
              <a:t>Gorenstein</a:t>
            </a:r>
            <a:r>
              <a:rPr lang="en-US" sz="1400" dirty="0">
                <a:solidFill>
                  <a:srgbClr val="0808FF"/>
                </a:solidFill>
              </a:rPr>
              <a:t>, Stoecker, PRC ‘18</a:t>
            </a:r>
            <a:endParaRPr lang="uk-UA" sz="1400" dirty="0">
              <a:solidFill>
                <a:srgbClr val="0808FF"/>
              </a:solidFill>
            </a:endParaRPr>
          </a:p>
        </p:txBody>
      </p:sp>
      <p:sp>
        <p:nvSpPr>
          <p:cNvPr id="11" name="TextBox 10"/>
          <p:cNvSpPr txBox="1"/>
          <p:nvPr/>
        </p:nvSpPr>
        <p:spPr>
          <a:xfrm>
            <a:off x="3640970" y="2446439"/>
            <a:ext cx="5225124" cy="523220"/>
          </a:xfrm>
          <a:prstGeom prst="rect">
            <a:avLst/>
          </a:prstGeom>
          <a:noFill/>
        </p:spPr>
        <p:txBody>
          <a:bodyPr wrap="square" rtlCol="0">
            <a:spAutoFit/>
          </a:bodyPr>
          <a:lstStyle/>
          <a:p>
            <a:r>
              <a:rPr lang="en-US" sz="1400" dirty="0" err="1">
                <a:solidFill>
                  <a:srgbClr val="0808FF"/>
                </a:solidFill>
              </a:rPr>
              <a:t>Gorenstein</a:t>
            </a:r>
            <a:r>
              <a:rPr lang="en-US" sz="1400" dirty="0">
                <a:solidFill>
                  <a:srgbClr val="0808FF"/>
                </a:solidFill>
              </a:rPr>
              <a:t>, </a:t>
            </a:r>
            <a:r>
              <a:rPr lang="en-US" sz="1400" dirty="0" err="1">
                <a:solidFill>
                  <a:srgbClr val="0808FF"/>
                </a:solidFill>
              </a:rPr>
              <a:t>Gazdzicki</a:t>
            </a:r>
            <a:r>
              <a:rPr lang="en-US" sz="1400" dirty="0">
                <a:solidFill>
                  <a:srgbClr val="0808FF"/>
                </a:solidFill>
              </a:rPr>
              <a:t>, PRC ’11; </a:t>
            </a:r>
            <a:r>
              <a:rPr lang="en-US" sz="1400" dirty="0" err="1">
                <a:solidFill>
                  <a:srgbClr val="0808FF"/>
                </a:solidFill>
              </a:rPr>
              <a:t>Skokov</a:t>
            </a:r>
            <a:r>
              <a:rPr lang="en-US" sz="1400" dirty="0">
                <a:solidFill>
                  <a:srgbClr val="0808FF"/>
                </a:solidFill>
              </a:rPr>
              <a:t>, </a:t>
            </a:r>
            <a:r>
              <a:rPr lang="en-US" sz="1400" dirty="0" err="1">
                <a:solidFill>
                  <a:srgbClr val="0808FF"/>
                </a:solidFill>
              </a:rPr>
              <a:t>Friman</a:t>
            </a:r>
            <a:r>
              <a:rPr lang="en-US" sz="1400" dirty="0">
                <a:solidFill>
                  <a:srgbClr val="0808FF"/>
                </a:solidFill>
              </a:rPr>
              <a:t>, Redlich, PRC ’13; </a:t>
            </a:r>
            <a:endParaRPr lang="en-US" sz="1400" dirty="0">
              <a:solidFill>
                <a:srgbClr val="0808FF"/>
              </a:solidFill>
            </a:endParaRPr>
          </a:p>
          <a:p>
            <a:r>
              <a:rPr lang="en-US" sz="1400" dirty="0">
                <a:solidFill>
                  <a:srgbClr val="0808FF"/>
                </a:solidFill>
              </a:rPr>
              <a:t>Braun-</a:t>
            </a:r>
            <a:r>
              <a:rPr lang="en-US" sz="1400" dirty="0" err="1">
                <a:solidFill>
                  <a:srgbClr val="0808FF"/>
                </a:solidFill>
              </a:rPr>
              <a:t>Munzinger</a:t>
            </a:r>
            <a:r>
              <a:rPr lang="en-US" sz="1400" dirty="0">
                <a:solidFill>
                  <a:srgbClr val="0808FF"/>
                </a:solidFill>
              </a:rPr>
              <a:t>, Rustamov, </a:t>
            </a:r>
            <a:r>
              <a:rPr lang="en-US" sz="1400" dirty="0" err="1">
                <a:solidFill>
                  <a:srgbClr val="0808FF"/>
                </a:solidFill>
              </a:rPr>
              <a:t>Stachel</a:t>
            </a:r>
            <a:r>
              <a:rPr lang="en-US" sz="1400" dirty="0">
                <a:solidFill>
                  <a:srgbClr val="0808FF"/>
                </a:solidFill>
              </a:rPr>
              <a:t>, NPA ‘17</a:t>
            </a:r>
            <a:endParaRPr lang="uk-UA" sz="1400" dirty="0">
              <a:solidFill>
                <a:srgbClr val="0808FF"/>
              </a:solidFill>
            </a:endParaRPr>
          </a:p>
        </p:txBody>
      </p:sp>
      <p:sp>
        <p:nvSpPr>
          <p:cNvPr id="12" name="TextBox 11"/>
          <p:cNvSpPr txBox="1"/>
          <p:nvPr/>
        </p:nvSpPr>
        <p:spPr>
          <a:xfrm>
            <a:off x="5719271" y="3275111"/>
            <a:ext cx="3146823" cy="307777"/>
          </a:xfrm>
          <a:prstGeom prst="rect">
            <a:avLst/>
          </a:prstGeom>
          <a:noFill/>
        </p:spPr>
        <p:txBody>
          <a:bodyPr wrap="none" rtlCol="0">
            <a:spAutoFit/>
          </a:bodyPr>
          <a:lstStyle/>
          <a:p>
            <a:r>
              <a:rPr lang="en-US" sz="1400" dirty="0">
                <a:solidFill>
                  <a:srgbClr val="0808FF"/>
                </a:solidFill>
              </a:rPr>
              <a:t>Mukherjee, </a:t>
            </a:r>
            <a:r>
              <a:rPr lang="en-US" sz="1400" dirty="0" err="1">
                <a:solidFill>
                  <a:srgbClr val="0808FF"/>
                </a:solidFill>
              </a:rPr>
              <a:t>Venugopalan</a:t>
            </a:r>
            <a:r>
              <a:rPr lang="en-US" sz="1400" dirty="0">
                <a:solidFill>
                  <a:srgbClr val="0808FF"/>
                </a:solidFill>
              </a:rPr>
              <a:t>, Yin, PRC ‘15</a:t>
            </a:r>
            <a:endParaRPr lang="uk-UA" sz="1400" dirty="0">
              <a:solidFill>
                <a:srgbClr val="0808FF"/>
              </a:solidFill>
            </a:endParaRPr>
          </a:p>
        </p:txBody>
      </p:sp>
      <p:sp>
        <p:nvSpPr>
          <p:cNvPr id="14" name="TextBox 13"/>
          <p:cNvSpPr txBox="1"/>
          <p:nvPr/>
        </p:nvSpPr>
        <p:spPr>
          <a:xfrm>
            <a:off x="4460211" y="4105236"/>
            <a:ext cx="4405883" cy="307777"/>
          </a:xfrm>
          <a:prstGeom prst="rect">
            <a:avLst/>
          </a:prstGeom>
          <a:noFill/>
        </p:spPr>
        <p:txBody>
          <a:bodyPr wrap="square" rtlCol="0">
            <a:spAutoFit/>
          </a:bodyPr>
          <a:lstStyle/>
          <a:p>
            <a:r>
              <a:rPr lang="en-US" sz="1400" dirty="0" err="1">
                <a:solidFill>
                  <a:srgbClr val="0808FF"/>
                </a:solidFill>
              </a:rPr>
              <a:t>Steinheimer</a:t>
            </a:r>
            <a:r>
              <a:rPr lang="en-US" sz="1400" dirty="0">
                <a:solidFill>
                  <a:srgbClr val="0808FF"/>
                </a:solidFill>
              </a:rPr>
              <a:t>, </a:t>
            </a:r>
            <a:r>
              <a:rPr lang="en-US" sz="1400" b="1" dirty="0">
                <a:solidFill>
                  <a:srgbClr val="0808FF"/>
                </a:solidFill>
              </a:rPr>
              <a:t>V.V.</a:t>
            </a:r>
            <a:r>
              <a:rPr lang="en-US" sz="1400" dirty="0">
                <a:solidFill>
                  <a:srgbClr val="0808FF"/>
                </a:solidFill>
              </a:rPr>
              <a:t>, </a:t>
            </a:r>
            <a:r>
              <a:rPr lang="en-US" sz="1400" dirty="0" err="1">
                <a:solidFill>
                  <a:srgbClr val="0808FF"/>
                </a:solidFill>
              </a:rPr>
              <a:t>Aichelin</a:t>
            </a:r>
            <a:r>
              <a:rPr lang="en-US" sz="1400" dirty="0">
                <a:solidFill>
                  <a:srgbClr val="0808FF"/>
                </a:solidFill>
              </a:rPr>
              <a:t>, </a:t>
            </a:r>
            <a:r>
              <a:rPr lang="en-US" sz="1400" dirty="0" err="1">
                <a:solidFill>
                  <a:srgbClr val="0808FF"/>
                </a:solidFill>
              </a:rPr>
              <a:t>Bleicher</a:t>
            </a:r>
            <a:r>
              <a:rPr lang="en-US" sz="1400" dirty="0">
                <a:solidFill>
                  <a:srgbClr val="0808FF"/>
                </a:solidFill>
              </a:rPr>
              <a:t>, Stoecker, PLB ‘18</a:t>
            </a:r>
            <a:endParaRPr lang="uk-UA" sz="1400" dirty="0">
              <a:solidFill>
                <a:srgbClr val="0808FF"/>
              </a:solidFill>
            </a:endParaRPr>
          </a:p>
        </p:txBody>
      </p:sp>
      <p:sp>
        <p:nvSpPr>
          <p:cNvPr id="10" name="TextBox 9"/>
          <p:cNvSpPr txBox="1"/>
          <p:nvPr/>
        </p:nvSpPr>
        <p:spPr>
          <a:xfrm>
            <a:off x="4657942" y="4990843"/>
            <a:ext cx="4251280" cy="738664"/>
          </a:xfrm>
          <a:prstGeom prst="rect">
            <a:avLst/>
          </a:prstGeom>
          <a:noFill/>
        </p:spPr>
        <p:txBody>
          <a:bodyPr wrap="square" rtlCol="0">
            <a:spAutoFit/>
          </a:bodyPr>
          <a:lstStyle/>
          <a:p>
            <a:r>
              <a:rPr lang="en-US" sz="1400" dirty="0">
                <a:solidFill>
                  <a:srgbClr val="0808FF"/>
                </a:solidFill>
              </a:rPr>
              <a:t>Jeon, Koch, PRL ’00; </a:t>
            </a:r>
            <a:r>
              <a:rPr lang="en-US" sz="1400" dirty="0" err="1">
                <a:solidFill>
                  <a:srgbClr val="0808FF"/>
                </a:solidFill>
              </a:rPr>
              <a:t>Bzdak</a:t>
            </a:r>
            <a:r>
              <a:rPr lang="en-US" sz="1400" dirty="0">
                <a:solidFill>
                  <a:srgbClr val="0808FF"/>
                </a:solidFill>
              </a:rPr>
              <a:t>, </a:t>
            </a:r>
            <a:r>
              <a:rPr lang="en-US" sz="1400" dirty="0" err="1">
                <a:solidFill>
                  <a:srgbClr val="0808FF"/>
                </a:solidFill>
              </a:rPr>
              <a:t>Skokov</a:t>
            </a:r>
            <a:r>
              <a:rPr lang="en-US" sz="1400" dirty="0">
                <a:solidFill>
                  <a:srgbClr val="0808FF"/>
                </a:solidFill>
              </a:rPr>
              <a:t>, Koch, PRC ’13;</a:t>
            </a:r>
            <a:endParaRPr lang="en-US" sz="1400" dirty="0">
              <a:solidFill>
                <a:srgbClr val="0808FF"/>
              </a:solidFill>
            </a:endParaRPr>
          </a:p>
          <a:p>
            <a:r>
              <a:rPr lang="en-US" sz="1400" dirty="0">
                <a:solidFill>
                  <a:srgbClr val="0808FF"/>
                </a:solidFill>
              </a:rPr>
              <a:t>Braun-</a:t>
            </a:r>
            <a:r>
              <a:rPr lang="en-US" sz="1400" dirty="0" err="1">
                <a:solidFill>
                  <a:srgbClr val="0808FF"/>
                </a:solidFill>
              </a:rPr>
              <a:t>Munzinger</a:t>
            </a:r>
            <a:r>
              <a:rPr lang="en-US" sz="1400" dirty="0">
                <a:solidFill>
                  <a:srgbClr val="0808FF"/>
                </a:solidFill>
              </a:rPr>
              <a:t>, Rustamov, </a:t>
            </a:r>
            <a:r>
              <a:rPr lang="en-US" sz="1400" dirty="0" err="1">
                <a:solidFill>
                  <a:srgbClr val="0808FF"/>
                </a:solidFill>
              </a:rPr>
              <a:t>Stachel</a:t>
            </a:r>
            <a:r>
              <a:rPr lang="en-US" sz="1400" dirty="0">
                <a:solidFill>
                  <a:srgbClr val="0808FF"/>
                </a:solidFill>
              </a:rPr>
              <a:t>, NPA ‘17</a:t>
            </a:r>
            <a:endParaRPr lang="uk-UA" sz="1400" dirty="0">
              <a:solidFill>
                <a:srgbClr val="0808FF"/>
              </a:solidFill>
            </a:endParaRPr>
          </a:p>
          <a:p>
            <a:endParaRPr lang="uk-UA" sz="1400" dirty="0">
              <a:solidFill>
                <a:srgbClr val="0808FF"/>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Theory vs experiment: Caveats</a:t>
            </a:r>
            <a:endParaRPr lang="uk-UA" dirty="0"/>
          </a:p>
        </p:txBody>
      </p:sp>
      <p:sp>
        <p:nvSpPr>
          <p:cNvPr id="13" name="Text Placeholder 3"/>
          <p:cNvSpPr>
            <a:spLocks noGrp="1"/>
          </p:cNvSpPr>
          <p:nvPr>
            <p:ph type="body" sz="quarter" idx="12"/>
          </p:nvPr>
        </p:nvSpPr>
        <p:spPr>
          <a:xfrm>
            <a:off x="8009498" y="6467291"/>
            <a:ext cx="856596" cy="340472"/>
          </a:xfrm>
        </p:spPr>
        <p:txBody>
          <a:bodyPr>
            <a:normAutofit fontScale="90000"/>
          </a:bodyPr>
          <a:lstStyle/>
          <a:p>
            <a:r>
              <a:rPr lang="en-US" dirty="0"/>
              <a:t>11</a:t>
            </a:r>
            <a:endParaRPr lang="en-US" dirty="0"/>
          </a:p>
        </p:txBody>
      </p:sp>
      <p:sp>
        <p:nvSpPr>
          <p:cNvPr id="8" name="Content Placeholder 4"/>
          <p:cNvSpPr>
            <a:spLocks noGrp="1"/>
          </p:cNvSpPr>
          <p:nvPr>
            <p:ph idx="1"/>
          </p:nvPr>
        </p:nvSpPr>
        <p:spPr>
          <a:xfrm>
            <a:off x="277906" y="1165085"/>
            <a:ext cx="8588188" cy="5302206"/>
          </a:xfrm>
        </p:spPr>
        <p:txBody>
          <a:bodyPr>
            <a:normAutofit/>
          </a:bodyPr>
          <a:lstStyle/>
          <a:p>
            <a:pPr>
              <a:buClr>
                <a:srgbClr val="0808FF"/>
              </a:buClr>
            </a:pPr>
            <a:r>
              <a:rPr lang="en-US" sz="2000" dirty="0"/>
              <a:t>proxy observables in experiment (net-proton, net-kaon) vs actual conserved charges in QCD (net-baryon, net-strangeness)</a:t>
            </a:r>
            <a:endParaRPr lang="en-US" sz="2000" dirty="0"/>
          </a:p>
          <a:p>
            <a:pPr>
              <a:buClr>
                <a:srgbClr val="0808FF"/>
              </a:buClr>
            </a:pPr>
            <a:endParaRPr lang="en-US" sz="2000" b="1" dirty="0">
              <a:solidFill>
                <a:srgbClr val="FF0000"/>
              </a:solidFill>
            </a:endParaRPr>
          </a:p>
          <a:p>
            <a:pPr>
              <a:buClr>
                <a:srgbClr val="0808FF"/>
              </a:buClr>
            </a:pPr>
            <a:r>
              <a:rPr lang="en-US" sz="2000" dirty="0"/>
              <a:t>volume fluctuations</a:t>
            </a:r>
            <a:endParaRPr lang="en-US" sz="2000" b="1" dirty="0">
              <a:solidFill>
                <a:srgbClr val="FF0000"/>
              </a:solidFill>
            </a:endParaRPr>
          </a:p>
          <a:p>
            <a:pPr>
              <a:buClr>
                <a:srgbClr val="0808FF"/>
              </a:buClr>
            </a:pPr>
            <a:endParaRPr lang="en-US" sz="2000" b="1" dirty="0">
              <a:solidFill>
                <a:srgbClr val="FF0000"/>
              </a:solidFill>
            </a:endParaRPr>
          </a:p>
          <a:p>
            <a:pPr>
              <a:buClr>
                <a:srgbClr val="0808FF"/>
              </a:buClr>
            </a:pPr>
            <a:r>
              <a:rPr lang="en-US" sz="2000" dirty="0"/>
              <a:t>non-equilibrium (memory) effects</a:t>
            </a:r>
            <a:endParaRPr lang="en-US" sz="2000" dirty="0"/>
          </a:p>
          <a:p>
            <a:pPr>
              <a:buClr>
                <a:srgbClr val="0808FF"/>
              </a:buClr>
            </a:pPr>
            <a:endParaRPr lang="en-US" sz="2000" dirty="0"/>
          </a:p>
          <a:p>
            <a:pPr>
              <a:buClr>
                <a:srgbClr val="0808FF"/>
              </a:buClr>
            </a:pPr>
            <a:r>
              <a:rPr lang="en-US" sz="2000" dirty="0"/>
              <a:t>final-state interactions in the hadronic phase</a:t>
            </a:r>
            <a:endParaRPr lang="en-US" sz="2000" dirty="0"/>
          </a:p>
          <a:p>
            <a:pPr>
              <a:buClr>
                <a:srgbClr val="0808FF"/>
              </a:buClr>
            </a:pPr>
            <a:endParaRPr lang="en-US" sz="2000" b="1" dirty="0"/>
          </a:p>
          <a:p>
            <a:pPr>
              <a:buClr>
                <a:srgbClr val="0808FF"/>
              </a:buClr>
            </a:pPr>
            <a:r>
              <a:rPr lang="en-US" sz="2000" b="1" dirty="0"/>
              <a:t>accuracy of the grand-canonical ensemble (global conservation laws)</a:t>
            </a:r>
            <a:endParaRPr lang="en-US" sz="2000" b="1" dirty="0"/>
          </a:p>
        </p:txBody>
      </p:sp>
      <p:sp>
        <p:nvSpPr>
          <p:cNvPr id="9" name="TextBox 8"/>
          <p:cNvSpPr txBox="1"/>
          <p:nvPr/>
        </p:nvSpPr>
        <p:spPr>
          <a:xfrm>
            <a:off x="3148823" y="1743182"/>
            <a:ext cx="5717271" cy="307777"/>
          </a:xfrm>
          <a:prstGeom prst="rect">
            <a:avLst/>
          </a:prstGeom>
          <a:noFill/>
        </p:spPr>
        <p:txBody>
          <a:bodyPr wrap="none" rtlCol="0">
            <a:spAutoFit/>
          </a:bodyPr>
          <a:lstStyle/>
          <a:p>
            <a:r>
              <a:rPr lang="en-US" sz="1400" dirty="0">
                <a:solidFill>
                  <a:srgbClr val="0808FF"/>
                </a:solidFill>
              </a:rPr>
              <a:t>Asakawa, Kitazawa, PRC ’12; </a:t>
            </a:r>
            <a:r>
              <a:rPr lang="en-US" sz="1400" b="1" dirty="0">
                <a:solidFill>
                  <a:srgbClr val="0808FF"/>
                </a:solidFill>
              </a:rPr>
              <a:t>V.V.</a:t>
            </a:r>
            <a:r>
              <a:rPr lang="en-US" sz="1400" dirty="0">
                <a:solidFill>
                  <a:srgbClr val="0808FF"/>
                </a:solidFill>
              </a:rPr>
              <a:t>, Jiang, </a:t>
            </a:r>
            <a:r>
              <a:rPr lang="en-US" sz="1400" dirty="0" err="1">
                <a:solidFill>
                  <a:srgbClr val="0808FF"/>
                </a:solidFill>
              </a:rPr>
              <a:t>Gorenstein</a:t>
            </a:r>
            <a:r>
              <a:rPr lang="en-US" sz="1400" dirty="0">
                <a:solidFill>
                  <a:srgbClr val="0808FF"/>
                </a:solidFill>
              </a:rPr>
              <a:t>, Stoecker, PRC ‘18</a:t>
            </a:r>
            <a:endParaRPr lang="uk-UA" sz="1400" dirty="0">
              <a:solidFill>
                <a:srgbClr val="0808FF"/>
              </a:solidFill>
            </a:endParaRPr>
          </a:p>
        </p:txBody>
      </p:sp>
      <p:sp>
        <p:nvSpPr>
          <p:cNvPr id="11" name="TextBox 10"/>
          <p:cNvSpPr txBox="1"/>
          <p:nvPr/>
        </p:nvSpPr>
        <p:spPr>
          <a:xfrm>
            <a:off x="3640970" y="2446439"/>
            <a:ext cx="5225124" cy="523220"/>
          </a:xfrm>
          <a:prstGeom prst="rect">
            <a:avLst/>
          </a:prstGeom>
          <a:noFill/>
        </p:spPr>
        <p:txBody>
          <a:bodyPr wrap="square" rtlCol="0">
            <a:spAutoFit/>
          </a:bodyPr>
          <a:lstStyle/>
          <a:p>
            <a:r>
              <a:rPr lang="en-US" sz="1400" dirty="0" err="1">
                <a:solidFill>
                  <a:srgbClr val="0808FF"/>
                </a:solidFill>
              </a:rPr>
              <a:t>Gorenstein</a:t>
            </a:r>
            <a:r>
              <a:rPr lang="en-US" sz="1400" dirty="0">
                <a:solidFill>
                  <a:srgbClr val="0808FF"/>
                </a:solidFill>
              </a:rPr>
              <a:t>, </a:t>
            </a:r>
            <a:r>
              <a:rPr lang="en-US" sz="1400" dirty="0" err="1">
                <a:solidFill>
                  <a:srgbClr val="0808FF"/>
                </a:solidFill>
              </a:rPr>
              <a:t>Gazdzicki</a:t>
            </a:r>
            <a:r>
              <a:rPr lang="en-US" sz="1400" dirty="0">
                <a:solidFill>
                  <a:srgbClr val="0808FF"/>
                </a:solidFill>
              </a:rPr>
              <a:t>, PRC ’11; </a:t>
            </a:r>
            <a:r>
              <a:rPr lang="en-US" sz="1400" dirty="0" err="1">
                <a:solidFill>
                  <a:srgbClr val="0808FF"/>
                </a:solidFill>
              </a:rPr>
              <a:t>Skokov</a:t>
            </a:r>
            <a:r>
              <a:rPr lang="en-US" sz="1400" dirty="0">
                <a:solidFill>
                  <a:srgbClr val="0808FF"/>
                </a:solidFill>
              </a:rPr>
              <a:t>, </a:t>
            </a:r>
            <a:r>
              <a:rPr lang="en-US" sz="1400" dirty="0" err="1">
                <a:solidFill>
                  <a:srgbClr val="0808FF"/>
                </a:solidFill>
              </a:rPr>
              <a:t>Friman</a:t>
            </a:r>
            <a:r>
              <a:rPr lang="en-US" sz="1400" dirty="0">
                <a:solidFill>
                  <a:srgbClr val="0808FF"/>
                </a:solidFill>
              </a:rPr>
              <a:t>, Redlich, PRC ’13; </a:t>
            </a:r>
            <a:endParaRPr lang="en-US" sz="1400" dirty="0">
              <a:solidFill>
                <a:srgbClr val="0808FF"/>
              </a:solidFill>
            </a:endParaRPr>
          </a:p>
          <a:p>
            <a:r>
              <a:rPr lang="en-US" sz="1400" dirty="0">
                <a:solidFill>
                  <a:srgbClr val="0808FF"/>
                </a:solidFill>
              </a:rPr>
              <a:t>Braun-</a:t>
            </a:r>
            <a:r>
              <a:rPr lang="en-US" sz="1400" dirty="0" err="1">
                <a:solidFill>
                  <a:srgbClr val="0808FF"/>
                </a:solidFill>
              </a:rPr>
              <a:t>Munzinger</a:t>
            </a:r>
            <a:r>
              <a:rPr lang="en-US" sz="1400" dirty="0">
                <a:solidFill>
                  <a:srgbClr val="0808FF"/>
                </a:solidFill>
              </a:rPr>
              <a:t>, Rustamov, </a:t>
            </a:r>
            <a:r>
              <a:rPr lang="en-US" sz="1400" dirty="0" err="1">
                <a:solidFill>
                  <a:srgbClr val="0808FF"/>
                </a:solidFill>
              </a:rPr>
              <a:t>Stachel</a:t>
            </a:r>
            <a:r>
              <a:rPr lang="en-US" sz="1400" dirty="0">
                <a:solidFill>
                  <a:srgbClr val="0808FF"/>
                </a:solidFill>
              </a:rPr>
              <a:t>, NPA ‘17</a:t>
            </a:r>
            <a:endParaRPr lang="uk-UA" sz="1400" dirty="0">
              <a:solidFill>
                <a:srgbClr val="0808FF"/>
              </a:solidFill>
            </a:endParaRPr>
          </a:p>
        </p:txBody>
      </p:sp>
      <p:sp>
        <p:nvSpPr>
          <p:cNvPr id="12" name="TextBox 11"/>
          <p:cNvSpPr txBox="1"/>
          <p:nvPr/>
        </p:nvSpPr>
        <p:spPr>
          <a:xfrm>
            <a:off x="5719271" y="3275111"/>
            <a:ext cx="3146823" cy="307777"/>
          </a:xfrm>
          <a:prstGeom prst="rect">
            <a:avLst/>
          </a:prstGeom>
          <a:noFill/>
        </p:spPr>
        <p:txBody>
          <a:bodyPr wrap="none" rtlCol="0">
            <a:spAutoFit/>
          </a:bodyPr>
          <a:lstStyle/>
          <a:p>
            <a:r>
              <a:rPr lang="en-US" sz="1400" dirty="0">
                <a:solidFill>
                  <a:srgbClr val="0808FF"/>
                </a:solidFill>
              </a:rPr>
              <a:t>Mukherjee, </a:t>
            </a:r>
            <a:r>
              <a:rPr lang="en-US" sz="1400" dirty="0" err="1">
                <a:solidFill>
                  <a:srgbClr val="0808FF"/>
                </a:solidFill>
              </a:rPr>
              <a:t>Venugopalan</a:t>
            </a:r>
            <a:r>
              <a:rPr lang="en-US" sz="1400" dirty="0">
                <a:solidFill>
                  <a:srgbClr val="0808FF"/>
                </a:solidFill>
              </a:rPr>
              <a:t>, Yin, PRC ‘15</a:t>
            </a:r>
            <a:endParaRPr lang="uk-UA" sz="1400" dirty="0">
              <a:solidFill>
                <a:srgbClr val="0808FF"/>
              </a:solidFill>
            </a:endParaRPr>
          </a:p>
        </p:txBody>
      </p:sp>
      <p:sp>
        <p:nvSpPr>
          <p:cNvPr id="14" name="TextBox 13"/>
          <p:cNvSpPr txBox="1"/>
          <p:nvPr/>
        </p:nvSpPr>
        <p:spPr>
          <a:xfrm>
            <a:off x="4460211" y="4105236"/>
            <a:ext cx="4405883" cy="307777"/>
          </a:xfrm>
          <a:prstGeom prst="rect">
            <a:avLst/>
          </a:prstGeom>
          <a:noFill/>
        </p:spPr>
        <p:txBody>
          <a:bodyPr wrap="square" rtlCol="0">
            <a:spAutoFit/>
          </a:bodyPr>
          <a:lstStyle/>
          <a:p>
            <a:r>
              <a:rPr lang="en-US" sz="1400" dirty="0" err="1">
                <a:solidFill>
                  <a:srgbClr val="0808FF"/>
                </a:solidFill>
              </a:rPr>
              <a:t>Steinheimer</a:t>
            </a:r>
            <a:r>
              <a:rPr lang="en-US" sz="1400" dirty="0">
                <a:solidFill>
                  <a:srgbClr val="0808FF"/>
                </a:solidFill>
              </a:rPr>
              <a:t>, </a:t>
            </a:r>
            <a:r>
              <a:rPr lang="en-US" sz="1400" b="1" dirty="0">
                <a:solidFill>
                  <a:srgbClr val="0808FF"/>
                </a:solidFill>
              </a:rPr>
              <a:t>V.V.</a:t>
            </a:r>
            <a:r>
              <a:rPr lang="en-US" sz="1400" dirty="0">
                <a:solidFill>
                  <a:srgbClr val="0808FF"/>
                </a:solidFill>
              </a:rPr>
              <a:t>, </a:t>
            </a:r>
            <a:r>
              <a:rPr lang="en-US" sz="1400" dirty="0" err="1">
                <a:solidFill>
                  <a:srgbClr val="0808FF"/>
                </a:solidFill>
              </a:rPr>
              <a:t>Aichelin</a:t>
            </a:r>
            <a:r>
              <a:rPr lang="en-US" sz="1400" dirty="0">
                <a:solidFill>
                  <a:srgbClr val="0808FF"/>
                </a:solidFill>
              </a:rPr>
              <a:t>, </a:t>
            </a:r>
            <a:r>
              <a:rPr lang="en-US" sz="1400" dirty="0" err="1">
                <a:solidFill>
                  <a:srgbClr val="0808FF"/>
                </a:solidFill>
              </a:rPr>
              <a:t>Bleicher</a:t>
            </a:r>
            <a:r>
              <a:rPr lang="en-US" sz="1400" dirty="0">
                <a:solidFill>
                  <a:srgbClr val="0808FF"/>
                </a:solidFill>
              </a:rPr>
              <a:t>, Stoecker, PLB ‘18</a:t>
            </a:r>
            <a:endParaRPr lang="uk-UA" sz="1400" dirty="0">
              <a:solidFill>
                <a:srgbClr val="0808FF"/>
              </a:solidFill>
            </a:endParaRPr>
          </a:p>
        </p:txBody>
      </p:sp>
      <p:sp>
        <p:nvSpPr>
          <p:cNvPr id="15" name="TextBox 14"/>
          <p:cNvSpPr txBox="1"/>
          <p:nvPr/>
        </p:nvSpPr>
        <p:spPr>
          <a:xfrm>
            <a:off x="4657942" y="4990843"/>
            <a:ext cx="4251280" cy="738664"/>
          </a:xfrm>
          <a:prstGeom prst="rect">
            <a:avLst/>
          </a:prstGeom>
          <a:noFill/>
        </p:spPr>
        <p:txBody>
          <a:bodyPr wrap="square" rtlCol="0">
            <a:spAutoFit/>
          </a:bodyPr>
          <a:lstStyle/>
          <a:p>
            <a:r>
              <a:rPr lang="en-US" sz="1400" dirty="0">
                <a:solidFill>
                  <a:srgbClr val="0808FF"/>
                </a:solidFill>
              </a:rPr>
              <a:t>Jeon, Koch, PRL ’00; </a:t>
            </a:r>
            <a:r>
              <a:rPr lang="en-US" sz="1400" dirty="0" err="1">
                <a:solidFill>
                  <a:srgbClr val="0808FF"/>
                </a:solidFill>
              </a:rPr>
              <a:t>Bzdak</a:t>
            </a:r>
            <a:r>
              <a:rPr lang="en-US" sz="1400" dirty="0">
                <a:solidFill>
                  <a:srgbClr val="0808FF"/>
                </a:solidFill>
              </a:rPr>
              <a:t>, </a:t>
            </a:r>
            <a:r>
              <a:rPr lang="en-US" sz="1400" dirty="0" err="1">
                <a:solidFill>
                  <a:srgbClr val="0808FF"/>
                </a:solidFill>
              </a:rPr>
              <a:t>Skokov</a:t>
            </a:r>
            <a:r>
              <a:rPr lang="en-US" sz="1400" dirty="0">
                <a:solidFill>
                  <a:srgbClr val="0808FF"/>
                </a:solidFill>
              </a:rPr>
              <a:t>, Koch, PRC ’13;</a:t>
            </a:r>
            <a:endParaRPr lang="en-US" sz="1400" dirty="0">
              <a:solidFill>
                <a:srgbClr val="0808FF"/>
              </a:solidFill>
            </a:endParaRPr>
          </a:p>
          <a:p>
            <a:r>
              <a:rPr lang="en-US" sz="1400" dirty="0">
                <a:solidFill>
                  <a:srgbClr val="0808FF"/>
                </a:solidFill>
              </a:rPr>
              <a:t>Braun-</a:t>
            </a:r>
            <a:r>
              <a:rPr lang="en-US" sz="1400" dirty="0" err="1">
                <a:solidFill>
                  <a:srgbClr val="0808FF"/>
                </a:solidFill>
              </a:rPr>
              <a:t>Munzinger</a:t>
            </a:r>
            <a:r>
              <a:rPr lang="en-US" sz="1400" dirty="0">
                <a:solidFill>
                  <a:srgbClr val="0808FF"/>
                </a:solidFill>
              </a:rPr>
              <a:t>, Rustamov, </a:t>
            </a:r>
            <a:r>
              <a:rPr lang="en-US" sz="1400" dirty="0" err="1">
                <a:solidFill>
                  <a:srgbClr val="0808FF"/>
                </a:solidFill>
              </a:rPr>
              <a:t>Stachel</a:t>
            </a:r>
            <a:r>
              <a:rPr lang="en-US" sz="1400" dirty="0">
                <a:solidFill>
                  <a:srgbClr val="0808FF"/>
                </a:solidFill>
              </a:rPr>
              <a:t>, NPA ‘17</a:t>
            </a:r>
            <a:endParaRPr lang="uk-UA" sz="1400" dirty="0">
              <a:solidFill>
                <a:srgbClr val="0808FF"/>
              </a:solidFill>
            </a:endParaRPr>
          </a:p>
          <a:p>
            <a:endParaRPr lang="uk-UA" sz="1400" dirty="0">
              <a:solidFill>
                <a:srgbClr val="0808FF"/>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Subensemble</a:t>
            </a:r>
            <a:r>
              <a:rPr lang="en-US" dirty="0"/>
              <a:t> acceptance method</a:t>
            </a:r>
            <a:endParaRPr lang="uk-UA" dirty="0"/>
          </a:p>
        </p:txBody>
      </p:sp>
      <p:sp>
        <p:nvSpPr>
          <p:cNvPr id="29" name="Text Placeholder 3"/>
          <p:cNvSpPr>
            <a:spLocks noGrp="1"/>
          </p:cNvSpPr>
          <p:nvPr>
            <p:ph type="body" sz="quarter" idx="12"/>
          </p:nvPr>
        </p:nvSpPr>
        <p:spPr>
          <a:xfrm>
            <a:off x="8009498" y="6467291"/>
            <a:ext cx="856596" cy="340472"/>
          </a:xfrm>
        </p:spPr>
        <p:txBody>
          <a:bodyPr>
            <a:normAutofit fontScale="90000"/>
          </a:bodyPr>
          <a:lstStyle/>
          <a:p>
            <a:r>
              <a:rPr lang="en-US" dirty="0"/>
              <a:t>12</a:t>
            </a:r>
            <a:endParaRPr lang="uk-UA" dirty="0"/>
          </a:p>
        </p:txBody>
      </p:sp>
      <p:sp>
        <p:nvSpPr>
          <p:cNvPr id="12" name="TextBox 11"/>
          <p:cNvSpPr txBox="1"/>
          <p:nvPr/>
        </p:nvSpPr>
        <p:spPr>
          <a:xfrm>
            <a:off x="277905" y="1165085"/>
            <a:ext cx="8588187" cy="707886"/>
          </a:xfrm>
          <a:prstGeom prst="rect">
            <a:avLst/>
          </a:prstGeom>
          <a:noFill/>
        </p:spPr>
        <p:txBody>
          <a:bodyPr wrap="square" rtlCol="0">
            <a:spAutoFit/>
          </a:bodyPr>
          <a:lstStyle/>
          <a:p>
            <a:r>
              <a:rPr lang="en-US" sz="2000" dirty="0"/>
              <a:t>Partition a thermal system with a globally conserved charge </a:t>
            </a:r>
            <a:r>
              <a:rPr lang="en-US" sz="2000" i="1" dirty="0"/>
              <a:t>B (canonical ensemble) </a:t>
            </a:r>
            <a:r>
              <a:rPr lang="en-US" sz="2000" dirty="0"/>
              <a:t>into two subsystems which can exchange the charge</a:t>
            </a:r>
            <a:endParaRPr lang="en-US" sz="2000" i="1" dirty="0"/>
          </a:p>
        </p:txBody>
      </p:sp>
      <p:pic>
        <p:nvPicPr>
          <p:cNvPr id="6" name="Picture 5" descr="A screenshot of a social media post&#10;&#10;Description automatically generated"/>
          <p:cNvPicPr>
            <a:picLocks noChangeAspect="1"/>
          </p:cNvPicPr>
          <p:nvPr/>
        </p:nvPicPr>
        <p:blipFill>
          <a:blip r:embed="rId1"/>
          <a:stretch>
            <a:fillRect/>
          </a:stretch>
        </p:blipFill>
        <p:spPr>
          <a:xfrm>
            <a:off x="6940584" y="1916964"/>
            <a:ext cx="1996794" cy="1991248"/>
          </a:xfrm>
          <a:prstGeom prst="rect">
            <a:avLst/>
          </a:prstGeom>
        </p:spPr>
      </p:pic>
      <mc:AlternateContent xmlns:mc="http://schemas.openxmlformats.org/markup-compatibility/2006">
        <mc:Choice xmlns:a14="http://schemas.microsoft.com/office/drawing/2010/main" Requires="a14">
          <p:sp>
            <p:nvSpPr>
              <p:cNvPr id="7" name="TextBox 6">
                <a:extLst>
                  <a:ext uri="{FF2B5EF4-FFF2-40B4-BE49-F238E27FC236}">
                    <ele attr="{AA6A590E-826F-4C09-9A4C-F0D2AC88E6A3}"/>
                  </a:ext>
                </a:extLst>
              </p:cNvPr>
              <p:cNvSpPr txBox="1"/>
              <p:nvPr/>
            </p:nvSpPr>
            <p:spPr>
              <a:xfrm>
                <a:off x="7345970" y="4018292"/>
                <a:ext cx="1591408"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1</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2</m:t>
                          </m:r>
                        </m:sub>
                      </m:sSub>
                      <m:r>
                        <a:rPr lang="en-US" b="0" i="1" smtClean="0">
                          <a:latin typeface="Cambria Math" panose="02040503050406030204" pitchFamily="18" charset="0"/>
                        </a:rPr>
                        <m:t>=</m:t>
                      </m:r>
                      <m:r>
                        <a:rPr lang="en-US" b="0" i="1" smtClean="0">
                          <a:latin typeface="Cambria Math" panose="02040503050406030204" pitchFamily="18" charset="0"/>
                        </a:rPr>
                        <m:t>𝑉</m:t>
                      </m:r>
                    </m:oMath>
                  </m:oMathPara>
                </a14:m>
                <a:endParaRPr lang="en-US" dirty="0"/>
              </a:p>
            </p:txBody>
          </p:sp>
        </mc:Choice>
        <mc:Fallback>
          <p:sp>
            <p:nvSpPr>
              <p:cNvPr id="7" name="TextBox 6"/>
              <p:cNvSpPr txBox="1">
                <a:spLocks noRot="1" noChangeAspect="1" noMove="1" noResize="1" noEditPoints="1" noAdjustHandles="1" noChangeArrowheads="1" noChangeShapeType="1" noTextEdit="1"/>
              </p:cNvSpPr>
              <p:nvPr/>
            </p:nvSpPr>
            <p:spPr>
              <a:xfrm>
                <a:off x="7345970" y="4018292"/>
                <a:ext cx="1591408" cy="369332"/>
              </a:xfrm>
              <a:prstGeom prst="rect">
                <a:avLst/>
              </a:prstGeom>
              <a:blipFill rotWithShape="1">
                <a:blip r:embed="rId2"/>
                <a:stretch>
                  <a:fillRect/>
                </a:stretch>
              </a:blipFill>
            </p:spPr>
            <p:txBody>
              <a:bodyPr/>
              <a:lstStyle/>
              <a:p>
                <a:r>
                  <a:rPr lang="en-US">
                    <a:noFill/>
                  </a:rPr>
                  <a:t> </a:t>
                </a:r>
                <a:endParaRPr lang="en-US">
                  <a:noFill/>
                </a:endParaRPr>
              </a:p>
            </p:txBody>
          </p:sp>
        </mc:Fallback>
      </mc:AlternateContent>
      <p:sp>
        <p:nvSpPr>
          <p:cNvPr id="16" name="TextBox 15"/>
          <p:cNvSpPr txBox="1"/>
          <p:nvPr/>
        </p:nvSpPr>
        <p:spPr>
          <a:xfrm>
            <a:off x="277904" y="2020526"/>
            <a:ext cx="5696469" cy="400110"/>
          </a:xfrm>
          <a:prstGeom prst="rect">
            <a:avLst/>
          </a:prstGeom>
          <a:noFill/>
        </p:spPr>
        <p:txBody>
          <a:bodyPr wrap="square" rtlCol="0">
            <a:spAutoFit/>
          </a:bodyPr>
          <a:lstStyle/>
          <a:p>
            <a:r>
              <a:rPr lang="en-US" sz="2000" dirty="0"/>
              <a:t>Neglect surface effects:</a:t>
            </a:r>
            <a:endParaRPr lang="en-US" sz="2000" i="1" dirty="0"/>
          </a:p>
        </p:txBody>
      </p:sp>
      <mc:AlternateContent xmlns:mc="http://schemas.openxmlformats.org/markup-compatibility/2006">
        <mc:Choice xmlns:a14="http://schemas.microsoft.com/office/drawing/2010/main" Requires="a14">
          <p:sp>
            <p:nvSpPr>
              <p:cNvPr id="8" name="TextBox 7">
                <a:extLst>
                  <a:ext uri="{FF2B5EF4-FFF2-40B4-BE49-F238E27FC236}">
                    <ele attr="{DBBCBB3B-170A-43C6-AA81-D89D0C380465}"/>
                  </a:ext>
                </a:extLst>
              </p:cNvPr>
              <p:cNvSpPr txBox="1"/>
              <p:nvPr/>
            </p:nvSpPr>
            <p:spPr>
              <a:xfrm>
                <a:off x="1205019" y="2473088"/>
                <a:ext cx="3842238" cy="39530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i="1" smtClean="0">
                              <a:latin typeface="Cambria Math" panose="02040503050406030204" pitchFamily="18" charset="0"/>
                            </a:rPr>
                          </m:ctrlPr>
                        </m:accPr>
                        <m:e>
                          <m:r>
                            <a:rPr lang="en-US" b="0" i="1" smtClean="0">
                              <a:latin typeface="Cambria Math" panose="02040503050406030204" pitchFamily="18" charset="0"/>
                            </a:rPr>
                            <m:t>𝐻</m:t>
                          </m:r>
                        </m:e>
                      </m:acc>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𝐻</m:t>
                              </m:r>
                            </m:e>
                          </m:acc>
                        </m:e>
                        <m:sub>
                          <m:r>
                            <a:rPr lang="en-US" b="0" i="1" smtClean="0">
                              <a:latin typeface="Cambria Math" panose="02040503050406030204" pitchFamily="18" charset="0"/>
                            </a:rPr>
                            <m:t>1</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𝐻</m:t>
                              </m:r>
                            </m:e>
                          </m:acc>
                        </m:e>
                        <m:sub>
                          <m:r>
                            <a:rPr lang="en-US" b="0" i="1" smtClean="0">
                              <a:latin typeface="Cambria Math" panose="02040503050406030204" pitchFamily="18" charset="0"/>
                            </a:rPr>
                            <m:t>2</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𝑉</m:t>
                              </m:r>
                            </m:e>
                          </m:acc>
                        </m:e>
                        <m:sub>
                          <m:r>
                            <a:rPr lang="en-US" b="0" i="1" smtClean="0">
                              <a:latin typeface="Cambria Math" panose="02040503050406030204" pitchFamily="18" charset="0"/>
                            </a:rPr>
                            <m:t>1,2</m:t>
                          </m:r>
                        </m:sub>
                      </m:sSub>
                      <m:r>
                        <a:rPr lang="en-US" b="0" i="1" smtClean="0">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𝐻</m:t>
                              </m:r>
                            </m:e>
                          </m:acc>
                        </m:e>
                        <m:sub>
                          <m:r>
                            <a:rPr lang="en-US" i="1">
                              <a:latin typeface="Cambria Math" panose="02040503050406030204" pitchFamily="18" charset="0"/>
                            </a:rPr>
                            <m:t>1</m:t>
                          </m:r>
                        </m:sub>
                      </m:sSub>
                      <m:r>
                        <a:rPr lang="en-US" i="1">
                          <a:latin typeface="Cambria Math" panose="02040503050406030204" pitchFamily="18" charset="0"/>
                        </a:rPr>
                        <m:t>+</m:t>
                      </m:r>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𝐻</m:t>
                              </m:r>
                            </m:e>
                          </m:acc>
                        </m:e>
                        <m:sub>
                          <m:r>
                            <a:rPr lang="en-US" i="1">
                              <a:latin typeface="Cambria Math" panose="02040503050406030204" pitchFamily="18" charset="0"/>
                            </a:rPr>
                            <m:t>2</m:t>
                          </m:r>
                        </m:sub>
                      </m:sSub>
                    </m:oMath>
                  </m:oMathPara>
                </a14:m>
                <a:endParaRPr lang="en-US" dirty="0"/>
              </a:p>
            </p:txBody>
          </p:sp>
        </mc:Choice>
        <mc:Fallback>
          <p:sp>
            <p:nvSpPr>
              <p:cNvPr id="8" name="TextBox 7"/>
              <p:cNvSpPr txBox="1">
                <a:spLocks noRot="1" noChangeAspect="1" noMove="1" noResize="1" noEditPoints="1" noAdjustHandles="1" noChangeArrowheads="1" noChangeShapeType="1" noTextEdit="1"/>
              </p:cNvSpPr>
              <p:nvPr/>
            </p:nvSpPr>
            <p:spPr>
              <a:xfrm>
                <a:off x="1205019" y="2473088"/>
                <a:ext cx="3842238" cy="395301"/>
              </a:xfrm>
              <a:prstGeom prst="rect">
                <a:avLst/>
              </a:prstGeom>
              <a:blipFill rotWithShape="1">
                <a:blip r:embed="rId3"/>
                <a:stretch>
                  <a:fillRect/>
                </a:stretch>
              </a:blipFill>
            </p:spPr>
            <p:txBody>
              <a:bodyPr/>
              <a:lstStyle/>
              <a:p>
                <a:r>
                  <a:rPr lang="en-US">
                    <a:noFill/>
                  </a:rPr>
                  <a:t> </a:t>
                </a:r>
                <a:endParaRPr lang="en-US">
                  <a:noFill/>
                </a:endParaRPr>
              </a:p>
            </p:txBody>
          </p:sp>
        </mc:Fallback>
      </mc:AlternateContent>
      <p:sp>
        <p:nvSpPr>
          <p:cNvPr id="18" name="TextBox 17"/>
          <p:cNvSpPr txBox="1"/>
          <p:nvPr/>
        </p:nvSpPr>
        <p:spPr>
          <a:xfrm>
            <a:off x="277903" y="3118099"/>
            <a:ext cx="5696469" cy="400110"/>
          </a:xfrm>
          <a:prstGeom prst="rect">
            <a:avLst/>
          </a:prstGeom>
          <a:noFill/>
        </p:spPr>
        <p:txBody>
          <a:bodyPr wrap="square" rtlCol="0">
            <a:spAutoFit/>
          </a:bodyPr>
          <a:lstStyle/>
          <a:p>
            <a:r>
              <a:rPr lang="en-US" sz="2000" dirty="0"/>
              <a:t>The canonical partition function then reads:</a:t>
            </a:r>
            <a:endParaRPr lang="en-US" sz="2000" i="1" dirty="0"/>
          </a:p>
        </p:txBody>
      </p:sp>
      <p:pic>
        <p:nvPicPr>
          <p:cNvPr id="10" name="Graphic 9"/>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95970" y="3614544"/>
            <a:ext cx="6487714" cy="522000"/>
          </a:xfrm>
          <a:prstGeom prst="rect">
            <a:avLst/>
          </a:prstGeom>
        </p:spPr>
      </p:pic>
      <mc:AlternateContent xmlns:mc="http://schemas.openxmlformats.org/markup-compatibility/2006">
        <mc:Choice xmlns:a14="http://schemas.microsoft.com/office/drawing/2010/main" Requires="a14">
          <p:sp>
            <p:nvSpPr>
              <p:cNvPr id="22" name="TextBox 21">
                <a:extLst>
                  <a:ext uri="{FF2B5EF4-FFF2-40B4-BE49-F238E27FC236}">
                    <ele attr="{99BBEC47-5545-4327-B081-F1693EA5A49E}"/>
                  </a:ext>
                </a:extLst>
              </p:cNvPr>
              <p:cNvSpPr txBox="1"/>
              <p:nvPr/>
            </p:nvSpPr>
            <p:spPr>
              <a:xfrm>
                <a:off x="277903" y="4621348"/>
                <a:ext cx="5696469" cy="400110"/>
              </a:xfrm>
              <a:prstGeom prst="rect">
                <a:avLst/>
              </a:prstGeom>
              <a:noFill/>
            </p:spPr>
            <p:txBody>
              <a:bodyPr wrap="square" rtlCol="0">
                <a:spAutoFit/>
              </a:bodyPr>
              <a:lstStyle/>
              <a:p>
                <a:r>
                  <a:rPr lang="en-US" sz="2000" dirty="0"/>
                  <a:t>The probability to have charge </a:t>
                </a:r>
                <a14:m>
                  <m:oMath xmlns:m="http://schemas.openxmlformats.org/officeDocument/2006/math">
                    <m:sSub>
                      <m:sSubPr>
                        <m:ctrlPr>
                          <a:rPr lang="en-US" sz="2000" i="1" smtClean="0">
                            <a:latin typeface="Cambria Math" panose="02040503050406030204" pitchFamily="18" charset="0"/>
                          </a:rPr>
                        </m:ctrlPr>
                      </m:sSubPr>
                      <m:e>
                        <m:r>
                          <a:rPr lang="en-US" sz="2000" b="0" i="1" smtClean="0">
                            <a:latin typeface="Cambria Math" panose="02040503050406030204" pitchFamily="18" charset="0"/>
                          </a:rPr>
                          <m:t>𝐵</m:t>
                        </m:r>
                      </m:e>
                      <m:sub>
                        <m:r>
                          <a:rPr lang="en-US" sz="2000" b="0" i="1" smtClean="0">
                            <a:latin typeface="Cambria Math" panose="02040503050406030204" pitchFamily="18" charset="0"/>
                          </a:rPr>
                          <m:t>1</m:t>
                        </m:r>
                      </m:sub>
                    </m:sSub>
                  </m:oMath>
                </a14:m>
                <a:r>
                  <a:rPr lang="en-US" sz="2000" i="1" dirty="0"/>
                  <a:t> </a:t>
                </a:r>
                <a:r>
                  <a:rPr lang="en-US" sz="2000" dirty="0"/>
                  <a:t>is:</a:t>
                </a:r>
              </a:p>
            </p:txBody>
          </p:sp>
        </mc:Choice>
        <mc:Fallback>
          <p:sp>
            <p:nvSpPr>
              <p:cNvPr id="22" name="TextBox 21"/>
              <p:cNvSpPr txBox="1">
                <a:spLocks noRot="1" noChangeAspect="1" noMove="1" noResize="1" noEditPoints="1" noAdjustHandles="1" noChangeArrowheads="1" noChangeShapeType="1" noTextEdit="1"/>
              </p:cNvSpPr>
              <p:nvPr/>
            </p:nvSpPr>
            <p:spPr>
              <a:xfrm>
                <a:off x="277903" y="4621348"/>
                <a:ext cx="5696469" cy="400110"/>
              </a:xfrm>
              <a:prstGeom prst="rect">
                <a:avLst/>
              </a:prstGeom>
              <a:blipFill rotWithShape="1">
                <a:blip r:embed="rId6"/>
                <a:stretch>
                  <a:fillRect l="-1178" t="-7576" b="-25758"/>
                </a:stretch>
              </a:blipFill>
            </p:spPr>
            <p:txBody>
              <a:bodyPr/>
              <a:lstStyle/>
              <a:p>
                <a:r>
                  <a:rPr lang="en-US">
                    <a:noFill/>
                  </a:rPr>
                  <a:t> </a:t>
                </a:r>
                <a:endParaRPr lang="en-US">
                  <a:noFill/>
                </a:endParaRPr>
              </a:p>
            </p:txBody>
          </p:sp>
        </mc:Fallback>
      </mc:AlternateContent>
      <p:pic>
        <p:nvPicPr>
          <p:cNvPr id="13" name="Graphic 12"/>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71998" y="5153340"/>
            <a:ext cx="7000000" cy="252000"/>
          </a:xfrm>
          <a:prstGeom prst="rect">
            <a:avLst/>
          </a:prstGeom>
        </p:spPr>
      </p:pic>
      <mc:AlternateContent xmlns:mc="http://schemas.openxmlformats.org/markup-compatibility/2006">
        <mc:Choice xmlns:a14="http://schemas.microsoft.com/office/drawing/2010/main" Requires="a14">
          <p:sp>
            <p:nvSpPr>
              <p:cNvPr id="24" name="TextBox 23">
                <a:extLst>
                  <a:ext uri="{FF2B5EF4-FFF2-40B4-BE49-F238E27FC236}">
                    <ele attr="{9DC69371-C945-4B13-903D-4730912AB2F4}"/>
                  </a:ext>
                </a:extLst>
              </p:cNvPr>
              <p:cNvSpPr txBox="1"/>
              <p:nvPr/>
            </p:nvSpPr>
            <p:spPr>
              <a:xfrm>
                <a:off x="277901" y="5641222"/>
                <a:ext cx="8269945" cy="707886"/>
              </a:xfrm>
              <a:prstGeom prst="rect">
                <a:avLst/>
              </a:prstGeom>
              <a:noFill/>
            </p:spPr>
            <p:txBody>
              <a:bodyPr wrap="square" rtlCol="0">
                <a:spAutoFit/>
              </a:bodyPr>
              <a:lstStyle/>
              <a:p>
                <a:r>
                  <a:rPr lang="en-US" sz="2000" dirty="0"/>
                  <a:t>If the canonical partition function known, </a:t>
                </a:r>
                <a14:m>
                  <m:oMath xmlns:m="http://schemas.openxmlformats.org/officeDocument/2006/math">
                    <m:sSub>
                      <m:sSubPr>
                        <m:ctrlPr>
                          <a:rPr lang="en-US" sz="2000" i="1" smtClean="0">
                            <a:latin typeface="Cambria Math" panose="02040503050406030204" pitchFamily="18" charset="0"/>
                          </a:rPr>
                        </m:ctrlPr>
                      </m:sSubPr>
                      <m:e>
                        <m:r>
                          <a:rPr lang="en-US" sz="2000" b="0" i="1" smtClean="0">
                            <a:latin typeface="Cambria Math" panose="02040503050406030204" pitchFamily="18" charset="0"/>
                          </a:rPr>
                          <m:t>𝐵</m:t>
                        </m:r>
                      </m:e>
                      <m:sub>
                        <m:r>
                          <a:rPr lang="en-US" sz="2000" b="0" i="1" smtClean="0">
                            <a:latin typeface="Cambria Math" panose="02040503050406030204" pitchFamily="18" charset="0"/>
                          </a:rPr>
                          <m:t>1</m:t>
                        </m:r>
                      </m:sub>
                    </m:sSub>
                  </m:oMath>
                </a14:m>
                <a:r>
                  <a:rPr lang="en-US" sz="2000" dirty="0"/>
                  <a:t>-cumulants can be calculated explicitly</a:t>
                </a:r>
              </a:p>
            </p:txBody>
          </p:sp>
        </mc:Choice>
        <mc:Fallback>
          <p:sp>
            <p:nvSpPr>
              <p:cNvPr id="24" name="TextBox 23"/>
              <p:cNvSpPr txBox="1">
                <a:spLocks noRot="1" noChangeAspect="1" noMove="1" noResize="1" noEditPoints="1" noAdjustHandles="1" noChangeArrowheads="1" noChangeShapeType="1" noTextEdit="1"/>
              </p:cNvSpPr>
              <p:nvPr/>
            </p:nvSpPr>
            <p:spPr>
              <a:xfrm>
                <a:off x="277901" y="5641222"/>
                <a:ext cx="8269945" cy="707886"/>
              </a:xfrm>
              <a:prstGeom prst="rect">
                <a:avLst/>
              </a:prstGeom>
              <a:blipFill rotWithShape="1">
                <a:blip r:embed="rId9"/>
                <a:stretch>
                  <a:fillRect l="-811" t="-4274" b="-13675"/>
                </a:stretch>
              </a:blipFill>
            </p:spPr>
            <p:txBody>
              <a:bodyPr/>
              <a:lstStyle/>
              <a:p>
                <a:r>
                  <a:rPr lang="en-US">
                    <a:noFill/>
                  </a:rPr>
                  <a:t> </a:t>
                </a:r>
                <a:endParaRPr lang="en-US">
                  <a:noFill/>
                </a:endParaRPr>
              </a:p>
            </p:txBody>
          </p:sp>
        </mc:Fallback>
      </mc:AlternateContent>
      <p:sp>
        <p:nvSpPr>
          <p:cNvPr id="26" name="TextBox 25"/>
          <p:cNvSpPr txBox="1"/>
          <p:nvPr/>
        </p:nvSpPr>
        <p:spPr>
          <a:xfrm>
            <a:off x="277901" y="6482751"/>
            <a:ext cx="4547235" cy="306705"/>
          </a:xfrm>
          <a:prstGeom prst="rect">
            <a:avLst/>
          </a:prstGeom>
          <a:noFill/>
        </p:spPr>
        <p:txBody>
          <a:bodyPr wrap="none" rtlCol="0">
            <a:spAutoFit/>
          </a:bodyPr>
          <a:lstStyle/>
          <a:p>
            <a:r>
              <a:rPr lang="en-US" sz="1400" dirty="0">
                <a:solidFill>
                  <a:srgbClr val="0808FF"/>
                </a:solidFill>
              </a:rPr>
              <a:t>V.Vovchenko., </a:t>
            </a:r>
            <a:r>
              <a:rPr lang="en-US" sz="1400" dirty="0" err="1">
                <a:solidFill>
                  <a:srgbClr val="0808FF"/>
                </a:solidFill>
              </a:rPr>
              <a:t>Savchuk</a:t>
            </a:r>
            <a:r>
              <a:rPr lang="en-US" sz="1400" dirty="0">
                <a:solidFill>
                  <a:srgbClr val="0808FF"/>
                </a:solidFill>
              </a:rPr>
              <a:t>, </a:t>
            </a:r>
            <a:r>
              <a:rPr lang="en-US" sz="1400" b="1" dirty="0" err="1">
                <a:solidFill>
                  <a:srgbClr val="0808FF"/>
                </a:solidFill>
              </a:rPr>
              <a:t>R.P.</a:t>
            </a:r>
            <a:r>
              <a:rPr lang="en-US" sz="1400" dirty="0">
                <a:solidFill>
                  <a:srgbClr val="0808FF"/>
                </a:solidFill>
              </a:rPr>
              <a:t>, </a:t>
            </a:r>
            <a:r>
              <a:rPr lang="en-US" sz="1400" dirty="0" err="1">
                <a:solidFill>
                  <a:srgbClr val="0808FF"/>
                </a:solidFill>
              </a:rPr>
              <a:t>Gorenstein</a:t>
            </a:r>
            <a:r>
              <a:rPr lang="en-US" sz="1400" dirty="0">
                <a:solidFill>
                  <a:srgbClr val="0808FF"/>
                </a:solidFill>
              </a:rPr>
              <a:t>, Koch, 2003.13905</a:t>
            </a:r>
            <a:endParaRPr lang="uk-UA" sz="1400" dirty="0">
              <a:solidFill>
                <a:srgbClr val="0808FF"/>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Subensemble</a:t>
            </a:r>
            <a:r>
              <a:rPr lang="en-US" dirty="0"/>
              <a:t> acceptance: Thermodynamic limit</a:t>
            </a:r>
            <a:endParaRPr lang="uk-UA" dirty="0"/>
          </a:p>
        </p:txBody>
      </p:sp>
      <p:sp>
        <p:nvSpPr>
          <p:cNvPr id="29" name="Text Placeholder 3"/>
          <p:cNvSpPr>
            <a:spLocks noGrp="1"/>
          </p:cNvSpPr>
          <p:nvPr>
            <p:ph type="body" sz="quarter" idx="12"/>
          </p:nvPr>
        </p:nvSpPr>
        <p:spPr/>
        <p:txBody>
          <a:bodyPr>
            <a:normAutofit fontScale="90000"/>
          </a:bodyPr>
          <a:lstStyle/>
          <a:p>
            <a:r>
              <a:rPr lang="en-US" dirty="0"/>
              <a:t>13</a:t>
            </a:r>
            <a:endParaRPr lang="en-US" dirty="0"/>
          </a:p>
        </p:txBody>
      </p:sp>
      <p:sp>
        <p:nvSpPr>
          <p:cNvPr id="26" name="TextBox 25"/>
          <p:cNvSpPr txBox="1"/>
          <p:nvPr/>
        </p:nvSpPr>
        <p:spPr>
          <a:xfrm>
            <a:off x="277901" y="6482751"/>
            <a:ext cx="4547235" cy="306705"/>
          </a:xfrm>
          <a:prstGeom prst="rect">
            <a:avLst/>
          </a:prstGeom>
          <a:noFill/>
        </p:spPr>
        <p:txBody>
          <a:bodyPr wrap="none" rtlCol="0">
            <a:spAutoFit/>
          </a:bodyPr>
          <a:lstStyle/>
          <a:p>
            <a:pPr algn="l"/>
            <a:r>
              <a:rPr lang="en-US" sz="1400" dirty="0">
                <a:solidFill>
                  <a:srgbClr val="0808FF"/>
                </a:solidFill>
                <a:sym typeface="+mn-ea"/>
              </a:rPr>
              <a:t>V.Vovchenko., </a:t>
            </a:r>
            <a:r>
              <a:rPr lang="en-US" sz="1400" dirty="0" err="1">
                <a:solidFill>
                  <a:srgbClr val="0808FF"/>
                </a:solidFill>
                <a:sym typeface="+mn-ea"/>
              </a:rPr>
              <a:t>Savchuk</a:t>
            </a:r>
            <a:r>
              <a:rPr lang="en-US" sz="1400" dirty="0">
                <a:solidFill>
                  <a:srgbClr val="0808FF"/>
                </a:solidFill>
                <a:sym typeface="+mn-ea"/>
              </a:rPr>
              <a:t>, </a:t>
            </a:r>
            <a:r>
              <a:rPr lang="en-US" sz="1400" b="1" dirty="0" err="1">
                <a:solidFill>
                  <a:srgbClr val="0808FF"/>
                </a:solidFill>
                <a:sym typeface="+mn-ea"/>
              </a:rPr>
              <a:t>R.P.</a:t>
            </a:r>
            <a:r>
              <a:rPr lang="en-US" sz="1400" dirty="0">
                <a:solidFill>
                  <a:srgbClr val="0808FF"/>
                </a:solidFill>
                <a:sym typeface="+mn-ea"/>
              </a:rPr>
              <a:t>, </a:t>
            </a:r>
            <a:r>
              <a:rPr lang="en-US" sz="1400" dirty="0" err="1">
                <a:solidFill>
                  <a:srgbClr val="0808FF"/>
                </a:solidFill>
                <a:sym typeface="+mn-ea"/>
              </a:rPr>
              <a:t>Gorenstein</a:t>
            </a:r>
            <a:r>
              <a:rPr lang="en-US" sz="1400" dirty="0">
                <a:solidFill>
                  <a:srgbClr val="0808FF"/>
                </a:solidFill>
                <a:sym typeface="+mn-ea"/>
              </a:rPr>
              <a:t>, Koch, 2003.13905</a:t>
            </a:r>
            <a:endParaRPr lang="uk-UA" sz="1400" dirty="0">
              <a:solidFill>
                <a:srgbClr val="0808FF"/>
              </a:solidFill>
            </a:endParaRPr>
          </a:p>
        </p:txBody>
      </p:sp>
      <mc:AlternateContent xmlns:mc="http://schemas.openxmlformats.org/markup-compatibility/2006">
        <mc:Choice xmlns:a14="http://schemas.microsoft.com/office/drawing/2010/main" Requires="a14">
          <p:sp>
            <p:nvSpPr>
              <p:cNvPr id="15" name="TextBox 14">
                <a:extLst>
                  <a:ext uri="{FF2B5EF4-FFF2-40B4-BE49-F238E27FC236}">
                    <ele attr="{5B40378D-9E38-42C1-AFAD-CF7A45326CE4}"/>
                  </a:ext>
                </a:extLst>
              </p:cNvPr>
              <p:cNvSpPr txBox="1"/>
              <p:nvPr/>
            </p:nvSpPr>
            <p:spPr>
              <a:xfrm>
                <a:off x="277905" y="1165085"/>
                <a:ext cx="8588187" cy="400110"/>
              </a:xfrm>
              <a:prstGeom prst="rect">
                <a:avLst/>
              </a:prstGeom>
              <a:noFill/>
            </p:spPr>
            <p:txBody>
              <a:bodyPr wrap="square" rtlCol="0">
                <a:spAutoFit/>
              </a:bodyPr>
              <a:lstStyle/>
              <a:p>
                <a:r>
                  <a:rPr lang="en-US" sz="2000" dirty="0"/>
                  <a:t>In the thermodynamic limit, </a:t>
                </a:r>
                <a14:m>
                  <m:oMath xmlns:m="http://schemas.openxmlformats.org/officeDocument/2006/math">
                    <m:r>
                      <a:rPr lang="en-US" sz="2000" b="0" i="1" smtClean="0">
                        <a:latin typeface="Cambria Math" panose="02040503050406030204" pitchFamily="18" charset="0"/>
                      </a:rPr>
                      <m:t>𝑉</m:t>
                    </m:r>
                    <m:r>
                      <a:rPr lang="en-US" sz="2000" b="0" i="1" smtClean="0">
                        <a:latin typeface="Cambria Math" panose="02040503050406030204" pitchFamily="18" charset="0"/>
                      </a:rPr>
                      <m:t>→∞</m:t>
                    </m:r>
                  </m:oMath>
                </a14:m>
                <a:r>
                  <a:rPr lang="en-US" sz="2000" i="1" dirty="0"/>
                  <a:t>, </a:t>
                </a:r>
                <a14:m>
                  <m:oMath xmlns:m="http://schemas.openxmlformats.org/officeDocument/2006/math">
                    <m:sSup>
                      <m:sSupPr>
                        <m:ctrlPr>
                          <a:rPr lang="en-US" sz="2000" i="1" smtClean="0">
                            <a:latin typeface="Cambria Math" panose="02040503050406030204" pitchFamily="18" charset="0"/>
                          </a:rPr>
                        </m:ctrlPr>
                      </m:sSupPr>
                      <m:e>
                        <m:r>
                          <a:rPr lang="en-US" sz="2000" b="0" i="1" smtClean="0">
                            <a:latin typeface="Cambria Math" panose="02040503050406030204" pitchFamily="18" charset="0"/>
                          </a:rPr>
                          <m:t>𝑍</m:t>
                        </m:r>
                      </m:e>
                      <m:sup>
                        <m:r>
                          <a:rPr lang="en-US" sz="2000" b="0" i="1" smtClean="0">
                            <a:latin typeface="Cambria Math" panose="02040503050406030204" pitchFamily="18" charset="0"/>
                          </a:rPr>
                          <m:t>𝑐𝑒</m:t>
                        </m:r>
                      </m:sup>
                    </m:sSup>
                  </m:oMath>
                </a14:m>
                <a:r>
                  <a:rPr lang="en-US" sz="2000" dirty="0"/>
                  <a:t> expressed through free energy density</a:t>
                </a:r>
                <a:endParaRPr lang="en-US" sz="2000" i="1" dirty="0"/>
              </a:p>
            </p:txBody>
          </p:sp>
        </mc:Choice>
        <mc:Fallback>
          <p:sp>
            <p:nvSpPr>
              <p:cNvPr id="15" name="TextBox 14"/>
              <p:cNvSpPr txBox="1">
                <a:spLocks noRot="1" noChangeAspect="1" noMove="1" noResize="1" noEditPoints="1" noAdjustHandles="1" noChangeArrowheads="1" noChangeShapeType="1" noTextEdit="1"/>
              </p:cNvSpPr>
              <p:nvPr/>
            </p:nvSpPr>
            <p:spPr>
              <a:xfrm>
                <a:off x="277905" y="1165085"/>
                <a:ext cx="8588187" cy="400110"/>
              </a:xfrm>
              <a:prstGeom prst="rect">
                <a:avLst/>
              </a:prstGeom>
              <a:blipFill rotWithShape="1">
                <a:blip r:embed="rId1"/>
                <a:stretch>
                  <a:fillRect l="-781" t="-7576" r="-568" b="-25758"/>
                </a:stretch>
              </a:blipFill>
            </p:spPr>
            <p:txBody>
              <a:bodyPr/>
              <a:lstStyle/>
              <a:p>
                <a:r>
                  <a:rPr lang="en-US">
                    <a:noFill/>
                  </a:rPr>
                  <a:t> </a:t>
                </a:r>
                <a:endParaRPr lang="en-US">
                  <a:noFill/>
                </a:endParaRPr>
              </a:p>
            </p:txBody>
          </p:sp>
        </mc:Fallback>
      </mc:AlternateContent>
      <p:pic>
        <p:nvPicPr>
          <p:cNvPr id="4" name="Graphic 3"/>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51067" y="1705033"/>
            <a:ext cx="3641861" cy="540000"/>
          </a:xfrm>
          <a:prstGeom prst="rect">
            <a:avLst/>
          </a:prstGeom>
        </p:spPr>
      </p:pic>
      <mc:AlternateContent xmlns:mc="http://schemas.openxmlformats.org/markup-compatibility/2006">
        <mc:Choice xmlns:a14="http://schemas.microsoft.com/office/drawing/2010/main" Requires="a14">
          <p:sp>
            <p:nvSpPr>
              <p:cNvPr id="23" name="TextBox 22">
                <a:extLst>
                  <a:ext uri="{FF2B5EF4-FFF2-40B4-BE49-F238E27FC236}">
                    <ele attr="{04F5ABFC-E0B9-451B-A0BA-57C4C6C00AE4}"/>
                  </a:ext>
                </a:extLst>
              </p:cNvPr>
              <p:cNvSpPr txBox="1"/>
              <p:nvPr/>
            </p:nvSpPr>
            <p:spPr>
              <a:xfrm>
                <a:off x="277900" y="2694459"/>
                <a:ext cx="8588187" cy="400110"/>
              </a:xfrm>
              <a:prstGeom prst="rect">
                <a:avLst/>
              </a:prstGeom>
              <a:noFill/>
            </p:spPr>
            <p:txBody>
              <a:bodyPr wrap="square" rtlCol="0">
                <a:spAutoFit/>
              </a:bodyPr>
              <a:lstStyle/>
              <a:p>
                <a14:m>
                  <m:oMath xmlns:m="http://schemas.openxmlformats.org/officeDocument/2006/math">
                    <m:sSub>
                      <m:sSubPr>
                        <m:ctrlPr>
                          <a:rPr lang="en-US" sz="2000" i="1" smtClean="0">
                            <a:latin typeface="Cambria Math" panose="02040503050406030204" pitchFamily="18" charset="0"/>
                          </a:rPr>
                        </m:ctrlPr>
                      </m:sSubPr>
                      <m:e>
                        <m:r>
                          <a:rPr lang="en-US" sz="2000" b="0" i="1" smtClean="0">
                            <a:latin typeface="Cambria Math" panose="02040503050406030204" pitchFamily="18" charset="0"/>
                          </a:rPr>
                          <m:t>𝐵</m:t>
                        </m:r>
                      </m:e>
                      <m:sub>
                        <m:r>
                          <a:rPr lang="en-US" sz="2000" b="0" i="1" smtClean="0">
                            <a:latin typeface="Cambria Math" panose="02040503050406030204" pitchFamily="18" charset="0"/>
                          </a:rPr>
                          <m:t>1</m:t>
                        </m:r>
                      </m:sub>
                    </m:sSub>
                  </m:oMath>
                </a14:m>
                <a:r>
                  <a:rPr lang="en-US" sz="2000" i="1" dirty="0"/>
                  <a:t> </a:t>
                </a:r>
                <a:r>
                  <a:rPr lang="en-US" sz="2000" dirty="0"/>
                  <a:t>cumulant generating function:</a:t>
                </a:r>
              </a:p>
            </p:txBody>
          </p:sp>
        </mc:Choice>
        <mc:Fallback>
          <p:sp>
            <p:nvSpPr>
              <p:cNvPr id="23" name="TextBox 22"/>
              <p:cNvSpPr txBox="1">
                <a:spLocks noRot="1" noChangeAspect="1" noMove="1" noResize="1" noEditPoints="1" noAdjustHandles="1" noChangeArrowheads="1" noChangeShapeType="1" noTextEdit="1"/>
              </p:cNvSpPr>
              <p:nvPr/>
            </p:nvSpPr>
            <p:spPr>
              <a:xfrm>
                <a:off x="277900" y="2694459"/>
                <a:ext cx="8588187" cy="400110"/>
              </a:xfrm>
              <a:prstGeom prst="rect">
                <a:avLst/>
              </a:prstGeom>
              <a:blipFill rotWithShape="1">
                <a:blip r:embed="rId4"/>
                <a:stretch>
                  <a:fillRect t="-7576" b="-25758"/>
                </a:stretch>
              </a:blipFill>
            </p:spPr>
            <p:txBody>
              <a:bodyPr/>
              <a:lstStyle/>
              <a:p>
                <a:r>
                  <a:rPr lang="en-US">
                    <a:noFill/>
                  </a:rPr>
                  <a:t> </a:t>
                </a:r>
                <a:endParaRPr lang="en-US">
                  <a:noFill/>
                </a:endParaRPr>
              </a:p>
            </p:txBody>
          </p:sp>
        </mc:Fallback>
      </mc:AlternateContent>
      <mc:AlternateContent xmlns:mc="http://schemas.openxmlformats.org/markup-compatibility/2006">
        <mc:Choice xmlns:a14="http://schemas.microsoft.com/office/drawing/2010/main" Requires="a14">
          <p:sp>
            <p:nvSpPr>
              <p:cNvPr id="25" name="TextBox 24">
                <a:extLst>
                  <a:ext uri="{FF2B5EF4-FFF2-40B4-BE49-F238E27FC236}">
                    <ele attr="{0E44882F-3A74-47EC-900A-E766CEB6088D}"/>
                  </a:ext>
                </a:extLst>
              </p:cNvPr>
              <p:cNvSpPr txBox="1"/>
              <p:nvPr/>
            </p:nvSpPr>
            <p:spPr>
              <a:xfrm>
                <a:off x="277899" y="5532765"/>
                <a:ext cx="8866101" cy="400110"/>
              </a:xfrm>
              <a:prstGeom prst="rect">
                <a:avLst/>
              </a:prstGeom>
              <a:noFill/>
            </p:spPr>
            <p:txBody>
              <a:bodyPr wrap="square" rtlCol="0">
                <a:spAutoFit/>
              </a:bodyPr>
              <a:lstStyle/>
              <a:p>
                <a:r>
                  <a:rPr lang="en-US" sz="2000" dirty="0"/>
                  <a:t>All </a:t>
                </a:r>
                <a14:m>
                  <m:oMath xmlns:m="http://schemas.openxmlformats.org/officeDocument/2006/math">
                    <m:sSub>
                      <m:sSubPr>
                        <m:ctrlPr>
                          <a:rPr lang="en-US" sz="2000" i="1" dirty="0" smtClean="0">
                            <a:latin typeface="Cambria Math" panose="02040503050406030204" pitchFamily="18" charset="0"/>
                          </a:rPr>
                        </m:ctrlPr>
                      </m:sSubPr>
                      <m:e>
                        <m:r>
                          <a:rPr lang="en-US" sz="2000" i="1" dirty="0" smtClean="0">
                            <a:latin typeface="Cambria Math" panose="02040503050406030204" pitchFamily="18" charset="0"/>
                            <a:ea typeface="Cambria Math" panose="02040503050406030204" pitchFamily="18" charset="0"/>
                          </a:rPr>
                          <m:t>𝜅</m:t>
                        </m:r>
                      </m:e>
                      <m:sub>
                        <m:r>
                          <a:rPr lang="en-US" sz="2000" b="0" i="1" dirty="0" smtClean="0">
                            <a:latin typeface="Cambria Math" panose="02040503050406030204" pitchFamily="18" charset="0"/>
                          </a:rPr>
                          <m:t>𝑛</m:t>
                        </m:r>
                      </m:sub>
                    </m:sSub>
                  </m:oMath>
                </a14:m>
                <a:r>
                  <a:rPr lang="en-US" sz="2000" dirty="0"/>
                  <a:t> can be calculated by determining the </a:t>
                </a:r>
                <a:r>
                  <a:rPr lang="en-US" sz="2000" i="1" dirty="0"/>
                  <a:t>t</a:t>
                </a:r>
                <a:r>
                  <a:rPr lang="en-US" sz="2000" dirty="0"/>
                  <a:t>-dependent first cumulant </a:t>
                </a:r>
                <a14:m>
                  <m:oMath xmlns:m="http://schemas.openxmlformats.org/officeDocument/2006/math">
                    <m:sSub>
                      <m:sSubPr>
                        <m:ctrlPr>
                          <a:rPr lang="en-US" sz="2000" i="1" smtClean="0">
                            <a:latin typeface="Cambria Math" panose="02040503050406030204" pitchFamily="18" charset="0"/>
                          </a:rPr>
                        </m:ctrlPr>
                      </m:sSubPr>
                      <m:e>
                        <m:acc>
                          <m:accPr>
                            <m:chr m:val="̃"/>
                            <m:ctrlPr>
                              <a:rPr lang="en-US" sz="2000" i="1" smtClean="0">
                                <a:latin typeface="Cambria Math" panose="02040503050406030204" pitchFamily="18" charset="0"/>
                              </a:rPr>
                            </m:ctrlPr>
                          </m:accPr>
                          <m:e>
                            <m:r>
                              <a:rPr lang="en-US" sz="2000" i="1" smtClean="0">
                                <a:latin typeface="Cambria Math" panose="02040503050406030204" pitchFamily="18" charset="0"/>
                                <a:ea typeface="Cambria Math" panose="02040503050406030204" pitchFamily="18" charset="0"/>
                              </a:rPr>
                              <m:t>𝜅</m:t>
                            </m:r>
                          </m:e>
                        </m:acc>
                      </m:e>
                      <m:sub>
                        <m:r>
                          <a:rPr lang="en-US" sz="2000" b="0" i="1" smtClean="0">
                            <a:latin typeface="Cambria Math" panose="02040503050406030204" pitchFamily="18" charset="0"/>
                          </a:rPr>
                          <m:t>1</m:t>
                        </m:r>
                      </m:sub>
                    </m:sSub>
                    <m:r>
                      <a:rPr lang="en-US" sz="2000" b="0" i="1" smtClean="0">
                        <a:latin typeface="Cambria Math" panose="02040503050406030204" pitchFamily="18" charset="0"/>
                      </a:rPr>
                      <m:t>[</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𝐵</m:t>
                        </m:r>
                      </m:e>
                      <m:sub>
                        <m:r>
                          <a:rPr lang="en-US" sz="2000" b="0" i="1" smtClean="0">
                            <a:latin typeface="Cambria Math" panose="02040503050406030204" pitchFamily="18" charset="0"/>
                          </a:rPr>
                          <m:t>1</m:t>
                        </m:r>
                      </m:sub>
                    </m:sSub>
                    <m:d>
                      <m:dPr>
                        <m:ctrlPr>
                          <a:rPr lang="en-US" sz="2000" b="0" i="1" smtClean="0">
                            <a:latin typeface="Cambria Math" panose="02040503050406030204" pitchFamily="18" charset="0"/>
                          </a:rPr>
                        </m:ctrlPr>
                      </m:dPr>
                      <m:e>
                        <m:r>
                          <a:rPr lang="en-US" sz="2000" b="0" i="1" smtClean="0">
                            <a:latin typeface="Cambria Math" panose="02040503050406030204" pitchFamily="18" charset="0"/>
                          </a:rPr>
                          <m:t>𝑡</m:t>
                        </m:r>
                      </m:e>
                    </m:d>
                    <m:r>
                      <a:rPr lang="en-US" sz="2000" b="0" i="1" smtClean="0">
                        <a:latin typeface="Cambria Math" panose="02040503050406030204" pitchFamily="18" charset="0"/>
                      </a:rPr>
                      <m:t>]</m:t>
                    </m:r>
                  </m:oMath>
                </a14:m>
                <a:r>
                  <a:rPr lang="en-US" sz="2000" dirty="0"/>
                  <a:t>  </a:t>
                </a:r>
              </a:p>
            </p:txBody>
          </p:sp>
        </mc:Choice>
        <mc:Fallback>
          <p:sp>
            <p:nvSpPr>
              <p:cNvPr id="25" name="TextBox 24"/>
              <p:cNvSpPr txBox="1">
                <a:spLocks noRot="1" noChangeAspect="1" noMove="1" noResize="1" noEditPoints="1" noAdjustHandles="1" noChangeArrowheads="1" noChangeShapeType="1" noTextEdit="1"/>
              </p:cNvSpPr>
              <p:nvPr/>
            </p:nvSpPr>
            <p:spPr>
              <a:xfrm>
                <a:off x="277899" y="5532765"/>
                <a:ext cx="8866101" cy="400110"/>
              </a:xfrm>
              <a:prstGeom prst="rect">
                <a:avLst/>
              </a:prstGeom>
              <a:blipFill rotWithShape="1">
                <a:blip r:embed="rId5"/>
                <a:stretch>
                  <a:fillRect l="-757" t="-9231" r="-481" b="-27692"/>
                </a:stretch>
              </a:blipFill>
            </p:spPr>
            <p:txBody>
              <a:bodyPr/>
              <a:lstStyle/>
              <a:p>
                <a:r>
                  <a:rPr lang="en-US">
                    <a:noFill/>
                  </a:rPr>
                  <a:t> </a:t>
                </a:r>
                <a:endParaRPr lang="en-US">
                  <a:noFill/>
                </a:endParaRPr>
              </a:p>
            </p:txBody>
          </p:sp>
        </mc:Fallback>
      </mc:AlternateContent>
      <p:pic>
        <p:nvPicPr>
          <p:cNvPr id="17" name="Picture 16"/>
          <p:cNvPicPr>
            <a:picLocks noChangeAspect="1"/>
          </p:cNvPicPr>
          <p:nvPr/>
        </p:nvPicPr>
        <p:blipFill>
          <a:blip r:embed="rId6"/>
          <a:stretch>
            <a:fillRect/>
          </a:stretch>
        </p:blipFill>
        <p:spPr>
          <a:xfrm>
            <a:off x="431994" y="4567862"/>
            <a:ext cx="4106888" cy="612000"/>
          </a:xfrm>
          <a:prstGeom prst="rect">
            <a:avLst/>
          </a:prstGeom>
        </p:spPr>
      </p:pic>
      <p:sp>
        <p:nvSpPr>
          <p:cNvPr id="21" name="TextBox 20"/>
          <p:cNvSpPr txBox="1"/>
          <p:nvPr/>
        </p:nvSpPr>
        <p:spPr>
          <a:xfrm>
            <a:off x="4980842" y="4735450"/>
            <a:ext cx="914400" cy="369332"/>
          </a:xfrm>
          <a:prstGeom prst="rect">
            <a:avLst/>
          </a:prstGeom>
          <a:noFill/>
        </p:spPr>
        <p:txBody>
          <a:bodyPr wrap="square" rtlCol="0">
            <a:spAutoFit/>
          </a:bodyPr>
          <a:lstStyle/>
          <a:p>
            <a:r>
              <a:rPr lang="en-US" dirty="0"/>
              <a:t>or</a:t>
            </a:r>
            <a:endParaRPr lang="en-US" dirty="0"/>
          </a:p>
        </p:txBody>
      </p:sp>
      <p:pic>
        <p:nvPicPr>
          <p:cNvPr id="28" name="Graphic 27"/>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895242" y="4614133"/>
            <a:ext cx="2851200" cy="611965"/>
          </a:xfrm>
          <a:prstGeom prst="rect">
            <a:avLst/>
          </a:prstGeom>
        </p:spPr>
      </p:pic>
      <mc:AlternateContent xmlns:mc="http://schemas.openxmlformats.org/markup-compatibility/2006">
        <mc:Choice xmlns:a14="http://schemas.microsoft.com/office/drawing/2010/main" Requires="a14">
          <p:sp>
            <p:nvSpPr>
              <p:cNvPr id="30" name="TextBox 29">
                <a:extLst>
                  <a:ext uri="{FF2B5EF4-FFF2-40B4-BE49-F238E27FC236}">
                    <ele attr="{FD352BF4-BEFF-4A33-8965-1AF3C8AF59B1}"/>
                  </a:ext>
                </a:extLst>
              </p:cNvPr>
              <p:cNvSpPr txBox="1"/>
              <p:nvPr/>
            </p:nvSpPr>
            <p:spPr>
              <a:xfrm>
                <a:off x="277899" y="4138191"/>
                <a:ext cx="8588187" cy="400110"/>
              </a:xfrm>
              <a:prstGeom prst="rect">
                <a:avLst/>
              </a:prstGeom>
              <a:noFill/>
            </p:spPr>
            <p:txBody>
              <a:bodyPr wrap="square" rtlCol="0">
                <a:spAutoFit/>
              </a:bodyPr>
              <a:lstStyle/>
              <a:p>
                <a14:m>
                  <m:oMath xmlns:m="http://schemas.openxmlformats.org/officeDocument/2006/math">
                    <m:sSub>
                      <m:sSubPr>
                        <m:ctrlPr>
                          <a:rPr lang="en-US" sz="2000" i="1" smtClean="0">
                            <a:latin typeface="Cambria Math" panose="02040503050406030204" pitchFamily="18" charset="0"/>
                          </a:rPr>
                        </m:ctrlPr>
                      </m:sSubPr>
                      <m:e>
                        <m:r>
                          <a:rPr lang="en-US" sz="2000" b="0" i="1" smtClean="0">
                            <a:latin typeface="Cambria Math" panose="02040503050406030204" pitchFamily="18" charset="0"/>
                          </a:rPr>
                          <m:t>𝐵</m:t>
                        </m:r>
                      </m:e>
                      <m:sub>
                        <m:r>
                          <a:rPr lang="en-US" sz="2000" b="0" i="1" smtClean="0">
                            <a:latin typeface="Cambria Math" panose="02040503050406030204" pitchFamily="18" charset="0"/>
                          </a:rPr>
                          <m:t>1</m:t>
                        </m:r>
                      </m:sub>
                    </m:sSub>
                  </m:oMath>
                </a14:m>
                <a:r>
                  <a:rPr lang="en-US" sz="2000" i="1" dirty="0"/>
                  <a:t> </a:t>
                </a:r>
                <a:r>
                  <a:rPr lang="en-US" sz="2000" dirty="0"/>
                  <a:t>cumulants:</a:t>
                </a:r>
              </a:p>
            </p:txBody>
          </p:sp>
        </mc:Choice>
        <mc:Fallback>
          <p:sp>
            <p:nvSpPr>
              <p:cNvPr id="30" name="TextBox 29"/>
              <p:cNvSpPr txBox="1">
                <a:spLocks noRot="1" noChangeAspect="1" noMove="1" noResize="1" noEditPoints="1" noAdjustHandles="1" noChangeArrowheads="1" noChangeShapeType="1" noTextEdit="1"/>
              </p:cNvSpPr>
              <p:nvPr/>
            </p:nvSpPr>
            <p:spPr>
              <a:xfrm>
                <a:off x="277899" y="4138191"/>
                <a:ext cx="8588187" cy="400110"/>
              </a:xfrm>
              <a:prstGeom prst="rect">
                <a:avLst/>
              </a:prstGeom>
              <a:blipFill rotWithShape="1">
                <a:blip r:embed="rId9"/>
                <a:stretch>
                  <a:fillRect t="-9231" b="-27692"/>
                </a:stretch>
              </a:blipFill>
            </p:spPr>
            <p:txBody>
              <a:bodyPr/>
              <a:lstStyle/>
              <a:p>
                <a:r>
                  <a:rPr lang="en-US">
                    <a:noFill/>
                  </a:rPr>
                  <a:t> </a:t>
                </a:r>
                <a:endParaRPr lang="en-US">
                  <a:noFill/>
                </a:endParaRPr>
              </a:p>
            </p:txBody>
          </p:sp>
        </mc:Fallback>
      </mc:AlternateContent>
      <p:pic>
        <p:nvPicPr>
          <p:cNvPr id="5" name="Замещающее содержимое 4"/>
          <p:cNvPicPr>
            <a:picLocks noChangeAspect="1"/>
          </p:cNvPicPr>
          <p:nvPr>
            <p:ph idx="1"/>
          </p:nvPr>
        </p:nvPicPr>
        <p:blipFill>
          <a:blip r:embed="rId10"/>
          <a:stretch>
            <a:fillRect/>
          </a:stretch>
        </p:blipFill>
        <p:spPr>
          <a:xfrm>
            <a:off x="278130" y="3192780"/>
            <a:ext cx="8588375" cy="593725"/>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5810257" y="1728997"/>
            <a:ext cx="3455409" cy="1954227"/>
            <a:chOff x="5669580" y="1833302"/>
            <a:chExt cx="3455409" cy="1954227"/>
          </a:xfrm>
        </p:grpSpPr>
        <p:pic>
          <p:nvPicPr>
            <p:cNvPr id="11" name="Picture 10" descr="A picture containing boat&#10;&#10;Description automatically generated"/>
            <p:cNvPicPr>
              <a:picLocks noChangeAspect="1"/>
            </p:cNvPicPr>
            <p:nvPr/>
          </p:nvPicPr>
          <p:blipFill>
            <a:blip r:embed="rId1"/>
            <a:stretch>
              <a:fillRect/>
            </a:stretch>
          </p:blipFill>
          <p:spPr>
            <a:xfrm>
              <a:off x="5669580" y="1833302"/>
              <a:ext cx="2713440" cy="1673288"/>
            </a:xfrm>
            <a:prstGeom prst="rect">
              <a:avLst/>
            </a:prstGeom>
          </p:spPr>
        </p:pic>
        <mc:AlternateContent xmlns:mc="http://schemas.openxmlformats.org/markup-compatibility/2006">
          <mc:Choice xmlns:a14="http://schemas.microsoft.com/office/drawing/2010/main" Requires="a14">
            <p:sp>
              <p:nvSpPr>
                <p:cNvPr id="12" name="TextBox 11">
                  <a:extLst>
                    <a:ext uri="{FF2B5EF4-FFF2-40B4-BE49-F238E27FC236}">
                      <ele attr="{0852F2CF-4AEC-48CB-BB6D-1061B9DF6851}"/>
                    </a:ext>
                  </a:extLst>
                </p:cNvPr>
                <p:cNvSpPr txBox="1"/>
                <p:nvPr/>
              </p:nvSpPr>
              <p:spPr>
                <a:xfrm>
                  <a:off x="8210589" y="3233531"/>
                  <a:ext cx="9144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𝐵</m:t>
                            </m:r>
                          </m:e>
                          <m:sub>
                            <m:r>
                              <a:rPr lang="en-US" b="0" i="1" smtClean="0">
                                <a:latin typeface="Cambria Math" panose="02040503050406030204" pitchFamily="18" charset="0"/>
                              </a:rPr>
                              <m:t>1</m:t>
                            </m:r>
                          </m:sub>
                        </m:sSub>
                        <m:r>
                          <a:rPr lang="en-US" b="0" i="1" smtClean="0">
                            <a:latin typeface="Cambria Math" panose="02040503050406030204" pitchFamily="18" charset="0"/>
                          </a:rPr>
                          <m:t>/</m:t>
                        </m:r>
                        <m:r>
                          <a:rPr lang="en-US" b="0" i="1" smtClean="0">
                            <a:latin typeface="Cambria Math" panose="02040503050406030204" pitchFamily="18" charset="0"/>
                          </a:rPr>
                          <m:t>𝑉</m:t>
                        </m:r>
                      </m:oMath>
                    </m:oMathPara>
                  </a14:m>
                  <a:endParaRPr lang="en-US" dirty="0"/>
                </a:p>
              </p:txBody>
            </p:sp>
          </mc:Choice>
          <mc:Fallback>
            <p:sp>
              <p:nvSpPr>
                <p:cNvPr id="12" name="TextBox 11"/>
                <p:cNvSpPr txBox="1">
                  <a:spLocks noRot="1" noChangeAspect="1" noMove="1" noResize="1" noEditPoints="1" noAdjustHandles="1" noChangeArrowheads="1" noChangeShapeType="1" noTextEdit="1"/>
                </p:cNvSpPr>
                <p:nvPr/>
              </p:nvSpPr>
              <p:spPr>
                <a:xfrm>
                  <a:off x="8210589" y="3233531"/>
                  <a:ext cx="914400" cy="369332"/>
                </a:xfrm>
                <a:prstGeom prst="rect">
                  <a:avLst/>
                </a:prstGeom>
                <a:blipFill rotWithShape="1">
                  <a:blip r:embed="rId2"/>
                  <a:stretch>
                    <a:fillRect b="-14754"/>
                  </a:stretch>
                </a:blipFill>
              </p:spPr>
              <p:txBody>
                <a:bodyPr/>
                <a:lstStyle/>
                <a:p>
                  <a:r>
                    <a:rPr lang="en-US">
                      <a:noFill/>
                    </a:rPr>
                    <a:t> </a:t>
                  </a:r>
                  <a:endParaRPr lang="en-US">
                    <a:noFill/>
                  </a:endParaRPr>
                </a:p>
              </p:txBody>
            </p:sp>
          </mc:Fallback>
        </mc:AlternateContent>
        <mc:AlternateContent xmlns:mc="http://schemas.openxmlformats.org/markup-compatibility/2006">
          <mc:Choice xmlns:a14="http://schemas.microsoft.com/office/drawing/2010/main" Requires="a14">
            <p:sp>
              <p:nvSpPr>
                <p:cNvPr id="24" name="TextBox 23">
                  <a:extLst>
                    <a:ext uri="{FF2B5EF4-FFF2-40B4-BE49-F238E27FC236}">
                      <ele attr="{B920248D-73DF-43FE-BA24-1C125948A8F1}"/>
                    </a:ext>
                  </a:extLst>
                </p:cNvPr>
                <p:cNvSpPr txBox="1"/>
                <p:nvPr/>
              </p:nvSpPr>
              <p:spPr>
                <a:xfrm>
                  <a:off x="6569100" y="3418197"/>
                  <a:ext cx="9144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𝐵</m:t>
                                </m:r>
                              </m:e>
                              <m:sub>
                                <m:r>
                                  <a:rPr lang="en-US" i="1">
                                    <a:latin typeface="Cambria Math" panose="02040503050406030204" pitchFamily="18" charset="0"/>
                                  </a:rPr>
                                  <m:t>1</m:t>
                                </m:r>
                              </m:sub>
                            </m:sSub>
                            <m:r>
                              <a:rPr lang="en-US" i="1">
                                <a:latin typeface="Cambria Math" panose="02040503050406030204" pitchFamily="18" charset="0"/>
                              </a:rPr>
                              <m:t>(</m:t>
                            </m:r>
                            <m:r>
                              <a:rPr lang="en-US" i="1">
                                <a:latin typeface="Cambria Math" panose="02040503050406030204" pitchFamily="18" charset="0"/>
                              </a:rPr>
                              <m:t>𝑡</m:t>
                            </m:r>
                            <m:r>
                              <a:rPr lang="en-US" i="1">
                                <a:latin typeface="Cambria Math" panose="02040503050406030204" pitchFamily="18" charset="0"/>
                              </a:rPr>
                              <m:t>)</m:t>
                            </m:r>
                          </m:e>
                        </m:d>
                      </m:oMath>
                    </m:oMathPara>
                  </a14:m>
                  <a:endParaRPr lang="en-US" dirty="0"/>
                </a:p>
              </p:txBody>
            </p:sp>
          </mc:Choice>
          <mc:Fallback>
            <p:sp>
              <p:nvSpPr>
                <p:cNvPr id="24" name="TextBox 23"/>
                <p:cNvSpPr txBox="1">
                  <a:spLocks noRot="1" noChangeAspect="1" noMove="1" noResize="1" noEditPoints="1" noAdjustHandles="1" noChangeArrowheads="1" noChangeShapeType="1" noTextEdit="1"/>
                </p:cNvSpPr>
                <p:nvPr/>
              </p:nvSpPr>
              <p:spPr>
                <a:xfrm>
                  <a:off x="6569100" y="3418197"/>
                  <a:ext cx="914400" cy="369332"/>
                </a:xfrm>
                <a:prstGeom prst="rect">
                  <a:avLst/>
                </a:prstGeom>
                <a:blipFill rotWithShape="1">
                  <a:blip r:embed="rId3"/>
                  <a:stretch>
                    <a:fillRect b="-15000"/>
                  </a:stretch>
                </a:blipFill>
              </p:spPr>
              <p:txBody>
                <a:bodyPr/>
                <a:lstStyle/>
                <a:p>
                  <a:r>
                    <a:rPr lang="en-US">
                      <a:noFill/>
                    </a:rPr>
                    <a:t> </a:t>
                  </a:r>
                  <a:endParaRPr lang="en-US">
                    <a:noFill/>
                  </a:endParaRPr>
                </a:p>
              </p:txBody>
            </p:sp>
          </mc:Fallback>
        </mc:AlternateContent>
      </p:grpSp>
      <p:sp>
        <p:nvSpPr>
          <p:cNvPr id="2" name="Title 1"/>
          <p:cNvSpPr>
            <a:spLocks noGrp="1"/>
          </p:cNvSpPr>
          <p:nvPr>
            <p:ph type="title"/>
          </p:nvPr>
        </p:nvSpPr>
        <p:spPr/>
        <p:txBody>
          <a:bodyPr/>
          <a:lstStyle/>
          <a:p>
            <a:r>
              <a:rPr lang="en-US" dirty="0" err="1"/>
              <a:t>Subensemble</a:t>
            </a:r>
            <a:r>
              <a:rPr lang="en-US" dirty="0"/>
              <a:t> acceptance: Thermodynamic limit</a:t>
            </a:r>
            <a:endParaRPr lang="uk-UA" dirty="0"/>
          </a:p>
        </p:txBody>
      </p:sp>
      <p:sp>
        <p:nvSpPr>
          <p:cNvPr id="29" name="Text Placeholder 3"/>
          <p:cNvSpPr>
            <a:spLocks noGrp="1"/>
          </p:cNvSpPr>
          <p:nvPr>
            <p:ph type="body" sz="quarter" idx="12"/>
          </p:nvPr>
        </p:nvSpPr>
        <p:spPr>
          <a:xfrm>
            <a:off x="8009498" y="6467291"/>
            <a:ext cx="856596" cy="340472"/>
          </a:xfrm>
        </p:spPr>
        <p:txBody>
          <a:bodyPr>
            <a:normAutofit fontScale="90000"/>
          </a:bodyPr>
          <a:lstStyle/>
          <a:p>
            <a:r>
              <a:rPr lang="en-US" dirty="0"/>
              <a:t>14</a:t>
            </a:r>
            <a:endParaRPr lang="uk-UA" dirty="0"/>
          </a:p>
        </p:txBody>
      </p:sp>
      <p:sp>
        <p:nvSpPr>
          <p:cNvPr id="26" name="TextBox 25"/>
          <p:cNvSpPr txBox="1"/>
          <p:nvPr/>
        </p:nvSpPr>
        <p:spPr>
          <a:xfrm>
            <a:off x="277901" y="6482751"/>
            <a:ext cx="4547235" cy="306705"/>
          </a:xfrm>
          <a:prstGeom prst="rect">
            <a:avLst/>
          </a:prstGeom>
          <a:noFill/>
        </p:spPr>
        <p:txBody>
          <a:bodyPr wrap="none" rtlCol="0">
            <a:spAutoFit/>
          </a:bodyPr>
          <a:lstStyle/>
          <a:p>
            <a:pPr algn="l"/>
            <a:r>
              <a:rPr lang="en-US" sz="1400" dirty="0">
                <a:solidFill>
                  <a:srgbClr val="0808FF"/>
                </a:solidFill>
                <a:sym typeface="+mn-ea"/>
              </a:rPr>
              <a:t>V.Vovchenko., </a:t>
            </a:r>
            <a:r>
              <a:rPr lang="en-US" sz="1400" dirty="0" err="1">
                <a:solidFill>
                  <a:srgbClr val="0808FF"/>
                </a:solidFill>
                <a:sym typeface="+mn-ea"/>
              </a:rPr>
              <a:t>Savchuk</a:t>
            </a:r>
            <a:r>
              <a:rPr lang="en-US" sz="1400" dirty="0">
                <a:solidFill>
                  <a:srgbClr val="0808FF"/>
                </a:solidFill>
                <a:sym typeface="+mn-ea"/>
              </a:rPr>
              <a:t>, </a:t>
            </a:r>
            <a:r>
              <a:rPr lang="en-US" sz="1400" b="1" dirty="0" err="1">
                <a:solidFill>
                  <a:srgbClr val="0808FF"/>
                </a:solidFill>
                <a:sym typeface="+mn-ea"/>
              </a:rPr>
              <a:t>R.P.</a:t>
            </a:r>
            <a:r>
              <a:rPr lang="en-US" sz="1400" dirty="0">
                <a:solidFill>
                  <a:srgbClr val="0808FF"/>
                </a:solidFill>
                <a:sym typeface="+mn-ea"/>
              </a:rPr>
              <a:t>, </a:t>
            </a:r>
            <a:r>
              <a:rPr lang="en-US" sz="1400" dirty="0" err="1">
                <a:solidFill>
                  <a:srgbClr val="0808FF"/>
                </a:solidFill>
                <a:sym typeface="+mn-ea"/>
              </a:rPr>
              <a:t>Gorenstein</a:t>
            </a:r>
            <a:r>
              <a:rPr lang="en-US" sz="1400" dirty="0">
                <a:solidFill>
                  <a:srgbClr val="0808FF"/>
                </a:solidFill>
                <a:sym typeface="+mn-ea"/>
              </a:rPr>
              <a:t>, Koch, 2003.13905</a:t>
            </a:r>
            <a:endParaRPr lang="uk-UA" sz="1400" dirty="0">
              <a:solidFill>
                <a:srgbClr val="0808FF"/>
              </a:solidFill>
            </a:endParaRPr>
          </a:p>
        </p:txBody>
      </p:sp>
      <mc:AlternateContent xmlns:mc="http://schemas.openxmlformats.org/markup-compatibility/2006">
        <mc:Choice xmlns:a14="http://schemas.microsoft.com/office/drawing/2010/main" Requires="a14">
          <p:sp>
            <p:nvSpPr>
              <p:cNvPr id="15" name="TextBox 14">
                <a:extLst>
                  <a:ext uri="{FF2B5EF4-FFF2-40B4-BE49-F238E27FC236}">
                    <ele attr="{5B40378D-9E38-42C1-AFAD-CF7A45326CE4}"/>
                  </a:ext>
                </a:extLst>
              </p:cNvPr>
              <p:cNvSpPr txBox="1"/>
              <p:nvPr/>
            </p:nvSpPr>
            <p:spPr>
              <a:xfrm>
                <a:off x="243687" y="2308975"/>
                <a:ext cx="6161510" cy="405688"/>
              </a:xfrm>
              <a:prstGeom prst="rect">
                <a:avLst/>
              </a:prstGeom>
              <a:noFill/>
            </p:spPr>
            <p:txBody>
              <a:bodyPr wrap="square" rtlCol="0">
                <a:spAutoFit/>
              </a:bodyPr>
              <a:lstStyle/>
              <a:p>
                <a:r>
                  <a:rPr lang="en-US" sz="2000" dirty="0">
                    <a:solidFill>
                      <a:srgbClr val="FF0000"/>
                    </a:solidFill>
                  </a:rPr>
                  <a:t>Thermodynamic limit:</a:t>
                </a:r>
                <a:r>
                  <a:rPr lang="en-US" sz="2000" i="1" dirty="0">
                    <a:solidFill>
                      <a:srgbClr val="FF0000"/>
                    </a:solidFill>
                  </a:rPr>
                  <a:t> </a:t>
                </a:r>
                <a14:m>
                  <m:oMath xmlns:m="http://schemas.openxmlformats.org/officeDocument/2006/math">
                    <m:acc>
                      <m:accPr>
                        <m:chr m:val="̃"/>
                        <m:ctrlPr>
                          <a:rPr lang="en-US" sz="2000" i="1" smtClean="0">
                            <a:latin typeface="Cambria Math" panose="02040503050406030204" pitchFamily="18" charset="0"/>
                          </a:rPr>
                        </m:ctrlPr>
                      </m:accPr>
                      <m:e>
                        <m:r>
                          <a:rPr lang="en-US" sz="2000" b="0" i="1" smtClean="0">
                            <a:latin typeface="Cambria Math" panose="02040503050406030204" pitchFamily="18" charset="0"/>
                          </a:rPr>
                          <m:t>𝑃</m:t>
                        </m:r>
                      </m:e>
                    </m:acc>
                    <m:r>
                      <a:rPr lang="en-US" sz="2000" b="0" i="1" smtClean="0">
                        <a:latin typeface="Cambria Math" panose="02040503050406030204" pitchFamily="18" charset="0"/>
                      </a:rPr>
                      <m:t>(</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𝐵</m:t>
                        </m:r>
                      </m:e>
                      <m:sub>
                        <m:r>
                          <a:rPr lang="en-US" sz="2000" b="0" i="1" smtClean="0">
                            <a:latin typeface="Cambria Math" panose="02040503050406030204" pitchFamily="18" charset="0"/>
                          </a:rPr>
                          <m:t>1</m:t>
                        </m:r>
                      </m:sub>
                    </m:sSub>
                    <m:r>
                      <a:rPr lang="en-US" sz="2000" b="0" i="1" smtClean="0">
                        <a:latin typeface="Cambria Math" panose="02040503050406030204" pitchFamily="18" charset="0"/>
                      </a:rPr>
                      <m:t>;</m:t>
                    </m:r>
                    <m:r>
                      <a:rPr lang="en-US" sz="2000" b="0" i="1" smtClean="0">
                        <a:latin typeface="Cambria Math" panose="02040503050406030204" pitchFamily="18" charset="0"/>
                      </a:rPr>
                      <m:t>𝑡</m:t>
                    </m:r>
                    <m:r>
                      <a:rPr lang="en-US" sz="2000" b="0" i="1" smtClean="0">
                        <a:latin typeface="Cambria Math" panose="02040503050406030204" pitchFamily="18" charset="0"/>
                      </a:rPr>
                      <m:t>)</m:t>
                    </m:r>
                  </m:oMath>
                </a14:m>
                <a:r>
                  <a:rPr lang="en-US" sz="2000" i="1" dirty="0"/>
                  <a:t> highly peaked</a:t>
                </a:r>
                <a:r>
                  <a:rPr lang="en-US" sz="2000" dirty="0"/>
                  <a:t> at </a:t>
                </a:r>
                <a14:m>
                  <m:oMath xmlns:m="http://schemas.openxmlformats.org/officeDocument/2006/math">
                    <m:d>
                      <m:dPr>
                        <m:begChr m:val="⟨"/>
                        <m:endChr m:val="⟩"/>
                        <m:ctrlPr>
                          <a:rPr lang="en-US" sz="2000" i="1" smtClean="0">
                            <a:latin typeface="Cambria Math" panose="02040503050406030204" pitchFamily="18" charset="0"/>
                          </a:rPr>
                        </m:ctrlPr>
                      </m:dPr>
                      <m:e>
                        <m:sSub>
                          <m:sSubPr>
                            <m:ctrlPr>
                              <a:rPr lang="en-US" sz="2000" i="1" smtClean="0">
                                <a:latin typeface="Cambria Math" panose="02040503050406030204" pitchFamily="18" charset="0"/>
                              </a:rPr>
                            </m:ctrlPr>
                          </m:sSubPr>
                          <m:e>
                            <m:r>
                              <a:rPr lang="en-US" sz="2000" b="0" i="1" smtClean="0">
                                <a:latin typeface="Cambria Math" panose="02040503050406030204" pitchFamily="18" charset="0"/>
                              </a:rPr>
                              <m:t>𝐵</m:t>
                            </m:r>
                          </m:e>
                          <m:sub>
                            <m:r>
                              <a:rPr lang="en-US" sz="2000" b="0" i="1" smtClean="0">
                                <a:latin typeface="Cambria Math" panose="02040503050406030204" pitchFamily="18" charset="0"/>
                              </a:rPr>
                              <m:t>1</m:t>
                            </m:r>
                          </m:sub>
                        </m:sSub>
                        <m:r>
                          <a:rPr lang="en-US" sz="2000" b="0" i="1" smtClean="0">
                            <a:latin typeface="Cambria Math" panose="02040503050406030204" pitchFamily="18" charset="0"/>
                          </a:rPr>
                          <m:t>(</m:t>
                        </m:r>
                        <m:r>
                          <a:rPr lang="en-US" sz="2000" b="0" i="1" smtClean="0">
                            <a:latin typeface="Cambria Math" panose="02040503050406030204" pitchFamily="18" charset="0"/>
                          </a:rPr>
                          <m:t>𝑡</m:t>
                        </m:r>
                        <m:r>
                          <a:rPr lang="en-US" sz="2000" b="0" i="1" smtClean="0">
                            <a:latin typeface="Cambria Math" panose="02040503050406030204" pitchFamily="18" charset="0"/>
                          </a:rPr>
                          <m:t>)</m:t>
                        </m:r>
                      </m:e>
                    </m:d>
                  </m:oMath>
                </a14:m>
                <a:endParaRPr lang="en-US" sz="2000" dirty="0"/>
              </a:p>
            </p:txBody>
          </p:sp>
        </mc:Choice>
        <mc:Fallback>
          <p:sp>
            <p:nvSpPr>
              <p:cNvPr id="15" name="TextBox 14"/>
              <p:cNvSpPr txBox="1">
                <a:spLocks noRot="1" noChangeAspect="1" noMove="1" noResize="1" noEditPoints="1" noAdjustHandles="1" noChangeArrowheads="1" noChangeShapeType="1" noTextEdit="1"/>
              </p:cNvSpPr>
              <p:nvPr/>
            </p:nvSpPr>
            <p:spPr>
              <a:xfrm>
                <a:off x="243687" y="2308975"/>
                <a:ext cx="6161510" cy="405688"/>
              </a:xfrm>
              <a:prstGeom prst="rect">
                <a:avLst/>
              </a:prstGeom>
              <a:blipFill rotWithShape="1">
                <a:blip r:embed="rId4"/>
                <a:stretch>
                  <a:fillRect l="-1088" t="-6061" b="-28788"/>
                </a:stretch>
              </a:blipFill>
            </p:spPr>
            <p:txBody>
              <a:bodyPr/>
              <a:lstStyle/>
              <a:p>
                <a:r>
                  <a:rPr lang="en-US">
                    <a:noFill/>
                  </a:rPr>
                  <a:t> </a:t>
                </a:r>
                <a:endParaRPr lang="en-US">
                  <a:noFill/>
                </a:endParaRPr>
              </a:p>
            </p:txBody>
          </p:sp>
        </mc:Fallback>
      </mc:AlternateContent>
      <mc:AlternateContent xmlns:mc="http://schemas.openxmlformats.org/markup-compatibility/2006">
        <mc:Choice xmlns:a14="http://schemas.microsoft.com/office/drawing/2010/main" Requires="a14">
          <p:sp>
            <p:nvSpPr>
              <p:cNvPr id="30" name="TextBox 29">
                <a:extLst>
                  <a:ext uri="{FF2B5EF4-FFF2-40B4-BE49-F238E27FC236}">
                    <ele attr="{FD352BF4-BEFF-4A33-8965-1AF3C8AF59B1}"/>
                  </a:ext>
                </a:extLst>
              </p:cNvPr>
              <p:cNvSpPr txBox="1"/>
              <p:nvPr/>
            </p:nvSpPr>
            <p:spPr>
              <a:xfrm>
                <a:off x="303805" y="3600624"/>
                <a:ext cx="8588187" cy="405688"/>
              </a:xfrm>
              <a:prstGeom prst="rect">
                <a:avLst/>
              </a:prstGeom>
              <a:noFill/>
            </p:spPr>
            <p:txBody>
              <a:bodyPr wrap="square" rtlCol="0">
                <a:spAutoFit/>
              </a:bodyPr>
              <a:lstStyle/>
              <a:p>
                <a:pPr algn="just"/>
                <a14:m>
                  <m:oMath xmlns:m="http://schemas.openxmlformats.org/officeDocument/2006/math">
                    <m:d>
                      <m:dPr>
                        <m:begChr m:val="⟨"/>
                        <m:endChr m:val="⟩"/>
                        <m:ctrlPr>
                          <a:rPr lang="en-US" sz="2000" i="1" smtClean="0">
                            <a:latin typeface="Cambria Math" panose="02040503050406030204" pitchFamily="18" charset="0"/>
                          </a:rPr>
                        </m:ctrlPr>
                      </m:dPr>
                      <m:e>
                        <m:sSub>
                          <m:sSubPr>
                            <m:ctrlPr>
                              <a:rPr lang="en-US" sz="2000" i="1">
                                <a:latin typeface="Cambria Math" panose="02040503050406030204" pitchFamily="18" charset="0"/>
                              </a:rPr>
                            </m:ctrlPr>
                          </m:sSubPr>
                          <m:e>
                            <m:r>
                              <a:rPr lang="en-US" sz="2000" i="1">
                                <a:latin typeface="Cambria Math" panose="02040503050406030204" pitchFamily="18" charset="0"/>
                              </a:rPr>
                              <m:t>𝐵</m:t>
                            </m:r>
                          </m:e>
                          <m:sub>
                            <m:r>
                              <a:rPr lang="en-US" sz="2000" i="1">
                                <a:latin typeface="Cambria Math" panose="02040503050406030204" pitchFamily="18" charset="0"/>
                              </a:rPr>
                              <m:t>1</m:t>
                            </m:r>
                          </m:sub>
                        </m:sSub>
                        <m:r>
                          <a:rPr lang="en-US" sz="2000" i="1">
                            <a:latin typeface="Cambria Math" panose="02040503050406030204" pitchFamily="18" charset="0"/>
                          </a:rPr>
                          <m:t>(</m:t>
                        </m:r>
                        <m:r>
                          <a:rPr lang="en-US" sz="2000" i="1">
                            <a:latin typeface="Cambria Math" panose="02040503050406030204" pitchFamily="18" charset="0"/>
                          </a:rPr>
                          <m:t>𝑡</m:t>
                        </m:r>
                        <m:r>
                          <a:rPr lang="en-US" sz="2000" i="1">
                            <a:latin typeface="Cambria Math" panose="02040503050406030204" pitchFamily="18" charset="0"/>
                          </a:rPr>
                          <m:t>)</m:t>
                        </m:r>
                      </m:e>
                    </m:d>
                  </m:oMath>
                </a14:m>
                <a:r>
                  <a:rPr lang="en-US" sz="2000" dirty="0"/>
                  <a:t> is a solution to equation </a:t>
                </a:r>
                <a14:m>
                  <m:oMath xmlns:m="http://schemas.openxmlformats.org/officeDocument/2006/math">
                    <m:r>
                      <a:rPr lang="en-US" sz="2000" b="0" i="1" smtClean="0">
                        <a:latin typeface="Cambria Math" panose="02040503050406030204" pitchFamily="18" charset="0"/>
                      </a:rPr>
                      <m:t>𝑑</m:t>
                    </m:r>
                    <m:acc>
                      <m:accPr>
                        <m:chr m:val="̃"/>
                        <m:ctrlPr>
                          <a:rPr lang="en-US" sz="2000" i="1">
                            <a:latin typeface="Cambria Math" panose="02040503050406030204" pitchFamily="18" charset="0"/>
                          </a:rPr>
                        </m:ctrlPr>
                      </m:accPr>
                      <m:e>
                        <m:r>
                          <a:rPr lang="en-US" sz="2000" i="1">
                            <a:latin typeface="Cambria Math" panose="02040503050406030204" pitchFamily="18" charset="0"/>
                          </a:rPr>
                          <m:t>𝑃</m:t>
                        </m:r>
                      </m:e>
                    </m:acc>
                  </m:oMath>
                </a14:m>
                <a:r>
                  <a:rPr lang="en-US" sz="2000" dirty="0"/>
                  <a:t>/d</a:t>
                </a:r>
                <a14:m>
                  <m:oMath xmlns:m="http://schemas.openxmlformats.org/officeDocument/2006/math">
                    <m:sSub>
                      <m:sSubPr>
                        <m:ctrlPr>
                          <a:rPr lang="en-US" sz="2000" i="1">
                            <a:latin typeface="Cambria Math" panose="02040503050406030204" pitchFamily="18" charset="0"/>
                          </a:rPr>
                        </m:ctrlPr>
                      </m:sSubPr>
                      <m:e>
                        <m:r>
                          <a:rPr lang="en-US" sz="2000" i="1">
                            <a:latin typeface="Cambria Math" panose="02040503050406030204" pitchFamily="18" charset="0"/>
                          </a:rPr>
                          <m:t>𝐵</m:t>
                        </m:r>
                      </m:e>
                      <m:sub>
                        <m:r>
                          <a:rPr lang="en-US" sz="2000" i="1">
                            <a:latin typeface="Cambria Math" panose="02040503050406030204" pitchFamily="18" charset="0"/>
                          </a:rPr>
                          <m:t>1</m:t>
                        </m:r>
                      </m:sub>
                    </m:sSub>
                  </m:oMath>
                </a14:m>
                <a:r>
                  <a:rPr lang="en-US" sz="2000" dirty="0"/>
                  <a:t> = 0:</a:t>
                </a:r>
              </a:p>
            </p:txBody>
          </p:sp>
        </mc:Choice>
        <mc:Fallback>
          <p:sp>
            <p:nvSpPr>
              <p:cNvPr id="30" name="TextBox 29"/>
              <p:cNvSpPr txBox="1">
                <a:spLocks noRot="1" noChangeAspect="1" noMove="1" noResize="1" noEditPoints="1" noAdjustHandles="1" noChangeArrowheads="1" noChangeShapeType="1" noTextEdit="1"/>
              </p:cNvSpPr>
              <p:nvPr/>
            </p:nvSpPr>
            <p:spPr>
              <a:xfrm>
                <a:off x="303805" y="3600624"/>
                <a:ext cx="8588187" cy="405688"/>
              </a:xfrm>
              <a:prstGeom prst="rect">
                <a:avLst/>
              </a:prstGeom>
              <a:blipFill rotWithShape="1">
                <a:blip r:embed="rId5"/>
                <a:stretch>
                  <a:fillRect t="-6061" b="-28788"/>
                </a:stretch>
              </a:blipFill>
            </p:spPr>
            <p:txBody>
              <a:bodyPr/>
              <a:lstStyle/>
              <a:p>
                <a:r>
                  <a:rPr lang="en-US">
                    <a:noFill/>
                  </a:rPr>
                  <a:t> </a:t>
                </a:r>
                <a:endParaRPr lang="en-US">
                  <a:noFill/>
                </a:endParaRPr>
              </a:p>
            </p:txBody>
          </p:sp>
        </mc:Fallback>
      </mc:AlternateContent>
      <p:pic>
        <p:nvPicPr>
          <p:cNvPr id="5" name="Graphic 4"/>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51992" y="1194646"/>
            <a:ext cx="8640000" cy="566557"/>
          </a:xfrm>
          <a:prstGeom prst="rect">
            <a:avLst/>
          </a:prstGeom>
        </p:spPr>
      </p:pic>
      <p:pic>
        <p:nvPicPr>
          <p:cNvPr id="20" name="Graphic 19"/>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2814992" y="4198858"/>
            <a:ext cx="3514000" cy="252000"/>
          </a:xfrm>
          <a:prstGeom prst="rect">
            <a:avLst/>
          </a:prstGeom>
        </p:spPr>
      </p:pic>
      <p:grpSp>
        <p:nvGrpSpPr>
          <p:cNvPr id="27" name="Group 26"/>
          <p:cNvGrpSpPr/>
          <p:nvPr/>
        </p:nvGrpSpPr>
        <p:grpSpPr>
          <a:xfrm>
            <a:off x="277907" y="5465999"/>
            <a:ext cx="8588187" cy="734304"/>
            <a:chOff x="303805" y="5076434"/>
            <a:chExt cx="8588187" cy="734304"/>
          </a:xfrm>
        </p:grpSpPr>
        <p:sp>
          <p:nvSpPr>
            <p:cNvPr id="31" name="TextBox 30"/>
            <p:cNvSpPr txBox="1"/>
            <p:nvPr/>
          </p:nvSpPr>
          <p:spPr>
            <a:xfrm>
              <a:off x="303805" y="5076434"/>
              <a:ext cx="8588187" cy="400110"/>
            </a:xfrm>
            <a:prstGeom prst="rect">
              <a:avLst/>
            </a:prstGeom>
            <a:noFill/>
          </p:spPr>
          <p:txBody>
            <a:bodyPr wrap="square" rtlCol="0">
              <a:spAutoFit/>
            </a:bodyPr>
            <a:lstStyle/>
            <a:p>
              <a:pPr algn="just"/>
              <a:r>
                <a:rPr lang="en-US" sz="2000" b="1" i="1" dirty="0"/>
                <a:t>t</a:t>
              </a:r>
              <a:r>
                <a:rPr lang="en-US" sz="2000" b="1" dirty="0"/>
                <a:t> = 0:</a:t>
              </a:r>
              <a:endParaRPr lang="en-US" sz="2000" b="1" dirty="0"/>
            </a:p>
          </p:txBody>
        </p:sp>
        <mc:AlternateContent xmlns:mc="http://schemas.openxmlformats.org/markup-compatibility/2006">
          <mc:Choice xmlns:a14="http://schemas.microsoft.com/office/drawing/2010/main" Requires="a14">
            <p:sp>
              <p:nvSpPr>
                <p:cNvPr id="22" name="Rectangle 21">
                  <a:extLst>
                    <a:ext uri="{FF2B5EF4-FFF2-40B4-BE49-F238E27FC236}">
                      <ele attr="{DB8D42DE-DC45-4D75-9998-9E0CAF69F435}"/>
                    </a:ext>
                  </a:extLst>
                </p:cNvPr>
                <p:cNvSpPr/>
                <p:nvPr/>
              </p:nvSpPr>
              <p:spPr>
                <a:xfrm>
                  <a:off x="1341826" y="5076434"/>
                  <a:ext cx="7410916" cy="734304"/>
                </a:xfrm>
                <a:prstGeom prst="rect">
                  <a:avLst/>
                </a:prstGeom>
              </p:spPr>
              <p:txBody>
                <a:bodyPr wrap="square">
                  <a:spAutoFit/>
                </a:bodyPr>
                <a:lstStyle/>
                <a:p>
                  <a:pPr algn="just"/>
                  <a14:m>
                    <m:oMath xmlns:m="http://schemas.openxmlformats.org/officeDocument/2006/math">
                      <m:sSub>
                        <m:sSubPr>
                          <m:ctrlPr>
                            <a:rPr lang="en-US" sz="2000" i="1">
                              <a:latin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𝜌</m:t>
                          </m:r>
                        </m:e>
                        <m:sub>
                          <m:sSub>
                            <m:sSubPr>
                              <m:ctrlPr>
                                <a:rPr lang="en-US" sz="2000" i="1">
                                  <a:latin typeface="Cambria Math" panose="02040503050406030204" pitchFamily="18" charset="0"/>
                                </a:rPr>
                              </m:ctrlPr>
                            </m:sSubPr>
                            <m:e>
                              <m:r>
                                <a:rPr lang="en-US" sz="2000" i="1">
                                  <a:latin typeface="Cambria Math" panose="02040503050406030204" pitchFamily="18" charset="0"/>
                                </a:rPr>
                                <m:t>𝐵</m:t>
                              </m:r>
                            </m:e>
                            <m:sub>
                              <m:r>
                                <a:rPr lang="en-US" sz="2000" i="1">
                                  <a:latin typeface="Cambria Math" panose="02040503050406030204" pitchFamily="18" charset="0"/>
                                </a:rPr>
                                <m:t>1</m:t>
                              </m:r>
                            </m:sub>
                          </m:sSub>
                        </m:sub>
                      </m:sSub>
                      <m:r>
                        <a:rPr lang="en-US" sz="2000" i="1">
                          <a:latin typeface="Cambria Math" panose="02040503050406030204" pitchFamily="18" charset="0"/>
                        </a:rPr>
                        <m:t>=</m:t>
                      </m:r>
                      <m:sSub>
                        <m:sSubPr>
                          <m:ctrlPr>
                            <a:rPr lang="en-US" sz="2000" i="1">
                              <a:latin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𝜌</m:t>
                          </m:r>
                        </m:e>
                        <m:sub>
                          <m:sSub>
                            <m:sSubPr>
                              <m:ctrlPr>
                                <a:rPr lang="en-US" sz="2000" i="1">
                                  <a:latin typeface="Cambria Math" panose="02040503050406030204" pitchFamily="18" charset="0"/>
                                </a:rPr>
                              </m:ctrlPr>
                            </m:sSubPr>
                            <m:e>
                              <m:r>
                                <a:rPr lang="en-US" sz="2000" i="1">
                                  <a:latin typeface="Cambria Math" panose="02040503050406030204" pitchFamily="18" charset="0"/>
                                </a:rPr>
                                <m:t>𝐵</m:t>
                              </m:r>
                            </m:e>
                            <m:sub>
                              <m:r>
                                <a:rPr lang="en-US" sz="2000" i="1">
                                  <a:latin typeface="Cambria Math" panose="02040503050406030204" pitchFamily="18" charset="0"/>
                                </a:rPr>
                                <m:t>2</m:t>
                              </m:r>
                            </m:sub>
                          </m:sSub>
                        </m:sub>
                      </m:sSub>
                      <m:r>
                        <a:rPr lang="en-US" sz="2000" i="1">
                          <a:latin typeface="Cambria Math" panose="02040503050406030204" pitchFamily="18" charset="0"/>
                        </a:rPr>
                        <m:t>=</m:t>
                      </m:r>
                      <m:r>
                        <a:rPr lang="en-US" sz="2000" i="1">
                          <a:latin typeface="Cambria Math" panose="02040503050406030204" pitchFamily="18" charset="0"/>
                        </a:rPr>
                        <m:t>𝐵</m:t>
                      </m:r>
                      <m:r>
                        <a:rPr lang="en-US" sz="2000" i="1">
                          <a:latin typeface="Cambria Math" panose="02040503050406030204" pitchFamily="18" charset="0"/>
                        </a:rPr>
                        <m:t>/</m:t>
                      </m:r>
                      <m:r>
                        <a:rPr lang="en-US" sz="2000" i="1">
                          <a:latin typeface="Cambria Math" panose="02040503050406030204" pitchFamily="18" charset="0"/>
                        </a:rPr>
                        <m:t>𝑉</m:t>
                      </m:r>
                    </m:oMath>
                  </a14:m>
                  <a:r>
                    <a:rPr lang="en-US" sz="2000" dirty="0"/>
                    <a:t>, </a:t>
                  </a:r>
                  <a14:m>
                    <m:oMath xmlns:m="http://schemas.openxmlformats.org/officeDocument/2006/math">
                      <m:sSub>
                        <m:sSubPr>
                          <m:ctrlPr>
                            <a:rPr lang="en-US" sz="2000" i="1">
                              <a:latin typeface="Cambria Math" panose="02040503050406030204" pitchFamily="18" charset="0"/>
                            </a:rPr>
                          </m:ctrlPr>
                        </m:sSubPr>
                        <m:e>
                          <m:r>
                            <a:rPr lang="en-US" sz="2000" i="1">
                              <a:latin typeface="Cambria Math" panose="02040503050406030204" pitchFamily="18" charset="0"/>
                            </a:rPr>
                            <m:t>𝐵</m:t>
                          </m:r>
                        </m:e>
                        <m:sub>
                          <m:r>
                            <a:rPr lang="en-US" sz="2000" i="1">
                              <a:latin typeface="Cambria Math" panose="02040503050406030204" pitchFamily="18" charset="0"/>
                            </a:rPr>
                            <m:t>1</m:t>
                          </m:r>
                        </m:sub>
                      </m:sSub>
                      <m:r>
                        <a:rPr lang="en-US" sz="2000" i="1">
                          <a:latin typeface="Cambria Math" panose="02040503050406030204" pitchFamily="18" charset="0"/>
                        </a:rPr>
                        <m:t>=</m:t>
                      </m:r>
                      <m:r>
                        <a:rPr lang="en-US" sz="2000" i="1">
                          <a:latin typeface="Cambria Math" panose="02040503050406030204" pitchFamily="18" charset="0"/>
                          <a:ea typeface="Cambria Math" panose="02040503050406030204" pitchFamily="18" charset="0"/>
                        </a:rPr>
                        <m:t>𝛼</m:t>
                      </m:r>
                      <m:r>
                        <a:rPr lang="en-US" sz="2000" i="1">
                          <a:latin typeface="Cambria Math" panose="02040503050406030204" pitchFamily="18" charset="0"/>
                          <a:ea typeface="Cambria Math" panose="02040503050406030204" pitchFamily="18" charset="0"/>
                        </a:rPr>
                        <m:t>𝐵</m:t>
                      </m:r>
                    </m:oMath>
                  </a14:m>
                  <a:r>
                    <a:rPr lang="en-US" sz="2000" dirty="0"/>
                    <a:t>, i.e. conserved charge uniformly distributed between the two subsystems</a:t>
                  </a:r>
                </a:p>
              </p:txBody>
            </p:sp>
          </mc:Choice>
          <mc:Fallback>
            <p:sp>
              <p:nvSpPr>
                <p:cNvPr id="22" name="Rectangle 21"/>
                <p:cNvSpPr>
                  <a:spLocks noRot="1" noChangeAspect="1" noMove="1" noResize="1" noEditPoints="1" noAdjustHandles="1" noChangeArrowheads="1" noChangeShapeType="1" noTextEdit="1"/>
                </p:cNvSpPr>
                <p:nvPr/>
              </p:nvSpPr>
              <p:spPr>
                <a:xfrm>
                  <a:off x="1341826" y="5076434"/>
                  <a:ext cx="7410916" cy="734304"/>
                </a:xfrm>
                <a:prstGeom prst="rect">
                  <a:avLst/>
                </a:prstGeom>
                <a:blipFill rotWithShape="1">
                  <a:blip r:embed="rId10"/>
                  <a:stretch>
                    <a:fillRect l="-905" t="-4167" r="-822" b="-15000"/>
                  </a:stretch>
                </a:blipFill>
              </p:spPr>
              <p:txBody>
                <a:bodyPr/>
                <a:lstStyle/>
                <a:p>
                  <a:r>
                    <a:rPr lang="en-US">
                      <a:noFill/>
                    </a:rPr>
                    <a:t> </a:t>
                  </a:r>
                  <a:endParaRPr lang="en-US">
                    <a:noFill/>
                  </a:endParaRPr>
                </a:p>
              </p:txBody>
            </p:sp>
          </mc:Fallback>
        </mc:AlternateContent>
      </p:grpSp>
      <p:pic>
        <p:nvPicPr>
          <p:cNvPr id="4" name="Graphic 3"/>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2157001" y="4941500"/>
            <a:ext cx="4829981" cy="251999"/>
          </a:xfrm>
          <a:prstGeom prst="rect">
            <a:avLst/>
          </a:prstGeom>
        </p:spPr>
      </p:pic>
      <p:sp>
        <p:nvSpPr>
          <p:cNvPr id="6" name="TextBox 5"/>
          <p:cNvSpPr txBox="1"/>
          <p:nvPr/>
        </p:nvSpPr>
        <p:spPr>
          <a:xfrm>
            <a:off x="1194487" y="4867444"/>
            <a:ext cx="914400" cy="400110"/>
          </a:xfrm>
          <a:prstGeom prst="rect">
            <a:avLst/>
          </a:prstGeom>
          <a:noFill/>
        </p:spPr>
        <p:txBody>
          <a:bodyPr wrap="square" rtlCol="0">
            <a:spAutoFit/>
          </a:bodyPr>
          <a:lstStyle/>
          <a:p>
            <a:r>
              <a:rPr lang="en-US" sz="2000" dirty="0"/>
              <a:t>where</a:t>
            </a:r>
            <a:endParaRPr lang="en-US" sz="20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itle 1">
                <a:extLst>
                  <a:ext uri="{FF2B5EF4-FFF2-40B4-BE49-F238E27FC236}">
                    <ele attr="{D2AAFA58-9F0A-4217-B38D-E58CFC4CAD2A}"/>
                  </a:ext>
                </a:extLst>
              </p:cNvPr>
              <p:cNvSpPr>
                <a:spLocks noGrp="1"/>
              </p:cNvSpPr>
              <p:nvPr>
                <p:ph type="title"/>
              </p:nvPr>
            </p:nvSpPr>
            <p:spPr/>
            <p:txBody>
              <a:bodyPr/>
              <a:lstStyle/>
              <a:p>
                <a:r>
                  <a:rPr lang="en-US" dirty="0">
                    <a:latin typeface="LM Sans 10" panose="00000500000000000000" pitchFamily="50" charset="0"/>
                  </a:rPr>
                  <a:t>Subensemble acceptance:</a:t>
                </a:r>
                <a14:m>
                  <m:oMath xmlns:m="http://schemas.openxmlformats.org/officeDocument/2006/math">
                    <m:r>
                      <a:rPr lang="en-US" b="1" i="0" smtClean="0">
                        <a:latin typeface="Cambria Math" panose="02040503050406030204" pitchFamily="18" charset="0"/>
                      </a:rPr>
                      <m:t> </m:t>
                    </m:r>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𝜿</m:t>
                        </m:r>
                      </m:e>
                      <m:sub>
                        <m:r>
                          <a:rPr lang="en-US" b="1" i="1" smtClean="0">
                            <a:latin typeface="Cambria Math" panose="02040503050406030204" pitchFamily="18" charset="0"/>
                          </a:rPr>
                          <m:t>𝟐</m:t>
                        </m:r>
                      </m:sub>
                    </m:sSub>
                    <m:r>
                      <a:rPr lang="en-US" b="1" i="1" smtClean="0">
                        <a:latin typeface="Cambria Math" panose="02040503050406030204" pitchFamily="18" charset="0"/>
                      </a:rPr>
                      <m:t>[</m:t>
                    </m:r>
                    <m:sSub>
                      <m:sSubPr>
                        <m:ctrlPr>
                          <a:rPr lang="en-US" b="1" i="1" smtClean="0">
                            <a:latin typeface="Cambria Math" panose="02040503050406030204" pitchFamily="18" charset="0"/>
                          </a:rPr>
                        </m:ctrlPr>
                      </m:sSubPr>
                      <m:e>
                        <m:r>
                          <a:rPr lang="en-US" b="1" i="1" smtClean="0">
                            <a:latin typeface="Cambria Math" panose="02040503050406030204" pitchFamily="18" charset="0"/>
                          </a:rPr>
                          <m:t>𝑩</m:t>
                        </m:r>
                      </m:e>
                      <m:sub>
                        <m:r>
                          <a:rPr lang="en-US" b="1" i="1" smtClean="0">
                            <a:latin typeface="Cambria Math" panose="02040503050406030204" pitchFamily="18" charset="0"/>
                          </a:rPr>
                          <m:t>𝟏</m:t>
                        </m:r>
                      </m:sub>
                    </m:sSub>
                    <m:r>
                      <a:rPr lang="en-US" b="1" i="1" smtClean="0">
                        <a:latin typeface="Cambria Math" panose="02040503050406030204" pitchFamily="18" charset="0"/>
                      </a:rPr>
                      <m:t>]</m:t>
                    </m:r>
                  </m:oMath>
                </a14:m>
                <a:endParaRPr lang="uk-UA" dirty="0"/>
              </a:p>
            </p:txBody>
          </p:sp>
        </mc:Choice>
        <mc:Fallback>
          <p:sp>
            <p:nvSpPr>
              <p:cNvPr id="2" name="Title 1"/>
              <p:cNvSpPr>
                <a:spLocks noGrp="1" noRot="1" noChangeAspect="1" noMove="1" noResize="1" noEditPoints="1" noAdjustHandles="1" noChangeArrowheads="1" noChangeShapeType="1" noTextEdit="1"/>
              </p:cNvSpPr>
              <p:nvPr>
                <p:ph type="title"/>
              </p:nvPr>
            </p:nvSpPr>
            <p:spPr>
              <a:blipFill rotWithShape="1">
                <a:blip r:embed="rId1"/>
                <a:stretch>
                  <a:fillRect l="-1705"/>
                </a:stretch>
              </a:blipFill>
            </p:spPr>
            <p:txBody>
              <a:bodyPr/>
              <a:lstStyle/>
              <a:p>
                <a:r>
                  <a:rPr lang="en-US">
                    <a:noFill/>
                  </a:rPr>
                  <a:t> </a:t>
                </a:r>
                <a:endParaRPr lang="en-US">
                  <a:noFill/>
                </a:endParaRPr>
              </a:p>
            </p:txBody>
          </p:sp>
        </mc:Fallback>
      </mc:AlternateContent>
      <p:sp>
        <p:nvSpPr>
          <p:cNvPr id="29" name="Text Placeholder 3"/>
          <p:cNvSpPr>
            <a:spLocks noGrp="1"/>
          </p:cNvSpPr>
          <p:nvPr>
            <p:ph type="body" sz="quarter" idx="12"/>
          </p:nvPr>
        </p:nvSpPr>
        <p:spPr/>
        <p:txBody>
          <a:bodyPr>
            <a:normAutofit fontScale="90000"/>
          </a:bodyPr>
          <a:lstStyle/>
          <a:p>
            <a:r>
              <a:rPr lang="en-US" dirty="0"/>
              <a:t>15</a:t>
            </a:r>
            <a:endParaRPr lang="uk-UA" dirty="0"/>
          </a:p>
        </p:txBody>
      </p:sp>
      <p:sp>
        <p:nvSpPr>
          <p:cNvPr id="26" name="TextBox 25"/>
          <p:cNvSpPr txBox="1"/>
          <p:nvPr/>
        </p:nvSpPr>
        <p:spPr>
          <a:xfrm>
            <a:off x="277901" y="6482751"/>
            <a:ext cx="4547235" cy="306705"/>
          </a:xfrm>
          <a:prstGeom prst="rect">
            <a:avLst/>
          </a:prstGeom>
          <a:noFill/>
        </p:spPr>
        <p:txBody>
          <a:bodyPr wrap="none" rtlCol="0">
            <a:spAutoFit/>
          </a:bodyPr>
          <a:lstStyle/>
          <a:p>
            <a:pPr algn="l"/>
            <a:r>
              <a:rPr lang="en-US" sz="1400" dirty="0">
                <a:solidFill>
                  <a:srgbClr val="0808FF"/>
                </a:solidFill>
                <a:sym typeface="+mn-ea"/>
              </a:rPr>
              <a:t>V.Vovchenko., </a:t>
            </a:r>
            <a:r>
              <a:rPr lang="en-US" sz="1400" dirty="0" err="1">
                <a:solidFill>
                  <a:srgbClr val="0808FF"/>
                </a:solidFill>
                <a:sym typeface="+mn-ea"/>
              </a:rPr>
              <a:t>Savchuk</a:t>
            </a:r>
            <a:r>
              <a:rPr lang="en-US" sz="1400" dirty="0">
                <a:solidFill>
                  <a:srgbClr val="0808FF"/>
                </a:solidFill>
                <a:sym typeface="+mn-ea"/>
              </a:rPr>
              <a:t>, </a:t>
            </a:r>
            <a:r>
              <a:rPr lang="en-US" sz="1400" b="1" dirty="0" err="1">
                <a:solidFill>
                  <a:srgbClr val="0808FF"/>
                </a:solidFill>
                <a:sym typeface="+mn-ea"/>
              </a:rPr>
              <a:t>R.P.</a:t>
            </a:r>
            <a:r>
              <a:rPr lang="en-US" sz="1400" dirty="0">
                <a:solidFill>
                  <a:srgbClr val="0808FF"/>
                </a:solidFill>
                <a:sym typeface="+mn-ea"/>
              </a:rPr>
              <a:t>, </a:t>
            </a:r>
            <a:r>
              <a:rPr lang="en-US" sz="1400" dirty="0" err="1">
                <a:solidFill>
                  <a:srgbClr val="0808FF"/>
                </a:solidFill>
                <a:sym typeface="+mn-ea"/>
              </a:rPr>
              <a:t>Gorenstein</a:t>
            </a:r>
            <a:r>
              <a:rPr lang="en-US" sz="1400" dirty="0">
                <a:solidFill>
                  <a:srgbClr val="0808FF"/>
                </a:solidFill>
                <a:sym typeface="+mn-ea"/>
              </a:rPr>
              <a:t>, Koch, 2003.13905</a:t>
            </a:r>
            <a:endParaRPr lang="uk-UA" sz="1400" dirty="0">
              <a:solidFill>
                <a:srgbClr val="0808FF"/>
              </a:solidFill>
            </a:endParaRPr>
          </a:p>
        </p:txBody>
      </p:sp>
      <p:pic>
        <p:nvPicPr>
          <p:cNvPr id="18" name="Graphic 17"/>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815000" y="1165085"/>
            <a:ext cx="3012000" cy="216000"/>
          </a:xfrm>
          <a:prstGeom prst="rect">
            <a:avLst/>
          </a:prstGeom>
        </p:spPr>
      </p:pic>
      <p:sp>
        <p:nvSpPr>
          <p:cNvPr id="3" name="TextBox 2"/>
          <p:cNvSpPr txBox="1"/>
          <p:nvPr/>
        </p:nvSpPr>
        <p:spPr>
          <a:xfrm>
            <a:off x="7951694" y="1106419"/>
            <a:ext cx="914400" cy="369332"/>
          </a:xfrm>
          <a:prstGeom prst="rect">
            <a:avLst/>
          </a:prstGeom>
          <a:noFill/>
        </p:spPr>
        <p:txBody>
          <a:bodyPr wrap="square" rtlCol="0">
            <a:spAutoFit/>
          </a:bodyPr>
          <a:lstStyle/>
          <a:p>
            <a:r>
              <a:rPr lang="en-US" dirty="0"/>
              <a:t>(*)</a:t>
            </a:r>
            <a:endParaRPr lang="en-US" dirty="0"/>
          </a:p>
        </p:txBody>
      </p:sp>
      <p:pic>
        <p:nvPicPr>
          <p:cNvPr id="8" name="Graphic 7"/>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263802" y="2302934"/>
            <a:ext cx="6722182" cy="468000"/>
          </a:xfrm>
          <a:prstGeom prst="rect">
            <a:avLst/>
          </a:prstGeom>
        </p:spPr>
      </p:pic>
      <mc:AlternateContent xmlns:mc="http://schemas.openxmlformats.org/markup-compatibility/2006">
        <mc:Choice xmlns:a14="http://schemas.microsoft.com/office/drawing/2010/main" Requires="a14">
          <p:sp>
            <p:nvSpPr>
              <p:cNvPr id="17" name="TextBox 16">
                <a:extLst>
                  <a:ext uri="{FF2B5EF4-FFF2-40B4-BE49-F238E27FC236}">
                    <ele attr="{1295CC77-5F8D-4FE8-AB49-CA51C756DB2A}"/>
                  </a:ext>
                </a:extLst>
              </p:cNvPr>
              <p:cNvSpPr txBox="1"/>
              <p:nvPr/>
            </p:nvSpPr>
            <p:spPr>
              <a:xfrm>
                <a:off x="259714" y="3908798"/>
                <a:ext cx="3233351" cy="369332"/>
              </a:xfrm>
              <a:prstGeom prst="rect">
                <a:avLst/>
              </a:prstGeom>
              <a:noFill/>
            </p:spPr>
            <p:txBody>
              <a:bodyPr wrap="square" rtlCol="0">
                <a:spAutoFit/>
              </a:bodyPr>
              <a:lstStyle/>
              <a:p>
                <a:r>
                  <a:rPr lang="en-US" dirty="0"/>
                  <a:t>Solve the equation for </a:t>
                </a:r>
                <a14:m>
                  <m:oMath xmlns:m="http://schemas.openxmlformats.org/officeDocument/2006/math">
                    <m:sSub>
                      <m:sSubPr>
                        <m:ctrlPr>
                          <a:rPr lang="en-US" i="1" smtClean="0">
                            <a:latin typeface="Cambria Math" panose="02040503050406030204" pitchFamily="18" charset="0"/>
                          </a:rPr>
                        </m:ctrlPr>
                      </m:sSubPr>
                      <m:e>
                        <m:acc>
                          <m:accPr>
                            <m:chr m:val="̃"/>
                            <m:ctrlPr>
                              <a:rPr lang="en-US" i="1" smtClean="0">
                                <a:latin typeface="Cambria Math" panose="02040503050406030204" pitchFamily="18" charset="0"/>
                              </a:rPr>
                            </m:ctrlPr>
                          </m:accPr>
                          <m:e>
                            <m:r>
                              <a:rPr lang="en-US" i="1" smtClean="0">
                                <a:latin typeface="Cambria Math" panose="02040503050406030204" pitchFamily="18" charset="0"/>
                                <a:ea typeface="Cambria Math" panose="02040503050406030204" pitchFamily="18" charset="0"/>
                              </a:rPr>
                              <m:t>𝜅</m:t>
                            </m:r>
                          </m:e>
                        </m:acc>
                      </m:e>
                      <m:sub>
                        <m:r>
                          <a:rPr lang="en-US" b="0" i="1" smtClean="0">
                            <a:latin typeface="Cambria Math" panose="02040503050406030204" pitchFamily="18" charset="0"/>
                          </a:rPr>
                          <m:t>2</m:t>
                        </m:r>
                      </m:sub>
                    </m:sSub>
                  </m:oMath>
                </a14:m>
                <a:r>
                  <a:rPr lang="en-US" dirty="0"/>
                  <a:t>:</a:t>
                </a:r>
              </a:p>
            </p:txBody>
          </p:sp>
        </mc:Choice>
        <mc:Fallback>
          <p:sp>
            <p:nvSpPr>
              <p:cNvPr id="17" name="TextBox 16"/>
              <p:cNvSpPr txBox="1">
                <a:spLocks noRot="1" noChangeAspect="1" noMove="1" noResize="1" noEditPoints="1" noAdjustHandles="1" noChangeArrowheads="1" noChangeShapeType="1" noTextEdit="1"/>
              </p:cNvSpPr>
              <p:nvPr/>
            </p:nvSpPr>
            <p:spPr>
              <a:xfrm>
                <a:off x="259714" y="3908798"/>
                <a:ext cx="3233351" cy="369332"/>
              </a:xfrm>
              <a:prstGeom prst="rect">
                <a:avLst/>
              </a:prstGeom>
              <a:blipFill rotWithShape="1">
                <a:blip r:embed="rId6"/>
                <a:stretch>
                  <a:fillRect l="-1698" t="-6557" b="-26230"/>
                </a:stretch>
              </a:blipFill>
            </p:spPr>
            <p:txBody>
              <a:bodyPr/>
              <a:lstStyle/>
              <a:p>
                <a:r>
                  <a:rPr lang="en-US">
                    <a:noFill/>
                  </a:rPr>
                  <a:t> </a:t>
                </a:r>
                <a:endParaRPr lang="en-US">
                  <a:noFill/>
                </a:endParaRPr>
              </a:p>
            </p:txBody>
          </p:sp>
        </mc:Fallback>
      </mc:AlternateContent>
      <p:pic>
        <p:nvPicPr>
          <p:cNvPr id="21" name="Graphic 20"/>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418135" y="4366115"/>
            <a:ext cx="4307727" cy="468000"/>
          </a:xfrm>
          <a:prstGeom prst="rect">
            <a:avLst/>
          </a:prstGeom>
        </p:spPr>
      </p:pic>
      <p:sp>
        <p:nvSpPr>
          <p:cNvPr id="33" name="TextBox 32"/>
          <p:cNvSpPr txBox="1"/>
          <p:nvPr/>
        </p:nvSpPr>
        <p:spPr>
          <a:xfrm>
            <a:off x="330606" y="4835179"/>
            <a:ext cx="8588187" cy="400110"/>
          </a:xfrm>
          <a:prstGeom prst="rect">
            <a:avLst/>
          </a:prstGeom>
          <a:noFill/>
        </p:spPr>
        <p:txBody>
          <a:bodyPr wrap="square" rtlCol="0">
            <a:spAutoFit/>
          </a:bodyPr>
          <a:lstStyle/>
          <a:p>
            <a:pPr algn="just"/>
            <a:r>
              <a:rPr lang="en-US" sz="2000" b="1" i="1" dirty="0"/>
              <a:t>t</a:t>
            </a:r>
            <a:r>
              <a:rPr lang="en-US" sz="2000" b="1" dirty="0"/>
              <a:t> = 0:</a:t>
            </a:r>
            <a:endParaRPr lang="en-US" sz="2000" b="1" dirty="0"/>
          </a:p>
        </p:txBody>
      </p:sp>
      <p:pic>
        <p:nvPicPr>
          <p:cNvPr id="25" name="Graphic 24"/>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3292613" y="5234806"/>
            <a:ext cx="2595600" cy="252000"/>
          </a:xfrm>
          <a:prstGeom prst="rect">
            <a:avLst/>
          </a:prstGeom>
        </p:spPr>
      </p:pic>
      <mc:AlternateContent xmlns:mc="http://schemas.openxmlformats.org/markup-compatibility/2006">
        <mc:Choice xmlns:a14="http://schemas.microsoft.com/office/drawing/2010/main" Requires="a14">
          <p:sp>
            <p:nvSpPr>
              <p:cNvPr id="35" name="Rectangle 34">
                <a:extLst>
                  <a:ext uri="{FF2B5EF4-FFF2-40B4-BE49-F238E27FC236}">
                    <ele attr="{CDC1374E-5A8A-40B3-A879-10872741B92D}"/>
                  </a:ext>
                </a:extLst>
              </p:cNvPr>
              <p:cNvSpPr/>
              <p:nvPr/>
            </p:nvSpPr>
            <p:spPr>
              <a:xfrm>
                <a:off x="277901" y="5966907"/>
                <a:ext cx="8693662" cy="400110"/>
              </a:xfrm>
              <a:prstGeom prst="rect">
                <a:avLst/>
              </a:prstGeom>
            </p:spPr>
            <p:txBody>
              <a:bodyPr wrap="square">
                <a:spAutoFit/>
              </a:bodyPr>
              <a:lstStyle/>
              <a:p>
                <a:pPr algn="just"/>
                <a:r>
                  <a:rPr lang="en-US" sz="2000" dirty="0">
                    <a:solidFill>
                      <a:srgbClr val="122EA6"/>
                    </a:solidFill>
                  </a:rPr>
                  <a:t>Higher-order cumulants: </a:t>
                </a:r>
                <a:r>
                  <a:rPr lang="en-US" sz="2000" dirty="0"/>
                  <a:t>iteratively differentiate </a:t>
                </a:r>
                <a14:m>
                  <m:oMath xmlns:m="http://schemas.openxmlformats.org/officeDocument/2006/math">
                    <m:sSub>
                      <m:sSubPr>
                        <m:ctrlPr>
                          <a:rPr lang="en-US" sz="2000" i="1">
                            <a:latin typeface="Cambria Math" panose="02040503050406030204" pitchFamily="18" charset="0"/>
                          </a:rPr>
                        </m:ctrlPr>
                      </m:sSubPr>
                      <m:e>
                        <m:acc>
                          <m:accPr>
                            <m:chr m:val="̃"/>
                            <m:ctrlPr>
                              <a:rPr lang="en-US" sz="2000" i="1">
                                <a:latin typeface="Cambria Math" panose="02040503050406030204" pitchFamily="18" charset="0"/>
                              </a:rPr>
                            </m:ctrlPr>
                          </m:accPr>
                          <m:e>
                            <m:r>
                              <a:rPr lang="en-US" sz="2000" i="1">
                                <a:latin typeface="Cambria Math" panose="02040503050406030204" pitchFamily="18" charset="0"/>
                                <a:ea typeface="Cambria Math" panose="02040503050406030204" pitchFamily="18" charset="0"/>
                              </a:rPr>
                              <m:t>𝜅</m:t>
                            </m:r>
                          </m:e>
                        </m:acc>
                      </m:e>
                      <m:sub>
                        <m:r>
                          <a:rPr lang="en-US" sz="2000" i="1">
                            <a:latin typeface="Cambria Math" panose="02040503050406030204" pitchFamily="18" charset="0"/>
                          </a:rPr>
                          <m:t>2</m:t>
                        </m:r>
                      </m:sub>
                    </m:sSub>
                  </m:oMath>
                </a14:m>
                <a:r>
                  <a:rPr lang="en-US" sz="2000" dirty="0"/>
                  <a:t> </a:t>
                </a:r>
                <a:r>
                  <a:rPr lang="en-US" sz="2000" dirty="0" err="1"/>
                  <a:t>w.r.t.</a:t>
                </a:r>
                <a:r>
                  <a:rPr lang="en-US" sz="2000" dirty="0"/>
                  <a:t> </a:t>
                </a:r>
                <a:r>
                  <a:rPr lang="en-US" sz="2000" i="1" dirty="0"/>
                  <a:t>t</a:t>
                </a:r>
                <a:endParaRPr lang="en-US" sz="2000" dirty="0"/>
              </a:p>
            </p:txBody>
          </p:sp>
        </mc:Choice>
        <mc:Fallback>
          <p:sp>
            <p:nvSpPr>
              <p:cNvPr id="35" name="Rectangle 34"/>
              <p:cNvSpPr>
                <a:spLocks noRot="1" noChangeAspect="1" noMove="1" noResize="1" noEditPoints="1" noAdjustHandles="1" noChangeArrowheads="1" noChangeShapeType="1" noTextEdit="1"/>
              </p:cNvSpPr>
              <p:nvPr/>
            </p:nvSpPr>
            <p:spPr>
              <a:xfrm>
                <a:off x="277901" y="5966907"/>
                <a:ext cx="8693662" cy="400110"/>
              </a:xfrm>
              <a:prstGeom prst="rect">
                <a:avLst/>
              </a:prstGeom>
              <a:blipFill rotWithShape="1">
                <a:blip r:embed="rId11"/>
                <a:stretch>
                  <a:fillRect l="-771" t="-9231" b="-27692"/>
                </a:stretch>
              </a:blipFill>
            </p:spPr>
            <p:txBody>
              <a:bodyPr/>
              <a:lstStyle/>
              <a:p>
                <a:r>
                  <a:rPr lang="en-US">
                    <a:noFill/>
                  </a:rPr>
                  <a:t> </a:t>
                </a:r>
                <a:endParaRPr lang="en-US">
                  <a:noFill/>
                </a:endParaRPr>
              </a:p>
            </p:txBody>
          </p:sp>
        </mc:Fallback>
      </mc:AlternateContent>
      <p:sp>
        <p:nvSpPr>
          <p:cNvPr id="4" name="Текстовое поле 3"/>
          <p:cNvSpPr txBox="1"/>
          <p:nvPr/>
        </p:nvSpPr>
        <p:spPr>
          <a:xfrm>
            <a:off x="394335" y="5568315"/>
            <a:ext cx="8489950" cy="398780"/>
          </a:xfrm>
          <a:prstGeom prst="rect">
            <a:avLst/>
          </a:prstGeom>
          <a:noFill/>
        </p:spPr>
        <p:txBody>
          <a:bodyPr wrap="none" rtlCol="0">
            <a:spAutoFit/>
          </a:bodyPr>
          <a:p>
            <a:r>
              <a:rPr lang="en-US" altLang="ru-RU" sz="2000">
                <a:solidFill>
                  <a:srgbClr val="FF0000"/>
                </a:solidFill>
              </a:rPr>
              <a:t>Connection between cumulant measured in the subsystem and GCE susceptibility</a:t>
            </a:r>
            <a:endParaRPr lang="en-US" altLang="ru-RU" sz="2000">
              <a:solidFill>
                <a:srgbClr val="FF0000"/>
              </a:solidFill>
            </a:endParaRPr>
          </a:p>
        </p:txBody>
      </p:sp>
      <p:pic>
        <p:nvPicPr>
          <p:cNvPr id="5" name="Замещающее содержимое 4"/>
          <p:cNvPicPr>
            <a:picLocks noChangeAspect="1"/>
          </p:cNvPicPr>
          <p:nvPr>
            <p:ph idx="1"/>
          </p:nvPr>
        </p:nvPicPr>
        <p:blipFill>
          <a:blip r:embed="rId12"/>
          <a:stretch>
            <a:fillRect/>
          </a:stretch>
        </p:blipFill>
        <p:spPr>
          <a:xfrm>
            <a:off x="2307590" y="3106420"/>
            <a:ext cx="2910205" cy="278765"/>
          </a:xfrm>
          <a:prstGeom prst="rect">
            <a:avLst/>
          </a:prstGeom>
        </p:spPr>
      </p:pic>
      <p:pic>
        <p:nvPicPr>
          <p:cNvPr id="9" name="Изображение 8"/>
          <p:cNvPicPr>
            <a:picLocks noChangeAspect="1"/>
          </p:cNvPicPr>
          <p:nvPr/>
        </p:nvPicPr>
        <p:blipFill>
          <a:blip r:embed="rId13"/>
          <a:stretch>
            <a:fillRect/>
          </a:stretch>
        </p:blipFill>
        <p:spPr>
          <a:xfrm>
            <a:off x="5397500" y="3084830"/>
            <a:ext cx="2140585" cy="309880"/>
          </a:xfrm>
          <a:prstGeom prst="rect">
            <a:avLst/>
          </a:prstGeom>
        </p:spPr>
      </p:pic>
      <p:pic>
        <p:nvPicPr>
          <p:cNvPr id="11" name="Изображение 10"/>
          <p:cNvPicPr>
            <a:picLocks noChangeAspect="1"/>
          </p:cNvPicPr>
          <p:nvPr/>
        </p:nvPicPr>
        <p:blipFill>
          <a:blip r:embed="rId14"/>
          <a:stretch>
            <a:fillRect/>
          </a:stretch>
        </p:blipFill>
        <p:spPr>
          <a:xfrm>
            <a:off x="1104900" y="1637665"/>
            <a:ext cx="2388235" cy="302895"/>
          </a:xfrm>
          <a:prstGeom prst="rect">
            <a:avLst/>
          </a:prstGeom>
        </p:spPr>
      </p:pic>
      <p:pic>
        <p:nvPicPr>
          <p:cNvPr id="13" name="Изображение 12"/>
          <p:cNvPicPr>
            <a:picLocks noChangeAspect="1"/>
          </p:cNvPicPr>
          <p:nvPr/>
        </p:nvPicPr>
        <p:blipFill>
          <a:blip r:embed="rId15"/>
          <a:stretch>
            <a:fillRect/>
          </a:stretch>
        </p:blipFill>
        <p:spPr>
          <a:xfrm>
            <a:off x="4253230" y="1675765"/>
            <a:ext cx="3698240" cy="264795"/>
          </a:xfrm>
          <a:prstGeom prst="rect">
            <a:avLst/>
          </a:prstGeom>
        </p:spPr>
      </p:pic>
      <p:sp>
        <p:nvSpPr>
          <p:cNvPr id="15" name="Текстовое поле 14"/>
          <p:cNvSpPr txBox="1"/>
          <p:nvPr/>
        </p:nvSpPr>
        <p:spPr>
          <a:xfrm>
            <a:off x="85725" y="3055620"/>
            <a:ext cx="2119630" cy="368300"/>
          </a:xfrm>
          <a:prstGeom prst="rect">
            <a:avLst/>
          </a:prstGeom>
          <a:noFill/>
        </p:spPr>
        <p:txBody>
          <a:bodyPr wrap="none" rtlCol="0">
            <a:spAutoFit/>
          </a:bodyPr>
          <a:p>
            <a:r>
              <a:rPr lang="en-US" altLang="ru-RU"/>
              <a:t>GCE susceptibilities:</a:t>
            </a:r>
            <a:endParaRPr lang="en-US" altLang="ru-RU"/>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itle 1">
                <a:extLst>
                  <a:ext uri="{FF2B5EF4-FFF2-40B4-BE49-F238E27FC236}">
                    <ele attr="{D2AAFA58-9F0A-4217-B38D-E58CFC4CAD2A}"/>
                  </a:ext>
                </a:extLst>
              </p:cNvPr>
              <p:cNvSpPr>
                <a:spLocks noGrp="1"/>
              </p:cNvSpPr>
              <p:nvPr>
                <p:ph type="title"/>
              </p:nvPr>
            </p:nvSpPr>
            <p:spPr/>
            <p:txBody>
              <a:bodyPr/>
              <a:lstStyle/>
              <a:p>
                <a:r>
                  <a:rPr lang="en-US" dirty="0">
                    <a:latin typeface="LM Sans 10" panose="00000500000000000000" pitchFamily="50" charset="0"/>
                  </a:rPr>
                  <a:t>Subensemble acceptance: Full result up to </a:t>
                </a:r>
                <a14:m>
                  <m:oMath xmlns:m="http://schemas.openxmlformats.org/officeDocument/2006/math">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𝜿</m:t>
                        </m:r>
                      </m:e>
                      <m:sub>
                        <m:r>
                          <a:rPr lang="en-US" b="1" i="1" smtClean="0">
                            <a:latin typeface="Cambria Math" panose="02040503050406030204" pitchFamily="18" charset="0"/>
                          </a:rPr>
                          <m:t>𝟔</m:t>
                        </m:r>
                      </m:sub>
                    </m:sSub>
                  </m:oMath>
                </a14:m>
                <a:endParaRPr lang="uk-UA" dirty="0"/>
              </a:p>
            </p:txBody>
          </p:sp>
        </mc:Choice>
        <mc:Fallback>
          <p:sp>
            <p:nvSpPr>
              <p:cNvPr id="2" name="Title 1"/>
              <p:cNvSpPr>
                <a:spLocks noGrp="1" noRot="1" noChangeAspect="1" noMove="1" noResize="1" noEditPoints="1" noAdjustHandles="1" noChangeArrowheads="1" noChangeShapeType="1" noTextEdit="1"/>
              </p:cNvSpPr>
              <p:nvPr>
                <p:ph type="title"/>
              </p:nvPr>
            </p:nvSpPr>
            <p:spPr>
              <a:blipFill rotWithShape="1">
                <a:blip r:embed="rId1"/>
                <a:stretch>
                  <a:fillRect l="-1705"/>
                </a:stretch>
              </a:blipFill>
            </p:spPr>
            <p:txBody>
              <a:bodyPr/>
              <a:lstStyle/>
              <a:p>
                <a:r>
                  <a:rPr lang="en-US">
                    <a:noFill/>
                  </a:rPr>
                  <a:t> </a:t>
                </a:r>
                <a:endParaRPr lang="en-US">
                  <a:noFill/>
                </a:endParaRPr>
              </a:p>
            </p:txBody>
          </p:sp>
        </mc:Fallback>
      </mc:AlternateContent>
      <p:sp>
        <p:nvSpPr>
          <p:cNvPr id="29" name="Text Placeholder 3"/>
          <p:cNvSpPr>
            <a:spLocks noGrp="1"/>
          </p:cNvSpPr>
          <p:nvPr>
            <p:ph type="body" sz="quarter" idx="12"/>
          </p:nvPr>
        </p:nvSpPr>
        <p:spPr>
          <a:xfrm>
            <a:off x="8009498" y="6467291"/>
            <a:ext cx="856596" cy="340472"/>
          </a:xfrm>
        </p:spPr>
        <p:txBody>
          <a:bodyPr>
            <a:normAutofit fontScale="90000"/>
          </a:bodyPr>
          <a:lstStyle/>
          <a:p>
            <a:r>
              <a:rPr lang="en-US" dirty="0"/>
              <a:t>16</a:t>
            </a:r>
            <a:endParaRPr lang="uk-UA" dirty="0"/>
          </a:p>
        </p:txBody>
      </p:sp>
      <p:sp>
        <p:nvSpPr>
          <p:cNvPr id="26" name="TextBox 25"/>
          <p:cNvSpPr txBox="1"/>
          <p:nvPr/>
        </p:nvSpPr>
        <p:spPr>
          <a:xfrm>
            <a:off x="277901" y="6482751"/>
            <a:ext cx="4547235" cy="306705"/>
          </a:xfrm>
          <a:prstGeom prst="rect">
            <a:avLst/>
          </a:prstGeom>
          <a:noFill/>
        </p:spPr>
        <p:txBody>
          <a:bodyPr wrap="none" rtlCol="0">
            <a:spAutoFit/>
          </a:bodyPr>
          <a:lstStyle/>
          <a:p>
            <a:pPr algn="l"/>
            <a:r>
              <a:rPr lang="en-US" sz="1400" dirty="0">
                <a:solidFill>
                  <a:srgbClr val="0808FF"/>
                </a:solidFill>
                <a:sym typeface="+mn-ea"/>
              </a:rPr>
              <a:t>V.Vovchenko., </a:t>
            </a:r>
            <a:r>
              <a:rPr lang="en-US" sz="1400" dirty="0" err="1">
                <a:solidFill>
                  <a:srgbClr val="0808FF"/>
                </a:solidFill>
                <a:sym typeface="+mn-ea"/>
              </a:rPr>
              <a:t>Savchuk</a:t>
            </a:r>
            <a:r>
              <a:rPr lang="en-US" sz="1400" dirty="0">
                <a:solidFill>
                  <a:srgbClr val="0808FF"/>
                </a:solidFill>
                <a:sym typeface="+mn-ea"/>
              </a:rPr>
              <a:t>, </a:t>
            </a:r>
            <a:r>
              <a:rPr lang="en-US" sz="1400" b="1" dirty="0" err="1">
                <a:solidFill>
                  <a:srgbClr val="0808FF"/>
                </a:solidFill>
                <a:sym typeface="+mn-ea"/>
              </a:rPr>
              <a:t>R.P.</a:t>
            </a:r>
            <a:r>
              <a:rPr lang="en-US" sz="1400" dirty="0">
                <a:solidFill>
                  <a:srgbClr val="0808FF"/>
                </a:solidFill>
                <a:sym typeface="+mn-ea"/>
              </a:rPr>
              <a:t>, </a:t>
            </a:r>
            <a:r>
              <a:rPr lang="en-US" sz="1400" dirty="0" err="1">
                <a:solidFill>
                  <a:srgbClr val="0808FF"/>
                </a:solidFill>
                <a:sym typeface="+mn-ea"/>
              </a:rPr>
              <a:t>Gorenstein</a:t>
            </a:r>
            <a:r>
              <a:rPr lang="en-US" sz="1400" dirty="0">
                <a:solidFill>
                  <a:srgbClr val="0808FF"/>
                </a:solidFill>
                <a:sym typeface="+mn-ea"/>
              </a:rPr>
              <a:t>, Koch, 2003.13905</a:t>
            </a:r>
            <a:endParaRPr lang="uk-UA" sz="1400" dirty="0">
              <a:solidFill>
                <a:srgbClr val="0808FF"/>
              </a:solidFill>
            </a:endParaRPr>
          </a:p>
        </p:txBody>
      </p:sp>
      <p:pic>
        <p:nvPicPr>
          <p:cNvPr id="14" name="Graphic 13"/>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55734" y="2192109"/>
            <a:ext cx="3010500" cy="270000"/>
          </a:xfrm>
          <a:prstGeom prst="rect">
            <a:avLst/>
          </a:prstGeom>
        </p:spPr>
      </p:pic>
      <p:pic>
        <p:nvPicPr>
          <p:cNvPr id="17" name="Graphic 16"/>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55734" y="1721041"/>
            <a:ext cx="2092500" cy="270000"/>
          </a:xfrm>
          <a:prstGeom prst="rect">
            <a:avLst/>
          </a:prstGeom>
        </p:spPr>
      </p:pic>
      <p:pic>
        <p:nvPicPr>
          <p:cNvPr id="19" name="Graphic 18"/>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55734" y="1249973"/>
            <a:ext cx="1903500" cy="270000"/>
          </a:xfrm>
          <a:prstGeom prst="rect">
            <a:avLst/>
          </a:prstGeom>
        </p:spPr>
      </p:pic>
      <p:pic>
        <p:nvPicPr>
          <p:cNvPr id="23" name="Graphic 22"/>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455734" y="2581406"/>
            <a:ext cx="4725000" cy="594000"/>
          </a:xfrm>
          <a:prstGeom prst="rect">
            <a:avLst/>
          </a:prstGeom>
        </p:spPr>
      </p:pic>
      <p:pic>
        <p:nvPicPr>
          <p:cNvPr id="28" name="Graphic 27"/>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455734" y="3284430"/>
            <a:ext cx="5899500" cy="594000"/>
          </a:xfrm>
          <a:prstGeom prst="rect">
            <a:avLst/>
          </a:prstGeom>
        </p:spPr>
      </p:pic>
      <p:pic>
        <p:nvPicPr>
          <p:cNvPr id="40" name="Graphic 39"/>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455734" y="5540615"/>
            <a:ext cx="1736372" cy="612000"/>
          </a:xfrm>
          <a:prstGeom prst="rect">
            <a:avLst/>
          </a:prstGeom>
        </p:spPr>
      </p:pic>
      <p:sp>
        <p:nvSpPr>
          <p:cNvPr id="41" name="TextBox 40"/>
          <p:cNvSpPr txBox="1"/>
          <p:nvPr/>
        </p:nvSpPr>
        <p:spPr>
          <a:xfrm>
            <a:off x="2382715" y="5656795"/>
            <a:ext cx="4378570" cy="400110"/>
          </a:xfrm>
          <a:prstGeom prst="rect">
            <a:avLst/>
          </a:prstGeom>
          <a:noFill/>
        </p:spPr>
        <p:txBody>
          <a:bodyPr wrap="square" rtlCol="0">
            <a:spAutoFit/>
          </a:bodyPr>
          <a:lstStyle/>
          <a:p>
            <a:r>
              <a:rPr lang="en-US" sz="2000" dirty="0"/>
              <a:t>– grand-canonical susceptibilities</a:t>
            </a:r>
            <a:endParaRPr lang="en-US" sz="2000" dirty="0"/>
          </a:p>
        </p:txBody>
      </p:sp>
      <p:pic>
        <p:nvPicPr>
          <p:cNvPr id="43" name="Graphic 42"/>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455734" y="4021433"/>
            <a:ext cx="8596000" cy="1260000"/>
          </a:xfrm>
          <a:prstGeom prst="rect">
            <a:avLst/>
          </a:prstGeom>
        </p:spPr>
      </p:pic>
      <mc:AlternateContent xmlns:mc="http://schemas.openxmlformats.org/markup-compatibility/2006">
        <mc:Choice xmlns:a14="http://schemas.microsoft.com/office/drawing/2010/main" Requires="a14">
          <p:sp>
            <p:nvSpPr>
              <p:cNvPr id="44" name="TextBox 43">
                <a:extLst>
                  <a:ext uri="{FF2B5EF4-FFF2-40B4-BE49-F238E27FC236}">
                    <ele attr="{19A2A0C3-8F58-4314-BF2E-AE7F6DBA5912}"/>
                  </a:ext>
                </a:extLst>
              </p:cNvPr>
              <p:cNvSpPr txBox="1"/>
              <p:nvPr/>
            </p:nvSpPr>
            <p:spPr>
              <a:xfrm>
                <a:off x="7359160" y="5041692"/>
                <a:ext cx="1569427"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Cambria Math" panose="02040503050406030204" pitchFamily="18" charset="0"/>
                        </a:rPr>
                        <m:t>𝛽</m:t>
                      </m:r>
                      <m:r>
                        <a:rPr lang="en-US" b="0" i="1" smtClean="0">
                          <a:latin typeface="Cambria Math" panose="02040503050406030204" pitchFamily="18" charset="0"/>
                          <a:ea typeface="Cambria Math" panose="02040503050406030204" pitchFamily="18" charset="0"/>
                        </a:rPr>
                        <m:t>=1−</m:t>
                      </m:r>
                      <m:r>
                        <a:rPr lang="en-US" b="0" i="1" smtClean="0">
                          <a:latin typeface="Cambria Math" panose="02040503050406030204" pitchFamily="18" charset="0"/>
                          <a:ea typeface="Cambria Math" panose="02040503050406030204" pitchFamily="18" charset="0"/>
                        </a:rPr>
                        <m:t>𝛼</m:t>
                      </m:r>
                    </m:oMath>
                  </m:oMathPara>
                </a14:m>
                <a:endParaRPr lang="en-US" dirty="0"/>
              </a:p>
            </p:txBody>
          </p:sp>
        </mc:Choice>
        <mc:Fallback>
          <p:sp>
            <p:nvSpPr>
              <p:cNvPr id="44" name="TextBox 43"/>
              <p:cNvSpPr txBox="1">
                <a:spLocks noRot="1" noChangeAspect="1" noMove="1" noResize="1" noEditPoints="1" noAdjustHandles="1" noChangeArrowheads="1" noChangeShapeType="1" noTextEdit="1"/>
              </p:cNvSpPr>
              <p:nvPr/>
            </p:nvSpPr>
            <p:spPr>
              <a:xfrm>
                <a:off x="7359160" y="5041692"/>
                <a:ext cx="1569427" cy="369332"/>
              </a:xfrm>
              <a:prstGeom prst="rect">
                <a:avLst/>
              </a:prstGeom>
              <a:blipFill rotWithShape="1">
                <a:blip r:embed="rId16"/>
                <a:stretch>
                  <a:fillRect b="-14754"/>
                </a:stretch>
              </a:blipFill>
            </p:spPr>
            <p:txBody>
              <a:bodyPr/>
              <a:lstStyle/>
              <a:p>
                <a:r>
                  <a:rPr lang="en-US">
                    <a:noFill/>
                  </a:rPr>
                  <a:t> </a:t>
                </a:r>
                <a:endParaRPr lang="en-US">
                  <a:noFill/>
                </a:endParaRPr>
              </a:p>
            </p:txBody>
          </p:sp>
        </mc:Fallback>
      </mc:AlternateContent>
      <p:sp>
        <p:nvSpPr>
          <p:cNvPr id="3" name="Текстовое поле 2"/>
          <p:cNvSpPr txBox="1"/>
          <p:nvPr/>
        </p:nvSpPr>
        <p:spPr>
          <a:xfrm>
            <a:off x="5567680" y="1358900"/>
            <a:ext cx="2670810" cy="460375"/>
          </a:xfrm>
          <a:prstGeom prst="rect">
            <a:avLst/>
          </a:prstGeom>
          <a:noFill/>
        </p:spPr>
        <p:txBody>
          <a:bodyPr wrap="none" rtlCol="0">
            <a:spAutoFit/>
          </a:bodyPr>
          <a:p>
            <a:r>
              <a:rPr lang="en-US" altLang="ru-RU" sz="2400">
                <a:solidFill>
                  <a:srgbClr val="FF0000"/>
                </a:solidFill>
              </a:rPr>
              <a:t>Model-independent!</a:t>
            </a:r>
            <a:endParaRPr lang="en-US" altLang="ru-RU" sz="2400">
              <a:solidFill>
                <a:srgbClr val="FF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Fluctuations in strongly interacting matter</a:t>
            </a:r>
            <a:endParaRPr lang="ru-RU" altLang="en-US" dirty="0"/>
          </a:p>
        </p:txBody>
      </p:sp>
      <p:sp>
        <p:nvSpPr>
          <p:cNvPr id="29" name="Text Placeholder 3"/>
          <p:cNvSpPr>
            <a:spLocks noGrp="1"/>
          </p:cNvSpPr>
          <p:nvPr>
            <p:ph type="body" sz="quarter" idx="12"/>
          </p:nvPr>
        </p:nvSpPr>
        <p:spPr/>
        <p:txBody>
          <a:bodyPr>
            <a:normAutofit fontScale="90000"/>
          </a:bodyPr>
          <a:lstStyle/>
          <a:p>
            <a:r>
              <a:rPr lang="en-US" dirty="0"/>
              <a:t>2</a:t>
            </a:r>
            <a:endParaRPr lang="uk-UA" dirty="0"/>
          </a:p>
        </p:txBody>
      </p:sp>
      <p:sp>
        <p:nvSpPr>
          <p:cNvPr id="42" name="TextBox 41"/>
          <p:cNvSpPr txBox="1"/>
          <p:nvPr/>
        </p:nvSpPr>
        <p:spPr>
          <a:xfrm>
            <a:off x="1084580" y="3823970"/>
            <a:ext cx="6924675" cy="368300"/>
          </a:xfrm>
          <a:prstGeom prst="rect">
            <a:avLst/>
          </a:prstGeom>
          <a:noFill/>
        </p:spPr>
        <p:txBody>
          <a:bodyPr wrap="square" rtlCol="0">
            <a:spAutoFit/>
          </a:bodyPr>
          <a:p>
            <a:pPr algn="ctr"/>
            <a:r>
              <a:rPr lang="en-US" b="1" i="1" dirty="0"/>
              <a:t>Fluctuations probe finer details of the (QCD) equation of state</a:t>
            </a:r>
            <a:endParaRPr lang="en-US" b="1" i="1" dirty="0"/>
          </a:p>
        </p:txBody>
      </p:sp>
      <p:pic>
        <p:nvPicPr>
          <p:cNvPr id="4" name="Замещающее содержимое 3"/>
          <p:cNvPicPr>
            <a:picLocks noChangeAspect="1"/>
          </p:cNvPicPr>
          <p:nvPr>
            <p:ph idx="1"/>
          </p:nvPr>
        </p:nvPicPr>
        <p:blipFill>
          <a:blip r:embed="rId1"/>
          <a:stretch>
            <a:fillRect/>
          </a:stretch>
        </p:blipFill>
        <p:spPr>
          <a:xfrm>
            <a:off x="1590675" y="5564505"/>
            <a:ext cx="4329430" cy="725170"/>
          </a:xfrm>
          <a:prstGeom prst="rect">
            <a:avLst/>
          </a:prstGeom>
        </p:spPr>
      </p:pic>
      <p:pic>
        <p:nvPicPr>
          <p:cNvPr id="5" name="Изображение 4"/>
          <p:cNvPicPr>
            <a:picLocks noChangeAspect="1"/>
          </p:cNvPicPr>
          <p:nvPr/>
        </p:nvPicPr>
        <p:blipFill>
          <a:blip r:embed="rId2"/>
          <a:stretch>
            <a:fillRect/>
          </a:stretch>
        </p:blipFill>
        <p:spPr>
          <a:xfrm>
            <a:off x="6004560" y="5592445"/>
            <a:ext cx="1690370" cy="669290"/>
          </a:xfrm>
          <a:prstGeom prst="rect">
            <a:avLst/>
          </a:prstGeom>
        </p:spPr>
      </p:pic>
      <p:sp>
        <p:nvSpPr>
          <p:cNvPr id="7" name="Текстовое поле 6"/>
          <p:cNvSpPr txBox="1"/>
          <p:nvPr/>
        </p:nvSpPr>
        <p:spPr>
          <a:xfrm>
            <a:off x="1217295" y="4837430"/>
            <a:ext cx="1780540" cy="460375"/>
          </a:xfrm>
          <a:prstGeom prst="rect">
            <a:avLst/>
          </a:prstGeom>
          <a:noFill/>
        </p:spPr>
        <p:txBody>
          <a:bodyPr wrap="square" rtlCol="0">
            <a:spAutoFit/>
          </a:bodyPr>
          <a:p>
            <a:r>
              <a:rPr lang="en-US" altLang="ru-RU" sz="2400">
                <a:solidFill>
                  <a:srgbClr val="FF0000"/>
                </a:solidFill>
              </a:rPr>
              <a:t>in GCE:</a:t>
            </a:r>
            <a:endParaRPr lang="en-US" altLang="ru-RU" sz="2400">
              <a:solidFill>
                <a:srgbClr val="FF0000"/>
              </a:solidFill>
            </a:endParaRPr>
          </a:p>
        </p:txBody>
      </p:sp>
      <p:sp>
        <p:nvSpPr>
          <p:cNvPr id="8" name="Прямоугольник 7"/>
          <p:cNvSpPr/>
          <p:nvPr/>
        </p:nvSpPr>
        <p:spPr>
          <a:xfrm>
            <a:off x="1515110" y="5402580"/>
            <a:ext cx="6225540" cy="102171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ru-RU" altLang="en-US"/>
          </a:p>
        </p:txBody>
      </p:sp>
      <p:pic>
        <p:nvPicPr>
          <p:cNvPr id="9" name="Изображение 8"/>
          <p:cNvPicPr>
            <a:picLocks noChangeAspect="1"/>
          </p:cNvPicPr>
          <p:nvPr/>
        </p:nvPicPr>
        <p:blipFill>
          <a:blip r:embed="rId3"/>
          <a:stretch>
            <a:fillRect/>
          </a:stretch>
        </p:blipFill>
        <p:spPr>
          <a:xfrm>
            <a:off x="2306320" y="1136015"/>
            <a:ext cx="1353185" cy="1217930"/>
          </a:xfrm>
          <a:prstGeom prst="rect">
            <a:avLst/>
          </a:prstGeom>
        </p:spPr>
      </p:pic>
      <p:pic>
        <p:nvPicPr>
          <p:cNvPr id="11" name="Изображение 10"/>
          <p:cNvPicPr>
            <a:picLocks noChangeAspect="1"/>
          </p:cNvPicPr>
          <p:nvPr/>
        </p:nvPicPr>
        <p:blipFill>
          <a:blip r:embed="rId4"/>
          <a:stretch>
            <a:fillRect/>
          </a:stretch>
        </p:blipFill>
        <p:spPr>
          <a:xfrm>
            <a:off x="3976370" y="1024255"/>
            <a:ext cx="1452245" cy="1329690"/>
          </a:xfrm>
          <a:prstGeom prst="rect">
            <a:avLst/>
          </a:prstGeom>
        </p:spPr>
      </p:pic>
      <p:pic>
        <p:nvPicPr>
          <p:cNvPr id="13" name="Изображение 12"/>
          <p:cNvPicPr>
            <a:picLocks noChangeAspect="1"/>
          </p:cNvPicPr>
          <p:nvPr/>
        </p:nvPicPr>
        <p:blipFill>
          <a:blip r:embed="rId5"/>
          <a:stretch>
            <a:fillRect/>
          </a:stretch>
        </p:blipFill>
        <p:spPr>
          <a:xfrm>
            <a:off x="5625465" y="1068705"/>
            <a:ext cx="1430655" cy="1285240"/>
          </a:xfrm>
          <a:prstGeom prst="rect">
            <a:avLst/>
          </a:prstGeom>
        </p:spPr>
      </p:pic>
      <p:pic>
        <p:nvPicPr>
          <p:cNvPr id="15" name="Изображение 14"/>
          <p:cNvPicPr>
            <a:picLocks noChangeAspect="1"/>
          </p:cNvPicPr>
          <p:nvPr/>
        </p:nvPicPr>
        <p:blipFill>
          <a:blip r:embed="rId6"/>
          <a:stretch>
            <a:fillRect/>
          </a:stretch>
        </p:blipFill>
        <p:spPr>
          <a:xfrm>
            <a:off x="2237105" y="2353945"/>
            <a:ext cx="1422400" cy="1302385"/>
          </a:xfrm>
          <a:prstGeom prst="rect">
            <a:avLst/>
          </a:prstGeom>
        </p:spPr>
      </p:pic>
      <p:pic>
        <p:nvPicPr>
          <p:cNvPr id="17" name="Изображение 16"/>
          <p:cNvPicPr>
            <a:picLocks noChangeAspect="1"/>
          </p:cNvPicPr>
          <p:nvPr/>
        </p:nvPicPr>
        <p:blipFill>
          <a:blip r:embed="rId7"/>
          <a:stretch>
            <a:fillRect/>
          </a:stretch>
        </p:blipFill>
        <p:spPr>
          <a:xfrm>
            <a:off x="3976370" y="2348865"/>
            <a:ext cx="1397000" cy="1307465"/>
          </a:xfrm>
          <a:prstGeom prst="rect">
            <a:avLst/>
          </a:prstGeom>
        </p:spPr>
      </p:pic>
      <p:pic>
        <p:nvPicPr>
          <p:cNvPr id="19" name="Изображение 18"/>
          <p:cNvPicPr>
            <a:picLocks noChangeAspect="1"/>
          </p:cNvPicPr>
          <p:nvPr/>
        </p:nvPicPr>
        <p:blipFill>
          <a:blip r:embed="rId8"/>
          <a:stretch>
            <a:fillRect/>
          </a:stretch>
        </p:blipFill>
        <p:spPr>
          <a:xfrm>
            <a:off x="5625465" y="2419985"/>
            <a:ext cx="1422400" cy="1328420"/>
          </a:xfrm>
          <a:prstGeom prst="rect">
            <a:avLst/>
          </a:prstGeom>
        </p:spPr>
      </p:pic>
      <p:sp>
        <p:nvSpPr>
          <p:cNvPr id="21" name="Текстовое поле 20"/>
          <p:cNvSpPr txBox="1"/>
          <p:nvPr/>
        </p:nvSpPr>
        <p:spPr>
          <a:xfrm>
            <a:off x="100330" y="4192270"/>
            <a:ext cx="8944610" cy="645160"/>
          </a:xfrm>
          <a:prstGeom prst="rect">
            <a:avLst/>
          </a:prstGeom>
          <a:noFill/>
        </p:spPr>
        <p:txBody>
          <a:bodyPr wrap="square" rtlCol="0">
            <a:spAutoFit/>
          </a:bodyPr>
          <a:p>
            <a:r>
              <a:rPr lang="en-US" altLang="ru-RU"/>
              <a:t>Fluctuation measures --- Cumulants (susceptibilities) of distributions --- are sensitive to fine details of interactions, e.g., phase structure</a:t>
            </a:r>
            <a:endParaRPr lang="en-US" altLang="ru-RU"/>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Subensemble acceptance: Cumulant ratios</a:t>
            </a:r>
            <a:endParaRPr lang="uk-UA" dirty="0"/>
          </a:p>
        </p:txBody>
      </p:sp>
      <p:sp>
        <p:nvSpPr>
          <p:cNvPr id="29" name="Text Placeholder 3"/>
          <p:cNvSpPr>
            <a:spLocks noGrp="1"/>
          </p:cNvSpPr>
          <p:nvPr>
            <p:ph type="body" sz="quarter" idx="12"/>
          </p:nvPr>
        </p:nvSpPr>
        <p:spPr>
          <a:xfrm>
            <a:off x="8009498" y="6467291"/>
            <a:ext cx="856596" cy="340472"/>
          </a:xfrm>
        </p:spPr>
        <p:txBody>
          <a:bodyPr>
            <a:normAutofit fontScale="90000"/>
          </a:bodyPr>
          <a:lstStyle/>
          <a:p>
            <a:r>
              <a:rPr lang="en-US" dirty="0"/>
              <a:t>17</a:t>
            </a:r>
            <a:endParaRPr lang="uk-UA" dirty="0"/>
          </a:p>
        </p:txBody>
      </p:sp>
      <p:sp>
        <p:nvSpPr>
          <p:cNvPr id="26" name="TextBox 25"/>
          <p:cNvSpPr txBox="1"/>
          <p:nvPr/>
        </p:nvSpPr>
        <p:spPr>
          <a:xfrm>
            <a:off x="277901" y="6482751"/>
            <a:ext cx="4547235" cy="306705"/>
          </a:xfrm>
          <a:prstGeom prst="rect">
            <a:avLst/>
          </a:prstGeom>
          <a:noFill/>
        </p:spPr>
        <p:txBody>
          <a:bodyPr wrap="none" rtlCol="0">
            <a:spAutoFit/>
          </a:bodyPr>
          <a:lstStyle/>
          <a:p>
            <a:pPr algn="l"/>
            <a:r>
              <a:rPr lang="en-US" sz="1400" dirty="0">
                <a:solidFill>
                  <a:srgbClr val="0808FF"/>
                </a:solidFill>
                <a:sym typeface="+mn-ea"/>
              </a:rPr>
              <a:t>V.Vovchenko., </a:t>
            </a:r>
            <a:r>
              <a:rPr lang="en-US" sz="1400" dirty="0" err="1">
                <a:solidFill>
                  <a:srgbClr val="0808FF"/>
                </a:solidFill>
                <a:sym typeface="+mn-ea"/>
              </a:rPr>
              <a:t>Savchuk</a:t>
            </a:r>
            <a:r>
              <a:rPr lang="en-US" sz="1400" dirty="0">
                <a:solidFill>
                  <a:srgbClr val="0808FF"/>
                </a:solidFill>
                <a:sym typeface="+mn-ea"/>
              </a:rPr>
              <a:t>, </a:t>
            </a:r>
            <a:r>
              <a:rPr lang="en-US" sz="1400" b="1" dirty="0" err="1">
                <a:solidFill>
                  <a:srgbClr val="0808FF"/>
                </a:solidFill>
                <a:sym typeface="+mn-ea"/>
              </a:rPr>
              <a:t>R.P.</a:t>
            </a:r>
            <a:r>
              <a:rPr lang="en-US" sz="1400" dirty="0">
                <a:solidFill>
                  <a:srgbClr val="0808FF"/>
                </a:solidFill>
                <a:sym typeface="+mn-ea"/>
              </a:rPr>
              <a:t>, </a:t>
            </a:r>
            <a:r>
              <a:rPr lang="en-US" sz="1400" dirty="0" err="1">
                <a:solidFill>
                  <a:srgbClr val="0808FF"/>
                </a:solidFill>
                <a:sym typeface="+mn-ea"/>
              </a:rPr>
              <a:t>Gorenstein</a:t>
            </a:r>
            <a:r>
              <a:rPr lang="en-US" sz="1400" dirty="0">
                <a:solidFill>
                  <a:srgbClr val="0808FF"/>
                </a:solidFill>
                <a:sym typeface="+mn-ea"/>
              </a:rPr>
              <a:t>, Koch, 2003.13905</a:t>
            </a:r>
            <a:endParaRPr lang="uk-UA" sz="1400" dirty="0">
              <a:solidFill>
                <a:srgbClr val="0808FF"/>
              </a:solidFill>
            </a:endParaRPr>
          </a:p>
        </p:txBody>
      </p:sp>
      <p:sp>
        <p:nvSpPr>
          <p:cNvPr id="3" name="TextBox 2"/>
          <p:cNvSpPr txBox="1"/>
          <p:nvPr/>
        </p:nvSpPr>
        <p:spPr>
          <a:xfrm>
            <a:off x="303334" y="1099794"/>
            <a:ext cx="4158762" cy="400110"/>
          </a:xfrm>
          <a:prstGeom prst="rect">
            <a:avLst/>
          </a:prstGeom>
          <a:noFill/>
        </p:spPr>
        <p:txBody>
          <a:bodyPr wrap="square" rtlCol="0">
            <a:spAutoFit/>
          </a:bodyPr>
          <a:lstStyle/>
          <a:p>
            <a:r>
              <a:rPr lang="en-US" sz="2000" dirty="0"/>
              <a:t>Some common cumulant ratios: </a:t>
            </a:r>
            <a:endParaRPr lang="en-US" sz="2000" dirty="0"/>
          </a:p>
        </p:txBody>
      </p:sp>
      <p:pic>
        <p:nvPicPr>
          <p:cNvPr id="5" name="Graphic 4"/>
          <p:cNvPicPr>
            <a:picLocks noChangeAspect="1"/>
          </p:cNvPicPr>
          <p:nvPr/>
        </p:nvPicPr>
        <p:blipFill>
          <a:blip r:embed="rId1">
            <a:extLst>
              <a:ext uri="{96DAC541-7B7A-43D3-8B79-37D633B846F1}">
                <asvg:svgBlip xmlns:asvg="http://schemas.microsoft.com/office/drawing/2016/SVG/main" r:embed="rId2"/>
              </a:ext>
            </a:extLst>
          </a:blip>
          <a:stretch>
            <a:fillRect/>
          </a:stretch>
        </p:blipFill>
        <p:spPr>
          <a:xfrm>
            <a:off x="2493601" y="1648757"/>
            <a:ext cx="2107637" cy="576000"/>
          </a:xfrm>
          <a:prstGeom prst="rect">
            <a:avLst/>
          </a:prstGeom>
        </p:spPr>
      </p:pic>
      <p:sp>
        <p:nvSpPr>
          <p:cNvPr id="6" name="TextBox 5"/>
          <p:cNvSpPr txBox="1"/>
          <p:nvPr/>
        </p:nvSpPr>
        <p:spPr>
          <a:xfrm>
            <a:off x="332532" y="1747007"/>
            <a:ext cx="1859574" cy="369332"/>
          </a:xfrm>
          <a:prstGeom prst="rect">
            <a:avLst/>
          </a:prstGeom>
          <a:noFill/>
        </p:spPr>
        <p:txBody>
          <a:bodyPr wrap="square" rtlCol="0">
            <a:spAutoFit/>
          </a:bodyPr>
          <a:lstStyle/>
          <a:p>
            <a:r>
              <a:rPr lang="en-US" dirty="0"/>
              <a:t>scaled variance</a:t>
            </a:r>
            <a:endParaRPr lang="en-US" dirty="0"/>
          </a:p>
        </p:txBody>
      </p:sp>
      <p:sp>
        <p:nvSpPr>
          <p:cNvPr id="22" name="TextBox 21"/>
          <p:cNvSpPr txBox="1"/>
          <p:nvPr/>
        </p:nvSpPr>
        <p:spPr>
          <a:xfrm>
            <a:off x="303334" y="2599698"/>
            <a:ext cx="1859574" cy="369332"/>
          </a:xfrm>
          <a:prstGeom prst="rect">
            <a:avLst/>
          </a:prstGeom>
          <a:noFill/>
        </p:spPr>
        <p:txBody>
          <a:bodyPr wrap="square" rtlCol="0">
            <a:spAutoFit/>
          </a:bodyPr>
          <a:lstStyle/>
          <a:p>
            <a:r>
              <a:rPr lang="en-US" dirty="0"/>
              <a:t>skewness</a:t>
            </a:r>
            <a:endParaRPr lang="en-US" dirty="0"/>
          </a:p>
        </p:txBody>
      </p:sp>
      <p:pic>
        <p:nvPicPr>
          <p:cNvPr id="8" name="Graphic 7"/>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493601" y="2496364"/>
            <a:ext cx="2212364" cy="576000"/>
          </a:xfrm>
          <a:prstGeom prst="rect">
            <a:avLst/>
          </a:prstGeom>
        </p:spPr>
      </p:pic>
      <p:sp>
        <p:nvSpPr>
          <p:cNvPr id="27" name="TextBox 26"/>
          <p:cNvSpPr txBox="1"/>
          <p:nvPr/>
        </p:nvSpPr>
        <p:spPr>
          <a:xfrm>
            <a:off x="303334" y="3446856"/>
            <a:ext cx="1859574" cy="369332"/>
          </a:xfrm>
          <a:prstGeom prst="rect">
            <a:avLst/>
          </a:prstGeom>
          <a:noFill/>
        </p:spPr>
        <p:txBody>
          <a:bodyPr wrap="square" rtlCol="0">
            <a:spAutoFit/>
          </a:bodyPr>
          <a:lstStyle/>
          <a:p>
            <a:r>
              <a:rPr lang="en-US" dirty="0"/>
              <a:t>kurtosis</a:t>
            </a:r>
            <a:endParaRPr lang="en-US" dirty="0"/>
          </a:p>
        </p:txBody>
      </p:sp>
      <p:pic>
        <p:nvPicPr>
          <p:cNvPr id="12" name="Graphic 11"/>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3601" y="3325522"/>
            <a:ext cx="3880340" cy="61200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Subensemble acceptance: Cumulant ratios</a:t>
            </a:r>
            <a:endParaRPr lang="uk-UA" dirty="0"/>
          </a:p>
        </p:txBody>
      </p:sp>
      <p:sp>
        <p:nvSpPr>
          <p:cNvPr id="29" name="Text Placeholder 3"/>
          <p:cNvSpPr>
            <a:spLocks noGrp="1"/>
          </p:cNvSpPr>
          <p:nvPr>
            <p:ph type="body" sz="quarter" idx="12"/>
          </p:nvPr>
        </p:nvSpPr>
        <p:spPr/>
        <p:txBody>
          <a:bodyPr/>
          <a:lstStyle/>
          <a:p>
            <a:r>
              <a:rPr lang="en-US" dirty="0"/>
              <a:t>18</a:t>
            </a:r>
            <a:endParaRPr lang="uk-UA" dirty="0"/>
          </a:p>
        </p:txBody>
      </p:sp>
      <p:sp>
        <p:nvSpPr>
          <p:cNvPr id="26" name="TextBox 25"/>
          <p:cNvSpPr txBox="1"/>
          <p:nvPr/>
        </p:nvSpPr>
        <p:spPr>
          <a:xfrm>
            <a:off x="158521" y="6551331"/>
            <a:ext cx="4547235" cy="306705"/>
          </a:xfrm>
          <a:prstGeom prst="rect">
            <a:avLst/>
          </a:prstGeom>
          <a:noFill/>
        </p:spPr>
        <p:txBody>
          <a:bodyPr wrap="none" rtlCol="0">
            <a:spAutoFit/>
          </a:bodyPr>
          <a:lstStyle/>
          <a:p>
            <a:pPr algn="l"/>
            <a:r>
              <a:rPr lang="en-US" sz="1400" dirty="0">
                <a:solidFill>
                  <a:srgbClr val="0808FF"/>
                </a:solidFill>
                <a:sym typeface="+mn-ea"/>
              </a:rPr>
              <a:t>V.Vovchenko., </a:t>
            </a:r>
            <a:r>
              <a:rPr lang="en-US" sz="1400" dirty="0" err="1">
                <a:solidFill>
                  <a:srgbClr val="0808FF"/>
                </a:solidFill>
                <a:sym typeface="+mn-ea"/>
              </a:rPr>
              <a:t>Savchuk</a:t>
            </a:r>
            <a:r>
              <a:rPr lang="en-US" sz="1400" dirty="0">
                <a:solidFill>
                  <a:srgbClr val="0808FF"/>
                </a:solidFill>
                <a:sym typeface="+mn-ea"/>
              </a:rPr>
              <a:t>, </a:t>
            </a:r>
            <a:r>
              <a:rPr lang="en-US" sz="1400" b="1" dirty="0" err="1">
                <a:solidFill>
                  <a:srgbClr val="0808FF"/>
                </a:solidFill>
                <a:sym typeface="+mn-ea"/>
              </a:rPr>
              <a:t>R.P.</a:t>
            </a:r>
            <a:r>
              <a:rPr lang="en-US" sz="1400" dirty="0">
                <a:solidFill>
                  <a:srgbClr val="0808FF"/>
                </a:solidFill>
                <a:sym typeface="+mn-ea"/>
              </a:rPr>
              <a:t>, </a:t>
            </a:r>
            <a:r>
              <a:rPr lang="en-US" sz="1400" dirty="0" err="1">
                <a:solidFill>
                  <a:srgbClr val="0808FF"/>
                </a:solidFill>
                <a:sym typeface="+mn-ea"/>
              </a:rPr>
              <a:t>Gorenstein</a:t>
            </a:r>
            <a:r>
              <a:rPr lang="en-US" sz="1400" dirty="0">
                <a:solidFill>
                  <a:srgbClr val="0808FF"/>
                </a:solidFill>
                <a:sym typeface="+mn-ea"/>
              </a:rPr>
              <a:t>, Koch, 2003.13905</a:t>
            </a:r>
            <a:endParaRPr lang="uk-UA" sz="1400" dirty="0">
              <a:solidFill>
                <a:srgbClr val="0808FF"/>
              </a:solidFill>
            </a:endParaRPr>
          </a:p>
        </p:txBody>
      </p:sp>
      <p:sp>
        <p:nvSpPr>
          <p:cNvPr id="3" name="TextBox 2"/>
          <p:cNvSpPr txBox="1"/>
          <p:nvPr/>
        </p:nvSpPr>
        <p:spPr>
          <a:xfrm>
            <a:off x="303334" y="1099794"/>
            <a:ext cx="4158762" cy="400110"/>
          </a:xfrm>
          <a:prstGeom prst="rect">
            <a:avLst/>
          </a:prstGeom>
          <a:noFill/>
        </p:spPr>
        <p:txBody>
          <a:bodyPr wrap="square" rtlCol="0">
            <a:spAutoFit/>
          </a:bodyPr>
          <a:lstStyle/>
          <a:p>
            <a:r>
              <a:rPr lang="en-US" sz="2000" dirty="0"/>
              <a:t>Some common cumulant ratios: </a:t>
            </a:r>
            <a:endParaRPr lang="en-US" sz="2000" dirty="0"/>
          </a:p>
        </p:txBody>
      </p:sp>
      <p:pic>
        <p:nvPicPr>
          <p:cNvPr id="5" name="Graphic 4"/>
          <p:cNvPicPr>
            <a:picLocks noChangeAspect="1"/>
          </p:cNvPicPr>
          <p:nvPr/>
        </p:nvPicPr>
        <p:blipFill>
          <a:blip r:embed="rId1">
            <a:extLst>
              <a:ext uri="{96DAC541-7B7A-43D3-8B79-37D633B846F1}">
                <asvg:svgBlip xmlns:asvg="http://schemas.microsoft.com/office/drawing/2016/SVG/main" r:embed="rId2"/>
              </a:ext>
            </a:extLst>
          </a:blip>
          <a:stretch>
            <a:fillRect/>
          </a:stretch>
        </p:blipFill>
        <p:spPr>
          <a:xfrm>
            <a:off x="2493601" y="1648757"/>
            <a:ext cx="2107637" cy="576000"/>
          </a:xfrm>
          <a:prstGeom prst="rect">
            <a:avLst/>
          </a:prstGeom>
        </p:spPr>
      </p:pic>
      <p:sp>
        <p:nvSpPr>
          <p:cNvPr id="6" name="TextBox 5"/>
          <p:cNvSpPr txBox="1"/>
          <p:nvPr/>
        </p:nvSpPr>
        <p:spPr>
          <a:xfrm>
            <a:off x="332532" y="1747007"/>
            <a:ext cx="1859574" cy="369332"/>
          </a:xfrm>
          <a:prstGeom prst="rect">
            <a:avLst/>
          </a:prstGeom>
          <a:noFill/>
        </p:spPr>
        <p:txBody>
          <a:bodyPr wrap="square" rtlCol="0">
            <a:spAutoFit/>
          </a:bodyPr>
          <a:lstStyle/>
          <a:p>
            <a:r>
              <a:rPr lang="en-US" dirty="0"/>
              <a:t>scaled variance</a:t>
            </a:r>
            <a:endParaRPr lang="en-US" dirty="0"/>
          </a:p>
        </p:txBody>
      </p:sp>
      <p:sp>
        <p:nvSpPr>
          <p:cNvPr id="22" name="TextBox 21"/>
          <p:cNvSpPr txBox="1"/>
          <p:nvPr/>
        </p:nvSpPr>
        <p:spPr>
          <a:xfrm>
            <a:off x="303334" y="2599698"/>
            <a:ext cx="1859574" cy="369332"/>
          </a:xfrm>
          <a:prstGeom prst="rect">
            <a:avLst/>
          </a:prstGeom>
          <a:noFill/>
        </p:spPr>
        <p:txBody>
          <a:bodyPr wrap="square" rtlCol="0">
            <a:spAutoFit/>
          </a:bodyPr>
          <a:lstStyle/>
          <a:p>
            <a:r>
              <a:rPr lang="en-US" dirty="0"/>
              <a:t>skewness</a:t>
            </a:r>
            <a:endParaRPr lang="en-US" dirty="0"/>
          </a:p>
        </p:txBody>
      </p:sp>
      <p:pic>
        <p:nvPicPr>
          <p:cNvPr id="8" name="Graphic 7"/>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493601" y="2496364"/>
            <a:ext cx="2212364" cy="576000"/>
          </a:xfrm>
          <a:prstGeom prst="rect">
            <a:avLst/>
          </a:prstGeom>
        </p:spPr>
      </p:pic>
      <p:sp>
        <p:nvSpPr>
          <p:cNvPr id="27" name="TextBox 26"/>
          <p:cNvSpPr txBox="1"/>
          <p:nvPr/>
        </p:nvSpPr>
        <p:spPr>
          <a:xfrm>
            <a:off x="303334" y="3446856"/>
            <a:ext cx="1859574" cy="369332"/>
          </a:xfrm>
          <a:prstGeom prst="rect">
            <a:avLst/>
          </a:prstGeom>
          <a:noFill/>
        </p:spPr>
        <p:txBody>
          <a:bodyPr wrap="square" rtlCol="0">
            <a:spAutoFit/>
          </a:bodyPr>
          <a:lstStyle/>
          <a:p>
            <a:r>
              <a:rPr lang="en-US" dirty="0"/>
              <a:t>kurtosis</a:t>
            </a:r>
            <a:endParaRPr lang="en-US" dirty="0"/>
          </a:p>
        </p:txBody>
      </p:sp>
      <p:pic>
        <p:nvPicPr>
          <p:cNvPr id="12" name="Graphic 11"/>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3601" y="3325522"/>
            <a:ext cx="3880340" cy="612000"/>
          </a:xfrm>
          <a:prstGeom prst="rect">
            <a:avLst/>
          </a:prstGeom>
        </p:spPr>
      </p:pic>
      <mc:AlternateContent xmlns:mc="http://schemas.openxmlformats.org/markup-compatibility/2006">
        <mc:Choice xmlns:a14="http://schemas.microsoft.com/office/drawing/2010/main" Requires="a14">
          <p:sp>
            <p:nvSpPr>
              <p:cNvPr id="30" name="TextBox 29">
                <a:extLst>
                  <a:ext uri="{FF2B5EF4-FFF2-40B4-BE49-F238E27FC236}">
                    <ele attr="{32982BF3-E46E-452E-8254-3E159D6512CB}"/>
                  </a:ext>
                </a:extLst>
              </p:cNvPr>
              <p:cNvSpPr txBox="1"/>
              <p:nvPr/>
            </p:nvSpPr>
            <p:spPr>
              <a:xfrm>
                <a:off x="685674" y="4430499"/>
                <a:ext cx="7831127" cy="1985159"/>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US" dirty="0"/>
                  <a:t>Global conservation (</a:t>
                </a:r>
                <a14:m>
                  <m:oMath xmlns:m="http://schemas.openxmlformats.org/officeDocument/2006/math">
                    <m:r>
                      <a:rPr lang="en-US" i="1" smtClean="0">
                        <a:latin typeface="Cambria Math" panose="02040503050406030204" pitchFamily="18" charset="0"/>
                        <a:ea typeface="Cambria Math" panose="02040503050406030204" pitchFamily="18" charset="0"/>
                      </a:rPr>
                      <m:t>𝛼</m:t>
                    </m:r>
                  </m:oMath>
                </a14:m>
                <a:r>
                  <a:rPr lang="en-US" dirty="0"/>
                  <a:t>) and equation of state (</a:t>
                </a:r>
                <a14:m>
                  <m:oMath xmlns:m="http://schemas.openxmlformats.org/officeDocument/2006/math">
                    <m:sSubSup>
                      <m:sSubSupPr>
                        <m:ctrlPr>
                          <a:rPr lang="en-US" i="1" smtClean="0">
                            <a:latin typeface="Cambria Math" panose="02040503050406030204" pitchFamily="18" charset="0"/>
                          </a:rPr>
                        </m:ctrlPr>
                      </m:sSubSupPr>
                      <m:e>
                        <m:r>
                          <a:rPr lang="en-US" i="1" smtClean="0">
                            <a:latin typeface="Cambria Math" panose="02040503050406030204" pitchFamily="18" charset="0"/>
                            <a:ea typeface="Cambria Math" panose="02040503050406030204" pitchFamily="18" charset="0"/>
                          </a:rPr>
                          <m:t>𝜒</m:t>
                        </m:r>
                      </m:e>
                      <m:sub>
                        <m:r>
                          <a:rPr lang="en-US" b="0" i="1" smtClean="0">
                            <a:latin typeface="Cambria Math" panose="02040503050406030204" pitchFamily="18" charset="0"/>
                          </a:rPr>
                          <m:t>𝑛</m:t>
                        </m:r>
                      </m:sub>
                      <m:sup>
                        <m:r>
                          <a:rPr lang="en-US" b="0" i="1" smtClean="0">
                            <a:latin typeface="Cambria Math" panose="02040503050406030204" pitchFamily="18" charset="0"/>
                          </a:rPr>
                          <m:t>𝐵</m:t>
                        </m:r>
                      </m:sup>
                    </m:sSubSup>
                  </m:oMath>
                </a14:m>
                <a:r>
                  <a:rPr lang="en-US" dirty="0"/>
                  <a:t>) effects factorize in cumulants up to the 3</a:t>
                </a:r>
                <a:r>
                  <a:rPr lang="en-US" baseline="30000" dirty="0"/>
                  <a:t>rd</a:t>
                </a:r>
                <a:r>
                  <a:rPr lang="en-US" dirty="0"/>
                  <a:t> order, starting from </a:t>
                </a:r>
                <a14:m>
                  <m:oMath xmlns:m="http://schemas.openxmlformats.org/officeDocument/2006/math">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𝜅</m:t>
                        </m:r>
                      </m:e>
                      <m:sub>
                        <m:r>
                          <a:rPr lang="en-US" b="0" i="1" smtClean="0">
                            <a:latin typeface="Cambria Math" panose="02040503050406030204" pitchFamily="18" charset="0"/>
                          </a:rPr>
                          <m:t>4</m:t>
                        </m:r>
                      </m:sub>
                    </m:sSub>
                  </m:oMath>
                </a14:m>
                <a:r>
                  <a:rPr lang="en-US" dirty="0"/>
                  <a:t> not anymore</a:t>
                </a:r>
              </a:p>
              <a:p>
                <a:pPr marL="285750" indent="-285750">
                  <a:spcAft>
                    <a:spcPts val="600"/>
                  </a:spcAft>
                  <a:buFont typeface="Arial" panose="020B0604020202020204" pitchFamily="34" charset="0"/>
                  <a:buChar char="•"/>
                </a:pPr>
                <a14:m>
                  <m:oMath xmlns:m="http://schemas.openxmlformats.org/officeDocument/2006/math">
                    <m:r>
                      <a:rPr lang="en-US" i="1">
                        <a:latin typeface="Cambria Math" panose="02040503050406030204" pitchFamily="18" charset="0"/>
                        <a:ea typeface="Cambria Math" panose="02040503050406030204" pitchFamily="18" charset="0"/>
                      </a:rPr>
                      <m:t>𝛼</m:t>
                    </m:r>
                    <m:r>
                      <a:rPr lang="en-US" b="0" i="1" smtClean="0">
                        <a:latin typeface="Cambria Math" panose="02040503050406030204" pitchFamily="18" charset="0"/>
                        <a:ea typeface="Cambria Math" panose="02040503050406030204" pitchFamily="18" charset="0"/>
                      </a:rPr>
                      <m:t>→0</m:t>
                    </m:r>
                  </m:oMath>
                </a14:m>
                <a:r>
                  <a:rPr lang="en-US" dirty="0"/>
                  <a:t> – GCE limit</a:t>
                </a:r>
              </a:p>
              <a:p>
                <a:pPr marL="285750" indent="-285750">
                  <a:spcAft>
                    <a:spcPts val="600"/>
                  </a:spcAft>
                  <a:buFont typeface="Arial" panose="020B0604020202020204" pitchFamily="34" charset="0"/>
                  <a:buChar char="•"/>
                </a:pPr>
                <a14:m>
                  <m:oMath xmlns:m="http://schemas.openxmlformats.org/officeDocument/2006/math">
                    <m:r>
                      <a:rPr lang="en-US" i="1">
                        <a:latin typeface="Cambria Math" panose="02040503050406030204" pitchFamily="18" charset="0"/>
                        <a:ea typeface="Cambria Math" panose="02040503050406030204" pitchFamily="18" charset="0"/>
                      </a:rPr>
                      <m:t>𝛼</m:t>
                    </m:r>
                    <m:r>
                      <a:rPr lang="en-US" i="1">
                        <a:latin typeface="Cambria Math" panose="02040503050406030204" pitchFamily="18" charset="0"/>
                        <a:ea typeface="Cambria Math" panose="02040503050406030204" pitchFamily="18" charset="0"/>
                      </a:rPr>
                      <m:t>→1</m:t>
                    </m:r>
                  </m:oMath>
                </a14:m>
                <a:r>
                  <a:rPr lang="en-US" dirty="0"/>
                  <a:t> – CE limit</a:t>
                </a:r>
              </a:p>
              <a:p>
                <a:pPr marL="285750" indent="-285750">
                  <a:spcAft>
                    <a:spcPts val="600"/>
                  </a:spcAft>
                  <a:buFont typeface="Arial" panose="020B0604020202020204" pitchFamily="34" charset="0"/>
                  <a:buChar char="•"/>
                </a:pPr>
                <a:r>
                  <a:rPr lang="en-US" dirty="0"/>
                  <a:t>Charge conservation suppresses the magnitude of scaled variance and skewness</a:t>
                </a:r>
              </a:p>
            </p:txBody>
          </p:sp>
        </mc:Choice>
        <mc:Fallback>
          <p:sp>
            <p:nvSpPr>
              <p:cNvPr id="30" name="TextBox 29"/>
              <p:cNvSpPr txBox="1">
                <a:spLocks noRot="1" noChangeAspect="1" noMove="1" noResize="1" noEditPoints="1" noAdjustHandles="1" noChangeArrowheads="1" noChangeShapeType="1" noTextEdit="1"/>
              </p:cNvSpPr>
              <p:nvPr/>
            </p:nvSpPr>
            <p:spPr>
              <a:xfrm>
                <a:off x="657099" y="4105379"/>
                <a:ext cx="7831127" cy="1985159"/>
              </a:xfrm>
              <a:prstGeom prst="rect">
                <a:avLst/>
              </a:prstGeom>
              <a:blipFill rotWithShape="1">
                <a:blip r:embed="rId7"/>
                <a:stretch>
                  <a:fillRect l="-467" t="-1538" b="-4308"/>
                </a:stretch>
              </a:blipFill>
            </p:spPr>
            <p:txBody>
              <a:bodyPr/>
              <a:lstStyle/>
              <a:p>
                <a:r>
                  <a:rPr lang="en-US">
                    <a:noFill/>
                  </a:rPr>
                  <a:t> </a:t>
                </a:r>
                <a:endParaRPr lang="en-US">
                  <a:noFill/>
                </a:endParaRPr>
              </a:p>
            </p:txBody>
          </p:sp>
        </mc:Fallback>
      </mc:AlternateContent>
      <p:sp>
        <p:nvSpPr>
          <p:cNvPr id="4" name="Текстовое поле 3"/>
          <p:cNvSpPr txBox="1"/>
          <p:nvPr/>
        </p:nvSpPr>
        <p:spPr>
          <a:xfrm>
            <a:off x="1009650" y="5906135"/>
            <a:ext cx="7342505" cy="645160"/>
          </a:xfrm>
          <a:prstGeom prst="rect">
            <a:avLst/>
          </a:prstGeom>
          <a:noFill/>
        </p:spPr>
        <p:txBody>
          <a:bodyPr wrap="square" rtlCol="0">
            <a:spAutoFit/>
          </a:bodyPr>
          <a:p>
            <a:r>
              <a:rPr lang="en-US" altLang="ru-RU"/>
              <a:t>For ideal uncorrelated gas all cumulant ratios equal to 1 and subensemble acceptance is reduced to binomial acceptance</a:t>
            </a:r>
            <a:endParaRPr lang="en-US" altLang="ru-RU"/>
          </a:p>
        </p:txBody>
      </p:sp>
      <p:pic>
        <p:nvPicPr>
          <p:cNvPr id="9" name="Замещающее содержимое 8"/>
          <p:cNvPicPr>
            <a:picLocks noChangeAspect="1"/>
          </p:cNvPicPr>
          <p:nvPr>
            <p:ph idx="1"/>
          </p:nvPr>
        </p:nvPicPr>
        <p:blipFill>
          <a:blip r:embed="rId8"/>
          <a:stretch>
            <a:fillRect/>
          </a:stretch>
        </p:blipFill>
        <p:spPr>
          <a:xfrm>
            <a:off x="771525" y="6051550"/>
            <a:ext cx="86360" cy="119380"/>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Binomial acceptance vs actual acceptance</a:t>
            </a:r>
            <a:endParaRPr lang="uk-UA" dirty="0"/>
          </a:p>
        </p:txBody>
      </p:sp>
      <p:sp>
        <p:nvSpPr>
          <p:cNvPr id="29" name="Text Placeholder 3"/>
          <p:cNvSpPr>
            <a:spLocks noGrp="1"/>
          </p:cNvSpPr>
          <p:nvPr>
            <p:ph type="body" sz="quarter" idx="12"/>
          </p:nvPr>
        </p:nvSpPr>
        <p:spPr>
          <a:xfrm>
            <a:off x="8009498" y="6467291"/>
            <a:ext cx="856596" cy="340472"/>
          </a:xfrm>
        </p:spPr>
        <p:txBody>
          <a:bodyPr>
            <a:normAutofit fontScale="90000"/>
          </a:bodyPr>
          <a:lstStyle/>
          <a:p>
            <a:r>
              <a:rPr lang="en-US" dirty="0"/>
              <a:t>19</a:t>
            </a:r>
            <a:endParaRPr lang="uk-UA" dirty="0"/>
          </a:p>
        </p:txBody>
      </p:sp>
      <mc:AlternateContent xmlns:mc="http://schemas.openxmlformats.org/markup-compatibility/2006">
        <mc:Choice xmlns:a14="http://schemas.microsoft.com/office/drawing/2010/main" Requires="a14">
          <p:sp>
            <p:nvSpPr>
              <p:cNvPr id="5" name="TextBox 4">
                <a:extLst>
                  <a:ext uri="{FF2B5EF4-FFF2-40B4-BE49-F238E27FC236}">
                    <ele attr="{7DEFA469-A299-4EA9-A1B4-8B9FFD48360B}"/>
                  </a:ext>
                </a:extLst>
              </p:cNvPr>
              <p:cNvSpPr txBox="1"/>
              <p:nvPr/>
            </p:nvSpPr>
            <p:spPr>
              <a:xfrm>
                <a:off x="277907" y="2469000"/>
                <a:ext cx="7469780" cy="707886"/>
              </a:xfrm>
              <a:prstGeom prst="rect">
                <a:avLst/>
              </a:prstGeom>
              <a:noFill/>
            </p:spPr>
            <p:txBody>
              <a:bodyPr wrap="square" rtlCol="0">
                <a:spAutoFit/>
              </a:bodyPr>
              <a:lstStyle/>
              <a:p>
                <a:r>
                  <a:rPr lang="en-US" sz="2000" i="1" dirty="0"/>
                  <a:t>Binomial acceptance: </a:t>
                </a:r>
                <a:r>
                  <a:rPr lang="en-US" sz="2000" dirty="0"/>
                  <a:t>accept each particle (charge) with a probability </a:t>
                </a:r>
                <a14:m>
                  <m:oMath xmlns:m="http://schemas.openxmlformats.org/officeDocument/2006/math">
                    <m:r>
                      <a:rPr lang="en-US" sz="2000" i="1">
                        <a:latin typeface="Cambria Math" panose="02040503050406030204" pitchFamily="18" charset="0"/>
                        <a:ea typeface="Cambria Math" panose="02040503050406030204" pitchFamily="18" charset="0"/>
                      </a:rPr>
                      <m:t>𝛼</m:t>
                    </m:r>
                  </m:oMath>
                </a14:m>
                <a:r>
                  <a:rPr lang="en-US" sz="2000" dirty="0"/>
                  <a:t> independently from all other particles </a:t>
                </a:r>
              </a:p>
            </p:txBody>
          </p:sp>
        </mc:Choice>
        <mc:Fallback>
          <p:sp>
            <p:nvSpPr>
              <p:cNvPr id="5" name="TextBox 4"/>
              <p:cNvSpPr txBox="1">
                <a:spLocks noRot="1" noChangeAspect="1" noMove="1" noResize="1" noEditPoints="1" noAdjustHandles="1" noChangeArrowheads="1" noChangeShapeType="1" noTextEdit="1"/>
              </p:cNvSpPr>
              <p:nvPr/>
            </p:nvSpPr>
            <p:spPr>
              <a:xfrm>
                <a:off x="277907" y="2469000"/>
                <a:ext cx="7469780" cy="707886"/>
              </a:xfrm>
              <a:prstGeom prst="rect">
                <a:avLst/>
              </a:prstGeom>
              <a:blipFill rotWithShape="1">
                <a:blip r:embed="rId1"/>
                <a:stretch>
                  <a:fillRect l="-898" t="-4310" b="-14655"/>
                </a:stretch>
              </a:blipFill>
            </p:spPr>
            <p:txBody>
              <a:bodyPr/>
              <a:lstStyle/>
              <a:p>
                <a:r>
                  <a:rPr lang="en-US">
                    <a:noFill/>
                  </a:rPr>
                  <a:t> </a:t>
                </a:r>
                <a:endParaRPr lang="en-US">
                  <a:noFill/>
                </a:endParaRPr>
              </a:p>
            </p:txBody>
          </p:sp>
        </mc:Fallback>
      </mc:AlternateContent>
      <p:pic>
        <p:nvPicPr>
          <p:cNvPr id="11" name="Graphic 10"/>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892930" y="1029000"/>
            <a:ext cx="5358138" cy="1440000"/>
          </a:xfrm>
          <a:prstGeom prst="rect">
            <a:avLst/>
          </a:prstGeom>
        </p:spPr>
      </p:pic>
      <p:pic>
        <p:nvPicPr>
          <p:cNvPr id="4" name="Graphic 3"/>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892928" y="1029000"/>
            <a:ext cx="5358140" cy="1440000"/>
          </a:xfrm>
          <a:prstGeom prst="rect">
            <a:avLst/>
          </a:prstGeom>
        </p:spPr>
      </p:pic>
      <p:sp>
        <p:nvSpPr>
          <p:cNvPr id="12" name="TextBox 11"/>
          <p:cNvSpPr txBox="1"/>
          <p:nvPr/>
        </p:nvSpPr>
        <p:spPr>
          <a:xfrm>
            <a:off x="277904" y="3327172"/>
            <a:ext cx="8588187" cy="706755"/>
          </a:xfrm>
          <a:prstGeom prst="rect">
            <a:avLst/>
          </a:prstGeom>
          <a:noFill/>
        </p:spPr>
        <p:txBody>
          <a:bodyPr wrap="square" rtlCol="0">
            <a:spAutoFit/>
          </a:bodyPr>
          <a:lstStyle/>
          <a:p>
            <a:r>
              <a:rPr lang="en-US" sz="2000" dirty="0"/>
              <a:t>The binomial acceptance does not account for correlations between particles</a:t>
            </a:r>
            <a:endParaRPr lang="en-US" sz="2000" dirty="0"/>
          </a:p>
          <a:p>
            <a:endParaRPr lang="en-US" sz="2000" dirty="0"/>
          </a:p>
        </p:txBody>
      </p:sp>
      <p:sp>
        <p:nvSpPr>
          <p:cNvPr id="13" name="TextBox 12"/>
          <p:cNvSpPr txBox="1"/>
          <p:nvPr/>
        </p:nvSpPr>
        <p:spPr>
          <a:xfrm>
            <a:off x="277269" y="3856289"/>
            <a:ext cx="8588187" cy="398780"/>
          </a:xfrm>
          <a:prstGeom prst="rect">
            <a:avLst/>
          </a:prstGeom>
          <a:noFill/>
        </p:spPr>
        <p:txBody>
          <a:bodyPr wrap="square" rtlCol="0">
            <a:spAutoFit/>
          </a:bodyPr>
          <a:lstStyle/>
          <a:p>
            <a:r>
              <a:rPr lang="en-US" sz="2000" dirty="0"/>
              <a:t>Subensemble:</a:t>
            </a:r>
            <a:endParaRPr lang="en-US" sz="2000" dirty="0"/>
          </a:p>
        </p:txBody>
      </p:sp>
      <p:pic>
        <p:nvPicPr>
          <p:cNvPr id="7" name="Graphic 6"/>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893563" y="4255130"/>
            <a:ext cx="5358140" cy="1440000"/>
          </a:xfrm>
          <a:prstGeom prst="rect">
            <a:avLst/>
          </a:prstGeom>
        </p:spPr>
      </p:pic>
      <p:sp>
        <p:nvSpPr>
          <p:cNvPr id="10" name="TextBox 11"/>
          <p:cNvSpPr txBox="1"/>
          <p:nvPr/>
        </p:nvSpPr>
        <p:spPr>
          <a:xfrm>
            <a:off x="277269" y="5695087"/>
            <a:ext cx="8588187" cy="398780"/>
          </a:xfrm>
          <a:prstGeom prst="rect">
            <a:avLst/>
          </a:prstGeom>
          <a:noFill/>
        </p:spPr>
        <p:txBody>
          <a:bodyPr wrap="square" rtlCol="0">
            <a:spAutoFit/>
          </a:bodyPr>
          <a:p>
            <a:r>
              <a:rPr lang="en-US" sz="2000" dirty="0"/>
              <a:t>Accounts for correlations, connects measurements with GCE susceptibilities</a:t>
            </a:r>
            <a:endParaRPr lang="en-US" sz="20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Subensemble</a:t>
            </a:r>
            <a:r>
              <a:rPr lang="en-US" dirty="0"/>
              <a:t> acceptance: van der Waals fluid</a:t>
            </a:r>
            <a:endParaRPr lang="uk-UA" dirty="0"/>
          </a:p>
        </p:txBody>
      </p:sp>
      <p:sp>
        <p:nvSpPr>
          <p:cNvPr id="29" name="Text Placeholder 3"/>
          <p:cNvSpPr>
            <a:spLocks noGrp="1"/>
          </p:cNvSpPr>
          <p:nvPr>
            <p:ph type="body" sz="quarter" idx="12"/>
          </p:nvPr>
        </p:nvSpPr>
        <p:spPr>
          <a:xfrm>
            <a:off x="8009498" y="6467291"/>
            <a:ext cx="856596" cy="340472"/>
          </a:xfrm>
        </p:spPr>
        <p:txBody>
          <a:bodyPr/>
          <a:lstStyle/>
          <a:p>
            <a:r>
              <a:rPr lang="en-US" dirty="0"/>
              <a:t>20</a:t>
            </a:r>
            <a:endParaRPr lang="uk-UA" dirty="0"/>
          </a:p>
        </p:txBody>
      </p:sp>
      <p:sp>
        <p:nvSpPr>
          <p:cNvPr id="17" name="TextBox 16"/>
          <p:cNvSpPr txBox="1"/>
          <p:nvPr/>
        </p:nvSpPr>
        <p:spPr>
          <a:xfrm>
            <a:off x="303334" y="1099794"/>
            <a:ext cx="8651632" cy="400110"/>
          </a:xfrm>
          <a:prstGeom prst="rect">
            <a:avLst/>
          </a:prstGeom>
          <a:noFill/>
        </p:spPr>
        <p:txBody>
          <a:bodyPr wrap="square" rtlCol="0">
            <a:spAutoFit/>
          </a:bodyPr>
          <a:lstStyle/>
          <a:p>
            <a:r>
              <a:rPr lang="en-US" sz="2000" dirty="0">
                <a:solidFill>
                  <a:srgbClr val="122EA6"/>
                </a:solidFill>
              </a:rPr>
              <a:t>van der Waals </a:t>
            </a:r>
            <a:r>
              <a:rPr lang="en-US" sz="2000" dirty="0"/>
              <a:t>equation of state: first-order phase transition and a </a:t>
            </a:r>
            <a:r>
              <a:rPr lang="en-US" sz="2000" dirty="0">
                <a:solidFill>
                  <a:srgbClr val="FF0000"/>
                </a:solidFill>
              </a:rPr>
              <a:t>critical point</a:t>
            </a:r>
            <a:endParaRPr lang="en-US" sz="2000" dirty="0">
              <a:solidFill>
                <a:srgbClr val="FF0000"/>
              </a:solidFill>
            </a:endParaRPr>
          </a:p>
        </p:txBody>
      </p:sp>
      <p:pic>
        <p:nvPicPr>
          <p:cNvPr id="6" name="Graphic 5"/>
          <p:cNvPicPr>
            <a:picLocks noChangeAspect="1"/>
          </p:cNvPicPr>
          <p:nvPr/>
        </p:nvPicPr>
        <p:blipFill>
          <a:blip r:embed="rId1">
            <a:extLst>
              <a:ext uri="{96DAC541-7B7A-43D3-8B79-37D633B846F1}">
                <asvg:svgBlip xmlns:asvg="http://schemas.microsoft.com/office/drawing/2016/SVG/main" r:embed="rId2"/>
              </a:ext>
            </a:extLst>
          </a:blip>
          <a:stretch>
            <a:fillRect/>
          </a:stretch>
        </p:blipFill>
        <p:spPr>
          <a:xfrm>
            <a:off x="1400727" y="1565846"/>
            <a:ext cx="6342546" cy="612000"/>
          </a:xfrm>
          <a:prstGeom prst="rect">
            <a:avLst/>
          </a:prstGeom>
        </p:spPr>
      </p:pic>
      <p:sp>
        <p:nvSpPr>
          <p:cNvPr id="18" name="TextBox 17"/>
          <p:cNvSpPr txBox="1"/>
          <p:nvPr/>
        </p:nvSpPr>
        <p:spPr>
          <a:xfrm>
            <a:off x="277906" y="2307271"/>
            <a:ext cx="8651632" cy="400110"/>
          </a:xfrm>
          <a:prstGeom prst="rect">
            <a:avLst/>
          </a:prstGeom>
          <a:noFill/>
        </p:spPr>
        <p:txBody>
          <a:bodyPr wrap="square" rtlCol="0">
            <a:spAutoFit/>
          </a:bodyPr>
          <a:lstStyle/>
          <a:p>
            <a:r>
              <a:rPr lang="en-US" sz="2000" dirty="0"/>
              <a:t>Rich structures in cumulant ratios close to the CP</a:t>
            </a:r>
            <a:endParaRPr lang="en-US" sz="2000" dirty="0"/>
          </a:p>
        </p:txBody>
      </p:sp>
      <p:pic>
        <p:nvPicPr>
          <p:cNvPr id="7" name="Picture 6"/>
          <p:cNvPicPr>
            <a:picLocks noChangeAspect="1"/>
          </p:cNvPicPr>
          <p:nvPr/>
        </p:nvPicPr>
        <p:blipFill>
          <a:blip r:embed="rId3"/>
          <a:stretch>
            <a:fillRect/>
          </a:stretch>
        </p:blipFill>
        <p:spPr>
          <a:xfrm>
            <a:off x="229548" y="2827197"/>
            <a:ext cx="4491312" cy="2988000"/>
          </a:xfrm>
          <a:prstGeom prst="rect">
            <a:avLst/>
          </a:prstGeom>
        </p:spPr>
      </p:pic>
      <p:pic>
        <p:nvPicPr>
          <p:cNvPr id="8" name="Picture 7"/>
          <p:cNvPicPr>
            <a:picLocks noChangeAspect="1"/>
          </p:cNvPicPr>
          <p:nvPr/>
        </p:nvPicPr>
        <p:blipFill>
          <a:blip r:embed="rId4"/>
          <a:stretch>
            <a:fillRect/>
          </a:stretch>
        </p:blipFill>
        <p:spPr>
          <a:xfrm>
            <a:off x="4712619" y="2863197"/>
            <a:ext cx="4431381" cy="2916000"/>
          </a:xfrm>
          <a:prstGeom prst="rect">
            <a:avLst/>
          </a:prstGeom>
        </p:spPr>
      </p:pic>
      <p:sp>
        <p:nvSpPr>
          <p:cNvPr id="22" name="TextBox 21"/>
          <p:cNvSpPr txBox="1"/>
          <p:nvPr/>
        </p:nvSpPr>
        <p:spPr>
          <a:xfrm>
            <a:off x="4475666" y="6072567"/>
            <a:ext cx="4087495" cy="306705"/>
          </a:xfrm>
          <a:prstGeom prst="rect">
            <a:avLst/>
          </a:prstGeom>
          <a:noFill/>
        </p:spPr>
        <p:txBody>
          <a:bodyPr wrap="none" rtlCol="0">
            <a:spAutoFit/>
          </a:bodyPr>
          <a:lstStyle/>
          <a:p>
            <a:r>
              <a:rPr lang="en-US" sz="1400" dirty="0">
                <a:solidFill>
                  <a:srgbClr val="0808FF"/>
                </a:solidFill>
              </a:rPr>
              <a:t>Vovchenko, </a:t>
            </a:r>
            <a:r>
              <a:rPr lang="en-US" sz="1400" b="1" dirty="0" err="1">
                <a:solidFill>
                  <a:srgbClr val="0808FF"/>
                </a:solidFill>
              </a:rPr>
              <a:t>R.P.</a:t>
            </a:r>
            <a:r>
              <a:rPr lang="en-US" sz="1400" dirty="0">
                <a:solidFill>
                  <a:srgbClr val="0808FF"/>
                </a:solidFill>
              </a:rPr>
              <a:t>, </a:t>
            </a:r>
            <a:r>
              <a:rPr lang="en-US" sz="1400" dirty="0" err="1">
                <a:solidFill>
                  <a:srgbClr val="0808FF"/>
                </a:solidFill>
              </a:rPr>
              <a:t>Anchishkin</a:t>
            </a:r>
            <a:r>
              <a:rPr lang="en-US" sz="1400" dirty="0">
                <a:solidFill>
                  <a:srgbClr val="0808FF"/>
                </a:solidFill>
              </a:rPr>
              <a:t>, </a:t>
            </a:r>
            <a:r>
              <a:rPr lang="en-US" sz="1400" dirty="0" err="1">
                <a:solidFill>
                  <a:srgbClr val="0808FF"/>
                </a:solidFill>
              </a:rPr>
              <a:t>Gorenstein</a:t>
            </a:r>
            <a:r>
              <a:rPr lang="en-US" sz="1400" dirty="0">
                <a:solidFill>
                  <a:srgbClr val="0808FF"/>
                </a:solidFill>
              </a:rPr>
              <a:t>, 1507.06537</a:t>
            </a:r>
            <a:endParaRPr lang="uk-UA" sz="1400" dirty="0">
              <a:solidFill>
                <a:srgbClr val="0808FF"/>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Subensemble</a:t>
            </a:r>
            <a:r>
              <a:rPr lang="en-US" dirty="0"/>
              <a:t> acceptance: van der Waals fluid</a:t>
            </a:r>
            <a:endParaRPr lang="uk-UA" dirty="0"/>
          </a:p>
        </p:txBody>
      </p:sp>
      <p:sp>
        <p:nvSpPr>
          <p:cNvPr id="29" name="Text Placeholder 3"/>
          <p:cNvSpPr>
            <a:spLocks noGrp="1"/>
          </p:cNvSpPr>
          <p:nvPr>
            <p:ph type="body" sz="quarter" idx="12"/>
          </p:nvPr>
        </p:nvSpPr>
        <p:spPr>
          <a:xfrm>
            <a:off x="8009498" y="6467291"/>
            <a:ext cx="856596" cy="340472"/>
          </a:xfrm>
        </p:spPr>
        <p:txBody>
          <a:bodyPr/>
          <a:lstStyle/>
          <a:p>
            <a:r>
              <a:rPr lang="en-US" dirty="0"/>
              <a:t>21</a:t>
            </a:r>
            <a:endParaRPr lang="uk-UA" dirty="0"/>
          </a:p>
        </p:txBody>
      </p:sp>
      <mc:AlternateContent xmlns:mc="http://schemas.openxmlformats.org/markup-compatibility/2006">
        <mc:Choice xmlns:a14="http://schemas.microsoft.com/office/drawing/2010/main" Requires="a14">
          <p:sp>
            <p:nvSpPr>
              <p:cNvPr id="10" name="TextBox 9">
                <a:extLst>
                  <a:ext uri="{FF2B5EF4-FFF2-40B4-BE49-F238E27FC236}">
                    <ele attr="{E08C7ECA-83CF-4983-9213-7D053AA661FE}"/>
                  </a:ext>
                </a:extLst>
              </p:cNvPr>
              <p:cNvSpPr txBox="1"/>
              <p:nvPr/>
            </p:nvSpPr>
            <p:spPr>
              <a:xfrm>
                <a:off x="303334" y="1099794"/>
                <a:ext cx="8651632" cy="400110"/>
              </a:xfrm>
              <a:prstGeom prst="rect">
                <a:avLst/>
              </a:prstGeom>
              <a:noFill/>
            </p:spPr>
            <p:txBody>
              <a:bodyPr wrap="square" rtlCol="0">
                <a:spAutoFit/>
              </a:bodyPr>
              <a:lstStyle/>
              <a:p>
                <a:r>
                  <a:rPr lang="en-US" sz="2000" dirty="0"/>
                  <a:t>Calculate cumulants </a:t>
                </a:r>
                <a14:m>
                  <m:oMath xmlns:m="http://schemas.openxmlformats.org/officeDocument/2006/math">
                    <m:sSub>
                      <m:sSubPr>
                        <m:ctrlPr>
                          <a:rPr lang="en-US" sz="2000" i="1" smtClean="0">
                            <a:latin typeface="Cambria Math" panose="02040503050406030204" pitchFamily="18" charset="0"/>
                          </a:rPr>
                        </m:ctrlPr>
                      </m:sSubPr>
                      <m:e>
                        <m:r>
                          <a:rPr lang="en-US" sz="2000" i="1" smtClean="0">
                            <a:latin typeface="Cambria Math" panose="02040503050406030204" pitchFamily="18" charset="0"/>
                            <a:ea typeface="Cambria Math" panose="02040503050406030204" pitchFamily="18" charset="0"/>
                          </a:rPr>
                          <m:t>𝜅</m:t>
                        </m:r>
                      </m:e>
                      <m:sub>
                        <m:r>
                          <a:rPr lang="en-US" sz="2000" b="0" i="1" smtClean="0">
                            <a:latin typeface="Cambria Math" panose="02040503050406030204" pitchFamily="18" charset="0"/>
                          </a:rPr>
                          <m:t>𝑛</m:t>
                        </m:r>
                      </m:sub>
                    </m:sSub>
                    <m:r>
                      <a:rPr lang="en-US" sz="2000" b="0" i="1" smtClean="0">
                        <a:latin typeface="Cambria Math" panose="02040503050406030204" pitchFamily="18" charset="0"/>
                      </a:rPr>
                      <m:t>[</m:t>
                    </m:r>
                    <m:r>
                      <a:rPr lang="en-US" sz="2000" b="0" i="1" smtClean="0">
                        <a:latin typeface="Cambria Math" panose="02040503050406030204" pitchFamily="18" charset="0"/>
                      </a:rPr>
                      <m:t>𝑁</m:t>
                    </m:r>
                    <m:r>
                      <a:rPr lang="en-US" sz="2000" b="0" i="1" smtClean="0">
                        <a:latin typeface="Cambria Math" panose="02040503050406030204" pitchFamily="18" charset="0"/>
                      </a:rPr>
                      <m:t>]</m:t>
                    </m:r>
                  </m:oMath>
                </a14:m>
                <a:r>
                  <a:rPr lang="en-US" sz="2000" dirty="0"/>
                  <a:t> in a </a:t>
                </a:r>
                <a:r>
                  <a:rPr lang="en-US" sz="2000" dirty="0" err="1"/>
                  <a:t>subvolume</a:t>
                </a:r>
                <a:r>
                  <a:rPr lang="en-US" sz="2000" dirty="0"/>
                  <a:t> directly from the partition function</a:t>
                </a:r>
              </a:p>
            </p:txBody>
          </p:sp>
        </mc:Choice>
        <mc:Fallback>
          <p:sp>
            <p:nvSpPr>
              <p:cNvPr id="10" name="TextBox 9"/>
              <p:cNvSpPr txBox="1">
                <a:spLocks noRot="1" noChangeAspect="1" noMove="1" noResize="1" noEditPoints="1" noAdjustHandles="1" noChangeArrowheads="1" noChangeShapeType="1" noTextEdit="1"/>
              </p:cNvSpPr>
              <p:nvPr/>
            </p:nvSpPr>
            <p:spPr>
              <a:xfrm>
                <a:off x="303334" y="1099794"/>
                <a:ext cx="8651632" cy="400110"/>
              </a:xfrm>
              <a:prstGeom prst="rect">
                <a:avLst/>
              </a:prstGeom>
              <a:blipFill rotWithShape="1">
                <a:blip r:embed="rId1"/>
                <a:stretch>
                  <a:fillRect l="-775" t="-7576" b="-25758"/>
                </a:stretch>
              </a:blipFill>
            </p:spPr>
            <p:txBody>
              <a:bodyPr/>
              <a:lstStyle/>
              <a:p>
                <a:r>
                  <a:rPr lang="en-US">
                    <a:noFill/>
                  </a:rPr>
                  <a:t> </a:t>
                </a:r>
                <a:endParaRPr lang="en-US">
                  <a:noFill/>
                </a:endParaRPr>
              </a:p>
            </p:txBody>
          </p:sp>
        </mc:Fallback>
      </mc:AlternateContent>
      <p:sp>
        <p:nvSpPr>
          <p:cNvPr id="13" name="TextBox 12"/>
          <p:cNvSpPr txBox="1"/>
          <p:nvPr/>
        </p:nvSpPr>
        <p:spPr>
          <a:xfrm>
            <a:off x="303334" y="2064824"/>
            <a:ext cx="8651632" cy="400110"/>
          </a:xfrm>
          <a:prstGeom prst="rect">
            <a:avLst/>
          </a:prstGeom>
          <a:noFill/>
        </p:spPr>
        <p:txBody>
          <a:bodyPr wrap="square" rtlCol="0">
            <a:spAutoFit/>
          </a:bodyPr>
          <a:lstStyle/>
          <a:p>
            <a:r>
              <a:rPr lang="en-US" sz="2000" dirty="0"/>
              <a:t>and compare with the </a:t>
            </a:r>
            <a:r>
              <a:rPr lang="en-US" sz="2000" dirty="0" err="1"/>
              <a:t>subensemble</a:t>
            </a:r>
            <a:r>
              <a:rPr lang="en-US" sz="2000" dirty="0"/>
              <a:t> acceptance results </a:t>
            </a:r>
            <a:endParaRPr lang="en-US" sz="2000" dirty="0"/>
          </a:p>
        </p:txBody>
      </p:sp>
      <p:pic>
        <p:nvPicPr>
          <p:cNvPr id="9" name="Picture 8"/>
          <p:cNvPicPr>
            <a:picLocks noChangeAspect="1"/>
          </p:cNvPicPr>
          <p:nvPr/>
        </p:nvPicPr>
        <p:blipFill>
          <a:blip r:embed="rId2"/>
          <a:stretch>
            <a:fillRect/>
          </a:stretch>
        </p:blipFill>
        <p:spPr>
          <a:xfrm>
            <a:off x="4572000" y="2464934"/>
            <a:ext cx="4320000" cy="3053233"/>
          </a:xfrm>
          <a:prstGeom prst="rect">
            <a:avLst/>
          </a:prstGeom>
        </p:spPr>
      </p:pic>
      <p:grpSp>
        <p:nvGrpSpPr>
          <p:cNvPr id="14" name="Group 13"/>
          <p:cNvGrpSpPr/>
          <p:nvPr/>
        </p:nvGrpSpPr>
        <p:grpSpPr>
          <a:xfrm>
            <a:off x="189034" y="2462232"/>
            <a:ext cx="4320000" cy="3058638"/>
            <a:chOff x="189034" y="2462232"/>
            <a:chExt cx="4320000" cy="3058638"/>
          </a:xfrm>
        </p:grpSpPr>
        <p:pic>
          <p:nvPicPr>
            <p:cNvPr id="11" name="Picture 10"/>
            <p:cNvPicPr>
              <a:picLocks noChangeAspect="1"/>
            </p:cNvPicPr>
            <p:nvPr/>
          </p:nvPicPr>
          <p:blipFill>
            <a:blip r:embed="rId3"/>
            <a:stretch>
              <a:fillRect/>
            </a:stretch>
          </p:blipFill>
          <p:spPr>
            <a:xfrm>
              <a:off x="189034" y="2462232"/>
              <a:ext cx="4320000" cy="3058638"/>
            </a:xfrm>
            <a:prstGeom prst="rect">
              <a:avLst/>
            </a:prstGeom>
          </p:spPr>
        </p:pic>
        <p:sp>
          <p:nvSpPr>
            <p:cNvPr id="12" name="Rectangle 11"/>
            <p:cNvSpPr/>
            <p:nvPr/>
          </p:nvSpPr>
          <p:spPr>
            <a:xfrm>
              <a:off x="2479430" y="2862342"/>
              <a:ext cx="1270489" cy="43521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TextBox 14"/>
          <p:cNvSpPr txBox="1"/>
          <p:nvPr/>
        </p:nvSpPr>
        <p:spPr>
          <a:xfrm>
            <a:off x="2444261" y="2797051"/>
            <a:ext cx="2000250"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Finite system</a:t>
            </a:r>
            <a:endParaRPr lang="en-US" sz="1400" dirty="0">
              <a:latin typeface="Arial" panose="020B0604020202020204" pitchFamily="34" charset="0"/>
              <a:cs typeface="Arial" panose="020B0604020202020204" pitchFamily="34" charset="0"/>
            </a:endParaRPr>
          </a:p>
        </p:txBody>
      </p:sp>
      <p:pic>
        <p:nvPicPr>
          <p:cNvPr id="19" name="Graphic 18"/>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793000" y="1646766"/>
            <a:ext cx="5558000" cy="252000"/>
          </a:xfrm>
          <a:prstGeom prst="rect">
            <a:avLst/>
          </a:prstGeom>
        </p:spPr>
      </p:pic>
      <mc:AlternateContent xmlns:mc="http://schemas.openxmlformats.org/markup-compatibility/2006">
        <mc:Choice xmlns:a14="http://schemas.microsoft.com/office/drawing/2010/main" Requires="a14">
          <p:sp>
            <p:nvSpPr>
              <p:cNvPr id="23" name="TextBox 22">
                <a:extLst>
                  <a:ext uri="{FF2B5EF4-FFF2-40B4-BE49-F238E27FC236}">
                    <ele attr="{54ABEEBB-CDBC-4A19-B857-815574A25189}"/>
                  </a:ext>
                </a:extLst>
              </p:cNvPr>
              <p:cNvSpPr txBox="1"/>
              <p:nvPr/>
            </p:nvSpPr>
            <p:spPr>
              <a:xfrm>
                <a:off x="303334" y="5650229"/>
                <a:ext cx="8651632" cy="400110"/>
              </a:xfrm>
              <a:prstGeom prst="rect">
                <a:avLst/>
              </a:prstGeom>
              <a:noFill/>
            </p:spPr>
            <p:txBody>
              <a:bodyPr wrap="square" rtlCol="0">
                <a:spAutoFit/>
              </a:bodyPr>
              <a:lstStyle/>
              <a:p>
                <a:r>
                  <a:rPr lang="en-US" sz="2000" dirty="0"/>
                  <a:t>Results agree with </a:t>
                </a:r>
                <a:r>
                  <a:rPr lang="en-US" sz="2000" dirty="0" err="1"/>
                  <a:t>subsensemble</a:t>
                </a:r>
                <a:r>
                  <a:rPr lang="en-US" sz="2000" dirty="0"/>
                  <a:t> acceptance in thermodynamic limit (</a:t>
                </a:r>
                <a14:m>
                  <m:oMath xmlns:m="http://schemas.openxmlformats.org/officeDocument/2006/math">
                    <m:sSub>
                      <m:sSubPr>
                        <m:ctrlPr>
                          <a:rPr lang="en-US" sz="2000" i="1" smtClean="0">
                            <a:latin typeface="Cambria Math" panose="02040503050406030204" pitchFamily="18" charset="0"/>
                          </a:rPr>
                        </m:ctrlPr>
                      </m:sSubPr>
                      <m:e>
                        <m:r>
                          <a:rPr lang="en-US" sz="2000" b="0" i="1" smtClean="0">
                            <a:latin typeface="Cambria Math" panose="02040503050406030204" pitchFamily="18" charset="0"/>
                          </a:rPr>
                          <m:t>𝑁</m:t>
                        </m:r>
                      </m:e>
                      <m:sub>
                        <m:r>
                          <a:rPr lang="en-US" sz="2000" b="0" i="1" smtClean="0">
                            <a:latin typeface="Cambria Math" panose="02040503050406030204" pitchFamily="18" charset="0"/>
                          </a:rPr>
                          <m:t>0</m:t>
                        </m:r>
                      </m:sub>
                    </m:sSub>
                    <m:r>
                      <a:rPr lang="en-US" sz="2000" b="0" i="1" smtClean="0">
                        <a:latin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m:t>
                    </m:r>
                  </m:oMath>
                </a14:m>
                <a:r>
                  <a:rPr lang="en-US" sz="2000" dirty="0"/>
                  <a:t>)</a:t>
                </a:r>
              </a:p>
            </p:txBody>
          </p:sp>
        </mc:Choice>
        <mc:Fallback>
          <p:sp>
            <p:nvSpPr>
              <p:cNvPr id="23" name="TextBox 22"/>
              <p:cNvSpPr txBox="1">
                <a:spLocks noRot="1" noChangeAspect="1" noMove="1" noResize="1" noEditPoints="1" noAdjustHandles="1" noChangeArrowheads="1" noChangeShapeType="1" noTextEdit="1"/>
              </p:cNvSpPr>
              <p:nvPr/>
            </p:nvSpPr>
            <p:spPr>
              <a:xfrm>
                <a:off x="303334" y="5518149"/>
                <a:ext cx="8651632" cy="400110"/>
              </a:xfrm>
              <a:prstGeom prst="rect">
                <a:avLst/>
              </a:prstGeom>
              <a:blipFill rotWithShape="1">
                <a:blip r:embed="rId6"/>
                <a:stretch>
                  <a:fillRect l="-775" t="-9091" b="-25758"/>
                </a:stretch>
              </a:blipFill>
            </p:spPr>
            <p:txBody>
              <a:bodyPr/>
              <a:lstStyle/>
              <a:p>
                <a:r>
                  <a:rPr lang="en-US">
                    <a:noFill/>
                  </a:rPr>
                  <a:t> </a:t>
                </a:r>
                <a:endParaRPr lang="en-US">
                  <a:noFill/>
                </a:endParaRPr>
              </a:p>
            </p:txBody>
          </p:sp>
        </mc:Fallback>
      </mc:AlternateContent>
      <mc:AlternateContent xmlns:mc="http://schemas.openxmlformats.org/markup-compatibility/2006">
        <mc:Choice xmlns:a14="http://schemas.microsoft.com/office/drawing/2010/main" Requires="a14">
          <p:sp>
            <p:nvSpPr>
              <p:cNvPr id="24" name="TextBox 23">
                <a:extLst>
                  <a:ext uri="{FF2B5EF4-FFF2-40B4-BE49-F238E27FC236}">
                    <ele attr="{3CA7FC46-D859-46A3-9FF0-91894C9FA4BB}"/>
                  </a:ext>
                </a:extLst>
              </p:cNvPr>
              <p:cNvSpPr txBox="1"/>
              <p:nvPr/>
            </p:nvSpPr>
            <p:spPr>
              <a:xfrm>
                <a:off x="303334" y="6018302"/>
                <a:ext cx="8226947" cy="707886"/>
              </a:xfrm>
              <a:prstGeom prst="rect">
                <a:avLst/>
              </a:prstGeom>
              <a:noFill/>
            </p:spPr>
            <p:txBody>
              <a:bodyPr wrap="square" rtlCol="0">
                <a:spAutoFit/>
              </a:bodyPr>
              <a:lstStyle/>
              <a:p>
                <a:r>
                  <a:rPr lang="en-US" sz="2000" dirty="0"/>
                  <a:t>Finite size effects are strong near the critical point: a consequence of large correlation length </a:t>
                </a:r>
                <a14:m>
                  <m:oMath xmlns:m="http://schemas.openxmlformats.org/officeDocument/2006/math">
                    <m:r>
                      <a:rPr lang="en-US" sz="2000" i="1" smtClean="0">
                        <a:latin typeface="Cambria Math" panose="02040503050406030204" pitchFamily="18" charset="0"/>
                        <a:ea typeface="Cambria Math" panose="02040503050406030204" pitchFamily="18" charset="0"/>
                      </a:rPr>
                      <m:t>𝜉</m:t>
                    </m:r>
                  </m:oMath>
                </a14:m>
                <a:endParaRPr lang="en-US" sz="2000" dirty="0"/>
              </a:p>
            </p:txBody>
          </p:sp>
        </mc:Choice>
        <mc:Fallback>
          <p:sp>
            <p:nvSpPr>
              <p:cNvPr id="24" name="TextBox 23"/>
              <p:cNvSpPr txBox="1">
                <a:spLocks noRot="1" noChangeAspect="1" noMove="1" noResize="1" noEditPoints="1" noAdjustHandles="1" noChangeArrowheads="1" noChangeShapeType="1" noTextEdit="1"/>
              </p:cNvSpPr>
              <p:nvPr/>
            </p:nvSpPr>
            <p:spPr>
              <a:xfrm>
                <a:off x="303334" y="5843042"/>
                <a:ext cx="8226947" cy="707886"/>
              </a:xfrm>
              <a:prstGeom prst="rect">
                <a:avLst/>
              </a:prstGeom>
              <a:blipFill rotWithShape="1">
                <a:blip r:embed="rId7"/>
                <a:stretch>
                  <a:fillRect l="-815" t="-4310" r="-148" b="-14655"/>
                </a:stretch>
              </a:blipFill>
            </p:spPr>
            <p:txBody>
              <a:bodyPr/>
              <a:lstStyle/>
              <a:p>
                <a:r>
                  <a:rPr lang="en-US">
                    <a:noFill/>
                  </a:rPr>
                  <a:t> </a:t>
                </a:r>
                <a:endParaRPr lang="en-US">
                  <a:noFill/>
                </a:endParaRPr>
              </a:p>
            </p:txBody>
          </p:sp>
        </mc:Fallback>
      </mc:AlternateContent>
      <p:sp>
        <p:nvSpPr>
          <p:cNvPr id="25" name="TextBox 24"/>
          <p:cNvSpPr txBox="1"/>
          <p:nvPr/>
        </p:nvSpPr>
        <p:spPr>
          <a:xfrm>
            <a:off x="1793240" y="6551295"/>
            <a:ext cx="7479665" cy="306705"/>
          </a:xfrm>
          <a:prstGeom prst="rect">
            <a:avLst/>
          </a:prstGeom>
          <a:noFill/>
        </p:spPr>
        <p:txBody>
          <a:bodyPr wrap="square" rtlCol="0">
            <a:spAutoFit/>
          </a:bodyPr>
          <a:lstStyle/>
          <a:p>
            <a:pPr algn="l"/>
            <a:r>
              <a:rPr lang="en-US" sz="1400" b="1" dirty="0">
                <a:solidFill>
                  <a:srgbClr val="0808FF"/>
                </a:solidFill>
              </a:rPr>
              <a:t>R.</a:t>
            </a:r>
            <a:r>
              <a:rPr lang="en-US" sz="1400" b="1" dirty="0" err="1">
                <a:solidFill>
                  <a:srgbClr val="0808FF"/>
                </a:solidFill>
              </a:rPr>
              <a:t>P.</a:t>
            </a:r>
            <a:r>
              <a:rPr lang="en-US" sz="1400" dirty="0">
                <a:solidFill>
                  <a:srgbClr val="0808FF"/>
                </a:solidFill>
              </a:rPr>
              <a:t>, </a:t>
            </a:r>
            <a:r>
              <a:rPr lang="en-US" sz="1400" dirty="0" err="1">
                <a:solidFill>
                  <a:srgbClr val="0808FF"/>
                </a:solidFill>
              </a:rPr>
              <a:t>Savchuk</a:t>
            </a:r>
            <a:r>
              <a:rPr lang="en-US" sz="1400" dirty="0">
                <a:solidFill>
                  <a:srgbClr val="0808FF"/>
                </a:solidFill>
              </a:rPr>
              <a:t>,  </a:t>
            </a:r>
            <a:r>
              <a:rPr lang="en-US" sz="1400" dirty="0" err="1">
                <a:solidFill>
                  <a:srgbClr val="0808FF"/>
                </a:solidFill>
                <a:latin typeface="Times New Roman" panose="02020603050405020304" charset="0"/>
                <a:cs typeface="Times New Roman" panose="02020603050405020304" charset="0"/>
                <a:sym typeface="+mn-ea"/>
              </a:rPr>
              <a:t>Gorenstein</a:t>
            </a:r>
            <a:r>
              <a:rPr lang="en-US" sz="1400" dirty="0">
                <a:solidFill>
                  <a:srgbClr val="0808FF"/>
                </a:solidFill>
                <a:latin typeface="Times New Roman" panose="02020603050405020304" charset="0"/>
                <a:cs typeface="Times New Roman" panose="02020603050405020304" charset="0"/>
                <a:sym typeface="+mn-ea"/>
              </a:rPr>
              <a:t>, Taradiy,  Begun, Satarov, Steinheimer, Stoecker</a:t>
            </a:r>
            <a:r>
              <a:rPr lang="en-US" sz="1400" dirty="0">
                <a:solidFill>
                  <a:srgbClr val="0808FF"/>
                </a:solidFill>
              </a:rPr>
              <a:t>, PRC, 2020</a:t>
            </a:r>
            <a:endParaRPr lang="en-US" sz="1400" dirty="0">
              <a:solidFill>
                <a:srgbClr val="0808FF"/>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Global conservation effects at </a:t>
            </a:r>
            <a:r>
              <a:rPr lang="en-US" altLang="ru-RU">
                <a:sym typeface="+mn-ea"/>
              </a:rPr>
              <a:t>α = 0.4</a:t>
            </a:r>
            <a:endParaRPr lang="en-US" dirty="0"/>
          </a:p>
        </p:txBody>
      </p:sp>
      <p:sp>
        <p:nvSpPr>
          <p:cNvPr id="29" name="Text Placeholder 3"/>
          <p:cNvSpPr>
            <a:spLocks noGrp="1"/>
          </p:cNvSpPr>
          <p:nvPr>
            <p:ph type="body" sz="quarter" idx="12"/>
          </p:nvPr>
        </p:nvSpPr>
        <p:spPr/>
        <p:txBody>
          <a:bodyPr>
            <a:normAutofit fontScale="90000"/>
          </a:bodyPr>
          <a:lstStyle/>
          <a:p>
            <a:r>
              <a:rPr lang="en-US" dirty="0"/>
              <a:t>20</a:t>
            </a:r>
            <a:endParaRPr lang="uk-UA" dirty="0"/>
          </a:p>
        </p:txBody>
      </p:sp>
      <p:pic>
        <p:nvPicPr>
          <p:cNvPr id="5" name="Замещающее содержимое 4"/>
          <p:cNvPicPr>
            <a:picLocks noChangeAspect="1"/>
          </p:cNvPicPr>
          <p:nvPr>
            <p:ph idx="1"/>
          </p:nvPr>
        </p:nvPicPr>
        <p:blipFill>
          <a:blip r:embed="rId1"/>
          <a:stretch>
            <a:fillRect/>
          </a:stretch>
        </p:blipFill>
        <p:spPr>
          <a:xfrm>
            <a:off x="4592955" y="2971800"/>
            <a:ext cx="4272915" cy="2675255"/>
          </a:xfrm>
          <a:prstGeom prst="rect">
            <a:avLst/>
          </a:prstGeom>
        </p:spPr>
      </p:pic>
      <p:pic>
        <p:nvPicPr>
          <p:cNvPr id="9" name="Изображение 8"/>
          <p:cNvPicPr>
            <a:picLocks noChangeAspect="1"/>
          </p:cNvPicPr>
          <p:nvPr/>
        </p:nvPicPr>
        <p:blipFill>
          <a:blip r:embed="rId2"/>
          <a:stretch>
            <a:fillRect/>
          </a:stretch>
        </p:blipFill>
        <p:spPr>
          <a:xfrm>
            <a:off x="271145" y="2971800"/>
            <a:ext cx="4321810" cy="2684145"/>
          </a:xfrm>
          <a:prstGeom prst="rect">
            <a:avLst/>
          </a:prstGeom>
        </p:spPr>
      </p:pic>
      <p:sp>
        <p:nvSpPr>
          <p:cNvPr id="11" name="Текстовое поле 10"/>
          <p:cNvSpPr txBox="1"/>
          <p:nvPr/>
        </p:nvSpPr>
        <p:spPr>
          <a:xfrm>
            <a:off x="1572895" y="5792470"/>
            <a:ext cx="1437640" cy="398780"/>
          </a:xfrm>
          <a:prstGeom prst="rect">
            <a:avLst/>
          </a:prstGeom>
          <a:noFill/>
        </p:spPr>
        <p:txBody>
          <a:bodyPr wrap="none" rtlCol="0">
            <a:spAutoFit/>
          </a:bodyPr>
          <a:p>
            <a:pPr algn="l"/>
            <a:r>
              <a:rPr lang="en-US" altLang="ru-RU" sz="2000"/>
              <a:t>GCE (</a:t>
            </a:r>
            <a:r>
              <a:rPr lang="en-US" altLang="ru-RU" sz="2000">
                <a:sym typeface="+mn-ea"/>
              </a:rPr>
              <a:t>α    0)</a:t>
            </a:r>
            <a:endParaRPr lang="en-US" altLang="ru-RU" sz="2000">
              <a:sym typeface="+mn-ea"/>
            </a:endParaRPr>
          </a:p>
        </p:txBody>
      </p:sp>
      <p:cxnSp>
        <p:nvCxnSpPr>
          <p:cNvPr id="12" name="Прямая со стрелкой 11"/>
          <p:cNvCxnSpPr/>
          <p:nvPr/>
        </p:nvCxnSpPr>
        <p:spPr>
          <a:xfrm>
            <a:off x="2499360" y="6000115"/>
            <a:ext cx="156210" cy="0"/>
          </a:xfrm>
          <a:prstGeom prst="straightConnector1">
            <a:avLst/>
          </a:prstGeom>
          <a:ln>
            <a:tailEnd type="arrow" w="med" len="med"/>
          </a:ln>
        </p:spPr>
        <p:style>
          <a:lnRef idx="2">
            <a:schemeClr val="dk1"/>
          </a:lnRef>
          <a:fillRef idx="0">
            <a:schemeClr val="dk1"/>
          </a:fillRef>
          <a:effectRef idx="1">
            <a:schemeClr val="dk1"/>
          </a:effectRef>
          <a:fontRef idx="minor">
            <a:schemeClr val="tx1"/>
          </a:fontRef>
        </p:style>
      </p:cxnSp>
      <p:sp>
        <p:nvSpPr>
          <p:cNvPr id="13" name="Текстовое поле 12"/>
          <p:cNvSpPr txBox="1"/>
          <p:nvPr/>
        </p:nvSpPr>
        <p:spPr>
          <a:xfrm>
            <a:off x="6276975" y="5800725"/>
            <a:ext cx="904240" cy="398780"/>
          </a:xfrm>
          <a:prstGeom prst="rect">
            <a:avLst/>
          </a:prstGeom>
          <a:noFill/>
        </p:spPr>
        <p:txBody>
          <a:bodyPr wrap="none" rtlCol="0">
            <a:spAutoFit/>
          </a:bodyPr>
          <a:p>
            <a:pPr algn="l"/>
            <a:r>
              <a:rPr lang="en-US" altLang="ru-RU" sz="2000">
                <a:sym typeface="+mn-ea"/>
              </a:rPr>
              <a:t>α = 0.4</a:t>
            </a:r>
            <a:endParaRPr lang="en-US" altLang="ru-RU" sz="2000">
              <a:sym typeface="+mn-ea"/>
            </a:endParaRPr>
          </a:p>
        </p:txBody>
      </p:sp>
      <p:pic>
        <p:nvPicPr>
          <p:cNvPr id="14" name="Graphic 11"/>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655526" y="1762152"/>
            <a:ext cx="3880340" cy="612000"/>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Net baryon fluctuations at LHC and top RHIC</a:t>
            </a:r>
            <a:endParaRPr lang="uk-UA" dirty="0"/>
          </a:p>
        </p:txBody>
      </p:sp>
      <p:pic>
        <p:nvPicPr>
          <p:cNvPr id="5" name="Graphic 4"/>
          <p:cNvPicPr>
            <a:picLocks noChangeAspect="1"/>
          </p:cNvPicPr>
          <p:nvPr/>
        </p:nvPicPr>
        <p:blipFill>
          <a:blip r:embed="rId1">
            <a:extLst>
              <a:ext uri="{96DAC541-7B7A-43D3-8B79-37D633B846F1}">
                <asvg:svgBlip xmlns:asvg="http://schemas.microsoft.com/office/drawing/2016/SVG/main" r:embed="rId2"/>
              </a:ext>
            </a:extLst>
          </a:blip>
          <a:stretch>
            <a:fillRect/>
          </a:stretch>
        </p:blipFill>
        <p:spPr>
          <a:xfrm>
            <a:off x="3649666" y="1202566"/>
            <a:ext cx="5381991" cy="562823"/>
          </a:xfrm>
          <a:prstGeom prst="rect">
            <a:avLst/>
          </a:prstGeom>
        </p:spPr>
      </p:pic>
      <p:pic>
        <p:nvPicPr>
          <p:cNvPr id="7" name="Graphic 6"/>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19820" y="1202566"/>
            <a:ext cx="2483520" cy="561600"/>
          </a:xfrm>
          <a:prstGeom prst="rect">
            <a:avLst/>
          </a:prstGeom>
        </p:spPr>
      </p:pic>
      <p:pic>
        <p:nvPicPr>
          <p:cNvPr id="8" name="Picture 7"/>
          <p:cNvPicPr>
            <a:picLocks noChangeAspect="1"/>
          </p:cNvPicPr>
          <p:nvPr/>
        </p:nvPicPr>
        <p:blipFill>
          <a:blip r:embed="rId5"/>
          <a:stretch>
            <a:fillRect/>
          </a:stretch>
        </p:blipFill>
        <p:spPr>
          <a:xfrm>
            <a:off x="335723" y="2004525"/>
            <a:ext cx="8472553" cy="2664189"/>
          </a:xfrm>
          <a:prstGeom prst="rect">
            <a:avLst/>
          </a:prstGeom>
        </p:spPr>
      </p:pic>
      <p:sp>
        <p:nvSpPr>
          <p:cNvPr id="14" name="TextBox 13"/>
          <p:cNvSpPr txBox="1"/>
          <p:nvPr/>
        </p:nvSpPr>
        <p:spPr>
          <a:xfrm>
            <a:off x="277901" y="6482751"/>
            <a:ext cx="4353560" cy="306705"/>
          </a:xfrm>
          <a:prstGeom prst="rect">
            <a:avLst/>
          </a:prstGeom>
          <a:noFill/>
        </p:spPr>
        <p:txBody>
          <a:bodyPr wrap="none" rtlCol="0">
            <a:spAutoFit/>
          </a:bodyPr>
          <a:lstStyle/>
          <a:p>
            <a:r>
              <a:rPr lang="en-US" sz="1400" dirty="0">
                <a:solidFill>
                  <a:srgbClr val="0808FF"/>
                </a:solidFill>
              </a:rPr>
              <a:t>Vovchenko, </a:t>
            </a:r>
            <a:r>
              <a:rPr lang="en-US" sz="1400" dirty="0" err="1">
                <a:solidFill>
                  <a:srgbClr val="0808FF"/>
                </a:solidFill>
              </a:rPr>
              <a:t>Savchuk</a:t>
            </a:r>
            <a:r>
              <a:rPr lang="en-US" sz="1400" dirty="0">
                <a:solidFill>
                  <a:srgbClr val="0808FF"/>
                </a:solidFill>
              </a:rPr>
              <a:t>, </a:t>
            </a:r>
            <a:r>
              <a:rPr lang="en-US" sz="1400" b="1" dirty="0">
                <a:solidFill>
                  <a:srgbClr val="0808FF"/>
                </a:solidFill>
              </a:rPr>
              <a:t>R.P.</a:t>
            </a:r>
            <a:r>
              <a:rPr lang="en-US" sz="1400" dirty="0">
                <a:solidFill>
                  <a:srgbClr val="0808FF"/>
                </a:solidFill>
              </a:rPr>
              <a:t>, </a:t>
            </a:r>
            <a:r>
              <a:rPr lang="en-US" sz="1400" dirty="0" err="1">
                <a:solidFill>
                  <a:srgbClr val="0808FF"/>
                </a:solidFill>
              </a:rPr>
              <a:t>Gorenstein</a:t>
            </a:r>
            <a:r>
              <a:rPr lang="en-US" sz="1400" dirty="0">
                <a:solidFill>
                  <a:srgbClr val="0808FF"/>
                </a:solidFill>
              </a:rPr>
              <a:t>, Koch, 2003.13905</a:t>
            </a:r>
            <a:endParaRPr lang="uk-UA" sz="1400" dirty="0">
              <a:solidFill>
                <a:srgbClr val="0808FF"/>
              </a:solidFill>
            </a:endParaRPr>
          </a:p>
        </p:txBody>
      </p:sp>
      <mc:AlternateContent xmlns:mc="http://schemas.openxmlformats.org/markup-compatibility/2006">
        <mc:Choice xmlns:a14="http://schemas.microsoft.com/office/drawing/2010/main" Requires="a14">
          <p:sp>
            <p:nvSpPr>
              <p:cNvPr id="15" name="TextBox 14">
                <a:extLst>
                  <a:ext uri="{FF2B5EF4-FFF2-40B4-BE49-F238E27FC236}">
                    <ele attr="{DC1E46E6-AAEC-4B46-A67E-341254ADE773}"/>
                  </a:ext>
                </a:extLst>
              </p:cNvPr>
              <p:cNvSpPr txBox="1"/>
              <p:nvPr/>
            </p:nvSpPr>
            <p:spPr>
              <a:xfrm>
                <a:off x="3470578" y="4617756"/>
                <a:ext cx="5395516" cy="312073"/>
              </a:xfrm>
              <a:prstGeom prst="rect">
                <a:avLst/>
              </a:prstGeom>
              <a:noFill/>
            </p:spPr>
            <p:txBody>
              <a:bodyPr wrap="none" rtlCol="0">
                <a:spAutoFit/>
              </a:bodyPr>
              <a:lstStyle/>
              <a:p>
                <a:r>
                  <a:rPr lang="en-US" sz="1400" dirty="0">
                    <a:solidFill>
                      <a:schemeClr val="tx1"/>
                    </a:solidFill>
                  </a:rPr>
                  <a:t>Lattice data for </a:t>
                </a:r>
                <a14:m>
                  <m:oMath xmlns:m="http://schemas.openxmlformats.org/officeDocument/2006/math">
                    <m:sSubSup>
                      <m:sSubSupPr>
                        <m:ctrlPr>
                          <a:rPr lang="en-US" sz="1400" i="1">
                            <a:solidFill>
                              <a:schemeClr val="tx1"/>
                            </a:solidFill>
                            <a:latin typeface="Cambria Math" panose="02040503050406030204" pitchFamily="18" charset="0"/>
                          </a:rPr>
                        </m:ctrlPr>
                      </m:sSubSupPr>
                      <m:e>
                        <m:r>
                          <a:rPr lang="en-US" sz="1400" i="1">
                            <a:solidFill>
                              <a:schemeClr val="tx1"/>
                            </a:solidFill>
                            <a:latin typeface="Cambria Math" panose="02040503050406030204" pitchFamily="18" charset="0"/>
                            <a:ea typeface="Cambria Math" panose="02040503050406030204" pitchFamily="18" charset="0"/>
                          </a:rPr>
                          <m:t>𝜒</m:t>
                        </m:r>
                      </m:e>
                      <m:sub>
                        <m:r>
                          <a:rPr lang="en-US" sz="1400" b="0" i="1" smtClean="0">
                            <a:solidFill>
                              <a:schemeClr val="tx1"/>
                            </a:solidFill>
                            <a:latin typeface="Cambria Math" panose="02040503050406030204" pitchFamily="18" charset="0"/>
                          </a:rPr>
                          <m:t>4</m:t>
                        </m:r>
                      </m:sub>
                      <m:sup>
                        <m:r>
                          <a:rPr lang="en-US" sz="1400" i="1">
                            <a:solidFill>
                              <a:schemeClr val="tx1"/>
                            </a:solidFill>
                            <a:latin typeface="Cambria Math" panose="02040503050406030204" pitchFamily="18" charset="0"/>
                          </a:rPr>
                          <m:t>𝐵</m:t>
                        </m:r>
                      </m:sup>
                    </m:sSubSup>
                    <m:r>
                      <a:rPr lang="en-US" sz="1400" i="1">
                        <a:solidFill>
                          <a:schemeClr val="tx1"/>
                        </a:solidFill>
                        <a:latin typeface="Cambria Math" panose="02040503050406030204" pitchFamily="18" charset="0"/>
                      </a:rPr>
                      <m:t>/</m:t>
                    </m:r>
                    <m:sSubSup>
                      <m:sSubSupPr>
                        <m:ctrlPr>
                          <a:rPr lang="en-US" sz="1400" i="1">
                            <a:solidFill>
                              <a:schemeClr val="tx1"/>
                            </a:solidFill>
                            <a:latin typeface="Cambria Math" panose="02040503050406030204" pitchFamily="18" charset="0"/>
                          </a:rPr>
                        </m:ctrlPr>
                      </m:sSubSupPr>
                      <m:e>
                        <m:r>
                          <a:rPr lang="en-US" sz="1400" i="1">
                            <a:solidFill>
                              <a:schemeClr val="tx1"/>
                            </a:solidFill>
                            <a:latin typeface="Cambria Math" panose="02040503050406030204" pitchFamily="18" charset="0"/>
                            <a:ea typeface="Cambria Math" panose="02040503050406030204" pitchFamily="18" charset="0"/>
                          </a:rPr>
                          <m:t>𝜒</m:t>
                        </m:r>
                      </m:e>
                      <m:sub>
                        <m:r>
                          <a:rPr lang="en-US" sz="1400" i="1">
                            <a:solidFill>
                              <a:schemeClr val="tx1"/>
                            </a:solidFill>
                            <a:latin typeface="Cambria Math" panose="02040503050406030204" pitchFamily="18" charset="0"/>
                          </a:rPr>
                          <m:t>2</m:t>
                        </m:r>
                      </m:sub>
                      <m:sup>
                        <m:r>
                          <a:rPr lang="en-US" sz="1400" i="1">
                            <a:solidFill>
                              <a:schemeClr val="tx1"/>
                            </a:solidFill>
                            <a:latin typeface="Cambria Math" panose="02040503050406030204" pitchFamily="18" charset="0"/>
                          </a:rPr>
                          <m:t>𝐵</m:t>
                        </m:r>
                      </m:sup>
                    </m:sSubSup>
                  </m:oMath>
                </a14:m>
                <a:r>
                  <a:rPr lang="en-US" sz="1400" dirty="0">
                    <a:solidFill>
                      <a:schemeClr val="tx1"/>
                    </a:solidFill>
                  </a:rPr>
                  <a:t> and </a:t>
                </a:r>
                <a14:m>
                  <m:oMath xmlns:m="http://schemas.openxmlformats.org/officeDocument/2006/math">
                    <m:sSubSup>
                      <m:sSubSupPr>
                        <m:ctrlPr>
                          <a:rPr lang="en-US" sz="1400" i="1">
                            <a:solidFill>
                              <a:schemeClr val="tx1"/>
                            </a:solidFill>
                            <a:latin typeface="Cambria Math" panose="02040503050406030204" pitchFamily="18" charset="0"/>
                          </a:rPr>
                        </m:ctrlPr>
                      </m:sSubSupPr>
                      <m:e>
                        <m:r>
                          <a:rPr lang="en-US" sz="1400" i="1">
                            <a:solidFill>
                              <a:schemeClr val="tx1"/>
                            </a:solidFill>
                            <a:latin typeface="Cambria Math" panose="02040503050406030204" pitchFamily="18" charset="0"/>
                            <a:ea typeface="Cambria Math" panose="02040503050406030204" pitchFamily="18" charset="0"/>
                          </a:rPr>
                          <m:t>𝜒</m:t>
                        </m:r>
                      </m:e>
                      <m:sub>
                        <m:r>
                          <a:rPr lang="en-US" sz="1400" i="1">
                            <a:solidFill>
                              <a:schemeClr val="tx1"/>
                            </a:solidFill>
                            <a:latin typeface="Cambria Math" panose="02040503050406030204" pitchFamily="18" charset="0"/>
                          </a:rPr>
                          <m:t>6</m:t>
                        </m:r>
                      </m:sub>
                      <m:sup>
                        <m:r>
                          <a:rPr lang="en-US" sz="1400" i="1">
                            <a:solidFill>
                              <a:schemeClr val="tx1"/>
                            </a:solidFill>
                            <a:latin typeface="Cambria Math" panose="02040503050406030204" pitchFamily="18" charset="0"/>
                          </a:rPr>
                          <m:t>𝐵</m:t>
                        </m:r>
                      </m:sup>
                    </m:sSubSup>
                    <m:r>
                      <a:rPr lang="en-US" sz="1400" i="1">
                        <a:solidFill>
                          <a:schemeClr val="tx1"/>
                        </a:solidFill>
                        <a:latin typeface="Cambria Math" panose="02040503050406030204" pitchFamily="18" charset="0"/>
                      </a:rPr>
                      <m:t>/</m:t>
                    </m:r>
                    <m:sSubSup>
                      <m:sSubSupPr>
                        <m:ctrlPr>
                          <a:rPr lang="en-US" sz="1400" i="1">
                            <a:solidFill>
                              <a:schemeClr val="tx1"/>
                            </a:solidFill>
                            <a:latin typeface="Cambria Math" panose="02040503050406030204" pitchFamily="18" charset="0"/>
                          </a:rPr>
                        </m:ctrlPr>
                      </m:sSubSupPr>
                      <m:e>
                        <m:r>
                          <a:rPr lang="en-US" sz="1400" i="1">
                            <a:solidFill>
                              <a:schemeClr val="tx1"/>
                            </a:solidFill>
                            <a:latin typeface="Cambria Math" panose="02040503050406030204" pitchFamily="18" charset="0"/>
                            <a:ea typeface="Cambria Math" panose="02040503050406030204" pitchFamily="18" charset="0"/>
                          </a:rPr>
                          <m:t>𝜒</m:t>
                        </m:r>
                      </m:e>
                      <m:sub>
                        <m:r>
                          <a:rPr lang="en-US" sz="1400" i="1">
                            <a:solidFill>
                              <a:schemeClr val="tx1"/>
                            </a:solidFill>
                            <a:latin typeface="Cambria Math" panose="02040503050406030204" pitchFamily="18" charset="0"/>
                          </a:rPr>
                          <m:t>2</m:t>
                        </m:r>
                      </m:sub>
                      <m:sup>
                        <m:r>
                          <a:rPr lang="en-US" sz="1400" i="1">
                            <a:solidFill>
                              <a:schemeClr val="tx1"/>
                            </a:solidFill>
                            <a:latin typeface="Cambria Math" panose="02040503050406030204" pitchFamily="18" charset="0"/>
                          </a:rPr>
                          <m:t>𝐵</m:t>
                        </m:r>
                      </m:sup>
                    </m:sSubSup>
                  </m:oMath>
                </a14:m>
                <a:r>
                  <a:rPr lang="en-US" sz="1400" dirty="0">
                    <a:solidFill>
                      <a:schemeClr val="tx1"/>
                    </a:solidFill>
                  </a:rPr>
                  <a:t> from </a:t>
                </a:r>
                <a:r>
                  <a:rPr lang="en-US" sz="1400" dirty="0" err="1">
                    <a:solidFill>
                      <a:srgbClr val="0808FF"/>
                    </a:solidFill>
                  </a:rPr>
                  <a:t>Borsanyi</a:t>
                </a:r>
                <a:r>
                  <a:rPr lang="en-US" sz="1400" dirty="0">
                    <a:solidFill>
                      <a:srgbClr val="0808FF"/>
                    </a:solidFill>
                  </a:rPr>
                  <a:t> et al., 1805.04445 </a:t>
                </a:r>
                <a:endParaRPr lang="uk-UA" sz="1400" dirty="0">
                  <a:solidFill>
                    <a:srgbClr val="0808FF"/>
                  </a:solidFill>
                </a:endParaRPr>
              </a:p>
            </p:txBody>
          </p:sp>
        </mc:Choice>
        <mc:Fallback>
          <p:sp>
            <p:nvSpPr>
              <p:cNvPr id="15" name="TextBox 14"/>
              <p:cNvSpPr txBox="1">
                <a:spLocks noRot="1" noChangeAspect="1" noMove="1" noResize="1" noEditPoints="1" noAdjustHandles="1" noChangeArrowheads="1" noChangeShapeType="1" noTextEdit="1"/>
              </p:cNvSpPr>
              <p:nvPr/>
            </p:nvSpPr>
            <p:spPr>
              <a:xfrm>
                <a:off x="3470578" y="4617756"/>
                <a:ext cx="5395516" cy="312073"/>
              </a:xfrm>
              <a:prstGeom prst="rect">
                <a:avLst/>
              </a:prstGeom>
              <a:blipFill rotWithShape="1">
                <a:blip r:embed="rId6"/>
                <a:stretch>
                  <a:fillRect l="-339" t="-3922" b="-17647"/>
                </a:stretch>
              </a:blipFill>
            </p:spPr>
            <p:txBody>
              <a:bodyPr/>
              <a:lstStyle/>
              <a:p>
                <a:r>
                  <a:rPr lang="en-US">
                    <a:noFill/>
                  </a:rPr>
                  <a:t> </a:t>
                </a:r>
                <a:endParaRPr lang="en-US">
                  <a:noFill/>
                </a:endParaRPr>
              </a:p>
            </p:txBody>
          </p:sp>
        </mc:Fallback>
      </mc:AlternateContent>
      <mc:AlternateContent xmlns:mc="http://schemas.openxmlformats.org/markup-compatibility/2006">
        <mc:Choice xmlns:a14="http://schemas.microsoft.com/office/drawing/2010/main" Requires="a14">
          <p:sp>
            <p:nvSpPr>
              <p:cNvPr id="19" name="TextBox 18">
                <a:extLst>
                  <a:ext uri="{FF2B5EF4-FFF2-40B4-BE49-F238E27FC236}">
                    <ele attr="{ED8C6B13-829D-4F38-A24B-351D89E1916A}"/>
                  </a:ext>
                </a:extLst>
              </p:cNvPr>
              <p:cNvSpPr txBox="1"/>
              <p:nvPr/>
            </p:nvSpPr>
            <p:spPr>
              <a:xfrm>
                <a:off x="303334" y="5274675"/>
                <a:ext cx="8651632" cy="651910"/>
              </a:xfrm>
              <a:prstGeom prst="rect">
                <a:avLst/>
              </a:prstGeom>
              <a:noFill/>
            </p:spPr>
            <p:txBody>
              <a:bodyPr wrap="square" rtlCol="0">
                <a:spAutoFit/>
              </a:bodyPr>
              <a:lstStyle/>
              <a:p>
                <a:pPr algn="just"/>
                <a:r>
                  <a:rPr lang="en-US" dirty="0">
                    <a:ea typeface="Cambria Math" panose="02040503050406030204" pitchFamily="18" charset="0"/>
                  </a:rPr>
                  <a:t>For </a:t>
                </a:r>
                <a14:m>
                  <m:oMath xmlns:m="http://schemas.openxmlformats.org/officeDocument/2006/math">
                    <m:r>
                      <a:rPr lang="en-US" i="1" dirty="0" smtClean="0">
                        <a:latin typeface="Cambria Math" panose="02040503050406030204" pitchFamily="18" charset="0"/>
                        <a:ea typeface="Cambria Math" panose="02040503050406030204" pitchFamily="18" charset="0"/>
                      </a:rPr>
                      <m:t>𝛼</m:t>
                    </m:r>
                    <m:r>
                      <a:rPr lang="en-US" b="0" i="1" dirty="0" smtClean="0">
                        <a:latin typeface="Cambria Math" panose="02040503050406030204" pitchFamily="18" charset="0"/>
                        <a:ea typeface="Cambria Math" panose="02040503050406030204" pitchFamily="18" charset="0"/>
                      </a:rPr>
                      <m:t>&gt;0.2</m:t>
                    </m:r>
                  </m:oMath>
                </a14:m>
                <a:r>
                  <a:rPr lang="en-US" dirty="0"/>
                  <a:t> difficult to distinguish effects of the </a:t>
                </a:r>
                <a:r>
                  <a:rPr lang="en-US" dirty="0" err="1"/>
                  <a:t>EoS</a:t>
                </a:r>
                <a:r>
                  <a:rPr lang="en-US" dirty="0"/>
                  <a:t> and baryon conservation in </a:t>
                </a:r>
                <a14:m>
                  <m:oMath xmlns:m="http://schemas.openxmlformats.org/officeDocument/2006/math">
                    <m:sSubSup>
                      <m:sSubSupPr>
                        <m:ctrlPr>
                          <a:rPr lang="en-US" i="1">
                            <a:latin typeface="Cambria Math" panose="02040503050406030204" pitchFamily="18" charset="0"/>
                          </a:rPr>
                        </m:ctrlPr>
                      </m:sSubSupPr>
                      <m:e>
                        <m:r>
                          <a:rPr lang="en-US" i="1">
                            <a:latin typeface="Cambria Math" panose="02040503050406030204" pitchFamily="18" charset="0"/>
                            <a:ea typeface="Cambria Math" panose="02040503050406030204" pitchFamily="18" charset="0"/>
                          </a:rPr>
                          <m:t>𝜒</m:t>
                        </m:r>
                      </m:e>
                      <m:sub>
                        <m:r>
                          <a:rPr lang="en-US" i="1">
                            <a:latin typeface="Cambria Math" panose="02040503050406030204" pitchFamily="18" charset="0"/>
                          </a:rPr>
                          <m:t>6</m:t>
                        </m:r>
                      </m:sub>
                      <m:sup>
                        <m:r>
                          <a:rPr lang="en-US" i="1">
                            <a:latin typeface="Cambria Math" panose="02040503050406030204" pitchFamily="18" charset="0"/>
                          </a:rPr>
                          <m:t>𝐵</m:t>
                        </m:r>
                      </m:sup>
                    </m:sSubSup>
                    <m:r>
                      <a:rPr lang="en-US" i="1">
                        <a:latin typeface="Cambria Math" panose="02040503050406030204" pitchFamily="18" charset="0"/>
                      </a:rPr>
                      <m:t>/</m:t>
                    </m:r>
                    <m:sSubSup>
                      <m:sSubSupPr>
                        <m:ctrlPr>
                          <a:rPr lang="en-US" i="1">
                            <a:latin typeface="Cambria Math" panose="02040503050406030204" pitchFamily="18" charset="0"/>
                          </a:rPr>
                        </m:ctrlPr>
                      </m:sSubSupPr>
                      <m:e>
                        <m:r>
                          <a:rPr lang="en-US" i="1">
                            <a:latin typeface="Cambria Math" panose="02040503050406030204" pitchFamily="18" charset="0"/>
                            <a:ea typeface="Cambria Math" panose="02040503050406030204" pitchFamily="18" charset="0"/>
                          </a:rPr>
                          <m:t>𝜒</m:t>
                        </m:r>
                      </m:e>
                      <m:sub>
                        <m:r>
                          <a:rPr lang="en-US" i="1">
                            <a:latin typeface="Cambria Math" panose="02040503050406030204" pitchFamily="18" charset="0"/>
                          </a:rPr>
                          <m:t>2</m:t>
                        </m:r>
                      </m:sub>
                      <m:sup>
                        <m:r>
                          <a:rPr lang="en-US" i="1">
                            <a:latin typeface="Cambria Math" panose="02040503050406030204" pitchFamily="18" charset="0"/>
                          </a:rPr>
                          <m:t>𝐵</m:t>
                        </m:r>
                      </m:sup>
                    </m:sSubSup>
                  </m:oMath>
                </a14:m>
                <a:r>
                  <a:rPr lang="en-US" dirty="0"/>
                  <a:t>, </a:t>
                </a:r>
                <a14:m>
                  <m:oMath xmlns:m="http://schemas.openxmlformats.org/officeDocument/2006/math">
                    <m:r>
                      <a:rPr lang="en-US" i="1" dirty="0">
                        <a:latin typeface="Cambria Math" panose="02040503050406030204" pitchFamily="18" charset="0"/>
                        <a:ea typeface="Cambria Math" panose="02040503050406030204" pitchFamily="18" charset="0"/>
                      </a:rPr>
                      <m:t>𝛼</m:t>
                    </m:r>
                    <m:r>
                      <a:rPr lang="en-US" i="1" dirty="0" smtClean="0">
                        <a:latin typeface="Cambria Math" panose="02040503050406030204" pitchFamily="18" charset="0"/>
                        <a:ea typeface="Cambria Math" panose="02040503050406030204" pitchFamily="18" charset="0"/>
                      </a:rPr>
                      <m:t>≤</m:t>
                    </m:r>
                    <m:r>
                      <a:rPr lang="en-US" i="1" dirty="0">
                        <a:latin typeface="Cambria Math" panose="02040503050406030204" pitchFamily="18" charset="0"/>
                        <a:ea typeface="Cambria Math" panose="02040503050406030204" pitchFamily="18" charset="0"/>
                      </a:rPr>
                      <m:t>0.</m:t>
                    </m:r>
                    <m:r>
                      <a:rPr lang="en-US" b="0" i="1" dirty="0" smtClean="0">
                        <a:latin typeface="Cambria Math" panose="02040503050406030204" pitchFamily="18" charset="0"/>
                        <a:ea typeface="Cambria Math" panose="02040503050406030204" pitchFamily="18" charset="0"/>
                      </a:rPr>
                      <m:t>1</m:t>
                    </m:r>
                  </m:oMath>
                </a14:m>
                <a:r>
                  <a:rPr lang="en-US" dirty="0"/>
                  <a:t> is a sweet spot where measurements are mainly sensitive to the </a:t>
                </a:r>
                <a:r>
                  <a:rPr lang="en-US" dirty="0" err="1"/>
                  <a:t>EoS</a:t>
                </a:r>
                <a:endParaRPr lang="en-US" dirty="0"/>
              </a:p>
            </p:txBody>
          </p:sp>
        </mc:Choice>
        <mc:Fallback>
          <p:sp>
            <p:nvSpPr>
              <p:cNvPr id="19" name="TextBox 18"/>
              <p:cNvSpPr txBox="1">
                <a:spLocks noRot="1" noChangeAspect="1" noMove="1" noResize="1" noEditPoints="1" noAdjustHandles="1" noChangeArrowheads="1" noChangeShapeType="1" noTextEdit="1"/>
              </p:cNvSpPr>
              <p:nvPr/>
            </p:nvSpPr>
            <p:spPr>
              <a:xfrm>
                <a:off x="303334" y="5274675"/>
                <a:ext cx="8651632" cy="651910"/>
              </a:xfrm>
              <a:prstGeom prst="rect">
                <a:avLst/>
              </a:prstGeom>
              <a:blipFill rotWithShape="1">
                <a:blip r:embed="rId7"/>
                <a:stretch>
                  <a:fillRect l="-634" t="-3738" r="-564" b="-14953"/>
                </a:stretch>
              </a:blipFill>
            </p:spPr>
            <p:txBody>
              <a:bodyPr/>
              <a:lstStyle/>
              <a:p>
                <a:r>
                  <a:rPr lang="en-US">
                    <a:noFill/>
                  </a:rPr>
                  <a:t> </a:t>
                </a:r>
                <a:endParaRPr lang="en-US">
                  <a:noFill/>
                </a:endParaRPr>
              </a:p>
            </p:txBody>
          </p:sp>
        </mc:Fallback>
      </mc:AlternateContent>
      <mc:AlternateContent xmlns:mc="http://schemas.openxmlformats.org/markup-compatibility/2006">
        <mc:Choice xmlns:a14="http://schemas.microsoft.com/office/drawing/2010/main" Requires="a14">
          <p:sp>
            <p:nvSpPr>
              <p:cNvPr id="22" name="TextBox 21">
                <a:extLst>
                  <a:ext uri="{FF2B5EF4-FFF2-40B4-BE49-F238E27FC236}">
                    <ele attr="{7AE96050-8D99-409B-AA9B-944305AA14F2}"/>
                  </a:ext>
                </a:extLst>
              </p:cNvPr>
              <p:cNvSpPr txBox="1"/>
              <p:nvPr/>
            </p:nvSpPr>
            <p:spPr>
              <a:xfrm>
                <a:off x="319820" y="6045736"/>
                <a:ext cx="8651632" cy="369332"/>
              </a:xfrm>
              <a:prstGeom prst="rect">
                <a:avLst/>
              </a:prstGeom>
              <a:noFill/>
            </p:spPr>
            <p:txBody>
              <a:bodyPr wrap="square" rtlCol="0">
                <a:spAutoFit/>
              </a:bodyPr>
              <a:lstStyle/>
              <a:p>
                <a:pPr algn="just"/>
                <a:r>
                  <a:rPr lang="en-US" dirty="0">
                    <a:ea typeface="Cambria Math" panose="02040503050406030204" pitchFamily="18" charset="0"/>
                  </a:rPr>
                  <a:t>Estimates: </a:t>
                </a:r>
                <a14:m>
                  <m:oMath xmlns:m="http://schemas.openxmlformats.org/officeDocument/2006/math">
                    <m:r>
                      <a:rPr lang="en-US" i="1" dirty="0">
                        <a:latin typeface="Cambria Math" panose="02040503050406030204" pitchFamily="18" charset="0"/>
                        <a:ea typeface="Cambria Math" panose="02040503050406030204" pitchFamily="18" charset="0"/>
                      </a:rPr>
                      <m:t>𝛼</m:t>
                    </m:r>
                    <m:r>
                      <a:rPr lang="en-US" i="1" dirty="0" smtClean="0">
                        <a:latin typeface="Cambria Math" panose="02040503050406030204" pitchFamily="18" charset="0"/>
                        <a:ea typeface="Cambria Math" panose="02040503050406030204" pitchFamily="18" charset="0"/>
                      </a:rPr>
                      <m:t>≈</m:t>
                    </m:r>
                    <m:r>
                      <a:rPr lang="en-US" b="0" i="1" dirty="0" smtClean="0">
                        <a:latin typeface="Cambria Math" panose="02040503050406030204" pitchFamily="18" charset="0"/>
                        <a:ea typeface="Cambria Math" panose="02040503050406030204" pitchFamily="18" charset="0"/>
                      </a:rPr>
                      <m:t>0.1</m:t>
                    </m:r>
                  </m:oMath>
                </a14:m>
                <a:r>
                  <a:rPr lang="en-US" dirty="0"/>
                  <a:t> corresponds to </a:t>
                </a:r>
                <a14:m>
                  <m:oMath xmlns:m="http://schemas.openxmlformats.org/officeDocument/2006/math">
                    <m:sSub>
                      <m:sSubPr>
                        <m:ctrlPr>
                          <a:rPr lang="el-GR" i="1" smtClean="0">
                            <a:latin typeface="Cambria Math" panose="02040503050406030204" pitchFamily="18" charset="0"/>
                            <a:ea typeface="Cambria Math" panose="02040503050406030204" pitchFamily="18" charset="0"/>
                          </a:rPr>
                        </m:ctrlPr>
                      </m:sSubPr>
                      <m:e>
                        <m:r>
                          <m:rPr>
                            <m:sty m:val="p"/>
                          </m:rPr>
                          <a:rPr lang="el-GR" i="1">
                            <a:latin typeface="Cambria Math" panose="02040503050406030204" pitchFamily="18" charset="0"/>
                            <a:ea typeface="Cambria Math" panose="02040503050406030204" pitchFamily="18" charset="0"/>
                          </a:rPr>
                          <m:t>Δ</m:t>
                        </m:r>
                        <m:r>
                          <a:rPr lang="en-US" i="1">
                            <a:latin typeface="Cambria Math" panose="02040503050406030204" pitchFamily="18" charset="0"/>
                            <a:ea typeface="Cambria Math" panose="02040503050406030204" pitchFamily="18" charset="0"/>
                          </a:rPr>
                          <m:t>𝑌</m:t>
                        </m:r>
                      </m:e>
                      <m:sub>
                        <m:r>
                          <a:rPr lang="en-US" b="0" i="1" smtClean="0">
                            <a:latin typeface="Cambria Math" panose="02040503050406030204" pitchFamily="18" charset="0"/>
                            <a:ea typeface="Cambria Math" panose="02040503050406030204" pitchFamily="18" charset="0"/>
                          </a:rPr>
                          <m:t>𝑎𝑐𝑐</m:t>
                        </m:r>
                      </m:sub>
                    </m:sSub>
                    <m:r>
                      <a:rPr lang="el-GR"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2(1)</m:t>
                    </m:r>
                  </m:oMath>
                </a14:m>
                <a:r>
                  <a:rPr lang="en-US" dirty="0"/>
                  <a:t> at LHC (RHIC)</a:t>
                </a:r>
              </a:p>
            </p:txBody>
          </p:sp>
        </mc:Choice>
        <mc:Fallback>
          <p:sp>
            <p:nvSpPr>
              <p:cNvPr id="22" name="TextBox 21"/>
              <p:cNvSpPr txBox="1">
                <a:spLocks noRot="1" noChangeAspect="1" noMove="1" noResize="1" noEditPoints="1" noAdjustHandles="1" noChangeArrowheads="1" noChangeShapeType="1" noTextEdit="1"/>
              </p:cNvSpPr>
              <p:nvPr/>
            </p:nvSpPr>
            <p:spPr>
              <a:xfrm>
                <a:off x="319820" y="6045736"/>
                <a:ext cx="8651632" cy="369332"/>
              </a:xfrm>
              <a:prstGeom prst="rect">
                <a:avLst/>
              </a:prstGeom>
              <a:blipFill rotWithShape="1">
                <a:blip r:embed="rId8"/>
                <a:stretch>
                  <a:fillRect l="-563" t="-8333" b="-28333"/>
                </a:stretch>
              </a:blipFill>
            </p:spPr>
            <p:txBody>
              <a:bodyPr/>
              <a:lstStyle/>
              <a:p>
                <a:r>
                  <a:rPr lang="en-US">
                    <a:noFill/>
                  </a:rPr>
                  <a:t> </a:t>
                </a:r>
                <a:endParaRPr lang="en-US">
                  <a:noFill/>
                </a:endParaRPr>
              </a:p>
            </p:txBody>
          </p:sp>
        </mc:Fallback>
      </mc:AlternateContent>
      <p:sp>
        <p:nvSpPr>
          <p:cNvPr id="4" name="Text Placeholder 3"/>
          <p:cNvSpPr>
            <a:spLocks noGrp="1"/>
          </p:cNvSpPr>
          <p:nvPr>
            <p:ph type="body" sz="quarter" idx="12"/>
          </p:nvPr>
        </p:nvSpPr>
        <p:spPr/>
        <p:txBody>
          <a:bodyPr>
            <a:normAutofit fontScale="90000"/>
          </a:bodyPr>
          <a:lstStyle/>
          <a:p>
            <a:r>
              <a:rPr lang="en-US" dirty="0"/>
              <a:t>22</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Multiple conserved charges</a:t>
            </a:r>
            <a:endParaRPr lang="en-US" dirty="0"/>
          </a:p>
        </p:txBody>
      </p:sp>
      <p:sp>
        <p:nvSpPr>
          <p:cNvPr id="29" name="Text Placeholder 3"/>
          <p:cNvSpPr>
            <a:spLocks noGrp="1"/>
          </p:cNvSpPr>
          <p:nvPr>
            <p:ph type="body" sz="quarter" idx="12"/>
          </p:nvPr>
        </p:nvSpPr>
        <p:spPr/>
        <p:txBody>
          <a:bodyPr>
            <a:normAutofit fontScale="90000"/>
          </a:bodyPr>
          <a:lstStyle/>
          <a:p>
            <a:r>
              <a:rPr lang="en-US" dirty="0"/>
              <a:t>23</a:t>
            </a:r>
            <a:endParaRPr lang="uk-UA" dirty="0"/>
          </a:p>
        </p:txBody>
      </p:sp>
      <p:pic>
        <p:nvPicPr>
          <p:cNvPr id="6" name="Изображение 5"/>
          <p:cNvPicPr>
            <a:picLocks noChangeAspect="1"/>
          </p:cNvPicPr>
          <p:nvPr/>
        </p:nvPicPr>
        <p:blipFill>
          <a:blip r:embed="rId1"/>
          <a:stretch>
            <a:fillRect/>
          </a:stretch>
        </p:blipFill>
        <p:spPr>
          <a:xfrm>
            <a:off x="401955" y="1295400"/>
            <a:ext cx="8463915" cy="212725"/>
          </a:xfrm>
          <a:prstGeom prst="rect">
            <a:avLst/>
          </a:prstGeom>
        </p:spPr>
      </p:pic>
      <p:pic>
        <p:nvPicPr>
          <p:cNvPr id="9" name="Изображение 8"/>
          <p:cNvPicPr>
            <a:picLocks noChangeAspect="1"/>
          </p:cNvPicPr>
          <p:nvPr/>
        </p:nvPicPr>
        <p:blipFill>
          <a:blip r:embed="rId2"/>
          <a:stretch>
            <a:fillRect/>
          </a:stretch>
        </p:blipFill>
        <p:spPr>
          <a:xfrm>
            <a:off x="2109470" y="2857500"/>
            <a:ext cx="5280660" cy="584835"/>
          </a:xfrm>
          <a:prstGeom prst="rect">
            <a:avLst/>
          </a:prstGeom>
        </p:spPr>
      </p:pic>
      <p:sp>
        <p:nvSpPr>
          <p:cNvPr id="15" name="Текстовое поле 14"/>
          <p:cNvSpPr txBox="1"/>
          <p:nvPr/>
        </p:nvSpPr>
        <p:spPr>
          <a:xfrm>
            <a:off x="908685" y="2362200"/>
            <a:ext cx="4097020" cy="337185"/>
          </a:xfrm>
          <a:prstGeom prst="rect">
            <a:avLst/>
          </a:prstGeom>
          <a:noFill/>
        </p:spPr>
        <p:txBody>
          <a:bodyPr wrap="none" rtlCol="0">
            <a:spAutoFit/>
          </a:bodyPr>
          <a:p>
            <a:r>
              <a:rPr lang="en-US" altLang="ru-RU" sz="1600"/>
              <a:t>Diagonal and off-diagonal GCE susceptibilities:</a:t>
            </a:r>
            <a:endParaRPr lang="en-US" altLang="ru-RU" sz="1600"/>
          </a:p>
        </p:txBody>
      </p:sp>
      <p:sp>
        <p:nvSpPr>
          <p:cNvPr id="16" name="Текстовое поле 15"/>
          <p:cNvSpPr txBox="1"/>
          <p:nvPr/>
        </p:nvSpPr>
        <p:spPr>
          <a:xfrm>
            <a:off x="995045" y="3442335"/>
            <a:ext cx="1419225" cy="337185"/>
          </a:xfrm>
          <a:prstGeom prst="rect">
            <a:avLst/>
          </a:prstGeom>
          <a:noFill/>
        </p:spPr>
        <p:txBody>
          <a:bodyPr wrap="none" rtlCol="0">
            <a:spAutoFit/>
          </a:bodyPr>
          <a:p>
            <a:r>
              <a:rPr lang="en-US" altLang="ru-RU" sz="1600"/>
              <a:t>Other notation:</a:t>
            </a:r>
            <a:endParaRPr lang="en-US" altLang="ru-RU" sz="1600"/>
          </a:p>
        </p:txBody>
      </p:sp>
      <p:pic>
        <p:nvPicPr>
          <p:cNvPr id="17" name="Изображение 16"/>
          <p:cNvPicPr>
            <a:picLocks noChangeAspect="1"/>
          </p:cNvPicPr>
          <p:nvPr/>
        </p:nvPicPr>
        <p:blipFill>
          <a:blip r:embed="rId3"/>
          <a:stretch>
            <a:fillRect/>
          </a:stretch>
        </p:blipFill>
        <p:spPr>
          <a:xfrm>
            <a:off x="1399540" y="3895725"/>
            <a:ext cx="5990590" cy="590550"/>
          </a:xfrm>
          <a:prstGeom prst="rect">
            <a:avLst/>
          </a:prstGeom>
        </p:spPr>
      </p:pic>
      <p:pic>
        <p:nvPicPr>
          <p:cNvPr id="19" name="Изображение 18"/>
          <p:cNvPicPr>
            <a:picLocks noChangeAspect="1"/>
          </p:cNvPicPr>
          <p:nvPr/>
        </p:nvPicPr>
        <p:blipFill>
          <a:blip r:embed="rId4"/>
          <a:stretch>
            <a:fillRect/>
          </a:stretch>
        </p:blipFill>
        <p:spPr>
          <a:xfrm>
            <a:off x="995045" y="4706620"/>
            <a:ext cx="3486150" cy="744855"/>
          </a:xfrm>
          <a:prstGeom prst="rect">
            <a:avLst/>
          </a:prstGeom>
        </p:spPr>
      </p:pic>
      <p:sp>
        <p:nvSpPr>
          <p:cNvPr id="21" name="Текстовое поле 20"/>
          <p:cNvSpPr txBox="1"/>
          <p:nvPr/>
        </p:nvSpPr>
        <p:spPr>
          <a:xfrm>
            <a:off x="5260975" y="4984115"/>
            <a:ext cx="2988945" cy="337185"/>
          </a:xfrm>
          <a:prstGeom prst="rect">
            <a:avLst/>
          </a:prstGeom>
          <a:noFill/>
        </p:spPr>
        <p:txBody>
          <a:bodyPr wrap="square" rtlCol="0">
            <a:spAutoFit/>
          </a:bodyPr>
          <a:p>
            <a:pPr algn="l"/>
            <a:r>
              <a:rPr lang="en-US" altLang="ru-RU" sz="1600">
                <a:solidFill>
                  <a:srgbClr val="0808FF"/>
                </a:solidFill>
              </a:rPr>
              <a:t>https://github.com/vlvovch/SAM</a:t>
            </a:r>
            <a:endParaRPr lang="en-US" altLang="ru-RU" sz="1600">
              <a:solidFill>
                <a:srgbClr val="0808FF"/>
              </a:solidFill>
            </a:endParaRPr>
          </a:p>
        </p:txBody>
      </p:sp>
      <p:sp>
        <p:nvSpPr>
          <p:cNvPr id="22" name="Прямоугольник 21"/>
          <p:cNvSpPr/>
          <p:nvPr/>
        </p:nvSpPr>
        <p:spPr>
          <a:xfrm>
            <a:off x="562610" y="2172970"/>
            <a:ext cx="7931785" cy="3402965"/>
          </a:xfrm>
          <a:prstGeom prst="rect">
            <a:avLst/>
          </a:prstGeom>
          <a:noFill/>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ru-RU" altLang="en-US"/>
          </a:p>
        </p:txBody>
      </p:sp>
      <p:sp>
        <p:nvSpPr>
          <p:cNvPr id="23" name="Текстовое поле 22"/>
          <p:cNvSpPr txBox="1"/>
          <p:nvPr/>
        </p:nvSpPr>
        <p:spPr>
          <a:xfrm>
            <a:off x="803910" y="1835785"/>
            <a:ext cx="1305560" cy="337185"/>
          </a:xfrm>
          <a:prstGeom prst="rect">
            <a:avLst/>
          </a:prstGeom>
          <a:noFill/>
        </p:spPr>
        <p:txBody>
          <a:bodyPr wrap="none" rtlCol="0">
            <a:spAutoFit/>
          </a:bodyPr>
          <a:p>
            <a:r>
              <a:rPr lang="en-US" altLang="ru-RU" sz="1600"/>
              <a:t>NOTATIONS</a:t>
            </a:r>
            <a:endParaRPr lang="en-US" altLang="ru-RU" sz="1600"/>
          </a:p>
        </p:txBody>
      </p:sp>
      <p:sp>
        <p:nvSpPr>
          <p:cNvPr id="24" name="Текстовое поле 23"/>
          <p:cNvSpPr txBox="1"/>
          <p:nvPr/>
        </p:nvSpPr>
        <p:spPr>
          <a:xfrm>
            <a:off x="3302000" y="2967990"/>
            <a:ext cx="2540000" cy="922020"/>
          </a:xfrm>
          <a:prstGeom prst="rect">
            <a:avLst/>
          </a:prstGeom>
          <a:noFill/>
        </p:spPr>
        <p:txBody>
          <a:bodyPr wrap="square" rtlCol="0" anchor="t">
            <a:spAutoFit/>
          </a:bodyPr>
          <a:p>
            <a:endParaRPr lang="ru-RU" altLang="en-US"/>
          </a:p>
          <a:p>
            <a:endParaRPr lang="ru-RU" altLang="en-US"/>
          </a:p>
          <a:p>
            <a:r>
              <a:rPr lang="ru-RU" altLang="en-US"/>
              <a:t>    </a:t>
            </a:r>
            <a:endParaRPr lang="ru-RU" altLang="en-US"/>
          </a:p>
        </p:txBody>
      </p:sp>
      <p:sp>
        <p:nvSpPr>
          <p:cNvPr id="25" name="Текстовое поле 24"/>
          <p:cNvSpPr txBox="1"/>
          <p:nvPr/>
        </p:nvSpPr>
        <p:spPr>
          <a:xfrm>
            <a:off x="341630" y="6467475"/>
            <a:ext cx="3155950" cy="337185"/>
          </a:xfrm>
          <a:prstGeom prst="rect">
            <a:avLst/>
          </a:prstGeom>
          <a:noFill/>
        </p:spPr>
        <p:txBody>
          <a:bodyPr wrap="none" rtlCol="0" anchor="t">
            <a:spAutoFit/>
          </a:bodyPr>
          <a:p>
            <a:pPr algn="l"/>
            <a:r>
              <a:rPr lang="en-US" sz="1600" dirty="0">
                <a:solidFill>
                  <a:srgbClr val="0808FF"/>
                </a:solidFill>
                <a:sym typeface="+mn-ea"/>
              </a:rPr>
              <a:t>Vovchenko, </a:t>
            </a:r>
            <a:r>
              <a:rPr lang="en-US" sz="1600" b="1" dirty="0">
                <a:solidFill>
                  <a:srgbClr val="0808FF"/>
                </a:solidFill>
                <a:sym typeface="+mn-ea"/>
              </a:rPr>
              <a:t>R.P.</a:t>
            </a:r>
            <a:r>
              <a:rPr lang="en-US" sz="1600" dirty="0">
                <a:solidFill>
                  <a:srgbClr val="0808FF"/>
                </a:solidFill>
                <a:sym typeface="+mn-ea"/>
              </a:rPr>
              <a:t>, Koch, </a:t>
            </a:r>
            <a:r>
              <a:rPr lang="en-US" altLang="ru-RU" sz="1600">
                <a:solidFill>
                  <a:srgbClr val="0808FF"/>
                </a:solidFill>
                <a:sym typeface="+mn-ea"/>
              </a:rPr>
              <a:t>2007.03850</a:t>
            </a:r>
            <a:endParaRPr lang="en-US" altLang="en-US" sz="1600" dirty="0">
              <a:solidFill>
                <a:srgbClr val="0808FF"/>
              </a:solidFill>
              <a:sym typeface="+mn-ea"/>
            </a:endParaRPr>
          </a:p>
        </p:txBody>
      </p:sp>
      <p:pic>
        <p:nvPicPr>
          <p:cNvPr id="27" name="Замещающее содержимое 2"/>
          <p:cNvPicPr>
            <a:picLocks noChangeAspect="1"/>
          </p:cNvPicPr>
          <p:nvPr>
            <p:ph idx="1"/>
          </p:nvPr>
        </p:nvPicPr>
        <p:blipFill>
          <a:blip r:embed="rId5"/>
          <a:stretch>
            <a:fillRect/>
          </a:stretch>
        </p:blipFill>
        <p:spPr>
          <a:xfrm>
            <a:off x="2088515" y="5722620"/>
            <a:ext cx="5090160" cy="744855"/>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Special cases </a:t>
            </a:r>
            <a:endParaRPr lang="en-US" dirty="0"/>
          </a:p>
        </p:txBody>
      </p:sp>
      <p:sp>
        <p:nvSpPr>
          <p:cNvPr id="29" name="Text Placeholder 3"/>
          <p:cNvSpPr>
            <a:spLocks noGrp="1"/>
          </p:cNvSpPr>
          <p:nvPr>
            <p:ph type="body" sz="quarter" idx="12"/>
          </p:nvPr>
        </p:nvSpPr>
        <p:spPr/>
        <p:txBody>
          <a:bodyPr>
            <a:normAutofit fontScale="90000"/>
          </a:bodyPr>
          <a:lstStyle/>
          <a:p>
            <a:r>
              <a:rPr lang="en-US" dirty="0"/>
              <a:t>24</a:t>
            </a:r>
            <a:endParaRPr lang="uk-UA" dirty="0"/>
          </a:p>
        </p:txBody>
      </p:sp>
      <p:sp>
        <p:nvSpPr>
          <p:cNvPr id="25" name="Текстовое поле 24"/>
          <p:cNvSpPr txBox="1"/>
          <p:nvPr/>
        </p:nvSpPr>
        <p:spPr>
          <a:xfrm>
            <a:off x="341630" y="6467475"/>
            <a:ext cx="3155950" cy="337185"/>
          </a:xfrm>
          <a:prstGeom prst="rect">
            <a:avLst/>
          </a:prstGeom>
          <a:noFill/>
        </p:spPr>
        <p:txBody>
          <a:bodyPr wrap="none" rtlCol="0" anchor="t">
            <a:spAutoFit/>
          </a:bodyPr>
          <a:p>
            <a:pPr algn="l"/>
            <a:r>
              <a:rPr lang="en-US" sz="1600" dirty="0">
                <a:solidFill>
                  <a:srgbClr val="0808FF"/>
                </a:solidFill>
                <a:sym typeface="+mn-ea"/>
              </a:rPr>
              <a:t>Vovchenko, </a:t>
            </a:r>
            <a:r>
              <a:rPr lang="en-US" sz="1600" b="1" dirty="0">
                <a:solidFill>
                  <a:srgbClr val="0808FF"/>
                </a:solidFill>
                <a:sym typeface="+mn-ea"/>
              </a:rPr>
              <a:t>R.P.</a:t>
            </a:r>
            <a:r>
              <a:rPr lang="en-US" sz="1600" dirty="0">
                <a:solidFill>
                  <a:srgbClr val="0808FF"/>
                </a:solidFill>
                <a:sym typeface="+mn-ea"/>
              </a:rPr>
              <a:t>, Koch, </a:t>
            </a:r>
            <a:r>
              <a:rPr lang="en-US" altLang="ru-RU" sz="1600">
                <a:solidFill>
                  <a:srgbClr val="0808FF"/>
                </a:solidFill>
                <a:sym typeface="+mn-ea"/>
              </a:rPr>
              <a:t>2007.03850</a:t>
            </a:r>
            <a:endParaRPr lang="en-US" altLang="en-US" sz="1600" dirty="0">
              <a:solidFill>
                <a:srgbClr val="0808FF"/>
              </a:solidFill>
              <a:sym typeface="+mn-ea"/>
            </a:endParaRPr>
          </a:p>
        </p:txBody>
      </p:sp>
      <p:pic>
        <p:nvPicPr>
          <p:cNvPr id="5" name="Замещающее содержимое 4"/>
          <p:cNvPicPr>
            <a:picLocks noChangeAspect="1"/>
          </p:cNvPicPr>
          <p:nvPr>
            <p:ph idx="1"/>
          </p:nvPr>
        </p:nvPicPr>
        <p:blipFill>
          <a:blip r:embed="rId1"/>
          <a:stretch>
            <a:fillRect/>
          </a:stretch>
        </p:blipFill>
        <p:spPr>
          <a:xfrm>
            <a:off x="555625" y="1684020"/>
            <a:ext cx="8588375" cy="876300"/>
          </a:xfrm>
          <a:prstGeom prst="rect">
            <a:avLst/>
          </a:prstGeom>
        </p:spPr>
      </p:pic>
      <p:sp>
        <p:nvSpPr>
          <p:cNvPr id="6" name="Текстовое поле 5"/>
          <p:cNvSpPr txBox="1"/>
          <p:nvPr/>
        </p:nvSpPr>
        <p:spPr>
          <a:xfrm>
            <a:off x="498475" y="1244600"/>
            <a:ext cx="3846830" cy="398780"/>
          </a:xfrm>
          <a:prstGeom prst="rect">
            <a:avLst/>
          </a:prstGeom>
          <a:noFill/>
        </p:spPr>
        <p:txBody>
          <a:bodyPr wrap="square" rtlCol="0" anchor="t">
            <a:spAutoFit/>
          </a:bodyPr>
          <a:p>
            <a:r>
              <a:rPr lang="en-US" sz="2000" dirty="0">
                <a:solidFill>
                  <a:srgbClr val="FF0000"/>
                </a:solidFill>
                <a:sym typeface="+mn-ea"/>
              </a:rPr>
              <a:t>Two conserved charges: B,Q</a:t>
            </a:r>
            <a:endParaRPr lang="en-US" altLang="en-US" sz="2000" dirty="0">
              <a:solidFill>
                <a:srgbClr val="FF0000"/>
              </a:solidFill>
              <a:sym typeface="+mn-ea"/>
            </a:endParaRPr>
          </a:p>
        </p:txBody>
      </p:sp>
      <p:sp>
        <p:nvSpPr>
          <p:cNvPr id="7" name="Текстовое поле 6"/>
          <p:cNvSpPr txBox="1"/>
          <p:nvPr/>
        </p:nvSpPr>
        <p:spPr>
          <a:xfrm>
            <a:off x="555625" y="2627630"/>
            <a:ext cx="3846830" cy="398780"/>
          </a:xfrm>
          <a:prstGeom prst="rect">
            <a:avLst/>
          </a:prstGeom>
          <a:noFill/>
        </p:spPr>
        <p:txBody>
          <a:bodyPr wrap="square" rtlCol="0" anchor="t">
            <a:spAutoFit/>
          </a:bodyPr>
          <a:p>
            <a:r>
              <a:rPr lang="en-US" sz="2000" dirty="0">
                <a:solidFill>
                  <a:srgbClr val="FF0000"/>
                </a:solidFill>
                <a:sym typeface="+mn-ea"/>
              </a:rPr>
              <a:t>Three conserved charges: B,Q,S</a:t>
            </a:r>
            <a:endParaRPr lang="en-US" altLang="en-US" sz="2000" dirty="0">
              <a:solidFill>
                <a:srgbClr val="FF0000"/>
              </a:solidFill>
              <a:sym typeface="+mn-ea"/>
            </a:endParaRPr>
          </a:p>
        </p:txBody>
      </p:sp>
      <p:pic>
        <p:nvPicPr>
          <p:cNvPr id="8" name="Изображение 7"/>
          <p:cNvPicPr>
            <a:picLocks noChangeAspect="1"/>
          </p:cNvPicPr>
          <p:nvPr/>
        </p:nvPicPr>
        <p:blipFill>
          <a:blip r:embed="rId2"/>
          <a:stretch>
            <a:fillRect/>
          </a:stretch>
        </p:blipFill>
        <p:spPr>
          <a:xfrm>
            <a:off x="689610" y="3138805"/>
            <a:ext cx="7765415" cy="1423035"/>
          </a:xfrm>
          <a:prstGeom prst="rect">
            <a:avLst/>
          </a:prstGeom>
        </p:spPr>
      </p:pic>
      <p:pic>
        <p:nvPicPr>
          <p:cNvPr id="11" name="Изображение 10"/>
          <p:cNvPicPr>
            <a:picLocks noChangeAspect="1"/>
          </p:cNvPicPr>
          <p:nvPr/>
        </p:nvPicPr>
        <p:blipFill>
          <a:blip r:embed="rId3"/>
          <a:stretch>
            <a:fillRect/>
          </a:stretch>
        </p:blipFill>
        <p:spPr>
          <a:xfrm>
            <a:off x="7052310" y="1104900"/>
            <a:ext cx="1213485" cy="241935"/>
          </a:xfrm>
          <a:prstGeom prst="rect">
            <a:avLst/>
          </a:prstGeom>
        </p:spPr>
      </p:pic>
      <p:sp>
        <p:nvSpPr>
          <p:cNvPr id="13" name="Текстовое поле 12"/>
          <p:cNvSpPr txBox="1"/>
          <p:nvPr/>
        </p:nvSpPr>
        <p:spPr>
          <a:xfrm>
            <a:off x="689610" y="4716780"/>
            <a:ext cx="6801485" cy="645160"/>
          </a:xfrm>
          <a:prstGeom prst="rect">
            <a:avLst/>
          </a:prstGeom>
          <a:noFill/>
          <a:ln w="19050">
            <a:solidFill>
              <a:schemeClr val="tx1"/>
            </a:solidFill>
          </a:ln>
        </p:spPr>
        <p:txBody>
          <a:bodyPr wrap="square" rtlCol="0" anchor="t">
            <a:spAutoFit/>
          </a:bodyPr>
          <a:p>
            <a:r>
              <a:rPr lang="en-US" altLang="ru-RU"/>
              <a:t>T</a:t>
            </a:r>
            <a:r>
              <a:rPr lang="ru-RU" altLang="en-US"/>
              <a:t>he fact that electric </a:t>
            </a:r>
            <a:r>
              <a:rPr lang="en-US" altLang="ru-RU"/>
              <a:t>(strange)</a:t>
            </a:r>
            <a:r>
              <a:rPr lang="ru-RU" altLang="en-US"/>
              <a:t> charge is fixed has an effect on</a:t>
            </a:r>
            <a:endParaRPr lang="ru-RU" altLang="en-US"/>
          </a:p>
          <a:p>
            <a:r>
              <a:rPr lang="ru-RU" altLang="en-US"/>
              <a:t>observables which do not involve explicitly the electric charge.</a:t>
            </a:r>
            <a:endParaRPr lang="ru-RU" altLang="en-US"/>
          </a:p>
        </p:txBody>
      </p:sp>
      <p:sp>
        <p:nvSpPr>
          <p:cNvPr id="14" name="Текстовое поле 13"/>
          <p:cNvSpPr txBox="1"/>
          <p:nvPr/>
        </p:nvSpPr>
        <p:spPr>
          <a:xfrm>
            <a:off x="684530" y="5480685"/>
            <a:ext cx="7770495" cy="645160"/>
          </a:xfrm>
          <a:prstGeom prst="rect">
            <a:avLst/>
          </a:prstGeom>
          <a:noFill/>
        </p:spPr>
        <p:txBody>
          <a:bodyPr wrap="square" rtlCol="0">
            <a:spAutoFit/>
          </a:bodyPr>
          <a:p>
            <a:r>
              <a:rPr lang="en-US" altLang="ru-RU"/>
              <a:t>But only for fluctuations of non-conserved quantities and for higher order fluctuations of conserved charges</a:t>
            </a:r>
            <a:endParaRPr lang="en-US" altLang="ru-RU"/>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General formulas</a:t>
            </a:r>
            <a:endParaRPr lang="en-US" dirty="0"/>
          </a:p>
        </p:txBody>
      </p:sp>
      <p:sp>
        <p:nvSpPr>
          <p:cNvPr id="29" name="Text Placeholder 3"/>
          <p:cNvSpPr>
            <a:spLocks noGrp="1"/>
          </p:cNvSpPr>
          <p:nvPr>
            <p:ph type="body" sz="quarter" idx="12"/>
          </p:nvPr>
        </p:nvSpPr>
        <p:spPr/>
        <p:txBody>
          <a:bodyPr>
            <a:normAutofit fontScale="90000"/>
          </a:bodyPr>
          <a:lstStyle/>
          <a:p>
            <a:r>
              <a:rPr lang="en-US" dirty="0"/>
              <a:t>25</a:t>
            </a:r>
            <a:endParaRPr lang="uk-UA" dirty="0"/>
          </a:p>
        </p:txBody>
      </p:sp>
      <p:pic>
        <p:nvPicPr>
          <p:cNvPr id="5" name="Замещающее содержимое 4"/>
          <p:cNvPicPr>
            <a:picLocks noChangeAspect="1"/>
          </p:cNvPicPr>
          <p:nvPr>
            <p:ph idx="1"/>
          </p:nvPr>
        </p:nvPicPr>
        <p:blipFill>
          <a:blip r:embed="rId1"/>
          <a:stretch>
            <a:fillRect/>
          </a:stretch>
        </p:blipFill>
        <p:spPr>
          <a:xfrm>
            <a:off x="277495" y="1344930"/>
            <a:ext cx="8588375" cy="2079625"/>
          </a:xfrm>
          <a:prstGeom prst="rect">
            <a:avLst/>
          </a:prstGeom>
        </p:spPr>
      </p:pic>
      <p:sp>
        <p:nvSpPr>
          <p:cNvPr id="6" name="Текстовое поле 5"/>
          <p:cNvSpPr txBox="1"/>
          <p:nvPr/>
        </p:nvSpPr>
        <p:spPr>
          <a:xfrm>
            <a:off x="278130" y="3424555"/>
            <a:ext cx="7072630" cy="368300"/>
          </a:xfrm>
          <a:prstGeom prst="rect">
            <a:avLst/>
          </a:prstGeom>
          <a:noFill/>
        </p:spPr>
        <p:txBody>
          <a:bodyPr wrap="square" rtlCol="0">
            <a:spAutoFit/>
          </a:bodyPr>
          <a:p>
            <a:pPr algn="l"/>
            <a:r>
              <a:rPr lang="en-US" altLang="ru-RU"/>
              <a:t>For results up to the 6-th order see </a:t>
            </a:r>
            <a:r>
              <a:rPr lang="en-US" altLang="ru-RU">
                <a:solidFill>
                  <a:srgbClr val="0808FF"/>
                </a:solidFill>
              </a:rPr>
              <a:t>arXiv:2007.03850 </a:t>
            </a:r>
            <a:endParaRPr lang="en-US" altLang="ru-RU">
              <a:solidFill>
                <a:srgbClr val="0808FF"/>
              </a:solidFill>
            </a:endParaRPr>
          </a:p>
        </p:txBody>
      </p:sp>
      <p:sp>
        <p:nvSpPr>
          <p:cNvPr id="25" name="Текстовое поле 24"/>
          <p:cNvSpPr txBox="1"/>
          <p:nvPr/>
        </p:nvSpPr>
        <p:spPr>
          <a:xfrm>
            <a:off x="341630" y="6467475"/>
            <a:ext cx="3155950" cy="337185"/>
          </a:xfrm>
          <a:prstGeom prst="rect">
            <a:avLst/>
          </a:prstGeom>
          <a:noFill/>
        </p:spPr>
        <p:txBody>
          <a:bodyPr wrap="none" rtlCol="0" anchor="t">
            <a:spAutoFit/>
          </a:bodyPr>
          <a:p>
            <a:pPr algn="l"/>
            <a:r>
              <a:rPr lang="en-US" sz="1600" dirty="0">
                <a:solidFill>
                  <a:srgbClr val="0808FF"/>
                </a:solidFill>
                <a:sym typeface="+mn-ea"/>
              </a:rPr>
              <a:t>Vovchenko, </a:t>
            </a:r>
            <a:r>
              <a:rPr lang="en-US" sz="1600" b="1" dirty="0">
                <a:solidFill>
                  <a:srgbClr val="0808FF"/>
                </a:solidFill>
                <a:sym typeface="+mn-ea"/>
              </a:rPr>
              <a:t>R.P.</a:t>
            </a:r>
            <a:r>
              <a:rPr lang="en-US" sz="1600" dirty="0">
                <a:solidFill>
                  <a:srgbClr val="0808FF"/>
                </a:solidFill>
                <a:sym typeface="+mn-ea"/>
              </a:rPr>
              <a:t>, Koch, </a:t>
            </a:r>
            <a:r>
              <a:rPr lang="en-US" altLang="ru-RU" sz="1600">
                <a:solidFill>
                  <a:srgbClr val="0808FF"/>
                </a:solidFill>
                <a:sym typeface="+mn-ea"/>
              </a:rPr>
              <a:t>2007.03850</a:t>
            </a:r>
            <a:endParaRPr lang="en-US" altLang="en-US" sz="1600" dirty="0">
              <a:solidFill>
                <a:srgbClr val="0808FF"/>
              </a:solidFill>
              <a:sym typeface="+mn-e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ru-RU" dirty="0"/>
              <a:t>Lattice QCD </a:t>
            </a:r>
            <a:r>
              <a:rPr lang="ru-RU" altLang="en-US" dirty="0"/>
              <a:t>(</a:t>
            </a:r>
            <a:r>
              <a:rPr lang="en-US" altLang="en-US" dirty="0"/>
              <a:t>fluctuations of conserved charges)</a:t>
            </a:r>
            <a:endParaRPr lang="en-US" altLang="en-US" dirty="0"/>
          </a:p>
        </p:txBody>
      </p:sp>
      <p:sp>
        <p:nvSpPr>
          <p:cNvPr id="29" name="Text Placeholder 3"/>
          <p:cNvSpPr>
            <a:spLocks noGrp="1"/>
          </p:cNvSpPr>
          <p:nvPr>
            <p:ph type="body" sz="quarter" idx="12"/>
          </p:nvPr>
        </p:nvSpPr>
        <p:spPr/>
        <p:txBody>
          <a:bodyPr>
            <a:normAutofit fontScale="90000"/>
          </a:bodyPr>
          <a:lstStyle/>
          <a:p>
            <a:r>
              <a:rPr lang="en-US" dirty="0"/>
              <a:t>3</a:t>
            </a:r>
            <a:endParaRPr lang="uk-UA" dirty="0"/>
          </a:p>
        </p:txBody>
      </p:sp>
      <p:pic>
        <p:nvPicPr>
          <p:cNvPr id="4" name="Picture 2"/>
          <p:cNvPicPr>
            <a:picLocks noChangeAspect="1"/>
          </p:cNvPicPr>
          <p:nvPr/>
        </p:nvPicPr>
        <p:blipFill>
          <a:blip r:embed="rId1"/>
          <a:stretch>
            <a:fillRect/>
          </a:stretch>
        </p:blipFill>
        <p:spPr>
          <a:xfrm>
            <a:off x="597535" y="2204720"/>
            <a:ext cx="7898130" cy="2682240"/>
          </a:xfrm>
          <a:prstGeom prst="rect">
            <a:avLst/>
          </a:prstGeom>
        </p:spPr>
      </p:pic>
      <p:sp>
        <p:nvSpPr>
          <p:cNvPr id="17" name="TextBox 16"/>
          <p:cNvSpPr txBox="1"/>
          <p:nvPr/>
        </p:nvSpPr>
        <p:spPr>
          <a:xfrm>
            <a:off x="5875277" y="4887228"/>
            <a:ext cx="3079689" cy="307777"/>
          </a:xfrm>
          <a:prstGeom prst="rect">
            <a:avLst/>
          </a:prstGeom>
          <a:noFill/>
        </p:spPr>
        <p:txBody>
          <a:bodyPr wrap="none" rtlCol="0">
            <a:spAutoFit/>
          </a:bodyPr>
          <a:p>
            <a:r>
              <a:rPr lang="en-US" sz="1400" dirty="0" err="1">
                <a:solidFill>
                  <a:srgbClr val="0808FF"/>
                </a:solidFill>
              </a:rPr>
              <a:t>Bazavov</a:t>
            </a:r>
            <a:r>
              <a:rPr lang="en-US" sz="1400" dirty="0">
                <a:solidFill>
                  <a:srgbClr val="0808FF"/>
                </a:solidFill>
              </a:rPr>
              <a:t> et al. (</a:t>
            </a:r>
            <a:r>
              <a:rPr lang="en-US" sz="1400" dirty="0" err="1">
                <a:solidFill>
                  <a:srgbClr val="0808FF"/>
                </a:solidFill>
              </a:rPr>
              <a:t>HotQCD</a:t>
            </a:r>
            <a:r>
              <a:rPr lang="en-US" sz="1400" dirty="0">
                <a:solidFill>
                  <a:srgbClr val="0808FF"/>
                </a:solidFill>
              </a:rPr>
              <a:t>), 1701.04325</a:t>
            </a:r>
            <a:endParaRPr lang="uk-UA" sz="1400" dirty="0">
              <a:solidFill>
                <a:srgbClr val="0808FF"/>
              </a:solidFill>
            </a:endParaRPr>
          </a:p>
        </p:txBody>
      </p:sp>
      <mc:AlternateContent xmlns:mc="http://schemas.openxmlformats.org/markup-compatibility/2006">
        <mc:Choice xmlns:a14="http://schemas.microsoft.com/office/drawing/2010/main" Requires="a14"/>
        <mc:Fallback>
          <p:sp>
            <p:nvSpPr>
              <p:cNvPr id="18" name="TextBox 17"/>
              <p:cNvSpPr txBox="1">
                <a:spLocks noRot="1" noChangeAspect="1" noMove="1" noResize="1" noEditPoints="1" noAdjustHandles="1" noChangeArrowheads="1" noChangeShapeType="1" noTextEdit="1"/>
              </p:cNvSpPr>
              <p:nvPr/>
            </p:nvSpPr>
            <p:spPr>
              <a:xfrm>
                <a:off x="364294" y="5439140"/>
                <a:ext cx="8651632" cy="731547"/>
              </a:xfrm>
              <a:prstGeom prst="rect">
                <a:avLst/>
              </a:prstGeom>
              <a:blipFill rotWithShape="1">
                <a:blip r:embed="rId2"/>
                <a:stretch>
                  <a:fillRect l="-775" t="-3333" b="-14167"/>
                </a:stretch>
              </a:blipFill>
            </p:spPr>
            <p:txBody>
              <a:bodyPr/>
              <a:p>
                <a:r>
                  <a:rPr lang="en-US">
                    <a:noFill/>
                  </a:rPr>
                  <a:t> </a:t>
                </a:r>
                <a:endParaRPr lang="en-US">
                  <a:noFill/>
                </a:endParaRPr>
              </a:p>
            </p:txBody>
          </p:sp>
        </mc:Fallback>
      </mc:AlternateContent>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General formulas</a:t>
            </a:r>
            <a:endParaRPr lang="en-US" dirty="0"/>
          </a:p>
        </p:txBody>
      </p:sp>
      <p:sp>
        <p:nvSpPr>
          <p:cNvPr id="29" name="Text Placeholder 3"/>
          <p:cNvSpPr>
            <a:spLocks noGrp="1"/>
          </p:cNvSpPr>
          <p:nvPr>
            <p:ph type="body" sz="quarter" idx="12"/>
          </p:nvPr>
        </p:nvSpPr>
        <p:spPr/>
        <p:txBody>
          <a:bodyPr>
            <a:normAutofit fontScale="90000"/>
          </a:bodyPr>
          <a:lstStyle/>
          <a:p>
            <a:r>
              <a:rPr lang="en-US" dirty="0"/>
              <a:t>25</a:t>
            </a:r>
            <a:endParaRPr lang="en-US" dirty="0"/>
          </a:p>
        </p:txBody>
      </p:sp>
      <p:pic>
        <p:nvPicPr>
          <p:cNvPr id="5" name="Замещающее содержимое 4"/>
          <p:cNvPicPr>
            <a:picLocks noChangeAspect="1"/>
          </p:cNvPicPr>
          <p:nvPr>
            <p:ph idx="1"/>
          </p:nvPr>
        </p:nvPicPr>
        <p:blipFill>
          <a:blip r:embed="rId1"/>
          <a:stretch>
            <a:fillRect/>
          </a:stretch>
        </p:blipFill>
        <p:spPr>
          <a:xfrm>
            <a:off x="277495" y="1344930"/>
            <a:ext cx="8588375" cy="2079625"/>
          </a:xfrm>
          <a:prstGeom prst="rect">
            <a:avLst/>
          </a:prstGeom>
        </p:spPr>
      </p:pic>
      <p:sp>
        <p:nvSpPr>
          <p:cNvPr id="6" name="Текстовое поле 5"/>
          <p:cNvSpPr txBox="1"/>
          <p:nvPr/>
        </p:nvSpPr>
        <p:spPr>
          <a:xfrm>
            <a:off x="278130" y="3424555"/>
            <a:ext cx="7072630" cy="368300"/>
          </a:xfrm>
          <a:prstGeom prst="rect">
            <a:avLst/>
          </a:prstGeom>
          <a:noFill/>
        </p:spPr>
        <p:txBody>
          <a:bodyPr wrap="square" rtlCol="0">
            <a:spAutoFit/>
          </a:bodyPr>
          <a:p>
            <a:pPr algn="l"/>
            <a:r>
              <a:rPr lang="en-US" altLang="ru-RU"/>
              <a:t>For results up to the 6-th order see </a:t>
            </a:r>
            <a:r>
              <a:rPr lang="en-US" altLang="ru-RU">
                <a:solidFill>
                  <a:srgbClr val="0808FF"/>
                </a:solidFill>
              </a:rPr>
              <a:t>arXiv:2007.03850 </a:t>
            </a:r>
            <a:endParaRPr lang="en-US" altLang="ru-RU">
              <a:solidFill>
                <a:srgbClr val="0808FF"/>
              </a:solidFill>
            </a:endParaRPr>
          </a:p>
        </p:txBody>
      </p:sp>
      <p:sp>
        <p:nvSpPr>
          <p:cNvPr id="25" name="Текстовое поле 24"/>
          <p:cNvSpPr txBox="1"/>
          <p:nvPr/>
        </p:nvSpPr>
        <p:spPr>
          <a:xfrm>
            <a:off x="341630" y="6467475"/>
            <a:ext cx="3155950" cy="337185"/>
          </a:xfrm>
          <a:prstGeom prst="rect">
            <a:avLst/>
          </a:prstGeom>
          <a:noFill/>
        </p:spPr>
        <p:txBody>
          <a:bodyPr wrap="none" rtlCol="0" anchor="t">
            <a:spAutoFit/>
          </a:bodyPr>
          <a:p>
            <a:pPr algn="l"/>
            <a:r>
              <a:rPr lang="en-US" sz="1600" dirty="0">
                <a:solidFill>
                  <a:srgbClr val="0808FF"/>
                </a:solidFill>
                <a:sym typeface="+mn-ea"/>
              </a:rPr>
              <a:t>Vovchenko, </a:t>
            </a:r>
            <a:r>
              <a:rPr lang="en-US" sz="1600" b="1" dirty="0">
                <a:solidFill>
                  <a:srgbClr val="0808FF"/>
                </a:solidFill>
                <a:sym typeface="+mn-ea"/>
              </a:rPr>
              <a:t>R.P.</a:t>
            </a:r>
            <a:r>
              <a:rPr lang="en-US" sz="1600" dirty="0">
                <a:solidFill>
                  <a:srgbClr val="0808FF"/>
                </a:solidFill>
                <a:sym typeface="+mn-ea"/>
              </a:rPr>
              <a:t>, Koch, </a:t>
            </a:r>
            <a:r>
              <a:rPr lang="en-US" altLang="ru-RU" sz="1600">
                <a:solidFill>
                  <a:srgbClr val="0808FF"/>
                </a:solidFill>
                <a:sym typeface="+mn-ea"/>
              </a:rPr>
              <a:t>2007.03850</a:t>
            </a:r>
            <a:endParaRPr lang="en-US" altLang="en-US" sz="1600" dirty="0">
              <a:solidFill>
                <a:srgbClr val="0808FF"/>
              </a:solidFill>
              <a:sym typeface="+mn-ea"/>
            </a:endParaRPr>
          </a:p>
        </p:txBody>
      </p:sp>
      <p:sp>
        <p:nvSpPr>
          <p:cNvPr id="4" name="Прямоугольник 3"/>
          <p:cNvSpPr/>
          <p:nvPr/>
        </p:nvSpPr>
        <p:spPr>
          <a:xfrm>
            <a:off x="302895" y="1237615"/>
            <a:ext cx="4173855" cy="1350645"/>
          </a:xfrm>
          <a:prstGeom prst="rect">
            <a:avLst/>
          </a:prstGeom>
          <a:noFill/>
          <a:ln w="28575">
            <a:solidFill>
              <a:srgbClr val="FF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ru-RU" altLang="en-US"/>
          </a:p>
        </p:txBody>
      </p:sp>
      <p:cxnSp>
        <p:nvCxnSpPr>
          <p:cNvPr id="7" name="Прямая со стрелкой 6"/>
          <p:cNvCxnSpPr>
            <a:stCxn id="4" idx="3"/>
          </p:cNvCxnSpPr>
          <p:nvPr/>
        </p:nvCxnSpPr>
        <p:spPr>
          <a:xfrm>
            <a:off x="4476750" y="1913255"/>
            <a:ext cx="960755"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8" name="Текстовое поле 7"/>
          <p:cNvSpPr txBox="1"/>
          <p:nvPr/>
        </p:nvSpPr>
        <p:spPr>
          <a:xfrm>
            <a:off x="5507355" y="1037590"/>
            <a:ext cx="3012440" cy="1630045"/>
          </a:xfrm>
          <a:prstGeom prst="rect">
            <a:avLst/>
          </a:prstGeom>
          <a:noFill/>
          <a:ln w="28575">
            <a:solidFill>
              <a:srgbClr val="FF0000"/>
            </a:solidFill>
          </a:ln>
        </p:spPr>
        <p:txBody>
          <a:bodyPr wrap="square" rtlCol="0">
            <a:spAutoFit/>
          </a:bodyPr>
          <a:p>
            <a:pPr algn="l"/>
            <a:r>
              <a:rPr lang="en-US" altLang="ru-RU" sz="2000"/>
              <a:t>Cumulants up to 3-d order have the same simple </a:t>
            </a:r>
            <a:br>
              <a:rPr lang="en-US" altLang="ru-RU" sz="2000"/>
            </a:br>
            <a:r>
              <a:rPr lang="en-US" altLang="ru-RU" sz="2000">
                <a:sym typeface="+mn-ea"/>
              </a:rPr>
              <a:t>α-dependence as in the case of single conserved charge </a:t>
            </a:r>
            <a:r>
              <a:rPr lang="en-US" altLang="ru-RU"/>
              <a:t> </a:t>
            </a:r>
            <a:endParaRPr lang="en-US" altLang="ru-RU"/>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General formulas</a:t>
            </a:r>
            <a:endParaRPr lang="en-US" dirty="0"/>
          </a:p>
        </p:txBody>
      </p:sp>
      <p:sp>
        <p:nvSpPr>
          <p:cNvPr id="29" name="Text Placeholder 3"/>
          <p:cNvSpPr>
            <a:spLocks noGrp="1"/>
          </p:cNvSpPr>
          <p:nvPr>
            <p:ph type="body" sz="quarter" idx="12"/>
          </p:nvPr>
        </p:nvSpPr>
        <p:spPr/>
        <p:txBody>
          <a:bodyPr>
            <a:normAutofit fontScale="90000"/>
          </a:bodyPr>
          <a:lstStyle/>
          <a:p>
            <a:r>
              <a:rPr lang="en-US" dirty="0"/>
              <a:t>25</a:t>
            </a:r>
            <a:endParaRPr lang="en-US" dirty="0"/>
          </a:p>
        </p:txBody>
      </p:sp>
      <p:pic>
        <p:nvPicPr>
          <p:cNvPr id="5" name="Замещающее содержимое 4"/>
          <p:cNvPicPr>
            <a:picLocks noChangeAspect="1"/>
          </p:cNvPicPr>
          <p:nvPr>
            <p:ph idx="1"/>
          </p:nvPr>
        </p:nvPicPr>
        <p:blipFill>
          <a:blip r:embed="rId1"/>
          <a:stretch>
            <a:fillRect/>
          </a:stretch>
        </p:blipFill>
        <p:spPr>
          <a:xfrm>
            <a:off x="277495" y="1344930"/>
            <a:ext cx="8588375" cy="2079625"/>
          </a:xfrm>
          <a:prstGeom prst="rect">
            <a:avLst/>
          </a:prstGeom>
        </p:spPr>
      </p:pic>
      <p:sp>
        <p:nvSpPr>
          <p:cNvPr id="6" name="Текстовое поле 5"/>
          <p:cNvSpPr txBox="1"/>
          <p:nvPr/>
        </p:nvSpPr>
        <p:spPr>
          <a:xfrm>
            <a:off x="278130" y="3424555"/>
            <a:ext cx="7072630" cy="368300"/>
          </a:xfrm>
          <a:prstGeom prst="rect">
            <a:avLst/>
          </a:prstGeom>
          <a:noFill/>
        </p:spPr>
        <p:txBody>
          <a:bodyPr wrap="square" rtlCol="0">
            <a:spAutoFit/>
          </a:bodyPr>
          <a:p>
            <a:pPr algn="l"/>
            <a:r>
              <a:rPr lang="en-US" altLang="ru-RU"/>
              <a:t>For results up to the 6-th order see </a:t>
            </a:r>
            <a:r>
              <a:rPr lang="en-US" altLang="ru-RU">
                <a:solidFill>
                  <a:srgbClr val="0808FF"/>
                </a:solidFill>
              </a:rPr>
              <a:t>arXiv:2007.03850</a:t>
            </a:r>
            <a:endParaRPr lang="en-US" altLang="ru-RU">
              <a:solidFill>
                <a:srgbClr val="0808FF"/>
              </a:solidFill>
            </a:endParaRPr>
          </a:p>
        </p:txBody>
      </p:sp>
      <p:sp>
        <p:nvSpPr>
          <p:cNvPr id="25" name="Текстовое поле 24"/>
          <p:cNvSpPr txBox="1"/>
          <p:nvPr/>
        </p:nvSpPr>
        <p:spPr>
          <a:xfrm>
            <a:off x="341630" y="6467475"/>
            <a:ext cx="3155950" cy="337185"/>
          </a:xfrm>
          <a:prstGeom prst="rect">
            <a:avLst/>
          </a:prstGeom>
          <a:noFill/>
        </p:spPr>
        <p:txBody>
          <a:bodyPr wrap="none" rtlCol="0" anchor="t">
            <a:spAutoFit/>
          </a:bodyPr>
          <a:p>
            <a:pPr algn="l"/>
            <a:r>
              <a:rPr lang="en-US" sz="1600" dirty="0">
                <a:solidFill>
                  <a:srgbClr val="0808FF"/>
                </a:solidFill>
                <a:sym typeface="+mn-ea"/>
              </a:rPr>
              <a:t>Vovchenko, </a:t>
            </a:r>
            <a:r>
              <a:rPr lang="en-US" sz="1600" b="1" dirty="0">
                <a:solidFill>
                  <a:srgbClr val="0808FF"/>
                </a:solidFill>
                <a:sym typeface="+mn-ea"/>
              </a:rPr>
              <a:t>R.P.</a:t>
            </a:r>
            <a:r>
              <a:rPr lang="en-US" sz="1600" dirty="0">
                <a:solidFill>
                  <a:srgbClr val="0808FF"/>
                </a:solidFill>
                <a:sym typeface="+mn-ea"/>
              </a:rPr>
              <a:t>, Koch, </a:t>
            </a:r>
            <a:r>
              <a:rPr lang="en-US" altLang="ru-RU" sz="1600">
                <a:solidFill>
                  <a:srgbClr val="0808FF"/>
                </a:solidFill>
                <a:sym typeface="+mn-ea"/>
              </a:rPr>
              <a:t>2007.03850</a:t>
            </a:r>
            <a:endParaRPr lang="en-US" altLang="en-US" sz="1600" dirty="0">
              <a:solidFill>
                <a:srgbClr val="0808FF"/>
              </a:solidFill>
              <a:sym typeface="+mn-ea"/>
            </a:endParaRPr>
          </a:p>
        </p:txBody>
      </p:sp>
      <p:sp>
        <p:nvSpPr>
          <p:cNvPr id="4" name="Прямоугольник 3"/>
          <p:cNvSpPr/>
          <p:nvPr/>
        </p:nvSpPr>
        <p:spPr>
          <a:xfrm>
            <a:off x="302895" y="1237615"/>
            <a:ext cx="4173855" cy="1350645"/>
          </a:xfrm>
          <a:prstGeom prst="rect">
            <a:avLst/>
          </a:prstGeom>
          <a:noFill/>
          <a:ln w="28575">
            <a:solidFill>
              <a:srgbClr val="FF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ru-RU" altLang="en-US"/>
          </a:p>
        </p:txBody>
      </p:sp>
      <p:cxnSp>
        <p:nvCxnSpPr>
          <p:cNvPr id="7" name="Прямая со стрелкой 6"/>
          <p:cNvCxnSpPr>
            <a:stCxn id="4" idx="3"/>
          </p:cNvCxnSpPr>
          <p:nvPr/>
        </p:nvCxnSpPr>
        <p:spPr>
          <a:xfrm>
            <a:off x="4476750" y="1913255"/>
            <a:ext cx="960755"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8" name="Текстовое поле 7"/>
          <p:cNvSpPr txBox="1"/>
          <p:nvPr/>
        </p:nvSpPr>
        <p:spPr>
          <a:xfrm>
            <a:off x="5507355" y="1037590"/>
            <a:ext cx="3012440" cy="1630045"/>
          </a:xfrm>
          <a:prstGeom prst="rect">
            <a:avLst/>
          </a:prstGeom>
          <a:noFill/>
          <a:ln w="28575">
            <a:solidFill>
              <a:srgbClr val="FF0000"/>
            </a:solidFill>
          </a:ln>
        </p:spPr>
        <p:txBody>
          <a:bodyPr wrap="square" rtlCol="0">
            <a:spAutoFit/>
          </a:bodyPr>
          <a:p>
            <a:pPr algn="l"/>
            <a:r>
              <a:rPr lang="en-US" altLang="ru-RU" sz="2000"/>
              <a:t>Cumulants up to third order have the same simple </a:t>
            </a:r>
            <a:br>
              <a:rPr lang="en-US" altLang="ru-RU" sz="2000"/>
            </a:br>
            <a:r>
              <a:rPr lang="en-US" altLang="ru-RU" sz="2000">
                <a:sym typeface="+mn-ea"/>
              </a:rPr>
              <a:t>α-dependence as in the case of single conserved charge </a:t>
            </a:r>
            <a:r>
              <a:rPr lang="en-US" altLang="ru-RU"/>
              <a:t> </a:t>
            </a:r>
            <a:endParaRPr lang="en-US" altLang="ru-RU"/>
          </a:p>
        </p:txBody>
      </p:sp>
      <p:sp>
        <p:nvSpPr>
          <p:cNvPr id="9" name="Текстовое поле 8"/>
          <p:cNvSpPr txBox="1"/>
          <p:nvPr/>
        </p:nvSpPr>
        <p:spPr>
          <a:xfrm>
            <a:off x="579755" y="4302760"/>
            <a:ext cx="8148955" cy="645160"/>
          </a:xfrm>
          <a:prstGeom prst="rect">
            <a:avLst/>
          </a:prstGeom>
          <a:noFill/>
        </p:spPr>
        <p:txBody>
          <a:bodyPr wrap="square" rtlCol="0">
            <a:spAutoFit/>
          </a:bodyPr>
          <a:p>
            <a:r>
              <a:rPr lang="en-US" altLang="ru-RU"/>
              <a:t>The global conservation effects cancel out in any ratio of second order cumulants and in any ratio of third order cumulants</a:t>
            </a:r>
            <a:endParaRPr lang="en-US" altLang="ru-RU"/>
          </a:p>
        </p:txBody>
      </p:sp>
      <p:pic>
        <p:nvPicPr>
          <p:cNvPr id="10" name="Изображение 9"/>
          <p:cNvPicPr>
            <a:picLocks noChangeAspect="1"/>
          </p:cNvPicPr>
          <p:nvPr/>
        </p:nvPicPr>
        <p:blipFill>
          <a:blip r:embed="rId2"/>
          <a:stretch>
            <a:fillRect/>
          </a:stretch>
        </p:blipFill>
        <p:spPr>
          <a:xfrm>
            <a:off x="698500" y="5066665"/>
            <a:ext cx="4166870" cy="657225"/>
          </a:xfrm>
          <a:prstGeom prst="rect">
            <a:avLst/>
          </a:prstGeom>
        </p:spPr>
      </p:pic>
      <p:sp>
        <p:nvSpPr>
          <p:cNvPr id="12" name="Текстовое поле 11"/>
          <p:cNvSpPr txBox="1"/>
          <p:nvPr/>
        </p:nvSpPr>
        <p:spPr>
          <a:xfrm>
            <a:off x="341630" y="5792470"/>
            <a:ext cx="8484870" cy="398780"/>
          </a:xfrm>
          <a:prstGeom prst="rect">
            <a:avLst/>
          </a:prstGeom>
          <a:noFill/>
        </p:spPr>
        <p:txBody>
          <a:bodyPr wrap="square" rtlCol="0">
            <a:spAutoFit/>
          </a:bodyPr>
          <a:p>
            <a:r>
              <a:rPr lang="en-US" altLang="ru-RU" sz="2000">
                <a:solidFill>
                  <a:srgbClr val="FF0000"/>
                </a:solidFill>
              </a:rPr>
              <a:t>Ensemble-independent fluctuatio measures, not sensitive to global conservation</a:t>
            </a:r>
            <a:endParaRPr lang="en-US" altLang="ru-RU" sz="2000">
              <a:solidFill>
                <a:srgbClr val="FF0000"/>
              </a:solidFill>
            </a:endParaRPr>
          </a:p>
        </p:txBody>
      </p:sp>
      <p:sp>
        <p:nvSpPr>
          <p:cNvPr id="13" name="Прямоугольник 12"/>
          <p:cNvSpPr/>
          <p:nvPr/>
        </p:nvSpPr>
        <p:spPr>
          <a:xfrm>
            <a:off x="138430" y="4147185"/>
            <a:ext cx="8658860" cy="2104390"/>
          </a:xfrm>
          <a:prstGeom prst="rect">
            <a:avLst/>
          </a:prstGeom>
          <a:noFill/>
          <a:ln w="28575">
            <a:solidFill>
              <a:srgbClr val="FF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ru-RU" altLang="en-US"/>
          </a:p>
        </p:txBody>
      </p:sp>
      <p:cxnSp>
        <p:nvCxnSpPr>
          <p:cNvPr id="14" name="Прямая со стрелкой 13"/>
          <p:cNvCxnSpPr>
            <a:stCxn id="8" idx="2"/>
          </p:cNvCxnSpPr>
          <p:nvPr/>
        </p:nvCxnSpPr>
        <p:spPr>
          <a:xfrm>
            <a:off x="7013575" y="2667635"/>
            <a:ext cx="0" cy="1444625"/>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 name="Текстовое поле 2"/>
          <p:cNvSpPr txBox="1"/>
          <p:nvPr/>
        </p:nvSpPr>
        <p:spPr>
          <a:xfrm>
            <a:off x="4865370" y="6346825"/>
            <a:ext cx="3649980" cy="368300"/>
          </a:xfrm>
          <a:prstGeom prst="rect">
            <a:avLst/>
          </a:prstGeom>
          <a:noFill/>
        </p:spPr>
        <p:txBody>
          <a:bodyPr wrap="none" rtlCol="0">
            <a:spAutoFit/>
          </a:bodyPr>
          <a:p>
            <a:r>
              <a:rPr lang="en-US" altLang="ru-RU"/>
              <a:t>non-conserved quantities come later...</a:t>
            </a:r>
            <a:endParaRPr lang="en-US" altLang="ru-RU"/>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Check in Hadron Resonance Gas </a:t>
            </a:r>
            <a:endParaRPr lang="en-US" dirty="0"/>
          </a:p>
        </p:txBody>
      </p:sp>
      <p:sp>
        <p:nvSpPr>
          <p:cNvPr id="29" name="Text Placeholder 3"/>
          <p:cNvSpPr>
            <a:spLocks noGrp="1"/>
          </p:cNvSpPr>
          <p:nvPr>
            <p:ph type="body" sz="quarter" idx="12"/>
          </p:nvPr>
        </p:nvSpPr>
        <p:spPr/>
        <p:txBody>
          <a:bodyPr>
            <a:normAutofit fontScale="90000"/>
          </a:bodyPr>
          <a:lstStyle/>
          <a:p>
            <a:r>
              <a:rPr lang="en-US" dirty="0"/>
              <a:t>26</a:t>
            </a:r>
            <a:endParaRPr lang="uk-UA" dirty="0"/>
          </a:p>
        </p:txBody>
      </p:sp>
      <p:sp>
        <p:nvSpPr>
          <p:cNvPr id="25" name="Текстовое поле 24"/>
          <p:cNvSpPr txBox="1"/>
          <p:nvPr/>
        </p:nvSpPr>
        <p:spPr>
          <a:xfrm>
            <a:off x="341630" y="6467475"/>
            <a:ext cx="3155950" cy="337185"/>
          </a:xfrm>
          <a:prstGeom prst="rect">
            <a:avLst/>
          </a:prstGeom>
          <a:noFill/>
        </p:spPr>
        <p:txBody>
          <a:bodyPr wrap="none" rtlCol="0" anchor="t">
            <a:spAutoFit/>
          </a:bodyPr>
          <a:p>
            <a:pPr algn="l"/>
            <a:r>
              <a:rPr lang="en-US" sz="1600" dirty="0">
                <a:solidFill>
                  <a:srgbClr val="0808FF"/>
                </a:solidFill>
                <a:sym typeface="+mn-ea"/>
              </a:rPr>
              <a:t>Vovchenko, </a:t>
            </a:r>
            <a:r>
              <a:rPr lang="en-US" sz="1600" b="1" dirty="0">
                <a:solidFill>
                  <a:srgbClr val="0808FF"/>
                </a:solidFill>
                <a:sym typeface="+mn-ea"/>
              </a:rPr>
              <a:t>R.P.</a:t>
            </a:r>
            <a:r>
              <a:rPr lang="en-US" sz="1600" dirty="0">
                <a:solidFill>
                  <a:srgbClr val="0808FF"/>
                </a:solidFill>
                <a:sym typeface="+mn-ea"/>
              </a:rPr>
              <a:t>, Koch, </a:t>
            </a:r>
            <a:r>
              <a:rPr lang="en-US" altLang="ru-RU" sz="1600">
                <a:solidFill>
                  <a:srgbClr val="0808FF"/>
                </a:solidFill>
                <a:sym typeface="+mn-ea"/>
              </a:rPr>
              <a:t>2007.03850</a:t>
            </a:r>
            <a:endParaRPr lang="en-US" altLang="en-US" sz="1600" dirty="0">
              <a:solidFill>
                <a:srgbClr val="0808FF"/>
              </a:solidFill>
              <a:sym typeface="+mn-ea"/>
            </a:endParaRPr>
          </a:p>
        </p:txBody>
      </p:sp>
      <p:pic>
        <p:nvPicPr>
          <p:cNvPr id="6" name="Замещающее содержимое 5"/>
          <p:cNvPicPr>
            <a:picLocks noChangeAspect="1"/>
          </p:cNvPicPr>
          <p:nvPr>
            <p:ph idx="1"/>
          </p:nvPr>
        </p:nvPicPr>
        <p:blipFill>
          <a:blip r:embed="rId1"/>
          <a:stretch>
            <a:fillRect/>
          </a:stretch>
        </p:blipFill>
        <p:spPr>
          <a:xfrm>
            <a:off x="277495" y="3063240"/>
            <a:ext cx="8588375" cy="3312160"/>
          </a:xfrm>
          <a:prstGeom prst="rect">
            <a:avLst/>
          </a:prstGeom>
        </p:spPr>
      </p:pic>
      <p:pic>
        <p:nvPicPr>
          <p:cNvPr id="8" name="Picture 9"/>
          <p:cNvPicPr>
            <a:picLocks noChangeAspect="1"/>
          </p:cNvPicPr>
          <p:nvPr/>
        </p:nvPicPr>
        <p:blipFill>
          <a:blip r:embed="rId2"/>
          <a:stretch>
            <a:fillRect/>
          </a:stretch>
        </p:blipFill>
        <p:spPr>
          <a:xfrm>
            <a:off x="594995" y="973455"/>
            <a:ext cx="2331720" cy="2084705"/>
          </a:xfrm>
          <a:prstGeom prst="rect">
            <a:avLst/>
          </a:prstGeom>
        </p:spPr>
      </p:pic>
      <p:sp>
        <p:nvSpPr>
          <p:cNvPr id="12" name="Текстовое поле 11"/>
          <p:cNvSpPr txBox="1"/>
          <p:nvPr/>
        </p:nvSpPr>
        <p:spPr>
          <a:xfrm>
            <a:off x="3246755" y="1280795"/>
            <a:ext cx="5339715" cy="1198880"/>
          </a:xfrm>
          <a:prstGeom prst="rect">
            <a:avLst/>
          </a:prstGeom>
          <a:noFill/>
        </p:spPr>
        <p:txBody>
          <a:bodyPr wrap="square" rtlCol="0">
            <a:spAutoFit/>
          </a:bodyPr>
          <a:p>
            <a:r>
              <a:rPr lang="en-US" altLang="ru-RU">
                <a:solidFill>
                  <a:srgbClr val="FF0000"/>
                </a:solidFill>
              </a:rPr>
              <a:t>Two sources of correlations:</a:t>
            </a:r>
            <a:r>
              <a:rPr lang="en-US" altLang="ru-RU"/>
              <a:t> </a:t>
            </a:r>
            <a:endParaRPr lang="en-US" altLang="ru-RU"/>
          </a:p>
          <a:p>
            <a:r>
              <a:rPr lang="en-US" altLang="ru-RU"/>
              <a:t>1) Global conservation:different hadron species do carry different values of B,Q,S charges</a:t>
            </a:r>
            <a:endParaRPr lang="en-US" altLang="ru-RU"/>
          </a:p>
          <a:p>
            <a:r>
              <a:rPr lang="en-US" altLang="ru-RU"/>
              <a:t>2) Resonance decays </a:t>
            </a:r>
            <a:endParaRPr lang="en-US" altLang="ru-RU"/>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Check in Hadron Resonance Gas (third order) </a:t>
            </a:r>
            <a:endParaRPr lang="en-US" dirty="0"/>
          </a:p>
        </p:txBody>
      </p:sp>
      <p:sp>
        <p:nvSpPr>
          <p:cNvPr id="29" name="Text Placeholder 3"/>
          <p:cNvSpPr>
            <a:spLocks noGrp="1"/>
          </p:cNvSpPr>
          <p:nvPr>
            <p:ph type="body" sz="quarter" idx="12"/>
          </p:nvPr>
        </p:nvSpPr>
        <p:spPr/>
        <p:txBody>
          <a:bodyPr>
            <a:normAutofit fontScale="90000"/>
          </a:bodyPr>
          <a:lstStyle/>
          <a:p>
            <a:r>
              <a:rPr lang="en-US" dirty="0"/>
              <a:t>27</a:t>
            </a:r>
            <a:endParaRPr lang="uk-UA" dirty="0"/>
          </a:p>
        </p:txBody>
      </p:sp>
      <p:sp>
        <p:nvSpPr>
          <p:cNvPr id="25" name="Текстовое поле 24"/>
          <p:cNvSpPr txBox="1"/>
          <p:nvPr/>
        </p:nvSpPr>
        <p:spPr>
          <a:xfrm>
            <a:off x="341630" y="6467475"/>
            <a:ext cx="3155950" cy="337185"/>
          </a:xfrm>
          <a:prstGeom prst="rect">
            <a:avLst/>
          </a:prstGeom>
          <a:noFill/>
        </p:spPr>
        <p:txBody>
          <a:bodyPr wrap="none" rtlCol="0" anchor="t">
            <a:spAutoFit/>
          </a:bodyPr>
          <a:p>
            <a:pPr algn="l"/>
            <a:r>
              <a:rPr lang="en-US" sz="1600" dirty="0">
                <a:solidFill>
                  <a:srgbClr val="0808FF"/>
                </a:solidFill>
                <a:sym typeface="+mn-ea"/>
              </a:rPr>
              <a:t>Vovchenko, </a:t>
            </a:r>
            <a:r>
              <a:rPr lang="en-US" sz="1600" b="1" dirty="0">
                <a:solidFill>
                  <a:srgbClr val="0808FF"/>
                </a:solidFill>
                <a:sym typeface="+mn-ea"/>
              </a:rPr>
              <a:t>R.P.</a:t>
            </a:r>
            <a:r>
              <a:rPr lang="en-US" sz="1600" dirty="0">
                <a:solidFill>
                  <a:srgbClr val="0808FF"/>
                </a:solidFill>
                <a:sym typeface="+mn-ea"/>
              </a:rPr>
              <a:t>, Koch, </a:t>
            </a:r>
            <a:r>
              <a:rPr lang="en-US" altLang="ru-RU" sz="1600">
                <a:solidFill>
                  <a:srgbClr val="0808FF"/>
                </a:solidFill>
                <a:sym typeface="+mn-ea"/>
              </a:rPr>
              <a:t>2007.03850</a:t>
            </a:r>
            <a:endParaRPr lang="en-US" altLang="en-US" sz="1600" dirty="0">
              <a:solidFill>
                <a:srgbClr val="0808FF"/>
              </a:solidFill>
              <a:sym typeface="+mn-ea"/>
            </a:endParaRPr>
          </a:p>
        </p:txBody>
      </p:sp>
      <p:pic>
        <p:nvPicPr>
          <p:cNvPr id="8" name="Picture 9"/>
          <p:cNvPicPr>
            <a:picLocks noChangeAspect="1"/>
          </p:cNvPicPr>
          <p:nvPr/>
        </p:nvPicPr>
        <p:blipFill>
          <a:blip r:embed="rId1"/>
          <a:stretch>
            <a:fillRect/>
          </a:stretch>
        </p:blipFill>
        <p:spPr>
          <a:xfrm>
            <a:off x="594995" y="973455"/>
            <a:ext cx="2331720" cy="2084705"/>
          </a:xfrm>
          <a:prstGeom prst="rect">
            <a:avLst/>
          </a:prstGeom>
        </p:spPr>
      </p:pic>
      <p:sp>
        <p:nvSpPr>
          <p:cNvPr id="12" name="Текстовое поле 11"/>
          <p:cNvSpPr txBox="1"/>
          <p:nvPr/>
        </p:nvSpPr>
        <p:spPr>
          <a:xfrm>
            <a:off x="3246755" y="1280795"/>
            <a:ext cx="5339715" cy="1198880"/>
          </a:xfrm>
          <a:prstGeom prst="rect">
            <a:avLst/>
          </a:prstGeom>
          <a:noFill/>
        </p:spPr>
        <p:txBody>
          <a:bodyPr wrap="square" rtlCol="0">
            <a:spAutoFit/>
          </a:bodyPr>
          <a:p>
            <a:r>
              <a:rPr lang="en-US" altLang="ru-RU">
                <a:solidFill>
                  <a:srgbClr val="FF0000"/>
                </a:solidFill>
              </a:rPr>
              <a:t>Two sources of correlations:</a:t>
            </a:r>
            <a:r>
              <a:rPr lang="en-US" altLang="ru-RU"/>
              <a:t> </a:t>
            </a:r>
            <a:endParaRPr lang="en-US" altLang="ru-RU"/>
          </a:p>
          <a:p>
            <a:r>
              <a:rPr lang="en-US" altLang="ru-RU"/>
              <a:t>1) Global conservation:different hadron species do carry different values of B,Q,S charges</a:t>
            </a:r>
            <a:endParaRPr lang="en-US" altLang="ru-RU"/>
          </a:p>
          <a:p>
            <a:r>
              <a:rPr lang="en-US" altLang="ru-RU"/>
              <a:t>2) Resonance decays </a:t>
            </a:r>
            <a:endParaRPr lang="en-US" altLang="ru-RU"/>
          </a:p>
        </p:txBody>
      </p:sp>
      <p:pic>
        <p:nvPicPr>
          <p:cNvPr id="4" name="Замещающее содержимое 3"/>
          <p:cNvPicPr>
            <a:picLocks noChangeAspect="1"/>
          </p:cNvPicPr>
          <p:nvPr>
            <p:ph idx="1"/>
          </p:nvPr>
        </p:nvPicPr>
        <p:blipFill>
          <a:blip r:embed="rId2"/>
          <a:stretch>
            <a:fillRect/>
          </a:stretch>
        </p:blipFill>
        <p:spPr>
          <a:xfrm>
            <a:off x="278130" y="3114040"/>
            <a:ext cx="8588375" cy="3353435"/>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Check in Hadron Resonance Gas (higher order)</a:t>
            </a:r>
            <a:endParaRPr lang="en-US" dirty="0"/>
          </a:p>
        </p:txBody>
      </p:sp>
      <p:sp>
        <p:nvSpPr>
          <p:cNvPr id="29" name="Text Placeholder 3"/>
          <p:cNvSpPr>
            <a:spLocks noGrp="1"/>
          </p:cNvSpPr>
          <p:nvPr>
            <p:ph type="body" sz="quarter" idx="12"/>
          </p:nvPr>
        </p:nvSpPr>
        <p:spPr/>
        <p:txBody>
          <a:bodyPr>
            <a:normAutofit fontScale="90000"/>
          </a:bodyPr>
          <a:lstStyle/>
          <a:p>
            <a:r>
              <a:rPr lang="en-US" dirty="0"/>
              <a:t>28</a:t>
            </a:r>
            <a:endParaRPr lang="uk-UA" dirty="0"/>
          </a:p>
        </p:txBody>
      </p:sp>
      <p:sp>
        <p:nvSpPr>
          <p:cNvPr id="25" name="Текстовое поле 24"/>
          <p:cNvSpPr txBox="1"/>
          <p:nvPr/>
        </p:nvSpPr>
        <p:spPr>
          <a:xfrm>
            <a:off x="341630" y="6467475"/>
            <a:ext cx="3155950" cy="337185"/>
          </a:xfrm>
          <a:prstGeom prst="rect">
            <a:avLst/>
          </a:prstGeom>
          <a:noFill/>
        </p:spPr>
        <p:txBody>
          <a:bodyPr wrap="none" rtlCol="0" anchor="t">
            <a:spAutoFit/>
          </a:bodyPr>
          <a:p>
            <a:pPr algn="l"/>
            <a:r>
              <a:rPr lang="en-US" sz="1600" dirty="0">
                <a:solidFill>
                  <a:srgbClr val="0808FF"/>
                </a:solidFill>
                <a:sym typeface="+mn-ea"/>
              </a:rPr>
              <a:t>Vovchenko, </a:t>
            </a:r>
            <a:r>
              <a:rPr lang="en-US" sz="1600" b="1" dirty="0">
                <a:solidFill>
                  <a:srgbClr val="0808FF"/>
                </a:solidFill>
                <a:sym typeface="+mn-ea"/>
              </a:rPr>
              <a:t>R.P.</a:t>
            </a:r>
            <a:r>
              <a:rPr lang="en-US" sz="1600" dirty="0">
                <a:solidFill>
                  <a:srgbClr val="0808FF"/>
                </a:solidFill>
                <a:sym typeface="+mn-ea"/>
              </a:rPr>
              <a:t>, Koch, </a:t>
            </a:r>
            <a:r>
              <a:rPr lang="en-US" altLang="ru-RU" sz="1600">
                <a:solidFill>
                  <a:srgbClr val="0808FF"/>
                </a:solidFill>
                <a:sym typeface="+mn-ea"/>
              </a:rPr>
              <a:t>2007.03850</a:t>
            </a:r>
            <a:endParaRPr lang="en-US" altLang="en-US" sz="1600" dirty="0">
              <a:solidFill>
                <a:srgbClr val="0808FF"/>
              </a:solidFill>
              <a:sym typeface="+mn-ea"/>
            </a:endParaRPr>
          </a:p>
        </p:txBody>
      </p:sp>
      <p:pic>
        <p:nvPicPr>
          <p:cNvPr id="5" name="Замещающее содержимое 4"/>
          <p:cNvPicPr>
            <a:picLocks noChangeAspect="1"/>
          </p:cNvPicPr>
          <p:nvPr>
            <p:ph idx="1"/>
          </p:nvPr>
        </p:nvPicPr>
        <p:blipFill>
          <a:blip r:embed="rId1"/>
          <a:stretch>
            <a:fillRect/>
          </a:stretch>
        </p:blipFill>
        <p:spPr>
          <a:xfrm>
            <a:off x="2037080" y="1378585"/>
            <a:ext cx="4504690" cy="3417570"/>
          </a:xfrm>
          <a:prstGeom prst="rect">
            <a:avLst/>
          </a:prstGeom>
        </p:spPr>
      </p:pic>
      <p:sp>
        <p:nvSpPr>
          <p:cNvPr id="6" name="Текстовое поле 5"/>
          <p:cNvSpPr txBox="1"/>
          <p:nvPr/>
        </p:nvSpPr>
        <p:spPr>
          <a:xfrm>
            <a:off x="278130" y="4796155"/>
            <a:ext cx="8397875" cy="706755"/>
          </a:xfrm>
          <a:prstGeom prst="rect">
            <a:avLst/>
          </a:prstGeom>
          <a:noFill/>
        </p:spPr>
        <p:txBody>
          <a:bodyPr wrap="square" rtlCol="0">
            <a:spAutoFit/>
          </a:bodyPr>
          <a:p>
            <a:r>
              <a:rPr lang="en-US" altLang="ru-RU" sz="2000">
                <a:solidFill>
                  <a:srgbClr val="FF0000"/>
                </a:solidFill>
              </a:rPr>
              <a:t>B and S charge conservation do influence the higher order fluctuations of electric charge.</a:t>
            </a:r>
            <a:endParaRPr lang="en-US" altLang="ru-RU" sz="2000">
              <a:solidFill>
                <a:srgbClr val="FF0000"/>
              </a:solidFill>
            </a:endParaRPr>
          </a:p>
        </p:txBody>
      </p:sp>
      <p:sp>
        <p:nvSpPr>
          <p:cNvPr id="7" name="Текстовое поле 6"/>
          <p:cNvSpPr txBox="1"/>
          <p:nvPr/>
        </p:nvSpPr>
        <p:spPr>
          <a:xfrm>
            <a:off x="1256030" y="5593080"/>
            <a:ext cx="6899275" cy="645160"/>
          </a:xfrm>
          <a:prstGeom prst="rect">
            <a:avLst/>
          </a:prstGeom>
          <a:noFill/>
        </p:spPr>
        <p:txBody>
          <a:bodyPr wrap="square" rtlCol="0">
            <a:spAutoFit/>
          </a:bodyPr>
          <a:p>
            <a:pPr algn="l"/>
            <a:r>
              <a:rPr lang="en-US" altLang="ru-RU">
                <a:sym typeface="+mn-ea"/>
              </a:rPr>
              <a:t> The effect is stronger f</a:t>
            </a:r>
            <a:r>
              <a:rPr lang="en-US" altLang="ru-RU"/>
              <a:t>or non-conserved quantities, even higher cumulants of conserved charges</a:t>
            </a:r>
            <a:endParaRPr lang="en-US" altLang="ru-RU"/>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LHC energies</a:t>
            </a:r>
            <a:endParaRPr lang="en-US" dirty="0"/>
          </a:p>
        </p:txBody>
      </p:sp>
      <p:sp>
        <p:nvSpPr>
          <p:cNvPr id="29" name="Text Placeholder 3"/>
          <p:cNvSpPr>
            <a:spLocks noGrp="1"/>
          </p:cNvSpPr>
          <p:nvPr>
            <p:ph type="body" sz="quarter" idx="12"/>
          </p:nvPr>
        </p:nvSpPr>
        <p:spPr/>
        <p:txBody>
          <a:bodyPr>
            <a:normAutofit fontScale="90000"/>
          </a:bodyPr>
          <a:lstStyle/>
          <a:p>
            <a:r>
              <a:rPr lang="en-US" dirty="0"/>
              <a:t>29</a:t>
            </a:r>
            <a:endParaRPr lang="en-US" dirty="0"/>
          </a:p>
        </p:txBody>
      </p:sp>
      <p:sp>
        <p:nvSpPr>
          <p:cNvPr id="25" name="Текстовое поле 24"/>
          <p:cNvSpPr txBox="1"/>
          <p:nvPr/>
        </p:nvSpPr>
        <p:spPr>
          <a:xfrm>
            <a:off x="341630" y="6467475"/>
            <a:ext cx="3155950" cy="337185"/>
          </a:xfrm>
          <a:prstGeom prst="rect">
            <a:avLst/>
          </a:prstGeom>
          <a:noFill/>
        </p:spPr>
        <p:txBody>
          <a:bodyPr wrap="none" rtlCol="0" anchor="t">
            <a:spAutoFit/>
          </a:bodyPr>
          <a:p>
            <a:pPr algn="l"/>
            <a:r>
              <a:rPr lang="en-US" sz="1600" dirty="0">
                <a:solidFill>
                  <a:srgbClr val="0808FF"/>
                </a:solidFill>
                <a:sym typeface="+mn-ea"/>
              </a:rPr>
              <a:t>Vovchenko, </a:t>
            </a:r>
            <a:r>
              <a:rPr lang="en-US" sz="1600" b="1" dirty="0">
                <a:solidFill>
                  <a:srgbClr val="0808FF"/>
                </a:solidFill>
                <a:sym typeface="+mn-ea"/>
              </a:rPr>
              <a:t>R.P.</a:t>
            </a:r>
            <a:r>
              <a:rPr lang="en-US" sz="1600" dirty="0">
                <a:solidFill>
                  <a:srgbClr val="0808FF"/>
                </a:solidFill>
                <a:sym typeface="+mn-ea"/>
              </a:rPr>
              <a:t>, Koch, </a:t>
            </a:r>
            <a:r>
              <a:rPr lang="en-US" altLang="ru-RU" sz="1600">
                <a:solidFill>
                  <a:srgbClr val="0808FF"/>
                </a:solidFill>
                <a:sym typeface="+mn-ea"/>
              </a:rPr>
              <a:t>2007.03850</a:t>
            </a:r>
            <a:endParaRPr lang="en-US" altLang="en-US" sz="1600" dirty="0">
              <a:solidFill>
                <a:srgbClr val="0808FF"/>
              </a:solidFill>
              <a:sym typeface="+mn-ea"/>
            </a:endParaRPr>
          </a:p>
        </p:txBody>
      </p:sp>
      <p:pic>
        <p:nvPicPr>
          <p:cNvPr id="4" name="Замещающее содержимое 3"/>
          <p:cNvPicPr>
            <a:picLocks noChangeAspect="1"/>
          </p:cNvPicPr>
          <p:nvPr>
            <p:ph idx="1"/>
          </p:nvPr>
        </p:nvPicPr>
        <p:blipFill>
          <a:blip r:embed="rId1"/>
          <a:stretch>
            <a:fillRect/>
          </a:stretch>
        </p:blipFill>
        <p:spPr>
          <a:xfrm>
            <a:off x="2205990" y="2144395"/>
            <a:ext cx="4610735" cy="489585"/>
          </a:xfrm>
          <a:prstGeom prst="rect">
            <a:avLst/>
          </a:prstGeom>
        </p:spPr>
      </p:pic>
      <p:sp>
        <p:nvSpPr>
          <p:cNvPr id="7" name="Текстовое поле 6"/>
          <p:cNvSpPr txBox="1"/>
          <p:nvPr/>
        </p:nvSpPr>
        <p:spPr>
          <a:xfrm>
            <a:off x="926465" y="1165225"/>
            <a:ext cx="4445000" cy="398780"/>
          </a:xfrm>
          <a:prstGeom prst="rect">
            <a:avLst/>
          </a:prstGeom>
          <a:noFill/>
        </p:spPr>
        <p:txBody>
          <a:bodyPr wrap="none" rtlCol="0">
            <a:spAutoFit/>
          </a:bodyPr>
          <a:p>
            <a:r>
              <a:rPr lang="en-US" altLang="ru-RU" sz="2000">
                <a:solidFill>
                  <a:srgbClr val="FF0000"/>
                </a:solidFill>
              </a:rPr>
              <a:t>All odd-order GCE susceptibilities vanish</a:t>
            </a:r>
            <a:endParaRPr lang="en-US" altLang="ru-RU" sz="2000">
              <a:solidFill>
                <a:srgbClr val="FF0000"/>
              </a:solidFill>
            </a:endParaRPr>
          </a:p>
        </p:txBody>
      </p:sp>
      <p:sp>
        <p:nvSpPr>
          <p:cNvPr id="10" name="Текстовое поле 9"/>
          <p:cNvSpPr txBox="1"/>
          <p:nvPr/>
        </p:nvSpPr>
        <p:spPr>
          <a:xfrm>
            <a:off x="506095" y="3244850"/>
            <a:ext cx="8270240" cy="645160"/>
          </a:xfrm>
          <a:prstGeom prst="rect">
            <a:avLst/>
          </a:prstGeom>
          <a:noFill/>
        </p:spPr>
        <p:txBody>
          <a:bodyPr wrap="square" rtlCol="0" anchor="t">
            <a:spAutoFit/>
          </a:bodyPr>
          <a:p>
            <a:r>
              <a:rPr lang="en-US" altLang="ru-RU">
                <a:sym typeface="+mn-ea"/>
              </a:rPr>
              <a:t>Now cumulants up to fifth order have the same simple </a:t>
            </a:r>
            <a:r>
              <a:rPr lang="en-US" altLang="ru-RU">
                <a:sym typeface="+mn-ea"/>
              </a:rPr>
              <a:t>α-dependence as for single conserved charge.</a:t>
            </a:r>
            <a:endParaRPr lang="ru-RU" altLang="en-US"/>
          </a:p>
        </p:txBody>
      </p:sp>
      <p:pic>
        <p:nvPicPr>
          <p:cNvPr id="13" name="Изображение 12"/>
          <p:cNvPicPr>
            <a:picLocks noChangeAspect="1"/>
          </p:cNvPicPr>
          <p:nvPr/>
        </p:nvPicPr>
        <p:blipFill>
          <a:blip r:embed="rId2"/>
          <a:stretch>
            <a:fillRect/>
          </a:stretch>
        </p:blipFill>
        <p:spPr>
          <a:xfrm>
            <a:off x="1189990" y="4025900"/>
            <a:ext cx="6902450" cy="1786890"/>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Strongly intensive fluctuation measures</a:t>
            </a:r>
            <a:endParaRPr lang="en-US" dirty="0"/>
          </a:p>
        </p:txBody>
      </p:sp>
      <p:sp>
        <p:nvSpPr>
          <p:cNvPr id="29" name="Text Placeholder 3"/>
          <p:cNvSpPr>
            <a:spLocks noGrp="1"/>
          </p:cNvSpPr>
          <p:nvPr>
            <p:ph type="body" sz="quarter" idx="12"/>
          </p:nvPr>
        </p:nvSpPr>
        <p:spPr/>
        <p:txBody>
          <a:bodyPr>
            <a:normAutofit fontScale="90000"/>
          </a:bodyPr>
          <a:lstStyle/>
          <a:p>
            <a:r>
              <a:rPr lang="en-US" dirty="0"/>
              <a:t>30</a:t>
            </a:r>
            <a:endParaRPr lang="uk-UA" dirty="0"/>
          </a:p>
        </p:txBody>
      </p:sp>
      <p:sp>
        <p:nvSpPr>
          <p:cNvPr id="25" name="Текстовое поле 24"/>
          <p:cNvSpPr txBox="1"/>
          <p:nvPr/>
        </p:nvSpPr>
        <p:spPr>
          <a:xfrm>
            <a:off x="341630" y="6467475"/>
            <a:ext cx="3155950" cy="337185"/>
          </a:xfrm>
          <a:prstGeom prst="rect">
            <a:avLst/>
          </a:prstGeom>
          <a:noFill/>
        </p:spPr>
        <p:txBody>
          <a:bodyPr wrap="none" rtlCol="0" anchor="t">
            <a:spAutoFit/>
          </a:bodyPr>
          <a:p>
            <a:pPr algn="l"/>
            <a:r>
              <a:rPr lang="en-US" sz="1600" dirty="0">
                <a:solidFill>
                  <a:srgbClr val="0808FF"/>
                </a:solidFill>
                <a:sym typeface="+mn-ea"/>
              </a:rPr>
              <a:t>Vovchenko, </a:t>
            </a:r>
            <a:r>
              <a:rPr lang="en-US" sz="1600" b="1" dirty="0">
                <a:solidFill>
                  <a:srgbClr val="0808FF"/>
                </a:solidFill>
                <a:sym typeface="+mn-ea"/>
              </a:rPr>
              <a:t>R.P.</a:t>
            </a:r>
            <a:r>
              <a:rPr lang="en-US" sz="1600" dirty="0">
                <a:solidFill>
                  <a:srgbClr val="0808FF"/>
                </a:solidFill>
                <a:sym typeface="+mn-ea"/>
              </a:rPr>
              <a:t>, Koch, </a:t>
            </a:r>
            <a:r>
              <a:rPr lang="en-US" altLang="ru-RU" sz="1600">
                <a:solidFill>
                  <a:srgbClr val="0808FF"/>
                </a:solidFill>
                <a:sym typeface="+mn-ea"/>
              </a:rPr>
              <a:t>2007.03850</a:t>
            </a:r>
            <a:endParaRPr lang="en-US" altLang="en-US" sz="1600" dirty="0">
              <a:solidFill>
                <a:srgbClr val="0808FF"/>
              </a:solidFill>
              <a:sym typeface="+mn-ea"/>
            </a:endParaRPr>
          </a:p>
        </p:txBody>
      </p:sp>
      <p:pic>
        <p:nvPicPr>
          <p:cNvPr id="5" name="Замещающее содержимое 4"/>
          <p:cNvPicPr>
            <a:picLocks noChangeAspect="1"/>
          </p:cNvPicPr>
          <p:nvPr>
            <p:ph idx="1"/>
          </p:nvPr>
        </p:nvPicPr>
        <p:blipFill>
          <a:blip r:embed="rId1"/>
          <a:stretch>
            <a:fillRect/>
          </a:stretch>
        </p:blipFill>
        <p:spPr>
          <a:xfrm>
            <a:off x="1459230" y="1371600"/>
            <a:ext cx="6043295" cy="1104900"/>
          </a:xfrm>
          <a:prstGeom prst="rect">
            <a:avLst/>
          </a:prstGeom>
        </p:spPr>
      </p:pic>
      <p:sp>
        <p:nvSpPr>
          <p:cNvPr id="6" name="Текстовое поле 5"/>
          <p:cNvSpPr txBox="1"/>
          <p:nvPr/>
        </p:nvSpPr>
        <p:spPr>
          <a:xfrm>
            <a:off x="5213985" y="2569845"/>
            <a:ext cx="3802380" cy="337185"/>
          </a:xfrm>
          <a:prstGeom prst="rect">
            <a:avLst/>
          </a:prstGeom>
          <a:noFill/>
        </p:spPr>
        <p:txBody>
          <a:bodyPr wrap="square" rtlCol="0" anchor="t">
            <a:spAutoFit/>
          </a:bodyPr>
          <a:p>
            <a:r>
              <a:rPr lang="en-US" altLang="ru-RU" sz="1600">
                <a:solidFill>
                  <a:srgbClr val="0808FF"/>
                </a:solidFill>
              </a:rPr>
              <a:t>M.</a:t>
            </a:r>
            <a:r>
              <a:rPr lang="ru-RU" altLang="en-US" sz="1600">
                <a:solidFill>
                  <a:srgbClr val="0808FF"/>
                </a:solidFill>
              </a:rPr>
              <a:t>Gorenstein</a:t>
            </a:r>
            <a:r>
              <a:rPr lang="en-US" altLang="ru-RU" sz="1600">
                <a:solidFill>
                  <a:srgbClr val="0808FF"/>
                </a:solidFill>
              </a:rPr>
              <a:t>, M.</a:t>
            </a:r>
            <a:r>
              <a:rPr lang="ru-RU" altLang="en-US" sz="1600">
                <a:solidFill>
                  <a:srgbClr val="0808FF"/>
                </a:solidFill>
              </a:rPr>
              <a:t>Gazdzicki</a:t>
            </a:r>
            <a:r>
              <a:rPr lang="en-US" altLang="ru-RU" sz="1600">
                <a:solidFill>
                  <a:srgbClr val="0808FF"/>
                </a:solidFill>
              </a:rPr>
              <a:t>, PRC, 2011</a:t>
            </a:r>
            <a:endParaRPr lang="en-US" altLang="ru-RU" sz="1600">
              <a:solidFill>
                <a:srgbClr val="0808FF"/>
              </a:solidFill>
            </a:endParaRPr>
          </a:p>
        </p:txBody>
      </p:sp>
      <p:pic>
        <p:nvPicPr>
          <p:cNvPr id="8" name="Изображение 7"/>
          <p:cNvPicPr>
            <a:picLocks noChangeAspect="1"/>
          </p:cNvPicPr>
          <p:nvPr/>
        </p:nvPicPr>
        <p:blipFill>
          <a:blip r:embed="rId2"/>
          <a:stretch>
            <a:fillRect/>
          </a:stretch>
        </p:blipFill>
        <p:spPr>
          <a:xfrm>
            <a:off x="1459230" y="3082925"/>
            <a:ext cx="5830570" cy="1362710"/>
          </a:xfrm>
          <a:prstGeom prst="rect">
            <a:avLst/>
          </a:prstGeom>
        </p:spPr>
      </p:pic>
      <p:pic>
        <p:nvPicPr>
          <p:cNvPr id="12" name="Изображение 11"/>
          <p:cNvPicPr>
            <a:picLocks noChangeAspect="1"/>
          </p:cNvPicPr>
          <p:nvPr/>
        </p:nvPicPr>
        <p:blipFill>
          <a:blip r:embed="rId3"/>
          <a:stretch>
            <a:fillRect/>
          </a:stretch>
        </p:blipFill>
        <p:spPr>
          <a:xfrm>
            <a:off x="612140" y="4796155"/>
            <a:ext cx="4542790" cy="1230630"/>
          </a:xfrm>
          <a:prstGeom prst="rect">
            <a:avLst/>
          </a:prstGeom>
        </p:spPr>
      </p:pic>
      <p:sp>
        <p:nvSpPr>
          <p:cNvPr id="15" name="Текстовое поле 14"/>
          <p:cNvSpPr txBox="1"/>
          <p:nvPr/>
        </p:nvSpPr>
        <p:spPr>
          <a:xfrm>
            <a:off x="5402580" y="4796155"/>
            <a:ext cx="3531870" cy="1322070"/>
          </a:xfrm>
          <a:prstGeom prst="rect">
            <a:avLst/>
          </a:prstGeom>
          <a:noFill/>
        </p:spPr>
        <p:txBody>
          <a:bodyPr wrap="square" rtlCol="0">
            <a:spAutoFit/>
          </a:bodyPr>
          <a:p>
            <a:r>
              <a:rPr lang="en-US" altLang="ru-RU" sz="2000">
                <a:solidFill>
                  <a:srgbClr val="FF0000"/>
                </a:solidFill>
              </a:rPr>
              <a:t>Both strongly intensive and ensemble independent (insensitive to global conservation)</a:t>
            </a:r>
            <a:endParaRPr lang="en-US" altLang="ru-RU" sz="2000">
              <a:solidFill>
                <a:srgbClr val="FF0000"/>
              </a:solidFill>
            </a:endParaRPr>
          </a:p>
        </p:txBody>
      </p:sp>
      <p:sp>
        <p:nvSpPr>
          <p:cNvPr id="16" name="Прямоугольник 15"/>
          <p:cNvSpPr/>
          <p:nvPr/>
        </p:nvSpPr>
        <p:spPr>
          <a:xfrm>
            <a:off x="372110" y="4756785"/>
            <a:ext cx="4866640" cy="1399540"/>
          </a:xfrm>
          <a:prstGeom prst="rect">
            <a:avLst/>
          </a:prstGeom>
          <a:noFill/>
          <a:ln w="28575">
            <a:solidFill>
              <a:srgbClr val="FF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ru-RU" alt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ym typeface="+mn-ea"/>
              </a:rPr>
              <a:t>Non-conserved quantities (net-proton, pion, kaon,...)</a:t>
            </a:r>
            <a:endParaRPr lang="en-US" dirty="0"/>
          </a:p>
        </p:txBody>
      </p:sp>
      <p:sp>
        <p:nvSpPr>
          <p:cNvPr id="29" name="Text Placeholder 3"/>
          <p:cNvSpPr>
            <a:spLocks noGrp="1"/>
          </p:cNvSpPr>
          <p:nvPr>
            <p:ph type="body" sz="quarter" idx="12"/>
          </p:nvPr>
        </p:nvSpPr>
        <p:spPr/>
        <p:txBody>
          <a:bodyPr>
            <a:normAutofit fontScale="90000"/>
          </a:bodyPr>
          <a:lstStyle/>
          <a:p>
            <a:r>
              <a:rPr lang="en-US" dirty="0"/>
              <a:t>31</a:t>
            </a:r>
            <a:endParaRPr lang="uk-UA" dirty="0"/>
          </a:p>
        </p:txBody>
      </p:sp>
      <p:sp>
        <p:nvSpPr>
          <p:cNvPr id="25" name="Текстовое поле 24"/>
          <p:cNvSpPr txBox="1"/>
          <p:nvPr/>
        </p:nvSpPr>
        <p:spPr>
          <a:xfrm>
            <a:off x="341630" y="6467475"/>
            <a:ext cx="3155950" cy="337185"/>
          </a:xfrm>
          <a:prstGeom prst="rect">
            <a:avLst/>
          </a:prstGeom>
          <a:noFill/>
        </p:spPr>
        <p:txBody>
          <a:bodyPr wrap="none" rtlCol="0" anchor="t">
            <a:spAutoFit/>
          </a:bodyPr>
          <a:p>
            <a:pPr algn="l"/>
            <a:r>
              <a:rPr lang="en-US" sz="1600" dirty="0">
                <a:solidFill>
                  <a:srgbClr val="0808FF"/>
                </a:solidFill>
                <a:sym typeface="+mn-ea"/>
              </a:rPr>
              <a:t>Vovchenko, </a:t>
            </a:r>
            <a:r>
              <a:rPr lang="en-US" sz="1600" b="1" dirty="0">
                <a:solidFill>
                  <a:srgbClr val="0808FF"/>
                </a:solidFill>
                <a:sym typeface="+mn-ea"/>
              </a:rPr>
              <a:t>R.P.</a:t>
            </a:r>
            <a:r>
              <a:rPr lang="en-US" sz="1600" dirty="0">
                <a:solidFill>
                  <a:srgbClr val="0808FF"/>
                </a:solidFill>
                <a:sym typeface="+mn-ea"/>
              </a:rPr>
              <a:t>, Koch, </a:t>
            </a:r>
            <a:r>
              <a:rPr lang="en-US" altLang="ru-RU" sz="1600">
                <a:solidFill>
                  <a:srgbClr val="0808FF"/>
                </a:solidFill>
                <a:sym typeface="+mn-ea"/>
              </a:rPr>
              <a:t>2007.03850</a:t>
            </a:r>
            <a:endParaRPr lang="en-US" altLang="en-US" sz="1600" dirty="0">
              <a:solidFill>
                <a:srgbClr val="0808FF"/>
              </a:solidFill>
              <a:sym typeface="+mn-ea"/>
            </a:endParaRPr>
          </a:p>
        </p:txBody>
      </p:sp>
      <p:pic>
        <p:nvPicPr>
          <p:cNvPr id="10" name="Замещающее содержимое 9"/>
          <p:cNvPicPr>
            <a:picLocks noChangeAspect="1"/>
          </p:cNvPicPr>
          <p:nvPr>
            <p:ph idx="1"/>
          </p:nvPr>
        </p:nvPicPr>
        <p:blipFill>
          <a:blip r:embed="rId1"/>
          <a:stretch>
            <a:fillRect/>
          </a:stretch>
        </p:blipFill>
        <p:spPr>
          <a:xfrm>
            <a:off x="307340" y="4097020"/>
            <a:ext cx="4363720" cy="831215"/>
          </a:xfrm>
          <a:prstGeom prst="rect">
            <a:avLst/>
          </a:prstGeom>
        </p:spPr>
      </p:pic>
      <p:pic>
        <p:nvPicPr>
          <p:cNvPr id="11" name="Изображение 10"/>
          <p:cNvPicPr>
            <a:picLocks noChangeAspect="1"/>
          </p:cNvPicPr>
          <p:nvPr/>
        </p:nvPicPr>
        <p:blipFill>
          <a:blip r:embed="rId2"/>
          <a:stretch>
            <a:fillRect/>
          </a:stretch>
        </p:blipFill>
        <p:spPr>
          <a:xfrm>
            <a:off x="278130" y="3228975"/>
            <a:ext cx="4290060" cy="777240"/>
          </a:xfrm>
          <a:prstGeom prst="rect">
            <a:avLst/>
          </a:prstGeom>
        </p:spPr>
      </p:pic>
      <p:cxnSp>
        <p:nvCxnSpPr>
          <p:cNvPr id="13" name="Прямая со стрелкой 12"/>
          <p:cNvCxnSpPr/>
          <p:nvPr/>
        </p:nvCxnSpPr>
        <p:spPr>
          <a:xfrm flipV="1">
            <a:off x="3730625" y="4841875"/>
            <a:ext cx="227330" cy="56959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Текстовое поле 13"/>
          <p:cNvSpPr txBox="1"/>
          <p:nvPr/>
        </p:nvSpPr>
        <p:spPr>
          <a:xfrm>
            <a:off x="2155190" y="5411470"/>
            <a:ext cx="1925955" cy="398780"/>
          </a:xfrm>
          <a:prstGeom prst="rect">
            <a:avLst/>
          </a:prstGeom>
          <a:noFill/>
        </p:spPr>
        <p:txBody>
          <a:bodyPr wrap="none" rtlCol="0">
            <a:spAutoFit/>
          </a:bodyPr>
          <a:p>
            <a:r>
              <a:rPr lang="en-US" altLang="ru-RU" sz="2000">
                <a:solidFill>
                  <a:srgbClr val="FF0000"/>
                </a:solidFill>
              </a:rPr>
              <a:t>CE susceptibility</a:t>
            </a:r>
            <a:endParaRPr lang="en-US" altLang="ru-RU" sz="2000">
              <a:solidFill>
                <a:srgbClr val="FF0000"/>
              </a:solidFill>
            </a:endParaRPr>
          </a:p>
        </p:txBody>
      </p:sp>
      <p:cxnSp>
        <p:nvCxnSpPr>
          <p:cNvPr id="15" name="Прямая со стрелкой 14"/>
          <p:cNvCxnSpPr/>
          <p:nvPr/>
        </p:nvCxnSpPr>
        <p:spPr>
          <a:xfrm flipV="1">
            <a:off x="1982470" y="4789170"/>
            <a:ext cx="687705" cy="3524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 name="Текстовое поле 15"/>
          <p:cNvSpPr txBox="1"/>
          <p:nvPr/>
        </p:nvSpPr>
        <p:spPr>
          <a:xfrm>
            <a:off x="211455" y="5141595"/>
            <a:ext cx="2109470" cy="398780"/>
          </a:xfrm>
          <a:prstGeom prst="rect">
            <a:avLst/>
          </a:prstGeom>
          <a:noFill/>
        </p:spPr>
        <p:txBody>
          <a:bodyPr wrap="none" rtlCol="0">
            <a:spAutoFit/>
          </a:bodyPr>
          <a:p>
            <a:r>
              <a:rPr lang="en-US" altLang="ru-RU" sz="2000">
                <a:solidFill>
                  <a:srgbClr val="FF0000"/>
                </a:solidFill>
              </a:rPr>
              <a:t>GCE susceptibility</a:t>
            </a:r>
            <a:endParaRPr lang="en-US" altLang="ru-RU" sz="2000">
              <a:solidFill>
                <a:srgbClr val="FF0000"/>
              </a:solidFill>
            </a:endParaRPr>
          </a:p>
        </p:txBody>
      </p:sp>
      <p:pic>
        <p:nvPicPr>
          <p:cNvPr id="17" name="Изображение 16"/>
          <p:cNvPicPr>
            <a:picLocks noChangeAspect="1"/>
          </p:cNvPicPr>
          <p:nvPr/>
        </p:nvPicPr>
        <p:blipFill>
          <a:blip r:embed="rId3"/>
          <a:stretch>
            <a:fillRect/>
          </a:stretch>
        </p:blipFill>
        <p:spPr>
          <a:xfrm>
            <a:off x="4592955" y="3029585"/>
            <a:ext cx="4332605" cy="3437890"/>
          </a:xfrm>
          <a:prstGeom prst="rect">
            <a:avLst/>
          </a:prstGeom>
        </p:spPr>
      </p:pic>
      <p:pic>
        <p:nvPicPr>
          <p:cNvPr id="4" name="Замещающее содержимое 3"/>
          <p:cNvPicPr>
            <a:picLocks noChangeAspect="1"/>
          </p:cNvPicPr>
          <p:nvPr/>
        </p:nvPicPr>
        <p:blipFill>
          <a:blip r:embed="rId4"/>
          <a:stretch>
            <a:fillRect/>
          </a:stretch>
        </p:blipFill>
        <p:spPr>
          <a:xfrm>
            <a:off x="3662680" y="1165225"/>
            <a:ext cx="3759835" cy="775970"/>
          </a:xfrm>
          <a:prstGeom prst="rect">
            <a:avLst/>
          </a:prstGeom>
        </p:spPr>
      </p:pic>
      <p:sp>
        <p:nvSpPr>
          <p:cNvPr id="7" name="Текстовое поле 6"/>
          <p:cNvSpPr txBox="1"/>
          <p:nvPr/>
        </p:nvSpPr>
        <p:spPr>
          <a:xfrm>
            <a:off x="421005" y="1280795"/>
            <a:ext cx="2805430" cy="368300"/>
          </a:xfrm>
          <a:prstGeom prst="rect">
            <a:avLst/>
          </a:prstGeom>
          <a:noFill/>
        </p:spPr>
        <p:txBody>
          <a:bodyPr wrap="none" rtlCol="0">
            <a:spAutoFit/>
          </a:bodyPr>
          <a:p>
            <a:r>
              <a:rPr lang="en-US" altLang="ru-RU"/>
              <a:t>Example: net proton number</a:t>
            </a:r>
            <a:endParaRPr lang="en-US" altLang="ru-RU"/>
          </a:p>
        </p:txBody>
      </p:sp>
      <p:sp>
        <p:nvSpPr>
          <p:cNvPr id="3" name="Текстовое поле 2"/>
          <p:cNvSpPr txBox="1"/>
          <p:nvPr/>
        </p:nvSpPr>
        <p:spPr>
          <a:xfrm>
            <a:off x="2155190" y="2430780"/>
            <a:ext cx="4608195" cy="460375"/>
          </a:xfrm>
          <a:prstGeom prst="rect">
            <a:avLst/>
          </a:prstGeom>
          <a:noFill/>
        </p:spPr>
        <p:txBody>
          <a:bodyPr wrap="none" rtlCol="0">
            <a:spAutoFit/>
          </a:bodyPr>
          <a:p>
            <a:r>
              <a:rPr lang="en-US" altLang="ru-RU" sz="2400"/>
              <a:t>Variance of non-conserved quantity:</a:t>
            </a:r>
            <a:endParaRPr lang="en-US" altLang="ru-RU" sz="240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ru-RU">
                <a:sym typeface="+mn-ea"/>
              </a:rPr>
              <a:t>Off-diagonal cumulants involving non-conserved quantity</a:t>
            </a:r>
            <a:endParaRPr lang="en-US" dirty="0"/>
          </a:p>
        </p:txBody>
      </p:sp>
      <p:sp>
        <p:nvSpPr>
          <p:cNvPr id="29" name="Text Placeholder 3"/>
          <p:cNvSpPr>
            <a:spLocks noGrp="1"/>
          </p:cNvSpPr>
          <p:nvPr>
            <p:ph type="body" sz="quarter" idx="12"/>
          </p:nvPr>
        </p:nvSpPr>
        <p:spPr/>
        <p:txBody>
          <a:bodyPr>
            <a:normAutofit fontScale="90000"/>
          </a:bodyPr>
          <a:lstStyle/>
          <a:p>
            <a:r>
              <a:rPr lang="en-US" dirty="0"/>
              <a:t>32</a:t>
            </a:r>
            <a:endParaRPr lang="en-US" dirty="0"/>
          </a:p>
        </p:txBody>
      </p:sp>
      <p:sp>
        <p:nvSpPr>
          <p:cNvPr id="25" name="Текстовое поле 24"/>
          <p:cNvSpPr txBox="1"/>
          <p:nvPr/>
        </p:nvSpPr>
        <p:spPr>
          <a:xfrm>
            <a:off x="341630" y="6467475"/>
            <a:ext cx="3155950" cy="337185"/>
          </a:xfrm>
          <a:prstGeom prst="rect">
            <a:avLst/>
          </a:prstGeom>
          <a:noFill/>
        </p:spPr>
        <p:txBody>
          <a:bodyPr wrap="none" rtlCol="0" anchor="t">
            <a:spAutoFit/>
          </a:bodyPr>
          <a:p>
            <a:pPr algn="l"/>
            <a:r>
              <a:rPr lang="en-US" sz="1600" dirty="0">
                <a:solidFill>
                  <a:srgbClr val="0808FF"/>
                </a:solidFill>
                <a:sym typeface="+mn-ea"/>
              </a:rPr>
              <a:t>Vovchenko, </a:t>
            </a:r>
            <a:r>
              <a:rPr lang="en-US" sz="1600" b="1" dirty="0">
                <a:solidFill>
                  <a:srgbClr val="0808FF"/>
                </a:solidFill>
                <a:sym typeface="+mn-ea"/>
              </a:rPr>
              <a:t>R.P.</a:t>
            </a:r>
            <a:r>
              <a:rPr lang="en-US" sz="1600" dirty="0">
                <a:solidFill>
                  <a:srgbClr val="0808FF"/>
                </a:solidFill>
                <a:sym typeface="+mn-ea"/>
              </a:rPr>
              <a:t>, Koch, </a:t>
            </a:r>
            <a:r>
              <a:rPr lang="en-US" altLang="ru-RU" sz="1600">
                <a:solidFill>
                  <a:srgbClr val="0808FF"/>
                </a:solidFill>
                <a:sym typeface="+mn-ea"/>
              </a:rPr>
              <a:t>2007.03850</a:t>
            </a:r>
            <a:endParaRPr lang="en-US" altLang="en-US" sz="1600" dirty="0">
              <a:solidFill>
                <a:srgbClr val="0808FF"/>
              </a:solidFill>
              <a:sym typeface="+mn-ea"/>
            </a:endParaRPr>
          </a:p>
        </p:txBody>
      </p:sp>
      <p:pic>
        <p:nvPicPr>
          <p:cNvPr id="3" name="Изображение 2"/>
          <p:cNvPicPr>
            <a:picLocks noChangeAspect="1"/>
          </p:cNvPicPr>
          <p:nvPr/>
        </p:nvPicPr>
        <p:blipFill>
          <a:blip r:embed="rId1"/>
          <a:stretch>
            <a:fillRect/>
          </a:stretch>
        </p:blipFill>
        <p:spPr>
          <a:xfrm>
            <a:off x="3065145" y="1078230"/>
            <a:ext cx="3013710" cy="637540"/>
          </a:xfrm>
          <a:prstGeom prst="rect">
            <a:avLst/>
          </a:prstGeom>
        </p:spPr>
      </p:pic>
      <p:pic>
        <p:nvPicPr>
          <p:cNvPr id="6" name="Изображение 5"/>
          <p:cNvPicPr>
            <a:picLocks noChangeAspect="1"/>
          </p:cNvPicPr>
          <p:nvPr/>
        </p:nvPicPr>
        <p:blipFill>
          <a:blip r:embed="rId2"/>
          <a:stretch>
            <a:fillRect/>
          </a:stretch>
        </p:blipFill>
        <p:spPr>
          <a:xfrm>
            <a:off x="5232400" y="1878965"/>
            <a:ext cx="1903730" cy="819150"/>
          </a:xfrm>
          <a:prstGeom prst="rect">
            <a:avLst/>
          </a:prstGeom>
        </p:spPr>
      </p:pic>
      <p:sp>
        <p:nvSpPr>
          <p:cNvPr id="4" name="Прямоугольник 3"/>
          <p:cNvSpPr/>
          <p:nvPr/>
        </p:nvSpPr>
        <p:spPr>
          <a:xfrm>
            <a:off x="562610" y="1802765"/>
            <a:ext cx="7854315" cy="950595"/>
          </a:xfrm>
          <a:prstGeom prst="rect">
            <a:avLst/>
          </a:prstGeom>
          <a:noFill/>
          <a:ln w="28575">
            <a:solidFill>
              <a:srgbClr val="FF0000"/>
            </a:solidFill>
          </a:ln>
          <a:extLst>
            <a:ext uri="{909E8E84-426E-40DD-AFC4-6F175D3DCCD1}">
              <a14:hiddenFill xmlns:a14="http://schemas.microsoft.com/office/drawing/2010/main">
                <a:solidFill>
                  <a:srgbClr val="FF000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ru-RU" altLang="en-US"/>
          </a:p>
        </p:txBody>
      </p:sp>
      <p:pic>
        <p:nvPicPr>
          <p:cNvPr id="9" name="Изображение 8"/>
          <p:cNvPicPr>
            <a:picLocks noChangeAspect="1"/>
          </p:cNvPicPr>
          <p:nvPr/>
        </p:nvPicPr>
        <p:blipFill>
          <a:blip r:embed="rId3"/>
          <a:stretch>
            <a:fillRect/>
          </a:stretch>
        </p:blipFill>
        <p:spPr>
          <a:xfrm>
            <a:off x="2251075" y="2954655"/>
            <a:ext cx="4477385" cy="3570605"/>
          </a:xfrm>
          <a:prstGeom prst="rect">
            <a:avLst/>
          </a:prstGeom>
        </p:spPr>
      </p:pic>
      <p:pic>
        <p:nvPicPr>
          <p:cNvPr id="11" name="Изображение 10"/>
          <p:cNvPicPr>
            <a:picLocks noChangeAspect="1"/>
          </p:cNvPicPr>
          <p:nvPr/>
        </p:nvPicPr>
        <p:blipFill>
          <a:blip r:embed="rId4"/>
          <a:stretch>
            <a:fillRect/>
          </a:stretch>
        </p:blipFill>
        <p:spPr>
          <a:xfrm>
            <a:off x="2172335" y="1878965"/>
            <a:ext cx="2023110" cy="797560"/>
          </a:xfrm>
          <a:prstGeom prst="rect">
            <a:avLst/>
          </a:prstGeom>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ru-RU">
                <a:sym typeface="+mn-ea"/>
              </a:rPr>
              <a:t>Net-proton and net-Λ fluctuations</a:t>
            </a:r>
            <a:endParaRPr lang="en-US" altLang="ru-RU">
              <a:sym typeface="+mn-ea"/>
            </a:endParaRPr>
          </a:p>
        </p:txBody>
      </p:sp>
      <p:sp>
        <p:nvSpPr>
          <p:cNvPr id="29" name="Text Placeholder 3"/>
          <p:cNvSpPr>
            <a:spLocks noGrp="1"/>
          </p:cNvSpPr>
          <p:nvPr>
            <p:ph type="body" sz="quarter" idx="12"/>
          </p:nvPr>
        </p:nvSpPr>
        <p:spPr/>
        <p:txBody>
          <a:bodyPr>
            <a:normAutofit fontScale="90000"/>
          </a:bodyPr>
          <a:lstStyle/>
          <a:p>
            <a:r>
              <a:rPr lang="en-US" dirty="0"/>
              <a:t>33</a:t>
            </a:r>
            <a:endParaRPr lang="uk-UA" dirty="0"/>
          </a:p>
        </p:txBody>
      </p:sp>
      <p:sp>
        <p:nvSpPr>
          <p:cNvPr id="25" name="Текстовое поле 24"/>
          <p:cNvSpPr txBox="1"/>
          <p:nvPr/>
        </p:nvSpPr>
        <p:spPr>
          <a:xfrm>
            <a:off x="341630" y="6467475"/>
            <a:ext cx="3155950" cy="337185"/>
          </a:xfrm>
          <a:prstGeom prst="rect">
            <a:avLst/>
          </a:prstGeom>
          <a:noFill/>
        </p:spPr>
        <p:txBody>
          <a:bodyPr wrap="none" rtlCol="0" anchor="t">
            <a:spAutoFit/>
          </a:bodyPr>
          <a:p>
            <a:pPr algn="l"/>
            <a:r>
              <a:rPr lang="en-US" sz="1600" dirty="0">
                <a:solidFill>
                  <a:srgbClr val="0808FF"/>
                </a:solidFill>
                <a:sym typeface="+mn-ea"/>
              </a:rPr>
              <a:t>Vovchenko, </a:t>
            </a:r>
            <a:r>
              <a:rPr lang="en-US" sz="1600" b="1" dirty="0">
                <a:solidFill>
                  <a:srgbClr val="0808FF"/>
                </a:solidFill>
                <a:sym typeface="+mn-ea"/>
              </a:rPr>
              <a:t>R.P.</a:t>
            </a:r>
            <a:r>
              <a:rPr lang="en-US" sz="1600" dirty="0">
                <a:solidFill>
                  <a:srgbClr val="0808FF"/>
                </a:solidFill>
                <a:sym typeface="+mn-ea"/>
              </a:rPr>
              <a:t>, Koch, </a:t>
            </a:r>
            <a:r>
              <a:rPr lang="en-US" altLang="ru-RU" sz="1600">
                <a:solidFill>
                  <a:srgbClr val="0808FF"/>
                </a:solidFill>
                <a:sym typeface="+mn-ea"/>
              </a:rPr>
              <a:t>2007.03850</a:t>
            </a:r>
            <a:endParaRPr lang="en-US" altLang="en-US" sz="1600" dirty="0">
              <a:solidFill>
                <a:srgbClr val="0808FF"/>
              </a:solidFill>
              <a:sym typeface="+mn-ea"/>
            </a:endParaRPr>
          </a:p>
        </p:txBody>
      </p:sp>
      <p:pic>
        <p:nvPicPr>
          <p:cNvPr id="17" name="Замещающее содержимое 16"/>
          <p:cNvPicPr>
            <a:picLocks noChangeAspect="1"/>
          </p:cNvPicPr>
          <p:nvPr>
            <p:ph idx="1"/>
          </p:nvPr>
        </p:nvPicPr>
        <p:blipFill>
          <a:blip r:embed="rId1"/>
          <a:stretch>
            <a:fillRect/>
          </a:stretch>
        </p:blipFill>
        <p:spPr>
          <a:xfrm>
            <a:off x="199390" y="1257300"/>
            <a:ext cx="8588375" cy="3408045"/>
          </a:xfrm>
          <a:prstGeom prst="rect">
            <a:avLst/>
          </a:prstGeom>
        </p:spPr>
      </p:pic>
      <p:pic>
        <p:nvPicPr>
          <p:cNvPr id="18" name="Изображение 17"/>
          <p:cNvPicPr>
            <a:picLocks noChangeAspect="1"/>
          </p:cNvPicPr>
          <p:nvPr/>
        </p:nvPicPr>
        <p:blipFill>
          <a:blip r:embed="rId2"/>
          <a:stretch>
            <a:fillRect/>
          </a:stretch>
        </p:blipFill>
        <p:spPr>
          <a:xfrm>
            <a:off x="6169660" y="4812030"/>
            <a:ext cx="2268220" cy="743585"/>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 name="Заголовок 15"/>
          <p:cNvSpPr>
            <a:spLocks noGrp="1"/>
          </p:cNvSpPr>
          <p:nvPr>
            <p:ph type="title"/>
          </p:nvPr>
        </p:nvSpPr>
        <p:spPr/>
        <p:txBody>
          <a:bodyPr/>
          <a:p>
            <a:r>
              <a:rPr lang="en-US" altLang="ru-RU"/>
              <a:t>Statistical models (HRG, effective QCD,...)</a:t>
            </a:r>
            <a:endParaRPr lang="en-US" altLang="ru-RU"/>
          </a:p>
        </p:txBody>
      </p:sp>
      <p:sp>
        <p:nvSpPr>
          <p:cNvPr id="17" name="Замещающий текст 16"/>
          <p:cNvSpPr>
            <a:spLocks noGrp="1"/>
          </p:cNvSpPr>
          <p:nvPr>
            <p:ph type="body" sz="quarter" idx="12"/>
          </p:nvPr>
        </p:nvSpPr>
        <p:spPr/>
        <p:txBody>
          <a:bodyPr>
            <a:normAutofit fontScale="90000"/>
          </a:bodyPr>
          <a:p>
            <a:r>
              <a:rPr lang="en-US" altLang="ru-RU"/>
              <a:t>4</a:t>
            </a:r>
            <a:endParaRPr lang="en-US" altLang="ru-RU"/>
          </a:p>
        </p:txBody>
      </p:sp>
      <p:pic>
        <p:nvPicPr>
          <p:cNvPr id="15" name="Picture 6"/>
          <p:cNvPicPr>
            <a:picLocks noChangeAspect="1"/>
          </p:cNvPicPr>
          <p:nvPr>
            <p:ph idx="1"/>
          </p:nvPr>
        </p:nvPicPr>
        <p:blipFill>
          <a:blip r:embed="rId1"/>
          <a:stretch>
            <a:fillRect/>
          </a:stretch>
        </p:blipFill>
        <p:spPr>
          <a:xfrm>
            <a:off x="726440" y="1165225"/>
            <a:ext cx="3623310" cy="2386330"/>
          </a:xfrm>
          <a:prstGeom prst="rect">
            <a:avLst/>
          </a:prstGeom>
        </p:spPr>
      </p:pic>
      <p:pic>
        <p:nvPicPr>
          <p:cNvPr id="18" name="Изображение 17"/>
          <p:cNvPicPr>
            <a:picLocks noChangeAspect="1"/>
          </p:cNvPicPr>
          <p:nvPr/>
        </p:nvPicPr>
        <p:blipFill>
          <a:blip r:embed="rId2"/>
          <a:stretch>
            <a:fillRect/>
          </a:stretch>
        </p:blipFill>
        <p:spPr>
          <a:xfrm>
            <a:off x="553085" y="3890010"/>
            <a:ext cx="3676650" cy="2461895"/>
          </a:xfrm>
          <a:prstGeom prst="rect">
            <a:avLst/>
          </a:prstGeom>
        </p:spPr>
      </p:pic>
      <p:pic>
        <p:nvPicPr>
          <p:cNvPr id="23" name="Замещающее содержимое 1"/>
          <p:cNvPicPr>
            <a:picLocks noChangeAspect="1"/>
          </p:cNvPicPr>
          <p:nvPr/>
        </p:nvPicPr>
        <p:blipFill>
          <a:blip r:embed="rId3"/>
          <a:stretch>
            <a:fillRect/>
          </a:stretch>
        </p:blipFill>
        <p:spPr>
          <a:xfrm>
            <a:off x="4682490" y="1236345"/>
            <a:ext cx="3556635" cy="4892040"/>
          </a:xfrm>
          <a:prstGeom prst="rect">
            <a:avLst/>
          </a:prstGeom>
        </p:spPr>
      </p:pic>
      <p:pic>
        <p:nvPicPr>
          <p:cNvPr id="24" name="Изображение 23"/>
          <p:cNvPicPr>
            <a:picLocks noChangeAspect="1"/>
          </p:cNvPicPr>
          <p:nvPr/>
        </p:nvPicPr>
        <p:blipFill>
          <a:blip r:embed="rId4"/>
          <a:stretch>
            <a:fillRect/>
          </a:stretch>
        </p:blipFill>
        <p:spPr>
          <a:xfrm>
            <a:off x="2778125" y="4026535"/>
            <a:ext cx="510540" cy="227330"/>
          </a:xfrm>
          <a:prstGeom prst="rect">
            <a:avLst/>
          </a:prstGeom>
        </p:spPr>
      </p:pic>
      <p:sp>
        <p:nvSpPr>
          <p:cNvPr id="36" name="TextBox 35"/>
          <p:cNvSpPr txBox="1"/>
          <p:nvPr/>
        </p:nvSpPr>
        <p:spPr>
          <a:xfrm>
            <a:off x="1589197" y="3551661"/>
            <a:ext cx="2336165" cy="306705"/>
          </a:xfrm>
          <a:prstGeom prst="rect">
            <a:avLst/>
          </a:prstGeom>
          <a:noFill/>
        </p:spPr>
        <p:txBody>
          <a:bodyPr wrap="none" rtlCol="0">
            <a:spAutoFit/>
          </a:bodyPr>
          <a:p>
            <a:r>
              <a:rPr lang="en-US" sz="1400" b="1" dirty="0">
                <a:solidFill>
                  <a:srgbClr val="0808FF"/>
                </a:solidFill>
              </a:rPr>
              <a:t>V.Vovchenko </a:t>
            </a:r>
            <a:r>
              <a:rPr lang="en-US" sz="1400" dirty="0">
                <a:solidFill>
                  <a:srgbClr val="0808FF"/>
                </a:solidFill>
              </a:rPr>
              <a:t>et al, PRC 2015</a:t>
            </a:r>
            <a:endParaRPr lang="uk-UA" sz="1400" dirty="0">
              <a:solidFill>
                <a:srgbClr val="0808FF"/>
              </a:solidFill>
            </a:endParaRPr>
          </a:p>
        </p:txBody>
      </p:sp>
      <p:sp>
        <p:nvSpPr>
          <p:cNvPr id="25" name="TextBox 35"/>
          <p:cNvSpPr txBox="1"/>
          <p:nvPr/>
        </p:nvSpPr>
        <p:spPr>
          <a:xfrm>
            <a:off x="1688257" y="6352011"/>
            <a:ext cx="1663065" cy="306705"/>
          </a:xfrm>
          <a:prstGeom prst="rect">
            <a:avLst/>
          </a:prstGeom>
          <a:noFill/>
        </p:spPr>
        <p:txBody>
          <a:bodyPr wrap="none" rtlCol="0">
            <a:spAutoFit/>
          </a:bodyPr>
          <a:lstStyle/>
          <a:p>
            <a:r>
              <a:rPr lang="en-US" sz="1400" b="1" dirty="0">
                <a:solidFill>
                  <a:srgbClr val="0808FF"/>
                </a:solidFill>
              </a:rPr>
              <a:t>R.P. </a:t>
            </a:r>
            <a:r>
              <a:rPr lang="en-US" sz="1400" dirty="0">
                <a:solidFill>
                  <a:srgbClr val="0808FF"/>
                </a:solidFill>
              </a:rPr>
              <a:t>et al, PRC 2019</a:t>
            </a:r>
            <a:endParaRPr lang="uk-UA" sz="1400" dirty="0">
              <a:solidFill>
                <a:srgbClr val="0808FF"/>
              </a:solidFill>
            </a:endParaRPr>
          </a:p>
        </p:txBody>
      </p:sp>
      <p:sp>
        <p:nvSpPr>
          <p:cNvPr id="27" name="TextBox 35"/>
          <p:cNvSpPr txBox="1"/>
          <p:nvPr/>
        </p:nvSpPr>
        <p:spPr>
          <a:xfrm>
            <a:off x="5201077" y="6160876"/>
            <a:ext cx="2519045" cy="306705"/>
          </a:xfrm>
          <a:prstGeom prst="rect">
            <a:avLst/>
          </a:prstGeom>
          <a:noFill/>
        </p:spPr>
        <p:txBody>
          <a:bodyPr wrap="none" rtlCol="0">
            <a:spAutoFit/>
          </a:bodyPr>
          <a:lstStyle/>
          <a:p>
            <a:r>
              <a:rPr lang="en-US" sz="1400" b="1" dirty="0">
                <a:solidFill>
                  <a:srgbClr val="0808FF"/>
                </a:solidFill>
              </a:rPr>
              <a:t>A.Motornenko. </a:t>
            </a:r>
            <a:r>
              <a:rPr lang="en-US" sz="1400" dirty="0">
                <a:solidFill>
                  <a:srgbClr val="0808FF"/>
                </a:solidFill>
              </a:rPr>
              <a:t>et al, PRC 2020</a:t>
            </a:r>
            <a:endParaRPr lang="uk-UA" sz="1400" dirty="0">
              <a:solidFill>
                <a:srgbClr val="0808FF"/>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a:t>
            </a:r>
            <a:endParaRPr lang="uk-UA" dirty="0"/>
          </a:p>
        </p:txBody>
      </p:sp>
      <p:sp>
        <p:nvSpPr>
          <p:cNvPr id="4" name="Text Placeholder 3"/>
          <p:cNvSpPr>
            <a:spLocks noGrp="1"/>
          </p:cNvSpPr>
          <p:nvPr>
            <p:ph type="body" sz="quarter" idx="12"/>
          </p:nvPr>
        </p:nvSpPr>
        <p:spPr/>
        <p:txBody>
          <a:bodyPr>
            <a:normAutofit fontScale="90000"/>
          </a:bodyPr>
          <a:lstStyle/>
          <a:p>
            <a:r>
              <a:rPr lang="en-US" dirty="0"/>
              <a:t>34</a:t>
            </a:r>
            <a:endParaRPr lang="en-US" dirty="0"/>
          </a:p>
        </p:txBody>
      </p:sp>
      <p:sp>
        <p:nvSpPr>
          <p:cNvPr id="5" name="Текстовое поле 4"/>
          <p:cNvSpPr txBox="1"/>
          <p:nvPr/>
        </p:nvSpPr>
        <p:spPr>
          <a:xfrm>
            <a:off x="631825" y="1099185"/>
            <a:ext cx="8055610" cy="4399915"/>
          </a:xfrm>
          <a:prstGeom prst="rect">
            <a:avLst/>
          </a:prstGeom>
          <a:noFill/>
        </p:spPr>
        <p:txBody>
          <a:bodyPr wrap="square" rtlCol="0">
            <a:spAutoFit/>
          </a:bodyPr>
          <a:p>
            <a:pPr marL="285750" indent="-285750">
              <a:buFont typeface="Arial" panose="020B0604020202020204" pitchFamily="34" charset="0"/>
              <a:buChar char="•"/>
            </a:pPr>
            <a:r>
              <a:rPr lang="en-US" altLang="ru-RU" sz="2000"/>
              <a:t>Subensemble acceptance method (SAM) provides general formulas to correct cumulants of distributions in heavy-ion collisions for global conservation of all QCD charges</a:t>
            </a:r>
            <a:endParaRPr lang="en-US" altLang="ru-RU" sz="2000"/>
          </a:p>
          <a:p>
            <a:pPr marL="285750" indent="-285750">
              <a:buFont typeface="Arial" panose="020B0604020202020204" pitchFamily="34" charset="0"/>
              <a:buChar char="•"/>
            </a:pPr>
            <a:r>
              <a:rPr lang="en-US" altLang="ru-RU" sz="2000"/>
              <a:t>Formulas connect cumulants measured in the subsystem of the thermal system with grand canonical susceptibilities. The method works for an arbitrary equation of state and sufficiently large systems, such as created in central collisions of heavy ions.</a:t>
            </a:r>
            <a:endParaRPr lang="en-US" altLang="ru-RU" sz="2000"/>
          </a:p>
          <a:p>
            <a:pPr marL="285750" indent="-285750">
              <a:buFont typeface="Arial" panose="020B0604020202020204" pitchFamily="34" charset="0"/>
              <a:buChar char="•"/>
            </a:pPr>
            <a:r>
              <a:rPr lang="en-US" altLang="ru-RU" sz="2000"/>
              <a:t>Some fluctuation measures are insensitive to global conservation and, thus, can be especially convenient for experimental measurement: </a:t>
            </a:r>
            <a:br>
              <a:rPr lang="en-US" altLang="ru-RU" sz="2000"/>
            </a:br>
            <a:br>
              <a:rPr lang="en-US" altLang="ru-RU" sz="2000"/>
            </a:br>
            <a:br>
              <a:rPr lang="en-US" altLang="ru-RU" sz="2000"/>
            </a:br>
            <a:br>
              <a:rPr lang="en-US" altLang="ru-RU" sz="2000"/>
            </a:br>
            <a:br>
              <a:rPr lang="en-US" altLang="ru-RU" sz="2000"/>
            </a:br>
            <a:endParaRPr lang="en-US" altLang="ru-RU" sz="2000"/>
          </a:p>
        </p:txBody>
      </p:sp>
      <p:pic>
        <p:nvPicPr>
          <p:cNvPr id="8" name="Изображение 7"/>
          <p:cNvPicPr>
            <a:picLocks noChangeAspect="1"/>
          </p:cNvPicPr>
          <p:nvPr/>
        </p:nvPicPr>
        <p:blipFill>
          <a:blip r:embed="rId1"/>
          <a:stretch>
            <a:fillRect/>
          </a:stretch>
        </p:blipFill>
        <p:spPr>
          <a:xfrm>
            <a:off x="957580" y="4005580"/>
            <a:ext cx="7230110" cy="920750"/>
          </a:xfrm>
          <a:prstGeom prst="rect">
            <a:avLst/>
          </a:prstGeom>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a:t>
            </a:r>
            <a:endParaRPr lang="uk-UA" dirty="0"/>
          </a:p>
        </p:txBody>
      </p:sp>
      <p:sp>
        <p:nvSpPr>
          <p:cNvPr id="4" name="Text Placeholder 3"/>
          <p:cNvSpPr>
            <a:spLocks noGrp="1"/>
          </p:cNvSpPr>
          <p:nvPr>
            <p:ph type="body" sz="quarter" idx="12"/>
          </p:nvPr>
        </p:nvSpPr>
        <p:spPr/>
        <p:txBody>
          <a:bodyPr>
            <a:normAutofit fontScale="90000"/>
          </a:bodyPr>
          <a:lstStyle/>
          <a:p>
            <a:r>
              <a:rPr lang="en-US" dirty="0"/>
              <a:t>34</a:t>
            </a:r>
            <a:endParaRPr lang="en-US" dirty="0"/>
          </a:p>
        </p:txBody>
      </p:sp>
      <p:sp>
        <p:nvSpPr>
          <p:cNvPr id="5" name="Текстовое поле 4"/>
          <p:cNvSpPr txBox="1"/>
          <p:nvPr/>
        </p:nvSpPr>
        <p:spPr>
          <a:xfrm>
            <a:off x="631825" y="1099185"/>
            <a:ext cx="8055610" cy="4399915"/>
          </a:xfrm>
          <a:prstGeom prst="rect">
            <a:avLst/>
          </a:prstGeom>
          <a:noFill/>
        </p:spPr>
        <p:txBody>
          <a:bodyPr wrap="square" rtlCol="0">
            <a:spAutoFit/>
          </a:bodyPr>
          <a:p>
            <a:pPr marL="285750" indent="-285750">
              <a:buFont typeface="Arial" panose="020B0604020202020204" pitchFamily="34" charset="0"/>
              <a:buChar char="•"/>
            </a:pPr>
            <a:r>
              <a:rPr lang="en-US" altLang="ru-RU" sz="2000"/>
              <a:t>Subensemble acceptance method (SAM) provides general formulas to correct cumulants of distributions in heavy-ion collisions for global conservation of all QCD charges</a:t>
            </a:r>
            <a:endParaRPr lang="en-US" altLang="ru-RU" sz="2000"/>
          </a:p>
          <a:p>
            <a:pPr marL="285750" indent="-285750">
              <a:buFont typeface="Arial" panose="020B0604020202020204" pitchFamily="34" charset="0"/>
              <a:buChar char="•"/>
            </a:pPr>
            <a:r>
              <a:rPr lang="en-US" altLang="ru-RU" sz="2000"/>
              <a:t>Formulas connect cumulants measured in the subsystem of the thermal system with grand canonical susceptibilities. The method works for an arbitrary equation of state and sufficiently large systems, such as created in central collisions of heavy ions.</a:t>
            </a:r>
            <a:endParaRPr lang="en-US" altLang="ru-RU" sz="2000"/>
          </a:p>
          <a:p>
            <a:pPr marL="285750" indent="-285750">
              <a:buFont typeface="Arial" panose="020B0604020202020204" pitchFamily="34" charset="0"/>
              <a:buChar char="•"/>
            </a:pPr>
            <a:r>
              <a:rPr lang="en-US" altLang="ru-RU" sz="2000"/>
              <a:t>Some fluctuation measures are insensitive to global conservation and, thus, are can be especially convenient for experimental measurement: </a:t>
            </a:r>
            <a:br>
              <a:rPr lang="en-US" altLang="ru-RU" sz="2000"/>
            </a:br>
            <a:br>
              <a:rPr lang="en-US" altLang="ru-RU" sz="2000"/>
            </a:br>
            <a:br>
              <a:rPr lang="en-US" altLang="ru-RU" sz="2000"/>
            </a:br>
            <a:br>
              <a:rPr lang="en-US" altLang="ru-RU" sz="2000"/>
            </a:br>
            <a:br>
              <a:rPr lang="en-US" altLang="ru-RU" sz="2000"/>
            </a:br>
            <a:endParaRPr lang="en-US" altLang="ru-RU" sz="2000"/>
          </a:p>
        </p:txBody>
      </p:sp>
      <p:pic>
        <p:nvPicPr>
          <p:cNvPr id="8" name="Изображение 7"/>
          <p:cNvPicPr>
            <a:picLocks noChangeAspect="1"/>
          </p:cNvPicPr>
          <p:nvPr/>
        </p:nvPicPr>
        <p:blipFill>
          <a:blip r:embed="rId1"/>
          <a:stretch>
            <a:fillRect/>
          </a:stretch>
        </p:blipFill>
        <p:spPr>
          <a:xfrm>
            <a:off x="957580" y="4005580"/>
            <a:ext cx="7230110" cy="920750"/>
          </a:xfrm>
          <a:prstGeom prst="rect">
            <a:avLst/>
          </a:prstGeom>
        </p:spPr>
      </p:pic>
      <p:sp>
        <p:nvSpPr>
          <p:cNvPr id="3" name="Текстовое поле 2"/>
          <p:cNvSpPr txBox="1"/>
          <p:nvPr/>
        </p:nvSpPr>
        <p:spPr>
          <a:xfrm>
            <a:off x="796290" y="5058410"/>
            <a:ext cx="7960360" cy="1014730"/>
          </a:xfrm>
          <a:prstGeom prst="rect">
            <a:avLst/>
          </a:prstGeom>
          <a:noFill/>
        </p:spPr>
        <p:txBody>
          <a:bodyPr wrap="square" rtlCol="0">
            <a:spAutoFit/>
          </a:bodyPr>
          <a:p>
            <a:r>
              <a:rPr lang="en-US" altLang="ru-RU" sz="2000">
                <a:solidFill>
                  <a:srgbClr val="0808FF"/>
                </a:solidFill>
              </a:rPr>
              <a:t>Outlook: </a:t>
            </a:r>
            <a:r>
              <a:rPr lang="en-US" altLang="ru-RU" sz="2000">
                <a:solidFill>
                  <a:schemeClr val="tx1"/>
                </a:solidFill>
              </a:rPr>
              <a:t>Application of method to intermediate collision energies</a:t>
            </a:r>
            <a:br>
              <a:rPr lang="en-US" altLang="ru-RU" sz="2000">
                <a:solidFill>
                  <a:schemeClr val="tx1"/>
                </a:solidFill>
              </a:rPr>
            </a:br>
            <a:r>
              <a:rPr lang="en-US" altLang="ru-RU" sz="2000">
                <a:solidFill>
                  <a:schemeClr val="tx1"/>
                </a:solidFill>
              </a:rPr>
              <a:t>(NA61/SHINE, RHIC-BES,...). Effects of thermal smearing and “imperfect” space-momentum correlations, net proton higher order fluctuations.</a:t>
            </a:r>
            <a:endParaRPr lang="en-US" altLang="ru-RU" sz="2000">
              <a:solidFill>
                <a:schemeClr val="tx1"/>
              </a:solidFill>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a:t>
            </a:r>
            <a:endParaRPr lang="uk-UA" dirty="0"/>
          </a:p>
        </p:txBody>
      </p:sp>
      <p:sp>
        <p:nvSpPr>
          <p:cNvPr id="4" name="Text Placeholder 3"/>
          <p:cNvSpPr>
            <a:spLocks noGrp="1"/>
          </p:cNvSpPr>
          <p:nvPr>
            <p:ph type="body" sz="quarter" idx="12"/>
          </p:nvPr>
        </p:nvSpPr>
        <p:spPr/>
        <p:txBody>
          <a:bodyPr>
            <a:normAutofit fontScale="90000"/>
          </a:bodyPr>
          <a:lstStyle/>
          <a:p>
            <a:r>
              <a:rPr lang="en-US" dirty="0"/>
              <a:t>34</a:t>
            </a:r>
            <a:endParaRPr lang="en-US" dirty="0"/>
          </a:p>
        </p:txBody>
      </p:sp>
      <p:sp>
        <p:nvSpPr>
          <p:cNvPr id="5" name="Текстовое поле 4"/>
          <p:cNvSpPr txBox="1"/>
          <p:nvPr/>
        </p:nvSpPr>
        <p:spPr>
          <a:xfrm>
            <a:off x="631825" y="1099185"/>
            <a:ext cx="8055610" cy="4399915"/>
          </a:xfrm>
          <a:prstGeom prst="rect">
            <a:avLst/>
          </a:prstGeom>
          <a:noFill/>
        </p:spPr>
        <p:txBody>
          <a:bodyPr wrap="square" rtlCol="0">
            <a:spAutoFit/>
          </a:bodyPr>
          <a:p>
            <a:pPr marL="285750" indent="-285750">
              <a:buFont typeface="Arial" panose="020B0604020202020204" pitchFamily="34" charset="0"/>
              <a:buChar char="•"/>
            </a:pPr>
            <a:r>
              <a:rPr lang="en-US" altLang="ru-RU" sz="2000"/>
              <a:t>Subensemble acceptance method (SAM) provides general formulas to correct cumulants of distributions in heavy-ion collisions for global conservation of all QCD charges</a:t>
            </a:r>
            <a:endParaRPr lang="en-US" altLang="ru-RU" sz="2000"/>
          </a:p>
          <a:p>
            <a:pPr marL="285750" indent="-285750">
              <a:buFont typeface="Arial" panose="020B0604020202020204" pitchFamily="34" charset="0"/>
              <a:buChar char="•"/>
            </a:pPr>
            <a:r>
              <a:rPr lang="en-US" altLang="ru-RU" sz="2000"/>
              <a:t>Formulas connect cumulants measured in the subsystem of the thermal system with grand canonical susceptibilities. The method works for an arbitrary equation of state and sufficiently large systems, such as created in central collisions of heavy ions.</a:t>
            </a:r>
            <a:endParaRPr lang="en-US" altLang="ru-RU" sz="2000"/>
          </a:p>
          <a:p>
            <a:pPr marL="285750" indent="-285750">
              <a:buFont typeface="Arial" panose="020B0604020202020204" pitchFamily="34" charset="0"/>
              <a:buChar char="•"/>
            </a:pPr>
            <a:r>
              <a:rPr lang="en-US" altLang="ru-RU" sz="2000"/>
              <a:t>Some fluctuation measures are insensitive to global conservation and, thus, are can be especially convenient for experimental measurement: </a:t>
            </a:r>
            <a:br>
              <a:rPr lang="en-US" altLang="ru-RU" sz="2000"/>
            </a:br>
            <a:br>
              <a:rPr lang="en-US" altLang="ru-RU" sz="2000"/>
            </a:br>
            <a:br>
              <a:rPr lang="en-US" altLang="ru-RU" sz="2000"/>
            </a:br>
            <a:br>
              <a:rPr lang="en-US" altLang="ru-RU" sz="2000"/>
            </a:br>
            <a:br>
              <a:rPr lang="en-US" altLang="ru-RU" sz="2000"/>
            </a:br>
            <a:endParaRPr lang="en-US" altLang="ru-RU" sz="2000"/>
          </a:p>
        </p:txBody>
      </p:sp>
      <p:pic>
        <p:nvPicPr>
          <p:cNvPr id="8" name="Изображение 7"/>
          <p:cNvPicPr>
            <a:picLocks noChangeAspect="1"/>
          </p:cNvPicPr>
          <p:nvPr/>
        </p:nvPicPr>
        <p:blipFill>
          <a:blip r:embed="rId1"/>
          <a:stretch>
            <a:fillRect/>
          </a:stretch>
        </p:blipFill>
        <p:spPr>
          <a:xfrm>
            <a:off x="957580" y="4005580"/>
            <a:ext cx="7230110" cy="920750"/>
          </a:xfrm>
          <a:prstGeom prst="rect">
            <a:avLst/>
          </a:prstGeom>
        </p:spPr>
      </p:pic>
      <p:sp>
        <p:nvSpPr>
          <p:cNvPr id="3" name="Текстовое поле 2"/>
          <p:cNvSpPr txBox="1"/>
          <p:nvPr/>
        </p:nvSpPr>
        <p:spPr>
          <a:xfrm>
            <a:off x="796290" y="5058410"/>
            <a:ext cx="7960360" cy="1014730"/>
          </a:xfrm>
          <a:prstGeom prst="rect">
            <a:avLst/>
          </a:prstGeom>
          <a:noFill/>
        </p:spPr>
        <p:txBody>
          <a:bodyPr wrap="square" rtlCol="0">
            <a:spAutoFit/>
          </a:bodyPr>
          <a:p>
            <a:r>
              <a:rPr lang="en-US" altLang="ru-RU" sz="2000">
                <a:solidFill>
                  <a:srgbClr val="0808FF"/>
                </a:solidFill>
              </a:rPr>
              <a:t>Outlook: </a:t>
            </a:r>
            <a:r>
              <a:rPr lang="en-US" altLang="ru-RU" sz="2000">
                <a:solidFill>
                  <a:schemeClr val="tx1"/>
                </a:solidFill>
              </a:rPr>
              <a:t>Application of method to intermediate collision energies</a:t>
            </a:r>
            <a:br>
              <a:rPr lang="en-US" altLang="ru-RU" sz="2000">
                <a:solidFill>
                  <a:schemeClr val="tx1"/>
                </a:solidFill>
              </a:rPr>
            </a:br>
            <a:r>
              <a:rPr lang="en-US" altLang="ru-RU" sz="2000">
                <a:solidFill>
                  <a:schemeClr val="tx1"/>
                </a:solidFill>
              </a:rPr>
              <a:t>(NA61/SHINE, RHIC-BES,...). Effects of thermal smearing and “imperfect” space-momentum correlations, net proton higher order fluctuations.</a:t>
            </a:r>
            <a:endParaRPr lang="en-US" altLang="ru-RU" sz="2000">
              <a:solidFill>
                <a:schemeClr val="tx1"/>
              </a:solidFill>
            </a:endParaRPr>
          </a:p>
        </p:txBody>
      </p:sp>
      <p:sp>
        <p:nvSpPr>
          <p:cNvPr id="6" name="Текстовое поле 5"/>
          <p:cNvSpPr txBox="1"/>
          <p:nvPr/>
        </p:nvSpPr>
        <p:spPr>
          <a:xfrm>
            <a:off x="753110" y="6268720"/>
            <a:ext cx="7783830" cy="460375"/>
          </a:xfrm>
          <a:prstGeom prst="rect">
            <a:avLst/>
          </a:prstGeom>
          <a:noFill/>
        </p:spPr>
        <p:txBody>
          <a:bodyPr wrap="square" rtlCol="0">
            <a:spAutoFit/>
          </a:bodyPr>
          <a:p>
            <a:pPr algn="ctr"/>
            <a:r>
              <a:rPr lang="en-US" altLang="ru-RU" sz="2400" b="1"/>
              <a:t>Thank you for attention!</a:t>
            </a:r>
            <a:endParaRPr lang="en-US" altLang="ru-RU" sz="2400" b="1"/>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 name="Заголовок 15"/>
          <p:cNvSpPr>
            <a:spLocks noGrp="1"/>
          </p:cNvSpPr>
          <p:nvPr>
            <p:ph type="title"/>
          </p:nvPr>
        </p:nvSpPr>
        <p:spPr/>
        <p:txBody>
          <a:bodyPr/>
          <a:p>
            <a:r>
              <a:rPr lang="en-US" altLang="ru-RU"/>
              <a:t>Grand canonical ensemble</a:t>
            </a:r>
            <a:endParaRPr lang="en-US" altLang="ru-RU"/>
          </a:p>
        </p:txBody>
      </p:sp>
      <p:sp>
        <p:nvSpPr>
          <p:cNvPr id="28" name="Замещающий текст 27"/>
          <p:cNvSpPr>
            <a:spLocks noGrp="1"/>
          </p:cNvSpPr>
          <p:nvPr>
            <p:ph type="body" sz="quarter" idx="12"/>
          </p:nvPr>
        </p:nvSpPr>
        <p:spPr/>
        <p:txBody>
          <a:bodyPr>
            <a:normAutofit fontScale="90000"/>
          </a:bodyPr>
          <a:p>
            <a:r>
              <a:rPr lang="en-US" altLang="ru-RU"/>
              <a:t>5</a:t>
            </a:r>
            <a:endParaRPr lang="en-US" altLang="ru-RU"/>
          </a:p>
        </p:txBody>
      </p:sp>
      <p:pic>
        <p:nvPicPr>
          <p:cNvPr id="6" name="Изображение 5"/>
          <p:cNvPicPr>
            <a:picLocks noChangeAspect="1"/>
          </p:cNvPicPr>
          <p:nvPr/>
        </p:nvPicPr>
        <p:blipFill>
          <a:blip r:embed="rId1"/>
          <a:stretch>
            <a:fillRect/>
          </a:stretch>
        </p:blipFill>
        <p:spPr>
          <a:xfrm>
            <a:off x="962025" y="1165225"/>
            <a:ext cx="2318385" cy="2312035"/>
          </a:xfrm>
          <a:prstGeom prst="rect">
            <a:avLst/>
          </a:prstGeom>
        </p:spPr>
      </p:pic>
      <p:cxnSp>
        <p:nvCxnSpPr>
          <p:cNvPr id="9" name="Прямая со стрелкой 8"/>
          <p:cNvCxnSpPr/>
          <p:nvPr/>
        </p:nvCxnSpPr>
        <p:spPr>
          <a:xfrm flipH="1" flipV="1">
            <a:off x="2409825" y="2305050"/>
            <a:ext cx="1809750" cy="1714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Прямая со стрелкой 9"/>
          <p:cNvCxnSpPr/>
          <p:nvPr/>
        </p:nvCxnSpPr>
        <p:spPr>
          <a:xfrm flipH="1" flipV="1">
            <a:off x="3238500" y="1685925"/>
            <a:ext cx="1962150" cy="95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 name="Текстовое поле 11"/>
          <p:cNvSpPr txBox="1"/>
          <p:nvPr/>
        </p:nvSpPr>
        <p:spPr>
          <a:xfrm>
            <a:off x="5299075" y="1506855"/>
            <a:ext cx="3411220" cy="706755"/>
          </a:xfrm>
          <a:prstGeom prst="rect">
            <a:avLst/>
          </a:prstGeom>
          <a:noFill/>
        </p:spPr>
        <p:txBody>
          <a:bodyPr wrap="square" rtlCol="0">
            <a:spAutoFit/>
          </a:bodyPr>
          <a:p>
            <a:r>
              <a:rPr lang="en-US" altLang="ru-RU" sz="2000"/>
              <a:t>Total system, V=V</a:t>
            </a:r>
            <a:r>
              <a:rPr lang="en-US" altLang="ru-RU" sz="2000" baseline="-25000"/>
              <a:t>1</a:t>
            </a:r>
            <a:r>
              <a:rPr lang="en-US" altLang="ru-RU" sz="2000"/>
              <a:t>+V</a:t>
            </a:r>
            <a:r>
              <a:rPr lang="en-US" altLang="ru-RU" sz="2000" baseline="-25000"/>
              <a:t>2</a:t>
            </a:r>
            <a:r>
              <a:rPr lang="en-US" altLang="ru-RU" sz="2000"/>
              <a:t>, is in the canonical ensemble (CE)</a:t>
            </a:r>
            <a:endParaRPr lang="en-US" altLang="ru-RU" sz="2000"/>
          </a:p>
        </p:txBody>
      </p:sp>
      <p:cxnSp>
        <p:nvCxnSpPr>
          <p:cNvPr id="13" name="Прямая со стрелкой 12"/>
          <p:cNvCxnSpPr/>
          <p:nvPr/>
        </p:nvCxnSpPr>
        <p:spPr>
          <a:xfrm flipH="1" flipV="1">
            <a:off x="2974975" y="2824480"/>
            <a:ext cx="1244600" cy="49974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Текстовое поле 13"/>
          <p:cNvSpPr txBox="1"/>
          <p:nvPr/>
        </p:nvSpPr>
        <p:spPr>
          <a:xfrm>
            <a:off x="4302125" y="2305050"/>
            <a:ext cx="3402330" cy="706755"/>
          </a:xfrm>
          <a:prstGeom prst="rect">
            <a:avLst/>
          </a:prstGeom>
          <a:noFill/>
        </p:spPr>
        <p:txBody>
          <a:bodyPr wrap="square" rtlCol="0">
            <a:spAutoFit/>
          </a:bodyPr>
          <a:p>
            <a:r>
              <a:rPr lang="en-US" altLang="ru-RU" sz="2000"/>
              <a:t>Subsystem </a:t>
            </a:r>
            <a:r>
              <a:rPr lang="en-US" altLang="ru-RU" sz="2000">
                <a:solidFill>
                  <a:srgbClr val="FF0000"/>
                </a:solidFill>
              </a:rPr>
              <a:t>(observed)</a:t>
            </a:r>
            <a:r>
              <a:rPr lang="en-US" altLang="ru-RU" sz="2000"/>
              <a:t>, V</a:t>
            </a:r>
            <a:r>
              <a:rPr lang="en-US" altLang="ru-RU" sz="2000" baseline="-25000"/>
              <a:t>1 </a:t>
            </a:r>
            <a:r>
              <a:rPr lang="en-US" altLang="ru-RU" sz="2000"/>
              <a:t>= αV</a:t>
            </a:r>
            <a:br>
              <a:rPr lang="en-US" altLang="ru-RU" sz="2000"/>
            </a:br>
            <a:endParaRPr lang="en-US" altLang="ru-RU" sz="2000"/>
          </a:p>
        </p:txBody>
      </p:sp>
      <p:sp>
        <p:nvSpPr>
          <p:cNvPr id="19" name="Текстовое поле 18"/>
          <p:cNvSpPr txBox="1"/>
          <p:nvPr/>
        </p:nvSpPr>
        <p:spPr>
          <a:xfrm>
            <a:off x="4302125" y="3108960"/>
            <a:ext cx="3135630" cy="398780"/>
          </a:xfrm>
          <a:prstGeom prst="rect">
            <a:avLst/>
          </a:prstGeom>
          <a:noFill/>
        </p:spPr>
        <p:txBody>
          <a:bodyPr wrap="square" rtlCol="0">
            <a:spAutoFit/>
          </a:bodyPr>
          <a:p>
            <a:r>
              <a:rPr lang="en-US" altLang="ru-RU" sz="2000"/>
              <a:t>Reservoir (thermostat), V</a:t>
            </a:r>
            <a:r>
              <a:rPr lang="en-US" altLang="ru-RU" sz="2000" baseline="-25000"/>
              <a:t>2</a:t>
            </a:r>
            <a:endParaRPr lang="en-US" altLang="ru-RU" sz="2000" baseline="-25000"/>
          </a:p>
        </p:txBody>
      </p:sp>
      <p:sp>
        <p:nvSpPr>
          <p:cNvPr id="20" name="Текстовое поле 19"/>
          <p:cNvSpPr txBox="1"/>
          <p:nvPr/>
        </p:nvSpPr>
        <p:spPr>
          <a:xfrm>
            <a:off x="1216660" y="3477260"/>
            <a:ext cx="1809750" cy="368300"/>
          </a:xfrm>
          <a:prstGeom prst="rect">
            <a:avLst/>
          </a:prstGeom>
          <a:noFill/>
        </p:spPr>
        <p:txBody>
          <a:bodyPr wrap="square" rtlCol="0">
            <a:spAutoFit/>
          </a:bodyPr>
          <a:p>
            <a:r>
              <a:rPr lang="en-US" altLang="ru-RU"/>
              <a:t>coordinate space</a:t>
            </a:r>
            <a:endParaRPr lang="en-US" altLang="ru-RU" baseline="-25000"/>
          </a:p>
        </p:txBody>
      </p:sp>
      <p:sp>
        <p:nvSpPr>
          <p:cNvPr id="32" name="Текстовое поле 31"/>
          <p:cNvSpPr txBox="1"/>
          <p:nvPr/>
        </p:nvSpPr>
        <p:spPr>
          <a:xfrm>
            <a:off x="7012940" y="3643630"/>
            <a:ext cx="1697355" cy="768350"/>
          </a:xfrm>
          <a:prstGeom prst="rect">
            <a:avLst/>
          </a:prstGeom>
          <a:noFill/>
        </p:spPr>
        <p:txBody>
          <a:bodyPr wrap="square" rtlCol="0">
            <a:spAutoFit/>
          </a:bodyPr>
          <a:p>
            <a:r>
              <a:rPr lang="en-US" altLang="ru-RU" sz="2400"/>
              <a:t>α = V</a:t>
            </a:r>
            <a:r>
              <a:rPr lang="en-US" altLang="ru-RU" sz="2400" baseline="-25000"/>
              <a:t>1</a:t>
            </a:r>
            <a:r>
              <a:rPr lang="en-US" altLang="ru-RU" sz="2400"/>
              <a:t>/V</a:t>
            </a:r>
            <a:br>
              <a:rPr lang="en-US" altLang="ru-RU" sz="2000"/>
            </a:br>
            <a:endParaRPr lang="en-US" altLang="ru-RU" sz="20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 name="Заголовок 15"/>
          <p:cNvSpPr>
            <a:spLocks noGrp="1"/>
          </p:cNvSpPr>
          <p:nvPr>
            <p:ph type="title"/>
          </p:nvPr>
        </p:nvSpPr>
        <p:spPr/>
        <p:txBody>
          <a:bodyPr/>
          <a:p>
            <a:r>
              <a:rPr lang="en-US" altLang="ru-RU"/>
              <a:t>Grand canonical ensemble</a:t>
            </a:r>
            <a:endParaRPr lang="en-US" altLang="ru-RU"/>
          </a:p>
        </p:txBody>
      </p:sp>
      <p:sp>
        <p:nvSpPr>
          <p:cNvPr id="5" name="Текстовое поле 4"/>
          <p:cNvSpPr txBox="1"/>
          <p:nvPr/>
        </p:nvSpPr>
        <p:spPr>
          <a:xfrm>
            <a:off x="852170" y="4704080"/>
            <a:ext cx="7440930" cy="829945"/>
          </a:xfrm>
          <a:prstGeom prst="rect">
            <a:avLst/>
          </a:prstGeom>
          <a:noFill/>
        </p:spPr>
        <p:txBody>
          <a:bodyPr wrap="square" rtlCol="0">
            <a:spAutoFit/>
          </a:bodyPr>
          <a:p>
            <a:r>
              <a:rPr lang="en-US" altLang="ru-RU" sz="2400"/>
              <a:t>1) V</a:t>
            </a:r>
            <a:r>
              <a:rPr lang="en-US" altLang="ru-RU" sz="2400" baseline="-25000"/>
              <a:t>1 </a:t>
            </a:r>
            <a:r>
              <a:rPr lang="en-US" altLang="ru-RU" sz="2400"/>
              <a:t>≫ ξ  --- (Thermodynamic limit) --- ratios of extensive quantities become V-independent</a:t>
            </a:r>
            <a:endParaRPr lang="en-US" altLang="ru-RU" sz="2400"/>
          </a:p>
        </p:txBody>
      </p:sp>
      <p:sp>
        <p:nvSpPr>
          <p:cNvPr id="28" name="Замещающий текст 27"/>
          <p:cNvSpPr>
            <a:spLocks noGrp="1"/>
          </p:cNvSpPr>
          <p:nvPr>
            <p:ph type="body" sz="quarter" idx="12"/>
          </p:nvPr>
        </p:nvSpPr>
        <p:spPr/>
        <p:txBody>
          <a:bodyPr>
            <a:normAutofit fontScale="90000"/>
          </a:bodyPr>
          <a:p>
            <a:r>
              <a:rPr lang="en-US" altLang="ru-RU"/>
              <a:t>5</a:t>
            </a:r>
            <a:endParaRPr lang="en-US" altLang="ru-RU"/>
          </a:p>
        </p:txBody>
      </p:sp>
      <p:pic>
        <p:nvPicPr>
          <p:cNvPr id="6" name="Изображение 5"/>
          <p:cNvPicPr>
            <a:picLocks noChangeAspect="1"/>
          </p:cNvPicPr>
          <p:nvPr/>
        </p:nvPicPr>
        <p:blipFill>
          <a:blip r:embed="rId1"/>
          <a:stretch>
            <a:fillRect/>
          </a:stretch>
        </p:blipFill>
        <p:spPr>
          <a:xfrm>
            <a:off x="962025" y="1165225"/>
            <a:ext cx="2318385" cy="2312035"/>
          </a:xfrm>
          <a:prstGeom prst="rect">
            <a:avLst/>
          </a:prstGeom>
        </p:spPr>
      </p:pic>
      <p:cxnSp>
        <p:nvCxnSpPr>
          <p:cNvPr id="9" name="Прямая со стрелкой 8"/>
          <p:cNvCxnSpPr/>
          <p:nvPr/>
        </p:nvCxnSpPr>
        <p:spPr>
          <a:xfrm flipH="1" flipV="1">
            <a:off x="2409825" y="2305050"/>
            <a:ext cx="1809750" cy="1714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Прямая со стрелкой 9"/>
          <p:cNvCxnSpPr/>
          <p:nvPr/>
        </p:nvCxnSpPr>
        <p:spPr>
          <a:xfrm flipH="1" flipV="1">
            <a:off x="3238500" y="1685925"/>
            <a:ext cx="1962150" cy="95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 name="Текстовое поле 11"/>
          <p:cNvSpPr txBox="1"/>
          <p:nvPr/>
        </p:nvSpPr>
        <p:spPr>
          <a:xfrm>
            <a:off x="5299075" y="1506855"/>
            <a:ext cx="3411220" cy="706755"/>
          </a:xfrm>
          <a:prstGeom prst="rect">
            <a:avLst/>
          </a:prstGeom>
          <a:noFill/>
        </p:spPr>
        <p:txBody>
          <a:bodyPr wrap="square" rtlCol="0">
            <a:spAutoFit/>
          </a:bodyPr>
          <a:p>
            <a:r>
              <a:rPr lang="en-US" altLang="ru-RU" sz="2000"/>
              <a:t>Total system, V=V</a:t>
            </a:r>
            <a:r>
              <a:rPr lang="en-US" altLang="ru-RU" sz="2000" baseline="-25000"/>
              <a:t>1</a:t>
            </a:r>
            <a:r>
              <a:rPr lang="en-US" altLang="ru-RU" sz="2000"/>
              <a:t>+V</a:t>
            </a:r>
            <a:r>
              <a:rPr lang="en-US" altLang="ru-RU" sz="2000" baseline="-25000"/>
              <a:t>2</a:t>
            </a:r>
            <a:r>
              <a:rPr lang="en-US" altLang="ru-RU" sz="2000"/>
              <a:t>, is in the canonical ensemble (CE)</a:t>
            </a:r>
            <a:endParaRPr lang="en-US" altLang="ru-RU" sz="2000"/>
          </a:p>
        </p:txBody>
      </p:sp>
      <p:cxnSp>
        <p:nvCxnSpPr>
          <p:cNvPr id="13" name="Прямая со стрелкой 12"/>
          <p:cNvCxnSpPr/>
          <p:nvPr/>
        </p:nvCxnSpPr>
        <p:spPr>
          <a:xfrm flipH="1" flipV="1">
            <a:off x="2974975" y="2824480"/>
            <a:ext cx="1244600" cy="49974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Текстовое поле 13"/>
          <p:cNvSpPr txBox="1"/>
          <p:nvPr/>
        </p:nvSpPr>
        <p:spPr>
          <a:xfrm>
            <a:off x="4302125" y="2305050"/>
            <a:ext cx="3402330" cy="706755"/>
          </a:xfrm>
          <a:prstGeom prst="rect">
            <a:avLst/>
          </a:prstGeom>
          <a:noFill/>
        </p:spPr>
        <p:txBody>
          <a:bodyPr wrap="square" rtlCol="0">
            <a:spAutoFit/>
          </a:bodyPr>
          <a:p>
            <a:r>
              <a:rPr lang="en-US" altLang="ru-RU" sz="2000"/>
              <a:t>Subsystem </a:t>
            </a:r>
            <a:r>
              <a:rPr lang="en-US" altLang="ru-RU" sz="2000">
                <a:solidFill>
                  <a:srgbClr val="FF0000"/>
                </a:solidFill>
              </a:rPr>
              <a:t>(observed)</a:t>
            </a:r>
            <a:r>
              <a:rPr lang="en-US" altLang="ru-RU" sz="2000"/>
              <a:t>, V</a:t>
            </a:r>
            <a:r>
              <a:rPr lang="en-US" altLang="ru-RU" sz="2000" baseline="-25000"/>
              <a:t>1 </a:t>
            </a:r>
            <a:r>
              <a:rPr lang="en-US" altLang="ru-RU" sz="2000"/>
              <a:t>= αV</a:t>
            </a:r>
            <a:br>
              <a:rPr lang="en-US" altLang="ru-RU" sz="2000"/>
            </a:br>
            <a:endParaRPr lang="en-US" altLang="ru-RU" sz="2000"/>
          </a:p>
        </p:txBody>
      </p:sp>
      <p:sp>
        <p:nvSpPr>
          <p:cNvPr id="19" name="Текстовое поле 18"/>
          <p:cNvSpPr txBox="1"/>
          <p:nvPr/>
        </p:nvSpPr>
        <p:spPr>
          <a:xfrm>
            <a:off x="4302125" y="3108960"/>
            <a:ext cx="3135630" cy="398780"/>
          </a:xfrm>
          <a:prstGeom prst="rect">
            <a:avLst/>
          </a:prstGeom>
          <a:noFill/>
        </p:spPr>
        <p:txBody>
          <a:bodyPr wrap="square" rtlCol="0">
            <a:spAutoFit/>
          </a:bodyPr>
          <a:p>
            <a:r>
              <a:rPr lang="en-US" altLang="ru-RU" sz="2000"/>
              <a:t>Reservoir (thermostat), V</a:t>
            </a:r>
            <a:r>
              <a:rPr lang="en-US" altLang="ru-RU" sz="2000" baseline="-25000"/>
              <a:t>2</a:t>
            </a:r>
            <a:endParaRPr lang="en-US" altLang="ru-RU" sz="2000" baseline="-25000"/>
          </a:p>
        </p:txBody>
      </p:sp>
      <p:sp>
        <p:nvSpPr>
          <p:cNvPr id="20" name="Текстовое поле 19"/>
          <p:cNvSpPr txBox="1"/>
          <p:nvPr/>
        </p:nvSpPr>
        <p:spPr>
          <a:xfrm>
            <a:off x="1216660" y="3477260"/>
            <a:ext cx="1809750" cy="368300"/>
          </a:xfrm>
          <a:prstGeom prst="rect">
            <a:avLst/>
          </a:prstGeom>
          <a:noFill/>
        </p:spPr>
        <p:txBody>
          <a:bodyPr wrap="square" rtlCol="0">
            <a:spAutoFit/>
          </a:bodyPr>
          <a:p>
            <a:r>
              <a:rPr lang="en-US" altLang="ru-RU"/>
              <a:t>coordinate space</a:t>
            </a:r>
            <a:endParaRPr lang="en-US" altLang="ru-RU" baseline="-25000"/>
          </a:p>
        </p:txBody>
      </p:sp>
      <p:sp>
        <p:nvSpPr>
          <p:cNvPr id="22" name="Текстовое поле 21"/>
          <p:cNvSpPr txBox="1"/>
          <p:nvPr/>
        </p:nvSpPr>
        <p:spPr>
          <a:xfrm>
            <a:off x="852170" y="5534025"/>
            <a:ext cx="8174355" cy="460375"/>
          </a:xfrm>
          <a:prstGeom prst="rect">
            <a:avLst/>
          </a:prstGeom>
          <a:noFill/>
        </p:spPr>
        <p:txBody>
          <a:bodyPr wrap="square" rtlCol="0">
            <a:spAutoFit/>
          </a:bodyPr>
          <a:p>
            <a:r>
              <a:rPr lang="en-US" altLang="ru-RU" sz="2400"/>
              <a:t>2) </a:t>
            </a:r>
            <a:r>
              <a:rPr lang="en-US" altLang="ru-RU" sz="2400">
                <a:sym typeface="+mn-ea"/>
              </a:rPr>
              <a:t>V</a:t>
            </a:r>
            <a:r>
              <a:rPr lang="en-US" altLang="ru-RU" sz="2400" baseline="-25000">
                <a:sym typeface="+mn-ea"/>
              </a:rPr>
              <a:t> </a:t>
            </a:r>
            <a:r>
              <a:rPr lang="en-US" altLang="ru-RU" sz="2400">
                <a:sym typeface="+mn-ea"/>
              </a:rPr>
              <a:t>≫V</a:t>
            </a:r>
            <a:r>
              <a:rPr lang="en-US" altLang="ru-RU" sz="2400" baseline="-25000">
                <a:sym typeface="+mn-ea"/>
              </a:rPr>
              <a:t>1</a:t>
            </a:r>
            <a:r>
              <a:rPr lang="en-US" altLang="ru-RU" sz="2400"/>
              <a:t> --- (Subsystem is a small part of the system&lt;=&gt;</a:t>
            </a:r>
            <a:r>
              <a:rPr lang="en-US" altLang="ru-RU" sz="2400">
                <a:sym typeface="+mn-ea"/>
              </a:rPr>
              <a:t>α&lt;&lt;1</a:t>
            </a:r>
            <a:r>
              <a:rPr lang="en-US" altLang="ru-RU" sz="2400"/>
              <a:t>)</a:t>
            </a:r>
            <a:endParaRPr lang="en-US" altLang="ru-RU" sz="2400"/>
          </a:p>
        </p:txBody>
      </p:sp>
      <p:sp>
        <p:nvSpPr>
          <p:cNvPr id="30" name="Текстовое поле 29"/>
          <p:cNvSpPr txBox="1"/>
          <p:nvPr/>
        </p:nvSpPr>
        <p:spPr>
          <a:xfrm>
            <a:off x="3481070" y="6178550"/>
            <a:ext cx="1719580" cy="460375"/>
          </a:xfrm>
          <a:prstGeom prst="rect">
            <a:avLst/>
          </a:prstGeom>
          <a:noFill/>
          <a:ln>
            <a:solidFill>
              <a:schemeClr val="accent1"/>
            </a:solidFill>
          </a:ln>
        </p:spPr>
        <p:txBody>
          <a:bodyPr wrap="none" rtlCol="0" anchor="t">
            <a:spAutoFit/>
          </a:bodyPr>
          <a:p>
            <a:pPr algn="l"/>
            <a:r>
              <a:rPr lang="en-US" altLang="ru-RU" sz="2400">
                <a:solidFill>
                  <a:srgbClr val="FF0000"/>
                </a:solidFill>
                <a:sym typeface="+mn-ea"/>
              </a:rPr>
              <a:t>V</a:t>
            </a:r>
            <a:r>
              <a:rPr lang="en-US" altLang="ru-RU" sz="2400" baseline="-25000">
                <a:solidFill>
                  <a:srgbClr val="FF0000"/>
                </a:solidFill>
                <a:sym typeface="+mn-ea"/>
              </a:rPr>
              <a:t> </a:t>
            </a:r>
            <a:r>
              <a:rPr lang="en-US" altLang="ru-RU" sz="2400">
                <a:solidFill>
                  <a:srgbClr val="FF0000"/>
                </a:solidFill>
                <a:sym typeface="+mn-ea"/>
              </a:rPr>
              <a:t>≫ </a:t>
            </a:r>
            <a:r>
              <a:rPr lang="en-US" altLang="ru-RU" sz="2400">
                <a:solidFill>
                  <a:srgbClr val="FF0000"/>
                </a:solidFill>
                <a:sym typeface="+mn-ea"/>
              </a:rPr>
              <a:t>V</a:t>
            </a:r>
            <a:r>
              <a:rPr lang="en-US" altLang="ru-RU" sz="2400" baseline="-25000">
                <a:solidFill>
                  <a:srgbClr val="FF0000"/>
                </a:solidFill>
                <a:sym typeface="+mn-ea"/>
              </a:rPr>
              <a:t>1 </a:t>
            </a:r>
            <a:r>
              <a:rPr lang="en-US" altLang="ru-RU" sz="2400">
                <a:solidFill>
                  <a:srgbClr val="FF0000"/>
                </a:solidFill>
                <a:sym typeface="+mn-ea"/>
              </a:rPr>
              <a:t>≫ ξ</a:t>
            </a:r>
            <a:endParaRPr lang="en-US" altLang="ru-RU" sz="2400">
              <a:solidFill>
                <a:srgbClr val="FF0000"/>
              </a:solidFill>
              <a:sym typeface="+mn-ea"/>
            </a:endParaRPr>
          </a:p>
        </p:txBody>
      </p:sp>
      <p:sp>
        <p:nvSpPr>
          <p:cNvPr id="31" name="Текстовое поле 30"/>
          <p:cNvSpPr txBox="1"/>
          <p:nvPr/>
        </p:nvSpPr>
        <p:spPr>
          <a:xfrm>
            <a:off x="2974975" y="4044950"/>
            <a:ext cx="3077210" cy="460375"/>
          </a:xfrm>
          <a:prstGeom prst="rect">
            <a:avLst/>
          </a:prstGeom>
          <a:noFill/>
        </p:spPr>
        <p:txBody>
          <a:bodyPr wrap="none" rtlCol="0" anchor="t">
            <a:spAutoFit/>
          </a:bodyPr>
          <a:p>
            <a:r>
              <a:rPr lang="en-US" sz="2400">
                <a:solidFill>
                  <a:srgbClr val="FF0000"/>
                </a:solidFill>
                <a:sym typeface="+mn-ea"/>
              </a:rPr>
              <a:t>Requirements for GCE:</a:t>
            </a:r>
            <a:endParaRPr lang="en-US" sz="2400">
              <a:solidFill>
                <a:srgbClr val="FF0000"/>
              </a:solidFill>
              <a:sym typeface="+mn-ea"/>
            </a:endParaRPr>
          </a:p>
        </p:txBody>
      </p:sp>
      <p:sp>
        <p:nvSpPr>
          <p:cNvPr id="32" name="Текстовое поле 31"/>
          <p:cNvSpPr txBox="1"/>
          <p:nvPr/>
        </p:nvSpPr>
        <p:spPr>
          <a:xfrm>
            <a:off x="7012940" y="3643630"/>
            <a:ext cx="1697355" cy="768350"/>
          </a:xfrm>
          <a:prstGeom prst="rect">
            <a:avLst/>
          </a:prstGeom>
          <a:noFill/>
        </p:spPr>
        <p:txBody>
          <a:bodyPr wrap="square" rtlCol="0">
            <a:spAutoFit/>
          </a:bodyPr>
          <a:p>
            <a:r>
              <a:rPr lang="en-US" altLang="ru-RU" sz="2400"/>
              <a:t>α = V</a:t>
            </a:r>
            <a:r>
              <a:rPr lang="en-US" altLang="ru-RU" sz="2400" baseline="-25000"/>
              <a:t>1</a:t>
            </a:r>
            <a:r>
              <a:rPr lang="en-US" altLang="ru-RU" sz="2400"/>
              <a:t>/V</a:t>
            </a:r>
            <a:br>
              <a:rPr lang="en-US" altLang="ru-RU" sz="2000"/>
            </a:br>
            <a:endParaRPr lang="en-US" altLang="ru-RU" sz="20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 name="Заголовок 15"/>
          <p:cNvSpPr>
            <a:spLocks noGrp="1"/>
          </p:cNvSpPr>
          <p:nvPr>
            <p:ph type="title"/>
          </p:nvPr>
        </p:nvSpPr>
        <p:spPr/>
        <p:txBody>
          <a:bodyPr/>
          <a:p>
            <a:r>
              <a:rPr lang="en-US" altLang="ru-RU"/>
              <a:t>Equivalence of ensembles</a:t>
            </a:r>
            <a:endParaRPr lang="en-US" altLang="ru-RU"/>
          </a:p>
        </p:txBody>
      </p:sp>
      <mc:AlternateContent xmlns:mc="http://schemas.openxmlformats.org/markup-compatibility/2006">
        <mc:Choice xmlns:a14="http://schemas.microsoft.com/office/drawing/2010/main" Requires="a14"/>
        <mc:Fallback>
          <p:sp>
            <p:nvSpPr>
              <p:cNvPr id="15" name="Rectangle 14"/>
              <p:cNvSpPr>
                <a:spLocks noRot="1" noChangeAspect="1" noMove="1" noResize="1" noEditPoints="1" noAdjustHandles="1" noChangeArrowheads="1" noChangeShapeType="1" noTextEdit="1"/>
              </p:cNvSpPr>
              <p:nvPr/>
            </p:nvSpPr>
            <p:spPr>
              <a:xfrm>
                <a:off x="363855" y="1275715"/>
                <a:ext cx="7816850" cy="712470"/>
              </a:xfrm>
              <a:prstGeom prst="rect">
                <a:avLst/>
              </a:prstGeom>
              <a:blipFill rotWithShape="1">
                <a:blip r:embed="rId1"/>
                <a:stretch>
                  <a:fillRect l="-781" t="-5172" b="-14655"/>
                </a:stretch>
              </a:blipFill>
            </p:spPr>
            <p:txBody>
              <a:bodyPr/>
              <a:p>
                <a:r>
                  <a:rPr lang="en-US">
                    <a:noFill/>
                  </a:rPr>
                  <a:t> </a:t>
                </a:r>
                <a:endParaRPr lang="en-US">
                  <a:noFill/>
                </a:endParaRPr>
              </a:p>
            </p:txBody>
          </p:sp>
        </mc:Fallback>
      </mc:AlternateContent>
      <p:sp>
        <p:nvSpPr>
          <p:cNvPr id="3" name="Замещающий текст 2"/>
          <p:cNvSpPr>
            <a:spLocks noGrp="1"/>
          </p:cNvSpPr>
          <p:nvPr>
            <p:ph type="body" sz="quarter" idx="12"/>
          </p:nvPr>
        </p:nvSpPr>
        <p:spPr/>
        <p:txBody>
          <a:bodyPr>
            <a:normAutofit fontScale="90000"/>
          </a:bodyPr>
          <a:p>
            <a:r>
              <a:rPr lang="en-US" altLang="ru-RU"/>
              <a:t>6</a:t>
            </a:r>
            <a:endParaRPr lang="en-US" altLang="ru-RU"/>
          </a:p>
        </p:txBody>
      </p:sp>
      <mc:AlternateContent xmlns:mc="http://schemas.openxmlformats.org/markup-compatibility/2006">
        <mc:Choice xmlns:a14="http://schemas.microsoft.com/office/drawing/2010/main" Requires="a14"/>
        <mc:Fallback>
          <p:sp>
            <p:nvSpPr>
              <p:cNvPr id="17" name="Rectangle 16"/>
              <p:cNvSpPr>
                <a:spLocks noRot="1" noChangeAspect="1" noMove="1" noResize="1" noEditPoints="1" noAdjustHandles="1" noChangeArrowheads="1" noChangeShapeType="1" noTextEdit="1"/>
              </p:cNvSpPr>
              <p:nvPr/>
            </p:nvSpPr>
            <p:spPr>
              <a:xfrm>
                <a:off x="4348227" y="2978792"/>
                <a:ext cx="4795773" cy="1015663"/>
              </a:xfrm>
              <a:prstGeom prst="rect">
                <a:avLst/>
              </a:prstGeom>
              <a:blipFill rotWithShape="1">
                <a:blip r:embed="rId2"/>
                <a:stretch>
                  <a:fillRect l="-1271" t="-2994" b="-9581"/>
                </a:stretch>
              </a:blipFill>
            </p:spPr>
            <p:txBody>
              <a:bodyPr/>
              <a:p>
                <a:r>
                  <a:rPr lang="en-US">
                    <a:noFill/>
                  </a:rPr>
                  <a:t> </a:t>
                </a:r>
                <a:endParaRPr lang="en-US">
                  <a:noFill/>
                </a:endParaRPr>
              </a:p>
            </p:txBody>
          </p:sp>
        </mc:Fallback>
      </mc:AlternateContent>
      <p:pic>
        <p:nvPicPr>
          <p:cNvPr id="2" name="Picture 4"/>
          <p:cNvPicPr>
            <a:picLocks noChangeAspect="1"/>
          </p:cNvPicPr>
          <p:nvPr>
            <p:ph idx="1"/>
          </p:nvPr>
        </p:nvPicPr>
        <p:blipFill>
          <a:blip r:embed="rId3"/>
          <a:stretch>
            <a:fillRect/>
          </a:stretch>
        </p:blipFill>
        <p:spPr>
          <a:xfrm>
            <a:off x="363855" y="2384425"/>
            <a:ext cx="3635375" cy="2501900"/>
          </a:xfrm>
          <a:prstGeom prst="rect">
            <a:avLst/>
          </a:prstGeom>
        </p:spPr>
      </p:pic>
      <p:sp>
        <p:nvSpPr>
          <p:cNvPr id="4" name="TextBox 15"/>
          <p:cNvSpPr txBox="1"/>
          <p:nvPr/>
        </p:nvSpPr>
        <p:spPr>
          <a:xfrm>
            <a:off x="440055" y="4886325"/>
            <a:ext cx="4345305" cy="306705"/>
          </a:xfrm>
          <a:prstGeom prst="rect">
            <a:avLst/>
          </a:prstGeom>
          <a:noFill/>
        </p:spPr>
        <p:txBody>
          <a:bodyPr wrap="square" rtlCol="0">
            <a:spAutoFit/>
          </a:bodyPr>
          <a:p>
            <a:r>
              <a:rPr lang="en-US" sz="1400" dirty="0">
                <a:solidFill>
                  <a:srgbClr val="0808FF"/>
                </a:solidFill>
              </a:rPr>
              <a:t>Begun, </a:t>
            </a:r>
            <a:r>
              <a:rPr lang="en-US" sz="1400" dirty="0" err="1">
                <a:solidFill>
                  <a:srgbClr val="0808FF"/>
                </a:solidFill>
              </a:rPr>
              <a:t>Gorenstein</a:t>
            </a:r>
            <a:r>
              <a:rPr lang="en-US" sz="1400" dirty="0">
                <a:solidFill>
                  <a:srgbClr val="0808FF"/>
                </a:solidFill>
              </a:rPr>
              <a:t>, </a:t>
            </a:r>
            <a:r>
              <a:rPr lang="en-US" sz="1400" dirty="0" err="1">
                <a:solidFill>
                  <a:srgbClr val="0808FF"/>
                </a:solidFill>
              </a:rPr>
              <a:t>Gazdzicki</a:t>
            </a:r>
            <a:r>
              <a:rPr lang="en-US" sz="1400" dirty="0">
                <a:solidFill>
                  <a:srgbClr val="0808FF"/>
                </a:solidFill>
              </a:rPr>
              <a:t>, </a:t>
            </a:r>
            <a:r>
              <a:rPr lang="en-US" sz="1400" dirty="0" err="1">
                <a:solidFill>
                  <a:srgbClr val="0808FF"/>
                </a:solidFill>
              </a:rPr>
              <a:t>Zozulya</a:t>
            </a:r>
            <a:r>
              <a:rPr lang="en-US" sz="1400" dirty="0">
                <a:solidFill>
                  <a:srgbClr val="0808FF"/>
                </a:solidFill>
              </a:rPr>
              <a:t>, PRC 2004</a:t>
            </a:r>
            <a:endParaRPr lang="uk-UA" sz="1400" dirty="0">
              <a:solidFill>
                <a:srgbClr val="0808FF"/>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 name="Заголовок 15"/>
          <p:cNvSpPr>
            <a:spLocks noGrp="1"/>
          </p:cNvSpPr>
          <p:nvPr>
            <p:ph type="title"/>
          </p:nvPr>
        </p:nvSpPr>
        <p:spPr/>
        <p:txBody>
          <a:bodyPr/>
          <a:p>
            <a:r>
              <a:rPr lang="en-US" altLang="ru-RU"/>
              <a:t>Subensemble</a:t>
            </a:r>
            <a:endParaRPr lang="en-US" altLang="ru-RU"/>
          </a:p>
        </p:txBody>
      </p:sp>
      <p:sp>
        <p:nvSpPr>
          <p:cNvPr id="28" name="Замещающий текст 27"/>
          <p:cNvSpPr>
            <a:spLocks noGrp="1"/>
          </p:cNvSpPr>
          <p:nvPr>
            <p:ph type="body" sz="quarter" idx="12"/>
          </p:nvPr>
        </p:nvSpPr>
        <p:spPr/>
        <p:txBody>
          <a:bodyPr>
            <a:normAutofit fontScale="90000"/>
          </a:bodyPr>
          <a:p>
            <a:r>
              <a:rPr lang="en-US" altLang="ru-RU"/>
              <a:t>7</a:t>
            </a:r>
            <a:endParaRPr lang="en-US" altLang="ru-RU"/>
          </a:p>
        </p:txBody>
      </p:sp>
      <p:sp>
        <p:nvSpPr>
          <p:cNvPr id="30" name="Текстовое поле 29"/>
          <p:cNvSpPr txBox="1"/>
          <p:nvPr/>
        </p:nvSpPr>
        <p:spPr>
          <a:xfrm>
            <a:off x="3589020" y="1425575"/>
            <a:ext cx="1967865" cy="521970"/>
          </a:xfrm>
          <a:prstGeom prst="rect">
            <a:avLst/>
          </a:prstGeom>
          <a:noFill/>
          <a:ln>
            <a:noFill/>
          </a:ln>
        </p:spPr>
        <p:txBody>
          <a:bodyPr wrap="none" rtlCol="0" anchor="t">
            <a:spAutoFit/>
          </a:bodyPr>
          <a:p>
            <a:pPr algn="l"/>
            <a:r>
              <a:rPr lang="en-US" altLang="ru-RU" sz="2800">
                <a:solidFill>
                  <a:srgbClr val="FF0000"/>
                </a:solidFill>
                <a:sym typeface="+mn-ea"/>
              </a:rPr>
              <a:t>V</a:t>
            </a:r>
            <a:r>
              <a:rPr lang="en-US" altLang="ru-RU" sz="2800" baseline="-25000">
                <a:solidFill>
                  <a:srgbClr val="FF0000"/>
                </a:solidFill>
                <a:sym typeface="+mn-ea"/>
              </a:rPr>
              <a:t> </a:t>
            </a:r>
            <a:r>
              <a:rPr lang="en-US" altLang="ru-RU" sz="2800">
                <a:solidFill>
                  <a:srgbClr val="FF0000"/>
                </a:solidFill>
                <a:sym typeface="+mn-ea"/>
              </a:rPr>
              <a:t>≫ V</a:t>
            </a:r>
            <a:r>
              <a:rPr lang="en-US" altLang="ru-RU" sz="2800" baseline="-25000">
                <a:solidFill>
                  <a:srgbClr val="FF0000"/>
                </a:solidFill>
                <a:sym typeface="+mn-ea"/>
              </a:rPr>
              <a:t>1 </a:t>
            </a:r>
            <a:r>
              <a:rPr lang="en-US" altLang="ru-RU" sz="2800">
                <a:solidFill>
                  <a:srgbClr val="FF0000"/>
                </a:solidFill>
                <a:sym typeface="+mn-ea"/>
              </a:rPr>
              <a:t>≫ ξ</a:t>
            </a:r>
            <a:endParaRPr lang="en-US" altLang="ru-RU" sz="2800">
              <a:solidFill>
                <a:srgbClr val="FF0000"/>
              </a:solidFill>
              <a:sym typeface="+mn-ea"/>
            </a:endParaRPr>
          </a:p>
        </p:txBody>
      </p:sp>
      <p:cxnSp>
        <p:nvCxnSpPr>
          <p:cNvPr id="2" name="Прямое соединение 1"/>
          <p:cNvCxnSpPr/>
          <p:nvPr/>
        </p:nvCxnSpPr>
        <p:spPr>
          <a:xfrm>
            <a:off x="4876800" y="1428750"/>
            <a:ext cx="323850" cy="514350"/>
          </a:xfrm>
          <a:prstGeom prst="line">
            <a:avLst/>
          </a:prstGeom>
        </p:spPr>
        <p:style>
          <a:lnRef idx="1">
            <a:schemeClr val="dk1"/>
          </a:lnRef>
          <a:fillRef idx="0">
            <a:schemeClr val="dk1"/>
          </a:fillRef>
          <a:effectRef idx="0">
            <a:schemeClr val="dk1"/>
          </a:effectRef>
          <a:fontRef idx="minor">
            <a:schemeClr val="tx1"/>
          </a:fontRef>
        </p:style>
      </p:cxnSp>
      <p:cxnSp>
        <p:nvCxnSpPr>
          <p:cNvPr id="3" name="Прямое соединение 2"/>
          <p:cNvCxnSpPr/>
          <p:nvPr/>
        </p:nvCxnSpPr>
        <p:spPr>
          <a:xfrm flipV="1">
            <a:off x="4848225" y="1485900"/>
            <a:ext cx="371475" cy="466725"/>
          </a:xfrm>
          <a:prstGeom prst="line">
            <a:avLst/>
          </a:prstGeom>
        </p:spPr>
        <p:style>
          <a:lnRef idx="1">
            <a:schemeClr val="dk1"/>
          </a:lnRef>
          <a:fillRef idx="0">
            <a:schemeClr val="dk1"/>
          </a:fillRef>
          <a:effectRef idx="0">
            <a:schemeClr val="dk1"/>
          </a:effectRef>
          <a:fontRef idx="minor">
            <a:schemeClr val="tx1"/>
          </a:fontRef>
        </p:style>
      </p:cxnSp>
      <p:cxnSp>
        <p:nvCxnSpPr>
          <p:cNvPr id="4" name="Прямая со стрелкой 3"/>
          <p:cNvCxnSpPr/>
          <p:nvPr/>
        </p:nvCxnSpPr>
        <p:spPr>
          <a:xfrm flipH="1" flipV="1">
            <a:off x="5105400" y="1971675"/>
            <a:ext cx="666750" cy="762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 name="Текстовое поле 4"/>
          <p:cNvSpPr txBox="1"/>
          <p:nvPr/>
        </p:nvSpPr>
        <p:spPr>
          <a:xfrm>
            <a:off x="5105400" y="2638425"/>
            <a:ext cx="2326005" cy="460375"/>
          </a:xfrm>
          <a:prstGeom prst="rect">
            <a:avLst/>
          </a:prstGeom>
          <a:noFill/>
        </p:spPr>
        <p:txBody>
          <a:bodyPr wrap="none" rtlCol="0">
            <a:spAutoFit/>
          </a:bodyPr>
          <a:p>
            <a:r>
              <a:rPr lang="en-US" altLang="ru-RU" sz="2400"/>
              <a:t>Finite size effects</a:t>
            </a:r>
            <a:endParaRPr lang="en-US" altLang="ru-RU" sz="2400"/>
          </a:p>
        </p:txBody>
      </p:sp>
      <p:cxnSp>
        <p:nvCxnSpPr>
          <p:cNvPr id="6" name="Прямое соединение 5"/>
          <p:cNvCxnSpPr/>
          <p:nvPr/>
        </p:nvCxnSpPr>
        <p:spPr>
          <a:xfrm>
            <a:off x="3990975" y="1419225"/>
            <a:ext cx="361950" cy="514350"/>
          </a:xfrm>
          <a:prstGeom prst="line">
            <a:avLst/>
          </a:prstGeom>
        </p:spPr>
        <p:style>
          <a:lnRef idx="1">
            <a:schemeClr val="dk1"/>
          </a:lnRef>
          <a:fillRef idx="0">
            <a:schemeClr val="dk1"/>
          </a:fillRef>
          <a:effectRef idx="0">
            <a:schemeClr val="dk1"/>
          </a:effectRef>
          <a:fontRef idx="minor">
            <a:schemeClr val="tx1"/>
          </a:fontRef>
        </p:style>
      </p:cxnSp>
      <p:cxnSp>
        <p:nvCxnSpPr>
          <p:cNvPr id="7" name="Прямое соединение 6"/>
          <p:cNvCxnSpPr/>
          <p:nvPr/>
        </p:nvCxnSpPr>
        <p:spPr>
          <a:xfrm flipV="1">
            <a:off x="3981450" y="1419225"/>
            <a:ext cx="400050" cy="485775"/>
          </a:xfrm>
          <a:prstGeom prst="line">
            <a:avLst/>
          </a:prstGeom>
        </p:spPr>
        <p:style>
          <a:lnRef idx="1">
            <a:schemeClr val="dk1"/>
          </a:lnRef>
          <a:fillRef idx="0">
            <a:schemeClr val="dk1"/>
          </a:fillRef>
          <a:effectRef idx="0">
            <a:schemeClr val="dk1"/>
          </a:effectRef>
          <a:fontRef idx="minor">
            <a:schemeClr val="tx1"/>
          </a:fontRef>
        </p:style>
      </p:cxnSp>
      <p:cxnSp>
        <p:nvCxnSpPr>
          <p:cNvPr id="8" name="Прямая со стрелкой 7"/>
          <p:cNvCxnSpPr/>
          <p:nvPr/>
        </p:nvCxnSpPr>
        <p:spPr>
          <a:xfrm flipV="1">
            <a:off x="3181350" y="1895475"/>
            <a:ext cx="847725" cy="7429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Текстовое поле 8"/>
          <p:cNvSpPr txBox="1"/>
          <p:nvPr/>
        </p:nvSpPr>
        <p:spPr>
          <a:xfrm>
            <a:off x="824865" y="2638425"/>
            <a:ext cx="3528060" cy="460375"/>
          </a:xfrm>
          <a:prstGeom prst="rect">
            <a:avLst/>
          </a:prstGeom>
          <a:noFill/>
        </p:spPr>
        <p:txBody>
          <a:bodyPr wrap="none" rtlCol="0">
            <a:spAutoFit/>
          </a:bodyPr>
          <a:p>
            <a:r>
              <a:rPr lang="en-US" altLang="ru-RU" sz="2400"/>
              <a:t>Global conservation effects</a:t>
            </a:r>
            <a:endParaRPr lang="en-US" altLang="ru-RU" sz="2400"/>
          </a:p>
        </p:txBody>
      </p:sp>
      <p:sp>
        <p:nvSpPr>
          <p:cNvPr id="10" name="Текстовое поле 9"/>
          <p:cNvSpPr txBox="1"/>
          <p:nvPr/>
        </p:nvSpPr>
        <p:spPr>
          <a:xfrm>
            <a:off x="552450" y="3397885"/>
            <a:ext cx="7818120" cy="675640"/>
          </a:xfrm>
          <a:prstGeom prst="rect">
            <a:avLst/>
          </a:prstGeom>
          <a:noFill/>
        </p:spPr>
        <p:txBody>
          <a:bodyPr wrap="square" rtlCol="0">
            <a:spAutoFit/>
          </a:bodyPr>
          <a:p>
            <a:r>
              <a:rPr lang="en-US" altLang="ru-RU"/>
              <a:t>Finite sybsystem in finite reservoir corresponds to </a:t>
            </a:r>
            <a:r>
              <a:rPr lang="en-US" altLang="ru-RU" sz="2000" u="sng">
                <a:solidFill>
                  <a:schemeClr val="tx1"/>
                </a:solidFill>
              </a:rPr>
              <a:t>Subensemble</a:t>
            </a:r>
            <a:r>
              <a:rPr lang="en-US" altLang="ru-RU"/>
              <a:t> --- </a:t>
            </a:r>
            <a:endParaRPr lang="en-US" altLang="ru-RU"/>
          </a:p>
          <a:p>
            <a:r>
              <a:rPr lang="en-US" altLang="ru-RU"/>
              <a:t>the generalization of grand canonical and canonical statistical ensembles</a:t>
            </a:r>
            <a:endParaRPr lang="en-US" altLang="ru-RU"/>
          </a:p>
        </p:txBody>
      </p:sp>
      <p:sp>
        <p:nvSpPr>
          <p:cNvPr id="11" name="Текстовое поле 10"/>
          <p:cNvSpPr txBox="1"/>
          <p:nvPr/>
        </p:nvSpPr>
        <p:spPr>
          <a:xfrm>
            <a:off x="695960" y="4073525"/>
            <a:ext cx="6977380" cy="337185"/>
          </a:xfrm>
          <a:prstGeom prst="rect">
            <a:avLst/>
          </a:prstGeom>
          <a:noFill/>
        </p:spPr>
        <p:txBody>
          <a:bodyPr wrap="none" rtlCol="0">
            <a:spAutoFit/>
          </a:bodyPr>
          <a:p>
            <a:pPr algn="l"/>
            <a:r>
              <a:rPr lang="en-US" altLang="ru-RU" sz="1600">
                <a:solidFill>
                  <a:srgbClr val="0808FF"/>
                </a:solidFill>
              </a:rPr>
              <a:t>V.Vovchenko, O.Savchuk, </a:t>
            </a:r>
            <a:r>
              <a:rPr lang="en-US" altLang="ru-RU" sz="1600" b="1">
                <a:solidFill>
                  <a:srgbClr val="0808FF"/>
                </a:solidFill>
              </a:rPr>
              <a:t>R.P.</a:t>
            </a:r>
            <a:r>
              <a:rPr lang="en-US" altLang="ru-RU" sz="1600">
                <a:solidFill>
                  <a:srgbClr val="0808FF"/>
                </a:solidFill>
              </a:rPr>
              <a:t>, M.Gorenstein, V.Koch, 2003.13905 [hep-ph], 2020</a:t>
            </a:r>
            <a:endParaRPr lang="en-US" altLang="ru-RU" sz="1600">
              <a:solidFill>
                <a:srgbClr val="0808FF"/>
              </a:solidFill>
            </a:endParaRPr>
          </a:p>
        </p:txBody>
      </p:sp>
      <p:sp>
        <p:nvSpPr>
          <p:cNvPr id="12" name="Текстовое поле 11"/>
          <p:cNvSpPr txBox="1"/>
          <p:nvPr/>
        </p:nvSpPr>
        <p:spPr>
          <a:xfrm>
            <a:off x="246380" y="4410710"/>
            <a:ext cx="8897620" cy="583565"/>
          </a:xfrm>
          <a:prstGeom prst="rect">
            <a:avLst/>
          </a:prstGeom>
          <a:noFill/>
        </p:spPr>
        <p:txBody>
          <a:bodyPr wrap="square" rtlCol="0">
            <a:spAutoFit/>
          </a:bodyPr>
          <a:p>
            <a:pPr algn="l"/>
            <a:r>
              <a:rPr lang="en-US" altLang="ru-RU" sz="1600" b="1">
                <a:solidFill>
                  <a:srgbClr val="0808FF"/>
                </a:solidFill>
              </a:rPr>
              <a:t>R.P.</a:t>
            </a:r>
            <a:r>
              <a:rPr lang="en-US" altLang="ru-RU" sz="1600">
                <a:solidFill>
                  <a:srgbClr val="0808FF"/>
                </a:solidFill>
              </a:rPr>
              <a:t>, O.Savchuk,, M.Gorenstein, V.Vovchenko, K.Taradiy, V.Begun, L.Satarov, J.Steinheimer, H.Stoecker PRC, 2020</a:t>
            </a:r>
            <a:endParaRPr lang="en-US" altLang="ru-RU" sz="1600">
              <a:solidFill>
                <a:srgbClr val="0808FF"/>
              </a:solidFill>
            </a:endParaRPr>
          </a:p>
        </p:txBody>
      </p:sp>
      <p:sp>
        <p:nvSpPr>
          <p:cNvPr id="13" name="Текстовое поле 12"/>
          <p:cNvSpPr txBox="1"/>
          <p:nvPr/>
        </p:nvSpPr>
        <p:spPr>
          <a:xfrm>
            <a:off x="1853565" y="5670550"/>
            <a:ext cx="5682615" cy="460375"/>
          </a:xfrm>
          <a:prstGeom prst="rect">
            <a:avLst/>
          </a:prstGeom>
          <a:noFill/>
        </p:spPr>
        <p:txBody>
          <a:bodyPr wrap="none" rtlCol="0">
            <a:spAutoFit/>
          </a:bodyPr>
          <a:p>
            <a:r>
              <a:rPr lang="en-US" altLang="en-US" sz="2400"/>
              <a:t>Relevant for heavy-ion collision experiments</a:t>
            </a:r>
            <a:endParaRPr lang="en-US" altLang="en-US" sz="24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Relativistic heavy-ion collisions (Event-by-event fluctuations)</a:t>
            </a:r>
            <a:endParaRPr lang="uk-UA" dirty="0"/>
          </a:p>
        </p:txBody>
      </p:sp>
      <p:sp>
        <p:nvSpPr>
          <p:cNvPr id="13" name="Text Placeholder 3"/>
          <p:cNvSpPr>
            <a:spLocks noGrp="1"/>
          </p:cNvSpPr>
          <p:nvPr>
            <p:ph type="body" sz="quarter" idx="12"/>
          </p:nvPr>
        </p:nvSpPr>
        <p:spPr/>
        <p:txBody>
          <a:bodyPr>
            <a:normAutofit fontScale="90000"/>
          </a:bodyPr>
          <a:lstStyle/>
          <a:p>
            <a:r>
              <a:rPr lang="en-US" altLang="uk-UA" dirty="0"/>
              <a:t>8</a:t>
            </a:r>
            <a:endParaRPr lang="en-US" altLang="uk-UA" dirty="0"/>
          </a:p>
        </p:txBody>
      </p:sp>
      <mc:AlternateContent xmlns:mc="http://schemas.openxmlformats.org/markup-compatibility/2006">
        <mc:Choice xmlns:a14="http://schemas.microsoft.com/office/drawing/2010/main" Requires="a14"/>
        <mc:Fallback>
          <p:sp>
            <p:nvSpPr>
              <p:cNvPr id="26" name="Content Placeholder 2"/>
              <p:cNvSpPr txBox="1">
                <a:spLocks noRot="1" noChangeAspect="1" noMove="1" noResize="1" noEditPoints="1" noAdjustHandles="1" noChangeArrowheads="1" noChangeShapeType="1" noTextEdit="1"/>
              </p:cNvSpPr>
              <p:nvPr/>
            </p:nvSpPr>
            <p:spPr>
              <a:xfrm>
                <a:off x="277906" y="3156143"/>
                <a:ext cx="8444064" cy="4925649"/>
              </a:xfrm>
              <a:prstGeom prst="rect">
                <a:avLst/>
              </a:prstGeom>
              <a:blipFill rotWithShape="1">
                <a:blip r:embed="rId1"/>
                <a:stretch>
                  <a:fillRect l="-650" t="-1238"/>
                </a:stretch>
              </a:blipFill>
            </p:spPr>
            <p:txBody>
              <a:bodyPr/>
              <a:p>
                <a:r>
                  <a:rPr lang="en-US">
                    <a:noFill/>
                  </a:rPr>
                  <a:t> </a:t>
                </a:r>
                <a:endParaRPr lang="en-US">
                  <a:noFill/>
                </a:endParaRPr>
              </a:p>
            </p:txBody>
          </p:sp>
        </mc:Fallback>
      </mc:AlternateContent>
      <p:pic>
        <p:nvPicPr>
          <p:cNvPr id="6" name="Picture 5"/>
          <p:cNvPicPr>
            <a:picLocks noChangeAspect="1"/>
          </p:cNvPicPr>
          <p:nvPr/>
        </p:nvPicPr>
        <p:blipFill>
          <a:blip r:embed="rId2"/>
          <a:stretch>
            <a:fillRect/>
          </a:stretch>
        </p:blipFill>
        <p:spPr>
          <a:xfrm>
            <a:off x="5895340" y="3747770"/>
            <a:ext cx="2896870" cy="2320290"/>
          </a:xfrm>
          <a:prstGeom prst="rect">
            <a:avLst/>
          </a:prstGeom>
        </p:spPr>
      </p:pic>
      <p:sp>
        <p:nvSpPr>
          <p:cNvPr id="28" name="TextBox 27"/>
          <p:cNvSpPr txBox="1"/>
          <p:nvPr/>
        </p:nvSpPr>
        <p:spPr>
          <a:xfrm>
            <a:off x="4006861" y="3968409"/>
            <a:ext cx="1888466" cy="307777"/>
          </a:xfrm>
          <a:prstGeom prst="rect">
            <a:avLst/>
          </a:prstGeom>
          <a:noFill/>
        </p:spPr>
        <p:txBody>
          <a:bodyPr wrap="none" rtlCol="0">
            <a:spAutoFit/>
          </a:bodyPr>
          <a:p>
            <a:r>
              <a:rPr lang="en-US" sz="1400" dirty="0">
                <a:solidFill>
                  <a:srgbClr val="0808FF"/>
                </a:solidFill>
              </a:rPr>
              <a:t>NA61/SHINE program</a:t>
            </a:r>
            <a:endParaRPr lang="uk-UA" sz="1400" dirty="0">
              <a:solidFill>
                <a:srgbClr val="0808FF"/>
              </a:solidFill>
            </a:endParaRPr>
          </a:p>
        </p:txBody>
      </p:sp>
      <p:sp>
        <p:nvSpPr>
          <p:cNvPr id="30" name="TextBox 29"/>
          <p:cNvSpPr txBox="1"/>
          <p:nvPr/>
        </p:nvSpPr>
        <p:spPr>
          <a:xfrm>
            <a:off x="3916691" y="4753383"/>
            <a:ext cx="1690847" cy="307777"/>
          </a:xfrm>
          <a:prstGeom prst="rect">
            <a:avLst/>
          </a:prstGeom>
          <a:noFill/>
        </p:spPr>
        <p:txBody>
          <a:bodyPr wrap="none" rtlCol="0">
            <a:spAutoFit/>
          </a:bodyPr>
          <a:p>
            <a:r>
              <a:rPr lang="en-US" sz="1400" dirty="0">
                <a:solidFill>
                  <a:srgbClr val="0808FF"/>
                </a:solidFill>
              </a:rPr>
              <a:t>STAR-BES program</a:t>
            </a:r>
            <a:endParaRPr lang="uk-UA" sz="1400" dirty="0">
              <a:solidFill>
                <a:srgbClr val="0808FF"/>
              </a:solidFill>
            </a:endParaRPr>
          </a:p>
        </p:txBody>
      </p:sp>
      <p:pic>
        <p:nvPicPr>
          <p:cNvPr id="9" name="Graphic 8"/>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298010" y="3252855"/>
            <a:ext cx="1711533" cy="237366"/>
          </a:xfrm>
          <a:prstGeom prst="rect">
            <a:avLst/>
          </a:prstGeom>
        </p:spPr>
      </p:pic>
      <p:sp>
        <p:nvSpPr>
          <p:cNvPr id="36" name="TextBox 35"/>
          <p:cNvSpPr txBox="1"/>
          <p:nvPr/>
        </p:nvSpPr>
        <p:spPr>
          <a:xfrm>
            <a:off x="6504940" y="6252845"/>
            <a:ext cx="2094865" cy="306705"/>
          </a:xfrm>
          <a:prstGeom prst="rect">
            <a:avLst/>
          </a:prstGeom>
          <a:noFill/>
        </p:spPr>
        <p:txBody>
          <a:bodyPr wrap="square" rtlCol="0">
            <a:spAutoFit/>
          </a:bodyPr>
          <a:p>
            <a:r>
              <a:rPr lang="en-US" sz="1400" dirty="0">
                <a:solidFill>
                  <a:srgbClr val="0808FF"/>
                </a:solidFill>
              </a:rPr>
              <a:t>M. </a:t>
            </a:r>
            <a:r>
              <a:rPr lang="en-US" sz="1400" dirty="0" err="1">
                <a:solidFill>
                  <a:srgbClr val="0808FF"/>
                </a:solidFill>
              </a:rPr>
              <a:t>Gazdzicki</a:t>
            </a:r>
            <a:r>
              <a:rPr lang="en-US" sz="1400" dirty="0">
                <a:solidFill>
                  <a:srgbClr val="0808FF"/>
                </a:solidFill>
              </a:rPr>
              <a:t>, CPOD2016</a:t>
            </a:r>
            <a:endParaRPr lang="uk-UA" sz="1400" dirty="0">
              <a:solidFill>
                <a:srgbClr val="0808FF"/>
              </a:solidFill>
            </a:endParaRPr>
          </a:p>
        </p:txBody>
      </p:sp>
      <p:pic>
        <p:nvPicPr>
          <p:cNvPr id="5" name="Picture 4"/>
          <p:cNvPicPr>
            <a:picLocks noChangeAspect="1"/>
          </p:cNvPicPr>
          <p:nvPr>
            <p:ph idx="1"/>
          </p:nvPr>
        </p:nvPicPr>
        <p:blipFill>
          <a:blip r:embed="rId5"/>
          <a:stretch>
            <a:fillRect/>
          </a:stretch>
        </p:blipFill>
        <p:spPr>
          <a:xfrm>
            <a:off x="609600" y="1049655"/>
            <a:ext cx="2986405" cy="1991360"/>
          </a:xfrm>
          <a:prstGeom prst="rect">
            <a:avLst/>
          </a:prstGeom>
        </p:spPr>
      </p:pic>
      <p:sp>
        <p:nvSpPr>
          <p:cNvPr id="3" name="Rectangle 5"/>
          <p:cNvSpPr/>
          <p:nvPr/>
        </p:nvSpPr>
        <p:spPr>
          <a:xfrm>
            <a:off x="3916680" y="1580515"/>
            <a:ext cx="4682490" cy="645160"/>
          </a:xfrm>
          <a:prstGeom prst="rect">
            <a:avLst/>
          </a:prstGeom>
        </p:spPr>
        <p:txBody>
          <a:bodyPr wrap="square">
            <a:spAutoFit/>
          </a:bodyPr>
          <a:p>
            <a:pPr algn="just"/>
            <a:r>
              <a:rPr lang="en-US" dirty="0">
                <a:solidFill>
                  <a:srgbClr val="0808FF"/>
                </a:solidFill>
              </a:rPr>
              <a:t>Facilities: </a:t>
            </a:r>
            <a:r>
              <a:rPr lang="en-US" dirty="0"/>
              <a:t>CERN-LHC, BNL-RHIC, CERN-SPS, FAIR-GSI, …</a:t>
            </a:r>
            <a:endParaRPr lang="uk-UA" dirty="0"/>
          </a:p>
        </p:txBody>
      </p:sp>
    </p:spTree>
  </p:cSld>
  <p:clrMapOvr>
    <a:masterClrMapping/>
  </p:clrMapOvr>
</p:sld>
</file>

<file path=ppt/theme/theme1.xml><?xml version="1.0" encoding="utf-8"?>
<a:theme xmlns:a="http://schemas.openxmlformats.org/drawingml/2006/main" name="Тема Office">
  <a:themeElements>
    <a:clrScheme name="Тема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Latin Modern (Beamer-like)">
      <a:majorFont>
        <a:latin typeface="Times New Roman"/>
        <a:ea typeface=""/>
        <a:cs typeface=""/>
      </a:majorFont>
      <a:minorFont>
        <a:latin typeface="Times New Roman"/>
        <a:ea typeface=""/>
        <a:cs typeface=""/>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ScienceStandard</Template>
  <TotalTime>0</TotalTime>
  <Words>11002</Words>
  <Application>WPS Presentation</Application>
  <PresentationFormat>On-screen Show (4:3)</PresentationFormat>
  <Paragraphs>562</Paragraphs>
  <Slides>42</Slides>
  <Notes>0</Notes>
  <HiddenSlides>3</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42</vt:i4>
      </vt:variant>
    </vt:vector>
  </HeadingPairs>
  <TitlesOfParts>
    <vt:vector size="58" baseType="lpstr">
      <vt:lpstr>Arial</vt:lpstr>
      <vt:lpstr>SimSun</vt:lpstr>
      <vt:lpstr>Wingdings</vt:lpstr>
      <vt:lpstr>Gill Sans MT</vt:lpstr>
      <vt:lpstr>Times New Roman</vt:lpstr>
      <vt:lpstr>LM Sans 10</vt:lpstr>
      <vt:lpstr>Segoe Print</vt:lpstr>
      <vt:lpstr>Microsoft YaHei</vt:lpstr>
      <vt:lpstr/>
      <vt:lpstr>Arial Unicode MS</vt:lpstr>
      <vt:lpstr>Calibri</vt:lpstr>
      <vt:lpstr>Comic Sans MS</vt:lpstr>
      <vt:lpstr>Segoe UI Black</vt:lpstr>
      <vt:lpstr>Cambria</vt:lpstr>
      <vt:lpstr>Arial Black</vt:lpstr>
      <vt:lpstr>Тема Office</vt:lpstr>
      <vt:lpstr>Connecting fluctuation measurements and grand canonical susceptibilities: global conservation effects</vt:lpstr>
      <vt:lpstr>Strongly interacting matter</vt:lpstr>
      <vt:lpstr>Lattice QCD</vt:lpstr>
      <vt:lpstr>Relativistic heavy-ion collisions</vt:lpstr>
      <vt:lpstr>Statistical models (HRG, CMF,...)</vt:lpstr>
      <vt:lpstr>Grand canonical ensemble</vt:lpstr>
      <vt:lpstr>Grand canonical ensemble</vt:lpstr>
      <vt:lpstr>Subensemble</vt:lpstr>
      <vt:lpstr>Relativistic heavy-ion collisions</vt:lpstr>
      <vt:lpstr>Relativistic heavy-ion collisions</vt:lpstr>
      <vt:lpstr>Applicability of the GCE in heavy-ion collisions</vt:lpstr>
      <vt:lpstr>Applicability of the GCE in heavy-ion collisions</vt:lpstr>
      <vt:lpstr>Theory vs experiment: Caveats</vt:lpstr>
      <vt:lpstr>Theory vs experiment: Caveats</vt:lpstr>
      <vt:lpstr>Subensemble acceptance method</vt:lpstr>
      <vt:lpstr>Subensemble acceptance: Thermodynamic limit</vt:lpstr>
      <vt:lpstr>Subensemble acceptance: Thermodynamic limit</vt:lpstr>
      <vt:lpstr> </vt:lpstr>
      <vt:lpstr> </vt:lpstr>
      <vt:lpstr>Subensemble acceptance: Cumulant ratios</vt:lpstr>
      <vt:lpstr>Subensemble acceptance: Cumulant ratios</vt:lpstr>
      <vt:lpstr>Binomial acceptance vs actual acceptance</vt:lpstr>
      <vt:lpstr>Subensemble acceptance: van der Waals fluid</vt:lpstr>
      <vt:lpstr>Subensemble acceptance: van der Waals fluid</vt:lpstr>
      <vt:lpstr>Subensemble acceptance: van der Waals fluid</vt:lpstr>
      <vt:lpstr>Net baryon fluctuations at LHC and top RHIC</vt:lpstr>
      <vt:lpstr>Binomial acceptance vs actual acceptance</vt:lpstr>
      <vt:lpstr>Multiple conserved charges</vt:lpstr>
      <vt:lpstr>Multiple conserved charges</vt:lpstr>
      <vt:lpstr>General formulas</vt:lpstr>
      <vt:lpstr>General formulas</vt:lpstr>
      <vt:lpstr>LHC energies</vt:lpstr>
      <vt:lpstr>Check in Hadron Resonance Gas </vt:lpstr>
      <vt:lpstr>Check in Hadron Resonance Gas </vt:lpstr>
      <vt:lpstr>General formulas</vt:lpstr>
      <vt:lpstr>LHC energies</vt:lpstr>
      <vt:lpstr>Variance of non-conserved quantity</vt:lpstr>
      <vt:lpstr>Off-diagonal cumulants involving non-conserved quantity</vt:lpstr>
      <vt:lpstr>2-d order cumulants involving non-cons. quantity</vt:lpstr>
      <vt:lpstr>Summary</vt:lpstr>
      <vt:lpstr>Summary</vt:lpstr>
      <vt:lpstr>Summary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Statistical-thermal FIST package</dc:title>
  <dc:creator>Vovchenko Volodymyr</dc:creator>
  <cp:lastModifiedBy>User</cp:lastModifiedBy>
  <cp:revision>754</cp:revision>
  <cp:lastPrinted>2018-05-12T22:28:00Z</cp:lastPrinted>
  <dcterms:created xsi:type="dcterms:W3CDTF">2018-05-07T16:28:00Z</dcterms:created>
  <dcterms:modified xsi:type="dcterms:W3CDTF">2020-08-20T15:50:54Z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1049-11.2.0.9629</vt:lpwstr>
  </property>
</Properties>
</file>