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4"/>
  </p:notesMasterIdLst>
  <p:sldIdLst>
    <p:sldId id="256" r:id="rId2"/>
    <p:sldId id="267" r:id="rId3"/>
    <p:sldId id="942" r:id="rId4"/>
    <p:sldId id="955" r:id="rId5"/>
    <p:sldId id="956" r:id="rId6"/>
    <p:sldId id="961" r:id="rId7"/>
    <p:sldId id="962" r:id="rId8"/>
    <p:sldId id="970" r:id="rId9"/>
    <p:sldId id="972" r:id="rId10"/>
    <p:sldId id="1055" r:id="rId11"/>
    <p:sldId id="973" r:id="rId12"/>
    <p:sldId id="974" r:id="rId13"/>
    <p:sldId id="976" r:id="rId14"/>
    <p:sldId id="977" r:id="rId15"/>
    <p:sldId id="978" r:id="rId16"/>
    <p:sldId id="984" r:id="rId17"/>
    <p:sldId id="1053" r:id="rId18"/>
    <p:sldId id="1054" r:id="rId19"/>
    <p:sldId id="985" r:id="rId20"/>
    <p:sldId id="986" r:id="rId21"/>
    <p:sldId id="987" r:id="rId22"/>
    <p:sldId id="1056" r:id="rId23"/>
    <p:sldId id="990" r:id="rId24"/>
    <p:sldId id="1057" r:id="rId25"/>
    <p:sldId id="991" r:id="rId26"/>
    <p:sldId id="1058" r:id="rId27"/>
    <p:sldId id="993" r:id="rId28"/>
    <p:sldId id="1059" r:id="rId29"/>
    <p:sldId id="994" r:id="rId30"/>
    <p:sldId id="1060" r:id="rId31"/>
    <p:sldId id="1038" r:id="rId32"/>
    <p:sldId id="1039" r:id="rId33"/>
    <p:sldId id="1041" r:id="rId34"/>
    <p:sldId id="1042" r:id="rId35"/>
    <p:sldId id="1014" r:id="rId36"/>
    <p:sldId id="1015" r:id="rId37"/>
    <p:sldId id="1021" r:id="rId38"/>
    <p:sldId id="1016" r:id="rId39"/>
    <p:sldId id="1022" r:id="rId40"/>
    <p:sldId id="1023" r:id="rId41"/>
    <p:sldId id="1026" r:id="rId42"/>
    <p:sldId id="1027" r:id="rId43"/>
    <p:sldId id="1047" r:id="rId44"/>
    <p:sldId id="1029" r:id="rId45"/>
    <p:sldId id="966" r:id="rId46"/>
    <p:sldId id="1030" r:id="rId47"/>
    <p:sldId id="1031" r:id="rId48"/>
    <p:sldId id="1032" r:id="rId49"/>
    <p:sldId id="1033" r:id="rId50"/>
    <p:sldId id="1034" r:id="rId51"/>
    <p:sldId id="1035" r:id="rId52"/>
    <p:sldId id="1048" r:id="rId53"/>
    <p:sldId id="1049" r:id="rId54"/>
    <p:sldId id="1050" r:id="rId55"/>
    <p:sldId id="1051" r:id="rId56"/>
    <p:sldId id="1052" r:id="rId57"/>
    <p:sldId id="958" r:id="rId58"/>
    <p:sldId id="1043" r:id="rId59"/>
    <p:sldId id="1044" r:id="rId60"/>
    <p:sldId id="1045" r:id="rId61"/>
    <p:sldId id="1046" r:id="rId62"/>
    <p:sldId id="959"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B0B9"/>
    <a:srgbClr val="0B387C"/>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51"/>
    <p:restoredTop sz="94638"/>
  </p:normalViewPr>
  <p:slideViewPr>
    <p:cSldViewPr snapToGrid="0" snapToObjects="1">
      <p:cViewPr>
        <p:scale>
          <a:sx n="104" d="100"/>
          <a:sy n="104" d="100"/>
        </p:scale>
        <p:origin x="680"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C864B3-CD32-6F47-B661-3E5A0DF00C0F}" type="datetimeFigureOut">
              <a:rPr lang="it-IT" smtClean="0"/>
              <a:t>27/08/20</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7A403D-E7F6-2249-87F0-617E7ACB9B12}" type="slidenum">
              <a:rPr lang="it-IT" smtClean="0"/>
              <a:t>‹n.›</a:t>
            </a:fld>
            <a:endParaRPr lang="it-IT"/>
          </a:p>
        </p:txBody>
      </p:sp>
    </p:spTree>
    <p:extLst>
      <p:ext uri="{BB962C8B-B14F-4D97-AF65-F5344CB8AC3E}">
        <p14:creationId xmlns:p14="http://schemas.microsoft.com/office/powerpoint/2010/main" val="1684645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2</a:t>
            </a:fld>
            <a:endParaRPr lang="it-IT"/>
          </a:p>
        </p:txBody>
      </p:sp>
    </p:spTree>
    <p:extLst>
      <p:ext uri="{BB962C8B-B14F-4D97-AF65-F5344CB8AC3E}">
        <p14:creationId xmlns:p14="http://schemas.microsoft.com/office/powerpoint/2010/main" val="1289524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42</a:t>
            </a:fld>
            <a:endParaRPr lang="it-IT"/>
          </a:p>
        </p:txBody>
      </p:sp>
    </p:spTree>
    <p:extLst>
      <p:ext uri="{BB962C8B-B14F-4D97-AF65-F5344CB8AC3E}">
        <p14:creationId xmlns:p14="http://schemas.microsoft.com/office/powerpoint/2010/main" val="562216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43</a:t>
            </a:fld>
            <a:endParaRPr lang="it-IT"/>
          </a:p>
        </p:txBody>
      </p:sp>
    </p:spTree>
    <p:extLst>
      <p:ext uri="{BB962C8B-B14F-4D97-AF65-F5344CB8AC3E}">
        <p14:creationId xmlns:p14="http://schemas.microsoft.com/office/powerpoint/2010/main" val="279298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3</a:t>
            </a:fld>
            <a:endParaRPr lang="it-IT"/>
          </a:p>
        </p:txBody>
      </p:sp>
    </p:spTree>
    <p:extLst>
      <p:ext uri="{BB962C8B-B14F-4D97-AF65-F5344CB8AC3E}">
        <p14:creationId xmlns:p14="http://schemas.microsoft.com/office/powerpoint/2010/main" val="962491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8</a:t>
            </a:fld>
            <a:endParaRPr lang="it-IT"/>
          </a:p>
        </p:txBody>
      </p:sp>
    </p:spTree>
    <p:extLst>
      <p:ext uri="{BB962C8B-B14F-4D97-AF65-F5344CB8AC3E}">
        <p14:creationId xmlns:p14="http://schemas.microsoft.com/office/powerpoint/2010/main" val="579132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12</a:t>
            </a:fld>
            <a:endParaRPr lang="it-IT"/>
          </a:p>
        </p:txBody>
      </p:sp>
    </p:spTree>
    <p:extLst>
      <p:ext uri="{BB962C8B-B14F-4D97-AF65-F5344CB8AC3E}">
        <p14:creationId xmlns:p14="http://schemas.microsoft.com/office/powerpoint/2010/main" val="628772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29</a:t>
            </a:fld>
            <a:endParaRPr lang="it-IT"/>
          </a:p>
        </p:txBody>
      </p:sp>
    </p:spTree>
    <p:extLst>
      <p:ext uri="{BB962C8B-B14F-4D97-AF65-F5344CB8AC3E}">
        <p14:creationId xmlns:p14="http://schemas.microsoft.com/office/powerpoint/2010/main" val="694772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31</a:t>
            </a:fld>
            <a:endParaRPr lang="it-IT"/>
          </a:p>
        </p:txBody>
      </p:sp>
    </p:spTree>
    <p:extLst>
      <p:ext uri="{BB962C8B-B14F-4D97-AF65-F5344CB8AC3E}">
        <p14:creationId xmlns:p14="http://schemas.microsoft.com/office/powerpoint/2010/main" val="307855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32</a:t>
            </a:fld>
            <a:endParaRPr lang="it-IT"/>
          </a:p>
        </p:txBody>
      </p:sp>
    </p:spTree>
    <p:extLst>
      <p:ext uri="{BB962C8B-B14F-4D97-AF65-F5344CB8AC3E}">
        <p14:creationId xmlns:p14="http://schemas.microsoft.com/office/powerpoint/2010/main" val="1918288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33</a:t>
            </a:fld>
            <a:endParaRPr lang="it-IT"/>
          </a:p>
        </p:txBody>
      </p:sp>
    </p:spTree>
    <p:extLst>
      <p:ext uri="{BB962C8B-B14F-4D97-AF65-F5344CB8AC3E}">
        <p14:creationId xmlns:p14="http://schemas.microsoft.com/office/powerpoint/2010/main" val="474650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7A403D-E7F6-2249-87F0-617E7ACB9B12}" type="slidenum">
              <a:rPr lang="it-IT" smtClean="0"/>
              <a:t>34</a:t>
            </a:fld>
            <a:endParaRPr lang="it-IT"/>
          </a:p>
        </p:txBody>
      </p:sp>
    </p:spTree>
    <p:extLst>
      <p:ext uri="{BB962C8B-B14F-4D97-AF65-F5344CB8AC3E}">
        <p14:creationId xmlns:p14="http://schemas.microsoft.com/office/powerpoint/2010/main" val="606259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8"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9"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10"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0"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3"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4"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Date Placeholder 1"/>
          <p:cNvSpPr>
            <a:spLocks noGrp="1"/>
          </p:cNvSpPr>
          <p:nvPr>
            <p:ph type="dt" sz="half" idx="2"/>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3"/>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2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2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 Id="rId3" Type="http://schemas.openxmlformats.org/officeDocument/2006/relationships/image" Target="../media/image2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5.png"/><Relationship Id="rId3"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 Id="rId3" Type="http://schemas.openxmlformats.org/officeDocument/2006/relationships/image" Target="../media/image3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 Id="rId3" Type="http://schemas.openxmlformats.org/officeDocument/2006/relationships/image" Target="../media/image3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png"/><Relationship Id="rId3" Type="http://schemas.openxmlformats.org/officeDocument/2006/relationships/image" Target="../media/image3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png"/><Relationship Id="rId3" Type="http://schemas.openxmlformats.org/officeDocument/2006/relationships/image" Target="../media/image3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png"/><Relationship Id="rId3" Type="http://schemas.openxmlformats.org/officeDocument/2006/relationships/image" Target="../media/image3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 Id="rId3" Type="http://schemas.openxmlformats.org/officeDocument/2006/relationships/image" Target="../media/image4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image" Target="../media/image4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7.png"/><Relationship Id="rId3"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1" Type="http://schemas.openxmlformats.org/officeDocument/2006/relationships/slideLayout" Target="../slideLayouts/slideLayout7.xml"/><Relationship Id="rId2" Type="http://schemas.openxmlformats.org/officeDocument/2006/relationships/image" Target="../media/image4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png"/><Relationship Id="rId3" Type="http://schemas.openxmlformats.org/officeDocument/2006/relationships/image" Target="../media/image4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mc:AlternateContent xmlns:mc="http://schemas.openxmlformats.org/markup-compatibility/2006" xmlns:p14="http://schemas.microsoft.com/office/powerpoint/2010/main">
    <mc:Choice Requires="p14">
      <p:transition spd="slow" p14:dur="2000" advTm="1438"/>
    </mc:Choice>
    <mc:Fallback xmlns="">
      <p:transition spd="slow" advTm="1438"/>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fontScale="92500" lnSpcReduction="20000"/>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p>
          <a:p>
            <a:pPr lvl="0">
              <a:buFont typeface="Wingdings" charset="2"/>
              <a:buChar char="Ø"/>
            </a:pPr>
            <a:r>
              <a:rPr lang="en-GB" sz="2400" b="1" dirty="0" smtClean="0"/>
              <a:t>Quadrupoles at injection energy</a:t>
            </a:r>
          </a:p>
          <a:p>
            <a:pPr lvl="1"/>
            <a:r>
              <a:rPr lang="en-GB" sz="2000" dirty="0"/>
              <a:t>Convergence Studies</a:t>
            </a:r>
          </a:p>
          <a:p>
            <a:pPr lvl="1"/>
            <a:r>
              <a:rPr lang="en-GB" sz="2000" dirty="0">
                <a:solidFill>
                  <a:schemeClr val="tx1">
                    <a:lumMod val="20000"/>
                    <a:lumOff val="80000"/>
                  </a:schemeClr>
                </a:solidFill>
              </a:rPr>
              <a:t>Bunch Length and RF voltage </a:t>
            </a:r>
            <a:endParaRPr lang="en-GB" sz="2000" dirty="0" smtClean="0">
              <a:solidFill>
                <a:schemeClr val="tx1">
                  <a:lumMod val="20000"/>
                  <a:lumOff val="80000"/>
                </a:schemeClr>
              </a:solidFill>
            </a:endParaRPr>
          </a:p>
          <a:p>
            <a:pPr lvl="1"/>
            <a:r>
              <a:rPr lang="en-GB" sz="2000" dirty="0">
                <a:solidFill>
                  <a:schemeClr val="tx1">
                    <a:lumMod val="20000"/>
                    <a:lumOff val="80000"/>
                  </a:schemeClr>
                </a:solidFill>
              </a:rPr>
              <a:t>B</a:t>
            </a:r>
            <a:r>
              <a:rPr lang="en-GB" sz="2000" dirty="0" smtClean="0">
                <a:solidFill>
                  <a:schemeClr val="tx1">
                    <a:lumMod val="20000"/>
                    <a:lumOff val="80000"/>
                  </a:schemeClr>
                </a:solidFill>
              </a:rPr>
              <a:t>unch </a:t>
            </a:r>
            <a:r>
              <a:rPr lang="en-GB" sz="2000" dirty="0">
                <a:solidFill>
                  <a:schemeClr val="tx1">
                    <a:lumMod val="20000"/>
                    <a:lumOff val="80000"/>
                  </a:schemeClr>
                </a:solidFill>
              </a:rPr>
              <a:t>I</a:t>
            </a:r>
            <a:r>
              <a:rPr lang="en-GB" sz="2000" dirty="0" smtClean="0">
                <a:solidFill>
                  <a:schemeClr val="tx1">
                    <a:lumMod val="20000"/>
                    <a:lumOff val="80000"/>
                  </a:schemeClr>
                </a:solidFill>
              </a:rPr>
              <a:t>ntensity </a:t>
            </a:r>
          </a:p>
          <a:p>
            <a:pPr lvl="1"/>
            <a:r>
              <a:rPr lang="en-GB" sz="2000" dirty="0" smtClean="0">
                <a:solidFill>
                  <a:schemeClr val="tx1">
                    <a:lumMod val="20000"/>
                    <a:lumOff val="80000"/>
                  </a:schemeClr>
                </a:solidFill>
              </a:rPr>
              <a:t>Transverse Emittance </a:t>
            </a:r>
            <a:endParaRPr lang="en-GB" sz="2000" dirty="0">
              <a:solidFill>
                <a:schemeClr val="tx1">
                  <a:lumMod val="20000"/>
                  <a:lumOff val="80000"/>
                </a:schemeClr>
              </a:solidFill>
            </a:endParaRPr>
          </a:p>
          <a:p>
            <a:pPr lvl="1"/>
            <a:r>
              <a:rPr lang="en-GB" sz="2000" dirty="0" smtClean="0">
                <a:solidFill>
                  <a:schemeClr val="tx1">
                    <a:lumMod val="20000"/>
                    <a:lumOff val="80000"/>
                  </a:schemeClr>
                </a:solidFill>
              </a:rPr>
              <a:t>Chromaticity </a:t>
            </a:r>
            <a:r>
              <a:rPr lang="en-GB" sz="2000" dirty="0">
                <a:solidFill>
                  <a:schemeClr val="tx1">
                    <a:lumMod val="20000"/>
                    <a:lumOff val="80000"/>
                  </a:schemeClr>
                </a:solidFill>
              </a:rPr>
              <a:t>and </a:t>
            </a:r>
            <a:r>
              <a:rPr lang="en-GB" sz="2000" dirty="0" smtClean="0">
                <a:solidFill>
                  <a:schemeClr val="tx1">
                    <a:lumMod val="20000"/>
                    <a:lumOff val="80000"/>
                  </a:schemeClr>
                </a:solidFill>
              </a:rPr>
              <a:t>Damper</a:t>
            </a:r>
            <a:endParaRPr lang="en-GB" sz="2000" dirty="0">
              <a:solidFill>
                <a:schemeClr val="tx1">
                  <a:lumMod val="20000"/>
                  <a:lumOff val="80000"/>
                </a:schemeClr>
              </a:solidFill>
            </a:endParaRPr>
          </a:p>
          <a:p>
            <a:pPr lvl="1"/>
            <a:r>
              <a:rPr lang="en-GB" sz="2000" dirty="0" err="1" smtClean="0">
                <a:solidFill>
                  <a:schemeClr val="tx1">
                    <a:lumMod val="20000"/>
                    <a:lumOff val="80000"/>
                  </a:schemeClr>
                </a:solidFill>
              </a:rPr>
              <a:t>Octupoles</a:t>
            </a:r>
            <a:endParaRPr lang="en-GB" sz="2000" dirty="0">
              <a:solidFill>
                <a:schemeClr val="tx1">
                  <a:lumMod val="20000"/>
                  <a:lumOff val="80000"/>
                </a:schemeClr>
              </a:solidFill>
            </a:endParaRPr>
          </a:p>
          <a:p>
            <a:pPr lvl="1"/>
            <a:r>
              <a:rPr lang="en-GB" sz="2000" dirty="0">
                <a:solidFill>
                  <a:schemeClr val="tx1">
                    <a:lumMod val="20000"/>
                    <a:lumOff val="80000"/>
                  </a:schemeClr>
                </a:solidFill>
              </a:rPr>
              <a:t>Frequency </a:t>
            </a:r>
            <a:r>
              <a:rPr lang="en-GB" sz="2000" dirty="0" smtClean="0">
                <a:solidFill>
                  <a:schemeClr val="tx1">
                    <a:lumMod val="20000"/>
                    <a:lumOff val="80000"/>
                  </a:schemeClr>
                </a:solidFill>
              </a:rPr>
              <a:t>Analysis</a:t>
            </a:r>
          </a:p>
          <a:p>
            <a:pPr lvl="0">
              <a:buFont typeface="Wingdings" charset="2"/>
              <a:buChar char="Ø"/>
            </a:pPr>
            <a:endParaRPr lang="en-GB" sz="2400" dirty="0" smtClean="0"/>
          </a:p>
          <a:p>
            <a:pPr lvl="0">
              <a:buFont typeface="Wingdings" charset="2"/>
              <a:buChar char="Ø"/>
            </a:pPr>
            <a:r>
              <a:rPr lang="en-GB" sz="2400" dirty="0" smtClean="0">
                <a:solidFill>
                  <a:schemeClr val="tx1">
                    <a:lumMod val="20000"/>
                    <a:lumOff val="80000"/>
                  </a:schemeClr>
                </a:solidFill>
              </a:rPr>
              <a:t>Quadrupoles </a:t>
            </a:r>
            <a:r>
              <a:rPr lang="en-GB" sz="2400" dirty="0">
                <a:solidFill>
                  <a:schemeClr val="tx1">
                    <a:lumMod val="20000"/>
                    <a:lumOff val="80000"/>
                  </a:schemeClr>
                </a:solidFill>
              </a:rPr>
              <a:t>at </a:t>
            </a:r>
            <a:r>
              <a:rPr lang="en-GB" sz="2400" dirty="0" smtClean="0">
                <a:solidFill>
                  <a:schemeClr val="tx1">
                    <a:lumMod val="20000"/>
                    <a:lumOff val="80000"/>
                  </a:schemeClr>
                </a:solidFill>
              </a:rPr>
              <a:t>collision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10</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847114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11</a:t>
            </a:fld>
            <a:endParaRPr lang="en-US" dirty="0"/>
          </a:p>
        </p:txBody>
      </p:sp>
      <p:grpSp>
        <p:nvGrpSpPr>
          <p:cNvPr id="6" name="Group 8">
            <a:extLst>
              <a:ext uri="{FF2B5EF4-FFF2-40B4-BE49-F238E27FC236}">
                <a16:creationId xmlns:a16="http://schemas.microsoft.com/office/drawing/2014/main" xmlns="" id="{B407A8EE-2848-B449-9CDE-1F4EBFC9DFB9}"/>
              </a:ext>
            </a:extLst>
          </p:cNvPr>
          <p:cNvGrpSpPr/>
          <p:nvPr/>
        </p:nvGrpSpPr>
        <p:grpSpPr>
          <a:xfrm>
            <a:off x="2085512" y="2877319"/>
            <a:ext cx="4700016" cy="3248503"/>
            <a:chOff x="4000118" y="2594513"/>
            <a:chExt cx="4700016" cy="3248503"/>
          </a:xfrm>
        </p:grpSpPr>
        <p:pic>
          <p:nvPicPr>
            <p:cNvPr id="7" name="Picture 7">
              <a:extLst>
                <a:ext uri="{FF2B5EF4-FFF2-40B4-BE49-F238E27FC236}">
                  <a16:creationId xmlns:a16="http://schemas.microsoft.com/office/drawing/2014/main" xmlns="" id="{1FD33DFC-4099-884D-9C68-E880C48A07E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6897" r="2676"/>
            <a:stretch/>
          </p:blipFill>
          <p:spPr>
            <a:xfrm>
              <a:off x="4000118" y="2594513"/>
              <a:ext cx="4700016" cy="3248503"/>
            </a:xfrm>
            <a:prstGeom prst="rect">
              <a:avLst/>
            </a:prstGeom>
          </p:spPr>
        </p:pic>
        <p:sp>
          <p:nvSpPr>
            <p:cNvPr id="8" name="TextBox 1">
              <a:extLst>
                <a:ext uri="{FF2B5EF4-FFF2-40B4-BE49-F238E27FC236}">
                  <a16:creationId xmlns:a16="http://schemas.microsoft.com/office/drawing/2014/main" xmlns="" id="{B0EC3F98-278F-BD45-A1C8-26CCB35E7E93}"/>
                </a:ext>
              </a:extLst>
            </p:cNvPr>
            <p:cNvSpPr txBox="1"/>
            <p:nvPr/>
          </p:nvSpPr>
          <p:spPr>
            <a:xfrm>
              <a:off x="4434841" y="2617216"/>
              <a:ext cx="4160520" cy="338554"/>
            </a:xfrm>
            <a:prstGeom prst="rect">
              <a:avLst/>
            </a:prstGeom>
            <a:noFill/>
          </p:spPr>
          <p:txBody>
            <a:bodyPr wrap="square" rtlCol="0">
              <a:spAutoFit/>
            </a:bodyPr>
            <a:lstStyle/>
            <a:p>
              <a:pPr algn="ctr"/>
              <a:r>
                <a:rPr lang="en-US" sz="1600" b="1" dirty="0"/>
                <a:t>LHC measurements</a:t>
              </a:r>
            </a:p>
          </p:txBody>
        </p:sp>
      </p:grpSp>
      <p:cxnSp>
        <p:nvCxnSpPr>
          <p:cNvPr id="9" name="Straight Connector 11">
            <a:extLst>
              <a:ext uri="{FF2B5EF4-FFF2-40B4-BE49-F238E27FC236}">
                <a16:creationId xmlns:a16="http://schemas.microsoft.com/office/drawing/2014/main" xmlns="" id="{6FCFBC44-0760-BA45-8335-D5254C11828A}"/>
              </a:ext>
            </a:extLst>
          </p:cNvPr>
          <p:cNvCxnSpPr>
            <a:cxnSpLocks/>
          </p:cNvCxnSpPr>
          <p:nvPr/>
        </p:nvCxnSpPr>
        <p:spPr>
          <a:xfrm>
            <a:off x="2520235" y="4050134"/>
            <a:ext cx="4160520" cy="1124712"/>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14">
            <a:extLst>
              <a:ext uri="{FF2B5EF4-FFF2-40B4-BE49-F238E27FC236}">
                <a16:creationId xmlns:a16="http://schemas.microsoft.com/office/drawing/2014/main" xmlns="" id="{A0A0DC7F-16C3-AD47-B8B7-67364F0FAF81}"/>
              </a:ext>
            </a:extLst>
          </p:cNvPr>
          <p:cNvCxnSpPr>
            <a:cxnSpLocks/>
          </p:cNvCxnSpPr>
          <p:nvPr/>
        </p:nvCxnSpPr>
        <p:spPr>
          <a:xfrm>
            <a:off x="3265470" y="5620519"/>
            <a:ext cx="377828" cy="0"/>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5" name="Rectangle 32">
            <a:extLst>
              <a:ext uri="{FF2B5EF4-FFF2-40B4-BE49-F238E27FC236}">
                <a16:creationId xmlns:a16="http://schemas.microsoft.com/office/drawing/2014/main" xmlns="" id="{04F421FC-2D0D-FC43-A706-A80F6BEBB6FF}"/>
              </a:ext>
            </a:extLst>
          </p:cNvPr>
          <p:cNvSpPr/>
          <p:nvPr/>
        </p:nvSpPr>
        <p:spPr>
          <a:xfrm>
            <a:off x="222068" y="757232"/>
            <a:ext cx="8667233" cy="2262158"/>
          </a:xfrm>
          <a:prstGeom prst="rect">
            <a:avLst/>
          </a:prstGeom>
        </p:spPr>
        <p:txBody>
          <a:bodyPr wrap="square">
            <a:spAutoFit/>
          </a:bodyPr>
          <a:lstStyle/>
          <a:p>
            <a:pPr marL="298450" lvl="0" indent="-285750">
              <a:spcBef>
                <a:spcPts val="600"/>
              </a:spcBef>
              <a:buClr>
                <a:srgbClr val="44546A"/>
              </a:buClr>
              <a:buFont typeface="Arial" panose="020B0604020202020204" pitchFamily="34" charset="0"/>
              <a:buChar char="•"/>
              <a:defRPr/>
            </a:pPr>
            <a:r>
              <a:rPr lang="en-US" dirty="0">
                <a:sym typeface="Wingdings"/>
              </a:rPr>
              <a:t>The possibility of </a:t>
            </a:r>
            <a:r>
              <a:rPr lang="en-US" b="1" dirty="0">
                <a:solidFill>
                  <a:srgbClr val="FF0000"/>
                </a:solidFill>
                <a:sym typeface="Wingdings"/>
              </a:rPr>
              <a:t>lowering the RF voltage at injection </a:t>
            </a:r>
            <a:r>
              <a:rPr lang="en-US" dirty="0">
                <a:sym typeface="Wingdings"/>
              </a:rPr>
              <a:t>is being considered to cope with RF power limitations</a:t>
            </a:r>
          </a:p>
          <a:p>
            <a:pPr marL="755650" lvl="1" indent="-285750">
              <a:spcBef>
                <a:spcPts val="600"/>
              </a:spcBef>
              <a:buClr>
                <a:srgbClr val="44546A"/>
              </a:buClr>
              <a:buFont typeface="Wingdings" pitchFamily="2" charset="2"/>
              <a:buChar char="à"/>
              <a:defRPr/>
            </a:pPr>
            <a:r>
              <a:rPr lang="en-US" sz="1700" dirty="0">
                <a:sym typeface="Wingdings"/>
              </a:rPr>
              <a:t>An</a:t>
            </a:r>
            <a:r>
              <a:rPr lang="en-US" sz="1700" dirty="0">
                <a:solidFill>
                  <a:srgbClr val="44546A"/>
                </a:solidFill>
                <a:sym typeface="Wingdings"/>
              </a:rPr>
              <a:t> </a:t>
            </a:r>
            <a:r>
              <a:rPr lang="en-US" sz="1700" b="1" dirty="0">
                <a:solidFill>
                  <a:srgbClr val="FF0000"/>
                </a:solidFill>
                <a:sym typeface="Wingdings"/>
              </a:rPr>
              <a:t>extensive simulation study </a:t>
            </a:r>
            <a:r>
              <a:rPr lang="en-US" sz="1700" dirty="0">
                <a:sym typeface="Wingdings"/>
              </a:rPr>
              <a:t>has been conducted to address the impact on e-cloud driven </a:t>
            </a:r>
            <a:r>
              <a:rPr lang="en-US" sz="1700" dirty="0" smtClean="0">
                <a:sym typeface="Wingdings"/>
              </a:rPr>
              <a:t>instabilities</a:t>
            </a:r>
          </a:p>
          <a:p>
            <a:pPr marL="298450" indent="-285750">
              <a:spcBef>
                <a:spcPts val="600"/>
              </a:spcBef>
              <a:buClr>
                <a:schemeClr val="tx2"/>
              </a:buClr>
              <a:buFont typeface="Arial" panose="020B0604020202020204" pitchFamily="34" charset="0"/>
              <a:buChar char="•"/>
              <a:defRPr/>
            </a:pPr>
            <a:r>
              <a:rPr lang="en-US" dirty="0" smtClean="0">
                <a:solidFill>
                  <a:schemeClr val="tx2"/>
                </a:solidFill>
                <a:sym typeface="Wingdings"/>
              </a:rPr>
              <a:t>In </a:t>
            </a:r>
            <a:r>
              <a:rPr lang="en-US" dirty="0">
                <a:solidFill>
                  <a:schemeClr val="tx2"/>
                </a:solidFill>
                <a:sym typeface="Wingdings"/>
              </a:rPr>
              <a:t>the simulations the </a:t>
            </a:r>
            <a:r>
              <a:rPr lang="en-US" b="1" dirty="0">
                <a:solidFill>
                  <a:srgbClr val="FF0000"/>
                </a:solidFill>
                <a:sym typeface="Wingdings"/>
              </a:rPr>
              <a:t>bunch length has been adapted to the RF voltage </a:t>
            </a:r>
            <a:r>
              <a:rPr lang="en-US" dirty="0">
                <a:solidFill>
                  <a:schemeClr val="tx2"/>
                </a:solidFill>
                <a:sym typeface="Wingdings"/>
              </a:rPr>
              <a:t>following the </a:t>
            </a:r>
            <a:r>
              <a:rPr lang="en-US" b="1" dirty="0">
                <a:solidFill>
                  <a:srgbClr val="FF0000"/>
                </a:solidFill>
                <a:sym typeface="Wingdings"/>
              </a:rPr>
              <a:t>dependence measured at the LHC</a:t>
            </a:r>
          </a:p>
          <a:p>
            <a:pPr marL="755650" lvl="1" indent="-285750">
              <a:spcBef>
                <a:spcPts val="600"/>
              </a:spcBef>
              <a:buClr>
                <a:schemeClr val="tx2"/>
              </a:buClr>
              <a:buFont typeface="Courier New" panose="02070309020205020404" pitchFamily="49" charset="0"/>
              <a:buChar char="o"/>
              <a:defRPr/>
            </a:pPr>
            <a:r>
              <a:rPr lang="en-US" sz="1700" dirty="0">
                <a:solidFill>
                  <a:schemeClr val="tx2"/>
                </a:solidFill>
                <a:sym typeface="Wingdings"/>
              </a:rPr>
              <a:t>In all simulations the longitudinal distribution is matched to the bucket </a:t>
            </a:r>
          </a:p>
        </p:txBody>
      </p:sp>
      <p:sp>
        <p:nvSpPr>
          <p:cNvPr id="11" name="TextBox 18">
            <a:extLst>
              <a:ext uri="{FF2B5EF4-FFF2-40B4-BE49-F238E27FC236}">
                <a16:creationId xmlns:a16="http://schemas.microsoft.com/office/drawing/2014/main" xmlns="" id="{8B8075A4-0F73-F442-8CC3-4FD8ACEADD39}"/>
              </a:ext>
            </a:extLst>
          </p:cNvPr>
          <p:cNvSpPr txBox="1"/>
          <p:nvPr/>
        </p:nvSpPr>
        <p:spPr>
          <a:xfrm>
            <a:off x="3603599" y="5466630"/>
            <a:ext cx="962123" cy="276999"/>
          </a:xfrm>
          <a:prstGeom prst="rect">
            <a:avLst/>
          </a:prstGeom>
          <a:noFill/>
        </p:spPr>
        <p:txBody>
          <a:bodyPr wrap="none" rtlCol="0">
            <a:spAutoFit/>
          </a:bodyPr>
          <a:lstStyle/>
          <a:p>
            <a:r>
              <a:rPr lang="en-US" sz="1200" dirty="0">
                <a:latin typeface="Verdana" panose="020B0604030504040204" pitchFamily="34" charset="0"/>
                <a:ea typeface="Verdana" panose="020B0604030504040204" pitchFamily="34" charset="0"/>
                <a:cs typeface="Verdana" panose="020B0604030504040204" pitchFamily="34" charset="0"/>
              </a:rPr>
              <a:t>Simulated</a:t>
            </a:r>
          </a:p>
        </p:txBody>
      </p:sp>
      <p:sp>
        <p:nvSpPr>
          <p:cNvPr id="12" name="TextBox 9">
            <a:extLst>
              <a:ext uri="{FF2B5EF4-FFF2-40B4-BE49-F238E27FC236}">
                <a16:creationId xmlns:a16="http://schemas.microsoft.com/office/drawing/2014/main" xmlns="" id="{3766431E-730A-9E48-BD43-4791A9B01F0F}"/>
              </a:ext>
            </a:extLst>
          </p:cNvPr>
          <p:cNvSpPr txBox="1"/>
          <p:nvPr/>
        </p:nvSpPr>
        <p:spPr>
          <a:xfrm>
            <a:off x="6680754" y="5251187"/>
            <a:ext cx="2463245" cy="523220"/>
          </a:xfrm>
          <a:prstGeom prst="rect">
            <a:avLst/>
          </a:prstGeom>
          <a:noFill/>
        </p:spPr>
        <p:txBody>
          <a:bodyPr wrap="square" rtlCol="0">
            <a:spAutoFit/>
          </a:bodyPr>
          <a:lstStyle/>
          <a:p>
            <a:r>
              <a:rPr lang="en-US" sz="1400" i="1" dirty="0">
                <a:solidFill>
                  <a:schemeClr val="tx2"/>
                </a:solidFill>
              </a:rPr>
              <a:t>H. Timko, presentation at LMC meeting, 5 Sep 2018</a:t>
            </a:r>
          </a:p>
        </p:txBody>
      </p:sp>
      <p:sp>
        <p:nvSpPr>
          <p:cNvPr id="14"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smtClean="0"/>
              <a:t>450 GeV: </a:t>
            </a:r>
            <a:r>
              <a:rPr lang="en-GB" sz="4400" dirty="0" smtClean="0"/>
              <a:t>Convergence Studies</a:t>
            </a:r>
            <a:r>
              <a:rPr lang="en-GB" sz="4100" dirty="0" smtClean="0"/>
              <a:t>	</a:t>
            </a:r>
            <a:endParaRPr lang="en-GB" sz="4100" dirty="0"/>
          </a:p>
        </p:txBody>
      </p:sp>
      <p:sp>
        <p:nvSpPr>
          <p:cNvPr id="15"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6"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785928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22068" y="717314"/>
            <a:ext cx="8667932" cy="5404086"/>
          </a:xfrm>
        </p:spPr>
        <p:txBody>
          <a:bodyPr>
            <a:normAutofit/>
          </a:bodyPr>
          <a:lstStyle/>
          <a:p>
            <a:pPr marL="0" lvl="0" indent="0">
              <a:spcBef>
                <a:spcPts val="0"/>
              </a:spcBef>
              <a:buClrTx/>
              <a:buSzTx/>
              <a:buNone/>
              <a:defRPr/>
            </a:pPr>
            <a:r>
              <a:rPr lang="en-GB" sz="2000" dirty="0" smtClean="0"/>
              <a:t>Finding the numerical convergence for these simulations is not trivial</a:t>
            </a:r>
          </a:p>
          <a:p>
            <a:pPr marL="0" lvl="0" indent="0">
              <a:spcBef>
                <a:spcPts val="0"/>
              </a:spcBef>
              <a:buClrTx/>
              <a:buSzTx/>
              <a:buNone/>
              <a:defRPr/>
            </a:pPr>
            <a:endParaRPr lang="en-GB" sz="2000" dirty="0" smtClean="0"/>
          </a:p>
          <a:p>
            <a:pPr marL="0" lvl="0" indent="0">
              <a:spcBef>
                <a:spcPts val="0"/>
              </a:spcBef>
              <a:buClrTx/>
              <a:buSzTx/>
              <a:buNone/>
              <a:defRPr/>
            </a:pPr>
            <a:r>
              <a:rPr lang="en-GB" sz="2000" dirty="0" smtClean="0"/>
              <a:t>We performed an extensive study to find the correct numerical parameters:</a:t>
            </a:r>
          </a:p>
          <a:p>
            <a:pPr marL="0" lvl="0" indent="0">
              <a:spcBef>
                <a:spcPts val="0"/>
              </a:spcBef>
              <a:buClrTx/>
              <a:buSzTx/>
              <a:buNone/>
              <a:defRPr/>
            </a:pPr>
            <a:endParaRPr lang="en-GB" sz="1400" dirty="0" smtClean="0"/>
          </a:p>
          <a:p>
            <a:pPr marL="868680" lvl="1" algn="just">
              <a:spcBef>
                <a:spcPts val="0"/>
              </a:spcBef>
              <a:buClrTx/>
              <a:buSzTx/>
              <a:buFont typeface="+mj-lt"/>
              <a:buAutoNum type="arabicPeriod"/>
              <a:defRPr/>
            </a:pPr>
            <a:r>
              <a:rPr lang="en-GB" sz="2000" dirty="0"/>
              <a:t>the number of </a:t>
            </a:r>
            <a:r>
              <a:rPr lang="en-GB" sz="2000" dirty="0">
                <a:solidFill>
                  <a:srgbClr val="FF0000"/>
                </a:solidFill>
              </a:rPr>
              <a:t>longitudinal slices </a:t>
            </a:r>
            <a:r>
              <a:rPr lang="en-GB" sz="2000" dirty="0"/>
              <a:t>along the </a:t>
            </a:r>
            <a:r>
              <a:rPr lang="en-GB" sz="2000" dirty="0" smtClean="0"/>
              <a:t>bunch</a:t>
            </a:r>
            <a:endParaRPr lang="en-GB" sz="2000" dirty="0"/>
          </a:p>
          <a:p>
            <a:pPr marL="868680" lvl="1" algn="just">
              <a:spcBef>
                <a:spcPts val="0"/>
              </a:spcBef>
              <a:buClrTx/>
              <a:buSzTx/>
              <a:buFont typeface="+mj-lt"/>
              <a:buAutoNum type="arabicPeriod"/>
              <a:defRPr/>
            </a:pPr>
            <a:endParaRPr lang="en-GB" sz="2000" dirty="0"/>
          </a:p>
          <a:p>
            <a:pPr marL="868680" lvl="1" algn="just">
              <a:spcBef>
                <a:spcPts val="0"/>
              </a:spcBef>
              <a:buClrTx/>
              <a:buSzTx/>
              <a:buFont typeface="+mj-lt"/>
              <a:buAutoNum type="arabicPeriod"/>
              <a:defRPr/>
            </a:pPr>
            <a:r>
              <a:rPr lang="en-GB" sz="2000" dirty="0"/>
              <a:t>the average number of </a:t>
            </a:r>
            <a:r>
              <a:rPr lang="en-GB" sz="2000" dirty="0" smtClean="0">
                <a:solidFill>
                  <a:srgbClr val="FF0000"/>
                </a:solidFill>
              </a:rPr>
              <a:t>MPs/slice </a:t>
            </a:r>
            <a:r>
              <a:rPr lang="en-GB" sz="2000" dirty="0"/>
              <a:t>used to model the proton bunch </a:t>
            </a:r>
            <a:endParaRPr lang="en-GB" sz="2000" dirty="0" smtClean="0"/>
          </a:p>
          <a:p>
            <a:pPr marL="868680" lvl="1" algn="just">
              <a:spcBef>
                <a:spcPts val="0"/>
              </a:spcBef>
              <a:buClrTx/>
              <a:buSzTx/>
              <a:buFont typeface="+mj-lt"/>
              <a:buAutoNum type="arabicPeriod"/>
              <a:defRPr/>
            </a:pPr>
            <a:endParaRPr lang="en-GB" sz="2000" dirty="0"/>
          </a:p>
          <a:p>
            <a:pPr marL="868680" lvl="1" algn="just">
              <a:spcBef>
                <a:spcPts val="0"/>
              </a:spcBef>
              <a:buClrTx/>
              <a:buSzTx/>
              <a:buFont typeface="+mj-lt"/>
              <a:buAutoNum type="arabicPeriod"/>
              <a:defRPr/>
            </a:pPr>
            <a:r>
              <a:rPr lang="en-GB" sz="2000" dirty="0"/>
              <a:t>the number of </a:t>
            </a:r>
            <a:r>
              <a:rPr lang="en-GB" sz="2000" dirty="0">
                <a:solidFill>
                  <a:srgbClr val="FF0000"/>
                </a:solidFill>
              </a:rPr>
              <a:t>e-cloud </a:t>
            </a:r>
            <a:r>
              <a:rPr lang="en-GB" sz="2000" dirty="0" smtClean="0">
                <a:solidFill>
                  <a:srgbClr val="FF0000"/>
                </a:solidFill>
              </a:rPr>
              <a:t>interactions (kicks)</a:t>
            </a:r>
            <a:r>
              <a:rPr lang="en-GB" sz="2000" dirty="0" smtClean="0"/>
              <a:t> </a:t>
            </a:r>
            <a:r>
              <a:rPr lang="en-GB" sz="2000" dirty="0"/>
              <a:t>along the </a:t>
            </a:r>
            <a:r>
              <a:rPr lang="en-GB" sz="2000" dirty="0" smtClean="0"/>
              <a:t>ring</a:t>
            </a:r>
          </a:p>
          <a:p>
            <a:pPr marL="868680" lvl="1" algn="just">
              <a:spcBef>
                <a:spcPts val="0"/>
              </a:spcBef>
              <a:buClrTx/>
              <a:buSzTx/>
              <a:buFont typeface="+mj-lt"/>
              <a:buAutoNum type="arabicPeriod"/>
              <a:defRPr/>
            </a:pPr>
            <a:endParaRPr lang="en-GB" sz="2000" dirty="0"/>
          </a:p>
          <a:p>
            <a:pPr marL="868680" lvl="1" algn="just">
              <a:spcBef>
                <a:spcPts val="0"/>
              </a:spcBef>
              <a:buClrTx/>
              <a:buSzTx/>
              <a:buFont typeface="+mj-lt"/>
              <a:buAutoNum type="arabicPeriod"/>
              <a:defRPr/>
            </a:pPr>
            <a:r>
              <a:rPr lang="en-US" sz="2000" dirty="0" smtClean="0"/>
              <a:t>the </a:t>
            </a:r>
            <a:r>
              <a:rPr lang="en-US" sz="2000" dirty="0"/>
              <a:t>number of </a:t>
            </a:r>
            <a:r>
              <a:rPr lang="en-US" sz="2000" dirty="0">
                <a:solidFill>
                  <a:srgbClr val="FF0000"/>
                </a:solidFill>
              </a:rPr>
              <a:t>MPs</a:t>
            </a:r>
            <a:r>
              <a:rPr lang="en-US" sz="2000" dirty="0"/>
              <a:t> used to model the </a:t>
            </a:r>
            <a:r>
              <a:rPr lang="en-US" sz="2000" dirty="0">
                <a:solidFill>
                  <a:srgbClr val="FF0000"/>
                </a:solidFill>
              </a:rPr>
              <a:t>e-cloud</a:t>
            </a:r>
            <a:r>
              <a:rPr lang="en-US" sz="2000" dirty="0"/>
              <a:t> at each interaction </a:t>
            </a:r>
            <a:endParaRPr lang="en-US" sz="2000" dirty="0" smtClean="0"/>
          </a:p>
          <a:p>
            <a:pPr marL="868680" lvl="1" algn="just">
              <a:spcBef>
                <a:spcPts val="0"/>
              </a:spcBef>
              <a:buClrTx/>
              <a:buSzTx/>
              <a:buFont typeface="+mj-lt"/>
              <a:buAutoNum type="arabicPeriod"/>
              <a:defRPr/>
            </a:pPr>
            <a:endParaRPr lang="en-US" sz="2000" dirty="0"/>
          </a:p>
          <a:p>
            <a:pPr marL="868680" lvl="1" algn="just">
              <a:spcBef>
                <a:spcPts val="0"/>
              </a:spcBef>
              <a:buClrTx/>
              <a:buSzTx/>
              <a:buFont typeface="+mj-lt"/>
              <a:buAutoNum type="arabicPeriod"/>
              <a:defRPr/>
            </a:pPr>
            <a:r>
              <a:rPr lang="en-US" sz="2000" dirty="0" smtClean="0"/>
              <a:t>the </a:t>
            </a:r>
            <a:r>
              <a:rPr lang="en-US" sz="2000" dirty="0"/>
              <a:t>configuration of the </a:t>
            </a:r>
            <a:r>
              <a:rPr lang="en-US" sz="2000" dirty="0">
                <a:solidFill>
                  <a:srgbClr val="FF0000"/>
                </a:solidFill>
              </a:rPr>
              <a:t>transverse grids </a:t>
            </a:r>
            <a:r>
              <a:rPr lang="en-US" sz="2000" dirty="0"/>
              <a:t>used to compute the fields generated by the beam and by the electrons through the PIC </a:t>
            </a:r>
            <a:r>
              <a:rPr lang="en-US" sz="2000" dirty="0" smtClean="0"/>
              <a:t>method</a:t>
            </a:r>
            <a:r>
              <a:rPr lang="en-US" sz="2000" dirty="0"/>
              <a:t> </a:t>
            </a:r>
            <a:r>
              <a:rPr lang="en-US" sz="2000" dirty="0" smtClean="0"/>
              <a:t>[5])</a:t>
            </a:r>
            <a:endParaRPr lang="en-US" sz="2000" dirty="0"/>
          </a:p>
          <a:p>
            <a:pPr marL="868680" lvl="1" algn="just">
              <a:spcBef>
                <a:spcPts val="0"/>
              </a:spcBef>
              <a:buClrTx/>
              <a:buSzTx/>
              <a:buFont typeface="+mj-lt"/>
              <a:buAutoNum type="arabicPeriod"/>
              <a:defRPr/>
            </a:pPr>
            <a:endParaRPr lang="en-US" sz="2000" dirty="0" smtClean="0"/>
          </a:p>
          <a:p>
            <a:pPr marL="868680" lvl="1" algn="just">
              <a:spcBef>
                <a:spcPts val="0"/>
              </a:spcBef>
              <a:buClrTx/>
              <a:buSzTx/>
              <a:buFont typeface="+mj-lt"/>
              <a:buAutoNum type="arabicPeriod"/>
              <a:defRPr/>
            </a:pPr>
            <a:endParaRPr lang="en-US" sz="2000" dirty="0" smtClean="0"/>
          </a:p>
          <a:p>
            <a:pPr marL="868680" lvl="1" algn="just">
              <a:spcBef>
                <a:spcPts val="0"/>
              </a:spcBef>
              <a:buClrTx/>
              <a:buSzTx/>
              <a:buFont typeface="+mj-lt"/>
              <a:buAutoNum type="arabicPeriod"/>
              <a:defRPr/>
            </a:pPr>
            <a:endParaRPr lang="en-US" sz="2000" dirty="0"/>
          </a:p>
          <a:p>
            <a:pPr marL="868680" lvl="1" algn="just">
              <a:spcBef>
                <a:spcPts val="0"/>
              </a:spcBef>
              <a:buClrTx/>
              <a:buSzTx/>
              <a:buFont typeface="+mj-lt"/>
              <a:buAutoNum type="arabicPeriod"/>
              <a:defRPr/>
            </a:pPr>
            <a:endParaRPr lang="en-US" sz="2000" dirty="0"/>
          </a:p>
          <a:p>
            <a:pPr marL="868680" lvl="1" algn="just">
              <a:spcBef>
                <a:spcPts val="0"/>
              </a:spcBef>
              <a:buClrTx/>
              <a:buSzTx/>
              <a:buFont typeface="+mj-lt"/>
              <a:buAutoNum type="arabicPeriod"/>
              <a:defRPr/>
            </a:pPr>
            <a:endParaRPr lang="en-US" sz="2000" dirty="0" smtClean="0"/>
          </a:p>
          <a:p>
            <a:pPr marL="754380" lvl="1" indent="-342900" algn="just">
              <a:spcBef>
                <a:spcPts val="0"/>
              </a:spcBef>
              <a:buClrTx/>
              <a:buSzTx/>
              <a:defRPr/>
            </a:pPr>
            <a:endParaRPr lang="en-US" sz="2400" dirty="0" smtClean="0"/>
          </a:p>
        </p:txBody>
      </p:sp>
      <p:sp>
        <p:nvSpPr>
          <p:cNvPr id="6" name="Segnaposto numero diapositiva 5"/>
          <p:cNvSpPr>
            <a:spLocks noGrp="1"/>
          </p:cNvSpPr>
          <p:nvPr>
            <p:ph type="sldNum" sz="quarter" idx="4"/>
          </p:nvPr>
        </p:nvSpPr>
        <p:spPr/>
        <p:txBody>
          <a:bodyPr/>
          <a:lstStyle/>
          <a:p>
            <a:fld id="{17918391-D411-FE40-AAD7-861AE5233E0E}" type="slidenum">
              <a:rPr lang="en-US" smtClean="0"/>
              <a:pPr/>
              <a:t>12</a:t>
            </a:fld>
            <a:endParaRPr lang="en-US"/>
          </a:p>
        </p:txBody>
      </p:sp>
      <p:sp>
        <p:nvSpPr>
          <p:cNvPr id="64" name="CasellaDiTesto 63"/>
          <p:cNvSpPr txBox="1"/>
          <p:nvPr/>
        </p:nvSpPr>
        <p:spPr>
          <a:xfrm>
            <a:off x="0" y="5833308"/>
            <a:ext cx="9144000" cy="338554"/>
          </a:xfrm>
          <a:prstGeom prst="rect">
            <a:avLst/>
          </a:prstGeom>
          <a:noFill/>
        </p:spPr>
        <p:txBody>
          <a:bodyPr wrap="square" rtlCol="0">
            <a:spAutoFit/>
          </a:bodyPr>
          <a:lstStyle/>
          <a:p>
            <a:r>
              <a:rPr lang="it-IT" sz="1600" dirty="0" smtClean="0">
                <a:latin typeface="+mj-lt"/>
              </a:rPr>
              <a:t>[5] </a:t>
            </a:r>
            <a:r>
              <a:rPr lang="it-IT" sz="1600" dirty="0" smtClean="0">
                <a:latin typeface="+mj-lt"/>
              </a:rPr>
              <a:t>E. Belli</a:t>
            </a:r>
            <a:r>
              <a:rPr lang="it-IT" sz="1600" b="1" dirty="0" smtClean="0">
                <a:latin typeface="+mj-lt"/>
              </a:rPr>
              <a:t>, “</a:t>
            </a:r>
            <a:r>
              <a:rPr lang="it-IT" sz="1600" dirty="0" err="1" smtClean="0">
                <a:latin typeface="+mj-lt"/>
              </a:rPr>
              <a:t>PyPIC</a:t>
            </a:r>
            <a:r>
              <a:rPr lang="it-IT" sz="1600" dirty="0" smtClean="0">
                <a:latin typeface="+mj-lt"/>
              </a:rPr>
              <a:t>: </a:t>
            </a:r>
            <a:r>
              <a:rPr lang="it-IT" sz="1600" dirty="0">
                <a:latin typeface="+mj-lt"/>
              </a:rPr>
              <a:t>the </a:t>
            </a:r>
            <a:r>
              <a:rPr lang="it-IT" sz="1600" dirty="0" err="1">
                <a:latin typeface="+mj-lt"/>
              </a:rPr>
              <a:t>multigrid</a:t>
            </a:r>
            <a:r>
              <a:rPr lang="it-IT" sz="1600" dirty="0">
                <a:latin typeface="+mj-lt"/>
              </a:rPr>
              <a:t> </a:t>
            </a:r>
            <a:r>
              <a:rPr lang="it-IT" sz="1600" dirty="0" smtClean="0">
                <a:latin typeface="+mj-lt"/>
              </a:rPr>
              <a:t>solver”, EC Meeting #32 </a:t>
            </a:r>
            <a:r>
              <a:rPr lang="mr-IN" sz="1600" dirty="0" smtClean="0">
                <a:latin typeface="+mj-lt"/>
              </a:rPr>
              <a:t>–</a:t>
            </a:r>
            <a:r>
              <a:rPr lang="it-IT" sz="1600" dirty="0" smtClean="0">
                <a:latin typeface="+mj-lt"/>
              </a:rPr>
              <a:t> </a:t>
            </a:r>
            <a:r>
              <a:rPr lang="it-IT" sz="1600" dirty="0" err="1" smtClean="0">
                <a:latin typeface="+mj-lt"/>
              </a:rPr>
              <a:t>September</a:t>
            </a:r>
            <a:r>
              <a:rPr lang="it-IT" sz="1600" dirty="0" smtClean="0">
                <a:latin typeface="+mj-lt"/>
              </a:rPr>
              <a:t> 2, 2016 </a:t>
            </a:r>
            <a:endParaRPr lang="it-IT" sz="1600" dirty="0">
              <a:latin typeface="+mj-lt"/>
            </a:endParaRPr>
          </a:p>
        </p:txBody>
      </p:sp>
      <p:sp>
        <p:nvSpPr>
          <p:cNvPr id="8"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9"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0"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smtClean="0"/>
              <a:t>450 GeV: </a:t>
            </a:r>
            <a:r>
              <a:rPr lang="en-GB" sz="4400" dirty="0" smtClean="0"/>
              <a:t>Convergence Studies</a:t>
            </a:r>
            <a:r>
              <a:rPr lang="en-GB" sz="4100" dirty="0" smtClean="0"/>
              <a:t>	</a:t>
            </a:r>
            <a:endParaRPr lang="en-GB" sz="4100" dirty="0"/>
          </a:p>
        </p:txBody>
      </p:sp>
    </p:spTree>
    <p:extLst>
      <p:ext uri="{BB962C8B-B14F-4D97-AF65-F5344CB8AC3E}">
        <p14:creationId xmlns:p14="http://schemas.microsoft.com/office/powerpoint/2010/main" val="12321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00" y="722294"/>
            <a:ext cx="4800000" cy="3600000"/>
          </a:xfrm>
          <a:prstGeom prst="rect">
            <a:avLst/>
          </a:prstGeom>
        </p:spPr>
      </p:pic>
      <p:sp>
        <p:nvSpPr>
          <p:cNvPr id="6" name="Segnaposto numero diapositiva 5"/>
          <p:cNvSpPr>
            <a:spLocks noGrp="1"/>
          </p:cNvSpPr>
          <p:nvPr>
            <p:ph type="sldNum" sz="quarter" idx="4"/>
          </p:nvPr>
        </p:nvSpPr>
        <p:spPr/>
        <p:txBody>
          <a:bodyPr/>
          <a:lstStyle/>
          <a:p>
            <a:fld id="{17918391-D411-FE40-AAD7-861AE5233E0E}" type="slidenum">
              <a:rPr lang="en-US" smtClean="0"/>
              <a:pPr/>
              <a:t>13</a:t>
            </a:fld>
            <a:endParaRPr lang="en-US"/>
          </a:p>
        </p:txBody>
      </p:sp>
      <p:sp>
        <p:nvSpPr>
          <p:cNvPr id="10" name="CasellaDiTesto 9"/>
          <p:cNvSpPr txBox="1"/>
          <p:nvPr/>
        </p:nvSpPr>
        <p:spPr>
          <a:xfrm>
            <a:off x="252398" y="4322294"/>
            <a:ext cx="8888232" cy="1200329"/>
          </a:xfrm>
          <a:prstGeom prst="rect">
            <a:avLst/>
          </a:prstGeom>
          <a:noFill/>
        </p:spPr>
        <p:txBody>
          <a:bodyPr wrap="square" rtlCol="0">
            <a:spAutoFit/>
          </a:bodyPr>
          <a:lstStyle/>
          <a:p>
            <a:pPr marL="342900" indent="-342900">
              <a:buFont typeface="Arial" charset="0"/>
              <a:buChar char="•"/>
              <a:defRPr/>
            </a:pPr>
            <a:r>
              <a:rPr lang="en-US" dirty="0"/>
              <a:t>n</a:t>
            </a:r>
            <a:r>
              <a:rPr lang="en-US" dirty="0" smtClean="0"/>
              <a:t>umerical </a:t>
            </a:r>
            <a:r>
              <a:rPr lang="en-US" dirty="0" smtClean="0">
                <a:solidFill>
                  <a:srgbClr val="FF0000"/>
                </a:solidFill>
              </a:rPr>
              <a:t>convergence</a:t>
            </a:r>
            <a:r>
              <a:rPr lang="en-US" dirty="0" smtClean="0"/>
              <a:t> is observed when the number of slices is </a:t>
            </a:r>
            <a:r>
              <a:rPr lang="en-US" dirty="0" smtClean="0">
                <a:solidFill>
                  <a:srgbClr val="FF0000"/>
                </a:solidFill>
              </a:rPr>
              <a:t>larger than 300 </a:t>
            </a:r>
          </a:p>
          <a:p>
            <a:pPr marL="342900" marR="0" lvl="0" indent="-342900" defTabSz="914400" eaLnBrk="1" fontAlgn="auto" latinLnBrk="0" hangingPunct="1">
              <a:lnSpc>
                <a:spcPct val="100000"/>
              </a:lnSpc>
              <a:spcBef>
                <a:spcPts val="0"/>
              </a:spcBef>
              <a:spcAft>
                <a:spcPts val="0"/>
              </a:spcAft>
              <a:buClrTx/>
              <a:buSzTx/>
              <a:buFont typeface="Arial" charset="0"/>
              <a:buChar char="•"/>
              <a:tabLst/>
              <a:defRPr/>
            </a:pPr>
            <a:r>
              <a:rPr lang="en-US" dirty="0"/>
              <a:t>o</a:t>
            </a:r>
            <a:r>
              <a:rPr lang="en-US" dirty="0" smtClean="0"/>
              <a:t>ld setting 150 slices is not adequate</a:t>
            </a:r>
          </a:p>
          <a:p>
            <a:pPr marL="342900" indent="-342900">
              <a:buFont typeface="Arial" charset="0"/>
              <a:buChar char="•"/>
              <a:defRPr/>
            </a:pPr>
            <a:r>
              <a:rPr lang="en-US" dirty="0"/>
              <a:t>t</a:t>
            </a:r>
            <a:r>
              <a:rPr lang="en-US" dirty="0" smtClean="0"/>
              <a:t>he </a:t>
            </a:r>
            <a:r>
              <a:rPr lang="en-US" dirty="0"/>
              <a:t>number of longitudinal </a:t>
            </a:r>
            <a:r>
              <a:rPr lang="en-US" dirty="0" smtClean="0"/>
              <a:t>slices </a:t>
            </a:r>
            <a:r>
              <a:rPr lang="en-US" dirty="0"/>
              <a:t>has a strong impact on the required computational time </a:t>
            </a: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0630" y="722294"/>
            <a:ext cx="4800000" cy="3600000"/>
          </a:xfrm>
          <a:prstGeom prst="rect">
            <a:avLst/>
          </a:prstGeom>
        </p:spPr>
      </p:pic>
      <p:sp>
        <p:nvSpPr>
          <p:cNvPr id="17" name="CasellaDiTesto 16"/>
          <p:cNvSpPr txBox="1"/>
          <p:nvPr/>
        </p:nvSpPr>
        <p:spPr>
          <a:xfrm>
            <a:off x="243068" y="678549"/>
            <a:ext cx="8646932" cy="461665"/>
          </a:xfrm>
          <a:prstGeom prst="rect">
            <a:avLst/>
          </a:prstGeom>
          <a:noFill/>
        </p:spPr>
        <p:txBody>
          <a:bodyPr wrap="square" rtlCol="0">
            <a:spAutoFit/>
          </a:bodyPr>
          <a:lstStyle/>
          <a:p>
            <a:pPr lvl="0" algn="ctr">
              <a:spcBef>
                <a:spcPct val="20000"/>
              </a:spcBef>
              <a:buClr>
                <a:srgbClr val="0055A0"/>
              </a:buClr>
              <a:buSzPct val="80000"/>
            </a:pPr>
            <a:r>
              <a:rPr lang="en-GB" sz="2400" dirty="0" smtClean="0">
                <a:solidFill>
                  <a:srgbClr val="FF0000"/>
                </a:solidFill>
              </a:rPr>
              <a:t>Slices</a:t>
            </a:r>
            <a:endParaRPr lang="en-GB" sz="1600" dirty="0">
              <a:solidFill>
                <a:srgbClr val="0055A0"/>
              </a:solidFill>
            </a:endParaRPr>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4"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5"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smtClean="0"/>
              <a:t>450 GeV: </a:t>
            </a:r>
            <a:r>
              <a:rPr lang="en-GB" sz="4400" dirty="0" smtClean="0"/>
              <a:t>Convergence Studies</a:t>
            </a:r>
            <a:r>
              <a:rPr lang="en-GB" sz="4100" dirty="0" smtClean="0"/>
              <a:t>	</a:t>
            </a:r>
            <a:endParaRPr lang="en-GB" sz="4100" dirty="0"/>
          </a:p>
        </p:txBody>
      </p:sp>
    </p:spTree>
    <p:extLst>
      <p:ext uri="{BB962C8B-B14F-4D97-AF65-F5344CB8AC3E}">
        <p14:creationId xmlns:p14="http://schemas.microsoft.com/office/powerpoint/2010/main" val="706100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14</a:t>
            </a:fld>
            <a:endParaRPr lang="en-US"/>
          </a:p>
        </p:txBody>
      </p:sp>
      <p:sp>
        <p:nvSpPr>
          <p:cNvPr id="10" name="CasellaDiTesto 9"/>
          <p:cNvSpPr txBox="1"/>
          <p:nvPr/>
        </p:nvSpPr>
        <p:spPr>
          <a:xfrm>
            <a:off x="37071" y="710552"/>
            <a:ext cx="8888232" cy="1785104"/>
          </a:xfrm>
          <a:prstGeom prst="rect">
            <a:avLst/>
          </a:prstGeom>
          <a:noFill/>
        </p:spPr>
        <p:txBody>
          <a:bodyPr wrap="square" rtlCol="0">
            <a:spAutoFit/>
          </a:bodyPr>
          <a:lstStyle/>
          <a:p>
            <a:pPr algn="ctr"/>
            <a:r>
              <a:rPr lang="en-US" sz="2000" dirty="0" smtClean="0">
                <a:solidFill>
                  <a:srgbClr val="FF0000"/>
                </a:solidFill>
              </a:rPr>
              <a:t>To </a:t>
            </a:r>
            <a:r>
              <a:rPr lang="en-US" sz="2000" dirty="0">
                <a:solidFill>
                  <a:srgbClr val="FF0000"/>
                </a:solidFill>
              </a:rPr>
              <a:t>understand the origin of such requirements in terms of longitudinal </a:t>
            </a:r>
            <a:r>
              <a:rPr lang="en-US" sz="2000" dirty="0" smtClean="0">
                <a:solidFill>
                  <a:srgbClr val="FF0000"/>
                </a:solidFill>
              </a:rPr>
              <a:t>slicing</a:t>
            </a:r>
          </a:p>
          <a:p>
            <a:pPr algn="ctr"/>
            <a:endParaRPr lang="en-US" dirty="0" smtClean="0"/>
          </a:p>
          <a:p>
            <a:pPr marL="285750" indent="-285750">
              <a:buFont typeface="Arial" charset="0"/>
              <a:buChar char="•"/>
            </a:pPr>
            <a:r>
              <a:rPr lang="en-US" dirty="0" smtClean="0"/>
              <a:t>we analyzed the motion of individual electrons at small transverse </a:t>
            </a:r>
            <a:r>
              <a:rPr lang="en-US" dirty="0" smtClean="0"/>
              <a:t>amplitude [</a:t>
            </a:r>
            <a:r>
              <a:rPr lang="en-US" dirty="0"/>
              <a:t>6</a:t>
            </a:r>
            <a:r>
              <a:rPr lang="en-US" dirty="0" smtClean="0"/>
              <a:t>]</a:t>
            </a:r>
            <a:endParaRPr lang="en-US" dirty="0" smtClean="0"/>
          </a:p>
          <a:p>
            <a:pPr marL="285750" indent="-285750">
              <a:buFont typeface="Arial" charset="0"/>
              <a:buChar char="•"/>
            </a:pPr>
            <a:r>
              <a:rPr lang="en-US" dirty="0" smtClean="0"/>
              <a:t>using a too </a:t>
            </a:r>
            <a:r>
              <a:rPr lang="en-US" dirty="0" smtClean="0">
                <a:solidFill>
                  <a:srgbClr val="FF0000"/>
                </a:solidFill>
              </a:rPr>
              <a:t>small number of slices</a:t>
            </a:r>
            <a:r>
              <a:rPr lang="en-US" dirty="0" smtClean="0"/>
              <a:t>, the </a:t>
            </a:r>
            <a:r>
              <a:rPr lang="en-US" dirty="0" smtClean="0">
                <a:solidFill>
                  <a:srgbClr val="FF0000"/>
                </a:solidFill>
              </a:rPr>
              <a:t>amplitude of the electron oscillation artificially increases</a:t>
            </a:r>
            <a:r>
              <a:rPr lang="en-US" dirty="0" smtClean="0"/>
              <a:t> along the bunch</a:t>
            </a:r>
          </a:p>
          <a:p>
            <a:pPr marL="285750" indent="-285750">
              <a:buFont typeface="Arial" charset="0"/>
              <a:buChar char="•"/>
            </a:pPr>
            <a:r>
              <a:rPr lang="en-US" dirty="0"/>
              <a:t>t</a:t>
            </a:r>
            <a:r>
              <a:rPr lang="en-US" dirty="0" smtClean="0"/>
              <a:t>his effect is instead suppressed for a sufficiently large number of slices </a:t>
            </a:r>
            <a:endParaRPr lang="en-US" dirty="0"/>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0775" y="2606048"/>
            <a:ext cx="4858512" cy="2834640"/>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570" y="2611709"/>
            <a:ext cx="4712208" cy="2840736"/>
          </a:xfrm>
          <a:prstGeom prst="rect">
            <a:avLst/>
          </a:prstGeom>
        </p:spPr>
      </p:pic>
      <p:sp>
        <p:nvSpPr>
          <p:cNvPr id="11" name="CasellaDiTesto 10"/>
          <p:cNvSpPr txBox="1"/>
          <p:nvPr/>
        </p:nvSpPr>
        <p:spPr>
          <a:xfrm>
            <a:off x="0" y="5561458"/>
            <a:ext cx="9144000" cy="584775"/>
          </a:xfrm>
          <a:prstGeom prst="rect">
            <a:avLst/>
          </a:prstGeom>
          <a:noFill/>
        </p:spPr>
        <p:txBody>
          <a:bodyPr wrap="square" rtlCol="0">
            <a:spAutoFit/>
          </a:bodyPr>
          <a:lstStyle/>
          <a:p>
            <a:r>
              <a:rPr lang="it-IT" sz="1600" dirty="0" smtClean="0">
                <a:latin typeface="+mj-lt"/>
              </a:rPr>
              <a:t>[6] </a:t>
            </a:r>
            <a:r>
              <a:rPr lang="it-IT" sz="1600" dirty="0"/>
              <a:t>L. Sabato, “Analysis of the electron </a:t>
            </a:r>
            <a:r>
              <a:rPr lang="it-IT" sz="1600" dirty="0" err="1"/>
              <a:t>motion</a:t>
            </a:r>
            <a:r>
              <a:rPr lang="it-IT" sz="1600" dirty="0"/>
              <a:t> </a:t>
            </a:r>
            <a:r>
              <a:rPr lang="it-IT" sz="1600" dirty="0" err="1"/>
              <a:t>within</a:t>
            </a:r>
            <a:r>
              <a:rPr lang="it-IT" sz="1600" dirty="0"/>
              <a:t> the </a:t>
            </a:r>
            <a:r>
              <a:rPr lang="it-IT" sz="1600" dirty="0" err="1"/>
              <a:t>Beam</a:t>
            </a:r>
            <a:r>
              <a:rPr lang="it-IT" sz="1600" dirty="0"/>
              <a:t>,” Presentation </a:t>
            </a:r>
            <a:r>
              <a:rPr lang="it-IT" sz="1600" dirty="0" err="1"/>
              <a:t>at</a:t>
            </a:r>
            <a:r>
              <a:rPr lang="it-IT" sz="1600" dirty="0"/>
              <a:t> the Electron </a:t>
            </a:r>
            <a:r>
              <a:rPr lang="it-IT" sz="1600" dirty="0" err="1"/>
              <a:t>Cloud</a:t>
            </a:r>
            <a:r>
              <a:rPr lang="it-IT" sz="1600" dirty="0"/>
              <a:t> Meeting, CERN, 22 </a:t>
            </a:r>
            <a:r>
              <a:rPr lang="it-IT" sz="1600" dirty="0" err="1"/>
              <a:t>February</a:t>
            </a:r>
            <a:r>
              <a:rPr lang="it-IT" sz="1600" dirty="0"/>
              <a:t> 2019. </a:t>
            </a:r>
          </a:p>
        </p:txBody>
      </p:sp>
      <p:sp>
        <p:nvSpPr>
          <p:cNvPr id="15"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6"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7"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smtClean="0"/>
              <a:t>450 GeV: </a:t>
            </a:r>
            <a:r>
              <a:rPr lang="en-GB" sz="4400" dirty="0" smtClean="0"/>
              <a:t>Convergence Studies</a:t>
            </a:r>
            <a:r>
              <a:rPr lang="en-GB" sz="4100" dirty="0" smtClean="0"/>
              <a:t>	</a:t>
            </a:r>
            <a:endParaRPr lang="en-GB" sz="4100" dirty="0"/>
          </a:p>
        </p:txBody>
      </p:sp>
    </p:spTree>
    <p:extLst>
      <p:ext uri="{BB962C8B-B14F-4D97-AF65-F5344CB8AC3E}">
        <p14:creationId xmlns:p14="http://schemas.microsoft.com/office/powerpoint/2010/main" val="126261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15</a:t>
            </a:fld>
            <a:endParaRPr lang="en-US"/>
          </a:p>
        </p:txBody>
      </p:sp>
      <p:sp>
        <p:nvSpPr>
          <p:cNvPr id="10" name="CasellaDiTesto 9"/>
          <p:cNvSpPr txBox="1"/>
          <p:nvPr/>
        </p:nvSpPr>
        <p:spPr>
          <a:xfrm>
            <a:off x="37071" y="710552"/>
            <a:ext cx="8888232" cy="2015936"/>
          </a:xfrm>
          <a:prstGeom prst="rect">
            <a:avLst/>
          </a:prstGeom>
          <a:noFill/>
        </p:spPr>
        <p:txBody>
          <a:bodyPr wrap="square" rtlCol="0">
            <a:spAutoFit/>
          </a:bodyPr>
          <a:lstStyle/>
          <a:p>
            <a:pPr algn="ctr">
              <a:spcBef>
                <a:spcPts val="600"/>
              </a:spcBef>
            </a:pPr>
            <a:r>
              <a:rPr lang="en-US" sz="2000" dirty="0" smtClean="0">
                <a:solidFill>
                  <a:srgbClr val="FF0000"/>
                </a:solidFill>
              </a:rPr>
              <a:t>To </a:t>
            </a:r>
            <a:r>
              <a:rPr lang="en-US" sz="2000" dirty="0">
                <a:solidFill>
                  <a:srgbClr val="FF0000"/>
                </a:solidFill>
              </a:rPr>
              <a:t>understand the origin of such requirements in terms of longitudinal </a:t>
            </a:r>
            <a:r>
              <a:rPr lang="en-US" sz="2000" dirty="0" smtClean="0">
                <a:solidFill>
                  <a:srgbClr val="FF0000"/>
                </a:solidFill>
              </a:rPr>
              <a:t>slicing</a:t>
            </a:r>
            <a:endParaRPr lang="en-US" dirty="0" smtClean="0"/>
          </a:p>
          <a:p>
            <a:pPr marL="285750" indent="-285750">
              <a:spcBef>
                <a:spcPts val="600"/>
              </a:spcBef>
              <a:buFont typeface="Arial" charset="0"/>
              <a:buChar char="•"/>
            </a:pPr>
            <a:r>
              <a:rPr lang="en-US" dirty="0" smtClean="0"/>
              <a:t>when </a:t>
            </a:r>
            <a:r>
              <a:rPr lang="en-US" dirty="0"/>
              <a:t>the number of </a:t>
            </a:r>
            <a:r>
              <a:rPr lang="en-US" dirty="0">
                <a:solidFill>
                  <a:srgbClr val="FF0000"/>
                </a:solidFill>
              </a:rPr>
              <a:t>slices is too small</a:t>
            </a:r>
            <a:r>
              <a:rPr lang="en-US" dirty="0"/>
              <a:t>, the inaccurate modeling of the electron motion results in a </a:t>
            </a:r>
            <a:r>
              <a:rPr lang="en-US" dirty="0">
                <a:solidFill>
                  <a:srgbClr val="FF0000"/>
                </a:solidFill>
              </a:rPr>
              <a:t>reduced electron density at the beam location </a:t>
            </a:r>
            <a:endParaRPr lang="en-US" dirty="0" smtClean="0">
              <a:solidFill>
                <a:srgbClr val="FF0000"/>
              </a:solidFill>
            </a:endParaRPr>
          </a:p>
          <a:p>
            <a:pPr marL="285750" indent="-285750">
              <a:spcBef>
                <a:spcPts val="600"/>
              </a:spcBef>
              <a:buFont typeface="Arial" charset="0"/>
              <a:buChar char="•"/>
            </a:pPr>
            <a:r>
              <a:rPr lang="en-US" dirty="0" smtClean="0"/>
              <a:t>this effect tends </a:t>
            </a:r>
            <a:r>
              <a:rPr lang="en-US" dirty="0"/>
              <a:t>to </a:t>
            </a:r>
            <a:r>
              <a:rPr lang="en-US" dirty="0">
                <a:solidFill>
                  <a:srgbClr val="FF0000"/>
                </a:solidFill>
              </a:rPr>
              <a:t>artificially stabilize the bunch </a:t>
            </a:r>
          </a:p>
          <a:p>
            <a:pPr marL="285750" indent="-285750">
              <a:spcBef>
                <a:spcPts val="600"/>
              </a:spcBef>
              <a:buFont typeface="Arial" charset="0"/>
              <a:buChar char="•"/>
            </a:pPr>
            <a:endParaRPr lang="en-US" dirty="0"/>
          </a:p>
          <a:p>
            <a:pPr marL="285750" indent="-285750">
              <a:buFont typeface="Arial" charset="0"/>
              <a:buChar char="•"/>
            </a:pPr>
            <a:endParaRPr lang="en-US"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8061" y="2546233"/>
            <a:ext cx="4941346" cy="3600000"/>
          </a:xfrm>
          <a:prstGeom prst="rect">
            <a:avLst/>
          </a:prstGeom>
        </p:spPr>
      </p:pic>
      <p:sp>
        <p:nvSpPr>
          <p:cNvPr id="8"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9"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1"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smtClean="0"/>
              <a:t>450 GeV: </a:t>
            </a:r>
            <a:r>
              <a:rPr lang="en-GB" sz="4400" dirty="0" smtClean="0"/>
              <a:t>Convergence Studies</a:t>
            </a:r>
            <a:r>
              <a:rPr lang="en-GB" sz="4100" dirty="0" smtClean="0"/>
              <a:t>	</a:t>
            </a:r>
            <a:endParaRPr lang="en-GB" sz="4100" dirty="0"/>
          </a:p>
        </p:txBody>
      </p:sp>
    </p:spTree>
    <p:extLst>
      <p:ext uri="{BB962C8B-B14F-4D97-AF65-F5344CB8AC3E}">
        <p14:creationId xmlns:p14="http://schemas.microsoft.com/office/powerpoint/2010/main" val="11662387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16</a:t>
            </a:fld>
            <a:endParaRPr lang="en-US" dirty="0"/>
          </a:p>
        </p:txBody>
      </p:sp>
      <p:graphicFrame>
        <p:nvGraphicFramePr>
          <p:cNvPr id="5" name="Tabella 4"/>
          <p:cNvGraphicFramePr>
            <a:graphicFrameLocks noGrp="1"/>
          </p:cNvGraphicFramePr>
          <p:nvPr>
            <p:extLst>
              <p:ext uri="{D42A27DB-BD31-4B8C-83A1-F6EECF244321}">
                <p14:modId xmlns:p14="http://schemas.microsoft.com/office/powerpoint/2010/main" val="686865517"/>
              </p:ext>
            </p:extLst>
          </p:nvPr>
        </p:nvGraphicFramePr>
        <p:xfrm>
          <a:off x="1559991" y="1774541"/>
          <a:ext cx="6518365" cy="2921000"/>
        </p:xfrm>
        <a:graphic>
          <a:graphicData uri="http://schemas.openxmlformats.org/drawingml/2006/table">
            <a:tbl>
              <a:tblPr firstRow="1" bandRow="1">
                <a:tableStyleId>{073A0DAA-6AF3-43AB-8588-CEC1D06C72B9}</a:tableStyleId>
              </a:tblPr>
              <a:tblGrid>
                <a:gridCol w="2664822"/>
                <a:gridCol w="3853543"/>
              </a:tblGrid>
              <a:tr h="370840">
                <a:tc>
                  <a:txBody>
                    <a:bodyPr/>
                    <a:lstStyle/>
                    <a:p>
                      <a:r>
                        <a:rPr lang="en-GB" sz="1800" b="1" noProof="0" dirty="0" smtClean="0">
                          <a:solidFill>
                            <a:schemeClr val="bg1"/>
                          </a:solidFill>
                        </a:rPr>
                        <a:t>Numerical Parameter</a:t>
                      </a:r>
                      <a:endParaRPr lang="en-GB" sz="1800" b="1" noProof="0" dirty="0">
                        <a:solidFill>
                          <a:schemeClr val="bg1"/>
                        </a:solidFill>
                      </a:endParaRPr>
                    </a:p>
                  </a:txBody>
                  <a:tcPr/>
                </a:tc>
                <a:tc>
                  <a:txBody>
                    <a:bodyPr/>
                    <a:lstStyle/>
                    <a:p>
                      <a:r>
                        <a:rPr lang="en-GB" noProof="0" dirty="0" smtClean="0"/>
                        <a:t>Chosen Value</a:t>
                      </a:r>
                      <a:endParaRPr lang="en-GB" noProof="0" dirty="0"/>
                    </a:p>
                  </a:txBody>
                  <a:tcPr/>
                </a:tc>
              </a:tr>
              <a:tr h="370840">
                <a:tc>
                  <a:txBody>
                    <a:bodyPr/>
                    <a:lstStyle/>
                    <a:p>
                      <a:r>
                        <a:rPr lang="en-GB" noProof="0" dirty="0" smtClean="0"/>
                        <a:t>Slices/bucket</a:t>
                      </a:r>
                      <a:endParaRPr lang="en-GB" noProof="0" dirty="0"/>
                    </a:p>
                  </a:txBody>
                  <a:tcPr/>
                </a:tc>
                <a:tc>
                  <a:txBody>
                    <a:bodyPr/>
                    <a:lstStyle/>
                    <a:p>
                      <a:pPr algn="ctr"/>
                      <a:r>
                        <a:rPr lang="en-GB" sz="1600" noProof="0" dirty="0" smtClean="0"/>
                        <a:t>500</a:t>
                      </a:r>
                      <a:endParaRPr lang="en-GB" sz="1600" noProof="0" dirty="0"/>
                    </a:p>
                  </a:txBody>
                  <a:tcPr/>
                </a:tc>
              </a:tr>
              <a:tr h="370840">
                <a:tc>
                  <a:txBody>
                    <a:bodyPr/>
                    <a:lstStyle/>
                    <a:p>
                      <a:r>
                        <a:rPr lang="en-GB" noProof="0" dirty="0" smtClean="0"/>
                        <a:t>MPs/Slice</a:t>
                      </a:r>
                      <a:endParaRPr lang="en-GB" noProof="0" dirty="0"/>
                    </a:p>
                  </a:txBody>
                  <a:tcPr/>
                </a:tc>
                <a:tc>
                  <a:txBody>
                    <a:bodyPr/>
                    <a:lstStyle/>
                    <a:p>
                      <a:pPr algn="ctr"/>
                      <a:r>
                        <a:rPr lang="en-GB" sz="1600" noProof="0" dirty="0" smtClean="0"/>
                        <a:t>2,500</a:t>
                      </a:r>
                      <a:endParaRPr lang="en-GB" sz="1600" noProof="0" dirty="0"/>
                    </a:p>
                  </a:txBody>
                  <a:tcPr/>
                </a:tc>
              </a:tr>
              <a:tr h="370840">
                <a:tc>
                  <a:txBody>
                    <a:bodyPr/>
                    <a:lstStyle/>
                    <a:p>
                      <a:r>
                        <a:rPr lang="en-GB" noProof="0" dirty="0" smtClean="0"/>
                        <a:t>Segments</a:t>
                      </a:r>
                      <a:endParaRPr lang="en-GB" noProof="0" dirty="0"/>
                    </a:p>
                  </a:txBody>
                  <a:tcPr/>
                </a:tc>
                <a:tc>
                  <a:txBody>
                    <a:bodyPr/>
                    <a:lstStyle/>
                    <a:p>
                      <a:pPr algn="ctr"/>
                      <a:r>
                        <a:rPr lang="en-GB" sz="1600" noProof="0" dirty="0" smtClean="0"/>
                        <a:t>8</a:t>
                      </a:r>
                      <a:endParaRPr lang="en-GB" sz="1600" noProof="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noProof="0" dirty="0" smtClean="0"/>
                        <a:t>e</a:t>
                      </a:r>
                      <a:r>
                        <a:rPr lang="en-GB" baseline="30000" noProof="0" dirty="0" smtClean="0"/>
                        <a:t>-</a:t>
                      </a:r>
                      <a:r>
                        <a:rPr lang="en-GB" noProof="0" dirty="0" smtClean="0"/>
                        <a:t> MPs</a:t>
                      </a:r>
                    </a:p>
                  </a:txBody>
                  <a:tcPr/>
                </a:tc>
                <a:tc>
                  <a:txBody>
                    <a:bodyPr/>
                    <a:lstStyle/>
                    <a:p>
                      <a:pPr algn="ctr"/>
                      <a:r>
                        <a:rPr lang="en-GB" sz="1600" noProof="0" dirty="0" smtClean="0"/>
                        <a:t>5x10</a:t>
                      </a:r>
                      <a:r>
                        <a:rPr lang="en-GB" sz="1600" baseline="30000" noProof="0" dirty="0" smtClean="0"/>
                        <a:t>5</a:t>
                      </a:r>
                      <a:endParaRPr lang="en-GB" sz="1600" baseline="30000" noProof="0" dirty="0"/>
                    </a:p>
                  </a:txBody>
                  <a:tcPr/>
                </a:tc>
              </a:tr>
              <a:tr h="370840">
                <a:tc>
                  <a:txBody>
                    <a:bodyPr/>
                    <a:lstStyle/>
                    <a:p>
                      <a:r>
                        <a:rPr lang="en-GB" noProof="0" dirty="0" smtClean="0"/>
                        <a:t>Transverse Grid</a:t>
                      </a:r>
                      <a:endParaRPr lang="en-GB" noProof="0" dirty="0"/>
                    </a:p>
                  </a:txBody>
                  <a:tcPr/>
                </a:tc>
                <a:tc>
                  <a:txBody>
                    <a:bodyPr/>
                    <a:lstStyle/>
                    <a:p>
                      <a:pPr algn="ctr"/>
                      <a:r>
                        <a:rPr lang="en-GB" sz="1600" baseline="0" noProof="0" dirty="0" smtClean="0"/>
                        <a:t>T</a:t>
                      </a:r>
                      <a:r>
                        <a:rPr lang="en-GB" sz="1600" baseline="-25000" noProof="0" dirty="0" smtClean="0"/>
                        <a:t>0</a:t>
                      </a:r>
                      <a:r>
                        <a:rPr lang="en-GB" sz="1600" baseline="0" noProof="0" dirty="0" smtClean="0"/>
                        <a:t> </a:t>
                      </a:r>
                    </a:p>
                    <a:p>
                      <a:pPr marL="0" lvl="0" indent="0">
                        <a:buFont typeface="Wingdings" charset="2"/>
                        <a:buNone/>
                      </a:pPr>
                      <a:r>
                        <a:rPr lang="en-US" sz="1600" dirty="0" smtClean="0"/>
                        <a:t>Internal grid</a:t>
                      </a:r>
                      <a:r>
                        <a:rPr lang="en-US" sz="1600" baseline="0" dirty="0" smtClean="0"/>
                        <a:t> </a:t>
                      </a:r>
                      <a:r>
                        <a:rPr lang="en-US" sz="1600" dirty="0" smtClean="0"/>
                        <a:t>coverage: </a:t>
                      </a:r>
                      <a:r>
                        <a:rPr lang="en-GB" sz="1600" dirty="0" smtClean="0"/>
                        <a:t>6.95 mm</a:t>
                      </a:r>
                      <a:r>
                        <a:rPr lang="en-GB" sz="1600" dirty="0" smtClean="0">
                          <a:solidFill>
                            <a:srgbClr val="FF0000"/>
                          </a:solidFill>
                        </a:rPr>
                        <a:t> </a:t>
                      </a:r>
                      <a:r>
                        <a:rPr lang="en-GB" sz="1600" dirty="0" smtClean="0"/>
                        <a:t>(10𝜎)</a:t>
                      </a:r>
                    </a:p>
                    <a:p>
                      <a:pPr marL="0" lvl="0" indent="0">
                        <a:buFont typeface="Wingdings" charset="2"/>
                        <a:buNone/>
                      </a:pPr>
                      <a:r>
                        <a:rPr lang="en-US" sz="1600" dirty="0" smtClean="0"/>
                        <a:t>Internal grid cell size: </a:t>
                      </a:r>
                      <a:r>
                        <a:rPr lang="en-GB" sz="1600" dirty="0" smtClean="0"/>
                        <a:t>0.139 mm (0.2𝜎)</a:t>
                      </a:r>
                    </a:p>
                    <a:p>
                      <a:pPr marL="0" lvl="0" indent="0">
                        <a:buFont typeface="Wingdings" charset="2"/>
                        <a:buNone/>
                      </a:pPr>
                      <a:r>
                        <a:rPr lang="en-US" sz="1600" dirty="0" smtClean="0"/>
                        <a:t>External grid cell size: </a:t>
                      </a:r>
                      <a:r>
                        <a:rPr lang="en-GB" sz="1600" dirty="0" smtClean="0"/>
                        <a:t>0.8 mm</a:t>
                      </a:r>
                      <a:r>
                        <a:rPr lang="en-US" sz="1600" dirty="0" smtClean="0"/>
                        <a:t> </a:t>
                      </a:r>
                    </a:p>
                  </a:txBody>
                  <a:tcPr/>
                </a:tc>
              </a:tr>
            </a:tbl>
          </a:graphicData>
        </a:graphic>
      </p:graphicFrame>
      <p:sp>
        <p:nvSpPr>
          <p:cNvPr id="11" name="CasellaDiTesto 10"/>
          <p:cNvSpPr txBox="1"/>
          <p:nvPr/>
        </p:nvSpPr>
        <p:spPr>
          <a:xfrm>
            <a:off x="243068" y="703263"/>
            <a:ext cx="8646932" cy="461665"/>
          </a:xfrm>
          <a:prstGeom prst="rect">
            <a:avLst/>
          </a:prstGeom>
          <a:noFill/>
        </p:spPr>
        <p:txBody>
          <a:bodyPr wrap="square" rtlCol="0">
            <a:spAutoFit/>
          </a:bodyPr>
          <a:lstStyle/>
          <a:p>
            <a:pPr algn="ctr">
              <a:spcBef>
                <a:spcPct val="20000"/>
              </a:spcBef>
              <a:buClr>
                <a:srgbClr val="0055A0"/>
              </a:buClr>
              <a:buSzPct val="80000"/>
            </a:pPr>
            <a:r>
              <a:rPr lang="en-GB" sz="2400" dirty="0">
                <a:solidFill>
                  <a:srgbClr val="FF0000"/>
                </a:solidFill>
              </a:rPr>
              <a:t>Selected </a:t>
            </a:r>
            <a:r>
              <a:rPr lang="en-GB" sz="2400" dirty="0" smtClean="0">
                <a:solidFill>
                  <a:srgbClr val="FF0000"/>
                </a:solidFill>
              </a:rPr>
              <a:t>Numerical Parameters</a:t>
            </a:r>
            <a:endParaRPr lang="en-GB" sz="1600" dirty="0">
              <a:solidFill>
                <a:srgbClr val="0055A0"/>
              </a:solidFill>
            </a:endParaRPr>
          </a:p>
        </p:txBody>
      </p:sp>
      <p:sp>
        <p:nvSpPr>
          <p:cNvPr id="8" name="CasellaDiTesto 7"/>
          <p:cNvSpPr txBox="1"/>
          <p:nvPr/>
        </p:nvSpPr>
        <p:spPr>
          <a:xfrm>
            <a:off x="222068" y="4707926"/>
            <a:ext cx="8646932" cy="1138773"/>
          </a:xfrm>
          <a:prstGeom prst="rect">
            <a:avLst/>
          </a:prstGeom>
          <a:noFill/>
        </p:spPr>
        <p:txBody>
          <a:bodyPr wrap="square" rtlCol="0">
            <a:spAutoFit/>
          </a:bodyPr>
          <a:lstStyle/>
          <a:p>
            <a:r>
              <a:rPr lang="it-IT" dirty="0" smtClean="0"/>
              <a:t>More </a:t>
            </a:r>
            <a:r>
              <a:rPr lang="it-IT" dirty="0" err="1" smtClean="0"/>
              <a:t>details</a:t>
            </a:r>
            <a:r>
              <a:rPr lang="it-IT" dirty="0" smtClean="0"/>
              <a:t> in:</a:t>
            </a:r>
          </a:p>
          <a:p>
            <a:endParaRPr lang="it-IT" dirty="0" smtClean="0"/>
          </a:p>
          <a:p>
            <a:r>
              <a:rPr lang="it-IT" sz="1600" dirty="0" smtClean="0"/>
              <a:t>[7] </a:t>
            </a:r>
            <a:r>
              <a:rPr lang="it-IT" sz="1600" dirty="0" smtClean="0"/>
              <a:t>L. Sabato, G</a:t>
            </a:r>
            <a:r>
              <a:rPr lang="it-IT" sz="1600" dirty="0"/>
              <a:t>. </a:t>
            </a:r>
            <a:r>
              <a:rPr lang="it-IT" sz="1600" dirty="0" err="1"/>
              <a:t>Iadarola</a:t>
            </a:r>
            <a:r>
              <a:rPr lang="it-IT" sz="1600" dirty="0"/>
              <a:t>, </a:t>
            </a:r>
            <a:r>
              <a:rPr lang="it-IT" sz="1600" dirty="0" smtClean="0"/>
              <a:t>and </a:t>
            </a:r>
            <a:r>
              <a:rPr lang="it-IT" sz="1600" dirty="0"/>
              <a:t>L. </a:t>
            </a:r>
            <a:r>
              <a:rPr lang="it-IT" sz="1600" dirty="0" err="1"/>
              <a:t>Mether</a:t>
            </a:r>
            <a:r>
              <a:rPr lang="it-IT" sz="1600" dirty="0"/>
              <a:t>, </a:t>
            </a:r>
            <a:r>
              <a:rPr lang="it-IT" sz="1600" dirty="0" smtClean="0"/>
              <a:t>“</a:t>
            </a:r>
            <a:r>
              <a:rPr lang="it-IT" sz="1600" dirty="0" err="1"/>
              <a:t>Numerical</a:t>
            </a:r>
            <a:r>
              <a:rPr lang="it-IT" sz="1600" dirty="0"/>
              <a:t> </a:t>
            </a:r>
            <a:r>
              <a:rPr lang="it-IT" sz="1600" dirty="0" err="1"/>
              <a:t>simulation</a:t>
            </a:r>
            <a:r>
              <a:rPr lang="it-IT" sz="1600" dirty="0"/>
              <a:t> </a:t>
            </a:r>
            <a:r>
              <a:rPr lang="it-IT" sz="1600" dirty="0" err="1"/>
              <a:t>studies</a:t>
            </a:r>
            <a:r>
              <a:rPr lang="it-IT" sz="1600" dirty="0"/>
              <a:t> on single-</a:t>
            </a:r>
            <a:r>
              <a:rPr lang="it-IT" sz="1600" dirty="0" err="1"/>
              <a:t>bunch</a:t>
            </a:r>
            <a:r>
              <a:rPr lang="it-IT" sz="1600" dirty="0"/>
              <a:t> </a:t>
            </a:r>
            <a:r>
              <a:rPr lang="it-IT" sz="1600" dirty="0" err="1"/>
              <a:t>instabilities</a:t>
            </a:r>
            <a:r>
              <a:rPr lang="it-IT" sz="1600" dirty="0"/>
              <a:t> </a:t>
            </a:r>
            <a:r>
              <a:rPr lang="it-IT" sz="1600" dirty="0" err="1"/>
              <a:t>driven</a:t>
            </a:r>
            <a:r>
              <a:rPr lang="it-IT" sz="1600" dirty="0"/>
              <a:t> by electron </a:t>
            </a:r>
            <a:r>
              <a:rPr lang="it-IT" sz="1600" dirty="0" err="1"/>
              <a:t>clouds</a:t>
            </a:r>
            <a:r>
              <a:rPr lang="it-IT" sz="1600" dirty="0"/>
              <a:t> </a:t>
            </a:r>
            <a:r>
              <a:rPr lang="it-IT" sz="1600" dirty="0" err="1"/>
              <a:t>at</a:t>
            </a:r>
            <a:r>
              <a:rPr lang="it-IT" sz="1600" dirty="0"/>
              <a:t> the </a:t>
            </a:r>
            <a:r>
              <a:rPr lang="it-IT" sz="1600" dirty="0" smtClean="0"/>
              <a:t>LHC”, CERN-ACC-NOTE, to be </a:t>
            </a:r>
            <a:r>
              <a:rPr lang="it-IT" sz="1600" dirty="0" err="1" smtClean="0"/>
              <a:t>published</a:t>
            </a:r>
            <a:endParaRPr lang="it-IT" sz="1600" dirty="0"/>
          </a:p>
        </p:txBody>
      </p:sp>
      <p:sp>
        <p:nvSpPr>
          <p:cNvPr id="13" name="CasellaDiTesto 12"/>
          <p:cNvSpPr txBox="1"/>
          <p:nvPr/>
        </p:nvSpPr>
        <p:spPr>
          <a:xfrm>
            <a:off x="243068" y="1069043"/>
            <a:ext cx="8646932" cy="646331"/>
          </a:xfrm>
          <a:prstGeom prst="rect">
            <a:avLst/>
          </a:prstGeom>
          <a:noFill/>
        </p:spPr>
        <p:txBody>
          <a:bodyPr wrap="square" rtlCol="0">
            <a:spAutoFit/>
          </a:bodyPr>
          <a:lstStyle/>
          <a:p>
            <a:r>
              <a:rPr lang="en-US" dirty="0" smtClean="0"/>
              <a:t>Convergence scans performed on all numerical parameters allowed to identify the following configuration, useful for the future studies </a:t>
            </a:r>
            <a:endParaRPr lang="en-US" sz="1600" dirty="0"/>
          </a:p>
        </p:txBody>
      </p:sp>
      <p:sp>
        <p:nvSpPr>
          <p:cNvPr id="14"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5"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6"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smtClean="0"/>
              <a:t>450 GeV: </a:t>
            </a:r>
            <a:r>
              <a:rPr lang="en-GB" sz="4400" dirty="0" smtClean="0"/>
              <a:t>Convergence Studies</a:t>
            </a:r>
            <a:r>
              <a:rPr lang="en-GB" sz="4100" dirty="0" smtClean="0"/>
              <a:t>	</a:t>
            </a:r>
            <a:endParaRPr lang="en-GB" sz="4100" dirty="0"/>
          </a:p>
        </p:txBody>
      </p:sp>
    </p:spTree>
    <p:extLst>
      <p:ext uri="{BB962C8B-B14F-4D97-AF65-F5344CB8AC3E}">
        <p14:creationId xmlns:p14="http://schemas.microsoft.com/office/powerpoint/2010/main" val="14295421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17</a:t>
            </a:fld>
            <a:endParaRPr lang="en-US" dirty="0"/>
          </a:p>
        </p:txBody>
      </p:sp>
      <p:sp>
        <p:nvSpPr>
          <p:cNvPr id="5" name="CasellaDiTesto 4"/>
          <p:cNvSpPr txBox="1"/>
          <p:nvPr/>
        </p:nvSpPr>
        <p:spPr>
          <a:xfrm>
            <a:off x="243068" y="1066126"/>
            <a:ext cx="8696216" cy="2523768"/>
          </a:xfrm>
          <a:prstGeom prst="rect">
            <a:avLst/>
          </a:prstGeom>
          <a:noFill/>
        </p:spPr>
        <p:txBody>
          <a:bodyPr wrap="square" rtlCol="0">
            <a:spAutoFit/>
          </a:bodyPr>
          <a:lstStyle/>
          <a:p>
            <a:pPr marL="342900" indent="-342900">
              <a:buFont typeface="Arial" charset="0"/>
              <a:buChar char="•"/>
            </a:pPr>
            <a:r>
              <a:rPr lang="en-GB" sz="2000" dirty="0" smtClean="0"/>
              <a:t>378 multi-core simulations</a:t>
            </a:r>
          </a:p>
          <a:p>
            <a:pPr marL="342900" indent="-342900">
              <a:buFont typeface="Arial" charset="0"/>
              <a:buChar char="•"/>
            </a:pPr>
            <a:endParaRPr lang="en-GB" sz="2000" dirty="0" smtClean="0"/>
          </a:p>
          <a:p>
            <a:pPr marL="342900" indent="-342900">
              <a:buFont typeface="Arial" charset="0"/>
              <a:buChar char="•"/>
            </a:pPr>
            <a:r>
              <a:rPr lang="en-GB" sz="2000" dirty="0" smtClean="0"/>
              <a:t>Total computational time: ~</a:t>
            </a:r>
            <a:r>
              <a:rPr lang="is-IS" sz="2000" dirty="0"/>
              <a:t> </a:t>
            </a:r>
            <a:r>
              <a:rPr lang="is-IS" sz="2000" dirty="0" smtClean="0"/>
              <a:t>32672 CPUcores*days</a:t>
            </a:r>
            <a:endParaRPr lang="en-GB" sz="2000" dirty="0">
              <a:solidFill>
                <a:srgbClr val="FF0000"/>
              </a:solidFill>
            </a:endParaRPr>
          </a:p>
          <a:p>
            <a:pPr marL="342900" indent="-342900">
              <a:buFont typeface="Arial" charset="0"/>
              <a:buChar char="•"/>
            </a:pPr>
            <a:endParaRPr lang="en-GB" sz="2000" dirty="0" smtClean="0">
              <a:solidFill>
                <a:srgbClr val="FF0000"/>
              </a:solidFill>
            </a:endParaRPr>
          </a:p>
          <a:p>
            <a:pPr marL="342900" indent="-342900">
              <a:buFont typeface="Arial" charset="0"/>
              <a:buChar char="•"/>
            </a:pPr>
            <a:r>
              <a:rPr lang="en-GB" sz="2000" dirty="0" smtClean="0"/>
              <a:t>It took months using the full CNAF cluster</a:t>
            </a:r>
            <a:endParaRPr lang="en-GB" sz="2000" dirty="0"/>
          </a:p>
          <a:p>
            <a:pPr marL="342900" indent="-342900">
              <a:buFont typeface="Arial" charset="0"/>
              <a:buChar char="•"/>
            </a:pPr>
            <a:endParaRPr lang="en-GB" sz="2000" dirty="0" smtClean="0">
              <a:solidFill>
                <a:srgbClr val="FF0000"/>
              </a:solidFill>
            </a:endParaRPr>
          </a:p>
          <a:p>
            <a:pPr marL="342900" indent="-342900">
              <a:buFont typeface="Arial" charset="0"/>
              <a:buChar char="•"/>
            </a:pPr>
            <a:r>
              <a:rPr lang="en-GB" sz="2000" dirty="0" smtClean="0"/>
              <a:t>~127</a:t>
            </a:r>
            <a:r>
              <a:rPr lang="en-GB" sz="2000" dirty="0" smtClean="0">
                <a:solidFill>
                  <a:srgbClr val="FF0000"/>
                </a:solidFill>
              </a:rPr>
              <a:t> </a:t>
            </a:r>
            <a:r>
              <a:rPr lang="en-GB" sz="2000" dirty="0" smtClean="0"/>
              <a:t>GB stored</a:t>
            </a:r>
          </a:p>
          <a:p>
            <a:pPr marL="342900" lvl="0" indent="-342900">
              <a:buFont typeface="Arial" charset="0"/>
              <a:buChar char="•"/>
            </a:pPr>
            <a:endParaRPr lang="en-GB" dirty="0" smtClean="0"/>
          </a:p>
        </p:txBody>
      </p:sp>
      <p:sp>
        <p:nvSpPr>
          <p:cNvPr id="9" name="CasellaDiTesto 8"/>
          <p:cNvSpPr txBox="1"/>
          <p:nvPr/>
        </p:nvSpPr>
        <p:spPr>
          <a:xfrm>
            <a:off x="243068" y="715620"/>
            <a:ext cx="8646932" cy="461665"/>
          </a:xfrm>
          <a:prstGeom prst="rect">
            <a:avLst/>
          </a:prstGeom>
          <a:noFill/>
        </p:spPr>
        <p:txBody>
          <a:bodyPr wrap="square" rtlCol="0">
            <a:spAutoFit/>
          </a:bodyPr>
          <a:lstStyle/>
          <a:p>
            <a:pPr lvl="0" algn="ctr">
              <a:spcBef>
                <a:spcPct val="20000"/>
              </a:spcBef>
              <a:buClr>
                <a:srgbClr val="0055A0"/>
              </a:buClr>
              <a:buSzPct val="80000"/>
            </a:pPr>
            <a:r>
              <a:rPr lang="en-GB" sz="2400" smtClean="0">
                <a:solidFill>
                  <a:srgbClr val="FF0000"/>
                </a:solidFill>
              </a:rPr>
              <a:t>Summary</a:t>
            </a:r>
            <a:endParaRPr lang="en-GB" sz="1600" dirty="0">
              <a:solidFill>
                <a:srgbClr val="0055A0"/>
              </a:solidFill>
            </a:endParaRPr>
          </a:p>
        </p:txBody>
      </p:sp>
      <p:sp>
        <p:nvSpPr>
          <p:cNvPr id="8"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3"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smtClean="0"/>
              <a:t>450 GeV: </a:t>
            </a:r>
            <a:r>
              <a:rPr lang="en-GB" sz="4400" dirty="0" smtClean="0"/>
              <a:t>Convergence Studies</a:t>
            </a:r>
            <a:r>
              <a:rPr lang="en-GB" sz="4100" dirty="0" smtClean="0"/>
              <a:t>	</a:t>
            </a:r>
            <a:endParaRPr lang="en-GB" sz="4100" dirty="0"/>
          </a:p>
        </p:txBody>
      </p:sp>
    </p:spTree>
    <p:extLst>
      <p:ext uri="{BB962C8B-B14F-4D97-AF65-F5344CB8AC3E}">
        <p14:creationId xmlns:p14="http://schemas.microsoft.com/office/powerpoint/2010/main" val="5696967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fontScale="92500" lnSpcReduction="20000"/>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p>
          <a:p>
            <a:pPr lvl="0">
              <a:buFont typeface="Wingdings" charset="2"/>
              <a:buChar char="Ø"/>
            </a:pPr>
            <a:r>
              <a:rPr lang="en-GB" sz="2400" b="1" dirty="0" smtClean="0"/>
              <a:t>Quadrupoles at injection energy</a:t>
            </a:r>
          </a:p>
          <a:p>
            <a:pPr lvl="1"/>
            <a:r>
              <a:rPr lang="en-GB" sz="2000" dirty="0">
                <a:solidFill>
                  <a:schemeClr val="tx1">
                    <a:lumMod val="20000"/>
                    <a:lumOff val="80000"/>
                  </a:schemeClr>
                </a:solidFill>
              </a:rPr>
              <a:t>Convergence Studies</a:t>
            </a:r>
          </a:p>
          <a:p>
            <a:pPr lvl="1"/>
            <a:r>
              <a:rPr lang="en-GB" sz="2000" dirty="0"/>
              <a:t>Bunch Length and RF voltage </a:t>
            </a:r>
            <a:endParaRPr lang="en-GB" sz="2000" dirty="0" smtClean="0"/>
          </a:p>
          <a:p>
            <a:pPr lvl="1"/>
            <a:r>
              <a:rPr lang="en-GB" sz="2000" dirty="0">
                <a:solidFill>
                  <a:schemeClr val="tx1">
                    <a:lumMod val="20000"/>
                    <a:lumOff val="80000"/>
                  </a:schemeClr>
                </a:solidFill>
              </a:rPr>
              <a:t>B</a:t>
            </a:r>
            <a:r>
              <a:rPr lang="en-GB" sz="2000" dirty="0" smtClean="0">
                <a:solidFill>
                  <a:schemeClr val="tx1">
                    <a:lumMod val="20000"/>
                    <a:lumOff val="80000"/>
                  </a:schemeClr>
                </a:solidFill>
              </a:rPr>
              <a:t>unch </a:t>
            </a:r>
            <a:r>
              <a:rPr lang="en-GB" sz="2000" dirty="0">
                <a:solidFill>
                  <a:schemeClr val="tx1">
                    <a:lumMod val="20000"/>
                    <a:lumOff val="80000"/>
                  </a:schemeClr>
                </a:solidFill>
              </a:rPr>
              <a:t>I</a:t>
            </a:r>
            <a:r>
              <a:rPr lang="en-GB" sz="2000" dirty="0" smtClean="0">
                <a:solidFill>
                  <a:schemeClr val="tx1">
                    <a:lumMod val="20000"/>
                    <a:lumOff val="80000"/>
                  </a:schemeClr>
                </a:solidFill>
              </a:rPr>
              <a:t>ntensity </a:t>
            </a:r>
          </a:p>
          <a:p>
            <a:pPr lvl="1"/>
            <a:r>
              <a:rPr lang="en-GB" sz="2000" dirty="0" smtClean="0">
                <a:solidFill>
                  <a:schemeClr val="tx1">
                    <a:lumMod val="20000"/>
                    <a:lumOff val="80000"/>
                  </a:schemeClr>
                </a:solidFill>
              </a:rPr>
              <a:t>Transverse Emittance </a:t>
            </a:r>
            <a:endParaRPr lang="en-GB" sz="2000" dirty="0">
              <a:solidFill>
                <a:schemeClr val="tx1">
                  <a:lumMod val="20000"/>
                  <a:lumOff val="80000"/>
                </a:schemeClr>
              </a:solidFill>
            </a:endParaRPr>
          </a:p>
          <a:p>
            <a:pPr lvl="1"/>
            <a:r>
              <a:rPr lang="en-GB" sz="2000" dirty="0" smtClean="0">
                <a:solidFill>
                  <a:schemeClr val="tx1">
                    <a:lumMod val="20000"/>
                    <a:lumOff val="80000"/>
                  </a:schemeClr>
                </a:solidFill>
              </a:rPr>
              <a:t>Chromaticity </a:t>
            </a:r>
            <a:r>
              <a:rPr lang="en-GB" sz="2000" dirty="0">
                <a:solidFill>
                  <a:schemeClr val="tx1">
                    <a:lumMod val="20000"/>
                    <a:lumOff val="80000"/>
                  </a:schemeClr>
                </a:solidFill>
              </a:rPr>
              <a:t>and </a:t>
            </a:r>
            <a:r>
              <a:rPr lang="en-GB" sz="2000" dirty="0" smtClean="0">
                <a:solidFill>
                  <a:schemeClr val="tx1">
                    <a:lumMod val="20000"/>
                    <a:lumOff val="80000"/>
                  </a:schemeClr>
                </a:solidFill>
              </a:rPr>
              <a:t>Damper</a:t>
            </a:r>
            <a:endParaRPr lang="en-GB" sz="2000" dirty="0">
              <a:solidFill>
                <a:schemeClr val="tx1">
                  <a:lumMod val="20000"/>
                  <a:lumOff val="80000"/>
                </a:schemeClr>
              </a:solidFill>
            </a:endParaRPr>
          </a:p>
          <a:p>
            <a:pPr lvl="1"/>
            <a:r>
              <a:rPr lang="en-GB" sz="2000" dirty="0" err="1" smtClean="0">
                <a:solidFill>
                  <a:schemeClr val="tx1">
                    <a:lumMod val="20000"/>
                    <a:lumOff val="80000"/>
                  </a:schemeClr>
                </a:solidFill>
              </a:rPr>
              <a:t>Octupoles</a:t>
            </a:r>
            <a:endParaRPr lang="en-GB" sz="2000" dirty="0">
              <a:solidFill>
                <a:schemeClr val="tx1">
                  <a:lumMod val="20000"/>
                  <a:lumOff val="80000"/>
                </a:schemeClr>
              </a:solidFill>
            </a:endParaRPr>
          </a:p>
          <a:p>
            <a:pPr lvl="1"/>
            <a:r>
              <a:rPr lang="en-GB" sz="2000" dirty="0">
                <a:solidFill>
                  <a:schemeClr val="tx1">
                    <a:lumMod val="20000"/>
                    <a:lumOff val="80000"/>
                  </a:schemeClr>
                </a:solidFill>
              </a:rPr>
              <a:t>Frequency </a:t>
            </a:r>
            <a:r>
              <a:rPr lang="en-GB" sz="2000" dirty="0" smtClean="0">
                <a:solidFill>
                  <a:schemeClr val="tx1">
                    <a:lumMod val="20000"/>
                    <a:lumOff val="80000"/>
                  </a:schemeClr>
                </a:solidFill>
              </a:rPr>
              <a:t>Analysis</a:t>
            </a:r>
          </a:p>
          <a:p>
            <a:pPr lvl="0">
              <a:buFont typeface="Wingdings" charset="2"/>
              <a:buChar char="Ø"/>
            </a:pPr>
            <a:endParaRPr lang="en-GB" sz="2400" dirty="0" smtClean="0"/>
          </a:p>
          <a:p>
            <a:pPr lvl="0">
              <a:buFont typeface="Wingdings" charset="2"/>
              <a:buChar char="Ø"/>
            </a:pPr>
            <a:r>
              <a:rPr lang="en-GB" sz="2400" dirty="0" smtClean="0">
                <a:solidFill>
                  <a:schemeClr val="tx1">
                    <a:lumMod val="20000"/>
                    <a:lumOff val="80000"/>
                  </a:schemeClr>
                </a:solidFill>
              </a:rPr>
              <a:t>Quadrupoles </a:t>
            </a:r>
            <a:r>
              <a:rPr lang="en-GB" sz="2400" dirty="0">
                <a:solidFill>
                  <a:schemeClr val="tx1">
                    <a:lumMod val="20000"/>
                    <a:lumOff val="80000"/>
                  </a:schemeClr>
                </a:solidFill>
              </a:rPr>
              <a:t>at </a:t>
            </a:r>
            <a:r>
              <a:rPr lang="en-GB" sz="2400" dirty="0" smtClean="0">
                <a:solidFill>
                  <a:schemeClr val="tx1">
                    <a:lumMod val="20000"/>
                    <a:lumOff val="80000"/>
                  </a:schemeClr>
                </a:solidFill>
              </a:rPr>
              <a:t>collision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18</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3890626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1859" y="565148"/>
            <a:ext cx="5040000" cy="3780000"/>
          </a:xfrm>
          <a:prstGeom prst="rect">
            <a:avLst/>
          </a:prstGeom>
        </p:spPr>
      </p:pic>
      <p:sp>
        <p:nvSpPr>
          <p:cNvPr id="7" name="CasellaDiTesto 6"/>
          <p:cNvSpPr txBox="1"/>
          <p:nvPr/>
        </p:nvSpPr>
        <p:spPr>
          <a:xfrm>
            <a:off x="155687" y="4337215"/>
            <a:ext cx="8766243" cy="1323439"/>
          </a:xfrm>
          <a:prstGeom prst="rect">
            <a:avLst/>
          </a:prstGeom>
          <a:noFill/>
        </p:spPr>
        <p:txBody>
          <a:bodyPr wrap="square" rtlCol="0">
            <a:spAutoFit/>
          </a:bodyPr>
          <a:lstStyle/>
          <a:p>
            <a:pPr marL="342900" indent="-342900">
              <a:buFont typeface="Arial" charset="0"/>
              <a:buChar char="•"/>
            </a:pPr>
            <a:r>
              <a:rPr lang="en-GB" sz="2000" dirty="0">
                <a:solidFill>
                  <a:srgbClr val="FF0000"/>
                </a:solidFill>
              </a:rPr>
              <a:t>Increasing</a:t>
            </a:r>
            <a:r>
              <a:rPr lang="en-GB" sz="2000" dirty="0"/>
              <a:t> the </a:t>
            </a:r>
            <a:r>
              <a:rPr lang="en-GB" sz="2000" dirty="0">
                <a:solidFill>
                  <a:srgbClr val="FF0000"/>
                </a:solidFill>
              </a:rPr>
              <a:t>SEY</a:t>
            </a:r>
            <a:r>
              <a:rPr lang="en-GB" sz="2000" dirty="0"/>
              <a:t>, the bunch is </a:t>
            </a:r>
            <a:r>
              <a:rPr lang="en-GB" sz="2000" dirty="0">
                <a:solidFill>
                  <a:srgbClr val="FF0000"/>
                </a:solidFill>
              </a:rPr>
              <a:t>more </a:t>
            </a:r>
            <a:r>
              <a:rPr lang="en-GB" sz="2000" dirty="0" smtClean="0">
                <a:solidFill>
                  <a:srgbClr val="FF0000"/>
                </a:solidFill>
              </a:rPr>
              <a:t>unstable</a:t>
            </a:r>
          </a:p>
          <a:p>
            <a:pPr marL="342900" indent="-342900">
              <a:buFont typeface="Arial" charset="0"/>
              <a:buChar char="•"/>
            </a:pPr>
            <a:r>
              <a:rPr lang="en-GB" sz="2000" dirty="0" smtClean="0">
                <a:solidFill>
                  <a:srgbClr val="FF0000"/>
                </a:solidFill>
              </a:rPr>
              <a:t>Increasing</a:t>
            </a:r>
            <a:r>
              <a:rPr lang="en-GB" sz="2000" dirty="0" smtClean="0"/>
              <a:t> </a:t>
            </a:r>
            <a:r>
              <a:rPr lang="en-GB" sz="2000" dirty="0">
                <a:solidFill>
                  <a:srgbClr val="FF0000"/>
                </a:solidFill>
              </a:rPr>
              <a:t>V</a:t>
            </a:r>
            <a:r>
              <a:rPr lang="en-GB" sz="2000" baseline="-25000" dirty="0">
                <a:solidFill>
                  <a:srgbClr val="FF0000"/>
                </a:solidFill>
              </a:rPr>
              <a:t>RF</a:t>
            </a:r>
            <a:r>
              <a:rPr lang="en-GB" sz="2000" dirty="0">
                <a:solidFill>
                  <a:srgbClr val="FF0000"/>
                </a:solidFill>
              </a:rPr>
              <a:t> </a:t>
            </a:r>
            <a:r>
              <a:rPr lang="en-GB" sz="2000" dirty="0"/>
              <a:t>and </a:t>
            </a:r>
            <a:r>
              <a:rPr lang="en-GB" sz="2000" dirty="0">
                <a:solidFill>
                  <a:srgbClr val="FF0000"/>
                </a:solidFill>
              </a:rPr>
              <a:t>decreasing</a:t>
            </a:r>
            <a:r>
              <a:rPr lang="en-GB" sz="2000" dirty="0"/>
              <a:t> </a:t>
            </a:r>
            <a:r>
              <a:rPr lang="en-GB" sz="2000" dirty="0">
                <a:solidFill>
                  <a:srgbClr val="FF0000"/>
                </a:solidFill>
              </a:rPr>
              <a:t>the</a:t>
            </a:r>
            <a:r>
              <a:rPr lang="en-GB" sz="2000" dirty="0"/>
              <a:t> </a:t>
            </a:r>
            <a:r>
              <a:rPr lang="en-GB" sz="2000" dirty="0">
                <a:solidFill>
                  <a:srgbClr val="FF0000"/>
                </a:solidFill>
              </a:rPr>
              <a:t>bunch length</a:t>
            </a:r>
            <a:r>
              <a:rPr lang="en-GB" sz="2000" dirty="0"/>
              <a:t>,</a:t>
            </a:r>
            <a:r>
              <a:rPr lang="en-GB" sz="2000" dirty="0">
                <a:solidFill>
                  <a:srgbClr val="FF0000"/>
                </a:solidFill>
              </a:rPr>
              <a:t> </a:t>
            </a:r>
            <a:r>
              <a:rPr lang="en-GB" sz="2000" dirty="0"/>
              <a:t>the bunch is </a:t>
            </a:r>
            <a:r>
              <a:rPr lang="en-GB" sz="2000" dirty="0">
                <a:solidFill>
                  <a:srgbClr val="FF0000"/>
                </a:solidFill>
              </a:rPr>
              <a:t>more stable</a:t>
            </a:r>
          </a:p>
          <a:p>
            <a:pPr lvl="1"/>
            <a:r>
              <a:rPr lang="en-GB" sz="2000" dirty="0">
                <a:sym typeface="Wingdings"/>
              </a:rPr>
              <a:t> </a:t>
            </a:r>
            <a:r>
              <a:rPr lang="en-GB" sz="2000" dirty="0"/>
              <a:t>Which is dominant?</a:t>
            </a:r>
            <a:endParaRPr lang="it-IT" dirty="0"/>
          </a:p>
        </p:txBody>
      </p:sp>
      <p:sp>
        <p:nvSpPr>
          <p:cNvPr id="17" name="TextBox 4">
            <a:extLst>
              <a:ext uri="{FF2B5EF4-FFF2-40B4-BE49-F238E27FC236}">
                <a16:creationId xmlns:a16="http://schemas.microsoft.com/office/drawing/2014/main" xmlns="" id="{C1ED59BC-BA2C-4443-95DA-69DFFED88D0B}"/>
              </a:ext>
            </a:extLst>
          </p:cNvPr>
          <p:cNvSpPr txBox="1"/>
          <p:nvPr/>
        </p:nvSpPr>
        <p:spPr>
          <a:xfrm>
            <a:off x="2211859" y="709008"/>
            <a:ext cx="5010911" cy="323165"/>
          </a:xfrm>
          <a:prstGeom prst="rect">
            <a:avLst/>
          </a:prstGeom>
          <a:noFill/>
        </p:spPr>
        <p:txBody>
          <a:bodyPr wrap="square" rtlCol="0">
            <a:spAutoFit/>
          </a:bodyPr>
          <a:lstStyle/>
          <a:p>
            <a:pPr algn="ctr"/>
            <a:r>
              <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rPr>
              <a:t>1.2 x 10</a:t>
            </a:r>
            <a:r>
              <a:rPr lang="en-US" sz="1500" b="1"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11</a:t>
            </a:r>
            <a:r>
              <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rPr>
              <a:t> p/bunch</a:t>
            </a:r>
          </a:p>
        </p:txBody>
      </p:sp>
      <p:sp>
        <p:nvSpPr>
          <p:cNvPr id="14" name="Titolo 1"/>
          <p:cNvSpPr txBox="1">
            <a:spLocks/>
          </p:cNvSpPr>
          <p:nvPr/>
        </p:nvSpPr>
        <p:spPr>
          <a:xfrm>
            <a:off x="0" y="4892"/>
            <a:ext cx="9144000" cy="940443"/>
          </a:xfrm>
          <a:prstGeom prst="rect">
            <a:avLst/>
          </a:prstGeom>
        </p:spPr>
        <p:txBody>
          <a:bodyPr vert="horz" lIns="45720" rIns="45720" anchor="ctr">
            <a:normAutofit fontScale="75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Quad</a:t>
            </a:r>
            <a:r>
              <a:rPr lang="en-GB" sz="4400" dirty="0" smtClean="0"/>
              <a:t> </a:t>
            </a:r>
            <a:r>
              <a:rPr lang="en-GB" sz="4400"/>
              <a:t>at </a:t>
            </a:r>
            <a:r>
              <a:rPr lang="en-GB" sz="4400"/>
              <a:t>450 </a:t>
            </a:r>
            <a:r>
              <a:rPr lang="en-GB" sz="4400" smtClean="0"/>
              <a:t>GeV: </a:t>
            </a:r>
            <a:r>
              <a:rPr lang="en-GB" sz="4400" dirty="0"/>
              <a:t>Bunch Length and </a:t>
            </a:r>
            <a:r>
              <a:rPr lang="en-GB" sz="4400"/>
              <a:t>RF </a:t>
            </a:r>
            <a:r>
              <a:rPr lang="en-GB" sz="4400" smtClean="0"/>
              <a:t>Voltage</a:t>
            </a:r>
            <a:endParaRPr lang="en-GB" sz="4100" dirty="0"/>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795388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5352" y="1816100"/>
            <a:ext cx="8662086" cy="1569157"/>
          </a:xfrm>
        </p:spPr>
        <p:txBody>
          <a:bodyPr>
            <a:normAutofit fontScale="90000"/>
          </a:bodyPr>
          <a:lstStyle/>
          <a:p>
            <a:r>
              <a:rPr lang="it-IT" dirty="0" err="1" smtClean="0"/>
              <a:t>Simulation</a:t>
            </a:r>
            <a:r>
              <a:rPr lang="it-IT" dirty="0" smtClean="0"/>
              <a:t> </a:t>
            </a:r>
            <a:r>
              <a:rPr lang="it-IT" dirty="0" err="1"/>
              <a:t>S</a:t>
            </a:r>
            <a:r>
              <a:rPr lang="it-IT" dirty="0" err="1" smtClean="0"/>
              <a:t>tudies</a:t>
            </a:r>
            <a:r>
              <a:rPr lang="it-IT" dirty="0" smtClean="0"/>
              <a:t> </a:t>
            </a:r>
            <a:r>
              <a:rPr lang="it-IT" dirty="0"/>
              <a:t>on </a:t>
            </a:r>
            <a:r>
              <a:rPr lang="it-IT" dirty="0" smtClean="0"/>
              <a:t>E-</a:t>
            </a:r>
            <a:r>
              <a:rPr lang="it-IT" dirty="0" err="1" smtClean="0"/>
              <a:t>Cloud</a:t>
            </a:r>
            <a:r>
              <a:rPr lang="it-IT" dirty="0" smtClean="0"/>
              <a:t> </a:t>
            </a:r>
            <a:r>
              <a:rPr lang="it-IT" dirty="0"/>
              <a:t>Single-</a:t>
            </a:r>
            <a:r>
              <a:rPr lang="it-IT" dirty="0" err="1"/>
              <a:t>Bunch</a:t>
            </a:r>
            <a:r>
              <a:rPr lang="it-IT" dirty="0"/>
              <a:t> </a:t>
            </a:r>
            <a:r>
              <a:rPr lang="it-IT" dirty="0" err="1" smtClean="0"/>
              <a:t>Instabilities</a:t>
            </a:r>
            <a:r>
              <a:rPr lang="it-IT" dirty="0" smtClean="0"/>
              <a:t> </a:t>
            </a:r>
            <a:r>
              <a:rPr lang="it-IT" dirty="0" err="1" smtClean="0"/>
              <a:t>at</a:t>
            </a:r>
            <a:r>
              <a:rPr lang="it-IT" dirty="0" smtClean="0"/>
              <a:t> </a:t>
            </a:r>
            <a:r>
              <a:rPr lang="it-IT" dirty="0"/>
              <a:t>the LHC </a:t>
            </a:r>
          </a:p>
        </p:txBody>
      </p:sp>
      <p:sp>
        <p:nvSpPr>
          <p:cNvPr id="3" name="Segnaposto numero diapositiva 2"/>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Segnaposto testo 5"/>
          <p:cNvSpPr>
            <a:spLocks noGrp="1"/>
          </p:cNvSpPr>
          <p:nvPr>
            <p:ph type="body" idx="10"/>
          </p:nvPr>
        </p:nvSpPr>
        <p:spPr>
          <a:xfrm>
            <a:off x="457199" y="3759200"/>
            <a:ext cx="7455878" cy="1988381"/>
          </a:xfrm>
        </p:spPr>
        <p:txBody>
          <a:bodyPr>
            <a:noAutofit/>
          </a:bodyPr>
          <a:lstStyle/>
          <a:p>
            <a:r>
              <a:rPr lang="it-IT" sz="1800" dirty="0"/>
              <a:t>L. </a:t>
            </a:r>
            <a:r>
              <a:rPr lang="it-IT" sz="1800" dirty="0" smtClean="0"/>
              <a:t>Sabato, </a:t>
            </a:r>
            <a:r>
              <a:rPr lang="it-IT" sz="1800" dirty="0"/>
              <a:t>G. </a:t>
            </a:r>
            <a:r>
              <a:rPr lang="it-IT" sz="1800" dirty="0" err="1" smtClean="0"/>
              <a:t>Iadarola</a:t>
            </a:r>
            <a:endParaRPr lang="it-IT" sz="1800" dirty="0" smtClean="0"/>
          </a:p>
          <a:p>
            <a:endParaRPr lang="it-IT" sz="1800" dirty="0"/>
          </a:p>
          <a:p>
            <a:r>
              <a:rPr lang="it-IT" sz="1800" dirty="0" err="1" smtClean="0"/>
              <a:t>luca.sabato@cern.ch</a:t>
            </a:r>
            <a:endParaRPr lang="it-IT" sz="1800" dirty="0" smtClean="0"/>
          </a:p>
          <a:p>
            <a:endParaRPr lang="it-IT" sz="1800" dirty="0" smtClean="0"/>
          </a:p>
          <a:p>
            <a:endParaRPr lang="it-IT" sz="1800" dirty="0"/>
          </a:p>
          <a:p>
            <a:r>
              <a:rPr lang="en-US" sz="1800" dirty="0" smtClean="0"/>
              <a:t>Acknowledgements: L. </a:t>
            </a:r>
            <a:r>
              <a:rPr lang="en-US" sz="1800" dirty="0" err="1" smtClean="0"/>
              <a:t>Mether</a:t>
            </a:r>
            <a:r>
              <a:rPr lang="en-US" sz="1800" dirty="0" smtClean="0"/>
              <a:t>, K</a:t>
            </a:r>
            <a:r>
              <a:rPr lang="en-US" sz="1800" dirty="0"/>
              <a:t>. </a:t>
            </a:r>
            <a:r>
              <a:rPr lang="en-US" sz="1800" dirty="0" err="1"/>
              <a:t>Paraschou</a:t>
            </a:r>
            <a:endParaRPr lang="it-IT" sz="1800" dirty="0"/>
          </a:p>
        </p:txBody>
      </p:sp>
      <p:sp>
        <p:nvSpPr>
          <p:cNvPr id="7"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8"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9" name="Segnaposto testo 5"/>
          <p:cNvSpPr txBox="1">
            <a:spLocks/>
          </p:cNvSpPr>
          <p:nvPr/>
        </p:nvSpPr>
        <p:spPr>
          <a:xfrm>
            <a:off x="457198" y="1098066"/>
            <a:ext cx="8226855" cy="570010"/>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r"/>
            <a:r>
              <a:rPr lang="it-IT" sz="2000" dirty="0" smtClean="0"/>
              <a:t>31</a:t>
            </a:r>
            <a:r>
              <a:rPr lang="en-US" sz="2000" baseline="30000" dirty="0" err="1" smtClean="0"/>
              <a:t>st</a:t>
            </a:r>
            <a:r>
              <a:rPr lang="en-GB" sz="2000" dirty="0" smtClean="0"/>
              <a:t> August 2020 HSC Section Meeting 237</a:t>
            </a:r>
            <a:endParaRPr lang="en-GB" sz="2000" i="1" dirty="0"/>
          </a:p>
        </p:txBody>
      </p:sp>
    </p:spTree>
    <p:extLst>
      <p:ext uri="{BB962C8B-B14F-4D97-AF65-F5344CB8AC3E}">
        <p14:creationId xmlns:p14="http://schemas.microsoft.com/office/powerpoint/2010/main" val="2781547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4"/>
          </p:nvPr>
        </p:nvSpPr>
        <p:spPr/>
        <p:txBody>
          <a:bodyPr/>
          <a:lstStyle/>
          <a:p>
            <a:fld id="{17918391-D411-FE40-AAD7-861AE5233E0E}" type="slidenum">
              <a:rPr lang="en-US" smtClean="0"/>
              <a:pPr/>
              <a:t>20</a:t>
            </a:fld>
            <a:endParaRPr lang="en-US" dirty="0"/>
          </a:p>
        </p:txBody>
      </p:sp>
      <p:sp>
        <p:nvSpPr>
          <p:cNvPr id="7" name="CasellaDiTesto 6"/>
          <p:cNvSpPr txBox="1"/>
          <p:nvPr/>
        </p:nvSpPr>
        <p:spPr>
          <a:xfrm>
            <a:off x="155686" y="945335"/>
            <a:ext cx="8766243" cy="4401205"/>
          </a:xfrm>
          <a:prstGeom prst="rect">
            <a:avLst/>
          </a:prstGeom>
          <a:noFill/>
        </p:spPr>
        <p:txBody>
          <a:bodyPr wrap="square" rtlCol="0">
            <a:spAutoFit/>
          </a:bodyPr>
          <a:lstStyle/>
          <a:p>
            <a:pPr algn="ctr"/>
            <a:r>
              <a:rPr lang="en-GB" sz="2000" dirty="0"/>
              <a:t>Increasing </a:t>
            </a:r>
            <a:r>
              <a:rPr lang="en-GB" sz="2000" dirty="0" smtClean="0"/>
              <a:t>V</a:t>
            </a:r>
            <a:r>
              <a:rPr lang="en-GB" sz="2000" baseline="-25000" dirty="0" smtClean="0"/>
              <a:t>RF</a:t>
            </a:r>
            <a:r>
              <a:rPr lang="en-GB" sz="2000" dirty="0" smtClean="0"/>
              <a:t>, we change </a:t>
            </a:r>
          </a:p>
          <a:p>
            <a:endParaRPr lang="en-GB" sz="2000" dirty="0" smtClean="0"/>
          </a:p>
          <a:p>
            <a:endParaRPr lang="en-GB" sz="2000" dirty="0"/>
          </a:p>
          <a:p>
            <a:endParaRPr lang="en-GB" sz="2000" dirty="0" smtClean="0"/>
          </a:p>
          <a:p>
            <a:r>
              <a:rPr lang="en-GB" sz="2000" dirty="0" smtClean="0"/>
              <a:t>Faster synchrotron tune Q</a:t>
            </a:r>
            <a:r>
              <a:rPr lang="en-GB" sz="2000" baseline="-25000" dirty="0" smtClean="0"/>
              <a:t>s</a:t>
            </a:r>
            <a:r>
              <a:rPr lang="en-GB" sz="2000" dirty="0" smtClean="0"/>
              <a:t>				Bunch length</a:t>
            </a:r>
          </a:p>
          <a:p>
            <a:endParaRPr lang="en-GB" sz="2000" dirty="0"/>
          </a:p>
          <a:p>
            <a:endParaRPr lang="en-GB" sz="2000" dirty="0" smtClean="0"/>
          </a:p>
          <a:p>
            <a:endParaRPr lang="en-GB" sz="2000" dirty="0"/>
          </a:p>
          <a:p>
            <a:r>
              <a:rPr lang="en-GB" sz="2000" dirty="0" smtClean="0"/>
              <a:t>Stabilising mechanism			          	 	EC dynamics</a:t>
            </a:r>
          </a:p>
          <a:p>
            <a:endParaRPr lang="en-GB" sz="2000" dirty="0"/>
          </a:p>
          <a:p>
            <a:endParaRPr lang="en-GB" sz="2000" dirty="0" smtClean="0"/>
          </a:p>
          <a:p>
            <a:endParaRPr lang="en-GB" sz="2000" dirty="0" smtClean="0"/>
          </a:p>
          <a:p>
            <a:r>
              <a:rPr lang="en-GB" sz="2000" dirty="0" smtClean="0"/>
              <a:t>					      Longer bunches </a:t>
            </a:r>
            <a:r>
              <a:rPr lang="en-GB" sz="2000" dirty="0" smtClean="0">
                <a:sym typeface="Wingdings"/>
              </a:rPr>
              <a:t> more e</a:t>
            </a:r>
            <a:r>
              <a:rPr lang="en-GB" sz="2000" baseline="30000" dirty="0" smtClean="0">
                <a:sym typeface="Wingdings"/>
              </a:rPr>
              <a:t>-</a:t>
            </a:r>
            <a:endParaRPr lang="en-GB" sz="2000" dirty="0" smtClean="0">
              <a:sym typeface="Wingdings"/>
            </a:endParaRPr>
          </a:p>
          <a:p>
            <a:r>
              <a:rPr lang="en-GB" sz="2000" dirty="0"/>
              <a:t>					      </a:t>
            </a:r>
            <a:r>
              <a:rPr lang="en-GB" sz="2000" dirty="0" smtClean="0"/>
              <a:t>Shorter bunches </a:t>
            </a:r>
            <a:r>
              <a:rPr lang="en-GB" sz="2000" dirty="0">
                <a:sym typeface="Wingdings"/>
              </a:rPr>
              <a:t> </a:t>
            </a:r>
            <a:r>
              <a:rPr lang="en-GB" sz="2000" dirty="0" smtClean="0">
                <a:sym typeface="Wingdings"/>
              </a:rPr>
              <a:t>less e</a:t>
            </a:r>
            <a:r>
              <a:rPr lang="en-GB" sz="2000" baseline="30000" dirty="0" smtClean="0">
                <a:sym typeface="Wingdings"/>
              </a:rPr>
              <a:t>-</a:t>
            </a:r>
            <a:r>
              <a:rPr lang="en-GB" sz="2000" dirty="0" smtClean="0"/>
              <a:t>	</a:t>
            </a:r>
            <a:endParaRPr lang="it-IT" dirty="0"/>
          </a:p>
        </p:txBody>
      </p:sp>
      <p:cxnSp>
        <p:nvCxnSpPr>
          <p:cNvPr id="3" name="Connettore 2 2"/>
          <p:cNvCxnSpPr/>
          <p:nvPr/>
        </p:nvCxnSpPr>
        <p:spPr>
          <a:xfrm flipH="1">
            <a:off x="1610436" y="1364776"/>
            <a:ext cx="2702257" cy="791570"/>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4" name="Connettore 2 13"/>
          <p:cNvCxnSpPr/>
          <p:nvPr/>
        </p:nvCxnSpPr>
        <p:spPr>
          <a:xfrm>
            <a:off x="4806288" y="1378562"/>
            <a:ext cx="2536208" cy="764136"/>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Connettore 2 14"/>
          <p:cNvCxnSpPr/>
          <p:nvPr/>
        </p:nvCxnSpPr>
        <p:spPr>
          <a:xfrm>
            <a:off x="1528553" y="2575787"/>
            <a:ext cx="1" cy="808858"/>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Connettore 2 17"/>
          <p:cNvCxnSpPr/>
          <p:nvPr/>
        </p:nvCxnSpPr>
        <p:spPr>
          <a:xfrm>
            <a:off x="7342496" y="2570748"/>
            <a:ext cx="1" cy="808858"/>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Connettore 2 18"/>
          <p:cNvCxnSpPr/>
          <p:nvPr/>
        </p:nvCxnSpPr>
        <p:spPr>
          <a:xfrm>
            <a:off x="7342495" y="3888515"/>
            <a:ext cx="1" cy="697133"/>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CasellaDiTesto 15"/>
          <p:cNvSpPr txBox="1"/>
          <p:nvPr/>
        </p:nvSpPr>
        <p:spPr>
          <a:xfrm>
            <a:off x="155685" y="5468908"/>
            <a:ext cx="8766244" cy="400110"/>
          </a:xfrm>
          <a:prstGeom prst="rect">
            <a:avLst/>
          </a:prstGeom>
          <a:noFill/>
        </p:spPr>
        <p:txBody>
          <a:bodyPr wrap="square" rtlCol="0">
            <a:spAutoFit/>
          </a:bodyPr>
          <a:lstStyle/>
          <a:p>
            <a:pPr algn="ctr"/>
            <a:r>
              <a:rPr lang="en-GB" sz="2000" dirty="0" smtClean="0">
                <a:solidFill>
                  <a:srgbClr val="FF0000"/>
                </a:solidFill>
              </a:rPr>
              <a:t>We study the two </a:t>
            </a:r>
            <a:r>
              <a:rPr lang="en-GB" sz="2000" smtClean="0">
                <a:solidFill>
                  <a:srgbClr val="FF0000"/>
                </a:solidFill>
              </a:rPr>
              <a:t>effects separately</a:t>
            </a:r>
            <a:endParaRPr lang="en-GB" sz="2000" dirty="0">
              <a:solidFill>
                <a:srgbClr val="FF0000"/>
              </a:solidFill>
            </a:endParaRPr>
          </a:p>
        </p:txBody>
      </p:sp>
      <p:sp>
        <p:nvSpPr>
          <p:cNvPr id="17"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2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22" name="Titolo 1"/>
          <p:cNvSpPr txBox="1">
            <a:spLocks/>
          </p:cNvSpPr>
          <p:nvPr/>
        </p:nvSpPr>
        <p:spPr>
          <a:xfrm>
            <a:off x="0" y="4892"/>
            <a:ext cx="9144000" cy="940443"/>
          </a:xfrm>
          <a:prstGeom prst="rect">
            <a:avLst/>
          </a:prstGeom>
        </p:spPr>
        <p:txBody>
          <a:bodyPr vert="horz" lIns="45720" rIns="45720" anchor="ctr">
            <a:normAutofit fontScale="75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Quad</a:t>
            </a:r>
            <a:r>
              <a:rPr lang="en-GB" sz="4400" dirty="0" smtClean="0"/>
              <a:t> </a:t>
            </a:r>
            <a:r>
              <a:rPr lang="en-GB" sz="4400"/>
              <a:t>at </a:t>
            </a:r>
            <a:r>
              <a:rPr lang="en-GB" sz="4400"/>
              <a:t>450 </a:t>
            </a:r>
            <a:r>
              <a:rPr lang="en-GB" sz="4400" smtClean="0"/>
              <a:t>GeV: </a:t>
            </a:r>
            <a:r>
              <a:rPr lang="en-GB" sz="4400" dirty="0"/>
              <a:t>Bunch Length and </a:t>
            </a:r>
            <a:r>
              <a:rPr lang="en-GB" sz="4400"/>
              <a:t>RF </a:t>
            </a:r>
            <a:r>
              <a:rPr lang="en-GB" sz="4400" smtClean="0"/>
              <a:t>Voltage</a:t>
            </a:r>
            <a:endParaRPr lang="en-GB" sz="4100" dirty="0"/>
          </a:p>
        </p:txBody>
      </p:sp>
    </p:spTree>
    <p:extLst>
      <p:ext uri="{BB962C8B-B14F-4D97-AF65-F5344CB8AC3E}">
        <p14:creationId xmlns:p14="http://schemas.microsoft.com/office/powerpoint/2010/main" val="14029454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7980" y="989709"/>
            <a:ext cx="4800000" cy="3600000"/>
          </a:xfrm>
          <a:prstGeom prst="rect">
            <a:avLst/>
          </a:prstGeom>
        </p:spPr>
      </p:pic>
      <p:sp>
        <p:nvSpPr>
          <p:cNvPr id="4" name="Segnaposto numero diapositiva 3"/>
          <p:cNvSpPr>
            <a:spLocks noGrp="1"/>
          </p:cNvSpPr>
          <p:nvPr>
            <p:ph type="sldNum" sz="quarter" idx="4"/>
          </p:nvPr>
        </p:nvSpPr>
        <p:spPr/>
        <p:txBody>
          <a:bodyPr/>
          <a:lstStyle/>
          <a:p>
            <a:fld id="{17918391-D411-FE40-AAD7-861AE5233E0E}" type="slidenum">
              <a:rPr lang="en-US" smtClean="0"/>
              <a:pPr/>
              <a:t>21</a:t>
            </a:fld>
            <a:endParaRPr lang="en-US" dirty="0"/>
          </a:p>
        </p:txBody>
      </p:sp>
      <p:sp>
        <p:nvSpPr>
          <p:cNvPr id="7" name="CasellaDiTesto 6"/>
          <p:cNvSpPr txBox="1"/>
          <p:nvPr/>
        </p:nvSpPr>
        <p:spPr>
          <a:xfrm>
            <a:off x="195228" y="4823021"/>
            <a:ext cx="8766243" cy="400110"/>
          </a:xfrm>
          <a:prstGeom prst="rect">
            <a:avLst/>
          </a:prstGeom>
          <a:noFill/>
        </p:spPr>
        <p:txBody>
          <a:bodyPr wrap="square" rtlCol="0">
            <a:spAutoFit/>
          </a:bodyPr>
          <a:lstStyle/>
          <a:p>
            <a:r>
              <a:rPr lang="en-GB" sz="2000" dirty="0" smtClean="0">
                <a:sym typeface="Wingdings"/>
              </a:rPr>
              <a:t> </a:t>
            </a:r>
            <a:r>
              <a:rPr lang="en-GB" sz="2000" dirty="0">
                <a:sym typeface="Wingdings"/>
              </a:rPr>
              <a:t>t</a:t>
            </a:r>
            <a:r>
              <a:rPr lang="en-GB" sz="2000" dirty="0" smtClean="0"/>
              <a:t>he </a:t>
            </a:r>
            <a:r>
              <a:rPr lang="en-GB" sz="2000" dirty="0" smtClean="0">
                <a:solidFill>
                  <a:srgbClr val="FF0000"/>
                </a:solidFill>
              </a:rPr>
              <a:t>dominant</a:t>
            </a:r>
            <a:r>
              <a:rPr lang="en-GB" sz="2000" dirty="0" smtClean="0"/>
              <a:t> stabilizing factor is </a:t>
            </a:r>
            <a:r>
              <a:rPr lang="en-GB" sz="2000" dirty="0"/>
              <a:t>the change of </a:t>
            </a:r>
            <a:r>
              <a:rPr lang="en-GB" sz="2000" dirty="0" smtClean="0">
                <a:solidFill>
                  <a:srgbClr val="FF0000"/>
                </a:solidFill>
              </a:rPr>
              <a:t>Q</a:t>
            </a:r>
            <a:r>
              <a:rPr lang="en-GB" sz="2000" baseline="-25000" dirty="0" smtClean="0">
                <a:solidFill>
                  <a:srgbClr val="FF0000"/>
                </a:solidFill>
              </a:rPr>
              <a:t>s</a:t>
            </a:r>
            <a:endParaRPr lang="it-IT" dirty="0"/>
          </a:p>
        </p:txBody>
      </p:sp>
      <p:sp>
        <p:nvSpPr>
          <p:cNvPr id="12" name="CasellaDiTesto 11"/>
          <p:cNvSpPr txBox="1"/>
          <p:nvPr/>
        </p:nvSpPr>
        <p:spPr>
          <a:xfrm>
            <a:off x="5345451" y="2489065"/>
            <a:ext cx="3738538"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Arial" charset="0"/>
              <a:buChar char="•"/>
            </a:pPr>
            <a:r>
              <a:rPr lang="en-US" sz="1600" dirty="0"/>
              <a:t>Fixed bunch length (same </a:t>
            </a:r>
            <a:r>
              <a:rPr lang="en-US" sz="1600" dirty="0" smtClean="0"/>
              <a:t>e</a:t>
            </a:r>
            <a:r>
              <a:rPr lang="en-US" sz="1600" baseline="30000" dirty="0" smtClean="0"/>
              <a:t>-</a:t>
            </a:r>
            <a:r>
              <a:rPr lang="en-US" sz="1600" dirty="0" smtClean="0"/>
              <a:t> </a:t>
            </a:r>
            <a:r>
              <a:rPr lang="en-US" sz="1600" dirty="0"/>
              <a:t>pinch)</a:t>
            </a:r>
          </a:p>
          <a:p>
            <a:pPr marL="285750" indent="-285750">
              <a:buFont typeface="Arial" charset="0"/>
              <a:buChar char="•"/>
            </a:pPr>
            <a:r>
              <a:rPr lang="en-US" sz="1600" dirty="0"/>
              <a:t>Changing </a:t>
            </a:r>
            <a:r>
              <a:rPr lang="en-US" sz="1600" dirty="0" smtClean="0"/>
              <a:t>V</a:t>
            </a:r>
            <a:r>
              <a:rPr lang="en-US" sz="1600" baseline="-25000" dirty="0" smtClean="0"/>
              <a:t>RF </a:t>
            </a:r>
            <a:r>
              <a:rPr lang="en-US" sz="1600" dirty="0" smtClean="0"/>
              <a:t>(</a:t>
            </a:r>
            <a:r>
              <a:rPr lang="en-US" sz="1600" dirty="0"/>
              <a:t>Q</a:t>
            </a:r>
            <a:r>
              <a:rPr lang="en-US" sz="1600" baseline="-25000" dirty="0"/>
              <a:t>s</a:t>
            </a:r>
            <a:r>
              <a:rPr lang="en-US" sz="1600" dirty="0" smtClean="0"/>
              <a:t>)</a:t>
            </a:r>
            <a:endParaRPr lang="en-US" sz="1600" baseline="-25000" dirty="0"/>
          </a:p>
        </p:txBody>
      </p:sp>
      <p:cxnSp>
        <p:nvCxnSpPr>
          <p:cNvPr id="13" name="Connettore 2 12"/>
          <p:cNvCxnSpPr>
            <a:stCxn id="12" idx="1"/>
          </p:cNvCxnSpPr>
          <p:nvPr/>
        </p:nvCxnSpPr>
        <p:spPr>
          <a:xfrm flipH="1" flipV="1">
            <a:off x="4728209" y="2778103"/>
            <a:ext cx="617242" cy="3350"/>
          </a:xfrm>
          <a:prstGeom prst="straightConnector1">
            <a:avLst/>
          </a:prstGeom>
          <a:ln w="19050">
            <a:solidFill>
              <a:schemeClr val="tx1"/>
            </a:solidFill>
            <a:tailEnd type="triangle" w="lg" len="lg"/>
          </a:ln>
        </p:spPr>
        <p:style>
          <a:lnRef idx="1">
            <a:schemeClr val="accent6"/>
          </a:lnRef>
          <a:fillRef idx="0">
            <a:schemeClr val="accent6"/>
          </a:fillRef>
          <a:effectRef idx="0">
            <a:schemeClr val="accent6"/>
          </a:effectRef>
          <a:fontRef idx="minor">
            <a:schemeClr val="tx1"/>
          </a:fontRef>
        </p:style>
      </p:cxnSp>
      <p:sp>
        <p:nvSpPr>
          <p:cNvPr id="17" name="TextBox 4">
            <a:extLst>
              <a:ext uri="{FF2B5EF4-FFF2-40B4-BE49-F238E27FC236}">
                <a16:creationId xmlns:a16="http://schemas.microsoft.com/office/drawing/2014/main" xmlns="" id="{C1ED59BC-BA2C-4443-95DA-69DFFED88D0B}"/>
              </a:ext>
            </a:extLst>
          </p:cNvPr>
          <p:cNvSpPr txBox="1"/>
          <p:nvPr/>
        </p:nvSpPr>
        <p:spPr>
          <a:xfrm>
            <a:off x="2144386" y="728142"/>
            <a:ext cx="5010911" cy="323165"/>
          </a:xfrm>
          <a:prstGeom prst="rect">
            <a:avLst/>
          </a:prstGeom>
          <a:noFill/>
        </p:spPr>
        <p:txBody>
          <a:bodyPr wrap="square" rtlCol="0">
            <a:spAutoFit/>
          </a:bodyPr>
          <a:lstStyle/>
          <a:p>
            <a:pPr algn="ctr"/>
            <a:r>
              <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rPr>
              <a:t>1.2 x 10</a:t>
            </a:r>
            <a:r>
              <a:rPr lang="en-US" sz="1500" b="1"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11</a:t>
            </a:r>
            <a:r>
              <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5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p/bunch, SEY = 1.3</a:t>
            </a:r>
            <a:endPar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CasellaDiTesto 15"/>
          <p:cNvSpPr txBox="1"/>
          <p:nvPr/>
        </p:nvSpPr>
        <p:spPr>
          <a:xfrm>
            <a:off x="60102" y="813558"/>
            <a:ext cx="2572472"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Arial" charset="0"/>
              <a:buChar char="•"/>
            </a:pPr>
            <a:r>
              <a:rPr lang="en-US" sz="1600" dirty="0" smtClean="0"/>
              <a:t>Changing bunch length</a:t>
            </a:r>
          </a:p>
          <a:p>
            <a:pPr marL="285750" indent="-285750">
              <a:buFont typeface="Arial" charset="0"/>
              <a:buChar char="•"/>
            </a:pPr>
            <a:r>
              <a:rPr lang="en-US" sz="1600" dirty="0"/>
              <a:t>Changing </a:t>
            </a:r>
            <a:r>
              <a:rPr lang="en-US" sz="1600" dirty="0" smtClean="0"/>
              <a:t>V</a:t>
            </a:r>
            <a:r>
              <a:rPr lang="en-US" sz="1600" baseline="-25000" dirty="0" smtClean="0"/>
              <a:t>RF </a:t>
            </a:r>
            <a:r>
              <a:rPr lang="en-US" sz="1600" dirty="0" smtClean="0"/>
              <a:t>(Q</a:t>
            </a:r>
            <a:r>
              <a:rPr lang="en-US" sz="1600" baseline="-25000" dirty="0" smtClean="0"/>
              <a:t>s</a:t>
            </a:r>
            <a:r>
              <a:rPr lang="en-US" sz="1600" dirty="0" smtClean="0"/>
              <a:t>)</a:t>
            </a:r>
            <a:endParaRPr lang="en-US" sz="1600" baseline="-25000" dirty="0"/>
          </a:p>
        </p:txBody>
      </p:sp>
      <p:cxnSp>
        <p:nvCxnSpPr>
          <p:cNvPr id="20" name="Connettore 2 19"/>
          <p:cNvCxnSpPr>
            <a:stCxn id="16" idx="2"/>
          </p:cNvCxnSpPr>
          <p:nvPr/>
        </p:nvCxnSpPr>
        <p:spPr>
          <a:xfrm>
            <a:off x="1346338" y="1398333"/>
            <a:ext cx="2521327" cy="1246013"/>
          </a:xfrm>
          <a:prstGeom prst="straightConnector1">
            <a:avLst/>
          </a:prstGeom>
          <a:ln w="19050">
            <a:solidFill>
              <a:schemeClr val="tx1"/>
            </a:solidFill>
            <a:tailEnd type="triangle" w="lg" len="lg"/>
          </a:ln>
        </p:spPr>
        <p:style>
          <a:lnRef idx="1">
            <a:schemeClr val="accent6"/>
          </a:lnRef>
          <a:fillRef idx="0">
            <a:schemeClr val="accent6"/>
          </a:fillRef>
          <a:effectRef idx="0">
            <a:schemeClr val="accent6"/>
          </a:effectRef>
          <a:fontRef idx="minor">
            <a:schemeClr val="tx1"/>
          </a:fontRef>
        </p:style>
      </p:cxnSp>
      <p:sp>
        <p:nvSpPr>
          <p:cNvPr id="21" name="CasellaDiTesto 20"/>
          <p:cNvSpPr txBox="1"/>
          <p:nvPr/>
        </p:nvSpPr>
        <p:spPr>
          <a:xfrm>
            <a:off x="6507925" y="1394950"/>
            <a:ext cx="2618946"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Arial" charset="0"/>
              <a:buChar char="•"/>
            </a:pPr>
            <a:r>
              <a:rPr lang="en-US" sz="1600" dirty="0"/>
              <a:t>Fixed </a:t>
            </a:r>
            <a:r>
              <a:rPr lang="en-US" sz="1600" dirty="0" smtClean="0"/>
              <a:t>V</a:t>
            </a:r>
            <a:r>
              <a:rPr lang="en-US" sz="1600" baseline="-25000" dirty="0" smtClean="0"/>
              <a:t>RF </a:t>
            </a:r>
            <a:r>
              <a:rPr lang="en-US" sz="1600" dirty="0" smtClean="0"/>
              <a:t>(Q</a:t>
            </a:r>
            <a:r>
              <a:rPr lang="en-US" sz="1600" baseline="-25000" dirty="0" smtClean="0"/>
              <a:t>s</a:t>
            </a:r>
            <a:r>
              <a:rPr lang="en-US" sz="1600" dirty="0"/>
              <a:t>)</a:t>
            </a:r>
            <a:endParaRPr lang="en-US" sz="1600" baseline="-25000" dirty="0"/>
          </a:p>
          <a:p>
            <a:pPr marL="285750" indent="-285750">
              <a:buFont typeface="Arial" charset="0"/>
              <a:buChar char="•"/>
            </a:pPr>
            <a:r>
              <a:rPr lang="en-US" sz="1600" dirty="0"/>
              <a:t>Changing </a:t>
            </a:r>
            <a:r>
              <a:rPr lang="en-US" sz="1600" dirty="0" smtClean="0"/>
              <a:t>bunch length</a:t>
            </a:r>
            <a:endParaRPr lang="en-US" sz="1600" dirty="0"/>
          </a:p>
        </p:txBody>
      </p:sp>
      <p:cxnSp>
        <p:nvCxnSpPr>
          <p:cNvPr id="22" name="Connettore 2 21"/>
          <p:cNvCxnSpPr>
            <a:stCxn id="21" idx="1"/>
          </p:cNvCxnSpPr>
          <p:nvPr/>
        </p:nvCxnSpPr>
        <p:spPr>
          <a:xfrm flipH="1">
            <a:off x="4771465" y="1687338"/>
            <a:ext cx="1736460" cy="283355"/>
          </a:xfrm>
          <a:prstGeom prst="straightConnector1">
            <a:avLst/>
          </a:prstGeom>
          <a:ln w="19050">
            <a:solidFill>
              <a:schemeClr val="tx1"/>
            </a:solidFill>
            <a:tailEnd type="triangle" w="lg" len="lg"/>
          </a:ln>
        </p:spPr>
        <p:style>
          <a:lnRef idx="1">
            <a:schemeClr val="accent6"/>
          </a:lnRef>
          <a:fillRef idx="0">
            <a:schemeClr val="accent6"/>
          </a:fillRef>
          <a:effectRef idx="0">
            <a:schemeClr val="accent6"/>
          </a:effectRef>
          <a:fontRef idx="minor">
            <a:schemeClr val="tx1"/>
          </a:fontRef>
        </p:style>
      </p:cxnSp>
      <p:sp>
        <p:nvSpPr>
          <p:cNvPr id="18"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9"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24" name="Titolo 1"/>
          <p:cNvSpPr txBox="1">
            <a:spLocks/>
          </p:cNvSpPr>
          <p:nvPr/>
        </p:nvSpPr>
        <p:spPr>
          <a:xfrm>
            <a:off x="0" y="4892"/>
            <a:ext cx="9144000" cy="940443"/>
          </a:xfrm>
          <a:prstGeom prst="rect">
            <a:avLst/>
          </a:prstGeom>
        </p:spPr>
        <p:txBody>
          <a:bodyPr vert="horz" lIns="45720" rIns="45720" anchor="ctr">
            <a:normAutofit fontScale="75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Quad</a:t>
            </a:r>
            <a:r>
              <a:rPr lang="en-GB" sz="4400" dirty="0" smtClean="0"/>
              <a:t> </a:t>
            </a:r>
            <a:r>
              <a:rPr lang="en-GB" sz="4400"/>
              <a:t>at </a:t>
            </a:r>
            <a:r>
              <a:rPr lang="en-GB" sz="4400"/>
              <a:t>450 </a:t>
            </a:r>
            <a:r>
              <a:rPr lang="en-GB" sz="4400" smtClean="0"/>
              <a:t>GeV: </a:t>
            </a:r>
            <a:r>
              <a:rPr lang="en-GB" sz="4400" dirty="0"/>
              <a:t>Bunch Length and </a:t>
            </a:r>
            <a:r>
              <a:rPr lang="en-GB" sz="4400"/>
              <a:t>RF </a:t>
            </a:r>
            <a:r>
              <a:rPr lang="en-GB" sz="4400" smtClean="0"/>
              <a:t>Voltage</a:t>
            </a:r>
            <a:endParaRPr lang="en-GB" sz="4100" dirty="0"/>
          </a:p>
        </p:txBody>
      </p:sp>
    </p:spTree>
    <p:extLst>
      <p:ext uri="{BB962C8B-B14F-4D97-AF65-F5344CB8AC3E}">
        <p14:creationId xmlns:p14="http://schemas.microsoft.com/office/powerpoint/2010/main" val="20809992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fontScale="92500" lnSpcReduction="20000"/>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p>
          <a:p>
            <a:pPr lvl="0">
              <a:buFont typeface="Wingdings" charset="2"/>
              <a:buChar char="Ø"/>
            </a:pPr>
            <a:r>
              <a:rPr lang="en-GB" sz="2400" b="1" dirty="0" smtClean="0"/>
              <a:t>Quadrupoles at injection energy</a:t>
            </a:r>
          </a:p>
          <a:p>
            <a:pPr lvl="1"/>
            <a:r>
              <a:rPr lang="en-GB" sz="2000" dirty="0">
                <a:solidFill>
                  <a:schemeClr val="tx1">
                    <a:lumMod val="20000"/>
                    <a:lumOff val="80000"/>
                  </a:schemeClr>
                </a:solidFill>
              </a:rPr>
              <a:t>Convergence Studies</a:t>
            </a:r>
          </a:p>
          <a:p>
            <a:pPr lvl="1"/>
            <a:r>
              <a:rPr lang="en-GB" sz="2000" dirty="0">
                <a:solidFill>
                  <a:schemeClr val="tx1">
                    <a:lumMod val="20000"/>
                    <a:lumOff val="80000"/>
                  </a:schemeClr>
                </a:solidFill>
              </a:rPr>
              <a:t>Bunch Length and RF voltage </a:t>
            </a:r>
            <a:endParaRPr lang="en-GB" sz="2000" dirty="0" smtClean="0">
              <a:solidFill>
                <a:schemeClr val="tx1">
                  <a:lumMod val="20000"/>
                  <a:lumOff val="80000"/>
                </a:schemeClr>
              </a:solidFill>
            </a:endParaRPr>
          </a:p>
          <a:p>
            <a:pPr lvl="1"/>
            <a:r>
              <a:rPr lang="en-GB" sz="2000" dirty="0"/>
              <a:t>B</a:t>
            </a:r>
            <a:r>
              <a:rPr lang="en-GB" sz="2000" dirty="0" smtClean="0"/>
              <a:t>unch </a:t>
            </a:r>
            <a:r>
              <a:rPr lang="en-GB" sz="2000" dirty="0"/>
              <a:t>I</a:t>
            </a:r>
            <a:r>
              <a:rPr lang="en-GB" sz="2000" dirty="0" smtClean="0"/>
              <a:t>ntensity </a:t>
            </a:r>
          </a:p>
          <a:p>
            <a:pPr lvl="1"/>
            <a:r>
              <a:rPr lang="en-GB" sz="2000" dirty="0" smtClean="0">
                <a:solidFill>
                  <a:schemeClr val="tx1">
                    <a:lumMod val="20000"/>
                    <a:lumOff val="80000"/>
                  </a:schemeClr>
                </a:solidFill>
              </a:rPr>
              <a:t>Transverse Emittance </a:t>
            </a:r>
          </a:p>
          <a:p>
            <a:pPr lvl="1"/>
            <a:r>
              <a:rPr lang="en-GB" sz="2000" dirty="0" smtClean="0">
                <a:solidFill>
                  <a:schemeClr val="tx1">
                    <a:lumMod val="20000"/>
                    <a:lumOff val="80000"/>
                  </a:schemeClr>
                </a:solidFill>
              </a:rPr>
              <a:t>Chromaticity and Damper</a:t>
            </a:r>
          </a:p>
          <a:p>
            <a:pPr lvl="1"/>
            <a:r>
              <a:rPr lang="en-GB" sz="2000" dirty="0" err="1" smtClean="0">
                <a:solidFill>
                  <a:schemeClr val="tx1">
                    <a:lumMod val="20000"/>
                    <a:lumOff val="80000"/>
                  </a:schemeClr>
                </a:solidFill>
              </a:rPr>
              <a:t>Octupoles</a:t>
            </a:r>
            <a:endParaRPr lang="en-GB" sz="2000" dirty="0" smtClean="0">
              <a:solidFill>
                <a:schemeClr val="tx1">
                  <a:lumMod val="20000"/>
                  <a:lumOff val="80000"/>
                </a:schemeClr>
              </a:solidFill>
            </a:endParaRPr>
          </a:p>
          <a:p>
            <a:pPr lvl="1"/>
            <a:r>
              <a:rPr lang="en-GB" sz="2000" dirty="0" smtClean="0">
                <a:solidFill>
                  <a:schemeClr val="tx1">
                    <a:lumMod val="20000"/>
                    <a:lumOff val="80000"/>
                  </a:schemeClr>
                </a:solidFill>
              </a:rPr>
              <a:t>Frequency Analysis</a:t>
            </a:r>
          </a:p>
          <a:p>
            <a:pPr lvl="0">
              <a:buFont typeface="Wingdings" charset="2"/>
              <a:buChar char="Ø"/>
            </a:pPr>
            <a:endParaRPr lang="en-GB" sz="2400" dirty="0" smtClean="0"/>
          </a:p>
          <a:p>
            <a:pPr lvl="0">
              <a:buFont typeface="Wingdings" charset="2"/>
              <a:buChar char="Ø"/>
            </a:pPr>
            <a:r>
              <a:rPr lang="en-GB" sz="2400" dirty="0" smtClean="0">
                <a:solidFill>
                  <a:schemeClr val="tx1">
                    <a:lumMod val="20000"/>
                    <a:lumOff val="80000"/>
                  </a:schemeClr>
                </a:solidFill>
              </a:rPr>
              <a:t>Quadrupoles </a:t>
            </a:r>
            <a:r>
              <a:rPr lang="en-GB" sz="2400" dirty="0">
                <a:solidFill>
                  <a:schemeClr val="tx1">
                    <a:lumMod val="20000"/>
                    <a:lumOff val="80000"/>
                  </a:schemeClr>
                </a:solidFill>
              </a:rPr>
              <a:t>at </a:t>
            </a:r>
            <a:r>
              <a:rPr lang="en-GB" sz="2400" dirty="0" smtClean="0">
                <a:solidFill>
                  <a:schemeClr val="tx1">
                    <a:lumMod val="20000"/>
                    <a:lumOff val="80000"/>
                  </a:schemeClr>
                </a:solidFill>
              </a:rPr>
              <a:t>collision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22</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5831367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4"/>
          </p:nvPr>
        </p:nvSpPr>
        <p:spPr/>
        <p:txBody>
          <a:bodyPr/>
          <a:lstStyle/>
          <a:p>
            <a:fld id="{17918391-D411-FE40-AAD7-861AE5233E0E}" type="slidenum">
              <a:rPr lang="en-US" smtClean="0"/>
              <a:pPr/>
              <a:t>23</a:t>
            </a:fld>
            <a:endParaRPr lang="en-US" dirty="0"/>
          </a:p>
        </p:txBody>
      </p:sp>
      <p:sp>
        <p:nvSpPr>
          <p:cNvPr id="10" name="CasellaDiTesto 9"/>
          <p:cNvSpPr txBox="1"/>
          <p:nvPr/>
        </p:nvSpPr>
        <p:spPr>
          <a:xfrm>
            <a:off x="162535" y="4164026"/>
            <a:ext cx="8752865" cy="1938992"/>
          </a:xfrm>
          <a:prstGeom prst="rect">
            <a:avLst/>
          </a:prstGeom>
          <a:noFill/>
        </p:spPr>
        <p:txBody>
          <a:bodyPr wrap="square" rtlCol="0">
            <a:spAutoFit/>
          </a:bodyPr>
          <a:lstStyle/>
          <a:p>
            <a:pPr marL="285750" indent="-285750">
              <a:buFont typeface="Arial" charset="0"/>
              <a:buChar char="•"/>
            </a:pPr>
            <a:r>
              <a:rPr lang="en-US" sz="2000" dirty="0"/>
              <a:t>The </a:t>
            </a:r>
            <a:r>
              <a:rPr lang="en-US" sz="2000" dirty="0" smtClean="0">
                <a:solidFill>
                  <a:srgbClr val="FF0000"/>
                </a:solidFill>
              </a:rPr>
              <a:t>electron </a:t>
            </a:r>
            <a:r>
              <a:rPr lang="en-US" sz="2000" dirty="0">
                <a:solidFill>
                  <a:srgbClr val="FF0000"/>
                </a:solidFill>
              </a:rPr>
              <a:t>density </a:t>
            </a:r>
            <a:r>
              <a:rPr lang="en-US" sz="2000" dirty="0" smtClean="0"/>
              <a:t>close to the bunch, </a:t>
            </a:r>
            <a:r>
              <a:rPr lang="en-US" sz="2000" dirty="0" smtClean="0">
                <a:solidFill>
                  <a:srgbClr val="FF0000"/>
                </a:solidFill>
              </a:rPr>
              <a:t>during</a:t>
            </a:r>
            <a:r>
              <a:rPr lang="en-US" sz="2000" dirty="0" smtClean="0"/>
              <a:t> the </a:t>
            </a:r>
            <a:r>
              <a:rPr lang="en-US" sz="2000" dirty="0" smtClean="0">
                <a:solidFill>
                  <a:srgbClr val="FF0000"/>
                </a:solidFill>
              </a:rPr>
              <a:t>pinch,</a:t>
            </a:r>
            <a:r>
              <a:rPr lang="en-US" sz="2000" dirty="0" smtClean="0"/>
              <a:t> is </a:t>
            </a:r>
            <a:r>
              <a:rPr lang="en-US" sz="2000" dirty="0"/>
              <a:t>significantly </a:t>
            </a:r>
            <a:r>
              <a:rPr lang="en-US" sz="2000" dirty="0">
                <a:solidFill>
                  <a:srgbClr val="FF0000"/>
                </a:solidFill>
              </a:rPr>
              <a:t>smaller</a:t>
            </a:r>
            <a:r>
              <a:rPr lang="en-US" sz="2000" dirty="0"/>
              <a:t> for </a:t>
            </a:r>
            <a:r>
              <a:rPr lang="en-US" sz="2000" dirty="0">
                <a:solidFill>
                  <a:srgbClr val="FF0000"/>
                </a:solidFill>
              </a:rPr>
              <a:t>high </a:t>
            </a:r>
            <a:r>
              <a:rPr lang="en-US" sz="2000" dirty="0" smtClean="0">
                <a:solidFill>
                  <a:srgbClr val="FF0000"/>
                </a:solidFill>
              </a:rPr>
              <a:t>intensity</a:t>
            </a:r>
          </a:p>
          <a:p>
            <a:pPr marL="285750" indent="-285750">
              <a:buFont typeface="Arial" charset="0"/>
              <a:buChar char="•"/>
            </a:pPr>
            <a:endParaRPr lang="en-US" sz="2000" dirty="0" smtClean="0">
              <a:solidFill>
                <a:srgbClr val="FF0000"/>
              </a:solidFill>
            </a:endParaRPr>
          </a:p>
          <a:p>
            <a:pPr marL="285750" indent="-285750">
              <a:buFont typeface="Arial" charset="0"/>
              <a:buChar char="•"/>
            </a:pPr>
            <a:r>
              <a:rPr lang="en-US" sz="2000" dirty="0"/>
              <a:t>Over the simulated 10</a:t>
            </a:r>
            <a:r>
              <a:rPr lang="en-US" sz="2000" baseline="30000" dirty="0"/>
              <a:t>4</a:t>
            </a:r>
            <a:r>
              <a:rPr lang="en-US" sz="2000" dirty="0"/>
              <a:t> turns, an instability could be observed only for the lowers values of the bunch </a:t>
            </a:r>
            <a:r>
              <a:rPr lang="en-US" sz="2000" dirty="0" smtClean="0"/>
              <a:t>intensity</a:t>
            </a:r>
            <a:endParaRPr lang="en-US" sz="2000" dirty="0"/>
          </a:p>
          <a:p>
            <a:pPr marL="285750" indent="-285750">
              <a:buFont typeface="Arial" charset="0"/>
              <a:buChar char="•"/>
            </a:pPr>
            <a:endParaRPr lang="en-US" sz="2000" dirty="0"/>
          </a:p>
        </p:txBody>
      </p:sp>
      <p:sp>
        <p:nvSpPr>
          <p:cNvPr id="25"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700" dirty="0" smtClean="0"/>
              <a:t>Quad</a:t>
            </a:r>
            <a:r>
              <a:rPr lang="en-GB" sz="4100" dirty="0" smtClean="0"/>
              <a:t> </a:t>
            </a:r>
            <a:r>
              <a:rPr lang="en-GB" sz="4100" dirty="0"/>
              <a:t>at </a:t>
            </a:r>
            <a:r>
              <a:rPr lang="en-GB" sz="4100" dirty="0" smtClean="0"/>
              <a:t>450 GeV: </a:t>
            </a:r>
            <a:r>
              <a:rPr lang="en-GB" sz="4100" dirty="0"/>
              <a:t>Bunch </a:t>
            </a:r>
            <a:r>
              <a:rPr lang="en-GB" sz="4100" dirty="0" smtClean="0"/>
              <a:t>Intensity	</a:t>
            </a:r>
            <a:endParaRPr lang="en-GB" sz="4100" dirty="0"/>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213" y="815667"/>
            <a:ext cx="4346794" cy="3420000"/>
          </a:xfrm>
          <a:prstGeom prst="rect">
            <a:avLst/>
          </a:prstGeom>
        </p:spPr>
      </p:pic>
      <p:pic>
        <p:nvPicPr>
          <p:cNvPr id="26" name="Immagin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0440" y="846479"/>
            <a:ext cx="4645385" cy="3420000"/>
          </a:xfrm>
          <a:prstGeom prst="rect">
            <a:avLst/>
          </a:prstGeom>
        </p:spPr>
      </p:pic>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6496424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fontScale="92500" lnSpcReduction="20000"/>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p>
          <a:p>
            <a:pPr lvl="0">
              <a:buFont typeface="Wingdings" charset="2"/>
              <a:buChar char="Ø"/>
            </a:pPr>
            <a:r>
              <a:rPr lang="en-GB" sz="2400" b="1" dirty="0" smtClean="0"/>
              <a:t>Quadrupoles at injection energy</a:t>
            </a:r>
          </a:p>
          <a:p>
            <a:pPr lvl="1"/>
            <a:r>
              <a:rPr lang="en-GB" sz="2000" dirty="0">
                <a:solidFill>
                  <a:schemeClr val="tx1">
                    <a:lumMod val="20000"/>
                    <a:lumOff val="80000"/>
                  </a:schemeClr>
                </a:solidFill>
              </a:rPr>
              <a:t>Convergence Studies</a:t>
            </a:r>
          </a:p>
          <a:p>
            <a:pPr lvl="1"/>
            <a:r>
              <a:rPr lang="en-GB" sz="2000" dirty="0">
                <a:solidFill>
                  <a:schemeClr val="tx1">
                    <a:lumMod val="20000"/>
                    <a:lumOff val="80000"/>
                  </a:schemeClr>
                </a:solidFill>
              </a:rPr>
              <a:t>Bunch Length and RF voltage </a:t>
            </a:r>
            <a:endParaRPr lang="en-GB" sz="2000" dirty="0" smtClean="0">
              <a:solidFill>
                <a:schemeClr val="tx1">
                  <a:lumMod val="20000"/>
                  <a:lumOff val="80000"/>
                </a:schemeClr>
              </a:solidFill>
            </a:endParaRPr>
          </a:p>
          <a:p>
            <a:pPr lvl="1"/>
            <a:r>
              <a:rPr lang="en-GB" sz="2000" dirty="0">
                <a:solidFill>
                  <a:schemeClr val="tx1">
                    <a:lumMod val="20000"/>
                    <a:lumOff val="80000"/>
                  </a:schemeClr>
                </a:solidFill>
              </a:rPr>
              <a:t>B</a:t>
            </a:r>
            <a:r>
              <a:rPr lang="en-GB" sz="2000" dirty="0" smtClean="0">
                <a:solidFill>
                  <a:schemeClr val="tx1">
                    <a:lumMod val="20000"/>
                    <a:lumOff val="80000"/>
                  </a:schemeClr>
                </a:solidFill>
              </a:rPr>
              <a:t>unch </a:t>
            </a:r>
            <a:r>
              <a:rPr lang="en-GB" sz="2000" dirty="0">
                <a:solidFill>
                  <a:schemeClr val="tx1">
                    <a:lumMod val="20000"/>
                    <a:lumOff val="80000"/>
                  </a:schemeClr>
                </a:solidFill>
              </a:rPr>
              <a:t>I</a:t>
            </a:r>
            <a:r>
              <a:rPr lang="en-GB" sz="2000" dirty="0" smtClean="0">
                <a:solidFill>
                  <a:schemeClr val="tx1">
                    <a:lumMod val="20000"/>
                    <a:lumOff val="80000"/>
                  </a:schemeClr>
                </a:solidFill>
              </a:rPr>
              <a:t>ntensity </a:t>
            </a:r>
          </a:p>
          <a:p>
            <a:pPr lvl="1"/>
            <a:r>
              <a:rPr lang="en-GB" sz="2000" dirty="0" smtClean="0"/>
              <a:t>Transverse Emittance </a:t>
            </a:r>
            <a:endParaRPr lang="en-GB" sz="2000" dirty="0"/>
          </a:p>
          <a:p>
            <a:pPr lvl="1"/>
            <a:r>
              <a:rPr lang="en-GB" sz="2000" dirty="0" smtClean="0">
                <a:solidFill>
                  <a:schemeClr val="tx1">
                    <a:lumMod val="20000"/>
                    <a:lumOff val="80000"/>
                  </a:schemeClr>
                </a:solidFill>
              </a:rPr>
              <a:t>Chromaticity </a:t>
            </a:r>
            <a:r>
              <a:rPr lang="en-GB" sz="2000" dirty="0">
                <a:solidFill>
                  <a:schemeClr val="tx1">
                    <a:lumMod val="20000"/>
                    <a:lumOff val="80000"/>
                  </a:schemeClr>
                </a:solidFill>
              </a:rPr>
              <a:t>and </a:t>
            </a:r>
            <a:r>
              <a:rPr lang="en-GB" sz="2000" dirty="0" smtClean="0">
                <a:solidFill>
                  <a:schemeClr val="tx1">
                    <a:lumMod val="20000"/>
                    <a:lumOff val="80000"/>
                  </a:schemeClr>
                </a:solidFill>
              </a:rPr>
              <a:t>Damper</a:t>
            </a:r>
            <a:endParaRPr lang="en-GB" sz="2000" dirty="0">
              <a:solidFill>
                <a:schemeClr val="tx1">
                  <a:lumMod val="20000"/>
                  <a:lumOff val="80000"/>
                </a:schemeClr>
              </a:solidFill>
            </a:endParaRPr>
          </a:p>
          <a:p>
            <a:pPr lvl="1"/>
            <a:r>
              <a:rPr lang="en-GB" sz="2000" dirty="0" err="1" smtClean="0">
                <a:solidFill>
                  <a:schemeClr val="tx1">
                    <a:lumMod val="20000"/>
                    <a:lumOff val="80000"/>
                  </a:schemeClr>
                </a:solidFill>
              </a:rPr>
              <a:t>Octupoles</a:t>
            </a:r>
            <a:endParaRPr lang="en-GB" sz="2000" dirty="0">
              <a:solidFill>
                <a:schemeClr val="tx1">
                  <a:lumMod val="20000"/>
                  <a:lumOff val="80000"/>
                </a:schemeClr>
              </a:solidFill>
            </a:endParaRPr>
          </a:p>
          <a:p>
            <a:pPr lvl="1"/>
            <a:r>
              <a:rPr lang="en-GB" sz="2000" dirty="0">
                <a:solidFill>
                  <a:schemeClr val="tx1">
                    <a:lumMod val="20000"/>
                    <a:lumOff val="80000"/>
                  </a:schemeClr>
                </a:solidFill>
              </a:rPr>
              <a:t>Frequency </a:t>
            </a:r>
            <a:r>
              <a:rPr lang="en-GB" sz="2000" dirty="0" smtClean="0">
                <a:solidFill>
                  <a:schemeClr val="tx1">
                    <a:lumMod val="20000"/>
                    <a:lumOff val="80000"/>
                  </a:schemeClr>
                </a:solidFill>
              </a:rPr>
              <a:t>Analysis</a:t>
            </a:r>
          </a:p>
          <a:p>
            <a:pPr lvl="0">
              <a:buFont typeface="Wingdings" charset="2"/>
              <a:buChar char="Ø"/>
            </a:pPr>
            <a:endParaRPr lang="en-GB" sz="2400" dirty="0" smtClean="0"/>
          </a:p>
          <a:p>
            <a:pPr lvl="0">
              <a:buFont typeface="Wingdings" charset="2"/>
              <a:buChar char="Ø"/>
            </a:pPr>
            <a:r>
              <a:rPr lang="en-GB" sz="2400" dirty="0" smtClean="0">
                <a:solidFill>
                  <a:schemeClr val="tx1">
                    <a:lumMod val="20000"/>
                    <a:lumOff val="80000"/>
                  </a:schemeClr>
                </a:solidFill>
              </a:rPr>
              <a:t>Quadrupoles </a:t>
            </a:r>
            <a:r>
              <a:rPr lang="en-GB" sz="2400" dirty="0">
                <a:solidFill>
                  <a:schemeClr val="tx1">
                    <a:lumMod val="20000"/>
                    <a:lumOff val="80000"/>
                  </a:schemeClr>
                </a:solidFill>
              </a:rPr>
              <a:t>at </a:t>
            </a:r>
            <a:r>
              <a:rPr lang="en-GB" sz="2400" dirty="0" smtClean="0">
                <a:solidFill>
                  <a:schemeClr val="tx1">
                    <a:lumMod val="20000"/>
                    <a:lumOff val="80000"/>
                  </a:schemeClr>
                </a:solidFill>
              </a:rPr>
              <a:t>collision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24</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3780408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4"/>
          </p:nvPr>
        </p:nvSpPr>
        <p:spPr/>
        <p:txBody>
          <a:bodyPr/>
          <a:lstStyle/>
          <a:p>
            <a:fld id="{17918391-D411-FE40-AAD7-861AE5233E0E}" type="slidenum">
              <a:rPr lang="en-US" smtClean="0"/>
              <a:pPr/>
              <a:t>25</a:t>
            </a:fld>
            <a:endParaRPr lang="en-US" dirty="0"/>
          </a:p>
        </p:txBody>
      </p:sp>
      <p:sp>
        <p:nvSpPr>
          <p:cNvPr id="10" name="CasellaDiTesto 9"/>
          <p:cNvSpPr txBox="1"/>
          <p:nvPr/>
        </p:nvSpPr>
        <p:spPr>
          <a:xfrm>
            <a:off x="192301" y="4540531"/>
            <a:ext cx="8752865" cy="1477328"/>
          </a:xfrm>
          <a:prstGeom prst="rect">
            <a:avLst/>
          </a:prstGeom>
          <a:noFill/>
        </p:spPr>
        <p:txBody>
          <a:bodyPr wrap="square" rtlCol="0">
            <a:spAutoFit/>
          </a:bodyPr>
          <a:lstStyle/>
          <a:p>
            <a:pPr marL="285750" indent="-285750">
              <a:buFont typeface="Arial" charset="0"/>
              <a:buChar char="•"/>
            </a:pPr>
            <a:r>
              <a:rPr lang="en-US" dirty="0" smtClean="0"/>
              <a:t>The observed dependence is rather weak </a:t>
            </a:r>
          </a:p>
          <a:p>
            <a:pPr marL="285750" indent="-285750">
              <a:buFont typeface="Arial" charset="0"/>
              <a:buChar char="•"/>
            </a:pPr>
            <a:endParaRPr lang="en-US" dirty="0" smtClean="0"/>
          </a:p>
          <a:p>
            <a:pPr marL="285750" indent="-285750">
              <a:buFont typeface="Arial" charset="0"/>
              <a:buChar char="•"/>
            </a:pPr>
            <a:r>
              <a:rPr lang="en-US" dirty="0"/>
              <a:t>to distinguish the effect </a:t>
            </a:r>
            <a:r>
              <a:rPr lang="en-US" dirty="0" smtClean="0"/>
              <a:t>from </a:t>
            </a:r>
            <a:r>
              <a:rPr lang="en-US" dirty="0"/>
              <a:t>statistical fluctuations due to the generation of the bunch distribution, we needed to simulate each case twenty times </a:t>
            </a:r>
          </a:p>
          <a:p>
            <a:pPr marL="285750" indent="-285750">
              <a:buFont typeface="Arial" charset="0"/>
              <a:buChar char="•"/>
            </a:pPr>
            <a:endParaRPr lang="en-US" dirty="0"/>
          </a:p>
        </p:txBody>
      </p:sp>
      <p:sp>
        <p:nvSpPr>
          <p:cNvPr id="25" name="Titolo 1"/>
          <p:cNvSpPr txBox="1">
            <a:spLocks/>
          </p:cNvSpPr>
          <p:nvPr/>
        </p:nvSpPr>
        <p:spPr>
          <a:xfrm>
            <a:off x="222068" y="4892"/>
            <a:ext cx="8693332" cy="940443"/>
          </a:xfrm>
          <a:prstGeom prst="rect">
            <a:avLst/>
          </a:prstGeom>
        </p:spPr>
        <p:txBody>
          <a:bodyPr vert="horz" lIns="45720" rIns="45720" anchor="ctr">
            <a:normAutofit fontScale="9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smtClean="0"/>
              <a:t>Quad</a:t>
            </a:r>
            <a:r>
              <a:rPr lang="en-GB" sz="4000" dirty="0" smtClean="0"/>
              <a:t> </a:t>
            </a:r>
            <a:r>
              <a:rPr lang="en-GB" sz="4000" dirty="0"/>
              <a:t>at </a:t>
            </a:r>
            <a:r>
              <a:rPr lang="en-GB" sz="4000" dirty="0" smtClean="0"/>
              <a:t>450 GeV: </a:t>
            </a:r>
            <a:r>
              <a:rPr lang="en-GB" sz="4000" dirty="0" smtClean="0"/>
              <a:t>Transverse Emittance</a:t>
            </a:r>
            <a:endParaRPr lang="en-GB" sz="36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3000" y="889724"/>
            <a:ext cx="4560000" cy="3420000"/>
          </a:xfrm>
          <a:prstGeom prst="rect">
            <a:avLst/>
          </a:prstGeom>
        </p:spPr>
      </p:pic>
      <p:sp>
        <p:nvSpPr>
          <p:cNvPr id="11" name="TextBox 4">
            <a:extLst>
              <a:ext uri="{FF2B5EF4-FFF2-40B4-BE49-F238E27FC236}">
                <a16:creationId xmlns:a16="http://schemas.microsoft.com/office/drawing/2014/main" xmlns="" id="{C1ED59BC-BA2C-4443-95DA-69DFFED88D0B}"/>
              </a:ext>
            </a:extLst>
          </p:cNvPr>
          <p:cNvSpPr txBox="1"/>
          <p:nvPr/>
        </p:nvSpPr>
        <p:spPr>
          <a:xfrm>
            <a:off x="2144386" y="728142"/>
            <a:ext cx="5010911" cy="323165"/>
          </a:xfrm>
          <a:prstGeom prst="rect">
            <a:avLst/>
          </a:prstGeom>
          <a:noFill/>
        </p:spPr>
        <p:txBody>
          <a:bodyPr wrap="square" rtlCol="0">
            <a:spAutoFit/>
          </a:bodyPr>
          <a:lstStyle/>
          <a:p>
            <a:pPr algn="ctr"/>
            <a:r>
              <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rPr>
              <a:t>1.2 x 10</a:t>
            </a:r>
            <a:r>
              <a:rPr lang="en-US" sz="1500" b="1"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11</a:t>
            </a:r>
            <a:r>
              <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5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p/bunch, SEY = 1.3, V</a:t>
            </a:r>
            <a:r>
              <a:rPr lang="en-US" sz="1500" b="1" baseline="-25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RF</a:t>
            </a:r>
            <a:r>
              <a:rPr lang="en-US" sz="15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=6 MV</a:t>
            </a:r>
            <a:endPar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2543555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fontScale="92500" lnSpcReduction="20000"/>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p>
          <a:p>
            <a:pPr lvl="0">
              <a:buFont typeface="Wingdings" charset="2"/>
              <a:buChar char="Ø"/>
            </a:pPr>
            <a:r>
              <a:rPr lang="en-GB" sz="2400" b="1" dirty="0" smtClean="0"/>
              <a:t>Quadrupoles at injection energy</a:t>
            </a:r>
          </a:p>
          <a:p>
            <a:pPr lvl="1"/>
            <a:r>
              <a:rPr lang="en-GB" sz="2000" dirty="0">
                <a:solidFill>
                  <a:schemeClr val="tx1">
                    <a:lumMod val="20000"/>
                    <a:lumOff val="80000"/>
                  </a:schemeClr>
                </a:solidFill>
              </a:rPr>
              <a:t>Convergence Studies</a:t>
            </a:r>
          </a:p>
          <a:p>
            <a:pPr lvl="1"/>
            <a:r>
              <a:rPr lang="en-GB" sz="2000" dirty="0">
                <a:solidFill>
                  <a:schemeClr val="tx1">
                    <a:lumMod val="20000"/>
                    <a:lumOff val="80000"/>
                  </a:schemeClr>
                </a:solidFill>
              </a:rPr>
              <a:t>Bunch Length and RF voltage </a:t>
            </a:r>
            <a:endParaRPr lang="en-GB" sz="2000" dirty="0" smtClean="0">
              <a:solidFill>
                <a:schemeClr val="tx1">
                  <a:lumMod val="20000"/>
                  <a:lumOff val="80000"/>
                </a:schemeClr>
              </a:solidFill>
            </a:endParaRPr>
          </a:p>
          <a:p>
            <a:pPr lvl="1"/>
            <a:r>
              <a:rPr lang="en-GB" sz="2000" dirty="0">
                <a:solidFill>
                  <a:schemeClr val="tx1">
                    <a:lumMod val="20000"/>
                    <a:lumOff val="80000"/>
                  </a:schemeClr>
                </a:solidFill>
              </a:rPr>
              <a:t>B</a:t>
            </a:r>
            <a:r>
              <a:rPr lang="en-GB" sz="2000" dirty="0" smtClean="0">
                <a:solidFill>
                  <a:schemeClr val="tx1">
                    <a:lumMod val="20000"/>
                    <a:lumOff val="80000"/>
                  </a:schemeClr>
                </a:solidFill>
              </a:rPr>
              <a:t>unch </a:t>
            </a:r>
            <a:r>
              <a:rPr lang="en-GB" sz="2000" dirty="0">
                <a:solidFill>
                  <a:schemeClr val="tx1">
                    <a:lumMod val="20000"/>
                    <a:lumOff val="80000"/>
                  </a:schemeClr>
                </a:solidFill>
              </a:rPr>
              <a:t>I</a:t>
            </a:r>
            <a:r>
              <a:rPr lang="en-GB" sz="2000" dirty="0" smtClean="0">
                <a:solidFill>
                  <a:schemeClr val="tx1">
                    <a:lumMod val="20000"/>
                    <a:lumOff val="80000"/>
                  </a:schemeClr>
                </a:solidFill>
              </a:rPr>
              <a:t>ntensity </a:t>
            </a:r>
          </a:p>
          <a:p>
            <a:pPr lvl="1"/>
            <a:r>
              <a:rPr lang="en-GB" sz="2000" dirty="0" smtClean="0">
                <a:solidFill>
                  <a:schemeClr val="tx1">
                    <a:lumMod val="20000"/>
                    <a:lumOff val="80000"/>
                  </a:schemeClr>
                </a:solidFill>
              </a:rPr>
              <a:t>Transverse Emittance </a:t>
            </a:r>
            <a:endParaRPr lang="en-GB" sz="2000" dirty="0">
              <a:solidFill>
                <a:schemeClr val="tx1">
                  <a:lumMod val="20000"/>
                  <a:lumOff val="80000"/>
                </a:schemeClr>
              </a:solidFill>
            </a:endParaRPr>
          </a:p>
          <a:p>
            <a:pPr lvl="1"/>
            <a:r>
              <a:rPr lang="en-GB" sz="2000" dirty="0" smtClean="0"/>
              <a:t>Chromaticity </a:t>
            </a:r>
            <a:r>
              <a:rPr lang="en-GB" sz="2000" dirty="0"/>
              <a:t>and </a:t>
            </a:r>
            <a:r>
              <a:rPr lang="en-GB" sz="2000" dirty="0" smtClean="0"/>
              <a:t>Damper</a:t>
            </a:r>
            <a:endParaRPr lang="en-GB" sz="2000" dirty="0"/>
          </a:p>
          <a:p>
            <a:pPr lvl="1"/>
            <a:r>
              <a:rPr lang="en-GB" sz="2000" dirty="0" err="1" smtClean="0">
                <a:solidFill>
                  <a:schemeClr val="tx1">
                    <a:lumMod val="20000"/>
                    <a:lumOff val="80000"/>
                  </a:schemeClr>
                </a:solidFill>
              </a:rPr>
              <a:t>Octupoles</a:t>
            </a:r>
            <a:endParaRPr lang="en-GB" sz="2000" dirty="0">
              <a:solidFill>
                <a:schemeClr val="tx1">
                  <a:lumMod val="20000"/>
                  <a:lumOff val="80000"/>
                </a:schemeClr>
              </a:solidFill>
            </a:endParaRPr>
          </a:p>
          <a:p>
            <a:pPr lvl="1"/>
            <a:r>
              <a:rPr lang="en-GB" sz="2000" dirty="0">
                <a:solidFill>
                  <a:schemeClr val="tx1">
                    <a:lumMod val="20000"/>
                    <a:lumOff val="80000"/>
                  </a:schemeClr>
                </a:solidFill>
              </a:rPr>
              <a:t>Frequency </a:t>
            </a:r>
            <a:r>
              <a:rPr lang="en-GB" sz="2000" dirty="0" smtClean="0">
                <a:solidFill>
                  <a:schemeClr val="tx1">
                    <a:lumMod val="20000"/>
                    <a:lumOff val="80000"/>
                  </a:schemeClr>
                </a:solidFill>
              </a:rPr>
              <a:t>Analysis</a:t>
            </a:r>
          </a:p>
          <a:p>
            <a:pPr lvl="0">
              <a:buFont typeface="Wingdings" charset="2"/>
              <a:buChar char="Ø"/>
            </a:pPr>
            <a:endParaRPr lang="en-GB" sz="2400" dirty="0" smtClean="0"/>
          </a:p>
          <a:p>
            <a:pPr lvl="0">
              <a:buFont typeface="Wingdings" charset="2"/>
              <a:buChar char="Ø"/>
            </a:pPr>
            <a:r>
              <a:rPr lang="en-GB" sz="2400" dirty="0" smtClean="0">
                <a:solidFill>
                  <a:schemeClr val="tx1">
                    <a:lumMod val="20000"/>
                    <a:lumOff val="80000"/>
                  </a:schemeClr>
                </a:solidFill>
              </a:rPr>
              <a:t>Quadrupoles </a:t>
            </a:r>
            <a:r>
              <a:rPr lang="en-GB" sz="2400" dirty="0">
                <a:solidFill>
                  <a:schemeClr val="tx1">
                    <a:lumMod val="20000"/>
                    <a:lumOff val="80000"/>
                  </a:schemeClr>
                </a:solidFill>
              </a:rPr>
              <a:t>at </a:t>
            </a:r>
            <a:r>
              <a:rPr lang="en-GB" sz="2400" dirty="0" smtClean="0">
                <a:solidFill>
                  <a:schemeClr val="tx1">
                    <a:lumMod val="20000"/>
                    <a:lumOff val="80000"/>
                  </a:schemeClr>
                </a:solidFill>
              </a:rPr>
              <a:t>collision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26</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20932344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4"/>
          </p:nvPr>
        </p:nvSpPr>
        <p:spPr/>
        <p:txBody>
          <a:bodyPr/>
          <a:lstStyle/>
          <a:p>
            <a:fld id="{17918391-D411-FE40-AAD7-861AE5233E0E}" type="slidenum">
              <a:rPr lang="en-US" smtClean="0"/>
              <a:pPr/>
              <a:t>27</a:t>
            </a:fld>
            <a:endParaRPr lang="en-US"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00" y="668166"/>
            <a:ext cx="5280000" cy="3960000"/>
          </a:xfrm>
          <a:prstGeom prst="rect">
            <a:avLst/>
          </a:prstGeom>
        </p:spPr>
      </p:pic>
      <p:sp>
        <p:nvSpPr>
          <p:cNvPr id="11" name="CasellaDiTesto 10"/>
          <p:cNvSpPr txBox="1"/>
          <p:nvPr/>
        </p:nvSpPr>
        <p:spPr>
          <a:xfrm>
            <a:off x="5904411" y="1019715"/>
            <a:ext cx="3239589" cy="1815882"/>
          </a:xfrm>
          <a:prstGeom prst="rect">
            <a:avLst/>
          </a:prstGeom>
          <a:noFill/>
        </p:spPr>
        <p:txBody>
          <a:bodyPr wrap="square" rtlCol="0">
            <a:spAutoFit/>
          </a:bodyPr>
          <a:lstStyle/>
          <a:p>
            <a:pPr marL="457200" indent="-457200">
              <a:spcBef>
                <a:spcPct val="20000"/>
              </a:spcBef>
              <a:buClr>
                <a:srgbClr val="0055A0"/>
              </a:buClr>
              <a:buSzPct val="80000"/>
              <a:buFont typeface="Arial" charset="0"/>
              <a:buChar char="•"/>
            </a:pPr>
            <a:r>
              <a:rPr lang="en-US" sz="2000" dirty="0">
                <a:solidFill>
                  <a:srgbClr val="0055A0"/>
                </a:solidFill>
              </a:rPr>
              <a:t>1.2 x 10</a:t>
            </a:r>
            <a:r>
              <a:rPr lang="en-US" sz="2000" baseline="30000" dirty="0">
                <a:solidFill>
                  <a:srgbClr val="0055A0"/>
                </a:solidFill>
              </a:rPr>
              <a:t>11</a:t>
            </a:r>
            <a:r>
              <a:rPr lang="en-US" sz="2000" dirty="0">
                <a:solidFill>
                  <a:srgbClr val="0055A0"/>
                </a:solidFill>
              </a:rPr>
              <a:t> p/bunch </a:t>
            </a:r>
            <a:endParaRPr lang="en-US" sz="2000" dirty="0" smtClean="0">
              <a:solidFill>
                <a:srgbClr val="0055A0"/>
              </a:solidFill>
            </a:endParaRPr>
          </a:p>
          <a:p>
            <a:pPr marL="457200" indent="-457200">
              <a:spcBef>
                <a:spcPct val="20000"/>
              </a:spcBef>
              <a:buClr>
                <a:srgbClr val="0055A0"/>
              </a:buClr>
              <a:buSzPct val="80000"/>
              <a:buFont typeface="Arial" charset="0"/>
              <a:buChar char="•"/>
            </a:pPr>
            <a:r>
              <a:rPr lang="en-GB" sz="2000" dirty="0" smtClean="0">
                <a:solidFill>
                  <a:srgbClr val="0055A0"/>
                </a:solidFill>
              </a:rPr>
              <a:t>V</a:t>
            </a:r>
            <a:r>
              <a:rPr lang="en-GB" sz="2000" baseline="-25000" dirty="0" smtClean="0">
                <a:solidFill>
                  <a:srgbClr val="0055A0"/>
                </a:solidFill>
              </a:rPr>
              <a:t>RF</a:t>
            </a:r>
            <a:r>
              <a:rPr lang="en-GB" sz="2000" dirty="0" smtClean="0">
                <a:solidFill>
                  <a:srgbClr val="0055A0"/>
                </a:solidFill>
              </a:rPr>
              <a:t> </a:t>
            </a:r>
            <a:r>
              <a:rPr lang="en-GB" sz="2000" dirty="0">
                <a:solidFill>
                  <a:srgbClr val="0055A0"/>
                </a:solidFill>
              </a:rPr>
              <a:t>= 4 MV</a:t>
            </a:r>
          </a:p>
          <a:p>
            <a:pPr marL="457200" indent="-457200">
              <a:spcBef>
                <a:spcPct val="20000"/>
              </a:spcBef>
              <a:buClr>
                <a:srgbClr val="0055A0"/>
              </a:buClr>
              <a:buSzPct val="80000"/>
              <a:buFont typeface="Arial" charset="0"/>
              <a:buChar char="•"/>
            </a:pPr>
            <a:r>
              <a:rPr lang="en-GB" sz="2000" dirty="0">
                <a:solidFill>
                  <a:srgbClr val="0055A0"/>
                </a:solidFill>
              </a:rPr>
              <a:t>SEY = 1.3 </a:t>
            </a:r>
            <a:r>
              <a:rPr lang="mr-IN" sz="2000" dirty="0">
                <a:solidFill>
                  <a:srgbClr val="0055A0"/>
                </a:solidFill>
              </a:rPr>
              <a:t>–</a:t>
            </a:r>
            <a:r>
              <a:rPr lang="en-GB" sz="2000" dirty="0">
                <a:solidFill>
                  <a:srgbClr val="0055A0"/>
                </a:solidFill>
              </a:rPr>
              <a:t> 1.4</a:t>
            </a:r>
          </a:p>
          <a:p>
            <a:pPr marL="457200" indent="-457200">
              <a:spcBef>
                <a:spcPct val="20000"/>
              </a:spcBef>
              <a:buClr>
                <a:srgbClr val="0055A0"/>
              </a:buClr>
              <a:buSzPct val="80000"/>
              <a:buFont typeface="Arial" charset="0"/>
              <a:buChar char="•"/>
            </a:pPr>
            <a:r>
              <a:rPr lang="en-GB" sz="2000" dirty="0">
                <a:solidFill>
                  <a:srgbClr val="0055A0"/>
                </a:solidFill>
              </a:rPr>
              <a:t>Feedback damping time is 10 turns</a:t>
            </a:r>
          </a:p>
        </p:txBody>
      </p:sp>
      <p:sp>
        <p:nvSpPr>
          <p:cNvPr id="13" name="Rectangle 27">
            <a:extLst>
              <a:ext uri="{FF2B5EF4-FFF2-40B4-BE49-F238E27FC236}">
                <a16:creationId xmlns:a16="http://schemas.microsoft.com/office/drawing/2014/main" xmlns="" id="{2CD9BC94-36F2-5E4E-B3B6-45E58DB41A34}"/>
              </a:ext>
            </a:extLst>
          </p:cNvPr>
          <p:cNvSpPr/>
          <p:nvPr/>
        </p:nvSpPr>
        <p:spPr>
          <a:xfrm>
            <a:off x="266699" y="4653144"/>
            <a:ext cx="8668295" cy="954107"/>
          </a:xfrm>
          <a:prstGeom prst="rect">
            <a:avLst/>
          </a:prstGeom>
        </p:spPr>
        <p:txBody>
          <a:bodyPr wrap="square">
            <a:spAutoFit/>
          </a:bodyPr>
          <a:lstStyle/>
          <a:p>
            <a:pPr marL="298450" indent="-285750">
              <a:spcBef>
                <a:spcPts val="600"/>
              </a:spcBef>
              <a:buClr>
                <a:schemeClr val="tx2"/>
              </a:buClr>
              <a:buFont typeface="Arial" charset="0"/>
              <a:buChar char="•"/>
              <a:defRPr/>
            </a:pPr>
            <a:r>
              <a:rPr lang="en-US" sz="1700" dirty="0" smtClean="0">
                <a:solidFill>
                  <a:schemeClr val="tx2"/>
                </a:solidFill>
                <a:sym typeface="Wingdings"/>
              </a:rPr>
              <a:t>The </a:t>
            </a:r>
            <a:r>
              <a:rPr lang="en-US" sz="1700" dirty="0">
                <a:solidFill>
                  <a:schemeClr val="tx2"/>
                </a:solidFill>
                <a:sym typeface="Wingdings"/>
              </a:rPr>
              <a:t>instability is </a:t>
            </a:r>
            <a:r>
              <a:rPr lang="en-US" sz="1700" b="1" dirty="0">
                <a:solidFill>
                  <a:srgbClr val="FF0000"/>
                </a:solidFill>
                <a:sym typeface="Wingdings"/>
              </a:rPr>
              <a:t>strongly mitigated </a:t>
            </a:r>
            <a:r>
              <a:rPr lang="en-US" sz="1700" dirty="0">
                <a:solidFill>
                  <a:schemeClr val="tx2"/>
                </a:solidFill>
                <a:sym typeface="Wingdings"/>
              </a:rPr>
              <a:t>by increasing the </a:t>
            </a:r>
            <a:r>
              <a:rPr lang="en-US" sz="1700" b="1" dirty="0">
                <a:solidFill>
                  <a:srgbClr val="FF0000"/>
                </a:solidFill>
                <a:sym typeface="Wingdings"/>
              </a:rPr>
              <a:t>chromaticity</a:t>
            </a:r>
            <a:r>
              <a:rPr lang="en-US" sz="1700" dirty="0">
                <a:solidFill>
                  <a:srgbClr val="FF0000"/>
                </a:solidFill>
                <a:sym typeface="Wingdings"/>
              </a:rPr>
              <a:t> </a:t>
            </a:r>
            <a:r>
              <a:rPr lang="en-US" sz="1700" dirty="0">
                <a:solidFill>
                  <a:schemeClr val="tx2"/>
                </a:solidFill>
                <a:sym typeface="Wingdings"/>
              </a:rPr>
              <a:t>settings</a:t>
            </a:r>
          </a:p>
          <a:p>
            <a:pPr marL="298450" indent="-285750">
              <a:spcBef>
                <a:spcPts val="600"/>
              </a:spcBef>
              <a:buClr>
                <a:schemeClr val="tx2"/>
              </a:buClr>
              <a:buFont typeface="Arial" charset="0"/>
              <a:buChar char="•"/>
              <a:defRPr/>
            </a:pPr>
            <a:r>
              <a:rPr lang="en-US" sz="1700" dirty="0">
                <a:solidFill>
                  <a:schemeClr val="tx2"/>
                </a:solidFill>
                <a:sym typeface="Wingdings"/>
              </a:rPr>
              <a:t>The </a:t>
            </a:r>
            <a:r>
              <a:rPr lang="en-US" sz="1700" b="1" dirty="0">
                <a:solidFill>
                  <a:srgbClr val="FF0000"/>
                </a:solidFill>
                <a:sym typeface="Wingdings"/>
              </a:rPr>
              <a:t>transverse feedback </a:t>
            </a:r>
            <a:r>
              <a:rPr lang="en-US" sz="1700" dirty="0" smtClean="0">
                <a:solidFill>
                  <a:schemeClr val="tx2"/>
                </a:solidFill>
                <a:sym typeface="Wingdings"/>
              </a:rPr>
              <a:t>is </a:t>
            </a:r>
            <a:r>
              <a:rPr lang="en-US" sz="1700" b="1" dirty="0">
                <a:solidFill>
                  <a:srgbClr val="FF0000"/>
                </a:solidFill>
                <a:sym typeface="Wingdings"/>
              </a:rPr>
              <a:t>mostly</a:t>
            </a:r>
            <a:r>
              <a:rPr lang="en-US" sz="1700" b="1" dirty="0">
                <a:solidFill>
                  <a:srgbClr val="C00000"/>
                </a:solidFill>
                <a:sym typeface="Wingdings"/>
              </a:rPr>
              <a:t> </a:t>
            </a:r>
            <a:r>
              <a:rPr lang="en-US" sz="1700" b="1" dirty="0">
                <a:solidFill>
                  <a:srgbClr val="FF0000"/>
                </a:solidFill>
                <a:sym typeface="Wingdings"/>
              </a:rPr>
              <a:t>ineffective</a:t>
            </a:r>
            <a:r>
              <a:rPr lang="en-US" sz="1700" b="1" dirty="0">
                <a:solidFill>
                  <a:srgbClr val="C00000"/>
                </a:solidFill>
                <a:sym typeface="Wingdings"/>
              </a:rPr>
              <a:t> </a:t>
            </a:r>
            <a:r>
              <a:rPr lang="en-US" sz="1700" dirty="0" smtClean="0">
                <a:solidFill>
                  <a:schemeClr val="tx2"/>
                </a:solidFill>
                <a:sym typeface="Wingdings" pitchFamily="2" charset="2"/>
              </a:rPr>
              <a:t> cannot </a:t>
            </a:r>
            <a:r>
              <a:rPr lang="en-US" sz="1700" dirty="0">
                <a:solidFill>
                  <a:schemeClr val="tx2"/>
                </a:solidFill>
                <a:sym typeface="Wingdings" pitchFamily="2" charset="2"/>
              </a:rPr>
              <a:t>damp </a:t>
            </a:r>
            <a:r>
              <a:rPr lang="en-US" sz="1700" b="1" dirty="0">
                <a:solidFill>
                  <a:srgbClr val="FF0000"/>
                </a:solidFill>
                <a:sym typeface="Wingdings" pitchFamily="2" charset="2"/>
              </a:rPr>
              <a:t>intra-bunch motion</a:t>
            </a:r>
            <a:endParaRPr lang="en-US" sz="1700" b="1" dirty="0">
              <a:solidFill>
                <a:srgbClr val="FF0000"/>
              </a:solidFill>
              <a:sym typeface="Wingdings"/>
            </a:endParaRPr>
          </a:p>
        </p:txBody>
      </p:sp>
      <p:sp>
        <p:nvSpPr>
          <p:cNvPr id="16"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smtClean="0"/>
              <a:t>Quad</a:t>
            </a:r>
            <a:r>
              <a:rPr lang="en-GB" sz="4000" dirty="0" smtClean="0"/>
              <a:t> </a:t>
            </a:r>
            <a:r>
              <a:rPr lang="en-GB" sz="4000" dirty="0"/>
              <a:t>at </a:t>
            </a:r>
            <a:r>
              <a:rPr lang="en-GB" sz="4000" dirty="0" smtClean="0"/>
              <a:t>450 GeV: </a:t>
            </a:r>
            <a:r>
              <a:rPr lang="en-GB" sz="4000" dirty="0"/>
              <a:t>Chromaticity and Damper</a:t>
            </a:r>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20751091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fontScale="92500" lnSpcReduction="20000"/>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p>
          <a:p>
            <a:pPr lvl="0">
              <a:buFont typeface="Wingdings" charset="2"/>
              <a:buChar char="Ø"/>
            </a:pPr>
            <a:r>
              <a:rPr lang="en-GB" sz="2400" b="1" dirty="0" smtClean="0"/>
              <a:t>Quadrupoles at injection energy</a:t>
            </a:r>
          </a:p>
          <a:p>
            <a:pPr lvl="1"/>
            <a:r>
              <a:rPr lang="en-GB" sz="2000" dirty="0">
                <a:solidFill>
                  <a:schemeClr val="tx1">
                    <a:lumMod val="20000"/>
                    <a:lumOff val="80000"/>
                  </a:schemeClr>
                </a:solidFill>
              </a:rPr>
              <a:t>Convergence Studies</a:t>
            </a:r>
          </a:p>
          <a:p>
            <a:pPr lvl="1"/>
            <a:r>
              <a:rPr lang="en-GB" sz="2000" dirty="0">
                <a:solidFill>
                  <a:schemeClr val="tx1">
                    <a:lumMod val="20000"/>
                    <a:lumOff val="80000"/>
                  </a:schemeClr>
                </a:solidFill>
              </a:rPr>
              <a:t>Bunch Length and RF voltage </a:t>
            </a:r>
            <a:endParaRPr lang="en-GB" sz="2000" dirty="0" smtClean="0">
              <a:solidFill>
                <a:schemeClr val="tx1">
                  <a:lumMod val="20000"/>
                  <a:lumOff val="80000"/>
                </a:schemeClr>
              </a:solidFill>
            </a:endParaRPr>
          </a:p>
          <a:p>
            <a:pPr lvl="1"/>
            <a:r>
              <a:rPr lang="en-GB" sz="2000" dirty="0">
                <a:solidFill>
                  <a:schemeClr val="tx1">
                    <a:lumMod val="20000"/>
                    <a:lumOff val="80000"/>
                  </a:schemeClr>
                </a:solidFill>
              </a:rPr>
              <a:t>B</a:t>
            </a:r>
            <a:r>
              <a:rPr lang="en-GB" sz="2000" dirty="0" smtClean="0">
                <a:solidFill>
                  <a:schemeClr val="tx1">
                    <a:lumMod val="20000"/>
                    <a:lumOff val="80000"/>
                  </a:schemeClr>
                </a:solidFill>
              </a:rPr>
              <a:t>unch </a:t>
            </a:r>
            <a:r>
              <a:rPr lang="en-GB" sz="2000" dirty="0">
                <a:solidFill>
                  <a:schemeClr val="tx1">
                    <a:lumMod val="20000"/>
                    <a:lumOff val="80000"/>
                  </a:schemeClr>
                </a:solidFill>
              </a:rPr>
              <a:t>I</a:t>
            </a:r>
            <a:r>
              <a:rPr lang="en-GB" sz="2000" dirty="0" smtClean="0">
                <a:solidFill>
                  <a:schemeClr val="tx1">
                    <a:lumMod val="20000"/>
                    <a:lumOff val="80000"/>
                  </a:schemeClr>
                </a:solidFill>
              </a:rPr>
              <a:t>ntensity </a:t>
            </a:r>
          </a:p>
          <a:p>
            <a:pPr lvl="1"/>
            <a:r>
              <a:rPr lang="en-GB" sz="2000" dirty="0" smtClean="0">
                <a:solidFill>
                  <a:schemeClr val="tx1">
                    <a:lumMod val="20000"/>
                    <a:lumOff val="80000"/>
                  </a:schemeClr>
                </a:solidFill>
              </a:rPr>
              <a:t>Transverse Emittance </a:t>
            </a:r>
            <a:endParaRPr lang="en-GB" sz="2000" dirty="0">
              <a:solidFill>
                <a:schemeClr val="tx1">
                  <a:lumMod val="20000"/>
                  <a:lumOff val="80000"/>
                </a:schemeClr>
              </a:solidFill>
            </a:endParaRPr>
          </a:p>
          <a:p>
            <a:pPr lvl="1"/>
            <a:r>
              <a:rPr lang="en-GB" sz="2000" dirty="0" smtClean="0">
                <a:solidFill>
                  <a:schemeClr val="tx1">
                    <a:lumMod val="20000"/>
                    <a:lumOff val="80000"/>
                  </a:schemeClr>
                </a:solidFill>
              </a:rPr>
              <a:t>Chromaticity </a:t>
            </a:r>
            <a:r>
              <a:rPr lang="en-GB" sz="2000" dirty="0">
                <a:solidFill>
                  <a:schemeClr val="tx1">
                    <a:lumMod val="20000"/>
                    <a:lumOff val="80000"/>
                  </a:schemeClr>
                </a:solidFill>
              </a:rPr>
              <a:t>and </a:t>
            </a:r>
            <a:r>
              <a:rPr lang="en-GB" sz="2000" dirty="0" smtClean="0">
                <a:solidFill>
                  <a:schemeClr val="tx1">
                    <a:lumMod val="20000"/>
                    <a:lumOff val="80000"/>
                  </a:schemeClr>
                </a:solidFill>
              </a:rPr>
              <a:t>Damper</a:t>
            </a:r>
            <a:endParaRPr lang="en-GB" sz="2000" dirty="0">
              <a:solidFill>
                <a:schemeClr val="tx1">
                  <a:lumMod val="20000"/>
                  <a:lumOff val="80000"/>
                </a:schemeClr>
              </a:solidFill>
            </a:endParaRPr>
          </a:p>
          <a:p>
            <a:pPr lvl="1"/>
            <a:r>
              <a:rPr lang="en-GB" sz="2000" dirty="0" err="1" smtClean="0"/>
              <a:t>Octupoles</a:t>
            </a:r>
            <a:endParaRPr lang="en-GB" sz="2000" dirty="0"/>
          </a:p>
          <a:p>
            <a:pPr lvl="1"/>
            <a:r>
              <a:rPr lang="en-GB" sz="2000" dirty="0">
                <a:solidFill>
                  <a:schemeClr val="tx1">
                    <a:lumMod val="20000"/>
                    <a:lumOff val="80000"/>
                  </a:schemeClr>
                </a:solidFill>
              </a:rPr>
              <a:t>Frequency </a:t>
            </a:r>
            <a:r>
              <a:rPr lang="en-GB" sz="2000" dirty="0" smtClean="0">
                <a:solidFill>
                  <a:schemeClr val="tx1">
                    <a:lumMod val="20000"/>
                    <a:lumOff val="80000"/>
                  </a:schemeClr>
                </a:solidFill>
              </a:rPr>
              <a:t>Analysis</a:t>
            </a:r>
          </a:p>
          <a:p>
            <a:pPr lvl="0">
              <a:buFont typeface="Wingdings" charset="2"/>
              <a:buChar char="Ø"/>
            </a:pPr>
            <a:endParaRPr lang="en-GB" sz="2400" dirty="0" smtClean="0"/>
          </a:p>
          <a:p>
            <a:pPr lvl="0">
              <a:buFont typeface="Wingdings" charset="2"/>
              <a:buChar char="Ø"/>
            </a:pPr>
            <a:r>
              <a:rPr lang="en-GB" sz="2400" dirty="0" smtClean="0">
                <a:solidFill>
                  <a:schemeClr val="tx1">
                    <a:lumMod val="20000"/>
                    <a:lumOff val="80000"/>
                  </a:schemeClr>
                </a:solidFill>
              </a:rPr>
              <a:t>Quadrupoles </a:t>
            </a:r>
            <a:r>
              <a:rPr lang="en-GB" sz="2400" dirty="0">
                <a:solidFill>
                  <a:schemeClr val="tx1">
                    <a:lumMod val="20000"/>
                    <a:lumOff val="80000"/>
                  </a:schemeClr>
                </a:solidFill>
              </a:rPr>
              <a:t>at </a:t>
            </a:r>
            <a:r>
              <a:rPr lang="en-GB" sz="2400" dirty="0" smtClean="0">
                <a:solidFill>
                  <a:schemeClr val="tx1">
                    <a:lumMod val="20000"/>
                    <a:lumOff val="80000"/>
                  </a:schemeClr>
                </a:solidFill>
              </a:rPr>
              <a:t>collision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28</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5326101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1"/>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29</a:t>
            </a:fld>
            <a:endParaRPr lang="en-US" dirty="0"/>
          </a:p>
        </p:txBody>
      </p:sp>
      <p:sp>
        <p:nvSpPr>
          <p:cNvPr id="12" name="CasellaDiTesto 11"/>
          <p:cNvSpPr txBox="1"/>
          <p:nvPr/>
        </p:nvSpPr>
        <p:spPr>
          <a:xfrm>
            <a:off x="6593857" y="1022553"/>
            <a:ext cx="3183038" cy="1077218"/>
          </a:xfrm>
          <a:prstGeom prst="rect">
            <a:avLst/>
          </a:prstGeom>
          <a:noFill/>
        </p:spPr>
        <p:txBody>
          <a:bodyPr wrap="square" rtlCol="0">
            <a:spAutoFit/>
          </a:bodyPr>
          <a:lstStyle/>
          <a:p>
            <a:pPr marL="285750" indent="-285750">
              <a:buClr>
                <a:srgbClr val="0055A0"/>
              </a:buClr>
              <a:buSzPct val="80000"/>
              <a:buFont typeface="Arial" charset="0"/>
              <a:buChar char="•"/>
            </a:pPr>
            <a:r>
              <a:rPr lang="en-US" sz="1600" dirty="0">
                <a:solidFill>
                  <a:srgbClr val="0055A0"/>
                </a:solidFill>
              </a:rPr>
              <a:t>1.2 x 10</a:t>
            </a:r>
            <a:r>
              <a:rPr lang="en-US" sz="1600" baseline="30000" dirty="0">
                <a:solidFill>
                  <a:srgbClr val="0055A0"/>
                </a:solidFill>
              </a:rPr>
              <a:t>11</a:t>
            </a:r>
            <a:r>
              <a:rPr lang="en-US" sz="1600" dirty="0">
                <a:solidFill>
                  <a:srgbClr val="0055A0"/>
                </a:solidFill>
              </a:rPr>
              <a:t> p/bunch </a:t>
            </a:r>
            <a:endParaRPr lang="en-GB" sz="1600" dirty="0" smtClean="0">
              <a:solidFill>
                <a:srgbClr val="0055A0"/>
              </a:solidFill>
            </a:endParaRPr>
          </a:p>
          <a:p>
            <a:pPr marL="285750" indent="-285750">
              <a:buClr>
                <a:srgbClr val="0055A0"/>
              </a:buClr>
              <a:buSzPct val="80000"/>
              <a:buFont typeface="Arial" charset="0"/>
              <a:buChar char="•"/>
            </a:pPr>
            <a:r>
              <a:rPr lang="en-GB" sz="1600" dirty="0" smtClean="0">
                <a:solidFill>
                  <a:srgbClr val="0055A0"/>
                </a:solidFill>
              </a:rPr>
              <a:t>V</a:t>
            </a:r>
            <a:r>
              <a:rPr lang="en-GB" sz="1600" baseline="-25000" dirty="0" smtClean="0">
                <a:solidFill>
                  <a:srgbClr val="0055A0"/>
                </a:solidFill>
              </a:rPr>
              <a:t>RF</a:t>
            </a:r>
            <a:r>
              <a:rPr lang="en-GB" sz="1600" dirty="0" smtClean="0">
                <a:solidFill>
                  <a:srgbClr val="0055A0"/>
                </a:solidFill>
              </a:rPr>
              <a:t> </a:t>
            </a:r>
            <a:r>
              <a:rPr lang="en-GB" sz="1600" dirty="0">
                <a:solidFill>
                  <a:srgbClr val="0055A0"/>
                </a:solidFill>
              </a:rPr>
              <a:t>= 4 MV</a:t>
            </a:r>
          </a:p>
          <a:p>
            <a:pPr marL="285750" indent="-285750">
              <a:buClr>
                <a:srgbClr val="0055A0"/>
              </a:buClr>
              <a:buSzPct val="80000"/>
              <a:buFont typeface="Arial" charset="0"/>
              <a:buChar char="•"/>
            </a:pPr>
            <a:r>
              <a:rPr lang="en-GB" sz="1600" dirty="0">
                <a:solidFill>
                  <a:srgbClr val="0055A0"/>
                </a:solidFill>
              </a:rPr>
              <a:t>SEY = 1.4</a:t>
            </a:r>
          </a:p>
          <a:p>
            <a:pPr marL="285750" indent="-285750">
              <a:buClr>
                <a:srgbClr val="0055A0"/>
              </a:buClr>
              <a:buSzPct val="80000"/>
              <a:buFont typeface="Arial" charset="0"/>
              <a:buChar char="•"/>
            </a:pPr>
            <a:r>
              <a:rPr lang="en-GB" sz="1600" dirty="0">
                <a:solidFill>
                  <a:srgbClr val="0055A0"/>
                </a:solidFill>
              </a:rPr>
              <a:t>Damper = 10 turns</a:t>
            </a:r>
          </a:p>
        </p:txBody>
      </p:sp>
      <p:sp>
        <p:nvSpPr>
          <p:cNvPr id="10" name="CasellaDiTesto 9"/>
          <p:cNvSpPr txBox="1"/>
          <p:nvPr/>
        </p:nvSpPr>
        <p:spPr>
          <a:xfrm>
            <a:off x="187307" y="3612914"/>
            <a:ext cx="8715736" cy="2262158"/>
          </a:xfrm>
          <a:prstGeom prst="rect">
            <a:avLst/>
          </a:prstGeom>
          <a:noFill/>
        </p:spPr>
        <p:txBody>
          <a:bodyPr wrap="square" rtlCol="0">
            <a:spAutoFit/>
          </a:bodyPr>
          <a:lstStyle/>
          <a:p>
            <a:pPr marL="298450" indent="-285750">
              <a:spcBef>
                <a:spcPts val="600"/>
              </a:spcBef>
              <a:buClr>
                <a:schemeClr val="tx2"/>
              </a:buClr>
              <a:buFont typeface="Arial" panose="020B0604020202020204" pitchFamily="34" charset="0"/>
              <a:buChar char="•"/>
              <a:defRPr/>
            </a:pPr>
            <a:r>
              <a:rPr lang="en-US" sz="1700" dirty="0">
                <a:solidFill>
                  <a:schemeClr val="tx2"/>
                </a:solidFill>
                <a:sym typeface="Wingdings"/>
              </a:rPr>
              <a:t>For the case of LHC intensity the </a:t>
            </a:r>
            <a:r>
              <a:rPr lang="en-US" sz="1700" b="1" dirty="0" err="1">
                <a:solidFill>
                  <a:srgbClr val="FF0000"/>
                </a:solidFill>
                <a:sym typeface="Wingdings"/>
              </a:rPr>
              <a:t>octupole</a:t>
            </a:r>
            <a:r>
              <a:rPr lang="en-US" sz="1700" b="1" dirty="0">
                <a:solidFill>
                  <a:srgbClr val="FF0000"/>
                </a:solidFill>
                <a:sym typeface="Wingdings"/>
              </a:rPr>
              <a:t> current </a:t>
            </a:r>
            <a:r>
              <a:rPr lang="en-US" sz="1700" dirty="0">
                <a:solidFill>
                  <a:schemeClr val="tx2"/>
                </a:solidFill>
                <a:sym typeface="Wingdings"/>
              </a:rPr>
              <a:t>has also been </a:t>
            </a:r>
            <a:r>
              <a:rPr lang="en-US" sz="1700" dirty="0" smtClean="0">
                <a:solidFill>
                  <a:schemeClr val="tx2"/>
                </a:solidFill>
                <a:sym typeface="Wingdings"/>
              </a:rPr>
              <a:t>scanned</a:t>
            </a:r>
          </a:p>
          <a:p>
            <a:pPr marL="469900" lvl="1">
              <a:spcBef>
                <a:spcPts val="600"/>
              </a:spcBef>
              <a:buClr>
                <a:schemeClr val="tx2"/>
              </a:buClr>
              <a:defRPr/>
            </a:pPr>
            <a:r>
              <a:rPr lang="en-US" sz="1600" dirty="0" smtClean="0">
                <a:solidFill>
                  <a:schemeClr val="tx2"/>
                </a:solidFill>
                <a:sym typeface="Wingdings" pitchFamily="2" charset="2"/>
              </a:rPr>
              <a:t></a:t>
            </a:r>
            <a:r>
              <a:rPr lang="en-US" sz="1600" dirty="0" smtClean="0">
                <a:solidFill>
                  <a:schemeClr val="tx2"/>
                </a:solidFill>
                <a:sym typeface="Wingdings"/>
              </a:rPr>
              <a:t> </a:t>
            </a:r>
            <a:r>
              <a:rPr lang="en-US" sz="1600" b="1" dirty="0" smtClean="0">
                <a:solidFill>
                  <a:srgbClr val="FF0000"/>
                </a:solidFill>
                <a:sym typeface="Wingdings"/>
              </a:rPr>
              <a:t>less effective </a:t>
            </a:r>
            <a:r>
              <a:rPr lang="en-US" sz="1600" dirty="0" smtClean="0">
                <a:solidFill>
                  <a:schemeClr val="tx2"/>
                </a:solidFill>
                <a:sym typeface="Wingdings"/>
              </a:rPr>
              <a:t>compared to </a:t>
            </a:r>
            <a:r>
              <a:rPr lang="en-US" sz="1600" b="1" dirty="0" smtClean="0">
                <a:solidFill>
                  <a:srgbClr val="FF0000"/>
                </a:solidFill>
                <a:sym typeface="Wingdings"/>
              </a:rPr>
              <a:t>chromaticity</a:t>
            </a:r>
          </a:p>
          <a:p>
            <a:pPr marL="298450" lvl="0" indent="-285750">
              <a:spcBef>
                <a:spcPts val="600"/>
              </a:spcBef>
              <a:buClr>
                <a:srgbClr val="0055A0"/>
              </a:buClr>
              <a:buFont typeface="Arial" panose="020B0604020202020204" pitchFamily="34" charset="0"/>
              <a:buChar char="•"/>
              <a:defRPr/>
            </a:pPr>
            <a:r>
              <a:rPr lang="en-US" sz="1700" dirty="0" smtClean="0">
                <a:solidFill>
                  <a:srgbClr val="FF0000"/>
                </a:solidFill>
                <a:sym typeface="Wingdings"/>
              </a:rPr>
              <a:t>To </a:t>
            </a:r>
            <a:r>
              <a:rPr lang="en-US" sz="1700" dirty="0">
                <a:solidFill>
                  <a:srgbClr val="FF0000"/>
                </a:solidFill>
                <a:sym typeface="Wingdings"/>
              </a:rPr>
              <a:t>mitigate dependence on initial random seed </a:t>
            </a:r>
            <a:r>
              <a:rPr lang="en-US" sz="1700" dirty="0">
                <a:solidFill>
                  <a:srgbClr val="0055A0"/>
                </a:solidFill>
                <a:sym typeface="Wingdings"/>
              </a:rPr>
              <a:t>(bunch MP coordinates) we repeat each simulation 20 times</a:t>
            </a:r>
          </a:p>
          <a:p>
            <a:pPr marL="298450" lvl="0" indent="-285750">
              <a:spcBef>
                <a:spcPts val="600"/>
              </a:spcBef>
              <a:buClr>
                <a:srgbClr val="0055A0"/>
              </a:buClr>
              <a:buFont typeface="Arial" panose="020B0604020202020204" pitchFamily="34" charset="0"/>
              <a:buChar char="•"/>
              <a:defRPr/>
            </a:pPr>
            <a:r>
              <a:rPr lang="en-US" sz="1700" dirty="0">
                <a:solidFill>
                  <a:srgbClr val="0055A0"/>
                </a:solidFill>
                <a:sym typeface="Wingdings"/>
              </a:rPr>
              <a:t>Reveals </a:t>
            </a:r>
            <a:r>
              <a:rPr lang="en-US" sz="1700" dirty="0">
                <a:solidFill>
                  <a:srgbClr val="FF0000"/>
                </a:solidFill>
                <a:sym typeface="Wingdings"/>
              </a:rPr>
              <a:t>non-trivial dependence</a:t>
            </a:r>
            <a:r>
              <a:rPr lang="en-US" sz="1700" dirty="0">
                <a:solidFill>
                  <a:srgbClr val="0055A0"/>
                </a:solidFill>
                <a:sym typeface="Wingdings"/>
              </a:rPr>
              <a:t> on </a:t>
            </a:r>
            <a:r>
              <a:rPr lang="en-US" sz="1700" dirty="0" err="1">
                <a:solidFill>
                  <a:srgbClr val="0055A0"/>
                </a:solidFill>
                <a:sym typeface="Wingdings"/>
              </a:rPr>
              <a:t>octupole</a:t>
            </a:r>
            <a:r>
              <a:rPr lang="en-US" sz="1700" dirty="0">
                <a:solidFill>
                  <a:srgbClr val="0055A0"/>
                </a:solidFill>
                <a:sym typeface="Wingdings"/>
              </a:rPr>
              <a:t> current </a:t>
            </a:r>
            <a:r>
              <a:rPr lang="en-US" sz="1700" dirty="0">
                <a:solidFill>
                  <a:srgbClr val="FF0000"/>
                </a:solidFill>
                <a:sym typeface="Wingdings"/>
              </a:rPr>
              <a:t>for high chromaticity</a:t>
            </a:r>
          </a:p>
          <a:p>
            <a:pPr marL="755650" lvl="1" indent="-285750">
              <a:spcBef>
                <a:spcPts val="600"/>
              </a:spcBef>
              <a:buClr>
                <a:srgbClr val="0055A0"/>
              </a:buClr>
              <a:buFont typeface="Wingdings" charset="2"/>
              <a:buChar char="à"/>
              <a:defRPr/>
            </a:pPr>
            <a:r>
              <a:rPr lang="en-US" sz="1600" dirty="0" smtClean="0"/>
              <a:t>The </a:t>
            </a:r>
            <a:r>
              <a:rPr lang="en-US" sz="1600" dirty="0"/>
              <a:t>dependence on the knob value is non </a:t>
            </a:r>
            <a:r>
              <a:rPr lang="en-US" sz="1600" dirty="0" smtClean="0"/>
              <a:t>monotonic</a:t>
            </a:r>
          </a:p>
          <a:p>
            <a:pPr marL="755650" lvl="1" indent="-285750">
              <a:spcBef>
                <a:spcPts val="600"/>
              </a:spcBef>
              <a:buClr>
                <a:srgbClr val="0055A0"/>
              </a:buClr>
              <a:buFont typeface="Wingdings" charset="2"/>
              <a:buChar char="à"/>
              <a:defRPr/>
            </a:pPr>
            <a:r>
              <a:rPr lang="en-US" sz="1600" dirty="0" smtClean="0"/>
              <a:t>Large </a:t>
            </a:r>
            <a:r>
              <a:rPr lang="en-US" sz="1600" dirty="0"/>
              <a:t>values of the </a:t>
            </a:r>
            <a:r>
              <a:rPr lang="en-US" sz="1600" dirty="0" err="1"/>
              <a:t>octupole</a:t>
            </a:r>
            <a:r>
              <a:rPr lang="en-US" sz="1600" dirty="0"/>
              <a:t> knob tend to reduce the instability growth </a:t>
            </a:r>
            <a:r>
              <a:rPr lang="en-US" sz="1600" dirty="0" smtClean="0"/>
              <a:t>rate</a:t>
            </a:r>
            <a:endParaRPr lang="en-US" sz="1600" dirty="0"/>
          </a:p>
        </p:txBody>
      </p:sp>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3000" y="408248"/>
            <a:ext cx="4320000" cy="3240000"/>
          </a:xfrm>
          <a:prstGeom prst="rect">
            <a:avLst/>
          </a:prstGeom>
        </p:spPr>
      </p:pic>
      <p:sp>
        <p:nvSpPr>
          <p:cNvPr id="3" name="CasellaDiTesto 2"/>
          <p:cNvSpPr txBox="1"/>
          <p:nvPr/>
        </p:nvSpPr>
        <p:spPr>
          <a:xfrm>
            <a:off x="2623069" y="3418955"/>
            <a:ext cx="809581" cy="307777"/>
          </a:xfrm>
          <a:prstGeom prst="rect">
            <a:avLst/>
          </a:prstGeom>
          <a:noFill/>
        </p:spPr>
        <p:txBody>
          <a:bodyPr wrap="none" rtlCol="0">
            <a:spAutoFit/>
          </a:bodyPr>
          <a:lstStyle/>
          <a:p>
            <a:r>
              <a:rPr lang="it-IT" sz="1400" b="1" dirty="0" smtClean="0">
                <a:solidFill>
                  <a:schemeClr val="bg2">
                    <a:lumMod val="10000"/>
                  </a:schemeClr>
                </a:solidFill>
              </a:rPr>
              <a:t>I = 78 A</a:t>
            </a:r>
            <a:endParaRPr lang="it-IT" sz="1400" b="1" dirty="0">
              <a:solidFill>
                <a:schemeClr val="bg2">
                  <a:lumMod val="10000"/>
                </a:schemeClr>
              </a:solidFill>
            </a:endParaRPr>
          </a:p>
        </p:txBody>
      </p:sp>
      <p:sp>
        <p:nvSpPr>
          <p:cNvPr id="17" name="CasellaDiTesto 16"/>
          <p:cNvSpPr txBox="1"/>
          <p:nvPr/>
        </p:nvSpPr>
        <p:spPr>
          <a:xfrm>
            <a:off x="5289904" y="3418956"/>
            <a:ext cx="868892" cy="307777"/>
          </a:xfrm>
          <a:prstGeom prst="rect">
            <a:avLst/>
          </a:prstGeom>
          <a:noFill/>
        </p:spPr>
        <p:txBody>
          <a:bodyPr wrap="none" rtlCol="0">
            <a:spAutoFit/>
          </a:bodyPr>
          <a:lstStyle/>
          <a:p>
            <a:r>
              <a:rPr lang="it-IT" sz="1400" b="1" dirty="0" smtClean="0">
                <a:solidFill>
                  <a:schemeClr val="bg2">
                    <a:lumMod val="10000"/>
                  </a:schemeClr>
                </a:solidFill>
              </a:rPr>
              <a:t>I = -78 A</a:t>
            </a:r>
            <a:endParaRPr lang="it-IT" sz="1400" b="1" dirty="0">
              <a:solidFill>
                <a:schemeClr val="bg2">
                  <a:lumMod val="10000"/>
                </a:schemeClr>
              </a:solidFill>
            </a:endParaRPr>
          </a:p>
        </p:txBody>
      </p:sp>
      <p:sp>
        <p:nvSpPr>
          <p:cNvPr id="14"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smtClean="0"/>
              <a:t>Quad</a:t>
            </a:r>
            <a:r>
              <a:rPr lang="en-GB" sz="4000" dirty="0" smtClean="0"/>
              <a:t> </a:t>
            </a:r>
            <a:r>
              <a:rPr lang="en-GB" sz="4000" dirty="0"/>
              <a:t>at </a:t>
            </a:r>
            <a:r>
              <a:rPr lang="en-GB" sz="4000" dirty="0" smtClean="0"/>
              <a:t>450 GeV: </a:t>
            </a:r>
            <a:r>
              <a:rPr lang="en-GB" sz="4000" dirty="0" err="1" smtClean="0"/>
              <a:t>Octupoles</a:t>
            </a:r>
            <a:endParaRPr lang="en-GB" sz="4000" dirty="0"/>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6"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073591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dirty="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a:bodyPr>
          <a:lstStyle/>
          <a:p>
            <a:pPr>
              <a:buFont typeface="Wingdings" charset="2"/>
              <a:buChar char="Ø"/>
            </a:pPr>
            <a:r>
              <a:rPr lang="en-GB" sz="2400" dirty="0"/>
              <a:t>Introduction</a:t>
            </a:r>
          </a:p>
          <a:p>
            <a:pPr lvl="0">
              <a:buFont typeface="Wingdings" charset="2"/>
              <a:buChar char="Ø"/>
            </a:pPr>
            <a:endParaRPr lang="en-GB" sz="2400" b="1" dirty="0" smtClean="0"/>
          </a:p>
          <a:p>
            <a:pPr lvl="0">
              <a:buFont typeface="Wingdings" charset="2"/>
              <a:buChar char="Ø"/>
            </a:pPr>
            <a:r>
              <a:rPr lang="en-GB" sz="2400" dirty="0" smtClean="0"/>
              <a:t>Quadrupoles at Injection </a:t>
            </a:r>
            <a:r>
              <a:rPr lang="en-GB" sz="2400" dirty="0"/>
              <a:t>E</a:t>
            </a:r>
            <a:r>
              <a:rPr lang="en-GB" sz="2400" dirty="0" smtClean="0"/>
              <a:t>nergy</a:t>
            </a:r>
            <a:endParaRPr lang="en-GB" sz="2400" dirty="0"/>
          </a:p>
          <a:p>
            <a:pPr lvl="0">
              <a:buFont typeface="Wingdings" charset="2"/>
              <a:buChar char="Ø"/>
            </a:pPr>
            <a:endParaRPr lang="en-GB" sz="2400" dirty="0" smtClean="0"/>
          </a:p>
          <a:p>
            <a:pPr lvl="0">
              <a:buFont typeface="Wingdings" charset="2"/>
              <a:buChar char="Ø"/>
            </a:pPr>
            <a:r>
              <a:rPr lang="en-GB" sz="2400" dirty="0"/>
              <a:t>Quadrupoles at C</a:t>
            </a:r>
            <a:r>
              <a:rPr lang="en-GB" sz="2400" dirty="0" smtClean="0"/>
              <a:t>ollision Energy</a:t>
            </a:r>
            <a:endParaRPr lang="en-GB" sz="2400" dirty="0"/>
          </a:p>
          <a:p>
            <a:pPr lvl="0">
              <a:buFont typeface="Wingdings" charset="2"/>
              <a:buChar char="Ø"/>
            </a:pPr>
            <a:endParaRPr lang="en-GB" sz="2400" dirty="0" smtClean="0"/>
          </a:p>
          <a:p>
            <a:pPr>
              <a:buFont typeface="Wingdings" charset="2"/>
              <a:buChar char="Ø"/>
            </a:pPr>
            <a:r>
              <a:rPr lang="en-GB" sz="2400" dirty="0" smtClean="0"/>
              <a:t>Dipoles at Injection Energy</a:t>
            </a:r>
            <a:endParaRPr lang="en-GB" sz="2400" b="1" dirty="0"/>
          </a:p>
          <a:p>
            <a:pPr lvl="0">
              <a:buFont typeface="Wingdings" charset="2"/>
              <a:buChar char="Ø"/>
            </a:pPr>
            <a:endParaRPr lang="en-GB" sz="2400" dirty="0"/>
          </a:p>
          <a:p>
            <a:pPr>
              <a:buFont typeface="Wingdings" charset="2"/>
              <a:buChar char="Ø"/>
            </a:pPr>
            <a:r>
              <a:rPr lang="en-GB" sz="2400" dirty="0" smtClean="0"/>
              <a:t>Conclusions</a:t>
            </a:r>
            <a:endParaRPr lang="en-GB" sz="2400" dirty="0"/>
          </a:p>
        </p:txBody>
      </p:sp>
      <p:sp>
        <p:nvSpPr>
          <p:cNvPr id="6" name="Segnaposto numero diapositiva 5"/>
          <p:cNvSpPr>
            <a:spLocks noGrp="1"/>
          </p:cNvSpPr>
          <p:nvPr>
            <p:ph type="sldNum" sz="quarter" idx="4"/>
          </p:nvPr>
        </p:nvSpPr>
        <p:spPr/>
        <p:txBody>
          <a:bodyPr/>
          <a:lstStyle/>
          <a:p>
            <a:fld id="{17918391-D411-FE40-AAD7-861AE5233E0E}" type="slidenum">
              <a:rPr lang="en-US" smtClean="0"/>
              <a:pPr/>
              <a:t>3</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7873603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fontScale="92500" lnSpcReduction="20000"/>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p>
          <a:p>
            <a:pPr lvl="0">
              <a:buFont typeface="Wingdings" charset="2"/>
              <a:buChar char="Ø"/>
            </a:pPr>
            <a:r>
              <a:rPr lang="en-GB" sz="2400" b="1" dirty="0" smtClean="0"/>
              <a:t>Quadrupoles at injection energy</a:t>
            </a:r>
          </a:p>
          <a:p>
            <a:pPr lvl="1"/>
            <a:r>
              <a:rPr lang="en-GB" sz="2000" dirty="0">
                <a:solidFill>
                  <a:schemeClr val="tx1">
                    <a:lumMod val="20000"/>
                    <a:lumOff val="80000"/>
                  </a:schemeClr>
                </a:solidFill>
              </a:rPr>
              <a:t>Convergence Studies</a:t>
            </a:r>
          </a:p>
          <a:p>
            <a:pPr lvl="1"/>
            <a:r>
              <a:rPr lang="en-GB" sz="2000" dirty="0">
                <a:solidFill>
                  <a:schemeClr val="tx1">
                    <a:lumMod val="20000"/>
                    <a:lumOff val="80000"/>
                  </a:schemeClr>
                </a:solidFill>
              </a:rPr>
              <a:t>Bunch Length and RF voltage </a:t>
            </a:r>
            <a:endParaRPr lang="en-GB" sz="2000" dirty="0" smtClean="0">
              <a:solidFill>
                <a:schemeClr val="tx1">
                  <a:lumMod val="20000"/>
                  <a:lumOff val="80000"/>
                </a:schemeClr>
              </a:solidFill>
            </a:endParaRPr>
          </a:p>
          <a:p>
            <a:pPr lvl="1"/>
            <a:r>
              <a:rPr lang="en-GB" sz="2000" dirty="0">
                <a:solidFill>
                  <a:schemeClr val="tx1">
                    <a:lumMod val="20000"/>
                    <a:lumOff val="80000"/>
                  </a:schemeClr>
                </a:solidFill>
              </a:rPr>
              <a:t>B</a:t>
            </a:r>
            <a:r>
              <a:rPr lang="en-GB" sz="2000" dirty="0" smtClean="0">
                <a:solidFill>
                  <a:schemeClr val="tx1">
                    <a:lumMod val="20000"/>
                    <a:lumOff val="80000"/>
                  </a:schemeClr>
                </a:solidFill>
              </a:rPr>
              <a:t>unch </a:t>
            </a:r>
            <a:r>
              <a:rPr lang="en-GB" sz="2000" dirty="0">
                <a:solidFill>
                  <a:schemeClr val="tx1">
                    <a:lumMod val="20000"/>
                    <a:lumOff val="80000"/>
                  </a:schemeClr>
                </a:solidFill>
              </a:rPr>
              <a:t>I</a:t>
            </a:r>
            <a:r>
              <a:rPr lang="en-GB" sz="2000" dirty="0" smtClean="0">
                <a:solidFill>
                  <a:schemeClr val="tx1">
                    <a:lumMod val="20000"/>
                    <a:lumOff val="80000"/>
                  </a:schemeClr>
                </a:solidFill>
              </a:rPr>
              <a:t>ntensity </a:t>
            </a:r>
          </a:p>
          <a:p>
            <a:pPr lvl="1"/>
            <a:r>
              <a:rPr lang="en-GB" sz="2000" dirty="0" smtClean="0">
                <a:solidFill>
                  <a:schemeClr val="tx1">
                    <a:lumMod val="20000"/>
                    <a:lumOff val="80000"/>
                  </a:schemeClr>
                </a:solidFill>
              </a:rPr>
              <a:t>Transverse Emittance </a:t>
            </a:r>
            <a:endParaRPr lang="en-GB" sz="2000" dirty="0">
              <a:solidFill>
                <a:schemeClr val="tx1">
                  <a:lumMod val="20000"/>
                  <a:lumOff val="80000"/>
                </a:schemeClr>
              </a:solidFill>
            </a:endParaRPr>
          </a:p>
          <a:p>
            <a:pPr lvl="1"/>
            <a:r>
              <a:rPr lang="en-GB" sz="2000" dirty="0" smtClean="0">
                <a:solidFill>
                  <a:schemeClr val="tx1">
                    <a:lumMod val="20000"/>
                    <a:lumOff val="80000"/>
                  </a:schemeClr>
                </a:solidFill>
              </a:rPr>
              <a:t>Chromaticity </a:t>
            </a:r>
            <a:r>
              <a:rPr lang="en-GB" sz="2000" dirty="0">
                <a:solidFill>
                  <a:schemeClr val="tx1">
                    <a:lumMod val="20000"/>
                    <a:lumOff val="80000"/>
                  </a:schemeClr>
                </a:solidFill>
              </a:rPr>
              <a:t>and </a:t>
            </a:r>
            <a:r>
              <a:rPr lang="en-GB" sz="2000" dirty="0" smtClean="0">
                <a:solidFill>
                  <a:schemeClr val="tx1">
                    <a:lumMod val="20000"/>
                    <a:lumOff val="80000"/>
                  </a:schemeClr>
                </a:solidFill>
              </a:rPr>
              <a:t>Damper</a:t>
            </a:r>
            <a:endParaRPr lang="en-GB" sz="2000" dirty="0">
              <a:solidFill>
                <a:schemeClr val="tx1">
                  <a:lumMod val="20000"/>
                  <a:lumOff val="80000"/>
                </a:schemeClr>
              </a:solidFill>
            </a:endParaRPr>
          </a:p>
          <a:p>
            <a:pPr lvl="1"/>
            <a:r>
              <a:rPr lang="en-GB" sz="2000" dirty="0" err="1" smtClean="0">
                <a:solidFill>
                  <a:schemeClr val="tx1">
                    <a:lumMod val="20000"/>
                    <a:lumOff val="80000"/>
                  </a:schemeClr>
                </a:solidFill>
              </a:rPr>
              <a:t>Octupoles</a:t>
            </a:r>
            <a:endParaRPr lang="en-GB" sz="2000" dirty="0">
              <a:solidFill>
                <a:schemeClr val="tx1">
                  <a:lumMod val="20000"/>
                  <a:lumOff val="80000"/>
                </a:schemeClr>
              </a:solidFill>
            </a:endParaRPr>
          </a:p>
          <a:p>
            <a:pPr lvl="1"/>
            <a:r>
              <a:rPr lang="en-GB" sz="2000" dirty="0"/>
              <a:t>Frequency </a:t>
            </a:r>
            <a:r>
              <a:rPr lang="en-GB" sz="2000" dirty="0" smtClean="0"/>
              <a:t>Analysis</a:t>
            </a:r>
          </a:p>
          <a:p>
            <a:pPr lvl="0">
              <a:buFont typeface="Wingdings" charset="2"/>
              <a:buChar char="Ø"/>
            </a:pPr>
            <a:endParaRPr lang="en-GB" sz="2400" dirty="0" smtClean="0"/>
          </a:p>
          <a:p>
            <a:pPr lvl="0">
              <a:buFont typeface="Wingdings" charset="2"/>
              <a:buChar char="Ø"/>
            </a:pPr>
            <a:r>
              <a:rPr lang="en-GB" sz="2400" dirty="0" smtClean="0">
                <a:solidFill>
                  <a:schemeClr val="tx1">
                    <a:lumMod val="20000"/>
                    <a:lumOff val="80000"/>
                  </a:schemeClr>
                </a:solidFill>
              </a:rPr>
              <a:t>Quadrupoles </a:t>
            </a:r>
            <a:r>
              <a:rPr lang="en-GB" sz="2400" dirty="0">
                <a:solidFill>
                  <a:schemeClr val="tx1">
                    <a:lumMod val="20000"/>
                    <a:lumOff val="80000"/>
                  </a:schemeClr>
                </a:solidFill>
              </a:rPr>
              <a:t>at </a:t>
            </a:r>
            <a:r>
              <a:rPr lang="en-GB" sz="2400" dirty="0" smtClean="0">
                <a:solidFill>
                  <a:schemeClr val="tx1">
                    <a:lumMod val="20000"/>
                    <a:lumOff val="80000"/>
                  </a:schemeClr>
                </a:solidFill>
              </a:rPr>
              <a:t>collision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30</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7673604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28" y="3389048"/>
            <a:ext cx="4740383" cy="2520000"/>
          </a:xfrm>
          <a:prstGeom prst="rect">
            <a:avLst/>
          </a:prstGeom>
        </p:spPr>
      </p:pic>
      <p:sp>
        <p:nvSpPr>
          <p:cNvPr id="8" name="Segnaposto numero diapositiva 1"/>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31</a:t>
            </a:fld>
            <a:endParaRPr lang="en-US" dirty="0"/>
          </a:p>
        </p:txBody>
      </p:sp>
      <p:sp>
        <p:nvSpPr>
          <p:cNvPr id="10" name="CasellaDiTesto 9"/>
          <p:cNvSpPr txBox="1"/>
          <p:nvPr/>
        </p:nvSpPr>
        <p:spPr>
          <a:xfrm>
            <a:off x="4568734" y="1182261"/>
            <a:ext cx="4487616" cy="3693319"/>
          </a:xfrm>
          <a:prstGeom prst="rect">
            <a:avLst/>
          </a:prstGeom>
          <a:noFill/>
        </p:spPr>
        <p:txBody>
          <a:bodyPr wrap="square" rtlCol="0">
            <a:spAutoFit/>
          </a:bodyPr>
          <a:lstStyle/>
          <a:p>
            <a:pPr marL="298450" indent="-285750">
              <a:spcBef>
                <a:spcPts val="600"/>
              </a:spcBef>
              <a:buClr>
                <a:schemeClr val="tx2"/>
              </a:buClr>
              <a:buFont typeface="Arial" panose="020B0604020202020204" pitchFamily="34" charset="0"/>
              <a:buChar char="•"/>
              <a:defRPr/>
            </a:pPr>
            <a:r>
              <a:rPr lang="en-US" sz="1700" dirty="0" smtClean="0">
                <a:solidFill>
                  <a:schemeClr val="tx2"/>
                </a:solidFill>
                <a:sym typeface="Wingdings"/>
              </a:rPr>
              <a:t>The instabilities are </a:t>
            </a:r>
            <a:r>
              <a:rPr lang="en-US" sz="1700" dirty="0">
                <a:solidFill>
                  <a:schemeClr val="tx2"/>
                </a:solidFill>
                <a:sym typeface="Wingdings"/>
              </a:rPr>
              <a:t>often characterized by the </a:t>
            </a:r>
            <a:r>
              <a:rPr lang="en-US" sz="1700" dirty="0">
                <a:solidFill>
                  <a:srgbClr val="FF0000"/>
                </a:solidFill>
                <a:sym typeface="Wingdings"/>
              </a:rPr>
              <a:t>absence</a:t>
            </a:r>
            <a:r>
              <a:rPr lang="en-US" sz="1700" dirty="0">
                <a:solidFill>
                  <a:schemeClr val="tx2"/>
                </a:solidFill>
                <a:sym typeface="Wingdings"/>
              </a:rPr>
              <a:t> of a clear </a:t>
            </a:r>
            <a:r>
              <a:rPr lang="en-US" sz="1700" dirty="0">
                <a:solidFill>
                  <a:srgbClr val="FF0000"/>
                </a:solidFill>
                <a:sym typeface="Wingdings"/>
              </a:rPr>
              <a:t>growth</a:t>
            </a:r>
            <a:r>
              <a:rPr lang="en-US" sz="1700" dirty="0">
                <a:solidFill>
                  <a:schemeClr val="tx2"/>
                </a:solidFill>
                <a:sym typeface="Wingdings"/>
              </a:rPr>
              <a:t> in the motion of the </a:t>
            </a:r>
            <a:r>
              <a:rPr lang="en-US" sz="1700" dirty="0">
                <a:solidFill>
                  <a:srgbClr val="FF0000"/>
                </a:solidFill>
                <a:sym typeface="Wingdings"/>
              </a:rPr>
              <a:t>bunch centroid </a:t>
            </a:r>
          </a:p>
          <a:p>
            <a:pPr marL="298450" indent="-285750">
              <a:spcBef>
                <a:spcPts val="600"/>
              </a:spcBef>
              <a:buClr>
                <a:schemeClr val="tx2"/>
              </a:buClr>
              <a:buFont typeface="Arial" panose="020B0604020202020204" pitchFamily="34" charset="0"/>
              <a:buChar char="•"/>
              <a:defRPr/>
            </a:pPr>
            <a:endParaRPr lang="en-US" sz="1700" b="1" dirty="0" smtClean="0">
              <a:solidFill>
                <a:srgbClr val="FF0000"/>
              </a:solidFill>
              <a:sym typeface="Wingdings"/>
            </a:endParaRPr>
          </a:p>
          <a:p>
            <a:pPr marL="298450" lvl="0" indent="-285750">
              <a:spcBef>
                <a:spcPts val="600"/>
              </a:spcBef>
              <a:buClr>
                <a:srgbClr val="0055A0"/>
              </a:buClr>
              <a:buFont typeface="Arial" panose="020B0604020202020204" pitchFamily="34" charset="0"/>
              <a:buChar char="•"/>
              <a:defRPr/>
            </a:pPr>
            <a:endParaRPr lang="en-US" sz="1700" b="1" dirty="0" smtClean="0">
              <a:solidFill>
                <a:srgbClr val="FF0000"/>
              </a:solidFill>
              <a:sym typeface="Wingdings"/>
            </a:endParaRPr>
          </a:p>
          <a:p>
            <a:pPr marL="298450" lvl="0" indent="-285750">
              <a:spcBef>
                <a:spcPts val="600"/>
              </a:spcBef>
              <a:buClr>
                <a:srgbClr val="0055A0"/>
              </a:buClr>
              <a:buFont typeface="Arial" panose="020B0604020202020204" pitchFamily="34" charset="0"/>
              <a:buChar char="•"/>
              <a:defRPr/>
            </a:pPr>
            <a:endParaRPr lang="en-US" sz="1700" b="1" dirty="0">
              <a:solidFill>
                <a:srgbClr val="FF0000"/>
              </a:solidFill>
              <a:sym typeface="Wingdings"/>
            </a:endParaRPr>
          </a:p>
          <a:p>
            <a:pPr marL="298450" lvl="0" indent="-285750">
              <a:spcBef>
                <a:spcPts val="600"/>
              </a:spcBef>
              <a:buClr>
                <a:srgbClr val="0055A0"/>
              </a:buClr>
              <a:buFont typeface="Arial" panose="020B0604020202020204" pitchFamily="34" charset="0"/>
              <a:buChar char="•"/>
              <a:defRPr/>
            </a:pPr>
            <a:endParaRPr lang="en-US" sz="1700" b="1" dirty="0" smtClean="0">
              <a:solidFill>
                <a:srgbClr val="FF0000"/>
              </a:solidFill>
              <a:sym typeface="Wingdings"/>
            </a:endParaRPr>
          </a:p>
          <a:p>
            <a:pPr marL="298450" lvl="0" indent="-285750">
              <a:spcBef>
                <a:spcPts val="600"/>
              </a:spcBef>
              <a:buClr>
                <a:srgbClr val="0055A0"/>
              </a:buClr>
              <a:buFont typeface="Arial" panose="020B0604020202020204" pitchFamily="34" charset="0"/>
              <a:buChar char="•"/>
              <a:defRPr/>
            </a:pPr>
            <a:endParaRPr lang="en-US" sz="1700" b="1" dirty="0">
              <a:solidFill>
                <a:srgbClr val="FF0000"/>
              </a:solidFill>
              <a:sym typeface="Wingdings"/>
            </a:endParaRPr>
          </a:p>
          <a:p>
            <a:pPr marL="298450" lvl="0" indent="-285750">
              <a:spcBef>
                <a:spcPts val="600"/>
              </a:spcBef>
              <a:buClr>
                <a:srgbClr val="0055A0"/>
              </a:buClr>
              <a:buFont typeface="Arial" panose="020B0604020202020204" pitchFamily="34" charset="0"/>
              <a:buChar char="•"/>
              <a:defRPr/>
            </a:pPr>
            <a:r>
              <a:rPr lang="en-US" sz="1700" dirty="0" smtClean="0">
                <a:solidFill>
                  <a:srgbClr val="0055A0"/>
                </a:solidFill>
                <a:sym typeface="Wingdings"/>
              </a:rPr>
              <a:t>The instabilities are </a:t>
            </a:r>
            <a:r>
              <a:rPr lang="en-US" sz="1700" dirty="0">
                <a:solidFill>
                  <a:srgbClr val="0055A0"/>
                </a:solidFill>
                <a:sym typeface="Wingdings"/>
              </a:rPr>
              <a:t>instead revealed by the </a:t>
            </a:r>
            <a:r>
              <a:rPr lang="en-US" sz="1700" dirty="0">
                <a:solidFill>
                  <a:srgbClr val="FF0000"/>
                </a:solidFill>
                <a:sym typeface="Wingdings"/>
              </a:rPr>
              <a:t>development</a:t>
            </a:r>
            <a:r>
              <a:rPr lang="en-US" sz="1700" dirty="0">
                <a:solidFill>
                  <a:srgbClr val="0055A0"/>
                </a:solidFill>
                <a:sym typeface="Wingdings"/>
              </a:rPr>
              <a:t> of a </a:t>
            </a:r>
            <a:r>
              <a:rPr lang="en-US" sz="1700" dirty="0">
                <a:solidFill>
                  <a:srgbClr val="FF0000"/>
                </a:solidFill>
                <a:sym typeface="Wingdings"/>
              </a:rPr>
              <a:t>strong </a:t>
            </a:r>
            <a:r>
              <a:rPr lang="en-US" sz="1700" dirty="0" err="1">
                <a:solidFill>
                  <a:srgbClr val="FF0000"/>
                </a:solidFill>
                <a:sym typeface="Wingdings"/>
              </a:rPr>
              <a:t>intrabunch</a:t>
            </a:r>
            <a:r>
              <a:rPr lang="en-US" sz="1700" dirty="0">
                <a:solidFill>
                  <a:srgbClr val="FF0000"/>
                </a:solidFill>
                <a:sym typeface="Wingdings"/>
              </a:rPr>
              <a:t> </a:t>
            </a:r>
            <a:r>
              <a:rPr lang="en-US" sz="1700" dirty="0" smtClean="0">
                <a:solidFill>
                  <a:srgbClr val="FF0000"/>
                </a:solidFill>
                <a:sym typeface="Wingdings"/>
              </a:rPr>
              <a:t>motion</a:t>
            </a:r>
            <a:r>
              <a:rPr lang="en-US" sz="1700" dirty="0">
                <a:solidFill>
                  <a:srgbClr val="0055A0"/>
                </a:solidFill>
                <a:sym typeface="Wingdings"/>
              </a:rPr>
              <a:t> </a:t>
            </a:r>
            <a:r>
              <a:rPr lang="en-US" sz="1700" dirty="0" smtClean="0">
                <a:solidFill>
                  <a:srgbClr val="0055A0"/>
                </a:solidFill>
                <a:sym typeface="Wingdings"/>
              </a:rPr>
              <a:t>and by </a:t>
            </a:r>
            <a:r>
              <a:rPr lang="en-US" sz="1700" dirty="0">
                <a:solidFill>
                  <a:srgbClr val="0055A0"/>
                </a:solidFill>
                <a:sym typeface="Wingdings"/>
              </a:rPr>
              <a:t>fast transverse emittance </a:t>
            </a:r>
            <a:r>
              <a:rPr lang="en-US" sz="1700" dirty="0" smtClean="0">
                <a:solidFill>
                  <a:srgbClr val="0055A0"/>
                </a:solidFill>
                <a:sym typeface="Wingdings"/>
              </a:rPr>
              <a:t>blow-up </a:t>
            </a:r>
            <a:endParaRPr lang="en-US" sz="1700" dirty="0">
              <a:solidFill>
                <a:srgbClr val="0055A0"/>
              </a:solidFill>
              <a:sym typeface="Wingdings"/>
            </a:endParaRPr>
          </a:p>
        </p:txBody>
      </p:sp>
      <p:sp>
        <p:nvSpPr>
          <p:cNvPr id="14"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smtClean="0"/>
              <a:t>Quad</a:t>
            </a:r>
            <a:r>
              <a:rPr lang="en-GB" sz="4000" dirty="0" smtClean="0"/>
              <a:t> </a:t>
            </a:r>
            <a:r>
              <a:rPr lang="en-GB" sz="4000"/>
              <a:t>at </a:t>
            </a:r>
            <a:r>
              <a:rPr lang="en-GB" sz="4000" smtClean="0"/>
              <a:t>450 GeV: </a:t>
            </a:r>
            <a:r>
              <a:rPr lang="en-GB" sz="4000" dirty="0"/>
              <a:t>Frequency </a:t>
            </a:r>
            <a:r>
              <a:rPr lang="en-GB" sz="4000" dirty="0" smtClean="0"/>
              <a:t>Analysis</a:t>
            </a:r>
            <a:endParaRPr lang="en-GB" sz="4000" dirty="0"/>
          </a:p>
        </p:txBody>
      </p:sp>
      <p:pic>
        <p:nvPicPr>
          <p:cNvPr id="4" name="Immagine 3"/>
          <p:cNvPicPr>
            <a:picLocks noChangeAspect="1"/>
          </p:cNvPicPr>
          <p:nvPr/>
        </p:nvPicPr>
        <p:blipFill rotWithShape="1">
          <a:blip r:embed="rId4">
            <a:extLst>
              <a:ext uri="{28A0092B-C50C-407E-A947-70E740481C1C}">
                <a14:useLocalDpi xmlns:a14="http://schemas.microsoft.com/office/drawing/2010/main" val="0"/>
              </a:ext>
            </a:extLst>
          </a:blip>
          <a:srcRect b="69550"/>
          <a:stretch/>
        </p:blipFill>
        <p:spPr>
          <a:xfrm>
            <a:off x="13756" y="875269"/>
            <a:ext cx="4519061" cy="2088292"/>
          </a:xfrm>
          <a:prstGeom prst="rect">
            <a:avLst/>
          </a:prstGeom>
        </p:spPr>
      </p:pic>
      <p:sp>
        <p:nvSpPr>
          <p:cNvPr id="18" name="TextBox 4">
            <a:extLst>
              <a:ext uri="{FF2B5EF4-FFF2-40B4-BE49-F238E27FC236}">
                <a16:creationId xmlns:a16="http://schemas.microsoft.com/office/drawing/2014/main" xmlns="" id="{C1ED59BC-BA2C-4443-95DA-69DFFED88D0B}"/>
              </a:ext>
            </a:extLst>
          </p:cNvPr>
          <p:cNvSpPr txBox="1"/>
          <p:nvPr/>
        </p:nvSpPr>
        <p:spPr>
          <a:xfrm>
            <a:off x="-35672" y="702948"/>
            <a:ext cx="5010911" cy="323165"/>
          </a:xfrm>
          <a:prstGeom prst="rect">
            <a:avLst/>
          </a:prstGeom>
          <a:noFill/>
        </p:spPr>
        <p:txBody>
          <a:bodyPr wrap="square" rtlCol="0">
            <a:spAutoFit/>
          </a:bodyPr>
          <a:lstStyle/>
          <a:p>
            <a:pPr algn="ctr"/>
            <a:r>
              <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rPr>
              <a:t>1.2 x 10</a:t>
            </a:r>
            <a:r>
              <a:rPr lang="en-US" sz="1500" b="1"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11</a:t>
            </a:r>
            <a:r>
              <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5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p/bunch, SEY = 1.3, V</a:t>
            </a:r>
            <a:r>
              <a:rPr lang="en-US" sz="1500" b="1" baseline="-25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RF</a:t>
            </a:r>
            <a:r>
              <a:rPr lang="en-US" sz="15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 5 MV</a:t>
            </a:r>
            <a:endParaRPr lang="en-US" sz="1500"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929823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1"/>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32</a:t>
            </a:fld>
            <a:endParaRPr lang="en-US" dirty="0"/>
          </a:p>
        </p:txBody>
      </p:sp>
      <p:sp>
        <p:nvSpPr>
          <p:cNvPr id="9" name="CasellaDiTesto 8"/>
          <p:cNvSpPr txBox="1"/>
          <p:nvPr/>
        </p:nvSpPr>
        <p:spPr>
          <a:xfrm>
            <a:off x="4531418" y="934861"/>
            <a:ext cx="4612582" cy="4493538"/>
          </a:xfrm>
          <a:prstGeom prst="rect">
            <a:avLst/>
          </a:prstGeom>
          <a:noFill/>
        </p:spPr>
        <p:txBody>
          <a:bodyPr wrap="square" rtlCol="0">
            <a:spAutoFit/>
          </a:bodyPr>
          <a:lstStyle/>
          <a:p>
            <a:pPr marL="285750" indent="-285750">
              <a:buFont typeface="Arial" charset="0"/>
              <a:buChar char="•"/>
            </a:pPr>
            <a:r>
              <a:rPr lang="en-US" dirty="0"/>
              <a:t>A</a:t>
            </a:r>
            <a:r>
              <a:rPr lang="en-US" dirty="0" smtClean="0"/>
              <a:t>pplying a </a:t>
            </a:r>
            <a:r>
              <a:rPr lang="en-US" dirty="0">
                <a:solidFill>
                  <a:srgbClr val="FF0000"/>
                </a:solidFill>
              </a:rPr>
              <a:t>Fourier transform </a:t>
            </a:r>
            <a:r>
              <a:rPr lang="en-US" dirty="0"/>
              <a:t>to the position along the </a:t>
            </a:r>
            <a:r>
              <a:rPr lang="en-US" dirty="0" smtClean="0"/>
              <a:t>bunch at </a:t>
            </a:r>
            <a:r>
              <a:rPr lang="en-US" dirty="0"/>
              <a:t>each </a:t>
            </a:r>
            <a:r>
              <a:rPr lang="en-US" dirty="0" smtClean="0"/>
              <a:t>turn:</a:t>
            </a:r>
          </a:p>
          <a:p>
            <a:pPr marL="742950" lvl="1" indent="-285750">
              <a:buFont typeface="Courier New" charset="0"/>
              <a:buChar char="o"/>
            </a:pPr>
            <a:r>
              <a:rPr lang="en-US" sz="1600" dirty="0"/>
              <a:t>t</a:t>
            </a:r>
            <a:r>
              <a:rPr lang="en-US" sz="1600" dirty="0" smtClean="0"/>
              <a:t>he </a:t>
            </a:r>
            <a:r>
              <a:rPr lang="en-US" sz="1600" dirty="0"/>
              <a:t>spectral line corresponding to a </a:t>
            </a:r>
            <a:r>
              <a:rPr lang="en-US" sz="1600" dirty="0">
                <a:solidFill>
                  <a:srgbClr val="FF0000"/>
                </a:solidFill>
              </a:rPr>
              <a:t>rigid oscillation</a:t>
            </a:r>
            <a:r>
              <a:rPr lang="en-US" sz="1600" dirty="0"/>
              <a:t> of the bunch (</a:t>
            </a:r>
            <a:r>
              <a:rPr lang="en-US" sz="1600" dirty="0" err="1"/>
              <a:t>N</a:t>
            </a:r>
            <a:r>
              <a:rPr lang="en-US" sz="1600" baseline="-25000" dirty="0" err="1"/>
              <a:t>osc</a:t>
            </a:r>
            <a:r>
              <a:rPr lang="en-US" sz="1600" dirty="0"/>
              <a:t> = 0) </a:t>
            </a:r>
            <a:r>
              <a:rPr lang="en-US" sz="1600" dirty="0">
                <a:solidFill>
                  <a:srgbClr val="FF0000"/>
                </a:solidFill>
              </a:rPr>
              <a:t>shows indeed a decreasing </a:t>
            </a:r>
            <a:r>
              <a:rPr lang="en-US" sz="1600" dirty="0" smtClean="0">
                <a:solidFill>
                  <a:srgbClr val="FF0000"/>
                </a:solidFill>
              </a:rPr>
              <a:t>amplitude</a:t>
            </a:r>
          </a:p>
          <a:p>
            <a:pPr marL="742950" lvl="1" indent="-285750">
              <a:buFont typeface="Courier New" charset="0"/>
              <a:buChar char="o"/>
            </a:pPr>
            <a:r>
              <a:rPr lang="en-US" sz="1600" dirty="0"/>
              <a:t>i</a:t>
            </a:r>
            <a:r>
              <a:rPr lang="en-US" sz="1600" dirty="0" smtClean="0"/>
              <a:t>nstead</a:t>
            </a:r>
            <a:r>
              <a:rPr lang="en-US" sz="1600" dirty="0"/>
              <a:t>, </a:t>
            </a:r>
            <a:r>
              <a:rPr lang="en-US" sz="1600" dirty="0">
                <a:solidFill>
                  <a:srgbClr val="FF0000"/>
                </a:solidFill>
              </a:rPr>
              <a:t>an increase in amplitude </a:t>
            </a:r>
            <a:r>
              <a:rPr lang="en-US" sz="1600" dirty="0"/>
              <a:t>is observed </a:t>
            </a:r>
            <a:r>
              <a:rPr lang="en-US" sz="1600" dirty="0">
                <a:solidFill>
                  <a:srgbClr val="FF0000"/>
                </a:solidFill>
              </a:rPr>
              <a:t>on other spectral lines</a:t>
            </a:r>
            <a:r>
              <a:rPr lang="en-US" sz="1600" dirty="0"/>
              <a:t> </a:t>
            </a:r>
            <a:r>
              <a:rPr lang="en-US" sz="1600" dirty="0" smtClean="0"/>
              <a:t>        (0.5 </a:t>
            </a:r>
            <a:r>
              <a:rPr lang="en-US" sz="1600" dirty="0"/>
              <a:t>&lt; </a:t>
            </a:r>
            <a:r>
              <a:rPr lang="en-US" sz="1600" dirty="0" err="1"/>
              <a:t>N</a:t>
            </a:r>
            <a:r>
              <a:rPr lang="en-US" sz="1600" baseline="-25000" dirty="0" err="1"/>
              <a:t>osc</a:t>
            </a:r>
            <a:r>
              <a:rPr lang="en-US" sz="1600" dirty="0"/>
              <a:t> &lt; </a:t>
            </a:r>
            <a:r>
              <a:rPr lang="en-US" sz="1600" dirty="0" smtClean="0"/>
              <a:t>2.5)</a:t>
            </a:r>
          </a:p>
          <a:p>
            <a:pPr marL="742950" lvl="1" indent="-285750">
              <a:buFont typeface="Courier New" charset="0"/>
              <a:buChar char="o"/>
            </a:pPr>
            <a:endParaRPr lang="en-US" sz="1600" dirty="0"/>
          </a:p>
          <a:p>
            <a:pPr marL="742950" lvl="1" indent="-285750">
              <a:buFont typeface="Courier New" charset="0"/>
              <a:buChar char="o"/>
            </a:pPr>
            <a:endParaRPr lang="en-US" sz="1600" dirty="0" smtClean="0"/>
          </a:p>
          <a:p>
            <a:pPr marL="742950" lvl="1" indent="-285750">
              <a:buFont typeface="Courier New" charset="0"/>
              <a:buChar char="o"/>
            </a:pPr>
            <a:endParaRPr lang="en-US" sz="1600" dirty="0" smtClean="0"/>
          </a:p>
          <a:p>
            <a:pPr marL="742950" lvl="1" indent="-285750">
              <a:buFont typeface="Courier New" charset="0"/>
              <a:buChar char="o"/>
            </a:pPr>
            <a:endParaRPr lang="en-US" sz="1600" dirty="0"/>
          </a:p>
          <a:p>
            <a:pPr marL="285750" indent="-285750">
              <a:buFont typeface="Arial" charset="0"/>
              <a:buChar char="•"/>
            </a:pPr>
            <a:r>
              <a:rPr lang="en-US" dirty="0" smtClean="0"/>
              <a:t>In the </a:t>
            </a:r>
            <a:r>
              <a:rPr lang="en-US" dirty="0">
                <a:solidFill>
                  <a:srgbClr val="FF0000"/>
                </a:solidFill>
              </a:rPr>
              <a:t>time evolution </a:t>
            </a:r>
            <a:r>
              <a:rPr lang="en-US" dirty="0"/>
              <a:t>of the sine and cosine components of the strongest spectral </a:t>
            </a:r>
            <a:r>
              <a:rPr lang="en-US" dirty="0" smtClean="0"/>
              <a:t>line, the </a:t>
            </a:r>
            <a:r>
              <a:rPr lang="en-US" dirty="0"/>
              <a:t>development of the </a:t>
            </a:r>
            <a:r>
              <a:rPr lang="en-US" dirty="0">
                <a:solidFill>
                  <a:srgbClr val="FF0000"/>
                </a:solidFill>
              </a:rPr>
              <a:t>instability</a:t>
            </a:r>
            <a:r>
              <a:rPr lang="en-US" dirty="0"/>
              <a:t> is clearly </a:t>
            </a:r>
            <a:r>
              <a:rPr lang="en-US" dirty="0" smtClean="0">
                <a:solidFill>
                  <a:srgbClr val="FF0000"/>
                </a:solidFill>
              </a:rPr>
              <a:t>visible</a:t>
            </a:r>
            <a:r>
              <a:rPr lang="en-US" dirty="0" smtClean="0"/>
              <a:t> </a:t>
            </a:r>
            <a:endParaRPr lang="en-US" dirty="0"/>
          </a:p>
          <a:p>
            <a:pPr marL="285750" indent="-285750">
              <a:buFont typeface="Arial" charset="0"/>
              <a:buChar char="•"/>
            </a:pPr>
            <a:endParaRPr lang="en-US" dirty="0"/>
          </a:p>
        </p:txBody>
      </p:sp>
      <p:pic>
        <p:nvPicPr>
          <p:cNvPr id="11" name="Immagine 10"/>
          <p:cNvPicPr>
            <a:picLocks noChangeAspect="1"/>
          </p:cNvPicPr>
          <p:nvPr/>
        </p:nvPicPr>
        <p:blipFill rotWithShape="1">
          <a:blip r:embed="rId3">
            <a:extLst>
              <a:ext uri="{28A0092B-C50C-407E-A947-70E740481C1C}">
                <a14:useLocalDpi xmlns:a14="http://schemas.microsoft.com/office/drawing/2010/main" val="0"/>
              </a:ext>
            </a:extLst>
          </a:blip>
          <a:srcRect t="30480" b="29458"/>
          <a:stretch/>
        </p:blipFill>
        <p:spPr>
          <a:xfrm>
            <a:off x="12357" y="823652"/>
            <a:ext cx="4519061" cy="2747451"/>
          </a:xfrm>
          <a:prstGeom prst="rect">
            <a:avLst/>
          </a:prstGeom>
        </p:spPr>
      </p:pic>
      <p:sp>
        <p:nvSpPr>
          <p:cNvPr id="10"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6"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smtClean="0"/>
              <a:t>Quad</a:t>
            </a:r>
            <a:r>
              <a:rPr lang="en-GB" sz="4000" dirty="0" smtClean="0"/>
              <a:t> </a:t>
            </a:r>
            <a:r>
              <a:rPr lang="en-GB" sz="4000"/>
              <a:t>at </a:t>
            </a:r>
            <a:r>
              <a:rPr lang="en-GB" sz="4000" smtClean="0"/>
              <a:t>450 GeV: </a:t>
            </a:r>
            <a:r>
              <a:rPr lang="en-GB" sz="4000" dirty="0"/>
              <a:t>Frequency </a:t>
            </a:r>
            <a:r>
              <a:rPr lang="en-GB" sz="4000" dirty="0" smtClean="0"/>
              <a:t>Analysis</a:t>
            </a:r>
            <a:endParaRPr lang="en-GB" sz="4000" dirty="0"/>
          </a:p>
        </p:txBody>
      </p:sp>
      <p:pic>
        <p:nvPicPr>
          <p:cNvPr id="17" name="Immagine 16"/>
          <p:cNvPicPr>
            <a:picLocks noChangeAspect="1"/>
          </p:cNvPicPr>
          <p:nvPr/>
        </p:nvPicPr>
        <p:blipFill rotWithShape="1">
          <a:blip r:embed="rId3">
            <a:extLst>
              <a:ext uri="{28A0092B-C50C-407E-A947-70E740481C1C}">
                <a14:useLocalDpi xmlns:a14="http://schemas.microsoft.com/office/drawing/2010/main" val="0"/>
              </a:ext>
            </a:extLst>
          </a:blip>
          <a:srcRect t="70542" b="89"/>
          <a:stretch/>
        </p:blipFill>
        <p:spPr>
          <a:xfrm>
            <a:off x="12357" y="3583459"/>
            <a:ext cx="4519061" cy="2014151"/>
          </a:xfrm>
          <a:prstGeom prst="rect">
            <a:avLst/>
          </a:prstGeom>
        </p:spPr>
      </p:pic>
    </p:spTree>
    <p:extLst>
      <p:ext uri="{BB962C8B-B14F-4D97-AF65-F5344CB8AC3E}">
        <p14:creationId xmlns:p14="http://schemas.microsoft.com/office/powerpoint/2010/main" val="144165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1"/>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33</a:t>
            </a:fld>
            <a:endParaRPr lang="en-US" dirty="0"/>
          </a:p>
        </p:txBody>
      </p:sp>
      <p:sp>
        <p:nvSpPr>
          <p:cNvPr id="9" name="CasellaDiTesto 8"/>
          <p:cNvSpPr txBox="1"/>
          <p:nvPr/>
        </p:nvSpPr>
        <p:spPr>
          <a:xfrm>
            <a:off x="222068" y="749506"/>
            <a:ext cx="8693332" cy="5324535"/>
          </a:xfrm>
          <a:prstGeom prst="rect">
            <a:avLst/>
          </a:prstGeom>
          <a:noFill/>
        </p:spPr>
        <p:txBody>
          <a:bodyPr wrap="square" rtlCol="0">
            <a:spAutoFit/>
          </a:bodyPr>
          <a:lstStyle/>
          <a:p>
            <a:r>
              <a:rPr lang="en-US" dirty="0"/>
              <a:t>By performing a </a:t>
            </a:r>
            <a:r>
              <a:rPr lang="en-US" dirty="0">
                <a:solidFill>
                  <a:srgbClr val="FF0000"/>
                </a:solidFill>
              </a:rPr>
              <a:t>double Fourier transform </a:t>
            </a:r>
            <a:r>
              <a:rPr lang="en-US" dirty="0"/>
              <a:t>with respect to the </a:t>
            </a:r>
            <a:r>
              <a:rPr lang="en-US" dirty="0" err="1">
                <a:solidFill>
                  <a:srgbClr val="FF0000"/>
                </a:solidFill>
              </a:rPr>
              <a:t>intrabunch</a:t>
            </a:r>
            <a:r>
              <a:rPr lang="en-US" dirty="0">
                <a:solidFill>
                  <a:srgbClr val="FF0000"/>
                </a:solidFill>
              </a:rPr>
              <a:t> position </a:t>
            </a:r>
            <a:r>
              <a:rPr lang="en-US" dirty="0"/>
              <a:t>and with respect to </a:t>
            </a:r>
            <a:r>
              <a:rPr lang="en-US" dirty="0">
                <a:solidFill>
                  <a:srgbClr val="FF0000"/>
                </a:solidFill>
              </a:rPr>
              <a:t>time</a:t>
            </a:r>
            <a:r>
              <a:rPr lang="en-US" dirty="0"/>
              <a:t>, we obtain the 2D </a:t>
            </a:r>
            <a:r>
              <a:rPr lang="en-US" dirty="0" smtClean="0"/>
              <a:t>spectrum:</a:t>
            </a:r>
          </a:p>
          <a:p>
            <a:pPr marL="285750" indent="-285750">
              <a:buFont typeface="Arial" charset="0"/>
              <a:buChar char="•"/>
            </a:pPr>
            <a:endParaRPr lang="en-US" dirty="0"/>
          </a:p>
          <a:p>
            <a:pPr marL="285750" indent="-285750">
              <a:buFont typeface="Arial" charset="0"/>
              <a:buChar char="•"/>
            </a:pPr>
            <a:endParaRPr lang="en-US" dirty="0" smtClean="0"/>
          </a:p>
          <a:p>
            <a:pPr marL="285750" indent="-285750">
              <a:buFont typeface="Arial" charset="0"/>
              <a:buChar char="•"/>
            </a:pPr>
            <a:endParaRPr lang="en-US" dirty="0"/>
          </a:p>
          <a:p>
            <a:pPr marL="285750" indent="-285750">
              <a:buFont typeface="Arial" charset="0"/>
              <a:buChar char="•"/>
            </a:pPr>
            <a:endParaRPr lang="en-US" dirty="0" smtClean="0"/>
          </a:p>
          <a:p>
            <a:pPr marL="285750" indent="-285750">
              <a:buFont typeface="Arial" charset="0"/>
              <a:buChar char="•"/>
            </a:pPr>
            <a:endParaRPr lang="en-US" dirty="0"/>
          </a:p>
          <a:p>
            <a:pPr marL="285750" indent="-285750">
              <a:buFont typeface="Arial" charset="0"/>
              <a:buChar char="•"/>
            </a:pPr>
            <a:endParaRPr lang="en-US" dirty="0" smtClean="0"/>
          </a:p>
          <a:p>
            <a:pPr marL="285750" indent="-285750">
              <a:buFont typeface="Arial" charset="0"/>
              <a:buChar char="•"/>
            </a:pPr>
            <a:endParaRPr lang="en-US" dirty="0"/>
          </a:p>
          <a:p>
            <a:pPr marL="285750" indent="-285750">
              <a:buFont typeface="Arial" charset="0"/>
              <a:buChar char="•"/>
            </a:pPr>
            <a:endParaRPr lang="en-US" dirty="0" smtClean="0"/>
          </a:p>
          <a:p>
            <a:pPr marL="285750" indent="-285750">
              <a:buFont typeface="Arial" charset="0"/>
              <a:buChar char="•"/>
            </a:pPr>
            <a:endParaRPr lang="en-US" dirty="0"/>
          </a:p>
          <a:p>
            <a:pPr marL="285750" indent="-285750">
              <a:buFont typeface="Arial" charset="0"/>
              <a:buChar char="•"/>
            </a:pPr>
            <a:endParaRPr lang="en-US" dirty="0"/>
          </a:p>
          <a:p>
            <a:pPr marL="285750" indent="-285750">
              <a:buFont typeface="Arial" charset="0"/>
              <a:buChar char="•"/>
            </a:pPr>
            <a:r>
              <a:rPr lang="en-US" dirty="0"/>
              <a:t>The vertical </a:t>
            </a:r>
            <a:r>
              <a:rPr lang="en-US" dirty="0">
                <a:solidFill>
                  <a:srgbClr val="FF0000"/>
                </a:solidFill>
              </a:rPr>
              <a:t>dashed line </a:t>
            </a:r>
            <a:r>
              <a:rPr lang="en-US" dirty="0"/>
              <a:t>indicates the </a:t>
            </a:r>
            <a:r>
              <a:rPr lang="en-US" dirty="0">
                <a:solidFill>
                  <a:srgbClr val="FF0000"/>
                </a:solidFill>
              </a:rPr>
              <a:t>unperturbed </a:t>
            </a:r>
            <a:r>
              <a:rPr lang="en-US" dirty="0" err="1">
                <a:solidFill>
                  <a:srgbClr val="FF0000"/>
                </a:solidFill>
              </a:rPr>
              <a:t>betatron</a:t>
            </a:r>
            <a:r>
              <a:rPr lang="en-US" dirty="0">
                <a:solidFill>
                  <a:srgbClr val="FF0000"/>
                </a:solidFill>
              </a:rPr>
              <a:t> </a:t>
            </a:r>
            <a:r>
              <a:rPr lang="en-US" dirty="0" smtClean="0">
                <a:solidFill>
                  <a:srgbClr val="FF0000"/>
                </a:solidFill>
              </a:rPr>
              <a:t>tune</a:t>
            </a:r>
          </a:p>
          <a:p>
            <a:pPr marL="285750" indent="-285750">
              <a:buFont typeface="Arial" charset="0"/>
              <a:buChar char="•"/>
            </a:pPr>
            <a:r>
              <a:rPr lang="en-US" dirty="0" smtClean="0"/>
              <a:t>A </a:t>
            </a:r>
            <a:r>
              <a:rPr lang="en-US" dirty="0">
                <a:solidFill>
                  <a:srgbClr val="FF0000"/>
                </a:solidFill>
              </a:rPr>
              <a:t>positive tune shift </a:t>
            </a:r>
            <a:r>
              <a:rPr lang="en-US" dirty="0"/>
              <a:t>is observed on the </a:t>
            </a:r>
            <a:r>
              <a:rPr lang="en-US" dirty="0" smtClean="0">
                <a:solidFill>
                  <a:srgbClr val="FF0000"/>
                </a:solidFill>
              </a:rPr>
              <a:t>rigid bunch </a:t>
            </a:r>
            <a:r>
              <a:rPr lang="en-US" dirty="0">
                <a:solidFill>
                  <a:srgbClr val="FF0000"/>
                </a:solidFill>
              </a:rPr>
              <a:t>line </a:t>
            </a:r>
            <a:r>
              <a:rPr lang="en-US" dirty="0"/>
              <a:t>(</a:t>
            </a:r>
            <a:r>
              <a:rPr lang="en-US" dirty="0" err="1"/>
              <a:t>N</a:t>
            </a:r>
            <a:r>
              <a:rPr lang="en-US" baseline="-25000" dirty="0" err="1"/>
              <a:t>osc</a:t>
            </a:r>
            <a:r>
              <a:rPr lang="en-US" dirty="0"/>
              <a:t> = </a:t>
            </a:r>
            <a:r>
              <a:rPr lang="en-US" dirty="0" smtClean="0"/>
              <a:t>0)</a:t>
            </a:r>
          </a:p>
          <a:p>
            <a:pPr marL="285750" indent="-285750">
              <a:buFont typeface="Arial" charset="0"/>
              <a:buChar char="•"/>
            </a:pPr>
            <a:r>
              <a:rPr lang="en-US" dirty="0" smtClean="0"/>
              <a:t>The </a:t>
            </a:r>
            <a:r>
              <a:rPr lang="en-US" dirty="0">
                <a:solidFill>
                  <a:srgbClr val="FF0000"/>
                </a:solidFill>
              </a:rPr>
              <a:t>unstable lines </a:t>
            </a:r>
            <a:r>
              <a:rPr lang="en-US" dirty="0"/>
              <a:t>(0.5 &lt; </a:t>
            </a:r>
            <a:r>
              <a:rPr lang="en-US" dirty="0" err="1"/>
              <a:t>N</a:t>
            </a:r>
            <a:r>
              <a:rPr lang="en-US" baseline="-25000" dirty="0" err="1"/>
              <a:t>osc</a:t>
            </a:r>
            <a:r>
              <a:rPr lang="en-US" dirty="0"/>
              <a:t> &lt; 2.5) </a:t>
            </a:r>
            <a:r>
              <a:rPr lang="en-US" dirty="0">
                <a:solidFill>
                  <a:srgbClr val="FF0000"/>
                </a:solidFill>
              </a:rPr>
              <a:t>show a negative tune </a:t>
            </a:r>
            <a:r>
              <a:rPr lang="en-US" dirty="0" smtClean="0">
                <a:solidFill>
                  <a:srgbClr val="FF0000"/>
                </a:solidFill>
              </a:rPr>
              <a:t>shift</a:t>
            </a:r>
            <a:endParaRPr lang="en-US" dirty="0"/>
          </a:p>
          <a:p>
            <a:pPr marL="285750" indent="-285750">
              <a:buFont typeface="Arial" charset="0"/>
              <a:buChar char="•"/>
            </a:pPr>
            <a:r>
              <a:rPr lang="en-US" dirty="0" smtClean="0"/>
              <a:t>Recent </a:t>
            </a:r>
            <a:r>
              <a:rPr lang="en-US" dirty="0"/>
              <a:t>work based on a linearized model of the e-cloud has shown that </a:t>
            </a:r>
            <a:r>
              <a:rPr lang="en-US" dirty="0">
                <a:solidFill>
                  <a:srgbClr val="FF0000"/>
                </a:solidFill>
              </a:rPr>
              <a:t>the instability</a:t>
            </a:r>
            <a:r>
              <a:rPr lang="en-US" dirty="0"/>
              <a:t> </a:t>
            </a:r>
            <a:r>
              <a:rPr lang="en-US" dirty="0">
                <a:solidFill>
                  <a:srgbClr val="FF0000"/>
                </a:solidFill>
              </a:rPr>
              <a:t>is generated by a Transverse Mode Coupling mechanism </a:t>
            </a:r>
            <a:r>
              <a:rPr lang="en-US" dirty="0" smtClean="0"/>
              <a:t>[4]</a:t>
            </a:r>
            <a:endParaRPr lang="en-US" dirty="0"/>
          </a:p>
          <a:p>
            <a:pPr marL="285750" indent="-285750">
              <a:buFont typeface="Arial" charset="0"/>
              <a:buChar char="•"/>
            </a:pPr>
            <a:endParaRPr lang="en-US" dirty="0"/>
          </a:p>
          <a:p>
            <a:pPr marL="285750" indent="-285750">
              <a:buFont typeface="Arial" charset="0"/>
              <a:buChar char="•"/>
            </a:pPr>
            <a:endParaRPr lang="en-US" sz="1600" dirty="0"/>
          </a:p>
        </p:txBody>
      </p:sp>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0384" y="1371939"/>
            <a:ext cx="4296700" cy="2700000"/>
          </a:xfrm>
          <a:prstGeom prst="rect">
            <a:avLst/>
          </a:prstGeom>
        </p:spPr>
      </p:pic>
      <p:sp>
        <p:nvSpPr>
          <p:cNvPr id="10" name="CasellaDiTesto 9"/>
          <p:cNvSpPr txBox="1"/>
          <p:nvPr/>
        </p:nvSpPr>
        <p:spPr>
          <a:xfrm>
            <a:off x="0" y="5635602"/>
            <a:ext cx="9144000" cy="523220"/>
          </a:xfrm>
          <a:prstGeom prst="rect">
            <a:avLst/>
          </a:prstGeom>
          <a:noFill/>
        </p:spPr>
        <p:txBody>
          <a:bodyPr wrap="square" rtlCol="0">
            <a:spAutoFit/>
          </a:bodyPr>
          <a:lstStyle/>
          <a:p>
            <a:r>
              <a:rPr lang="it-IT" sz="1400" dirty="0" smtClean="0">
                <a:latin typeface="+mj-lt"/>
              </a:rPr>
              <a:t>[4] </a:t>
            </a:r>
            <a:r>
              <a:rPr lang="it-IT" sz="1400" dirty="0"/>
              <a:t>G. </a:t>
            </a:r>
            <a:r>
              <a:rPr lang="it-IT" sz="1400" dirty="0" err="1"/>
              <a:t>Iadarola</a:t>
            </a:r>
            <a:r>
              <a:rPr lang="it-IT" sz="1400" dirty="0"/>
              <a:t>, L. </a:t>
            </a:r>
            <a:r>
              <a:rPr lang="it-IT" sz="1400" dirty="0" err="1"/>
              <a:t>Mether</a:t>
            </a:r>
            <a:r>
              <a:rPr lang="it-IT" sz="1400" dirty="0"/>
              <a:t>, N. </a:t>
            </a:r>
            <a:r>
              <a:rPr lang="it-IT" sz="1400" dirty="0" err="1"/>
              <a:t>Mounet</a:t>
            </a:r>
            <a:r>
              <a:rPr lang="it-IT" sz="1400" dirty="0"/>
              <a:t>, and L. Sabato, “</a:t>
            </a:r>
            <a:r>
              <a:rPr lang="it-IT" sz="1400" dirty="0" err="1"/>
              <a:t>Linearized</a:t>
            </a:r>
            <a:r>
              <a:rPr lang="it-IT" sz="1400" dirty="0"/>
              <a:t> </a:t>
            </a:r>
            <a:r>
              <a:rPr lang="it-IT" sz="1400" dirty="0" err="1"/>
              <a:t>method</a:t>
            </a:r>
            <a:r>
              <a:rPr lang="it-IT" sz="1400" dirty="0"/>
              <a:t> for the </a:t>
            </a:r>
            <a:r>
              <a:rPr lang="it-IT" sz="1400" dirty="0" err="1"/>
              <a:t>study</a:t>
            </a:r>
            <a:r>
              <a:rPr lang="it-IT" sz="1400" dirty="0"/>
              <a:t> of </a:t>
            </a:r>
            <a:r>
              <a:rPr lang="it-IT" sz="1400" dirty="0" err="1"/>
              <a:t>transverse</a:t>
            </a:r>
            <a:r>
              <a:rPr lang="it-IT" sz="1400" dirty="0"/>
              <a:t> </a:t>
            </a:r>
            <a:r>
              <a:rPr lang="it-IT" sz="1400" dirty="0" err="1"/>
              <a:t>instabilities</a:t>
            </a:r>
            <a:r>
              <a:rPr lang="it-IT" sz="1400" dirty="0"/>
              <a:t> </a:t>
            </a:r>
            <a:r>
              <a:rPr lang="it-IT" sz="1400" dirty="0" err="1"/>
              <a:t>driven</a:t>
            </a:r>
            <a:r>
              <a:rPr lang="it-IT" sz="1400" dirty="0"/>
              <a:t> by electron </a:t>
            </a:r>
            <a:r>
              <a:rPr lang="it-IT" sz="1400" dirty="0" err="1"/>
              <a:t>clouds</a:t>
            </a:r>
            <a:r>
              <a:rPr lang="it-IT" sz="1400" dirty="0"/>
              <a:t>,” </a:t>
            </a:r>
            <a:r>
              <a:rPr lang="it-IT" sz="1400" dirty="0" err="1"/>
              <a:t>Phys</a:t>
            </a:r>
            <a:r>
              <a:rPr lang="it-IT" sz="1400" dirty="0"/>
              <a:t>. Rev. </a:t>
            </a:r>
            <a:r>
              <a:rPr lang="it-IT" sz="1400" dirty="0" err="1"/>
              <a:t>Accel</a:t>
            </a:r>
            <a:r>
              <a:rPr lang="it-IT" sz="1400" dirty="0"/>
              <a:t>. </a:t>
            </a:r>
            <a:r>
              <a:rPr lang="it-IT" sz="1400" dirty="0" err="1"/>
              <a:t>Beams</a:t>
            </a:r>
            <a:r>
              <a:rPr lang="it-IT" sz="1400" dirty="0"/>
              <a:t>, vol. 23, p. 081002, </a:t>
            </a:r>
            <a:r>
              <a:rPr lang="it-IT" sz="1400" dirty="0" err="1"/>
              <a:t>Jul</a:t>
            </a:r>
            <a:r>
              <a:rPr lang="it-IT" sz="1400" dirty="0"/>
              <a:t> 2020. </a:t>
            </a:r>
            <a:endParaRPr lang="it-IT" sz="1400" dirty="0">
              <a:effectLst/>
            </a:endParaRPr>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6"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smtClean="0"/>
              <a:t>Quad</a:t>
            </a:r>
            <a:r>
              <a:rPr lang="en-GB" sz="4000" dirty="0" smtClean="0"/>
              <a:t> </a:t>
            </a:r>
            <a:r>
              <a:rPr lang="en-GB" sz="4000"/>
              <a:t>at </a:t>
            </a:r>
            <a:r>
              <a:rPr lang="en-GB" sz="4000" smtClean="0"/>
              <a:t>450 GeV: </a:t>
            </a:r>
            <a:r>
              <a:rPr lang="en-GB" sz="4000" dirty="0"/>
              <a:t>Frequency </a:t>
            </a:r>
            <a:r>
              <a:rPr lang="en-GB" sz="4000" dirty="0" smtClean="0"/>
              <a:t>Analysis</a:t>
            </a:r>
            <a:endParaRPr lang="en-GB" sz="4000" dirty="0"/>
          </a:p>
        </p:txBody>
      </p:sp>
    </p:spTree>
    <p:extLst>
      <p:ext uri="{BB962C8B-B14F-4D97-AF65-F5344CB8AC3E}">
        <p14:creationId xmlns:p14="http://schemas.microsoft.com/office/powerpoint/2010/main" val="1795241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2" end="1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13" end="1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4" end="1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1"/>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34</a:t>
            </a:fld>
            <a:endParaRPr lang="en-US" dirty="0"/>
          </a:p>
        </p:txBody>
      </p:sp>
      <p:sp>
        <p:nvSpPr>
          <p:cNvPr id="9" name="CasellaDiTesto 8"/>
          <p:cNvSpPr txBox="1"/>
          <p:nvPr/>
        </p:nvSpPr>
        <p:spPr>
          <a:xfrm>
            <a:off x="222068" y="749506"/>
            <a:ext cx="8693332" cy="646331"/>
          </a:xfrm>
          <a:prstGeom prst="rect">
            <a:avLst/>
          </a:prstGeom>
          <a:noFill/>
        </p:spPr>
        <p:txBody>
          <a:bodyPr wrap="square" rtlCol="0">
            <a:spAutoFit/>
          </a:bodyPr>
          <a:lstStyle/>
          <a:p>
            <a:r>
              <a:rPr lang="en-US" dirty="0"/>
              <a:t>Having identified the frequency of the unstable line is useful to explain why the </a:t>
            </a:r>
            <a:r>
              <a:rPr lang="en-US" dirty="0" err="1"/>
              <a:t>octupoles</a:t>
            </a:r>
            <a:r>
              <a:rPr lang="en-US" dirty="0"/>
              <a:t> are ineffective for suppressing the instability </a:t>
            </a: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70111"/>
            <a:ext cx="5531707" cy="3600000"/>
          </a:xfrm>
          <a:prstGeom prst="rect">
            <a:avLst/>
          </a:prstGeom>
        </p:spPr>
      </p:pic>
      <p:sp>
        <p:nvSpPr>
          <p:cNvPr id="12" name="CasellaDiTesto 11"/>
          <p:cNvSpPr txBox="1"/>
          <p:nvPr/>
        </p:nvSpPr>
        <p:spPr>
          <a:xfrm>
            <a:off x="5519350" y="1818860"/>
            <a:ext cx="3612293" cy="1569660"/>
          </a:xfrm>
          <a:prstGeom prst="rect">
            <a:avLst/>
          </a:prstGeom>
          <a:noFill/>
        </p:spPr>
        <p:txBody>
          <a:bodyPr wrap="square" rtlCol="0">
            <a:spAutoFit/>
          </a:bodyPr>
          <a:lstStyle/>
          <a:p>
            <a:pPr marL="285750" indent="-285750">
              <a:buFont typeface="Arial" charset="0"/>
              <a:buChar char="•"/>
            </a:pPr>
            <a:r>
              <a:rPr lang="en-US" sz="1600" dirty="0" err="1" smtClean="0">
                <a:solidFill>
                  <a:srgbClr val="FF0000"/>
                </a:solidFill>
              </a:rPr>
              <a:t>Octupoles</a:t>
            </a:r>
            <a:r>
              <a:rPr lang="en-US" sz="1600" dirty="0" smtClean="0">
                <a:solidFill>
                  <a:srgbClr val="FF0000"/>
                </a:solidFill>
              </a:rPr>
              <a:t> </a:t>
            </a:r>
            <a:r>
              <a:rPr lang="en-US" sz="1600" dirty="0" smtClean="0"/>
              <a:t>alone: the </a:t>
            </a:r>
            <a:r>
              <a:rPr lang="en-US" sz="1600" dirty="0"/>
              <a:t>tune spread overlaps with the unstable line </a:t>
            </a:r>
            <a:endParaRPr lang="en-US" sz="1600" dirty="0" smtClean="0"/>
          </a:p>
          <a:p>
            <a:pPr marL="285750" indent="-285750">
              <a:buFont typeface="Arial" charset="0"/>
              <a:buChar char="•"/>
            </a:pPr>
            <a:endParaRPr lang="en-US" sz="1600" dirty="0"/>
          </a:p>
          <a:p>
            <a:pPr marL="285750" indent="-285750">
              <a:buFont typeface="Arial" charset="0"/>
              <a:buChar char="•"/>
            </a:pPr>
            <a:r>
              <a:rPr lang="en-US" sz="1600" dirty="0">
                <a:solidFill>
                  <a:srgbClr val="FF0000"/>
                </a:solidFill>
              </a:rPr>
              <a:t>e-cloud</a:t>
            </a:r>
            <a:r>
              <a:rPr lang="en-US" sz="1600" dirty="0"/>
              <a:t> alone</a:t>
            </a:r>
            <a:r>
              <a:rPr lang="en-US" sz="1600" dirty="0" smtClean="0"/>
              <a:t>: positive </a:t>
            </a:r>
            <a:r>
              <a:rPr lang="en-US" sz="1600" dirty="0"/>
              <a:t>detuning both in the horizontal and in the vertical plane </a:t>
            </a:r>
          </a:p>
        </p:txBody>
      </p:sp>
      <p:sp>
        <p:nvSpPr>
          <p:cNvPr id="16" name="CasellaDiTesto 15"/>
          <p:cNvSpPr txBox="1"/>
          <p:nvPr/>
        </p:nvSpPr>
        <p:spPr>
          <a:xfrm>
            <a:off x="162844" y="5061275"/>
            <a:ext cx="8752556" cy="830997"/>
          </a:xfrm>
          <a:prstGeom prst="rect">
            <a:avLst/>
          </a:prstGeom>
          <a:noFill/>
        </p:spPr>
        <p:txBody>
          <a:bodyPr wrap="square" rtlCol="0">
            <a:spAutoFit/>
          </a:bodyPr>
          <a:lstStyle/>
          <a:p>
            <a:pPr marL="285750" indent="-285750">
              <a:buFont typeface="Arial" charset="0"/>
              <a:buChar char="•"/>
            </a:pPr>
            <a:r>
              <a:rPr lang="en-US" sz="1600" dirty="0" err="1" smtClean="0">
                <a:solidFill>
                  <a:srgbClr val="FF0000"/>
                </a:solidFill>
              </a:rPr>
              <a:t>Octupoles</a:t>
            </a:r>
            <a:r>
              <a:rPr lang="en-US" sz="1600" dirty="0" smtClean="0">
                <a:solidFill>
                  <a:srgbClr val="FF0000"/>
                </a:solidFill>
              </a:rPr>
              <a:t> </a:t>
            </a:r>
            <a:r>
              <a:rPr lang="en-US" sz="1600" dirty="0">
                <a:solidFill>
                  <a:srgbClr val="FF0000"/>
                </a:solidFill>
              </a:rPr>
              <a:t>+ e-cloud</a:t>
            </a:r>
            <a:r>
              <a:rPr lang="en-US" sz="1600" dirty="0"/>
              <a:t>: due to the positive detuning introduced by the e-cloud, the particle density in the tune space at frequencies close to the unstable line is very low, rendering Landau damping ineffective </a:t>
            </a:r>
          </a:p>
        </p:txBody>
      </p:sp>
      <p:sp>
        <p:nvSpPr>
          <p:cNvPr id="10"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7"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smtClean="0"/>
              <a:t>Quad</a:t>
            </a:r>
            <a:r>
              <a:rPr lang="en-GB" sz="4000" dirty="0" smtClean="0"/>
              <a:t> </a:t>
            </a:r>
            <a:r>
              <a:rPr lang="en-GB" sz="4000"/>
              <a:t>at </a:t>
            </a:r>
            <a:r>
              <a:rPr lang="en-GB" sz="4000" smtClean="0"/>
              <a:t>450 GeV: </a:t>
            </a:r>
            <a:r>
              <a:rPr lang="en-GB" sz="4000" dirty="0"/>
              <a:t>Frequency </a:t>
            </a:r>
            <a:r>
              <a:rPr lang="en-GB" sz="4000" dirty="0" smtClean="0"/>
              <a:t>Analysis</a:t>
            </a:r>
            <a:endParaRPr lang="en-GB" sz="4000" dirty="0"/>
          </a:p>
        </p:txBody>
      </p:sp>
    </p:spTree>
    <p:extLst>
      <p:ext uri="{BB962C8B-B14F-4D97-AF65-F5344CB8AC3E}">
        <p14:creationId xmlns:p14="http://schemas.microsoft.com/office/powerpoint/2010/main" val="20325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solidFill>
                <a:schemeClr val="tx1">
                  <a:lumMod val="20000"/>
                  <a:lumOff val="80000"/>
                </a:schemeClr>
              </a:solidFill>
            </a:endParaRPr>
          </a:p>
          <a:p>
            <a:pPr lvl="0">
              <a:buFont typeface="Wingdings" charset="2"/>
              <a:buChar char="Ø"/>
            </a:pPr>
            <a:r>
              <a:rPr lang="en-GB" sz="2400" dirty="0" smtClean="0">
                <a:solidFill>
                  <a:schemeClr val="tx1">
                    <a:lumMod val="20000"/>
                    <a:lumOff val="80000"/>
                  </a:schemeClr>
                </a:solidFill>
              </a:rPr>
              <a:t>Quadrupoles at Injection </a:t>
            </a:r>
            <a:r>
              <a:rPr lang="en-GB" sz="2400" dirty="0">
                <a:solidFill>
                  <a:schemeClr val="tx1">
                    <a:lumMod val="20000"/>
                    <a:lumOff val="80000"/>
                  </a:schemeClr>
                </a:solidFill>
              </a:rPr>
              <a:t>E</a:t>
            </a:r>
            <a:r>
              <a:rPr lang="en-GB" sz="2400" dirty="0" smtClean="0">
                <a:solidFill>
                  <a:schemeClr val="tx1">
                    <a:lumMod val="20000"/>
                    <a:lumOff val="80000"/>
                  </a:schemeClr>
                </a:solidFill>
              </a:rPr>
              <a:t>nergy</a:t>
            </a:r>
            <a:endParaRPr lang="en-GB" sz="2400" dirty="0">
              <a:solidFill>
                <a:schemeClr val="tx1">
                  <a:lumMod val="20000"/>
                  <a:lumOff val="80000"/>
                </a:schemeClr>
              </a:solidFill>
            </a:endParaRPr>
          </a:p>
          <a:p>
            <a:pPr lvl="0">
              <a:buFont typeface="Wingdings" charset="2"/>
              <a:buChar char="Ø"/>
            </a:pPr>
            <a:endParaRPr lang="en-GB" sz="2400" dirty="0" smtClean="0"/>
          </a:p>
          <a:p>
            <a:pPr lvl="0">
              <a:buFont typeface="Wingdings" charset="2"/>
              <a:buChar char="Ø"/>
            </a:pPr>
            <a:r>
              <a:rPr lang="en-GB" sz="2400" b="1" dirty="0"/>
              <a:t>Quadrupoles at C</a:t>
            </a:r>
            <a:r>
              <a:rPr lang="en-GB" sz="2400" b="1" dirty="0" smtClean="0"/>
              <a:t>ollision Energy</a:t>
            </a:r>
            <a:endParaRPr lang="en-GB" sz="2400" b="1" dirty="0"/>
          </a:p>
          <a:p>
            <a:pPr lvl="0">
              <a:buFont typeface="Wingdings" charset="2"/>
              <a:buChar char="Ø"/>
            </a:pPr>
            <a:endParaRPr lang="en-GB" sz="2400" dirty="0" smtClean="0"/>
          </a:p>
          <a:p>
            <a:pPr>
              <a:buFont typeface="Wingdings" charset="2"/>
              <a:buChar char="Ø"/>
            </a:pPr>
            <a:r>
              <a:rPr lang="en-GB" sz="2400" dirty="0" smtClean="0">
                <a:solidFill>
                  <a:schemeClr val="tx1">
                    <a:lumMod val="20000"/>
                    <a:lumOff val="80000"/>
                  </a:schemeClr>
                </a:solidFill>
              </a:rPr>
              <a:t>Dipoles at Injection </a:t>
            </a:r>
            <a:r>
              <a:rPr lang="en-GB" sz="2400" dirty="0">
                <a:solidFill>
                  <a:schemeClr val="tx1">
                    <a:lumMod val="20000"/>
                    <a:lumOff val="80000"/>
                  </a:schemeClr>
                </a:solidFill>
              </a:rPr>
              <a:t>E</a:t>
            </a:r>
            <a:r>
              <a:rPr lang="en-GB" sz="2400" dirty="0" smtClean="0">
                <a:solidFill>
                  <a:schemeClr val="tx1">
                    <a:lumMod val="20000"/>
                    <a:lumOff val="80000"/>
                  </a:schemeClr>
                </a:solidFill>
              </a:rPr>
              <a:t>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a:solidFill>
                  <a:schemeClr val="tx1">
                    <a:lumMod val="20000"/>
                    <a:lumOff val="80000"/>
                  </a:schemeClr>
                </a:solidFill>
              </a:rPr>
              <a:t>Conclusions and </a:t>
            </a:r>
            <a:r>
              <a:rPr lang="en-GB" sz="2400" dirty="0" smtClean="0">
                <a:solidFill>
                  <a:schemeClr val="tx1">
                    <a:lumMod val="20000"/>
                    <a:lumOff val="80000"/>
                  </a:schemeClr>
                </a:solidFill>
              </a:rPr>
              <a:t>Future Developments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35</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669878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36</a:t>
            </a:fld>
            <a:endParaRPr lang="en-US" dirty="0"/>
          </a:p>
        </p:txBody>
      </p:sp>
      <p:sp>
        <p:nvSpPr>
          <p:cNvPr id="10" name="TextBox 23">
            <a:extLst>
              <a:ext uri="{FF2B5EF4-FFF2-40B4-BE49-F238E27FC236}">
                <a16:creationId xmlns="" xmlns:a16="http://schemas.microsoft.com/office/drawing/2014/main" id="{9B0CD2B7-CEF4-A949-B02C-03A659794C10}"/>
              </a:ext>
            </a:extLst>
          </p:cNvPr>
          <p:cNvSpPr txBox="1"/>
          <p:nvPr/>
        </p:nvSpPr>
        <p:spPr>
          <a:xfrm>
            <a:off x="5676704" y="2584812"/>
            <a:ext cx="1602249" cy="277596"/>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Electron dynamics</a:t>
            </a:r>
          </a:p>
        </p:txBody>
      </p:sp>
      <p:sp>
        <p:nvSpPr>
          <p:cNvPr id="14" name="Rectangle 7">
            <a:extLst>
              <a:ext uri="{FF2B5EF4-FFF2-40B4-BE49-F238E27FC236}">
                <a16:creationId xmlns="" xmlns:a16="http://schemas.microsoft.com/office/drawing/2014/main" id="{4E6C7320-C935-CC49-8522-636EE80986DF}"/>
              </a:ext>
            </a:extLst>
          </p:cNvPr>
          <p:cNvSpPr/>
          <p:nvPr/>
        </p:nvSpPr>
        <p:spPr>
          <a:xfrm>
            <a:off x="222068" y="891656"/>
            <a:ext cx="8693332" cy="3062377"/>
          </a:xfrm>
          <a:prstGeom prst="rect">
            <a:avLst/>
          </a:prstGeom>
        </p:spPr>
        <p:txBody>
          <a:bodyPr wrap="square">
            <a:spAutoFit/>
          </a:bodyPr>
          <a:lstStyle/>
          <a:p>
            <a:pPr marL="355600" indent="-342900" algn="just">
              <a:spcBef>
                <a:spcPts val="600"/>
              </a:spcBef>
              <a:buClr>
                <a:schemeClr val="tx2"/>
              </a:buClr>
              <a:buFont typeface="Arial" charset="0"/>
              <a:buChar char="•"/>
              <a:defRPr/>
            </a:pPr>
            <a:r>
              <a:rPr lang="en-US" sz="2000" dirty="0"/>
              <a:t>From previous simulation studies, instabilities driven by e-cloud in the LHC are expected to be </a:t>
            </a:r>
            <a:r>
              <a:rPr lang="en-US" sz="2000" dirty="0">
                <a:solidFill>
                  <a:srgbClr val="FF0000"/>
                </a:solidFill>
              </a:rPr>
              <a:t>less critical at collision energy </a:t>
            </a:r>
            <a:r>
              <a:rPr lang="en-US" sz="2000" dirty="0"/>
              <a:t>compared to injection energy </a:t>
            </a:r>
            <a:r>
              <a:rPr lang="en-US" sz="2000" dirty="0" smtClean="0"/>
              <a:t>[8]</a:t>
            </a:r>
          </a:p>
          <a:p>
            <a:pPr marL="355600" indent="-342900" algn="just">
              <a:spcBef>
                <a:spcPts val="600"/>
              </a:spcBef>
              <a:buClr>
                <a:schemeClr val="tx2"/>
              </a:buClr>
              <a:buFont typeface="Arial" charset="0"/>
              <a:buChar char="•"/>
              <a:defRPr/>
            </a:pPr>
            <a:endParaRPr lang="en-US" sz="2000" b="1" dirty="0" smtClean="0">
              <a:solidFill>
                <a:srgbClr val="FF0000"/>
              </a:solidFill>
            </a:endParaRPr>
          </a:p>
          <a:p>
            <a:pPr marL="355600" indent="-342900" algn="just">
              <a:spcBef>
                <a:spcPts val="600"/>
              </a:spcBef>
              <a:buClr>
                <a:schemeClr val="tx2"/>
              </a:buClr>
              <a:buFont typeface="Arial" charset="0"/>
              <a:buChar char="•"/>
              <a:defRPr/>
            </a:pPr>
            <a:r>
              <a:rPr lang="en-US" sz="2000" dirty="0" smtClean="0"/>
              <a:t>We </a:t>
            </a:r>
            <a:r>
              <a:rPr lang="en-US" sz="2000" dirty="0"/>
              <a:t>have performed a set of </a:t>
            </a:r>
            <a:r>
              <a:rPr lang="en-US" sz="2000" dirty="0">
                <a:solidFill>
                  <a:srgbClr val="FF0000"/>
                </a:solidFill>
              </a:rPr>
              <a:t>convergence scans </a:t>
            </a:r>
            <a:r>
              <a:rPr lang="en-US" sz="2000" dirty="0"/>
              <a:t>for this simulation scenario, studying in particular the </a:t>
            </a:r>
            <a:r>
              <a:rPr lang="en-US" sz="2000" dirty="0">
                <a:solidFill>
                  <a:srgbClr val="FF0000"/>
                </a:solidFill>
              </a:rPr>
              <a:t>dependence</a:t>
            </a:r>
            <a:r>
              <a:rPr lang="en-US" sz="2000" dirty="0"/>
              <a:t> of the instability growth rate </a:t>
            </a:r>
            <a:r>
              <a:rPr lang="en-US" sz="2000" dirty="0">
                <a:solidFill>
                  <a:srgbClr val="FF0000"/>
                </a:solidFill>
              </a:rPr>
              <a:t>on the beta function </a:t>
            </a:r>
            <a:r>
              <a:rPr lang="en-US" sz="2000" dirty="0"/>
              <a:t>at the e-cloud interactions (for simplicity the beam is assumed to be round at those locations</a:t>
            </a:r>
            <a:r>
              <a:rPr lang="en-US" sz="2000" dirty="0" smtClean="0"/>
              <a:t>) </a:t>
            </a:r>
            <a:endParaRPr lang="en-US" sz="2000" dirty="0"/>
          </a:p>
          <a:p>
            <a:pPr marL="812800" lvl="1" indent="-342900" algn="just">
              <a:spcBef>
                <a:spcPts val="600"/>
              </a:spcBef>
              <a:buClr>
                <a:schemeClr val="tx2"/>
              </a:buClr>
              <a:buFont typeface="Courier New" charset="0"/>
              <a:buChar char="o"/>
              <a:defRPr/>
            </a:pPr>
            <a:endParaRPr lang="en-US" dirty="0"/>
          </a:p>
        </p:txBody>
      </p:sp>
      <p:sp>
        <p:nvSpPr>
          <p:cNvPr id="15" name="Titolo 1"/>
          <p:cNvSpPr txBox="1">
            <a:spLocks/>
          </p:cNvSpPr>
          <p:nvPr/>
        </p:nvSpPr>
        <p:spPr>
          <a:xfrm>
            <a:off x="222068" y="12192"/>
            <a:ext cx="8787820"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900" dirty="0"/>
              <a:t>Quadrupoles at </a:t>
            </a:r>
            <a:r>
              <a:rPr lang="en-GB" sz="3900" dirty="0" smtClean="0"/>
              <a:t>Collision Energy</a:t>
            </a:r>
            <a:endParaRPr lang="en-GB" sz="3900" dirty="0"/>
          </a:p>
        </p:txBody>
      </p:sp>
      <p:sp>
        <p:nvSpPr>
          <p:cNvPr id="8" name="CasellaDiTesto 7"/>
          <p:cNvSpPr txBox="1"/>
          <p:nvPr/>
        </p:nvSpPr>
        <p:spPr>
          <a:xfrm>
            <a:off x="0" y="5561458"/>
            <a:ext cx="9144000" cy="584775"/>
          </a:xfrm>
          <a:prstGeom prst="rect">
            <a:avLst/>
          </a:prstGeom>
          <a:noFill/>
        </p:spPr>
        <p:txBody>
          <a:bodyPr wrap="square" rtlCol="0">
            <a:spAutoFit/>
          </a:bodyPr>
          <a:lstStyle/>
          <a:p>
            <a:r>
              <a:rPr lang="it-IT" sz="1600" dirty="0" smtClean="0">
                <a:latin typeface="+mj-lt"/>
              </a:rPr>
              <a:t>[8] </a:t>
            </a:r>
            <a:r>
              <a:rPr lang="it-IT" sz="1600" dirty="0"/>
              <a:t>A. Romano, “Electron </a:t>
            </a:r>
            <a:r>
              <a:rPr lang="it-IT" sz="1600" dirty="0" err="1"/>
              <a:t>cloud</a:t>
            </a:r>
            <a:r>
              <a:rPr lang="it-IT" sz="1600" dirty="0"/>
              <a:t> </a:t>
            </a:r>
            <a:r>
              <a:rPr lang="it-IT" sz="1600" dirty="0" err="1"/>
              <a:t>formation</a:t>
            </a:r>
            <a:r>
              <a:rPr lang="it-IT" sz="1600" dirty="0"/>
              <a:t> in CERN </a:t>
            </a:r>
            <a:r>
              <a:rPr lang="it-IT" sz="1600" dirty="0" err="1"/>
              <a:t>particle</a:t>
            </a:r>
            <a:r>
              <a:rPr lang="it-IT" sz="1600" dirty="0"/>
              <a:t> </a:t>
            </a:r>
            <a:r>
              <a:rPr lang="it-IT" sz="1600" dirty="0" err="1"/>
              <a:t>accelerators</a:t>
            </a:r>
            <a:r>
              <a:rPr lang="it-IT" sz="1600" dirty="0"/>
              <a:t> and </a:t>
            </a:r>
            <a:r>
              <a:rPr lang="it-IT" sz="1600" dirty="0" err="1"/>
              <a:t>its</a:t>
            </a:r>
            <a:r>
              <a:rPr lang="it-IT" sz="1600" dirty="0"/>
              <a:t> impact on the </a:t>
            </a:r>
            <a:r>
              <a:rPr lang="it-IT" sz="1600" dirty="0" err="1"/>
              <a:t>beam</a:t>
            </a:r>
            <a:r>
              <a:rPr lang="it-IT" sz="1600" dirty="0"/>
              <a:t> </a:t>
            </a:r>
            <a:r>
              <a:rPr lang="it-IT" sz="1600" dirty="0" err="1"/>
              <a:t>dynamics</a:t>
            </a:r>
            <a:r>
              <a:rPr lang="it-IT" sz="1600" dirty="0"/>
              <a:t>,” Darmstadt, </a:t>
            </a:r>
            <a:r>
              <a:rPr lang="it-IT" sz="1600" dirty="0" err="1"/>
              <a:t>Tech</a:t>
            </a:r>
            <a:r>
              <a:rPr lang="it-IT" sz="1600" dirty="0"/>
              <a:t>. U. : 2018-04-30, 2018. </a:t>
            </a:r>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727995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37</a:t>
            </a:fld>
            <a:endParaRPr lang="en-US"/>
          </a:p>
        </p:txBody>
      </p:sp>
      <p:sp>
        <p:nvSpPr>
          <p:cNvPr id="10" name="CasellaDiTesto 9"/>
          <p:cNvSpPr txBox="1"/>
          <p:nvPr/>
        </p:nvSpPr>
        <p:spPr>
          <a:xfrm>
            <a:off x="252398" y="4309937"/>
            <a:ext cx="8686507" cy="1277273"/>
          </a:xfrm>
          <a:prstGeom prst="rect">
            <a:avLst/>
          </a:prstGeom>
          <a:noFill/>
        </p:spPr>
        <p:txBody>
          <a:bodyPr wrap="square" rtlCol="0">
            <a:spAutoFit/>
          </a:bodyPr>
          <a:lstStyle/>
          <a:p>
            <a:pPr marL="355600" indent="-342900" algn="just">
              <a:spcBef>
                <a:spcPts val="600"/>
              </a:spcBef>
              <a:buClr>
                <a:schemeClr val="tx2"/>
              </a:buClr>
              <a:buFont typeface="Arial" charset="0"/>
              <a:buChar char="•"/>
              <a:defRPr/>
            </a:pPr>
            <a:r>
              <a:rPr lang="en-US" dirty="0"/>
              <a:t>N</a:t>
            </a:r>
            <a:r>
              <a:rPr lang="en-US" dirty="0" smtClean="0"/>
              <a:t>o </a:t>
            </a:r>
            <a:r>
              <a:rPr lang="en-US" dirty="0"/>
              <a:t>instabilities are observed over the simulated 2×10</a:t>
            </a:r>
            <a:r>
              <a:rPr lang="en-US" baseline="30000" dirty="0"/>
              <a:t>4</a:t>
            </a:r>
            <a:r>
              <a:rPr lang="en-US" dirty="0"/>
              <a:t> turns for values of the beta function below 400 </a:t>
            </a:r>
            <a:r>
              <a:rPr lang="en-US" dirty="0" smtClean="0"/>
              <a:t>m </a:t>
            </a:r>
            <a:endParaRPr lang="en-US" dirty="0" smtClean="0"/>
          </a:p>
          <a:p>
            <a:pPr marL="355600" indent="-342900" algn="just">
              <a:spcBef>
                <a:spcPts val="600"/>
              </a:spcBef>
              <a:buClr>
                <a:schemeClr val="tx2"/>
              </a:buClr>
              <a:buFont typeface="Arial" charset="0"/>
              <a:buChar char="•"/>
              <a:defRPr/>
            </a:pPr>
            <a:r>
              <a:rPr lang="en-US" dirty="0" smtClean="0"/>
              <a:t>For </a:t>
            </a:r>
            <a:r>
              <a:rPr lang="en-US" dirty="0"/>
              <a:t>all scenarios considered for LHC operations and for the HL-LHC </a:t>
            </a:r>
            <a:r>
              <a:rPr lang="en-US" dirty="0" smtClean="0"/>
              <a:t>upgrade the </a:t>
            </a:r>
            <a:r>
              <a:rPr lang="en-US" dirty="0"/>
              <a:t>average beta function in the arcs is well below such a </a:t>
            </a:r>
            <a:r>
              <a:rPr lang="en-US" dirty="0" smtClean="0"/>
              <a:t>value </a:t>
            </a:r>
            <a:endParaRPr lang="en-US"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06" y="722294"/>
            <a:ext cx="4795987" cy="3600000"/>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9980" y="722294"/>
            <a:ext cx="4790455" cy="3600000"/>
          </a:xfrm>
          <a:prstGeom prst="rect">
            <a:avLst/>
          </a:prstGeom>
        </p:spPr>
      </p:pic>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4"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
        <p:nvSpPr>
          <p:cNvPr id="16" name="Titolo 1"/>
          <p:cNvSpPr txBox="1">
            <a:spLocks/>
          </p:cNvSpPr>
          <p:nvPr/>
        </p:nvSpPr>
        <p:spPr>
          <a:xfrm>
            <a:off x="222068" y="12192"/>
            <a:ext cx="8787820"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900" dirty="0"/>
              <a:t>Quadrupoles at </a:t>
            </a:r>
            <a:r>
              <a:rPr lang="en-GB" sz="3900" dirty="0" smtClean="0"/>
              <a:t>Collision Energy</a:t>
            </a:r>
            <a:endParaRPr lang="en-GB" sz="3900" dirty="0"/>
          </a:p>
        </p:txBody>
      </p:sp>
    </p:spTree>
    <p:extLst>
      <p:ext uri="{BB962C8B-B14F-4D97-AF65-F5344CB8AC3E}">
        <p14:creationId xmlns:p14="http://schemas.microsoft.com/office/powerpoint/2010/main" val="7112492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38</a:t>
            </a:fld>
            <a:endParaRPr lang="en-US" dirty="0"/>
          </a:p>
        </p:txBody>
      </p:sp>
      <p:sp>
        <p:nvSpPr>
          <p:cNvPr id="10" name="TextBox 23">
            <a:extLst>
              <a:ext uri="{FF2B5EF4-FFF2-40B4-BE49-F238E27FC236}">
                <a16:creationId xmlns="" xmlns:a16="http://schemas.microsoft.com/office/drawing/2014/main" id="{9B0CD2B7-CEF4-A949-B02C-03A659794C10}"/>
              </a:ext>
            </a:extLst>
          </p:cNvPr>
          <p:cNvSpPr txBox="1"/>
          <p:nvPr/>
        </p:nvSpPr>
        <p:spPr>
          <a:xfrm>
            <a:off x="5676704" y="2584812"/>
            <a:ext cx="1602249" cy="277596"/>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Electron dynamics</a:t>
            </a:r>
          </a:p>
        </p:txBody>
      </p:sp>
      <p:sp>
        <p:nvSpPr>
          <p:cNvPr id="15" name="Titolo 1"/>
          <p:cNvSpPr txBox="1">
            <a:spLocks/>
          </p:cNvSpPr>
          <p:nvPr/>
        </p:nvSpPr>
        <p:spPr>
          <a:xfrm>
            <a:off x="222068" y="12192"/>
            <a:ext cx="8787820"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900" dirty="0"/>
              <a:t>Quadrupoles at </a:t>
            </a:r>
            <a:r>
              <a:rPr lang="en-GB" sz="3900" dirty="0" smtClean="0"/>
              <a:t>Collision </a:t>
            </a:r>
            <a:r>
              <a:rPr lang="en-GB" sz="3900" dirty="0"/>
              <a:t>E</a:t>
            </a:r>
            <a:r>
              <a:rPr lang="en-GB" sz="3900" dirty="0" smtClean="0"/>
              <a:t>nergy</a:t>
            </a:r>
            <a:endParaRPr lang="en-GB" sz="3900" dirty="0"/>
          </a:p>
        </p:txBody>
      </p:sp>
      <p:graphicFrame>
        <p:nvGraphicFramePr>
          <p:cNvPr id="9" name="Tabella 8"/>
          <p:cNvGraphicFramePr>
            <a:graphicFrameLocks noGrp="1"/>
          </p:cNvGraphicFramePr>
          <p:nvPr>
            <p:extLst>
              <p:ext uri="{D42A27DB-BD31-4B8C-83A1-F6EECF244321}">
                <p14:modId xmlns:p14="http://schemas.microsoft.com/office/powerpoint/2010/main" val="1152607569"/>
              </p:ext>
            </p:extLst>
          </p:nvPr>
        </p:nvGraphicFramePr>
        <p:xfrm>
          <a:off x="1356795" y="1265650"/>
          <a:ext cx="6518365" cy="2915920"/>
        </p:xfrm>
        <a:graphic>
          <a:graphicData uri="http://schemas.openxmlformats.org/drawingml/2006/table">
            <a:tbl>
              <a:tblPr firstRow="1" bandRow="1">
                <a:tableStyleId>{073A0DAA-6AF3-43AB-8588-CEC1D06C72B9}</a:tableStyleId>
              </a:tblPr>
              <a:tblGrid>
                <a:gridCol w="2664822"/>
                <a:gridCol w="3853543"/>
              </a:tblGrid>
              <a:tr h="0">
                <a:tc>
                  <a:txBody>
                    <a:bodyPr/>
                    <a:lstStyle/>
                    <a:p>
                      <a:r>
                        <a:rPr lang="en-GB" sz="1800" b="1" noProof="0" dirty="0" smtClean="0">
                          <a:solidFill>
                            <a:schemeClr val="bg1"/>
                          </a:solidFill>
                        </a:rPr>
                        <a:t>Numerical Parameter</a:t>
                      </a:r>
                      <a:endParaRPr lang="en-GB" sz="1800" b="1" noProof="0" dirty="0">
                        <a:solidFill>
                          <a:schemeClr val="bg1"/>
                        </a:solidFill>
                      </a:endParaRPr>
                    </a:p>
                  </a:txBody>
                  <a:tcPr/>
                </a:tc>
                <a:tc>
                  <a:txBody>
                    <a:bodyPr/>
                    <a:lstStyle/>
                    <a:p>
                      <a:r>
                        <a:rPr lang="en-GB" noProof="0" dirty="0" smtClean="0"/>
                        <a:t>Chosen Value</a:t>
                      </a:r>
                      <a:endParaRPr lang="en-GB" noProof="0" dirty="0"/>
                    </a:p>
                  </a:txBody>
                  <a:tcPr/>
                </a:tc>
              </a:tr>
              <a:tr h="370840">
                <a:tc>
                  <a:txBody>
                    <a:bodyPr/>
                    <a:lstStyle/>
                    <a:p>
                      <a:r>
                        <a:rPr lang="en-GB" noProof="0" dirty="0" smtClean="0"/>
                        <a:t>Slices/bucket</a:t>
                      </a:r>
                      <a:endParaRPr lang="en-GB" noProof="0" dirty="0"/>
                    </a:p>
                  </a:txBody>
                  <a:tcPr/>
                </a:tc>
                <a:tc>
                  <a:txBody>
                    <a:bodyPr/>
                    <a:lstStyle/>
                    <a:p>
                      <a:pPr algn="ctr"/>
                      <a:r>
                        <a:rPr lang="en-GB" sz="1600" noProof="0" dirty="0" smtClean="0"/>
                        <a:t>750</a:t>
                      </a:r>
                      <a:endParaRPr lang="en-GB" sz="1600" noProof="0" dirty="0"/>
                    </a:p>
                  </a:txBody>
                  <a:tcPr/>
                </a:tc>
              </a:tr>
              <a:tr h="370840">
                <a:tc>
                  <a:txBody>
                    <a:bodyPr/>
                    <a:lstStyle/>
                    <a:p>
                      <a:r>
                        <a:rPr lang="en-GB" noProof="0" dirty="0" smtClean="0"/>
                        <a:t>MPs/Slice</a:t>
                      </a:r>
                      <a:endParaRPr lang="en-GB" noProof="0" dirty="0"/>
                    </a:p>
                  </a:txBody>
                  <a:tcPr/>
                </a:tc>
                <a:tc>
                  <a:txBody>
                    <a:bodyPr/>
                    <a:lstStyle/>
                    <a:p>
                      <a:pPr algn="ctr"/>
                      <a:r>
                        <a:rPr lang="en-GB" sz="1600" noProof="0" dirty="0" smtClean="0"/>
                        <a:t>2,500</a:t>
                      </a:r>
                      <a:endParaRPr lang="en-GB" sz="1600" noProof="0" dirty="0"/>
                    </a:p>
                  </a:txBody>
                  <a:tcPr/>
                </a:tc>
              </a:tr>
              <a:tr h="370840">
                <a:tc>
                  <a:txBody>
                    <a:bodyPr/>
                    <a:lstStyle/>
                    <a:p>
                      <a:r>
                        <a:rPr lang="en-GB" noProof="0" dirty="0" smtClean="0"/>
                        <a:t>Segments</a:t>
                      </a:r>
                      <a:endParaRPr lang="en-GB" noProof="0" dirty="0"/>
                    </a:p>
                  </a:txBody>
                  <a:tcPr/>
                </a:tc>
                <a:tc>
                  <a:txBody>
                    <a:bodyPr/>
                    <a:lstStyle/>
                    <a:p>
                      <a:pPr algn="ctr"/>
                      <a:r>
                        <a:rPr lang="en-GB" sz="1600" noProof="0" dirty="0" smtClean="0"/>
                        <a:t>4</a:t>
                      </a:r>
                      <a:endParaRPr lang="en-GB" sz="1600" noProof="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noProof="0" dirty="0" smtClean="0"/>
                        <a:t>e</a:t>
                      </a:r>
                      <a:r>
                        <a:rPr lang="en-GB" baseline="30000" noProof="0" dirty="0" smtClean="0"/>
                        <a:t>-</a:t>
                      </a:r>
                      <a:r>
                        <a:rPr lang="en-GB" noProof="0" dirty="0" smtClean="0"/>
                        <a:t> MPs</a:t>
                      </a:r>
                    </a:p>
                  </a:txBody>
                  <a:tcPr/>
                </a:tc>
                <a:tc>
                  <a:txBody>
                    <a:bodyPr/>
                    <a:lstStyle/>
                    <a:p>
                      <a:pPr algn="ctr"/>
                      <a:r>
                        <a:rPr lang="en-GB" sz="1600" noProof="0" dirty="0" smtClean="0"/>
                        <a:t>5x10</a:t>
                      </a:r>
                      <a:r>
                        <a:rPr lang="en-GB" sz="1600" baseline="30000" noProof="0" dirty="0" smtClean="0"/>
                        <a:t>5</a:t>
                      </a:r>
                      <a:endParaRPr lang="en-GB" sz="1600" baseline="30000" noProof="0" dirty="0"/>
                    </a:p>
                  </a:txBody>
                  <a:tcPr/>
                </a:tc>
              </a:tr>
              <a:tr h="370840">
                <a:tc>
                  <a:txBody>
                    <a:bodyPr/>
                    <a:lstStyle/>
                    <a:p>
                      <a:r>
                        <a:rPr lang="en-GB" noProof="0" dirty="0" smtClean="0"/>
                        <a:t>Transverse Grid</a:t>
                      </a:r>
                      <a:endParaRPr lang="en-GB" noProof="0" dirty="0"/>
                    </a:p>
                  </a:txBody>
                  <a:tcPr/>
                </a:tc>
                <a:tc>
                  <a:txBody>
                    <a:bodyPr/>
                    <a:lstStyle/>
                    <a:p>
                      <a:pPr algn="ctr"/>
                      <a:r>
                        <a:rPr lang="en-GB" sz="1600" baseline="0" noProof="0" dirty="0" smtClean="0"/>
                        <a:t>T</a:t>
                      </a:r>
                      <a:r>
                        <a:rPr lang="en-GB" sz="1600" baseline="-25000" noProof="0" dirty="0" smtClean="0"/>
                        <a:t>0</a:t>
                      </a:r>
                      <a:r>
                        <a:rPr lang="en-GB" sz="1600" baseline="0" noProof="0" dirty="0" smtClean="0"/>
                        <a:t> </a:t>
                      </a:r>
                    </a:p>
                    <a:p>
                      <a:pPr marL="0" lvl="0" indent="0">
                        <a:buFont typeface="Wingdings" charset="2"/>
                        <a:buNone/>
                      </a:pPr>
                      <a:r>
                        <a:rPr lang="en-US" sz="1600" dirty="0" smtClean="0"/>
                        <a:t>Internal grid</a:t>
                      </a:r>
                      <a:r>
                        <a:rPr lang="en-US" sz="1600" baseline="0" dirty="0" smtClean="0"/>
                        <a:t> </a:t>
                      </a:r>
                      <a:r>
                        <a:rPr lang="en-US" sz="1600" dirty="0" smtClean="0"/>
                        <a:t>coverage: </a:t>
                      </a:r>
                      <a:r>
                        <a:rPr lang="en-GB" sz="1600" dirty="0" smtClean="0"/>
                        <a:t>10𝜎</a:t>
                      </a:r>
                    </a:p>
                    <a:p>
                      <a:pPr marL="0" lvl="0" indent="0">
                        <a:buFont typeface="Wingdings" charset="2"/>
                        <a:buNone/>
                      </a:pPr>
                      <a:r>
                        <a:rPr lang="en-US" sz="1600" dirty="0" smtClean="0"/>
                        <a:t>Internal grid cell size: </a:t>
                      </a:r>
                      <a:r>
                        <a:rPr lang="en-GB" sz="1600" dirty="0" smtClean="0"/>
                        <a:t>0.2𝜎</a:t>
                      </a:r>
                    </a:p>
                    <a:p>
                      <a:pPr marL="0" lvl="0" indent="0">
                        <a:buFont typeface="Wingdings" charset="2"/>
                        <a:buNone/>
                      </a:pPr>
                      <a:r>
                        <a:rPr lang="en-US" sz="1600" dirty="0" smtClean="0"/>
                        <a:t>External grid cell size: </a:t>
                      </a:r>
                      <a:r>
                        <a:rPr lang="en-GB" sz="1600" dirty="0" smtClean="0"/>
                        <a:t>0.8 mm</a:t>
                      </a:r>
                      <a:r>
                        <a:rPr lang="en-US" sz="1600" dirty="0" smtClean="0"/>
                        <a:t> </a:t>
                      </a:r>
                    </a:p>
                  </a:txBody>
                  <a:tcPr/>
                </a:tc>
              </a:tr>
            </a:tbl>
          </a:graphicData>
        </a:graphic>
      </p:graphicFrame>
      <p:sp>
        <p:nvSpPr>
          <p:cNvPr id="11" name="CasellaDiTesto 10"/>
          <p:cNvSpPr txBox="1"/>
          <p:nvPr/>
        </p:nvSpPr>
        <p:spPr>
          <a:xfrm>
            <a:off x="222068" y="721802"/>
            <a:ext cx="8646932" cy="461665"/>
          </a:xfrm>
          <a:prstGeom prst="rect">
            <a:avLst/>
          </a:prstGeom>
          <a:noFill/>
        </p:spPr>
        <p:txBody>
          <a:bodyPr wrap="square" rtlCol="0">
            <a:spAutoFit/>
          </a:bodyPr>
          <a:lstStyle/>
          <a:p>
            <a:pPr algn="ctr">
              <a:spcBef>
                <a:spcPct val="20000"/>
              </a:spcBef>
              <a:buClr>
                <a:srgbClr val="0055A0"/>
              </a:buClr>
              <a:buSzPct val="80000"/>
            </a:pPr>
            <a:r>
              <a:rPr lang="en-GB" sz="2400" dirty="0">
                <a:solidFill>
                  <a:srgbClr val="FF0000"/>
                </a:solidFill>
              </a:rPr>
              <a:t>Selected </a:t>
            </a:r>
            <a:r>
              <a:rPr lang="en-GB" sz="2400" dirty="0" smtClean="0">
                <a:solidFill>
                  <a:srgbClr val="FF0000"/>
                </a:solidFill>
              </a:rPr>
              <a:t>Numerical Parameters</a:t>
            </a:r>
            <a:endParaRPr lang="en-GB" sz="1600" dirty="0">
              <a:solidFill>
                <a:srgbClr val="0055A0"/>
              </a:solidFill>
            </a:endParaRPr>
          </a:p>
        </p:txBody>
      </p:sp>
      <p:sp>
        <p:nvSpPr>
          <p:cNvPr id="4" name="CasellaDiTesto 3"/>
          <p:cNvSpPr txBox="1"/>
          <p:nvPr/>
        </p:nvSpPr>
        <p:spPr>
          <a:xfrm>
            <a:off x="222068" y="4633784"/>
            <a:ext cx="8646932" cy="1138773"/>
          </a:xfrm>
          <a:prstGeom prst="rect">
            <a:avLst/>
          </a:prstGeom>
          <a:noFill/>
        </p:spPr>
        <p:txBody>
          <a:bodyPr wrap="square" rtlCol="0">
            <a:spAutoFit/>
          </a:bodyPr>
          <a:lstStyle/>
          <a:p>
            <a:r>
              <a:rPr lang="it-IT" dirty="0" smtClean="0"/>
              <a:t>More </a:t>
            </a:r>
            <a:r>
              <a:rPr lang="it-IT" dirty="0" err="1" smtClean="0"/>
              <a:t>details</a:t>
            </a:r>
            <a:r>
              <a:rPr lang="it-IT" dirty="0" smtClean="0"/>
              <a:t> in:</a:t>
            </a:r>
          </a:p>
          <a:p>
            <a:endParaRPr lang="it-IT" dirty="0" smtClean="0"/>
          </a:p>
          <a:p>
            <a:r>
              <a:rPr lang="it-IT" sz="1600" dirty="0" smtClean="0"/>
              <a:t>[7] </a:t>
            </a:r>
            <a:r>
              <a:rPr lang="it-IT" sz="1600" dirty="0" smtClean="0"/>
              <a:t>L. Sabato, G</a:t>
            </a:r>
            <a:r>
              <a:rPr lang="it-IT" sz="1600" dirty="0"/>
              <a:t>. </a:t>
            </a:r>
            <a:r>
              <a:rPr lang="it-IT" sz="1600" dirty="0" err="1"/>
              <a:t>Iadarola</a:t>
            </a:r>
            <a:r>
              <a:rPr lang="it-IT" sz="1600" dirty="0"/>
              <a:t>, </a:t>
            </a:r>
            <a:r>
              <a:rPr lang="it-IT" sz="1600" dirty="0" smtClean="0"/>
              <a:t>and </a:t>
            </a:r>
            <a:r>
              <a:rPr lang="it-IT" sz="1600" dirty="0"/>
              <a:t>L. </a:t>
            </a:r>
            <a:r>
              <a:rPr lang="it-IT" sz="1600" dirty="0" err="1"/>
              <a:t>Mether</a:t>
            </a:r>
            <a:r>
              <a:rPr lang="it-IT" sz="1600" dirty="0"/>
              <a:t>, </a:t>
            </a:r>
            <a:r>
              <a:rPr lang="it-IT" sz="1600" dirty="0" smtClean="0"/>
              <a:t>“</a:t>
            </a:r>
            <a:r>
              <a:rPr lang="it-IT" sz="1600" dirty="0" err="1"/>
              <a:t>Numerical</a:t>
            </a:r>
            <a:r>
              <a:rPr lang="it-IT" sz="1600" dirty="0"/>
              <a:t> </a:t>
            </a:r>
            <a:r>
              <a:rPr lang="it-IT" sz="1600" dirty="0" err="1"/>
              <a:t>simulation</a:t>
            </a:r>
            <a:r>
              <a:rPr lang="it-IT" sz="1600" dirty="0"/>
              <a:t> </a:t>
            </a:r>
            <a:r>
              <a:rPr lang="it-IT" sz="1600" dirty="0" err="1"/>
              <a:t>studies</a:t>
            </a:r>
            <a:r>
              <a:rPr lang="it-IT" sz="1600" dirty="0"/>
              <a:t> on single-</a:t>
            </a:r>
            <a:r>
              <a:rPr lang="it-IT" sz="1600" dirty="0" err="1"/>
              <a:t>bunch</a:t>
            </a:r>
            <a:r>
              <a:rPr lang="it-IT" sz="1600" dirty="0"/>
              <a:t> </a:t>
            </a:r>
            <a:r>
              <a:rPr lang="it-IT" sz="1600" dirty="0" err="1"/>
              <a:t>instabilities</a:t>
            </a:r>
            <a:r>
              <a:rPr lang="it-IT" sz="1600" dirty="0"/>
              <a:t> </a:t>
            </a:r>
            <a:r>
              <a:rPr lang="it-IT" sz="1600" dirty="0" err="1"/>
              <a:t>driven</a:t>
            </a:r>
            <a:r>
              <a:rPr lang="it-IT" sz="1600" dirty="0"/>
              <a:t> by electron </a:t>
            </a:r>
            <a:r>
              <a:rPr lang="it-IT" sz="1600" dirty="0" err="1"/>
              <a:t>clouds</a:t>
            </a:r>
            <a:r>
              <a:rPr lang="it-IT" sz="1600" dirty="0"/>
              <a:t> </a:t>
            </a:r>
            <a:r>
              <a:rPr lang="it-IT" sz="1600" dirty="0" err="1"/>
              <a:t>at</a:t>
            </a:r>
            <a:r>
              <a:rPr lang="it-IT" sz="1600" dirty="0"/>
              <a:t> the </a:t>
            </a:r>
            <a:r>
              <a:rPr lang="it-IT" sz="1600" dirty="0" smtClean="0"/>
              <a:t>LHC”, CERN-ACC-NOTE, to be </a:t>
            </a:r>
            <a:r>
              <a:rPr lang="it-IT" sz="1600" dirty="0" err="1" smtClean="0"/>
              <a:t>published</a:t>
            </a:r>
            <a:endParaRPr lang="it-IT" sz="1600" dirty="0"/>
          </a:p>
        </p:txBody>
      </p:sp>
      <p:sp>
        <p:nvSpPr>
          <p:cNvPr id="12"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3"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1294312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solidFill>
                <a:schemeClr val="tx1">
                  <a:lumMod val="20000"/>
                  <a:lumOff val="80000"/>
                </a:schemeClr>
              </a:solidFill>
            </a:endParaRPr>
          </a:p>
          <a:p>
            <a:pPr lvl="0">
              <a:buFont typeface="Wingdings" charset="2"/>
              <a:buChar char="Ø"/>
            </a:pPr>
            <a:r>
              <a:rPr lang="en-GB" sz="2400" dirty="0" smtClean="0">
                <a:solidFill>
                  <a:schemeClr val="tx1">
                    <a:lumMod val="20000"/>
                    <a:lumOff val="80000"/>
                  </a:schemeClr>
                </a:solidFill>
              </a:rPr>
              <a:t>Quadrupoles at Injection </a:t>
            </a:r>
            <a:r>
              <a:rPr lang="en-GB" sz="2400" dirty="0">
                <a:solidFill>
                  <a:schemeClr val="tx1">
                    <a:lumMod val="20000"/>
                    <a:lumOff val="80000"/>
                  </a:schemeClr>
                </a:solidFill>
              </a:rPr>
              <a:t>E</a:t>
            </a:r>
            <a:r>
              <a:rPr lang="en-GB" sz="2400" dirty="0" smtClean="0">
                <a:solidFill>
                  <a:schemeClr val="tx1">
                    <a:lumMod val="20000"/>
                    <a:lumOff val="80000"/>
                  </a:schemeClr>
                </a:solidFill>
              </a:rPr>
              <a:t>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lvl="0">
              <a:buFont typeface="Wingdings" charset="2"/>
              <a:buChar char="Ø"/>
            </a:pPr>
            <a:r>
              <a:rPr lang="en-GB" sz="2400" dirty="0">
                <a:solidFill>
                  <a:schemeClr val="tx1">
                    <a:lumMod val="20000"/>
                    <a:lumOff val="80000"/>
                  </a:schemeClr>
                </a:solidFill>
              </a:rPr>
              <a:t>Quadrupoles at C</a:t>
            </a:r>
            <a:r>
              <a:rPr lang="en-GB" sz="2400" dirty="0" smtClean="0">
                <a:solidFill>
                  <a:schemeClr val="tx1">
                    <a:lumMod val="20000"/>
                    <a:lumOff val="80000"/>
                  </a:schemeClr>
                </a:solidFill>
              </a:rPr>
              <a:t>ollision Energy</a:t>
            </a:r>
            <a:endParaRPr lang="en-GB" sz="2400" dirty="0">
              <a:solidFill>
                <a:schemeClr val="tx1">
                  <a:lumMod val="20000"/>
                  <a:lumOff val="80000"/>
                </a:schemeClr>
              </a:solidFill>
            </a:endParaRPr>
          </a:p>
          <a:p>
            <a:pPr lvl="0">
              <a:buFont typeface="Wingdings" charset="2"/>
              <a:buChar char="Ø"/>
            </a:pPr>
            <a:endParaRPr lang="en-GB" sz="2400" dirty="0" smtClean="0"/>
          </a:p>
          <a:p>
            <a:pPr>
              <a:buFont typeface="Wingdings" charset="2"/>
              <a:buChar char="Ø"/>
            </a:pPr>
            <a:r>
              <a:rPr lang="en-GB" sz="2400" b="1" dirty="0" smtClean="0"/>
              <a:t>Dipoles at Injection Energy</a:t>
            </a:r>
            <a:endParaRPr lang="en-GB" sz="2400" b="1" dirty="0"/>
          </a:p>
          <a:p>
            <a:pPr lvl="0">
              <a:buFont typeface="Wingdings" charset="2"/>
              <a:buChar char="Ø"/>
            </a:pPr>
            <a:endParaRPr lang="en-GB" sz="2400" dirty="0"/>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39</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768645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dirty="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a:bodyPr>
          <a:lstStyle/>
          <a:p>
            <a:pPr>
              <a:buFont typeface="Wingdings" charset="2"/>
              <a:buChar char="Ø"/>
            </a:pPr>
            <a:r>
              <a:rPr lang="en-GB" sz="2400" b="1" dirty="0" smtClean="0"/>
              <a:t>Introduction</a:t>
            </a:r>
          </a:p>
          <a:p>
            <a:pPr lvl="1">
              <a:buFont typeface="Arial" charset="0"/>
              <a:buChar char="•"/>
            </a:pPr>
            <a:r>
              <a:rPr lang="en-GB" sz="2000" dirty="0" smtClean="0"/>
              <a:t>Motivation</a:t>
            </a:r>
          </a:p>
          <a:p>
            <a:pPr lvl="1">
              <a:buFont typeface="Arial" charset="0"/>
              <a:buChar char="•"/>
            </a:pPr>
            <a:r>
              <a:rPr lang="en-GB" sz="2000" dirty="0" smtClean="0"/>
              <a:t>Simulation </a:t>
            </a:r>
            <a:r>
              <a:rPr lang="en-GB" sz="2000" dirty="0" smtClean="0"/>
              <a:t>Parameters</a:t>
            </a:r>
          </a:p>
          <a:p>
            <a:pPr lvl="0">
              <a:buFont typeface="Wingdings" charset="2"/>
              <a:buChar char="Ø"/>
            </a:pPr>
            <a:endParaRPr lang="en-GB" sz="2400" b="1" dirty="0" smtClean="0">
              <a:solidFill>
                <a:schemeClr val="tx1">
                  <a:lumMod val="20000"/>
                  <a:lumOff val="80000"/>
                </a:schemeClr>
              </a:solidFill>
            </a:endParaRPr>
          </a:p>
          <a:p>
            <a:pPr lvl="0">
              <a:buFont typeface="Wingdings" charset="2"/>
              <a:buChar char="Ø"/>
            </a:pPr>
            <a:r>
              <a:rPr lang="en-GB" sz="2400" dirty="0" smtClean="0">
                <a:solidFill>
                  <a:schemeClr val="tx1">
                    <a:lumMod val="20000"/>
                    <a:lumOff val="80000"/>
                  </a:schemeClr>
                </a:solidFill>
              </a:rPr>
              <a:t>Quadrupoles at Injection </a:t>
            </a:r>
            <a:r>
              <a:rPr lang="en-GB" sz="2400" dirty="0">
                <a:solidFill>
                  <a:schemeClr val="tx1">
                    <a:lumMod val="20000"/>
                    <a:lumOff val="80000"/>
                  </a:schemeClr>
                </a:solidFill>
              </a:rPr>
              <a:t>E</a:t>
            </a:r>
            <a:r>
              <a:rPr lang="en-GB" sz="2400" dirty="0" smtClean="0">
                <a:solidFill>
                  <a:schemeClr val="tx1">
                    <a:lumMod val="20000"/>
                    <a:lumOff val="80000"/>
                  </a:schemeClr>
                </a:solidFill>
              </a:rPr>
              <a:t>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lvl="0">
              <a:buFont typeface="Wingdings" charset="2"/>
              <a:buChar char="Ø"/>
            </a:pPr>
            <a:r>
              <a:rPr lang="en-GB" sz="2400" dirty="0">
                <a:solidFill>
                  <a:schemeClr val="tx1">
                    <a:lumMod val="20000"/>
                    <a:lumOff val="80000"/>
                  </a:schemeClr>
                </a:solidFill>
              </a:rPr>
              <a:t>Quadrupoles at C</a:t>
            </a:r>
            <a:r>
              <a:rPr lang="en-GB" sz="2400" dirty="0" smtClean="0">
                <a:solidFill>
                  <a:schemeClr val="tx1">
                    <a:lumMod val="20000"/>
                    <a:lumOff val="80000"/>
                  </a:schemeClr>
                </a:solidFill>
              </a:rPr>
              <a:t>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4</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5702262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40</a:t>
            </a:fld>
            <a:endParaRPr lang="en-US" dirty="0"/>
          </a:p>
        </p:txBody>
      </p:sp>
      <p:sp>
        <p:nvSpPr>
          <p:cNvPr id="10" name="TextBox 23">
            <a:extLst>
              <a:ext uri="{FF2B5EF4-FFF2-40B4-BE49-F238E27FC236}">
                <a16:creationId xmlns="" xmlns:a16="http://schemas.microsoft.com/office/drawing/2014/main" id="{9B0CD2B7-CEF4-A949-B02C-03A659794C10}"/>
              </a:ext>
            </a:extLst>
          </p:cNvPr>
          <p:cNvSpPr txBox="1"/>
          <p:nvPr/>
        </p:nvSpPr>
        <p:spPr>
          <a:xfrm>
            <a:off x="5676704" y="2584812"/>
            <a:ext cx="1602249" cy="277596"/>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Electron dynamics</a:t>
            </a:r>
          </a:p>
        </p:txBody>
      </p:sp>
      <p:sp>
        <p:nvSpPr>
          <p:cNvPr id="14" name="Rectangle 7">
            <a:extLst>
              <a:ext uri="{FF2B5EF4-FFF2-40B4-BE49-F238E27FC236}">
                <a16:creationId xmlns="" xmlns:a16="http://schemas.microsoft.com/office/drawing/2014/main" id="{4E6C7320-C935-CC49-8522-636EE80986DF}"/>
              </a:ext>
            </a:extLst>
          </p:cNvPr>
          <p:cNvSpPr/>
          <p:nvPr/>
        </p:nvSpPr>
        <p:spPr>
          <a:xfrm>
            <a:off x="222068" y="4053565"/>
            <a:ext cx="8693332" cy="1508105"/>
          </a:xfrm>
          <a:prstGeom prst="rect">
            <a:avLst/>
          </a:prstGeom>
        </p:spPr>
        <p:txBody>
          <a:bodyPr wrap="square">
            <a:spAutoFit/>
          </a:bodyPr>
          <a:lstStyle/>
          <a:p>
            <a:pPr marL="355600" indent="-342900" algn="just">
              <a:spcBef>
                <a:spcPts val="600"/>
              </a:spcBef>
              <a:buClr>
                <a:schemeClr val="tx2"/>
              </a:buClr>
              <a:buFont typeface="Arial" charset="0"/>
              <a:buChar char="•"/>
              <a:defRPr/>
            </a:pPr>
            <a:r>
              <a:rPr lang="en-US" sz="1700" dirty="0" smtClean="0"/>
              <a:t>The </a:t>
            </a:r>
            <a:r>
              <a:rPr lang="en-US" sz="1700" dirty="0"/>
              <a:t>electron densities predicted in the dipoles from buildup simulations </a:t>
            </a:r>
            <a:r>
              <a:rPr lang="en-US" sz="1700" dirty="0" smtClean="0"/>
              <a:t>are below </a:t>
            </a:r>
            <a:r>
              <a:rPr lang="en-US" sz="1700" dirty="0" smtClean="0"/>
              <a:t>0.1×10</a:t>
            </a:r>
            <a:r>
              <a:rPr lang="en-US" sz="1700" baseline="30000" dirty="0" smtClean="0"/>
              <a:t>12</a:t>
            </a:r>
            <a:r>
              <a:rPr lang="en-US" sz="1700" dirty="0" smtClean="0"/>
              <a:t> </a:t>
            </a:r>
            <a:r>
              <a:rPr lang="en-US" sz="1700" dirty="0"/>
              <a:t>e</a:t>
            </a:r>
            <a:r>
              <a:rPr lang="en-US" sz="1700" baseline="30000" dirty="0"/>
              <a:t>−</a:t>
            </a:r>
            <a:r>
              <a:rPr lang="en-US" sz="1700" dirty="0"/>
              <a:t>/</a:t>
            </a:r>
            <a:r>
              <a:rPr lang="en-US" sz="1700" dirty="0" smtClean="0"/>
              <a:t>m</a:t>
            </a:r>
            <a:r>
              <a:rPr lang="en-US" sz="1700" baseline="30000" dirty="0" smtClean="0"/>
              <a:t>3</a:t>
            </a:r>
            <a:r>
              <a:rPr lang="en-US" sz="1700" dirty="0"/>
              <a:t> </a:t>
            </a:r>
            <a:r>
              <a:rPr lang="en-US" sz="1700" dirty="0" smtClean="0"/>
              <a:t>(SEY &lt; 1.4 </a:t>
            </a:r>
            <a:r>
              <a:rPr lang="en-US" sz="1700" dirty="0"/>
              <a:t>and bunch </a:t>
            </a:r>
            <a:r>
              <a:rPr lang="en-US" sz="1700" dirty="0" smtClean="0"/>
              <a:t>intensity &gt; 10</a:t>
            </a:r>
            <a:r>
              <a:rPr lang="en-US" sz="1700" baseline="30000" dirty="0" smtClean="0"/>
              <a:t>11</a:t>
            </a:r>
            <a:r>
              <a:rPr lang="en-US" sz="1700" dirty="0" smtClean="0"/>
              <a:t> </a:t>
            </a:r>
            <a:r>
              <a:rPr lang="en-US" sz="1700" dirty="0"/>
              <a:t>p/bunch)</a:t>
            </a:r>
            <a:endParaRPr lang="en-US" sz="1700" baseline="30000" dirty="0" smtClean="0"/>
          </a:p>
          <a:p>
            <a:pPr marL="812800" lvl="1" indent="-342900" algn="just">
              <a:spcBef>
                <a:spcPts val="600"/>
              </a:spcBef>
              <a:buClr>
                <a:schemeClr val="tx2"/>
              </a:buClr>
              <a:buFont typeface="Courier New" charset="0"/>
              <a:buChar char="o"/>
              <a:defRPr/>
            </a:pPr>
            <a:r>
              <a:rPr lang="en-US" sz="1600" dirty="0" smtClean="0"/>
              <a:t>“dipole instabilities” are </a:t>
            </a:r>
            <a:r>
              <a:rPr lang="en-US" sz="1600" dirty="0"/>
              <a:t>expected </a:t>
            </a:r>
            <a:r>
              <a:rPr lang="en-US" sz="1600" dirty="0" smtClean="0"/>
              <a:t>less </a:t>
            </a:r>
            <a:r>
              <a:rPr lang="en-US" sz="1600" dirty="0"/>
              <a:t>critical compared </a:t>
            </a:r>
            <a:r>
              <a:rPr lang="en-US" sz="1600" dirty="0" smtClean="0"/>
              <a:t>to “quadrupole </a:t>
            </a:r>
            <a:r>
              <a:rPr lang="en-US" sz="1600" dirty="0" smtClean="0"/>
              <a:t>instabilities</a:t>
            </a:r>
            <a:r>
              <a:rPr lang="en-US" sz="1600" dirty="0" smtClean="0"/>
              <a:t>”</a:t>
            </a:r>
          </a:p>
          <a:p>
            <a:pPr marL="812800" lvl="1" indent="-342900" algn="just">
              <a:spcBef>
                <a:spcPts val="600"/>
              </a:spcBef>
              <a:buClr>
                <a:schemeClr val="tx2"/>
              </a:buClr>
              <a:buFont typeface="Courier New" charset="0"/>
              <a:buChar char="o"/>
              <a:defRPr/>
            </a:pPr>
            <a:r>
              <a:rPr lang="en-US" sz="1600" dirty="0" smtClean="0"/>
              <a:t>For bunch </a:t>
            </a:r>
            <a:r>
              <a:rPr lang="en-US" sz="1600" dirty="0"/>
              <a:t>intensity </a:t>
            </a:r>
            <a:r>
              <a:rPr lang="en-US" sz="1600" dirty="0" smtClean="0"/>
              <a:t>&lt; 10</a:t>
            </a:r>
            <a:r>
              <a:rPr lang="en-US" sz="1600" baseline="30000" dirty="0" smtClean="0"/>
              <a:t>11</a:t>
            </a:r>
            <a:r>
              <a:rPr lang="en-US" sz="1600" dirty="0" smtClean="0"/>
              <a:t> </a:t>
            </a:r>
            <a:r>
              <a:rPr lang="en-US" sz="1600" dirty="0"/>
              <a:t>p/bunch, the electron density at the beam location can be </a:t>
            </a:r>
            <a:r>
              <a:rPr lang="en-US" sz="1600" dirty="0" smtClean="0"/>
              <a:t>higher </a:t>
            </a:r>
            <a:r>
              <a:rPr lang="en-US" sz="1600" dirty="0"/>
              <a:t>and </a:t>
            </a:r>
            <a:r>
              <a:rPr lang="en-US" sz="1600" dirty="0" smtClean="0"/>
              <a:t>“dipole instabilities” are possible</a:t>
            </a:r>
            <a:r>
              <a:rPr lang="en-US" sz="1600" dirty="0"/>
              <a:t>, as observed experimentally at </a:t>
            </a:r>
            <a:r>
              <a:rPr lang="en-US" sz="1600" dirty="0" smtClean="0"/>
              <a:t>LHC </a:t>
            </a:r>
            <a:r>
              <a:rPr lang="en-US" sz="1600" dirty="0" smtClean="0"/>
              <a:t>[</a:t>
            </a:r>
            <a:r>
              <a:rPr lang="en-US" sz="1600" dirty="0"/>
              <a:t>9</a:t>
            </a:r>
            <a:r>
              <a:rPr lang="en-US" sz="1600" dirty="0" smtClean="0"/>
              <a:t>] </a:t>
            </a:r>
            <a:endParaRPr lang="en-US" sz="1600" dirty="0"/>
          </a:p>
        </p:txBody>
      </p:sp>
      <p:pic>
        <p:nvPicPr>
          <p:cNvPr id="11" name="Immagin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34" y="577532"/>
            <a:ext cx="4560000" cy="3420000"/>
          </a:xfrm>
          <a:prstGeom prst="rect">
            <a:avLst/>
          </a:prstGeom>
        </p:spPr>
      </p:pic>
      <p:sp>
        <p:nvSpPr>
          <p:cNvPr id="15" name="Titolo 1"/>
          <p:cNvSpPr txBox="1">
            <a:spLocks/>
          </p:cNvSpPr>
          <p:nvPr/>
        </p:nvSpPr>
        <p:spPr>
          <a:xfrm>
            <a:off x="222068" y="12192"/>
            <a:ext cx="8787820"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900" dirty="0"/>
              <a:t>Dipoles at Injection Energy</a:t>
            </a:r>
          </a:p>
        </p:txBody>
      </p:sp>
      <p:sp>
        <p:nvSpPr>
          <p:cNvPr id="9" name="CasellaDiTesto 8"/>
          <p:cNvSpPr txBox="1"/>
          <p:nvPr/>
        </p:nvSpPr>
        <p:spPr>
          <a:xfrm>
            <a:off x="0" y="5660316"/>
            <a:ext cx="9144000" cy="523220"/>
          </a:xfrm>
          <a:prstGeom prst="rect">
            <a:avLst/>
          </a:prstGeom>
          <a:noFill/>
        </p:spPr>
        <p:txBody>
          <a:bodyPr wrap="square" rtlCol="0">
            <a:spAutoFit/>
          </a:bodyPr>
          <a:lstStyle/>
          <a:p>
            <a:r>
              <a:rPr lang="it-IT" sz="1400" dirty="0" smtClean="0"/>
              <a:t>[</a:t>
            </a:r>
            <a:r>
              <a:rPr lang="it-IT" sz="1400" dirty="0"/>
              <a:t>9</a:t>
            </a:r>
            <a:r>
              <a:rPr lang="it-IT" sz="1400" dirty="0" smtClean="0"/>
              <a:t>] </a:t>
            </a:r>
            <a:r>
              <a:rPr lang="it-IT" sz="1400" dirty="0"/>
              <a:t>A. </a:t>
            </a:r>
            <a:r>
              <a:rPr lang="it-IT" sz="1400" dirty="0" smtClean="0"/>
              <a:t>Romano et al, </a:t>
            </a:r>
            <a:r>
              <a:rPr lang="it-IT" sz="1400" dirty="0"/>
              <a:t>“Electron </a:t>
            </a:r>
            <a:r>
              <a:rPr lang="it-IT" sz="1400" dirty="0" err="1"/>
              <a:t>cloud</a:t>
            </a:r>
            <a:r>
              <a:rPr lang="it-IT" sz="1400" dirty="0"/>
              <a:t> </a:t>
            </a:r>
            <a:r>
              <a:rPr lang="it-IT" sz="1400" dirty="0" err="1"/>
              <a:t>buildup</a:t>
            </a:r>
            <a:r>
              <a:rPr lang="it-IT" sz="1400" dirty="0"/>
              <a:t> </a:t>
            </a:r>
            <a:r>
              <a:rPr lang="it-IT" sz="1400" dirty="0" err="1"/>
              <a:t>driving</a:t>
            </a:r>
            <a:r>
              <a:rPr lang="it-IT" sz="1400" dirty="0"/>
              <a:t> </a:t>
            </a:r>
            <a:r>
              <a:rPr lang="it-IT" sz="1400" dirty="0" err="1"/>
              <a:t>spontaneous</a:t>
            </a:r>
            <a:r>
              <a:rPr lang="it-IT" sz="1400" dirty="0"/>
              <a:t> </a:t>
            </a:r>
            <a:r>
              <a:rPr lang="it-IT" sz="1400" dirty="0" err="1"/>
              <a:t>vertical</a:t>
            </a:r>
            <a:r>
              <a:rPr lang="it-IT" sz="1400" dirty="0"/>
              <a:t> </a:t>
            </a:r>
            <a:r>
              <a:rPr lang="it-IT" sz="1400" dirty="0" err="1"/>
              <a:t>instabilities</a:t>
            </a:r>
            <a:r>
              <a:rPr lang="it-IT" sz="1400" dirty="0"/>
              <a:t> of </a:t>
            </a:r>
            <a:r>
              <a:rPr lang="it-IT" sz="1400" dirty="0" err="1"/>
              <a:t>stored</a:t>
            </a:r>
            <a:r>
              <a:rPr lang="it-IT" sz="1400" dirty="0"/>
              <a:t> </a:t>
            </a:r>
            <a:r>
              <a:rPr lang="it-IT" sz="1400" dirty="0" err="1"/>
              <a:t>beams</a:t>
            </a:r>
            <a:r>
              <a:rPr lang="it-IT" sz="1400" dirty="0"/>
              <a:t> in the Large </a:t>
            </a:r>
            <a:r>
              <a:rPr lang="it-IT" sz="1400" dirty="0" err="1"/>
              <a:t>Hadron</a:t>
            </a:r>
            <a:r>
              <a:rPr lang="it-IT" sz="1400" dirty="0"/>
              <a:t> Collider,” </a:t>
            </a:r>
            <a:r>
              <a:rPr lang="it-IT" sz="1400" dirty="0" err="1"/>
              <a:t>Phys</a:t>
            </a:r>
            <a:r>
              <a:rPr lang="it-IT" sz="1400" dirty="0"/>
              <a:t>. Rev. </a:t>
            </a:r>
            <a:r>
              <a:rPr lang="it-IT" sz="1400" dirty="0" err="1"/>
              <a:t>Accel</a:t>
            </a:r>
            <a:r>
              <a:rPr lang="it-IT" sz="1400" dirty="0"/>
              <a:t>. </a:t>
            </a:r>
            <a:r>
              <a:rPr lang="it-IT" sz="1400" dirty="0" err="1"/>
              <a:t>Beams</a:t>
            </a:r>
            <a:r>
              <a:rPr lang="it-IT" sz="1400" dirty="0"/>
              <a:t>, vol. 21, p. 061002, </a:t>
            </a:r>
            <a:r>
              <a:rPr lang="it-IT" sz="1400" dirty="0" err="1"/>
              <a:t>Jun</a:t>
            </a:r>
            <a:r>
              <a:rPr lang="it-IT" sz="1400" dirty="0"/>
              <a:t> 2018. </a:t>
            </a:r>
          </a:p>
        </p:txBody>
      </p:sp>
      <p:sp>
        <p:nvSpPr>
          <p:cNvPr id="12" name="Rectangle 7">
            <a:extLst>
              <a:ext uri="{FF2B5EF4-FFF2-40B4-BE49-F238E27FC236}">
                <a16:creationId xmlns="" xmlns:a16="http://schemas.microsoft.com/office/drawing/2014/main" id="{4E6C7320-C935-CC49-8522-636EE80986DF}"/>
              </a:ext>
            </a:extLst>
          </p:cNvPr>
          <p:cNvSpPr/>
          <p:nvPr/>
        </p:nvSpPr>
        <p:spPr>
          <a:xfrm>
            <a:off x="4138322" y="1001788"/>
            <a:ext cx="4968607" cy="1815882"/>
          </a:xfrm>
          <a:prstGeom prst="rect">
            <a:avLst/>
          </a:prstGeom>
        </p:spPr>
        <p:txBody>
          <a:bodyPr wrap="square">
            <a:spAutoFit/>
          </a:bodyPr>
          <a:lstStyle/>
          <a:p>
            <a:pPr marL="355600" indent="-342900" algn="just">
              <a:spcBef>
                <a:spcPts val="600"/>
              </a:spcBef>
              <a:buClr>
                <a:schemeClr val="tx2"/>
              </a:buClr>
              <a:buFont typeface="Arial" charset="0"/>
              <a:buChar char="•"/>
              <a:defRPr/>
            </a:pPr>
            <a:r>
              <a:rPr lang="en-US" sz="1700" dirty="0" smtClean="0"/>
              <a:t>No instability is observed for electron densities below 2.5×10</a:t>
            </a:r>
            <a:r>
              <a:rPr lang="en-US" sz="1700" baseline="30000" dirty="0" smtClean="0"/>
              <a:t>12</a:t>
            </a:r>
            <a:r>
              <a:rPr lang="en-US" sz="1700" dirty="0" smtClean="0"/>
              <a:t> e</a:t>
            </a:r>
            <a:r>
              <a:rPr lang="en-US" sz="1700" baseline="30000" dirty="0" smtClean="0"/>
              <a:t>−</a:t>
            </a:r>
            <a:r>
              <a:rPr lang="en-US" sz="1700" dirty="0" smtClean="0"/>
              <a:t>/m</a:t>
            </a:r>
            <a:r>
              <a:rPr lang="en-US" sz="1700" baseline="30000" dirty="0" smtClean="0"/>
              <a:t>3</a:t>
            </a:r>
          </a:p>
          <a:p>
            <a:pPr marL="355600" indent="-342900" algn="just">
              <a:spcBef>
                <a:spcPts val="600"/>
              </a:spcBef>
              <a:buClr>
                <a:schemeClr val="tx2"/>
              </a:buClr>
              <a:buFont typeface="Arial" charset="0"/>
              <a:buChar char="•"/>
              <a:defRPr/>
            </a:pPr>
            <a:r>
              <a:rPr lang="en-US" sz="1700" dirty="0" smtClean="0"/>
              <a:t>For densities 0.25×10</a:t>
            </a:r>
            <a:r>
              <a:rPr lang="en-US" sz="1700" baseline="30000" dirty="0" smtClean="0"/>
              <a:t>12</a:t>
            </a:r>
            <a:r>
              <a:rPr lang="en-US" sz="1700" dirty="0" smtClean="0"/>
              <a:t> e</a:t>
            </a:r>
            <a:r>
              <a:rPr lang="en-US" sz="1700" baseline="30000" dirty="0" smtClean="0"/>
              <a:t>−</a:t>
            </a:r>
            <a:r>
              <a:rPr lang="en-US" sz="1700" dirty="0" smtClean="0"/>
              <a:t>/m</a:t>
            </a:r>
            <a:r>
              <a:rPr lang="en-US" sz="1700" baseline="30000" dirty="0" smtClean="0"/>
              <a:t>3 </a:t>
            </a:r>
            <a:r>
              <a:rPr lang="en-US" sz="1700" dirty="0" smtClean="0"/>
              <a:t>- 0.75×10</a:t>
            </a:r>
            <a:r>
              <a:rPr lang="en-US" sz="1700" baseline="30000" dirty="0" smtClean="0"/>
              <a:t>12</a:t>
            </a:r>
            <a:r>
              <a:rPr lang="en-US" sz="1700" dirty="0" smtClean="0"/>
              <a:t> e</a:t>
            </a:r>
            <a:r>
              <a:rPr lang="en-US" sz="1700" baseline="30000" dirty="0" smtClean="0"/>
              <a:t>−</a:t>
            </a:r>
            <a:r>
              <a:rPr lang="en-US" sz="1700" dirty="0" smtClean="0"/>
              <a:t>/m</a:t>
            </a:r>
            <a:r>
              <a:rPr lang="en-US" sz="1700" baseline="30000" dirty="0" smtClean="0"/>
              <a:t>3</a:t>
            </a:r>
            <a:r>
              <a:rPr lang="en-US" sz="1700" dirty="0" smtClean="0"/>
              <a:t>: slow instability is observed</a:t>
            </a:r>
          </a:p>
          <a:p>
            <a:pPr marL="355600" indent="-342900" algn="just">
              <a:spcBef>
                <a:spcPts val="600"/>
              </a:spcBef>
              <a:buClr>
                <a:schemeClr val="tx2"/>
              </a:buClr>
              <a:buFont typeface="Arial" charset="0"/>
              <a:buChar char="•"/>
              <a:defRPr/>
            </a:pPr>
            <a:r>
              <a:rPr lang="en-US" sz="1700" dirty="0" smtClean="0"/>
              <a:t>For densities above 0.75×10</a:t>
            </a:r>
            <a:r>
              <a:rPr lang="en-US" sz="1700" baseline="30000" dirty="0" smtClean="0"/>
              <a:t>12</a:t>
            </a:r>
            <a:r>
              <a:rPr lang="en-US" sz="1700" dirty="0" smtClean="0"/>
              <a:t> e</a:t>
            </a:r>
            <a:r>
              <a:rPr lang="en-US" sz="1700" baseline="30000" dirty="0" smtClean="0"/>
              <a:t>−</a:t>
            </a:r>
            <a:r>
              <a:rPr lang="en-US" sz="1700" dirty="0" smtClean="0"/>
              <a:t>/m</a:t>
            </a:r>
            <a:r>
              <a:rPr lang="en-US" sz="1700" baseline="30000" dirty="0" smtClean="0"/>
              <a:t>3</a:t>
            </a:r>
            <a:r>
              <a:rPr lang="en-US" sz="1700" dirty="0" smtClean="0"/>
              <a:t>: a much stronger instability appears</a:t>
            </a:r>
          </a:p>
        </p:txBody>
      </p:sp>
      <p:sp>
        <p:nvSpPr>
          <p:cNvPr id="13"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6"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6395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solidFill>
                <a:schemeClr val="tx1">
                  <a:lumMod val="20000"/>
                  <a:lumOff val="80000"/>
                </a:schemeClr>
              </a:solidFill>
            </a:endParaRPr>
          </a:p>
          <a:p>
            <a:pPr lvl="0">
              <a:buFont typeface="Wingdings" charset="2"/>
              <a:buChar char="Ø"/>
            </a:pPr>
            <a:r>
              <a:rPr lang="en-GB" sz="2400" dirty="0" smtClean="0">
                <a:solidFill>
                  <a:schemeClr val="tx1">
                    <a:lumMod val="20000"/>
                    <a:lumOff val="80000"/>
                  </a:schemeClr>
                </a:solidFill>
              </a:rPr>
              <a:t>Quadrupoles at Injection </a:t>
            </a:r>
            <a:r>
              <a:rPr lang="en-GB" sz="2400" dirty="0">
                <a:solidFill>
                  <a:schemeClr val="tx1">
                    <a:lumMod val="20000"/>
                    <a:lumOff val="80000"/>
                  </a:schemeClr>
                </a:solidFill>
              </a:rPr>
              <a:t>E</a:t>
            </a:r>
            <a:r>
              <a:rPr lang="en-GB" sz="2400" dirty="0" smtClean="0">
                <a:solidFill>
                  <a:schemeClr val="tx1">
                    <a:lumMod val="20000"/>
                    <a:lumOff val="80000"/>
                  </a:schemeClr>
                </a:solidFill>
              </a:rPr>
              <a:t>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lvl="0">
              <a:buFont typeface="Wingdings" charset="2"/>
              <a:buChar char="Ø"/>
            </a:pPr>
            <a:r>
              <a:rPr lang="en-GB" sz="2400" dirty="0">
                <a:solidFill>
                  <a:schemeClr val="tx1">
                    <a:lumMod val="20000"/>
                    <a:lumOff val="80000"/>
                  </a:schemeClr>
                </a:solidFill>
              </a:rPr>
              <a:t>Quadrupoles at C</a:t>
            </a:r>
            <a:r>
              <a:rPr lang="en-GB" sz="2400" dirty="0" smtClean="0">
                <a:solidFill>
                  <a:schemeClr val="tx1">
                    <a:lumMod val="20000"/>
                    <a:lumOff val="80000"/>
                  </a:schemeClr>
                </a:solidFill>
              </a:rPr>
              <a:t>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p>
          <a:p>
            <a:pPr>
              <a:buFont typeface="Wingdings" charset="2"/>
              <a:buChar char="Ø"/>
            </a:pPr>
            <a:r>
              <a:rPr lang="en-GB" sz="2400" b="1" dirty="0" smtClean="0"/>
              <a:t>Conclusions</a:t>
            </a:r>
            <a:endParaRPr lang="en-GB" sz="2400" b="1" dirty="0"/>
          </a:p>
        </p:txBody>
      </p:sp>
      <p:sp>
        <p:nvSpPr>
          <p:cNvPr id="6" name="Segnaposto numero diapositiva 5"/>
          <p:cNvSpPr>
            <a:spLocks noGrp="1"/>
          </p:cNvSpPr>
          <p:nvPr>
            <p:ph type="sldNum" sz="quarter" idx="4"/>
          </p:nvPr>
        </p:nvSpPr>
        <p:spPr/>
        <p:txBody>
          <a:bodyPr/>
          <a:lstStyle/>
          <a:p>
            <a:fld id="{17918391-D411-FE40-AAD7-861AE5233E0E}" type="slidenum">
              <a:rPr lang="en-US" smtClean="0"/>
              <a:pPr/>
              <a:t>41</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3449766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87079" y="17592"/>
            <a:ext cx="8623005" cy="940443"/>
          </a:xfrm>
        </p:spPr>
        <p:txBody>
          <a:bodyPr>
            <a:noAutofit/>
          </a:bodyPr>
          <a:lstStyle/>
          <a:p>
            <a:r>
              <a:rPr lang="en-GB" sz="4000" dirty="0" smtClean="0"/>
              <a:t>Conclusions</a:t>
            </a:r>
            <a:endParaRPr lang="en-GB" sz="4000" dirty="0"/>
          </a:p>
        </p:txBody>
      </p:sp>
      <p:sp>
        <p:nvSpPr>
          <p:cNvPr id="3" name="Segnaposto contenuto 2"/>
          <p:cNvSpPr>
            <a:spLocks noGrp="1"/>
          </p:cNvSpPr>
          <p:nvPr>
            <p:ph idx="1"/>
          </p:nvPr>
        </p:nvSpPr>
        <p:spPr>
          <a:xfrm>
            <a:off x="287079" y="761232"/>
            <a:ext cx="8623005" cy="5367020"/>
          </a:xfrm>
        </p:spPr>
        <p:txBody>
          <a:bodyPr>
            <a:noAutofit/>
          </a:bodyPr>
          <a:lstStyle/>
          <a:p>
            <a:pPr marL="493776" lvl="1" algn="just">
              <a:spcBef>
                <a:spcPts val="600"/>
              </a:spcBef>
              <a:buSzPct val="80000"/>
              <a:buFont typeface="Wingdings" charset="2"/>
              <a:buChar char="Ø"/>
            </a:pPr>
            <a:r>
              <a:rPr lang="en-GB" sz="2000" dirty="0"/>
              <a:t>Instabilities driven by e-cloud at the LHC have been studied by means of numerical simulations</a:t>
            </a:r>
          </a:p>
          <a:p>
            <a:pPr marL="493776" lvl="1" algn="just">
              <a:spcBef>
                <a:spcPts val="600"/>
              </a:spcBef>
              <a:buSzPct val="80000"/>
              <a:buFont typeface="Wingdings" charset="2"/>
              <a:buChar char="Ø"/>
            </a:pPr>
            <a:r>
              <a:rPr lang="en-GB" sz="2000" dirty="0"/>
              <a:t>Particular care has been given to the study of instabilities due to the e-cloud in the quadrupole magnets at injection </a:t>
            </a:r>
            <a:r>
              <a:rPr lang="en-GB" sz="2000" dirty="0" smtClean="0"/>
              <a:t>energy</a:t>
            </a:r>
          </a:p>
          <a:p>
            <a:pPr marL="681228" lvl="2" algn="just">
              <a:spcBef>
                <a:spcPts val="600"/>
              </a:spcBef>
              <a:buSzPct val="80000"/>
              <a:buFont typeface="Wingdings" charset="2"/>
              <a:buChar char="§"/>
            </a:pPr>
            <a:r>
              <a:rPr lang="en-GB" sz="1800" dirty="0" smtClean="0"/>
              <a:t>The numerical </a:t>
            </a:r>
            <a:r>
              <a:rPr lang="en-GB" sz="1800" dirty="0"/>
              <a:t>parameters of the simulations have been defined through extensive convergence studies </a:t>
            </a:r>
            <a:r>
              <a:rPr lang="en-GB" sz="1800" dirty="0" smtClean="0"/>
              <a:t>(useful </a:t>
            </a:r>
            <a:r>
              <a:rPr lang="en-GB" sz="1800" dirty="0"/>
              <a:t>guidelines for future simulation </a:t>
            </a:r>
            <a:r>
              <a:rPr lang="en-GB" sz="1800" dirty="0" smtClean="0"/>
              <a:t>campaigns)</a:t>
            </a:r>
          </a:p>
          <a:p>
            <a:pPr marL="681228" lvl="2" algn="just">
              <a:spcBef>
                <a:spcPts val="600"/>
              </a:spcBef>
              <a:buSzPct val="80000"/>
              <a:buFont typeface="Wingdings" charset="2"/>
              <a:buChar char="§"/>
            </a:pPr>
            <a:r>
              <a:rPr lang="en-GB" sz="1800" dirty="0" smtClean="0"/>
              <a:t>The </a:t>
            </a:r>
            <a:r>
              <a:rPr lang="en-GB" sz="1800" dirty="0"/>
              <a:t>stability properties have been studied in particular with </a:t>
            </a:r>
            <a:r>
              <a:rPr lang="en-GB" sz="1800" dirty="0" smtClean="0"/>
              <a:t>respect </a:t>
            </a:r>
            <a:r>
              <a:rPr lang="en-GB" sz="1800" dirty="0"/>
              <a:t>to the RF voltage </a:t>
            </a:r>
            <a:r>
              <a:rPr lang="en-GB" sz="1800" dirty="0" smtClean="0"/>
              <a:t>settings: the </a:t>
            </a:r>
            <a:r>
              <a:rPr lang="en-GB" sz="1800" dirty="0"/>
              <a:t>beam is </a:t>
            </a:r>
            <a:r>
              <a:rPr lang="en-GB" sz="1800" dirty="0" smtClean="0"/>
              <a:t>more </a:t>
            </a:r>
            <a:r>
              <a:rPr lang="en-GB" sz="1800" dirty="0"/>
              <a:t>stable for higher voltage as a result of the faster synchrotron </a:t>
            </a:r>
            <a:r>
              <a:rPr lang="en-GB" sz="1800" dirty="0" smtClean="0"/>
              <a:t>motion</a:t>
            </a:r>
            <a:endParaRPr lang="en-GB" sz="1800" dirty="0"/>
          </a:p>
          <a:p>
            <a:pPr marL="681228" lvl="2" algn="just">
              <a:spcBef>
                <a:spcPts val="600"/>
              </a:spcBef>
              <a:buSzPct val="80000"/>
              <a:buFont typeface="Wingdings" charset="2"/>
              <a:buChar char="§"/>
            </a:pPr>
            <a:r>
              <a:rPr lang="en-GB" sz="1800" dirty="0" smtClean="0"/>
              <a:t>Higher bunch intensity mitigates </a:t>
            </a:r>
            <a:r>
              <a:rPr lang="en-GB" sz="1800" dirty="0"/>
              <a:t>the </a:t>
            </a:r>
            <a:r>
              <a:rPr lang="en-GB" sz="1800" dirty="0" smtClean="0"/>
              <a:t>instability: the </a:t>
            </a:r>
            <a:r>
              <a:rPr lang="en-GB" sz="1800" dirty="0"/>
              <a:t>electron density </a:t>
            </a:r>
            <a:r>
              <a:rPr lang="en-GB" sz="1800" dirty="0" smtClean="0"/>
              <a:t>is lower</a:t>
            </a:r>
          </a:p>
          <a:p>
            <a:pPr marL="681228" lvl="2" algn="just">
              <a:spcBef>
                <a:spcPts val="600"/>
              </a:spcBef>
              <a:buSzPct val="80000"/>
              <a:buFont typeface="Wingdings" charset="2"/>
              <a:buChar char="§"/>
            </a:pPr>
            <a:r>
              <a:rPr lang="en-GB" sz="1800" dirty="0" smtClean="0"/>
              <a:t>A </a:t>
            </a:r>
            <a:r>
              <a:rPr lang="en-GB" sz="1800" dirty="0"/>
              <a:t>bunch-by-bunch damper is </a:t>
            </a:r>
            <a:r>
              <a:rPr lang="en-GB" sz="1800" dirty="0" smtClean="0"/>
              <a:t>unable </a:t>
            </a:r>
            <a:r>
              <a:rPr lang="en-GB" sz="1800" dirty="0"/>
              <a:t>to suppress the instability due to the presence of a strong </a:t>
            </a:r>
            <a:r>
              <a:rPr lang="en-GB" sz="1800" dirty="0" err="1"/>
              <a:t>intrabunch</a:t>
            </a:r>
            <a:r>
              <a:rPr lang="en-GB" sz="1800" dirty="0"/>
              <a:t> </a:t>
            </a:r>
            <a:r>
              <a:rPr lang="en-GB" sz="1800" dirty="0" smtClean="0"/>
              <a:t>motion</a:t>
            </a:r>
          </a:p>
          <a:p>
            <a:pPr marL="681228" lvl="2" algn="just">
              <a:spcBef>
                <a:spcPts val="600"/>
              </a:spcBef>
              <a:buSzPct val="80000"/>
              <a:buFont typeface="Wingdings" charset="2"/>
              <a:buChar char="§"/>
            </a:pPr>
            <a:r>
              <a:rPr lang="en-GB" sz="1800" dirty="0" err="1" smtClean="0"/>
              <a:t>Octupole</a:t>
            </a:r>
            <a:r>
              <a:rPr lang="en-GB" sz="1800" dirty="0" smtClean="0"/>
              <a:t> </a:t>
            </a:r>
            <a:r>
              <a:rPr lang="en-GB" sz="1800" dirty="0"/>
              <a:t>magnets are </a:t>
            </a:r>
            <a:r>
              <a:rPr lang="en-GB" sz="1800" dirty="0" smtClean="0"/>
              <a:t>ineffective:</a:t>
            </a:r>
            <a:r>
              <a:rPr lang="en-GB" sz="1800" dirty="0"/>
              <a:t> </a:t>
            </a:r>
            <a:r>
              <a:rPr lang="en-GB" sz="1800" dirty="0" smtClean="0"/>
              <a:t>the </a:t>
            </a:r>
            <a:r>
              <a:rPr lang="en-GB" sz="1800" dirty="0"/>
              <a:t>detuning forces due to the e-cloud tend to move the tune spread away from the frequency of the observed unstable </a:t>
            </a:r>
            <a:r>
              <a:rPr lang="en-GB" sz="1800" dirty="0" smtClean="0"/>
              <a:t>mode</a:t>
            </a:r>
          </a:p>
          <a:p>
            <a:pPr marL="681228" lvl="2" algn="just">
              <a:spcBef>
                <a:spcPts val="600"/>
              </a:spcBef>
              <a:buSzPct val="80000"/>
              <a:buFont typeface="Wingdings" charset="2"/>
              <a:buChar char="§"/>
            </a:pPr>
            <a:r>
              <a:rPr lang="en-GB" sz="1800" dirty="0" smtClean="0"/>
              <a:t>The </a:t>
            </a:r>
            <a:r>
              <a:rPr lang="en-GB" sz="1800" dirty="0"/>
              <a:t>instability can </a:t>
            </a:r>
            <a:r>
              <a:rPr lang="en-GB" sz="1800" dirty="0" smtClean="0"/>
              <a:t>be </a:t>
            </a:r>
            <a:r>
              <a:rPr lang="en-GB" sz="1800" dirty="0"/>
              <a:t>suppressed using large chromaticity </a:t>
            </a:r>
            <a:r>
              <a:rPr lang="en-GB" sz="1800" dirty="0" smtClean="0"/>
              <a:t>settings</a:t>
            </a:r>
            <a:endParaRPr lang="en-GB" sz="1800" dirty="0"/>
          </a:p>
        </p:txBody>
      </p:sp>
      <p:sp>
        <p:nvSpPr>
          <p:cNvPr id="6" name="Segnaposto numero diapositiva 5"/>
          <p:cNvSpPr>
            <a:spLocks noGrp="1"/>
          </p:cNvSpPr>
          <p:nvPr>
            <p:ph type="sldNum" sz="quarter" idx="4"/>
          </p:nvPr>
        </p:nvSpPr>
        <p:spPr>
          <a:xfrm>
            <a:off x="8185376" y="6346190"/>
            <a:ext cx="501424" cy="365125"/>
          </a:xfrm>
        </p:spPr>
        <p:txBody>
          <a:bodyPr/>
          <a:lstStyle/>
          <a:p>
            <a:fld id="{17918391-D411-FE40-AAD7-861AE5233E0E}" type="slidenum">
              <a:rPr lang="en-US" smtClean="0"/>
              <a:pPr/>
              <a:t>42</a:t>
            </a:fld>
            <a:endParaRPr lang="en-US" dirty="0"/>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51317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87079" y="17592"/>
            <a:ext cx="8623005" cy="940443"/>
          </a:xfrm>
        </p:spPr>
        <p:txBody>
          <a:bodyPr>
            <a:noAutofit/>
          </a:bodyPr>
          <a:lstStyle/>
          <a:p>
            <a:r>
              <a:rPr lang="en-GB" sz="4000" dirty="0" smtClean="0"/>
              <a:t>Conclusions</a:t>
            </a:r>
            <a:endParaRPr lang="en-GB" sz="4000" dirty="0"/>
          </a:p>
        </p:txBody>
      </p:sp>
      <p:sp>
        <p:nvSpPr>
          <p:cNvPr id="3" name="Segnaposto contenuto 2"/>
          <p:cNvSpPr>
            <a:spLocks noGrp="1"/>
          </p:cNvSpPr>
          <p:nvPr>
            <p:ph idx="1"/>
          </p:nvPr>
        </p:nvSpPr>
        <p:spPr>
          <a:xfrm>
            <a:off x="287079" y="761232"/>
            <a:ext cx="8623005" cy="5367020"/>
          </a:xfrm>
        </p:spPr>
        <p:txBody>
          <a:bodyPr>
            <a:noAutofit/>
          </a:bodyPr>
          <a:lstStyle/>
          <a:p>
            <a:pPr marL="493776" lvl="1" algn="just">
              <a:spcBef>
                <a:spcPts val="600"/>
              </a:spcBef>
              <a:buSzPct val="80000"/>
              <a:buFont typeface="Wingdings" charset="2"/>
              <a:buChar char="Ø"/>
            </a:pPr>
            <a:r>
              <a:rPr lang="en-GB" sz="2000" dirty="0" smtClean="0"/>
              <a:t>Simulations </a:t>
            </a:r>
            <a:r>
              <a:rPr lang="en-GB" sz="2000" dirty="0"/>
              <a:t>have also </a:t>
            </a:r>
            <a:r>
              <a:rPr lang="en-GB" sz="2000" dirty="0" smtClean="0"/>
              <a:t>been </a:t>
            </a:r>
            <a:r>
              <a:rPr lang="en-GB" sz="2000" dirty="0"/>
              <a:t>performed </a:t>
            </a:r>
            <a:r>
              <a:rPr lang="en-GB" sz="2000" dirty="0" smtClean="0"/>
              <a:t>for </a:t>
            </a:r>
            <a:r>
              <a:rPr lang="en-GB" sz="2000" dirty="0"/>
              <a:t>instabilities driven by e-cloud in the </a:t>
            </a:r>
            <a:r>
              <a:rPr lang="en-GB" sz="2000" dirty="0" smtClean="0"/>
              <a:t>quadrupoles </a:t>
            </a:r>
            <a:r>
              <a:rPr lang="en-GB" sz="2000" dirty="0"/>
              <a:t>at collision </a:t>
            </a:r>
            <a:r>
              <a:rPr lang="en-GB" sz="2000" dirty="0" smtClean="0"/>
              <a:t>energy</a:t>
            </a:r>
          </a:p>
          <a:p>
            <a:pPr marL="624078" lvl="2" indent="-285750" algn="just">
              <a:spcBef>
                <a:spcPts val="600"/>
              </a:spcBef>
              <a:buSzPct val="80000"/>
              <a:buFont typeface="Wingdings" charset="2"/>
              <a:buChar char="§"/>
            </a:pPr>
            <a:r>
              <a:rPr lang="en-GB" sz="1800" dirty="0" smtClean="0"/>
              <a:t>confirm </a:t>
            </a:r>
            <a:r>
              <a:rPr lang="en-GB" sz="1800" dirty="0"/>
              <a:t>no instability is expected at collision energy in the operational conditions foreseen for LHC and </a:t>
            </a:r>
            <a:r>
              <a:rPr lang="en-GB" sz="1800" dirty="0" smtClean="0"/>
              <a:t>HL-LHC</a:t>
            </a:r>
          </a:p>
          <a:p>
            <a:pPr marL="624078" lvl="2" indent="-285750" algn="just">
              <a:spcBef>
                <a:spcPts val="600"/>
              </a:spcBef>
              <a:buSzPct val="80000"/>
              <a:buFont typeface="Wingdings" charset="2"/>
              <a:buChar char="§"/>
            </a:pPr>
            <a:endParaRPr lang="en-GB" sz="1800" dirty="0"/>
          </a:p>
          <a:p>
            <a:pPr marL="493776" lvl="1" algn="just">
              <a:spcBef>
                <a:spcPts val="600"/>
              </a:spcBef>
              <a:buSzPct val="80000"/>
              <a:buFont typeface="Wingdings" charset="2"/>
              <a:buChar char="Ø"/>
            </a:pPr>
            <a:r>
              <a:rPr lang="en-GB" sz="2000" dirty="0"/>
              <a:t>Instabilities driven by e-cloud in dipole magnets at injection energy were also </a:t>
            </a:r>
            <a:r>
              <a:rPr lang="en-GB" sz="2000" dirty="0" smtClean="0"/>
              <a:t>simulated</a:t>
            </a:r>
          </a:p>
          <a:p>
            <a:pPr marL="681228" lvl="2" algn="just">
              <a:spcBef>
                <a:spcPts val="600"/>
              </a:spcBef>
              <a:buSzPct val="80000"/>
              <a:buFont typeface="Wingdings" charset="2"/>
              <a:buChar char="§"/>
            </a:pPr>
            <a:r>
              <a:rPr lang="en-GB" sz="1800" dirty="0" smtClean="0"/>
              <a:t>confirm </a:t>
            </a:r>
            <a:r>
              <a:rPr lang="en-GB" sz="1800" dirty="0"/>
              <a:t>that they are not expected to be critical for realistic values of the bunch intensity and of the </a:t>
            </a:r>
            <a:r>
              <a:rPr lang="en-GB" sz="1800" dirty="0" smtClean="0"/>
              <a:t>SEY</a:t>
            </a:r>
            <a:endParaRPr lang="en-GB" sz="1800" dirty="0"/>
          </a:p>
        </p:txBody>
      </p:sp>
      <p:sp>
        <p:nvSpPr>
          <p:cNvPr id="6" name="Segnaposto numero diapositiva 5"/>
          <p:cNvSpPr>
            <a:spLocks noGrp="1"/>
          </p:cNvSpPr>
          <p:nvPr>
            <p:ph type="sldNum" sz="quarter" idx="4"/>
          </p:nvPr>
        </p:nvSpPr>
        <p:spPr>
          <a:xfrm>
            <a:off x="8185376" y="6346190"/>
            <a:ext cx="501424" cy="365125"/>
          </a:xfrm>
        </p:spPr>
        <p:txBody>
          <a:bodyPr/>
          <a:lstStyle/>
          <a:p>
            <a:fld id="{17918391-D411-FE40-AAD7-861AE5233E0E}" type="slidenum">
              <a:rPr lang="en-US" smtClean="0"/>
              <a:pPr/>
              <a:t>43</a:t>
            </a:fld>
            <a:endParaRPr lang="en-US" dirty="0"/>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664389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4231" y="2323549"/>
            <a:ext cx="8226854" cy="940443"/>
          </a:xfrm>
        </p:spPr>
        <p:txBody>
          <a:bodyPr/>
          <a:lstStyle/>
          <a:p>
            <a:pPr algn="ctr"/>
            <a:r>
              <a:rPr lang="en-GB" dirty="0" smtClean="0"/>
              <a:t>Thanks for your attention</a:t>
            </a:r>
            <a:endParaRPr lang="en-GB" dirty="0"/>
          </a:p>
        </p:txBody>
      </p:sp>
      <p:sp>
        <p:nvSpPr>
          <p:cNvPr id="6" name="Segnaposto numero diapositiva 5"/>
          <p:cNvSpPr>
            <a:spLocks noGrp="1"/>
          </p:cNvSpPr>
          <p:nvPr>
            <p:ph type="sldNum" sz="quarter" idx="4"/>
          </p:nvPr>
        </p:nvSpPr>
        <p:spPr/>
        <p:txBody>
          <a:bodyPr/>
          <a:lstStyle/>
          <a:p>
            <a:fld id="{17918391-D411-FE40-AAD7-861AE5233E0E}" type="slidenum">
              <a:rPr lang="en-US" smtClean="0"/>
              <a:pPr/>
              <a:t>44</a:t>
            </a:fld>
            <a:endParaRPr lang="en-US"/>
          </a:p>
        </p:txBody>
      </p:sp>
      <p:sp>
        <p:nvSpPr>
          <p:cNvPr id="7"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8"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7743188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45</a:t>
            </a:fld>
            <a:endParaRPr lang="en-US" dirty="0"/>
          </a:p>
        </p:txBody>
      </p:sp>
      <p:sp>
        <p:nvSpPr>
          <p:cNvPr id="5"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6"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6297343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9F606E6-16CE-B044-B5B3-9F9F8C71762A}"/>
              </a:ext>
            </a:extLst>
          </p:cNvPr>
          <p:cNvSpPr>
            <a:spLocks noGrp="1"/>
          </p:cNvSpPr>
          <p:nvPr>
            <p:ph type="title"/>
          </p:nvPr>
        </p:nvSpPr>
        <p:spPr/>
        <p:txBody>
          <a:bodyPr/>
          <a:lstStyle/>
          <a:p>
            <a:r>
              <a:rPr lang="en-US" dirty="0"/>
              <a:t>Spares</a:t>
            </a:r>
          </a:p>
        </p:txBody>
      </p:sp>
      <p:sp>
        <p:nvSpPr>
          <p:cNvPr id="4" name="Slide Number Placeholder 3">
            <a:extLst>
              <a:ext uri="{FF2B5EF4-FFF2-40B4-BE49-F238E27FC236}">
                <a16:creationId xmlns="" xmlns:a16="http://schemas.microsoft.com/office/drawing/2014/main" id="{3E5BC4C0-FC7D-F643-AC80-E6889CB42500}"/>
              </a:ext>
            </a:extLst>
          </p:cNvPr>
          <p:cNvSpPr>
            <a:spLocks noGrp="1"/>
          </p:cNvSpPr>
          <p:nvPr>
            <p:ph type="sldNum" sz="quarter" idx="4"/>
          </p:nvPr>
        </p:nvSpPr>
        <p:spPr/>
        <p:txBody>
          <a:bodyPr/>
          <a:lstStyle/>
          <a:p>
            <a:fld id="{17918391-D411-FE40-AAD7-861AE5233E0E}" type="slidenum">
              <a:rPr lang="en-US" smtClean="0"/>
              <a:pPr/>
              <a:t>46</a:t>
            </a:fld>
            <a:endParaRPr lang="en-US" dirty="0"/>
          </a:p>
        </p:txBody>
      </p:sp>
      <p:sp>
        <p:nvSpPr>
          <p:cNvPr id="7"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8"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0196283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47</a:t>
            </a:fld>
            <a:endParaRPr lang="en-US" dirty="0"/>
          </a:p>
        </p:txBody>
      </p:sp>
      <p:sp>
        <p:nvSpPr>
          <p:cNvPr id="10" name="TextBox 23">
            <a:extLst>
              <a:ext uri="{FF2B5EF4-FFF2-40B4-BE49-F238E27FC236}">
                <a16:creationId xmlns="" xmlns:a16="http://schemas.microsoft.com/office/drawing/2014/main" id="{9B0CD2B7-CEF4-A949-B02C-03A659794C10}"/>
              </a:ext>
            </a:extLst>
          </p:cNvPr>
          <p:cNvSpPr txBox="1"/>
          <p:nvPr/>
        </p:nvSpPr>
        <p:spPr>
          <a:xfrm>
            <a:off x="5676704" y="2584812"/>
            <a:ext cx="1602249" cy="277596"/>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Electron dynamics</a:t>
            </a:r>
          </a:p>
        </p:txBody>
      </p:sp>
      <p:sp>
        <p:nvSpPr>
          <p:cNvPr id="14" name="Rectangle 7">
            <a:extLst>
              <a:ext uri="{FF2B5EF4-FFF2-40B4-BE49-F238E27FC236}">
                <a16:creationId xmlns="" xmlns:a16="http://schemas.microsoft.com/office/drawing/2014/main" id="{4E6C7320-C935-CC49-8522-636EE80986DF}"/>
              </a:ext>
            </a:extLst>
          </p:cNvPr>
          <p:cNvSpPr/>
          <p:nvPr/>
        </p:nvSpPr>
        <p:spPr>
          <a:xfrm>
            <a:off x="222068" y="768086"/>
            <a:ext cx="8693332" cy="5232202"/>
          </a:xfrm>
          <a:prstGeom prst="rect">
            <a:avLst/>
          </a:prstGeom>
        </p:spPr>
        <p:txBody>
          <a:bodyPr wrap="square">
            <a:spAutoFit/>
          </a:bodyPr>
          <a:lstStyle/>
          <a:p>
            <a:pPr marL="355600" indent="-342900" algn="just">
              <a:spcBef>
                <a:spcPts val="600"/>
              </a:spcBef>
              <a:buClr>
                <a:schemeClr val="tx2"/>
              </a:buClr>
              <a:buFont typeface="Arial" charset="0"/>
              <a:buChar char="•"/>
              <a:defRPr/>
            </a:pPr>
            <a:r>
              <a:rPr lang="en-US" sz="2000" dirty="0" smtClean="0"/>
              <a:t>The </a:t>
            </a:r>
            <a:r>
              <a:rPr lang="en-US" sz="2000" dirty="0"/>
              <a:t>bunch is modelled by a set of </a:t>
            </a:r>
            <a:r>
              <a:rPr lang="en-US" sz="2000" dirty="0" smtClean="0"/>
              <a:t>MPs</a:t>
            </a:r>
          </a:p>
          <a:p>
            <a:pPr marL="355600" indent="-342900" algn="just">
              <a:spcBef>
                <a:spcPts val="600"/>
              </a:spcBef>
              <a:buClr>
                <a:schemeClr val="tx2"/>
              </a:buClr>
              <a:buFont typeface="Arial" charset="0"/>
              <a:buChar char="•"/>
              <a:defRPr/>
            </a:pPr>
            <a:r>
              <a:rPr lang="en-US" sz="2000" dirty="0"/>
              <a:t>L</a:t>
            </a:r>
            <a:r>
              <a:rPr lang="en-US" sz="2000" dirty="0" smtClean="0"/>
              <a:t>ongitudinal </a:t>
            </a:r>
            <a:r>
              <a:rPr lang="en-US" sz="2000" dirty="0"/>
              <a:t>and transverse beam dynamics are simulated using modules from the </a:t>
            </a:r>
            <a:r>
              <a:rPr lang="en-US" sz="2000" dirty="0" err="1"/>
              <a:t>PyHEADTAIL</a:t>
            </a:r>
            <a:r>
              <a:rPr lang="en-US" sz="2000" dirty="0"/>
              <a:t> </a:t>
            </a:r>
            <a:r>
              <a:rPr lang="en-US" sz="2000" dirty="0" smtClean="0"/>
              <a:t>code</a:t>
            </a:r>
          </a:p>
          <a:p>
            <a:pPr marL="355600" indent="-342900" algn="just">
              <a:spcBef>
                <a:spcPts val="600"/>
              </a:spcBef>
              <a:buClr>
                <a:schemeClr val="tx2"/>
              </a:buClr>
              <a:buFont typeface="Arial" charset="0"/>
              <a:buChar char="•"/>
              <a:defRPr/>
            </a:pPr>
            <a:r>
              <a:rPr lang="en-US" sz="2000" dirty="0" smtClean="0"/>
              <a:t>Smooth </a:t>
            </a:r>
            <a:r>
              <a:rPr lang="en-US" sz="2000" dirty="0"/>
              <a:t>approximation (constant beta functions) is used for the transverse </a:t>
            </a:r>
            <a:r>
              <a:rPr lang="en-US" sz="2000" dirty="0" smtClean="0"/>
              <a:t>dynamics</a:t>
            </a:r>
          </a:p>
          <a:p>
            <a:pPr marL="355600" indent="-342900" algn="just">
              <a:spcBef>
                <a:spcPts val="600"/>
              </a:spcBef>
              <a:buClr>
                <a:schemeClr val="tx2"/>
              </a:buClr>
              <a:buFont typeface="Arial" charset="0"/>
              <a:buChar char="•"/>
              <a:defRPr/>
            </a:pPr>
            <a:r>
              <a:rPr lang="en-US" sz="2000" dirty="0"/>
              <a:t>L</a:t>
            </a:r>
            <a:r>
              <a:rPr lang="en-US" sz="2000" dirty="0" smtClean="0"/>
              <a:t>ongitudinal </a:t>
            </a:r>
            <a:r>
              <a:rPr lang="en-US" sz="2000" dirty="0"/>
              <a:t>dynamics is lumped at a single location of the </a:t>
            </a:r>
            <a:r>
              <a:rPr lang="en-US" sz="2000" dirty="0" smtClean="0"/>
              <a:t>ring </a:t>
            </a:r>
          </a:p>
          <a:p>
            <a:pPr marL="355600" indent="-342900" algn="just">
              <a:spcBef>
                <a:spcPts val="600"/>
              </a:spcBef>
              <a:buClr>
                <a:schemeClr val="tx2"/>
              </a:buClr>
              <a:buFont typeface="Arial" charset="0"/>
              <a:buChar char="•"/>
              <a:defRPr/>
            </a:pPr>
            <a:r>
              <a:rPr lang="en-US" sz="2000" dirty="0"/>
              <a:t>e-cloud is modelled by a set of thin interactions installed along the </a:t>
            </a:r>
            <a:r>
              <a:rPr lang="en-US" sz="2000" dirty="0" smtClean="0"/>
              <a:t>ring</a:t>
            </a:r>
          </a:p>
          <a:p>
            <a:pPr marL="812800" lvl="1" indent="-342900" algn="just">
              <a:spcBef>
                <a:spcPts val="600"/>
              </a:spcBef>
              <a:buClr>
                <a:schemeClr val="tx2"/>
              </a:buClr>
              <a:buFont typeface="Courier New" charset="0"/>
              <a:buChar char="o"/>
              <a:defRPr/>
            </a:pPr>
            <a:r>
              <a:rPr lang="en-US" dirty="0"/>
              <a:t>a</a:t>
            </a:r>
            <a:r>
              <a:rPr lang="en-US" dirty="0" smtClean="0"/>
              <a:t>t </a:t>
            </a:r>
            <a:r>
              <a:rPr lang="en-US" dirty="0"/>
              <a:t>each interaction the electron dynamics is simulated using the </a:t>
            </a:r>
            <a:r>
              <a:rPr lang="en-US" dirty="0" err="1"/>
              <a:t>PyECLOUD</a:t>
            </a:r>
            <a:r>
              <a:rPr lang="en-US" dirty="0"/>
              <a:t> code, based on the bunch distribution provided by </a:t>
            </a:r>
            <a:r>
              <a:rPr lang="en-US" dirty="0" err="1" smtClean="0"/>
              <a:t>PyHEADTAIL</a:t>
            </a:r>
            <a:endParaRPr lang="en-US" dirty="0" smtClean="0"/>
          </a:p>
          <a:p>
            <a:pPr marL="298450" indent="-285750" algn="just">
              <a:spcBef>
                <a:spcPts val="600"/>
              </a:spcBef>
              <a:buClr>
                <a:schemeClr val="tx2"/>
              </a:buClr>
              <a:buFont typeface="Arial" charset="0"/>
              <a:buChar char="•"/>
              <a:defRPr/>
            </a:pPr>
            <a:r>
              <a:rPr lang="en-US" sz="2000" dirty="0" smtClean="0"/>
              <a:t>The </a:t>
            </a:r>
            <a:r>
              <a:rPr lang="en-US" sz="2000" dirty="0"/>
              <a:t>bunch is longitudinally sliced, each slice defining a time step for the simulation of the electron dynamics</a:t>
            </a:r>
          </a:p>
          <a:p>
            <a:pPr marL="298450" indent="-285750" algn="just">
              <a:spcBef>
                <a:spcPts val="600"/>
              </a:spcBef>
              <a:buClr>
                <a:schemeClr val="tx2"/>
              </a:buClr>
              <a:buFont typeface="Arial" charset="0"/>
              <a:buChar char="•"/>
              <a:defRPr/>
            </a:pPr>
            <a:r>
              <a:rPr lang="en-US" sz="2000" dirty="0" smtClean="0"/>
              <a:t>For </a:t>
            </a:r>
            <a:r>
              <a:rPr lang="en-US" sz="2000" dirty="0"/>
              <a:t>each slice, the forces generated by the bunch and by the electrons are computed using the Particle In Cell (PIC) method to solve a 2D Poisson problem</a:t>
            </a:r>
          </a:p>
          <a:p>
            <a:pPr marL="812800" lvl="1" indent="-342900" algn="just">
              <a:spcBef>
                <a:spcPts val="600"/>
              </a:spcBef>
              <a:buClr>
                <a:schemeClr val="tx2"/>
              </a:buClr>
              <a:buFont typeface="Courier New" charset="0"/>
              <a:buChar char="o"/>
              <a:defRPr/>
            </a:pPr>
            <a:endParaRPr lang="en-US" dirty="0"/>
          </a:p>
        </p:txBody>
      </p:sp>
      <p:sp>
        <p:nvSpPr>
          <p:cNvPr id="15" name="Titolo 1"/>
          <p:cNvSpPr txBox="1">
            <a:spLocks/>
          </p:cNvSpPr>
          <p:nvPr/>
        </p:nvSpPr>
        <p:spPr>
          <a:xfrm>
            <a:off x="222068" y="12192"/>
            <a:ext cx="8787820"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900" dirty="0" smtClean="0"/>
              <a:t>Introduction: </a:t>
            </a:r>
            <a:r>
              <a:rPr lang="en-GB" sz="3900" dirty="0"/>
              <a:t>Description of </a:t>
            </a:r>
            <a:r>
              <a:rPr lang="en-GB" sz="3900"/>
              <a:t>the </a:t>
            </a:r>
            <a:r>
              <a:rPr lang="en-GB" sz="3900" smtClean="0"/>
              <a:t>Simulation </a:t>
            </a:r>
            <a:r>
              <a:rPr lang="en-GB" sz="3900" dirty="0"/>
              <a:t>S</a:t>
            </a:r>
            <a:r>
              <a:rPr lang="en-GB" sz="3900" smtClean="0"/>
              <a:t>etup</a:t>
            </a:r>
            <a:endParaRPr lang="en-GB" sz="4100" dirty="0"/>
          </a:p>
        </p:txBody>
      </p:sp>
      <p:sp>
        <p:nvSpPr>
          <p:cNvPr id="8"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9"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5143771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48</a:t>
            </a:fld>
            <a:endParaRPr lang="en-US" dirty="0"/>
          </a:p>
        </p:txBody>
      </p:sp>
      <p:sp>
        <p:nvSpPr>
          <p:cNvPr id="10" name="TextBox 23">
            <a:extLst>
              <a:ext uri="{FF2B5EF4-FFF2-40B4-BE49-F238E27FC236}">
                <a16:creationId xmlns="" xmlns:a16="http://schemas.microsoft.com/office/drawing/2014/main" id="{9B0CD2B7-CEF4-A949-B02C-03A659794C10}"/>
              </a:ext>
            </a:extLst>
          </p:cNvPr>
          <p:cNvSpPr txBox="1"/>
          <p:nvPr/>
        </p:nvSpPr>
        <p:spPr>
          <a:xfrm>
            <a:off x="5676704" y="2584812"/>
            <a:ext cx="1602249" cy="277596"/>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Electron dynamics</a:t>
            </a:r>
          </a:p>
        </p:txBody>
      </p:sp>
      <p:sp>
        <p:nvSpPr>
          <p:cNvPr id="14" name="Rectangle 7">
            <a:extLst>
              <a:ext uri="{FF2B5EF4-FFF2-40B4-BE49-F238E27FC236}">
                <a16:creationId xmlns="" xmlns:a16="http://schemas.microsoft.com/office/drawing/2014/main" id="{4E6C7320-C935-CC49-8522-636EE80986DF}"/>
              </a:ext>
            </a:extLst>
          </p:cNvPr>
          <p:cNvSpPr/>
          <p:nvPr/>
        </p:nvSpPr>
        <p:spPr>
          <a:xfrm>
            <a:off x="222068" y="768086"/>
            <a:ext cx="8693332" cy="5186035"/>
          </a:xfrm>
          <a:prstGeom prst="rect">
            <a:avLst/>
          </a:prstGeom>
        </p:spPr>
        <p:txBody>
          <a:bodyPr wrap="square">
            <a:spAutoFit/>
          </a:bodyPr>
          <a:lstStyle/>
          <a:p>
            <a:pPr marL="298450" indent="-285750" algn="just">
              <a:spcBef>
                <a:spcPts val="600"/>
              </a:spcBef>
              <a:buClr>
                <a:schemeClr val="tx2"/>
              </a:buClr>
              <a:buFont typeface="Arial" charset="0"/>
              <a:buChar char="•"/>
              <a:defRPr/>
            </a:pPr>
            <a:r>
              <a:rPr lang="en-US" sz="2000" dirty="0"/>
              <a:t>T</a:t>
            </a:r>
            <a:r>
              <a:rPr lang="en-US" sz="2000" dirty="0" smtClean="0"/>
              <a:t>he </a:t>
            </a:r>
            <a:r>
              <a:rPr lang="en-US" sz="2000" dirty="0"/>
              <a:t>electric field generated by the beam and by the electron themselves is taken into account for the simulation of the electron motion, while the electric field generated by the electron distribution alone defines the transverse kicks applied on the bunch MPs at each e-cloud </a:t>
            </a:r>
            <a:r>
              <a:rPr lang="en-US" sz="2000" dirty="0" smtClean="0"/>
              <a:t>interaction </a:t>
            </a:r>
            <a:endParaRPr lang="en-US" sz="2000" dirty="0"/>
          </a:p>
          <a:p>
            <a:pPr marL="355600" indent="-342900" algn="just">
              <a:spcBef>
                <a:spcPts val="600"/>
              </a:spcBef>
              <a:buClr>
                <a:schemeClr val="tx2"/>
              </a:buClr>
              <a:buFont typeface="Arial" charset="0"/>
              <a:buChar char="•"/>
              <a:defRPr/>
            </a:pPr>
            <a:r>
              <a:rPr lang="en-US" sz="2000" dirty="0" smtClean="0"/>
              <a:t>e-cloud </a:t>
            </a:r>
            <a:r>
              <a:rPr lang="en-US" sz="2000" dirty="0"/>
              <a:t>MPs at each interaction are initialized using the charge, position and </a:t>
            </a:r>
            <a:r>
              <a:rPr lang="en-US" sz="2000" dirty="0" smtClean="0"/>
              <a:t>momenta </a:t>
            </a:r>
            <a:r>
              <a:rPr lang="en-US" sz="2000" dirty="0"/>
              <a:t>of MPs saved from </a:t>
            </a:r>
            <a:r>
              <a:rPr lang="en-US" sz="2000" dirty="0" err="1"/>
              <a:t>PyECLOUD</a:t>
            </a:r>
            <a:r>
              <a:rPr lang="en-US" sz="2000" dirty="0"/>
              <a:t> buildup </a:t>
            </a:r>
            <a:r>
              <a:rPr lang="en-US" sz="2000" dirty="0" smtClean="0"/>
              <a:t>simulations, </a:t>
            </a:r>
            <a:r>
              <a:rPr lang="en-US" sz="2000" dirty="0"/>
              <a:t>performed with a rigid beam for the same </a:t>
            </a:r>
            <a:r>
              <a:rPr lang="en-US" sz="2000" dirty="0" smtClean="0"/>
              <a:t>scenario</a:t>
            </a:r>
          </a:p>
          <a:p>
            <a:pPr marL="355600" indent="-342900" algn="just">
              <a:spcBef>
                <a:spcPts val="600"/>
              </a:spcBef>
              <a:buClr>
                <a:schemeClr val="tx2"/>
              </a:buClr>
              <a:buFont typeface="Arial" charset="0"/>
              <a:buChar char="•"/>
              <a:defRPr/>
            </a:pPr>
            <a:r>
              <a:rPr lang="en-US" sz="2000" dirty="0" smtClean="0"/>
              <a:t>electron </a:t>
            </a:r>
            <a:r>
              <a:rPr lang="en-US" sz="2000" dirty="0"/>
              <a:t>distribution from a single snapshot of the buildup simulation shows a significant numerical noise, due to the limited number of MPs</a:t>
            </a:r>
            <a:r>
              <a:rPr lang="en-US" sz="2000" dirty="0" smtClean="0"/>
              <a:t>.</a:t>
            </a:r>
          </a:p>
          <a:p>
            <a:pPr marL="812800" lvl="1" indent="-342900" algn="just">
              <a:spcBef>
                <a:spcPts val="600"/>
              </a:spcBef>
              <a:buClr>
                <a:schemeClr val="tx2"/>
              </a:buClr>
              <a:buFont typeface="Courier New" charset="0"/>
              <a:buChar char="o"/>
              <a:defRPr/>
            </a:pPr>
            <a:r>
              <a:rPr lang="en-US" dirty="0" smtClean="0"/>
              <a:t>it would introduce numerical artifacts in the corresponding instability simulation</a:t>
            </a:r>
          </a:p>
          <a:p>
            <a:pPr marL="812800" lvl="1" indent="-342900" algn="just">
              <a:spcBef>
                <a:spcPts val="600"/>
              </a:spcBef>
              <a:buClr>
                <a:schemeClr val="tx2"/>
              </a:buClr>
              <a:buFont typeface="Courier New" charset="0"/>
              <a:buChar char="o"/>
              <a:defRPr/>
            </a:pPr>
            <a:r>
              <a:rPr lang="en-US" dirty="0" smtClean="0"/>
              <a:t>the MP set used in the instability simulation is obtained by merging MP sets from several snapshots of the e-cloud at saturation, as obtained from the buildup simulation</a:t>
            </a:r>
          </a:p>
          <a:p>
            <a:pPr marL="812800" lvl="1" indent="-342900" algn="just">
              <a:spcBef>
                <a:spcPts val="600"/>
              </a:spcBef>
              <a:buClr>
                <a:schemeClr val="tx2"/>
              </a:buClr>
              <a:buFont typeface="Courier New" charset="0"/>
              <a:buChar char="o"/>
              <a:defRPr/>
            </a:pPr>
            <a:r>
              <a:rPr lang="en-US" dirty="0"/>
              <a:t>l</a:t>
            </a:r>
            <a:r>
              <a:rPr lang="en-US" dirty="0" smtClean="0"/>
              <a:t>eft-right and top-bottom symmetry of the distribution is also enforced by mirroring the MP distribution</a:t>
            </a:r>
          </a:p>
        </p:txBody>
      </p:sp>
      <p:sp>
        <p:nvSpPr>
          <p:cNvPr id="8" name="Titolo 1"/>
          <p:cNvSpPr txBox="1">
            <a:spLocks/>
          </p:cNvSpPr>
          <p:nvPr/>
        </p:nvSpPr>
        <p:spPr>
          <a:xfrm>
            <a:off x="222068" y="12192"/>
            <a:ext cx="8787820"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900" dirty="0" smtClean="0"/>
              <a:t>Introduction: </a:t>
            </a:r>
            <a:r>
              <a:rPr lang="en-GB" sz="3900" dirty="0"/>
              <a:t>Description of </a:t>
            </a:r>
            <a:r>
              <a:rPr lang="en-GB" sz="3900"/>
              <a:t>the </a:t>
            </a:r>
            <a:r>
              <a:rPr lang="en-GB" sz="3900" smtClean="0"/>
              <a:t>Simulation </a:t>
            </a:r>
            <a:r>
              <a:rPr lang="en-GB" sz="3900" dirty="0"/>
              <a:t>S</a:t>
            </a:r>
            <a:r>
              <a:rPr lang="en-GB" sz="3900" smtClean="0"/>
              <a:t>etup</a:t>
            </a:r>
            <a:endParaRPr lang="en-GB" sz="4100" dirty="0"/>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51556827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49</a:t>
            </a:fld>
            <a:endParaRPr lang="en-US" dirty="0"/>
          </a:p>
        </p:txBody>
      </p:sp>
      <p:sp>
        <p:nvSpPr>
          <p:cNvPr id="10" name="TextBox 23">
            <a:extLst>
              <a:ext uri="{FF2B5EF4-FFF2-40B4-BE49-F238E27FC236}">
                <a16:creationId xmlns="" xmlns:a16="http://schemas.microsoft.com/office/drawing/2014/main" id="{9B0CD2B7-CEF4-A949-B02C-03A659794C10}"/>
              </a:ext>
            </a:extLst>
          </p:cNvPr>
          <p:cNvSpPr txBox="1"/>
          <p:nvPr/>
        </p:nvSpPr>
        <p:spPr>
          <a:xfrm>
            <a:off x="5676704" y="2584812"/>
            <a:ext cx="1602249" cy="277596"/>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Electron dynamics</a:t>
            </a:r>
          </a:p>
        </p:txBody>
      </p:sp>
      <p:sp>
        <p:nvSpPr>
          <p:cNvPr id="14" name="Rectangle 7">
            <a:extLst>
              <a:ext uri="{FF2B5EF4-FFF2-40B4-BE49-F238E27FC236}">
                <a16:creationId xmlns="" xmlns:a16="http://schemas.microsoft.com/office/drawing/2014/main" id="{4E6C7320-C935-CC49-8522-636EE80986DF}"/>
              </a:ext>
            </a:extLst>
          </p:cNvPr>
          <p:cNvSpPr/>
          <p:nvPr/>
        </p:nvSpPr>
        <p:spPr>
          <a:xfrm>
            <a:off x="222068" y="768086"/>
            <a:ext cx="8693332" cy="6848029"/>
          </a:xfrm>
          <a:prstGeom prst="rect">
            <a:avLst/>
          </a:prstGeom>
        </p:spPr>
        <p:txBody>
          <a:bodyPr wrap="square">
            <a:spAutoFit/>
          </a:bodyPr>
          <a:lstStyle/>
          <a:p>
            <a:pPr marL="355600" indent="-342900" algn="just">
              <a:spcBef>
                <a:spcPts val="600"/>
              </a:spcBef>
              <a:buClr>
                <a:schemeClr val="tx2"/>
              </a:buClr>
              <a:buFont typeface="Arial" charset="0"/>
              <a:buChar char="•"/>
              <a:defRPr/>
            </a:pPr>
            <a:r>
              <a:rPr lang="en-US" sz="2000" dirty="0" smtClean="0"/>
              <a:t>Parallel </a:t>
            </a:r>
            <a:r>
              <a:rPr lang="en-US" sz="2000" dirty="0"/>
              <a:t>computing is regularly exploited by simulating different e-cloud interactions on different computing cores, using the </a:t>
            </a:r>
            <a:r>
              <a:rPr lang="en-US" sz="2000" dirty="0" err="1"/>
              <a:t>PyPARIS</a:t>
            </a:r>
            <a:r>
              <a:rPr lang="en-US" sz="2000" dirty="0"/>
              <a:t> parallelization </a:t>
            </a:r>
            <a:r>
              <a:rPr lang="en-US" sz="2000" dirty="0" smtClean="0"/>
              <a:t>layer</a:t>
            </a:r>
          </a:p>
          <a:p>
            <a:pPr marL="812800" lvl="1" indent="-342900" algn="just">
              <a:spcBef>
                <a:spcPts val="600"/>
              </a:spcBef>
              <a:buClr>
                <a:schemeClr val="tx2"/>
              </a:buClr>
              <a:buFont typeface="Courier New" charset="0"/>
              <a:buChar char="o"/>
              <a:defRPr/>
            </a:pPr>
            <a:r>
              <a:rPr lang="en-US" dirty="0" smtClean="0"/>
              <a:t>typically </a:t>
            </a:r>
            <a:r>
              <a:rPr lang="en-US" dirty="0"/>
              <a:t>a number of cores equal to the number of e-cloud interactions is </a:t>
            </a:r>
            <a:r>
              <a:rPr lang="en-US" dirty="0" smtClean="0"/>
              <a:t>utilized</a:t>
            </a:r>
          </a:p>
          <a:p>
            <a:pPr marL="812800" lvl="1" indent="-342900" algn="just">
              <a:spcBef>
                <a:spcPts val="600"/>
              </a:spcBef>
              <a:buClr>
                <a:schemeClr val="tx2"/>
              </a:buClr>
              <a:buFont typeface="Courier New" charset="0"/>
              <a:buChar char="o"/>
              <a:defRPr/>
            </a:pPr>
            <a:endParaRPr lang="en-US" dirty="0" smtClean="0"/>
          </a:p>
          <a:p>
            <a:pPr marL="355600" indent="-342900" algn="just">
              <a:spcBef>
                <a:spcPts val="600"/>
              </a:spcBef>
              <a:buClr>
                <a:schemeClr val="tx2"/>
              </a:buClr>
              <a:buFont typeface="Arial" charset="0"/>
              <a:buChar char="•"/>
              <a:defRPr/>
            </a:pPr>
            <a:r>
              <a:rPr lang="en-US" sz="2000" dirty="0"/>
              <a:t>Positions and statistical momenta of the bunch and of the slices are recorded by </a:t>
            </a:r>
            <a:r>
              <a:rPr lang="en-US" sz="2000" dirty="0" err="1" smtClean="0"/>
              <a:t>PyHEADTAIL</a:t>
            </a:r>
            <a:r>
              <a:rPr lang="en-US" sz="2000" dirty="0" smtClean="0"/>
              <a:t> </a:t>
            </a:r>
            <a:r>
              <a:rPr lang="en-US" sz="2000" dirty="0"/>
              <a:t>at each </a:t>
            </a:r>
            <a:r>
              <a:rPr lang="en-US" sz="2000" dirty="0" smtClean="0"/>
              <a:t>revolution</a:t>
            </a:r>
          </a:p>
          <a:p>
            <a:pPr marL="355600" indent="-342900" algn="just">
              <a:spcBef>
                <a:spcPts val="600"/>
              </a:spcBef>
              <a:buClr>
                <a:schemeClr val="tx2"/>
              </a:buClr>
              <a:buFont typeface="Arial" charset="0"/>
              <a:buChar char="•"/>
              <a:defRPr/>
            </a:pPr>
            <a:r>
              <a:rPr lang="en-US" sz="2000" dirty="0" smtClean="0"/>
              <a:t>To </a:t>
            </a:r>
            <a:r>
              <a:rPr lang="en-US" sz="2000" dirty="0"/>
              <a:t>characterize the instability, a Fourier transform is applied to the position along the bunch at each turn and the instability growth rate is measured by applying an exponential fit on the most unstable spectral </a:t>
            </a:r>
            <a:r>
              <a:rPr lang="en-US" sz="2000" dirty="0" smtClean="0"/>
              <a:t>line</a:t>
            </a:r>
          </a:p>
          <a:p>
            <a:pPr marL="355600" indent="-342900" algn="just">
              <a:spcBef>
                <a:spcPts val="600"/>
              </a:spcBef>
              <a:buClr>
                <a:schemeClr val="tx2"/>
              </a:buClr>
              <a:buFont typeface="Arial" charset="0"/>
              <a:buChar char="•"/>
              <a:defRPr/>
            </a:pPr>
            <a:r>
              <a:rPr lang="en-US" sz="2000" dirty="0" smtClean="0"/>
              <a:t>Based </a:t>
            </a:r>
            <a:r>
              <a:rPr lang="en-US" sz="2000" dirty="0"/>
              <a:t>on the computational time, we had to limit the simulation time window to </a:t>
            </a:r>
            <a:r>
              <a:rPr lang="en-US" sz="2000" dirty="0" smtClean="0"/>
              <a:t>20,000 </a:t>
            </a:r>
            <a:r>
              <a:rPr lang="en-US" sz="2000" dirty="0"/>
              <a:t>turns, which allows detecting instabilities with growth rates in the order of </a:t>
            </a:r>
            <a:r>
              <a:rPr lang="en-US" sz="2000" dirty="0" smtClean="0"/>
              <a:t>0.5 s</a:t>
            </a:r>
            <a:r>
              <a:rPr lang="en-US" sz="2000" baseline="30000" dirty="0"/>
              <a:t>−1</a:t>
            </a:r>
            <a:r>
              <a:rPr lang="en-US" sz="2000" dirty="0"/>
              <a:t> (corresponding to a </a:t>
            </a:r>
            <a:r>
              <a:rPr lang="en-US" sz="2000" dirty="0" err="1"/>
              <a:t>risetime</a:t>
            </a:r>
            <a:r>
              <a:rPr lang="en-US" sz="2000" dirty="0"/>
              <a:t> of two seconds) or faster. </a:t>
            </a:r>
          </a:p>
          <a:p>
            <a:pPr marL="355600" indent="-342900" algn="just">
              <a:spcBef>
                <a:spcPts val="600"/>
              </a:spcBef>
              <a:buClr>
                <a:schemeClr val="tx2"/>
              </a:buClr>
              <a:buFont typeface="Arial" charset="0"/>
              <a:buChar char="•"/>
              <a:defRPr/>
            </a:pPr>
            <a:endParaRPr lang="en-US" sz="2000" dirty="0"/>
          </a:p>
          <a:p>
            <a:pPr marL="355600" indent="-342900" algn="just">
              <a:spcBef>
                <a:spcPts val="600"/>
              </a:spcBef>
              <a:buClr>
                <a:schemeClr val="tx2"/>
              </a:buClr>
              <a:buFont typeface="Arial" charset="0"/>
              <a:buChar char="•"/>
              <a:defRPr/>
            </a:pPr>
            <a:endParaRPr lang="en-US" sz="2000" dirty="0"/>
          </a:p>
          <a:p>
            <a:pPr marL="355600" indent="-342900" algn="just">
              <a:spcBef>
                <a:spcPts val="600"/>
              </a:spcBef>
              <a:buClr>
                <a:schemeClr val="tx2"/>
              </a:buClr>
              <a:buFont typeface="Arial" charset="0"/>
              <a:buChar char="•"/>
              <a:defRPr/>
            </a:pPr>
            <a:endParaRPr lang="en-US" sz="2000" dirty="0"/>
          </a:p>
          <a:p>
            <a:pPr marL="355600" indent="-342900">
              <a:spcBef>
                <a:spcPts val="600"/>
              </a:spcBef>
              <a:buClr>
                <a:schemeClr val="tx2"/>
              </a:buClr>
              <a:buFont typeface="Arial" charset="0"/>
              <a:buChar char="•"/>
              <a:defRPr/>
            </a:pPr>
            <a:endParaRPr lang="en-US" sz="2000" dirty="0">
              <a:solidFill>
                <a:schemeClr val="tx2"/>
              </a:solidFill>
              <a:sym typeface="Wingdings"/>
            </a:endParaRPr>
          </a:p>
        </p:txBody>
      </p:sp>
      <p:sp>
        <p:nvSpPr>
          <p:cNvPr id="8" name="Titolo 1"/>
          <p:cNvSpPr txBox="1">
            <a:spLocks/>
          </p:cNvSpPr>
          <p:nvPr/>
        </p:nvSpPr>
        <p:spPr>
          <a:xfrm>
            <a:off x="222068" y="12192"/>
            <a:ext cx="8787820"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900" dirty="0" smtClean="0"/>
              <a:t>Introduction: </a:t>
            </a:r>
            <a:r>
              <a:rPr lang="en-GB" sz="3900" dirty="0"/>
              <a:t>Description of the </a:t>
            </a:r>
            <a:r>
              <a:rPr lang="en-GB" sz="3900" dirty="0" smtClean="0"/>
              <a:t>Simulation </a:t>
            </a:r>
            <a:r>
              <a:rPr lang="en-GB" sz="3900" dirty="0"/>
              <a:t>S</a:t>
            </a:r>
            <a:r>
              <a:rPr lang="en-GB" sz="3900" dirty="0" smtClean="0"/>
              <a:t>etup</a:t>
            </a:r>
            <a:endParaRPr lang="en-GB" sz="4100" dirty="0"/>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852511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5</a:t>
            </a:fld>
            <a:endParaRPr lang="en-US" dirty="0"/>
          </a:p>
        </p:txBody>
      </p:sp>
      <p:sp>
        <p:nvSpPr>
          <p:cNvPr id="10" name="TextBox 23">
            <a:extLst>
              <a:ext uri="{FF2B5EF4-FFF2-40B4-BE49-F238E27FC236}">
                <a16:creationId xmlns="" xmlns:a16="http://schemas.microsoft.com/office/drawing/2014/main" id="{9B0CD2B7-CEF4-A949-B02C-03A659794C10}"/>
              </a:ext>
            </a:extLst>
          </p:cNvPr>
          <p:cNvSpPr txBox="1"/>
          <p:nvPr/>
        </p:nvSpPr>
        <p:spPr>
          <a:xfrm>
            <a:off x="5676704" y="2292864"/>
            <a:ext cx="1602249" cy="277596"/>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Electron dynamics</a:t>
            </a:r>
          </a:p>
        </p:txBody>
      </p:sp>
      <p:sp>
        <p:nvSpPr>
          <p:cNvPr id="14" name="Rectangle 7">
            <a:extLst>
              <a:ext uri="{FF2B5EF4-FFF2-40B4-BE49-F238E27FC236}">
                <a16:creationId xmlns="" xmlns:a16="http://schemas.microsoft.com/office/drawing/2014/main" id="{4E6C7320-C935-CC49-8522-636EE80986DF}"/>
              </a:ext>
            </a:extLst>
          </p:cNvPr>
          <p:cNvSpPr/>
          <p:nvPr/>
        </p:nvSpPr>
        <p:spPr>
          <a:xfrm>
            <a:off x="222068" y="719978"/>
            <a:ext cx="8693332" cy="3770263"/>
          </a:xfrm>
          <a:prstGeom prst="rect">
            <a:avLst/>
          </a:prstGeom>
        </p:spPr>
        <p:txBody>
          <a:bodyPr wrap="square">
            <a:spAutoFit/>
          </a:bodyPr>
          <a:lstStyle/>
          <a:p>
            <a:pPr marL="298450" indent="-285750" algn="just">
              <a:spcBef>
                <a:spcPts val="600"/>
              </a:spcBef>
              <a:buClr>
                <a:schemeClr val="tx2"/>
              </a:buClr>
              <a:buFont typeface="Arial" panose="020B0604020202020204" pitchFamily="34" charset="0"/>
              <a:buChar char="•"/>
              <a:defRPr/>
            </a:pPr>
            <a:r>
              <a:rPr lang="en-US" sz="2000" dirty="0">
                <a:solidFill>
                  <a:schemeClr val="tx2"/>
                </a:solidFill>
                <a:sym typeface="Wingdings"/>
              </a:rPr>
              <a:t>During Run2 (2015-2018) the Large Hadron Collider (LHC) has been operated with the nominal </a:t>
            </a:r>
            <a:r>
              <a:rPr lang="en-US" sz="2000" dirty="0">
                <a:solidFill>
                  <a:srgbClr val="FF0000"/>
                </a:solidFill>
                <a:sym typeface="Wingdings"/>
              </a:rPr>
              <a:t>bunch spacing </a:t>
            </a:r>
            <a:r>
              <a:rPr lang="en-US" sz="2000" dirty="0">
                <a:solidFill>
                  <a:schemeClr val="tx2"/>
                </a:solidFill>
                <a:sym typeface="Wingdings"/>
              </a:rPr>
              <a:t>of </a:t>
            </a:r>
            <a:r>
              <a:rPr lang="en-US" sz="2000" dirty="0">
                <a:solidFill>
                  <a:srgbClr val="FF0000"/>
                </a:solidFill>
                <a:sym typeface="Wingdings"/>
              </a:rPr>
              <a:t>25 </a:t>
            </a:r>
            <a:r>
              <a:rPr lang="en-US" sz="2000" dirty="0" smtClean="0">
                <a:solidFill>
                  <a:srgbClr val="FF0000"/>
                </a:solidFill>
                <a:sym typeface="Wingdings"/>
              </a:rPr>
              <a:t>ns</a:t>
            </a:r>
            <a:endParaRPr lang="en-US" sz="2000" dirty="0">
              <a:solidFill>
                <a:srgbClr val="FF0000"/>
              </a:solidFill>
              <a:sym typeface="Wingdings"/>
            </a:endParaRPr>
          </a:p>
          <a:p>
            <a:pPr marL="755650" lvl="1" indent="-285750" algn="just">
              <a:spcBef>
                <a:spcPts val="600"/>
              </a:spcBef>
              <a:buClr>
                <a:schemeClr val="tx2"/>
              </a:buClr>
              <a:buFont typeface="Courier New" panose="02070309020205020404" pitchFamily="49" charset="0"/>
              <a:buChar char="o"/>
              <a:defRPr/>
            </a:pPr>
            <a:r>
              <a:rPr lang="en-US" dirty="0" smtClean="0">
                <a:solidFill>
                  <a:srgbClr val="FF0000"/>
                </a:solidFill>
                <a:sym typeface="Wingdings"/>
              </a:rPr>
              <a:t>e-cloud </a:t>
            </a:r>
            <a:r>
              <a:rPr lang="en-US" dirty="0">
                <a:solidFill>
                  <a:srgbClr val="FF0000"/>
                </a:solidFill>
                <a:sym typeface="Wingdings"/>
              </a:rPr>
              <a:t>develops in the beam </a:t>
            </a:r>
            <a:r>
              <a:rPr lang="en-US" dirty="0" smtClean="0">
                <a:solidFill>
                  <a:srgbClr val="FF0000"/>
                </a:solidFill>
                <a:sym typeface="Wingdings"/>
              </a:rPr>
              <a:t>chambers</a:t>
            </a:r>
            <a:r>
              <a:rPr lang="en-US" dirty="0" smtClean="0">
                <a:solidFill>
                  <a:schemeClr val="tx2"/>
                </a:solidFill>
                <a:sym typeface="Wingdings"/>
              </a:rPr>
              <a:t> (heat </a:t>
            </a:r>
            <a:r>
              <a:rPr lang="en-US" dirty="0">
                <a:solidFill>
                  <a:schemeClr val="tx2"/>
                </a:solidFill>
                <a:sym typeface="Wingdings"/>
              </a:rPr>
              <a:t>loads measured on the beam screens of the superconducting </a:t>
            </a:r>
            <a:r>
              <a:rPr lang="en-US" dirty="0" smtClean="0">
                <a:solidFill>
                  <a:schemeClr val="tx2"/>
                </a:solidFill>
                <a:sym typeface="Wingdings"/>
              </a:rPr>
              <a:t>magnets [1])</a:t>
            </a:r>
            <a:endParaRPr lang="en-US" sz="1000" dirty="0" smtClean="0">
              <a:solidFill>
                <a:schemeClr val="tx2"/>
              </a:solidFill>
              <a:sym typeface="Wingdings"/>
            </a:endParaRPr>
          </a:p>
          <a:p>
            <a:pPr marL="342900" indent="-342900" algn="just">
              <a:buFont typeface="Arial" charset="0"/>
              <a:buChar char="•"/>
            </a:pPr>
            <a:r>
              <a:rPr lang="en-US" sz="2000" dirty="0"/>
              <a:t>The interaction of the circulating bunches with the e-cloud can trigger </a:t>
            </a:r>
            <a:r>
              <a:rPr lang="en-US" sz="2000" dirty="0">
                <a:solidFill>
                  <a:srgbClr val="FF0000"/>
                </a:solidFill>
              </a:rPr>
              <a:t>transverse head-tail </a:t>
            </a:r>
            <a:r>
              <a:rPr lang="en-US" sz="2000" dirty="0" smtClean="0">
                <a:solidFill>
                  <a:srgbClr val="FF0000"/>
                </a:solidFill>
              </a:rPr>
              <a:t>instabilities </a:t>
            </a:r>
            <a:r>
              <a:rPr lang="en-US" sz="2000" dirty="0" smtClean="0"/>
              <a:t>(observed </a:t>
            </a:r>
            <a:r>
              <a:rPr lang="en-US" sz="2000" dirty="0"/>
              <a:t>during LHC operation, especially at injection </a:t>
            </a:r>
            <a:r>
              <a:rPr lang="en-US" sz="2000" dirty="0" smtClean="0"/>
              <a:t>energy [2]) </a:t>
            </a:r>
            <a:endParaRPr lang="en-US" sz="2000" dirty="0"/>
          </a:p>
          <a:p>
            <a:pPr marL="355600" indent="-342900">
              <a:spcBef>
                <a:spcPts val="600"/>
              </a:spcBef>
              <a:buClr>
                <a:schemeClr val="tx2"/>
              </a:buClr>
              <a:buFont typeface="Arial" charset="0"/>
              <a:buChar char="•"/>
              <a:defRPr/>
            </a:pPr>
            <a:endParaRPr lang="en-US" sz="2000" dirty="0" smtClean="0">
              <a:solidFill>
                <a:schemeClr val="tx2"/>
              </a:solidFill>
              <a:sym typeface="Wingdings"/>
            </a:endParaRPr>
          </a:p>
          <a:p>
            <a:pPr marL="755650" lvl="1" indent="-285750">
              <a:spcBef>
                <a:spcPts val="600"/>
              </a:spcBef>
              <a:buClr>
                <a:schemeClr val="tx2"/>
              </a:buClr>
              <a:buFont typeface="Courier New" charset="0"/>
              <a:buChar char="o"/>
              <a:defRPr/>
            </a:pPr>
            <a:endParaRPr lang="en-US" dirty="0" smtClean="0">
              <a:solidFill>
                <a:srgbClr val="FF0000"/>
              </a:solidFill>
            </a:endParaRPr>
          </a:p>
          <a:p>
            <a:pPr marL="355600" indent="-342900">
              <a:spcBef>
                <a:spcPts val="600"/>
              </a:spcBef>
              <a:buClr>
                <a:schemeClr val="tx2"/>
              </a:buClr>
              <a:buFont typeface="Arial" charset="0"/>
              <a:buChar char="•"/>
              <a:defRPr/>
            </a:pPr>
            <a:endParaRPr lang="en-US" sz="2000" dirty="0" smtClean="0">
              <a:solidFill>
                <a:srgbClr val="FF0000"/>
              </a:solidFill>
            </a:endParaRPr>
          </a:p>
          <a:p>
            <a:pPr marL="355600" indent="-342900">
              <a:spcBef>
                <a:spcPts val="600"/>
              </a:spcBef>
              <a:buClr>
                <a:schemeClr val="tx2"/>
              </a:buClr>
              <a:buFont typeface="Arial" charset="0"/>
              <a:buChar char="•"/>
              <a:defRPr/>
            </a:pPr>
            <a:endParaRPr lang="en-US" sz="2000" dirty="0">
              <a:solidFill>
                <a:schemeClr val="tx2"/>
              </a:solidFill>
              <a:sym typeface="Wingdings"/>
            </a:endParaRPr>
          </a:p>
        </p:txBody>
      </p:sp>
      <p:sp>
        <p:nvSpPr>
          <p:cNvPr id="15"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100" dirty="0" smtClean="0"/>
              <a:t>Introduction</a:t>
            </a:r>
            <a:r>
              <a:rPr lang="en-GB" sz="4100" smtClean="0"/>
              <a:t>: Motivation</a:t>
            </a:r>
            <a:r>
              <a:rPr lang="en-GB" sz="4100" dirty="0" smtClean="0"/>
              <a:t>			</a:t>
            </a:r>
            <a:endParaRPr lang="en-GB" sz="4100" dirty="0"/>
          </a:p>
        </p:txBody>
      </p:sp>
      <p:pic>
        <p:nvPicPr>
          <p:cNvPr id="16" name="Immagine 15">
            <a:extLst>
              <a:ext uri="{FF2B5EF4-FFF2-40B4-BE49-F238E27FC236}">
                <a16:creationId xmlns="" xmlns:a16="http://schemas.microsoft.com/office/drawing/2014/main" id="{F4CF3E46-B915-FE4E-B198-C0B5E991C2C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575" t="6661" r="49722" b="47663"/>
          <a:stretch/>
        </p:blipFill>
        <p:spPr>
          <a:xfrm>
            <a:off x="530081" y="2951938"/>
            <a:ext cx="3509151" cy="2160000"/>
          </a:xfrm>
          <a:prstGeom prst="rect">
            <a:avLst/>
          </a:prstGeom>
        </p:spPr>
      </p:pic>
      <p:pic>
        <p:nvPicPr>
          <p:cNvPr id="19" name="Immagine 24" descr="1-1.png">
            <a:extLst>
              <a:ext uri="{FF2B5EF4-FFF2-40B4-BE49-F238E27FC236}">
                <a16:creationId xmlns="" xmlns:a16="http://schemas.microsoft.com/office/drawing/2014/main" id="{940E269F-673B-9749-B41C-BFDD454311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91813" y="2771938"/>
            <a:ext cx="3811395" cy="2520000"/>
          </a:xfrm>
          <a:prstGeom prst="rect">
            <a:avLst/>
          </a:prstGeom>
        </p:spPr>
      </p:pic>
      <p:grpSp>
        <p:nvGrpSpPr>
          <p:cNvPr id="20" name="Group 20">
            <a:extLst>
              <a:ext uri="{FF2B5EF4-FFF2-40B4-BE49-F238E27FC236}">
                <a16:creationId xmlns="" xmlns:a16="http://schemas.microsoft.com/office/drawing/2014/main" id="{E42EB915-7318-634C-A025-3276D7FB795B}"/>
              </a:ext>
            </a:extLst>
          </p:cNvPr>
          <p:cNvGrpSpPr/>
          <p:nvPr/>
        </p:nvGrpSpPr>
        <p:grpSpPr>
          <a:xfrm>
            <a:off x="4276697" y="3426688"/>
            <a:ext cx="608457" cy="1175652"/>
            <a:chOff x="4183364" y="3955244"/>
            <a:chExt cx="674609" cy="1303470"/>
          </a:xfrm>
        </p:grpSpPr>
        <p:sp>
          <p:nvSpPr>
            <p:cNvPr id="21" name="Right Arrow 21">
              <a:extLst>
                <a:ext uri="{FF2B5EF4-FFF2-40B4-BE49-F238E27FC236}">
                  <a16:creationId xmlns="" xmlns:a16="http://schemas.microsoft.com/office/drawing/2014/main" id="{54A8C296-1FD4-4A43-8B66-E6415E372B99}"/>
                </a:ext>
              </a:extLst>
            </p:cNvPr>
            <p:cNvSpPr/>
            <p:nvPr/>
          </p:nvSpPr>
          <p:spPr>
            <a:xfrm>
              <a:off x="4183364" y="3955244"/>
              <a:ext cx="674609" cy="505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2">
              <a:extLst>
                <a:ext uri="{FF2B5EF4-FFF2-40B4-BE49-F238E27FC236}">
                  <a16:creationId xmlns="" xmlns:a16="http://schemas.microsoft.com/office/drawing/2014/main" id="{2F6A3010-433B-2943-857C-D248ADD2AEB9}"/>
                </a:ext>
              </a:extLst>
            </p:cNvPr>
            <p:cNvSpPr/>
            <p:nvPr/>
          </p:nvSpPr>
          <p:spPr>
            <a:xfrm flipH="1">
              <a:off x="4183364" y="4753105"/>
              <a:ext cx="674609" cy="505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3">
            <a:extLst>
              <a:ext uri="{FF2B5EF4-FFF2-40B4-BE49-F238E27FC236}">
                <a16:creationId xmlns="" xmlns:a16="http://schemas.microsoft.com/office/drawing/2014/main" id="{9B0CD2B7-CEF4-A949-B02C-03A659794C10}"/>
              </a:ext>
            </a:extLst>
          </p:cNvPr>
          <p:cNvSpPr txBox="1"/>
          <p:nvPr/>
        </p:nvSpPr>
        <p:spPr>
          <a:xfrm>
            <a:off x="5603552" y="2914656"/>
            <a:ext cx="1602249" cy="277596"/>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Electron dynamics</a:t>
            </a:r>
          </a:p>
        </p:txBody>
      </p:sp>
      <p:sp>
        <p:nvSpPr>
          <p:cNvPr id="24" name="TextBox 24">
            <a:extLst>
              <a:ext uri="{FF2B5EF4-FFF2-40B4-BE49-F238E27FC236}">
                <a16:creationId xmlns="" xmlns:a16="http://schemas.microsoft.com/office/drawing/2014/main" id="{E92A09B7-7423-474A-9156-536A8A2DDFEE}"/>
              </a:ext>
            </a:extLst>
          </p:cNvPr>
          <p:cNvSpPr txBox="1"/>
          <p:nvPr/>
        </p:nvSpPr>
        <p:spPr>
          <a:xfrm>
            <a:off x="1266818" y="3126433"/>
            <a:ext cx="1259592" cy="471913"/>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Proton bunch </a:t>
            </a:r>
          </a:p>
          <a:p>
            <a:r>
              <a:rPr lang="en-US" sz="1400" b="1" dirty="0">
                <a:latin typeface="Arial" panose="020B0604020202020204" pitchFamily="34" charset="0"/>
                <a:cs typeface="Arial" panose="020B0604020202020204" pitchFamily="34" charset="0"/>
              </a:rPr>
              <a:t>oscillations</a:t>
            </a:r>
          </a:p>
        </p:txBody>
      </p:sp>
      <p:sp>
        <p:nvSpPr>
          <p:cNvPr id="25" name="TextBox 25">
            <a:extLst>
              <a:ext uri="{FF2B5EF4-FFF2-40B4-BE49-F238E27FC236}">
                <a16:creationId xmlns="" xmlns:a16="http://schemas.microsoft.com/office/drawing/2014/main" id="{6C77E432-4944-AE42-A03F-CECEBF006B87}"/>
              </a:ext>
            </a:extLst>
          </p:cNvPr>
          <p:cNvSpPr txBox="1"/>
          <p:nvPr/>
        </p:nvSpPr>
        <p:spPr>
          <a:xfrm>
            <a:off x="3439475" y="4448617"/>
            <a:ext cx="561265" cy="277596"/>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Head</a:t>
            </a:r>
          </a:p>
        </p:txBody>
      </p:sp>
      <p:sp>
        <p:nvSpPr>
          <p:cNvPr id="26" name="TextBox 26">
            <a:extLst>
              <a:ext uri="{FF2B5EF4-FFF2-40B4-BE49-F238E27FC236}">
                <a16:creationId xmlns="" xmlns:a16="http://schemas.microsoft.com/office/drawing/2014/main" id="{7840293F-EAC8-2B48-B8DD-F30E08A834E1}"/>
              </a:ext>
            </a:extLst>
          </p:cNvPr>
          <p:cNvSpPr txBox="1"/>
          <p:nvPr/>
        </p:nvSpPr>
        <p:spPr>
          <a:xfrm>
            <a:off x="1198790" y="4471325"/>
            <a:ext cx="432125" cy="277596"/>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Tail</a:t>
            </a:r>
          </a:p>
        </p:txBody>
      </p:sp>
      <p:sp>
        <p:nvSpPr>
          <p:cNvPr id="3" name="Rettangolo 2"/>
          <p:cNvSpPr/>
          <p:nvPr/>
        </p:nvSpPr>
        <p:spPr>
          <a:xfrm>
            <a:off x="-10090" y="5232178"/>
            <a:ext cx="8925490" cy="954107"/>
          </a:xfrm>
          <a:prstGeom prst="rect">
            <a:avLst/>
          </a:prstGeom>
        </p:spPr>
        <p:txBody>
          <a:bodyPr wrap="square">
            <a:spAutoFit/>
          </a:bodyPr>
          <a:lstStyle/>
          <a:p>
            <a:r>
              <a:rPr lang="it-IT" sz="1400" dirty="0"/>
              <a:t>[1] G. </a:t>
            </a:r>
            <a:r>
              <a:rPr lang="it-IT" sz="1400" dirty="0" err="1" smtClean="0"/>
              <a:t>Iadarola</a:t>
            </a:r>
            <a:r>
              <a:rPr lang="it-IT" sz="1400" dirty="0" smtClean="0"/>
              <a:t> et al., </a:t>
            </a:r>
            <a:r>
              <a:rPr lang="it-IT" sz="1400" dirty="0"/>
              <a:t>“Analysis of the </a:t>
            </a:r>
            <a:r>
              <a:rPr lang="it-IT" sz="1400" dirty="0" err="1"/>
              <a:t>beam</a:t>
            </a:r>
            <a:r>
              <a:rPr lang="it-IT" sz="1400" dirty="0"/>
              <a:t> </a:t>
            </a:r>
            <a:r>
              <a:rPr lang="it-IT" sz="1400" dirty="0" err="1"/>
              <a:t>induced</a:t>
            </a:r>
            <a:r>
              <a:rPr lang="it-IT" sz="1400" dirty="0"/>
              <a:t> </a:t>
            </a:r>
            <a:r>
              <a:rPr lang="it-IT" sz="1400" dirty="0" err="1"/>
              <a:t>heat</a:t>
            </a:r>
            <a:r>
              <a:rPr lang="it-IT" sz="1400" dirty="0"/>
              <a:t> </a:t>
            </a:r>
            <a:r>
              <a:rPr lang="it-IT" sz="1400" dirty="0" err="1"/>
              <a:t>loads</a:t>
            </a:r>
            <a:r>
              <a:rPr lang="it-IT" sz="1400" dirty="0"/>
              <a:t> on the LHC </a:t>
            </a:r>
            <a:r>
              <a:rPr lang="it-IT" sz="1400" dirty="0" err="1"/>
              <a:t>arc</a:t>
            </a:r>
            <a:r>
              <a:rPr lang="it-IT" sz="1400" dirty="0"/>
              <a:t> </a:t>
            </a:r>
            <a:r>
              <a:rPr lang="it-IT" sz="1400" dirty="0" err="1"/>
              <a:t>beam</a:t>
            </a:r>
            <a:r>
              <a:rPr lang="it-IT" sz="1400" dirty="0"/>
              <a:t> </a:t>
            </a:r>
            <a:r>
              <a:rPr lang="it-IT" sz="1400" dirty="0" err="1"/>
              <a:t>screens</a:t>
            </a:r>
            <a:r>
              <a:rPr lang="it-IT" sz="1400" dirty="0"/>
              <a:t> </a:t>
            </a:r>
            <a:r>
              <a:rPr lang="it-IT" sz="1400" dirty="0" err="1"/>
              <a:t>during</a:t>
            </a:r>
            <a:r>
              <a:rPr lang="it-IT" sz="1400" dirty="0"/>
              <a:t> </a:t>
            </a:r>
            <a:r>
              <a:rPr lang="it-IT" sz="1400" dirty="0" err="1"/>
              <a:t>Run</a:t>
            </a:r>
            <a:r>
              <a:rPr lang="it-IT" sz="1400" dirty="0"/>
              <a:t> 2,” CERN-ACC-NOTE-2017-0066, </a:t>
            </a:r>
            <a:r>
              <a:rPr lang="it-IT" sz="1400" dirty="0" err="1"/>
              <a:t>Dec</a:t>
            </a:r>
            <a:r>
              <a:rPr lang="it-IT" sz="1400" dirty="0"/>
              <a:t> 2017. </a:t>
            </a:r>
            <a:endParaRPr lang="it-IT" sz="1400" dirty="0" smtClean="0"/>
          </a:p>
          <a:p>
            <a:r>
              <a:rPr lang="it-IT" sz="1400" dirty="0" smtClean="0"/>
              <a:t>[2] X</a:t>
            </a:r>
            <a:r>
              <a:rPr lang="it-IT" sz="1400" dirty="0"/>
              <a:t>. </a:t>
            </a:r>
            <a:r>
              <a:rPr lang="it-IT" sz="1400" dirty="0" err="1"/>
              <a:t>Buffat</a:t>
            </a:r>
            <a:r>
              <a:rPr lang="it-IT" sz="1400" dirty="0"/>
              <a:t> et al., “</a:t>
            </a:r>
            <a:r>
              <a:rPr lang="it-IT" sz="1400" dirty="0" err="1"/>
              <a:t>Transverse</a:t>
            </a:r>
            <a:r>
              <a:rPr lang="it-IT" sz="1400" dirty="0"/>
              <a:t> </a:t>
            </a:r>
            <a:r>
              <a:rPr lang="it-IT" sz="1400" dirty="0" err="1"/>
              <a:t>instabilities</a:t>
            </a:r>
            <a:r>
              <a:rPr lang="it-IT" sz="1400" dirty="0"/>
              <a:t>,” in </a:t>
            </a:r>
            <a:r>
              <a:rPr lang="it-IT" sz="1400" dirty="0" err="1"/>
              <a:t>Proc</a:t>
            </a:r>
            <a:r>
              <a:rPr lang="it-IT" sz="1400" dirty="0"/>
              <a:t>. 2019 Evian Workshop on LHC </a:t>
            </a:r>
            <a:r>
              <a:rPr lang="it-IT" sz="1400" dirty="0" err="1"/>
              <a:t>beam</a:t>
            </a:r>
            <a:r>
              <a:rPr lang="it-IT" sz="1400" dirty="0"/>
              <a:t> </a:t>
            </a:r>
            <a:r>
              <a:rPr lang="it-IT" sz="1400" dirty="0" err="1"/>
              <a:t>operation</a:t>
            </a:r>
            <a:r>
              <a:rPr lang="it-IT" sz="1400" dirty="0"/>
              <a:t>, Evian </a:t>
            </a:r>
            <a:r>
              <a:rPr lang="it-IT" sz="1400" dirty="0" err="1"/>
              <a:t>Les</a:t>
            </a:r>
            <a:r>
              <a:rPr lang="it-IT" sz="1400" dirty="0"/>
              <a:t> Bains, France, </a:t>
            </a:r>
            <a:r>
              <a:rPr lang="it-IT" sz="1400" dirty="0" err="1"/>
              <a:t>Jan</a:t>
            </a:r>
            <a:r>
              <a:rPr lang="it-IT" sz="1400" dirty="0"/>
              <a:t> 2019</a:t>
            </a:r>
            <a:r>
              <a:rPr lang="it-IT" sz="1400" dirty="0" smtClean="0"/>
              <a:t>.</a:t>
            </a:r>
            <a:endParaRPr lang="it-IT" sz="1400" dirty="0"/>
          </a:p>
        </p:txBody>
      </p:sp>
      <p:sp>
        <p:nvSpPr>
          <p:cNvPr id="27"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28"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365793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50</a:t>
            </a:fld>
            <a:endParaRPr lang="en-US"/>
          </a:p>
        </p:txBody>
      </p:sp>
      <p:sp>
        <p:nvSpPr>
          <p:cNvPr id="10" name="CasellaDiTesto 9"/>
          <p:cNvSpPr txBox="1"/>
          <p:nvPr/>
        </p:nvSpPr>
        <p:spPr>
          <a:xfrm>
            <a:off x="209711" y="1031834"/>
            <a:ext cx="8888232" cy="3293209"/>
          </a:xfrm>
          <a:prstGeom prst="rect">
            <a:avLst/>
          </a:prstGeom>
          <a:noFill/>
        </p:spPr>
        <p:txBody>
          <a:bodyPr wrap="square" rtlCol="0">
            <a:spAutoFit/>
          </a:bodyPr>
          <a:lstStyle/>
          <a:p>
            <a:pPr marL="285750" indent="-285750">
              <a:buFont typeface="Arial" charset="0"/>
              <a:buChar char="•"/>
            </a:pPr>
            <a:r>
              <a:rPr lang="en-US" dirty="0" smtClean="0"/>
              <a:t>In </a:t>
            </a:r>
            <a:r>
              <a:rPr lang="en-US" dirty="0" err="1" smtClean="0"/>
              <a:t>PyECLOUD</a:t>
            </a:r>
            <a:r>
              <a:rPr lang="en-US" dirty="0" smtClean="0"/>
              <a:t> each time-step is divided in a certain number of </a:t>
            </a:r>
            <a:r>
              <a:rPr lang="en-US" dirty="0" err="1" smtClean="0"/>
              <a:t>substeps</a:t>
            </a:r>
            <a:r>
              <a:rPr lang="en-US" dirty="0" smtClean="0"/>
              <a:t> in which the electric fields are kept constant</a:t>
            </a:r>
          </a:p>
          <a:p>
            <a:pPr marL="742950" lvl="1" indent="-285750">
              <a:buFont typeface="Courier New" charset="0"/>
              <a:buChar char="o"/>
            </a:pPr>
            <a:r>
              <a:rPr lang="en-US" sz="1600" dirty="0"/>
              <a:t>t</a:t>
            </a:r>
            <a:r>
              <a:rPr lang="en-US" sz="1600" dirty="0" smtClean="0"/>
              <a:t>his is convenient to handle the very fast cyclotron motion of the electrons in the presence of strong magnetic fields</a:t>
            </a:r>
          </a:p>
          <a:p>
            <a:pPr marL="742950" lvl="1" indent="-285750">
              <a:buFont typeface="Courier New" charset="0"/>
              <a:buChar char="o"/>
            </a:pPr>
            <a:r>
              <a:rPr lang="en-US" sz="1600" dirty="0"/>
              <a:t>i</a:t>
            </a:r>
            <a:r>
              <a:rPr lang="en-US" sz="1600" dirty="0" smtClean="0"/>
              <a:t>n instability simulations this is done based on the input parameter </a:t>
            </a:r>
            <a:r>
              <a:rPr lang="en-US" sz="1600" dirty="0" err="1" smtClean="0"/>
              <a:t>Dt</a:t>
            </a:r>
            <a:r>
              <a:rPr lang="en-US" sz="1600" baseline="-25000" dirty="0" err="1" smtClean="0"/>
              <a:t>REF</a:t>
            </a:r>
            <a:r>
              <a:rPr lang="en-US" sz="1600" dirty="0" smtClean="0"/>
              <a:t> which defines the target size of these </a:t>
            </a:r>
            <a:r>
              <a:rPr lang="en-US" sz="1600" dirty="0" err="1" smtClean="0"/>
              <a:t>substeps</a:t>
            </a:r>
            <a:endParaRPr lang="en-US" sz="1600" dirty="0"/>
          </a:p>
          <a:p>
            <a:pPr marL="285750" indent="-285750">
              <a:buFont typeface="Courier New" charset="0"/>
              <a:buChar char="o"/>
            </a:pPr>
            <a:endParaRPr lang="en-US" dirty="0" smtClean="0"/>
          </a:p>
          <a:p>
            <a:pPr marL="285750" indent="-285750">
              <a:buFont typeface="Arial" charset="0"/>
              <a:buChar char="•"/>
            </a:pPr>
            <a:r>
              <a:rPr lang="en-US" dirty="0" smtClean="0"/>
              <a:t>Recently the possibility of updating also the electric fields at each </a:t>
            </a:r>
            <a:r>
              <a:rPr lang="en-US" dirty="0" err="1" smtClean="0"/>
              <a:t>substep</a:t>
            </a:r>
            <a:r>
              <a:rPr lang="en-US" dirty="0" smtClean="0"/>
              <a:t> has been introduced in </a:t>
            </a:r>
            <a:r>
              <a:rPr lang="en-US" dirty="0" err="1" smtClean="0"/>
              <a:t>PyECLOUD</a:t>
            </a:r>
            <a:r>
              <a:rPr lang="en-US" dirty="0" smtClean="0"/>
              <a:t> (as of version 8.3.0)</a:t>
            </a:r>
          </a:p>
          <a:p>
            <a:pPr marL="285750" indent="-285750">
              <a:buFont typeface="Arial" charset="0"/>
              <a:buChar char="•"/>
            </a:pPr>
            <a:endParaRPr lang="en-US" dirty="0" smtClean="0"/>
          </a:p>
          <a:p>
            <a:pPr marL="285750" indent="-285750">
              <a:buFont typeface="Arial" charset="0"/>
              <a:buChar char="•"/>
            </a:pPr>
            <a:r>
              <a:rPr lang="en-US" dirty="0" smtClean="0"/>
              <a:t>This is done without performing the full PIC recalculation, but simply re-interpolating the field map at the new MP location at each </a:t>
            </a:r>
            <a:r>
              <a:rPr lang="en-US" dirty="0" err="1" smtClean="0"/>
              <a:t>substep</a:t>
            </a:r>
            <a:endParaRPr lang="en-US" dirty="0" smtClean="0"/>
          </a:p>
        </p:txBody>
      </p:sp>
      <p:sp>
        <p:nvSpPr>
          <p:cNvPr id="11" name="CasellaDiTesto 10"/>
          <p:cNvSpPr txBox="1"/>
          <p:nvPr/>
        </p:nvSpPr>
        <p:spPr>
          <a:xfrm>
            <a:off x="243068" y="678549"/>
            <a:ext cx="8646932" cy="461665"/>
          </a:xfrm>
          <a:prstGeom prst="rect">
            <a:avLst/>
          </a:prstGeom>
          <a:noFill/>
        </p:spPr>
        <p:txBody>
          <a:bodyPr wrap="square" rtlCol="0">
            <a:spAutoFit/>
          </a:bodyPr>
          <a:lstStyle/>
          <a:p>
            <a:pPr lvl="0" algn="ctr">
              <a:spcBef>
                <a:spcPct val="20000"/>
              </a:spcBef>
              <a:buClr>
                <a:srgbClr val="0055A0"/>
              </a:buClr>
              <a:buSzPct val="80000"/>
            </a:pPr>
            <a:r>
              <a:rPr lang="en-GB" sz="2400" smtClean="0">
                <a:solidFill>
                  <a:srgbClr val="FF0000"/>
                </a:solidFill>
              </a:rPr>
              <a:t>Force interpolation</a:t>
            </a:r>
            <a:endParaRPr lang="en-GB" sz="1600" dirty="0">
              <a:solidFill>
                <a:srgbClr val="0055A0"/>
              </a:solidFill>
            </a:endParaRPr>
          </a:p>
        </p:txBody>
      </p:sp>
      <p:sp>
        <p:nvSpPr>
          <p:cNvPr id="14"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err="1"/>
              <a:t>I</a:t>
            </a:r>
            <a:r>
              <a:rPr lang="en-GB" sz="4400" smtClean="0"/>
              <a:t>nj</a:t>
            </a:r>
            <a:r>
              <a:rPr lang="en-GB" sz="4400" dirty="0" smtClean="0"/>
              <a:t>: Convergence Studies</a:t>
            </a:r>
            <a:r>
              <a:rPr lang="en-GB" sz="4100" dirty="0" smtClean="0"/>
              <a:t>		</a:t>
            </a:r>
            <a:endParaRPr lang="en-GB" sz="4100" dirty="0"/>
          </a:p>
        </p:txBody>
      </p:sp>
      <p:sp>
        <p:nvSpPr>
          <p:cNvPr id="8"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9"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267853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51</a:t>
            </a:fld>
            <a:endParaRPr lang="en-US"/>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18" y="716140"/>
            <a:ext cx="4795973" cy="3600000"/>
          </a:xfrm>
          <a:prstGeom prst="rect">
            <a:avLst/>
          </a:prstGeom>
        </p:spPr>
      </p:pic>
      <p:sp>
        <p:nvSpPr>
          <p:cNvPr id="10" name="CasellaDiTesto 9"/>
          <p:cNvSpPr txBox="1"/>
          <p:nvPr/>
        </p:nvSpPr>
        <p:spPr>
          <a:xfrm>
            <a:off x="252398" y="4260514"/>
            <a:ext cx="8888232" cy="646331"/>
          </a:xfrm>
          <a:prstGeom prst="rect">
            <a:avLst/>
          </a:prstGeom>
          <a:noFill/>
        </p:spPr>
        <p:txBody>
          <a:bodyPr wrap="square" rtlCol="0">
            <a:spAutoFit/>
          </a:bodyPr>
          <a:lstStyle/>
          <a:p>
            <a:pPr marL="285750" indent="-285750">
              <a:buFont typeface="Arial" charset="0"/>
              <a:buChar char="•"/>
            </a:pPr>
            <a:r>
              <a:rPr lang="en-US" dirty="0" smtClean="0"/>
              <a:t>This is found to significantly improve the convergence properties, but implies some cost in terms of computing time, especially for small numbers of slices</a:t>
            </a:r>
            <a:endParaRPr lang="en-US" dirty="0"/>
          </a:p>
        </p:txBody>
      </p:sp>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0630" y="718410"/>
            <a:ext cx="4800000" cy="3600000"/>
          </a:xfrm>
          <a:prstGeom prst="rect">
            <a:avLst/>
          </a:prstGeom>
        </p:spPr>
      </p:pic>
      <p:sp>
        <p:nvSpPr>
          <p:cNvPr id="14" name="CasellaDiTesto 13"/>
          <p:cNvSpPr txBox="1"/>
          <p:nvPr/>
        </p:nvSpPr>
        <p:spPr>
          <a:xfrm>
            <a:off x="243068" y="678549"/>
            <a:ext cx="8646932" cy="461665"/>
          </a:xfrm>
          <a:prstGeom prst="rect">
            <a:avLst/>
          </a:prstGeom>
          <a:noFill/>
        </p:spPr>
        <p:txBody>
          <a:bodyPr wrap="square" rtlCol="0">
            <a:spAutoFit/>
          </a:bodyPr>
          <a:lstStyle/>
          <a:p>
            <a:pPr lvl="0" algn="ctr">
              <a:spcBef>
                <a:spcPct val="20000"/>
              </a:spcBef>
              <a:buClr>
                <a:srgbClr val="0055A0"/>
              </a:buClr>
              <a:buSzPct val="80000"/>
            </a:pPr>
            <a:r>
              <a:rPr lang="en-GB" sz="2400" smtClean="0">
                <a:solidFill>
                  <a:srgbClr val="FF0000"/>
                </a:solidFill>
              </a:rPr>
              <a:t>Force interpolation</a:t>
            </a:r>
            <a:endParaRPr lang="en-GB" sz="1600" dirty="0">
              <a:solidFill>
                <a:srgbClr val="0055A0"/>
              </a:solidFill>
            </a:endParaRPr>
          </a:p>
        </p:txBody>
      </p:sp>
      <p:sp>
        <p:nvSpPr>
          <p:cNvPr id="16"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err="1"/>
              <a:t>I</a:t>
            </a:r>
            <a:r>
              <a:rPr lang="en-GB" sz="4400" smtClean="0"/>
              <a:t>nj</a:t>
            </a:r>
            <a:r>
              <a:rPr lang="en-GB" sz="4400" dirty="0" smtClean="0"/>
              <a:t>: Convergence Studies</a:t>
            </a:r>
            <a:r>
              <a:rPr lang="en-GB" sz="4100" dirty="0" smtClean="0"/>
              <a:t>		</a:t>
            </a:r>
            <a:endParaRPr lang="en-GB" sz="4100" dirty="0"/>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5"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3577490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52</a:t>
            </a:fld>
            <a:endParaRPr lang="en-US" dirty="0"/>
          </a:p>
        </p:txBody>
      </p:sp>
      <p:sp>
        <p:nvSpPr>
          <p:cNvPr id="5" name="CasellaDiTesto 4"/>
          <p:cNvSpPr txBox="1"/>
          <p:nvPr/>
        </p:nvSpPr>
        <p:spPr>
          <a:xfrm>
            <a:off x="243068" y="851543"/>
            <a:ext cx="8646932" cy="3767185"/>
          </a:xfrm>
          <a:prstGeom prst="rect">
            <a:avLst/>
          </a:prstGeom>
          <a:noFill/>
        </p:spPr>
        <p:txBody>
          <a:bodyPr wrap="square" rtlCol="0">
            <a:spAutoFit/>
          </a:bodyPr>
          <a:lstStyle/>
          <a:p>
            <a:pPr lvl="0" algn="ctr">
              <a:spcBef>
                <a:spcPct val="20000"/>
              </a:spcBef>
              <a:buClr>
                <a:srgbClr val="0055A0"/>
              </a:buClr>
              <a:buSzPct val="80000"/>
            </a:pPr>
            <a:r>
              <a:rPr lang="en-GB" sz="3200" dirty="0" smtClean="0">
                <a:solidFill>
                  <a:srgbClr val="FF0000"/>
                </a:solidFill>
              </a:rPr>
              <a:t>Strategy</a:t>
            </a:r>
            <a:endParaRPr lang="en-GB" sz="2200" dirty="0">
              <a:solidFill>
                <a:srgbClr val="0055A0"/>
              </a:solidFill>
            </a:endParaRPr>
          </a:p>
          <a:p>
            <a:pPr>
              <a:spcBef>
                <a:spcPct val="20000"/>
              </a:spcBef>
              <a:buClr>
                <a:srgbClr val="0055A0"/>
              </a:buClr>
              <a:buSzPct val="80000"/>
            </a:pPr>
            <a:r>
              <a:rPr lang="en-GB" sz="2200" dirty="0" smtClean="0">
                <a:solidFill>
                  <a:srgbClr val="0055A0"/>
                </a:solidFill>
              </a:rPr>
              <a:t>Scan every numerical parameter, using conservative values for the other parameters:</a:t>
            </a:r>
            <a:endParaRPr lang="en-GB" sz="2200" dirty="0">
              <a:solidFill>
                <a:srgbClr val="0055A0"/>
              </a:solidFill>
            </a:endParaRPr>
          </a:p>
          <a:p>
            <a:pPr marL="1371600" lvl="2" indent="-457200">
              <a:spcBef>
                <a:spcPct val="20000"/>
              </a:spcBef>
              <a:buClr>
                <a:srgbClr val="0055A0"/>
              </a:buClr>
              <a:buSzPct val="80000"/>
              <a:buFont typeface="Arial" charset="0"/>
              <a:buChar char="•"/>
            </a:pPr>
            <a:endParaRPr lang="en-GB" sz="2200" dirty="0" smtClean="0">
              <a:solidFill>
                <a:srgbClr val="0055A0"/>
              </a:solidFill>
            </a:endParaRPr>
          </a:p>
          <a:p>
            <a:pPr marL="1371600" lvl="2" indent="-457200">
              <a:spcBef>
                <a:spcPct val="20000"/>
              </a:spcBef>
              <a:buClr>
                <a:srgbClr val="0055A0"/>
              </a:buClr>
              <a:buSzPct val="80000"/>
              <a:buFont typeface="Arial" charset="0"/>
              <a:buChar char="•"/>
            </a:pPr>
            <a:r>
              <a:rPr lang="en-GB" sz="2200" dirty="0" smtClean="0">
                <a:solidFill>
                  <a:srgbClr val="0055A0"/>
                </a:solidFill>
              </a:rPr>
              <a:t>Slices = 750</a:t>
            </a:r>
            <a:endParaRPr lang="en-GB" sz="2200" dirty="0">
              <a:solidFill>
                <a:srgbClr val="0055A0"/>
              </a:solidFill>
            </a:endParaRPr>
          </a:p>
          <a:p>
            <a:pPr marL="1371600" lvl="2" indent="-457200">
              <a:spcBef>
                <a:spcPct val="20000"/>
              </a:spcBef>
              <a:buClr>
                <a:srgbClr val="0055A0"/>
              </a:buClr>
              <a:buSzPct val="80000"/>
              <a:buFont typeface="Arial" charset="0"/>
              <a:buChar char="•"/>
            </a:pPr>
            <a:r>
              <a:rPr lang="en-GB" sz="2200" dirty="0">
                <a:solidFill>
                  <a:srgbClr val="0055A0"/>
                </a:solidFill>
              </a:rPr>
              <a:t>MPs/slice = 5,000</a:t>
            </a:r>
          </a:p>
          <a:p>
            <a:pPr marL="1371600" lvl="2" indent="-457200">
              <a:spcBef>
                <a:spcPct val="20000"/>
              </a:spcBef>
              <a:buClr>
                <a:srgbClr val="0055A0"/>
              </a:buClr>
              <a:buSzPct val="80000"/>
              <a:buFont typeface="Arial" charset="0"/>
              <a:buChar char="•"/>
            </a:pPr>
            <a:r>
              <a:rPr lang="en-GB" sz="2200" dirty="0">
                <a:solidFill>
                  <a:srgbClr val="0055A0"/>
                </a:solidFill>
              </a:rPr>
              <a:t>Segments = 8</a:t>
            </a:r>
          </a:p>
          <a:p>
            <a:pPr marL="1371600" lvl="2" indent="-457200">
              <a:spcBef>
                <a:spcPct val="20000"/>
              </a:spcBef>
              <a:buClr>
                <a:srgbClr val="0055A0"/>
              </a:buClr>
              <a:buSzPct val="80000"/>
              <a:buFont typeface="Arial" charset="0"/>
              <a:buChar char="•"/>
            </a:pPr>
            <a:r>
              <a:rPr lang="en-GB" sz="2200" dirty="0">
                <a:solidFill>
                  <a:srgbClr val="0055A0"/>
                </a:solidFill>
              </a:rPr>
              <a:t>e</a:t>
            </a:r>
            <a:r>
              <a:rPr lang="en-GB" sz="2200" baseline="30000" dirty="0">
                <a:solidFill>
                  <a:srgbClr val="0055A0"/>
                </a:solidFill>
              </a:rPr>
              <a:t>- </a:t>
            </a:r>
            <a:r>
              <a:rPr lang="en-GB" sz="2200" dirty="0">
                <a:solidFill>
                  <a:srgbClr val="0055A0"/>
                </a:solidFill>
              </a:rPr>
              <a:t>MPs = 500,000</a:t>
            </a:r>
          </a:p>
          <a:p>
            <a:pPr marL="1371600" lvl="2" indent="-457200">
              <a:spcBef>
                <a:spcPct val="20000"/>
              </a:spcBef>
              <a:buClr>
                <a:srgbClr val="0055A0"/>
              </a:buClr>
              <a:buSzPct val="80000"/>
              <a:buFont typeface="Arial" charset="0"/>
              <a:buChar char="•"/>
            </a:pPr>
            <a:r>
              <a:rPr lang="en-GB" sz="2200" dirty="0">
                <a:solidFill>
                  <a:srgbClr val="0055A0"/>
                </a:solidFill>
              </a:rPr>
              <a:t>Transverse Grid: </a:t>
            </a:r>
            <a:r>
              <a:rPr lang="en-GB" sz="2200" dirty="0" smtClean="0">
                <a:solidFill>
                  <a:srgbClr val="0055A0"/>
                </a:solidFill>
              </a:rPr>
              <a:t>T</a:t>
            </a:r>
            <a:r>
              <a:rPr lang="en-GB" sz="2200" baseline="-25000" dirty="0" smtClean="0">
                <a:solidFill>
                  <a:srgbClr val="0055A0"/>
                </a:solidFill>
              </a:rPr>
              <a:t>0</a:t>
            </a:r>
          </a:p>
        </p:txBody>
      </p:sp>
      <p:sp>
        <p:nvSpPr>
          <p:cNvPr id="7"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err="1"/>
              <a:t>I</a:t>
            </a:r>
            <a:r>
              <a:rPr lang="en-GB" sz="4400" dirty="0" err="1" smtClean="0"/>
              <a:t>nj</a:t>
            </a:r>
            <a:r>
              <a:rPr lang="en-GB" sz="4400" dirty="0" smtClean="0"/>
              <a:t>: Convergence Studies</a:t>
            </a:r>
            <a:r>
              <a:rPr lang="en-GB" sz="4100" dirty="0" smtClean="0"/>
              <a:t>		</a:t>
            </a:r>
            <a:endParaRPr lang="en-GB" sz="4100" dirty="0"/>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5835656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53</a:t>
            </a:fld>
            <a:endParaRPr lang="en-US"/>
          </a:p>
        </p:txBody>
      </p:sp>
      <p:sp>
        <p:nvSpPr>
          <p:cNvPr id="10" name="Date Placeholder 1"/>
          <p:cNvSpPr>
            <a:spLocks noGrp="1"/>
          </p:cNvSpPr>
          <p:nvPr>
            <p:ph type="dt" sz="half" idx="4294967295"/>
          </p:nvPr>
        </p:nvSpPr>
        <p:spPr>
          <a:xfrm>
            <a:off x="2413000" y="6363647"/>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10</a:t>
            </a:r>
            <a:r>
              <a:rPr lang="en-US" baseline="30000" dirty="0" err="1"/>
              <a:t>th</a:t>
            </a:r>
            <a:r>
              <a:rPr lang="en-GB" dirty="0"/>
              <a:t> December </a:t>
            </a:r>
            <a:r>
              <a:rPr lang="en-US" dirty="0" smtClean="0"/>
              <a:t>2019</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Electron cloud stability: Single bunch effects</a:t>
            </a:r>
            <a:endParaRPr lang="en-US" dirty="0"/>
          </a:p>
        </p:txBody>
      </p:sp>
      <p:graphicFrame>
        <p:nvGraphicFramePr>
          <p:cNvPr id="15" name="Tabella 14"/>
          <p:cNvGraphicFramePr>
            <a:graphicFrameLocks noGrp="1"/>
          </p:cNvGraphicFramePr>
          <p:nvPr>
            <p:extLst/>
          </p:nvPr>
        </p:nvGraphicFramePr>
        <p:xfrm>
          <a:off x="4326796" y="5245412"/>
          <a:ext cx="4761405" cy="1483360"/>
        </p:xfrm>
        <a:graphic>
          <a:graphicData uri="http://schemas.openxmlformats.org/drawingml/2006/table">
            <a:tbl>
              <a:tblPr firstRow="1" bandRow="1">
                <a:tableStyleId>{073A0DAA-6AF3-43AB-8588-CEC1D06C72B9}</a:tableStyleId>
              </a:tblPr>
              <a:tblGrid>
                <a:gridCol w="1446706"/>
                <a:gridCol w="1562100"/>
                <a:gridCol w="1752599"/>
              </a:tblGrid>
              <a:tr h="370840">
                <a:tc>
                  <a:txBody>
                    <a:bodyPr/>
                    <a:lstStyle/>
                    <a:p>
                      <a:pPr algn="ctr"/>
                      <a:r>
                        <a:rPr lang="en-GB" noProof="0" dirty="0" err="1" smtClean="0"/>
                        <a:t>T</a:t>
                      </a:r>
                      <a:r>
                        <a:rPr lang="en-GB" baseline="-25000" noProof="0" dirty="0" err="1" smtClean="0"/>
                        <a:t>inj</a:t>
                      </a:r>
                      <a:r>
                        <a:rPr lang="en-GB" baseline="-25000" noProof="0" dirty="0" smtClean="0"/>
                        <a:t> </a:t>
                      </a:r>
                      <a:r>
                        <a:rPr lang="en-GB" baseline="0" noProof="0" dirty="0" smtClean="0">
                          <a:latin typeface="Symbol" charset="2"/>
                          <a:ea typeface="Symbol" charset="2"/>
                          <a:cs typeface="Symbol" charset="2"/>
                        </a:rPr>
                        <a:t>D</a:t>
                      </a:r>
                      <a:r>
                        <a:rPr lang="en-GB" baseline="0" noProof="0" dirty="0" smtClean="0"/>
                        <a:t>h=0.2</a:t>
                      </a:r>
                      <a:r>
                        <a:rPr lang="en-GB" baseline="0" noProof="0" dirty="0" smtClean="0">
                          <a:latin typeface="Symbol" charset="2"/>
                          <a:ea typeface="Symbol" charset="2"/>
                          <a:cs typeface="Symbol" charset="2"/>
                        </a:rPr>
                        <a:t>s</a:t>
                      </a:r>
                      <a:endParaRPr lang="en-GB" baseline="-25000" noProof="0" dirty="0">
                        <a:latin typeface="Symbol" charset="2"/>
                        <a:ea typeface="Symbol" charset="2"/>
                        <a:cs typeface="Symbol" charset="2"/>
                      </a:endParaRPr>
                    </a:p>
                  </a:txBody>
                  <a:tcPr/>
                </a:tc>
                <a:tc>
                  <a:txBody>
                    <a:bodyPr/>
                    <a:lstStyle/>
                    <a:p>
                      <a:pPr algn="ctr"/>
                      <a:r>
                        <a:rPr lang="en-GB" noProof="0" dirty="0" err="1" smtClean="0"/>
                        <a:t>T</a:t>
                      </a:r>
                      <a:r>
                        <a:rPr lang="en-GB" baseline="-25000" noProof="0" dirty="0" err="1" smtClean="0"/>
                        <a:t>inj</a:t>
                      </a:r>
                      <a:r>
                        <a:rPr lang="en-GB" baseline="-25000" noProof="0" dirty="0" smtClean="0"/>
                        <a:t> </a:t>
                      </a:r>
                      <a:r>
                        <a:rPr lang="en-GB" baseline="0" noProof="0" dirty="0" smtClean="0">
                          <a:latin typeface="Symbol" charset="2"/>
                          <a:ea typeface="Symbol" charset="2"/>
                          <a:cs typeface="Symbol" charset="2"/>
                        </a:rPr>
                        <a:t>D</a:t>
                      </a:r>
                      <a:r>
                        <a:rPr lang="en-GB" baseline="0" noProof="0" dirty="0" smtClean="0"/>
                        <a:t>h=0.1</a:t>
                      </a:r>
                      <a:r>
                        <a:rPr lang="en-GB" baseline="0" noProof="0" dirty="0" smtClean="0">
                          <a:latin typeface="Symbol" charset="2"/>
                          <a:ea typeface="Symbol" charset="2"/>
                          <a:cs typeface="Symbol" charset="2"/>
                        </a:rPr>
                        <a:t>s</a:t>
                      </a:r>
                      <a:endParaRPr lang="en-GB" baseline="-25000" noProof="0" dirty="0">
                        <a:latin typeface="Symbol" charset="2"/>
                        <a:ea typeface="Symbol" charset="2"/>
                        <a:cs typeface="Symbol" charset="2"/>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noProof="0" dirty="0" err="1" smtClean="0"/>
                        <a:t>T</a:t>
                      </a:r>
                      <a:r>
                        <a:rPr lang="en-GB" baseline="-25000" noProof="0" dirty="0" err="1" smtClean="0"/>
                        <a:t>inj</a:t>
                      </a:r>
                      <a:r>
                        <a:rPr lang="en-GB" baseline="-25000" noProof="0" dirty="0" smtClean="0"/>
                        <a:t> </a:t>
                      </a:r>
                      <a:r>
                        <a:rPr lang="en-GB" baseline="0" noProof="0" dirty="0" smtClean="0">
                          <a:latin typeface="Symbol" charset="2"/>
                          <a:ea typeface="Symbol" charset="2"/>
                          <a:cs typeface="Symbol" charset="2"/>
                        </a:rPr>
                        <a:t>D</a:t>
                      </a:r>
                      <a:r>
                        <a:rPr lang="en-GB" baseline="0" noProof="0" dirty="0" smtClean="0"/>
                        <a:t>h=0.05</a:t>
                      </a:r>
                      <a:r>
                        <a:rPr lang="en-GB" baseline="0" noProof="0" dirty="0" smtClean="0">
                          <a:latin typeface="Symbol" charset="2"/>
                          <a:ea typeface="Symbol" charset="2"/>
                          <a:cs typeface="Symbol" charset="2"/>
                        </a:rPr>
                        <a:t>s</a:t>
                      </a:r>
                      <a:endParaRPr lang="en-GB" baseline="-25000" noProof="0" dirty="0" smtClean="0">
                        <a:latin typeface="Symbol" charset="2"/>
                        <a:ea typeface="Symbol" charset="2"/>
                        <a:cs typeface="Symbol" charset="2"/>
                      </a:endParaRPr>
                    </a:p>
                  </a:txBody>
                  <a:tcPr/>
                </a:tc>
              </a:tr>
              <a:tr h="370840">
                <a:tc>
                  <a:txBody>
                    <a:bodyPr/>
                    <a:lstStyle/>
                    <a:p>
                      <a:r>
                        <a:rPr lang="en-GB" noProof="0" dirty="0" smtClean="0">
                          <a:solidFill>
                            <a:schemeClr val="tx1"/>
                          </a:solidFill>
                        </a:rPr>
                        <a:t>10.5 (15𝜎)</a:t>
                      </a:r>
                      <a:endParaRPr lang="en-GB" noProof="0" dirty="0">
                        <a:solidFill>
                          <a:schemeClr val="tx1"/>
                        </a:solidFill>
                      </a:endParaRPr>
                    </a:p>
                  </a:txBody>
                  <a:tcPr/>
                </a:tc>
                <a:tc>
                  <a:txBody>
                    <a:bodyPr/>
                    <a:lstStyle/>
                    <a:p>
                      <a:r>
                        <a:rPr lang="en-GB" noProof="0" dirty="0" smtClean="0">
                          <a:solidFill>
                            <a:schemeClr val="tx1"/>
                          </a:solidFill>
                        </a:rPr>
                        <a:t>10.5 (15𝜎)</a:t>
                      </a:r>
                      <a:endParaRPr lang="en-GB" noProof="0" dirty="0">
                        <a:solidFill>
                          <a:schemeClr val="tx1"/>
                        </a:solidFill>
                      </a:endParaRPr>
                    </a:p>
                  </a:txBody>
                  <a:tcPr/>
                </a:tc>
                <a:tc>
                  <a:txBody>
                    <a:bodyPr/>
                    <a:lstStyle/>
                    <a:p>
                      <a:r>
                        <a:rPr lang="en-GB" noProof="0" dirty="0" smtClean="0">
                          <a:solidFill>
                            <a:schemeClr val="tx1"/>
                          </a:solidFill>
                        </a:rPr>
                        <a:t>10.5 (15𝜎)</a:t>
                      </a:r>
                      <a:endParaRPr lang="en-GB" noProof="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noProof="0" dirty="0" smtClean="0">
                          <a:solidFill>
                            <a:schemeClr val="tx1"/>
                          </a:solidFill>
                        </a:rPr>
                        <a:t>0.139</a:t>
                      </a:r>
                      <a:r>
                        <a:rPr lang="en-GB" noProof="0" dirty="0" smtClean="0">
                          <a:solidFill>
                            <a:schemeClr val="tx1"/>
                          </a:solidFill>
                        </a:rPr>
                        <a:t> (0.2𝜎)</a:t>
                      </a:r>
                      <a:endParaRPr lang="en-GB" noProof="0" dirty="0">
                        <a:solidFill>
                          <a:schemeClr val="tx1"/>
                        </a:solidFill>
                      </a:endParaRPr>
                    </a:p>
                  </a:txBody>
                  <a:tcPr/>
                </a:tc>
                <a:tc>
                  <a:txBody>
                    <a:bodyPr/>
                    <a:lstStyle/>
                    <a:p>
                      <a:r>
                        <a:rPr lang="en-GB" noProof="0" dirty="0" smtClean="0">
                          <a:solidFill>
                            <a:schemeClr val="tx1"/>
                          </a:solidFill>
                        </a:rPr>
                        <a:t>0.0697 (0.1𝜎) </a:t>
                      </a:r>
                      <a:endParaRPr lang="en-GB" noProof="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noProof="0" dirty="0" smtClean="0">
                          <a:solidFill>
                            <a:schemeClr val="tx1"/>
                          </a:solidFill>
                        </a:rPr>
                        <a:t>0.0349 (0.05𝜎)</a:t>
                      </a:r>
                      <a:endParaRPr lang="en-GB" noProof="0" dirty="0">
                        <a:solidFill>
                          <a:schemeClr val="tx1"/>
                        </a:solidFill>
                      </a:endParaRPr>
                    </a:p>
                  </a:txBody>
                  <a:tcPr/>
                </a:tc>
              </a:tr>
              <a:tr h="370840">
                <a:tc>
                  <a:txBody>
                    <a:bodyPr/>
                    <a:lstStyle/>
                    <a:p>
                      <a:r>
                        <a:rPr lang="en-GB" noProof="0" dirty="0" smtClean="0">
                          <a:solidFill>
                            <a:schemeClr val="tx1"/>
                          </a:solidFill>
                        </a:rPr>
                        <a:t>0.4</a:t>
                      </a:r>
                      <a:endParaRPr lang="en-GB" noProof="0" dirty="0">
                        <a:solidFill>
                          <a:schemeClr val="tx1"/>
                        </a:solidFill>
                      </a:endParaRPr>
                    </a:p>
                  </a:txBody>
                  <a:tcPr/>
                </a:tc>
                <a:tc>
                  <a:txBody>
                    <a:bodyPr/>
                    <a:lstStyle/>
                    <a:p>
                      <a:r>
                        <a:rPr lang="en-GB" noProof="0" dirty="0" smtClean="0">
                          <a:solidFill>
                            <a:schemeClr val="tx1"/>
                          </a:solidFill>
                        </a:rPr>
                        <a:t>0.4</a:t>
                      </a:r>
                      <a:endParaRPr lang="en-GB" noProof="0" dirty="0">
                        <a:solidFill>
                          <a:schemeClr val="tx1"/>
                        </a:solidFill>
                      </a:endParaRPr>
                    </a:p>
                  </a:txBody>
                  <a:tcPr/>
                </a:tc>
                <a:tc>
                  <a:txBody>
                    <a:bodyPr/>
                    <a:lstStyle/>
                    <a:p>
                      <a:r>
                        <a:rPr lang="en-GB" noProof="0" dirty="0" smtClean="0">
                          <a:solidFill>
                            <a:schemeClr val="tx1"/>
                          </a:solidFill>
                        </a:rPr>
                        <a:t>0.4</a:t>
                      </a:r>
                      <a:endParaRPr lang="en-GB" noProof="0" dirty="0">
                        <a:solidFill>
                          <a:schemeClr val="tx1"/>
                        </a:solidFill>
                      </a:endParaRPr>
                    </a:p>
                  </a:txBody>
                  <a:tcPr/>
                </a:tc>
              </a:tr>
            </a:tbl>
          </a:graphicData>
        </a:graphic>
      </p:graphicFrame>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88031"/>
            <a:ext cx="4800000" cy="3600000"/>
          </a:xfrm>
          <a:prstGeom prst="rect">
            <a:avLst/>
          </a:prstGeom>
        </p:spPr>
      </p:pic>
      <p:graphicFrame>
        <p:nvGraphicFramePr>
          <p:cNvPr id="16" name="Tabella 15"/>
          <p:cNvGraphicFramePr>
            <a:graphicFrameLocks noGrp="1"/>
          </p:cNvGraphicFramePr>
          <p:nvPr>
            <p:extLst/>
          </p:nvPr>
        </p:nvGraphicFramePr>
        <p:xfrm>
          <a:off x="42954" y="5249690"/>
          <a:ext cx="4205464" cy="1483360"/>
        </p:xfrm>
        <a:graphic>
          <a:graphicData uri="http://schemas.openxmlformats.org/drawingml/2006/table">
            <a:tbl>
              <a:tblPr firstRow="1" bandRow="1">
                <a:tableStyleId>{073A0DAA-6AF3-43AB-8588-CEC1D06C72B9}</a:tableStyleId>
              </a:tblPr>
              <a:tblGrid>
                <a:gridCol w="2693796"/>
                <a:gridCol w="1511668"/>
              </a:tblGrid>
              <a:tr h="370840">
                <a:tc>
                  <a:txBody>
                    <a:bodyPr/>
                    <a:lstStyle/>
                    <a:p>
                      <a:r>
                        <a:rPr lang="en-GB" noProof="0" dirty="0" smtClean="0"/>
                        <a:t>Parameter</a:t>
                      </a:r>
                      <a:endParaRPr lang="en-GB" noProof="0" dirty="0"/>
                    </a:p>
                  </a:txBody>
                  <a:tcPr/>
                </a:tc>
                <a:tc>
                  <a:txBody>
                    <a:bodyPr/>
                    <a:lstStyle/>
                    <a:p>
                      <a:pPr algn="ctr"/>
                      <a:r>
                        <a:rPr lang="en-GB" noProof="0" dirty="0" smtClean="0"/>
                        <a:t>T</a:t>
                      </a:r>
                      <a:r>
                        <a:rPr lang="en-GB" baseline="-25000" noProof="0" dirty="0" smtClean="0"/>
                        <a:t>0</a:t>
                      </a:r>
                      <a:endParaRPr lang="en-GB" baseline="-25000" noProof="0" dirty="0"/>
                    </a:p>
                  </a:txBody>
                  <a:tcPr/>
                </a:tc>
              </a:tr>
              <a:tr h="370840">
                <a:tc>
                  <a: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Internal</a:t>
                      </a:r>
                      <a:r>
                        <a:rPr lang="en-US" sz="1600" baseline="0" dirty="0" smtClean="0">
                          <a:solidFill>
                            <a:schemeClr val="tx1"/>
                          </a:solidFill>
                        </a:rPr>
                        <a:t> grid coverage [mm]</a:t>
                      </a:r>
                      <a:endParaRPr lang="en-US" sz="1600" baseline="-25000" dirty="0" smtClean="0">
                        <a:solidFill>
                          <a:schemeClr val="tx1"/>
                        </a:solidFill>
                      </a:endParaRPr>
                    </a:p>
                  </a:txBody>
                  <a:tcPr/>
                </a:tc>
                <a:tc>
                  <a:txBody>
                    <a:bodyPr/>
                    <a:lstStyle/>
                    <a:p>
                      <a:r>
                        <a:rPr lang="en-GB" noProof="0" dirty="0" smtClean="0">
                          <a:solidFill>
                            <a:schemeClr val="tx1"/>
                          </a:solidFill>
                        </a:rPr>
                        <a:t>6.95 (10𝜎)</a:t>
                      </a:r>
                      <a:endParaRPr lang="en-GB" noProof="0" dirty="0">
                        <a:solidFill>
                          <a:schemeClr val="tx1"/>
                        </a:solidFill>
                      </a:endParaRPr>
                    </a:p>
                  </a:txBody>
                  <a:tcPr/>
                </a:tc>
              </a:tr>
              <a:tr h="370840">
                <a:tc>
                  <a: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Internal</a:t>
                      </a:r>
                      <a:r>
                        <a:rPr lang="en-US" sz="1600" baseline="0" dirty="0" smtClean="0">
                          <a:solidFill>
                            <a:schemeClr val="tx1"/>
                          </a:solidFill>
                        </a:rPr>
                        <a:t> grid cell size [mm]</a:t>
                      </a:r>
                      <a:endParaRPr lang="en-US" sz="1600" baseline="-25000" dirty="0" smtClean="0">
                        <a:solidFill>
                          <a:schemeClr val="tx1"/>
                        </a:solidFill>
                      </a:endParaRPr>
                    </a:p>
                  </a:txBody>
                  <a:tcPr/>
                </a:tc>
                <a:tc>
                  <a:txBody>
                    <a:bodyPr/>
                    <a:lstStyle/>
                    <a:p>
                      <a:r>
                        <a:rPr lang="en-GB" noProof="0" dirty="0" smtClean="0">
                          <a:solidFill>
                            <a:schemeClr val="tx1"/>
                          </a:solidFill>
                        </a:rPr>
                        <a:t>0.139 (0.2𝜎)</a:t>
                      </a:r>
                      <a:endParaRPr lang="en-GB" noProof="0" dirty="0">
                        <a:solidFill>
                          <a:schemeClr val="tx1"/>
                        </a:solidFill>
                      </a:endParaRPr>
                    </a:p>
                  </a:txBody>
                  <a:tcPr/>
                </a:tc>
              </a:tr>
              <a:tr h="370840">
                <a:tc>
                  <a: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solidFill>
                            <a:schemeClr val="tx1"/>
                          </a:solidFill>
                        </a:rPr>
                        <a:t>External grid cell size [mm]</a:t>
                      </a:r>
                      <a:endParaRPr lang="en-US" sz="1600" baseline="-25000" dirty="0" smtClean="0">
                        <a:solidFill>
                          <a:schemeClr val="tx1"/>
                        </a:solidFill>
                      </a:endParaRPr>
                    </a:p>
                  </a:txBody>
                  <a:tcPr/>
                </a:tc>
                <a:tc>
                  <a:txBody>
                    <a:bodyPr/>
                    <a:lstStyle/>
                    <a:p>
                      <a:r>
                        <a:rPr lang="en-GB" noProof="0" dirty="0" smtClean="0">
                          <a:solidFill>
                            <a:schemeClr val="tx1"/>
                          </a:solidFill>
                        </a:rPr>
                        <a:t>0.8</a:t>
                      </a:r>
                      <a:endParaRPr lang="en-GB" noProof="0" dirty="0">
                        <a:solidFill>
                          <a:schemeClr val="tx1"/>
                        </a:solidFill>
                      </a:endParaRPr>
                    </a:p>
                  </a:txBody>
                  <a:tcPr/>
                </a:tc>
              </a:tr>
            </a:tbl>
          </a:graphicData>
        </a:graphic>
      </p:graphicFrame>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4000" y="688031"/>
            <a:ext cx="4800000" cy="3600000"/>
          </a:xfrm>
          <a:prstGeom prst="rect">
            <a:avLst/>
          </a:prstGeom>
        </p:spPr>
      </p:pic>
      <p:sp>
        <p:nvSpPr>
          <p:cNvPr id="14" name="CasellaDiTesto 13"/>
          <p:cNvSpPr txBox="1"/>
          <p:nvPr/>
        </p:nvSpPr>
        <p:spPr>
          <a:xfrm>
            <a:off x="62128" y="4313216"/>
            <a:ext cx="8888232" cy="369332"/>
          </a:xfrm>
          <a:prstGeom prst="rect">
            <a:avLst/>
          </a:prstGeom>
          <a:noFill/>
        </p:spPr>
        <p:txBody>
          <a:bodyPr wrap="square" rtlCol="0">
            <a:spAutoFit/>
          </a:bodyPr>
          <a:lstStyle/>
          <a:p>
            <a:pPr marL="285750" indent="-285750">
              <a:buFont typeface="Arial" charset="0"/>
              <a:buChar char="•"/>
            </a:pPr>
            <a:r>
              <a:rPr lang="en-US" dirty="0" smtClean="0"/>
              <a:t>The grid T</a:t>
            </a:r>
            <a:r>
              <a:rPr lang="en-US" baseline="-25000" dirty="0" smtClean="0"/>
              <a:t>0</a:t>
            </a:r>
            <a:r>
              <a:rPr lang="en-US" dirty="0" smtClean="0"/>
              <a:t>, used in the past studies, is adequate</a:t>
            </a:r>
            <a:endParaRPr lang="en-US" dirty="0"/>
          </a:p>
        </p:txBody>
      </p:sp>
      <p:sp>
        <p:nvSpPr>
          <p:cNvPr id="18" name="CasellaDiTesto 17"/>
          <p:cNvSpPr txBox="1"/>
          <p:nvPr/>
        </p:nvSpPr>
        <p:spPr>
          <a:xfrm>
            <a:off x="243068" y="678549"/>
            <a:ext cx="8646932" cy="461665"/>
          </a:xfrm>
          <a:prstGeom prst="rect">
            <a:avLst/>
          </a:prstGeom>
          <a:noFill/>
        </p:spPr>
        <p:txBody>
          <a:bodyPr wrap="square" rtlCol="0">
            <a:spAutoFit/>
          </a:bodyPr>
          <a:lstStyle/>
          <a:p>
            <a:pPr lvl="0" algn="ctr">
              <a:spcBef>
                <a:spcPct val="20000"/>
              </a:spcBef>
              <a:buClr>
                <a:srgbClr val="0055A0"/>
              </a:buClr>
              <a:buSzPct val="80000"/>
            </a:pPr>
            <a:r>
              <a:rPr lang="en-GB" sz="2400" smtClean="0">
                <a:solidFill>
                  <a:srgbClr val="FF0000"/>
                </a:solidFill>
              </a:rPr>
              <a:t>Transverse Grids</a:t>
            </a:r>
            <a:endParaRPr lang="en-GB" sz="1600" dirty="0">
              <a:solidFill>
                <a:srgbClr val="0055A0"/>
              </a:solidFill>
            </a:endParaRPr>
          </a:p>
        </p:txBody>
      </p:sp>
      <p:sp>
        <p:nvSpPr>
          <p:cNvPr id="19"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err="1"/>
              <a:t>I</a:t>
            </a:r>
            <a:r>
              <a:rPr lang="en-GB" sz="4400" smtClean="0"/>
              <a:t>nj</a:t>
            </a:r>
            <a:r>
              <a:rPr lang="en-GB" sz="4400" dirty="0" smtClean="0"/>
              <a:t>: Convergence Studies</a:t>
            </a:r>
            <a:r>
              <a:rPr lang="en-GB" sz="4100" dirty="0" smtClean="0"/>
              <a:t>		</a:t>
            </a:r>
            <a:endParaRPr lang="en-GB" sz="4100" dirty="0"/>
          </a:p>
        </p:txBody>
      </p:sp>
    </p:spTree>
    <p:extLst>
      <p:ext uri="{BB962C8B-B14F-4D97-AF65-F5344CB8AC3E}">
        <p14:creationId xmlns:p14="http://schemas.microsoft.com/office/powerpoint/2010/main" val="19094990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54</a:t>
            </a:fld>
            <a:endParaRPr lang="en-US"/>
          </a:p>
        </p:txBody>
      </p:sp>
      <p:sp>
        <p:nvSpPr>
          <p:cNvPr id="14" name="CasellaDiTesto 13"/>
          <p:cNvSpPr txBox="1"/>
          <p:nvPr/>
        </p:nvSpPr>
        <p:spPr>
          <a:xfrm>
            <a:off x="62128" y="4313216"/>
            <a:ext cx="8888232" cy="369332"/>
          </a:xfrm>
          <a:prstGeom prst="rect">
            <a:avLst/>
          </a:prstGeom>
          <a:noFill/>
        </p:spPr>
        <p:txBody>
          <a:bodyPr wrap="square" rtlCol="0">
            <a:spAutoFit/>
          </a:bodyPr>
          <a:lstStyle/>
          <a:p>
            <a:pPr marL="285750" indent="-285750">
              <a:buFont typeface="Arial" charset="0"/>
              <a:buChar char="•"/>
            </a:pPr>
            <a:r>
              <a:rPr lang="en-US" dirty="0" smtClean="0"/>
              <a:t>At least 5×10</a:t>
            </a:r>
            <a:r>
              <a:rPr lang="en-US" baseline="30000" dirty="0" smtClean="0"/>
              <a:t>5</a:t>
            </a:r>
            <a:r>
              <a:rPr lang="en-US" dirty="0" smtClean="0"/>
              <a:t> MPs are required to achieve convergence </a:t>
            </a:r>
            <a:endParaRPr lang="en-US"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1295"/>
            <a:ext cx="4800000" cy="3600000"/>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7714" y="721295"/>
            <a:ext cx="4800000" cy="3600000"/>
          </a:xfrm>
          <a:prstGeom prst="rect">
            <a:avLst/>
          </a:prstGeom>
        </p:spPr>
      </p:pic>
      <p:sp>
        <p:nvSpPr>
          <p:cNvPr id="13" name="CasellaDiTesto 12"/>
          <p:cNvSpPr txBox="1"/>
          <p:nvPr/>
        </p:nvSpPr>
        <p:spPr>
          <a:xfrm>
            <a:off x="243068" y="678549"/>
            <a:ext cx="8646932" cy="461665"/>
          </a:xfrm>
          <a:prstGeom prst="rect">
            <a:avLst/>
          </a:prstGeom>
          <a:noFill/>
        </p:spPr>
        <p:txBody>
          <a:bodyPr wrap="square" rtlCol="0">
            <a:spAutoFit/>
          </a:bodyPr>
          <a:lstStyle/>
          <a:p>
            <a:pPr lvl="0" algn="ctr">
              <a:spcBef>
                <a:spcPct val="20000"/>
              </a:spcBef>
              <a:buClr>
                <a:srgbClr val="0055A0"/>
              </a:buClr>
              <a:buSzPct val="80000"/>
            </a:pPr>
            <a:r>
              <a:rPr lang="en-GB" sz="2400" dirty="0">
                <a:solidFill>
                  <a:srgbClr val="FF0000"/>
                </a:solidFill>
              </a:rPr>
              <a:t>E</a:t>
            </a:r>
            <a:r>
              <a:rPr lang="en-GB" sz="2400" dirty="0" smtClean="0">
                <a:solidFill>
                  <a:srgbClr val="FF0000"/>
                </a:solidFill>
              </a:rPr>
              <a:t>lectron MPs</a:t>
            </a:r>
            <a:endParaRPr lang="en-GB" sz="1600" dirty="0">
              <a:solidFill>
                <a:srgbClr val="0055A0"/>
              </a:solidFill>
            </a:endParaRPr>
          </a:p>
        </p:txBody>
      </p:sp>
      <p:sp>
        <p:nvSpPr>
          <p:cNvPr id="18"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err="1"/>
              <a:t>I</a:t>
            </a:r>
            <a:r>
              <a:rPr lang="en-GB" sz="4400" smtClean="0"/>
              <a:t>nj</a:t>
            </a:r>
            <a:r>
              <a:rPr lang="en-GB" sz="4400" dirty="0" smtClean="0"/>
              <a:t>: Convergence Studies</a:t>
            </a:r>
            <a:r>
              <a:rPr lang="en-GB" sz="4100" dirty="0" smtClean="0"/>
              <a:t>		</a:t>
            </a:r>
            <a:endParaRPr lang="en-GB" sz="4100" dirty="0"/>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5"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9546604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55</a:t>
            </a:fld>
            <a:endParaRPr lang="en-US"/>
          </a:p>
        </p:txBody>
      </p:sp>
      <p:sp>
        <p:nvSpPr>
          <p:cNvPr id="14" name="CasellaDiTesto 13"/>
          <p:cNvSpPr txBox="1"/>
          <p:nvPr/>
        </p:nvSpPr>
        <p:spPr>
          <a:xfrm>
            <a:off x="62128" y="4313216"/>
            <a:ext cx="8888232" cy="369332"/>
          </a:xfrm>
          <a:prstGeom prst="rect">
            <a:avLst/>
          </a:prstGeom>
          <a:noFill/>
        </p:spPr>
        <p:txBody>
          <a:bodyPr wrap="square" rtlCol="0">
            <a:spAutoFit/>
          </a:bodyPr>
          <a:lstStyle/>
          <a:p>
            <a:pPr marL="285750" indent="-285750">
              <a:buFont typeface="Arial" charset="0"/>
              <a:buChar char="•"/>
            </a:pPr>
            <a:r>
              <a:rPr lang="en-US" dirty="0" smtClean="0"/>
              <a:t>Numerical convergence is achieved already for 10</a:t>
            </a:r>
            <a:r>
              <a:rPr lang="en-US" baseline="30000" dirty="0" smtClean="0"/>
              <a:t>3</a:t>
            </a:r>
            <a:r>
              <a:rPr lang="en-US" dirty="0" smtClean="0"/>
              <a:t> MPs per slice </a:t>
            </a:r>
            <a:endParaRPr lang="en-US"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00" y="713216"/>
            <a:ext cx="4800000" cy="3600000"/>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6357" y="716694"/>
            <a:ext cx="4800000" cy="3600000"/>
          </a:xfrm>
          <a:prstGeom prst="rect">
            <a:avLst/>
          </a:prstGeom>
        </p:spPr>
      </p:pic>
      <p:sp>
        <p:nvSpPr>
          <p:cNvPr id="13" name="CasellaDiTesto 12"/>
          <p:cNvSpPr txBox="1"/>
          <p:nvPr/>
        </p:nvSpPr>
        <p:spPr>
          <a:xfrm>
            <a:off x="243068" y="678549"/>
            <a:ext cx="8646932" cy="461665"/>
          </a:xfrm>
          <a:prstGeom prst="rect">
            <a:avLst/>
          </a:prstGeom>
          <a:noFill/>
        </p:spPr>
        <p:txBody>
          <a:bodyPr wrap="square" rtlCol="0">
            <a:spAutoFit/>
          </a:bodyPr>
          <a:lstStyle/>
          <a:p>
            <a:pPr lvl="0" algn="ctr">
              <a:spcBef>
                <a:spcPct val="20000"/>
              </a:spcBef>
              <a:buClr>
                <a:srgbClr val="0055A0"/>
              </a:buClr>
              <a:buSzPct val="80000"/>
            </a:pPr>
            <a:r>
              <a:rPr lang="en-GB" sz="2400" dirty="0" smtClean="0">
                <a:solidFill>
                  <a:srgbClr val="FF0000"/>
                </a:solidFill>
              </a:rPr>
              <a:t>MPs per Slice</a:t>
            </a:r>
            <a:endParaRPr lang="en-GB" sz="1600" dirty="0">
              <a:solidFill>
                <a:srgbClr val="0055A0"/>
              </a:solidFill>
            </a:endParaRPr>
          </a:p>
        </p:txBody>
      </p:sp>
      <p:sp>
        <p:nvSpPr>
          <p:cNvPr id="15"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err="1"/>
              <a:t>I</a:t>
            </a:r>
            <a:r>
              <a:rPr lang="en-GB" sz="4400" smtClean="0"/>
              <a:t>nj</a:t>
            </a:r>
            <a:r>
              <a:rPr lang="en-GB" sz="4400" dirty="0" smtClean="0"/>
              <a:t>: Convergence Studies</a:t>
            </a:r>
            <a:r>
              <a:rPr lang="en-GB" sz="4100" dirty="0" smtClean="0"/>
              <a:t>		</a:t>
            </a:r>
            <a:endParaRPr lang="en-GB" sz="4100" dirty="0"/>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6"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12831020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56</a:t>
            </a:fld>
            <a:endParaRPr lang="en-US"/>
          </a:p>
        </p:txBody>
      </p:sp>
      <p:sp>
        <p:nvSpPr>
          <p:cNvPr id="14" name="CasellaDiTesto 13"/>
          <p:cNvSpPr txBox="1"/>
          <p:nvPr/>
        </p:nvSpPr>
        <p:spPr>
          <a:xfrm>
            <a:off x="62128" y="3818939"/>
            <a:ext cx="8888232" cy="1692771"/>
          </a:xfrm>
          <a:prstGeom prst="rect">
            <a:avLst/>
          </a:prstGeom>
          <a:noFill/>
        </p:spPr>
        <p:txBody>
          <a:bodyPr wrap="square" rtlCol="0">
            <a:spAutoFit/>
          </a:bodyPr>
          <a:lstStyle/>
          <a:p>
            <a:pPr marL="285750" indent="-285750">
              <a:buFont typeface="Arial" charset="0"/>
              <a:buChar char="•"/>
            </a:pPr>
            <a:r>
              <a:rPr lang="en-US" dirty="0" smtClean="0"/>
              <a:t>Numerical convergence is obtained already with a small number of e-cloud interactions </a:t>
            </a:r>
          </a:p>
          <a:p>
            <a:pPr marL="285750" indent="-285750">
              <a:buFont typeface="Arial" charset="0"/>
              <a:buChar char="•"/>
            </a:pPr>
            <a:r>
              <a:rPr lang="en-US" dirty="0" smtClean="0"/>
              <a:t>The number of CPU-cores used for the simulation is chosen equal to the number of e-cloud interactions </a:t>
            </a:r>
          </a:p>
          <a:p>
            <a:pPr marL="742950" lvl="1" indent="-285750">
              <a:buFont typeface="Courier New" charset="0"/>
              <a:buChar char="o"/>
            </a:pPr>
            <a:r>
              <a:rPr lang="en-US" sz="1600" dirty="0" smtClean="0"/>
              <a:t>For this reason the corresponding increase in the computational time is relatively small and is in line with the expectation from the employed parallelization strategy [6]</a:t>
            </a:r>
            <a:endParaRPr lang="en-US" sz="1600" dirty="0"/>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0149"/>
            <a:ext cx="4800000" cy="3600000"/>
          </a:xfrm>
          <a:prstGeom prst="rect">
            <a:avLst/>
          </a:prstGeom>
        </p:spPr>
      </p:pic>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2638" y="293078"/>
            <a:ext cx="4801362" cy="3600000"/>
          </a:xfrm>
          <a:prstGeom prst="rect">
            <a:avLst/>
          </a:prstGeom>
        </p:spPr>
      </p:pic>
      <p:sp>
        <p:nvSpPr>
          <p:cNvPr id="13" name="CasellaDiTesto 12"/>
          <p:cNvSpPr txBox="1"/>
          <p:nvPr/>
        </p:nvSpPr>
        <p:spPr>
          <a:xfrm>
            <a:off x="0" y="5437892"/>
            <a:ext cx="9144000" cy="738664"/>
          </a:xfrm>
          <a:prstGeom prst="rect">
            <a:avLst/>
          </a:prstGeom>
          <a:noFill/>
        </p:spPr>
        <p:txBody>
          <a:bodyPr wrap="square" rtlCol="0">
            <a:spAutoFit/>
          </a:bodyPr>
          <a:lstStyle/>
          <a:p>
            <a:r>
              <a:rPr lang="it-IT" sz="1400" dirty="0" smtClean="0">
                <a:latin typeface="+mj-lt"/>
              </a:rPr>
              <a:t>[6] </a:t>
            </a:r>
            <a:r>
              <a:rPr lang="it-IT" sz="1400" dirty="0"/>
              <a:t>G. </a:t>
            </a:r>
            <a:r>
              <a:rPr lang="it-IT" sz="1400" dirty="0" err="1"/>
              <a:t>Iadarola</a:t>
            </a:r>
            <a:r>
              <a:rPr lang="it-IT" sz="1400" dirty="0"/>
              <a:t>, E. Belli, K. Li, L. </a:t>
            </a:r>
            <a:r>
              <a:rPr lang="it-IT" sz="1400" dirty="0" err="1"/>
              <a:t>Mether</a:t>
            </a:r>
            <a:r>
              <a:rPr lang="it-IT" sz="1400" dirty="0"/>
              <a:t>, A. Romano, and G. </a:t>
            </a:r>
            <a:r>
              <a:rPr lang="it-IT" sz="1400" dirty="0" err="1"/>
              <a:t>Rumolo</a:t>
            </a:r>
            <a:r>
              <a:rPr lang="it-IT" sz="1400" dirty="0"/>
              <a:t>, “</a:t>
            </a:r>
            <a:r>
              <a:rPr lang="it-IT" sz="1400" dirty="0" err="1"/>
              <a:t>Evolution</a:t>
            </a:r>
            <a:r>
              <a:rPr lang="it-IT" sz="1400" dirty="0"/>
              <a:t> of </a:t>
            </a:r>
            <a:r>
              <a:rPr lang="it-IT" sz="1400" dirty="0" err="1"/>
              <a:t>python</a:t>
            </a:r>
            <a:r>
              <a:rPr lang="it-IT" sz="1400" dirty="0"/>
              <a:t> </a:t>
            </a:r>
            <a:r>
              <a:rPr lang="it-IT" sz="1400" dirty="0" err="1"/>
              <a:t>tools</a:t>
            </a:r>
            <a:r>
              <a:rPr lang="it-IT" sz="1400" dirty="0"/>
              <a:t> for the </a:t>
            </a:r>
            <a:r>
              <a:rPr lang="it-IT" sz="1400" dirty="0" err="1"/>
              <a:t>simulation</a:t>
            </a:r>
            <a:r>
              <a:rPr lang="it-IT" sz="1400" dirty="0"/>
              <a:t> of electron </a:t>
            </a:r>
            <a:r>
              <a:rPr lang="it-IT" sz="1400" dirty="0" err="1"/>
              <a:t>cloud</a:t>
            </a:r>
            <a:r>
              <a:rPr lang="it-IT" sz="1400" dirty="0"/>
              <a:t> </a:t>
            </a:r>
            <a:r>
              <a:rPr lang="it-IT" sz="1400" dirty="0" err="1"/>
              <a:t>effects</a:t>
            </a:r>
            <a:r>
              <a:rPr lang="it-IT" sz="1400" dirty="0"/>
              <a:t>,” in </a:t>
            </a:r>
            <a:r>
              <a:rPr lang="it-IT" sz="1400" dirty="0" err="1"/>
              <a:t>Proc</a:t>
            </a:r>
            <a:r>
              <a:rPr lang="it-IT" sz="1400" dirty="0"/>
              <a:t>. 8th International </a:t>
            </a:r>
            <a:r>
              <a:rPr lang="it-IT" sz="1400" dirty="0" err="1"/>
              <a:t>Particle</a:t>
            </a:r>
            <a:r>
              <a:rPr lang="it-IT" sz="1400" dirty="0"/>
              <a:t> Accelerator Conference, </a:t>
            </a:r>
            <a:r>
              <a:rPr lang="it-IT" sz="1400" dirty="0" err="1"/>
              <a:t>Copenhagen</a:t>
            </a:r>
            <a:r>
              <a:rPr lang="it-IT" sz="1400" dirty="0"/>
              <a:t>, </a:t>
            </a:r>
            <a:r>
              <a:rPr lang="it-IT" sz="1400" dirty="0" err="1"/>
              <a:t>Denmark</a:t>
            </a:r>
            <a:r>
              <a:rPr lang="it-IT" sz="1400" dirty="0"/>
              <a:t>, </a:t>
            </a:r>
            <a:r>
              <a:rPr lang="it-IT" sz="1400" dirty="0" err="1"/>
              <a:t>May</a:t>
            </a:r>
            <a:r>
              <a:rPr lang="it-IT" sz="1400" dirty="0"/>
              <a:t> 2017. pp.THPAB043. </a:t>
            </a:r>
            <a:endParaRPr lang="it-IT" sz="1400" dirty="0">
              <a:effectLst/>
            </a:endParaRPr>
          </a:p>
        </p:txBody>
      </p:sp>
      <p:sp>
        <p:nvSpPr>
          <p:cNvPr id="16" name="Titolo 1"/>
          <p:cNvSpPr txBox="1">
            <a:spLocks/>
          </p:cNvSpPr>
          <p:nvPr/>
        </p:nvSpPr>
        <p:spPr>
          <a:xfrm>
            <a:off x="222068" y="4892"/>
            <a:ext cx="8693332" cy="940443"/>
          </a:xfrm>
          <a:prstGeom prst="rect">
            <a:avLst/>
          </a:prstGeom>
        </p:spPr>
        <p:txBody>
          <a:bodyPr vert="horz" lIns="45720" rIns="45720" anchor="ctr">
            <a:normAutofit fontScale="8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a:t>
            </a:r>
            <a:r>
              <a:rPr lang="en-GB" sz="4400" dirty="0" err="1"/>
              <a:t>I</a:t>
            </a:r>
            <a:r>
              <a:rPr lang="en-GB" sz="4400" smtClean="0"/>
              <a:t>nj</a:t>
            </a:r>
            <a:r>
              <a:rPr lang="en-GB" sz="4400" dirty="0" smtClean="0"/>
              <a:t>: Convergence Studies</a:t>
            </a:r>
            <a:r>
              <a:rPr lang="en-GB" sz="4100" dirty="0" smtClean="0"/>
              <a:t>		</a:t>
            </a:r>
            <a:endParaRPr lang="en-GB" sz="4100" dirty="0"/>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5"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228962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57</a:t>
            </a:fld>
            <a:endParaRPr lang="en-US" dirty="0"/>
          </a:p>
        </p:txBody>
      </p:sp>
      <p:sp>
        <p:nvSpPr>
          <p:cNvPr id="5"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6"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20151562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58</a:t>
            </a:fld>
            <a:endParaRPr lang="en-US"/>
          </a:p>
        </p:txBody>
      </p:sp>
      <p:sp>
        <p:nvSpPr>
          <p:cNvPr id="10" name="CasellaDiTesto 9"/>
          <p:cNvSpPr txBox="1"/>
          <p:nvPr/>
        </p:nvSpPr>
        <p:spPr>
          <a:xfrm>
            <a:off x="252398" y="4322294"/>
            <a:ext cx="8888232" cy="369332"/>
          </a:xfrm>
          <a:prstGeom prst="rect">
            <a:avLst/>
          </a:prstGeom>
          <a:noFill/>
        </p:spPr>
        <p:txBody>
          <a:bodyPr wrap="square" rtlCol="0">
            <a:spAutoFit/>
          </a:bodyPr>
          <a:lstStyle/>
          <a:p>
            <a:pPr marL="342900" indent="-342900">
              <a:buFont typeface="Arial" charset="0"/>
              <a:buChar char="•"/>
              <a:defRPr/>
            </a:pPr>
            <a:r>
              <a:rPr lang="mr-IN" dirty="0" smtClean="0"/>
              <a:t>…</a:t>
            </a:r>
            <a:endParaRPr lang="en-US" dirty="0"/>
          </a:p>
        </p:txBody>
      </p:sp>
      <p:sp>
        <p:nvSpPr>
          <p:cNvPr id="15"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C</a:t>
            </a:r>
            <a:r>
              <a:rPr lang="en-GB" sz="4400" dirty="0" smtClean="0"/>
              <a:t>ol: Slices</a:t>
            </a:r>
            <a:r>
              <a:rPr lang="en-GB" sz="4100" dirty="0" smtClean="0"/>
              <a:t>		</a:t>
            </a:r>
            <a:endParaRPr lang="en-GB" sz="41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 y="722294"/>
            <a:ext cx="4800000" cy="3600000"/>
          </a:xfrm>
          <a:prstGeom prst="rect">
            <a:avLst/>
          </a:prstGeo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2987" y="734000"/>
            <a:ext cx="4800000" cy="3600000"/>
          </a:xfrm>
          <a:prstGeom prst="rect">
            <a:avLst/>
          </a:prstGeom>
        </p:spPr>
      </p:pic>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7007667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59</a:t>
            </a:fld>
            <a:endParaRPr lang="en-US"/>
          </a:p>
        </p:txBody>
      </p:sp>
      <p:sp>
        <p:nvSpPr>
          <p:cNvPr id="10" name="CasellaDiTesto 9"/>
          <p:cNvSpPr txBox="1"/>
          <p:nvPr/>
        </p:nvSpPr>
        <p:spPr>
          <a:xfrm>
            <a:off x="252398" y="4322294"/>
            <a:ext cx="8888232" cy="369332"/>
          </a:xfrm>
          <a:prstGeom prst="rect">
            <a:avLst/>
          </a:prstGeom>
          <a:noFill/>
        </p:spPr>
        <p:txBody>
          <a:bodyPr wrap="square" rtlCol="0">
            <a:spAutoFit/>
          </a:bodyPr>
          <a:lstStyle/>
          <a:p>
            <a:pPr marL="342900" indent="-342900">
              <a:buFont typeface="Arial" charset="0"/>
              <a:buChar char="•"/>
              <a:defRPr/>
            </a:pPr>
            <a:r>
              <a:rPr lang="mr-IN" smtClean="0"/>
              <a:t>…</a:t>
            </a:r>
            <a:endParaRPr lang="en-US" dirty="0"/>
          </a:p>
        </p:txBody>
      </p:sp>
      <p:sp>
        <p:nvSpPr>
          <p:cNvPr id="15"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Quad</a:t>
            </a:r>
            <a:r>
              <a:rPr lang="en-GB" sz="4400" dirty="0" smtClean="0"/>
              <a:t> </a:t>
            </a:r>
            <a:r>
              <a:rPr lang="en-GB" sz="4400" dirty="0"/>
              <a:t>at C</a:t>
            </a:r>
            <a:r>
              <a:rPr lang="en-GB" sz="4400" dirty="0" smtClean="0"/>
              <a:t>ol</a:t>
            </a:r>
            <a:r>
              <a:rPr lang="en-GB" sz="4400" dirty="0"/>
              <a:t>: </a:t>
            </a:r>
            <a:r>
              <a:rPr lang="en-GB" sz="4400" dirty="0" smtClean="0"/>
              <a:t>MPs</a:t>
            </a:r>
            <a:r>
              <a:rPr lang="en-GB" sz="4100" dirty="0"/>
              <a:t> </a:t>
            </a:r>
            <a:r>
              <a:rPr lang="en-GB" sz="4100" dirty="0" smtClean="0"/>
              <a:t>per Slices</a:t>
            </a:r>
            <a:endParaRPr lang="en-GB" sz="4100"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 y="722294"/>
            <a:ext cx="4800000" cy="3600000"/>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2441" y="722294"/>
            <a:ext cx="4800000" cy="3600000"/>
          </a:xfrm>
          <a:prstGeom prst="rect">
            <a:avLst/>
          </a:prstGeom>
        </p:spPr>
      </p:pic>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7790727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6</a:t>
            </a:fld>
            <a:endParaRPr lang="en-US" dirty="0"/>
          </a:p>
        </p:txBody>
      </p:sp>
      <p:sp>
        <p:nvSpPr>
          <p:cNvPr id="5" name="Rectangle 27">
            <a:extLst>
              <a:ext uri="{FF2B5EF4-FFF2-40B4-BE49-F238E27FC236}">
                <a16:creationId xmlns="" xmlns:a16="http://schemas.microsoft.com/office/drawing/2014/main" id="{D87BA023-5F4E-BA43-9944-1DBEA21714A7}"/>
              </a:ext>
            </a:extLst>
          </p:cNvPr>
          <p:cNvSpPr/>
          <p:nvPr/>
        </p:nvSpPr>
        <p:spPr>
          <a:xfrm>
            <a:off x="222068" y="740146"/>
            <a:ext cx="8693332" cy="5355312"/>
          </a:xfrm>
          <a:prstGeom prst="rect">
            <a:avLst/>
          </a:prstGeom>
        </p:spPr>
        <p:txBody>
          <a:bodyPr wrap="square">
            <a:spAutoFit/>
          </a:bodyPr>
          <a:lstStyle/>
          <a:p>
            <a:pPr marL="298450" indent="-285750">
              <a:spcBef>
                <a:spcPts val="600"/>
              </a:spcBef>
              <a:buClr>
                <a:schemeClr val="tx2"/>
              </a:buClr>
              <a:buFont typeface="Arial" panose="020B0604020202020204" pitchFamily="34" charset="0"/>
              <a:buChar char="•"/>
              <a:defRPr/>
            </a:pPr>
            <a:r>
              <a:rPr lang="en-US" dirty="0" smtClean="0">
                <a:solidFill>
                  <a:schemeClr val="tx2"/>
                </a:solidFill>
                <a:sym typeface="Wingdings"/>
              </a:rPr>
              <a:t>For nominal bunch intensity electrons </a:t>
            </a:r>
            <a:r>
              <a:rPr lang="en-US" dirty="0">
                <a:solidFill>
                  <a:schemeClr val="tx2"/>
                </a:solidFill>
                <a:sym typeface="Wingdings"/>
              </a:rPr>
              <a:t>in the </a:t>
            </a:r>
            <a:r>
              <a:rPr lang="en-US" b="1" dirty="0">
                <a:solidFill>
                  <a:srgbClr val="FF0000"/>
                </a:solidFill>
                <a:sym typeface="Wingdings"/>
              </a:rPr>
              <a:t>arc quadrupoles </a:t>
            </a:r>
            <a:r>
              <a:rPr lang="en-US" dirty="0">
                <a:solidFill>
                  <a:schemeClr val="tx2"/>
                </a:solidFill>
                <a:sym typeface="Wingdings"/>
              </a:rPr>
              <a:t>are expected to be the </a:t>
            </a:r>
            <a:r>
              <a:rPr lang="en-US" b="1" dirty="0" smtClean="0">
                <a:solidFill>
                  <a:srgbClr val="FF0000"/>
                </a:solidFill>
                <a:sym typeface="Wingdings"/>
              </a:rPr>
              <a:t>strongest </a:t>
            </a:r>
            <a:r>
              <a:rPr lang="en-US" b="1" dirty="0">
                <a:solidFill>
                  <a:srgbClr val="FF0000"/>
                </a:solidFill>
                <a:sym typeface="Wingdings"/>
              </a:rPr>
              <a:t>contributor </a:t>
            </a:r>
            <a:r>
              <a:rPr lang="en-US" dirty="0">
                <a:solidFill>
                  <a:schemeClr val="tx2"/>
                </a:solidFill>
                <a:sym typeface="Wingdings"/>
              </a:rPr>
              <a:t>(quadrupolar field concentrates a large electron density at the beam </a:t>
            </a:r>
            <a:r>
              <a:rPr lang="en-US" dirty="0" smtClean="0">
                <a:solidFill>
                  <a:schemeClr val="tx2"/>
                </a:solidFill>
                <a:sym typeface="Wingdings"/>
              </a:rPr>
              <a:t>location [3])</a:t>
            </a:r>
            <a:endParaRPr lang="en-US" dirty="0">
              <a:solidFill>
                <a:schemeClr val="tx2"/>
              </a:solidFill>
              <a:sym typeface="Wingdings"/>
            </a:endParaRPr>
          </a:p>
          <a:p>
            <a:pPr marL="755650" lvl="1" indent="-285750">
              <a:spcBef>
                <a:spcPts val="600"/>
              </a:spcBef>
              <a:buClr>
                <a:schemeClr val="tx2"/>
              </a:buClr>
              <a:buFont typeface="Courier New" panose="02070309020205020404" pitchFamily="49" charset="0"/>
              <a:buChar char="o"/>
              <a:defRPr/>
            </a:pPr>
            <a:endParaRPr lang="en-US" b="1" dirty="0">
              <a:solidFill>
                <a:srgbClr val="FF0000"/>
              </a:solidFill>
              <a:sym typeface="Wingdings"/>
            </a:endParaRPr>
          </a:p>
          <a:p>
            <a:pPr marL="755650" lvl="1" indent="-285750">
              <a:spcBef>
                <a:spcPts val="600"/>
              </a:spcBef>
              <a:buClr>
                <a:schemeClr val="tx2"/>
              </a:buClr>
              <a:buFont typeface="Courier New" panose="02070309020205020404" pitchFamily="49" charset="0"/>
              <a:buChar char="o"/>
              <a:defRPr/>
            </a:pPr>
            <a:endParaRPr lang="en-US" b="1" dirty="0" smtClean="0">
              <a:solidFill>
                <a:srgbClr val="FF0000"/>
              </a:solidFill>
              <a:sym typeface="Wingdings"/>
            </a:endParaRPr>
          </a:p>
          <a:p>
            <a:pPr marL="755650" lvl="1" indent="-285750">
              <a:spcBef>
                <a:spcPts val="600"/>
              </a:spcBef>
              <a:buClr>
                <a:schemeClr val="tx2"/>
              </a:buClr>
              <a:buFont typeface="Courier New" panose="02070309020205020404" pitchFamily="49" charset="0"/>
              <a:buChar char="o"/>
              <a:defRPr/>
            </a:pPr>
            <a:endParaRPr lang="en-US" b="1" dirty="0">
              <a:solidFill>
                <a:srgbClr val="FF0000"/>
              </a:solidFill>
              <a:sym typeface="Wingdings"/>
            </a:endParaRPr>
          </a:p>
          <a:p>
            <a:pPr marL="755650" lvl="1" indent="-285750">
              <a:spcBef>
                <a:spcPts val="600"/>
              </a:spcBef>
              <a:buClr>
                <a:schemeClr val="tx2"/>
              </a:buClr>
              <a:buFont typeface="Courier New" panose="02070309020205020404" pitchFamily="49" charset="0"/>
              <a:buChar char="o"/>
              <a:defRPr/>
            </a:pPr>
            <a:endParaRPr lang="en-US" b="1" dirty="0" smtClean="0">
              <a:solidFill>
                <a:srgbClr val="FF0000"/>
              </a:solidFill>
              <a:sym typeface="Wingdings"/>
            </a:endParaRPr>
          </a:p>
          <a:p>
            <a:pPr marL="755650" lvl="1" indent="-285750">
              <a:spcBef>
                <a:spcPts val="600"/>
              </a:spcBef>
              <a:buClr>
                <a:schemeClr val="tx2"/>
              </a:buClr>
              <a:buFont typeface="Courier New" panose="02070309020205020404" pitchFamily="49" charset="0"/>
              <a:buChar char="o"/>
              <a:defRPr/>
            </a:pPr>
            <a:endParaRPr lang="en-US" b="1" dirty="0">
              <a:solidFill>
                <a:srgbClr val="FF0000"/>
              </a:solidFill>
              <a:sym typeface="Wingdings"/>
            </a:endParaRPr>
          </a:p>
          <a:p>
            <a:pPr marL="755650" lvl="1" indent="-285750">
              <a:spcBef>
                <a:spcPts val="600"/>
              </a:spcBef>
              <a:buClr>
                <a:schemeClr val="tx2"/>
              </a:buClr>
              <a:buFont typeface="Courier New" panose="02070309020205020404" pitchFamily="49" charset="0"/>
              <a:buChar char="o"/>
              <a:defRPr/>
            </a:pPr>
            <a:endParaRPr lang="en-US" b="1" dirty="0" smtClean="0">
              <a:solidFill>
                <a:srgbClr val="FF0000"/>
              </a:solidFill>
              <a:sym typeface="Wingdings"/>
            </a:endParaRPr>
          </a:p>
          <a:p>
            <a:pPr marL="755650" lvl="1" indent="-285750">
              <a:spcBef>
                <a:spcPts val="600"/>
              </a:spcBef>
              <a:buClr>
                <a:schemeClr val="tx2"/>
              </a:buClr>
              <a:buFont typeface="Courier New" panose="02070309020205020404" pitchFamily="49" charset="0"/>
              <a:buChar char="o"/>
              <a:defRPr/>
            </a:pPr>
            <a:endParaRPr lang="en-US" b="1" dirty="0">
              <a:solidFill>
                <a:srgbClr val="FF0000"/>
              </a:solidFill>
              <a:sym typeface="Wingdings"/>
            </a:endParaRPr>
          </a:p>
          <a:p>
            <a:pPr marL="755650" lvl="1" indent="-285750">
              <a:spcBef>
                <a:spcPts val="600"/>
              </a:spcBef>
              <a:buClr>
                <a:schemeClr val="tx2"/>
              </a:buClr>
              <a:buFont typeface="Courier New" panose="02070309020205020404" pitchFamily="49" charset="0"/>
              <a:buChar char="o"/>
              <a:defRPr/>
            </a:pPr>
            <a:endParaRPr lang="en-US" b="1" dirty="0">
              <a:solidFill>
                <a:srgbClr val="FF0000"/>
              </a:solidFill>
              <a:sym typeface="Wingdings"/>
            </a:endParaRPr>
          </a:p>
          <a:p>
            <a:pPr marL="298450" indent="-285750">
              <a:spcBef>
                <a:spcPts val="600"/>
              </a:spcBef>
              <a:buClr>
                <a:schemeClr val="tx2"/>
              </a:buClr>
              <a:buFont typeface="Arial" charset="0"/>
              <a:buChar char="•"/>
              <a:defRPr/>
            </a:pPr>
            <a:r>
              <a:rPr lang="en-US" dirty="0"/>
              <a:t>For these reasons, p</a:t>
            </a:r>
            <a:r>
              <a:rPr lang="en-US" dirty="0" smtClean="0"/>
              <a:t>articular </a:t>
            </a:r>
            <a:r>
              <a:rPr lang="en-US" dirty="0"/>
              <a:t>attention is given to the study of instabilities driven by e-cloud in quadrupole magnets at injection </a:t>
            </a:r>
            <a:r>
              <a:rPr lang="en-US" dirty="0" smtClean="0"/>
              <a:t>energy</a:t>
            </a:r>
          </a:p>
          <a:p>
            <a:pPr marL="298450" indent="-285750">
              <a:spcBef>
                <a:spcPts val="600"/>
              </a:spcBef>
              <a:buClr>
                <a:schemeClr val="tx2"/>
              </a:buClr>
              <a:buFont typeface="Arial" charset="0"/>
              <a:buChar char="•"/>
              <a:defRPr/>
            </a:pPr>
            <a:r>
              <a:rPr lang="en-US" dirty="0" smtClean="0"/>
              <a:t>Simulations for the dipoles were performed to check that they are not critical</a:t>
            </a:r>
            <a:endParaRPr lang="en-US" dirty="0" smtClean="0"/>
          </a:p>
          <a:p>
            <a:pPr marL="298450" indent="-285750">
              <a:spcBef>
                <a:spcPts val="600"/>
              </a:spcBef>
              <a:buClr>
                <a:schemeClr val="tx2"/>
              </a:buClr>
              <a:buFont typeface="Arial" charset="0"/>
              <a:buChar char="•"/>
              <a:defRPr/>
            </a:pPr>
            <a:endParaRPr lang="en-US" b="1" dirty="0" smtClean="0">
              <a:solidFill>
                <a:srgbClr val="C00000"/>
              </a:solidFill>
              <a:sym typeface="Wingdings"/>
            </a:endParaRPr>
          </a:p>
          <a:p>
            <a:pPr marL="755650" lvl="1" indent="-285750">
              <a:spcBef>
                <a:spcPts val="600"/>
              </a:spcBef>
              <a:buClr>
                <a:schemeClr val="tx2"/>
              </a:buClr>
              <a:buFont typeface="Courier New" panose="02070309020205020404" pitchFamily="49" charset="0"/>
              <a:buChar char="o"/>
              <a:defRPr/>
            </a:pPr>
            <a:endParaRPr lang="en-US" sz="1200" b="1" dirty="0" smtClean="0">
              <a:solidFill>
                <a:srgbClr val="C00000"/>
              </a:solidFill>
              <a:sym typeface="Wingdings"/>
            </a:endParaRPr>
          </a:p>
        </p:txBody>
      </p:sp>
      <p:pic>
        <p:nvPicPr>
          <p:cNvPr id="6" name="Immagine 8" descr="EC_distribution_inj.png">
            <a:extLst>
              <a:ext uri="{FF2B5EF4-FFF2-40B4-BE49-F238E27FC236}">
                <a16:creationId xmlns="" xmlns:a16="http://schemas.microsoft.com/office/drawing/2014/main" id="{D5A6A338-7157-AE4E-952E-982913A1702D}"/>
              </a:ext>
            </a:extLst>
          </p:cNvPr>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96676" y="1647957"/>
            <a:ext cx="3975686" cy="2880000"/>
          </a:xfrm>
          <a:prstGeom prst="rect">
            <a:avLst/>
          </a:prstGeom>
        </p:spPr>
      </p:pic>
      <p:pic>
        <p:nvPicPr>
          <p:cNvPr id="7" name="Picture 29">
            <a:extLst>
              <a:ext uri="{FF2B5EF4-FFF2-40B4-BE49-F238E27FC236}">
                <a16:creationId xmlns="" xmlns:a16="http://schemas.microsoft.com/office/drawing/2014/main" id="{373F0911-20F3-F449-B252-45EC1FAE0522}"/>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710322" y="1647957"/>
            <a:ext cx="3975686" cy="2880000"/>
          </a:xfrm>
          <a:prstGeom prst="rect">
            <a:avLst/>
          </a:prstGeom>
        </p:spPr>
      </p:pic>
      <p:sp>
        <p:nvSpPr>
          <p:cNvPr id="10" name="Rettangolo 9"/>
          <p:cNvSpPr/>
          <p:nvPr/>
        </p:nvSpPr>
        <p:spPr>
          <a:xfrm>
            <a:off x="-10090" y="5621827"/>
            <a:ext cx="8925490" cy="584775"/>
          </a:xfrm>
          <a:prstGeom prst="rect">
            <a:avLst/>
          </a:prstGeom>
        </p:spPr>
        <p:txBody>
          <a:bodyPr wrap="square">
            <a:spAutoFit/>
          </a:bodyPr>
          <a:lstStyle/>
          <a:p>
            <a:r>
              <a:rPr lang="it-IT" sz="1500" dirty="0" smtClean="0"/>
              <a:t>[3] </a:t>
            </a:r>
            <a:r>
              <a:rPr lang="it-IT" sz="1600" dirty="0" err="1"/>
              <a:t>R</a:t>
            </a:r>
            <a:r>
              <a:rPr lang="it-IT" sz="1600" dirty="0"/>
              <a:t>. </a:t>
            </a:r>
            <a:r>
              <a:rPr lang="it-IT" sz="1600" dirty="0" err="1"/>
              <a:t>J</a:t>
            </a:r>
            <a:r>
              <a:rPr lang="it-IT" sz="1600" dirty="0"/>
              <a:t>. </a:t>
            </a:r>
            <a:r>
              <a:rPr lang="it-IT" sz="1600" dirty="0" err="1"/>
              <a:t>Macek</a:t>
            </a:r>
            <a:r>
              <a:rPr lang="it-IT" sz="1600" dirty="0"/>
              <a:t> et al., “Electron </a:t>
            </a:r>
            <a:r>
              <a:rPr lang="it-IT" sz="1600" dirty="0" err="1"/>
              <a:t>cloud</a:t>
            </a:r>
            <a:r>
              <a:rPr lang="it-IT" sz="1600" dirty="0"/>
              <a:t> generation and </a:t>
            </a:r>
            <a:r>
              <a:rPr lang="it-IT" sz="1600" dirty="0" err="1"/>
              <a:t>trapping</a:t>
            </a:r>
            <a:r>
              <a:rPr lang="it-IT" sz="1600" dirty="0"/>
              <a:t> in a quadrupole </a:t>
            </a:r>
            <a:r>
              <a:rPr lang="it-IT" sz="1600" dirty="0" err="1"/>
              <a:t>magnet</a:t>
            </a:r>
            <a:r>
              <a:rPr lang="it-IT" sz="1600" dirty="0"/>
              <a:t> </a:t>
            </a:r>
            <a:r>
              <a:rPr lang="it-IT" sz="1600" dirty="0" err="1"/>
              <a:t>at</a:t>
            </a:r>
            <a:r>
              <a:rPr lang="it-IT" sz="1600" dirty="0"/>
              <a:t> the Los Alamos </a:t>
            </a:r>
            <a:r>
              <a:rPr lang="it-IT" sz="1600" dirty="0" err="1"/>
              <a:t>proton</a:t>
            </a:r>
            <a:r>
              <a:rPr lang="it-IT" sz="1600" dirty="0"/>
              <a:t> </a:t>
            </a:r>
            <a:r>
              <a:rPr lang="it-IT" sz="1600" dirty="0" err="1"/>
              <a:t>storage</a:t>
            </a:r>
            <a:r>
              <a:rPr lang="it-IT" sz="1600" dirty="0"/>
              <a:t> ring,” </a:t>
            </a:r>
            <a:r>
              <a:rPr lang="it-IT" sz="1600" dirty="0" err="1"/>
              <a:t>Phys</a:t>
            </a:r>
            <a:r>
              <a:rPr lang="it-IT" sz="1600" dirty="0"/>
              <a:t>. Rev. </a:t>
            </a:r>
            <a:r>
              <a:rPr lang="it-IT" sz="1600" dirty="0" err="1"/>
              <a:t>Accel</a:t>
            </a:r>
            <a:r>
              <a:rPr lang="it-IT" sz="1600" dirty="0"/>
              <a:t>. </a:t>
            </a:r>
            <a:r>
              <a:rPr lang="it-IT" sz="1600" dirty="0" err="1"/>
              <a:t>Beams</a:t>
            </a:r>
            <a:r>
              <a:rPr lang="it-IT" sz="1600" dirty="0"/>
              <a:t>, vol. 11, no. 1, p. 010101, 2008. </a:t>
            </a:r>
            <a:endParaRPr lang="it-IT" sz="1600" dirty="0">
              <a:effectLst/>
            </a:endParaRPr>
          </a:p>
        </p:txBody>
      </p:sp>
      <p:sp>
        <p:nvSpPr>
          <p:cNvPr id="13"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100" dirty="0" smtClean="0"/>
              <a:t>Introduction</a:t>
            </a:r>
            <a:r>
              <a:rPr lang="en-GB" sz="4100" smtClean="0"/>
              <a:t>: Motivation</a:t>
            </a:r>
            <a:r>
              <a:rPr lang="en-GB" sz="4100" dirty="0" smtClean="0"/>
              <a:t>			</a:t>
            </a:r>
            <a:endParaRPr lang="en-GB" sz="4100" dirty="0"/>
          </a:p>
        </p:txBody>
      </p:sp>
      <p:sp>
        <p:nvSpPr>
          <p:cNvPr id="14"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5"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298304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60</a:t>
            </a:fld>
            <a:endParaRPr lang="en-US"/>
          </a:p>
        </p:txBody>
      </p:sp>
      <p:sp>
        <p:nvSpPr>
          <p:cNvPr id="15"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r>
              <a:rPr lang="en-GB" sz="4000" dirty="0" smtClean="0"/>
              <a:t>Quad</a:t>
            </a:r>
            <a:r>
              <a:rPr lang="en-GB" sz="4400" dirty="0" smtClean="0"/>
              <a:t> </a:t>
            </a:r>
            <a:r>
              <a:rPr lang="en-GB" sz="4400" dirty="0"/>
              <a:t>at C</a:t>
            </a:r>
            <a:r>
              <a:rPr lang="en-GB" sz="4400" dirty="0" smtClean="0"/>
              <a:t>ol: Transverse Grids</a:t>
            </a:r>
            <a:r>
              <a:rPr lang="en-GB" sz="4100" dirty="0" smtClean="0"/>
              <a:t>		</a:t>
            </a:r>
            <a:endParaRPr lang="en-GB" sz="4100"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984" y="4452441"/>
            <a:ext cx="7683500" cy="1231900"/>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29028"/>
            <a:ext cx="4800000" cy="3600000"/>
          </a:xfrm>
          <a:prstGeom prst="rect">
            <a:avLst/>
          </a:prstGeom>
        </p:spPr>
      </p:pic>
      <p:pic>
        <p:nvPicPr>
          <p:cNvPr id="4" name="Immagin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0257" y="729028"/>
            <a:ext cx="4800000" cy="3600000"/>
          </a:xfrm>
          <a:prstGeom prst="rect">
            <a:avLst/>
          </a:prstGeom>
        </p:spPr>
      </p:pic>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4606063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61</a:t>
            </a:fld>
            <a:endParaRPr lang="en-US"/>
          </a:p>
        </p:txBody>
      </p:sp>
      <p:sp>
        <p:nvSpPr>
          <p:cNvPr id="10" name="CasellaDiTesto 9"/>
          <p:cNvSpPr txBox="1"/>
          <p:nvPr/>
        </p:nvSpPr>
        <p:spPr>
          <a:xfrm>
            <a:off x="252398" y="4322294"/>
            <a:ext cx="8888232" cy="369332"/>
          </a:xfrm>
          <a:prstGeom prst="rect">
            <a:avLst/>
          </a:prstGeom>
          <a:noFill/>
        </p:spPr>
        <p:txBody>
          <a:bodyPr wrap="square" rtlCol="0">
            <a:spAutoFit/>
          </a:bodyPr>
          <a:lstStyle/>
          <a:p>
            <a:pPr marL="342900" indent="-342900">
              <a:buFont typeface="Arial" charset="0"/>
              <a:buChar char="•"/>
              <a:defRPr/>
            </a:pPr>
            <a:r>
              <a:rPr lang="mr-IN" smtClean="0"/>
              <a:t>…</a:t>
            </a:r>
            <a:endParaRPr lang="en-US" dirty="0"/>
          </a:p>
        </p:txBody>
      </p:sp>
      <p:sp>
        <p:nvSpPr>
          <p:cNvPr id="15"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Quad</a:t>
            </a:r>
            <a:r>
              <a:rPr lang="en-GB" sz="4400" dirty="0" smtClean="0"/>
              <a:t> </a:t>
            </a:r>
            <a:r>
              <a:rPr lang="en-GB" sz="4400" dirty="0"/>
              <a:t>at C</a:t>
            </a:r>
            <a:r>
              <a:rPr lang="en-GB" sz="4400" dirty="0" smtClean="0"/>
              <a:t>ol</a:t>
            </a:r>
            <a:r>
              <a:rPr lang="en-GB" sz="4400" dirty="0"/>
              <a:t>: Electron </a:t>
            </a:r>
            <a:r>
              <a:rPr lang="en-GB" sz="4400" dirty="0" smtClean="0"/>
              <a:t>MPs</a:t>
            </a:r>
            <a:r>
              <a:rPr lang="en-GB" sz="4100" dirty="0" smtClean="0"/>
              <a:t>		</a:t>
            </a:r>
            <a:endParaRPr lang="en-GB" sz="4100"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11203"/>
            <a:ext cx="4800000" cy="3600000"/>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4000" y="722294"/>
            <a:ext cx="4800000" cy="3600000"/>
          </a:xfrm>
          <a:prstGeom prst="rect">
            <a:avLst/>
          </a:prstGeom>
        </p:spPr>
      </p:pic>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52535559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62</a:t>
            </a:fld>
            <a:endParaRPr lang="en-US" dirty="0"/>
          </a:p>
        </p:txBody>
      </p:sp>
      <p:sp>
        <p:nvSpPr>
          <p:cNvPr id="5"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6"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767286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17918391-D411-FE40-AAD7-861AE5233E0E}" type="slidenum">
              <a:rPr lang="en-US" smtClean="0"/>
              <a:pPr/>
              <a:t>7</a:t>
            </a:fld>
            <a:endParaRPr lang="en-US" dirty="0"/>
          </a:p>
        </p:txBody>
      </p:sp>
      <p:sp>
        <p:nvSpPr>
          <p:cNvPr id="10" name="TextBox 23">
            <a:extLst>
              <a:ext uri="{FF2B5EF4-FFF2-40B4-BE49-F238E27FC236}">
                <a16:creationId xmlns="" xmlns:a16="http://schemas.microsoft.com/office/drawing/2014/main" id="{9B0CD2B7-CEF4-A949-B02C-03A659794C10}"/>
              </a:ext>
            </a:extLst>
          </p:cNvPr>
          <p:cNvSpPr txBox="1"/>
          <p:nvPr/>
        </p:nvSpPr>
        <p:spPr>
          <a:xfrm>
            <a:off x="5676704" y="2584812"/>
            <a:ext cx="1602249" cy="277596"/>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Electron dynamics</a:t>
            </a:r>
          </a:p>
        </p:txBody>
      </p:sp>
      <p:sp>
        <p:nvSpPr>
          <p:cNvPr id="14" name="Rectangle 7">
            <a:extLst>
              <a:ext uri="{FF2B5EF4-FFF2-40B4-BE49-F238E27FC236}">
                <a16:creationId xmlns="" xmlns:a16="http://schemas.microsoft.com/office/drawing/2014/main" id="{4E6C7320-C935-CC49-8522-636EE80986DF}"/>
              </a:ext>
            </a:extLst>
          </p:cNvPr>
          <p:cNvSpPr/>
          <p:nvPr/>
        </p:nvSpPr>
        <p:spPr>
          <a:xfrm>
            <a:off x="222068" y="768086"/>
            <a:ext cx="8693332" cy="5170646"/>
          </a:xfrm>
          <a:prstGeom prst="rect">
            <a:avLst/>
          </a:prstGeom>
        </p:spPr>
        <p:txBody>
          <a:bodyPr wrap="square">
            <a:spAutoFit/>
          </a:bodyPr>
          <a:lstStyle/>
          <a:p>
            <a:pPr marL="355600" indent="-342900">
              <a:spcBef>
                <a:spcPts val="600"/>
              </a:spcBef>
              <a:buClr>
                <a:schemeClr val="tx2"/>
              </a:buClr>
              <a:buFont typeface="Arial" charset="0"/>
              <a:buChar char="•"/>
              <a:defRPr/>
            </a:pPr>
            <a:endParaRPr lang="en-US" sz="2000" dirty="0" smtClean="0">
              <a:solidFill>
                <a:schemeClr val="tx2"/>
              </a:solidFill>
              <a:sym typeface="Wingdings"/>
            </a:endParaRPr>
          </a:p>
          <a:p>
            <a:pPr marL="355600" indent="-342900" algn="just">
              <a:spcBef>
                <a:spcPts val="600"/>
              </a:spcBef>
              <a:buClr>
                <a:schemeClr val="tx2"/>
              </a:buClr>
              <a:buFont typeface="Arial" charset="0"/>
              <a:buChar char="•"/>
              <a:defRPr/>
            </a:pPr>
            <a:r>
              <a:rPr lang="en-US" sz="2000" dirty="0" smtClean="0"/>
              <a:t>We carried out a </a:t>
            </a:r>
            <a:r>
              <a:rPr lang="en-US" sz="2000" dirty="0" smtClean="0">
                <a:solidFill>
                  <a:srgbClr val="FF0000"/>
                </a:solidFill>
              </a:rPr>
              <a:t>systematic </a:t>
            </a:r>
            <a:r>
              <a:rPr lang="en-US" sz="2000" dirty="0">
                <a:solidFill>
                  <a:srgbClr val="FF0000"/>
                </a:solidFill>
              </a:rPr>
              <a:t>study </a:t>
            </a:r>
            <a:r>
              <a:rPr lang="en-US" sz="2000" dirty="0"/>
              <a:t>on these transverse instabilities and on their </a:t>
            </a:r>
            <a:r>
              <a:rPr lang="en-US" sz="2000" dirty="0">
                <a:solidFill>
                  <a:srgbClr val="FF0000"/>
                </a:solidFill>
              </a:rPr>
              <a:t>dependence on beam and machine configuration </a:t>
            </a:r>
            <a:endParaRPr lang="en-US" sz="2000" dirty="0" smtClean="0">
              <a:solidFill>
                <a:srgbClr val="FF0000"/>
              </a:solidFill>
            </a:endParaRPr>
          </a:p>
          <a:p>
            <a:pPr marL="755650" lvl="1" indent="-285750" algn="just">
              <a:spcBef>
                <a:spcPts val="600"/>
              </a:spcBef>
              <a:buClr>
                <a:schemeClr val="tx2"/>
              </a:buClr>
              <a:buFont typeface="Courier New" charset="0"/>
              <a:buChar char="o"/>
              <a:defRPr/>
            </a:pPr>
            <a:r>
              <a:rPr lang="en-US" dirty="0"/>
              <a:t>based on </a:t>
            </a:r>
            <a:r>
              <a:rPr lang="en-US" dirty="0" err="1" smtClean="0"/>
              <a:t>macroparticle</a:t>
            </a:r>
            <a:r>
              <a:rPr lang="en-US" dirty="0" smtClean="0"/>
              <a:t> (MP) </a:t>
            </a:r>
            <a:r>
              <a:rPr lang="en-US" dirty="0"/>
              <a:t>simulations performed with the </a:t>
            </a:r>
            <a:r>
              <a:rPr lang="en-US" dirty="0" err="1"/>
              <a:t>PyECLOUD-PyHEADTAIL</a:t>
            </a:r>
            <a:r>
              <a:rPr lang="en-US" dirty="0"/>
              <a:t> suite </a:t>
            </a:r>
          </a:p>
          <a:p>
            <a:pPr marL="298450" indent="-285750" algn="just">
              <a:spcBef>
                <a:spcPts val="600"/>
              </a:spcBef>
              <a:buClr>
                <a:schemeClr val="tx2"/>
              </a:buClr>
              <a:buFont typeface="Arial" charset="0"/>
              <a:buChar char="•"/>
              <a:defRPr/>
            </a:pPr>
            <a:endParaRPr lang="en-US" dirty="0" smtClean="0"/>
          </a:p>
          <a:p>
            <a:pPr marL="298450" indent="-285750" algn="just">
              <a:spcBef>
                <a:spcPts val="600"/>
              </a:spcBef>
              <a:buClr>
                <a:schemeClr val="tx2"/>
              </a:buClr>
              <a:buFont typeface="Arial" charset="0"/>
              <a:buChar char="•"/>
              <a:defRPr/>
            </a:pPr>
            <a:r>
              <a:rPr lang="en-US" sz="2000" dirty="0" smtClean="0"/>
              <a:t>The simulations have </a:t>
            </a:r>
            <a:r>
              <a:rPr lang="en-US" sz="2000" dirty="0"/>
              <a:t>significant requirements in terms of </a:t>
            </a:r>
            <a:r>
              <a:rPr lang="en-US" sz="2000" dirty="0">
                <a:solidFill>
                  <a:srgbClr val="FF0000"/>
                </a:solidFill>
              </a:rPr>
              <a:t>computing resources and </a:t>
            </a:r>
            <a:r>
              <a:rPr lang="en-US" sz="2000" dirty="0" smtClean="0">
                <a:solidFill>
                  <a:srgbClr val="FF0000"/>
                </a:solidFill>
              </a:rPr>
              <a:t>time</a:t>
            </a:r>
          </a:p>
          <a:p>
            <a:pPr marL="812800" lvl="1" indent="-342900" algn="just">
              <a:spcBef>
                <a:spcPts val="600"/>
              </a:spcBef>
              <a:buClr>
                <a:schemeClr val="tx2"/>
              </a:buClr>
              <a:buFont typeface="Courier New" charset="0"/>
              <a:buChar char="o"/>
              <a:defRPr/>
            </a:pPr>
            <a:r>
              <a:rPr lang="en-US" dirty="0" smtClean="0"/>
              <a:t>performed </a:t>
            </a:r>
            <a:r>
              <a:rPr lang="en-US" dirty="0"/>
              <a:t>on the High Performance Computing (</a:t>
            </a:r>
            <a:r>
              <a:rPr lang="en-US" dirty="0">
                <a:solidFill>
                  <a:srgbClr val="FF0000"/>
                </a:solidFill>
              </a:rPr>
              <a:t>HPC</a:t>
            </a:r>
            <a:r>
              <a:rPr lang="en-US" dirty="0"/>
              <a:t>) cluster at </a:t>
            </a:r>
            <a:r>
              <a:rPr lang="en-US" dirty="0">
                <a:solidFill>
                  <a:srgbClr val="FF0000"/>
                </a:solidFill>
              </a:rPr>
              <a:t>INFN-CNAF</a:t>
            </a:r>
            <a:r>
              <a:rPr lang="en-US" dirty="0"/>
              <a:t> (</a:t>
            </a:r>
            <a:r>
              <a:rPr lang="en-US" dirty="0" smtClean="0"/>
              <a:t>Bologna</a:t>
            </a:r>
            <a:r>
              <a:rPr lang="en-US" dirty="0"/>
              <a:t>, Italy</a:t>
            </a:r>
            <a:r>
              <a:rPr lang="en-US" dirty="0" smtClean="0"/>
              <a:t>)</a:t>
            </a:r>
          </a:p>
          <a:p>
            <a:pPr marL="812800" lvl="1" indent="-342900" algn="just">
              <a:spcBef>
                <a:spcPts val="600"/>
              </a:spcBef>
              <a:buClr>
                <a:schemeClr val="tx2"/>
              </a:buClr>
              <a:buFont typeface="Courier New" charset="0"/>
              <a:buChar char="o"/>
              <a:defRPr/>
            </a:pPr>
            <a:endParaRPr lang="en-US" sz="2000" dirty="0" smtClean="0">
              <a:solidFill>
                <a:srgbClr val="FF0000"/>
              </a:solidFill>
            </a:endParaRPr>
          </a:p>
          <a:p>
            <a:pPr marL="355600" indent="-342900" algn="just">
              <a:spcBef>
                <a:spcPts val="600"/>
              </a:spcBef>
              <a:buClr>
                <a:schemeClr val="tx2"/>
              </a:buClr>
              <a:buFont typeface="Arial" charset="0"/>
              <a:buChar char="•"/>
              <a:defRPr/>
            </a:pPr>
            <a:r>
              <a:rPr lang="en-US" sz="2000" dirty="0"/>
              <a:t>The simulation </a:t>
            </a:r>
            <a:r>
              <a:rPr lang="en-US" sz="2000" dirty="0" smtClean="0"/>
              <a:t>results </a:t>
            </a:r>
            <a:r>
              <a:rPr lang="en-US" sz="2000" dirty="0"/>
              <a:t>have also been used to benchmark a recently developed linearized approach for the study of e-cloud instability using the </a:t>
            </a:r>
            <a:r>
              <a:rPr lang="en-US" sz="2000" dirty="0" err="1"/>
              <a:t>Vlasov</a:t>
            </a:r>
            <a:r>
              <a:rPr lang="en-US" sz="2000" dirty="0"/>
              <a:t> method </a:t>
            </a:r>
            <a:r>
              <a:rPr lang="en-US" sz="2000" dirty="0" smtClean="0"/>
              <a:t>[4]</a:t>
            </a:r>
            <a:endParaRPr lang="en-US" sz="2000" dirty="0"/>
          </a:p>
          <a:p>
            <a:pPr marL="355600" indent="-342900">
              <a:spcBef>
                <a:spcPts val="600"/>
              </a:spcBef>
              <a:buClr>
                <a:schemeClr val="tx2"/>
              </a:buClr>
              <a:buFont typeface="Arial" charset="0"/>
              <a:buChar char="•"/>
              <a:defRPr/>
            </a:pPr>
            <a:endParaRPr lang="en-US" sz="2000" dirty="0">
              <a:solidFill>
                <a:schemeClr val="tx2"/>
              </a:solidFill>
              <a:sym typeface="Wingdings"/>
            </a:endParaRPr>
          </a:p>
        </p:txBody>
      </p:sp>
      <p:sp>
        <p:nvSpPr>
          <p:cNvPr id="8" name="Titolo 1"/>
          <p:cNvSpPr txBox="1">
            <a:spLocks/>
          </p:cNvSpPr>
          <p:nvPr/>
        </p:nvSpPr>
        <p:spPr>
          <a:xfrm>
            <a:off x="222068" y="4892"/>
            <a:ext cx="86933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100" dirty="0" smtClean="0"/>
              <a:t>Introduction</a:t>
            </a:r>
            <a:r>
              <a:rPr lang="en-GB" sz="4100" smtClean="0"/>
              <a:t>: Motivation</a:t>
            </a:r>
            <a:r>
              <a:rPr lang="en-GB" sz="4100" dirty="0" smtClean="0"/>
              <a:t>			</a:t>
            </a:r>
            <a:endParaRPr lang="en-GB" sz="4100" dirty="0"/>
          </a:p>
        </p:txBody>
      </p:sp>
      <p:sp>
        <p:nvSpPr>
          <p:cNvPr id="9" name="CasellaDiTesto 8"/>
          <p:cNvSpPr txBox="1"/>
          <p:nvPr/>
        </p:nvSpPr>
        <p:spPr>
          <a:xfrm>
            <a:off x="0" y="5635602"/>
            <a:ext cx="9144000" cy="523220"/>
          </a:xfrm>
          <a:prstGeom prst="rect">
            <a:avLst/>
          </a:prstGeom>
          <a:noFill/>
        </p:spPr>
        <p:txBody>
          <a:bodyPr wrap="square" rtlCol="0">
            <a:spAutoFit/>
          </a:bodyPr>
          <a:lstStyle/>
          <a:p>
            <a:r>
              <a:rPr lang="it-IT" sz="1400" dirty="0" smtClean="0">
                <a:latin typeface="+mj-lt"/>
              </a:rPr>
              <a:t>[4] </a:t>
            </a:r>
            <a:r>
              <a:rPr lang="it-IT" sz="1400" dirty="0"/>
              <a:t>G. </a:t>
            </a:r>
            <a:r>
              <a:rPr lang="it-IT" sz="1400" dirty="0" err="1"/>
              <a:t>Iadarola</a:t>
            </a:r>
            <a:r>
              <a:rPr lang="it-IT" sz="1400" dirty="0"/>
              <a:t>, L. </a:t>
            </a:r>
            <a:r>
              <a:rPr lang="it-IT" sz="1400" dirty="0" err="1"/>
              <a:t>Mether</a:t>
            </a:r>
            <a:r>
              <a:rPr lang="it-IT" sz="1400" dirty="0"/>
              <a:t>, N. </a:t>
            </a:r>
            <a:r>
              <a:rPr lang="it-IT" sz="1400" dirty="0" err="1"/>
              <a:t>Mounet</a:t>
            </a:r>
            <a:r>
              <a:rPr lang="it-IT" sz="1400" dirty="0"/>
              <a:t>, and L. Sabato, “</a:t>
            </a:r>
            <a:r>
              <a:rPr lang="it-IT" sz="1400" dirty="0" err="1"/>
              <a:t>Linearized</a:t>
            </a:r>
            <a:r>
              <a:rPr lang="it-IT" sz="1400" dirty="0"/>
              <a:t> </a:t>
            </a:r>
            <a:r>
              <a:rPr lang="it-IT" sz="1400" dirty="0" err="1"/>
              <a:t>method</a:t>
            </a:r>
            <a:r>
              <a:rPr lang="it-IT" sz="1400" dirty="0"/>
              <a:t> for the </a:t>
            </a:r>
            <a:r>
              <a:rPr lang="it-IT" sz="1400" dirty="0" err="1"/>
              <a:t>study</a:t>
            </a:r>
            <a:r>
              <a:rPr lang="it-IT" sz="1400" dirty="0"/>
              <a:t> of </a:t>
            </a:r>
            <a:r>
              <a:rPr lang="it-IT" sz="1400" dirty="0" err="1"/>
              <a:t>transverse</a:t>
            </a:r>
            <a:r>
              <a:rPr lang="it-IT" sz="1400" dirty="0"/>
              <a:t> </a:t>
            </a:r>
            <a:r>
              <a:rPr lang="it-IT" sz="1400" dirty="0" err="1"/>
              <a:t>instabilities</a:t>
            </a:r>
            <a:r>
              <a:rPr lang="it-IT" sz="1400" dirty="0"/>
              <a:t> </a:t>
            </a:r>
            <a:r>
              <a:rPr lang="it-IT" sz="1400" dirty="0" err="1"/>
              <a:t>driven</a:t>
            </a:r>
            <a:r>
              <a:rPr lang="it-IT" sz="1400" dirty="0"/>
              <a:t> by electron </a:t>
            </a:r>
            <a:r>
              <a:rPr lang="it-IT" sz="1400" dirty="0" err="1"/>
              <a:t>clouds</a:t>
            </a:r>
            <a:r>
              <a:rPr lang="it-IT" sz="1400" dirty="0"/>
              <a:t>,” </a:t>
            </a:r>
            <a:r>
              <a:rPr lang="it-IT" sz="1400" dirty="0" err="1"/>
              <a:t>Phys</a:t>
            </a:r>
            <a:r>
              <a:rPr lang="it-IT" sz="1400" dirty="0"/>
              <a:t>. Rev. </a:t>
            </a:r>
            <a:r>
              <a:rPr lang="it-IT" sz="1400" dirty="0" err="1"/>
              <a:t>Accel</a:t>
            </a:r>
            <a:r>
              <a:rPr lang="it-IT" sz="1400" dirty="0"/>
              <a:t>. </a:t>
            </a:r>
            <a:r>
              <a:rPr lang="it-IT" sz="1400" dirty="0" err="1"/>
              <a:t>Beams</a:t>
            </a:r>
            <a:r>
              <a:rPr lang="it-IT" sz="1400" dirty="0"/>
              <a:t>, vol. 23, p. 081002, </a:t>
            </a:r>
            <a:r>
              <a:rPr lang="it-IT" sz="1400" dirty="0" err="1"/>
              <a:t>Jul</a:t>
            </a:r>
            <a:r>
              <a:rPr lang="it-IT" sz="1400" dirty="0"/>
              <a:t> 2020. </a:t>
            </a:r>
            <a:endParaRPr lang="it-IT" sz="1400" dirty="0">
              <a:effectLst/>
            </a:endParaRPr>
          </a:p>
        </p:txBody>
      </p:sp>
      <p:sp>
        <p:nvSpPr>
          <p:cNvPr id="11"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2"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67997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
          </p:nvPr>
        </p:nvSpPr>
        <p:spPr/>
        <p:txBody>
          <a:bodyPr/>
          <a:lstStyle/>
          <a:p>
            <a:fld id="{17918391-D411-FE40-AAD7-861AE5233E0E}" type="slidenum">
              <a:rPr lang="en-US" smtClean="0"/>
              <a:pPr/>
              <a:t>8</a:t>
            </a:fld>
            <a:endParaRPr lang="en-US"/>
          </a:p>
        </p:txBody>
      </p:sp>
      <p:sp>
        <p:nvSpPr>
          <p:cNvPr id="8" name="Titolo 1"/>
          <p:cNvSpPr txBox="1">
            <a:spLocks/>
          </p:cNvSpPr>
          <p:nvPr/>
        </p:nvSpPr>
        <p:spPr>
          <a:xfrm>
            <a:off x="222068" y="4892"/>
            <a:ext cx="8921932"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Introduction: Simulation </a:t>
            </a:r>
            <a:r>
              <a:rPr lang="en-GB" sz="4000" dirty="0"/>
              <a:t>P</a:t>
            </a:r>
            <a:r>
              <a:rPr lang="en-GB" sz="4000" dirty="0" smtClean="0"/>
              <a:t>arameters</a:t>
            </a:r>
            <a:endParaRPr lang="en-GB" sz="4000" dirty="0"/>
          </a:p>
        </p:txBody>
      </p:sp>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500" y="801117"/>
            <a:ext cx="6580612" cy="5040000"/>
          </a:xfrm>
          <a:prstGeom prst="rect">
            <a:avLst/>
          </a:prstGeom>
        </p:spPr>
      </p:pic>
      <p:sp>
        <p:nvSpPr>
          <p:cNvPr id="4" name="CasellaDiTesto 3"/>
          <p:cNvSpPr txBox="1"/>
          <p:nvPr/>
        </p:nvSpPr>
        <p:spPr>
          <a:xfrm>
            <a:off x="12192" y="5815793"/>
            <a:ext cx="9144000" cy="307777"/>
          </a:xfrm>
          <a:prstGeom prst="rect">
            <a:avLst/>
          </a:prstGeom>
          <a:noFill/>
        </p:spPr>
        <p:txBody>
          <a:bodyPr wrap="square" rtlCol="0">
            <a:spAutoFit/>
          </a:bodyPr>
          <a:lstStyle/>
          <a:p>
            <a:r>
              <a:rPr lang="en-GB" sz="1400" dirty="0" smtClean="0"/>
              <a:t>For the parameters that differ between injection energy and collision energy the latter are indicated in parenthesis </a:t>
            </a:r>
            <a:endParaRPr lang="en-GB" sz="1400" dirty="0"/>
          </a:p>
        </p:txBody>
      </p:sp>
      <p:sp>
        <p:nvSpPr>
          <p:cNvPr id="10"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1"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19015547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1873" y="15611"/>
            <a:ext cx="8472181" cy="940443"/>
          </a:xfrm>
        </p:spPr>
        <p:txBody>
          <a:bodyPr>
            <a:normAutofit/>
          </a:bodyPr>
          <a:lstStyle/>
          <a:p>
            <a:r>
              <a:rPr lang="en-GB" sz="4000" smtClean="0"/>
              <a:t>Outline</a:t>
            </a:r>
            <a:endParaRPr lang="en-GB" sz="4000" dirty="0"/>
          </a:p>
        </p:txBody>
      </p:sp>
      <p:sp>
        <p:nvSpPr>
          <p:cNvPr id="3" name="Segnaposto contenuto 2"/>
          <p:cNvSpPr>
            <a:spLocks noGrp="1"/>
          </p:cNvSpPr>
          <p:nvPr>
            <p:ph idx="1"/>
          </p:nvPr>
        </p:nvSpPr>
        <p:spPr>
          <a:xfrm>
            <a:off x="301083" y="873958"/>
            <a:ext cx="8382971" cy="5319132"/>
          </a:xfrm>
        </p:spPr>
        <p:txBody>
          <a:bodyPr>
            <a:normAutofit fontScale="92500" lnSpcReduction="20000"/>
          </a:bodyPr>
          <a:lstStyle/>
          <a:p>
            <a:pPr>
              <a:buFont typeface="Wingdings" charset="2"/>
              <a:buChar char="Ø"/>
            </a:pPr>
            <a:r>
              <a:rPr lang="en-GB" sz="2400" dirty="0">
                <a:solidFill>
                  <a:schemeClr val="tx1">
                    <a:lumMod val="20000"/>
                    <a:lumOff val="80000"/>
                  </a:schemeClr>
                </a:solidFill>
              </a:rPr>
              <a:t>Introduction</a:t>
            </a:r>
          </a:p>
          <a:p>
            <a:pPr lvl="0">
              <a:buFont typeface="Wingdings" charset="2"/>
              <a:buChar char="Ø"/>
            </a:pPr>
            <a:endParaRPr lang="en-GB" sz="2400" b="1" dirty="0" smtClean="0"/>
          </a:p>
          <a:p>
            <a:pPr lvl="0">
              <a:buFont typeface="Wingdings" charset="2"/>
              <a:buChar char="Ø"/>
            </a:pPr>
            <a:r>
              <a:rPr lang="en-GB" sz="2400" b="1" dirty="0" smtClean="0"/>
              <a:t>Quadrupoles at injection energy</a:t>
            </a:r>
          </a:p>
          <a:p>
            <a:pPr lvl="1"/>
            <a:r>
              <a:rPr lang="en-GB" sz="2000" dirty="0"/>
              <a:t>Convergence Studies</a:t>
            </a:r>
          </a:p>
          <a:p>
            <a:pPr lvl="1"/>
            <a:r>
              <a:rPr lang="en-GB" sz="2000" dirty="0"/>
              <a:t>Bunch Length and RF voltage </a:t>
            </a:r>
            <a:endParaRPr lang="en-GB" sz="2000" dirty="0" smtClean="0"/>
          </a:p>
          <a:p>
            <a:pPr lvl="1"/>
            <a:r>
              <a:rPr lang="en-GB" sz="2000" dirty="0"/>
              <a:t>B</a:t>
            </a:r>
            <a:r>
              <a:rPr lang="en-GB" sz="2000" dirty="0" smtClean="0"/>
              <a:t>unch </a:t>
            </a:r>
            <a:r>
              <a:rPr lang="en-GB" sz="2000" dirty="0"/>
              <a:t>I</a:t>
            </a:r>
            <a:r>
              <a:rPr lang="en-GB" sz="2000" dirty="0" smtClean="0"/>
              <a:t>ntensity </a:t>
            </a:r>
          </a:p>
          <a:p>
            <a:pPr lvl="1"/>
            <a:r>
              <a:rPr lang="en-GB" sz="2000" dirty="0" smtClean="0"/>
              <a:t>Transverse Emittance </a:t>
            </a:r>
            <a:endParaRPr lang="en-GB" sz="2000" dirty="0"/>
          </a:p>
          <a:p>
            <a:pPr lvl="1"/>
            <a:r>
              <a:rPr lang="en-GB" sz="2000" dirty="0" smtClean="0"/>
              <a:t>Chromaticity </a:t>
            </a:r>
            <a:r>
              <a:rPr lang="en-GB" sz="2000" dirty="0"/>
              <a:t>and </a:t>
            </a:r>
            <a:r>
              <a:rPr lang="en-GB" sz="2000" dirty="0" smtClean="0"/>
              <a:t>Damper</a:t>
            </a:r>
            <a:endParaRPr lang="en-GB" sz="2000" dirty="0"/>
          </a:p>
          <a:p>
            <a:pPr lvl="1"/>
            <a:r>
              <a:rPr lang="en-GB" sz="2000" dirty="0" err="1" smtClean="0"/>
              <a:t>Octupoles</a:t>
            </a:r>
            <a:endParaRPr lang="en-GB" sz="2000" dirty="0"/>
          </a:p>
          <a:p>
            <a:pPr lvl="1"/>
            <a:r>
              <a:rPr lang="en-GB" sz="2000" dirty="0"/>
              <a:t>Frequency </a:t>
            </a:r>
            <a:r>
              <a:rPr lang="en-GB" sz="2000" dirty="0" smtClean="0"/>
              <a:t>Analysis</a:t>
            </a:r>
          </a:p>
          <a:p>
            <a:pPr lvl="0">
              <a:buFont typeface="Wingdings" charset="2"/>
              <a:buChar char="Ø"/>
            </a:pPr>
            <a:endParaRPr lang="en-GB" sz="2400" dirty="0" smtClean="0"/>
          </a:p>
          <a:p>
            <a:pPr lvl="0">
              <a:buFont typeface="Wingdings" charset="2"/>
              <a:buChar char="Ø"/>
            </a:pPr>
            <a:r>
              <a:rPr lang="en-GB" sz="2400" dirty="0" smtClean="0">
                <a:solidFill>
                  <a:schemeClr val="tx1">
                    <a:lumMod val="20000"/>
                    <a:lumOff val="80000"/>
                  </a:schemeClr>
                </a:solidFill>
              </a:rPr>
              <a:t>Quadrupoles </a:t>
            </a:r>
            <a:r>
              <a:rPr lang="en-GB" sz="2400" dirty="0">
                <a:solidFill>
                  <a:schemeClr val="tx1">
                    <a:lumMod val="20000"/>
                    <a:lumOff val="80000"/>
                  </a:schemeClr>
                </a:solidFill>
              </a:rPr>
              <a:t>at </a:t>
            </a:r>
            <a:r>
              <a:rPr lang="en-GB" sz="2400" dirty="0" smtClean="0">
                <a:solidFill>
                  <a:schemeClr val="tx1">
                    <a:lumMod val="20000"/>
                    <a:lumOff val="80000"/>
                  </a:schemeClr>
                </a:solidFill>
              </a:rPr>
              <a:t>collision energy</a:t>
            </a:r>
            <a:endParaRPr lang="en-GB" sz="2400" dirty="0">
              <a:solidFill>
                <a:schemeClr val="tx1">
                  <a:lumMod val="20000"/>
                  <a:lumOff val="80000"/>
                </a:schemeClr>
              </a:solidFill>
            </a:endParaRPr>
          </a:p>
          <a:p>
            <a:pPr lvl="0">
              <a:buFont typeface="Wingdings" charset="2"/>
              <a:buChar char="Ø"/>
            </a:pPr>
            <a:endParaRPr lang="en-GB" sz="2400" dirty="0" smtClean="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Dipoles at injection energy</a:t>
            </a:r>
            <a:endParaRPr lang="en-GB" sz="2400" b="1" dirty="0">
              <a:solidFill>
                <a:schemeClr val="tx1">
                  <a:lumMod val="20000"/>
                  <a:lumOff val="80000"/>
                </a:schemeClr>
              </a:solidFill>
            </a:endParaRPr>
          </a:p>
          <a:p>
            <a:pPr lvl="0">
              <a:buFont typeface="Wingdings" charset="2"/>
              <a:buChar char="Ø"/>
            </a:pPr>
            <a:endParaRPr lang="en-GB" sz="2400" dirty="0">
              <a:solidFill>
                <a:schemeClr val="tx1">
                  <a:lumMod val="20000"/>
                  <a:lumOff val="80000"/>
                </a:schemeClr>
              </a:solidFill>
            </a:endParaRPr>
          </a:p>
          <a:p>
            <a:pPr>
              <a:buFont typeface="Wingdings" charset="2"/>
              <a:buChar char="Ø"/>
            </a:pPr>
            <a:r>
              <a:rPr lang="en-GB" sz="2400" dirty="0" smtClean="0">
                <a:solidFill>
                  <a:schemeClr val="tx1">
                    <a:lumMod val="20000"/>
                    <a:lumOff val="80000"/>
                  </a:schemeClr>
                </a:solidFill>
              </a:rPr>
              <a:t>Conclusions</a:t>
            </a:r>
            <a:endParaRPr lang="en-GB" sz="2400" dirty="0">
              <a:solidFill>
                <a:schemeClr val="tx1">
                  <a:lumMod val="20000"/>
                  <a:lumOff val="80000"/>
                </a:schemeClr>
              </a:solidFill>
            </a:endParaRPr>
          </a:p>
        </p:txBody>
      </p:sp>
      <p:sp>
        <p:nvSpPr>
          <p:cNvPr id="6" name="Segnaposto numero diapositiva 5"/>
          <p:cNvSpPr>
            <a:spLocks noGrp="1"/>
          </p:cNvSpPr>
          <p:nvPr>
            <p:ph type="sldNum" sz="quarter" idx="4"/>
          </p:nvPr>
        </p:nvSpPr>
        <p:spPr/>
        <p:txBody>
          <a:bodyPr/>
          <a:lstStyle/>
          <a:p>
            <a:fld id="{17918391-D411-FE40-AAD7-861AE5233E0E}" type="slidenum">
              <a:rPr lang="en-US" smtClean="0"/>
              <a:pPr/>
              <a:t>9</a:t>
            </a:fld>
            <a:endParaRPr lang="en-US"/>
          </a:p>
        </p:txBody>
      </p:sp>
      <p:sp>
        <p:nvSpPr>
          <p:cNvPr id="9" name="Date Placeholder 1"/>
          <p:cNvSpPr>
            <a:spLocks noGrp="1"/>
          </p:cNvSpPr>
          <p:nvPr>
            <p:ph type="dt" sz="half" idx="4294967295"/>
          </p:nvPr>
        </p:nvSpPr>
        <p:spPr>
          <a:xfrm>
            <a:off x="2413000" y="6351290"/>
            <a:ext cx="1663241"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it-IT" dirty="0"/>
              <a:t>31</a:t>
            </a:r>
            <a:r>
              <a:rPr lang="en-US" baseline="30000" dirty="0" err="1"/>
              <a:t>st</a:t>
            </a:r>
            <a:r>
              <a:rPr lang="en-GB" dirty="0"/>
              <a:t> August 2020</a:t>
            </a:r>
            <a:endParaRPr lang="en-US" dirty="0"/>
          </a:p>
        </p:txBody>
      </p:sp>
      <p:sp>
        <p:nvSpPr>
          <p:cNvPr id="10" name="Footer Placeholder 2"/>
          <p:cNvSpPr>
            <a:spLocks noGrp="1"/>
          </p:cNvSpPr>
          <p:nvPr>
            <p:ph type="ftr" sz="quarter" idx="4294967295"/>
          </p:nvPr>
        </p:nvSpPr>
        <p:spPr>
          <a:xfrm>
            <a:off x="4175393" y="6356350"/>
            <a:ext cx="39029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Simulation Studies on E-Cloud Single-Bunch Instabilities at the LHC </a:t>
            </a:r>
            <a:endParaRPr lang="en-US" dirty="0"/>
          </a:p>
        </p:txBody>
      </p:sp>
    </p:spTree>
    <p:extLst>
      <p:ext uri="{BB962C8B-B14F-4D97-AF65-F5344CB8AC3E}">
        <p14:creationId xmlns:p14="http://schemas.microsoft.com/office/powerpoint/2010/main" val="946875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246292</TotalTime>
  <Words>4506</Words>
  <Application>Microsoft Macintosh PowerPoint</Application>
  <PresentationFormat>Presentazione su schermo (4:3)</PresentationFormat>
  <Paragraphs>749</Paragraphs>
  <Slides>62</Slides>
  <Notes>11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62</vt:i4>
      </vt:variant>
    </vt:vector>
  </HeadingPairs>
  <TitlesOfParts>
    <vt:vector size="71" baseType="lpstr">
      <vt:lpstr>Calibri</vt:lpstr>
      <vt:lpstr>Courier New</vt:lpstr>
      <vt:lpstr>Mangal</vt:lpstr>
      <vt:lpstr>Optima</vt:lpstr>
      <vt:lpstr>Symbol</vt:lpstr>
      <vt:lpstr>Verdana</vt:lpstr>
      <vt:lpstr>Wingdings</vt:lpstr>
      <vt:lpstr>Arial</vt:lpstr>
      <vt:lpstr>CERNCorporate4-3</vt:lpstr>
      <vt:lpstr>Presentazione di PowerPoint</vt:lpstr>
      <vt:lpstr>Simulation Studies on E-Cloud Single-Bunch Instabilities at the LHC </vt:lpstr>
      <vt:lpstr>Outline</vt:lpstr>
      <vt:lpstr>Outline</vt:lpstr>
      <vt:lpstr>Presentazione di PowerPoint</vt:lpstr>
      <vt:lpstr>Presentazione di PowerPoint</vt:lpstr>
      <vt:lpstr>Presentazione di PowerPoint</vt:lpstr>
      <vt:lpstr>Presentazione di PowerPoint</vt:lpstr>
      <vt:lpstr>Outline</vt:lpstr>
      <vt:lpstr>Outline</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Outline</vt:lpstr>
      <vt:lpstr>Presentazione di PowerPoint</vt:lpstr>
      <vt:lpstr>Presentazione di PowerPoint</vt:lpstr>
      <vt:lpstr>Presentazione di PowerPoint</vt:lpstr>
      <vt:lpstr>Outline</vt:lpstr>
      <vt:lpstr>Presentazione di PowerPoint</vt:lpstr>
      <vt:lpstr>Outline</vt:lpstr>
      <vt:lpstr>Presentazione di PowerPoint</vt:lpstr>
      <vt:lpstr>Outline</vt:lpstr>
      <vt:lpstr>Presentazione di PowerPoint</vt:lpstr>
      <vt:lpstr>Outline</vt:lpstr>
      <vt:lpstr>Presentazione di PowerPoint</vt:lpstr>
      <vt:lpstr>Outline</vt:lpstr>
      <vt:lpstr>Presentazione di PowerPoint</vt:lpstr>
      <vt:lpstr>Presentazione di PowerPoint</vt:lpstr>
      <vt:lpstr>Presentazione di PowerPoint</vt:lpstr>
      <vt:lpstr>Presentazione di PowerPoint</vt:lpstr>
      <vt:lpstr>Outline</vt:lpstr>
      <vt:lpstr>Presentazione di PowerPoint</vt:lpstr>
      <vt:lpstr>Presentazione di PowerPoint</vt:lpstr>
      <vt:lpstr>Presentazione di PowerPoint</vt:lpstr>
      <vt:lpstr>Outline</vt:lpstr>
      <vt:lpstr>Presentazione di PowerPoint</vt:lpstr>
      <vt:lpstr>Outline</vt:lpstr>
      <vt:lpstr>Conclusions</vt:lpstr>
      <vt:lpstr>Conclusions</vt:lpstr>
      <vt:lpstr>Thanks for your attention</vt:lpstr>
      <vt:lpstr>Presentazione di PowerPoint</vt:lpstr>
      <vt:lpstr>Spares</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Company>cern</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Utente di Microsoft Office</cp:lastModifiedBy>
  <cp:revision>2031</cp:revision>
  <dcterms:created xsi:type="dcterms:W3CDTF">2012-11-30T11:04:26Z</dcterms:created>
  <dcterms:modified xsi:type="dcterms:W3CDTF">2020-08-30T14:50:29Z</dcterms:modified>
</cp:coreProperties>
</file>