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359" r:id="rId3"/>
    <p:sldId id="299" r:id="rId4"/>
    <p:sldId id="300" r:id="rId5"/>
    <p:sldId id="367" r:id="rId6"/>
    <p:sldId id="368" r:id="rId7"/>
    <p:sldId id="378" r:id="rId8"/>
    <p:sldId id="377" r:id="rId9"/>
    <p:sldId id="379" r:id="rId10"/>
    <p:sldId id="381" r:id="rId11"/>
    <p:sldId id="365" r:id="rId12"/>
    <p:sldId id="366" r:id="rId13"/>
    <p:sldId id="371" r:id="rId14"/>
    <p:sldId id="380" r:id="rId15"/>
    <p:sldId id="370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Sébastien Joly" initials="SJ" lastIdx="14" clrIdx="1">
    <p:extLst>
      <p:ext uri="{19B8F6BF-5375-455C-9EA6-DF929625EA0E}">
        <p15:presenceInfo xmlns:p15="http://schemas.microsoft.com/office/powerpoint/2012/main" userId="0552f71695383813" providerId="Windows Live"/>
      </p:ext>
    </p:extLst>
  </p:cmAuthor>
  <p:cmAuthor id="3" name="Sebastien Joly" initials="SJ" lastIdx="8" clrIdx="2">
    <p:extLst>
      <p:ext uri="{19B8F6BF-5375-455C-9EA6-DF929625EA0E}">
        <p15:presenceInfo xmlns:p15="http://schemas.microsoft.com/office/powerpoint/2012/main" userId="Sebastien Jol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92" autoAdjust="0"/>
  </p:normalViewPr>
  <p:slideViewPr>
    <p:cSldViewPr snapToGrid="0" snapToObjects="1">
      <p:cViewPr varScale="1">
        <p:scale>
          <a:sx n="59" d="100"/>
          <a:sy n="59" d="100"/>
        </p:scale>
        <p:origin x="892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5BB6326-0879-4B0A-B48D-06FAE0EA3F2B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914852-3CAB-453D-83FE-000D24BC7BFE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B0362A-CDCB-4972-ABAE-2A4D4A0B486E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0EED5D1-2610-4D11-BA08-B78FFB507A5F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3538192-2710-4A81-864A-F595D63E251F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5B4630B-A138-43FF-BDEE-A98E032DD03C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17951EF-F201-42E0-8C3C-85586D50F9FA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04D09D8-CA7A-4323-A3AB-859F38F386E4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3971F-96B8-4930-84F3-A2CED969B763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694C-63F7-4374-BD31-C958768CD121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5573-A5B0-4B08-86E8-EAEC8B7F2E6D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D72C-83F8-42A5-86E3-62DFFA3BC950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1"/>
            <a:ext cx="6848284" cy="359626"/>
          </a:xfrm>
        </p:spPr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fr-FR" dirty="0"/>
              <a:t>Suppression of the SPS TMCI</a:t>
            </a:r>
          </a:p>
          <a:p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large inductive </a:t>
            </a:r>
            <a:r>
              <a:rPr lang="fr-FR" dirty="0" err="1"/>
              <a:t>impedance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fr-FR" dirty="0"/>
              <a:t>Suppression of the SPS TMCI</a:t>
            </a:r>
          </a:p>
          <a:p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large inductive </a:t>
            </a:r>
            <a:r>
              <a:rPr lang="fr-FR" dirty="0" err="1"/>
              <a:t>impedance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29229C7-3AF9-4BA9-94CF-6137263608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>
            <a:lvl1pPr>
              <a:defRPr/>
            </a:lvl1pPr>
          </a:lstStyle>
          <a:p>
            <a:fld id="{1353BE10-2392-43B8-AE44-0C087A52C5E7}" type="datetime1">
              <a:rPr lang="fr-FR" smtClean="0"/>
              <a:t>31/08/2020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30017F50-B8FF-4F6C-84C1-0067B7C8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>
            <a:lvl1pPr>
              <a:defRPr/>
            </a:lvl1pPr>
          </a:lstStyle>
          <a:p>
            <a:fld id="{E679B2F9-130D-441B-BBE4-0E09629B0062}" type="datetime1">
              <a:rPr lang="fr-FR" smtClean="0"/>
              <a:t>31/08/2020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8529-DA3F-4EC4-8585-CA0240794BBD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F4833-2AF1-43F8-996B-FA22BA0F9826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65E4F-570C-40D7-AEB4-36E7137E1682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B393A49-46D6-4AB4-97A1-A8957B71850D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Sebastien Joly |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Effect of a high frequency BBR on the SPS TMCI from a BBR with </a:t>
            </a:r>
            <a:r>
              <a:rPr lang="en-US" sz="4400" dirty="0" err="1"/>
              <a:t>PyHEADTAIL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/>
              <a:t>Sébastien Joly, </a:t>
            </a:r>
            <a:r>
              <a:rPr lang="it-IT" sz="1800" dirty="0"/>
              <a:t>Elias Métral</a:t>
            </a:r>
            <a:endParaRPr lang="en-US" sz="1800" dirty="0"/>
          </a:p>
          <a:p>
            <a:pPr algn="l"/>
            <a:r>
              <a:rPr lang="en-US" sz="1800" dirty="0"/>
              <a:t>31/08/2020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9DACC39-5309-4911-9ADB-BD7942A9207A}"/>
              </a:ext>
            </a:extLst>
          </p:cNvPr>
          <p:cNvSpPr txBox="1"/>
          <p:nvPr/>
        </p:nvSpPr>
        <p:spPr>
          <a:xfrm>
            <a:off x="407987" y="4956113"/>
            <a:ext cx="111658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Acknowledgments: N. Mounet, B. Salvant, C. Zannini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1FE0432-F23B-48A1-8365-8C0526FBE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Similarities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the </a:t>
            </a:r>
            <a:r>
              <a:rPr lang="fr-FR" dirty="0" err="1"/>
              <a:t>effect</a:t>
            </a:r>
            <a:r>
              <a:rPr lang="fr-FR" dirty="0"/>
              <a:t> of a </a:t>
            </a:r>
            <a:r>
              <a:rPr lang="fr-FR" dirty="0" err="1"/>
              <a:t>hfBBR</a:t>
            </a:r>
            <a:r>
              <a:rPr lang="fr-FR" dirty="0"/>
              <a:t> and </a:t>
            </a:r>
            <a:r>
              <a:rPr lang="fr-FR" dirty="0" err="1"/>
              <a:t>space</a:t>
            </a:r>
            <a:r>
              <a:rPr lang="fr-FR" dirty="0"/>
              <a:t> charge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43366E-1291-40EB-A56E-D3BB35BB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5656AD-0B7D-4072-A193-D40118F4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DFF809-31E1-4A3C-96C2-31512CF3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964A237-DE1A-43EC-9263-05DA02C042B8}"/>
              </a:ext>
            </a:extLst>
          </p:cNvPr>
          <p:cNvSpPr txBox="1"/>
          <p:nvPr/>
        </p:nvSpPr>
        <p:spPr>
          <a:xfrm>
            <a:off x="407988" y="4966404"/>
            <a:ext cx="1005440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2"/>
                </a:solidFill>
              </a:rPr>
              <a:t>The </a:t>
            </a:r>
            <a:r>
              <a:rPr lang="fr-FR" sz="2000" b="1" dirty="0" err="1">
                <a:solidFill>
                  <a:schemeClr val="tx2"/>
                </a:solidFill>
              </a:rPr>
              <a:t>effect</a:t>
            </a:r>
            <a:r>
              <a:rPr lang="fr-FR" sz="2000" b="1" dirty="0">
                <a:solidFill>
                  <a:schemeClr val="tx2"/>
                </a:solidFill>
              </a:rPr>
              <a:t> of a </a:t>
            </a:r>
            <a:r>
              <a:rPr lang="fr-FR" sz="2000" b="1" dirty="0" err="1">
                <a:solidFill>
                  <a:schemeClr val="tx2"/>
                </a:solidFill>
              </a:rPr>
              <a:t>hfBBR</a:t>
            </a:r>
            <a:r>
              <a:rPr lang="fr-FR" sz="2000" b="1" dirty="0">
                <a:solidFill>
                  <a:schemeClr val="tx2"/>
                </a:solidFill>
              </a:rPr>
              <a:t> on the </a:t>
            </a:r>
            <a:r>
              <a:rPr lang="en-US" sz="2000" b="1" dirty="0">
                <a:solidFill>
                  <a:schemeClr val="tx2"/>
                </a:solidFill>
              </a:rPr>
              <a:t>SPS TMCI from a BBR shares some similarities with the effect of space charge from 2-particle model from Chao-Chin-</a:t>
            </a:r>
            <a:r>
              <a:rPr lang="en-US" sz="2000" b="1" dirty="0" err="1">
                <a:solidFill>
                  <a:schemeClr val="tx2"/>
                </a:solidFill>
              </a:rPr>
              <a:t>Blaskiewicz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9B0A3AD-E2A1-452F-A30A-EB04989CF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14931"/>
            <a:ext cx="4514850" cy="2971800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C6A36DEA-EC34-43D2-9F0D-199281A3EBE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/>
        </p:blipFill>
        <p:spPr bwMode="auto">
          <a:xfrm>
            <a:off x="142240" y="1451349"/>
            <a:ext cx="5555743" cy="333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370AF268-4014-4300-8558-45649C640399}"/>
              </a:ext>
            </a:extLst>
          </p:cNvPr>
          <p:cNvSpPr txBox="1"/>
          <p:nvPr/>
        </p:nvSpPr>
        <p:spPr>
          <a:xfrm>
            <a:off x="5132652" y="4350558"/>
            <a:ext cx="64415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303030"/>
                </a:solidFill>
                <a:effectLst/>
                <a:latin typeface="Arial" panose="020B0604020202020204" pitchFamily="34" charset="0"/>
              </a:rPr>
              <a:t>E. </a:t>
            </a:r>
            <a:r>
              <a:rPr lang="en-US" sz="1400" dirty="0" err="1">
                <a:solidFill>
                  <a:srgbClr val="303030"/>
                </a:solidFill>
                <a:effectLst/>
                <a:latin typeface="Arial" panose="020B0604020202020204" pitchFamily="34" charset="0"/>
              </a:rPr>
              <a:t>Métral</a:t>
            </a:r>
            <a:r>
              <a:rPr lang="en-US" sz="1400" dirty="0">
                <a:solidFill>
                  <a:srgbClr val="303030"/>
                </a:solidFill>
                <a:effectLst/>
                <a:latin typeface="Arial" panose="020B0604020202020204" pitchFamily="34" charset="0"/>
              </a:rPr>
              <a:t>, HSC section meeting, CERN</a:t>
            </a:r>
            <a:r>
              <a:rPr lang="en-US" sz="1400">
                <a:solidFill>
                  <a:srgbClr val="303030"/>
                </a:solidFill>
                <a:effectLst/>
                <a:latin typeface="Arial" panose="020B0604020202020204" pitchFamily="34" charset="0"/>
              </a:rPr>
              <a:t>, 18/05/2020</a:t>
            </a:r>
            <a:endParaRPr lang="fr-FR" sz="1400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681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453BD641-3867-4A98-BCBF-5049808013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dirty="0"/>
                  <a:t>Adding a </a:t>
                </a:r>
                <a:r>
                  <a:rPr lang="fr-FR" dirty="0" err="1"/>
                  <a:t>hfBBR</a:t>
                </a:r>
                <a:r>
                  <a:rPr lang="fr-FR" dirty="0"/>
                  <a:t> </a:t>
                </a:r>
                <a:r>
                  <a:rPr lang="fr-FR" dirty="0" err="1"/>
                  <a:t>impedance</a:t>
                </a:r>
                <a:r>
                  <a:rPr lang="fr-FR" dirty="0"/>
                  <a:t> to a BBR </a:t>
                </a:r>
                <a:r>
                  <a:rPr lang="fr-FR" dirty="0" err="1"/>
                  <a:t>impedance</a:t>
                </a:r>
                <a:r>
                  <a:rPr lang="fr-FR" dirty="0"/>
                  <a:t> leads to </a:t>
                </a:r>
                <a:r>
                  <a:rPr lang="fr-FR" dirty="0" err="1"/>
                  <a:t>two</a:t>
                </a:r>
                <a:r>
                  <a:rPr lang="fr-FR" dirty="0"/>
                  <a:t> </a:t>
                </a:r>
                <a:r>
                  <a:rPr lang="fr-FR" dirty="0" err="1"/>
                  <a:t>different</a:t>
                </a:r>
                <a:r>
                  <a:rPr lang="fr-FR" dirty="0"/>
                  <a:t> </a:t>
                </a:r>
                <a:r>
                  <a:rPr lang="fr-FR" dirty="0" err="1"/>
                  <a:t>effects</a:t>
                </a:r>
                <a:r>
                  <a:rPr lang="fr-FR" dirty="0"/>
                  <a:t> :</a:t>
                </a:r>
              </a:p>
              <a:p>
                <a:pPr marL="666900" lvl="1" indent="-342900">
                  <a:buFont typeface="Wingdings" panose="05000000000000000000" pitchFamily="2" charset="2"/>
                  <a:buChar char="§"/>
                </a:pPr>
                <a:r>
                  <a:rPr lang="fr-FR" dirty="0"/>
                  <a:t>A </a:t>
                </a:r>
                <a:r>
                  <a:rPr lang="fr-FR" dirty="0" err="1"/>
                  <a:t>beneficial</a:t>
                </a:r>
                <a:r>
                  <a:rPr lang="fr-FR" dirty="0"/>
                  <a:t> </a:t>
                </a:r>
                <a:r>
                  <a:rPr lang="fr-FR" dirty="0" err="1"/>
                  <a:t>effect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the </a:t>
                </a:r>
                <a:r>
                  <a:rPr lang="fr-FR" dirty="0" err="1"/>
                  <a:t>presence</a:t>
                </a:r>
                <a:r>
                  <a:rPr lang="fr-FR" dirty="0"/>
                  <a:t> of a stable </a:t>
                </a:r>
                <a:r>
                  <a:rPr lang="fr-FR" dirty="0" err="1"/>
                  <a:t>region</a:t>
                </a:r>
                <a:r>
                  <a:rPr lang="fr-FR" dirty="0"/>
                  <a:t> at </a:t>
                </a:r>
                <a:r>
                  <a:rPr lang="fr-FR" dirty="0" err="1"/>
                  <a:t>small</a:t>
                </a:r>
                <a:r>
                  <a:rPr lang="fr-FR" dirty="0"/>
                  <a:t>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intensities</a:t>
                </a:r>
                <a:r>
                  <a:rPr lang="fr-FR" sz="1800" dirty="0">
                    <a:solidFill>
                      <a:schemeClr val="tx2"/>
                    </a:solidFill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18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h𝑓𝐵𝐵𝑅</m:t>
                        </m:r>
                      </m:sup>
                    </m:sSubSup>
                    <m:r>
                      <a:rPr lang="fr-FR" sz="18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𝐵𝐵𝑅</m:t>
                        </m:r>
                      </m:sup>
                    </m:sSubSup>
                    <m:r>
                      <a:rPr lang="fr-FR" sz="18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(</a:t>
                </a:r>
                <a:r>
                  <a:rPr lang="fr-FR" dirty="0" err="1"/>
                  <a:t>region</a:t>
                </a:r>
                <a:r>
                  <a:rPr lang="fr-FR" dirty="0"/>
                  <a:t> more stable </a:t>
                </a:r>
                <a:r>
                  <a:rPr lang="fr-FR" dirty="0" err="1"/>
                  <a:t>than</a:t>
                </a:r>
                <a:r>
                  <a:rPr lang="fr-FR" dirty="0"/>
                  <a:t> BBR </a:t>
                </a:r>
                <a:r>
                  <a:rPr lang="fr-FR" dirty="0" err="1"/>
                  <a:t>only</a:t>
                </a:r>
                <a:r>
                  <a:rPr lang="fr-FR" dirty="0"/>
                  <a:t>)</a:t>
                </a:r>
              </a:p>
              <a:p>
                <a:pPr marL="666900" lvl="1" indent="-342900">
                  <a:buFont typeface="Wingdings" panose="05000000000000000000" pitchFamily="2" charset="2"/>
                  <a:buChar char="§"/>
                </a:pPr>
                <a:r>
                  <a:rPr lang="fr-FR" dirty="0"/>
                  <a:t>A </a:t>
                </a:r>
                <a:r>
                  <a:rPr lang="fr-FR" dirty="0" err="1"/>
                  <a:t>detrimental</a:t>
                </a:r>
                <a:r>
                  <a:rPr lang="fr-FR" dirty="0"/>
                  <a:t> </a:t>
                </a:r>
                <a:r>
                  <a:rPr lang="fr-FR" dirty="0" err="1"/>
                  <a:t>effect</a:t>
                </a:r>
                <a:r>
                  <a:rPr lang="fr-FR" dirty="0"/>
                  <a:t>, </a:t>
                </a:r>
                <a:r>
                  <a:rPr lang="fr-FR" dirty="0" err="1"/>
                  <a:t>leading</a:t>
                </a:r>
                <a:r>
                  <a:rPr lang="fr-FR" dirty="0"/>
                  <a:t> to </a:t>
                </a:r>
                <a:r>
                  <a:rPr lang="fr-FR" dirty="0" err="1"/>
                  <a:t>substantially</a:t>
                </a:r>
                <a:r>
                  <a:rPr lang="fr-FR" dirty="0"/>
                  <a:t> more </a:t>
                </a:r>
                <a:r>
                  <a:rPr lang="fr-FR" dirty="0" err="1"/>
                  <a:t>unstable</a:t>
                </a:r>
                <a:r>
                  <a:rPr lang="fr-FR" dirty="0"/>
                  <a:t> </a:t>
                </a:r>
                <a:r>
                  <a:rPr lang="fr-FR" dirty="0" err="1"/>
                  <a:t>beam</a:t>
                </a:r>
                <a:r>
                  <a:rPr lang="fr-FR" dirty="0"/>
                  <a:t> </a:t>
                </a:r>
                <a:r>
                  <a:rPr lang="fr-FR" dirty="0" err="1"/>
                  <a:t>outside</a:t>
                </a:r>
                <a:r>
                  <a:rPr lang="fr-FR" dirty="0"/>
                  <a:t> of the stable </a:t>
                </a:r>
                <a:r>
                  <a:rPr lang="fr-FR" dirty="0" err="1"/>
                  <a:t>region</a:t>
                </a:r>
                <a:endParaRPr lang="fr-FR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dirty="0" err="1"/>
                  <a:t>Increasing</a:t>
                </a:r>
                <a:r>
                  <a:rPr lang="fr-FR" dirty="0"/>
                  <a:t> the </a:t>
                </a:r>
                <a:r>
                  <a:rPr lang="fr-FR" dirty="0" err="1"/>
                  <a:t>frequency</a:t>
                </a:r>
                <a:r>
                  <a:rPr lang="fr-FR" dirty="0"/>
                  <a:t> of the </a:t>
                </a:r>
                <a:r>
                  <a:rPr lang="fr-FR" dirty="0" err="1"/>
                  <a:t>hfBBR</a:t>
                </a:r>
                <a:r>
                  <a:rPr lang="fr-FR" dirty="0"/>
                  <a:t> leads to </a:t>
                </a:r>
                <a:r>
                  <a:rPr lang="fr-FR" dirty="0" err="1"/>
                  <a:t>two</a:t>
                </a:r>
                <a:r>
                  <a:rPr lang="fr-FR" dirty="0"/>
                  <a:t> </a:t>
                </a:r>
                <a:r>
                  <a:rPr lang="fr-FR" dirty="0" err="1"/>
                  <a:t>different</a:t>
                </a:r>
                <a:r>
                  <a:rPr lang="fr-FR" dirty="0"/>
                  <a:t> </a:t>
                </a:r>
                <a:r>
                  <a:rPr lang="fr-FR" dirty="0" err="1"/>
                  <a:t>effects</a:t>
                </a:r>
                <a:r>
                  <a:rPr lang="fr-FR" dirty="0"/>
                  <a:t> :</a:t>
                </a:r>
              </a:p>
              <a:p>
                <a:pPr marL="666900" lvl="1" indent="-342900">
                  <a:buFont typeface="Wingdings" panose="05000000000000000000" pitchFamily="2" charset="2"/>
                  <a:buChar char="§"/>
                </a:pPr>
                <a:r>
                  <a:rPr lang="fr-FR" dirty="0"/>
                  <a:t>Reduction of the stable </a:t>
                </a:r>
                <a:r>
                  <a:rPr lang="fr-FR" dirty="0" err="1"/>
                  <a:t>region</a:t>
                </a:r>
                <a:r>
                  <a:rPr lang="fr-FR" dirty="0"/>
                  <a:t> area </a:t>
                </a:r>
                <a:r>
                  <a:rPr lang="fr-FR" dirty="0" err="1"/>
                  <a:t>until</a:t>
                </a:r>
                <a:r>
                  <a:rPr lang="fr-FR" dirty="0"/>
                  <a:t> </a:t>
                </a:r>
                <a:r>
                  <a:rPr lang="fr-FR" dirty="0" err="1"/>
                  <a:t>it</a:t>
                </a:r>
                <a:r>
                  <a:rPr lang="fr-FR" dirty="0"/>
                  <a:t> </a:t>
                </a:r>
                <a:r>
                  <a:rPr lang="fr-FR" dirty="0" err="1"/>
                  <a:t>disappears</a:t>
                </a:r>
                <a:r>
                  <a:rPr lang="fr-FR" dirty="0"/>
                  <a:t> at a high </a:t>
                </a:r>
                <a:r>
                  <a:rPr lang="fr-FR" dirty="0" err="1"/>
                  <a:t>resonant</a:t>
                </a:r>
                <a:r>
                  <a:rPr lang="fr-FR" dirty="0"/>
                  <a:t> </a:t>
                </a:r>
                <a:r>
                  <a:rPr lang="fr-FR" dirty="0" err="1"/>
                  <a:t>frequency</a:t>
                </a:r>
                <a:endParaRPr lang="fr-FR" dirty="0"/>
              </a:p>
              <a:p>
                <a:pPr marL="666900" lvl="1" indent="-342900">
                  <a:buFont typeface="Wingdings" panose="05000000000000000000" pitchFamily="2" charset="2"/>
                  <a:buChar char="§"/>
                </a:pPr>
                <a:r>
                  <a:rPr lang="fr-FR" dirty="0"/>
                  <a:t>Shift of the </a:t>
                </a:r>
                <a:r>
                  <a:rPr lang="fr-FR" dirty="0" err="1"/>
                  <a:t>most</a:t>
                </a:r>
                <a:r>
                  <a:rPr lang="fr-FR" dirty="0"/>
                  <a:t> </a:t>
                </a:r>
                <a:r>
                  <a:rPr lang="fr-FR" dirty="0" err="1"/>
                  <a:t>unstable</a:t>
                </a:r>
                <a:r>
                  <a:rPr lang="fr-FR" dirty="0"/>
                  <a:t> </a:t>
                </a:r>
                <a:r>
                  <a:rPr lang="fr-FR" dirty="0" err="1"/>
                  <a:t>region</a:t>
                </a:r>
                <a:r>
                  <a:rPr lang="fr-FR" dirty="0"/>
                  <a:t> to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larger</a:t>
                </a:r>
                <a:r>
                  <a:rPr lang="fr-FR" sz="1800" dirty="0">
                    <a:solidFill>
                      <a:schemeClr val="tx2"/>
                    </a:solidFill>
                  </a:rPr>
                  <a:t>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intensities</a:t>
                </a:r>
                <a:r>
                  <a:rPr lang="fr-FR" sz="1800" dirty="0">
                    <a:solidFill>
                      <a:schemeClr val="tx2"/>
                    </a:solidFill>
                  </a:rPr>
                  <a:t> and inductive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impedances</a:t>
                </a:r>
                <a:endParaRPr lang="fr-FR" sz="1800" dirty="0">
                  <a:solidFill>
                    <a:schemeClr val="tx2"/>
                  </a:solidFill>
                </a:endParaRPr>
              </a:p>
              <a:p>
                <a:pPr marL="666900" lvl="1" indent="-342900">
                  <a:buFont typeface="Wingdings" panose="05000000000000000000" pitchFamily="2" charset="2"/>
                  <a:buChar char="§"/>
                </a:pPr>
                <a:r>
                  <a:rPr lang="fr-FR" sz="1800" dirty="0">
                    <a:solidFill>
                      <a:schemeClr val="tx2"/>
                    </a:solidFill>
                  </a:rPr>
                  <a:t>TMCI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intensity</a:t>
                </a:r>
                <a:r>
                  <a:rPr lang="fr-FR" sz="1800" dirty="0">
                    <a:solidFill>
                      <a:schemeClr val="tx2"/>
                    </a:solidFill>
                  </a:rPr>
                  <a:t>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threshold</a:t>
                </a:r>
                <a:r>
                  <a:rPr lang="fr-FR" sz="1800" dirty="0">
                    <a:solidFill>
                      <a:schemeClr val="tx2"/>
                    </a:solidFill>
                  </a:rPr>
                  <a:t>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lower</a:t>
                </a:r>
                <a:r>
                  <a:rPr lang="fr-FR" sz="1800" dirty="0">
                    <a:solidFill>
                      <a:schemeClr val="tx2"/>
                    </a:solidFill>
                  </a:rPr>
                  <a:t>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than</a:t>
                </a:r>
                <a:r>
                  <a:rPr lang="fr-FR" sz="1800" dirty="0">
                    <a:solidFill>
                      <a:schemeClr val="tx2"/>
                    </a:solidFill>
                  </a:rPr>
                  <a:t> ~7.10</a:t>
                </a:r>
                <a:r>
                  <a:rPr lang="fr-FR" sz="1800" baseline="30000" dirty="0">
                    <a:solidFill>
                      <a:schemeClr val="tx2"/>
                    </a:solidFill>
                  </a:rPr>
                  <a:t>10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ppb</a:t>
                </a:r>
                <a:r>
                  <a:rPr lang="fr-FR" sz="1800" dirty="0">
                    <a:solidFill>
                      <a:schemeClr val="tx2"/>
                    </a:solidFill>
                  </a:rPr>
                  <a:t> (BBR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only</a:t>
                </a:r>
                <a:r>
                  <a:rPr lang="fr-FR" sz="1800" dirty="0">
                    <a:solidFill>
                      <a:schemeClr val="tx2"/>
                    </a:solidFill>
                  </a:rPr>
                  <a:t> case)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18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h𝑓𝐵𝐵𝑅</m:t>
                        </m:r>
                      </m:sup>
                    </m:sSubSup>
                    <m:r>
                      <a:rPr lang="fr-FR" sz="18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fr-FR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𝐵𝐵𝑅</m:t>
                        </m:r>
                      </m:sup>
                    </m:sSubSup>
                  </m:oMath>
                </a14:m>
                <a:r>
                  <a:rPr lang="fr-FR" sz="1800" dirty="0">
                    <a:solidFill>
                      <a:schemeClr val="tx2"/>
                    </a:solidFill>
                  </a:rPr>
                  <a:t> high </a:t>
                </a:r>
                <a:r>
                  <a:rPr lang="fr-FR" sz="1800" dirty="0" err="1">
                    <a:solidFill>
                      <a:schemeClr val="tx2"/>
                    </a:solidFill>
                  </a:rPr>
                  <a:t>enough</a:t>
                </a:r>
                <a:endParaRPr lang="fr-FR" sz="18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453BD641-3867-4A98-BCBF-5049808013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40" t="-2646" r="-3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2">
            <a:extLst>
              <a:ext uri="{FF2B5EF4-FFF2-40B4-BE49-F238E27FC236}">
                <a16:creationId xmlns:a16="http://schemas.microsoft.com/office/drawing/2014/main" id="{D60961E7-182A-4DFF-85A5-B9B21A8B3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A26E3B-BC6B-4A85-8CDE-555E786D4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726A15-1E9C-4DBC-A425-FF93DEB79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6E26F0-F418-4D98-ACF8-5C993282D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346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53BD641-3867-4A98-BCBF-5049808013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Check the </a:t>
            </a:r>
            <a:r>
              <a:rPr lang="fr-FR" dirty="0" err="1"/>
              <a:t>results</a:t>
            </a:r>
            <a:endParaRPr lang="fr-FR" dirty="0"/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/>
              <a:t>Check the convergence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b="1" dirty="0" err="1"/>
              <a:t>turns</a:t>
            </a:r>
            <a:r>
              <a:rPr lang="fr-FR" dirty="0"/>
              <a:t>, </a:t>
            </a:r>
            <a:r>
              <a:rPr lang="fr-FR" b="1" dirty="0"/>
              <a:t>slices</a:t>
            </a:r>
            <a:r>
              <a:rPr lang="fr-FR" dirty="0"/>
              <a:t> and </a:t>
            </a:r>
            <a:r>
              <a:rPr lang="fr-FR" b="1" dirty="0" err="1"/>
              <a:t>macroparticles</a:t>
            </a:r>
            <a:endParaRPr lang="fr-FR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Look at intra-</a:t>
            </a:r>
            <a:r>
              <a:rPr lang="fr-FR" dirty="0" err="1"/>
              <a:t>bunch</a:t>
            </a:r>
            <a:r>
              <a:rPr lang="fr-FR" dirty="0"/>
              <a:t> motion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How to </a:t>
            </a:r>
            <a:r>
              <a:rPr lang="fr-FR" dirty="0" err="1"/>
              <a:t>introduce</a:t>
            </a:r>
            <a:r>
              <a:rPr lang="fr-FR" dirty="0"/>
              <a:t> a </a:t>
            </a:r>
            <a:r>
              <a:rPr lang="fr-FR" dirty="0" err="1"/>
              <a:t>hfBBR</a:t>
            </a:r>
            <a:r>
              <a:rPr lang="fr-FR" dirty="0"/>
              <a:t> </a:t>
            </a:r>
            <a:r>
              <a:rPr lang="fr-FR" dirty="0" err="1"/>
              <a:t>impedance</a:t>
            </a:r>
            <a:r>
              <a:rPr lang="fr-FR" dirty="0"/>
              <a:t> in the SPS ?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 err="1"/>
              <a:t>Investigate</a:t>
            </a:r>
            <a:r>
              <a:rPr lang="fr-FR" dirty="0"/>
              <a:t> </a:t>
            </a:r>
            <a:r>
              <a:rPr lang="fr-FR" dirty="0" err="1"/>
              <a:t>potential</a:t>
            </a:r>
            <a:r>
              <a:rPr lang="fr-FR" dirty="0"/>
              <a:t> adverse </a:t>
            </a:r>
            <a:r>
              <a:rPr lang="fr-FR" dirty="0" err="1"/>
              <a:t>effects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such</a:t>
            </a:r>
            <a:r>
              <a:rPr lang="fr-FR" dirty="0"/>
              <a:t> an </a:t>
            </a:r>
            <a:r>
              <a:rPr lang="fr-FR" dirty="0" err="1"/>
              <a:t>impedance</a:t>
            </a:r>
            <a:endParaRPr lang="fr-FR" dirty="0"/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/>
              <a:t>Use DELPHI </a:t>
            </a:r>
            <a:r>
              <a:rPr lang="fr-FR" dirty="0" err="1"/>
              <a:t>again</a:t>
            </a:r>
            <a:endParaRPr lang="fr-FR" dirty="0"/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/>
              <a:t>Highlight </a:t>
            </a:r>
            <a:r>
              <a:rPr lang="fr-FR" dirty="0" err="1"/>
              <a:t>most</a:t>
            </a:r>
            <a:r>
              <a:rPr lang="fr-FR" dirty="0"/>
              <a:t> </a:t>
            </a:r>
            <a:r>
              <a:rPr lang="fr-FR" dirty="0" err="1"/>
              <a:t>critical</a:t>
            </a:r>
            <a:r>
              <a:rPr lang="fr-FR" dirty="0"/>
              <a:t> mode </a:t>
            </a:r>
            <a:r>
              <a:rPr lang="fr-FR" dirty="0" err="1"/>
              <a:t>coupling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DELPHI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60961E7-182A-4DFF-85A5-B9B21A8B3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Outlook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A26E3B-BC6B-4A85-8CDE-555E786D4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726A15-1E9C-4DBC-A425-FF93DEB79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51749"/>
            <a:ext cx="6848284" cy="359626"/>
          </a:xfrm>
        </p:spPr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6E26F0-F418-4D98-ACF8-5C993282D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133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F8E088-257A-48BA-A15A-6640FA1C41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Backup slides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617B885-CFB2-4127-ABB1-5520BCADDE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69504D-229C-4B4D-88D8-150CAB9FB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5573-A5B0-4B08-86E8-EAEC8B7F2E6D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382347-EFAD-4A4D-B559-750DDD1E1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2541A2-3851-4266-AB0A-884BDD4D1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771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1FE0432-F23B-48A1-8365-8C0526FBE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43366E-1291-40EB-A56E-D3BB35BB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5656AD-0B7D-4072-A193-D40118F4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DFF809-31E1-4A3C-96C2-31512CF3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B0D735F-B9BC-4948-A643-ED44182CD3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/>
        </p:blipFill>
        <p:spPr bwMode="auto">
          <a:xfrm>
            <a:off x="8232000" y="2470575"/>
            <a:ext cx="396000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F075C9E8-953A-4FBB-85D8-3BF5D68B4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4116000" y="2470575"/>
            <a:ext cx="396000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039046F-6791-49A4-8D8E-8F4A385C5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70575"/>
            <a:ext cx="396000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114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10380E1-FB1B-4544-A376-9E7FFE19A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2C8305-0023-4CC9-9B42-E294A339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233D81-8DDD-41C1-87C8-197CD48F3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CBBD32-52DF-499A-A931-3D864B663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Espace réservé du contenu 7">
            <a:extLst>
              <a:ext uri="{FF2B5EF4-FFF2-40B4-BE49-F238E27FC236}">
                <a16:creationId xmlns:a16="http://schemas.microsoft.com/office/drawing/2014/main" id="{BA29AD00-44F6-4309-8358-2BCCB0FE9E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407988" y="1439335"/>
            <a:ext cx="9144018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339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53BD641-3867-4A98-BCBF-5049808013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Within</a:t>
            </a:r>
            <a:r>
              <a:rPr lang="fr-FR" dirty="0"/>
              <a:t> the </a:t>
            </a:r>
            <a:r>
              <a:rPr lang="fr-FR" dirty="0" err="1"/>
              <a:t>framework</a:t>
            </a:r>
            <a:r>
              <a:rPr lang="fr-FR" dirty="0"/>
              <a:t> of the </a:t>
            </a:r>
            <a:r>
              <a:rPr lang="fr-FR" dirty="0" err="1"/>
              <a:t>study</a:t>
            </a:r>
            <a:r>
              <a:rPr lang="fr-FR" dirty="0"/>
              <a:t> of the </a:t>
            </a:r>
            <a:r>
              <a:rPr lang="fr-FR" dirty="0" err="1"/>
              <a:t>effects</a:t>
            </a:r>
            <a:r>
              <a:rPr lang="fr-FR" dirty="0"/>
              <a:t> of </a:t>
            </a:r>
            <a:r>
              <a:rPr lang="fr-FR" dirty="0" err="1"/>
              <a:t>space</a:t>
            </a:r>
            <a:r>
              <a:rPr lang="fr-FR" dirty="0"/>
              <a:t> charge on the SPS TMCI,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looked</a:t>
            </a:r>
            <a:r>
              <a:rPr lang="fr-FR" dirty="0"/>
              <a:t> at the </a:t>
            </a:r>
            <a:r>
              <a:rPr lang="fr-FR" dirty="0" err="1"/>
              <a:t>effect</a:t>
            </a:r>
            <a:r>
              <a:rPr lang="fr-FR" dirty="0"/>
              <a:t> of a high </a:t>
            </a:r>
            <a:r>
              <a:rPr lang="fr-FR" dirty="0" err="1"/>
              <a:t>frequency</a:t>
            </a:r>
            <a:r>
              <a:rPr lang="fr-FR" dirty="0"/>
              <a:t> </a:t>
            </a:r>
            <a:r>
              <a:rPr lang="fr-FR" dirty="0" err="1"/>
              <a:t>broad</a:t>
            </a:r>
            <a:r>
              <a:rPr lang="fr-FR" dirty="0"/>
              <a:t>-band </a:t>
            </a:r>
            <a:r>
              <a:rPr lang="fr-FR" dirty="0" err="1"/>
              <a:t>resonator</a:t>
            </a:r>
            <a:r>
              <a:rPr lang="fr-FR" dirty="0"/>
              <a:t> </a:t>
            </a:r>
            <a:r>
              <a:rPr lang="fr-FR" dirty="0" err="1"/>
              <a:t>impedance</a:t>
            </a:r>
            <a:r>
              <a:rPr lang="fr-FR" dirty="0"/>
              <a:t> on the TMCI </a:t>
            </a:r>
            <a:r>
              <a:rPr lang="fr-FR" dirty="0" err="1"/>
              <a:t>from</a:t>
            </a:r>
            <a:r>
              <a:rPr lang="fr-FR" dirty="0"/>
              <a:t> a </a:t>
            </a:r>
            <a:r>
              <a:rPr lang="fr-FR" dirty="0" err="1"/>
              <a:t>broad</a:t>
            </a:r>
            <a:r>
              <a:rPr lang="fr-FR" dirty="0"/>
              <a:t>-band </a:t>
            </a:r>
            <a:r>
              <a:rPr lang="fr-FR" dirty="0" err="1"/>
              <a:t>resonator</a:t>
            </a:r>
            <a:r>
              <a:rPr lang="fr-FR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A high </a:t>
            </a:r>
            <a:r>
              <a:rPr lang="fr-FR" dirty="0" err="1"/>
              <a:t>frequency</a:t>
            </a:r>
            <a:r>
              <a:rPr lang="fr-FR" dirty="0"/>
              <a:t> </a:t>
            </a:r>
            <a:r>
              <a:rPr lang="fr-FR" dirty="0" err="1"/>
              <a:t>broad</a:t>
            </a:r>
            <a:r>
              <a:rPr lang="fr-FR" dirty="0"/>
              <a:t>-band </a:t>
            </a:r>
            <a:r>
              <a:rPr lang="fr-FR" dirty="0" err="1"/>
              <a:t>resonator</a:t>
            </a:r>
            <a:r>
              <a:rPr lang="fr-FR" dirty="0"/>
              <a:t> </a:t>
            </a:r>
            <a:r>
              <a:rPr lang="fr-FR" dirty="0" err="1"/>
              <a:t>impedance</a:t>
            </a:r>
            <a:r>
              <a:rPr lang="fr-FR" dirty="0"/>
              <a:t> has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similarities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space</a:t>
            </a:r>
            <a:r>
              <a:rPr lang="fr-FR" dirty="0"/>
              <a:t> charge and </a:t>
            </a:r>
            <a:r>
              <a:rPr lang="fr-FR" dirty="0" err="1"/>
              <a:t>introduces</a:t>
            </a:r>
            <a:r>
              <a:rPr lang="fr-FR" dirty="0"/>
              <a:t> </a:t>
            </a:r>
            <a:r>
              <a:rPr lang="fr-FR" dirty="0" err="1"/>
              <a:t>negative</a:t>
            </a:r>
            <a:r>
              <a:rPr lang="fr-FR" dirty="0"/>
              <a:t> tune shifts </a:t>
            </a:r>
            <a:r>
              <a:rPr lang="fr-FR" dirty="0" err="1"/>
              <a:t>without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</a:t>
            </a:r>
            <a:r>
              <a:rPr lang="fr-FR" dirty="0" err="1"/>
              <a:t>growth</a:t>
            </a:r>
            <a:r>
              <a:rPr lang="fr-FR" dirty="0"/>
              <a:t> rate (for a high </a:t>
            </a:r>
            <a:r>
              <a:rPr lang="fr-FR" dirty="0" err="1"/>
              <a:t>enough</a:t>
            </a:r>
            <a:r>
              <a:rPr lang="fr-FR" dirty="0"/>
              <a:t> </a:t>
            </a:r>
            <a:r>
              <a:rPr lang="fr-FR" dirty="0" err="1"/>
              <a:t>frequency</a:t>
            </a:r>
            <a:r>
              <a:rPr lang="fr-FR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Investigating</a:t>
            </a:r>
            <a:r>
              <a:rPr lang="fr-FR" dirty="0"/>
              <a:t> the impact of </a:t>
            </a:r>
            <a:r>
              <a:rPr lang="fr-FR" dirty="0" err="1"/>
              <a:t>such</a:t>
            </a:r>
            <a:r>
              <a:rPr lang="fr-FR" dirty="0"/>
              <a:t> an </a:t>
            </a:r>
            <a:r>
              <a:rPr lang="fr-FR" dirty="0" err="1"/>
              <a:t>impedance</a:t>
            </a:r>
            <a:r>
              <a:rPr lang="fr-FR" dirty="0"/>
              <a:t> </a:t>
            </a:r>
            <a:r>
              <a:rPr lang="fr-FR" dirty="0" err="1"/>
              <a:t>could</a:t>
            </a:r>
            <a:r>
              <a:rPr lang="fr-FR" dirty="0"/>
              <a:t> help us to </a:t>
            </a:r>
            <a:r>
              <a:rPr lang="fr-FR" dirty="0" err="1"/>
              <a:t>understand</a:t>
            </a:r>
            <a:r>
              <a:rPr lang="fr-FR" dirty="0"/>
              <a:t> </a:t>
            </a:r>
            <a:r>
              <a:rPr lang="fr-FR" dirty="0" err="1"/>
              <a:t>better</a:t>
            </a:r>
            <a:r>
              <a:rPr lang="fr-FR" dirty="0"/>
              <a:t> the </a:t>
            </a:r>
            <a:r>
              <a:rPr lang="fr-FR" dirty="0" err="1"/>
              <a:t>different</a:t>
            </a:r>
            <a:r>
              <a:rPr lang="fr-FR" dirty="0"/>
              <a:t> aspects of </a:t>
            </a:r>
            <a:r>
              <a:rPr lang="fr-FR" dirty="0" err="1"/>
              <a:t>space</a:t>
            </a:r>
            <a:r>
              <a:rPr lang="fr-FR" dirty="0"/>
              <a:t> charge on </a:t>
            </a:r>
            <a:r>
              <a:rPr lang="fr-FR" dirty="0" err="1"/>
              <a:t>instabilities</a:t>
            </a:r>
            <a:r>
              <a:rPr lang="fr-FR" dirty="0"/>
              <a:t>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60961E7-182A-4DFF-85A5-B9B21A8B3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A26E3B-BC6B-4A85-8CDE-555E786D4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726A15-1E9C-4DBC-A425-FF93DEB79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6E26F0-F418-4D98-ACF8-5C993282D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467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99BF23EC-D038-4A18-8ECC-343EAEB361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9953136"/>
              </p:ext>
            </p:extLst>
          </p:nvPr>
        </p:nvGraphicFramePr>
        <p:xfrm>
          <a:off x="407981" y="1975271"/>
          <a:ext cx="10933928" cy="3708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466964">
                  <a:extLst>
                    <a:ext uri="{9D8B030D-6E8A-4147-A177-3AD203B41FA5}">
                      <a16:colId xmlns:a16="http://schemas.microsoft.com/office/drawing/2014/main" val="1503242697"/>
                    </a:ext>
                  </a:extLst>
                </a:gridCol>
                <a:gridCol w="5466964">
                  <a:extLst>
                    <a:ext uri="{9D8B030D-6E8A-4147-A177-3AD203B41FA5}">
                      <a16:colId xmlns:a16="http://schemas.microsoft.com/office/drawing/2014/main" val="1995363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Parameters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E</a:t>
                      </a:r>
                      <a:r>
                        <a:rPr lang="fr-FR" baseline="-25000" dirty="0" err="1"/>
                        <a:t>kinetic</a:t>
                      </a:r>
                      <a:r>
                        <a:rPr lang="fr-FR" baseline="0" dirty="0"/>
                        <a:t> = 25.1 </a:t>
                      </a:r>
                      <a:r>
                        <a:rPr lang="fr-FR" baseline="0" dirty="0" err="1"/>
                        <a:t>GeV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803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fr-FR" baseline="-25000" dirty="0"/>
                        <a:t>b  </a:t>
                      </a:r>
                      <a:r>
                        <a:rPr lang="fr-FR" baseline="0" dirty="0"/>
                        <a:t>(full </a:t>
                      </a:r>
                      <a:r>
                        <a:rPr lang="fr-FR" baseline="0" dirty="0" err="1"/>
                        <a:t>bunch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length</a:t>
                      </a:r>
                      <a:r>
                        <a:rPr lang="fr-FR" baseline="0" dirty="0"/>
                        <a:t>) [ns]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787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Q</a:t>
                      </a:r>
                      <a:r>
                        <a:rPr lang="fr-FR" baseline="-25000" dirty="0" err="1"/>
                        <a:t>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3.24*10</a:t>
                      </a:r>
                      <a:r>
                        <a:rPr lang="fr-FR" baseline="30000" dirty="0"/>
                        <a:t>-3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571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Q</a:t>
                      </a:r>
                      <a:r>
                        <a:rPr lang="fr-FR" baseline="-25000" dirty="0" err="1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26.13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299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Q</a:t>
                      </a:r>
                      <a:r>
                        <a:rPr lang="fr-FR" baseline="-25000" dirty="0" err="1"/>
                        <a:t>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26.18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10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α</a:t>
                      </a:r>
                      <a:r>
                        <a:rPr lang="fr-FR" baseline="-25000"/>
                        <a:t>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1.92*10</a:t>
                      </a:r>
                      <a:r>
                        <a:rPr lang="fr-FR" baseline="30000" dirty="0"/>
                        <a:t>-3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092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fr-FR" baseline="-25000" dirty="0" err="1">
                          <a:latin typeface="+mj-lt"/>
                        </a:rPr>
                        <a:t>tr</a:t>
                      </a:r>
                      <a:endParaRPr lang="fr-FR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22.8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209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+mj-lt"/>
                        </a:rPr>
                        <a:t>n</a:t>
                      </a:r>
                      <a:r>
                        <a:rPr lang="fr-FR" baseline="-25000" dirty="0" err="1">
                          <a:latin typeface="+mj-lt"/>
                        </a:rPr>
                        <a:t>turns</a:t>
                      </a:r>
                      <a:endParaRPr lang="fr-FR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8192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007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+mj-lt"/>
                        </a:rPr>
                        <a:t>n</a:t>
                      </a:r>
                      <a:r>
                        <a:rPr lang="fr-FR" baseline="-25000" dirty="0" err="1">
                          <a:latin typeface="+mj-lt"/>
                        </a:rPr>
                        <a:t>macroparticles</a:t>
                      </a:r>
                      <a:endParaRPr lang="fr-FR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500000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177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+mj-lt"/>
                        </a:rPr>
                        <a:t>n</a:t>
                      </a:r>
                      <a:r>
                        <a:rPr lang="fr-FR" baseline="-25000" dirty="0" err="1">
                          <a:latin typeface="+mj-lt"/>
                        </a:rPr>
                        <a:t>slices</a:t>
                      </a:r>
                      <a:endParaRPr lang="fr-FR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458584"/>
                  </a:ext>
                </a:extLst>
              </a:tr>
            </a:tbl>
          </a:graphicData>
        </a:graphic>
      </p:graphicFrame>
      <p:sp>
        <p:nvSpPr>
          <p:cNvPr id="3" name="Titre 2">
            <a:extLst>
              <a:ext uri="{FF2B5EF4-FFF2-40B4-BE49-F238E27FC236}">
                <a16:creationId xmlns:a16="http://schemas.microsoft.com/office/drawing/2014/main" id="{93CBFCE7-AF6C-48B5-BBC1-7535B842A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SPS </a:t>
            </a:r>
            <a:r>
              <a:rPr lang="fr-FR" dirty="0" err="1"/>
              <a:t>parameters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BF3709-7BF5-441A-947B-83486589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B4CF76-A78B-4251-8CF8-974E01A13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F1041E-EAC8-43EE-9D9C-438F76E88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2A3C98B2-3FE8-4F3D-998F-A4D71546B3AA}"/>
              </a:ext>
            </a:extLst>
          </p:cNvPr>
          <p:cNvSpPr txBox="1">
            <a:spLocks/>
          </p:cNvSpPr>
          <p:nvPr/>
        </p:nvSpPr>
        <p:spPr>
          <a:xfrm>
            <a:off x="407985" y="1439335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SPS Q26 </a:t>
            </a:r>
            <a:r>
              <a:rPr lang="fr-FR" dirty="0" err="1"/>
              <a:t>optics</a:t>
            </a:r>
            <a:r>
              <a:rPr lang="fr-FR" dirty="0"/>
              <a:t> at injection, single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PyHEADTAIL</a:t>
            </a:r>
            <a:r>
              <a:rPr lang="fr-FR" dirty="0"/>
              <a:t> simulations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11140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51CC5B3D-7B60-45C9-9D46-73F2148653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515357"/>
              </p:ext>
            </p:extLst>
          </p:nvPr>
        </p:nvGraphicFramePr>
        <p:xfrm>
          <a:off x="407988" y="1143530"/>
          <a:ext cx="11376024" cy="495077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19212">
                  <a:extLst>
                    <a:ext uri="{9D8B030D-6E8A-4147-A177-3AD203B41FA5}">
                      <a16:colId xmlns:a16="http://schemas.microsoft.com/office/drawing/2014/main" val="182769100"/>
                    </a:ext>
                  </a:extLst>
                </a:gridCol>
                <a:gridCol w="2514203">
                  <a:extLst>
                    <a:ext uri="{9D8B030D-6E8A-4147-A177-3AD203B41FA5}">
                      <a16:colId xmlns:a16="http://schemas.microsoft.com/office/drawing/2014/main" val="2749242764"/>
                    </a:ext>
                  </a:extLst>
                </a:gridCol>
                <a:gridCol w="2514203">
                  <a:extLst>
                    <a:ext uri="{9D8B030D-6E8A-4147-A177-3AD203B41FA5}">
                      <a16:colId xmlns:a16="http://schemas.microsoft.com/office/drawing/2014/main" val="1511271731"/>
                    </a:ext>
                  </a:extLst>
                </a:gridCol>
                <a:gridCol w="2514203">
                  <a:extLst>
                    <a:ext uri="{9D8B030D-6E8A-4147-A177-3AD203B41FA5}">
                      <a16:colId xmlns:a16="http://schemas.microsoft.com/office/drawing/2014/main" val="67892195"/>
                    </a:ext>
                  </a:extLst>
                </a:gridCol>
                <a:gridCol w="2514203">
                  <a:extLst>
                    <a:ext uri="{9D8B030D-6E8A-4147-A177-3AD203B41FA5}">
                      <a16:colId xmlns:a16="http://schemas.microsoft.com/office/drawing/2014/main" val="307064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Broad band </a:t>
                      </a:r>
                      <a:r>
                        <a:rPr lang="fr-FR" dirty="0" err="1"/>
                        <a:t>resonator</a:t>
                      </a:r>
                      <a:r>
                        <a:rPr lang="fr-FR" dirty="0"/>
                        <a:t> (BBR)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High </a:t>
                      </a:r>
                      <a:r>
                        <a:rPr lang="fr-FR" dirty="0" err="1"/>
                        <a:t>frequency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broad</a:t>
                      </a:r>
                      <a:r>
                        <a:rPr lang="fr-FR" dirty="0"/>
                        <a:t> band </a:t>
                      </a:r>
                      <a:r>
                        <a:rPr lang="fr-FR" dirty="0" err="1"/>
                        <a:t>resonator</a:t>
                      </a:r>
                      <a:r>
                        <a:rPr lang="fr-FR" dirty="0"/>
                        <a:t> (</a:t>
                      </a:r>
                      <a:r>
                        <a:rPr lang="fr-FR" dirty="0" err="1"/>
                        <a:t>hfBBR</a:t>
                      </a:r>
                      <a:r>
                        <a:rPr lang="fr-FR" dirty="0"/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23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R</a:t>
                      </a:r>
                      <a:r>
                        <a:rPr lang="fr-FR" baseline="-25000" dirty="0" err="1"/>
                        <a:t>t</a:t>
                      </a:r>
                      <a:r>
                        <a:rPr lang="fr-FR" baseline="0" dirty="0"/>
                        <a:t> [</a:t>
                      </a:r>
                      <a:r>
                        <a:rPr lang="fr-FR" dirty="0"/>
                        <a:t>M</a:t>
                      </a:r>
                      <a:r>
                        <a:rPr lang="el-GR" dirty="0"/>
                        <a:t>Ω</a:t>
                      </a:r>
                      <a:r>
                        <a:rPr lang="fr-FR" dirty="0"/>
                        <a:t>/m</a:t>
                      </a:r>
                      <a:r>
                        <a:rPr lang="fr-FR" baseline="0" dirty="0"/>
                        <a:t>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 →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 →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 → 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82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60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f</a:t>
                      </a:r>
                      <a:r>
                        <a:rPr lang="fr-FR" baseline="-25000" dirty="0" err="1"/>
                        <a:t>res</a:t>
                      </a:r>
                      <a:r>
                        <a:rPr lang="fr-FR" baseline="0" dirty="0"/>
                        <a:t> [GHz]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4829711"/>
                  </a:ext>
                </a:extLst>
              </a:tr>
              <a:tr h="3198177"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pPr algn="ctr"/>
                      <a:r>
                        <a:rPr lang="fr-FR" dirty="0" err="1"/>
                        <a:t>Impedance</a:t>
                      </a:r>
                      <a:r>
                        <a:rPr lang="fr-FR" dirty="0"/>
                        <a:t> plot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391383"/>
                  </a:ext>
                </a:extLst>
              </a:tr>
            </a:tbl>
          </a:graphicData>
        </a:graphic>
      </p:graphicFrame>
      <p:sp>
        <p:nvSpPr>
          <p:cNvPr id="3" name="Titre 2">
            <a:extLst>
              <a:ext uri="{FF2B5EF4-FFF2-40B4-BE49-F238E27FC236}">
                <a16:creationId xmlns:a16="http://schemas.microsoft.com/office/drawing/2014/main" id="{A60D096C-E167-4287-9AA4-4193FC81F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Resonators</a:t>
            </a:r>
            <a:r>
              <a:rPr lang="fr-FR" dirty="0"/>
              <a:t> </a:t>
            </a:r>
            <a:r>
              <a:rPr lang="fr-FR" dirty="0" err="1"/>
              <a:t>parameters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DABBDF-C181-4F19-88D2-C8BE59F33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431822-D2CE-4E21-A425-9C9581C90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29F520E9-C86B-4A4E-A272-F2594155A9AD}"/>
              </a:ext>
            </a:extLst>
          </p:cNvPr>
          <p:cNvCxnSpPr>
            <a:cxnSpLocks/>
          </p:cNvCxnSpPr>
          <p:nvPr/>
        </p:nvCxnSpPr>
        <p:spPr>
          <a:xfrm>
            <a:off x="1727199" y="1160464"/>
            <a:ext cx="0" cy="49338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1B4F2DF-C472-4435-8D6D-F524105B9967}"/>
              </a:ext>
            </a:extLst>
          </p:cNvPr>
          <p:cNvCxnSpPr>
            <a:cxnSpLocks/>
          </p:cNvCxnSpPr>
          <p:nvPr/>
        </p:nvCxnSpPr>
        <p:spPr>
          <a:xfrm>
            <a:off x="6756401" y="1151996"/>
            <a:ext cx="0" cy="49338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4C39C4DC-27A2-4C80-830E-24BE7F347122}"/>
              </a:ext>
            </a:extLst>
          </p:cNvPr>
          <p:cNvSpPr txBox="1"/>
          <p:nvPr/>
        </p:nvSpPr>
        <p:spPr>
          <a:xfrm>
            <a:off x="2196374" y="2895219"/>
            <a:ext cx="32088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 err="1"/>
              <a:t>R</a:t>
            </a:r>
            <a:r>
              <a:rPr lang="fr-FR" b="1" baseline="-25000" dirty="0" err="1"/>
              <a:t>t</a:t>
            </a:r>
            <a:r>
              <a:rPr lang="fr-FR" b="1" dirty="0"/>
              <a:t> = 10 M</a:t>
            </a:r>
            <a:r>
              <a:rPr lang="el-GR" b="1" dirty="0"/>
              <a:t>Ω</a:t>
            </a:r>
            <a:r>
              <a:rPr lang="fr-FR" b="1" dirty="0"/>
              <a:t>/m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C1DFCAF-C03A-4C7D-8017-A35B6CBF84D7}"/>
              </a:ext>
            </a:extLst>
          </p:cNvPr>
          <p:cNvSpPr txBox="1"/>
          <p:nvPr/>
        </p:nvSpPr>
        <p:spPr>
          <a:xfrm>
            <a:off x="4726700" y="2889852"/>
            <a:ext cx="32088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 err="1"/>
              <a:t>R</a:t>
            </a:r>
            <a:r>
              <a:rPr lang="fr-FR" b="1" baseline="-25000" dirty="0" err="1"/>
              <a:t>t</a:t>
            </a:r>
            <a:r>
              <a:rPr lang="fr-FR" b="1" dirty="0"/>
              <a:t> = 10 M</a:t>
            </a:r>
            <a:r>
              <a:rPr lang="el-GR" b="1" dirty="0"/>
              <a:t>Ω</a:t>
            </a:r>
            <a:r>
              <a:rPr lang="fr-FR" b="1" dirty="0"/>
              <a:t>/m</a:t>
            </a:r>
          </a:p>
        </p:txBody>
      </p:sp>
      <p:sp>
        <p:nvSpPr>
          <p:cNvPr id="18" name="Espace réservé du pied de page 4">
            <a:extLst>
              <a:ext uri="{FF2B5EF4-FFF2-40B4-BE49-F238E27FC236}">
                <a16:creationId xmlns:a16="http://schemas.microsoft.com/office/drawing/2014/main" id="{F731AA39-2210-41B2-9D72-C260CDDA9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1"/>
            <a:ext cx="6848284" cy="359626"/>
          </a:xfrm>
        </p:spPr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839050D-B1B8-4688-BB7E-80B14692C3E1}"/>
              </a:ext>
            </a:extLst>
          </p:cNvPr>
          <p:cNvCxnSpPr>
            <a:cxnSpLocks/>
          </p:cNvCxnSpPr>
          <p:nvPr/>
        </p:nvCxnSpPr>
        <p:spPr>
          <a:xfrm>
            <a:off x="9279464" y="1143529"/>
            <a:ext cx="0" cy="49338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2B95C6AE-2000-4E10-A2ED-C63EB36B2F7C}"/>
              </a:ext>
            </a:extLst>
          </p:cNvPr>
          <p:cNvSpPr txBox="1"/>
          <p:nvPr/>
        </p:nvSpPr>
        <p:spPr>
          <a:xfrm>
            <a:off x="7254277" y="2912216"/>
            <a:ext cx="32088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 err="1"/>
              <a:t>R</a:t>
            </a:r>
            <a:r>
              <a:rPr lang="fr-FR" b="1" baseline="-25000" dirty="0" err="1"/>
              <a:t>t</a:t>
            </a:r>
            <a:r>
              <a:rPr lang="fr-FR" b="1" dirty="0"/>
              <a:t> = 10 M</a:t>
            </a:r>
            <a:r>
              <a:rPr lang="el-GR" b="1" dirty="0"/>
              <a:t>Ω</a:t>
            </a:r>
            <a:r>
              <a:rPr lang="fr-FR" b="1" dirty="0"/>
              <a:t>/m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01136DE-8C34-46CA-B6CB-53C2DA8CAD88}"/>
              </a:ext>
            </a:extLst>
          </p:cNvPr>
          <p:cNvSpPr txBox="1"/>
          <p:nvPr/>
        </p:nvSpPr>
        <p:spPr>
          <a:xfrm>
            <a:off x="9843739" y="2905373"/>
            <a:ext cx="32088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 err="1"/>
              <a:t>R</a:t>
            </a:r>
            <a:r>
              <a:rPr lang="fr-FR" b="1" baseline="-25000" dirty="0" err="1"/>
              <a:t>t</a:t>
            </a:r>
            <a:r>
              <a:rPr lang="fr-FR" b="1" dirty="0"/>
              <a:t> = 10 M</a:t>
            </a:r>
            <a:r>
              <a:rPr lang="el-GR" b="1" dirty="0"/>
              <a:t>Ω</a:t>
            </a:r>
            <a:r>
              <a:rPr lang="fr-FR" b="1" dirty="0"/>
              <a:t>/m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1BA15740-FF4B-4B73-B8BF-CADFE2F6558A}"/>
              </a:ext>
            </a:extLst>
          </p:cNvPr>
          <p:cNvCxnSpPr>
            <a:cxnSpLocks/>
          </p:cNvCxnSpPr>
          <p:nvPr/>
        </p:nvCxnSpPr>
        <p:spPr>
          <a:xfrm>
            <a:off x="1727199" y="1109133"/>
            <a:ext cx="0" cy="68210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6C25FC48-F3C4-4B00-A618-530155038D77}"/>
              </a:ext>
            </a:extLst>
          </p:cNvPr>
          <p:cNvGrpSpPr/>
          <p:nvPr/>
        </p:nvGrpSpPr>
        <p:grpSpPr>
          <a:xfrm>
            <a:off x="4250791" y="1134798"/>
            <a:ext cx="0" cy="4968240"/>
            <a:chOff x="4259262" y="1109133"/>
            <a:chExt cx="0" cy="4968240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6D71CFD7-4E72-4A93-B103-5AE4BDD2F783}"/>
                </a:ext>
              </a:extLst>
            </p:cNvPr>
            <p:cNvCxnSpPr>
              <a:cxnSpLocks/>
            </p:cNvCxnSpPr>
            <p:nvPr/>
          </p:nvCxnSpPr>
          <p:spPr>
            <a:xfrm>
              <a:off x="4259262" y="1143530"/>
              <a:ext cx="0" cy="493384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73CA1B73-E6C3-417E-9A75-9BDAD1A1CA1C}"/>
                </a:ext>
              </a:extLst>
            </p:cNvPr>
            <p:cNvCxnSpPr>
              <a:cxnSpLocks/>
            </p:cNvCxnSpPr>
            <p:nvPr/>
          </p:nvCxnSpPr>
          <p:spPr>
            <a:xfrm>
              <a:off x="4259262" y="1109133"/>
              <a:ext cx="0" cy="68210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8" name="Image 27">
            <a:extLst>
              <a:ext uri="{FF2B5EF4-FFF2-40B4-BE49-F238E27FC236}">
                <a16:creationId xmlns:a16="http://schemas.microsoft.com/office/drawing/2014/main" id="{35CA058A-CB25-43A7-95A0-FDF4341E1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616" y="3709770"/>
            <a:ext cx="2448000" cy="1836000"/>
          </a:xfrm>
          <a:prstGeom prst="rect">
            <a:avLst/>
          </a:prstGeom>
        </p:spPr>
      </p:pic>
      <p:pic>
        <p:nvPicPr>
          <p:cNvPr id="30" name="Image 29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6EBC2242-6E02-4B6D-B9E3-C859683D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980" y="3706962"/>
            <a:ext cx="2448000" cy="1836000"/>
          </a:xfrm>
          <a:prstGeom prst="rect">
            <a:avLst/>
          </a:prstGeom>
        </p:spPr>
      </p:pic>
      <p:pic>
        <p:nvPicPr>
          <p:cNvPr id="32" name="Image 31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0C0852BB-647F-4229-9224-681299276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0743" y="3706962"/>
            <a:ext cx="2448000" cy="1836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8ADAFDE5-0E44-486E-9097-AB004F9434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8256" y="3712842"/>
            <a:ext cx="2448000" cy="18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17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D576FC3-09E5-4546-9A5D-0B5899E65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Effect</a:t>
            </a:r>
            <a:r>
              <a:rPr lang="fr-FR" dirty="0"/>
              <a:t> of </a:t>
            </a:r>
            <a:r>
              <a:rPr lang="fr-FR" dirty="0" err="1"/>
              <a:t>n</a:t>
            </a:r>
            <a:r>
              <a:rPr lang="fr-FR" baseline="-25000" dirty="0" err="1"/>
              <a:t>slices</a:t>
            </a:r>
            <a:r>
              <a:rPr lang="fr-FR" sz="3200" baseline="-25000" dirty="0"/>
              <a:t> </a:t>
            </a:r>
            <a:r>
              <a:rPr lang="fr-FR" sz="3200" dirty="0"/>
              <a:t>on wake </a:t>
            </a:r>
            <a:r>
              <a:rPr lang="fr-FR" sz="3200" dirty="0" err="1"/>
              <a:t>function</a:t>
            </a:r>
            <a:r>
              <a:rPr lang="fr-FR" sz="3200" dirty="0"/>
              <a:t> (BBR and </a:t>
            </a:r>
            <a:r>
              <a:rPr lang="fr-FR" sz="3200" dirty="0" err="1"/>
              <a:t>hfBBR</a:t>
            </a:r>
            <a:r>
              <a:rPr lang="fr-FR" sz="3200" dirty="0"/>
              <a:t> cases)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8A603D-3C8B-44B9-A998-4BD47A76C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A88F02-4ABF-40C3-8232-B0003585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A6DAA29A-DEA2-489A-9B3D-064351BD6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46302"/>
            <a:ext cx="6848284" cy="359626"/>
          </a:xfrm>
        </p:spPr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  <a:p>
            <a:endParaRPr lang="en-US" dirty="0"/>
          </a:p>
        </p:txBody>
      </p:sp>
      <p:pic>
        <p:nvPicPr>
          <p:cNvPr id="10" name="Espace réservé du contenu 9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6D517D71-E734-4091-8041-8DEE750D14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282"/>
          <a:stretch/>
        </p:blipFill>
        <p:spPr>
          <a:xfrm>
            <a:off x="341259" y="2763519"/>
            <a:ext cx="5400000" cy="2482727"/>
          </a:xfrm>
        </p:spPr>
      </p:pic>
      <p:pic>
        <p:nvPicPr>
          <p:cNvPr id="15" name="Image 14" descr="Une image contenant capture d’écran, carte&#10;&#10;Description générée automatiquement">
            <a:extLst>
              <a:ext uri="{FF2B5EF4-FFF2-40B4-BE49-F238E27FC236}">
                <a16:creationId xmlns:a16="http://schemas.microsoft.com/office/drawing/2014/main" id="{CBD97BD9-6547-445E-BBF5-1C30958671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82"/>
          <a:stretch/>
        </p:blipFill>
        <p:spPr>
          <a:xfrm>
            <a:off x="6232496" y="2763519"/>
            <a:ext cx="5400000" cy="248272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8543B2BA-DC87-406D-ACAC-7764608BEC99}"/>
              </a:ext>
            </a:extLst>
          </p:cNvPr>
          <p:cNvSpPr txBox="1"/>
          <p:nvPr/>
        </p:nvSpPr>
        <p:spPr>
          <a:xfrm>
            <a:off x="1067849" y="1469513"/>
            <a:ext cx="483475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/>
              <a:t>BBR wake </a:t>
            </a:r>
            <a:r>
              <a:rPr lang="fr-FR" b="1" dirty="0" err="1"/>
              <a:t>function</a:t>
            </a:r>
            <a:endParaRPr lang="fr-FR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 err="1"/>
              <a:t>R</a:t>
            </a:r>
            <a:r>
              <a:rPr lang="fr-FR" b="1" baseline="-25000" dirty="0" err="1"/>
              <a:t>t</a:t>
            </a:r>
            <a:r>
              <a:rPr lang="fr-FR" b="1" dirty="0"/>
              <a:t> = 10 </a:t>
            </a:r>
            <a:r>
              <a:rPr lang="fr-FR" b="1" baseline="0" dirty="0"/>
              <a:t>[</a:t>
            </a:r>
            <a:r>
              <a:rPr lang="fr-FR" b="1" dirty="0"/>
              <a:t>M</a:t>
            </a:r>
            <a:r>
              <a:rPr lang="el-GR" b="1" dirty="0"/>
              <a:t>Ω</a:t>
            </a:r>
            <a:r>
              <a:rPr lang="fr-FR" b="1" dirty="0"/>
              <a:t>/m</a:t>
            </a:r>
            <a:r>
              <a:rPr lang="fr-FR" b="1" baseline="0" dirty="0"/>
              <a:t>]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/>
              <a:t>Q =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/>
              <a:t> </a:t>
            </a:r>
            <a:r>
              <a:rPr lang="fr-FR" b="1" dirty="0" err="1"/>
              <a:t>f</a:t>
            </a:r>
            <a:r>
              <a:rPr lang="fr-FR" b="1" baseline="-25000" dirty="0" err="1"/>
              <a:t>res</a:t>
            </a:r>
            <a:r>
              <a:rPr lang="fr-FR" b="1" dirty="0"/>
              <a:t> = 1 GHz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5247D59-F011-4B60-9E46-D5ABAC4F53B0}"/>
              </a:ext>
            </a:extLst>
          </p:cNvPr>
          <p:cNvSpPr txBox="1"/>
          <p:nvPr/>
        </p:nvSpPr>
        <p:spPr>
          <a:xfrm>
            <a:off x="6954042" y="1469513"/>
            <a:ext cx="483475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 err="1"/>
              <a:t>hfBBR</a:t>
            </a:r>
            <a:r>
              <a:rPr lang="fr-FR" b="1" dirty="0"/>
              <a:t> wake </a:t>
            </a:r>
            <a:r>
              <a:rPr lang="fr-FR" b="1" dirty="0" err="1"/>
              <a:t>function</a:t>
            </a:r>
            <a:endParaRPr lang="fr-FR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 err="1"/>
              <a:t>R</a:t>
            </a:r>
            <a:r>
              <a:rPr lang="fr-FR" b="1" baseline="-25000" dirty="0" err="1"/>
              <a:t>t</a:t>
            </a:r>
            <a:r>
              <a:rPr lang="fr-FR" b="1" dirty="0"/>
              <a:t> = 10 </a:t>
            </a:r>
            <a:r>
              <a:rPr lang="fr-FR" b="1" baseline="0" dirty="0"/>
              <a:t>[</a:t>
            </a:r>
            <a:r>
              <a:rPr lang="fr-FR" b="1" dirty="0"/>
              <a:t>M</a:t>
            </a:r>
            <a:r>
              <a:rPr lang="el-GR" b="1" dirty="0"/>
              <a:t>Ω</a:t>
            </a:r>
            <a:r>
              <a:rPr lang="fr-FR" b="1" dirty="0"/>
              <a:t>/m</a:t>
            </a:r>
            <a:r>
              <a:rPr lang="fr-FR" b="1" baseline="0" dirty="0"/>
              <a:t>]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/>
              <a:t>Q =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/>
              <a:t> </a:t>
            </a:r>
            <a:r>
              <a:rPr lang="fr-FR" b="1" dirty="0" err="1"/>
              <a:t>f</a:t>
            </a:r>
            <a:r>
              <a:rPr lang="fr-FR" b="1" baseline="-25000" dirty="0" err="1"/>
              <a:t>res</a:t>
            </a:r>
            <a:r>
              <a:rPr lang="fr-FR" b="1" dirty="0"/>
              <a:t> = 1000 GHz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779F6EEB-6076-410B-8E03-3D8CCE8ED9AF}"/>
              </a:ext>
            </a:extLst>
          </p:cNvPr>
          <p:cNvSpPr/>
          <p:nvPr/>
        </p:nvSpPr>
        <p:spPr>
          <a:xfrm>
            <a:off x="11059160" y="4958714"/>
            <a:ext cx="497136" cy="365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A4EAD99-20CC-42A5-A966-36A7024BB860}"/>
              </a:ext>
            </a:extLst>
          </p:cNvPr>
          <p:cNvSpPr txBox="1"/>
          <p:nvPr/>
        </p:nvSpPr>
        <p:spPr>
          <a:xfrm>
            <a:off x="9110132" y="5639392"/>
            <a:ext cx="30056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dirty="0">
                <a:solidFill>
                  <a:srgbClr val="FF0000"/>
                </a:solidFill>
              </a:rPr>
              <a:t>Wake </a:t>
            </a:r>
            <a:r>
              <a:rPr lang="fr-FR" dirty="0" err="1">
                <a:solidFill>
                  <a:srgbClr val="FF0000"/>
                </a:solidFill>
              </a:rPr>
              <a:t>function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much</a:t>
            </a:r>
            <a:r>
              <a:rPr lang="fr-FR" dirty="0">
                <a:solidFill>
                  <a:srgbClr val="FF0000"/>
                </a:solidFill>
              </a:rPr>
              <a:t> shorter !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64D9284F-BB5F-4258-B899-C97DFD11CD1D}"/>
              </a:ext>
            </a:extLst>
          </p:cNvPr>
          <p:cNvCxnSpPr>
            <a:cxnSpLocks/>
            <a:stCxn id="18" idx="3"/>
            <a:endCxn id="19" idx="0"/>
          </p:cNvCxnSpPr>
          <p:nvPr/>
        </p:nvCxnSpPr>
        <p:spPr>
          <a:xfrm flipH="1">
            <a:off x="10612966" y="5270368"/>
            <a:ext cx="518998" cy="36902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F43F9D42-1FAC-45C1-934F-F36D70BF9EBF}"/>
              </a:ext>
            </a:extLst>
          </p:cNvPr>
          <p:cNvCxnSpPr/>
          <p:nvPr/>
        </p:nvCxnSpPr>
        <p:spPr>
          <a:xfrm>
            <a:off x="6096000" y="1270000"/>
            <a:ext cx="0" cy="4783667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260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D1E590C-621A-4196-9F2C-11C8290F2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1655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Setting a </a:t>
            </a:r>
            <a:r>
              <a:rPr lang="fr-FR" dirty="0" err="1"/>
              <a:t>number</a:t>
            </a:r>
            <a:r>
              <a:rPr lang="fr-FR" dirty="0"/>
              <a:t> of slices up to 500000 </a:t>
            </a:r>
            <a:r>
              <a:rPr lang="fr-FR" dirty="0" err="1"/>
              <a:t>allows</a:t>
            </a:r>
            <a:r>
              <a:rPr lang="fr-FR" dirty="0"/>
              <a:t> </a:t>
            </a:r>
            <a:r>
              <a:rPr lang="fr-FR" dirty="0" err="1"/>
              <a:t>accurate</a:t>
            </a:r>
            <a:r>
              <a:rPr lang="fr-FR" dirty="0"/>
              <a:t> wake </a:t>
            </a:r>
            <a:r>
              <a:rPr lang="fr-FR" dirty="0" err="1"/>
              <a:t>slicing</a:t>
            </a:r>
            <a:r>
              <a:rPr lang="fr-FR" dirty="0"/>
              <a:t> to the </a:t>
            </a:r>
            <a:r>
              <a:rPr lang="fr-FR" dirty="0" err="1"/>
              <a:t>cost</a:t>
            </a:r>
            <a:r>
              <a:rPr lang="fr-FR" dirty="0"/>
              <a:t> of time </a:t>
            </a:r>
            <a:r>
              <a:rPr lang="fr-FR" dirty="0" err="1"/>
              <a:t>consuming</a:t>
            </a:r>
            <a:r>
              <a:rPr lang="fr-FR" dirty="0"/>
              <a:t>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Another</a:t>
            </a:r>
            <a:r>
              <a:rPr lang="fr-FR" dirty="0"/>
              <a:t> option </a:t>
            </a:r>
            <a:r>
              <a:rPr lang="fr-FR" dirty="0" err="1"/>
              <a:t>is</a:t>
            </a:r>
            <a:r>
              <a:rPr lang="fr-FR" dirty="0"/>
              <a:t> to </a:t>
            </a:r>
            <a:r>
              <a:rPr lang="fr-FR" dirty="0" err="1"/>
              <a:t>take</a:t>
            </a:r>
            <a:r>
              <a:rPr lang="fr-FR" dirty="0"/>
              <a:t> </a:t>
            </a:r>
            <a:r>
              <a:rPr lang="fr-FR" dirty="0" err="1"/>
              <a:t>advantage</a:t>
            </a:r>
            <a:r>
              <a:rPr lang="fr-FR" dirty="0"/>
              <a:t> of the </a:t>
            </a:r>
            <a:r>
              <a:rPr lang="fr-FR" dirty="0" err="1"/>
              <a:t>length</a:t>
            </a:r>
            <a:r>
              <a:rPr lang="fr-FR" dirty="0"/>
              <a:t> of the wake. </a:t>
            </a:r>
            <a:r>
              <a:rPr lang="fr-FR" dirty="0" err="1"/>
              <a:t>Rather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uniformly</a:t>
            </a:r>
            <a:r>
              <a:rPr lang="fr-FR" dirty="0"/>
              <a:t> slice the wake </a:t>
            </a:r>
            <a:r>
              <a:rPr lang="fr-FR" dirty="0" err="1"/>
              <a:t>from</a:t>
            </a:r>
            <a:r>
              <a:rPr lang="fr-FR" dirty="0"/>
              <a:t> –</a:t>
            </a:r>
            <a:r>
              <a:rPr lang="el-GR" dirty="0"/>
              <a:t>σ</a:t>
            </a:r>
            <a:r>
              <a:rPr lang="fr-FR" baseline="-25000" dirty="0"/>
              <a:t>z </a:t>
            </a:r>
            <a:r>
              <a:rPr lang="fr-FR" dirty="0"/>
              <a:t>to </a:t>
            </a:r>
            <a:r>
              <a:rPr lang="el-GR" dirty="0"/>
              <a:t>σ</a:t>
            </a:r>
            <a:r>
              <a:rPr lang="fr-FR" baseline="-25000" dirty="0"/>
              <a:t>z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can slice </a:t>
            </a:r>
            <a:r>
              <a:rPr lang="fr-FR" dirty="0" err="1"/>
              <a:t>from</a:t>
            </a:r>
            <a:r>
              <a:rPr lang="fr-FR" dirty="0"/>
              <a:t> –</a:t>
            </a:r>
            <a:r>
              <a:rPr lang="el-GR" dirty="0"/>
              <a:t>σ</a:t>
            </a:r>
            <a:r>
              <a:rPr lang="fr-FR" baseline="-25000" dirty="0"/>
              <a:t>z</a:t>
            </a:r>
            <a:r>
              <a:rPr lang="fr-FR" dirty="0"/>
              <a:t>/100 to </a:t>
            </a:r>
            <a:r>
              <a:rPr lang="el-GR" dirty="0"/>
              <a:t>σ</a:t>
            </a:r>
            <a:r>
              <a:rPr lang="fr-FR" baseline="-25000" dirty="0"/>
              <a:t>z</a:t>
            </a:r>
            <a:r>
              <a:rPr lang="fr-FR" dirty="0"/>
              <a:t>/100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We</a:t>
            </a:r>
            <a:r>
              <a:rPr lang="fr-FR" dirty="0"/>
              <a:t> can use a </a:t>
            </a:r>
            <a:r>
              <a:rPr lang="fr-FR" dirty="0" err="1"/>
              <a:t>limited</a:t>
            </a:r>
            <a:r>
              <a:rPr lang="fr-FR" dirty="0"/>
              <a:t> </a:t>
            </a:r>
            <a:r>
              <a:rPr lang="fr-FR" dirty="0" err="1"/>
              <a:t>number</a:t>
            </a:r>
            <a:r>
              <a:rPr lang="fr-FR" dirty="0"/>
              <a:t> of slices (5000) and </a:t>
            </a:r>
            <a:r>
              <a:rPr lang="fr-FR" dirty="0" err="1"/>
              <a:t>still</a:t>
            </a:r>
            <a:r>
              <a:rPr lang="fr-FR" dirty="0"/>
              <a:t> </a:t>
            </a:r>
            <a:r>
              <a:rPr lang="fr-FR" dirty="0" err="1"/>
              <a:t>accurately</a:t>
            </a:r>
            <a:r>
              <a:rPr lang="fr-FR" dirty="0"/>
              <a:t> </a:t>
            </a:r>
            <a:r>
              <a:rPr lang="fr-FR" dirty="0" err="1"/>
              <a:t>interpolate</a:t>
            </a:r>
            <a:r>
              <a:rPr lang="fr-FR" dirty="0"/>
              <a:t> the wake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use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way</a:t>
            </a:r>
            <a:r>
              <a:rPr lang="fr-FR" dirty="0"/>
              <a:t> of </a:t>
            </a:r>
            <a:r>
              <a:rPr lang="fr-FR" dirty="0" err="1"/>
              <a:t>slicing</a:t>
            </a:r>
            <a:r>
              <a:rPr lang="fr-FR" dirty="0"/>
              <a:t> wakes for the </a:t>
            </a:r>
            <a:r>
              <a:rPr lang="fr-FR" dirty="0" err="1"/>
              <a:t>rest</a:t>
            </a:r>
            <a:r>
              <a:rPr lang="fr-FR" dirty="0"/>
              <a:t> of the </a:t>
            </a:r>
            <a:r>
              <a:rPr lang="fr-FR" dirty="0" err="1"/>
              <a:t>study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E12E8A2-6127-4BF6-A2F3-4049A45C7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Effect</a:t>
            </a:r>
            <a:r>
              <a:rPr lang="fr-FR" dirty="0"/>
              <a:t> of </a:t>
            </a:r>
            <a:r>
              <a:rPr lang="fr-FR" dirty="0" err="1"/>
              <a:t>n</a:t>
            </a:r>
            <a:r>
              <a:rPr lang="fr-FR" baseline="-25000" dirty="0" err="1"/>
              <a:t>slices</a:t>
            </a:r>
            <a:r>
              <a:rPr lang="fr-FR" sz="3600" baseline="-25000" dirty="0"/>
              <a:t> </a:t>
            </a:r>
            <a:r>
              <a:rPr lang="fr-FR" sz="3600" dirty="0"/>
              <a:t>on wake </a:t>
            </a:r>
            <a:r>
              <a:rPr lang="fr-FR" sz="3600" dirty="0" err="1"/>
              <a:t>function</a:t>
            </a:r>
            <a:r>
              <a:rPr lang="fr-FR" sz="3600" dirty="0"/>
              <a:t> (BBR and </a:t>
            </a:r>
            <a:r>
              <a:rPr lang="fr-FR" sz="3600" dirty="0" err="1"/>
              <a:t>hfBBR</a:t>
            </a:r>
            <a:r>
              <a:rPr lang="fr-FR" sz="3600" dirty="0"/>
              <a:t> cases)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A7C852-FAD9-4D02-99D9-808082AA7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123D7B-F87B-4D5E-A268-CD3191FB4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8490BE-1734-44BB-8FFD-6F7576E73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674B7C7-1BE6-4FEC-BAD7-F8D2CCD59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619907"/>
            <a:ext cx="5885793" cy="290752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9613C96-D49F-4C25-9EDD-7F764FA657BA}"/>
              </a:ext>
            </a:extLst>
          </p:cNvPr>
          <p:cNvSpPr txBox="1"/>
          <p:nvPr/>
        </p:nvSpPr>
        <p:spPr>
          <a:xfrm>
            <a:off x="8105508" y="1528520"/>
            <a:ext cx="483475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 err="1"/>
              <a:t>hfBBR</a:t>
            </a:r>
            <a:r>
              <a:rPr lang="fr-FR" b="1" dirty="0"/>
              <a:t> wake </a:t>
            </a:r>
            <a:r>
              <a:rPr lang="fr-FR" b="1" dirty="0" err="1"/>
              <a:t>function</a:t>
            </a:r>
            <a:endParaRPr lang="fr-FR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 err="1"/>
              <a:t>R</a:t>
            </a:r>
            <a:r>
              <a:rPr lang="fr-FR" b="1" baseline="-25000" dirty="0" err="1"/>
              <a:t>t</a:t>
            </a:r>
            <a:r>
              <a:rPr lang="fr-FR" b="1" dirty="0"/>
              <a:t> = 10 </a:t>
            </a:r>
            <a:r>
              <a:rPr lang="fr-FR" b="1" baseline="0" dirty="0"/>
              <a:t>[</a:t>
            </a:r>
            <a:r>
              <a:rPr lang="fr-FR" b="1" dirty="0"/>
              <a:t>M</a:t>
            </a:r>
            <a:r>
              <a:rPr lang="el-GR" b="1" dirty="0"/>
              <a:t>Ω</a:t>
            </a:r>
            <a:r>
              <a:rPr lang="fr-FR" b="1" dirty="0"/>
              <a:t>/m</a:t>
            </a:r>
            <a:r>
              <a:rPr lang="fr-FR" b="1" baseline="0" dirty="0"/>
              <a:t>]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/>
              <a:t>Q =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/>
              <a:t> </a:t>
            </a:r>
            <a:r>
              <a:rPr lang="fr-FR" b="1" dirty="0" err="1"/>
              <a:t>f</a:t>
            </a:r>
            <a:r>
              <a:rPr lang="fr-FR" b="1" baseline="-25000" dirty="0" err="1"/>
              <a:t>res</a:t>
            </a:r>
            <a:r>
              <a:rPr lang="fr-FR" b="1" dirty="0"/>
              <a:t> = 1000 GHz</a:t>
            </a:r>
          </a:p>
        </p:txBody>
      </p:sp>
    </p:spTree>
    <p:extLst>
      <p:ext uri="{BB962C8B-B14F-4D97-AF65-F5344CB8AC3E}">
        <p14:creationId xmlns:p14="http://schemas.microsoft.com/office/powerpoint/2010/main" val="3128057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1FE0432-F23B-48A1-8365-8C0526FBE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Growth</a:t>
            </a:r>
            <a:r>
              <a:rPr lang="fr-FR" dirty="0"/>
              <a:t> rate of a </a:t>
            </a:r>
            <a:r>
              <a:rPr lang="fr-FR" dirty="0" err="1"/>
              <a:t>hfBBR</a:t>
            </a:r>
            <a:r>
              <a:rPr lang="fr-FR" dirty="0"/>
              <a:t> (10 GHz) + BBR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43366E-1291-40EB-A56E-D3BB35BB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5656AD-0B7D-4072-A193-D40118F4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DFF809-31E1-4A3C-96C2-31512CF3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B0D735F-B9BC-4948-A643-ED44182CD3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/>
        </p:blipFill>
        <p:spPr bwMode="auto">
          <a:xfrm>
            <a:off x="407988" y="1464736"/>
            <a:ext cx="7680852" cy="460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431929F-DFF9-4533-8D73-8BA994D7B041}"/>
              </a:ext>
            </a:extLst>
          </p:cNvPr>
          <p:cNvSpPr txBox="1"/>
          <p:nvPr/>
        </p:nvSpPr>
        <p:spPr>
          <a:xfrm>
            <a:off x="8260080" y="1788160"/>
            <a:ext cx="3789680" cy="4001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000" b="1" dirty="0">
                <a:solidFill>
                  <a:schemeClr val="tx2"/>
                </a:solidFill>
              </a:rPr>
              <a:t>        </a:t>
            </a:r>
            <a:r>
              <a:rPr lang="fr-FR" sz="2000" b="1" dirty="0" err="1">
                <a:solidFill>
                  <a:srgbClr val="92D050"/>
                </a:solidFill>
              </a:rPr>
              <a:t>Region</a:t>
            </a:r>
            <a:r>
              <a:rPr lang="fr-FR" sz="2000" b="1" dirty="0">
                <a:solidFill>
                  <a:srgbClr val="92D050"/>
                </a:solidFill>
              </a:rPr>
              <a:t> more stable </a:t>
            </a:r>
          </a:p>
          <a:p>
            <a:pPr algn="l"/>
            <a:r>
              <a:rPr lang="fr-FR" sz="2000" b="1" dirty="0">
                <a:solidFill>
                  <a:srgbClr val="92D050"/>
                </a:solidFill>
              </a:rPr>
              <a:t>        </a:t>
            </a:r>
            <a:r>
              <a:rPr lang="fr-FR" sz="2000" b="1" dirty="0" err="1">
                <a:solidFill>
                  <a:srgbClr val="92D050"/>
                </a:solidFill>
              </a:rPr>
              <a:t>than</a:t>
            </a:r>
            <a:r>
              <a:rPr lang="fr-FR" sz="2000" b="1" dirty="0">
                <a:solidFill>
                  <a:srgbClr val="92D050"/>
                </a:solidFill>
              </a:rPr>
              <a:t> BBR </a:t>
            </a:r>
            <a:r>
              <a:rPr lang="fr-FR" sz="2000" b="1" dirty="0" err="1">
                <a:solidFill>
                  <a:srgbClr val="92D050"/>
                </a:solidFill>
              </a:rPr>
              <a:t>only</a:t>
            </a:r>
            <a:endParaRPr lang="fr-FR" sz="2000" b="1" dirty="0">
              <a:solidFill>
                <a:srgbClr val="92D050"/>
              </a:solidFill>
            </a:endParaRPr>
          </a:p>
          <a:p>
            <a:pPr algn="l"/>
            <a:endParaRPr lang="fr-FR" sz="2000" b="1" dirty="0">
              <a:solidFill>
                <a:srgbClr val="92D050"/>
              </a:solidFill>
            </a:endParaRPr>
          </a:p>
          <a:p>
            <a:pPr algn="l"/>
            <a:r>
              <a:rPr lang="fr-FR" sz="2000" b="1" dirty="0">
                <a:solidFill>
                  <a:srgbClr val="92D050"/>
                </a:solidFill>
              </a:rPr>
              <a:t>        </a:t>
            </a:r>
            <a:r>
              <a:rPr lang="fr-FR" sz="2000" b="1" dirty="0">
                <a:solidFill>
                  <a:srgbClr val="FF0000"/>
                </a:solidFill>
              </a:rPr>
              <a:t>SPS TMCI </a:t>
            </a:r>
            <a:r>
              <a:rPr lang="fr-FR" sz="2000" b="1" dirty="0" err="1">
                <a:solidFill>
                  <a:srgbClr val="FF0000"/>
                </a:solidFill>
              </a:rPr>
              <a:t>from</a:t>
            </a:r>
            <a:r>
              <a:rPr lang="fr-FR" sz="2000" b="1" dirty="0">
                <a:solidFill>
                  <a:srgbClr val="FF0000"/>
                </a:solidFill>
              </a:rPr>
              <a:t> a BBR</a:t>
            </a:r>
          </a:p>
          <a:p>
            <a:pPr algn="l"/>
            <a:r>
              <a:rPr lang="fr-FR" sz="2000" b="1" dirty="0">
                <a:solidFill>
                  <a:srgbClr val="FF0000"/>
                </a:solidFill>
              </a:rPr>
              <a:t>        </a:t>
            </a:r>
            <a:r>
              <a:rPr lang="fr-FR" sz="2000" b="1" dirty="0" err="1">
                <a:solidFill>
                  <a:srgbClr val="FF0000"/>
                </a:solidFill>
              </a:rPr>
              <a:t>threshold</a:t>
            </a:r>
            <a:endParaRPr lang="fr-FR" sz="2000" b="1" dirty="0">
              <a:solidFill>
                <a:srgbClr val="FF0000"/>
              </a:solidFill>
            </a:endParaRPr>
          </a:p>
          <a:p>
            <a:pPr algn="l"/>
            <a:endParaRPr lang="fr-FR" sz="2000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2"/>
                </a:solidFill>
              </a:rPr>
              <a:t>Beam </a:t>
            </a:r>
            <a:r>
              <a:rPr lang="fr-FR" sz="2000" b="1" dirty="0" err="1">
                <a:solidFill>
                  <a:schemeClr val="tx2"/>
                </a:solidFill>
              </a:rPr>
              <a:t>becomes</a:t>
            </a:r>
            <a:r>
              <a:rPr lang="fr-FR" sz="2000" b="1" dirty="0">
                <a:solidFill>
                  <a:schemeClr val="tx2"/>
                </a:solidFill>
              </a:rPr>
              <a:t> the </a:t>
            </a:r>
            <a:r>
              <a:rPr lang="fr-FR" sz="2000" b="1" dirty="0" err="1">
                <a:solidFill>
                  <a:schemeClr val="tx2"/>
                </a:solidFill>
              </a:rPr>
              <a:t>most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unstable</a:t>
            </a:r>
            <a:r>
              <a:rPr lang="fr-FR" sz="2000" b="1" dirty="0">
                <a:solidFill>
                  <a:schemeClr val="tx2"/>
                </a:solidFill>
              </a:rPr>
              <a:t> at </a:t>
            </a:r>
            <a:r>
              <a:rPr lang="fr-FR" sz="2000" b="1" dirty="0" err="1">
                <a:solidFill>
                  <a:schemeClr val="tx2"/>
                </a:solidFill>
              </a:rPr>
              <a:t>larger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intensities</a:t>
            </a:r>
            <a:r>
              <a:rPr lang="fr-FR" sz="2000" b="1" dirty="0">
                <a:solidFill>
                  <a:schemeClr val="tx2"/>
                </a:solidFill>
              </a:rPr>
              <a:t> and inductive </a:t>
            </a:r>
            <a:r>
              <a:rPr lang="fr-FR" sz="2000" b="1" dirty="0" err="1">
                <a:solidFill>
                  <a:schemeClr val="tx2"/>
                </a:solidFill>
              </a:rPr>
              <a:t>impedances</a:t>
            </a:r>
            <a:endParaRPr lang="fr-FR" sz="2000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2"/>
                </a:solidFill>
              </a:rPr>
              <a:t>The area of the stable </a:t>
            </a:r>
            <a:r>
              <a:rPr lang="fr-FR" sz="2000" b="1" dirty="0" err="1">
                <a:solidFill>
                  <a:schemeClr val="tx2"/>
                </a:solidFill>
              </a:rPr>
              <a:t>region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becomes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smaller</a:t>
            </a:r>
            <a:r>
              <a:rPr lang="fr-FR" sz="2000" b="1" dirty="0">
                <a:solidFill>
                  <a:schemeClr val="tx2"/>
                </a:solidFill>
              </a:rPr>
              <a:t> as the </a:t>
            </a:r>
            <a:r>
              <a:rPr lang="fr-FR" sz="2000" b="1" dirty="0" err="1">
                <a:solidFill>
                  <a:schemeClr val="tx2"/>
                </a:solidFill>
              </a:rPr>
              <a:t>frequency</a:t>
            </a:r>
            <a:r>
              <a:rPr lang="fr-FR" sz="2000" b="1" dirty="0">
                <a:solidFill>
                  <a:schemeClr val="tx2"/>
                </a:solidFill>
              </a:rPr>
              <a:t> of the inductive </a:t>
            </a:r>
            <a:r>
              <a:rPr lang="fr-FR" sz="2000" b="1" dirty="0" err="1">
                <a:solidFill>
                  <a:schemeClr val="tx2"/>
                </a:solidFill>
              </a:rPr>
              <a:t>impedance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increases</a:t>
            </a:r>
            <a:endParaRPr lang="fr-FR" sz="2000" b="1" dirty="0">
              <a:solidFill>
                <a:schemeClr val="tx2"/>
              </a:solidFill>
            </a:endParaRP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7D3AF157-1101-45DA-B7A8-FA0FA29008B7}"/>
              </a:ext>
            </a:extLst>
          </p:cNvPr>
          <p:cNvGrpSpPr/>
          <p:nvPr/>
        </p:nvGrpSpPr>
        <p:grpSpPr>
          <a:xfrm>
            <a:off x="1587500" y="2178045"/>
            <a:ext cx="2671762" cy="2236591"/>
            <a:chOff x="1587500" y="2262715"/>
            <a:chExt cx="1900763" cy="2236591"/>
          </a:xfrm>
        </p:grpSpPr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6EE14979-5C9F-4AA6-922B-CC00F70ED011}"/>
                </a:ext>
              </a:extLst>
            </p:cNvPr>
            <p:cNvSpPr/>
            <p:nvPr/>
          </p:nvSpPr>
          <p:spPr>
            <a:xfrm flipH="1" flipV="1">
              <a:off x="1667932" y="2262715"/>
              <a:ext cx="1820331" cy="2205436"/>
            </a:xfrm>
            <a:prstGeom prst="arc">
              <a:avLst>
                <a:gd name="adj1" fmla="val 16200000"/>
                <a:gd name="adj2" fmla="val 20717575"/>
              </a:avLst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D6C2435F-21AE-4602-B2B3-5644822A1F4D}"/>
                </a:ext>
              </a:extLst>
            </p:cNvPr>
            <p:cNvGrpSpPr/>
            <p:nvPr/>
          </p:nvGrpSpPr>
          <p:grpSpPr>
            <a:xfrm>
              <a:off x="1587500" y="3403604"/>
              <a:ext cx="991658" cy="1095702"/>
              <a:chOff x="1587500" y="3403604"/>
              <a:chExt cx="991658" cy="1095702"/>
            </a:xfrm>
          </p:grpSpPr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3BD4588D-370A-40F9-8E10-EE78353FD7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03450" y="3403604"/>
                <a:ext cx="0" cy="1085714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225CDB1B-DF4A-443F-9A4F-9F75DEE155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87500" y="4499306"/>
                <a:ext cx="991658" cy="0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5DFC1ACB-F5D7-4CE0-9889-03CE1E4ADE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3641" y="3417150"/>
                <a:ext cx="91636" cy="297180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ED73FD31-AE45-4CC5-8E20-E14894077AF7}"/>
              </a:ext>
            </a:extLst>
          </p:cNvPr>
          <p:cNvSpPr/>
          <p:nvPr/>
        </p:nvSpPr>
        <p:spPr>
          <a:xfrm>
            <a:off x="8335478" y="1760939"/>
            <a:ext cx="360000" cy="36000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E99602C-93E8-4CCB-A833-FA0C0DE745C9}"/>
              </a:ext>
            </a:extLst>
          </p:cNvPr>
          <p:cNvCxnSpPr/>
          <p:nvPr/>
        </p:nvCxnSpPr>
        <p:spPr>
          <a:xfrm>
            <a:off x="1363133" y="4453171"/>
            <a:ext cx="519006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E8C1BE1E-9320-4C75-9B6D-14E33276228D}"/>
              </a:ext>
            </a:extLst>
          </p:cNvPr>
          <p:cNvCxnSpPr>
            <a:cxnSpLocks/>
          </p:cNvCxnSpPr>
          <p:nvPr/>
        </p:nvCxnSpPr>
        <p:spPr>
          <a:xfrm>
            <a:off x="8335478" y="2827572"/>
            <a:ext cx="347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515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1FE0432-F23B-48A1-8365-8C0526FBE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Growth</a:t>
            </a:r>
            <a:r>
              <a:rPr lang="fr-FR" dirty="0"/>
              <a:t> rate of a </a:t>
            </a:r>
            <a:r>
              <a:rPr lang="fr-FR" dirty="0" err="1"/>
              <a:t>hfBBR</a:t>
            </a:r>
            <a:r>
              <a:rPr lang="fr-FR" dirty="0"/>
              <a:t> (100 GHz) + BBR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43366E-1291-40EB-A56E-D3BB35BB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5656AD-0B7D-4072-A193-D40118F4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DFF809-31E1-4A3C-96C2-31512CF3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B0D735F-B9BC-4948-A643-ED44182CD3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/>
        </p:blipFill>
        <p:spPr bwMode="auto">
          <a:xfrm>
            <a:off x="407988" y="1464735"/>
            <a:ext cx="7680853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049CB556-3BB9-4FCB-BF18-AC4097841207}"/>
              </a:ext>
            </a:extLst>
          </p:cNvPr>
          <p:cNvGrpSpPr/>
          <p:nvPr/>
        </p:nvGrpSpPr>
        <p:grpSpPr>
          <a:xfrm>
            <a:off x="1584465" y="2734738"/>
            <a:ext cx="1900763" cy="1709971"/>
            <a:chOff x="1587500" y="2606309"/>
            <a:chExt cx="1900762" cy="1917411"/>
          </a:xfrm>
        </p:grpSpPr>
        <p:sp>
          <p:nvSpPr>
            <p:cNvPr id="9" name="Arc 8">
              <a:extLst>
                <a:ext uri="{FF2B5EF4-FFF2-40B4-BE49-F238E27FC236}">
                  <a16:creationId xmlns:a16="http://schemas.microsoft.com/office/drawing/2014/main" id="{D30ACC32-BA8A-411D-A119-5DC1E5F01F4F}"/>
                </a:ext>
              </a:extLst>
            </p:cNvPr>
            <p:cNvSpPr/>
            <p:nvPr/>
          </p:nvSpPr>
          <p:spPr>
            <a:xfrm flipH="1" flipV="1">
              <a:off x="1636319" y="2606309"/>
              <a:ext cx="1851943" cy="1861839"/>
            </a:xfrm>
            <a:prstGeom prst="arc">
              <a:avLst>
                <a:gd name="adj1" fmla="val 16169829"/>
                <a:gd name="adj2" fmla="val 21429370"/>
              </a:avLst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92D050"/>
                </a:solidFill>
              </a:endParaRPr>
            </a:p>
          </p:txBody>
        </p:sp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D9A90EAE-F444-4EF3-9C94-607049C1CA0C}"/>
                </a:ext>
              </a:extLst>
            </p:cNvPr>
            <p:cNvGrpSpPr/>
            <p:nvPr/>
          </p:nvGrpSpPr>
          <p:grpSpPr>
            <a:xfrm>
              <a:off x="1587500" y="3350849"/>
              <a:ext cx="980678" cy="1172871"/>
              <a:chOff x="1587500" y="3350849"/>
              <a:chExt cx="980678" cy="1172871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51091070-13E3-4BFC-AEB6-73AFEC681D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2601" y="3350849"/>
                <a:ext cx="0" cy="1172871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988F634D-A58C-4905-86E2-95F6C632CB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87500" y="4499306"/>
                <a:ext cx="980678" cy="0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8AD96CC0-1BEE-452E-952E-FF7A73DFF2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10395" y="3350849"/>
                <a:ext cx="33576" cy="312737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DB7347EB-8285-478E-98CE-5C48813D3FA7}"/>
              </a:ext>
            </a:extLst>
          </p:cNvPr>
          <p:cNvSpPr txBox="1"/>
          <p:nvPr/>
        </p:nvSpPr>
        <p:spPr>
          <a:xfrm>
            <a:off x="8260080" y="1788160"/>
            <a:ext cx="3789680" cy="46166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000" b="1" dirty="0">
                <a:solidFill>
                  <a:schemeClr val="tx2"/>
                </a:solidFill>
              </a:rPr>
              <a:t>        </a:t>
            </a:r>
            <a:r>
              <a:rPr lang="fr-FR" sz="2000" b="1" dirty="0" err="1">
                <a:solidFill>
                  <a:srgbClr val="92D050"/>
                </a:solidFill>
              </a:rPr>
              <a:t>Region</a:t>
            </a:r>
            <a:r>
              <a:rPr lang="fr-FR" sz="2000" b="1" dirty="0">
                <a:solidFill>
                  <a:srgbClr val="92D050"/>
                </a:solidFill>
              </a:rPr>
              <a:t> more stable </a:t>
            </a:r>
          </a:p>
          <a:p>
            <a:pPr algn="l"/>
            <a:r>
              <a:rPr lang="fr-FR" sz="2000" b="1" dirty="0">
                <a:solidFill>
                  <a:srgbClr val="92D050"/>
                </a:solidFill>
              </a:rPr>
              <a:t>        </a:t>
            </a:r>
            <a:r>
              <a:rPr lang="fr-FR" sz="2000" b="1" dirty="0" err="1">
                <a:solidFill>
                  <a:srgbClr val="92D050"/>
                </a:solidFill>
              </a:rPr>
              <a:t>than</a:t>
            </a:r>
            <a:r>
              <a:rPr lang="fr-FR" sz="2000" b="1" dirty="0">
                <a:solidFill>
                  <a:srgbClr val="92D050"/>
                </a:solidFill>
              </a:rPr>
              <a:t> BBR </a:t>
            </a:r>
            <a:r>
              <a:rPr lang="fr-FR" sz="2000" b="1" dirty="0" err="1">
                <a:solidFill>
                  <a:srgbClr val="92D050"/>
                </a:solidFill>
              </a:rPr>
              <a:t>only</a:t>
            </a:r>
            <a:endParaRPr lang="fr-FR" sz="2000" b="1" dirty="0">
              <a:solidFill>
                <a:srgbClr val="92D050"/>
              </a:solidFill>
            </a:endParaRPr>
          </a:p>
          <a:p>
            <a:pPr algn="l"/>
            <a:endParaRPr lang="fr-FR" sz="2000" b="1" dirty="0">
              <a:solidFill>
                <a:srgbClr val="92D050"/>
              </a:solidFill>
            </a:endParaRPr>
          </a:p>
          <a:p>
            <a:pPr algn="l"/>
            <a:r>
              <a:rPr lang="fr-FR" sz="2000" b="1" dirty="0">
                <a:solidFill>
                  <a:srgbClr val="92D050"/>
                </a:solidFill>
              </a:rPr>
              <a:t>        </a:t>
            </a:r>
            <a:r>
              <a:rPr lang="fr-FR" sz="2000" b="1" dirty="0">
                <a:solidFill>
                  <a:srgbClr val="FF0000"/>
                </a:solidFill>
              </a:rPr>
              <a:t>SPS TMCI </a:t>
            </a:r>
            <a:r>
              <a:rPr lang="fr-FR" sz="2000" b="1" dirty="0" err="1">
                <a:solidFill>
                  <a:srgbClr val="FF0000"/>
                </a:solidFill>
              </a:rPr>
              <a:t>from</a:t>
            </a:r>
            <a:r>
              <a:rPr lang="fr-FR" sz="2000" b="1" dirty="0">
                <a:solidFill>
                  <a:srgbClr val="FF0000"/>
                </a:solidFill>
              </a:rPr>
              <a:t> a BBR</a:t>
            </a:r>
          </a:p>
          <a:p>
            <a:pPr algn="l"/>
            <a:r>
              <a:rPr lang="fr-FR" sz="2000" b="1" dirty="0">
                <a:solidFill>
                  <a:srgbClr val="FF0000"/>
                </a:solidFill>
              </a:rPr>
              <a:t>        </a:t>
            </a:r>
            <a:r>
              <a:rPr lang="fr-FR" sz="2000" b="1" dirty="0" err="1">
                <a:solidFill>
                  <a:srgbClr val="FF0000"/>
                </a:solidFill>
              </a:rPr>
              <a:t>threshold</a:t>
            </a:r>
            <a:endParaRPr lang="fr-FR" sz="2000" b="1" dirty="0">
              <a:solidFill>
                <a:srgbClr val="92D050"/>
              </a:solidFill>
            </a:endParaRPr>
          </a:p>
          <a:p>
            <a:pPr algn="l"/>
            <a:endParaRPr lang="fr-FR" sz="2000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chemeClr val="tx2"/>
                </a:solidFill>
              </a:rPr>
              <a:t>We</a:t>
            </a:r>
            <a:r>
              <a:rPr lang="fr-FR" sz="2000" b="1" dirty="0">
                <a:solidFill>
                  <a:schemeClr val="tx2"/>
                </a:solidFill>
              </a:rPr>
              <a:t> observe a </a:t>
            </a:r>
            <a:r>
              <a:rPr lang="fr-FR" sz="2000" b="1" dirty="0" err="1">
                <a:solidFill>
                  <a:schemeClr val="tx2"/>
                </a:solidFill>
              </a:rPr>
              <a:t>region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where</a:t>
            </a:r>
            <a:r>
              <a:rPr lang="fr-FR" sz="2000" b="1" dirty="0">
                <a:solidFill>
                  <a:schemeClr val="tx2"/>
                </a:solidFill>
              </a:rPr>
              <a:t> the </a:t>
            </a:r>
            <a:r>
              <a:rPr lang="fr-FR" sz="2000" b="1" dirty="0" err="1">
                <a:solidFill>
                  <a:schemeClr val="tx2"/>
                </a:solidFill>
              </a:rPr>
              <a:t>effect</a:t>
            </a:r>
            <a:r>
              <a:rPr lang="fr-FR" sz="2000" b="1" dirty="0">
                <a:solidFill>
                  <a:schemeClr val="tx2"/>
                </a:solidFill>
              </a:rPr>
              <a:t> of inductive </a:t>
            </a:r>
            <a:r>
              <a:rPr lang="fr-FR" sz="2000" b="1" dirty="0" err="1">
                <a:solidFill>
                  <a:schemeClr val="tx2"/>
                </a:solidFill>
              </a:rPr>
              <a:t>impedance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is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beneficial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leading</a:t>
            </a:r>
            <a:r>
              <a:rPr lang="fr-FR" sz="2000" b="1" dirty="0">
                <a:solidFill>
                  <a:schemeClr val="tx2"/>
                </a:solidFill>
              </a:rPr>
              <a:t> to a </a:t>
            </a:r>
            <a:r>
              <a:rPr lang="fr-FR" sz="2000" b="1" dirty="0" err="1">
                <a:solidFill>
                  <a:schemeClr val="tx2"/>
                </a:solidFill>
              </a:rPr>
              <a:t>beam</a:t>
            </a:r>
            <a:r>
              <a:rPr lang="fr-FR" sz="2000" b="1" dirty="0">
                <a:solidFill>
                  <a:schemeClr val="tx2"/>
                </a:solidFill>
              </a:rPr>
              <a:t> more stable </a:t>
            </a:r>
            <a:r>
              <a:rPr lang="fr-FR" sz="2000" b="1" dirty="0" err="1">
                <a:solidFill>
                  <a:schemeClr val="tx2"/>
                </a:solidFill>
              </a:rPr>
              <a:t>than</a:t>
            </a:r>
            <a:r>
              <a:rPr lang="fr-FR" sz="2000" b="1" dirty="0">
                <a:solidFill>
                  <a:schemeClr val="tx2"/>
                </a:solidFill>
              </a:rPr>
              <a:t> the case BBR </a:t>
            </a:r>
            <a:r>
              <a:rPr lang="fr-FR" sz="2000" b="1" dirty="0" err="1">
                <a:solidFill>
                  <a:schemeClr val="tx2"/>
                </a:solidFill>
              </a:rPr>
              <a:t>only</a:t>
            </a:r>
            <a:endParaRPr lang="fr-FR" sz="2000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chemeClr val="tx2"/>
                </a:solidFill>
              </a:rPr>
              <a:t>We</a:t>
            </a:r>
            <a:r>
              <a:rPr lang="fr-FR" sz="2000" b="1" dirty="0">
                <a:solidFill>
                  <a:schemeClr val="tx2"/>
                </a:solidFill>
              </a:rPr>
              <a:t> observe </a:t>
            </a:r>
            <a:r>
              <a:rPr lang="fr-FR" sz="2000" b="1" dirty="0" err="1">
                <a:solidFill>
                  <a:schemeClr val="tx2"/>
                </a:solidFill>
              </a:rPr>
              <a:t>another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region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where</a:t>
            </a:r>
            <a:r>
              <a:rPr lang="fr-FR" sz="2000" b="1" dirty="0">
                <a:solidFill>
                  <a:schemeClr val="tx2"/>
                </a:solidFill>
              </a:rPr>
              <a:t> the </a:t>
            </a:r>
            <a:r>
              <a:rPr lang="fr-FR" sz="2000" b="1" dirty="0" err="1">
                <a:solidFill>
                  <a:schemeClr val="tx2"/>
                </a:solidFill>
              </a:rPr>
              <a:t>effect</a:t>
            </a:r>
            <a:r>
              <a:rPr lang="fr-FR" sz="2000" b="1" dirty="0">
                <a:solidFill>
                  <a:schemeClr val="tx2"/>
                </a:solidFill>
              </a:rPr>
              <a:t> of inductive </a:t>
            </a:r>
            <a:r>
              <a:rPr lang="fr-FR" sz="2000" b="1" dirty="0" err="1">
                <a:solidFill>
                  <a:schemeClr val="tx2"/>
                </a:solidFill>
              </a:rPr>
              <a:t>impedance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is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detrimental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E0A5C06-3E83-4F1E-9AF6-B245978071D4}"/>
              </a:ext>
            </a:extLst>
          </p:cNvPr>
          <p:cNvSpPr/>
          <p:nvPr/>
        </p:nvSpPr>
        <p:spPr>
          <a:xfrm>
            <a:off x="8335478" y="1760939"/>
            <a:ext cx="360000" cy="36000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8837AE8-EF22-4560-B6D1-7987A684778E}"/>
              </a:ext>
            </a:extLst>
          </p:cNvPr>
          <p:cNvCxnSpPr/>
          <p:nvPr/>
        </p:nvCxnSpPr>
        <p:spPr>
          <a:xfrm>
            <a:off x="1363133" y="4444709"/>
            <a:ext cx="519006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F4EFDDEB-2890-43DA-8CE4-9AD3351D10D9}"/>
              </a:ext>
            </a:extLst>
          </p:cNvPr>
          <p:cNvGrpSpPr/>
          <p:nvPr/>
        </p:nvGrpSpPr>
        <p:grpSpPr>
          <a:xfrm>
            <a:off x="2074804" y="2949840"/>
            <a:ext cx="1883362" cy="1562100"/>
            <a:chOff x="2192332" y="3256280"/>
            <a:chExt cx="1883362" cy="1562100"/>
          </a:xfrm>
        </p:grpSpPr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1C4C60C0-E286-41A8-8D58-EBCC0ACCF1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5120" y="3937000"/>
              <a:ext cx="345440" cy="40132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97376E6B-1E51-41BA-9573-85F0F32E1F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2332" y="3256280"/>
              <a:ext cx="416560" cy="29718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5F1F6A84-3E9C-4EF5-9C5D-758640E4F6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2974" y="4417060"/>
              <a:ext cx="172720" cy="40132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A29B2E1A-923E-4996-BC0A-712630FA01E5}"/>
              </a:ext>
            </a:extLst>
          </p:cNvPr>
          <p:cNvCxnSpPr>
            <a:cxnSpLocks/>
          </p:cNvCxnSpPr>
          <p:nvPr/>
        </p:nvCxnSpPr>
        <p:spPr>
          <a:xfrm>
            <a:off x="8335478" y="2827572"/>
            <a:ext cx="347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056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1FE0432-F23B-48A1-8365-8C0526FBE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Growth</a:t>
            </a:r>
            <a:r>
              <a:rPr lang="fr-FR" dirty="0"/>
              <a:t> rate of a </a:t>
            </a:r>
            <a:r>
              <a:rPr lang="fr-FR" dirty="0" err="1"/>
              <a:t>hfBBR</a:t>
            </a:r>
            <a:r>
              <a:rPr lang="fr-FR" dirty="0"/>
              <a:t> (1000 GHz) + BBR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43366E-1291-40EB-A56E-D3BB35BB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31/08/2020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5656AD-0B7D-4072-A193-D40118F4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Joly, Elias </a:t>
            </a:r>
            <a:r>
              <a:rPr lang="en-US" dirty="0" err="1"/>
              <a:t>Métral</a:t>
            </a:r>
            <a:r>
              <a:rPr lang="en-US" dirty="0"/>
              <a:t> | </a:t>
            </a:r>
            <a:r>
              <a:rPr lang="en-US" sz="1200" dirty="0"/>
              <a:t>Effect of a high frequency BBR on the SPS TMCI</a:t>
            </a:r>
          </a:p>
          <a:p>
            <a:r>
              <a:rPr lang="en-US" sz="1200" dirty="0"/>
              <a:t> from a BBR with </a:t>
            </a:r>
            <a:r>
              <a:rPr lang="en-US" sz="1200" dirty="0" err="1"/>
              <a:t>PyHEADTAIL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DFF809-31E1-4A3C-96C2-31512CF3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B0D735F-B9BC-4948-A643-ED44182CD3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/>
        </p:blipFill>
        <p:spPr bwMode="auto">
          <a:xfrm>
            <a:off x="407988" y="1464736"/>
            <a:ext cx="7680852" cy="460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1824DE64-5B4F-4083-B1A7-DAF15D6574D9}"/>
              </a:ext>
            </a:extLst>
          </p:cNvPr>
          <p:cNvGrpSpPr/>
          <p:nvPr/>
        </p:nvGrpSpPr>
        <p:grpSpPr>
          <a:xfrm>
            <a:off x="2576362" y="3089709"/>
            <a:ext cx="1692399" cy="1272741"/>
            <a:chOff x="2576362" y="3267297"/>
            <a:chExt cx="1692399" cy="1272741"/>
          </a:xfrm>
        </p:grpSpPr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6DC2C8DF-9648-4E82-BD27-46A531963C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76362" y="3267297"/>
              <a:ext cx="416560" cy="21377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297C54ED-84EA-4586-8742-6264E4EC17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64015" y="4216400"/>
              <a:ext cx="304746" cy="32363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570941C1-1A6D-45B6-AB79-37138E715E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85025" y="3843255"/>
              <a:ext cx="348328" cy="27859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3964A237-DE1A-43EC-9263-05DA02C042B8}"/>
              </a:ext>
            </a:extLst>
          </p:cNvPr>
          <p:cNvSpPr txBox="1"/>
          <p:nvPr/>
        </p:nvSpPr>
        <p:spPr>
          <a:xfrm>
            <a:off x="8260080" y="1788160"/>
            <a:ext cx="3789680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000" b="1" dirty="0">
                <a:solidFill>
                  <a:srgbClr val="92D050"/>
                </a:solidFill>
              </a:rPr>
              <a:t>        </a:t>
            </a:r>
            <a:r>
              <a:rPr lang="fr-FR" sz="2000" b="1" dirty="0">
                <a:solidFill>
                  <a:srgbClr val="FF0000"/>
                </a:solidFill>
              </a:rPr>
              <a:t>SPS TMCI </a:t>
            </a:r>
            <a:r>
              <a:rPr lang="fr-FR" sz="2000" b="1" dirty="0" err="1">
                <a:solidFill>
                  <a:srgbClr val="FF0000"/>
                </a:solidFill>
              </a:rPr>
              <a:t>from</a:t>
            </a:r>
            <a:r>
              <a:rPr lang="fr-FR" sz="2000" b="1" dirty="0">
                <a:solidFill>
                  <a:srgbClr val="FF0000"/>
                </a:solidFill>
              </a:rPr>
              <a:t> a BBR</a:t>
            </a:r>
          </a:p>
          <a:p>
            <a:pPr algn="l"/>
            <a:r>
              <a:rPr lang="fr-FR" sz="2000" b="1" dirty="0">
                <a:solidFill>
                  <a:srgbClr val="FF0000"/>
                </a:solidFill>
              </a:rPr>
              <a:t>        </a:t>
            </a:r>
            <a:r>
              <a:rPr lang="fr-FR" sz="2000" b="1" dirty="0" err="1">
                <a:solidFill>
                  <a:srgbClr val="FF0000"/>
                </a:solidFill>
              </a:rPr>
              <a:t>threshold</a:t>
            </a:r>
            <a:endParaRPr lang="fr-FR" sz="2000" b="1" dirty="0">
              <a:solidFill>
                <a:srgbClr val="FF0000"/>
              </a:solidFill>
            </a:endParaRPr>
          </a:p>
          <a:p>
            <a:pPr algn="l"/>
            <a:endParaRPr lang="fr-FR" sz="2000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2"/>
                </a:solidFill>
              </a:rPr>
              <a:t>Beam </a:t>
            </a:r>
            <a:r>
              <a:rPr lang="fr-FR" sz="2000" b="1" dirty="0" err="1">
                <a:solidFill>
                  <a:schemeClr val="tx2"/>
                </a:solidFill>
              </a:rPr>
              <a:t>becomes</a:t>
            </a:r>
            <a:r>
              <a:rPr lang="fr-FR" sz="2000" b="1" dirty="0">
                <a:solidFill>
                  <a:schemeClr val="tx2"/>
                </a:solidFill>
              </a:rPr>
              <a:t> the </a:t>
            </a:r>
            <a:r>
              <a:rPr lang="fr-FR" sz="2000" b="1" dirty="0" err="1">
                <a:solidFill>
                  <a:schemeClr val="tx2"/>
                </a:solidFill>
              </a:rPr>
              <a:t>most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unstable</a:t>
            </a:r>
            <a:r>
              <a:rPr lang="fr-FR" sz="2000" b="1" dirty="0">
                <a:solidFill>
                  <a:schemeClr val="tx2"/>
                </a:solidFill>
              </a:rPr>
              <a:t> at </a:t>
            </a:r>
            <a:r>
              <a:rPr lang="fr-FR" sz="2000" b="1" dirty="0" err="1">
                <a:solidFill>
                  <a:schemeClr val="tx2"/>
                </a:solidFill>
              </a:rPr>
              <a:t>larger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intensities</a:t>
            </a:r>
            <a:r>
              <a:rPr lang="fr-FR" sz="2000" b="1" dirty="0">
                <a:solidFill>
                  <a:schemeClr val="tx2"/>
                </a:solidFill>
              </a:rPr>
              <a:t> and inductive </a:t>
            </a:r>
            <a:r>
              <a:rPr lang="fr-FR" sz="2000" b="1" dirty="0" err="1">
                <a:solidFill>
                  <a:schemeClr val="tx2"/>
                </a:solidFill>
              </a:rPr>
              <a:t>impedances</a:t>
            </a:r>
            <a:endParaRPr lang="fr-FR" sz="2000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2"/>
                </a:solidFill>
              </a:rPr>
              <a:t>The stable </a:t>
            </a:r>
            <a:r>
              <a:rPr lang="fr-FR" sz="2000" b="1" dirty="0" err="1">
                <a:solidFill>
                  <a:schemeClr val="tx2"/>
                </a:solidFill>
              </a:rPr>
              <a:t>region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disappears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after</a:t>
            </a:r>
            <a:r>
              <a:rPr lang="fr-FR" sz="2000" b="1" dirty="0">
                <a:solidFill>
                  <a:schemeClr val="tx2"/>
                </a:solidFill>
              </a:rPr>
              <a:t> a certain </a:t>
            </a:r>
            <a:r>
              <a:rPr lang="fr-FR" sz="2000" b="1" dirty="0" err="1">
                <a:solidFill>
                  <a:schemeClr val="tx2"/>
                </a:solidFill>
              </a:rPr>
              <a:t>frequency</a:t>
            </a:r>
            <a:r>
              <a:rPr lang="fr-FR" sz="2000" b="1" dirty="0">
                <a:solidFill>
                  <a:schemeClr val="tx2"/>
                </a:solidFill>
              </a:rPr>
              <a:t> of the inductive </a:t>
            </a:r>
            <a:r>
              <a:rPr lang="fr-FR" sz="2000" b="1" dirty="0" err="1">
                <a:solidFill>
                  <a:schemeClr val="tx2"/>
                </a:solidFill>
              </a:rPr>
              <a:t>impedance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293C621F-77F1-4B5A-B327-99699386E088}"/>
              </a:ext>
            </a:extLst>
          </p:cNvPr>
          <p:cNvCxnSpPr/>
          <p:nvPr/>
        </p:nvCxnSpPr>
        <p:spPr>
          <a:xfrm>
            <a:off x="1363133" y="4444704"/>
            <a:ext cx="519006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6B2F7E8-94E3-47C8-960C-6D810881E3BD}"/>
              </a:ext>
            </a:extLst>
          </p:cNvPr>
          <p:cNvCxnSpPr>
            <a:cxnSpLocks/>
          </p:cNvCxnSpPr>
          <p:nvPr/>
        </p:nvCxnSpPr>
        <p:spPr>
          <a:xfrm>
            <a:off x="8335478" y="1938572"/>
            <a:ext cx="347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836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10449</TotalTime>
  <Words>1124</Words>
  <Application>Microsoft Office PowerPoint</Application>
  <PresentationFormat>Grand écran</PresentationFormat>
  <Paragraphs>177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Symbol</vt:lpstr>
      <vt:lpstr>Wingdings</vt:lpstr>
      <vt:lpstr>Office Theme</vt:lpstr>
      <vt:lpstr>Effect of a high frequency BBR on the SPS TMCI from a BBR with PyHEADTAIL</vt:lpstr>
      <vt:lpstr>Introduction</vt:lpstr>
      <vt:lpstr>SPS parameters</vt:lpstr>
      <vt:lpstr>Resonators parameters</vt:lpstr>
      <vt:lpstr>Effect of nslices on wake function (BBR and hfBBR cases)</vt:lpstr>
      <vt:lpstr>Effect of nslices on wake function (BBR and hfBBR cases)</vt:lpstr>
      <vt:lpstr>Growth rate of a hfBBR (10 GHz) + BBR</vt:lpstr>
      <vt:lpstr>Growth rate of a hfBBR (100 GHz) + BBR</vt:lpstr>
      <vt:lpstr>Growth rate of a hfBBR (1000 GHz) + BBR</vt:lpstr>
      <vt:lpstr>Similarities between the effect of a hfBBR and space charge</vt:lpstr>
      <vt:lpstr>Conclusion</vt:lpstr>
      <vt:lpstr>Outlook</vt:lpstr>
      <vt:lpstr>Backup slides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Sebastien Joly</dc:creator>
  <cp:lastModifiedBy>Sebastien Joly</cp:lastModifiedBy>
  <cp:revision>216</cp:revision>
  <dcterms:created xsi:type="dcterms:W3CDTF">2020-02-28T08:13:26Z</dcterms:created>
  <dcterms:modified xsi:type="dcterms:W3CDTF">2020-08-31T08:28:14Z</dcterms:modified>
</cp:coreProperties>
</file>