
<file path=[Content_Types].xml><?xml version="1.0" encoding="utf-8"?>
<Types xmlns="http://schemas.openxmlformats.org/package/2006/content-types">
  <Default Extension="xml" ContentType="application/xml"/>
  <Default Extension="jpg" ContentType="image/jpeg"/>
  <Default Extension="tiff" ContentType="image/tiff"/>
  <Default Extension="emf" ContentType="image/x-emf"/>
  <Default Extension="rels" ContentType="application/vnd.openxmlformats-package.relationships+xml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0"/>
  </p:notesMasterIdLst>
  <p:handoutMasterIdLst>
    <p:handoutMasterId r:id="rId21"/>
  </p:handoutMasterIdLst>
  <p:sldIdLst>
    <p:sldId id="315" r:id="rId2"/>
    <p:sldId id="316" r:id="rId3"/>
    <p:sldId id="310" r:id="rId4"/>
    <p:sldId id="312" r:id="rId5"/>
    <p:sldId id="313" r:id="rId6"/>
    <p:sldId id="317" r:id="rId7"/>
    <p:sldId id="314" r:id="rId8"/>
    <p:sldId id="327" r:id="rId9"/>
    <p:sldId id="291" r:id="rId10"/>
    <p:sldId id="326" r:id="rId11"/>
    <p:sldId id="318" r:id="rId12"/>
    <p:sldId id="320" r:id="rId13"/>
    <p:sldId id="321" r:id="rId14"/>
    <p:sldId id="322" r:id="rId15"/>
    <p:sldId id="323" r:id="rId16"/>
    <p:sldId id="324" r:id="rId17"/>
    <p:sldId id="319" r:id="rId18"/>
    <p:sldId id="325" r:id="rId1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F45B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4"/>
    <p:restoredTop sz="94681"/>
  </p:normalViewPr>
  <p:slideViewPr>
    <p:cSldViewPr snapToGrid="0" snapToObjects="1">
      <p:cViewPr>
        <p:scale>
          <a:sx n="90" d="100"/>
          <a:sy n="90" d="100"/>
        </p:scale>
        <p:origin x="-1088" y="-2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notesMaster" Target="notesMasters/notesMaster1.xml"/><Relationship Id="rId21" Type="http://schemas.openxmlformats.org/officeDocument/2006/relationships/handoutMaster" Target="handoutMasters/handoutMaster1.xml"/><Relationship Id="rId22" Type="http://schemas.openxmlformats.org/officeDocument/2006/relationships/printerSettings" Target="printerSettings/printerSettings1.bin"/><Relationship Id="rId23" Type="http://schemas.openxmlformats.org/officeDocument/2006/relationships/presProps" Target="presProps.xml"/><Relationship Id="rId24" Type="http://schemas.openxmlformats.org/officeDocument/2006/relationships/viewProps" Target="viewProps.xml"/><Relationship Id="rId25" Type="http://schemas.openxmlformats.org/officeDocument/2006/relationships/theme" Target="theme/theme1.xml"/><Relationship Id="rId26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0DF818A-AE50-6B41-AA1A-6B8A61655C3C}" type="datetimeFigureOut">
              <a:rPr lang="en-US" smtClean="0"/>
              <a:t>06/09/20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2BFCD39-4458-F448-B309-E8F51315F4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327524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0360506-7D17-264C-B588-7FB97AF2E731}" type="datetimeFigureOut">
              <a:rPr lang="en-US" smtClean="0"/>
              <a:t>06/09/20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EE82AAB-07F9-8442-BEFB-5F0772743B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882240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D85B09-5F81-AA42-B154-DD5180AD9558}" type="datetime1">
              <a:rPr lang="en-US" smtClean="0"/>
              <a:t>06/09/20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 Gazis/NTUA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DE809-9B53-4A40-A7AD-B79C0C9488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93401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85830-66CA-7D43-992C-FDF40190DF43}" type="datetime1">
              <a:rPr lang="en-US" smtClean="0"/>
              <a:t>06/09/20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 Gazis/NTUA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DE809-9B53-4A40-A7AD-B79C0C9488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27519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2F360A-7F63-094C-B940-B22D83679ED0}" type="datetime1">
              <a:rPr lang="en-US" smtClean="0"/>
              <a:t>06/09/20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 Gazis/NTUA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DE809-9B53-4A40-A7AD-B79C0C9488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00352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222BA1-7E71-CE4C-9449-6860DEF5500E}" type="datetime1">
              <a:rPr lang="en-US" smtClean="0"/>
              <a:t>06/09/20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 Gazis/NTUA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DE809-9B53-4A40-A7AD-B79C0C9488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98005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1059DE-BEDE-9F4C-8577-B4EBDC73AEA2}" type="datetime1">
              <a:rPr lang="en-US" smtClean="0"/>
              <a:t>06/09/20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 Gazis/NTUA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DE809-9B53-4A40-A7AD-B79C0C9488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14176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BE28E0-8AE8-1B4E-AA22-4DC3287B2F06}" type="datetime1">
              <a:rPr lang="en-US" smtClean="0"/>
              <a:t>06/09/20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 Gazis/NTUA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DE809-9B53-4A40-A7AD-B79C0C9488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57956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6AD2CE-CA54-C64F-AAB3-A3D46A067D55}" type="datetime1">
              <a:rPr lang="en-US" smtClean="0"/>
              <a:t>06/09/20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 Gazis/NTUA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DE809-9B53-4A40-A7AD-B79C0C9488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37308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5B6AAD-8783-6A4F-AC02-CCDEA6833F04}" type="datetime1">
              <a:rPr lang="en-US" smtClean="0"/>
              <a:t>06/09/20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 Gazis/NTUA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DE809-9B53-4A40-A7AD-B79C0C9488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75189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F73BB9-2F1B-2C4A-A83E-439487C62026}" type="datetime1">
              <a:rPr lang="en-US" smtClean="0"/>
              <a:t>06/09/20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 Gazis/NTUA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DE809-9B53-4A40-A7AD-B79C0C9488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63979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C1A630-8380-CF42-A4B8-A3576055C198}" type="datetime1">
              <a:rPr lang="en-US" smtClean="0"/>
              <a:t>06/09/20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 Gazis/NTUA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DE809-9B53-4A40-A7AD-B79C0C9488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49987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BEEFB-6A27-1945-BC3D-A9CED1C963A8}" type="datetime1">
              <a:rPr lang="en-US" smtClean="0"/>
              <a:t>06/09/20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 Gazis/NTUA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DE809-9B53-4A40-A7AD-B79C0C9488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60973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174B6F-4EF3-8D47-9DE0-FFBC65130358}" type="datetime1">
              <a:rPr lang="en-US" smtClean="0"/>
              <a:t>06/09/20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E Gazis/NTUA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EDE809-9B53-4A40-A7AD-B79C0C9488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73906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jp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.png"/><Relationship Id="rId3" Type="http://schemas.openxmlformats.org/officeDocument/2006/relationships/image" Target="../media/image5.emf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7.jp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8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tif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84981"/>
            <a:ext cx="7772400" cy="1470025"/>
          </a:xfrm>
        </p:spPr>
        <p:txBody>
          <a:bodyPr/>
          <a:lstStyle/>
          <a:p>
            <a:r>
              <a:rPr lang="en-US" dirty="0" smtClean="0"/>
              <a:t>Education and Training </a:t>
            </a:r>
            <a:r>
              <a:rPr lang="en-US" dirty="0" smtClean="0"/>
              <a:t>Programs </a:t>
            </a:r>
            <a:r>
              <a:rPr lang="en-US" dirty="0" smtClean="0"/>
              <a:t>with Greece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Evangelos </a:t>
            </a:r>
            <a:r>
              <a:rPr lang="en-US" dirty="0" err="1" smtClean="0">
                <a:solidFill>
                  <a:srgbClr val="0000FF"/>
                </a:solidFill>
              </a:rPr>
              <a:t>Gazis</a:t>
            </a:r>
            <a:r>
              <a:rPr lang="en-US" dirty="0" smtClean="0">
                <a:solidFill>
                  <a:srgbClr val="0000FF"/>
                </a:solidFill>
              </a:rPr>
              <a:t> / NTUA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Emmanuel Tsesmelis / CERN</a:t>
            </a:r>
          </a:p>
          <a:p>
            <a:endParaRPr lang="en-US" dirty="0">
              <a:solidFill>
                <a:srgbClr val="0000FF"/>
              </a:solidFill>
            </a:endParaRPr>
          </a:p>
          <a:p>
            <a:r>
              <a:rPr lang="en-US" dirty="0" smtClean="0">
                <a:solidFill>
                  <a:srgbClr val="0000FF"/>
                </a:solidFill>
              </a:rPr>
              <a:t>23</a:t>
            </a:r>
            <a:r>
              <a:rPr lang="en-US" baseline="30000" dirty="0" smtClean="0">
                <a:solidFill>
                  <a:srgbClr val="0000FF"/>
                </a:solidFill>
              </a:rPr>
              <a:t>rd</a:t>
            </a:r>
            <a:r>
              <a:rPr lang="en-US" dirty="0" smtClean="0">
                <a:solidFill>
                  <a:srgbClr val="0000FF"/>
                </a:solidFill>
              </a:rPr>
              <a:t> CERN-Greece Working Group Meeting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16 September 2020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DE809-9B53-4A40-A7AD-B79C0C9488FF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867960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43" y="173393"/>
            <a:ext cx="8920593" cy="650479"/>
          </a:xfrm>
        </p:spPr>
        <p:txBody>
          <a:bodyPr>
            <a:normAutofit/>
          </a:bodyPr>
          <a:lstStyle/>
          <a:p>
            <a:pPr lvl="0"/>
            <a:r>
              <a:rPr lang="en-US" sz="2800" b="1" dirty="0"/>
              <a:t>CERN-Greek Educational Activities </a:t>
            </a:r>
            <a:r>
              <a:rPr lang="en-US" sz="2800" b="1" dirty="0" smtClean="0"/>
              <a:t>IV</a:t>
            </a:r>
            <a:endParaRPr lang="en-US" sz="28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4049" y="1199445"/>
            <a:ext cx="8906287" cy="2624666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en-US" dirty="0" smtClean="0">
                <a:solidFill>
                  <a:srgbClr val="0000FF"/>
                </a:solidFill>
              </a:rPr>
              <a:t>NTUA Participation to the </a:t>
            </a:r>
          </a:p>
          <a:p>
            <a:pPr marL="0" indent="0" algn="ctr">
              <a:buNone/>
            </a:pPr>
            <a:r>
              <a:rPr lang="en-US" b="1" dirty="0" smtClean="0"/>
              <a:t>Science </a:t>
            </a:r>
            <a:r>
              <a:rPr lang="en-US" b="1" dirty="0"/>
              <a:t>Communication Hackathon at </a:t>
            </a:r>
            <a:r>
              <a:rPr lang="en-US" b="1" dirty="0" smtClean="0"/>
              <a:t>CERN</a:t>
            </a:r>
          </a:p>
          <a:p>
            <a:pPr marL="0" indent="0" algn="just">
              <a:buNone/>
            </a:pPr>
            <a:endParaRPr lang="en-US" b="1" dirty="0">
              <a:solidFill>
                <a:srgbClr val="0000FF"/>
              </a:solidFill>
            </a:endParaRPr>
          </a:p>
          <a:p>
            <a:pPr marL="0" indent="0" algn="just">
              <a:buNone/>
            </a:pPr>
            <a:r>
              <a:rPr lang="en-US" b="1" dirty="0" smtClean="0">
                <a:solidFill>
                  <a:srgbClr val="0000FF"/>
                </a:solidFill>
              </a:rPr>
              <a:t>13-15 November 2020 at IdeaSquare, CERN</a:t>
            </a:r>
          </a:p>
          <a:p>
            <a:pPr marL="0" indent="0" algn="just">
              <a:buNone/>
            </a:pPr>
            <a:endParaRPr lang="en-US" b="1" dirty="0">
              <a:solidFill>
                <a:srgbClr val="0000FF"/>
              </a:solidFill>
            </a:endParaRPr>
          </a:p>
          <a:p>
            <a:pPr marL="0" indent="0" algn="just">
              <a:buNone/>
            </a:pPr>
            <a:r>
              <a:rPr lang="en-US" dirty="0" smtClean="0">
                <a:solidFill>
                  <a:srgbClr val="0000FF"/>
                </a:solidFill>
              </a:rPr>
              <a:t>Hackathon Mentors: </a:t>
            </a:r>
          </a:p>
          <a:p>
            <a:pPr marL="3543300" lvl="8" indent="0" algn="just">
              <a:buNone/>
            </a:pPr>
            <a:r>
              <a:rPr lang="en-US" sz="3200" b="1" dirty="0" smtClean="0">
                <a:solidFill>
                  <a:srgbClr val="0000FF"/>
                </a:solidFill>
              </a:rPr>
              <a:t>Dr. </a:t>
            </a:r>
            <a:r>
              <a:rPr lang="en-US" sz="3200" b="1" dirty="0" err="1" smtClean="0">
                <a:solidFill>
                  <a:srgbClr val="0000FF"/>
                </a:solidFill>
              </a:rPr>
              <a:t>Eleni</a:t>
            </a:r>
            <a:r>
              <a:rPr lang="en-US" sz="3200" b="1" dirty="0" smtClean="0">
                <a:solidFill>
                  <a:srgbClr val="0000FF"/>
                </a:solidFill>
              </a:rPr>
              <a:t> </a:t>
            </a:r>
            <a:r>
              <a:rPr lang="en-US" sz="3200" b="1" dirty="0" err="1" smtClean="0">
                <a:solidFill>
                  <a:srgbClr val="0000FF"/>
                </a:solidFill>
              </a:rPr>
              <a:t>Adamidi</a:t>
            </a:r>
            <a:r>
              <a:rPr lang="en-US" sz="3200" b="1" dirty="0" smtClean="0">
                <a:solidFill>
                  <a:srgbClr val="0000FF"/>
                </a:solidFill>
              </a:rPr>
              <a:t>, </a:t>
            </a:r>
          </a:p>
          <a:p>
            <a:pPr marL="3543300" lvl="8" indent="0" algn="just">
              <a:buNone/>
            </a:pPr>
            <a:r>
              <a:rPr lang="en-US" sz="3200" b="1" dirty="0" smtClean="0">
                <a:solidFill>
                  <a:srgbClr val="0000FF"/>
                </a:solidFill>
              </a:rPr>
              <a:t>Prof. Evangelos </a:t>
            </a:r>
            <a:r>
              <a:rPr lang="en-US" sz="3200" b="1" dirty="0" err="1" smtClean="0">
                <a:solidFill>
                  <a:srgbClr val="0000FF"/>
                </a:solidFill>
              </a:rPr>
              <a:t>Gazis</a:t>
            </a:r>
            <a:endParaRPr lang="en-US" sz="3200" dirty="0">
              <a:solidFill>
                <a:srgbClr val="0000FF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DE809-9B53-4A40-A7AD-B79C0C9488FF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0857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"/>
            <a:ext cx="9144000" cy="946502"/>
          </a:xfrm>
        </p:spPr>
        <p:txBody>
          <a:bodyPr>
            <a:noAutofit/>
          </a:bodyPr>
          <a:lstStyle/>
          <a:p>
            <a:r>
              <a:rPr lang="en-US" sz="2800" b="1" dirty="0"/>
              <a:t>CERN-Greek Educational Activities </a:t>
            </a:r>
            <a:r>
              <a:rPr lang="en-US" sz="2800" b="1" dirty="0" smtClean="0"/>
              <a:t>V</a:t>
            </a:r>
            <a:r>
              <a:rPr lang="en-US" sz="2800" b="1" dirty="0"/>
              <a:t/>
            </a:r>
            <a:br>
              <a:rPr lang="en-US" sz="2800" b="1" dirty="0"/>
            </a:br>
            <a:r>
              <a:rPr lang="en-US" sz="1200" b="1" dirty="0" smtClean="0"/>
              <a:t/>
            </a:r>
            <a:br>
              <a:rPr lang="en-US" sz="1200" b="1" dirty="0" smtClean="0"/>
            </a:br>
            <a:r>
              <a:rPr lang="en-US" sz="2800" b="1" dirty="0" smtClean="0">
                <a:solidFill>
                  <a:srgbClr val="0000FF"/>
                </a:solidFill>
              </a:rPr>
              <a:t>NTUA </a:t>
            </a:r>
            <a:r>
              <a:rPr lang="en-US" sz="2800" b="1" dirty="0" smtClean="0">
                <a:solidFill>
                  <a:srgbClr val="0000FF"/>
                </a:solidFill>
              </a:rPr>
              <a:t>Participation to the LHC Integration</a:t>
            </a:r>
            <a:r>
              <a:rPr lang="en-US" sz="2800" b="1" dirty="0">
                <a:solidFill>
                  <a:srgbClr val="0000FF"/>
                </a:solidFill>
              </a:rPr>
              <a:t>, LS1 and </a:t>
            </a:r>
            <a:r>
              <a:rPr lang="en-US" sz="2800" b="1" dirty="0" smtClean="0">
                <a:solidFill>
                  <a:srgbClr val="0000FF"/>
                </a:solidFill>
              </a:rPr>
              <a:t> LS2</a:t>
            </a:r>
            <a:endParaRPr lang="en-US" sz="2800" b="1" dirty="0">
              <a:solidFill>
                <a:srgbClr val="0000FF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580444"/>
            <a:ext cx="9143999" cy="4786137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200" dirty="0" smtClean="0"/>
              <a:t>The </a:t>
            </a:r>
            <a:r>
              <a:rPr lang="en-US" sz="2200" b="1" dirty="0" smtClean="0">
                <a:solidFill>
                  <a:srgbClr val="FF0000"/>
                </a:solidFill>
              </a:rPr>
              <a:t>NTUA Engineering Team </a:t>
            </a:r>
            <a:r>
              <a:rPr lang="en-US" sz="2200" dirty="0" smtClean="0"/>
              <a:t>with 12 members(*). An NTUA PhD Physicist as coordinator has participated to the LHC works:</a:t>
            </a:r>
          </a:p>
          <a:p>
            <a:pPr marL="0" indent="0">
              <a:buNone/>
            </a:pPr>
            <a:endParaRPr lang="en-US" sz="2200" dirty="0" smtClean="0"/>
          </a:p>
          <a:p>
            <a:r>
              <a:rPr lang="en-US" sz="2200" b="1" dirty="0" smtClean="0">
                <a:solidFill>
                  <a:srgbClr val="FF0000"/>
                </a:solidFill>
              </a:rPr>
              <a:t>2006-2008:</a:t>
            </a:r>
            <a:r>
              <a:rPr lang="en-US" sz="2200" dirty="0" smtClean="0"/>
              <a:t> </a:t>
            </a:r>
            <a:r>
              <a:rPr lang="en-US" sz="2200" b="1" dirty="0" smtClean="0"/>
              <a:t>LHC Integration &amp; Completion</a:t>
            </a:r>
            <a:r>
              <a:rPr lang="en-US" sz="2200" dirty="0" smtClean="0"/>
              <a:t>, VME &amp; other electronic </a:t>
            </a:r>
            <a:r>
              <a:rPr lang="en-US" sz="2200" dirty="0"/>
              <a:t>control </a:t>
            </a:r>
            <a:r>
              <a:rPr lang="en-US" sz="2200" dirty="0" smtClean="0"/>
              <a:t>cards, for the LHC cryogenics instrumentation, installation and Commissioning. 							Project Manager </a:t>
            </a:r>
            <a:r>
              <a:rPr lang="en-US" sz="2200" b="1" dirty="0" smtClean="0"/>
              <a:t>R. Saban/EN</a:t>
            </a:r>
            <a:endParaRPr lang="en-US" sz="2200" dirty="0" smtClean="0"/>
          </a:p>
          <a:p>
            <a:pPr marL="0" indent="0">
              <a:buNone/>
            </a:pPr>
            <a:endParaRPr lang="en-US" sz="2200" dirty="0" smtClean="0"/>
          </a:p>
          <a:p>
            <a:r>
              <a:rPr lang="en-US" sz="2200" b="1" dirty="0" smtClean="0">
                <a:solidFill>
                  <a:srgbClr val="FF0000"/>
                </a:solidFill>
              </a:rPr>
              <a:t>2012-2014, LS1-SMACC Project:</a:t>
            </a:r>
            <a:r>
              <a:rPr lang="en-US" sz="2200" dirty="0" smtClean="0"/>
              <a:t> Consolidation of the LHC splices, to be achieved the 13TeV of the LHC beams. 		Project </a:t>
            </a:r>
            <a:r>
              <a:rPr lang="en-US" sz="2200" dirty="0"/>
              <a:t>Manager </a:t>
            </a:r>
            <a:r>
              <a:rPr lang="en-US" sz="2200" b="1" dirty="0" smtClean="0"/>
              <a:t>J-P. Tock/TE</a:t>
            </a:r>
            <a:endParaRPr lang="en-US" sz="2200" dirty="0" smtClean="0"/>
          </a:p>
          <a:p>
            <a:pPr marL="0" indent="0">
              <a:buNone/>
            </a:pPr>
            <a:endParaRPr lang="en-US" sz="2200" dirty="0" smtClean="0"/>
          </a:p>
          <a:p>
            <a:pPr marL="0" indent="0">
              <a:buNone/>
            </a:pPr>
            <a:endParaRPr lang="en-US" sz="1800" b="1" dirty="0" smtClean="0"/>
          </a:p>
          <a:p>
            <a:pPr marL="0" indent="0">
              <a:buNone/>
            </a:pPr>
            <a:r>
              <a:rPr lang="en-US" sz="1800" b="1" dirty="0" smtClean="0"/>
              <a:t>(*) Members of the NTUA Engineering Team: Students from  NTUA Engineering Schools, TEI-Athens/Piraeus, Sivitanidios vocational school</a:t>
            </a:r>
            <a:endParaRPr lang="en-US" sz="1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 Gazis/NTUA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DE809-9B53-4A40-A7AD-B79C0C9488FF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976357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48" y="691445"/>
            <a:ext cx="9144000" cy="6165304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862667" y="0"/>
            <a:ext cx="478366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rgbClr val="FF0000"/>
                </a:solidFill>
              </a:rPr>
              <a:t>SMACC PROJECT</a:t>
            </a:r>
            <a:endParaRPr lang="en-US" sz="2800" b="1" dirty="0">
              <a:solidFill>
                <a:srgbClr val="FF0000"/>
              </a:solidFill>
            </a:endParaRPr>
          </a:p>
        </p:txBody>
      </p:sp>
      <p:cxnSp>
        <p:nvCxnSpPr>
          <p:cNvPr id="5" name="Straight Arrow Connector 4"/>
          <p:cNvCxnSpPr/>
          <p:nvPr/>
        </p:nvCxnSpPr>
        <p:spPr>
          <a:xfrm flipH="1">
            <a:off x="846667" y="691445"/>
            <a:ext cx="2963333" cy="139699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 flipH="1">
            <a:off x="2300111" y="691445"/>
            <a:ext cx="1509889" cy="139699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>
            <a:off x="3810000" y="691445"/>
            <a:ext cx="98778" cy="139699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941889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141" y="607229"/>
            <a:ext cx="9199563" cy="63190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01059" y="3151087"/>
            <a:ext cx="2108334" cy="646331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NTUA Contribution</a:t>
            </a:r>
          </a:p>
          <a:p>
            <a:endParaRPr lang="en-GB" dirty="0"/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378"/>
          <a:stretch/>
        </p:blipFill>
        <p:spPr bwMode="auto">
          <a:xfrm>
            <a:off x="141019" y="3450876"/>
            <a:ext cx="3129498" cy="9643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Oval 1"/>
          <p:cNvSpPr/>
          <p:nvPr/>
        </p:nvSpPr>
        <p:spPr>
          <a:xfrm>
            <a:off x="-2997" y="2807994"/>
            <a:ext cx="3888432" cy="1800200"/>
          </a:xfrm>
          <a:prstGeom prst="ellipse">
            <a:avLst/>
          </a:prstGeom>
          <a:noFill/>
          <a:ln w="47625"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/>
          <p:cNvSpPr txBox="1"/>
          <p:nvPr/>
        </p:nvSpPr>
        <p:spPr>
          <a:xfrm>
            <a:off x="-16679" y="1"/>
            <a:ext cx="9144000" cy="607228"/>
          </a:xfrm>
          <a:prstGeom prst="rect">
            <a:avLst/>
          </a:prstGeom>
          <a:solidFill>
            <a:schemeClr val="tx1"/>
          </a:solidFill>
        </p:spPr>
        <p:txBody>
          <a:bodyPr wrap="none" rtlCol="0" anchor="ctr" anchorCtr="0">
            <a:noAutofit/>
          </a:bodyPr>
          <a:lstStyle/>
          <a:p>
            <a:pPr algn="ctr"/>
            <a:r>
              <a:rPr lang="en-GB" sz="2400" dirty="0" smtClean="0">
                <a:solidFill>
                  <a:schemeClr val="bg1"/>
                </a:solidFill>
              </a:rPr>
              <a:t>SMACC Organisation chart</a:t>
            </a:r>
          </a:p>
        </p:txBody>
      </p:sp>
    </p:spTree>
    <p:extLst>
      <p:ext uri="{BB962C8B-B14F-4D97-AF65-F5344CB8AC3E}">
        <p14:creationId xmlns:p14="http://schemas.microsoft.com/office/powerpoint/2010/main" val="9476380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2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0069" y="31440"/>
            <a:ext cx="9184069" cy="68880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97782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2324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64971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8125" r="4135"/>
          <a:stretch/>
        </p:blipFill>
        <p:spPr bwMode="auto">
          <a:xfrm>
            <a:off x="0" y="-1"/>
            <a:ext cx="9144000" cy="6954991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397533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949222"/>
            <a:ext cx="8229600" cy="3407128"/>
          </a:xfrm>
        </p:spPr>
        <p:txBody>
          <a:bodyPr>
            <a:normAutofit/>
          </a:bodyPr>
          <a:lstStyle/>
          <a:p>
            <a:r>
              <a:rPr lang="en-US" sz="2800" dirty="0" smtClean="0"/>
              <a:t>On 23 August 2019 the NTUA Greek Team with the Teams from Poland, Russia and Pakistan achieved to open at the LS2 operation:</a:t>
            </a:r>
            <a:endParaRPr lang="en-US" sz="2800" b="1" dirty="0" smtClean="0">
              <a:solidFill>
                <a:srgbClr val="FF0000"/>
              </a:solidFill>
            </a:endParaRPr>
          </a:p>
          <a:p>
            <a:pPr marL="0" indent="0" algn="ctr">
              <a:buNone/>
            </a:pPr>
            <a:endParaRPr lang="en-US" b="1" dirty="0">
              <a:solidFill>
                <a:srgbClr val="FF0000"/>
              </a:solidFill>
            </a:endParaRPr>
          </a:p>
          <a:p>
            <a:pPr marL="0" indent="0" algn="ctr">
              <a:buNone/>
            </a:pPr>
            <a:r>
              <a:rPr lang="en-US" b="1" dirty="0" smtClean="0">
                <a:solidFill>
                  <a:srgbClr val="FF0000"/>
                </a:solidFill>
              </a:rPr>
              <a:t>1000</a:t>
            </a:r>
            <a:r>
              <a:rPr lang="en-US" b="1" dirty="0" smtClean="0"/>
              <a:t> Dipole Interconnections in less than 3 months work</a:t>
            </a:r>
            <a:endParaRPr lang="en-US" b="1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 Gazis/NTUA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DE809-9B53-4A40-A7AD-B79C0C9488FF}" type="slidenum">
              <a:rPr lang="en-US" smtClean="0"/>
              <a:t>17</a:t>
            </a:fld>
            <a:endParaRPr lang="en-US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0" y="119416"/>
            <a:ext cx="9144000" cy="473251"/>
          </a:xfrm>
        </p:spPr>
        <p:txBody>
          <a:bodyPr>
            <a:noAutofit/>
          </a:bodyPr>
          <a:lstStyle/>
          <a:p>
            <a:r>
              <a:rPr lang="en-US" sz="2800" b="1" dirty="0"/>
              <a:t>CERN-Greek Educational Activities </a:t>
            </a:r>
            <a:r>
              <a:rPr lang="en-US" sz="2800" b="1" dirty="0" smtClean="0"/>
              <a:t>V</a:t>
            </a:r>
            <a:r>
              <a:rPr lang="en-US" sz="2800" b="1" dirty="0" smtClean="0"/>
              <a:t/>
            </a:r>
            <a:br>
              <a:rPr lang="en-US" sz="2800" b="1" dirty="0" smtClean="0"/>
            </a:br>
            <a:r>
              <a:rPr lang="en-US" sz="2800" b="1" dirty="0" smtClean="0"/>
              <a:t>NTUA </a:t>
            </a:r>
            <a:r>
              <a:rPr lang="en-US" sz="2800" b="1" dirty="0" smtClean="0"/>
              <a:t>Participation to the LHC Integration</a:t>
            </a:r>
            <a:r>
              <a:rPr lang="en-US" sz="2800" b="1" dirty="0"/>
              <a:t>, </a:t>
            </a:r>
            <a:r>
              <a:rPr lang="en-US" sz="2800" b="1" dirty="0" smtClean="0"/>
              <a:t>LS2</a:t>
            </a:r>
            <a:endParaRPr lang="en-US" sz="2800" b="1" dirty="0"/>
          </a:p>
        </p:txBody>
      </p:sp>
      <p:sp>
        <p:nvSpPr>
          <p:cNvPr id="7" name="Rectangle 6"/>
          <p:cNvSpPr/>
          <p:nvPr/>
        </p:nvSpPr>
        <p:spPr>
          <a:xfrm>
            <a:off x="76200" y="4727222"/>
            <a:ext cx="8932333" cy="1284111"/>
          </a:xfrm>
          <a:prstGeom prst="rect">
            <a:avLst/>
          </a:prstGeom>
          <a:noFill/>
          <a:ln w="57150" cmpd="sng">
            <a:solidFill>
              <a:srgbClr val="0000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/>
          <p:cNvSpPr/>
          <p:nvPr/>
        </p:nvSpPr>
        <p:spPr>
          <a:xfrm>
            <a:off x="76200" y="1181340"/>
            <a:ext cx="9045223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>
                <a:solidFill>
                  <a:srgbClr val="FF0000"/>
                </a:solidFill>
              </a:rPr>
              <a:t>2019-2020, LS2-DISMAC Project:</a:t>
            </a:r>
            <a:r>
              <a:rPr lang="en-US" sz="2800" dirty="0"/>
              <a:t> Consolidation of the LHC power diodes. 					</a:t>
            </a:r>
            <a:r>
              <a:rPr lang="en-US" sz="2800" dirty="0" smtClean="0"/>
              <a:t>Project </a:t>
            </a:r>
            <a:r>
              <a:rPr lang="en-US" sz="2800" dirty="0"/>
              <a:t>Manager </a:t>
            </a:r>
            <a:r>
              <a:rPr lang="en-US" sz="2800" b="1" dirty="0"/>
              <a:t>J-P. Tock/TE</a:t>
            </a:r>
          </a:p>
        </p:txBody>
      </p:sp>
      <p:sp>
        <p:nvSpPr>
          <p:cNvPr id="8" name="Rectangle 7"/>
          <p:cNvSpPr/>
          <p:nvPr/>
        </p:nvSpPr>
        <p:spPr>
          <a:xfrm>
            <a:off x="98777" y="1181340"/>
            <a:ext cx="9067800" cy="1195652"/>
          </a:xfrm>
          <a:prstGeom prst="rect">
            <a:avLst/>
          </a:prstGeom>
          <a:noFill/>
          <a:ln w="57150" cmpd="sng">
            <a:solidFill>
              <a:srgbClr val="0000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78924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61749"/>
            <a:ext cx="8229600" cy="430918"/>
          </a:xfrm>
        </p:spPr>
        <p:txBody>
          <a:bodyPr>
            <a:normAutofit fontScale="90000"/>
          </a:bodyPr>
          <a:lstStyle/>
          <a:p>
            <a:r>
              <a:rPr lang="en-US" sz="3200" b="1" dirty="0" smtClean="0"/>
              <a:t>1360</a:t>
            </a:r>
            <a:r>
              <a:rPr lang="en-US" sz="3200" b="1" baseline="30000" dirty="0" smtClean="0"/>
              <a:t>th</a:t>
            </a:r>
            <a:r>
              <a:rPr lang="en-US" sz="3200" b="1" dirty="0" smtClean="0"/>
              <a:t> Last Interconnection Opening - 07 Nov 2019</a:t>
            </a:r>
            <a:endParaRPr lang="en-US" sz="3200" b="1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 Gazis/NTUA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DE809-9B53-4A40-A7AD-B79C0C9488FF}" type="slidenum">
              <a:rPr lang="en-US" smtClean="0"/>
              <a:t>18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183444" y="846667"/>
            <a:ext cx="881944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I</a:t>
            </a:r>
            <a:r>
              <a:rPr lang="en-US" dirty="0" smtClean="0"/>
              <a:t>n </a:t>
            </a:r>
            <a:r>
              <a:rPr lang="en-US" dirty="0"/>
              <a:t>presence of the </a:t>
            </a:r>
            <a:r>
              <a:rPr lang="en-US" b="1" dirty="0"/>
              <a:t>LS2 coordinator, JM Jimenez</a:t>
            </a:r>
            <a:r>
              <a:rPr lang="en-US" dirty="0"/>
              <a:t>, the last interconnection was opened in the sector </a:t>
            </a:r>
            <a:r>
              <a:rPr lang="en-US" dirty="0" smtClean="0"/>
              <a:t>78, </a:t>
            </a:r>
            <a:r>
              <a:rPr lang="en-US" dirty="0"/>
              <a:t>thanks are going to the collaborating </a:t>
            </a:r>
            <a:r>
              <a:rPr lang="en-US" dirty="0" smtClean="0"/>
              <a:t>institutes: </a:t>
            </a:r>
            <a:r>
              <a:rPr lang="en-US" b="1" dirty="0" smtClean="0">
                <a:solidFill>
                  <a:srgbClr val="FF6600"/>
                </a:solidFill>
              </a:rPr>
              <a:t>NTUA </a:t>
            </a:r>
            <a:r>
              <a:rPr lang="en-US" b="1" dirty="0">
                <a:solidFill>
                  <a:srgbClr val="FF6600"/>
                </a:solidFill>
              </a:rPr>
              <a:t>Ath</a:t>
            </a:r>
            <a:r>
              <a:rPr lang="en-US" dirty="0"/>
              <a:t>ens and </a:t>
            </a:r>
            <a:r>
              <a:rPr lang="en-US" b="1" dirty="0">
                <a:solidFill>
                  <a:srgbClr val="FF6600"/>
                </a:solidFill>
              </a:rPr>
              <a:t>WUST </a:t>
            </a:r>
            <a:r>
              <a:rPr lang="en-US" b="1" dirty="0" smtClean="0">
                <a:solidFill>
                  <a:srgbClr val="FF6600"/>
                </a:solidFill>
              </a:rPr>
              <a:t>Wroclaw </a:t>
            </a:r>
            <a:r>
              <a:rPr lang="en-US" dirty="0"/>
              <a:t>and to the CERN </a:t>
            </a:r>
            <a:r>
              <a:rPr lang="en-US" dirty="0" smtClean="0"/>
              <a:t>team: L </a:t>
            </a:r>
            <a:r>
              <a:rPr lang="en-US" dirty="0"/>
              <a:t>Ponce, A Jacquemod, A </a:t>
            </a:r>
            <a:r>
              <a:rPr lang="en-US" dirty="0" smtClean="0"/>
              <a:t>Bastard</a:t>
            </a:r>
            <a:endParaRPr lang="en-US" dirty="0"/>
          </a:p>
        </p:txBody>
      </p:sp>
      <p:pic>
        <p:nvPicPr>
          <p:cNvPr id="7" name="Picture 6" descr="2019-11-07_Last Interconnection openning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0890" y="1781069"/>
            <a:ext cx="7605888" cy="50769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14234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DE809-9B53-4A40-A7AD-B79C0C9488FF}" type="slidenum">
              <a:rPr lang="en-US" smtClean="0"/>
              <a:t>2</a:t>
            </a:fld>
            <a:endParaRPr lang="en-US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109743" y="23772"/>
            <a:ext cx="8920593" cy="65047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b="1" dirty="0" smtClean="0"/>
              <a:t>Greek High School Teacher </a:t>
            </a:r>
            <a:r>
              <a:rPr lang="en-US" sz="2800" b="1" dirty="0" smtClean="0"/>
              <a:t>Program</a:t>
            </a:r>
            <a:endParaRPr lang="en-US" sz="2800" b="1" dirty="0"/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457908" y="604759"/>
            <a:ext cx="8140700" cy="3211949"/>
          </a:xfrm>
          <a:ln w="38100" cmpd="sng">
            <a:solidFill>
              <a:srgbClr val="008000"/>
            </a:solidFill>
          </a:ln>
        </p:spPr>
        <p:txBody>
          <a:bodyPr>
            <a:normAutofit/>
          </a:bodyPr>
          <a:lstStyle/>
          <a:p>
            <a:pPr marL="0" indent="0"/>
            <a:r>
              <a:rPr lang="en-US" sz="2300" b="1" dirty="0" smtClean="0">
                <a:solidFill>
                  <a:srgbClr val="0F45BD"/>
                </a:solidFill>
              </a:rPr>
              <a:t>THE YEAR </a:t>
            </a:r>
            <a:r>
              <a:rPr lang="en-US" sz="2300" b="1" dirty="0" smtClean="0">
                <a:solidFill>
                  <a:srgbClr val="FF0000"/>
                </a:solidFill>
              </a:rPr>
              <a:t>2019</a:t>
            </a:r>
            <a:r>
              <a:rPr lang="en-US" sz="2300" b="1" dirty="0" smtClean="0">
                <a:solidFill>
                  <a:srgbClr val="0F45BD"/>
                </a:solidFill>
              </a:rPr>
              <a:t>, </a:t>
            </a:r>
            <a:r>
              <a:rPr lang="en-US" sz="2300" b="1" dirty="0" smtClean="0">
                <a:solidFill>
                  <a:srgbClr val="FF0000"/>
                </a:solidFill>
              </a:rPr>
              <a:t>12 YEARS </a:t>
            </a:r>
            <a:r>
              <a:rPr lang="en-US" sz="2300" b="1" dirty="0">
                <a:solidFill>
                  <a:srgbClr val="0F45BD"/>
                </a:solidFill>
              </a:rPr>
              <a:t>OF GREEK HSTs TRAINING </a:t>
            </a:r>
            <a:r>
              <a:rPr lang="en-US" sz="2300" b="1" dirty="0" smtClean="0">
                <a:solidFill>
                  <a:srgbClr val="0F45BD"/>
                </a:solidFill>
              </a:rPr>
              <a:t>@ </a:t>
            </a:r>
            <a:r>
              <a:rPr lang="en-US" sz="2300" b="1" dirty="0">
                <a:solidFill>
                  <a:srgbClr val="0F45BD"/>
                </a:solidFill>
              </a:rPr>
              <a:t>CERN</a:t>
            </a:r>
            <a:r>
              <a:rPr lang="en-US" sz="2300" b="1" dirty="0" smtClean="0">
                <a:solidFill>
                  <a:srgbClr val="0F45BD"/>
                </a:solidFill>
              </a:rPr>
              <a:t>!</a:t>
            </a:r>
            <a:br>
              <a:rPr lang="en-US" sz="2300" b="1" dirty="0" smtClean="0">
                <a:solidFill>
                  <a:srgbClr val="0F45BD"/>
                </a:solidFill>
              </a:rPr>
            </a:br>
            <a:r>
              <a:rPr lang="en-US" sz="2300" b="1" dirty="0" smtClean="0">
                <a:solidFill>
                  <a:srgbClr val="0F45BD"/>
                </a:solidFill>
              </a:rPr>
              <a:t/>
            </a:r>
            <a:br>
              <a:rPr lang="en-US" sz="2300" b="1" dirty="0" smtClean="0">
                <a:solidFill>
                  <a:srgbClr val="0F45BD"/>
                </a:solidFill>
              </a:rPr>
            </a:br>
            <a:r>
              <a:rPr lang="en-US" sz="2200" b="1" dirty="0" smtClean="0">
                <a:solidFill>
                  <a:srgbClr val="0000FF"/>
                </a:solidFill>
              </a:rPr>
              <a:t>36 </a:t>
            </a:r>
            <a:r>
              <a:rPr lang="en-US" sz="2200" b="1" dirty="0">
                <a:solidFill>
                  <a:srgbClr val="0000FF"/>
                </a:solidFill>
              </a:rPr>
              <a:t>Greek High School Teachers Training</a:t>
            </a:r>
            <a:br>
              <a:rPr lang="en-US" sz="2200" b="1" dirty="0">
                <a:solidFill>
                  <a:srgbClr val="0000FF"/>
                </a:solidFill>
              </a:rPr>
            </a:br>
            <a:r>
              <a:rPr lang="en-US" sz="2200" b="1" dirty="0">
                <a:solidFill>
                  <a:srgbClr val="0000FF"/>
                </a:solidFill>
              </a:rPr>
              <a:t>on </a:t>
            </a:r>
            <a:r>
              <a:rPr lang="en-US" sz="2200" b="1" dirty="0" smtClean="0">
                <a:solidFill>
                  <a:srgbClr val="0000FF"/>
                </a:solidFill>
              </a:rPr>
              <a:t>28-31 August 2019</a:t>
            </a:r>
            <a:r>
              <a:rPr lang="en-US" sz="2200" b="1" dirty="0">
                <a:solidFill>
                  <a:srgbClr val="0000FF"/>
                </a:solidFill>
              </a:rPr>
              <a:t/>
            </a:r>
            <a:br>
              <a:rPr lang="en-US" sz="2200" b="1" dirty="0">
                <a:solidFill>
                  <a:srgbClr val="0000FF"/>
                </a:solidFill>
              </a:rPr>
            </a:br>
            <a:r>
              <a:rPr lang="en-US" sz="2200" b="1" dirty="0">
                <a:solidFill>
                  <a:srgbClr val="0000FF"/>
                </a:solidFill>
              </a:rPr>
              <a:t>from all over </a:t>
            </a:r>
            <a:r>
              <a:rPr lang="en-US" sz="2200" b="1" dirty="0" smtClean="0">
                <a:solidFill>
                  <a:srgbClr val="0000FF"/>
                </a:solidFill>
              </a:rPr>
              <a:t>Greece</a:t>
            </a:r>
            <a:br>
              <a:rPr lang="en-US" sz="2200" b="1" dirty="0" smtClean="0">
                <a:solidFill>
                  <a:srgbClr val="0000FF"/>
                </a:solidFill>
              </a:rPr>
            </a:br>
            <a:r>
              <a:rPr lang="en-US" sz="2200" b="1" dirty="0" smtClean="0">
                <a:solidFill>
                  <a:srgbClr val="0F45BD"/>
                </a:solidFill>
              </a:rPr>
              <a:t/>
            </a:r>
            <a:br>
              <a:rPr lang="en-US" sz="2200" b="1" dirty="0" smtClean="0">
                <a:solidFill>
                  <a:srgbClr val="0F45BD"/>
                </a:solidFill>
              </a:rPr>
            </a:br>
            <a:r>
              <a:rPr lang="en-US" sz="2300" b="1" dirty="0">
                <a:solidFill>
                  <a:srgbClr val="0F45BD"/>
                </a:solidFill>
              </a:rPr>
              <a:t>TOTAL NUMBER OF GREEK HSTs TRAINED </a:t>
            </a:r>
            <a:r>
              <a:rPr lang="en-US" sz="2300" b="1" dirty="0" smtClean="0">
                <a:solidFill>
                  <a:srgbClr val="0F45BD"/>
                </a:solidFill>
              </a:rPr>
              <a:t>2008-2019:</a:t>
            </a:r>
            <a:r>
              <a:rPr lang="en-US" sz="2300" b="1" dirty="0">
                <a:solidFill>
                  <a:srgbClr val="0F45BD"/>
                </a:solidFill>
              </a:rPr>
              <a:t/>
            </a:r>
            <a:br>
              <a:rPr lang="en-US" sz="2300" b="1" dirty="0">
                <a:solidFill>
                  <a:srgbClr val="0F45BD"/>
                </a:solidFill>
              </a:rPr>
            </a:br>
            <a:r>
              <a:rPr lang="en-US" sz="2300" b="1" dirty="0" smtClean="0">
                <a:solidFill>
                  <a:srgbClr val="FF0000"/>
                </a:solidFill>
              </a:rPr>
              <a:t>1233 </a:t>
            </a:r>
            <a:r>
              <a:rPr lang="en-US" sz="2300" b="1" dirty="0">
                <a:solidFill>
                  <a:srgbClr val="FF0000"/>
                </a:solidFill>
              </a:rPr>
              <a:t>(from Greece)  + 20 (from Cyprus)</a:t>
            </a:r>
            <a:r>
              <a:rPr lang="en-US" sz="2300" b="1" dirty="0">
                <a:solidFill>
                  <a:srgbClr val="0F45BD"/>
                </a:solidFill>
              </a:rPr>
              <a:t/>
            </a:r>
            <a:br>
              <a:rPr lang="en-US" sz="2300" b="1" dirty="0">
                <a:solidFill>
                  <a:srgbClr val="0F45BD"/>
                </a:solidFill>
              </a:rPr>
            </a:br>
            <a:endParaRPr lang="en-US" sz="2300" b="1" dirty="0">
              <a:solidFill>
                <a:srgbClr val="0000FF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72368" y="3886200"/>
            <a:ext cx="8311781" cy="1477328"/>
          </a:xfrm>
          <a:prstGeom prst="rect">
            <a:avLst/>
          </a:prstGeom>
          <a:noFill/>
          <a:ln w="38100" cmpd="sng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I</a:t>
            </a:r>
            <a:r>
              <a:rPr lang="en-US" dirty="0" smtClean="0"/>
              <a:t>mportant points </a:t>
            </a:r>
            <a:r>
              <a:rPr lang="en-US" dirty="0"/>
              <a:t>to be taken into account:</a:t>
            </a:r>
          </a:p>
          <a:p>
            <a:endParaRPr lang="en-US" dirty="0"/>
          </a:p>
          <a:p>
            <a:pPr marL="285750" indent="-285750">
              <a:buFont typeface="Arial"/>
              <a:buChar char="•"/>
            </a:pPr>
            <a:r>
              <a:rPr lang="en-US" dirty="0"/>
              <a:t>The </a:t>
            </a:r>
            <a:r>
              <a:rPr lang="en-US" b="1" dirty="0" err="1"/>
              <a:t>Ioannis</a:t>
            </a:r>
            <a:r>
              <a:rPr lang="en-US" b="1" dirty="0"/>
              <a:t> S. </a:t>
            </a:r>
            <a:r>
              <a:rPr lang="en-US" b="1" dirty="0" err="1"/>
              <a:t>Latsis</a:t>
            </a:r>
            <a:r>
              <a:rPr lang="en-US" b="1" dirty="0"/>
              <a:t> Foundation </a:t>
            </a:r>
            <a:r>
              <a:rPr lang="en-US" dirty="0" smtClean="0"/>
              <a:t>supported </a:t>
            </a:r>
            <a:r>
              <a:rPr lang="en-US" dirty="0"/>
              <a:t>the </a:t>
            </a:r>
            <a:r>
              <a:rPr lang="en-US" dirty="0" smtClean="0"/>
              <a:t>accommodation and meals </a:t>
            </a:r>
            <a:r>
              <a:rPr lang="en-US" dirty="0"/>
              <a:t>of the HSTs for </a:t>
            </a:r>
            <a:r>
              <a:rPr lang="en-US" dirty="0" smtClean="0"/>
              <a:t>2016-2018</a:t>
            </a:r>
            <a:r>
              <a:rPr lang="en-US" dirty="0"/>
              <a:t>.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198640" y="5433020"/>
            <a:ext cx="8659239" cy="923330"/>
          </a:xfrm>
          <a:prstGeom prst="rect">
            <a:avLst/>
          </a:prstGeom>
          <a:noFill/>
          <a:ln w="38100" cmpd="sng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A great </a:t>
            </a:r>
            <a:r>
              <a:rPr lang="en-US" dirty="0" smtClean="0"/>
              <a:t>thanks </a:t>
            </a:r>
            <a:r>
              <a:rPr lang="en-US" dirty="0"/>
              <a:t>for their </a:t>
            </a:r>
            <a:r>
              <a:rPr lang="en-US" b="1" dirty="0">
                <a:solidFill>
                  <a:srgbClr val="0000FF"/>
                </a:solidFill>
              </a:rPr>
              <a:t>generous support </a:t>
            </a:r>
            <a:r>
              <a:rPr lang="en-US" dirty="0"/>
              <a:t>to the CERN International Relations Sector </a:t>
            </a:r>
            <a:r>
              <a:rPr lang="en-US" b="1" dirty="0"/>
              <a:t>(IR)</a:t>
            </a:r>
            <a:r>
              <a:rPr lang="en-US" dirty="0"/>
              <a:t> and Education, Communications &amp; Outreach </a:t>
            </a:r>
            <a:r>
              <a:rPr lang="en-US" b="1" dirty="0"/>
              <a:t>(ECO)</a:t>
            </a:r>
            <a:r>
              <a:rPr lang="en-US" dirty="0"/>
              <a:t>, </a:t>
            </a:r>
            <a:r>
              <a:rPr lang="en-US" dirty="0" smtClean="0"/>
              <a:t>but mainly to the Teacher </a:t>
            </a:r>
            <a:r>
              <a:rPr lang="en-US" dirty="0"/>
              <a:t>&amp; Student </a:t>
            </a:r>
            <a:r>
              <a:rPr lang="en-US" dirty="0" smtClean="0"/>
              <a:t>Programs </a:t>
            </a:r>
            <a:r>
              <a:rPr lang="en-US" b="1" dirty="0" smtClean="0"/>
              <a:t>(</a:t>
            </a:r>
            <a:r>
              <a:rPr lang="en-US" b="1" dirty="0"/>
              <a:t>TSP) </a:t>
            </a:r>
            <a:r>
              <a:rPr lang="en-US" dirty="0" smtClean="0"/>
              <a:t>Section </a:t>
            </a:r>
            <a:r>
              <a:rPr lang="en-US" b="1" dirty="0" smtClean="0"/>
              <a:t>: </a:t>
            </a:r>
            <a:r>
              <a:rPr lang="en-US" b="1" dirty="0"/>
              <a:t>Sascha Schmeling, Jeff Wiener</a:t>
            </a:r>
            <a:endParaRPr lang="en-US" sz="1100" dirty="0"/>
          </a:p>
        </p:txBody>
      </p:sp>
    </p:spTree>
    <p:extLst>
      <p:ext uri="{BB962C8B-B14F-4D97-AF65-F5344CB8AC3E}">
        <p14:creationId xmlns:p14="http://schemas.microsoft.com/office/powerpoint/2010/main" val="18747878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7" grpId="0" animBg="1"/>
      <p:bldP spid="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8642" y="680380"/>
            <a:ext cx="8719580" cy="5675969"/>
          </a:xfrm>
        </p:spPr>
        <p:txBody>
          <a:bodyPr>
            <a:normAutofit fontScale="32500" lnSpcReduction="20000"/>
          </a:bodyPr>
          <a:lstStyle/>
          <a:p>
            <a:pPr marL="0" indent="0">
              <a:buNone/>
            </a:pPr>
            <a:r>
              <a:rPr lang="en-US" sz="6000" b="1" dirty="0" smtClean="0"/>
              <a:t>New </a:t>
            </a:r>
            <a:r>
              <a:rPr lang="en-US" sz="6000" b="1" u="sng" dirty="0"/>
              <a:t>Lectures</a:t>
            </a:r>
            <a:r>
              <a:rPr lang="en-US" sz="6000" b="1" dirty="0"/>
              <a:t> </a:t>
            </a:r>
            <a:r>
              <a:rPr lang="en-US" sz="6000" b="1" dirty="0" smtClean="0"/>
              <a:t>since 2017 by </a:t>
            </a:r>
            <a:r>
              <a:rPr lang="en-US" sz="6000" b="1" dirty="0"/>
              <a:t>Andromachi Tsirou: </a:t>
            </a:r>
          </a:p>
          <a:p>
            <a:pPr lvl="5"/>
            <a:r>
              <a:rPr lang="en-US" sz="7200" dirty="0"/>
              <a:t>What does it take to "run" a detector in lab? </a:t>
            </a:r>
          </a:p>
          <a:p>
            <a:pPr lvl="5"/>
            <a:r>
              <a:rPr lang="en-US" sz="7200" dirty="0"/>
              <a:t>What does it take to "run" a detector in class? </a:t>
            </a:r>
          </a:p>
          <a:p>
            <a:pPr lvl="5"/>
            <a:r>
              <a:rPr lang="en-US" sz="7200" dirty="0"/>
              <a:t>Electronic boards controlling sensors for the </a:t>
            </a:r>
            <a:r>
              <a:rPr lang="en-US" sz="7200" dirty="0" smtClean="0"/>
              <a:t>class </a:t>
            </a:r>
            <a:endParaRPr lang="en-US" sz="7200" dirty="0"/>
          </a:p>
          <a:p>
            <a:pPr marL="0" indent="0">
              <a:buNone/>
            </a:pPr>
            <a:endParaRPr lang="en-US" sz="6000" b="1" dirty="0" smtClean="0"/>
          </a:p>
          <a:p>
            <a:pPr marL="0" indent="0">
              <a:buNone/>
            </a:pPr>
            <a:r>
              <a:rPr lang="en-US" sz="6000" b="1" dirty="0" smtClean="0">
                <a:solidFill>
                  <a:srgbClr val="FF0000"/>
                </a:solidFill>
              </a:rPr>
              <a:t>Dr. A. Tsirou provides to many HSTs “</a:t>
            </a:r>
            <a:r>
              <a:rPr lang="en-US" sz="6000" b="1" dirty="0" err="1" smtClean="0">
                <a:solidFill>
                  <a:srgbClr val="FF0000"/>
                </a:solidFill>
              </a:rPr>
              <a:t>Arduino</a:t>
            </a:r>
            <a:r>
              <a:rPr lang="en-US" sz="6000" b="1" dirty="0" smtClean="0">
                <a:solidFill>
                  <a:srgbClr val="FF0000"/>
                </a:solidFill>
              </a:rPr>
              <a:t>” electronics elements and S/W to build in their school with their students prototype control systems </a:t>
            </a:r>
          </a:p>
          <a:p>
            <a:pPr marL="0" indent="0">
              <a:buNone/>
            </a:pPr>
            <a:endParaRPr lang="en-US" sz="6000" b="1" dirty="0"/>
          </a:p>
          <a:p>
            <a:pPr marL="0" indent="0">
              <a:buNone/>
            </a:pPr>
            <a:r>
              <a:rPr lang="en-US" sz="6000" b="1" dirty="0" smtClean="0"/>
              <a:t>New </a:t>
            </a:r>
            <a:r>
              <a:rPr lang="en-US" sz="6000" b="1" u="sng" dirty="0" smtClean="0"/>
              <a:t>Collaboration</a:t>
            </a:r>
            <a:r>
              <a:rPr lang="en-US" sz="6000" b="1" dirty="0" smtClean="0"/>
              <a:t> </a:t>
            </a:r>
            <a:r>
              <a:rPr lang="en-US" sz="6000" dirty="0" smtClean="0"/>
              <a:t>since</a:t>
            </a:r>
            <a:r>
              <a:rPr lang="en-US" sz="6000" b="1" dirty="0" smtClean="0"/>
              <a:t> 2016: </a:t>
            </a:r>
            <a:r>
              <a:rPr lang="en-US" sz="6500" b="1" dirty="0" smtClean="0">
                <a:solidFill>
                  <a:srgbClr val="FF0000"/>
                </a:solidFill>
              </a:rPr>
              <a:t>Perimeter Institute for Theoretical Physics (CA)</a:t>
            </a:r>
          </a:p>
          <a:p>
            <a:pPr marL="0" indent="0">
              <a:buNone/>
            </a:pPr>
            <a:r>
              <a:rPr lang="en-US" sz="6000" b="1" dirty="0" smtClean="0"/>
              <a:t>Perimeter Institute Staff: Olga </a:t>
            </a:r>
            <a:r>
              <a:rPr lang="en-US" sz="6000" b="1" dirty="0" err="1" smtClean="0"/>
              <a:t>Michalopoulos</a:t>
            </a:r>
            <a:r>
              <a:rPr lang="en-US" sz="6000" b="1" dirty="0" smtClean="0"/>
              <a:t>, Laura </a:t>
            </a:r>
            <a:r>
              <a:rPr lang="en-US" sz="6000" b="1" dirty="0" err="1" smtClean="0"/>
              <a:t>Pankratz</a:t>
            </a:r>
            <a:endParaRPr lang="en-US" sz="6000" b="1" dirty="0"/>
          </a:p>
          <a:p>
            <a:pPr marL="0" indent="0">
              <a:buNone/>
            </a:pPr>
            <a:r>
              <a:rPr lang="en-US" sz="6000" dirty="0" smtClean="0"/>
              <a:t>offered a 2h workshop with physics experiments to the Greek HSTs, providing them with educative material for their class</a:t>
            </a:r>
          </a:p>
          <a:p>
            <a:pPr marL="0" indent="0">
              <a:buNone/>
            </a:pPr>
            <a:endParaRPr lang="en-US" sz="6000" b="1" dirty="0" smtClean="0"/>
          </a:p>
          <a:p>
            <a:pPr marL="0" indent="0">
              <a:buNone/>
            </a:pPr>
            <a:r>
              <a:rPr lang="en-US" sz="6000" b="1" u="sng" dirty="0" smtClean="0"/>
              <a:t>Visits:</a:t>
            </a:r>
            <a:r>
              <a:rPr lang="en-US" sz="6000" b="1" dirty="0" smtClean="0"/>
              <a:t> </a:t>
            </a:r>
            <a:r>
              <a:rPr lang="en-US" sz="6000" dirty="0" smtClean="0"/>
              <a:t>ATLAS, ALICE, SC, Data Center, SC, Microcosm</a:t>
            </a:r>
          </a:p>
          <a:p>
            <a:pPr marL="0" indent="0">
              <a:buNone/>
            </a:pPr>
            <a:endParaRPr lang="en-US" sz="6000" dirty="0"/>
          </a:p>
          <a:p>
            <a:pPr marL="0" indent="0">
              <a:buNone/>
            </a:pPr>
            <a:r>
              <a:rPr lang="en-US" sz="6000" b="1" dirty="0" smtClean="0"/>
              <a:t>FEEDBACK from Greek High Schools</a:t>
            </a:r>
            <a:r>
              <a:rPr lang="en-US" sz="6000" b="1" dirty="0" smtClean="0">
                <a:solidFill>
                  <a:srgbClr val="FF0000"/>
                </a:solidFill>
              </a:rPr>
              <a:t>: </a:t>
            </a:r>
            <a:r>
              <a:rPr lang="en-US" sz="6000" b="1" dirty="0" smtClean="0">
                <a:solidFill>
                  <a:srgbClr val="0000FF"/>
                </a:solidFill>
              </a:rPr>
              <a:t>There have been organised more than </a:t>
            </a:r>
            <a:r>
              <a:rPr lang="en-US" sz="6000" b="1" dirty="0" smtClean="0">
                <a:solidFill>
                  <a:srgbClr val="FF0000"/>
                </a:solidFill>
              </a:rPr>
              <a:t>1000 events</a:t>
            </a:r>
            <a:r>
              <a:rPr lang="en-US" sz="6000" b="1" dirty="0" smtClean="0">
                <a:solidFill>
                  <a:srgbClr val="0000FF"/>
                </a:solidFill>
              </a:rPr>
              <a:t>, about </a:t>
            </a:r>
            <a:r>
              <a:rPr lang="en-US" sz="6000" b="1" dirty="0" smtClean="0">
                <a:solidFill>
                  <a:srgbClr val="FF0000"/>
                </a:solidFill>
              </a:rPr>
              <a:t>CERN </a:t>
            </a:r>
            <a:r>
              <a:rPr lang="en-US" sz="6000" b="1" dirty="0" smtClean="0">
                <a:solidFill>
                  <a:srgbClr val="0000FF"/>
                </a:solidFill>
              </a:rPr>
              <a:t>and its activities, during the last </a:t>
            </a:r>
            <a:r>
              <a:rPr lang="en-US" sz="6000" b="1" dirty="0" smtClean="0">
                <a:solidFill>
                  <a:srgbClr val="FF0000"/>
                </a:solidFill>
              </a:rPr>
              <a:t>10 years, </a:t>
            </a:r>
            <a:r>
              <a:rPr lang="en-US" sz="6000" b="1" dirty="0" smtClean="0">
                <a:solidFill>
                  <a:srgbClr val="0000FF"/>
                </a:solidFill>
              </a:rPr>
              <a:t>from the HSTs been trained here at CERN</a:t>
            </a:r>
          </a:p>
          <a:p>
            <a:pPr marL="0" indent="0">
              <a:buNone/>
            </a:pPr>
            <a:endParaRPr lang="en-US" sz="60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 </a:t>
            </a:r>
            <a:r>
              <a:rPr lang="en-US" dirty="0" err="1" smtClean="0"/>
              <a:t>Gazis</a:t>
            </a:r>
            <a:r>
              <a:rPr lang="en-US" dirty="0" smtClean="0"/>
              <a:t>/NTUA &amp; E. Tsesmelis/CERN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DE809-9B53-4A40-A7AD-B79C0C9488FF}" type="slidenum">
              <a:rPr lang="en-US" smtClean="0"/>
              <a:t>3</a:t>
            </a:fld>
            <a:endParaRPr lang="en-US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109743" y="23772"/>
            <a:ext cx="8920593" cy="65047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b="1" dirty="0"/>
              <a:t>Greek High School Teacher </a:t>
            </a:r>
            <a:r>
              <a:rPr lang="en-US" sz="2800" b="1" dirty="0" smtClean="0"/>
              <a:t>Program</a:t>
            </a:r>
            <a:endParaRPr lang="en-US" sz="2800" b="1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3772"/>
            <a:ext cx="8229600" cy="1133744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00302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 Gazis/NTUA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DE809-9B53-4A40-A7AD-B79C0C9488FF}" type="slidenum">
              <a:rPr lang="en-US" smtClean="0"/>
              <a:t>4</a:t>
            </a:fld>
            <a:endParaRPr lang="en-US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188133" y="5570"/>
            <a:ext cx="8498668" cy="299230"/>
          </a:xfrm>
        </p:spPr>
        <p:txBody>
          <a:bodyPr>
            <a:noAutofit/>
          </a:bodyPr>
          <a:lstStyle/>
          <a:p>
            <a:r>
              <a:rPr lang="en-US" sz="2000" b="1" dirty="0" smtClean="0"/>
              <a:t>Greek HSTs Trained at CERN 2008-2019 from High Schools all over Greece</a:t>
            </a:r>
            <a:endParaRPr lang="en-US" sz="2000" dirty="0"/>
          </a:p>
        </p:txBody>
      </p:sp>
      <p:pic>
        <p:nvPicPr>
          <p:cNvPr id="2" name="Picture 1" descr="HSTs map_2018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0800" y="372994"/>
            <a:ext cx="6654800" cy="6485006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1320800" y="1714500"/>
            <a:ext cx="139700" cy="101600"/>
          </a:xfrm>
          <a:prstGeom prst="rect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320800" y="1955800"/>
            <a:ext cx="139700" cy="101600"/>
          </a:xfrm>
          <a:prstGeom prst="rect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320800" y="2374900"/>
            <a:ext cx="139700" cy="101600"/>
          </a:xfrm>
          <a:prstGeom prst="rect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67710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fr-CH" sz="3600" dirty="0" smtClean="0"/>
              <a:t>Primary School Teachers</a:t>
            </a:r>
            <a:br>
              <a:rPr lang="fr-CH" sz="3600" dirty="0" smtClean="0"/>
            </a:br>
            <a:r>
              <a:rPr lang="fr-CH" sz="3600" dirty="0" smtClean="0"/>
              <a:t>Playing </a:t>
            </a:r>
            <a:r>
              <a:rPr lang="fr-CH" sz="3600" dirty="0" smtClean="0"/>
              <a:t>with Protons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56150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New and innovative training course started within </a:t>
            </a:r>
            <a:r>
              <a:rPr lang="en-US" b="1" u="sng" dirty="0" smtClean="0"/>
              <a:t>CMS and ATLAS</a:t>
            </a:r>
            <a:r>
              <a:rPr lang="en-US" dirty="0" smtClean="0"/>
              <a:t> in 2016.</a:t>
            </a:r>
          </a:p>
          <a:p>
            <a:r>
              <a:rPr lang="en-US" dirty="0" smtClean="0"/>
              <a:t>Aims to inspire, educate, and empower </a:t>
            </a:r>
            <a:r>
              <a:rPr lang="en-US" b="1" u="sng" dirty="0" smtClean="0"/>
              <a:t>primary school teachers</a:t>
            </a:r>
            <a:r>
              <a:rPr lang="en-US" u="sng" dirty="0" smtClean="0"/>
              <a:t> </a:t>
            </a:r>
            <a:r>
              <a:rPr lang="en-US" dirty="0" smtClean="0"/>
              <a:t>towards modern physics, scientific discovery and innovation.</a:t>
            </a:r>
          </a:p>
          <a:p>
            <a:r>
              <a:rPr lang="en-US" dirty="0" smtClean="0"/>
              <a:t>Joint </a:t>
            </a:r>
            <a:r>
              <a:rPr lang="en-US" b="1" u="sng" dirty="0" smtClean="0"/>
              <a:t>Greece and United Kingdom </a:t>
            </a:r>
            <a:r>
              <a:rPr lang="en-US" dirty="0" smtClean="0"/>
              <a:t>course.</a:t>
            </a:r>
          </a:p>
          <a:p>
            <a:r>
              <a:rPr lang="en-US" dirty="0" smtClean="0"/>
              <a:t>Up to September 2019 has trained </a:t>
            </a:r>
            <a:r>
              <a:rPr lang="en-US" b="1" u="sng" dirty="0" smtClean="0"/>
              <a:t>60 primary school teachers</a:t>
            </a:r>
            <a:r>
              <a:rPr lang="en-US" dirty="0" smtClean="0"/>
              <a:t> from Greece and the UK.</a:t>
            </a:r>
          </a:p>
          <a:p>
            <a:r>
              <a:rPr lang="en-US" dirty="0" smtClean="0"/>
              <a:t>Course participants implement activities in their own schools and also activate networks to engage colleagues from other schools in their region.</a:t>
            </a:r>
          </a:p>
          <a:p>
            <a:pPr lvl="1"/>
            <a:r>
              <a:rPr lang="en-US" b="1" u="sng" dirty="0"/>
              <a:t>L</a:t>
            </a:r>
            <a:r>
              <a:rPr lang="en-US" b="1" u="sng" dirty="0" smtClean="0"/>
              <a:t>arge multiplication factor </a:t>
            </a:r>
            <a:r>
              <a:rPr lang="en-US" dirty="0" smtClean="0"/>
              <a:t>-</a:t>
            </a:r>
            <a:r>
              <a:rPr lang="en-US" b="1" u="sng" dirty="0" smtClean="0"/>
              <a:t> </a:t>
            </a:r>
            <a:r>
              <a:rPr lang="en-US" dirty="0" smtClean="0"/>
              <a:t>for each participating teacher, reach out to 173 students, 6 teachers and 3 schools.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DE809-9B53-4A40-A7AD-B79C0C9488FF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857007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02836" y="1600200"/>
            <a:ext cx="6338328" cy="4525963"/>
          </a:xfrm>
          <a:prstGeom prst="rect">
            <a:avLst/>
          </a:prstGeo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 Gazis/NTUA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DE809-9B53-4A40-A7AD-B79C0C9488FF}" type="slidenum">
              <a:rPr lang="en-US" smtClean="0"/>
              <a:t>6</a:t>
            </a:fld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Autofit/>
          </a:bodyPr>
          <a:lstStyle/>
          <a:p>
            <a:r>
              <a:rPr lang="fr-CH" sz="3600" dirty="0" smtClean="0"/>
              <a:t>Primary School Teachers</a:t>
            </a:r>
            <a:br>
              <a:rPr lang="fr-CH" sz="3600" dirty="0" smtClean="0"/>
            </a:br>
            <a:r>
              <a:rPr lang="fr-CH" sz="3600" dirty="0" smtClean="0"/>
              <a:t>Playing </a:t>
            </a:r>
            <a:r>
              <a:rPr lang="fr-CH" sz="3600" dirty="0" smtClean="0"/>
              <a:t>with Protons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71470403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Supporting bodies</a:t>
            </a:r>
          </a:p>
          <a:p>
            <a:pPr lvl="1"/>
            <a:r>
              <a:rPr lang="en-US" dirty="0" smtClean="0"/>
              <a:t>CMS and ATLAS</a:t>
            </a:r>
          </a:p>
          <a:p>
            <a:pPr lvl="1"/>
            <a:r>
              <a:rPr lang="en-US" dirty="0" smtClean="0"/>
              <a:t>IdeaSquare at CERN</a:t>
            </a:r>
          </a:p>
          <a:p>
            <a:pPr lvl="1"/>
            <a:r>
              <a:rPr lang="en-US" dirty="0" smtClean="0"/>
              <a:t>Ogden Trust</a:t>
            </a:r>
          </a:p>
          <a:p>
            <a:pPr lvl="1"/>
            <a:r>
              <a:rPr lang="en-US" dirty="0" smtClean="0"/>
              <a:t>Stavros Niarchos Foundation</a:t>
            </a:r>
          </a:p>
          <a:p>
            <a:pPr lvl="1"/>
            <a:r>
              <a:rPr lang="en-US" dirty="0" smtClean="0"/>
              <a:t>Perimeter Institute</a:t>
            </a:r>
          </a:p>
          <a:p>
            <a:pPr lvl="1"/>
            <a:r>
              <a:rPr lang="en-US" dirty="0" smtClean="0"/>
              <a:t>University of Birmingham</a:t>
            </a:r>
          </a:p>
          <a:p>
            <a:pPr lvl="1"/>
            <a:r>
              <a:rPr lang="en-US" dirty="0" smtClean="0"/>
              <a:t>Science and Technology Facilities Council (STFC)</a:t>
            </a:r>
          </a:p>
          <a:p>
            <a:pPr lvl="1"/>
            <a:r>
              <a:rPr lang="en-US" dirty="0" smtClean="0"/>
              <a:t>European Commission CREATIONS project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DE809-9B53-4A40-A7AD-B79C0C9488FF}" type="slidenum">
              <a:rPr lang="en-US" smtClean="0"/>
              <a:t>7</a:t>
            </a:fld>
            <a:endParaRPr lang="en-US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Autofit/>
          </a:bodyPr>
          <a:lstStyle/>
          <a:p>
            <a:r>
              <a:rPr lang="fr-CH" sz="3600" dirty="0" smtClean="0"/>
              <a:t>Primary School Teachers</a:t>
            </a:r>
            <a:br>
              <a:rPr lang="fr-CH" sz="3600" dirty="0" smtClean="0"/>
            </a:br>
            <a:r>
              <a:rPr lang="fr-CH" sz="3600" dirty="0" smtClean="0"/>
              <a:t>Playing </a:t>
            </a:r>
            <a:r>
              <a:rPr lang="fr-CH" sz="3600" dirty="0" smtClean="0"/>
              <a:t>with Protons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28745258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6333" y="716627"/>
            <a:ext cx="8734004" cy="5845040"/>
          </a:xfrm>
        </p:spPr>
        <p:txBody>
          <a:bodyPr>
            <a:normAutofit fontScale="32500" lnSpcReduction="20000"/>
          </a:bodyPr>
          <a:lstStyle/>
          <a:p>
            <a:pPr marL="0" indent="0">
              <a:buNone/>
            </a:pPr>
            <a:r>
              <a:rPr lang="en-US" sz="7000" dirty="0" smtClean="0"/>
              <a:t>CERN Summer Schools in Greece:</a:t>
            </a:r>
          </a:p>
          <a:p>
            <a:endParaRPr lang="en-US" sz="7000" dirty="0"/>
          </a:p>
          <a:p>
            <a:pPr marL="0" indent="0">
              <a:buNone/>
            </a:pPr>
            <a:r>
              <a:rPr lang="en-US" sz="7000" b="1" dirty="0" smtClean="0"/>
              <a:t>1. Hellenic Physics Society – EEF &amp; NTUA, CERN</a:t>
            </a:r>
            <a:r>
              <a:rPr lang="en-US" sz="7000" dirty="0" smtClean="0"/>
              <a:t>: Jun 2018, </a:t>
            </a:r>
            <a:r>
              <a:rPr lang="en-US" sz="7000" dirty="0" err="1" smtClean="0"/>
              <a:t>Lavrion</a:t>
            </a:r>
            <a:r>
              <a:rPr lang="en-US" sz="7000" dirty="0" smtClean="0"/>
              <a:t>, Attica</a:t>
            </a:r>
          </a:p>
          <a:p>
            <a:pPr marL="0" indent="0">
              <a:buNone/>
            </a:pPr>
            <a:r>
              <a:rPr lang="en-US" sz="7000" dirty="0" smtClean="0"/>
              <a:t>20 students from lyceum 2</a:t>
            </a:r>
            <a:r>
              <a:rPr lang="en-US" sz="7000" baseline="30000" dirty="0" smtClean="0"/>
              <a:t>nd</a:t>
            </a:r>
            <a:r>
              <a:rPr lang="en-US" sz="7000" dirty="0" smtClean="0"/>
              <a:t> and 3</a:t>
            </a:r>
            <a:r>
              <a:rPr lang="en-US" sz="7000" baseline="30000" dirty="0" smtClean="0"/>
              <a:t>rd</a:t>
            </a:r>
            <a:r>
              <a:rPr lang="en-US" sz="7000" dirty="0" smtClean="0"/>
              <a:t> class for 1 week</a:t>
            </a:r>
          </a:p>
          <a:p>
            <a:pPr marL="0" indent="0">
              <a:buNone/>
            </a:pPr>
            <a:endParaRPr lang="en-US" sz="7000" dirty="0"/>
          </a:p>
          <a:p>
            <a:pPr marL="0" indent="0">
              <a:buNone/>
            </a:pPr>
            <a:r>
              <a:rPr lang="en-US" sz="7000" b="1" dirty="0" smtClean="0"/>
              <a:t>2. Filekpedeftiki Eteria – </a:t>
            </a:r>
            <a:r>
              <a:rPr lang="en-US" sz="7000" b="1" dirty="0" err="1" smtClean="0"/>
              <a:t>Arsakia</a:t>
            </a:r>
            <a:r>
              <a:rPr lang="en-US" sz="7000" b="1" dirty="0" smtClean="0"/>
              <a:t> Schools </a:t>
            </a:r>
            <a:r>
              <a:rPr lang="en-US" sz="7000" b="1" dirty="0"/>
              <a:t>&amp; NTUA, CERN</a:t>
            </a:r>
            <a:r>
              <a:rPr lang="en-US" sz="7000" dirty="0" smtClean="0"/>
              <a:t>: June 2019, Ekali, Attica</a:t>
            </a:r>
          </a:p>
          <a:p>
            <a:pPr marL="0" indent="0">
              <a:buNone/>
            </a:pPr>
            <a:r>
              <a:rPr lang="en-US" sz="7000" dirty="0" smtClean="0"/>
              <a:t>40 </a:t>
            </a:r>
            <a:r>
              <a:rPr lang="en-US" sz="7000" dirty="0"/>
              <a:t>students from lyceum 2</a:t>
            </a:r>
            <a:r>
              <a:rPr lang="en-US" sz="7000" baseline="30000" dirty="0"/>
              <a:t>nd</a:t>
            </a:r>
            <a:r>
              <a:rPr lang="en-US" sz="7000" dirty="0"/>
              <a:t> and 3</a:t>
            </a:r>
            <a:r>
              <a:rPr lang="en-US" sz="7000" baseline="30000" dirty="0"/>
              <a:t>rd</a:t>
            </a:r>
            <a:r>
              <a:rPr lang="en-US" sz="7000" dirty="0"/>
              <a:t> </a:t>
            </a:r>
            <a:r>
              <a:rPr lang="en-US" sz="7000" dirty="0" smtClean="0"/>
              <a:t>class </a:t>
            </a:r>
            <a:r>
              <a:rPr lang="en-US" sz="7000" dirty="0"/>
              <a:t>for 1 week</a:t>
            </a:r>
          </a:p>
          <a:p>
            <a:pPr marL="0" indent="0">
              <a:buNone/>
            </a:pPr>
            <a:endParaRPr lang="en-US" sz="7000" dirty="0"/>
          </a:p>
          <a:p>
            <a:pPr marL="0" indent="0">
              <a:buNone/>
            </a:pPr>
            <a:endParaRPr lang="en-US" sz="7000" dirty="0" smtClean="0"/>
          </a:p>
          <a:p>
            <a:pPr marL="0" indent="0">
              <a:buNone/>
            </a:pPr>
            <a:r>
              <a:rPr lang="en-US" sz="7000" b="1" dirty="0" smtClean="0"/>
              <a:t>3. </a:t>
            </a:r>
            <a:r>
              <a:rPr lang="en-US" sz="7000" b="1" dirty="0"/>
              <a:t>Filekpedeftiki Eteria – </a:t>
            </a:r>
            <a:r>
              <a:rPr lang="en-US" sz="7000" b="1" smtClean="0"/>
              <a:t>Arsakia </a:t>
            </a:r>
            <a:r>
              <a:rPr lang="en-US" sz="7000" b="1" dirty="0" smtClean="0"/>
              <a:t>Schools </a:t>
            </a:r>
            <a:r>
              <a:rPr lang="en-US" sz="7000" b="1" dirty="0"/>
              <a:t>&amp; NTUA, CERN</a:t>
            </a:r>
            <a:r>
              <a:rPr lang="en-US" sz="7000" dirty="0" smtClean="0"/>
              <a:t>: </a:t>
            </a:r>
            <a:r>
              <a:rPr lang="en-US" sz="7000" dirty="0"/>
              <a:t>June </a:t>
            </a:r>
            <a:r>
              <a:rPr lang="en-US" sz="7000" dirty="0" smtClean="0"/>
              <a:t>2020, </a:t>
            </a:r>
            <a:r>
              <a:rPr lang="en-US" sz="7000" dirty="0"/>
              <a:t>Ekali, Attica</a:t>
            </a:r>
          </a:p>
          <a:p>
            <a:pPr marL="0" indent="0">
              <a:buNone/>
            </a:pPr>
            <a:r>
              <a:rPr lang="en-US" sz="7000" dirty="0"/>
              <a:t>40 students from lyceum 2</a:t>
            </a:r>
            <a:r>
              <a:rPr lang="en-US" sz="7000" baseline="30000" dirty="0"/>
              <a:t>nd</a:t>
            </a:r>
            <a:r>
              <a:rPr lang="en-US" sz="7000" dirty="0"/>
              <a:t> and 3</a:t>
            </a:r>
            <a:r>
              <a:rPr lang="en-US" sz="7000" baseline="30000" dirty="0"/>
              <a:t>rd</a:t>
            </a:r>
            <a:r>
              <a:rPr lang="en-US" sz="7000" dirty="0"/>
              <a:t> </a:t>
            </a:r>
            <a:r>
              <a:rPr lang="en-US" sz="7000" dirty="0" smtClean="0"/>
              <a:t>class </a:t>
            </a:r>
            <a:r>
              <a:rPr lang="en-US" sz="7000" dirty="0"/>
              <a:t>for 1 </a:t>
            </a:r>
            <a:r>
              <a:rPr lang="en-US" sz="7000" dirty="0" smtClean="0"/>
              <a:t>week</a:t>
            </a:r>
            <a:r>
              <a:rPr lang="en-US" sz="7000" b="1" dirty="0" smtClean="0">
                <a:solidFill>
                  <a:srgbClr val="FF6600"/>
                </a:solidFill>
              </a:rPr>
              <a:t> CANCELLED</a:t>
            </a:r>
          </a:p>
          <a:p>
            <a:pPr marL="0" indent="0">
              <a:buNone/>
            </a:pPr>
            <a:endParaRPr lang="en-US" sz="7000" b="1" dirty="0">
              <a:solidFill>
                <a:srgbClr val="FF6600"/>
              </a:solidFill>
            </a:endParaRPr>
          </a:p>
          <a:p>
            <a:pPr marL="0" indent="0">
              <a:buNone/>
            </a:pPr>
            <a:r>
              <a:rPr lang="en-US" sz="7000" b="1" dirty="0" smtClean="0"/>
              <a:t>4. CERN-HSPP 30 Aug - 13 Sep 2020,  24 Greek Lyceum students for 2 weeks, </a:t>
            </a:r>
            <a:r>
              <a:rPr lang="en-US" sz="7000" b="1" dirty="0" smtClean="0">
                <a:solidFill>
                  <a:srgbClr val="FF6600"/>
                </a:solidFill>
              </a:rPr>
              <a:t>CANCELLED</a:t>
            </a:r>
            <a:endParaRPr lang="en-US" sz="7000" b="1" dirty="0">
              <a:solidFill>
                <a:srgbClr val="FF6600"/>
              </a:solidFill>
            </a:endParaRPr>
          </a:p>
          <a:p>
            <a:pPr marL="0" indent="0">
              <a:buNone/>
            </a:pPr>
            <a:endParaRPr lang="en-US" sz="2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 Gazis/NTUA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DE809-9B53-4A40-A7AD-B79C0C9488FF}" type="slidenum">
              <a:rPr lang="en-US" smtClean="0"/>
              <a:t>8</a:t>
            </a:fld>
            <a:endParaRPr lang="en-US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109743" y="46393"/>
            <a:ext cx="8920593" cy="650479"/>
          </a:xfrm>
        </p:spPr>
        <p:txBody>
          <a:bodyPr>
            <a:normAutofit/>
          </a:bodyPr>
          <a:lstStyle/>
          <a:p>
            <a:pPr lvl="0"/>
            <a:r>
              <a:rPr lang="en-US" sz="2800" b="1" dirty="0"/>
              <a:t>CERN-Greek Educational Activities </a:t>
            </a:r>
            <a:r>
              <a:rPr lang="en-US" sz="2800" b="1" dirty="0" smtClean="0"/>
              <a:t>II</a:t>
            </a:r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296544719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43" y="173393"/>
            <a:ext cx="8920593" cy="650479"/>
          </a:xfrm>
        </p:spPr>
        <p:txBody>
          <a:bodyPr>
            <a:normAutofit/>
          </a:bodyPr>
          <a:lstStyle/>
          <a:p>
            <a:pPr lvl="0"/>
            <a:r>
              <a:rPr lang="en-US" sz="2800" b="1" dirty="0"/>
              <a:t>CERN-Greek Educational Activities </a:t>
            </a:r>
            <a:r>
              <a:rPr lang="en-US" sz="2800" b="1" dirty="0" smtClean="0"/>
              <a:t>III</a:t>
            </a:r>
            <a:endParaRPr lang="en-US" sz="28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743" y="831035"/>
            <a:ext cx="9019951" cy="5787075"/>
          </a:xfrm>
        </p:spPr>
        <p:txBody>
          <a:bodyPr>
            <a:normAutofit fontScale="77500" lnSpcReduction="20000"/>
          </a:bodyPr>
          <a:lstStyle/>
          <a:p>
            <a:pPr marL="0" indent="0" algn="ctr">
              <a:buNone/>
            </a:pPr>
            <a:r>
              <a:rPr lang="en-US" sz="2400" dirty="0" smtClean="0">
                <a:solidFill>
                  <a:srgbClr val="0000FF"/>
                </a:solidFill>
              </a:rPr>
              <a:t>20 </a:t>
            </a:r>
            <a:r>
              <a:rPr lang="en-US" sz="2400" dirty="0">
                <a:solidFill>
                  <a:srgbClr val="0000FF"/>
                </a:solidFill>
              </a:rPr>
              <a:t>MSc Students from the </a:t>
            </a:r>
            <a:r>
              <a:rPr lang="en-US" sz="2400" b="1" dirty="0" smtClean="0">
                <a:solidFill>
                  <a:srgbClr val="0000FF"/>
                </a:solidFill>
              </a:rPr>
              <a:t>East Macedonia &amp; Thrace Institute </a:t>
            </a:r>
            <a:r>
              <a:rPr lang="en-US" sz="2400" b="1" dirty="0">
                <a:solidFill>
                  <a:srgbClr val="0000FF"/>
                </a:solidFill>
              </a:rPr>
              <a:t>of </a:t>
            </a:r>
            <a:r>
              <a:rPr lang="en-US" sz="2400" b="1" dirty="0" smtClean="0">
                <a:solidFill>
                  <a:srgbClr val="0000FF"/>
                </a:solidFill>
              </a:rPr>
              <a:t>Technology (Kavala)</a:t>
            </a:r>
            <a:r>
              <a:rPr lang="en-US" sz="2400" dirty="0">
                <a:solidFill>
                  <a:srgbClr val="0000FF"/>
                </a:solidFill>
              </a:rPr>
              <a:t> </a:t>
            </a:r>
            <a:r>
              <a:rPr lang="en-US" sz="2400" dirty="0">
                <a:solidFill>
                  <a:srgbClr val="FF0000"/>
                </a:solidFill>
              </a:rPr>
              <a:t>(*)</a:t>
            </a:r>
            <a:r>
              <a:rPr lang="en-US" sz="2400" dirty="0">
                <a:solidFill>
                  <a:srgbClr val="0000FF"/>
                </a:solidFill>
              </a:rPr>
              <a:t>,</a:t>
            </a:r>
            <a:endParaRPr lang="en-US" sz="2400" dirty="0" smtClean="0">
              <a:solidFill>
                <a:srgbClr val="0000FF"/>
              </a:solidFill>
            </a:endParaRPr>
          </a:p>
          <a:p>
            <a:pPr marL="0" indent="0" algn="ctr">
              <a:buNone/>
            </a:pPr>
            <a:r>
              <a:rPr lang="en-US" sz="2400" dirty="0" smtClean="0">
                <a:solidFill>
                  <a:srgbClr val="0000FF"/>
                </a:solidFill>
              </a:rPr>
              <a:t>have been successfully trained </a:t>
            </a:r>
            <a:r>
              <a:rPr lang="en-US" sz="2400" dirty="0">
                <a:solidFill>
                  <a:srgbClr val="0000FF"/>
                </a:solidFill>
              </a:rPr>
              <a:t>at </a:t>
            </a:r>
            <a:r>
              <a:rPr lang="en-US" sz="2400" dirty="0" smtClean="0">
                <a:solidFill>
                  <a:srgbClr val="0000FF"/>
                </a:solidFill>
              </a:rPr>
              <a:t>CERN the periods:</a:t>
            </a:r>
          </a:p>
          <a:p>
            <a:pPr marL="0" indent="0" algn="ctr">
              <a:buNone/>
            </a:pPr>
            <a:endParaRPr lang="en-US" sz="2400" dirty="0" smtClean="0">
              <a:solidFill>
                <a:srgbClr val="0000FF"/>
              </a:solidFill>
            </a:endParaRPr>
          </a:p>
          <a:p>
            <a:pPr marL="0" indent="0" algn="ctr">
              <a:buNone/>
            </a:pPr>
            <a:r>
              <a:rPr lang="en-US" sz="2400" dirty="0" smtClean="0">
                <a:solidFill>
                  <a:srgbClr val="0000FF"/>
                </a:solidFill>
              </a:rPr>
              <a:t>16-21 Mar 2015</a:t>
            </a:r>
          </a:p>
          <a:p>
            <a:pPr marL="0" indent="0" algn="ctr">
              <a:buNone/>
            </a:pPr>
            <a:r>
              <a:rPr lang="en-US" sz="2400" dirty="0" smtClean="0">
                <a:solidFill>
                  <a:srgbClr val="0000FF"/>
                </a:solidFill>
              </a:rPr>
              <a:t>27-29 May 2016</a:t>
            </a:r>
          </a:p>
          <a:p>
            <a:pPr marL="0" indent="0" algn="ctr">
              <a:buNone/>
            </a:pPr>
            <a:r>
              <a:rPr lang="en-US" sz="2400" dirty="0" smtClean="0">
                <a:solidFill>
                  <a:srgbClr val="0000FF"/>
                </a:solidFill>
              </a:rPr>
              <a:t>28-29 May 2017</a:t>
            </a:r>
          </a:p>
          <a:p>
            <a:pPr marL="0" indent="0" algn="ctr">
              <a:buNone/>
            </a:pPr>
            <a:r>
              <a:rPr lang="en-US" sz="2400" dirty="0" smtClean="0">
                <a:solidFill>
                  <a:srgbClr val="0000FF"/>
                </a:solidFill>
              </a:rPr>
              <a:t>28-30 Nov 2018</a:t>
            </a:r>
          </a:p>
          <a:p>
            <a:pPr marL="0" indent="0" algn="ctr">
              <a:buNone/>
            </a:pPr>
            <a:r>
              <a:rPr lang="en-US" sz="2400" dirty="0" smtClean="0">
                <a:solidFill>
                  <a:srgbClr val="0000FF"/>
                </a:solidFill>
              </a:rPr>
              <a:t> 26-28 Mar 2020 </a:t>
            </a:r>
            <a:r>
              <a:rPr lang="en-US" sz="2400" dirty="0" smtClean="0">
                <a:solidFill>
                  <a:srgbClr val="FF6600"/>
                </a:solidFill>
              </a:rPr>
              <a:t>CANCELLED COVID-19</a:t>
            </a:r>
          </a:p>
          <a:p>
            <a:pPr marL="0" indent="0">
              <a:buNone/>
            </a:pPr>
            <a:r>
              <a:rPr lang="en-US" sz="2400" dirty="0" smtClean="0">
                <a:solidFill>
                  <a:srgbClr val="000000"/>
                </a:solidFill>
              </a:rPr>
              <a:t>Attended</a:t>
            </a:r>
            <a:endParaRPr lang="en-US" sz="2400" dirty="0">
              <a:solidFill>
                <a:srgbClr val="000000"/>
              </a:solidFill>
            </a:endParaRPr>
          </a:p>
          <a:p>
            <a:pPr marL="0" indent="0">
              <a:buNone/>
            </a:pPr>
            <a:r>
              <a:rPr lang="en-US" sz="2400" b="1" dirty="0" smtClean="0"/>
              <a:t>Lectures: </a:t>
            </a:r>
            <a:r>
              <a:rPr lang="en-US" sz="2400" dirty="0" smtClean="0"/>
              <a:t>Int. Particle </a:t>
            </a:r>
            <a:r>
              <a:rPr lang="en-US" sz="2400" dirty="0"/>
              <a:t>Physics, </a:t>
            </a:r>
            <a:r>
              <a:rPr lang="en-US" sz="2400" dirty="0" smtClean="0"/>
              <a:t>Detector Technology, Accelerator Technology, HL</a:t>
            </a:r>
            <a:r>
              <a:rPr lang="en-US" sz="2400" dirty="0"/>
              <a:t>-LHC project</a:t>
            </a:r>
            <a:r>
              <a:rPr lang="en-US" sz="2400" dirty="0" smtClean="0"/>
              <a:t>, FCC</a:t>
            </a:r>
            <a:r>
              <a:rPr lang="en-US" sz="2400" dirty="0"/>
              <a:t>-project, Computing for Experiments, Medical applications, Transfer Technology, HEP socio-economic </a:t>
            </a:r>
            <a:r>
              <a:rPr lang="en-US" sz="2400" dirty="0" smtClean="0"/>
              <a:t>impact</a:t>
            </a:r>
            <a:endParaRPr lang="en-US" sz="2400" dirty="0"/>
          </a:p>
          <a:p>
            <a:pPr marL="0" indent="0">
              <a:buNone/>
            </a:pPr>
            <a:endParaRPr lang="en-US" sz="2400" b="1" dirty="0" smtClean="0"/>
          </a:p>
          <a:p>
            <a:pPr marL="0" indent="0">
              <a:buNone/>
            </a:pPr>
            <a:r>
              <a:rPr lang="en-US" sz="2400" b="1" dirty="0" smtClean="0"/>
              <a:t>Visits: </a:t>
            </a:r>
            <a:r>
              <a:rPr lang="en-US" sz="2400" dirty="0" smtClean="0"/>
              <a:t>ATLAS</a:t>
            </a:r>
            <a:r>
              <a:rPr lang="en-US" sz="2400" dirty="0"/>
              <a:t>, ALICE, </a:t>
            </a:r>
            <a:r>
              <a:rPr lang="en-US" sz="2400" dirty="0" smtClean="0"/>
              <a:t>Data </a:t>
            </a:r>
            <a:r>
              <a:rPr lang="en-US" sz="2400" dirty="0"/>
              <a:t>Center, SC, </a:t>
            </a:r>
            <a:r>
              <a:rPr lang="en-US" sz="2400" dirty="0" smtClean="0"/>
              <a:t>CCC</a:t>
            </a:r>
            <a:r>
              <a:rPr lang="en-US" sz="2400" dirty="0"/>
              <a:t>, SM-18, Microcosm</a:t>
            </a:r>
          </a:p>
          <a:p>
            <a:pPr marL="0" indent="0">
              <a:buNone/>
            </a:pPr>
            <a:endParaRPr lang="en-US" sz="2400" dirty="0" smtClean="0"/>
          </a:p>
          <a:p>
            <a:pPr marL="0" indent="0">
              <a:buNone/>
            </a:pPr>
            <a:r>
              <a:rPr lang="en-US" sz="2400" b="1" dirty="0" smtClean="0"/>
              <a:t>Note:</a:t>
            </a:r>
            <a:r>
              <a:rPr lang="en-US" sz="2400" dirty="0" smtClean="0"/>
              <a:t> This training is part of their education curriculum. This the 4</a:t>
            </a:r>
            <a:r>
              <a:rPr lang="en-US" sz="2400" baseline="30000" dirty="0" smtClean="0"/>
              <a:t>th</a:t>
            </a:r>
            <a:r>
              <a:rPr lang="en-US" sz="2400" dirty="0" smtClean="0"/>
              <a:t> year of this kind of education.</a:t>
            </a:r>
          </a:p>
          <a:p>
            <a:pPr marL="0" indent="0">
              <a:buNone/>
            </a:pPr>
            <a:endParaRPr lang="en-US" sz="2400" dirty="0" smtClean="0"/>
          </a:p>
          <a:p>
            <a:pPr marL="0" indent="0">
              <a:buNone/>
            </a:pPr>
            <a:r>
              <a:rPr lang="en-US" sz="2400" dirty="0" smtClean="0">
                <a:solidFill>
                  <a:srgbClr val="FF0000"/>
                </a:solidFill>
              </a:rPr>
              <a:t>(*)</a:t>
            </a:r>
            <a:r>
              <a:rPr lang="en-US" sz="2400" dirty="0" smtClean="0"/>
              <a:t> </a:t>
            </a:r>
            <a:r>
              <a:rPr lang="en-US" sz="2400" b="1" dirty="0" smtClean="0">
                <a:solidFill>
                  <a:srgbClr val="0000FF"/>
                </a:solidFill>
              </a:rPr>
              <a:t>The East </a:t>
            </a:r>
            <a:r>
              <a:rPr lang="en-US" sz="2400" b="1" dirty="0">
                <a:solidFill>
                  <a:srgbClr val="0000FF"/>
                </a:solidFill>
              </a:rPr>
              <a:t>Macedonia &amp; Thrace Institute of Technology </a:t>
            </a:r>
            <a:r>
              <a:rPr lang="en-US" sz="2400" b="1" dirty="0" smtClean="0">
                <a:solidFill>
                  <a:srgbClr val="0000FF"/>
                </a:solidFill>
              </a:rPr>
              <a:t> has renamed as </a:t>
            </a:r>
            <a:r>
              <a:rPr lang="en-US" sz="2400" b="1" dirty="0" smtClean="0">
                <a:solidFill>
                  <a:srgbClr val="FF6600"/>
                </a:solidFill>
              </a:rPr>
              <a:t>Hellenic International University, Physics Department</a:t>
            </a:r>
            <a:endParaRPr lang="en-US" sz="2400" dirty="0">
              <a:solidFill>
                <a:srgbClr val="FF66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DE809-9B53-4A40-A7AD-B79C0C9488FF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78482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6215</TotalTime>
  <Words>970</Words>
  <Application>Microsoft Macintosh PowerPoint</Application>
  <PresentationFormat>On-screen Show (4:3)</PresentationFormat>
  <Paragraphs>126</Paragraphs>
  <Slides>18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Office Theme</vt:lpstr>
      <vt:lpstr>Education and Training Programs with Greece</vt:lpstr>
      <vt:lpstr>THE YEAR 2019, 12 YEARS OF GREEK HSTs TRAINING @ CERN!  36 Greek High School Teachers Training on 28-31 August 2019 from all over Greece  TOTAL NUMBER OF GREEK HSTs TRAINED 2008-2019: 1233 (from Greece)  + 20 (from Cyprus) </vt:lpstr>
      <vt:lpstr> </vt:lpstr>
      <vt:lpstr>Greek HSTs Trained at CERN 2008-2019 from High Schools all over Greece</vt:lpstr>
      <vt:lpstr>Primary School Teachers Playing with Protons</vt:lpstr>
      <vt:lpstr>Primary School Teachers Playing with Protons</vt:lpstr>
      <vt:lpstr>Primary School Teachers Playing with Protons</vt:lpstr>
      <vt:lpstr>CERN-Greek Educational Activities II</vt:lpstr>
      <vt:lpstr>CERN-Greek Educational Activities III</vt:lpstr>
      <vt:lpstr>CERN-Greek Educational Activities IV</vt:lpstr>
      <vt:lpstr>CERN-Greek Educational Activities V  NTUA Participation to the LHC Integration, LS1 and  LS2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CERN-Greek Educational Activities V NTUA Participation to the LHC Integration, LS2</vt:lpstr>
      <vt:lpstr>1360th Last Interconnection Opening - 07 Nov 2019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gazis</dc:creator>
  <cp:lastModifiedBy>EvangelosCERN evan</cp:lastModifiedBy>
  <cp:revision>140</cp:revision>
  <dcterms:created xsi:type="dcterms:W3CDTF">2014-03-03T15:47:16Z</dcterms:created>
  <dcterms:modified xsi:type="dcterms:W3CDTF">2020-09-06T08:08:22Z</dcterms:modified>
</cp:coreProperties>
</file>