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19"/>
  </p:notesMasterIdLst>
  <p:handoutMasterIdLst>
    <p:handoutMasterId r:id="rId20"/>
  </p:handoutMasterIdLst>
  <p:sldIdLst>
    <p:sldId id="265" r:id="rId3"/>
    <p:sldId id="279" r:id="rId4"/>
    <p:sldId id="278" r:id="rId5"/>
    <p:sldId id="277" r:id="rId6"/>
    <p:sldId id="281" r:id="rId7"/>
    <p:sldId id="285" r:id="rId8"/>
    <p:sldId id="284" r:id="rId9"/>
    <p:sldId id="282" r:id="rId10"/>
    <p:sldId id="291" r:id="rId11"/>
    <p:sldId id="286" r:id="rId12"/>
    <p:sldId id="292" r:id="rId13"/>
    <p:sldId id="287" r:id="rId14"/>
    <p:sldId id="289" r:id="rId15"/>
    <p:sldId id="288" r:id="rId16"/>
    <p:sldId id="290" r:id="rId17"/>
    <p:sldId id="283" r:id="rId18"/>
  </p:sldIdLst>
  <p:sldSz cx="9144000" cy="6858000" type="screen4x3"/>
  <p:notesSz cx="9220200" cy="147066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9" autoAdjust="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73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5420" cy="735330"/>
          </a:xfrm>
          <a:prstGeom prst="rect">
            <a:avLst/>
          </a:prstGeom>
        </p:spPr>
        <p:txBody>
          <a:bodyPr vert="horz" lIns="136721" tIns="68361" rIns="136721" bIns="6836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22646" y="0"/>
            <a:ext cx="3995420" cy="735330"/>
          </a:xfrm>
          <a:prstGeom prst="rect">
            <a:avLst/>
          </a:prstGeom>
        </p:spPr>
        <p:txBody>
          <a:bodyPr vert="horz" wrap="square" lIns="136721" tIns="68361" rIns="136721" bIns="68361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8/19/2020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3968718"/>
            <a:ext cx="3995420" cy="735330"/>
          </a:xfrm>
          <a:prstGeom prst="rect">
            <a:avLst/>
          </a:prstGeom>
        </p:spPr>
        <p:txBody>
          <a:bodyPr vert="horz" lIns="136721" tIns="68361" rIns="136721" bIns="6836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22646" y="13968718"/>
            <a:ext cx="3995420" cy="735330"/>
          </a:xfrm>
          <a:prstGeom prst="rect">
            <a:avLst/>
          </a:prstGeom>
        </p:spPr>
        <p:txBody>
          <a:bodyPr vert="horz" wrap="square" lIns="136721" tIns="68361" rIns="136721" bIns="68361" numCol="1" anchor="b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5420" cy="735330"/>
          </a:xfrm>
          <a:prstGeom prst="rect">
            <a:avLst/>
          </a:prstGeom>
        </p:spPr>
        <p:txBody>
          <a:bodyPr vert="horz" lIns="136721" tIns="68361" rIns="136721" bIns="6836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22646" y="0"/>
            <a:ext cx="3995420" cy="735330"/>
          </a:xfrm>
          <a:prstGeom prst="rect">
            <a:avLst/>
          </a:prstGeom>
        </p:spPr>
        <p:txBody>
          <a:bodyPr vert="horz" wrap="square" lIns="136721" tIns="68361" rIns="136721" bIns="68361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8/19/2020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1103313"/>
            <a:ext cx="7353300" cy="551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6721" tIns="68361" rIns="136721" bIns="6836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2020" y="6985635"/>
            <a:ext cx="7376160" cy="6617970"/>
          </a:xfrm>
          <a:prstGeom prst="rect">
            <a:avLst/>
          </a:prstGeom>
        </p:spPr>
        <p:txBody>
          <a:bodyPr vert="horz" lIns="136721" tIns="68361" rIns="136721" bIns="68361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968718"/>
            <a:ext cx="3995420" cy="735330"/>
          </a:xfrm>
          <a:prstGeom prst="rect">
            <a:avLst/>
          </a:prstGeom>
        </p:spPr>
        <p:txBody>
          <a:bodyPr vert="horz" lIns="136721" tIns="68361" rIns="136721" bIns="6836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22646" y="13968718"/>
            <a:ext cx="3995420" cy="735330"/>
          </a:xfrm>
          <a:prstGeom prst="rect">
            <a:avLst/>
          </a:prstGeom>
        </p:spPr>
        <p:txBody>
          <a:bodyPr vert="horz" wrap="square" lIns="136721" tIns="68361" rIns="136721" bIns="68361" numCol="1" anchor="b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dirty="0"/>
              <a:t>6/16/2020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dirty="0"/>
              <a:t>6/16/2020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dirty="0"/>
              <a:t>6/16/2020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dirty="0"/>
              <a:t>6/16/2020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dirty="0"/>
              <a:t>6/16/2020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dirty="0"/>
              <a:t>6/16/2020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dirty="0"/>
              <a:t>6/16/2020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5/5/2020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hf sldNum="0"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5/5/2020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sldNum="0"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373223" y="3559175"/>
            <a:ext cx="8360229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Cryo-Assembly and Cryostat Tooling outstanding issues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R. Rabehl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Teleconference with CERN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August 20, 2020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602453" y="4282751"/>
            <a:ext cx="7920000" cy="2073598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 pipe V</a:t>
            </a:r>
          </a:p>
          <a:p>
            <a:pPr lvl="1"/>
            <a:r>
              <a:rPr lang="en-US" sz="2000" dirty="0"/>
              <a:t>10640 mm provided by CERN as per LHCLMQXF_S0025</a:t>
            </a:r>
          </a:p>
          <a:p>
            <a:pPr lvl="1"/>
            <a:r>
              <a:rPr lang="en-US" sz="2000" dirty="0"/>
              <a:t>10294 mm minimum length</a:t>
            </a:r>
          </a:p>
          <a:p>
            <a:pPr lvl="1"/>
            <a:r>
              <a:rPr lang="en-US" sz="2000" dirty="0"/>
              <a:t>10370 mm returned by Fermilab (extra 38 mm (1.5 in) at each end)</a:t>
            </a:r>
          </a:p>
          <a:p>
            <a:pPr lvl="1"/>
            <a:r>
              <a:rPr lang="en-US" sz="2000" dirty="0"/>
              <a:t>Counterbore machined by CERN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60C42E-802D-4334-8626-60E4E286E1FA}"/>
              </a:ext>
            </a:extLst>
          </p:cNvPr>
          <p:cNvGrpSpPr/>
          <p:nvPr/>
        </p:nvGrpSpPr>
        <p:grpSpPr>
          <a:xfrm>
            <a:off x="-56211" y="1043240"/>
            <a:ext cx="5486400" cy="3064018"/>
            <a:chOff x="1819253" y="1043240"/>
            <a:chExt cx="5486400" cy="30640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89E24A-3F13-40D1-B10D-49883667AAE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19253" y="1043240"/>
              <a:ext cx="5486400" cy="3064018"/>
            </a:xfrm>
            <a:prstGeom prst="rect">
              <a:avLst/>
            </a:prstGeom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F890E6E-00EE-4E4C-B1AB-28BCC1192319}"/>
                </a:ext>
              </a:extLst>
            </p:cNvPr>
            <p:cNvSpPr/>
            <p:nvPr/>
          </p:nvSpPr>
          <p:spPr>
            <a:xfrm>
              <a:off x="4196334" y="2337103"/>
              <a:ext cx="751331" cy="751331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7226787-85B5-4EDD-A71E-30E59584B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0189" y="1508730"/>
            <a:ext cx="3611044" cy="259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357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602453" y="4282751"/>
            <a:ext cx="7920000" cy="2073598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Heat exchanger X</a:t>
            </a:r>
          </a:p>
          <a:p>
            <a:pPr lvl="1"/>
            <a:r>
              <a:rPr lang="en-US" sz="2000" dirty="0"/>
              <a:t>10434 mm provided by CERN as per LHCLMQXF_S0022</a:t>
            </a:r>
          </a:p>
          <a:p>
            <a:pPr lvl="1"/>
            <a:r>
              <a:rPr lang="en-US" sz="2000" dirty="0"/>
              <a:t>10434 mm minimum length</a:t>
            </a:r>
          </a:p>
          <a:p>
            <a:pPr lvl="1"/>
            <a:r>
              <a:rPr lang="en-US" sz="2000" dirty="0"/>
              <a:t>10510 mm returned by Fermilab (extra 38 mm (1.5 in) at each end)</a:t>
            </a:r>
          </a:p>
          <a:p>
            <a:pPr lvl="1"/>
            <a:r>
              <a:rPr lang="en-US" sz="2000" dirty="0"/>
              <a:t>Counterbore machined by CERN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89E24A-3F13-40D1-B10D-49883667AA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56211" y="1043240"/>
            <a:ext cx="5486400" cy="306401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F890E6E-00EE-4E4C-B1AB-28BCC1192319}"/>
              </a:ext>
            </a:extLst>
          </p:cNvPr>
          <p:cNvSpPr/>
          <p:nvPr/>
        </p:nvSpPr>
        <p:spPr>
          <a:xfrm>
            <a:off x="2750079" y="2155371"/>
            <a:ext cx="503854" cy="503854"/>
          </a:xfrm>
          <a:prstGeom prst="ellipse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226787-85B5-4EDD-A71E-30E59584B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0189" y="1508730"/>
            <a:ext cx="3611044" cy="259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310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363894" y="4282751"/>
            <a:ext cx="8551506" cy="207359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IFS/He-II conduction L1 (non-IP end/test stand feed end)</a:t>
            </a:r>
            <a:endParaRPr lang="en-US" sz="2000" dirty="0"/>
          </a:p>
          <a:p>
            <a:pPr lvl="1"/>
            <a:r>
              <a:rPr lang="en-US" sz="2000" dirty="0"/>
              <a:t>240 mm minimum length, measured from cold mass end cover reference plane</a:t>
            </a:r>
          </a:p>
          <a:p>
            <a:pPr lvl="1"/>
            <a:r>
              <a:rPr lang="en-US" sz="2000" dirty="0"/>
              <a:t>Propose 278 mm length provided by Fermilab (extra 38 mm (1.5 in))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89E24A-3F13-40D1-B10D-49883667AA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19253" y="1043240"/>
            <a:ext cx="5486400" cy="306401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F890E6E-00EE-4E4C-B1AB-28BCC1192319}"/>
              </a:ext>
            </a:extLst>
          </p:cNvPr>
          <p:cNvSpPr/>
          <p:nvPr/>
        </p:nvSpPr>
        <p:spPr>
          <a:xfrm>
            <a:off x="3993286" y="2812958"/>
            <a:ext cx="448087" cy="448087"/>
          </a:xfrm>
          <a:prstGeom prst="ellipse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260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363894" y="4282751"/>
            <a:ext cx="8551506" cy="207359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CLIQ/k-mod/He-II conduction L2 (non-IP end/test stand feed end)</a:t>
            </a:r>
            <a:endParaRPr lang="en-US" sz="2000" dirty="0"/>
          </a:p>
          <a:p>
            <a:pPr lvl="1"/>
            <a:r>
              <a:rPr lang="en-US" sz="2000" dirty="0"/>
              <a:t>240 mm minimum length, measured from cold mass end cover reference plane</a:t>
            </a:r>
          </a:p>
          <a:p>
            <a:pPr lvl="1"/>
            <a:r>
              <a:rPr lang="en-US" sz="2000" dirty="0"/>
              <a:t>Propose 278 mm length provided by Fermilab (extra 38 mm (1.5 in))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89E24A-3F13-40D1-B10D-49883667AA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19253" y="1043240"/>
            <a:ext cx="5486400" cy="306401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F890E6E-00EE-4E4C-B1AB-28BCC1192319}"/>
              </a:ext>
            </a:extLst>
          </p:cNvPr>
          <p:cNvSpPr/>
          <p:nvPr/>
        </p:nvSpPr>
        <p:spPr>
          <a:xfrm>
            <a:off x="4655757" y="2812958"/>
            <a:ext cx="448087" cy="448087"/>
          </a:xfrm>
          <a:prstGeom prst="ellipse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39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363894" y="4450709"/>
            <a:ext cx="8551506" cy="207359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IFS/He-II conduction L1 (IP end/test stand return end)</a:t>
            </a:r>
            <a:endParaRPr lang="en-US" sz="2000" dirty="0"/>
          </a:p>
          <a:p>
            <a:pPr lvl="1"/>
            <a:r>
              <a:rPr lang="en-US" sz="2000" dirty="0"/>
              <a:t>240 mm minimum length, measured from cold mass end cover reference plane</a:t>
            </a:r>
          </a:p>
          <a:p>
            <a:pPr lvl="1"/>
            <a:r>
              <a:rPr lang="en-US" sz="2000" dirty="0"/>
              <a:t>Propose 316 mm length provided by Fermilab (extra 76 mm (3 in))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C05D31B-9DFB-47A4-A414-7C9DFF355B36}"/>
              </a:ext>
            </a:extLst>
          </p:cNvPr>
          <p:cNvGrpSpPr/>
          <p:nvPr/>
        </p:nvGrpSpPr>
        <p:grpSpPr>
          <a:xfrm>
            <a:off x="-93523" y="1043240"/>
            <a:ext cx="5486400" cy="3064018"/>
            <a:chOff x="1809922" y="1043240"/>
            <a:chExt cx="5486400" cy="30640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89E24A-3F13-40D1-B10D-49883667AAE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09922" y="1043240"/>
              <a:ext cx="5486400" cy="3064018"/>
            </a:xfrm>
            <a:prstGeom prst="rect">
              <a:avLst/>
            </a:prstGeom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F890E6E-00EE-4E4C-B1AB-28BCC1192319}"/>
                </a:ext>
              </a:extLst>
            </p:cNvPr>
            <p:cNvSpPr/>
            <p:nvPr/>
          </p:nvSpPr>
          <p:spPr>
            <a:xfrm>
              <a:off x="3993286" y="2812958"/>
              <a:ext cx="448087" cy="448087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 descr="A picture containing colored, different, standing, person&#10;&#10;Description automatically generated">
            <a:extLst>
              <a:ext uri="{FF2B5EF4-FFF2-40B4-BE49-F238E27FC236}">
                <a16:creationId xmlns:a16="http://schemas.microsoft.com/office/drawing/2014/main" id="{E0E9C316-6BCC-473F-A820-B37AC55C3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449" y="1043240"/>
            <a:ext cx="3720951" cy="32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096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363894" y="4450709"/>
            <a:ext cx="8551506" cy="207359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CLIQ/k-mod/He-II conduction L2 (IP end/test stand return end)</a:t>
            </a:r>
            <a:endParaRPr lang="en-US" sz="2000" dirty="0"/>
          </a:p>
          <a:p>
            <a:pPr lvl="1"/>
            <a:r>
              <a:rPr lang="en-US" sz="2000" dirty="0"/>
              <a:t>240 mm minimum length, measured from cold mass end cover reference plane</a:t>
            </a:r>
          </a:p>
          <a:p>
            <a:pPr lvl="1"/>
            <a:r>
              <a:rPr lang="en-US" sz="2000" dirty="0"/>
              <a:t>Propose 316 mm length provided by Fermilab (extra 76 mm (3 in))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C05D31B-9DFB-47A4-A414-7C9DFF355B36}"/>
              </a:ext>
            </a:extLst>
          </p:cNvPr>
          <p:cNvGrpSpPr/>
          <p:nvPr/>
        </p:nvGrpSpPr>
        <p:grpSpPr>
          <a:xfrm>
            <a:off x="-93523" y="1043240"/>
            <a:ext cx="5486400" cy="3064018"/>
            <a:chOff x="1809922" y="1043240"/>
            <a:chExt cx="5486400" cy="30640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89E24A-3F13-40D1-B10D-49883667AAE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09922" y="1043240"/>
              <a:ext cx="5486400" cy="3064018"/>
            </a:xfrm>
            <a:prstGeom prst="rect">
              <a:avLst/>
            </a:prstGeom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F890E6E-00EE-4E4C-B1AB-28BCC1192319}"/>
                </a:ext>
              </a:extLst>
            </p:cNvPr>
            <p:cNvSpPr/>
            <p:nvPr/>
          </p:nvSpPr>
          <p:spPr>
            <a:xfrm>
              <a:off x="4646435" y="2812958"/>
              <a:ext cx="448087" cy="448087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 descr="A picture containing colored, different, standing, person&#10;&#10;Description automatically generated">
            <a:extLst>
              <a:ext uri="{FF2B5EF4-FFF2-40B4-BE49-F238E27FC236}">
                <a16:creationId xmlns:a16="http://schemas.microsoft.com/office/drawing/2014/main" id="{E0E9C316-6BCC-473F-A820-B37AC55C3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449" y="1043240"/>
            <a:ext cx="3720951" cy="32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844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602453" y="4282751"/>
            <a:ext cx="7920000" cy="207359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Bus aperture M</a:t>
            </a:r>
          </a:p>
          <a:p>
            <a:pPr lvl="1"/>
            <a:r>
              <a:rPr lang="en-US" sz="2000" dirty="0"/>
              <a:t>Fermilab will leave its piping transition in place, to be removed by CERN.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02D08AD-AA65-4D36-8879-96EC4CD4A28C}"/>
              </a:ext>
            </a:extLst>
          </p:cNvPr>
          <p:cNvGrpSpPr/>
          <p:nvPr/>
        </p:nvGrpSpPr>
        <p:grpSpPr>
          <a:xfrm>
            <a:off x="-217" y="1043240"/>
            <a:ext cx="5486400" cy="3064018"/>
            <a:chOff x="1819253" y="1043240"/>
            <a:chExt cx="5486400" cy="30640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89E24A-3F13-40D1-B10D-49883667AAE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19253" y="1043240"/>
              <a:ext cx="5486400" cy="3064018"/>
            </a:xfrm>
            <a:prstGeom prst="rect">
              <a:avLst/>
            </a:prstGeom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F890E6E-00EE-4E4C-B1AB-28BCC1192319}"/>
                </a:ext>
              </a:extLst>
            </p:cNvPr>
            <p:cNvSpPr/>
            <p:nvPr/>
          </p:nvSpPr>
          <p:spPr>
            <a:xfrm>
              <a:off x="4259208" y="1870263"/>
              <a:ext cx="606490" cy="606490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 descr="A picture containing green, plane, pink, airplane&#10;&#10;Description automatically generated">
            <a:extLst>
              <a:ext uri="{FF2B5EF4-FFF2-40B4-BE49-F238E27FC236}">
                <a16:creationId xmlns:a16="http://schemas.microsoft.com/office/drawing/2014/main" id="{F28A7A78-85F5-41FE-BD6A-83C2ABDFD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086" y="1043240"/>
            <a:ext cx="2892230" cy="342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96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B8F65-07A2-48D8-AE7B-3EA32E466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763AFFA-43C3-4F58-914C-AF79FA96B62B}"/>
              </a:ext>
            </a:extLst>
          </p:cNvPr>
          <p:cNvSpPr txBox="1">
            <a:spLocks/>
          </p:cNvSpPr>
          <p:nvPr/>
        </p:nvSpPr>
        <p:spPr>
          <a:xfrm>
            <a:off x="602453" y="1056442"/>
            <a:ext cx="7920000" cy="529990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Released copies of Cryo-Assembly Drawings</a:t>
            </a:r>
          </a:p>
          <a:p>
            <a:pPr lvl="1"/>
            <a:r>
              <a:rPr lang="en-US" sz="2000" dirty="0">
                <a:solidFill>
                  <a:srgbClr val="505050"/>
                </a:solidFill>
              </a:rPr>
              <a:t>Cover flange assemblies for CLIQ and k-mod have been released; 2 detail drawings are under revision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Cover flange assembly for IFS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57C7E4-CBB4-4242-8AFC-B83902410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604" y="2979453"/>
            <a:ext cx="4665305" cy="329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82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F6AAF-4599-4FC5-B5FA-96088B3C7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8C47402-467C-4195-AB11-E01C205DF12F}"/>
              </a:ext>
            </a:extLst>
          </p:cNvPr>
          <p:cNvSpPr txBox="1">
            <a:spLocks/>
          </p:cNvSpPr>
          <p:nvPr/>
        </p:nvSpPr>
        <p:spPr>
          <a:xfrm>
            <a:off x="602453" y="1056442"/>
            <a:ext cx="7920000" cy="529990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Released Cryo-Assembly fabrication documentation</a:t>
            </a:r>
          </a:p>
          <a:p>
            <a:pPr lvl="1"/>
            <a:r>
              <a:rPr lang="en-US" sz="2000" dirty="0"/>
              <a:t>Assembly procedure</a:t>
            </a:r>
          </a:p>
          <a:p>
            <a:pPr lvl="1"/>
            <a:r>
              <a:rPr lang="en-US" sz="2000" dirty="0"/>
              <a:t>MIP</a:t>
            </a:r>
          </a:p>
          <a:p>
            <a:pPr lvl="1"/>
            <a:r>
              <a:rPr lang="en-US" sz="2000" dirty="0"/>
              <a:t>Installation and positioning of FSI monitoring system components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Needed by September 7 for upload to the review website</a:t>
            </a:r>
            <a:endParaRPr lang="en-US" sz="1800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121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602453" y="1056442"/>
            <a:ext cx="7920000" cy="529990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Applus</a:t>
            </a:r>
            <a:r>
              <a:rPr lang="en-US" dirty="0"/>
              <a:t>+ tooling</a:t>
            </a:r>
          </a:p>
          <a:p>
            <a:pPr lvl="1"/>
            <a:endParaRPr lang="en-US" sz="2000" dirty="0">
              <a:highlight>
                <a:srgbClr val="FFFF00"/>
              </a:highlight>
            </a:endParaRPr>
          </a:p>
          <a:p>
            <a:pPr lvl="1"/>
            <a:r>
              <a:rPr lang="en-US" sz="2000" dirty="0"/>
              <a:t>Documentation</a:t>
            </a:r>
          </a:p>
          <a:p>
            <a:pPr lvl="2"/>
            <a:r>
              <a:rPr lang="en-US" sz="1800" dirty="0"/>
              <a:t>Design report for Fermilab tooling</a:t>
            </a:r>
            <a:endParaRPr lang="en-US" sz="1600" dirty="0">
              <a:solidFill>
                <a:srgbClr val="505050"/>
              </a:solidFill>
            </a:endParaRPr>
          </a:p>
          <a:p>
            <a:pPr lvl="2"/>
            <a:r>
              <a:rPr lang="en-US" sz="1800" dirty="0"/>
              <a:t>Assembly procedure from vendor</a:t>
            </a:r>
          </a:p>
          <a:p>
            <a:pPr lvl="2"/>
            <a:r>
              <a:rPr lang="en-US" sz="1800" dirty="0"/>
              <a:t>UL certification for the electrical system</a:t>
            </a:r>
          </a:p>
          <a:p>
            <a:pPr lvl="2"/>
            <a:r>
              <a:rPr lang="en-US" sz="1800" dirty="0"/>
              <a:t>Operating procedure/controls description</a:t>
            </a:r>
          </a:p>
          <a:p>
            <a:pPr lvl="2"/>
            <a:r>
              <a:rPr lang="en-US" sz="1800" dirty="0"/>
              <a:t>Wiring diagrams, equipment cutsheets</a:t>
            </a:r>
          </a:p>
          <a:p>
            <a:pPr lvl="2"/>
            <a:endParaRPr lang="en-US" sz="1800" dirty="0"/>
          </a:p>
          <a:p>
            <a:pPr lvl="1"/>
            <a:r>
              <a:rPr lang="en-US" sz="2000" dirty="0"/>
              <a:t>Travel plans?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No updates received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370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602453" y="1056442"/>
            <a:ext cx="7920000" cy="529990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Cryostat pipes</a:t>
            </a:r>
          </a:p>
          <a:p>
            <a:pPr lvl="1"/>
            <a:r>
              <a:rPr lang="en-US" sz="2000" dirty="0"/>
              <a:t>The pipes shown in the 3-D model are the minimum length to be received by CERN.</a:t>
            </a:r>
          </a:p>
          <a:p>
            <a:pPr lvl="1"/>
            <a:r>
              <a:rPr lang="en-US" sz="2000" dirty="0"/>
              <a:t>Based on these minimum lengths and the horizontal test stand interconnect design, we have proposed piping lengths provided by CERN and returned to CERN by Fermilab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B2DF5A-E05A-455B-9FE6-1926071E9F7A}"/>
              </a:ext>
            </a:extLst>
          </p:cNvPr>
          <p:cNvPicPr/>
          <p:nvPr/>
        </p:nvPicPr>
        <p:blipFill rotWithShape="1">
          <a:blip r:embed="rId2"/>
          <a:srcRect l="57313"/>
          <a:stretch/>
        </p:blipFill>
        <p:spPr>
          <a:xfrm>
            <a:off x="2621902" y="3078739"/>
            <a:ext cx="3900196" cy="315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741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602453" y="4282751"/>
            <a:ext cx="7920000" cy="207359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 screen E</a:t>
            </a:r>
            <a:r>
              <a:rPr lang="en-US" baseline="-25000" dirty="0"/>
              <a:t>H</a:t>
            </a:r>
            <a:r>
              <a:rPr lang="en-US" dirty="0"/>
              <a:t>E’</a:t>
            </a:r>
            <a:r>
              <a:rPr lang="en-US" baseline="-25000" dirty="0"/>
              <a:t>H</a:t>
            </a:r>
            <a:r>
              <a:rPr lang="en-US" dirty="0"/>
              <a:t> (commercial pipe)</a:t>
            </a:r>
          </a:p>
          <a:p>
            <a:pPr lvl="1"/>
            <a:r>
              <a:rPr lang="en-US" sz="2000" dirty="0"/>
              <a:t>Only 1 of 2 used on the test stand</a:t>
            </a:r>
          </a:p>
          <a:p>
            <a:pPr lvl="1"/>
            <a:r>
              <a:rPr lang="en-US" sz="2000" dirty="0"/>
              <a:t>10640 mm minimum length</a:t>
            </a:r>
          </a:p>
          <a:p>
            <a:pPr lvl="1"/>
            <a:r>
              <a:rPr lang="en-US" sz="2000" dirty="0"/>
              <a:t>Propose 10716 mm length provided by CERN and returned by Fermilab (extra 38 mm (1.5 in) at each end)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89E24A-3F13-40D1-B10D-49883667AA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19253" y="1043240"/>
            <a:ext cx="5486400" cy="306401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F890E6E-00EE-4E4C-B1AB-28BCC1192319}"/>
              </a:ext>
            </a:extLst>
          </p:cNvPr>
          <p:cNvSpPr/>
          <p:nvPr/>
        </p:nvSpPr>
        <p:spPr>
          <a:xfrm>
            <a:off x="3629392" y="2141154"/>
            <a:ext cx="448087" cy="448087"/>
          </a:xfrm>
          <a:prstGeom prst="ellipse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41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602453" y="4282751"/>
            <a:ext cx="7920000" cy="207359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Quench LD (commercial pipe)</a:t>
            </a:r>
          </a:p>
          <a:p>
            <a:pPr lvl="1"/>
            <a:r>
              <a:rPr lang="en-US" sz="2000" dirty="0"/>
              <a:t>10640 mm minimum length</a:t>
            </a:r>
          </a:p>
          <a:p>
            <a:pPr lvl="1"/>
            <a:r>
              <a:rPr lang="en-US" sz="2000" dirty="0"/>
              <a:t>Propose 10716 mm length provided by CERN and returned by Fermilab (extra 38 mm (1.5 in) at each end)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89E24A-3F13-40D1-B10D-49883667AA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19253" y="1043240"/>
            <a:ext cx="5486400" cy="306401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F890E6E-00EE-4E4C-B1AB-28BCC1192319}"/>
              </a:ext>
            </a:extLst>
          </p:cNvPr>
          <p:cNvSpPr/>
          <p:nvPr/>
        </p:nvSpPr>
        <p:spPr>
          <a:xfrm>
            <a:off x="3718031" y="1996752"/>
            <a:ext cx="606490" cy="606490"/>
          </a:xfrm>
          <a:prstGeom prst="ellipse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82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602453" y="4282751"/>
            <a:ext cx="7920000" cy="207359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1.9 K return XB (commercial pipe)</a:t>
            </a:r>
          </a:p>
          <a:p>
            <a:pPr lvl="1"/>
            <a:r>
              <a:rPr lang="en-US" sz="2000" dirty="0"/>
              <a:t>Not used on the test stand</a:t>
            </a:r>
          </a:p>
          <a:p>
            <a:pPr lvl="1"/>
            <a:r>
              <a:rPr lang="en-US" sz="2000" dirty="0"/>
              <a:t>10640 mm minimum length</a:t>
            </a:r>
          </a:p>
          <a:p>
            <a:pPr lvl="1"/>
            <a:r>
              <a:rPr lang="en-US" sz="2000" dirty="0"/>
              <a:t>Propose 10716 mm length provided by CERN and returned by Fermilab (extra 38 mm (1.5 in) at each end)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89E24A-3F13-40D1-B10D-49883667AA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19253" y="1043240"/>
            <a:ext cx="5486400" cy="306401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F890E6E-00EE-4E4C-B1AB-28BCC1192319}"/>
              </a:ext>
            </a:extLst>
          </p:cNvPr>
          <p:cNvSpPr/>
          <p:nvPr/>
        </p:nvSpPr>
        <p:spPr>
          <a:xfrm>
            <a:off x="3885982" y="1772817"/>
            <a:ext cx="606490" cy="606490"/>
          </a:xfrm>
          <a:prstGeom prst="ellipse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76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68F1-3225-4C4D-A503-B92468E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98312-8ED3-451F-914F-92BF1C47EB82}"/>
              </a:ext>
            </a:extLst>
          </p:cNvPr>
          <p:cNvSpPr txBox="1">
            <a:spLocks/>
          </p:cNvSpPr>
          <p:nvPr/>
        </p:nvSpPr>
        <p:spPr>
          <a:xfrm>
            <a:off x="602453" y="4282751"/>
            <a:ext cx="7920000" cy="207359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Shield E’</a:t>
            </a:r>
            <a:r>
              <a:rPr lang="en-US" baseline="-25000" dirty="0"/>
              <a:t>H </a:t>
            </a:r>
            <a:endParaRPr lang="en-US" dirty="0"/>
          </a:p>
          <a:p>
            <a:pPr lvl="1"/>
            <a:r>
              <a:rPr lang="en-US" sz="2000" dirty="0"/>
              <a:t>10145 mm provided by CERN as per LHCQQXFA0038</a:t>
            </a:r>
          </a:p>
          <a:p>
            <a:pPr lvl="1"/>
            <a:r>
              <a:rPr lang="en-US" sz="2000" dirty="0"/>
              <a:t>10145 minimum length</a:t>
            </a:r>
          </a:p>
          <a:p>
            <a:pPr lvl="1"/>
            <a:r>
              <a:rPr lang="en-US" sz="2000" dirty="0"/>
              <a:t>Present design allows 10155 mm returned by Fermilab (extra 5 mm (0.2 in) at each end)</a:t>
            </a:r>
          </a:p>
          <a:p>
            <a:pPr lvl="1"/>
            <a:endParaRPr lang="en-US" sz="1800" dirty="0">
              <a:solidFill>
                <a:srgbClr val="50505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93676F4-4C42-43F0-BA1D-7E35817518C1}"/>
              </a:ext>
            </a:extLst>
          </p:cNvPr>
          <p:cNvGrpSpPr/>
          <p:nvPr/>
        </p:nvGrpSpPr>
        <p:grpSpPr>
          <a:xfrm>
            <a:off x="-9546" y="1043240"/>
            <a:ext cx="5486400" cy="3064018"/>
            <a:chOff x="1819253" y="1043240"/>
            <a:chExt cx="5486400" cy="30640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89E24A-3F13-40D1-B10D-49883667AAE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19253" y="1043240"/>
              <a:ext cx="5486400" cy="3064018"/>
            </a:xfrm>
            <a:prstGeom prst="rect">
              <a:avLst/>
            </a:prstGeom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F890E6E-00EE-4E4C-B1AB-28BCC1192319}"/>
                </a:ext>
              </a:extLst>
            </p:cNvPr>
            <p:cNvSpPr/>
            <p:nvPr/>
          </p:nvSpPr>
          <p:spPr>
            <a:xfrm>
              <a:off x="3587402" y="2402633"/>
              <a:ext cx="401218" cy="401218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ED519B5-0175-49A0-B69A-33F0798562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632" y="1451986"/>
            <a:ext cx="4216368" cy="190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728295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59729</TotalTime>
  <Words>565</Words>
  <Application>Microsoft Office PowerPoint</Application>
  <PresentationFormat>On-screen Show (4:3)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Helvetica</vt:lpstr>
      <vt:lpstr>FNAL_TemplateMac_060514</vt:lpstr>
      <vt:lpstr>Fermilab: Footer Only</vt:lpstr>
      <vt:lpstr>Cryo-Assembly and Cryostat Tooling outstanding issues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 and Cryo Meeting</dc:title>
  <dc:creator>Sandor Feher x2240 11297N</dc:creator>
  <cp:lastModifiedBy>Roger J Rabehl</cp:lastModifiedBy>
  <cp:revision>186</cp:revision>
  <cp:lastPrinted>2018-02-26T17:00:29Z</cp:lastPrinted>
  <dcterms:created xsi:type="dcterms:W3CDTF">2017-09-11T13:28:24Z</dcterms:created>
  <dcterms:modified xsi:type="dcterms:W3CDTF">2020-08-19T22:01:34Z</dcterms:modified>
</cp:coreProperties>
</file>