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5"/>
  </p:notesMasterIdLst>
  <p:handoutMasterIdLst>
    <p:handoutMasterId r:id="rId26"/>
  </p:handoutMasterIdLst>
  <p:sldIdLst>
    <p:sldId id="298" r:id="rId2"/>
    <p:sldId id="300" r:id="rId3"/>
    <p:sldId id="303" r:id="rId4"/>
    <p:sldId id="306" r:id="rId5"/>
    <p:sldId id="304" r:id="rId6"/>
    <p:sldId id="308" r:id="rId7"/>
    <p:sldId id="323" r:id="rId8"/>
    <p:sldId id="311" r:id="rId9"/>
    <p:sldId id="312" r:id="rId10"/>
    <p:sldId id="317" r:id="rId11"/>
    <p:sldId id="318" r:id="rId12"/>
    <p:sldId id="314" r:id="rId13"/>
    <p:sldId id="319" r:id="rId14"/>
    <p:sldId id="315" r:id="rId15"/>
    <p:sldId id="320" r:id="rId16"/>
    <p:sldId id="321" r:id="rId17"/>
    <p:sldId id="322" r:id="rId18"/>
    <p:sldId id="310" r:id="rId19"/>
    <p:sldId id="313" r:id="rId20"/>
    <p:sldId id="275" r:id="rId21"/>
    <p:sldId id="302" r:id="rId22"/>
    <p:sldId id="305" r:id="rId23"/>
    <p:sldId id="307" r:id="rId24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6101C9A8-5808-1343-B481-1BA8F02E65FE}">
          <p14:sldIdLst>
            <p14:sldId id="298"/>
            <p14:sldId id="300"/>
            <p14:sldId id="303"/>
            <p14:sldId id="306"/>
            <p14:sldId id="304"/>
            <p14:sldId id="308"/>
            <p14:sldId id="323"/>
            <p14:sldId id="311"/>
            <p14:sldId id="312"/>
            <p14:sldId id="317"/>
            <p14:sldId id="318"/>
            <p14:sldId id="314"/>
            <p14:sldId id="319"/>
            <p14:sldId id="315"/>
            <p14:sldId id="320"/>
            <p14:sldId id="321"/>
            <p14:sldId id="322"/>
          </p14:sldIdLst>
        </p14:section>
        <p14:section name="Addenda (Architecture and Interaction Details)" id="{885B47C0-B7E5-CD4C-B6C8-DCEA6DC15816}">
          <p14:sldIdLst>
            <p14:sldId id="310"/>
            <p14:sldId id="313"/>
          </p14:sldIdLst>
        </p14:section>
        <p14:section name="Unused" id="{D6088F1B-FB53-574F-864A-C9425DF6C0A3}">
          <p14:sldIdLst>
            <p14:sldId id="275"/>
            <p14:sldId id="302"/>
            <p14:sldId id="305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3562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  <p15:guide id="13" pos="5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63666A"/>
    <a:srgbClr val="A7A8AA"/>
    <a:srgbClr val="50504E"/>
    <a:srgbClr val="505050"/>
    <a:srgbClr val="4E4E4E"/>
    <a:srgbClr val="404040"/>
    <a:srgbClr val="99D6E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2" autoAdjust="0"/>
    <p:restoredTop sz="94663"/>
  </p:normalViewPr>
  <p:slideViewPr>
    <p:cSldViewPr snapToGrid="0" snapToObjects="1" showGuides="1">
      <p:cViewPr varScale="1">
        <p:scale>
          <a:sx n="184" d="100"/>
          <a:sy n="184" d="100"/>
        </p:scale>
        <p:origin x="184" y="1056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3562"/>
        <p:guide pos="4453"/>
        <p:guide pos="5163"/>
        <p:guide pos="4632"/>
        <p:guide pos="5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29" r="2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13815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953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953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35097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96397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74987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C7E1B65-1920-CF40-87B8-818D6517E0EA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355599"/>
            <a:ext cx="8675688" cy="4263293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28600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00233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7611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57362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2367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28600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00233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7611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57362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2367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28600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00233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7611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57362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2367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31279" b="3127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37396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8330" b="40718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51156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644" b="44456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395190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9861" b="3923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42647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42966" b="1613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5660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96397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96397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96397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641561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641561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pPr>
                <a:defRPr/>
              </a:pPr>
              <a:t>5/17/21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4800" y="4736360"/>
            <a:ext cx="8704708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>
            <a:grpSpLocks noChangeAspect="1"/>
          </p:cNvGrpSpPr>
          <p:nvPr userDrawn="1"/>
        </p:nvGrpSpPr>
        <p:grpSpPr>
          <a:xfrm>
            <a:off x="215900" y="81883"/>
            <a:ext cx="8699500" cy="202387"/>
            <a:chOff x="600217" y="6229673"/>
            <a:chExt cx="8297721" cy="257386"/>
          </a:xfrm>
        </p:grpSpPr>
        <p:cxnSp>
          <p:nvCxnSpPr>
            <p:cNvPr id="33" name="Straight Connector 32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6" descr="FermiLogo_RGB_NALBlue.png"/>
            <p:cNvPicPr>
              <a:picLocks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19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hyperlink" Target="https://indico.cern.ch/event/948465/contributions/4324003/attachments/2245600/3808502/2021-CHEP-Bring-Online-Scheduling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20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hyperlink" Target="https://www.dcache.org/abou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7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8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7FB2D-AFDD-3247-9A2A-EB2E8972D9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Albert L. Rossi (for the dCache collaboration)</a:t>
            </a:r>
          </a:p>
          <a:p>
            <a:r>
              <a:rPr lang="en-US" dirty="0"/>
              <a:t>Fermi National Accelerator Laboratory</a:t>
            </a:r>
          </a:p>
          <a:p>
            <a:r>
              <a:rPr lang="en-US" dirty="0"/>
              <a:t>May 18, 2021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4A2E3-62D7-DA4C-8245-88534D1153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dCache:  From Resilience to QoS	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7453CC-93C8-1C4D-A07B-77DE3B5BA028}"/>
              </a:ext>
            </a:extLst>
          </p:cNvPr>
          <p:cNvGrpSpPr/>
          <p:nvPr/>
        </p:nvGrpSpPr>
        <p:grpSpPr>
          <a:xfrm>
            <a:off x="5681055" y="4351911"/>
            <a:ext cx="2430267" cy="731520"/>
            <a:chOff x="5621233" y="4351911"/>
            <a:chExt cx="2430267" cy="731520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4F466A3D-7CCE-2E43-AEAC-338E3162D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5621233" y="4351911"/>
              <a:ext cx="731520" cy="731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D17413F-FAE6-CB44-9F3A-74ED16F09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6503140" y="4353539"/>
              <a:ext cx="1548360" cy="712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6FADD4DD-756F-044B-95D8-DBFCD68A376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8265638" y="4351911"/>
            <a:ext cx="635040" cy="618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8417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Separation into Components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934395"/>
            <a:ext cx="8566272" cy="3820007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dirty="0">
                <a:solidFill>
                  <a:srgbClr val="004C97"/>
                </a:solidFill>
              </a:rPr>
              <a:t>Allows easier redefinition of the QoS Engine "peripherals":</a:t>
            </a:r>
          </a:p>
          <a:p>
            <a:pPr marL="0" indent="0" algn="just">
              <a:buNone/>
            </a:pPr>
            <a:endParaRPr lang="en-US" sz="2000" dirty="0">
              <a:solidFill>
                <a:srgbClr val="004C97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>
                <a:solidFill>
                  <a:srgbClr val="004C97"/>
                </a:solidFill>
              </a:rPr>
              <a:t>Adjuster</a:t>
            </a:r>
            <a:r>
              <a:rPr lang="en-US" sz="2000" dirty="0">
                <a:solidFill>
                  <a:srgbClr val="004C97"/>
                </a:solidFill>
              </a:rPr>
              <a:t>:  simple tasks which rely on other parts of dCache to do the heavy lifting; clear separation of concerns will be crucial when optimized restore scheduling is in place.  (see </a:t>
            </a:r>
            <a:r>
              <a:rPr lang="en-US" sz="2000">
                <a:solidFill>
                  <a:srgbClr val="004C97"/>
                </a:solidFill>
              </a:rPr>
              <a:t>Lea Morschel, </a:t>
            </a:r>
            <a:r>
              <a:rPr lang="en-US" sz="1800" i="1" dirty="0">
                <a:solidFill>
                  <a:srgbClr val="004C97"/>
                </a:solidFill>
                <a:hlinkClick r:id="rId2"/>
              </a:rPr>
              <a:t>Improving Performance of Tape Restore Request Scheduling in the Storage System dCache</a:t>
            </a:r>
            <a:r>
              <a:rPr lang="en-US" sz="1800" dirty="0">
                <a:solidFill>
                  <a:srgbClr val="004C97"/>
                </a:solidFill>
              </a:rPr>
              <a:t>).</a:t>
            </a:r>
            <a:endParaRPr lang="en-US" sz="1800" i="1" dirty="0">
              <a:solidFill>
                <a:srgbClr val="004C97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000" dirty="0">
              <a:solidFill>
                <a:srgbClr val="004C97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000" b="1" dirty="0">
                <a:solidFill>
                  <a:srgbClr val="004C97"/>
                </a:solidFill>
              </a:rPr>
              <a:t>Provider</a:t>
            </a:r>
            <a:r>
              <a:rPr lang="en-US" sz="2000" dirty="0">
                <a:solidFill>
                  <a:srgbClr val="004C97"/>
                </a:solidFill>
              </a:rPr>
              <a:t>:  a major motivation for this refactoring; allows for integration with a separate "rule engine".</a:t>
            </a:r>
          </a:p>
          <a:p>
            <a:pPr marL="0" indent="0" algn="just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830997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Engine Prototype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1861460"/>
            <a:ext cx="8566272" cy="1199205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rgbClr val="004C97"/>
                </a:solidFill>
              </a:rPr>
              <a:t>Uses the current combination of namespace attributes (</a:t>
            </a:r>
            <a:r>
              <a:rPr lang="en-US" sz="2000" b="1" dirty="0">
                <a:solidFill>
                  <a:srgbClr val="004C97"/>
                </a:solidFill>
              </a:rPr>
              <a:t>Access Latency</a:t>
            </a:r>
            <a:r>
              <a:rPr lang="en-US" sz="2000" dirty="0">
                <a:solidFill>
                  <a:srgbClr val="004C97"/>
                </a:solidFill>
              </a:rPr>
              <a:t> and </a:t>
            </a:r>
            <a:r>
              <a:rPr lang="en-US" sz="2000" b="1" dirty="0">
                <a:solidFill>
                  <a:srgbClr val="004C97"/>
                </a:solidFill>
              </a:rPr>
              <a:t>Retention Policy</a:t>
            </a:r>
            <a:r>
              <a:rPr lang="en-US" sz="2000" dirty="0">
                <a:solidFill>
                  <a:srgbClr val="004C97"/>
                </a:solidFill>
              </a:rPr>
              <a:t>) plus membership in a </a:t>
            </a:r>
            <a:r>
              <a:rPr lang="en-US" sz="2000" b="1" dirty="0">
                <a:solidFill>
                  <a:srgbClr val="004C97"/>
                </a:solidFill>
              </a:rPr>
              <a:t>storage group</a:t>
            </a:r>
            <a:r>
              <a:rPr lang="en-US" sz="2000" dirty="0">
                <a:solidFill>
                  <a:srgbClr val="004C97"/>
                </a:solidFill>
              </a:rPr>
              <a:t>, which expresses the number and distribution of replicas, to define QoS classes.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46763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Mapping of dCache Attributes to QoS Classes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Rectangle 1">
            <a:extLst>
              <a:ext uri="{FF2B5EF4-FFF2-40B4-BE49-F238E27FC236}">
                <a16:creationId xmlns:a16="http://schemas.microsoft.com/office/drawing/2014/main" id="{4A3B6932-BF70-9047-8957-810271E1F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193959"/>
            <a:ext cx="868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3BED4CC-FA94-924C-9231-8A687BABC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37289"/>
              </p:ext>
            </p:extLst>
          </p:nvPr>
        </p:nvGraphicFramePr>
        <p:xfrm>
          <a:off x="1529529" y="973997"/>
          <a:ext cx="5871237" cy="3195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4063">
                  <a:extLst>
                    <a:ext uri="{9D8B030D-6E8A-4147-A177-3AD203B41FA5}">
                      <a16:colId xmlns:a16="http://schemas.microsoft.com/office/drawing/2014/main" val="1880493618"/>
                    </a:ext>
                  </a:extLst>
                </a:gridCol>
                <a:gridCol w="919289">
                  <a:extLst>
                    <a:ext uri="{9D8B030D-6E8A-4147-A177-3AD203B41FA5}">
                      <a16:colId xmlns:a16="http://schemas.microsoft.com/office/drawing/2014/main" val="3936084528"/>
                    </a:ext>
                  </a:extLst>
                </a:gridCol>
                <a:gridCol w="918237">
                  <a:extLst>
                    <a:ext uri="{9D8B030D-6E8A-4147-A177-3AD203B41FA5}">
                      <a16:colId xmlns:a16="http://schemas.microsoft.com/office/drawing/2014/main" val="1252942130"/>
                    </a:ext>
                  </a:extLst>
                </a:gridCol>
                <a:gridCol w="1243584">
                  <a:extLst>
                    <a:ext uri="{9D8B030D-6E8A-4147-A177-3AD203B41FA5}">
                      <a16:colId xmlns:a16="http://schemas.microsoft.com/office/drawing/2014/main" val="1864184658"/>
                    </a:ext>
                  </a:extLst>
                </a:gridCol>
                <a:gridCol w="780288">
                  <a:extLst>
                    <a:ext uri="{9D8B030D-6E8A-4147-A177-3AD203B41FA5}">
                      <a16:colId xmlns:a16="http://schemas.microsoft.com/office/drawing/2014/main" val="2339941776"/>
                    </a:ext>
                  </a:extLst>
                </a:gridCol>
                <a:gridCol w="1255776">
                  <a:extLst>
                    <a:ext uri="{9D8B030D-6E8A-4147-A177-3AD203B41FA5}">
                      <a16:colId xmlns:a16="http://schemas.microsoft.com/office/drawing/2014/main" val="2579247764"/>
                    </a:ext>
                  </a:extLst>
                </a:gridCol>
              </a:tblGrid>
              <a:tr h="5312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ACCESS LATENCY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RETENTION POLICY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storage unit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-required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storage unit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-onlyOneCopyPer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QOS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Description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8962953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NEARLINE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REPLICA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volatile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could be removed at any time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3665291443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NEARLINE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CUSTODIAL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 tape; disk copy could be removed at any time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4096699424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REPLICA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undefined, 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persistent on disk but not written to 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1914286625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REPLICA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 &gt; 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partitioned by tags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 replicas persistent on disk but not written to 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3875447707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CUSTODIAL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undefined, 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disk+tape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persistent on disk and one copy on 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3006989895"/>
                  </a:ext>
                </a:extLst>
              </a:tr>
              <a:tr h="40358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ONLINE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CUSTODIAL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 &gt; 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partitioned by tags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disk+tape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 replicas persistent on disk and one copy on tape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54610" marB="18415"/>
                </a:tc>
                <a:extLst>
                  <a:ext uri="{0D108BD9-81ED-4DB2-BD59-A6C34878D82A}">
                    <a16:rowId xmlns:a16="http://schemas.microsoft.com/office/drawing/2014/main" val="230781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400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Engine Prototype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3482" y="1587140"/>
            <a:ext cx="8566272" cy="2076556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>
                <a:solidFill>
                  <a:srgbClr val="004C97"/>
                </a:solidFill>
              </a:rPr>
              <a:t>On this basis, the following transitions are made available.</a:t>
            </a:r>
          </a:p>
          <a:p>
            <a:pPr marL="0" indent="0" algn="just">
              <a:buNone/>
            </a:pPr>
            <a:endParaRPr lang="en-US" sz="2000" dirty="0">
              <a:solidFill>
                <a:srgbClr val="004C97"/>
              </a:solidFill>
            </a:endParaRPr>
          </a:p>
          <a:p>
            <a:pPr marL="0" indent="0" algn="just">
              <a:buNone/>
            </a:pPr>
            <a:r>
              <a:rPr lang="en-US" sz="2000" dirty="0">
                <a:solidFill>
                  <a:srgbClr val="004C97"/>
                </a:solidFill>
              </a:rPr>
              <a:t>Currently can be achieved for single files and for bulk operations, through </a:t>
            </a:r>
            <a:r>
              <a:rPr lang="en-US" sz="2000" b="1" dirty="0">
                <a:solidFill>
                  <a:srgbClr val="004C97"/>
                </a:solidFill>
              </a:rPr>
              <a:t>RESTful API</a:t>
            </a:r>
            <a:r>
              <a:rPr lang="en-US" sz="2000" dirty="0">
                <a:solidFill>
                  <a:srgbClr val="004C97"/>
                </a:solidFill>
              </a:rPr>
              <a:t>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8844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QoS Transitions and How They are Implemented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854D6D7-4190-1344-9287-D1591E68A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502888"/>
              </p:ext>
            </p:extLst>
          </p:nvPr>
        </p:nvGraphicFramePr>
        <p:xfrm>
          <a:off x="1530603" y="1029236"/>
          <a:ext cx="5745226" cy="3266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7296">
                  <a:extLst>
                    <a:ext uri="{9D8B030D-6E8A-4147-A177-3AD203B41FA5}">
                      <a16:colId xmlns:a16="http://schemas.microsoft.com/office/drawing/2014/main" val="1001663808"/>
                    </a:ext>
                  </a:extLst>
                </a:gridCol>
                <a:gridCol w="2202682">
                  <a:extLst>
                    <a:ext uri="{9D8B030D-6E8A-4147-A177-3AD203B41FA5}">
                      <a16:colId xmlns:a16="http://schemas.microsoft.com/office/drawing/2014/main" val="415969513"/>
                    </a:ext>
                  </a:extLst>
                </a:gridCol>
                <a:gridCol w="2365248">
                  <a:extLst>
                    <a:ext uri="{9D8B030D-6E8A-4147-A177-3AD203B41FA5}">
                      <a16:colId xmlns:a16="http://schemas.microsoft.com/office/drawing/2014/main" val="331644662"/>
                    </a:ext>
                  </a:extLst>
                </a:gridCol>
              </a:tblGrid>
              <a:tr h="2417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QOS TRANSITION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9" marR="5438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CHANGE IN NAMESPACE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9" marR="5438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WHAT HAPPENS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9" marR="54389" marT="0" marB="0"/>
                </a:tc>
                <a:extLst>
                  <a:ext uri="{0D108BD9-81ED-4DB2-BD59-A6C34878D82A}">
                    <a16:rowId xmlns:a16="http://schemas.microsoft.com/office/drawing/2014/main" val="2855499916"/>
                  </a:ext>
                </a:extLst>
              </a:tr>
              <a:tr h="17877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volatile =&gt; disk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REPLICA =&gt; ONLINE REPLICA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k replicas are copied or made “sticky”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3731029002"/>
                  </a:ext>
                </a:extLst>
              </a:tr>
              <a:tr h="27546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volatile =&gt; 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REPLICA =&gt; NEARLINE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file is migrated to tape-backed pool, if necessary, and then flushed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2967289482"/>
                  </a:ext>
                </a:extLst>
              </a:tr>
              <a:tr h="3842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volatile=&gt;disk+tape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REPLICA =&gt; ONLINE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file is migrated to tape-backed pool, if necessary, and then flushed; k replicas are copied or made “sticky”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4061112803"/>
                  </a:ext>
                </a:extLst>
              </a:tr>
              <a:tr h="3842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disk =&gt; 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ONLINE REPLICA =&gt; NEARLINE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file is migrated to tape-backed pool, if necessary, and then flushed; all replicas are cached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3493919290"/>
                  </a:ext>
                </a:extLst>
              </a:tr>
              <a:tr h="27546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disk =&gt; disk+tape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ONLINE REPLICA =&gt; ONLINE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file is migrated to tape-backed pool, if necessary, and then flushed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497585524"/>
                  </a:ext>
                </a:extLst>
              </a:tr>
              <a:tr h="17877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tape =&gt; disk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CUSTODIAL =&gt; ONLINE REPLICA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NOT SUPPORTED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1211853748"/>
                  </a:ext>
                </a:extLst>
              </a:tr>
              <a:tr h="6018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tape =&gt; disk+tape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CUSTODIAL =&gt; ONLINE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LOCALITY = ONLINE_NEARLINE (file is on disk):  k replicas are made sticky or copied if not enough cached replicas already exist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4143073604"/>
                  </a:ext>
                </a:extLst>
              </a:tr>
              <a:tr h="3842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tape =&gt; disk+tape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NEARLINE CUSTODIAL =&gt; ONLINE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LOCALITY = NEARLINE (file not currently on disk): file is staged from tape; k replicas are copied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2783854820"/>
                  </a:ext>
                </a:extLst>
              </a:tr>
              <a:tr h="17877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disk+tape =&gt; tape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ONLINE CUSTODIAL =&gt; NEARLINE CUSTODIAL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all replicas are cached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279094903"/>
                  </a:ext>
                </a:extLst>
              </a:tr>
              <a:tr h="17877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disk+tape =&gt; disk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ONLINE CUSTODIAL =&gt; ONLINE REPLICA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NOT SUPPORTED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14" marR="57914" marT="43309" marB="14604"/>
                </a:tc>
                <a:extLst>
                  <a:ext uri="{0D108BD9-81ED-4DB2-BD59-A6C34878D82A}">
                    <a16:rowId xmlns:a16="http://schemas.microsoft.com/office/drawing/2014/main" val="3923736543"/>
                  </a:ext>
                </a:extLst>
              </a:tr>
            </a:tbl>
          </a:graphicData>
        </a:graphic>
      </p:graphicFrame>
      <p:sp>
        <p:nvSpPr>
          <p:cNvPr id="6" name="Right Arrow 5">
            <a:extLst>
              <a:ext uri="{FF2B5EF4-FFF2-40B4-BE49-F238E27FC236}">
                <a16:creationId xmlns:a16="http://schemas.microsoft.com/office/drawing/2014/main" id="{E9DD3B02-0C1B-2C4B-8005-ADB7D1B08D6A}"/>
              </a:ext>
            </a:extLst>
          </p:cNvPr>
          <p:cNvSpPr>
            <a:spLocks noChangeAspect="1"/>
          </p:cNvSpPr>
          <p:nvPr/>
        </p:nvSpPr>
        <p:spPr>
          <a:xfrm>
            <a:off x="673774" y="3553686"/>
            <a:ext cx="738421" cy="3657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5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Engine Prototype Limitations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916580"/>
            <a:ext cx="8566272" cy="3582268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Only the namespace attributes can be changed dynamically for single files (via a query); the number of copies is statically defined by storage unit. 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No provision for indicating the number or distribution of copies that should reside on tertiary storage. 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No component which could be given time-based rules concerning how and when an individual file’s QoS should be changed.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04C97"/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04C97"/>
                </a:solidFill>
              </a:rPr>
              <a:t>Overcoming the coarseness of these semantics will be a major goal for future dCache QoS development. 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947372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636588" y="1314042"/>
            <a:ext cx="7720361" cy="2744921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4C97"/>
                </a:solidFill>
              </a:rPr>
              <a:t>This work is supported by the Fermi National Accelerator Laboratory, managed and operated by Fermi Research Alliance, LLC under Contract No. DE-AC02-07CH11359 with the U.S. Department of Energy. The U.S. Government retains and the publisher, by accepting the article for publication, acknowledges that the U.S. Government retains a non-exclusive, paid-up, irrevocable, world-wide license to publish or reproduce the published form of this manuscript, or allow others to do so, for U.S. Government purposes.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D29D1E-8915-E843-A10F-57E6F5284BDF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2B6AC788-38D8-2242-932E-FBE761045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4389E39-0823-4548-9A5F-9B5989C86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50AFB6F-E4E7-124D-99AA-A93DAE26A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59223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250842"/>
            <a:ext cx="8686800" cy="320908"/>
          </a:xfrm>
        </p:spPr>
        <p:txBody>
          <a:bodyPr/>
          <a:lstStyle/>
          <a:p>
            <a:pPr algn="ctr"/>
            <a:r>
              <a:rPr lang="en-US" sz="2400" dirty="0"/>
              <a:t>Thank you for listening.  Questions?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D29D1E-8915-E843-A10F-57E6F5284BDF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2B6AC788-38D8-2242-932E-FBE761045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4389E39-0823-4548-9A5F-9B5989C86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50AFB6F-E4E7-124D-99AA-A93DAE26A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359632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95478"/>
            <a:ext cx="8686800" cy="320908"/>
          </a:xfrm>
        </p:spPr>
        <p:txBody>
          <a:bodyPr/>
          <a:lstStyle/>
          <a:p>
            <a:r>
              <a:rPr lang="en-US" dirty="0"/>
              <a:t>Resilience Component Responsibilities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776D975-D8F1-2E4D-84DF-58DF3C749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FB9E522-5A52-E94A-BB85-8AF6C0FF6067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C5988EAB-37E4-CB45-8214-EC18F6BD1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AA910A4-D1C4-1341-9223-C20E06F47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D859B113-08B9-A745-B9E7-18FD2CC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1F6AE-B451-6143-93BF-F517689B76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950" y="737383"/>
            <a:ext cx="6539400" cy="38404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4E3725-EFCE-8E43-A999-D44756129646}"/>
              </a:ext>
            </a:extLst>
          </p:cNvPr>
          <p:cNvSpPr txBox="1"/>
          <p:nvPr/>
        </p:nvSpPr>
        <p:spPr>
          <a:xfrm>
            <a:off x="6658360" y="665173"/>
            <a:ext cx="2078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4C97"/>
                </a:solidFill>
              </a:rPr>
              <a:t>1. how many replicas are </a:t>
            </a:r>
          </a:p>
          <a:p>
            <a:r>
              <a:rPr lang="en-US" sz="1400" b="1" dirty="0">
                <a:solidFill>
                  <a:srgbClr val="004C97"/>
                </a:solidFill>
              </a:rPr>
              <a:t>required?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14432B-EFE3-F34E-BA3E-B51682AA40DA}"/>
              </a:ext>
            </a:extLst>
          </p:cNvPr>
          <p:cNvSpPr txBox="1"/>
          <p:nvPr/>
        </p:nvSpPr>
        <p:spPr>
          <a:xfrm>
            <a:off x="6659463" y="1671006"/>
            <a:ext cx="2078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4C97"/>
                </a:solidFill>
              </a:rPr>
              <a:t>2. how many replicas are currently accessible?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C88172-8005-9E48-8C15-FEEAAB28E9DF}"/>
              </a:ext>
            </a:extLst>
          </p:cNvPr>
          <p:cNvSpPr txBox="1"/>
          <p:nvPr/>
        </p:nvSpPr>
        <p:spPr>
          <a:xfrm>
            <a:off x="6678350" y="2690086"/>
            <a:ext cx="2059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4C97"/>
                </a:solidFill>
              </a:rPr>
              <a:t>3. make the necessary adjustments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8B3055-4EAF-084B-87EE-CFB843F6FC87}"/>
              </a:ext>
            </a:extLst>
          </p:cNvPr>
          <p:cNvSpPr txBox="1"/>
          <p:nvPr/>
        </p:nvSpPr>
        <p:spPr>
          <a:xfrm>
            <a:off x="6702937" y="3721149"/>
            <a:ext cx="20781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4C97"/>
                </a:solidFill>
              </a:rPr>
              <a:t>4. react to a change in pool state or periodically </a:t>
            </a:r>
          </a:p>
          <a:p>
            <a:r>
              <a:rPr lang="en-US" sz="1400" b="1" dirty="0">
                <a:solidFill>
                  <a:srgbClr val="004C97"/>
                </a:solidFill>
              </a:rPr>
              <a:t>verify for consistency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788711-BBB4-834D-816E-A53EADD7B691}"/>
              </a:ext>
            </a:extLst>
          </p:cNvPr>
          <p:cNvSpPr txBox="1"/>
          <p:nvPr/>
        </p:nvSpPr>
        <p:spPr>
          <a:xfrm>
            <a:off x="1797842" y="1779857"/>
            <a:ext cx="415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FB3EE3-94EC-EA4D-89C1-E1A77BD7B505}"/>
              </a:ext>
            </a:extLst>
          </p:cNvPr>
          <p:cNvSpPr txBox="1"/>
          <p:nvPr/>
        </p:nvSpPr>
        <p:spPr>
          <a:xfrm>
            <a:off x="2464328" y="1610580"/>
            <a:ext cx="415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B23A33-1810-234B-BE68-3A72E12E1D7E}"/>
              </a:ext>
            </a:extLst>
          </p:cNvPr>
          <p:cNvSpPr txBox="1"/>
          <p:nvPr/>
        </p:nvSpPr>
        <p:spPr>
          <a:xfrm>
            <a:off x="3134521" y="1471160"/>
            <a:ext cx="1132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(2) + Pools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E86010-06F3-F546-B7F3-0088DEF430FF}"/>
              </a:ext>
            </a:extLst>
          </p:cNvPr>
          <p:cNvSpPr txBox="1"/>
          <p:nvPr/>
        </p:nvSpPr>
        <p:spPr>
          <a:xfrm>
            <a:off x="3695420" y="3369446"/>
            <a:ext cx="415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50610C-5C86-5F45-B95C-979AF2A8C691}"/>
              </a:ext>
            </a:extLst>
          </p:cNvPr>
          <p:cNvSpPr txBox="1"/>
          <p:nvPr/>
        </p:nvSpPr>
        <p:spPr>
          <a:xfrm>
            <a:off x="636588" y="2463801"/>
            <a:ext cx="120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(3) + Pools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B5BE39-1412-D14C-94BD-7FEC073E1AB3}"/>
              </a:ext>
            </a:extLst>
          </p:cNvPr>
          <p:cNvSpPr txBox="1"/>
          <p:nvPr/>
        </p:nvSpPr>
        <p:spPr>
          <a:xfrm>
            <a:off x="1716475" y="3229642"/>
            <a:ext cx="48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(3)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2CCF1E-B2F8-3C4C-A4B0-3152074B1E71}"/>
              </a:ext>
            </a:extLst>
          </p:cNvPr>
          <p:cNvSpPr txBox="1"/>
          <p:nvPr/>
        </p:nvSpPr>
        <p:spPr>
          <a:xfrm>
            <a:off x="4870908" y="2238741"/>
            <a:ext cx="120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(4)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8C9D16-55C1-B641-AA88-66BED1B70E3E}"/>
              </a:ext>
            </a:extLst>
          </p:cNvPr>
          <p:cNvSpPr txBox="1"/>
          <p:nvPr/>
        </p:nvSpPr>
        <p:spPr>
          <a:xfrm>
            <a:off x="3858722" y="1702951"/>
            <a:ext cx="538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(4)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3A29ED-FFB9-9D4D-BC5F-80749B325E2B}"/>
              </a:ext>
            </a:extLst>
          </p:cNvPr>
          <p:cNvSpPr txBox="1"/>
          <p:nvPr/>
        </p:nvSpPr>
        <p:spPr>
          <a:xfrm>
            <a:off x="3866295" y="3369446"/>
            <a:ext cx="538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(4)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2DA0DB-CF7A-6F47-8BD9-7C900DF19FDD}"/>
              </a:ext>
            </a:extLst>
          </p:cNvPr>
          <p:cNvSpPr txBox="1"/>
          <p:nvPr/>
        </p:nvSpPr>
        <p:spPr>
          <a:xfrm>
            <a:off x="2587241" y="3371388"/>
            <a:ext cx="415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4C97"/>
                </a:solidFill>
              </a:rPr>
              <a:t>(1)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33820B-8E05-7945-8EA9-A99690E28E98}"/>
              </a:ext>
            </a:extLst>
          </p:cNvPr>
          <p:cNvSpPr txBox="1"/>
          <p:nvPr/>
        </p:nvSpPr>
        <p:spPr>
          <a:xfrm>
            <a:off x="2377975" y="748572"/>
            <a:ext cx="2011680" cy="3970318"/>
          </a:xfrm>
          <a:prstGeom prst="rect">
            <a:avLst/>
          </a:prstGeom>
          <a:noFill/>
          <a:ln w="25400">
            <a:solidFill>
              <a:srgbClr val="004C97"/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pPr algn="ctr"/>
            <a:r>
              <a:rPr lang="en-US" sz="1200" b="1" dirty="0">
                <a:solidFill>
                  <a:srgbClr val="004C97"/>
                </a:solidFill>
              </a:rPr>
              <a:t>store data about state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1BBCED-D767-5240-926D-622A39A7ECD2}"/>
              </a:ext>
            </a:extLst>
          </p:cNvPr>
          <p:cNvSpPr txBox="1"/>
          <p:nvPr/>
        </p:nvSpPr>
        <p:spPr>
          <a:xfrm>
            <a:off x="4489597" y="1307180"/>
            <a:ext cx="2011680" cy="3416320"/>
          </a:xfrm>
          <a:prstGeom prst="rect">
            <a:avLst/>
          </a:prstGeom>
          <a:noFill/>
          <a:ln w="25400">
            <a:solidFill>
              <a:srgbClr val="004C97"/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pPr algn="ctr"/>
            <a:endParaRPr lang="en-US" sz="1200" b="1" dirty="0">
              <a:solidFill>
                <a:srgbClr val="004C97"/>
              </a:solidFill>
            </a:endParaRPr>
          </a:p>
          <a:p>
            <a:pPr algn="ctr"/>
            <a:r>
              <a:rPr lang="en-US" sz="1200" b="1" dirty="0">
                <a:solidFill>
                  <a:srgbClr val="004C97"/>
                </a:solidFill>
              </a:rPr>
              <a:t>intercept pool status changes</a:t>
            </a:r>
          </a:p>
          <a:p>
            <a:pPr algn="ctr"/>
            <a:r>
              <a:rPr lang="en-US" sz="1200" b="1" dirty="0">
                <a:solidFill>
                  <a:srgbClr val="004C97"/>
                </a:solidFill>
              </a:rPr>
              <a:t>schedule periodic scans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FEAE95-1D60-CE4C-AE82-C91191D02EB3}"/>
              </a:ext>
            </a:extLst>
          </p:cNvPr>
          <p:cNvSpPr txBox="1"/>
          <p:nvPr/>
        </p:nvSpPr>
        <p:spPr>
          <a:xfrm>
            <a:off x="257388" y="742239"/>
            <a:ext cx="2011680" cy="3970318"/>
          </a:xfrm>
          <a:prstGeom prst="rect">
            <a:avLst/>
          </a:prstGeom>
          <a:noFill/>
          <a:ln w="25400">
            <a:solidFill>
              <a:srgbClr val="004C97"/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endParaRPr lang="en-US" sz="1200" dirty="0">
              <a:solidFill>
                <a:srgbClr val="004C97"/>
              </a:solidFill>
            </a:endParaRPr>
          </a:p>
          <a:p>
            <a:pPr algn="ctr"/>
            <a:r>
              <a:rPr lang="en-US" sz="1200" b="1" dirty="0">
                <a:solidFill>
                  <a:srgbClr val="004C97"/>
                </a:solidFill>
              </a:rPr>
              <a:t>process incoming updates from namespace</a:t>
            </a:r>
          </a:p>
        </p:txBody>
      </p:sp>
    </p:spTree>
    <p:extLst>
      <p:ext uri="{BB962C8B-B14F-4D97-AF65-F5344CB8AC3E}">
        <p14:creationId xmlns:p14="http://schemas.microsoft.com/office/powerpoint/2010/main" val="39597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 Request Handling (Messaging)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934395"/>
            <a:ext cx="8566272" cy="3820007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54BEE5B-68CB-D549-8BFB-AEC97DDF9E4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933" b="23674"/>
          <a:stretch/>
        </p:blipFill>
        <p:spPr>
          <a:xfrm>
            <a:off x="1137338" y="717690"/>
            <a:ext cx="6583680" cy="22739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17F2264-82D7-7541-B7E2-8095679AEDB4}"/>
              </a:ext>
            </a:extLst>
          </p:cNvPr>
          <p:cNvSpPr/>
          <p:nvPr/>
        </p:nvSpPr>
        <p:spPr>
          <a:xfrm>
            <a:off x="5067997" y="3264666"/>
            <a:ext cx="384740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4C97"/>
                </a:solidFill>
                <a:latin typeface="Helvetica" pitchFamily="2" charset="0"/>
              </a:rPr>
              <a:t>A - the current rule engine uses the namespace and Pool Selection Unit. B - The pool selection is done by the verifier and sent as part of the message to the adjuster; verifier keeps track of maximum running slots and only sends ready tasks to the adjuster. C - The adjuster queues the requests, maps them to adjuster types and executes; the types call out to either the pools or the PinManager.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4BD506-A3FE-1E4A-9B82-8202E8A44B8B}"/>
              </a:ext>
            </a:extLst>
          </p:cNvPr>
          <p:cNvSpPr/>
          <p:nvPr/>
        </p:nvSpPr>
        <p:spPr>
          <a:xfrm>
            <a:off x="222250" y="2951339"/>
            <a:ext cx="47091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Receive message (cache update or QoS modification).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Check the file requirements.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Request verification.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Verify the status of the file (how many replicas, on tape, etc.) on the pools (and recontact provider on iteration).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action </a:t>
            </a:r>
            <a:r>
              <a:rPr lang="en-US" sz="100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and possibly request </a:t>
            </a: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adjustment.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Process the task; if it fails, possibly retry.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Notify verifier of success/failure; verifier reevaluates for further action (retry, continue to new action, quit).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Remove operation and send verification/action completed message.</a:t>
            </a:r>
          </a:p>
          <a:p>
            <a:pPr marL="342900" marR="28575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4C97"/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Notify QoS transition completed (topic).</a:t>
            </a:r>
            <a:endParaRPr lang="en-US" sz="1000" dirty="0">
              <a:solidFill>
                <a:srgbClr val="004C97"/>
              </a:solidFill>
              <a:effectLst/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72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Usage Worldwide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CE73961-1962-A948-A1F6-53AF67E28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98145" y="1031956"/>
            <a:ext cx="3886489" cy="2522793"/>
          </a:xfrm>
        </p:spPr>
        <p:txBody>
          <a:bodyPr/>
          <a:lstStyle/>
          <a:p>
            <a:pPr marL="285750" lvl="0" indent="-285750">
              <a:buClr>
                <a:srgbClr val="004586"/>
              </a:buClr>
              <a:buSzPct val="45000"/>
              <a:buFont typeface="Wingdings" pitchFamily="2" charset="2"/>
              <a:buChar char="v"/>
            </a:pPr>
            <a:r>
              <a:rPr lang="en-US" sz="1600" b="0" dirty="0"/>
              <a:t>76 installations</a:t>
            </a:r>
          </a:p>
          <a:p>
            <a:pPr marL="285750" lvl="0" indent="-285750">
              <a:buClr>
                <a:srgbClr val="004586"/>
              </a:buClr>
              <a:buSzPct val="45000"/>
              <a:buFont typeface="Wingdings" pitchFamily="2" charset="2"/>
              <a:buChar char="v"/>
            </a:pPr>
            <a:r>
              <a:rPr lang="en-US" sz="1600" b="0" dirty="0"/>
              <a:t>accounts for more than 50% of disk space available for LHC</a:t>
            </a:r>
          </a:p>
          <a:p>
            <a:pPr marL="285750" lvl="0" indent="-285750">
              <a:spcBef>
                <a:spcPts val="24"/>
              </a:spcBef>
              <a:spcAft>
                <a:spcPts val="600"/>
              </a:spcAft>
              <a:buClr>
                <a:srgbClr val="004586"/>
              </a:buClr>
              <a:buSzPct val="45000"/>
              <a:buFont typeface="Wingdings" pitchFamily="2" charset="2"/>
              <a:buChar char="v"/>
            </a:pPr>
            <a:r>
              <a:rPr lang="en-US" sz="1600" b="0" dirty="0"/>
              <a:t>also used by other sciences, including: </a:t>
            </a:r>
          </a:p>
          <a:p>
            <a:pPr marL="742950" lvl="1" indent="-285750">
              <a:buClr>
                <a:srgbClr val="004586"/>
              </a:buClr>
              <a:buSzPct val="45000"/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4C97"/>
                </a:solidFill>
              </a:rPr>
              <a:t>astrophysics </a:t>
            </a:r>
          </a:p>
          <a:p>
            <a:pPr marL="742950" lvl="1" indent="-285750">
              <a:buClr>
                <a:srgbClr val="004586"/>
              </a:buClr>
              <a:buSzPct val="45000"/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4C97"/>
                </a:solidFill>
              </a:rPr>
              <a:t>neutrino physics </a:t>
            </a:r>
          </a:p>
          <a:p>
            <a:pPr marL="742950" lvl="1" indent="-285750">
              <a:buClr>
                <a:srgbClr val="004586"/>
              </a:buClr>
              <a:buSzPct val="45000"/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4C97"/>
                </a:solidFill>
              </a:rPr>
              <a:t>photon science </a:t>
            </a:r>
          </a:p>
          <a:p>
            <a:pPr marL="742950" lvl="1" indent="-285750">
              <a:buClr>
                <a:srgbClr val="004586"/>
              </a:buClr>
              <a:buSzPct val="45000"/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rgbClr val="004C97"/>
                </a:solidFill>
              </a:rPr>
              <a:t>genomic research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776D975-D8F1-2E4D-84DF-58DF3C749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7BBE4D15-3DFE-F04C-BC26-FE477A4B1F0A}"/>
              </a:ext>
            </a:extLst>
          </p:cNvPr>
          <p:cNvSpPr txBox="1">
            <a:spLocks/>
          </p:cNvSpPr>
          <p:nvPr/>
        </p:nvSpPr>
        <p:spPr>
          <a:xfrm>
            <a:off x="228600" y="3933185"/>
            <a:ext cx="8686800" cy="56156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300" b="1" i="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4572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9144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88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This broad spectrum of users means accommodating different workflows, access, capacity and data preservation requirements, resources and budgets.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098CF1-4955-CD41-82AD-AB8818C790D0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C7D7B862-C328-D44C-B069-E7BA17A8B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0CC972A-7BFA-DA48-BA2D-82CF4D3DC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B7DBC504-E57E-5B4E-92FE-C1B0B2D7F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6F789C6A-6E1C-F444-AB83-1729CBAEA6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747379"/>
            <a:ext cx="4550209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34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Mission Statement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636588" y="950778"/>
            <a:ext cx="7720361" cy="2744921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800" dirty="0"/>
          </a:p>
          <a:p>
            <a:pPr marL="0" indent="0" algn="just">
              <a:buNone/>
            </a:pPr>
            <a:r>
              <a:rPr lang="en-US" sz="2000" dirty="0">
                <a:solidFill>
                  <a:srgbClr val="004C97"/>
                </a:solidFill>
              </a:rPr>
              <a:t>“...  to provide a system for storing and retrieving huge amounts of data, distributed among a large number of heterogeneous server nodes, under a single virtual filesystem tree with a variety of standard access methods.”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r>
              <a:rPr lang="en-US" sz="2000" dirty="0">
                <a:hlinkClick r:id="rId2"/>
              </a:rPr>
              <a:t>https://www.dcache.org/about</a:t>
            </a:r>
            <a:endParaRPr lang="en-US" sz="2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D29D1E-8915-E843-A10F-57E6F5284BDF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2B6AC788-38D8-2242-932E-FBE761045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4389E39-0823-4548-9A5F-9B5989C86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E50AFB6F-E4E7-124D-99AA-A93DAE26A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49960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"Quality of Service" and dCache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228600" y="983987"/>
            <a:ext cx="8686800" cy="3557533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4C97"/>
                </a:solidFill>
              </a:rPr>
              <a:t>There can be a considerable difference in the scientists’ desires and expectations about how this data is stored and made available for analysis: </a:t>
            </a:r>
            <a:endParaRPr lang="en-US" sz="1800" dirty="0">
              <a:solidFill>
                <a:srgbClr val="004C97"/>
              </a:solidFill>
            </a:endParaRPr>
          </a:p>
          <a:p>
            <a:pPr lvl="1"/>
            <a:r>
              <a:rPr lang="en-US" dirty="0">
                <a:solidFill>
                  <a:srgbClr val="004C97"/>
                </a:solidFill>
              </a:rPr>
              <a:t>durability (likelihood of data loss); </a:t>
            </a:r>
          </a:p>
          <a:p>
            <a:pPr lvl="1"/>
            <a:r>
              <a:rPr lang="en-US" dirty="0">
                <a:solidFill>
                  <a:srgbClr val="004C97"/>
                </a:solidFill>
              </a:rPr>
              <a:t>total bandwidth (aggregated over all clients); </a:t>
            </a:r>
          </a:p>
          <a:p>
            <a:pPr lvl="1"/>
            <a:r>
              <a:rPr lang="en-US" dirty="0">
                <a:solidFill>
                  <a:srgbClr val="004C97"/>
                </a:solidFill>
              </a:rPr>
              <a:t>bandwidth available to a single client; </a:t>
            </a:r>
          </a:p>
          <a:p>
            <a:pPr lvl="1"/>
            <a:r>
              <a:rPr lang="en-US" dirty="0">
                <a:solidFill>
                  <a:srgbClr val="004C97"/>
                </a:solidFill>
              </a:rPr>
              <a:t>access latency;</a:t>
            </a:r>
          </a:p>
          <a:p>
            <a:pPr lvl="1"/>
            <a:r>
              <a:rPr lang="en-US" dirty="0">
                <a:solidFill>
                  <a:srgbClr val="004C97"/>
                </a:solidFill>
              </a:rPr>
              <a:t>some combination of these factors. </a:t>
            </a:r>
          </a:p>
          <a:p>
            <a:pPr marL="0" indent="0">
              <a:buNone/>
            </a:pPr>
            <a:endParaRPr lang="en-US" sz="1800" dirty="0">
              <a:solidFill>
                <a:srgbClr val="004C97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4C97"/>
                </a:solidFill>
              </a:rPr>
              <a:t>Can be based on:</a:t>
            </a:r>
            <a:endParaRPr lang="en-US" sz="1800" dirty="0">
              <a:solidFill>
                <a:srgbClr val="004C97"/>
              </a:solidFill>
            </a:endParaRPr>
          </a:p>
          <a:p>
            <a:pPr lvl="1"/>
            <a:r>
              <a:rPr lang="en-US" dirty="0">
                <a:solidFill>
                  <a:srgbClr val="004C97"/>
                </a:solidFill>
              </a:rPr>
              <a:t>intrinsic properties of the data;</a:t>
            </a:r>
          </a:p>
          <a:p>
            <a:pPr lvl="1"/>
            <a:r>
              <a:rPr lang="en-US" dirty="0">
                <a:solidFill>
                  <a:srgbClr val="004C97"/>
                </a:solidFill>
              </a:rPr>
              <a:t>types of activity using the data.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53334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"Quality of Service" and dCache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97834" y="998254"/>
            <a:ext cx="8807622" cy="3421982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4C97"/>
                </a:solidFill>
              </a:rPr>
              <a:t>Not practical or necessary to expose all combinations of options.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4C97"/>
                </a:solidFill>
              </a:rPr>
              <a:t>Need to organize these into a common set of agreed-upon QoS classes.</a:t>
            </a:r>
          </a:p>
          <a:p>
            <a:r>
              <a:rPr lang="en-US" sz="2000" dirty="0">
                <a:solidFill>
                  <a:srgbClr val="004C97"/>
                </a:solidFill>
              </a:rPr>
              <a:t>By allowing scientists to choose and modify with which QoS class they would like their data stored, a storage system gives scientists the ability to achieve the optimal storage strategy within the available storage capacity.</a:t>
            </a:r>
          </a:p>
          <a:p>
            <a:pPr marL="0" indent="0">
              <a:buNone/>
            </a:pPr>
            <a:endParaRPr lang="en-US" sz="2000" dirty="0">
              <a:solidFill>
                <a:srgbClr val="004C97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4C97"/>
                </a:solidFill>
              </a:rPr>
              <a:t>The following is part of an ongoing effort to enhance dCache's capacity to respond to the QoS needs of the communities which deploy it.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47302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in one slide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776D975-D8F1-2E4D-84DF-58DF3C749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B06939-1CA9-BC47-ABF0-986173E3E0BB}"/>
              </a:ext>
            </a:extLst>
          </p:cNvPr>
          <p:cNvGrpSpPr>
            <a:grpSpLocks noChangeAspect="1"/>
          </p:cNvGrpSpPr>
          <p:nvPr/>
        </p:nvGrpSpPr>
        <p:grpSpPr>
          <a:xfrm>
            <a:off x="807762" y="935450"/>
            <a:ext cx="7442453" cy="3557917"/>
            <a:chOff x="344975" y="910440"/>
            <a:chExt cx="8775265" cy="4195080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5E26062-5909-494F-AA14-2F3A9DC011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47119" y="2253325"/>
              <a:ext cx="1379519" cy="1532880"/>
            </a:xfrm>
            <a:custGeom>
              <a:avLst>
                <a:gd name="f0" fmla="val 10043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Pools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(Data Server)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80C65846-9F39-514B-AAF6-76D6E64F09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3760" y="2244685"/>
              <a:ext cx="1379519" cy="1417320"/>
            </a:xfrm>
            <a:custGeom>
              <a:avLst>
                <a:gd name="f0" fmla="val 849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Pools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(Data Server)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0BE2FCB-BCDF-AD40-8D61-417755214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01400" y="2346840"/>
              <a:ext cx="1379519" cy="1311480"/>
            </a:xfrm>
            <a:custGeom>
              <a:avLst>
                <a:gd name="f0" fmla="val 8218"/>
                <a:gd name="f1" fmla="val 5400"/>
                <a:gd name="f2" fmla="val 2560"/>
                <a:gd name="f3" fmla="val 8625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Door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7AD6313-9167-884A-A116-55A4875360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400" y="1698119"/>
              <a:ext cx="8673840" cy="695520"/>
            </a:xfrm>
            <a:custGeom>
              <a:avLst/>
              <a:gdLst>
                <a:gd name="f0" fmla="val 0"/>
                <a:gd name="f1" fmla="val 884"/>
                <a:gd name="f2" fmla="val 526"/>
                <a:gd name="f3" fmla="val 794"/>
                <a:gd name="f4" fmla="val 337"/>
                <a:gd name="f5" fmla="val 800"/>
                <a:gd name="f6" fmla="val 349"/>
                <a:gd name="f7" fmla="val 806"/>
                <a:gd name="f8" fmla="val 361"/>
                <a:gd name="f9" fmla="val 812"/>
                <a:gd name="f10" fmla="val 373"/>
                <a:gd name="f11" fmla="val 390"/>
                <a:gd name="f12" fmla="val 426"/>
                <a:gd name="f13" fmla="val 776"/>
                <a:gd name="f14" fmla="val 461"/>
                <a:gd name="f15" fmla="val 740"/>
                <a:gd name="f16" fmla="val 485"/>
                <a:gd name="f17" fmla="val 693"/>
                <a:gd name="f18" fmla="val 503"/>
                <a:gd name="f19" fmla="val 639"/>
                <a:gd name="f20" fmla="val 509"/>
                <a:gd name="f21" fmla="val 609"/>
                <a:gd name="f22" fmla="val 579"/>
                <a:gd name="f23" fmla="val 555"/>
                <a:gd name="f24" fmla="val 497"/>
                <a:gd name="f25" fmla="val 531"/>
                <a:gd name="f26" fmla="val 519"/>
                <a:gd name="f27" fmla="val 501"/>
                <a:gd name="f28" fmla="val 515"/>
                <a:gd name="f29" fmla="val 484"/>
                <a:gd name="f30" fmla="val 521"/>
                <a:gd name="f31" fmla="val 460"/>
                <a:gd name="f32" fmla="val 442"/>
                <a:gd name="f33" fmla="val 418"/>
                <a:gd name="f34" fmla="val 406"/>
                <a:gd name="f35" fmla="val 394"/>
                <a:gd name="f36" fmla="val 376"/>
                <a:gd name="f37" fmla="val 491"/>
                <a:gd name="f38" fmla="val 352"/>
                <a:gd name="f39" fmla="val 334"/>
                <a:gd name="f40" fmla="val 310"/>
                <a:gd name="f41" fmla="val 263"/>
                <a:gd name="f42" fmla="val 221"/>
                <a:gd name="f43" fmla="val 185"/>
                <a:gd name="f44" fmla="val 467"/>
                <a:gd name="f45" fmla="val 161"/>
                <a:gd name="f46" fmla="val 444"/>
                <a:gd name="f47" fmla="val 143"/>
                <a:gd name="f48" fmla="val 414"/>
                <a:gd name="f49" fmla="val 137"/>
                <a:gd name="f50" fmla="val 131"/>
                <a:gd name="f51" fmla="val 90"/>
                <a:gd name="f52" fmla="val 408"/>
                <a:gd name="f53" fmla="val 54"/>
                <a:gd name="f54" fmla="val 24"/>
                <a:gd name="f55" fmla="val 6"/>
                <a:gd name="f56" fmla="val 343"/>
                <a:gd name="f57" fmla="val 308"/>
                <a:gd name="f58" fmla="val 272"/>
                <a:gd name="f59" fmla="val 30"/>
                <a:gd name="f60" fmla="val 242"/>
                <a:gd name="f61" fmla="val 60"/>
                <a:gd name="f62" fmla="val 219"/>
                <a:gd name="f63" fmla="val 101"/>
                <a:gd name="f64" fmla="val 201"/>
                <a:gd name="f65" fmla="val 107"/>
                <a:gd name="f66" fmla="val 95"/>
                <a:gd name="f67" fmla="val 189"/>
                <a:gd name="f68" fmla="val 84"/>
                <a:gd name="f69" fmla="val 177"/>
                <a:gd name="f70" fmla="val 78"/>
                <a:gd name="f71" fmla="val 160"/>
                <a:gd name="f72" fmla="val 142"/>
                <a:gd name="f73" fmla="val 100"/>
                <a:gd name="f74" fmla="val 113"/>
                <a:gd name="f75" fmla="val 71"/>
                <a:gd name="f76" fmla="val 149"/>
                <a:gd name="f77" fmla="val 47"/>
                <a:gd name="f78" fmla="val 197"/>
                <a:gd name="f79" fmla="val 35"/>
                <a:gd name="f80" fmla="val 227"/>
                <a:gd name="f81" fmla="val 41"/>
                <a:gd name="f82" fmla="val 251"/>
                <a:gd name="f83" fmla="val 275"/>
                <a:gd name="f84" fmla="val 59"/>
                <a:gd name="f85" fmla="val 293"/>
                <a:gd name="f86" fmla="val 77"/>
                <a:gd name="f87" fmla="val 298"/>
                <a:gd name="f88" fmla="val 304"/>
                <a:gd name="f89" fmla="val 322"/>
                <a:gd name="f90" fmla="val 340"/>
                <a:gd name="f91" fmla="val 53"/>
                <a:gd name="f92" fmla="val 358"/>
                <a:gd name="f93" fmla="val 382"/>
                <a:gd name="f94" fmla="val 430"/>
                <a:gd name="f95" fmla="val 436"/>
                <a:gd name="f96" fmla="val 466"/>
                <a:gd name="f97" fmla="val 29"/>
                <a:gd name="f98" fmla="val 496"/>
                <a:gd name="f99" fmla="val 12"/>
                <a:gd name="f100" fmla="val 573"/>
                <a:gd name="f101" fmla="val 621"/>
                <a:gd name="f102" fmla="val 669"/>
                <a:gd name="f103" fmla="val 699"/>
                <a:gd name="f104" fmla="val 722"/>
                <a:gd name="f105" fmla="val 728"/>
                <a:gd name="f106" fmla="val 112"/>
                <a:gd name="f107" fmla="val 118"/>
                <a:gd name="f108" fmla="val 124"/>
                <a:gd name="f109" fmla="val 130"/>
                <a:gd name="f110" fmla="val 734"/>
                <a:gd name="f111" fmla="val 746"/>
                <a:gd name="f112" fmla="val 136"/>
                <a:gd name="f113" fmla="val 830"/>
                <a:gd name="f114" fmla="val 148"/>
                <a:gd name="f115" fmla="val 860"/>
                <a:gd name="f116" fmla="val 171"/>
                <a:gd name="f117" fmla="val 878"/>
                <a:gd name="f118" fmla="val 237"/>
                <a:gd name="f119" fmla="val 296"/>
                <a:gd name="f120" fmla="val 31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884" h="526">
                  <a:moveTo>
                    <a:pt x="f3" y="f4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9" y="f11"/>
                  </a:lnTo>
                  <a:lnTo>
                    <a:pt x="f5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18"/>
                  </a:lnTo>
                  <a:lnTo>
                    <a:pt x="f22" y="f18"/>
                  </a:lnTo>
                  <a:lnTo>
                    <a:pt x="f23" y="f24"/>
                  </a:lnTo>
                  <a:lnTo>
                    <a:pt x="f25" y="f16"/>
                  </a:lnTo>
                  <a:lnTo>
                    <a:pt x="f26" y="f18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2"/>
                  </a:lnTo>
                  <a:lnTo>
                    <a:pt x="f32" y="f30"/>
                  </a:lnTo>
                  <a:lnTo>
                    <a:pt x="f33" y="f28"/>
                  </a:lnTo>
                  <a:lnTo>
                    <a:pt x="f34" y="f18"/>
                  </a:lnTo>
                  <a:lnTo>
                    <a:pt x="f35" y="f16"/>
                  </a:lnTo>
                  <a:lnTo>
                    <a:pt x="f36" y="f37"/>
                  </a:lnTo>
                  <a:lnTo>
                    <a:pt x="f38" y="f24"/>
                  </a:lnTo>
                  <a:lnTo>
                    <a:pt x="f39" y="f24"/>
                  </a:lnTo>
                  <a:lnTo>
                    <a:pt x="f40" y="f18"/>
                  </a:lnTo>
                  <a:lnTo>
                    <a:pt x="f41" y="f24"/>
                  </a:lnTo>
                  <a:lnTo>
                    <a:pt x="f42" y="f16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50" y="f48"/>
                  </a:lnTo>
                  <a:lnTo>
                    <a:pt x="f51" y="f52"/>
                  </a:lnTo>
                  <a:lnTo>
                    <a:pt x="f53" y="f11"/>
                  </a:lnTo>
                  <a:lnTo>
                    <a:pt x="f54" y="f10"/>
                  </a:lnTo>
                  <a:lnTo>
                    <a:pt x="f55" y="f56"/>
                  </a:lnTo>
                  <a:lnTo>
                    <a:pt x="f0" y="f57"/>
                  </a:lnTo>
                  <a:lnTo>
                    <a:pt x="f55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5" y="f64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0" y="f72"/>
                  </a:lnTo>
                  <a:lnTo>
                    <a:pt x="f68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77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6"/>
                  </a:lnTo>
                  <a:lnTo>
                    <a:pt x="f87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40" y="f86"/>
                  </a:lnTo>
                  <a:lnTo>
                    <a:pt x="f40" y="f86"/>
                  </a:lnTo>
                  <a:lnTo>
                    <a:pt x="f89" y="f84"/>
                  </a:lnTo>
                  <a:lnTo>
                    <a:pt x="f90" y="f91"/>
                  </a:lnTo>
                  <a:lnTo>
                    <a:pt x="f92" y="f77"/>
                  </a:lnTo>
                  <a:lnTo>
                    <a:pt x="f93" y="f81"/>
                  </a:lnTo>
                  <a:lnTo>
                    <a:pt x="f35" y="f81"/>
                  </a:lnTo>
                  <a:lnTo>
                    <a:pt x="f34" y="f77"/>
                  </a:lnTo>
                  <a:lnTo>
                    <a:pt x="f33" y="f91"/>
                  </a:lnTo>
                  <a:lnTo>
                    <a:pt x="f94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77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25" y="f55"/>
                  </a:lnTo>
                  <a:lnTo>
                    <a:pt x="f100" y="f0"/>
                  </a:lnTo>
                  <a:lnTo>
                    <a:pt x="f101" y="f55"/>
                  </a:lnTo>
                  <a:lnTo>
                    <a:pt x="f102" y="f54"/>
                  </a:lnTo>
                  <a:lnTo>
                    <a:pt x="f103" y="f77"/>
                  </a:lnTo>
                  <a:lnTo>
                    <a:pt x="f104" y="f86"/>
                  </a:lnTo>
                  <a:lnTo>
                    <a:pt x="f105" y="f106"/>
                  </a:lnTo>
                  <a:lnTo>
                    <a:pt x="f105" y="f107"/>
                  </a:lnTo>
                  <a:lnTo>
                    <a:pt x="f105" y="f107"/>
                  </a:lnTo>
                  <a:lnTo>
                    <a:pt x="f105" y="f108"/>
                  </a:lnTo>
                  <a:lnTo>
                    <a:pt x="f105" y="f109"/>
                  </a:lnTo>
                  <a:lnTo>
                    <a:pt x="f110" y="f109"/>
                  </a:lnTo>
                  <a:lnTo>
                    <a:pt x="f15" y="f109"/>
                  </a:lnTo>
                  <a:lnTo>
                    <a:pt x="f111" y="f109"/>
                  </a:lnTo>
                  <a:lnTo>
                    <a:pt x="f111" y="f109"/>
                  </a:lnTo>
                  <a:lnTo>
                    <a:pt x="f3" y="f112"/>
                  </a:lnTo>
                  <a:lnTo>
                    <a:pt x="f113" y="f114"/>
                  </a:lnTo>
                  <a:lnTo>
                    <a:pt x="f115" y="f116"/>
                  </a:lnTo>
                  <a:lnTo>
                    <a:pt x="f117" y="f64"/>
                  </a:lnTo>
                  <a:lnTo>
                    <a:pt x="f1" y="f118"/>
                  </a:lnTo>
                  <a:lnTo>
                    <a:pt x="f117" y="f58"/>
                  </a:lnTo>
                  <a:lnTo>
                    <a:pt x="f115" y="f119"/>
                  </a:lnTo>
                  <a:lnTo>
                    <a:pt x="f113" y="f120"/>
                  </a:lnTo>
                  <a:lnTo>
                    <a:pt x="f3" y="f4"/>
                  </a:lnTo>
                </a:path>
              </a:pathLst>
            </a:custGeom>
            <a:noFill/>
            <a:ln w="36720">
              <a:solidFill>
                <a:srgbClr val="FFFFFF"/>
              </a:solidFill>
              <a:prstDash val="solid"/>
            </a:ln>
          </p:spPr>
          <p:txBody>
            <a:bodyPr vert="horz" wrap="none" lIns="108000" tIns="63000" rIns="108000" bIns="63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2200">
                  <a:solidFill>
                    <a:srgbClr val="FFFFFF"/>
                  </a:solidFill>
                  <a:latin typeface="Inconsolata" pitchFamily="1"/>
                </a:defRPr>
              </a:pPr>
              <a:r>
                <a:rPr lang="en-US" sz="2200" b="0" i="0" u="none" strike="noStrike" kern="1200" cap="none" dirty="0">
                  <a:ln>
                    <a:noFill/>
                  </a:ln>
                  <a:solidFill>
                    <a:srgbClr val="FFFFFF"/>
                  </a:solidFill>
                  <a:latin typeface="Inconsolata" pitchFamily="17"/>
                  <a:ea typeface="Source Han Sans CN" pitchFamily="2"/>
                  <a:cs typeface="Lohit Devanagari" pitchFamily="2"/>
                </a:rPr>
                <a:t>Message passing layer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D06E21-7A1C-E944-8C0A-2FE3B81BA7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89280" y="910440"/>
              <a:ext cx="1447560" cy="968040"/>
            </a:xfrm>
            <a:custGeom>
              <a:avLst/>
              <a:gdLst>
                <a:gd name="f0" fmla="val 0"/>
                <a:gd name="f1" fmla="val 884"/>
                <a:gd name="f2" fmla="val 526"/>
                <a:gd name="f3" fmla="val 794"/>
                <a:gd name="f4" fmla="val 337"/>
                <a:gd name="f5" fmla="val 800"/>
                <a:gd name="f6" fmla="val 349"/>
                <a:gd name="f7" fmla="val 806"/>
                <a:gd name="f8" fmla="val 361"/>
                <a:gd name="f9" fmla="val 812"/>
                <a:gd name="f10" fmla="val 373"/>
                <a:gd name="f11" fmla="val 390"/>
                <a:gd name="f12" fmla="val 426"/>
                <a:gd name="f13" fmla="val 776"/>
                <a:gd name="f14" fmla="val 461"/>
                <a:gd name="f15" fmla="val 740"/>
                <a:gd name="f16" fmla="val 485"/>
                <a:gd name="f17" fmla="val 693"/>
                <a:gd name="f18" fmla="val 503"/>
                <a:gd name="f19" fmla="val 639"/>
                <a:gd name="f20" fmla="val 509"/>
                <a:gd name="f21" fmla="val 609"/>
                <a:gd name="f22" fmla="val 579"/>
                <a:gd name="f23" fmla="val 555"/>
                <a:gd name="f24" fmla="val 497"/>
                <a:gd name="f25" fmla="val 531"/>
                <a:gd name="f26" fmla="val 519"/>
                <a:gd name="f27" fmla="val 501"/>
                <a:gd name="f28" fmla="val 515"/>
                <a:gd name="f29" fmla="val 484"/>
                <a:gd name="f30" fmla="val 521"/>
                <a:gd name="f31" fmla="val 460"/>
                <a:gd name="f32" fmla="val 442"/>
                <a:gd name="f33" fmla="val 418"/>
                <a:gd name="f34" fmla="val 406"/>
                <a:gd name="f35" fmla="val 394"/>
                <a:gd name="f36" fmla="val 376"/>
                <a:gd name="f37" fmla="val 491"/>
                <a:gd name="f38" fmla="val 352"/>
                <a:gd name="f39" fmla="val 334"/>
                <a:gd name="f40" fmla="val 310"/>
                <a:gd name="f41" fmla="val 263"/>
                <a:gd name="f42" fmla="val 221"/>
                <a:gd name="f43" fmla="val 185"/>
                <a:gd name="f44" fmla="val 467"/>
                <a:gd name="f45" fmla="val 161"/>
                <a:gd name="f46" fmla="val 444"/>
                <a:gd name="f47" fmla="val 143"/>
                <a:gd name="f48" fmla="val 414"/>
                <a:gd name="f49" fmla="val 137"/>
                <a:gd name="f50" fmla="val 131"/>
                <a:gd name="f51" fmla="val 90"/>
                <a:gd name="f52" fmla="val 408"/>
                <a:gd name="f53" fmla="val 54"/>
                <a:gd name="f54" fmla="val 24"/>
                <a:gd name="f55" fmla="val 6"/>
                <a:gd name="f56" fmla="val 343"/>
                <a:gd name="f57" fmla="val 308"/>
                <a:gd name="f58" fmla="val 272"/>
                <a:gd name="f59" fmla="val 30"/>
                <a:gd name="f60" fmla="val 242"/>
                <a:gd name="f61" fmla="val 60"/>
                <a:gd name="f62" fmla="val 219"/>
                <a:gd name="f63" fmla="val 101"/>
                <a:gd name="f64" fmla="val 201"/>
                <a:gd name="f65" fmla="val 107"/>
                <a:gd name="f66" fmla="val 95"/>
                <a:gd name="f67" fmla="val 189"/>
                <a:gd name="f68" fmla="val 84"/>
                <a:gd name="f69" fmla="val 177"/>
                <a:gd name="f70" fmla="val 78"/>
                <a:gd name="f71" fmla="val 160"/>
                <a:gd name="f72" fmla="val 142"/>
                <a:gd name="f73" fmla="val 100"/>
                <a:gd name="f74" fmla="val 113"/>
                <a:gd name="f75" fmla="val 71"/>
                <a:gd name="f76" fmla="val 149"/>
                <a:gd name="f77" fmla="val 47"/>
                <a:gd name="f78" fmla="val 197"/>
                <a:gd name="f79" fmla="val 35"/>
                <a:gd name="f80" fmla="val 227"/>
                <a:gd name="f81" fmla="val 41"/>
                <a:gd name="f82" fmla="val 251"/>
                <a:gd name="f83" fmla="val 275"/>
                <a:gd name="f84" fmla="val 59"/>
                <a:gd name="f85" fmla="val 293"/>
                <a:gd name="f86" fmla="val 77"/>
                <a:gd name="f87" fmla="val 298"/>
                <a:gd name="f88" fmla="val 304"/>
                <a:gd name="f89" fmla="val 322"/>
                <a:gd name="f90" fmla="val 340"/>
                <a:gd name="f91" fmla="val 53"/>
                <a:gd name="f92" fmla="val 358"/>
                <a:gd name="f93" fmla="val 382"/>
                <a:gd name="f94" fmla="val 430"/>
                <a:gd name="f95" fmla="val 436"/>
                <a:gd name="f96" fmla="val 466"/>
                <a:gd name="f97" fmla="val 29"/>
                <a:gd name="f98" fmla="val 496"/>
                <a:gd name="f99" fmla="val 12"/>
                <a:gd name="f100" fmla="val 573"/>
                <a:gd name="f101" fmla="val 621"/>
                <a:gd name="f102" fmla="val 669"/>
                <a:gd name="f103" fmla="val 699"/>
                <a:gd name="f104" fmla="val 722"/>
                <a:gd name="f105" fmla="val 728"/>
                <a:gd name="f106" fmla="val 112"/>
                <a:gd name="f107" fmla="val 118"/>
                <a:gd name="f108" fmla="val 124"/>
                <a:gd name="f109" fmla="val 130"/>
                <a:gd name="f110" fmla="val 734"/>
                <a:gd name="f111" fmla="val 746"/>
                <a:gd name="f112" fmla="val 136"/>
                <a:gd name="f113" fmla="val 830"/>
                <a:gd name="f114" fmla="val 148"/>
                <a:gd name="f115" fmla="val 860"/>
                <a:gd name="f116" fmla="val 171"/>
                <a:gd name="f117" fmla="val 878"/>
                <a:gd name="f118" fmla="val 237"/>
                <a:gd name="f119" fmla="val 296"/>
                <a:gd name="f120" fmla="val 31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884" h="526">
                  <a:moveTo>
                    <a:pt x="f3" y="f4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9" y="f11"/>
                  </a:lnTo>
                  <a:lnTo>
                    <a:pt x="f5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18"/>
                  </a:lnTo>
                  <a:lnTo>
                    <a:pt x="f22" y="f18"/>
                  </a:lnTo>
                  <a:lnTo>
                    <a:pt x="f23" y="f24"/>
                  </a:lnTo>
                  <a:lnTo>
                    <a:pt x="f25" y="f16"/>
                  </a:lnTo>
                  <a:lnTo>
                    <a:pt x="f26" y="f18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2"/>
                  </a:lnTo>
                  <a:lnTo>
                    <a:pt x="f32" y="f30"/>
                  </a:lnTo>
                  <a:lnTo>
                    <a:pt x="f33" y="f28"/>
                  </a:lnTo>
                  <a:lnTo>
                    <a:pt x="f34" y="f18"/>
                  </a:lnTo>
                  <a:lnTo>
                    <a:pt x="f35" y="f16"/>
                  </a:lnTo>
                  <a:lnTo>
                    <a:pt x="f36" y="f37"/>
                  </a:lnTo>
                  <a:lnTo>
                    <a:pt x="f38" y="f24"/>
                  </a:lnTo>
                  <a:lnTo>
                    <a:pt x="f39" y="f24"/>
                  </a:lnTo>
                  <a:lnTo>
                    <a:pt x="f40" y="f18"/>
                  </a:lnTo>
                  <a:lnTo>
                    <a:pt x="f41" y="f24"/>
                  </a:lnTo>
                  <a:lnTo>
                    <a:pt x="f42" y="f16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50" y="f48"/>
                  </a:lnTo>
                  <a:lnTo>
                    <a:pt x="f51" y="f52"/>
                  </a:lnTo>
                  <a:lnTo>
                    <a:pt x="f53" y="f11"/>
                  </a:lnTo>
                  <a:lnTo>
                    <a:pt x="f54" y="f10"/>
                  </a:lnTo>
                  <a:lnTo>
                    <a:pt x="f55" y="f56"/>
                  </a:lnTo>
                  <a:lnTo>
                    <a:pt x="f0" y="f57"/>
                  </a:lnTo>
                  <a:lnTo>
                    <a:pt x="f55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5" y="f64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0" y="f72"/>
                  </a:lnTo>
                  <a:lnTo>
                    <a:pt x="f68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77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6"/>
                  </a:lnTo>
                  <a:lnTo>
                    <a:pt x="f87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40" y="f86"/>
                  </a:lnTo>
                  <a:lnTo>
                    <a:pt x="f40" y="f86"/>
                  </a:lnTo>
                  <a:lnTo>
                    <a:pt x="f89" y="f84"/>
                  </a:lnTo>
                  <a:lnTo>
                    <a:pt x="f90" y="f91"/>
                  </a:lnTo>
                  <a:lnTo>
                    <a:pt x="f92" y="f77"/>
                  </a:lnTo>
                  <a:lnTo>
                    <a:pt x="f93" y="f81"/>
                  </a:lnTo>
                  <a:lnTo>
                    <a:pt x="f35" y="f81"/>
                  </a:lnTo>
                  <a:lnTo>
                    <a:pt x="f34" y="f77"/>
                  </a:lnTo>
                  <a:lnTo>
                    <a:pt x="f33" y="f91"/>
                  </a:lnTo>
                  <a:lnTo>
                    <a:pt x="f94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77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25" y="f55"/>
                  </a:lnTo>
                  <a:lnTo>
                    <a:pt x="f100" y="f0"/>
                  </a:lnTo>
                  <a:lnTo>
                    <a:pt x="f101" y="f55"/>
                  </a:lnTo>
                  <a:lnTo>
                    <a:pt x="f102" y="f54"/>
                  </a:lnTo>
                  <a:lnTo>
                    <a:pt x="f103" y="f77"/>
                  </a:lnTo>
                  <a:lnTo>
                    <a:pt x="f104" y="f86"/>
                  </a:lnTo>
                  <a:lnTo>
                    <a:pt x="f105" y="f106"/>
                  </a:lnTo>
                  <a:lnTo>
                    <a:pt x="f105" y="f107"/>
                  </a:lnTo>
                  <a:lnTo>
                    <a:pt x="f105" y="f107"/>
                  </a:lnTo>
                  <a:lnTo>
                    <a:pt x="f105" y="f108"/>
                  </a:lnTo>
                  <a:lnTo>
                    <a:pt x="f105" y="f109"/>
                  </a:lnTo>
                  <a:lnTo>
                    <a:pt x="f110" y="f109"/>
                  </a:lnTo>
                  <a:lnTo>
                    <a:pt x="f15" y="f109"/>
                  </a:lnTo>
                  <a:lnTo>
                    <a:pt x="f111" y="f109"/>
                  </a:lnTo>
                  <a:lnTo>
                    <a:pt x="f111" y="f109"/>
                  </a:lnTo>
                  <a:lnTo>
                    <a:pt x="f3" y="f112"/>
                  </a:lnTo>
                  <a:lnTo>
                    <a:pt x="f113" y="f114"/>
                  </a:lnTo>
                  <a:lnTo>
                    <a:pt x="f115" y="f116"/>
                  </a:lnTo>
                  <a:lnTo>
                    <a:pt x="f117" y="f64"/>
                  </a:lnTo>
                  <a:lnTo>
                    <a:pt x="f1" y="f118"/>
                  </a:lnTo>
                  <a:lnTo>
                    <a:pt x="f117" y="f58"/>
                  </a:lnTo>
                  <a:lnTo>
                    <a:pt x="f115" y="f119"/>
                  </a:lnTo>
                  <a:lnTo>
                    <a:pt x="f113" y="f120"/>
                  </a:lnTo>
                  <a:lnTo>
                    <a:pt x="f3" y="f4"/>
                  </a:lnTo>
                </a:path>
              </a:pathLst>
            </a:custGeom>
            <a:noFill/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JVM</a:t>
              </a: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24B5E0-F15A-2E40-B8FC-AEAF27A53C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5240" y="910799"/>
              <a:ext cx="1447199" cy="968040"/>
            </a:xfrm>
            <a:custGeom>
              <a:avLst/>
              <a:gdLst>
                <a:gd name="f0" fmla="val 0"/>
                <a:gd name="f1" fmla="val 884"/>
                <a:gd name="f2" fmla="val 526"/>
                <a:gd name="f3" fmla="val 794"/>
                <a:gd name="f4" fmla="val 337"/>
                <a:gd name="f5" fmla="val 800"/>
                <a:gd name="f6" fmla="val 349"/>
                <a:gd name="f7" fmla="val 806"/>
                <a:gd name="f8" fmla="val 361"/>
                <a:gd name="f9" fmla="val 812"/>
                <a:gd name="f10" fmla="val 373"/>
                <a:gd name="f11" fmla="val 390"/>
                <a:gd name="f12" fmla="val 426"/>
                <a:gd name="f13" fmla="val 776"/>
                <a:gd name="f14" fmla="val 461"/>
                <a:gd name="f15" fmla="val 740"/>
                <a:gd name="f16" fmla="val 485"/>
                <a:gd name="f17" fmla="val 693"/>
                <a:gd name="f18" fmla="val 503"/>
                <a:gd name="f19" fmla="val 639"/>
                <a:gd name="f20" fmla="val 509"/>
                <a:gd name="f21" fmla="val 609"/>
                <a:gd name="f22" fmla="val 579"/>
                <a:gd name="f23" fmla="val 555"/>
                <a:gd name="f24" fmla="val 497"/>
                <a:gd name="f25" fmla="val 531"/>
                <a:gd name="f26" fmla="val 519"/>
                <a:gd name="f27" fmla="val 501"/>
                <a:gd name="f28" fmla="val 515"/>
                <a:gd name="f29" fmla="val 484"/>
                <a:gd name="f30" fmla="val 521"/>
                <a:gd name="f31" fmla="val 460"/>
                <a:gd name="f32" fmla="val 442"/>
                <a:gd name="f33" fmla="val 418"/>
                <a:gd name="f34" fmla="val 406"/>
                <a:gd name="f35" fmla="val 394"/>
                <a:gd name="f36" fmla="val 376"/>
                <a:gd name="f37" fmla="val 491"/>
                <a:gd name="f38" fmla="val 352"/>
                <a:gd name="f39" fmla="val 334"/>
                <a:gd name="f40" fmla="val 310"/>
                <a:gd name="f41" fmla="val 263"/>
                <a:gd name="f42" fmla="val 221"/>
                <a:gd name="f43" fmla="val 185"/>
                <a:gd name="f44" fmla="val 467"/>
                <a:gd name="f45" fmla="val 161"/>
                <a:gd name="f46" fmla="val 444"/>
                <a:gd name="f47" fmla="val 143"/>
                <a:gd name="f48" fmla="val 414"/>
                <a:gd name="f49" fmla="val 137"/>
                <a:gd name="f50" fmla="val 131"/>
                <a:gd name="f51" fmla="val 90"/>
                <a:gd name="f52" fmla="val 408"/>
                <a:gd name="f53" fmla="val 54"/>
                <a:gd name="f54" fmla="val 24"/>
                <a:gd name="f55" fmla="val 6"/>
                <a:gd name="f56" fmla="val 343"/>
                <a:gd name="f57" fmla="val 308"/>
                <a:gd name="f58" fmla="val 272"/>
                <a:gd name="f59" fmla="val 30"/>
                <a:gd name="f60" fmla="val 242"/>
                <a:gd name="f61" fmla="val 60"/>
                <a:gd name="f62" fmla="val 219"/>
                <a:gd name="f63" fmla="val 101"/>
                <a:gd name="f64" fmla="val 201"/>
                <a:gd name="f65" fmla="val 107"/>
                <a:gd name="f66" fmla="val 95"/>
                <a:gd name="f67" fmla="val 189"/>
                <a:gd name="f68" fmla="val 84"/>
                <a:gd name="f69" fmla="val 177"/>
                <a:gd name="f70" fmla="val 78"/>
                <a:gd name="f71" fmla="val 160"/>
                <a:gd name="f72" fmla="val 142"/>
                <a:gd name="f73" fmla="val 100"/>
                <a:gd name="f74" fmla="val 113"/>
                <a:gd name="f75" fmla="val 71"/>
                <a:gd name="f76" fmla="val 149"/>
                <a:gd name="f77" fmla="val 47"/>
                <a:gd name="f78" fmla="val 197"/>
                <a:gd name="f79" fmla="val 35"/>
                <a:gd name="f80" fmla="val 227"/>
                <a:gd name="f81" fmla="val 41"/>
                <a:gd name="f82" fmla="val 251"/>
                <a:gd name="f83" fmla="val 275"/>
                <a:gd name="f84" fmla="val 59"/>
                <a:gd name="f85" fmla="val 293"/>
                <a:gd name="f86" fmla="val 77"/>
                <a:gd name="f87" fmla="val 298"/>
                <a:gd name="f88" fmla="val 304"/>
                <a:gd name="f89" fmla="val 322"/>
                <a:gd name="f90" fmla="val 340"/>
                <a:gd name="f91" fmla="val 53"/>
                <a:gd name="f92" fmla="val 358"/>
                <a:gd name="f93" fmla="val 382"/>
                <a:gd name="f94" fmla="val 430"/>
                <a:gd name="f95" fmla="val 436"/>
                <a:gd name="f96" fmla="val 466"/>
                <a:gd name="f97" fmla="val 29"/>
                <a:gd name="f98" fmla="val 496"/>
                <a:gd name="f99" fmla="val 12"/>
                <a:gd name="f100" fmla="val 573"/>
                <a:gd name="f101" fmla="val 621"/>
                <a:gd name="f102" fmla="val 669"/>
                <a:gd name="f103" fmla="val 699"/>
                <a:gd name="f104" fmla="val 722"/>
                <a:gd name="f105" fmla="val 728"/>
                <a:gd name="f106" fmla="val 112"/>
                <a:gd name="f107" fmla="val 118"/>
                <a:gd name="f108" fmla="val 124"/>
                <a:gd name="f109" fmla="val 130"/>
                <a:gd name="f110" fmla="val 734"/>
                <a:gd name="f111" fmla="val 746"/>
                <a:gd name="f112" fmla="val 136"/>
                <a:gd name="f113" fmla="val 830"/>
                <a:gd name="f114" fmla="val 148"/>
                <a:gd name="f115" fmla="val 860"/>
                <a:gd name="f116" fmla="val 171"/>
                <a:gd name="f117" fmla="val 878"/>
                <a:gd name="f118" fmla="val 237"/>
                <a:gd name="f119" fmla="val 296"/>
                <a:gd name="f120" fmla="val 31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884" h="526">
                  <a:moveTo>
                    <a:pt x="f3" y="f4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9" y="f11"/>
                  </a:lnTo>
                  <a:lnTo>
                    <a:pt x="f5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18"/>
                  </a:lnTo>
                  <a:lnTo>
                    <a:pt x="f22" y="f18"/>
                  </a:lnTo>
                  <a:lnTo>
                    <a:pt x="f23" y="f24"/>
                  </a:lnTo>
                  <a:lnTo>
                    <a:pt x="f25" y="f16"/>
                  </a:lnTo>
                  <a:lnTo>
                    <a:pt x="f26" y="f18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2"/>
                  </a:lnTo>
                  <a:lnTo>
                    <a:pt x="f32" y="f30"/>
                  </a:lnTo>
                  <a:lnTo>
                    <a:pt x="f33" y="f28"/>
                  </a:lnTo>
                  <a:lnTo>
                    <a:pt x="f34" y="f18"/>
                  </a:lnTo>
                  <a:lnTo>
                    <a:pt x="f35" y="f16"/>
                  </a:lnTo>
                  <a:lnTo>
                    <a:pt x="f36" y="f37"/>
                  </a:lnTo>
                  <a:lnTo>
                    <a:pt x="f38" y="f24"/>
                  </a:lnTo>
                  <a:lnTo>
                    <a:pt x="f39" y="f24"/>
                  </a:lnTo>
                  <a:lnTo>
                    <a:pt x="f40" y="f18"/>
                  </a:lnTo>
                  <a:lnTo>
                    <a:pt x="f41" y="f24"/>
                  </a:lnTo>
                  <a:lnTo>
                    <a:pt x="f42" y="f16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50" y="f48"/>
                  </a:lnTo>
                  <a:lnTo>
                    <a:pt x="f51" y="f52"/>
                  </a:lnTo>
                  <a:lnTo>
                    <a:pt x="f53" y="f11"/>
                  </a:lnTo>
                  <a:lnTo>
                    <a:pt x="f54" y="f10"/>
                  </a:lnTo>
                  <a:lnTo>
                    <a:pt x="f55" y="f56"/>
                  </a:lnTo>
                  <a:lnTo>
                    <a:pt x="f0" y="f57"/>
                  </a:lnTo>
                  <a:lnTo>
                    <a:pt x="f55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5" y="f64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0" y="f72"/>
                  </a:lnTo>
                  <a:lnTo>
                    <a:pt x="f68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77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6"/>
                  </a:lnTo>
                  <a:lnTo>
                    <a:pt x="f87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40" y="f86"/>
                  </a:lnTo>
                  <a:lnTo>
                    <a:pt x="f40" y="f86"/>
                  </a:lnTo>
                  <a:lnTo>
                    <a:pt x="f89" y="f84"/>
                  </a:lnTo>
                  <a:lnTo>
                    <a:pt x="f90" y="f91"/>
                  </a:lnTo>
                  <a:lnTo>
                    <a:pt x="f92" y="f77"/>
                  </a:lnTo>
                  <a:lnTo>
                    <a:pt x="f93" y="f81"/>
                  </a:lnTo>
                  <a:lnTo>
                    <a:pt x="f35" y="f81"/>
                  </a:lnTo>
                  <a:lnTo>
                    <a:pt x="f34" y="f77"/>
                  </a:lnTo>
                  <a:lnTo>
                    <a:pt x="f33" y="f91"/>
                  </a:lnTo>
                  <a:lnTo>
                    <a:pt x="f94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77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25" y="f55"/>
                  </a:lnTo>
                  <a:lnTo>
                    <a:pt x="f100" y="f0"/>
                  </a:lnTo>
                  <a:lnTo>
                    <a:pt x="f101" y="f55"/>
                  </a:lnTo>
                  <a:lnTo>
                    <a:pt x="f102" y="f54"/>
                  </a:lnTo>
                  <a:lnTo>
                    <a:pt x="f103" y="f77"/>
                  </a:lnTo>
                  <a:lnTo>
                    <a:pt x="f104" y="f86"/>
                  </a:lnTo>
                  <a:lnTo>
                    <a:pt x="f105" y="f106"/>
                  </a:lnTo>
                  <a:lnTo>
                    <a:pt x="f105" y="f107"/>
                  </a:lnTo>
                  <a:lnTo>
                    <a:pt x="f105" y="f107"/>
                  </a:lnTo>
                  <a:lnTo>
                    <a:pt x="f105" y="f108"/>
                  </a:lnTo>
                  <a:lnTo>
                    <a:pt x="f105" y="f109"/>
                  </a:lnTo>
                  <a:lnTo>
                    <a:pt x="f110" y="f109"/>
                  </a:lnTo>
                  <a:lnTo>
                    <a:pt x="f15" y="f109"/>
                  </a:lnTo>
                  <a:lnTo>
                    <a:pt x="f111" y="f109"/>
                  </a:lnTo>
                  <a:lnTo>
                    <a:pt x="f111" y="f109"/>
                  </a:lnTo>
                  <a:lnTo>
                    <a:pt x="f3" y="f112"/>
                  </a:lnTo>
                  <a:lnTo>
                    <a:pt x="f113" y="f114"/>
                  </a:lnTo>
                  <a:lnTo>
                    <a:pt x="f115" y="f116"/>
                  </a:lnTo>
                  <a:lnTo>
                    <a:pt x="f117" y="f64"/>
                  </a:lnTo>
                  <a:lnTo>
                    <a:pt x="f1" y="f118"/>
                  </a:lnTo>
                  <a:lnTo>
                    <a:pt x="f117" y="f58"/>
                  </a:lnTo>
                  <a:lnTo>
                    <a:pt x="f115" y="f119"/>
                  </a:lnTo>
                  <a:lnTo>
                    <a:pt x="f113" y="f120"/>
                  </a:lnTo>
                  <a:lnTo>
                    <a:pt x="f3" y="f4"/>
                  </a:lnTo>
                </a:path>
              </a:pathLst>
            </a:custGeom>
            <a:noFill/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JVM</a:t>
              </a: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60FD83E-C77D-9C42-A146-B668CF56EA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4560" y="911159"/>
              <a:ext cx="1447560" cy="968040"/>
            </a:xfrm>
            <a:custGeom>
              <a:avLst/>
              <a:gdLst>
                <a:gd name="f0" fmla="val 0"/>
                <a:gd name="f1" fmla="val 884"/>
                <a:gd name="f2" fmla="val 526"/>
                <a:gd name="f3" fmla="val 794"/>
                <a:gd name="f4" fmla="val 337"/>
                <a:gd name="f5" fmla="val 800"/>
                <a:gd name="f6" fmla="val 349"/>
                <a:gd name="f7" fmla="val 806"/>
                <a:gd name="f8" fmla="val 361"/>
                <a:gd name="f9" fmla="val 812"/>
                <a:gd name="f10" fmla="val 373"/>
                <a:gd name="f11" fmla="val 390"/>
                <a:gd name="f12" fmla="val 426"/>
                <a:gd name="f13" fmla="val 776"/>
                <a:gd name="f14" fmla="val 461"/>
                <a:gd name="f15" fmla="val 740"/>
                <a:gd name="f16" fmla="val 485"/>
                <a:gd name="f17" fmla="val 693"/>
                <a:gd name="f18" fmla="val 503"/>
                <a:gd name="f19" fmla="val 639"/>
                <a:gd name="f20" fmla="val 509"/>
                <a:gd name="f21" fmla="val 609"/>
                <a:gd name="f22" fmla="val 579"/>
                <a:gd name="f23" fmla="val 555"/>
                <a:gd name="f24" fmla="val 497"/>
                <a:gd name="f25" fmla="val 531"/>
                <a:gd name="f26" fmla="val 519"/>
                <a:gd name="f27" fmla="val 501"/>
                <a:gd name="f28" fmla="val 515"/>
                <a:gd name="f29" fmla="val 484"/>
                <a:gd name="f30" fmla="val 521"/>
                <a:gd name="f31" fmla="val 460"/>
                <a:gd name="f32" fmla="val 442"/>
                <a:gd name="f33" fmla="val 418"/>
                <a:gd name="f34" fmla="val 406"/>
                <a:gd name="f35" fmla="val 394"/>
                <a:gd name="f36" fmla="val 376"/>
                <a:gd name="f37" fmla="val 491"/>
                <a:gd name="f38" fmla="val 352"/>
                <a:gd name="f39" fmla="val 334"/>
                <a:gd name="f40" fmla="val 310"/>
                <a:gd name="f41" fmla="val 263"/>
                <a:gd name="f42" fmla="val 221"/>
                <a:gd name="f43" fmla="val 185"/>
                <a:gd name="f44" fmla="val 467"/>
                <a:gd name="f45" fmla="val 161"/>
                <a:gd name="f46" fmla="val 444"/>
                <a:gd name="f47" fmla="val 143"/>
                <a:gd name="f48" fmla="val 414"/>
                <a:gd name="f49" fmla="val 137"/>
                <a:gd name="f50" fmla="val 131"/>
                <a:gd name="f51" fmla="val 90"/>
                <a:gd name="f52" fmla="val 408"/>
                <a:gd name="f53" fmla="val 54"/>
                <a:gd name="f54" fmla="val 24"/>
                <a:gd name="f55" fmla="val 6"/>
                <a:gd name="f56" fmla="val 343"/>
                <a:gd name="f57" fmla="val 308"/>
                <a:gd name="f58" fmla="val 272"/>
                <a:gd name="f59" fmla="val 30"/>
                <a:gd name="f60" fmla="val 242"/>
                <a:gd name="f61" fmla="val 60"/>
                <a:gd name="f62" fmla="val 219"/>
                <a:gd name="f63" fmla="val 101"/>
                <a:gd name="f64" fmla="val 201"/>
                <a:gd name="f65" fmla="val 107"/>
                <a:gd name="f66" fmla="val 95"/>
                <a:gd name="f67" fmla="val 189"/>
                <a:gd name="f68" fmla="val 84"/>
                <a:gd name="f69" fmla="val 177"/>
                <a:gd name="f70" fmla="val 78"/>
                <a:gd name="f71" fmla="val 160"/>
                <a:gd name="f72" fmla="val 142"/>
                <a:gd name="f73" fmla="val 100"/>
                <a:gd name="f74" fmla="val 113"/>
                <a:gd name="f75" fmla="val 71"/>
                <a:gd name="f76" fmla="val 149"/>
                <a:gd name="f77" fmla="val 47"/>
                <a:gd name="f78" fmla="val 197"/>
                <a:gd name="f79" fmla="val 35"/>
                <a:gd name="f80" fmla="val 227"/>
                <a:gd name="f81" fmla="val 41"/>
                <a:gd name="f82" fmla="val 251"/>
                <a:gd name="f83" fmla="val 275"/>
                <a:gd name="f84" fmla="val 59"/>
                <a:gd name="f85" fmla="val 293"/>
                <a:gd name="f86" fmla="val 77"/>
                <a:gd name="f87" fmla="val 298"/>
                <a:gd name="f88" fmla="val 304"/>
                <a:gd name="f89" fmla="val 322"/>
                <a:gd name="f90" fmla="val 340"/>
                <a:gd name="f91" fmla="val 53"/>
                <a:gd name="f92" fmla="val 358"/>
                <a:gd name="f93" fmla="val 382"/>
                <a:gd name="f94" fmla="val 430"/>
                <a:gd name="f95" fmla="val 436"/>
                <a:gd name="f96" fmla="val 466"/>
                <a:gd name="f97" fmla="val 29"/>
                <a:gd name="f98" fmla="val 496"/>
                <a:gd name="f99" fmla="val 12"/>
                <a:gd name="f100" fmla="val 573"/>
                <a:gd name="f101" fmla="val 621"/>
                <a:gd name="f102" fmla="val 669"/>
                <a:gd name="f103" fmla="val 699"/>
                <a:gd name="f104" fmla="val 722"/>
                <a:gd name="f105" fmla="val 728"/>
                <a:gd name="f106" fmla="val 112"/>
                <a:gd name="f107" fmla="val 118"/>
                <a:gd name="f108" fmla="val 124"/>
                <a:gd name="f109" fmla="val 130"/>
                <a:gd name="f110" fmla="val 734"/>
                <a:gd name="f111" fmla="val 746"/>
                <a:gd name="f112" fmla="val 136"/>
                <a:gd name="f113" fmla="val 830"/>
                <a:gd name="f114" fmla="val 148"/>
                <a:gd name="f115" fmla="val 860"/>
                <a:gd name="f116" fmla="val 171"/>
                <a:gd name="f117" fmla="val 878"/>
                <a:gd name="f118" fmla="val 237"/>
                <a:gd name="f119" fmla="val 296"/>
                <a:gd name="f120" fmla="val 31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884" h="526">
                  <a:moveTo>
                    <a:pt x="f3" y="f4"/>
                  </a:moveTo>
                  <a:lnTo>
                    <a:pt x="f5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9" y="f11"/>
                  </a:lnTo>
                  <a:lnTo>
                    <a:pt x="f5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18"/>
                  </a:lnTo>
                  <a:lnTo>
                    <a:pt x="f22" y="f18"/>
                  </a:lnTo>
                  <a:lnTo>
                    <a:pt x="f23" y="f24"/>
                  </a:lnTo>
                  <a:lnTo>
                    <a:pt x="f25" y="f16"/>
                  </a:lnTo>
                  <a:lnTo>
                    <a:pt x="f26" y="f18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2"/>
                  </a:lnTo>
                  <a:lnTo>
                    <a:pt x="f32" y="f30"/>
                  </a:lnTo>
                  <a:lnTo>
                    <a:pt x="f33" y="f28"/>
                  </a:lnTo>
                  <a:lnTo>
                    <a:pt x="f34" y="f18"/>
                  </a:lnTo>
                  <a:lnTo>
                    <a:pt x="f35" y="f16"/>
                  </a:lnTo>
                  <a:lnTo>
                    <a:pt x="f36" y="f37"/>
                  </a:lnTo>
                  <a:lnTo>
                    <a:pt x="f38" y="f24"/>
                  </a:lnTo>
                  <a:lnTo>
                    <a:pt x="f39" y="f24"/>
                  </a:lnTo>
                  <a:lnTo>
                    <a:pt x="f40" y="f18"/>
                  </a:lnTo>
                  <a:lnTo>
                    <a:pt x="f41" y="f24"/>
                  </a:lnTo>
                  <a:lnTo>
                    <a:pt x="f42" y="f16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49" y="f48"/>
                  </a:lnTo>
                  <a:lnTo>
                    <a:pt x="f50" y="f48"/>
                  </a:lnTo>
                  <a:lnTo>
                    <a:pt x="f51" y="f52"/>
                  </a:lnTo>
                  <a:lnTo>
                    <a:pt x="f53" y="f11"/>
                  </a:lnTo>
                  <a:lnTo>
                    <a:pt x="f54" y="f10"/>
                  </a:lnTo>
                  <a:lnTo>
                    <a:pt x="f55" y="f56"/>
                  </a:lnTo>
                  <a:lnTo>
                    <a:pt x="f0" y="f57"/>
                  </a:lnTo>
                  <a:lnTo>
                    <a:pt x="f55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3" y="f64"/>
                  </a:lnTo>
                  <a:lnTo>
                    <a:pt x="f65" y="f64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70" y="f72"/>
                  </a:lnTo>
                  <a:lnTo>
                    <a:pt x="f68" y="f73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77"/>
                  </a:lnTo>
                  <a:lnTo>
                    <a:pt x="f83" y="f84"/>
                  </a:lnTo>
                  <a:lnTo>
                    <a:pt x="f85" y="f86"/>
                  </a:lnTo>
                  <a:lnTo>
                    <a:pt x="f87" y="f86"/>
                  </a:lnTo>
                  <a:lnTo>
                    <a:pt x="f87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88" y="f86"/>
                  </a:lnTo>
                  <a:lnTo>
                    <a:pt x="f40" y="f86"/>
                  </a:lnTo>
                  <a:lnTo>
                    <a:pt x="f40" y="f86"/>
                  </a:lnTo>
                  <a:lnTo>
                    <a:pt x="f89" y="f84"/>
                  </a:lnTo>
                  <a:lnTo>
                    <a:pt x="f90" y="f91"/>
                  </a:lnTo>
                  <a:lnTo>
                    <a:pt x="f92" y="f77"/>
                  </a:lnTo>
                  <a:lnTo>
                    <a:pt x="f93" y="f81"/>
                  </a:lnTo>
                  <a:lnTo>
                    <a:pt x="f35" y="f81"/>
                  </a:lnTo>
                  <a:lnTo>
                    <a:pt x="f34" y="f77"/>
                  </a:lnTo>
                  <a:lnTo>
                    <a:pt x="f33" y="f91"/>
                  </a:lnTo>
                  <a:lnTo>
                    <a:pt x="f94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91"/>
                  </a:lnTo>
                  <a:lnTo>
                    <a:pt x="f95" y="f77"/>
                  </a:lnTo>
                  <a:lnTo>
                    <a:pt x="f96" y="f97"/>
                  </a:lnTo>
                  <a:lnTo>
                    <a:pt x="f98" y="f99"/>
                  </a:lnTo>
                  <a:lnTo>
                    <a:pt x="f25" y="f55"/>
                  </a:lnTo>
                  <a:lnTo>
                    <a:pt x="f100" y="f0"/>
                  </a:lnTo>
                  <a:lnTo>
                    <a:pt x="f101" y="f55"/>
                  </a:lnTo>
                  <a:lnTo>
                    <a:pt x="f102" y="f54"/>
                  </a:lnTo>
                  <a:lnTo>
                    <a:pt x="f103" y="f77"/>
                  </a:lnTo>
                  <a:lnTo>
                    <a:pt x="f104" y="f86"/>
                  </a:lnTo>
                  <a:lnTo>
                    <a:pt x="f105" y="f106"/>
                  </a:lnTo>
                  <a:lnTo>
                    <a:pt x="f105" y="f107"/>
                  </a:lnTo>
                  <a:lnTo>
                    <a:pt x="f105" y="f107"/>
                  </a:lnTo>
                  <a:lnTo>
                    <a:pt x="f105" y="f108"/>
                  </a:lnTo>
                  <a:lnTo>
                    <a:pt x="f105" y="f109"/>
                  </a:lnTo>
                  <a:lnTo>
                    <a:pt x="f110" y="f109"/>
                  </a:lnTo>
                  <a:lnTo>
                    <a:pt x="f15" y="f109"/>
                  </a:lnTo>
                  <a:lnTo>
                    <a:pt x="f111" y="f109"/>
                  </a:lnTo>
                  <a:lnTo>
                    <a:pt x="f111" y="f109"/>
                  </a:lnTo>
                  <a:lnTo>
                    <a:pt x="f3" y="f112"/>
                  </a:lnTo>
                  <a:lnTo>
                    <a:pt x="f113" y="f114"/>
                  </a:lnTo>
                  <a:lnTo>
                    <a:pt x="f115" y="f116"/>
                  </a:lnTo>
                  <a:lnTo>
                    <a:pt x="f117" y="f64"/>
                  </a:lnTo>
                  <a:lnTo>
                    <a:pt x="f1" y="f118"/>
                  </a:lnTo>
                  <a:lnTo>
                    <a:pt x="f117" y="f58"/>
                  </a:lnTo>
                  <a:lnTo>
                    <a:pt x="f115" y="f119"/>
                  </a:lnTo>
                  <a:lnTo>
                    <a:pt x="f113" y="f120"/>
                  </a:lnTo>
                  <a:lnTo>
                    <a:pt x="f3" y="f4"/>
                  </a:lnTo>
                </a:path>
              </a:pathLst>
            </a:custGeom>
            <a:noFill/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JVM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5871EE6-CC2D-4543-9469-C398ACC1EF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6239" y="2267640"/>
              <a:ext cx="1379519" cy="124092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Door</a:t>
              </a: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0E31F6B-E9CC-924B-B311-74AFB87783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83199" y="2373120"/>
              <a:ext cx="1379519" cy="124128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Source Han Sans CN" pitchFamily="2"/>
                <a:cs typeface="Lohit Devanagari" pitchFamily="2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D17FFCB-78EA-6640-B3B3-7E095CB1F0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31880" y="2373120"/>
              <a:ext cx="1379159" cy="124128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Source Han Sans CN" pitchFamily="2"/>
                <a:cs typeface="Lohit Devanagari" pitchFamily="2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6993AF0-454A-E64F-A9F9-05220E28E1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16120" y="2253325"/>
              <a:ext cx="1379519" cy="124128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Pools</a:t>
              </a: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7DE983D7-F846-2044-BB22-0BC593DF3C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1840" y="3917160"/>
              <a:ext cx="1972080" cy="1188360"/>
            </a:xfrm>
            <a:custGeom>
              <a:avLst>
                <a:gd name="f0" fmla="val 17133"/>
                <a:gd name="f1" fmla="val -5638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*/ 5419351 1 1725033"/>
                <a:gd name="f10" fmla="val -2147483647"/>
                <a:gd name="f11" fmla="val 2147483647"/>
                <a:gd name="f12" fmla="val 1930"/>
                <a:gd name="f13" fmla="val 7160"/>
                <a:gd name="f14" fmla="val 1530"/>
                <a:gd name="f15" fmla="val 4490"/>
                <a:gd name="f16" fmla="val 3400"/>
                <a:gd name="f17" fmla="val 1970"/>
                <a:gd name="f18" fmla="val 5270"/>
                <a:gd name="f19" fmla="val 5860"/>
                <a:gd name="f20" fmla="val 1950"/>
                <a:gd name="f21" fmla="val 6470"/>
                <a:gd name="f22" fmla="val 2210"/>
                <a:gd name="f23" fmla="val 6970"/>
                <a:gd name="f24" fmla="val 2600"/>
                <a:gd name="f25" fmla="val 7450"/>
                <a:gd name="f26" fmla="val 1390"/>
                <a:gd name="f27" fmla="val 8340"/>
                <a:gd name="f28" fmla="val 650"/>
                <a:gd name="f29" fmla="val 9340"/>
                <a:gd name="f30" fmla="val 10004"/>
                <a:gd name="f31" fmla="val 690"/>
                <a:gd name="f32" fmla="val 10710"/>
                <a:gd name="f33" fmla="val 1050"/>
                <a:gd name="f34" fmla="val 11210"/>
                <a:gd name="f35" fmla="val 1700"/>
                <a:gd name="f36" fmla="val 11570"/>
                <a:gd name="f37" fmla="val 630"/>
                <a:gd name="f38" fmla="val 12330"/>
                <a:gd name="f39" fmla="val 13150"/>
                <a:gd name="f40" fmla="val 13840"/>
                <a:gd name="f41" fmla="val 14470"/>
                <a:gd name="f42" fmla="val 460"/>
                <a:gd name="f43" fmla="val 14870"/>
                <a:gd name="f44" fmla="val 1160"/>
                <a:gd name="f45" fmla="val 15330"/>
                <a:gd name="f46" fmla="val 440"/>
                <a:gd name="f47" fmla="val 16020"/>
                <a:gd name="f48" fmla="val 16740"/>
                <a:gd name="f49" fmla="val 17910"/>
                <a:gd name="f50" fmla="val 18900"/>
                <a:gd name="f51" fmla="val 1130"/>
                <a:gd name="f52" fmla="val 19110"/>
                <a:gd name="f53" fmla="val 2710"/>
                <a:gd name="f54" fmla="val 20240"/>
                <a:gd name="f55" fmla="val 3150"/>
                <a:gd name="f56" fmla="val 21060"/>
                <a:gd name="f57" fmla="val 4580"/>
                <a:gd name="f58" fmla="val 6220"/>
                <a:gd name="f59" fmla="val 6720"/>
                <a:gd name="f60" fmla="val 21000"/>
                <a:gd name="f61" fmla="val 7200"/>
                <a:gd name="f62" fmla="val 20830"/>
                <a:gd name="f63" fmla="val 7660"/>
                <a:gd name="f64" fmla="val 21310"/>
                <a:gd name="f65" fmla="val 8460"/>
                <a:gd name="f66" fmla="val 9450"/>
                <a:gd name="f67" fmla="val 10460"/>
                <a:gd name="f68" fmla="val 12750"/>
                <a:gd name="f69" fmla="val 20310"/>
                <a:gd name="f70" fmla="val 14680"/>
                <a:gd name="f71" fmla="val 18650"/>
                <a:gd name="f72" fmla="val 15010"/>
                <a:gd name="f73" fmla="val 17200"/>
                <a:gd name="f74" fmla="val 17370"/>
                <a:gd name="f75" fmla="val 18920"/>
                <a:gd name="f76" fmla="val 15770"/>
                <a:gd name="f77" fmla="val 15220"/>
                <a:gd name="f78" fmla="val 14700"/>
                <a:gd name="f79" fmla="val 18710"/>
                <a:gd name="f80" fmla="val 14240"/>
                <a:gd name="f81" fmla="val 18310"/>
                <a:gd name="f82" fmla="val 13820"/>
                <a:gd name="f83" fmla="val 12490"/>
                <a:gd name="f84" fmla="val 11000"/>
                <a:gd name="f85" fmla="val 9890"/>
                <a:gd name="f86" fmla="val 8840"/>
                <a:gd name="f87" fmla="val 20790"/>
                <a:gd name="f88" fmla="val 8210"/>
                <a:gd name="f89" fmla="val 19510"/>
                <a:gd name="f90" fmla="val 7620"/>
                <a:gd name="f91" fmla="val 20000"/>
                <a:gd name="f92" fmla="val 7930"/>
                <a:gd name="f93" fmla="val 20290"/>
                <a:gd name="f94" fmla="val 6240"/>
                <a:gd name="f95" fmla="val 4850"/>
                <a:gd name="f96" fmla="val 3570"/>
                <a:gd name="f97" fmla="val 19280"/>
                <a:gd name="f98" fmla="val 2900"/>
                <a:gd name="f99" fmla="val 17640"/>
                <a:gd name="f100" fmla="val 1300"/>
                <a:gd name="f101" fmla="val 17600"/>
                <a:gd name="f102" fmla="val 480"/>
                <a:gd name="f103" fmla="val 16300"/>
                <a:gd name="f104" fmla="val 14660"/>
                <a:gd name="f105" fmla="val 13900"/>
                <a:gd name="f106" fmla="val 13210"/>
                <a:gd name="f107" fmla="val 1070"/>
                <a:gd name="f108" fmla="val 12640"/>
                <a:gd name="f109" fmla="val 380"/>
                <a:gd name="f110" fmla="val 12160"/>
                <a:gd name="f111" fmla="val 10120"/>
                <a:gd name="f112" fmla="val 8590"/>
                <a:gd name="f113" fmla="val 840"/>
                <a:gd name="f114" fmla="val 7330"/>
                <a:gd name="f115" fmla="val 7410"/>
                <a:gd name="f116" fmla="val 2040"/>
                <a:gd name="f117" fmla="val 7690"/>
                <a:gd name="f118" fmla="val 2090"/>
                <a:gd name="f119" fmla="val 7920"/>
                <a:gd name="f120" fmla="val 2790"/>
                <a:gd name="f121" fmla="val 7480"/>
                <a:gd name="f122" fmla="val 3050"/>
                <a:gd name="f123" fmla="val 7670"/>
                <a:gd name="f124" fmla="val 3310"/>
                <a:gd name="f125" fmla="val 11130"/>
                <a:gd name="f126" fmla="val 1910"/>
                <a:gd name="f127" fmla="val 11080"/>
                <a:gd name="f128" fmla="val 2160"/>
                <a:gd name="f129" fmla="val 11030"/>
                <a:gd name="f130" fmla="val 2400"/>
                <a:gd name="f131" fmla="val 14720"/>
                <a:gd name="f132" fmla="val 1400"/>
                <a:gd name="f133" fmla="val 14640"/>
                <a:gd name="f134" fmla="val 1720"/>
                <a:gd name="f135" fmla="val 14540"/>
                <a:gd name="f136" fmla="val 2010"/>
                <a:gd name="f137" fmla="val 19130"/>
                <a:gd name="f138" fmla="val 2890"/>
                <a:gd name="f139" fmla="val 19230"/>
                <a:gd name="f140" fmla="val 3290"/>
                <a:gd name="f141" fmla="val 19190"/>
                <a:gd name="f142" fmla="val 3380"/>
                <a:gd name="f143" fmla="val 20660"/>
                <a:gd name="f144" fmla="val 8170"/>
                <a:gd name="f145" fmla="val 20430"/>
                <a:gd name="f146" fmla="val 8620"/>
                <a:gd name="f147" fmla="val 20110"/>
                <a:gd name="f148" fmla="val 8990"/>
                <a:gd name="f149" fmla="val 18660"/>
                <a:gd name="f150" fmla="val 18740"/>
                <a:gd name="f151" fmla="val 14200"/>
                <a:gd name="f152" fmla="val 18280"/>
                <a:gd name="f153" fmla="val 12200"/>
                <a:gd name="f154" fmla="val 17000"/>
                <a:gd name="f155" fmla="val 11450"/>
                <a:gd name="f156" fmla="val 14320"/>
                <a:gd name="f157" fmla="val 17980"/>
                <a:gd name="f158" fmla="val 14350"/>
                <a:gd name="f159" fmla="val 17680"/>
                <a:gd name="f160" fmla="val 14370"/>
                <a:gd name="f161" fmla="val 17360"/>
                <a:gd name="f162" fmla="val 8220"/>
                <a:gd name="f163" fmla="val 8060"/>
                <a:gd name="f164" fmla="val 19250"/>
                <a:gd name="f165" fmla="val 7960"/>
                <a:gd name="f166" fmla="val 18950"/>
                <a:gd name="f167" fmla="val 7860"/>
                <a:gd name="f168" fmla="val 18640"/>
                <a:gd name="f169" fmla="val 3090"/>
                <a:gd name="f170" fmla="val 3280"/>
                <a:gd name="f171" fmla="val 17540"/>
                <a:gd name="f172" fmla="val 3460"/>
                <a:gd name="f173" fmla="val 17450"/>
                <a:gd name="f174" fmla="val 12900"/>
                <a:gd name="f175" fmla="val 1780"/>
                <a:gd name="f176" fmla="val 13130"/>
                <a:gd name="f177" fmla="val 2330"/>
                <a:gd name="f178" fmla="val 13040"/>
                <a:gd name="f179" fmla="*/ 1800 1800 1"/>
                <a:gd name="f180" fmla="+- 0 0 0"/>
                <a:gd name="f181" fmla="+- 0 0 23592960"/>
                <a:gd name="f182" fmla="val 1800"/>
                <a:gd name="f183" fmla="*/ 1200 1200 1"/>
                <a:gd name="f184" fmla="val 1200"/>
                <a:gd name="f185" fmla="*/ 700 700 1"/>
                <a:gd name="f186" fmla="val 700"/>
                <a:gd name="f187" fmla="*/ f5 1 21600"/>
                <a:gd name="f188" fmla="*/ f6 1 21600"/>
                <a:gd name="f189" fmla="*/ f9 1 180"/>
                <a:gd name="f190" fmla="pin -2147483647 f0 2147483647"/>
                <a:gd name="f191" fmla="pin -2147483647 f1 2147483647"/>
                <a:gd name="f192" fmla="*/ 0 f9 1"/>
                <a:gd name="f193" fmla="*/ f180 f2 1"/>
                <a:gd name="f194" fmla="*/ f181 f2 1"/>
                <a:gd name="f195" fmla="+- f190 0 10800"/>
                <a:gd name="f196" fmla="+- f191 0 10800"/>
                <a:gd name="f197" fmla="val f190"/>
                <a:gd name="f198" fmla="val f191"/>
                <a:gd name="f199" fmla="*/ f190 f187 1"/>
                <a:gd name="f200" fmla="*/ f191 f188 1"/>
                <a:gd name="f201" fmla="*/ 3000 f187 1"/>
                <a:gd name="f202" fmla="*/ 17110 f187 1"/>
                <a:gd name="f203" fmla="*/ 17330 f188 1"/>
                <a:gd name="f204" fmla="*/ 3320 f188 1"/>
                <a:gd name="f205" fmla="*/ f192 1 f4"/>
                <a:gd name="f206" fmla="*/ f193 1 f4"/>
                <a:gd name="f207" fmla="*/ f194 1 f4"/>
                <a:gd name="f208" fmla="+- 0 0 f196"/>
                <a:gd name="f209" fmla="+- 0 0 f195"/>
                <a:gd name="f210" fmla="+- 0 0 f205"/>
                <a:gd name="f211" fmla="+- f206 0 f3"/>
                <a:gd name="f212" fmla="+- f207 0 f3"/>
                <a:gd name="f213" fmla="at2 f208 f209"/>
                <a:gd name="f214" fmla="*/ f210 f2 1"/>
                <a:gd name="f215" fmla="+- f212 0 f211"/>
                <a:gd name="f216" fmla="+- f213 f3 0"/>
                <a:gd name="f217" fmla="*/ f214 1 f9"/>
                <a:gd name="f218" fmla="*/ f216 f9 1"/>
                <a:gd name="f219" fmla="+- f217 0 f3"/>
                <a:gd name="f220" fmla="*/ f218 1 f2"/>
                <a:gd name="f221" fmla="cos 1 f219"/>
                <a:gd name="f222" fmla="sin 1 f219"/>
                <a:gd name="f223" fmla="+- 0 0 f220"/>
                <a:gd name="f224" fmla="+- 0 0 f221"/>
                <a:gd name="f225" fmla="+- 0 0 f222"/>
                <a:gd name="f226" fmla="val f223"/>
                <a:gd name="f227" fmla="*/ 1800 f224 1"/>
                <a:gd name="f228" fmla="*/ 1800 f225 1"/>
                <a:gd name="f229" fmla="*/ 1200 f224 1"/>
                <a:gd name="f230" fmla="*/ 1200 f225 1"/>
                <a:gd name="f231" fmla="*/ 700 f224 1"/>
                <a:gd name="f232" fmla="*/ 700 f225 1"/>
                <a:gd name="f233" fmla="*/ f226 1 f189"/>
                <a:gd name="f234" fmla="*/ f227 f227 1"/>
                <a:gd name="f235" fmla="*/ f228 f228 1"/>
                <a:gd name="f236" fmla="*/ f229 f229 1"/>
                <a:gd name="f237" fmla="*/ f230 f230 1"/>
                <a:gd name="f238" fmla="*/ f231 f231 1"/>
                <a:gd name="f239" fmla="*/ f232 f232 1"/>
                <a:gd name="f240" fmla="*/ f233 f189 1"/>
                <a:gd name="f241" fmla="+- f234 f235 0"/>
                <a:gd name="f242" fmla="+- f236 f237 0"/>
                <a:gd name="f243" fmla="+- f238 f239 0"/>
                <a:gd name="f244" fmla="+- 0 0 f240"/>
                <a:gd name="f245" fmla="sqrt f241"/>
                <a:gd name="f246" fmla="sqrt f242"/>
                <a:gd name="f247" fmla="sqrt f243"/>
                <a:gd name="f248" fmla="*/ f244 f2 1"/>
                <a:gd name="f249" fmla="*/ f179 1 f245"/>
                <a:gd name="f250" fmla="*/ f183 1 f246"/>
                <a:gd name="f251" fmla="*/ f185 1 f247"/>
                <a:gd name="f252" fmla="*/ f248 1 f9"/>
                <a:gd name="f253" fmla="*/ f224 f249 1"/>
                <a:gd name="f254" fmla="*/ f225 f249 1"/>
                <a:gd name="f255" fmla="*/ f224 f250 1"/>
                <a:gd name="f256" fmla="*/ f225 f250 1"/>
                <a:gd name="f257" fmla="*/ f224 f251 1"/>
                <a:gd name="f258" fmla="*/ f225 f251 1"/>
                <a:gd name="f259" fmla="+- f252 0 f3"/>
                <a:gd name="f260" fmla="+- f197 0 f257"/>
                <a:gd name="f261" fmla="+- f198 0 f258"/>
                <a:gd name="f262" fmla="sin 1 f259"/>
                <a:gd name="f263" fmla="cos 1 f259"/>
                <a:gd name="f264" fmla="+- 0 0 f262"/>
                <a:gd name="f265" fmla="+- 0 0 f263"/>
                <a:gd name="f266" fmla="*/ 10800 f264 1"/>
                <a:gd name="f267" fmla="*/ 10800 f265 1"/>
                <a:gd name="f268" fmla="+- f266 10800 0"/>
                <a:gd name="f269" fmla="+- f267 10800 0"/>
                <a:gd name="f270" fmla="*/ f266 1 12"/>
                <a:gd name="f271" fmla="*/ f267 1 12"/>
                <a:gd name="f272" fmla="+- f190 0 f268"/>
                <a:gd name="f273" fmla="+- f191 0 f269"/>
                <a:gd name="f274" fmla="*/ f272 1 3"/>
                <a:gd name="f275" fmla="*/ f273 1 3"/>
                <a:gd name="f276" fmla="*/ f272 2 1"/>
                <a:gd name="f277" fmla="*/ f273 2 1"/>
                <a:gd name="f278" fmla="*/ f276 1 3"/>
                <a:gd name="f279" fmla="*/ f277 1 3"/>
                <a:gd name="f280" fmla="+- f274 f268 0"/>
                <a:gd name="f281" fmla="+- f275 f269 0"/>
                <a:gd name="f282" fmla="+- f280 0 f270"/>
                <a:gd name="f283" fmla="+- f281 0 f271"/>
                <a:gd name="f284" fmla="+- f278 f268 0"/>
                <a:gd name="f285" fmla="+- f279 f269 0"/>
                <a:gd name="f286" fmla="+- f282 0 f253"/>
                <a:gd name="f287" fmla="+- f283 0 f254"/>
                <a:gd name="f288" fmla="+- f284 0 f255"/>
                <a:gd name="f289" fmla="+- f285 0 f256"/>
              </a:gdLst>
              <a:ahLst>
                <a:ahXY gdRefX="f0" minX="f10" maxX="f11" gdRefY="f1" minY="f10" maxY="f11">
                  <a:pos x="f199" y="f200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1" t="f204" r="f202" b="f203"/>
              <a:pathLst>
                <a:path w="21600" h="21600">
                  <a:moveTo>
                    <a:pt x="f12" y="f13"/>
                  </a:moveTo>
                  <a:cubicBezTo>
                    <a:pt x="f14" y="f15"/>
                    <a:pt x="f16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28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8" y="f7"/>
                    <a:pt x="f39" y="f7"/>
                  </a:cubicBezTo>
                  <a:cubicBezTo>
                    <a:pt x="f40" y="f7"/>
                    <a:pt x="f41" y="f42"/>
                    <a:pt x="f43" y="f44"/>
                  </a:cubicBezTo>
                  <a:cubicBezTo>
                    <a:pt x="f45" y="f46"/>
                    <a:pt x="f47" y="f7"/>
                    <a:pt x="f48" y="f7"/>
                  </a:cubicBezTo>
                  <a:cubicBezTo>
                    <a:pt x="f49" y="f7"/>
                    <a:pt x="f50" y="f51"/>
                    <a:pt x="f52" y="f53"/>
                  </a:cubicBezTo>
                  <a:cubicBezTo>
                    <a:pt x="f54" y="f55"/>
                    <a:pt x="f56" y="f57"/>
                    <a:pt x="f56" y="f58"/>
                  </a:cubicBezTo>
                  <a:cubicBezTo>
                    <a:pt x="f56" y="f59"/>
                    <a:pt x="f60" y="f61"/>
                    <a:pt x="f62" y="f63"/>
                  </a:cubicBezTo>
                  <a:cubicBezTo>
                    <a:pt x="f64" y="f65"/>
                    <a:pt x="f8" y="f66"/>
                    <a:pt x="f8" y="f67"/>
                  </a:cubicBezTo>
                  <a:cubicBezTo>
                    <a:pt x="f8" y="f68"/>
                    <a:pt x="f69" y="f70"/>
                    <a:pt x="f71" y="f72"/>
                  </a:cubicBezTo>
                  <a:cubicBezTo>
                    <a:pt x="f71" y="f73"/>
                    <a:pt x="f74" y="f75"/>
                    <a:pt x="f76" y="f75"/>
                  </a:cubicBezTo>
                  <a:cubicBezTo>
                    <a:pt x="f77" y="f75"/>
                    <a:pt x="f78" y="f79"/>
                    <a:pt x="f80" y="f81"/>
                  </a:cubicBezTo>
                  <a:cubicBezTo>
                    <a:pt x="f82" y="f54"/>
                    <a:pt x="f83" y="f8"/>
                    <a:pt x="f84" y="f8"/>
                  </a:cubicBezTo>
                  <a:cubicBezTo>
                    <a:pt x="f85" y="f8"/>
                    <a:pt x="f86" y="f87"/>
                    <a:pt x="f88" y="f89"/>
                  </a:cubicBezTo>
                  <a:cubicBezTo>
                    <a:pt x="f90" y="f91"/>
                    <a:pt x="f92" y="f93"/>
                    <a:pt x="f94" y="f93"/>
                  </a:cubicBezTo>
                  <a:cubicBezTo>
                    <a:pt x="f95" y="f93"/>
                    <a:pt x="f96" y="f97"/>
                    <a:pt x="f98" y="f99"/>
                  </a:cubicBezTo>
                  <a:cubicBezTo>
                    <a:pt x="f100" y="f101"/>
                    <a:pt x="f102" y="f103"/>
                    <a:pt x="f102" y="f104"/>
                  </a:cubicBezTo>
                  <a:cubicBezTo>
                    <a:pt x="f102" y="f105"/>
                    <a:pt x="f31" y="f106"/>
                    <a:pt x="f107" y="f108"/>
                  </a:cubicBezTo>
                  <a:cubicBezTo>
                    <a:pt x="f109" y="f110"/>
                    <a:pt x="f7" y="f34"/>
                    <a:pt x="f7" y="f111"/>
                  </a:cubicBezTo>
                  <a:cubicBezTo>
                    <a:pt x="f7" y="f112"/>
                    <a:pt x="f113" y="f114"/>
                    <a:pt x="f12" y="f13"/>
                  </a:cubicBezTo>
                  <a:close/>
                </a:path>
                <a:path w="21600" h="21600" fill="none">
                  <a:moveTo>
                    <a:pt x="f12" y="f13"/>
                  </a:moveTo>
                  <a:cubicBezTo>
                    <a:pt x="f20" y="f115"/>
                    <a:pt x="f116" y="f117"/>
                    <a:pt x="f118" y="f119"/>
                  </a:cubicBezTo>
                </a:path>
                <a:path w="21600" h="21600" fill="none">
                  <a:moveTo>
                    <a:pt x="f23" y="f24"/>
                  </a:moveTo>
                  <a:cubicBezTo>
                    <a:pt x="f61" y="f120"/>
                    <a:pt x="f121" y="f122"/>
                    <a:pt x="f123" y="f124"/>
                  </a:cubicBezTo>
                </a:path>
                <a:path w="21600" h="21600" fill="none">
                  <a:moveTo>
                    <a:pt x="f34" y="f35"/>
                  </a:moveTo>
                  <a:cubicBezTo>
                    <a:pt x="f125" y="f126"/>
                    <a:pt x="f127" y="f128"/>
                    <a:pt x="f129" y="f130"/>
                  </a:cubicBezTo>
                </a:path>
                <a:path w="21600" h="21600" fill="none">
                  <a:moveTo>
                    <a:pt x="f43" y="f44"/>
                  </a:moveTo>
                  <a:cubicBezTo>
                    <a:pt x="f131" y="f132"/>
                    <a:pt x="f133" y="f134"/>
                    <a:pt x="f135" y="f136"/>
                  </a:cubicBezTo>
                </a:path>
                <a:path w="21600" h="21600" fill="none">
                  <a:moveTo>
                    <a:pt x="f52" y="f53"/>
                  </a:moveTo>
                  <a:cubicBezTo>
                    <a:pt x="f137" y="f138"/>
                    <a:pt x="f139" y="f140"/>
                    <a:pt x="f141" y="f142"/>
                  </a:cubicBezTo>
                </a:path>
                <a:path w="21600" h="21600" fill="none">
                  <a:moveTo>
                    <a:pt x="f62" y="f63"/>
                  </a:moveTo>
                  <a:cubicBezTo>
                    <a:pt x="f143" y="f144"/>
                    <a:pt x="f145" y="f146"/>
                    <a:pt x="f147" y="f148"/>
                  </a:cubicBezTo>
                </a:path>
                <a:path w="21600" h="21600" fill="none">
                  <a:moveTo>
                    <a:pt x="f149" y="f72"/>
                  </a:moveTo>
                  <a:cubicBezTo>
                    <a:pt x="f150" y="f151"/>
                    <a:pt x="f152" y="f153"/>
                    <a:pt x="f154" y="f155"/>
                  </a:cubicBezTo>
                </a:path>
                <a:path w="21600" h="21600" fill="none">
                  <a:moveTo>
                    <a:pt x="f80" y="f81"/>
                  </a:moveTo>
                  <a:cubicBezTo>
                    <a:pt x="f156" y="f157"/>
                    <a:pt x="f158" y="f159"/>
                    <a:pt x="f160" y="f161"/>
                  </a:cubicBezTo>
                </a:path>
                <a:path w="21600" h="21600" fill="none">
                  <a:moveTo>
                    <a:pt x="f162" y="f89"/>
                  </a:moveTo>
                  <a:cubicBezTo>
                    <a:pt x="f163" y="f164"/>
                    <a:pt x="f165" y="f166"/>
                    <a:pt x="f167" y="f168"/>
                  </a:cubicBezTo>
                </a:path>
                <a:path w="21600" h="21600" fill="none">
                  <a:moveTo>
                    <a:pt x="f98" y="f99"/>
                  </a:moveTo>
                  <a:cubicBezTo>
                    <a:pt x="f169" y="f101"/>
                    <a:pt x="f170" y="f171"/>
                    <a:pt x="f172" y="f173"/>
                  </a:cubicBezTo>
                </a:path>
                <a:path w="21600" h="21600" fill="none">
                  <a:moveTo>
                    <a:pt x="f107" y="f108"/>
                  </a:moveTo>
                  <a:cubicBezTo>
                    <a:pt x="f132" y="f174"/>
                    <a:pt x="f175" y="f176"/>
                    <a:pt x="f177" y="f178"/>
                  </a:cubicBezTo>
                </a:path>
                <a:path w="21600" h="21600">
                  <a:moveTo>
                    <a:pt x="f286" y="f287"/>
                  </a:moveTo>
                  <a:arcTo wR="f182" hR="f182" stAng="f211" swAng="f215"/>
                  <a:close/>
                </a:path>
                <a:path w="21600" h="21600">
                  <a:moveTo>
                    <a:pt x="f288" y="f289"/>
                  </a:moveTo>
                  <a:arcTo wR="f184" hR="f184" stAng="f211" swAng="f215"/>
                  <a:close/>
                </a:path>
                <a:path w="21600" h="21600">
                  <a:moveTo>
                    <a:pt x="f260" y="f261"/>
                  </a:moveTo>
                  <a:arcTo wR="f186" hR="f186" stAng="f211" swAng="f215"/>
                  <a:close/>
                </a:path>
              </a:pathLst>
            </a:custGeom>
            <a:solidFill>
              <a:srgbClr val="E6E6FF"/>
            </a:solidFill>
            <a:ln w="0">
              <a:solidFill>
                <a:srgbClr val="3465A4"/>
              </a:solidFill>
              <a:prstDash val="solid"/>
            </a:ln>
          </p:spPr>
          <p:txBody>
            <a:bodyPr wrap="none" lIns="90000" tIns="45000" rIns="90000" bIns="45000" anchor="ctr" anchorCtr="0" compatLnSpc="0">
              <a:noAutofit/>
            </a:bodyPr>
            <a:lstStyle/>
            <a:p>
              <a:pPr marL="0" marR="0" lvl="0" indent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Source Han Sans CN" pitchFamily="2"/>
                <a:cs typeface="Lohit Devanagari" pitchFamily="2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2376666-D5D5-744B-86E1-CF83DE25C54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25480" y="4145400"/>
              <a:ext cx="1447200" cy="713519"/>
              <a:chOff x="7125480" y="4145400"/>
              <a:chExt cx="1447200" cy="713519"/>
            </a:xfrm>
          </p:grpSpPr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B6B34156-EAA4-1242-B3A2-FE3FBAC62224}"/>
                  </a:ext>
                </a:extLst>
              </p:cNvPr>
              <p:cNvSpPr/>
              <p:nvPr/>
            </p:nvSpPr>
            <p:spPr>
              <a:xfrm>
                <a:off x="7125480" y="4145400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3588C7D2-A30F-DA47-90CF-047C9CE822B2}"/>
                  </a:ext>
                </a:extLst>
              </p:cNvPr>
              <p:cNvSpPr/>
              <p:nvPr/>
            </p:nvSpPr>
            <p:spPr>
              <a:xfrm>
                <a:off x="7543080" y="4154399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494D8F0B-1F44-DE4C-B0B9-559DB32B5399}"/>
                  </a:ext>
                </a:extLst>
              </p:cNvPr>
              <p:cNvSpPr/>
              <p:nvPr/>
            </p:nvSpPr>
            <p:spPr>
              <a:xfrm>
                <a:off x="7970760" y="4163400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E63D75F6-F629-FC44-A080-379F754A4394}"/>
                  </a:ext>
                </a:extLst>
              </p:cNvPr>
              <p:cNvSpPr/>
              <p:nvPr/>
            </p:nvSpPr>
            <p:spPr>
              <a:xfrm>
                <a:off x="7329960" y="4374720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42348DBB-94E5-774C-84D3-A7EECA2FB08B}"/>
                  </a:ext>
                </a:extLst>
              </p:cNvPr>
              <p:cNvSpPr/>
              <p:nvPr/>
            </p:nvSpPr>
            <p:spPr>
              <a:xfrm>
                <a:off x="7747560" y="4401000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5FF9BD47-BE89-884F-9AF9-6EF8BB1122AC}"/>
                  </a:ext>
                </a:extLst>
              </p:cNvPr>
              <p:cNvSpPr/>
              <p:nvPr/>
            </p:nvSpPr>
            <p:spPr>
              <a:xfrm>
                <a:off x="8174520" y="4410000"/>
                <a:ext cx="398160" cy="448919"/>
              </a:xfrm>
              <a:custGeom>
                <a:avLst/>
                <a:gdLst>
                  <a:gd name="f0" fmla="val 10800000"/>
                  <a:gd name="f1" fmla="val 5400000"/>
                  <a:gd name="f2" fmla="val 16200000"/>
                  <a:gd name="f3" fmla="val 180"/>
                  <a:gd name="f4" fmla="val w"/>
                  <a:gd name="f5" fmla="val h"/>
                  <a:gd name="f6" fmla="val 0"/>
                  <a:gd name="f7" fmla="val 21600"/>
                  <a:gd name="f8" fmla="val 3400"/>
                  <a:gd name="f9" fmla="+- 21600 0 10800"/>
                  <a:gd name="f10" fmla="+- 3400 0 0"/>
                  <a:gd name="f11" fmla="val 18200"/>
                  <a:gd name="f12" fmla="+- 0 0 10800"/>
                  <a:gd name="f13" fmla="+- 18200 0 21600"/>
                  <a:gd name="f14" fmla="+- 3400 0 6800"/>
                  <a:gd name="f15" fmla="+- 0 0 0"/>
                  <a:gd name="f16" fmla="*/ f4 1 21600"/>
                  <a:gd name="f17" fmla="*/ f5 1 21600"/>
                  <a:gd name="f18" fmla="+- 10800 0 f6"/>
                  <a:gd name="f19" fmla="+- 0 0 f8"/>
                  <a:gd name="f20" fmla="+- 0 0 f1"/>
                  <a:gd name="f21" fmla="abs f9"/>
                  <a:gd name="f22" fmla="abs f10"/>
                  <a:gd name="f23" fmla="?: f9 f2 f1"/>
                  <a:gd name="f24" fmla="?: f9 f1 f2"/>
                  <a:gd name="f25" fmla="+- 10800 0 f7"/>
                  <a:gd name="f26" fmla="+- 21600 0 f11"/>
                  <a:gd name="f27" fmla="abs f12"/>
                  <a:gd name="f28" fmla="abs f13"/>
                  <a:gd name="f29" fmla="?: f12 f2 f1"/>
                  <a:gd name="f30" fmla="?: f12 f1 f2"/>
                  <a:gd name="f31" fmla="+- 6800 0 f8"/>
                  <a:gd name="f32" fmla="abs f14"/>
                  <a:gd name="f33" fmla="*/ f15 f0 1"/>
                  <a:gd name="f34" fmla="*/ 0 f16 1"/>
                  <a:gd name="f35" fmla="*/ 21600 f16 1"/>
                  <a:gd name="f36" fmla="*/ 18200 f17 1"/>
                  <a:gd name="f37" fmla="*/ 6800 f17 1"/>
                  <a:gd name="f38" fmla="abs f18"/>
                  <a:gd name="f39" fmla="abs f19"/>
                  <a:gd name="f40" fmla="?: f18 f20 f1"/>
                  <a:gd name="f41" fmla="?: f18 f1 f20"/>
                  <a:gd name="f42" fmla="?: f19 0 f0"/>
                  <a:gd name="f43" fmla="?: f19 f0 0"/>
                  <a:gd name="f44" fmla="?: f9 f20 f1"/>
                  <a:gd name="f45" fmla="?: f9 f1 f20"/>
                  <a:gd name="f46" fmla="?: f9 f24 f23"/>
                  <a:gd name="f47" fmla="?: f9 f23 f24"/>
                  <a:gd name="f48" fmla="abs f25"/>
                  <a:gd name="f49" fmla="abs f26"/>
                  <a:gd name="f50" fmla="?: f25 f20 f1"/>
                  <a:gd name="f51" fmla="?: f25 f1 f20"/>
                  <a:gd name="f52" fmla="?: f26 0 f0"/>
                  <a:gd name="f53" fmla="?: f26 f0 0"/>
                  <a:gd name="f54" fmla="?: f12 f20 f1"/>
                  <a:gd name="f55" fmla="?: f12 f1 f20"/>
                  <a:gd name="f56" fmla="?: f12 f30 f29"/>
                  <a:gd name="f57" fmla="?: f12 f29 f30"/>
                  <a:gd name="f58" fmla="abs f31"/>
                  <a:gd name="f59" fmla="?: f31 0 f0"/>
                  <a:gd name="f60" fmla="?: f31 f0 0"/>
                  <a:gd name="f61" fmla="*/ 10800 f16 1"/>
                  <a:gd name="f62" fmla="*/ f33 1 f3"/>
                  <a:gd name="f63" fmla="*/ 0 f17 1"/>
                  <a:gd name="f64" fmla="*/ 10800 f17 1"/>
                  <a:gd name="f65" fmla="*/ 21600 f17 1"/>
                  <a:gd name="f66" fmla="?: f18 f43 f42"/>
                  <a:gd name="f67" fmla="?: f18 f42 f43"/>
                  <a:gd name="f68" fmla="?: f19 f40 f41"/>
                  <a:gd name="f69" fmla="?: f10 f47 f46"/>
                  <a:gd name="f70" fmla="?: f10 f45 f44"/>
                  <a:gd name="f71" fmla="?: f25 f53 f52"/>
                  <a:gd name="f72" fmla="?: f25 f52 f53"/>
                  <a:gd name="f73" fmla="?: f26 f50 f51"/>
                  <a:gd name="f74" fmla="?: f13 f57 f56"/>
                  <a:gd name="f75" fmla="?: f13 f55 f54"/>
                  <a:gd name="f76" fmla="?: f18 f60 f59"/>
                  <a:gd name="f77" fmla="?: f18 f59 f60"/>
                  <a:gd name="f78" fmla="?: f31 f40 f41"/>
                  <a:gd name="f79" fmla="?: f14 f47 f46"/>
                  <a:gd name="f80" fmla="?: f14 f45 f44"/>
                  <a:gd name="f81" fmla="+- f62 0 f1"/>
                  <a:gd name="f82" fmla="?: f19 f66 f67"/>
                  <a:gd name="f83" fmla="?: f26 f71 f72"/>
                  <a:gd name="f84" fmla="?: f31 f76 f7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1">
                    <a:pos x="f61" y="f37"/>
                  </a:cxn>
                  <a:cxn ang="f81">
                    <a:pos x="f61" y="f63"/>
                  </a:cxn>
                  <a:cxn ang="f81">
                    <a:pos x="f34" y="f64"/>
                  </a:cxn>
                  <a:cxn ang="f81">
                    <a:pos x="f61" y="f65"/>
                  </a:cxn>
                  <a:cxn ang="f81">
                    <a:pos x="f35" y="f64"/>
                  </a:cxn>
                </a:cxnLst>
                <a:rect l="f34" t="f37" r="f35" b="f36"/>
                <a:pathLst>
                  <a:path w="21600" h="21600">
                    <a:moveTo>
                      <a:pt x="f6" y="f8"/>
                    </a:moveTo>
                    <a:arcTo wR="f38" hR="f39" stAng="f82" swAng="f68"/>
                    <a:arcTo wR="f21" hR="f22" stAng="f69" swAng="f70"/>
                    <a:lnTo>
                      <a:pt x="f7" y="f11"/>
                    </a:lnTo>
                    <a:arcTo wR="f48" hR="f49" stAng="f83" swAng="f73"/>
                    <a:arcTo wR="f27" hR="f28" stAng="f74" swAng="f75"/>
                    <a:close/>
                  </a:path>
                  <a:path w="21600" h="21600">
                    <a:moveTo>
                      <a:pt x="f6" y="f8"/>
                    </a:moveTo>
                    <a:arcTo wR="f38" hR="f58" stAng="f84" swAng="f78"/>
                    <a:arcTo wR="f21" hR="f32" stAng="f79" swAng="f80"/>
                  </a:path>
                </a:pathLst>
              </a:custGeom>
              <a:solidFill>
                <a:srgbClr val="808080"/>
              </a:solidFill>
              <a:ln w="0">
                <a:solidFill>
                  <a:srgbClr val="3465A4"/>
                </a:solidFill>
                <a:prstDash val="solid"/>
              </a:ln>
            </p:spPr>
            <p:txBody>
              <a:bodyPr wrap="none" lIns="90000" tIns="45000" rIns="90000" bIns="45000" anchor="ctr" anchorCtr="0" compatLnSpc="0">
                <a:noAutofit/>
              </a:bodyPr>
              <a:lstStyle/>
              <a:p>
                <a:pPr marL="0" marR="0" lvl="0" indent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Lohit Devanagari" pitchFamily="2"/>
                </a:endParaRPr>
              </a:p>
            </p:txBody>
          </p:sp>
        </p:grp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66F17381-5348-544E-B297-2230057EE3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22040" y="3746520"/>
              <a:ext cx="922680" cy="38736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0"/>
                <a:gd name="f7" fmla="val 21600"/>
                <a:gd name="f8" fmla="val 3400"/>
                <a:gd name="f9" fmla="+- 21600 0 10800"/>
                <a:gd name="f10" fmla="+- 3400 0 0"/>
                <a:gd name="f11" fmla="val 18200"/>
                <a:gd name="f12" fmla="+- 0 0 10800"/>
                <a:gd name="f13" fmla="+- 18200 0 21600"/>
                <a:gd name="f14" fmla="+- 3400 0 6800"/>
                <a:gd name="f15" fmla="+- 0 0 0"/>
                <a:gd name="f16" fmla="*/ f4 1 21600"/>
                <a:gd name="f17" fmla="*/ f5 1 21600"/>
                <a:gd name="f18" fmla="+- 10800 0 f6"/>
                <a:gd name="f19" fmla="+- 0 0 f8"/>
                <a:gd name="f20" fmla="+- 0 0 f1"/>
                <a:gd name="f21" fmla="abs f9"/>
                <a:gd name="f22" fmla="abs f10"/>
                <a:gd name="f23" fmla="?: f9 f2 f1"/>
                <a:gd name="f24" fmla="?: f9 f1 f2"/>
                <a:gd name="f25" fmla="+- 10800 0 f7"/>
                <a:gd name="f26" fmla="+- 21600 0 f11"/>
                <a:gd name="f27" fmla="abs f12"/>
                <a:gd name="f28" fmla="abs f13"/>
                <a:gd name="f29" fmla="?: f12 f2 f1"/>
                <a:gd name="f30" fmla="?: f12 f1 f2"/>
                <a:gd name="f31" fmla="+- 6800 0 f8"/>
                <a:gd name="f32" fmla="abs f14"/>
                <a:gd name="f33" fmla="*/ f15 f0 1"/>
                <a:gd name="f34" fmla="*/ 0 f16 1"/>
                <a:gd name="f35" fmla="*/ 21600 f16 1"/>
                <a:gd name="f36" fmla="*/ 18200 f17 1"/>
                <a:gd name="f37" fmla="*/ 6800 f17 1"/>
                <a:gd name="f38" fmla="abs f18"/>
                <a:gd name="f39" fmla="abs f19"/>
                <a:gd name="f40" fmla="?: f18 f20 f1"/>
                <a:gd name="f41" fmla="?: f18 f1 f20"/>
                <a:gd name="f42" fmla="?: f19 0 f0"/>
                <a:gd name="f43" fmla="?: f19 f0 0"/>
                <a:gd name="f44" fmla="?: f9 f20 f1"/>
                <a:gd name="f45" fmla="?: f9 f1 f20"/>
                <a:gd name="f46" fmla="?: f9 f24 f23"/>
                <a:gd name="f47" fmla="?: f9 f23 f24"/>
                <a:gd name="f48" fmla="abs f25"/>
                <a:gd name="f49" fmla="abs f26"/>
                <a:gd name="f50" fmla="?: f25 f20 f1"/>
                <a:gd name="f51" fmla="?: f25 f1 f20"/>
                <a:gd name="f52" fmla="?: f26 0 f0"/>
                <a:gd name="f53" fmla="?: f26 f0 0"/>
                <a:gd name="f54" fmla="?: f12 f20 f1"/>
                <a:gd name="f55" fmla="?: f12 f1 f20"/>
                <a:gd name="f56" fmla="?: f12 f30 f29"/>
                <a:gd name="f57" fmla="?: f12 f29 f30"/>
                <a:gd name="f58" fmla="abs f31"/>
                <a:gd name="f59" fmla="?: f31 0 f0"/>
                <a:gd name="f60" fmla="?: f31 f0 0"/>
                <a:gd name="f61" fmla="*/ 10800 f16 1"/>
                <a:gd name="f62" fmla="*/ f33 1 f3"/>
                <a:gd name="f63" fmla="*/ 0 f17 1"/>
                <a:gd name="f64" fmla="*/ 10800 f17 1"/>
                <a:gd name="f65" fmla="*/ 21600 f17 1"/>
                <a:gd name="f66" fmla="?: f18 f43 f42"/>
                <a:gd name="f67" fmla="?: f18 f42 f43"/>
                <a:gd name="f68" fmla="?: f19 f40 f41"/>
                <a:gd name="f69" fmla="?: f10 f47 f46"/>
                <a:gd name="f70" fmla="?: f10 f45 f44"/>
                <a:gd name="f71" fmla="?: f25 f53 f52"/>
                <a:gd name="f72" fmla="?: f25 f52 f53"/>
                <a:gd name="f73" fmla="?: f26 f50 f51"/>
                <a:gd name="f74" fmla="?: f13 f57 f56"/>
                <a:gd name="f75" fmla="?: f13 f55 f54"/>
                <a:gd name="f76" fmla="?: f18 f60 f59"/>
                <a:gd name="f77" fmla="?: f18 f59 f60"/>
                <a:gd name="f78" fmla="?: f31 f40 f41"/>
                <a:gd name="f79" fmla="?: f14 f47 f46"/>
                <a:gd name="f80" fmla="?: f14 f45 f44"/>
                <a:gd name="f81" fmla="+- f62 0 f1"/>
                <a:gd name="f82" fmla="?: f19 f66 f67"/>
                <a:gd name="f83" fmla="?: f26 f71 f72"/>
                <a:gd name="f84" fmla="?: f31 f76 f7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1">
                  <a:pos x="f61" y="f37"/>
                </a:cxn>
                <a:cxn ang="f81">
                  <a:pos x="f61" y="f63"/>
                </a:cxn>
                <a:cxn ang="f81">
                  <a:pos x="f34" y="f64"/>
                </a:cxn>
                <a:cxn ang="f81">
                  <a:pos x="f61" y="f65"/>
                </a:cxn>
                <a:cxn ang="f81">
                  <a:pos x="f35" y="f64"/>
                </a:cxn>
              </a:cxnLst>
              <a:rect l="f34" t="f37" r="f35" b="f36"/>
              <a:pathLst>
                <a:path w="21600" h="21600">
                  <a:moveTo>
                    <a:pt x="f6" y="f8"/>
                  </a:moveTo>
                  <a:arcTo wR="f38" hR="f39" stAng="f82" swAng="f68"/>
                  <a:arcTo wR="f21" hR="f22" stAng="f69" swAng="f70"/>
                  <a:lnTo>
                    <a:pt x="f7" y="f11"/>
                  </a:lnTo>
                  <a:arcTo wR="f48" hR="f49" stAng="f83" swAng="f73"/>
                  <a:arcTo wR="f27" hR="f28" stAng="f74" swAng="f75"/>
                  <a:close/>
                </a:path>
                <a:path w="21600" h="21600">
                  <a:moveTo>
                    <a:pt x="f6" y="f8"/>
                  </a:moveTo>
                  <a:arcTo wR="f38" hR="f58" stAng="f84" swAng="f78"/>
                  <a:arcTo wR="f21" hR="f32" stAng="f79" swAng="f80"/>
                </a:path>
              </a:pathLst>
            </a:custGeom>
            <a:solidFill>
              <a:srgbClr val="94BD5E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DBMS</a:t>
              </a: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A2E90E17-A42F-9244-836E-00A4F3BC3F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07225" y="3880079"/>
              <a:ext cx="961200" cy="1038599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1C82B9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solidFill>
                    <a:srgbClr val="FFFFFF"/>
                  </a:solidFill>
                  <a:latin typeface="Inconsolata" pitchFamily="1"/>
                </a:defRPr>
              </a:pPr>
              <a:r>
                <a:rPr lang="en-US" sz="1400" b="0" i="0" u="none" strike="noStrike" kern="1200" cap="none" dirty="0">
                  <a:ln>
                    <a:noFill/>
                  </a:ln>
                  <a:solidFill>
                    <a:srgbClr val="FFFFFF"/>
                  </a:solidFill>
                  <a:latin typeface="Inconsolata" pitchFamily="17"/>
                  <a:ea typeface="Source Han Sans CN" pitchFamily="2"/>
                  <a:cs typeface="Lohit Devanagari" pitchFamily="2"/>
                </a:rPr>
                <a:t>ftp</a:t>
              </a: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0DADF838-BC52-FB44-8D07-2683D2385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36374" y="3843719"/>
              <a:ext cx="961561" cy="1038599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1C82B9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solidFill>
                    <a:srgbClr val="FFFFFF"/>
                  </a:solidFill>
                  <a:latin typeface="Inconsolata" pitchFamily="1"/>
                </a:defRPr>
              </a:pPr>
              <a:r>
                <a:rPr lang="en-US" sz="1400" b="0" i="0" u="none" strike="noStrike" kern="1200" cap="none" dirty="0">
                  <a:ln>
                    <a:noFill/>
                  </a:ln>
                  <a:solidFill>
                    <a:srgbClr val="FFFFFF"/>
                  </a:solidFill>
                  <a:latin typeface="Inconsolata" pitchFamily="17"/>
                  <a:ea typeface="Source Han Sans CN" pitchFamily="2"/>
                  <a:cs typeface="Lohit Devanagari" pitchFamily="2"/>
                </a:rPr>
                <a:t>http</a:t>
              </a: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728B2BA2-3642-844A-8310-3414ACEDA3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6479" y="3986794"/>
              <a:ext cx="961200" cy="1038599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1C82B9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solidFill>
                    <a:srgbClr val="FFFFFF"/>
                  </a:solidFill>
                  <a:latin typeface="Inconsolata" pitchFamily="1"/>
                </a:defRPr>
              </a:pPr>
              <a:r>
                <a:rPr lang="en-US" sz="1400" b="0" i="0" u="none" strike="noStrike" kern="1200" cap="none" dirty="0">
                  <a:ln>
                    <a:noFill/>
                  </a:ln>
                  <a:solidFill>
                    <a:srgbClr val="FFFFFF"/>
                  </a:solidFill>
                  <a:latin typeface="Inconsolata" pitchFamily="17"/>
                  <a:ea typeface="Source Han Sans CN" pitchFamily="2"/>
                  <a:cs typeface="Lohit Devanagari" pitchFamily="2"/>
                </a:rPr>
                <a:t>nfs</a:t>
              </a: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B117FF3-E312-4540-A0EA-3208754F1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1880" y="2229480"/>
              <a:ext cx="1379159" cy="124128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Namespace</a:t>
              </a: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F5E502B6-73FB-9343-A505-787078013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9559" y="2157480"/>
              <a:ext cx="1379519" cy="1241280"/>
            </a:xfrm>
            <a:custGeom>
              <a:avLst>
                <a:gd name="f0" fmla="val 7200"/>
                <a:gd name="f1" fmla="val 5400"/>
                <a:gd name="f2" fmla="val 3600"/>
                <a:gd name="f3" fmla="val 8100"/>
              </a:avLst>
              <a:gdLst>
                <a:gd name="f4" fmla="val w"/>
                <a:gd name="f5" fmla="val h"/>
                <a:gd name="f6" fmla="val 0"/>
                <a:gd name="f7" fmla="val 21600"/>
                <a:gd name="f8" fmla="val -2147483647"/>
                <a:gd name="f9" fmla="val 2147483647"/>
                <a:gd name="f10" fmla="val 10800"/>
                <a:gd name="f11" fmla="*/ f4 1 21600"/>
                <a:gd name="f12" fmla="*/ f5 1 21600"/>
                <a:gd name="f13" fmla="pin f6 f0 21600"/>
                <a:gd name="f14" fmla="pin f6 f3 10800"/>
                <a:gd name="f15" fmla="val f13"/>
                <a:gd name="f16" fmla="val f14"/>
                <a:gd name="f17" fmla="pin 0 f2 f13"/>
                <a:gd name="f18" fmla="pin 0 f1 f14"/>
                <a:gd name="f19" fmla="*/ f6 f11 1"/>
                <a:gd name="f20" fmla="*/ f13 f12 1"/>
                <a:gd name="f21" fmla="*/ f14 f11 1"/>
                <a:gd name="f22" fmla="*/ f6 f12 1"/>
                <a:gd name="f23" fmla="*/ 0 f11 1"/>
                <a:gd name="f24" fmla="*/ 21600 f11 1"/>
                <a:gd name="f25" fmla="*/ 21600 f12 1"/>
                <a:gd name="f26" fmla="val f18"/>
                <a:gd name="f27" fmla="val f17"/>
                <a:gd name="f28" fmla="+- 21600 0 f16"/>
                <a:gd name="f29" fmla="*/ f17 f12 1"/>
                <a:gd name="f30" fmla="*/ f18 f11 1"/>
                <a:gd name="f31" fmla="*/ f15 f12 1"/>
                <a:gd name="f32" fmla="+- 21600 0 f26"/>
              </a:gdLst>
              <a:ahLst>
                <a:ahXY gdRefY="f0" minY="f6" maxY="f7">
                  <a:pos x="f19" y="f20"/>
                </a:ahXY>
                <a:ahXY gdRefX="f3" minX="f6" maxX="f10" gdRefY="f2" minY="f6" maxY="f13">
                  <a:pos x="f21" y="f29"/>
                </a:ahXY>
                <a:ahXY gdRefX="f1" minX="f6" maxX="f14">
                  <a:pos x="f30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3" t="f31" r="f24" b="f25"/>
              <a:pathLst>
                <a:path w="21600" h="21600">
                  <a:moveTo>
                    <a:pt x="f7" y="f15"/>
                  </a:moveTo>
                  <a:lnTo>
                    <a:pt x="f7" y="f7"/>
                  </a:lnTo>
                  <a:lnTo>
                    <a:pt x="f6" y="f7"/>
                  </a:lnTo>
                  <a:lnTo>
                    <a:pt x="f6" y="f15"/>
                  </a:lnTo>
                  <a:lnTo>
                    <a:pt x="f16" y="f15"/>
                  </a:lnTo>
                  <a:lnTo>
                    <a:pt x="f16" y="f27"/>
                  </a:lnTo>
                  <a:lnTo>
                    <a:pt x="f26" y="f27"/>
                  </a:lnTo>
                  <a:lnTo>
                    <a:pt x="f10" y="f6"/>
                  </a:lnTo>
                  <a:lnTo>
                    <a:pt x="f32" y="f27"/>
                  </a:lnTo>
                  <a:lnTo>
                    <a:pt x="f28" y="f27"/>
                  </a:lnTo>
                  <a:lnTo>
                    <a:pt x="f28" y="f15"/>
                  </a:lnTo>
                  <a:close/>
                </a:path>
              </a:pathLst>
            </a:custGeom>
            <a:solidFill>
              <a:srgbClr val="FFFFCC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Pool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latin typeface="Inconsolata" pitchFamily="1"/>
                </a:defRPr>
              </a:pPr>
              <a:r>
                <a:rPr lang="en-US" sz="1800" b="0" i="0" u="none" strike="noStrike" kern="1200" cap="none" dirty="0">
                  <a:ln>
                    <a:noFill/>
                  </a:ln>
                  <a:latin typeface="Inconsolata" pitchFamily="17"/>
                  <a:ea typeface="Source Han Sans CN" pitchFamily="2"/>
                  <a:cs typeface="Lohit Devanagari" pitchFamily="2"/>
                </a:rPr>
                <a:t>Manager</a:t>
              </a:r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6C40F75-2F5F-D747-923F-C460B5C67C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4975" y="3974144"/>
              <a:ext cx="961200" cy="1038240"/>
            </a:xfrm>
            <a:custGeom>
              <a:avLst>
                <a:gd name="f0" fmla="val 5400"/>
                <a:gd name="f1" fmla="val 5400"/>
              </a:avLst>
              <a:gdLst>
                <a:gd name="f2" fmla="val w"/>
                <a:gd name="f3" fmla="val h"/>
                <a:gd name="f4" fmla="val 0"/>
                <a:gd name="f5" fmla="val 21600"/>
                <a:gd name="f6" fmla="val 10800"/>
                <a:gd name="f7" fmla="*/ f2 1 21600"/>
                <a:gd name="f8" fmla="*/ f3 1 21600"/>
                <a:gd name="f9" fmla="pin 0 f1 10800"/>
                <a:gd name="f10" fmla="pin 0 f0 21600"/>
                <a:gd name="f11" fmla="val f9"/>
                <a:gd name="f12" fmla="val f10"/>
                <a:gd name="f13" fmla="+- 21600 0 f9"/>
                <a:gd name="f14" fmla="*/ f9 f7 1"/>
                <a:gd name="f15" fmla="*/ f10 f8 1"/>
                <a:gd name="f16" fmla="*/ 21600 f8 1"/>
                <a:gd name="f17" fmla="*/ f12 f11 1"/>
                <a:gd name="f18" fmla="*/ f11 f7 1"/>
                <a:gd name="f19" fmla="*/ f13 f7 1"/>
                <a:gd name="f20" fmla="*/ f17 1 10800"/>
                <a:gd name="f21" fmla="+- f12 0 f20"/>
                <a:gd name="f22" fmla="*/ f21 f8 1"/>
              </a:gdLst>
              <a:ahLst>
                <a:ahXY gdRefX="f1" minX="f4" maxX="f6" gdRefY="f0" minY="f4" maxY="f5">
                  <a:pos x="f14" y="f15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2" r="f19" b="f16"/>
              <a:pathLst>
                <a:path w="21600" h="21600">
                  <a:moveTo>
                    <a:pt x="f11" y="f5"/>
                  </a:moveTo>
                  <a:lnTo>
                    <a:pt x="f11" y="f12"/>
                  </a:lnTo>
                  <a:lnTo>
                    <a:pt x="f4" y="f12"/>
                  </a:lnTo>
                  <a:lnTo>
                    <a:pt x="f6" y="f4"/>
                  </a:lnTo>
                  <a:lnTo>
                    <a:pt x="f5" y="f12"/>
                  </a:lnTo>
                  <a:lnTo>
                    <a:pt x="f13" y="f12"/>
                  </a:lnTo>
                  <a:lnTo>
                    <a:pt x="f13" y="f5"/>
                  </a:lnTo>
                  <a:close/>
                </a:path>
              </a:pathLst>
            </a:custGeom>
            <a:solidFill>
              <a:srgbClr val="1C82B9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>
                  <a:solidFill>
                    <a:srgbClr val="FFFFFF"/>
                  </a:solidFill>
                  <a:latin typeface="Inconsolata" pitchFamily="1"/>
                </a:defRPr>
              </a:pPr>
              <a:r>
                <a:rPr lang="en-US" sz="1400" b="0" i="0" u="none" strike="noStrike" kern="1200" cap="none" dirty="0">
                  <a:ln>
                    <a:noFill/>
                  </a:ln>
                  <a:solidFill>
                    <a:srgbClr val="FFFFFF"/>
                  </a:solidFill>
                  <a:latin typeface="Inconsolata" pitchFamily="17"/>
                  <a:ea typeface="Source Han Sans CN" pitchFamily="2"/>
                  <a:cs typeface="Lohit Devanagari" pitchFamily="2"/>
                </a:rPr>
                <a:t>dcap</a:t>
              </a:r>
            </a:p>
          </p:txBody>
        </p:sp>
      </p:grpSp>
      <p:sp>
        <p:nvSpPr>
          <p:cNvPr id="44" name="Freeform 43">
            <a:extLst>
              <a:ext uri="{FF2B5EF4-FFF2-40B4-BE49-F238E27FC236}">
                <a16:creationId xmlns:a16="http://schemas.microsoft.com/office/drawing/2014/main" id="{B1CE52BF-EA92-3F48-80E8-BF95555E8A4A}"/>
              </a:ext>
            </a:extLst>
          </p:cNvPr>
          <p:cNvSpPr>
            <a:spLocks noChangeAspect="1"/>
          </p:cNvSpPr>
          <p:nvPr/>
        </p:nvSpPr>
        <p:spPr>
          <a:xfrm>
            <a:off x="2464469" y="3558972"/>
            <a:ext cx="815210" cy="880853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1 10800"/>
              <a:gd name="f10" fmla="pin 0 f0 21600"/>
              <a:gd name="f11" fmla="val f9"/>
              <a:gd name="f12" fmla="val f10"/>
              <a:gd name="f13" fmla="+- 21600 0 f9"/>
              <a:gd name="f14" fmla="*/ f9 f7 1"/>
              <a:gd name="f15" fmla="*/ f10 f8 1"/>
              <a:gd name="f16" fmla="*/ 21600 f8 1"/>
              <a:gd name="f17" fmla="*/ f12 f11 1"/>
              <a:gd name="f18" fmla="*/ f11 f7 1"/>
              <a:gd name="f19" fmla="*/ f13 f7 1"/>
              <a:gd name="f20" fmla="*/ f17 1 10800"/>
              <a:gd name="f21" fmla="+- f12 0 f20"/>
              <a:gd name="f22" fmla="*/ f21 f8 1"/>
            </a:gdLst>
            <a:ahLst>
              <a:ahXY gdRefX="f1" minX="f4" maxX="f6" gdRefY="f0" minY="f4" maxY="f5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2" r="f19" b="f16"/>
            <a:pathLst>
              <a:path w="21600" h="21600">
                <a:moveTo>
                  <a:pt x="f11" y="f5"/>
                </a:moveTo>
                <a:lnTo>
                  <a:pt x="f11" y="f12"/>
                </a:lnTo>
                <a:lnTo>
                  <a:pt x="f4" y="f12"/>
                </a:lnTo>
                <a:lnTo>
                  <a:pt x="f6" y="f4"/>
                </a:lnTo>
                <a:lnTo>
                  <a:pt x="f5" y="f12"/>
                </a:lnTo>
                <a:lnTo>
                  <a:pt x="f13" y="f12"/>
                </a:lnTo>
                <a:lnTo>
                  <a:pt x="f13" y="f5"/>
                </a:lnTo>
                <a:close/>
              </a:path>
            </a:pathLst>
          </a:custGeom>
          <a:solidFill>
            <a:srgbClr val="1C82B9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>
                <a:solidFill>
                  <a:srgbClr val="FFFFFF"/>
                </a:solidFill>
                <a:latin typeface="Inconsolata" pitchFamily="1"/>
              </a:defRPr>
            </a:pPr>
            <a:r>
              <a:rPr lang="en-US" sz="1400" dirty="0">
                <a:solidFill>
                  <a:srgbClr val="FFFFFF"/>
                </a:solidFill>
                <a:latin typeface="Inconsolata" pitchFamily="17"/>
                <a:ea typeface="Source Han Sans CN" pitchFamily="2"/>
                <a:cs typeface="Lohit Devanagari" pitchFamily="2"/>
              </a:rPr>
              <a:t>xroot</a:t>
            </a:r>
            <a:endParaRPr lang="en-US" sz="1400" b="0" i="0" u="none" strike="noStrike" kern="1200" cap="none" dirty="0">
              <a:ln>
                <a:noFill/>
              </a:ln>
              <a:solidFill>
                <a:srgbClr val="FFFFFF"/>
              </a:solidFill>
              <a:latin typeface="Inconsolata" pitchFamily="17"/>
              <a:ea typeface="Source Han Sans CN" pitchFamily="2"/>
              <a:cs typeface="Lohit Devanagari" pitchFamily="2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233D11B-92E7-D147-8601-06E772846C6E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A0F7F643-0885-EE48-9EC3-ADC8485C8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3D57D1A-F8A5-C748-996F-4F17B9E0A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54EE8AE8-FC28-ED4F-B1AE-34CCA208A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13863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Usage: Two Common Scenarios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776D975-D8F1-2E4D-84DF-58DF3C749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0148C3F-77B6-8A4F-8917-E704BCDDA4F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46988" y="989028"/>
            <a:ext cx="979200" cy="677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43A44C9-91C5-5045-8719-97FCC5D6B07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661662" y="1017269"/>
            <a:ext cx="979200" cy="67788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Freeform 46">
            <a:extLst>
              <a:ext uri="{FF2B5EF4-FFF2-40B4-BE49-F238E27FC236}">
                <a16:creationId xmlns:a16="http://schemas.microsoft.com/office/drawing/2014/main" id="{BB4610DF-CAD0-5741-B246-0E4F67945075}"/>
              </a:ext>
            </a:extLst>
          </p:cNvPr>
          <p:cNvSpPr>
            <a:spLocks noChangeAspect="1"/>
          </p:cNvSpPr>
          <p:nvPr/>
        </p:nvSpPr>
        <p:spPr>
          <a:xfrm>
            <a:off x="1834558" y="905820"/>
            <a:ext cx="1739007" cy="21031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930"/>
              <a:gd name="f5" fmla="val 7160"/>
              <a:gd name="f6" fmla="val 1530"/>
              <a:gd name="f7" fmla="val 4490"/>
              <a:gd name="f8" fmla="val 3400"/>
              <a:gd name="f9" fmla="val 1970"/>
              <a:gd name="f10" fmla="val 5270"/>
              <a:gd name="f11" fmla="val 5860"/>
              <a:gd name="f12" fmla="val 1950"/>
              <a:gd name="f13" fmla="val 6470"/>
              <a:gd name="f14" fmla="val 2210"/>
              <a:gd name="f15" fmla="val 6970"/>
              <a:gd name="f16" fmla="val 2600"/>
              <a:gd name="f17" fmla="val 7450"/>
              <a:gd name="f18" fmla="val 1390"/>
              <a:gd name="f19" fmla="val 8340"/>
              <a:gd name="f20" fmla="val 650"/>
              <a:gd name="f21" fmla="val 9340"/>
              <a:gd name="f22" fmla="val 10004"/>
              <a:gd name="f23" fmla="val 690"/>
              <a:gd name="f24" fmla="val 10710"/>
              <a:gd name="f25" fmla="val 1050"/>
              <a:gd name="f26" fmla="val 11210"/>
              <a:gd name="f27" fmla="val 1700"/>
              <a:gd name="f28" fmla="val 11570"/>
              <a:gd name="f29" fmla="val 630"/>
              <a:gd name="f30" fmla="val 12330"/>
              <a:gd name="f31" fmla="val 13150"/>
              <a:gd name="f32" fmla="val 13840"/>
              <a:gd name="f33" fmla="val 14470"/>
              <a:gd name="f34" fmla="val 460"/>
              <a:gd name="f35" fmla="val 14870"/>
              <a:gd name="f36" fmla="val 1160"/>
              <a:gd name="f37" fmla="val 15330"/>
              <a:gd name="f38" fmla="val 440"/>
              <a:gd name="f39" fmla="val 16020"/>
              <a:gd name="f40" fmla="val 16740"/>
              <a:gd name="f41" fmla="val 17910"/>
              <a:gd name="f42" fmla="val 18900"/>
              <a:gd name="f43" fmla="val 1130"/>
              <a:gd name="f44" fmla="val 19110"/>
              <a:gd name="f45" fmla="val 2710"/>
              <a:gd name="f46" fmla="val 20240"/>
              <a:gd name="f47" fmla="val 3150"/>
              <a:gd name="f48" fmla="val 21060"/>
              <a:gd name="f49" fmla="val 4580"/>
              <a:gd name="f50" fmla="val 6220"/>
              <a:gd name="f51" fmla="val 6720"/>
              <a:gd name="f52" fmla="val 21000"/>
              <a:gd name="f53" fmla="val 7200"/>
              <a:gd name="f54" fmla="val 20830"/>
              <a:gd name="f55" fmla="val 7660"/>
              <a:gd name="f56" fmla="val 21310"/>
              <a:gd name="f57" fmla="val 8460"/>
              <a:gd name="f58" fmla="val 9450"/>
              <a:gd name="f59" fmla="val 10460"/>
              <a:gd name="f60" fmla="val 12750"/>
              <a:gd name="f61" fmla="val 20310"/>
              <a:gd name="f62" fmla="val 14680"/>
              <a:gd name="f63" fmla="val 18650"/>
              <a:gd name="f64" fmla="val 15010"/>
              <a:gd name="f65" fmla="val 17200"/>
              <a:gd name="f66" fmla="val 17370"/>
              <a:gd name="f67" fmla="val 18920"/>
              <a:gd name="f68" fmla="val 15770"/>
              <a:gd name="f69" fmla="val 15220"/>
              <a:gd name="f70" fmla="val 14700"/>
              <a:gd name="f71" fmla="val 18710"/>
              <a:gd name="f72" fmla="val 14240"/>
              <a:gd name="f73" fmla="val 18310"/>
              <a:gd name="f74" fmla="val 13820"/>
              <a:gd name="f75" fmla="val 12490"/>
              <a:gd name="f76" fmla="val 11000"/>
              <a:gd name="f77" fmla="val 9890"/>
              <a:gd name="f78" fmla="val 8840"/>
              <a:gd name="f79" fmla="val 20790"/>
              <a:gd name="f80" fmla="val 8210"/>
              <a:gd name="f81" fmla="val 19510"/>
              <a:gd name="f82" fmla="val 7620"/>
              <a:gd name="f83" fmla="val 20000"/>
              <a:gd name="f84" fmla="val 7930"/>
              <a:gd name="f85" fmla="val 20290"/>
              <a:gd name="f86" fmla="val 6240"/>
              <a:gd name="f87" fmla="val 4850"/>
              <a:gd name="f88" fmla="val 3570"/>
              <a:gd name="f89" fmla="val 19280"/>
              <a:gd name="f90" fmla="val 2900"/>
              <a:gd name="f91" fmla="val 17640"/>
              <a:gd name="f92" fmla="val 1300"/>
              <a:gd name="f93" fmla="val 17600"/>
              <a:gd name="f94" fmla="val 480"/>
              <a:gd name="f95" fmla="val 16300"/>
              <a:gd name="f96" fmla="val 14660"/>
              <a:gd name="f97" fmla="val 13900"/>
              <a:gd name="f98" fmla="val 13210"/>
              <a:gd name="f99" fmla="val 1070"/>
              <a:gd name="f100" fmla="val 12640"/>
              <a:gd name="f101" fmla="val 380"/>
              <a:gd name="f102" fmla="val 12160"/>
              <a:gd name="f103" fmla="val 10120"/>
              <a:gd name="f104" fmla="val 8590"/>
              <a:gd name="f105" fmla="val 840"/>
              <a:gd name="f106" fmla="val 7330"/>
              <a:gd name="f107" fmla="val 7410"/>
              <a:gd name="f108" fmla="val 2040"/>
              <a:gd name="f109" fmla="val 7690"/>
              <a:gd name="f110" fmla="val 2090"/>
              <a:gd name="f111" fmla="val 7920"/>
              <a:gd name="f112" fmla="val 2790"/>
              <a:gd name="f113" fmla="val 7480"/>
              <a:gd name="f114" fmla="val 3050"/>
              <a:gd name="f115" fmla="val 7670"/>
              <a:gd name="f116" fmla="val 3310"/>
              <a:gd name="f117" fmla="val 11130"/>
              <a:gd name="f118" fmla="val 1910"/>
              <a:gd name="f119" fmla="val 11080"/>
              <a:gd name="f120" fmla="val 2160"/>
              <a:gd name="f121" fmla="val 11030"/>
              <a:gd name="f122" fmla="val 2400"/>
              <a:gd name="f123" fmla="val 14720"/>
              <a:gd name="f124" fmla="val 1400"/>
              <a:gd name="f125" fmla="val 14640"/>
              <a:gd name="f126" fmla="val 1720"/>
              <a:gd name="f127" fmla="val 14540"/>
              <a:gd name="f128" fmla="val 2010"/>
              <a:gd name="f129" fmla="val 19130"/>
              <a:gd name="f130" fmla="val 2890"/>
              <a:gd name="f131" fmla="val 19230"/>
              <a:gd name="f132" fmla="val 3290"/>
              <a:gd name="f133" fmla="val 19190"/>
              <a:gd name="f134" fmla="val 3380"/>
              <a:gd name="f135" fmla="val 20660"/>
              <a:gd name="f136" fmla="val 8170"/>
              <a:gd name="f137" fmla="val 20430"/>
              <a:gd name="f138" fmla="val 8620"/>
              <a:gd name="f139" fmla="val 20110"/>
              <a:gd name="f140" fmla="val 8990"/>
              <a:gd name="f141" fmla="val 18660"/>
              <a:gd name="f142" fmla="val 18740"/>
              <a:gd name="f143" fmla="val 14200"/>
              <a:gd name="f144" fmla="val 18280"/>
              <a:gd name="f145" fmla="val 12200"/>
              <a:gd name="f146" fmla="val 17000"/>
              <a:gd name="f147" fmla="val 11450"/>
              <a:gd name="f148" fmla="val 14320"/>
              <a:gd name="f149" fmla="val 17980"/>
              <a:gd name="f150" fmla="val 14350"/>
              <a:gd name="f151" fmla="val 17680"/>
              <a:gd name="f152" fmla="val 14370"/>
              <a:gd name="f153" fmla="val 17360"/>
              <a:gd name="f154" fmla="val 8220"/>
              <a:gd name="f155" fmla="val 8060"/>
              <a:gd name="f156" fmla="val 19250"/>
              <a:gd name="f157" fmla="val 7960"/>
              <a:gd name="f158" fmla="val 18950"/>
              <a:gd name="f159" fmla="val 7860"/>
              <a:gd name="f160" fmla="val 18640"/>
              <a:gd name="f161" fmla="val 3090"/>
              <a:gd name="f162" fmla="val 3280"/>
              <a:gd name="f163" fmla="val 17540"/>
              <a:gd name="f164" fmla="val 3460"/>
              <a:gd name="f165" fmla="val 17450"/>
              <a:gd name="f166" fmla="val 12900"/>
              <a:gd name="f167" fmla="val 1780"/>
              <a:gd name="f168" fmla="val 13130"/>
              <a:gd name="f169" fmla="val 2330"/>
              <a:gd name="f170" fmla="val 13040"/>
              <a:gd name="f171" fmla="*/ f0 1 21600"/>
              <a:gd name="f172" fmla="*/ f1 1 21600"/>
              <a:gd name="f173" fmla="*/ 3000 f171 1"/>
              <a:gd name="f174" fmla="*/ 17110 f171 1"/>
              <a:gd name="f175" fmla="*/ 17330 f172 1"/>
              <a:gd name="f176" fmla="*/ 3320 f17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3" t="f176" r="f174" b="f175"/>
            <a:pathLst>
              <a:path w="21600" h="21600">
                <a:moveTo>
                  <a:pt x="f4" y="f5"/>
                </a:moveTo>
                <a:cubicBezTo>
                  <a:pt x="f6" y="f7"/>
                  <a:pt x="f8" y="f9"/>
                  <a:pt x="f10" y="f9"/>
                </a:cubicBez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0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2"/>
                  <a:pt x="f31" y="f2"/>
                </a:cubicBezTo>
                <a:cubicBezTo>
                  <a:pt x="f32" y="f2"/>
                  <a:pt x="f33" y="f34"/>
                  <a:pt x="f35" y="f36"/>
                </a:cubicBezTo>
                <a:cubicBezTo>
                  <a:pt x="f37" y="f38"/>
                  <a:pt x="f39" y="f2"/>
                  <a:pt x="f40" y="f2"/>
                </a:cubicBezTo>
                <a:cubicBezTo>
                  <a:pt x="f41" y="f2"/>
                  <a:pt x="f42" y="f43"/>
                  <a:pt x="f44" y="f45"/>
                </a:cubicBezTo>
                <a:cubicBezTo>
                  <a:pt x="f46" y="f47"/>
                  <a:pt x="f48" y="f49"/>
                  <a:pt x="f48" y="f50"/>
                </a:cubicBezTo>
                <a:cubicBezTo>
                  <a:pt x="f48" y="f51"/>
                  <a:pt x="f52" y="f53"/>
                  <a:pt x="f54" y="f55"/>
                </a:cubicBezTo>
                <a:cubicBezTo>
                  <a:pt x="f56" y="f57"/>
                  <a:pt x="f3" y="f58"/>
                  <a:pt x="f3" y="f59"/>
                </a:cubicBezTo>
                <a:cubicBezTo>
                  <a:pt x="f3" y="f60"/>
                  <a:pt x="f61" y="f62"/>
                  <a:pt x="f63" y="f64"/>
                </a:cubicBezTo>
                <a:cubicBezTo>
                  <a:pt x="f63" y="f65"/>
                  <a:pt x="f66" y="f67"/>
                  <a:pt x="f68" y="f67"/>
                </a:cubicBezTo>
                <a:cubicBezTo>
                  <a:pt x="f69" y="f67"/>
                  <a:pt x="f70" y="f71"/>
                  <a:pt x="f72" y="f73"/>
                </a:cubicBezTo>
                <a:cubicBezTo>
                  <a:pt x="f74" y="f46"/>
                  <a:pt x="f75" y="f3"/>
                  <a:pt x="f76" y="f3"/>
                </a:cubicBezTo>
                <a:cubicBezTo>
                  <a:pt x="f77" y="f3"/>
                  <a:pt x="f78" y="f79"/>
                  <a:pt x="f80" y="f81"/>
                </a:cubicBezTo>
                <a:cubicBezTo>
                  <a:pt x="f82" y="f83"/>
                  <a:pt x="f84" y="f85"/>
                  <a:pt x="f86" y="f85"/>
                </a:cubicBezTo>
                <a:cubicBezTo>
                  <a:pt x="f87" y="f85"/>
                  <a:pt x="f88" y="f89"/>
                  <a:pt x="f90" y="f91"/>
                </a:cubicBezTo>
                <a:cubicBezTo>
                  <a:pt x="f92" y="f93"/>
                  <a:pt x="f94" y="f95"/>
                  <a:pt x="f94" y="f96"/>
                </a:cubicBezTo>
                <a:cubicBezTo>
                  <a:pt x="f94" y="f97"/>
                  <a:pt x="f23" y="f98"/>
                  <a:pt x="f99" y="f100"/>
                </a:cubicBezTo>
                <a:cubicBezTo>
                  <a:pt x="f101" y="f102"/>
                  <a:pt x="f2" y="f26"/>
                  <a:pt x="f2" y="f103"/>
                </a:cubicBezTo>
                <a:cubicBezTo>
                  <a:pt x="f2" y="f104"/>
                  <a:pt x="f105" y="f106"/>
                  <a:pt x="f4" y="f5"/>
                </a:cubicBezTo>
                <a:close/>
              </a:path>
              <a:path w="21600" h="21600" fill="none">
                <a:moveTo>
                  <a:pt x="f4" y="f5"/>
                </a:moveTo>
                <a:cubicBezTo>
                  <a:pt x="f12" y="f107"/>
                  <a:pt x="f108" y="f109"/>
                  <a:pt x="f110" y="f111"/>
                </a:cubicBezTo>
              </a:path>
              <a:path w="21600" h="21600" fill="none">
                <a:moveTo>
                  <a:pt x="f15" y="f16"/>
                </a:moveTo>
                <a:cubicBezTo>
                  <a:pt x="f53" y="f112"/>
                  <a:pt x="f113" y="f114"/>
                  <a:pt x="f115" y="f116"/>
                </a:cubicBezTo>
              </a:path>
              <a:path w="21600" h="21600" fill="none">
                <a:moveTo>
                  <a:pt x="f26" y="f27"/>
                </a:moveTo>
                <a:cubicBezTo>
                  <a:pt x="f117" y="f118"/>
                  <a:pt x="f119" y="f120"/>
                  <a:pt x="f121" y="f122"/>
                </a:cubicBezTo>
              </a:path>
              <a:path w="21600" h="21600" fill="none">
                <a:moveTo>
                  <a:pt x="f35" y="f36"/>
                </a:moveTo>
                <a:cubicBezTo>
                  <a:pt x="f123" y="f124"/>
                  <a:pt x="f125" y="f126"/>
                  <a:pt x="f127" y="f128"/>
                </a:cubicBezTo>
              </a:path>
              <a:path w="21600" h="21600" fill="none">
                <a:moveTo>
                  <a:pt x="f44" y="f45"/>
                </a:moveTo>
                <a:cubicBezTo>
                  <a:pt x="f129" y="f130"/>
                  <a:pt x="f131" y="f132"/>
                  <a:pt x="f133" y="f134"/>
                </a:cubicBezTo>
              </a:path>
              <a:path w="21600" h="21600" fill="none">
                <a:moveTo>
                  <a:pt x="f54" y="f55"/>
                </a:moveTo>
                <a:cubicBezTo>
                  <a:pt x="f135" y="f136"/>
                  <a:pt x="f137" y="f138"/>
                  <a:pt x="f139" y="f140"/>
                </a:cubicBezTo>
              </a:path>
              <a:path w="21600" h="21600" fill="none">
                <a:moveTo>
                  <a:pt x="f141" y="f64"/>
                </a:moveTo>
                <a:cubicBezTo>
                  <a:pt x="f142" y="f143"/>
                  <a:pt x="f144" y="f145"/>
                  <a:pt x="f146" y="f147"/>
                </a:cubicBezTo>
              </a:path>
              <a:path w="21600" h="21600" fill="none">
                <a:moveTo>
                  <a:pt x="f72" y="f73"/>
                </a:moveTo>
                <a:cubicBezTo>
                  <a:pt x="f148" y="f149"/>
                  <a:pt x="f150" y="f151"/>
                  <a:pt x="f152" y="f153"/>
                </a:cubicBezTo>
              </a:path>
              <a:path w="21600" h="21600" fill="none">
                <a:moveTo>
                  <a:pt x="f154" y="f81"/>
                </a:moveTo>
                <a:cubicBezTo>
                  <a:pt x="f155" y="f156"/>
                  <a:pt x="f157" y="f158"/>
                  <a:pt x="f159" y="f160"/>
                </a:cubicBezTo>
              </a:path>
              <a:path w="21600" h="21600" fill="none">
                <a:moveTo>
                  <a:pt x="f90" y="f91"/>
                </a:moveTo>
                <a:cubicBezTo>
                  <a:pt x="f161" y="f93"/>
                  <a:pt x="f162" y="f163"/>
                  <a:pt x="f164" y="f165"/>
                </a:cubicBezTo>
              </a:path>
              <a:path w="21600" h="21600" fill="none">
                <a:moveTo>
                  <a:pt x="f99" y="f100"/>
                </a:moveTo>
                <a:cubicBezTo>
                  <a:pt x="f124" y="f166"/>
                  <a:pt x="f167" y="f168"/>
                  <a:pt x="f169" y="f170"/>
                </a:cubicBezTo>
              </a:path>
            </a:pathLst>
          </a:custGeom>
          <a:solidFill>
            <a:srgbClr val="669999">
              <a:alpha val="42000"/>
            </a:srgbClr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E8AC6396-26B5-6E42-B8DE-5F048AB8E11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386541" y="1306893"/>
            <a:ext cx="635040" cy="61884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Freeform 48">
            <a:extLst>
              <a:ext uri="{FF2B5EF4-FFF2-40B4-BE49-F238E27FC236}">
                <a16:creationId xmlns:a16="http://schemas.microsoft.com/office/drawing/2014/main" id="{EA198427-2904-C045-9BED-2B9C09001AA4}"/>
              </a:ext>
            </a:extLst>
          </p:cNvPr>
          <p:cNvSpPr>
            <a:spLocks noChangeAspect="1"/>
          </p:cNvSpPr>
          <p:nvPr/>
        </p:nvSpPr>
        <p:spPr>
          <a:xfrm>
            <a:off x="2346249" y="3582922"/>
            <a:ext cx="707707" cy="731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20980"/>
              <a:gd name="f8" fmla="val 18150"/>
              <a:gd name="f9" fmla="val 10670"/>
              <a:gd name="f10" fmla="val 4770"/>
              <a:gd name="f11" fmla="val 21540"/>
              <a:gd name="f12" fmla="val 16720"/>
              <a:gd name="f13" fmla="val 10800"/>
              <a:gd name="f14" fmla="val 4840"/>
              <a:gd name="f15" fmla="val 16740"/>
              <a:gd name="f16" fmla="val 13520"/>
              <a:gd name="f17" fmla="val 20550"/>
              <a:gd name="f18" fmla="val 16160"/>
              <a:gd name="f19" fmla="val 18670"/>
              <a:gd name="f20" fmla="val 18170"/>
              <a:gd name="f21" fmla="+- 0 0 0"/>
              <a:gd name="f22" fmla="*/ f3 1 21600"/>
              <a:gd name="f23" fmla="*/ f4 1 21600"/>
              <a:gd name="f24" fmla="*/ f21 f0 1"/>
              <a:gd name="f25" fmla="*/ 3100 f22 1"/>
              <a:gd name="f26" fmla="*/ 18500 f22 1"/>
              <a:gd name="f27" fmla="*/ 18500 f23 1"/>
              <a:gd name="f28" fmla="*/ 3100 f23 1"/>
              <a:gd name="f29" fmla="*/ 10800 f22 1"/>
              <a:gd name="f30" fmla="*/ 0 f23 1"/>
              <a:gd name="f31" fmla="*/ f24 1 f2"/>
              <a:gd name="f32" fmla="*/ 0 f22 1"/>
              <a:gd name="f33" fmla="*/ 10800 f23 1"/>
              <a:gd name="f34" fmla="*/ 21600 f23 1"/>
              <a:gd name="f35" fmla="*/ 21600 f22 1"/>
              <a:gd name="f36" fmla="+- f31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29" y="f30"/>
              </a:cxn>
              <a:cxn ang="f36">
                <a:pos x="f32" y="f33"/>
              </a:cxn>
              <a:cxn ang="f36">
                <a:pos x="f29" y="f34"/>
              </a:cxn>
              <a:cxn ang="f36">
                <a:pos x="f35" y="f33"/>
              </a:cxn>
            </a:cxnLst>
            <a:rect l="f25" t="f28" r="f26" b="f27"/>
            <a:pathLst>
              <a:path w="21600" h="21600">
                <a:moveTo>
                  <a:pt x="f7" y="f8"/>
                </a:moveTo>
                <a:lnTo>
                  <a:pt x="f7" y="f6"/>
                </a:lnTo>
                <a:lnTo>
                  <a:pt x="f9" y="f6"/>
                </a:lnTo>
                <a:cubicBezTo>
                  <a:pt x="f10" y="f11"/>
                  <a:pt x="f5" y="f12"/>
                  <a:pt x="f5" y="f13"/>
                </a:cubicBezTo>
                <a:cubicBezTo>
                  <a:pt x="f5" y="f14"/>
                  <a:pt x="f14" y="f5"/>
                  <a:pt x="f13" y="f5"/>
                </a:cubicBezTo>
                <a:cubicBezTo>
                  <a:pt x="f15" y="f5"/>
                  <a:pt x="f6" y="f14"/>
                  <a:pt x="f6" y="f13"/>
                </a:cubicBezTo>
                <a:cubicBezTo>
                  <a:pt x="f6" y="f16"/>
                  <a:pt x="f17" y="f18"/>
                  <a:pt x="f19" y="f20"/>
                </a:cubicBezTo>
                <a:close/>
              </a:path>
            </a:pathLst>
          </a:custGeom>
          <a:solidFill>
            <a:srgbClr val="99CCFF"/>
          </a:solidFill>
          <a:ln w="0">
            <a:solidFill>
              <a:srgbClr val="3465A4"/>
            </a:solidFill>
            <a:prstDash val="solid"/>
          </a:ln>
          <a:effectLst>
            <a:outerShdw dist="17819" dir="2700000" algn="tl">
              <a:srgbClr val="808080"/>
            </a:outerShdw>
          </a:effectLst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334EE0C7-AB7B-2649-A48A-A659ED9E3191}"/>
              </a:ext>
            </a:extLst>
          </p:cNvPr>
          <p:cNvSpPr>
            <a:spLocks noChangeAspect="1"/>
          </p:cNvSpPr>
          <p:nvPr/>
        </p:nvSpPr>
        <p:spPr>
          <a:xfrm>
            <a:off x="2297554" y="2052489"/>
            <a:ext cx="813014" cy="4572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400"/>
              <a:gd name="f9" fmla="+- 21600 0 10800"/>
              <a:gd name="f10" fmla="+- 3400 0 0"/>
              <a:gd name="f11" fmla="val 18200"/>
              <a:gd name="f12" fmla="+- 0 0 10800"/>
              <a:gd name="f13" fmla="+- 18200 0 21600"/>
              <a:gd name="f14" fmla="+- 3400 0 6800"/>
              <a:gd name="f15" fmla="+- 0 0 0"/>
              <a:gd name="f16" fmla="*/ f4 1 21600"/>
              <a:gd name="f17" fmla="*/ f5 1 21600"/>
              <a:gd name="f18" fmla="+- 10800 0 f6"/>
              <a:gd name="f19" fmla="+- 0 0 f8"/>
              <a:gd name="f20" fmla="+- 0 0 f1"/>
              <a:gd name="f21" fmla="abs f9"/>
              <a:gd name="f22" fmla="abs f10"/>
              <a:gd name="f23" fmla="?: f9 f2 f1"/>
              <a:gd name="f24" fmla="?: f9 f1 f2"/>
              <a:gd name="f25" fmla="+- 10800 0 f7"/>
              <a:gd name="f26" fmla="+- 21600 0 f11"/>
              <a:gd name="f27" fmla="abs f12"/>
              <a:gd name="f28" fmla="abs f13"/>
              <a:gd name="f29" fmla="?: f12 f2 f1"/>
              <a:gd name="f30" fmla="?: f12 f1 f2"/>
              <a:gd name="f31" fmla="+- 6800 0 f8"/>
              <a:gd name="f32" fmla="abs f14"/>
              <a:gd name="f33" fmla="*/ f15 f0 1"/>
              <a:gd name="f34" fmla="*/ 0 f16 1"/>
              <a:gd name="f35" fmla="*/ 21600 f16 1"/>
              <a:gd name="f36" fmla="*/ 18200 f17 1"/>
              <a:gd name="f37" fmla="*/ 6800 f17 1"/>
              <a:gd name="f38" fmla="abs f18"/>
              <a:gd name="f39" fmla="abs f19"/>
              <a:gd name="f40" fmla="?: f18 f20 f1"/>
              <a:gd name="f41" fmla="?: f18 f1 f20"/>
              <a:gd name="f42" fmla="?: f19 0 f0"/>
              <a:gd name="f43" fmla="?: f19 f0 0"/>
              <a:gd name="f44" fmla="?: f9 f20 f1"/>
              <a:gd name="f45" fmla="?: f9 f1 f20"/>
              <a:gd name="f46" fmla="?: f9 f24 f23"/>
              <a:gd name="f47" fmla="?: f9 f23 f24"/>
              <a:gd name="f48" fmla="abs f25"/>
              <a:gd name="f49" fmla="abs f26"/>
              <a:gd name="f50" fmla="?: f25 f20 f1"/>
              <a:gd name="f51" fmla="?: f25 f1 f20"/>
              <a:gd name="f52" fmla="?: f26 0 f0"/>
              <a:gd name="f53" fmla="?: f26 f0 0"/>
              <a:gd name="f54" fmla="?: f12 f20 f1"/>
              <a:gd name="f55" fmla="?: f12 f1 f20"/>
              <a:gd name="f56" fmla="?: f12 f30 f29"/>
              <a:gd name="f57" fmla="?: f12 f29 f30"/>
              <a:gd name="f58" fmla="abs f31"/>
              <a:gd name="f59" fmla="?: f31 0 f0"/>
              <a:gd name="f60" fmla="?: f31 f0 0"/>
              <a:gd name="f61" fmla="*/ 10800 f16 1"/>
              <a:gd name="f62" fmla="*/ f33 1 f3"/>
              <a:gd name="f63" fmla="*/ 0 f17 1"/>
              <a:gd name="f64" fmla="*/ 10800 f17 1"/>
              <a:gd name="f65" fmla="*/ 21600 f17 1"/>
              <a:gd name="f66" fmla="?: f18 f43 f42"/>
              <a:gd name="f67" fmla="?: f18 f42 f43"/>
              <a:gd name="f68" fmla="?: f19 f40 f41"/>
              <a:gd name="f69" fmla="?: f10 f47 f46"/>
              <a:gd name="f70" fmla="?: f10 f45 f44"/>
              <a:gd name="f71" fmla="?: f25 f53 f52"/>
              <a:gd name="f72" fmla="?: f25 f52 f53"/>
              <a:gd name="f73" fmla="?: f26 f50 f51"/>
              <a:gd name="f74" fmla="?: f13 f57 f56"/>
              <a:gd name="f75" fmla="?: f13 f55 f54"/>
              <a:gd name="f76" fmla="?: f18 f60 f59"/>
              <a:gd name="f77" fmla="?: f18 f59 f60"/>
              <a:gd name="f78" fmla="?: f31 f40 f41"/>
              <a:gd name="f79" fmla="?: f14 f47 f46"/>
              <a:gd name="f80" fmla="?: f14 f45 f44"/>
              <a:gd name="f81" fmla="+- f62 0 f1"/>
              <a:gd name="f82" fmla="?: f19 f66 f67"/>
              <a:gd name="f83" fmla="?: f26 f71 f72"/>
              <a:gd name="f84" fmla="?: f31 f76 f7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1">
                <a:pos x="f61" y="f37"/>
              </a:cxn>
              <a:cxn ang="f81">
                <a:pos x="f61" y="f63"/>
              </a:cxn>
              <a:cxn ang="f81">
                <a:pos x="f34" y="f64"/>
              </a:cxn>
              <a:cxn ang="f81">
                <a:pos x="f61" y="f65"/>
              </a:cxn>
              <a:cxn ang="f81">
                <a:pos x="f35" y="f64"/>
              </a:cxn>
            </a:cxnLst>
            <a:rect l="f34" t="f37" r="f35" b="f36"/>
            <a:pathLst>
              <a:path w="21600" h="21600">
                <a:moveTo>
                  <a:pt x="f6" y="f8"/>
                </a:moveTo>
                <a:arcTo wR="f38" hR="f39" stAng="f82" swAng="f68"/>
                <a:arcTo wR="f21" hR="f22" stAng="f69" swAng="f70"/>
                <a:lnTo>
                  <a:pt x="f7" y="f11"/>
                </a:lnTo>
                <a:arcTo wR="f48" hR="f49" stAng="f83" swAng="f73"/>
                <a:arcTo wR="f27" hR="f28" stAng="f74" swAng="f75"/>
                <a:close/>
              </a:path>
              <a:path w="21600" h="21600">
                <a:moveTo>
                  <a:pt x="f6" y="f8"/>
                </a:moveTo>
                <a:arcTo wR="f38" hR="f58" stAng="f84" swAng="f78"/>
                <a:arcTo wR="f21" hR="f32" stAng="f79" swAng="f80"/>
              </a:path>
            </a:pathLst>
          </a:custGeom>
          <a:solidFill>
            <a:srgbClr val="009933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52" name="Freeform 51">
            <a:extLst>
              <a:ext uri="{FF2B5EF4-FFF2-40B4-BE49-F238E27FC236}">
                <a16:creationId xmlns:a16="http://schemas.microsoft.com/office/drawing/2014/main" id="{D502527E-5EEE-8D43-9CD6-42D08F7404D3}"/>
              </a:ext>
            </a:extLst>
          </p:cNvPr>
          <p:cNvSpPr>
            <a:spLocks noChangeAspect="1"/>
          </p:cNvSpPr>
          <p:nvPr/>
        </p:nvSpPr>
        <p:spPr>
          <a:xfrm>
            <a:off x="5906531" y="892940"/>
            <a:ext cx="2721924" cy="32918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930"/>
              <a:gd name="f5" fmla="val 7160"/>
              <a:gd name="f6" fmla="val 1530"/>
              <a:gd name="f7" fmla="val 4490"/>
              <a:gd name="f8" fmla="val 3400"/>
              <a:gd name="f9" fmla="val 1970"/>
              <a:gd name="f10" fmla="val 5270"/>
              <a:gd name="f11" fmla="val 5860"/>
              <a:gd name="f12" fmla="val 1950"/>
              <a:gd name="f13" fmla="val 6470"/>
              <a:gd name="f14" fmla="val 2210"/>
              <a:gd name="f15" fmla="val 6970"/>
              <a:gd name="f16" fmla="val 2600"/>
              <a:gd name="f17" fmla="val 7450"/>
              <a:gd name="f18" fmla="val 1390"/>
              <a:gd name="f19" fmla="val 8340"/>
              <a:gd name="f20" fmla="val 650"/>
              <a:gd name="f21" fmla="val 9340"/>
              <a:gd name="f22" fmla="val 10004"/>
              <a:gd name="f23" fmla="val 690"/>
              <a:gd name="f24" fmla="val 10710"/>
              <a:gd name="f25" fmla="val 1050"/>
              <a:gd name="f26" fmla="val 11210"/>
              <a:gd name="f27" fmla="val 1700"/>
              <a:gd name="f28" fmla="val 11570"/>
              <a:gd name="f29" fmla="val 630"/>
              <a:gd name="f30" fmla="val 12330"/>
              <a:gd name="f31" fmla="val 13150"/>
              <a:gd name="f32" fmla="val 13840"/>
              <a:gd name="f33" fmla="val 14470"/>
              <a:gd name="f34" fmla="val 460"/>
              <a:gd name="f35" fmla="val 14870"/>
              <a:gd name="f36" fmla="val 1160"/>
              <a:gd name="f37" fmla="val 15330"/>
              <a:gd name="f38" fmla="val 440"/>
              <a:gd name="f39" fmla="val 16020"/>
              <a:gd name="f40" fmla="val 16740"/>
              <a:gd name="f41" fmla="val 17910"/>
              <a:gd name="f42" fmla="val 18900"/>
              <a:gd name="f43" fmla="val 1130"/>
              <a:gd name="f44" fmla="val 19110"/>
              <a:gd name="f45" fmla="val 2710"/>
              <a:gd name="f46" fmla="val 20240"/>
              <a:gd name="f47" fmla="val 3150"/>
              <a:gd name="f48" fmla="val 21060"/>
              <a:gd name="f49" fmla="val 4580"/>
              <a:gd name="f50" fmla="val 6220"/>
              <a:gd name="f51" fmla="val 6720"/>
              <a:gd name="f52" fmla="val 21000"/>
              <a:gd name="f53" fmla="val 7200"/>
              <a:gd name="f54" fmla="val 20830"/>
              <a:gd name="f55" fmla="val 7660"/>
              <a:gd name="f56" fmla="val 21310"/>
              <a:gd name="f57" fmla="val 8460"/>
              <a:gd name="f58" fmla="val 9450"/>
              <a:gd name="f59" fmla="val 10460"/>
              <a:gd name="f60" fmla="val 12750"/>
              <a:gd name="f61" fmla="val 20310"/>
              <a:gd name="f62" fmla="val 14680"/>
              <a:gd name="f63" fmla="val 18650"/>
              <a:gd name="f64" fmla="val 15010"/>
              <a:gd name="f65" fmla="val 17200"/>
              <a:gd name="f66" fmla="val 17370"/>
              <a:gd name="f67" fmla="val 18920"/>
              <a:gd name="f68" fmla="val 15770"/>
              <a:gd name="f69" fmla="val 15220"/>
              <a:gd name="f70" fmla="val 14700"/>
              <a:gd name="f71" fmla="val 18710"/>
              <a:gd name="f72" fmla="val 14240"/>
              <a:gd name="f73" fmla="val 18310"/>
              <a:gd name="f74" fmla="val 13820"/>
              <a:gd name="f75" fmla="val 12490"/>
              <a:gd name="f76" fmla="val 11000"/>
              <a:gd name="f77" fmla="val 9890"/>
              <a:gd name="f78" fmla="val 8840"/>
              <a:gd name="f79" fmla="val 20790"/>
              <a:gd name="f80" fmla="val 8210"/>
              <a:gd name="f81" fmla="val 19510"/>
              <a:gd name="f82" fmla="val 7620"/>
              <a:gd name="f83" fmla="val 20000"/>
              <a:gd name="f84" fmla="val 7930"/>
              <a:gd name="f85" fmla="val 20290"/>
              <a:gd name="f86" fmla="val 6240"/>
              <a:gd name="f87" fmla="val 4850"/>
              <a:gd name="f88" fmla="val 3570"/>
              <a:gd name="f89" fmla="val 19280"/>
              <a:gd name="f90" fmla="val 2900"/>
              <a:gd name="f91" fmla="val 17640"/>
              <a:gd name="f92" fmla="val 1300"/>
              <a:gd name="f93" fmla="val 17600"/>
              <a:gd name="f94" fmla="val 480"/>
              <a:gd name="f95" fmla="val 16300"/>
              <a:gd name="f96" fmla="val 14660"/>
              <a:gd name="f97" fmla="val 13900"/>
              <a:gd name="f98" fmla="val 13210"/>
              <a:gd name="f99" fmla="val 1070"/>
              <a:gd name="f100" fmla="val 12640"/>
              <a:gd name="f101" fmla="val 380"/>
              <a:gd name="f102" fmla="val 12160"/>
              <a:gd name="f103" fmla="val 10120"/>
              <a:gd name="f104" fmla="val 8590"/>
              <a:gd name="f105" fmla="val 840"/>
              <a:gd name="f106" fmla="val 7330"/>
              <a:gd name="f107" fmla="val 7410"/>
              <a:gd name="f108" fmla="val 2040"/>
              <a:gd name="f109" fmla="val 7690"/>
              <a:gd name="f110" fmla="val 2090"/>
              <a:gd name="f111" fmla="val 7920"/>
              <a:gd name="f112" fmla="val 2790"/>
              <a:gd name="f113" fmla="val 7480"/>
              <a:gd name="f114" fmla="val 3050"/>
              <a:gd name="f115" fmla="val 7670"/>
              <a:gd name="f116" fmla="val 3310"/>
              <a:gd name="f117" fmla="val 11130"/>
              <a:gd name="f118" fmla="val 1910"/>
              <a:gd name="f119" fmla="val 11080"/>
              <a:gd name="f120" fmla="val 2160"/>
              <a:gd name="f121" fmla="val 11030"/>
              <a:gd name="f122" fmla="val 2400"/>
              <a:gd name="f123" fmla="val 14720"/>
              <a:gd name="f124" fmla="val 1400"/>
              <a:gd name="f125" fmla="val 14640"/>
              <a:gd name="f126" fmla="val 1720"/>
              <a:gd name="f127" fmla="val 14540"/>
              <a:gd name="f128" fmla="val 2010"/>
              <a:gd name="f129" fmla="val 19130"/>
              <a:gd name="f130" fmla="val 2890"/>
              <a:gd name="f131" fmla="val 19230"/>
              <a:gd name="f132" fmla="val 3290"/>
              <a:gd name="f133" fmla="val 19190"/>
              <a:gd name="f134" fmla="val 3380"/>
              <a:gd name="f135" fmla="val 20660"/>
              <a:gd name="f136" fmla="val 8170"/>
              <a:gd name="f137" fmla="val 20430"/>
              <a:gd name="f138" fmla="val 8620"/>
              <a:gd name="f139" fmla="val 20110"/>
              <a:gd name="f140" fmla="val 8990"/>
              <a:gd name="f141" fmla="val 18660"/>
              <a:gd name="f142" fmla="val 18740"/>
              <a:gd name="f143" fmla="val 14200"/>
              <a:gd name="f144" fmla="val 18280"/>
              <a:gd name="f145" fmla="val 12200"/>
              <a:gd name="f146" fmla="val 17000"/>
              <a:gd name="f147" fmla="val 11450"/>
              <a:gd name="f148" fmla="val 14320"/>
              <a:gd name="f149" fmla="val 17980"/>
              <a:gd name="f150" fmla="val 14350"/>
              <a:gd name="f151" fmla="val 17680"/>
              <a:gd name="f152" fmla="val 14370"/>
              <a:gd name="f153" fmla="val 17360"/>
              <a:gd name="f154" fmla="val 8220"/>
              <a:gd name="f155" fmla="val 8060"/>
              <a:gd name="f156" fmla="val 19250"/>
              <a:gd name="f157" fmla="val 7960"/>
              <a:gd name="f158" fmla="val 18950"/>
              <a:gd name="f159" fmla="val 7860"/>
              <a:gd name="f160" fmla="val 18640"/>
              <a:gd name="f161" fmla="val 3090"/>
              <a:gd name="f162" fmla="val 3280"/>
              <a:gd name="f163" fmla="val 17540"/>
              <a:gd name="f164" fmla="val 3460"/>
              <a:gd name="f165" fmla="val 17450"/>
              <a:gd name="f166" fmla="val 12900"/>
              <a:gd name="f167" fmla="val 1780"/>
              <a:gd name="f168" fmla="val 13130"/>
              <a:gd name="f169" fmla="val 2330"/>
              <a:gd name="f170" fmla="val 13040"/>
              <a:gd name="f171" fmla="*/ f0 1 21600"/>
              <a:gd name="f172" fmla="*/ f1 1 21600"/>
              <a:gd name="f173" fmla="*/ 3000 f171 1"/>
              <a:gd name="f174" fmla="*/ 17110 f171 1"/>
              <a:gd name="f175" fmla="*/ 17330 f172 1"/>
              <a:gd name="f176" fmla="*/ 3320 f17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73" t="f176" r="f174" b="f175"/>
            <a:pathLst>
              <a:path w="21600" h="21600">
                <a:moveTo>
                  <a:pt x="f4" y="f5"/>
                </a:moveTo>
                <a:cubicBezTo>
                  <a:pt x="f6" y="f7"/>
                  <a:pt x="f8" y="f9"/>
                  <a:pt x="f10" y="f9"/>
                </a:cubicBez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0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2"/>
                  <a:pt x="f31" y="f2"/>
                </a:cubicBezTo>
                <a:cubicBezTo>
                  <a:pt x="f32" y="f2"/>
                  <a:pt x="f33" y="f34"/>
                  <a:pt x="f35" y="f36"/>
                </a:cubicBezTo>
                <a:cubicBezTo>
                  <a:pt x="f37" y="f38"/>
                  <a:pt x="f39" y="f2"/>
                  <a:pt x="f40" y="f2"/>
                </a:cubicBezTo>
                <a:cubicBezTo>
                  <a:pt x="f41" y="f2"/>
                  <a:pt x="f42" y="f43"/>
                  <a:pt x="f44" y="f45"/>
                </a:cubicBezTo>
                <a:cubicBezTo>
                  <a:pt x="f46" y="f47"/>
                  <a:pt x="f48" y="f49"/>
                  <a:pt x="f48" y="f50"/>
                </a:cubicBezTo>
                <a:cubicBezTo>
                  <a:pt x="f48" y="f51"/>
                  <a:pt x="f52" y="f53"/>
                  <a:pt x="f54" y="f55"/>
                </a:cubicBezTo>
                <a:cubicBezTo>
                  <a:pt x="f56" y="f57"/>
                  <a:pt x="f3" y="f58"/>
                  <a:pt x="f3" y="f59"/>
                </a:cubicBezTo>
                <a:cubicBezTo>
                  <a:pt x="f3" y="f60"/>
                  <a:pt x="f61" y="f62"/>
                  <a:pt x="f63" y="f64"/>
                </a:cubicBezTo>
                <a:cubicBezTo>
                  <a:pt x="f63" y="f65"/>
                  <a:pt x="f66" y="f67"/>
                  <a:pt x="f68" y="f67"/>
                </a:cubicBezTo>
                <a:cubicBezTo>
                  <a:pt x="f69" y="f67"/>
                  <a:pt x="f70" y="f71"/>
                  <a:pt x="f72" y="f73"/>
                </a:cubicBezTo>
                <a:cubicBezTo>
                  <a:pt x="f74" y="f46"/>
                  <a:pt x="f75" y="f3"/>
                  <a:pt x="f76" y="f3"/>
                </a:cubicBezTo>
                <a:cubicBezTo>
                  <a:pt x="f77" y="f3"/>
                  <a:pt x="f78" y="f79"/>
                  <a:pt x="f80" y="f81"/>
                </a:cubicBezTo>
                <a:cubicBezTo>
                  <a:pt x="f82" y="f83"/>
                  <a:pt x="f84" y="f85"/>
                  <a:pt x="f86" y="f85"/>
                </a:cubicBezTo>
                <a:cubicBezTo>
                  <a:pt x="f87" y="f85"/>
                  <a:pt x="f88" y="f89"/>
                  <a:pt x="f90" y="f91"/>
                </a:cubicBezTo>
                <a:cubicBezTo>
                  <a:pt x="f92" y="f93"/>
                  <a:pt x="f94" y="f95"/>
                  <a:pt x="f94" y="f96"/>
                </a:cubicBezTo>
                <a:cubicBezTo>
                  <a:pt x="f94" y="f97"/>
                  <a:pt x="f23" y="f98"/>
                  <a:pt x="f99" y="f100"/>
                </a:cubicBezTo>
                <a:cubicBezTo>
                  <a:pt x="f101" y="f102"/>
                  <a:pt x="f2" y="f26"/>
                  <a:pt x="f2" y="f103"/>
                </a:cubicBezTo>
                <a:cubicBezTo>
                  <a:pt x="f2" y="f104"/>
                  <a:pt x="f105" y="f106"/>
                  <a:pt x="f4" y="f5"/>
                </a:cubicBezTo>
                <a:close/>
              </a:path>
              <a:path w="21600" h="21600" fill="none">
                <a:moveTo>
                  <a:pt x="f4" y="f5"/>
                </a:moveTo>
                <a:cubicBezTo>
                  <a:pt x="f12" y="f107"/>
                  <a:pt x="f108" y="f109"/>
                  <a:pt x="f110" y="f111"/>
                </a:cubicBezTo>
              </a:path>
              <a:path w="21600" h="21600" fill="none">
                <a:moveTo>
                  <a:pt x="f15" y="f16"/>
                </a:moveTo>
                <a:cubicBezTo>
                  <a:pt x="f53" y="f112"/>
                  <a:pt x="f113" y="f114"/>
                  <a:pt x="f115" y="f116"/>
                </a:cubicBezTo>
              </a:path>
              <a:path w="21600" h="21600" fill="none">
                <a:moveTo>
                  <a:pt x="f26" y="f27"/>
                </a:moveTo>
                <a:cubicBezTo>
                  <a:pt x="f117" y="f118"/>
                  <a:pt x="f119" y="f120"/>
                  <a:pt x="f121" y="f122"/>
                </a:cubicBezTo>
              </a:path>
              <a:path w="21600" h="21600" fill="none">
                <a:moveTo>
                  <a:pt x="f35" y="f36"/>
                </a:moveTo>
                <a:cubicBezTo>
                  <a:pt x="f123" y="f124"/>
                  <a:pt x="f125" y="f126"/>
                  <a:pt x="f127" y="f128"/>
                </a:cubicBezTo>
              </a:path>
              <a:path w="21600" h="21600" fill="none">
                <a:moveTo>
                  <a:pt x="f44" y="f45"/>
                </a:moveTo>
                <a:cubicBezTo>
                  <a:pt x="f129" y="f130"/>
                  <a:pt x="f131" y="f132"/>
                  <a:pt x="f133" y="f134"/>
                </a:cubicBezTo>
              </a:path>
              <a:path w="21600" h="21600" fill="none">
                <a:moveTo>
                  <a:pt x="f54" y="f55"/>
                </a:moveTo>
                <a:cubicBezTo>
                  <a:pt x="f135" y="f136"/>
                  <a:pt x="f137" y="f138"/>
                  <a:pt x="f139" y="f140"/>
                </a:cubicBezTo>
              </a:path>
              <a:path w="21600" h="21600" fill="none">
                <a:moveTo>
                  <a:pt x="f141" y="f64"/>
                </a:moveTo>
                <a:cubicBezTo>
                  <a:pt x="f142" y="f143"/>
                  <a:pt x="f144" y="f145"/>
                  <a:pt x="f146" y="f147"/>
                </a:cubicBezTo>
              </a:path>
              <a:path w="21600" h="21600" fill="none">
                <a:moveTo>
                  <a:pt x="f72" y="f73"/>
                </a:moveTo>
                <a:cubicBezTo>
                  <a:pt x="f148" y="f149"/>
                  <a:pt x="f150" y="f151"/>
                  <a:pt x="f152" y="f153"/>
                </a:cubicBezTo>
              </a:path>
              <a:path w="21600" h="21600" fill="none">
                <a:moveTo>
                  <a:pt x="f154" y="f81"/>
                </a:moveTo>
                <a:cubicBezTo>
                  <a:pt x="f155" y="f156"/>
                  <a:pt x="f157" y="f158"/>
                  <a:pt x="f159" y="f160"/>
                </a:cubicBezTo>
              </a:path>
              <a:path w="21600" h="21600" fill="none">
                <a:moveTo>
                  <a:pt x="f90" y="f91"/>
                </a:moveTo>
                <a:cubicBezTo>
                  <a:pt x="f161" y="f93"/>
                  <a:pt x="f162" y="f163"/>
                  <a:pt x="f164" y="f165"/>
                </a:cubicBezTo>
              </a:path>
              <a:path w="21600" h="21600" fill="none">
                <a:moveTo>
                  <a:pt x="f99" y="f100"/>
                </a:moveTo>
                <a:cubicBezTo>
                  <a:pt x="f124" y="f166"/>
                  <a:pt x="f167" y="f168"/>
                  <a:pt x="f169" y="f170"/>
                </a:cubicBezTo>
              </a:path>
            </a:pathLst>
          </a:custGeom>
          <a:solidFill>
            <a:srgbClr val="669999">
              <a:alpha val="42000"/>
            </a:srgbClr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ECCF5C73-DDC4-9E49-BDDA-1EA6C86BED6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6892431" y="1483432"/>
            <a:ext cx="635040" cy="61884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Freeform 53">
            <a:extLst>
              <a:ext uri="{FF2B5EF4-FFF2-40B4-BE49-F238E27FC236}">
                <a16:creationId xmlns:a16="http://schemas.microsoft.com/office/drawing/2014/main" id="{FA964CBE-445B-B549-9E61-5F2BDFED1F44}"/>
              </a:ext>
            </a:extLst>
          </p:cNvPr>
          <p:cNvSpPr>
            <a:spLocks noChangeAspect="1"/>
          </p:cNvSpPr>
          <p:nvPr/>
        </p:nvSpPr>
        <p:spPr>
          <a:xfrm>
            <a:off x="6205219" y="2896009"/>
            <a:ext cx="813014" cy="4572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400"/>
              <a:gd name="f9" fmla="+- 21600 0 10800"/>
              <a:gd name="f10" fmla="+- 3400 0 0"/>
              <a:gd name="f11" fmla="val 18200"/>
              <a:gd name="f12" fmla="+- 0 0 10800"/>
              <a:gd name="f13" fmla="+- 18200 0 21600"/>
              <a:gd name="f14" fmla="+- 3400 0 6800"/>
              <a:gd name="f15" fmla="+- 0 0 0"/>
              <a:gd name="f16" fmla="*/ f4 1 21600"/>
              <a:gd name="f17" fmla="*/ f5 1 21600"/>
              <a:gd name="f18" fmla="+- 10800 0 f6"/>
              <a:gd name="f19" fmla="+- 0 0 f8"/>
              <a:gd name="f20" fmla="+- 0 0 f1"/>
              <a:gd name="f21" fmla="abs f9"/>
              <a:gd name="f22" fmla="abs f10"/>
              <a:gd name="f23" fmla="?: f9 f2 f1"/>
              <a:gd name="f24" fmla="?: f9 f1 f2"/>
              <a:gd name="f25" fmla="+- 10800 0 f7"/>
              <a:gd name="f26" fmla="+- 21600 0 f11"/>
              <a:gd name="f27" fmla="abs f12"/>
              <a:gd name="f28" fmla="abs f13"/>
              <a:gd name="f29" fmla="?: f12 f2 f1"/>
              <a:gd name="f30" fmla="?: f12 f1 f2"/>
              <a:gd name="f31" fmla="+- 6800 0 f8"/>
              <a:gd name="f32" fmla="abs f14"/>
              <a:gd name="f33" fmla="*/ f15 f0 1"/>
              <a:gd name="f34" fmla="*/ 0 f16 1"/>
              <a:gd name="f35" fmla="*/ 21600 f16 1"/>
              <a:gd name="f36" fmla="*/ 18200 f17 1"/>
              <a:gd name="f37" fmla="*/ 6800 f17 1"/>
              <a:gd name="f38" fmla="abs f18"/>
              <a:gd name="f39" fmla="abs f19"/>
              <a:gd name="f40" fmla="?: f18 f20 f1"/>
              <a:gd name="f41" fmla="?: f18 f1 f20"/>
              <a:gd name="f42" fmla="?: f19 0 f0"/>
              <a:gd name="f43" fmla="?: f19 f0 0"/>
              <a:gd name="f44" fmla="?: f9 f20 f1"/>
              <a:gd name="f45" fmla="?: f9 f1 f20"/>
              <a:gd name="f46" fmla="?: f9 f24 f23"/>
              <a:gd name="f47" fmla="?: f9 f23 f24"/>
              <a:gd name="f48" fmla="abs f25"/>
              <a:gd name="f49" fmla="abs f26"/>
              <a:gd name="f50" fmla="?: f25 f20 f1"/>
              <a:gd name="f51" fmla="?: f25 f1 f20"/>
              <a:gd name="f52" fmla="?: f26 0 f0"/>
              <a:gd name="f53" fmla="?: f26 f0 0"/>
              <a:gd name="f54" fmla="?: f12 f20 f1"/>
              <a:gd name="f55" fmla="?: f12 f1 f20"/>
              <a:gd name="f56" fmla="?: f12 f30 f29"/>
              <a:gd name="f57" fmla="?: f12 f29 f30"/>
              <a:gd name="f58" fmla="abs f31"/>
              <a:gd name="f59" fmla="?: f31 0 f0"/>
              <a:gd name="f60" fmla="?: f31 f0 0"/>
              <a:gd name="f61" fmla="*/ 10800 f16 1"/>
              <a:gd name="f62" fmla="*/ f33 1 f3"/>
              <a:gd name="f63" fmla="*/ 0 f17 1"/>
              <a:gd name="f64" fmla="*/ 10800 f17 1"/>
              <a:gd name="f65" fmla="*/ 21600 f17 1"/>
              <a:gd name="f66" fmla="?: f18 f43 f42"/>
              <a:gd name="f67" fmla="?: f18 f42 f43"/>
              <a:gd name="f68" fmla="?: f19 f40 f41"/>
              <a:gd name="f69" fmla="?: f10 f47 f46"/>
              <a:gd name="f70" fmla="?: f10 f45 f44"/>
              <a:gd name="f71" fmla="?: f25 f53 f52"/>
              <a:gd name="f72" fmla="?: f25 f52 f53"/>
              <a:gd name="f73" fmla="?: f26 f50 f51"/>
              <a:gd name="f74" fmla="?: f13 f57 f56"/>
              <a:gd name="f75" fmla="?: f13 f55 f54"/>
              <a:gd name="f76" fmla="?: f18 f60 f59"/>
              <a:gd name="f77" fmla="?: f18 f59 f60"/>
              <a:gd name="f78" fmla="?: f31 f40 f41"/>
              <a:gd name="f79" fmla="?: f14 f47 f46"/>
              <a:gd name="f80" fmla="?: f14 f45 f44"/>
              <a:gd name="f81" fmla="+- f62 0 f1"/>
              <a:gd name="f82" fmla="?: f19 f66 f67"/>
              <a:gd name="f83" fmla="?: f26 f71 f72"/>
              <a:gd name="f84" fmla="?: f31 f76 f7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1">
                <a:pos x="f61" y="f37"/>
              </a:cxn>
              <a:cxn ang="f81">
                <a:pos x="f61" y="f63"/>
              </a:cxn>
              <a:cxn ang="f81">
                <a:pos x="f34" y="f64"/>
              </a:cxn>
              <a:cxn ang="f81">
                <a:pos x="f61" y="f65"/>
              </a:cxn>
              <a:cxn ang="f81">
                <a:pos x="f35" y="f64"/>
              </a:cxn>
            </a:cxnLst>
            <a:rect l="f34" t="f37" r="f35" b="f36"/>
            <a:pathLst>
              <a:path w="21600" h="21600">
                <a:moveTo>
                  <a:pt x="f6" y="f8"/>
                </a:moveTo>
                <a:arcTo wR="f38" hR="f39" stAng="f82" swAng="f68"/>
                <a:arcTo wR="f21" hR="f22" stAng="f69" swAng="f70"/>
                <a:lnTo>
                  <a:pt x="f7" y="f11"/>
                </a:lnTo>
                <a:arcTo wR="f48" hR="f49" stAng="f83" swAng="f73"/>
                <a:arcTo wR="f27" hR="f28" stAng="f74" swAng="f75"/>
                <a:close/>
              </a:path>
              <a:path w="21600" h="21600">
                <a:moveTo>
                  <a:pt x="f6" y="f8"/>
                </a:moveTo>
                <a:arcTo wR="f38" hR="f58" stAng="f84" swAng="f78"/>
                <a:arcTo wR="f21" hR="f32" stAng="f79" swAng="f80"/>
              </a:path>
            </a:pathLst>
          </a:custGeom>
          <a:solidFill>
            <a:srgbClr val="009933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4B94D22E-455A-F44F-B777-3637F8027EEA}"/>
              </a:ext>
            </a:extLst>
          </p:cNvPr>
          <p:cNvSpPr>
            <a:spLocks noChangeAspect="1"/>
          </p:cNvSpPr>
          <p:nvPr/>
        </p:nvSpPr>
        <p:spPr>
          <a:xfrm>
            <a:off x="6910829" y="2381074"/>
            <a:ext cx="813014" cy="4572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400"/>
              <a:gd name="f9" fmla="+- 21600 0 10800"/>
              <a:gd name="f10" fmla="+- 3400 0 0"/>
              <a:gd name="f11" fmla="val 18200"/>
              <a:gd name="f12" fmla="+- 0 0 10800"/>
              <a:gd name="f13" fmla="+- 18200 0 21600"/>
              <a:gd name="f14" fmla="+- 3400 0 6800"/>
              <a:gd name="f15" fmla="+- 0 0 0"/>
              <a:gd name="f16" fmla="*/ f4 1 21600"/>
              <a:gd name="f17" fmla="*/ f5 1 21600"/>
              <a:gd name="f18" fmla="+- 10800 0 f6"/>
              <a:gd name="f19" fmla="+- 0 0 f8"/>
              <a:gd name="f20" fmla="+- 0 0 f1"/>
              <a:gd name="f21" fmla="abs f9"/>
              <a:gd name="f22" fmla="abs f10"/>
              <a:gd name="f23" fmla="?: f9 f2 f1"/>
              <a:gd name="f24" fmla="?: f9 f1 f2"/>
              <a:gd name="f25" fmla="+- 10800 0 f7"/>
              <a:gd name="f26" fmla="+- 21600 0 f11"/>
              <a:gd name="f27" fmla="abs f12"/>
              <a:gd name="f28" fmla="abs f13"/>
              <a:gd name="f29" fmla="?: f12 f2 f1"/>
              <a:gd name="f30" fmla="?: f12 f1 f2"/>
              <a:gd name="f31" fmla="+- 6800 0 f8"/>
              <a:gd name="f32" fmla="abs f14"/>
              <a:gd name="f33" fmla="*/ f15 f0 1"/>
              <a:gd name="f34" fmla="*/ 0 f16 1"/>
              <a:gd name="f35" fmla="*/ 21600 f16 1"/>
              <a:gd name="f36" fmla="*/ 18200 f17 1"/>
              <a:gd name="f37" fmla="*/ 6800 f17 1"/>
              <a:gd name="f38" fmla="abs f18"/>
              <a:gd name="f39" fmla="abs f19"/>
              <a:gd name="f40" fmla="?: f18 f20 f1"/>
              <a:gd name="f41" fmla="?: f18 f1 f20"/>
              <a:gd name="f42" fmla="?: f19 0 f0"/>
              <a:gd name="f43" fmla="?: f19 f0 0"/>
              <a:gd name="f44" fmla="?: f9 f20 f1"/>
              <a:gd name="f45" fmla="?: f9 f1 f20"/>
              <a:gd name="f46" fmla="?: f9 f24 f23"/>
              <a:gd name="f47" fmla="?: f9 f23 f24"/>
              <a:gd name="f48" fmla="abs f25"/>
              <a:gd name="f49" fmla="abs f26"/>
              <a:gd name="f50" fmla="?: f25 f20 f1"/>
              <a:gd name="f51" fmla="?: f25 f1 f20"/>
              <a:gd name="f52" fmla="?: f26 0 f0"/>
              <a:gd name="f53" fmla="?: f26 f0 0"/>
              <a:gd name="f54" fmla="?: f12 f20 f1"/>
              <a:gd name="f55" fmla="?: f12 f1 f20"/>
              <a:gd name="f56" fmla="?: f12 f30 f29"/>
              <a:gd name="f57" fmla="?: f12 f29 f30"/>
              <a:gd name="f58" fmla="abs f31"/>
              <a:gd name="f59" fmla="?: f31 0 f0"/>
              <a:gd name="f60" fmla="?: f31 f0 0"/>
              <a:gd name="f61" fmla="*/ 10800 f16 1"/>
              <a:gd name="f62" fmla="*/ f33 1 f3"/>
              <a:gd name="f63" fmla="*/ 0 f17 1"/>
              <a:gd name="f64" fmla="*/ 10800 f17 1"/>
              <a:gd name="f65" fmla="*/ 21600 f17 1"/>
              <a:gd name="f66" fmla="?: f18 f43 f42"/>
              <a:gd name="f67" fmla="?: f18 f42 f43"/>
              <a:gd name="f68" fmla="?: f19 f40 f41"/>
              <a:gd name="f69" fmla="?: f10 f47 f46"/>
              <a:gd name="f70" fmla="?: f10 f45 f44"/>
              <a:gd name="f71" fmla="?: f25 f53 f52"/>
              <a:gd name="f72" fmla="?: f25 f52 f53"/>
              <a:gd name="f73" fmla="?: f26 f50 f51"/>
              <a:gd name="f74" fmla="?: f13 f57 f56"/>
              <a:gd name="f75" fmla="?: f13 f55 f54"/>
              <a:gd name="f76" fmla="?: f18 f60 f59"/>
              <a:gd name="f77" fmla="?: f18 f59 f60"/>
              <a:gd name="f78" fmla="?: f31 f40 f41"/>
              <a:gd name="f79" fmla="?: f14 f47 f46"/>
              <a:gd name="f80" fmla="?: f14 f45 f44"/>
              <a:gd name="f81" fmla="+- f62 0 f1"/>
              <a:gd name="f82" fmla="?: f19 f66 f67"/>
              <a:gd name="f83" fmla="?: f26 f71 f72"/>
              <a:gd name="f84" fmla="?: f31 f76 f7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1">
                <a:pos x="f61" y="f37"/>
              </a:cxn>
              <a:cxn ang="f81">
                <a:pos x="f61" y="f63"/>
              </a:cxn>
              <a:cxn ang="f81">
                <a:pos x="f34" y="f64"/>
              </a:cxn>
              <a:cxn ang="f81">
                <a:pos x="f61" y="f65"/>
              </a:cxn>
              <a:cxn ang="f81">
                <a:pos x="f35" y="f64"/>
              </a:cxn>
            </a:cxnLst>
            <a:rect l="f34" t="f37" r="f35" b="f36"/>
            <a:pathLst>
              <a:path w="21600" h="21600">
                <a:moveTo>
                  <a:pt x="f6" y="f8"/>
                </a:moveTo>
                <a:arcTo wR="f38" hR="f39" stAng="f82" swAng="f68"/>
                <a:arcTo wR="f21" hR="f22" stAng="f69" swAng="f70"/>
                <a:lnTo>
                  <a:pt x="f7" y="f11"/>
                </a:lnTo>
                <a:arcTo wR="f48" hR="f49" stAng="f83" swAng="f73"/>
                <a:arcTo wR="f27" hR="f28" stAng="f74" swAng="f75"/>
                <a:close/>
              </a:path>
              <a:path w="21600" h="21600">
                <a:moveTo>
                  <a:pt x="f6" y="f8"/>
                </a:moveTo>
                <a:arcTo wR="f38" hR="f58" stAng="f84" swAng="f78"/>
                <a:arcTo wR="f21" hR="f32" stAng="f79" swAng="f80"/>
              </a:path>
            </a:pathLst>
          </a:custGeom>
          <a:solidFill>
            <a:srgbClr val="009933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56" name="Freeform 55">
            <a:extLst>
              <a:ext uri="{FF2B5EF4-FFF2-40B4-BE49-F238E27FC236}">
                <a16:creationId xmlns:a16="http://schemas.microsoft.com/office/drawing/2014/main" id="{CE78607D-B57C-5947-A869-945680E6A36E}"/>
              </a:ext>
            </a:extLst>
          </p:cNvPr>
          <p:cNvSpPr>
            <a:spLocks noChangeAspect="1"/>
          </p:cNvSpPr>
          <p:nvPr/>
        </p:nvSpPr>
        <p:spPr>
          <a:xfrm>
            <a:off x="7275322" y="3000807"/>
            <a:ext cx="813014" cy="4572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21600"/>
              <a:gd name="f8" fmla="val 3400"/>
              <a:gd name="f9" fmla="+- 21600 0 10800"/>
              <a:gd name="f10" fmla="+- 3400 0 0"/>
              <a:gd name="f11" fmla="val 18200"/>
              <a:gd name="f12" fmla="+- 0 0 10800"/>
              <a:gd name="f13" fmla="+- 18200 0 21600"/>
              <a:gd name="f14" fmla="+- 3400 0 6800"/>
              <a:gd name="f15" fmla="+- 0 0 0"/>
              <a:gd name="f16" fmla="*/ f4 1 21600"/>
              <a:gd name="f17" fmla="*/ f5 1 21600"/>
              <a:gd name="f18" fmla="+- 10800 0 f6"/>
              <a:gd name="f19" fmla="+- 0 0 f8"/>
              <a:gd name="f20" fmla="+- 0 0 f1"/>
              <a:gd name="f21" fmla="abs f9"/>
              <a:gd name="f22" fmla="abs f10"/>
              <a:gd name="f23" fmla="?: f9 f2 f1"/>
              <a:gd name="f24" fmla="?: f9 f1 f2"/>
              <a:gd name="f25" fmla="+- 10800 0 f7"/>
              <a:gd name="f26" fmla="+- 21600 0 f11"/>
              <a:gd name="f27" fmla="abs f12"/>
              <a:gd name="f28" fmla="abs f13"/>
              <a:gd name="f29" fmla="?: f12 f2 f1"/>
              <a:gd name="f30" fmla="?: f12 f1 f2"/>
              <a:gd name="f31" fmla="+- 6800 0 f8"/>
              <a:gd name="f32" fmla="abs f14"/>
              <a:gd name="f33" fmla="*/ f15 f0 1"/>
              <a:gd name="f34" fmla="*/ 0 f16 1"/>
              <a:gd name="f35" fmla="*/ 21600 f16 1"/>
              <a:gd name="f36" fmla="*/ 18200 f17 1"/>
              <a:gd name="f37" fmla="*/ 6800 f17 1"/>
              <a:gd name="f38" fmla="abs f18"/>
              <a:gd name="f39" fmla="abs f19"/>
              <a:gd name="f40" fmla="?: f18 f20 f1"/>
              <a:gd name="f41" fmla="?: f18 f1 f20"/>
              <a:gd name="f42" fmla="?: f19 0 f0"/>
              <a:gd name="f43" fmla="?: f19 f0 0"/>
              <a:gd name="f44" fmla="?: f9 f20 f1"/>
              <a:gd name="f45" fmla="?: f9 f1 f20"/>
              <a:gd name="f46" fmla="?: f9 f24 f23"/>
              <a:gd name="f47" fmla="?: f9 f23 f24"/>
              <a:gd name="f48" fmla="abs f25"/>
              <a:gd name="f49" fmla="abs f26"/>
              <a:gd name="f50" fmla="?: f25 f20 f1"/>
              <a:gd name="f51" fmla="?: f25 f1 f20"/>
              <a:gd name="f52" fmla="?: f26 0 f0"/>
              <a:gd name="f53" fmla="?: f26 f0 0"/>
              <a:gd name="f54" fmla="?: f12 f20 f1"/>
              <a:gd name="f55" fmla="?: f12 f1 f20"/>
              <a:gd name="f56" fmla="?: f12 f30 f29"/>
              <a:gd name="f57" fmla="?: f12 f29 f30"/>
              <a:gd name="f58" fmla="abs f31"/>
              <a:gd name="f59" fmla="?: f31 0 f0"/>
              <a:gd name="f60" fmla="?: f31 f0 0"/>
              <a:gd name="f61" fmla="*/ 10800 f16 1"/>
              <a:gd name="f62" fmla="*/ f33 1 f3"/>
              <a:gd name="f63" fmla="*/ 0 f17 1"/>
              <a:gd name="f64" fmla="*/ 10800 f17 1"/>
              <a:gd name="f65" fmla="*/ 21600 f17 1"/>
              <a:gd name="f66" fmla="?: f18 f43 f42"/>
              <a:gd name="f67" fmla="?: f18 f42 f43"/>
              <a:gd name="f68" fmla="?: f19 f40 f41"/>
              <a:gd name="f69" fmla="?: f10 f47 f46"/>
              <a:gd name="f70" fmla="?: f10 f45 f44"/>
              <a:gd name="f71" fmla="?: f25 f53 f52"/>
              <a:gd name="f72" fmla="?: f25 f52 f53"/>
              <a:gd name="f73" fmla="?: f26 f50 f51"/>
              <a:gd name="f74" fmla="?: f13 f57 f56"/>
              <a:gd name="f75" fmla="?: f13 f55 f54"/>
              <a:gd name="f76" fmla="?: f18 f60 f59"/>
              <a:gd name="f77" fmla="?: f18 f59 f60"/>
              <a:gd name="f78" fmla="?: f31 f40 f41"/>
              <a:gd name="f79" fmla="?: f14 f47 f46"/>
              <a:gd name="f80" fmla="?: f14 f45 f44"/>
              <a:gd name="f81" fmla="+- f62 0 f1"/>
              <a:gd name="f82" fmla="?: f19 f66 f67"/>
              <a:gd name="f83" fmla="?: f26 f71 f72"/>
              <a:gd name="f84" fmla="?: f31 f76 f7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1">
                <a:pos x="f61" y="f37"/>
              </a:cxn>
              <a:cxn ang="f81">
                <a:pos x="f61" y="f63"/>
              </a:cxn>
              <a:cxn ang="f81">
                <a:pos x="f34" y="f64"/>
              </a:cxn>
              <a:cxn ang="f81">
                <a:pos x="f61" y="f65"/>
              </a:cxn>
              <a:cxn ang="f81">
                <a:pos x="f35" y="f64"/>
              </a:cxn>
            </a:cxnLst>
            <a:rect l="f34" t="f37" r="f35" b="f36"/>
            <a:pathLst>
              <a:path w="21600" h="21600">
                <a:moveTo>
                  <a:pt x="f6" y="f8"/>
                </a:moveTo>
                <a:arcTo wR="f38" hR="f39" stAng="f82" swAng="f68"/>
                <a:arcTo wR="f21" hR="f22" stAng="f69" swAng="f70"/>
                <a:lnTo>
                  <a:pt x="f7" y="f11"/>
                </a:lnTo>
                <a:arcTo wR="f48" hR="f49" stAng="f83" swAng="f73"/>
                <a:arcTo wR="f27" hR="f28" stAng="f74" swAng="f75"/>
                <a:close/>
              </a:path>
              <a:path w="21600" h="21600">
                <a:moveTo>
                  <a:pt x="f6" y="f8"/>
                </a:moveTo>
                <a:arcTo wR="f38" hR="f58" stAng="f84" swAng="f78"/>
                <a:arcTo wR="f21" hR="f32" stAng="f79" swAng="f80"/>
              </a:path>
            </a:pathLst>
          </a:custGeom>
          <a:solidFill>
            <a:srgbClr val="009933"/>
          </a:solidFill>
          <a:ln w="0">
            <a:solidFill>
              <a:srgbClr val="3465A4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91EA1-28CC-E040-8969-B85523D07C6A}"/>
              </a:ext>
            </a:extLst>
          </p:cNvPr>
          <p:cNvSpPr txBox="1"/>
          <p:nvPr/>
        </p:nvSpPr>
        <p:spPr>
          <a:xfrm>
            <a:off x="2409749" y="2125072"/>
            <a:ext cx="5886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cached</a:t>
            </a:r>
          </a:p>
          <a:p>
            <a:r>
              <a:rPr lang="en-US" sz="1100" b="1" dirty="0"/>
              <a:t>replica</a:t>
            </a:r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691161B9-ED8F-B640-8D80-83FE3C381B5E}"/>
              </a:ext>
            </a:extLst>
          </p:cNvPr>
          <p:cNvSpPr>
            <a:spLocks noChangeAspect="1"/>
          </p:cNvSpPr>
          <p:nvPr/>
        </p:nvSpPr>
        <p:spPr>
          <a:xfrm>
            <a:off x="2130349" y="3679942"/>
            <a:ext cx="707707" cy="731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20980"/>
              <a:gd name="f8" fmla="val 18150"/>
              <a:gd name="f9" fmla="val 10670"/>
              <a:gd name="f10" fmla="val 4770"/>
              <a:gd name="f11" fmla="val 21540"/>
              <a:gd name="f12" fmla="val 16720"/>
              <a:gd name="f13" fmla="val 10800"/>
              <a:gd name="f14" fmla="val 4840"/>
              <a:gd name="f15" fmla="val 16740"/>
              <a:gd name="f16" fmla="val 13520"/>
              <a:gd name="f17" fmla="val 20550"/>
              <a:gd name="f18" fmla="val 16160"/>
              <a:gd name="f19" fmla="val 18670"/>
              <a:gd name="f20" fmla="val 18170"/>
              <a:gd name="f21" fmla="+- 0 0 0"/>
              <a:gd name="f22" fmla="*/ f3 1 21600"/>
              <a:gd name="f23" fmla="*/ f4 1 21600"/>
              <a:gd name="f24" fmla="*/ f21 f0 1"/>
              <a:gd name="f25" fmla="*/ 3100 f22 1"/>
              <a:gd name="f26" fmla="*/ 18500 f22 1"/>
              <a:gd name="f27" fmla="*/ 18500 f23 1"/>
              <a:gd name="f28" fmla="*/ 3100 f23 1"/>
              <a:gd name="f29" fmla="*/ 10800 f22 1"/>
              <a:gd name="f30" fmla="*/ 0 f23 1"/>
              <a:gd name="f31" fmla="*/ f24 1 f2"/>
              <a:gd name="f32" fmla="*/ 0 f22 1"/>
              <a:gd name="f33" fmla="*/ 10800 f23 1"/>
              <a:gd name="f34" fmla="*/ 21600 f23 1"/>
              <a:gd name="f35" fmla="*/ 21600 f22 1"/>
              <a:gd name="f36" fmla="+- f31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6">
                <a:pos x="f29" y="f30"/>
              </a:cxn>
              <a:cxn ang="f36">
                <a:pos x="f32" y="f33"/>
              </a:cxn>
              <a:cxn ang="f36">
                <a:pos x="f29" y="f34"/>
              </a:cxn>
              <a:cxn ang="f36">
                <a:pos x="f35" y="f33"/>
              </a:cxn>
            </a:cxnLst>
            <a:rect l="f25" t="f28" r="f26" b="f27"/>
            <a:pathLst>
              <a:path w="21600" h="21600">
                <a:moveTo>
                  <a:pt x="f7" y="f8"/>
                </a:moveTo>
                <a:lnTo>
                  <a:pt x="f7" y="f6"/>
                </a:lnTo>
                <a:lnTo>
                  <a:pt x="f9" y="f6"/>
                </a:lnTo>
                <a:cubicBezTo>
                  <a:pt x="f10" y="f11"/>
                  <a:pt x="f5" y="f12"/>
                  <a:pt x="f5" y="f13"/>
                </a:cubicBezTo>
                <a:cubicBezTo>
                  <a:pt x="f5" y="f14"/>
                  <a:pt x="f14" y="f5"/>
                  <a:pt x="f13" y="f5"/>
                </a:cubicBezTo>
                <a:cubicBezTo>
                  <a:pt x="f15" y="f5"/>
                  <a:pt x="f6" y="f14"/>
                  <a:pt x="f6" y="f13"/>
                </a:cubicBezTo>
                <a:cubicBezTo>
                  <a:pt x="f6" y="f16"/>
                  <a:pt x="f17" y="f18"/>
                  <a:pt x="f19" y="f20"/>
                </a:cubicBezTo>
                <a:close/>
              </a:path>
            </a:pathLst>
          </a:custGeom>
          <a:solidFill>
            <a:srgbClr val="99CCFF"/>
          </a:solidFill>
          <a:ln w="0">
            <a:solidFill>
              <a:srgbClr val="3465A4"/>
            </a:solidFill>
            <a:prstDash val="solid"/>
          </a:ln>
          <a:effectLst>
            <a:outerShdw dist="17819" dir="2700000" algn="tl">
              <a:srgbClr val="808080"/>
            </a:outerShdw>
          </a:effectLst>
        </p:spPr>
        <p:txBody>
          <a:bodyPr wrap="none" lIns="90000" tIns="45000" rIns="90000" bIns="45000" anchor="ctr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Source Han Sans CN" pitchFamily="2"/>
              <a:cs typeface="Lohit Devanagari" pitchFamily="2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0FB0441-FEE8-3A4E-B700-93518F6A6944}"/>
              </a:ext>
            </a:extLst>
          </p:cNvPr>
          <p:cNvSpPr txBox="1"/>
          <p:nvPr/>
        </p:nvSpPr>
        <p:spPr>
          <a:xfrm>
            <a:off x="2086020" y="3891969"/>
            <a:ext cx="8354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permanent</a:t>
            </a:r>
          </a:p>
          <a:p>
            <a:pPr algn="ctr"/>
            <a:r>
              <a:rPr lang="en-US" sz="1100" b="1" dirty="0"/>
              <a:t>copy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D8B5CD-72D4-5749-BC20-8CFB2419F9CD}"/>
              </a:ext>
            </a:extLst>
          </p:cNvPr>
          <p:cNvSpPr/>
          <p:nvPr/>
        </p:nvSpPr>
        <p:spPr>
          <a:xfrm>
            <a:off x="210317" y="2846698"/>
            <a:ext cx="202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1800"/>
            </a:pPr>
            <a:r>
              <a:rPr lang="en-US" b="1" dirty="0">
                <a:solidFill>
                  <a:srgbClr val="004C97"/>
                </a:solidFill>
                <a:latin typeface="Liberation Sans" pitchFamily="18"/>
                <a:ea typeface="Source Han Sans CN" pitchFamily="2"/>
                <a:cs typeface="Lohit Devanagari" pitchFamily="2"/>
              </a:rPr>
              <a:t>Disk cache in front of HSM</a:t>
            </a: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1800"/>
            </a:pPr>
            <a:r>
              <a:rPr lang="en-US" b="1" dirty="0">
                <a:solidFill>
                  <a:srgbClr val="004C97"/>
                </a:solidFill>
                <a:latin typeface="Liberation Sans" pitchFamily="18"/>
                <a:ea typeface="Source Han Sans CN" pitchFamily="2"/>
                <a:cs typeface="Lohit Devanagari" pitchFamily="2"/>
              </a:rPr>
              <a:t>(archival storage)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5688F9-0F69-D647-84A6-359962FC530D}"/>
              </a:ext>
            </a:extLst>
          </p:cNvPr>
          <p:cNvCxnSpPr>
            <a:cxnSpLocks/>
            <a:stCxn id="45" idx="2"/>
            <a:endCxn id="47" idx="3"/>
          </p:cNvCxnSpPr>
          <p:nvPr/>
        </p:nvCxnSpPr>
        <p:spPr>
          <a:xfrm>
            <a:off x="636588" y="1666908"/>
            <a:ext cx="1197970" cy="290472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50EAD0A-6E84-B445-88C4-0C7DFE8271D6}"/>
              </a:ext>
            </a:extLst>
          </p:cNvPr>
          <p:cNvCxnSpPr>
            <a:cxnSpLocks/>
            <a:stCxn id="3" idx="2"/>
            <a:endCxn id="49" idx="4"/>
          </p:cNvCxnSpPr>
          <p:nvPr/>
        </p:nvCxnSpPr>
        <p:spPr>
          <a:xfrm flipH="1">
            <a:off x="2700102" y="2555959"/>
            <a:ext cx="3959" cy="1026963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7200ED6-3231-D84D-9479-906E58B43EC4}"/>
              </a:ext>
            </a:extLst>
          </p:cNvPr>
          <p:cNvSpPr txBox="1"/>
          <p:nvPr/>
        </p:nvSpPr>
        <p:spPr>
          <a:xfrm>
            <a:off x="6245679" y="2966674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persistent</a:t>
            </a:r>
          </a:p>
          <a:p>
            <a:pPr algn="ctr"/>
            <a:r>
              <a:rPr lang="en-US" sz="1100" b="1" dirty="0"/>
              <a:t>replica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C0AA8D9-7F42-4843-8944-87D95E834089}"/>
              </a:ext>
            </a:extLst>
          </p:cNvPr>
          <p:cNvSpPr txBox="1"/>
          <p:nvPr/>
        </p:nvSpPr>
        <p:spPr>
          <a:xfrm>
            <a:off x="6952950" y="2441446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persistent</a:t>
            </a:r>
          </a:p>
          <a:p>
            <a:pPr algn="ctr"/>
            <a:r>
              <a:rPr lang="en-US" sz="1100" b="1" dirty="0"/>
              <a:t>replica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FF382A0-E600-D144-A4C0-4CA704520D61}"/>
              </a:ext>
            </a:extLst>
          </p:cNvPr>
          <p:cNvSpPr txBox="1"/>
          <p:nvPr/>
        </p:nvSpPr>
        <p:spPr>
          <a:xfrm>
            <a:off x="7317336" y="3061038"/>
            <a:ext cx="772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persistent</a:t>
            </a:r>
          </a:p>
          <a:p>
            <a:pPr algn="ctr"/>
            <a:r>
              <a:rPr lang="en-US" sz="1100" b="1" dirty="0"/>
              <a:t>replica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096D3A2-1F8F-184E-8B1F-38991DB0DD51}"/>
              </a:ext>
            </a:extLst>
          </p:cNvPr>
          <p:cNvCxnSpPr>
            <a:cxnSpLocks/>
            <a:stCxn id="46" idx="2"/>
            <a:endCxn id="52" idx="3"/>
          </p:cNvCxnSpPr>
          <p:nvPr/>
        </p:nvCxnSpPr>
        <p:spPr>
          <a:xfrm>
            <a:off x="5151262" y="1695149"/>
            <a:ext cx="755269" cy="843711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FB9E522-5A52-E94A-BB85-8AF6C0FF6067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C5988EAB-37E4-CB45-8214-EC18F6BD1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AA910A4-D1C4-1341-9223-C20E06F47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D859B113-08B9-A745-B9E7-18FD2CC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69A257CE-050C-194D-A53F-BF870D223E5F}"/>
              </a:ext>
            </a:extLst>
          </p:cNvPr>
          <p:cNvSpPr/>
          <p:nvPr/>
        </p:nvSpPr>
        <p:spPr>
          <a:xfrm>
            <a:off x="4140003" y="2974054"/>
            <a:ext cx="1688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1800"/>
            </a:pPr>
            <a:r>
              <a:rPr lang="en-US" b="1" dirty="0">
                <a:solidFill>
                  <a:srgbClr val="004C97"/>
                </a:solidFill>
                <a:latin typeface="Liberation Sans" pitchFamily="18"/>
                <a:ea typeface="Source Han Sans CN" pitchFamily="2"/>
                <a:cs typeface="Lohit Devanagari" pitchFamily="2"/>
              </a:rPr>
              <a:t>Disk only, with replication</a:t>
            </a:r>
          </a:p>
        </p:txBody>
      </p:sp>
    </p:spTree>
    <p:extLst>
      <p:ext uri="{BB962C8B-B14F-4D97-AF65-F5344CB8AC3E}">
        <p14:creationId xmlns:p14="http://schemas.microsoft.com/office/powerpoint/2010/main" val="328021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dCache currently provides ability to: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222250" y="834151"/>
            <a:ext cx="8686800" cy="3908894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store data to tape and cache a copy on disk;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replicate cached (i.e., temporary) copies of the data if it is being accessed heavily;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"pin" data on disk for a determinate period on behalf of user(s);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restore data from tape to disk;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generate multiple </a:t>
            </a:r>
            <a:r>
              <a:rPr lang="en-US" sz="1800" i="1" dirty="0">
                <a:solidFill>
                  <a:srgbClr val="004C97"/>
                </a:solidFill>
              </a:rPr>
              <a:t>persistent</a:t>
            </a:r>
            <a:r>
              <a:rPr lang="en-US" sz="1800" dirty="0">
                <a:solidFill>
                  <a:srgbClr val="004C97"/>
                </a:solidFill>
              </a:rPr>
              <a:t> replicas of data on disk;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4C97"/>
                </a:solidFill>
              </a:rPr>
              <a:t>create new </a:t>
            </a:r>
            <a:r>
              <a:rPr lang="en-US" sz="1800" i="1" dirty="0">
                <a:solidFill>
                  <a:srgbClr val="004C97"/>
                </a:solidFill>
              </a:rPr>
              <a:t>persistent </a:t>
            </a:r>
            <a:r>
              <a:rPr lang="en-US" sz="1800" dirty="0">
                <a:solidFill>
                  <a:srgbClr val="004C97"/>
                </a:solidFill>
              </a:rPr>
              <a:t>replicas of data if a pool containing a replica goes offline (and remove them when that pool comes back online); this can also involve staging back the data if all such replicas are unavailable and the data is also on tape.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4C97"/>
                </a:solidFill>
              </a:rPr>
              <a:t>We refer to (5) and (6) as</a:t>
            </a:r>
            <a:r>
              <a:rPr lang="en-US" sz="2000" dirty="0">
                <a:solidFill>
                  <a:srgbClr val="004C97"/>
                </a:solidFill>
              </a:rPr>
              <a:t> "</a:t>
            </a:r>
            <a:r>
              <a:rPr lang="en-US" sz="2000" b="1" dirty="0">
                <a:solidFill>
                  <a:srgbClr val="004C97"/>
                </a:solidFill>
              </a:rPr>
              <a:t>data resilience</a:t>
            </a:r>
            <a:r>
              <a:rPr lang="en-US" sz="2000" dirty="0">
                <a:solidFill>
                  <a:srgbClr val="004C97"/>
                </a:solidFill>
              </a:rPr>
              <a:t>".</a:t>
            </a:r>
          </a:p>
          <a:p>
            <a:endParaRPr lang="en-US" sz="2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877803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dCache "Resilience"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934395"/>
            <a:ext cx="8566272" cy="3820007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4C97"/>
                </a:solidFill>
              </a:rPr>
              <a:t>dCache subsystem that achieves data durability by maintaining permanent disk replicas independently of the presence of a back-end or tertiary storage system;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4C97"/>
                </a:solidFill>
              </a:rPr>
              <a:t>relies on a partitioning system into resilient and non-resilient pool groups, with file replication managed only within the former; 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4C97"/>
                </a:solidFill>
              </a:rPr>
              <a:t>seen from the QoS perspective, this looks like the (static) handling of a subset of QoS classes (in other words, keeping files in certain storage groups on disk for faster access).</a:t>
            </a:r>
          </a:p>
          <a:p>
            <a:pPr marL="0" indent="0" algn="just">
              <a:buNone/>
            </a:pPr>
            <a:endParaRPr lang="en-US" sz="1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4978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 to QoS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F8D88D3-5E73-EE4E-82E4-0B021E3FEA23}"/>
              </a:ext>
            </a:extLst>
          </p:cNvPr>
          <p:cNvSpPr txBox="1">
            <a:spLocks/>
          </p:cNvSpPr>
          <p:nvPr/>
        </p:nvSpPr>
        <p:spPr>
          <a:xfrm>
            <a:off x="177611" y="934395"/>
            <a:ext cx="8566272" cy="4121730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b="1" dirty="0">
                <a:solidFill>
                  <a:srgbClr val="004C97"/>
                </a:solidFill>
              </a:rPr>
              <a:t>The design of Resilience is potentially extensible to other QoS transitions, but the current implementation creates obstacles to this.</a:t>
            </a:r>
          </a:p>
          <a:p>
            <a:pPr marL="0" indent="0" algn="just">
              <a:buNone/>
            </a:pPr>
            <a:endParaRPr lang="en-US" sz="2000" b="1" dirty="0">
              <a:solidFill>
                <a:srgbClr val="004C97"/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u="sng" dirty="0">
                <a:solidFill>
                  <a:srgbClr val="004C97"/>
                </a:solidFill>
              </a:rPr>
              <a:t>Objectives</a:t>
            </a:r>
            <a:endParaRPr lang="en-US" sz="2000" u="sng" dirty="0">
              <a:solidFill>
                <a:srgbClr val="004C97"/>
              </a:solidFill>
            </a:endParaRPr>
          </a:p>
          <a:p>
            <a:pPr algn="just"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Transform Resilience into a set of QoS components, retaining all previous Resilience functionality, but no longer requiring the segregation of "resilient" from "non-resilient" data.</a:t>
            </a:r>
          </a:p>
          <a:p>
            <a:pPr algn="just"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Effect a clear separation of layers enabling an API capable of extension without alteration of underlying infrastructure.</a:t>
            </a:r>
          </a:p>
          <a:p>
            <a:pPr algn="just">
              <a:buFont typeface="+mj-lt"/>
              <a:buAutoNum type="arabicPeriod"/>
            </a:pPr>
            <a:r>
              <a:rPr lang="en-US" sz="2000" dirty="0">
                <a:solidFill>
                  <a:srgbClr val="004C97"/>
                </a:solidFill>
              </a:rPr>
              <a:t>Prepare the way for a full-fledged "QoS Engine" in which files can be transitioned between states based on a set of time-bound rules.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61530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 Architecture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776D975-D8F1-2E4D-84DF-58DF3C749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FB9E522-5A52-E94A-BB85-8AF6C0FF6067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C5988EAB-37E4-CB45-8214-EC18F6BD1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AA910A4-D1C4-1341-9223-C20E06F47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D859B113-08B9-A745-B9E7-18FD2CC27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F6638B9-D13E-4C4A-B792-1CEF5B7A6839}"/>
              </a:ext>
            </a:extLst>
          </p:cNvPr>
          <p:cNvSpPr/>
          <p:nvPr/>
        </p:nvSpPr>
        <p:spPr>
          <a:xfrm>
            <a:off x="258110" y="1130300"/>
            <a:ext cx="2850776" cy="3209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4C97"/>
                </a:solidFill>
              </a:rPr>
              <a:t>Resilience Message Handler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181A7C4C-9C1E-DB44-9869-1EDA03F16536}"/>
              </a:ext>
            </a:extLst>
          </p:cNvPr>
          <p:cNvSpPr/>
          <p:nvPr/>
        </p:nvSpPr>
        <p:spPr>
          <a:xfrm>
            <a:off x="258110" y="1660637"/>
            <a:ext cx="2850776" cy="3209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4C97"/>
                </a:solidFill>
              </a:rPr>
              <a:t>File Update, Operation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424C554-FE43-BC49-8754-80FAD3F8C9D8}"/>
              </a:ext>
            </a:extLst>
          </p:cNvPr>
          <p:cNvSpPr/>
          <p:nvPr/>
        </p:nvSpPr>
        <p:spPr>
          <a:xfrm>
            <a:off x="3247330" y="1257332"/>
            <a:ext cx="2653553" cy="6168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4C97"/>
                </a:solidFill>
              </a:rPr>
              <a:t>Internal State Maps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983AEDD-7D7B-A74A-87A7-F715A055D97A}"/>
              </a:ext>
            </a:extLst>
          </p:cNvPr>
          <p:cNvSpPr/>
          <p:nvPr/>
        </p:nvSpPr>
        <p:spPr>
          <a:xfrm>
            <a:off x="6033858" y="1405311"/>
            <a:ext cx="2850776" cy="3209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4C97"/>
                </a:solidFill>
              </a:rPr>
              <a:t>Pool Operation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id="{B92BE8A0-DD7D-D648-BABD-E90E1C965035}"/>
              </a:ext>
            </a:extLst>
          </p:cNvPr>
          <p:cNvSpPr txBox="1">
            <a:spLocks/>
          </p:cNvSpPr>
          <p:nvPr/>
        </p:nvSpPr>
        <p:spPr>
          <a:xfrm>
            <a:off x="258110" y="2513809"/>
            <a:ext cx="8626524" cy="161022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300" b="1" i="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4572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9144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88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Responsible for maintaining the required number of replicas on disk, even when pools go offline or come back online.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Tight integration dictated by this limited purpose, by maximization of efficiency.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Later discovered issues requiring us to break this tight integration.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Those modifications now permit complete separation into independent components.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028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 Equivalents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596903C3-0DAE-744F-8AEC-32537823FA6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61" t="16458" r="4571" b="14556"/>
          <a:stretch/>
        </p:blipFill>
        <p:spPr>
          <a:xfrm>
            <a:off x="134112" y="942297"/>
            <a:ext cx="5961888" cy="354825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FCB18872-6188-C84C-92FB-CF5293677662}"/>
              </a:ext>
            </a:extLst>
          </p:cNvPr>
          <p:cNvSpPr txBox="1"/>
          <p:nvPr/>
        </p:nvSpPr>
        <p:spPr>
          <a:xfrm>
            <a:off x="6096000" y="1032290"/>
            <a:ext cx="2819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04C97"/>
                </a:solidFill>
                <a:latin typeface="Helvetica" pitchFamily="2" charset="0"/>
              </a:rPr>
              <a:t>Receiver</a:t>
            </a:r>
            <a:r>
              <a:rPr lang="en-US" sz="1200" dirty="0">
                <a:solidFill>
                  <a:srgbClr val="004C97"/>
                </a:solidFill>
                <a:latin typeface="Helvetica" pitchFamily="2" charset="0"/>
              </a:rPr>
              <a:t>:  receives messages concerning new files and file QoS changes.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04C97"/>
                </a:solidFill>
                <a:latin typeface="Helvetica" pitchFamily="2" charset="0"/>
              </a:rPr>
              <a:t>Provider</a:t>
            </a:r>
            <a:r>
              <a:rPr lang="en-US" sz="1200" dirty="0">
                <a:solidFill>
                  <a:srgbClr val="004C97"/>
                </a:solidFill>
                <a:latin typeface="Helvetica" pitchFamily="2" charset="0"/>
              </a:rPr>
              <a:t>: queried by file and returns the file's requirements.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04C97"/>
                </a:solidFill>
                <a:latin typeface="Helvetica" pitchFamily="2" charset="0"/>
              </a:rPr>
              <a:t>Verifier</a:t>
            </a:r>
            <a:r>
              <a:rPr lang="en-US" sz="1200" dirty="0">
                <a:solidFill>
                  <a:srgbClr val="004C97"/>
                </a:solidFill>
                <a:latin typeface="Helvetica" pitchFamily="2" charset="0"/>
              </a:rPr>
              <a:t>: checks the current status of a file and recommends actions, if any.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04C97"/>
                </a:solidFill>
                <a:latin typeface="Helvetica" pitchFamily="2" charset="0"/>
              </a:rPr>
              <a:t>Adjuster</a:t>
            </a:r>
            <a:r>
              <a:rPr lang="en-US" sz="1200" dirty="0">
                <a:solidFill>
                  <a:srgbClr val="004C97"/>
                </a:solidFill>
                <a:latin typeface="Helvetica" pitchFamily="2" charset="0"/>
              </a:rPr>
              <a:t>: receives an actionable request for a single operation/transformation (STAGE, FLUSH, COPY, CACHE).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200" b="1" dirty="0">
                <a:solidFill>
                  <a:srgbClr val="004C97"/>
                </a:solidFill>
                <a:latin typeface="Helvetica" pitchFamily="2" charset="0"/>
              </a:rPr>
              <a:t>Scanner</a:t>
            </a:r>
            <a:r>
              <a:rPr lang="en-US" sz="1200" dirty="0">
                <a:solidFill>
                  <a:srgbClr val="004C97"/>
                </a:solidFill>
                <a:latin typeface="Helvetica" pitchFamily="2" charset="0"/>
              </a:rPr>
              <a:t>: receives messages concerning pool status changes and schedules periodic scanning of pools.</a:t>
            </a:r>
          </a:p>
        </p:txBody>
      </p:sp>
    </p:spTree>
    <p:extLst>
      <p:ext uri="{BB962C8B-B14F-4D97-AF65-F5344CB8AC3E}">
        <p14:creationId xmlns:p14="http://schemas.microsoft.com/office/powerpoint/2010/main" val="259870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 Component Interactions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A96D49F-E75B-CA4C-9755-57CB093C34C1}" type="datetime1">
              <a:rPr lang="en-US" smtClean="0"/>
              <a:t>5/17/21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Rossi  | From Resilience to QoS –– CHEP 2021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F727AE-0307-9644-BEFF-C7919A74B39B}"/>
              </a:ext>
            </a:extLst>
          </p:cNvPr>
          <p:cNvGrpSpPr/>
          <p:nvPr/>
        </p:nvGrpSpPr>
        <p:grpSpPr>
          <a:xfrm>
            <a:off x="7527471" y="4762675"/>
            <a:ext cx="1357163" cy="365760"/>
            <a:chOff x="7527471" y="4762675"/>
            <a:chExt cx="1357163" cy="36576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7A83E70-91EF-E546-B21D-67332B94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7527471" y="47626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995450-1CC8-6D4E-A230-DCBDC562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7943889" y="4822522"/>
              <a:ext cx="595886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D399DAED-7C0F-A24B-B276-A589A5130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8603133" y="4794232"/>
              <a:ext cx="281501" cy="274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CB18872-6188-C84C-92FB-CF5293677662}"/>
              </a:ext>
            </a:extLst>
          </p:cNvPr>
          <p:cNvSpPr txBox="1"/>
          <p:nvPr/>
        </p:nvSpPr>
        <p:spPr>
          <a:xfrm>
            <a:off x="6716737" y="1316432"/>
            <a:ext cx="235298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4C97"/>
                </a:solidFill>
                <a:latin typeface="Helvetica" pitchFamily="2" charset="0"/>
              </a:rPr>
              <a:t>Receiver</a:t>
            </a:r>
            <a:r>
              <a:rPr lang="en-US" sz="1400" dirty="0">
                <a:solidFill>
                  <a:srgbClr val="004C97"/>
                </a:solidFill>
                <a:latin typeface="Helvetica" pitchFamily="2" charset="0"/>
              </a:rPr>
              <a:t> and </a:t>
            </a:r>
            <a:r>
              <a:rPr lang="en-US" sz="1400" b="1" dirty="0">
                <a:solidFill>
                  <a:srgbClr val="004C97"/>
                </a:solidFill>
                <a:latin typeface="Helvetica" pitchFamily="2" charset="0"/>
              </a:rPr>
              <a:t>Scanner</a:t>
            </a:r>
            <a:r>
              <a:rPr lang="en-US" sz="1400" dirty="0">
                <a:solidFill>
                  <a:srgbClr val="004C97"/>
                </a:solidFill>
                <a:latin typeface="Helvetica" pitchFamily="2" charset="0"/>
              </a:rPr>
              <a:t> directly converted; other components required pulling apart tightly coupled interactions.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 pitchFamily="2" charset="0"/>
              </a:rPr>
              <a:t>Can be run as separate services or as single standalone service.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4C97"/>
                </a:solidFill>
                <a:latin typeface="Helvetica" pitchFamily="2" charset="0"/>
              </a:rPr>
              <a:t>Verifier</a:t>
            </a:r>
            <a:r>
              <a:rPr lang="en-US" sz="1400" dirty="0">
                <a:solidFill>
                  <a:srgbClr val="004C97"/>
                </a:solidFill>
                <a:latin typeface="Helvetica" pitchFamily="2" charset="0"/>
              </a:rPr>
              <a:t> is the heart as in Resilience; </a:t>
            </a:r>
            <a:r>
              <a:rPr lang="en-US" sz="1400" b="1" dirty="0">
                <a:solidFill>
                  <a:srgbClr val="004C97"/>
                </a:solidFill>
                <a:latin typeface="Helvetica" pitchFamily="2" charset="0"/>
              </a:rPr>
              <a:t>Engine</a:t>
            </a:r>
            <a:r>
              <a:rPr lang="en-US" sz="1400" dirty="0">
                <a:solidFill>
                  <a:srgbClr val="004C97"/>
                </a:solidFill>
                <a:latin typeface="Helvetica" pitchFamily="2" charset="0"/>
              </a:rPr>
              <a:t> is the entry point.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E45BEC-A715-8446-B461-115F0D849E6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73" r="1597"/>
          <a:stretch/>
        </p:blipFill>
        <p:spPr>
          <a:xfrm>
            <a:off x="222250" y="755520"/>
            <a:ext cx="6497858" cy="380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7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7" id="{432C7401-724D-D04D-82CD-FB81B253D347}" vid="{BE5C841D-F889-B048-8179-8E2B03B4C7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Fermilab_PPT_090915</Template>
  <TotalTime>881</TotalTime>
  <Words>2099</Words>
  <Application>Microsoft Macintosh PowerPoint</Application>
  <PresentationFormat>On-screen Show (16:9)</PresentationFormat>
  <Paragraphs>362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Courier New</vt:lpstr>
      <vt:lpstr>Helvetica</vt:lpstr>
      <vt:lpstr>Inconsolata</vt:lpstr>
      <vt:lpstr>Liberation Sans</vt:lpstr>
      <vt:lpstr>Times New Roman</vt:lpstr>
      <vt:lpstr>Wingdings</vt:lpstr>
      <vt:lpstr>Fermilab_PPT_090915</vt:lpstr>
      <vt:lpstr>PowerPoint Presentation</vt:lpstr>
      <vt:lpstr>dCache Usage Worldwide</vt:lpstr>
      <vt:lpstr>dCache Usage: Two Common Scenarios</vt:lpstr>
      <vt:lpstr>dCache currently provides ability to:</vt:lpstr>
      <vt:lpstr>dCache "Resilience"</vt:lpstr>
      <vt:lpstr>Resilience to QoS</vt:lpstr>
      <vt:lpstr>Resilience Architecture</vt:lpstr>
      <vt:lpstr>QoS Equivalents</vt:lpstr>
      <vt:lpstr>QoS Component Interactions</vt:lpstr>
      <vt:lpstr>Separation into Components</vt:lpstr>
      <vt:lpstr>Rule Engine Prototype</vt:lpstr>
      <vt:lpstr>Prototype Mapping of dCache Attributes to QoS Classes</vt:lpstr>
      <vt:lpstr>Rule Engine Prototype</vt:lpstr>
      <vt:lpstr>Prototype QoS Transitions and How They are Implemented</vt:lpstr>
      <vt:lpstr>Rule Engine Prototype Limitations</vt:lpstr>
      <vt:lpstr>Acknowledgments</vt:lpstr>
      <vt:lpstr>Thank you for listening.  Questions?</vt:lpstr>
      <vt:lpstr>Resilience Component Responsibilities</vt:lpstr>
      <vt:lpstr>QoS Request Handling (Messaging)</vt:lpstr>
      <vt:lpstr>dCache Mission Statement</vt:lpstr>
      <vt:lpstr>"Quality of Service" and dCache</vt:lpstr>
      <vt:lpstr>"Quality of Service" and dCache</vt:lpstr>
      <vt:lpstr>dCache in one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 Rossi</dc:creator>
  <cp:lastModifiedBy>Albert Rossi</cp:lastModifiedBy>
  <cp:revision>102</cp:revision>
  <cp:lastPrinted>2014-01-20T19:40:21Z</cp:lastPrinted>
  <dcterms:created xsi:type="dcterms:W3CDTF">2021-05-07T18:48:22Z</dcterms:created>
  <dcterms:modified xsi:type="dcterms:W3CDTF">2021-05-17T18:18:30Z</dcterms:modified>
</cp:coreProperties>
</file>