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9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81"/>
  </p:normalViewPr>
  <p:slideViewPr>
    <p:cSldViewPr snapToGrid="0">
      <p:cViewPr varScale="1">
        <p:scale>
          <a:sx n="143" d="100"/>
          <a:sy n="143" d="100"/>
        </p:scale>
        <p:origin x="760" y="19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Google Shape;5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d62dc48bf0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d62dc48bf0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d93e311503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d93e311503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d62dc48bf0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d62dc48bf0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d62dc48bf0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d62dc48bf0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d62dc48bf0_0_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d62dc48bf0_0_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d93e311503_0_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d93e311503_0_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311708" y="1611150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311700" y="3767188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4" name="Google Shape;14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3999" cy="14437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8" name="Google Shape;48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9" name="Google Shape;49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6" name="Google Shape;36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5" name="Google Shape;45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9" name="Google Shape;9;p1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7243867" y="41900"/>
            <a:ext cx="1850959" cy="111057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948465/page/21708-organisation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indico.cern.ch/event/948465/page/22503-jobsvchep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948465/page/21708-organisation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jlab.org/conference/CHEP2022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3"/>
          <p:cNvSpPr txBox="1">
            <a:spLocks noGrp="1"/>
          </p:cNvSpPr>
          <p:nvPr>
            <p:ph type="ctrTitle"/>
          </p:nvPr>
        </p:nvSpPr>
        <p:spPr>
          <a:xfrm>
            <a:off x="311700" y="1611150"/>
            <a:ext cx="8520600" cy="149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vCHEP2021 close-out</a:t>
            </a:r>
            <a:endParaRPr dirty="0"/>
          </a:p>
        </p:txBody>
      </p:sp>
      <p:sp>
        <p:nvSpPr>
          <p:cNvPr id="57" name="Google Shape;57;p13"/>
          <p:cNvSpPr txBox="1">
            <a:spLocks noGrp="1"/>
          </p:cNvSpPr>
          <p:nvPr>
            <p:ph type="subTitle" idx="1"/>
          </p:nvPr>
        </p:nvSpPr>
        <p:spPr>
          <a:xfrm>
            <a:off x="311700" y="3597088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/>
              <a:t>Graeme Stewart and Simone Campana</a:t>
            </a:r>
            <a:endParaRPr sz="2100"/>
          </a:p>
        </p:txBody>
      </p:sp>
      <p:sp>
        <p:nvSpPr>
          <p:cNvPr id="58" name="Google Shape;58;p13"/>
          <p:cNvSpPr txBox="1"/>
          <p:nvPr/>
        </p:nvSpPr>
        <p:spPr>
          <a:xfrm>
            <a:off x="412500" y="4645875"/>
            <a:ext cx="8267400" cy="3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i="1"/>
              <a:t>25th International Conference on Computing in High-Energy and Nuclear Physics, 17-21 May 2021</a:t>
            </a:r>
            <a:endParaRPr i="1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Thanks for your participation</a:t>
            </a:r>
            <a:endParaRPr/>
          </a:p>
        </p:txBody>
      </p:sp>
      <p:sp>
        <p:nvSpPr>
          <p:cNvPr id="64" name="Google Shape;64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</a:t>
            </a:fld>
            <a:endParaRPr/>
          </a:p>
        </p:txBody>
      </p:sp>
      <p:sp>
        <p:nvSpPr>
          <p:cNvPr id="65" name="Google Shape;65;p14"/>
          <p:cNvSpPr txBox="1"/>
          <p:nvPr/>
        </p:nvSpPr>
        <p:spPr>
          <a:xfrm>
            <a:off x="311700" y="3577625"/>
            <a:ext cx="3362400" cy="12621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i="1">
                <a:solidFill>
                  <a:srgbClr val="666666"/>
                </a:solidFill>
              </a:rPr>
              <a:t>vCHEP is…</a:t>
            </a:r>
            <a:endParaRPr i="1">
              <a:solidFill>
                <a:srgbClr val="666666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Char char="●"/>
            </a:pPr>
            <a:r>
              <a:rPr lang="en-GB" i="1">
                <a:solidFill>
                  <a:srgbClr val="666666"/>
                </a:solidFill>
              </a:rPr>
              <a:t>47 Countries over 6 continents</a:t>
            </a:r>
            <a:endParaRPr i="1">
              <a:solidFill>
                <a:srgbClr val="666666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Char char="●"/>
            </a:pPr>
            <a:r>
              <a:rPr lang="en-GB" i="1" strike="sngStrike">
                <a:solidFill>
                  <a:srgbClr val="666666"/>
                </a:solidFill>
              </a:rPr>
              <a:t>&gt; 950 people</a:t>
            </a:r>
            <a:endParaRPr i="1" strike="sngStrike">
              <a:solidFill>
                <a:srgbClr val="666666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Char char="●"/>
            </a:pPr>
            <a:r>
              <a:rPr lang="en-GB" i="1">
                <a:solidFill>
                  <a:srgbClr val="666666"/>
                </a:solidFill>
              </a:rPr>
              <a:t>Time zones from Brisbane, UTC+10, to Honolulu, UTC-10</a:t>
            </a:r>
            <a:endParaRPr i="1">
              <a:solidFill>
                <a:srgbClr val="666666"/>
              </a:solidFill>
            </a:endParaRPr>
          </a:p>
        </p:txBody>
      </p:sp>
      <p:sp>
        <p:nvSpPr>
          <p:cNvPr id="66" name="Google Shape;66;p14"/>
          <p:cNvSpPr/>
          <p:nvPr/>
        </p:nvSpPr>
        <p:spPr>
          <a:xfrm>
            <a:off x="3922500" y="3839325"/>
            <a:ext cx="311700" cy="2394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7;p14"/>
          <p:cNvSpPr txBox="1"/>
          <p:nvPr/>
        </p:nvSpPr>
        <p:spPr>
          <a:xfrm>
            <a:off x="4890825" y="2885825"/>
            <a:ext cx="39018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i="1">
                <a:solidFill>
                  <a:srgbClr val="666666"/>
                </a:solidFill>
              </a:rPr>
              <a:t>507 people interacting in Mattermost</a:t>
            </a:r>
            <a:endParaRPr i="1">
              <a:solidFill>
                <a:srgbClr val="666666"/>
              </a:solidFill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6269400" y="3672275"/>
            <a:ext cx="1636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i="1">
                <a:solidFill>
                  <a:srgbClr val="666666"/>
                </a:solidFill>
              </a:rPr>
              <a:t>25% are students</a:t>
            </a:r>
            <a:endParaRPr i="1">
              <a:solidFill>
                <a:srgbClr val="666666"/>
              </a:solidFill>
            </a:endParaRPr>
          </a:p>
        </p:txBody>
      </p:sp>
      <p:sp>
        <p:nvSpPr>
          <p:cNvPr id="69" name="Google Shape;69;p14"/>
          <p:cNvSpPr txBox="1"/>
          <p:nvPr/>
        </p:nvSpPr>
        <p:spPr>
          <a:xfrm>
            <a:off x="4057725" y="1778625"/>
            <a:ext cx="49173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rgbClr val="666666"/>
                </a:solidFill>
              </a:rPr>
              <a:t>We will send a survey soon, please spend 5’ to provide this valuable feedback</a:t>
            </a:r>
            <a:r>
              <a:rPr lang="en-GB" i="1">
                <a:solidFill>
                  <a:srgbClr val="666666"/>
                </a:solidFill>
              </a:rPr>
              <a:t>  </a:t>
            </a:r>
            <a:endParaRPr i="1">
              <a:solidFill>
                <a:srgbClr val="666666"/>
              </a:solidFill>
            </a:endParaRPr>
          </a:p>
        </p:txBody>
      </p:sp>
      <p:pic>
        <p:nvPicPr>
          <p:cNvPr id="70" name="Google Shape;70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9050" y="1438400"/>
            <a:ext cx="3327700" cy="1843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62339" y="4256725"/>
            <a:ext cx="2097037" cy="80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368025" y="3672275"/>
            <a:ext cx="1530550" cy="521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Thanks for your participation</a:t>
            </a:r>
            <a:endParaRPr/>
          </a:p>
        </p:txBody>
      </p:sp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</a:t>
            </a:fld>
            <a:endParaRPr/>
          </a:p>
        </p:txBody>
      </p:sp>
      <p:pic>
        <p:nvPicPr>
          <p:cNvPr id="79" name="Google Shape;79;p15"/>
          <p:cNvPicPr preferRelativeResize="0"/>
          <p:nvPr/>
        </p:nvPicPr>
        <p:blipFill rotWithShape="1">
          <a:blip r:embed="rId3">
            <a:alphaModFix/>
          </a:blip>
          <a:srcRect l="2502" t="19573" r="12967" b="21397"/>
          <a:stretch/>
        </p:blipFill>
        <p:spPr>
          <a:xfrm>
            <a:off x="177263" y="1246950"/>
            <a:ext cx="5920225" cy="1824562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5"/>
          <p:cNvSpPr txBox="1"/>
          <p:nvPr/>
        </p:nvSpPr>
        <p:spPr>
          <a:xfrm>
            <a:off x="3367500" y="1345075"/>
            <a:ext cx="2577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GB">
                <a:solidFill>
                  <a:schemeClr val="dk2"/>
                </a:solidFill>
              </a:rPr>
              <a:t>Number of attendees on Mon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81" name="Google Shape;81;p15"/>
          <p:cNvSpPr txBox="1"/>
          <p:nvPr/>
        </p:nvSpPr>
        <p:spPr>
          <a:xfrm>
            <a:off x="6324600" y="1219200"/>
            <a:ext cx="2742000" cy="110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2"/>
                </a:solidFill>
              </a:rPr>
              <a:t>Conference peak of attendance:</a:t>
            </a:r>
            <a:endParaRPr>
              <a:solidFill>
                <a:schemeClr val="dk2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-GB">
                <a:solidFill>
                  <a:schemeClr val="dk2"/>
                </a:solidFill>
              </a:rPr>
              <a:t>Monday at 15:55 CEST </a:t>
            </a:r>
            <a:endParaRPr>
              <a:solidFill>
                <a:schemeClr val="dk2"/>
              </a:solidFill>
            </a:endParaRPr>
          </a:p>
        </p:txBody>
      </p:sp>
      <p:pic>
        <p:nvPicPr>
          <p:cNvPr id="82" name="Google Shape;82;p15"/>
          <p:cNvPicPr preferRelativeResize="0"/>
          <p:nvPr/>
        </p:nvPicPr>
        <p:blipFill rotWithShape="1">
          <a:blip r:embed="rId4">
            <a:alphaModFix/>
          </a:blip>
          <a:srcRect l="2414" t="20236" r="17115" b="18084"/>
          <a:stretch/>
        </p:blipFill>
        <p:spPr>
          <a:xfrm>
            <a:off x="177263" y="3071500"/>
            <a:ext cx="5971714" cy="2072000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5"/>
          <p:cNvSpPr txBox="1"/>
          <p:nvPr/>
        </p:nvSpPr>
        <p:spPr>
          <a:xfrm>
            <a:off x="1700600" y="3049740"/>
            <a:ext cx="2577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GB" dirty="0">
                <a:solidFill>
                  <a:schemeClr val="dk2"/>
                </a:solidFill>
              </a:rPr>
              <a:t>Number of attendees on Wed</a:t>
            </a:r>
            <a:endParaRPr dirty="0">
              <a:solidFill>
                <a:schemeClr val="dk2"/>
              </a:solidFill>
            </a:endParaRPr>
          </a:p>
        </p:txBody>
      </p:sp>
      <p:sp>
        <p:nvSpPr>
          <p:cNvPr id="84" name="Google Shape;84;p15"/>
          <p:cNvSpPr txBox="1"/>
          <p:nvPr/>
        </p:nvSpPr>
        <p:spPr>
          <a:xfrm>
            <a:off x="6324600" y="3810000"/>
            <a:ext cx="2696700" cy="110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2"/>
                </a:solidFill>
              </a:rPr>
              <a:t>Parallel sessions as well attended as plenary sessions </a:t>
            </a:r>
            <a:endParaRPr>
              <a:solidFill>
                <a:schemeClr val="dk2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>
              <a:solidFill>
                <a:schemeClr val="dk2"/>
              </a:solidFill>
            </a:endParaRPr>
          </a:p>
        </p:txBody>
      </p:sp>
      <p:cxnSp>
        <p:nvCxnSpPr>
          <p:cNvPr id="85" name="Google Shape;85;p15"/>
          <p:cNvCxnSpPr/>
          <p:nvPr/>
        </p:nvCxnSpPr>
        <p:spPr>
          <a:xfrm rot="10800000" flipH="1">
            <a:off x="702700" y="1705425"/>
            <a:ext cx="901800" cy="99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6" name="Google Shape;86;p15"/>
          <p:cNvSpPr txBox="1"/>
          <p:nvPr/>
        </p:nvSpPr>
        <p:spPr>
          <a:xfrm>
            <a:off x="261425" y="1510275"/>
            <a:ext cx="548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GB">
                <a:solidFill>
                  <a:schemeClr val="dk2"/>
                </a:solidFill>
              </a:rPr>
              <a:t>500</a:t>
            </a:r>
            <a:endParaRPr/>
          </a:p>
        </p:txBody>
      </p:sp>
      <p:cxnSp>
        <p:nvCxnSpPr>
          <p:cNvPr id="87" name="Google Shape;87;p15"/>
          <p:cNvCxnSpPr/>
          <p:nvPr/>
        </p:nvCxnSpPr>
        <p:spPr>
          <a:xfrm rot="10800000" flipH="1">
            <a:off x="702700" y="2154288"/>
            <a:ext cx="901800" cy="99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8" name="Google Shape;88;p15"/>
          <p:cNvSpPr txBox="1"/>
          <p:nvPr/>
        </p:nvSpPr>
        <p:spPr>
          <a:xfrm>
            <a:off x="261425" y="1959138"/>
            <a:ext cx="548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GB">
                <a:solidFill>
                  <a:schemeClr val="dk2"/>
                </a:solidFill>
              </a:rPr>
              <a:t>300</a:t>
            </a:r>
            <a:endParaRPr/>
          </a:p>
        </p:txBody>
      </p:sp>
      <p:cxnSp>
        <p:nvCxnSpPr>
          <p:cNvPr id="89" name="Google Shape;89;p15"/>
          <p:cNvCxnSpPr/>
          <p:nvPr/>
        </p:nvCxnSpPr>
        <p:spPr>
          <a:xfrm>
            <a:off x="778900" y="3545488"/>
            <a:ext cx="751500" cy="54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0" name="Google Shape;90;p15"/>
          <p:cNvSpPr txBox="1"/>
          <p:nvPr/>
        </p:nvSpPr>
        <p:spPr>
          <a:xfrm>
            <a:off x="261425" y="3312175"/>
            <a:ext cx="548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GB" dirty="0">
                <a:solidFill>
                  <a:schemeClr val="dk2"/>
                </a:solidFill>
              </a:rPr>
              <a:t>200</a:t>
            </a:r>
            <a:endParaRPr dirty="0"/>
          </a:p>
        </p:txBody>
      </p:sp>
      <p:cxnSp>
        <p:nvCxnSpPr>
          <p:cNvPr id="91" name="Google Shape;91;p15"/>
          <p:cNvCxnSpPr/>
          <p:nvPr/>
        </p:nvCxnSpPr>
        <p:spPr>
          <a:xfrm>
            <a:off x="778900" y="4222275"/>
            <a:ext cx="751500" cy="54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2" name="Google Shape;92;p15"/>
          <p:cNvSpPr txBox="1"/>
          <p:nvPr/>
        </p:nvSpPr>
        <p:spPr>
          <a:xfrm>
            <a:off x="261425" y="4024875"/>
            <a:ext cx="548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GB">
                <a:solidFill>
                  <a:schemeClr val="dk2"/>
                </a:solidFill>
              </a:rPr>
              <a:t>100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6"/>
          <p:cNvSpPr txBox="1">
            <a:spLocks noGrp="1"/>
          </p:cNvSpPr>
          <p:nvPr>
            <p:ph type="title"/>
          </p:nvPr>
        </p:nvSpPr>
        <p:spPr>
          <a:xfrm>
            <a:off x="311700" y="64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Thanks to all the scientific contributors</a:t>
            </a:r>
            <a:endParaRPr/>
          </a:p>
        </p:txBody>
      </p:sp>
      <p:sp>
        <p:nvSpPr>
          <p:cNvPr id="98" name="Google Shape;98;p16"/>
          <p:cNvSpPr txBox="1">
            <a:spLocks noGrp="1"/>
          </p:cNvSpPr>
          <p:nvPr>
            <p:ph type="body" idx="1"/>
          </p:nvPr>
        </p:nvSpPr>
        <p:spPr>
          <a:xfrm>
            <a:off x="311700" y="923875"/>
            <a:ext cx="64095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Thanks for submitting your contribution to vCHEP2021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/>
              <a:t>A different model, asking a full paper to be submitted (rather than an abstract)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/>
              <a:t>This helped build a solid and diverse scientific program, thought it created challenges for many (contributors, program committee, organisers, ..) it paid off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We accepted 205 contributions (30 plenary,175 parallel)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/>
              <a:t>It was a pleasure to see many excellent presentations from early career colleagues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We want to finalise the process and get the proceedings published ASAP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/>
              <a:t>All papers received a 1st review by the referees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b="1"/>
              <a:t>The deadline to submit a second draft is June 4th</a:t>
            </a:r>
            <a:r>
              <a:rPr lang="en-GB"/>
              <a:t>. We want to finalise by June 25th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/>
              <a:t>11 contributions were selected for publication in CSBS (Springer) 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</a:t>
            </a:fld>
            <a:endParaRPr/>
          </a:p>
        </p:txBody>
      </p:sp>
      <p:pic>
        <p:nvPicPr>
          <p:cNvPr id="100" name="Google Shape;10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03150" y="3086475"/>
            <a:ext cx="2117999" cy="20223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97400" y="1170125"/>
            <a:ext cx="2270399" cy="19179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Thanks to the </a:t>
            </a:r>
            <a:r>
              <a:rPr lang="en-GB" u="sng">
                <a:solidFill>
                  <a:schemeClr val="hlink"/>
                </a:solidFill>
                <a:hlinkClick r:id="rId3"/>
              </a:rPr>
              <a:t>CHEP committees</a:t>
            </a:r>
            <a:r>
              <a:rPr lang="en-GB"/>
              <a:t> </a:t>
            </a:r>
            <a:endParaRPr/>
          </a:p>
        </p:txBody>
      </p:sp>
      <p:sp>
        <p:nvSpPr>
          <p:cNvPr id="107" name="Google Shape;107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Thanks to the International Advisory Committee for helping us making many of the difficult choices for this peculiar vCHEP. And thanks for the </a:t>
            </a:r>
            <a:r>
              <a:rPr lang="en-GB" u="sng">
                <a:solidFill>
                  <a:schemeClr val="hlink"/>
                </a:solidFill>
                <a:hlinkClick r:id="rId4"/>
              </a:rPr>
              <a:t>Jobs@vCHEP</a:t>
            </a:r>
            <a:r>
              <a:rPr lang="en-GB"/>
              <a:t> initiative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Thanks to the CERN Local Organizing Committee, for the work in preparing and running the conference 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Thanks to the Program Committee for managing and curating the scientific aspects of the conference. 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/>
              <a:t>A special thanks to the Program Committee Chairs (Benedikt, Catherine, Chiara, Stefan) for the help in the overall organisation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Thanks to the CERN management, supporting the organisation of the conference (including the financial part)</a:t>
            </a:r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5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Finally...</a:t>
            </a:r>
            <a:endParaRPr/>
          </a:p>
        </p:txBody>
      </p:sp>
      <p:sp>
        <p:nvSpPr>
          <p:cNvPr id="114" name="Google Shape;114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6</a:t>
            </a:fld>
            <a:endParaRPr/>
          </a:p>
        </p:txBody>
      </p:sp>
      <p:sp>
        <p:nvSpPr>
          <p:cNvPr id="115" name="Google Shape;115;p18"/>
          <p:cNvSpPr txBox="1"/>
          <p:nvPr/>
        </p:nvSpPr>
        <p:spPr>
          <a:xfrm>
            <a:off x="5183000" y="2038450"/>
            <a:ext cx="2741700" cy="10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18"/>
          <p:cNvSpPr txBox="1"/>
          <p:nvPr/>
        </p:nvSpPr>
        <p:spPr>
          <a:xfrm>
            <a:off x="1015200" y="1485800"/>
            <a:ext cx="7113600" cy="344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100" i="1">
                <a:solidFill>
                  <a:schemeClr val="dk2"/>
                </a:solidFill>
              </a:rPr>
              <a:t>We hope you had a really great vCHEP!</a:t>
            </a:r>
            <a:endParaRPr sz="2100" i="1">
              <a:solidFill>
                <a:schemeClr val="dk2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500">
                <a:solidFill>
                  <a:schemeClr val="dk2"/>
                </a:solidFill>
              </a:rPr>
              <a:t>On behalf of </a:t>
            </a:r>
            <a:r>
              <a:rPr lang="en-GB" sz="1500" u="sng">
                <a:solidFill>
                  <a:schemeClr val="accent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Team vCHEP: IAC, LOC and Full PC</a:t>
            </a:r>
            <a:endParaRPr sz="1500">
              <a:solidFill>
                <a:schemeClr val="dk2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500">
              <a:solidFill>
                <a:schemeClr val="dk2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100" i="1">
                <a:solidFill>
                  <a:schemeClr val="dk2"/>
                </a:solidFill>
              </a:rPr>
              <a:t>We think the event has been a </a:t>
            </a:r>
            <a:r>
              <a:rPr lang="en-GB" sz="2100" b="1" i="1">
                <a:solidFill>
                  <a:schemeClr val="dk2"/>
                </a:solidFill>
              </a:rPr>
              <a:t>great success</a:t>
            </a:r>
            <a:r>
              <a:rPr lang="en-GB" sz="2100" i="1">
                <a:solidFill>
                  <a:schemeClr val="dk2"/>
                </a:solidFill>
              </a:rPr>
              <a:t>, even if we missed the usual opportunities to interact in person. </a:t>
            </a:r>
            <a:endParaRPr sz="2100" i="1">
              <a:solidFill>
                <a:schemeClr val="dk2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100" i="1">
                <a:solidFill>
                  <a:schemeClr val="dk2"/>
                </a:solidFill>
              </a:rPr>
              <a:t>And for that, see you at </a:t>
            </a:r>
            <a:r>
              <a:rPr lang="en-GB" sz="2100" i="1" u="sng">
                <a:solidFill>
                  <a:schemeClr val="hlink"/>
                </a:solidFill>
                <a:hlinkClick r:id="rId4"/>
              </a:rPr>
              <a:t>CHEP2022 </a:t>
            </a:r>
            <a:r>
              <a:rPr lang="en-GB" sz="2100" i="1">
                <a:solidFill>
                  <a:schemeClr val="dk2"/>
                </a:solidFill>
              </a:rPr>
              <a:t>in Norfolk!</a:t>
            </a:r>
            <a:endParaRPr sz="1600">
              <a:solidFill>
                <a:schemeClr val="dk2"/>
              </a:solidFill>
            </a:endParaRPr>
          </a:p>
          <a:p>
            <a:pPr marL="0" lvl="0" indent="0" algn="ctr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7</a:t>
            </a:fld>
            <a:endParaRPr/>
          </a:p>
        </p:txBody>
      </p:sp>
      <p:pic>
        <p:nvPicPr>
          <p:cNvPr id="122" name="Google Shape;12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25596" y="0"/>
            <a:ext cx="9169603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411</Words>
  <Application>Microsoft Macintosh PowerPoint</Application>
  <PresentationFormat>On-screen Show (16:9)</PresentationFormat>
  <Paragraphs>49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Arial</vt:lpstr>
      <vt:lpstr>Simple Light</vt:lpstr>
      <vt:lpstr>vCHEP2021 close-out</vt:lpstr>
      <vt:lpstr>Thanks for your participation</vt:lpstr>
      <vt:lpstr>Thanks for your participation</vt:lpstr>
      <vt:lpstr>Thanks to all the scientific contributors</vt:lpstr>
      <vt:lpstr>Thanks to the CHEP committees </vt:lpstr>
      <vt:lpstr>Finally...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vCHEP202 close-out</dc:title>
  <cp:lastModifiedBy>Microsoft Office User</cp:lastModifiedBy>
  <cp:revision>3</cp:revision>
  <dcterms:modified xsi:type="dcterms:W3CDTF">2021-05-21T09:15:46Z</dcterms:modified>
</cp:coreProperties>
</file>