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1"/>
    <p:sldMasterId id="2147483651" r:id="rId2"/>
  </p:sldMasterIdLst>
  <p:notesMasterIdLst>
    <p:notesMasterId r:id="rId27"/>
  </p:notesMasterIdLst>
  <p:handoutMasterIdLst>
    <p:handoutMasterId r:id="rId28"/>
  </p:handoutMasterIdLst>
  <p:sldIdLst>
    <p:sldId id="300" r:id="rId3"/>
    <p:sldId id="355" r:id="rId4"/>
    <p:sldId id="376" r:id="rId5"/>
    <p:sldId id="381" r:id="rId6"/>
    <p:sldId id="380" r:id="rId7"/>
    <p:sldId id="377" r:id="rId8"/>
    <p:sldId id="378" r:id="rId9"/>
    <p:sldId id="382" r:id="rId10"/>
    <p:sldId id="375" r:id="rId11"/>
    <p:sldId id="303" r:id="rId12"/>
    <p:sldId id="369" r:id="rId13"/>
    <p:sldId id="359" r:id="rId14"/>
    <p:sldId id="367" r:id="rId15"/>
    <p:sldId id="361" r:id="rId16"/>
    <p:sldId id="370" r:id="rId17"/>
    <p:sldId id="360" r:id="rId18"/>
    <p:sldId id="371" r:id="rId19"/>
    <p:sldId id="368" r:id="rId20"/>
    <p:sldId id="372" r:id="rId21"/>
    <p:sldId id="373" r:id="rId22"/>
    <p:sldId id="374" r:id="rId23"/>
    <p:sldId id="383" r:id="rId24"/>
    <p:sldId id="273" r:id="rId25"/>
    <p:sldId id="379" r:id="rId26"/>
  </p:sldIdLst>
  <p:sldSz cx="9144000" cy="6858000" type="screen4x3"/>
  <p:notesSz cx="6797675" cy="9926638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A219"/>
    <a:srgbClr val="CD3D14"/>
    <a:srgbClr val="0B5C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907" autoAdjust="0"/>
    <p:restoredTop sz="50000" autoAdjust="0"/>
  </p:normalViewPr>
  <p:slideViewPr>
    <p:cSldViewPr>
      <p:cViewPr varScale="1">
        <p:scale>
          <a:sx n="150" d="100"/>
          <a:sy n="150" d="100"/>
        </p:scale>
        <p:origin x="1744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0" d="100"/>
        <a:sy n="12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9D21C17-AB47-3C4E-9B0E-4FCA8CD80B7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159A91-57F2-F541-89A0-D945324D4B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93BEA6-4B5B-764C-9079-A1CD2418D106}" type="datetimeFigureOut">
              <a:rPr lang="en-GB" smtClean="0"/>
              <a:t>02/10/2020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83AF80F-AE68-B54F-966F-3C6E9C9DCB0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2A44044-25FD-054A-B62D-C88900A5033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A83548-4026-4D44-8A8C-F37103DD08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253676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C2FF1D53-21F6-D24F-ADA1-687E067D9C6E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54" tIns="47777" rIns="95554" bIns="47777" numCol="1" anchor="t" anchorCtr="0" compatLnSpc="1">
            <a:prstTxWarp prst="textNoShape">
              <a:avLst/>
            </a:prstTxWarp>
          </a:bodyPr>
          <a:lstStyle>
            <a:lvl1pPr defTabSz="955675">
              <a:defRPr sz="13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6015CB0F-D2BF-A748-87A8-AC168CE2C36B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54" tIns="47777" rIns="95554" bIns="47777" numCol="1" anchor="t" anchorCtr="0" compatLnSpc="1">
            <a:prstTxWarp prst="textNoShape">
              <a:avLst/>
            </a:prstTxWarp>
          </a:bodyPr>
          <a:lstStyle>
            <a:lvl1pPr algn="r" defTabSz="955675">
              <a:defRPr sz="13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30724" name="Rectangle 4">
            <a:extLst>
              <a:ext uri="{FF2B5EF4-FFF2-40B4-BE49-F238E27FC236}">
                <a16:creationId xmlns:a16="http://schemas.microsoft.com/office/drawing/2014/main" id="{4D61EA40-7C75-C849-8FBA-821547F4987A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>
            <a:extLst>
              <a:ext uri="{FF2B5EF4-FFF2-40B4-BE49-F238E27FC236}">
                <a16:creationId xmlns:a16="http://schemas.microsoft.com/office/drawing/2014/main" id="{3FC292EA-943F-4D43-B8D4-7EF30FB04649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54" tIns="47777" rIns="95554" bIns="4777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noProof="0"/>
              <a:t>Fare clic per modificare gli stili del testo dello schema</a:t>
            </a:r>
          </a:p>
          <a:p>
            <a:pPr lvl="1"/>
            <a:r>
              <a:rPr lang="it-IT" altLang="it-IT" noProof="0"/>
              <a:t>Secondo livello</a:t>
            </a:r>
          </a:p>
          <a:p>
            <a:pPr lvl="2"/>
            <a:r>
              <a:rPr lang="it-IT" altLang="it-IT" noProof="0"/>
              <a:t>Terzo livello</a:t>
            </a:r>
          </a:p>
          <a:p>
            <a:pPr lvl="3"/>
            <a:r>
              <a:rPr lang="it-IT" altLang="it-IT" noProof="0"/>
              <a:t>Quarto livello</a:t>
            </a:r>
          </a:p>
          <a:p>
            <a:pPr lvl="4"/>
            <a:r>
              <a:rPr lang="it-IT" altLang="it-IT" noProof="0"/>
              <a:t>Quinto livello</a:t>
            </a:r>
          </a:p>
        </p:txBody>
      </p:sp>
      <p:sp>
        <p:nvSpPr>
          <p:cNvPr id="3078" name="Rectangle 6">
            <a:extLst>
              <a:ext uri="{FF2B5EF4-FFF2-40B4-BE49-F238E27FC236}">
                <a16:creationId xmlns:a16="http://schemas.microsoft.com/office/drawing/2014/main" id="{ED58F80A-B17A-504B-A3EA-13400D161419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54" tIns="47777" rIns="95554" bIns="47777" numCol="1" anchor="b" anchorCtr="0" compatLnSpc="1">
            <a:prstTxWarp prst="textNoShape">
              <a:avLst/>
            </a:prstTxWarp>
          </a:bodyPr>
          <a:lstStyle>
            <a:lvl1pPr defTabSz="955675">
              <a:defRPr sz="13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3079" name="Rectangle 7">
            <a:extLst>
              <a:ext uri="{FF2B5EF4-FFF2-40B4-BE49-F238E27FC236}">
                <a16:creationId xmlns:a16="http://schemas.microsoft.com/office/drawing/2014/main" id="{B31C0392-6A96-5443-ABCF-B1E5A2E578B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9750"/>
            <a:ext cx="29464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54" tIns="47777" rIns="95554" bIns="47777" numCol="1" anchor="b" anchorCtr="0" compatLnSpc="1">
            <a:prstTxWarp prst="textNoShape">
              <a:avLst/>
            </a:prstTxWarp>
          </a:bodyPr>
          <a:lstStyle>
            <a:lvl1pPr algn="r" defTabSz="955675">
              <a:defRPr sz="1300"/>
            </a:lvl1pPr>
          </a:lstStyle>
          <a:p>
            <a:fld id="{E957FDCF-E394-F147-9C6F-02796B686D56}" type="slidenum">
              <a:rPr lang="it-IT" altLang="it-IT"/>
              <a:pPr/>
              <a:t>‹#›</a:t>
            </a:fld>
            <a:endParaRPr lang="it-IT" alt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001949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798421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50925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s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quarter" idx="12" hasCustomPrompt="1"/>
          </p:nvPr>
        </p:nvSpPr>
        <p:spPr>
          <a:xfrm>
            <a:off x="448833" y="881350"/>
            <a:ext cx="8246333" cy="5356597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Aft>
                <a:spcPts val="1361"/>
              </a:spcAft>
              <a:defRPr sz="2540">
                <a:solidFill>
                  <a:srgbClr val="C00000"/>
                </a:solidFill>
              </a:defRPr>
            </a:lvl1pPr>
            <a:lvl2pPr marL="326556" indent="-261245">
              <a:lnSpc>
                <a:spcPct val="100000"/>
              </a:lnSpc>
              <a:spcAft>
                <a:spcPts val="1089"/>
              </a:spcAft>
              <a:buFont typeface="Arial" pitchFamily="34" charset="0"/>
              <a:buChar char="•"/>
              <a:defRPr sz="2177"/>
            </a:lvl2pPr>
            <a:lvl3pPr marL="587801" indent="-261245">
              <a:lnSpc>
                <a:spcPct val="100000"/>
              </a:lnSpc>
              <a:spcAft>
                <a:spcPts val="816"/>
              </a:spcAft>
              <a:buFont typeface="Symbol" pitchFamily="18" charset="2"/>
              <a:buChar char="-"/>
              <a:defRPr sz="1814"/>
            </a:lvl3pPr>
            <a:lvl4pPr marL="849046" indent="-261245">
              <a:lnSpc>
                <a:spcPct val="100000"/>
              </a:lnSpc>
              <a:spcAft>
                <a:spcPts val="544"/>
              </a:spcAft>
              <a:buFont typeface="Wingdings" pitchFamily="2" charset="2"/>
              <a:buChar char="§"/>
              <a:defRPr sz="1633"/>
            </a:lvl4pPr>
            <a:lvl5pPr marL="1110290" indent="-261245">
              <a:lnSpc>
                <a:spcPct val="100000"/>
              </a:lnSpc>
              <a:spcAft>
                <a:spcPts val="544"/>
              </a:spcAft>
              <a:buFont typeface="Wingdings" pitchFamily="2" charset="2"/>
              <a:buChar char="ü"/>
              <a:defRPr sz="1633"/>
            </a:lvl5pPr>
          </a:lstStyle>
          <a:p>
            <a:pPr lvl="0"/>
            <a:r>
              <a:rPr lang="en-US"/>
              <a:t>Click to add title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34606897"/>
      </p:ext>
    </p:extLst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087251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672300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91659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416819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187097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01830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367542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433826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theme" Target="../theme/theme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7">
            <a:extLst>
              <a:ext uri="{FF2B5EF4-FFF2-40B4-BE49-F238E27FC236}">
                <a16:creationId xmlns:a16="http://schemas.microsoft.com/office/drawing/2014/main" id="{D3C73C60-28D5-A04F-9702-525F39F7CC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-36512" y="6544222"/>
            <a:ext cx="9180512" cy="343296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endParaRPr lang="it-IT" altLang="it-IT" sz="1400" i="1" dirty="0"/>
          </a:p>
        </p:txBody>
      </p:sp>
      <p:pic>
        <p:nvPicPr>
          <p:cNvPr id="1028" name="Picture 7" descr="Compact.png">
            <a:extLst>
              <a:ext uri="{FF2B5EF4-FFF2-40B4-BE49-F238E27FC236}">
                <a16:creationId xmlns:a16="http://schemas.microsoft.com/office/drawing/2014/main" id="{AA0ABB4F-1DED-1242-959B-F74559766CA4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13736"/>
            <a:ext cx="1428750" cy="6297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9" name="Line 10">
            <a:extLst>
              <a:ext uri="{FF2B5EF4-FFF2-40B4-BE49-F238E27FC236}">
                <a16:creationId xmlns:a16="http://schemas.microsoft.com/office/drawing/2014/main" id="{675ECDCF-07AD-664A-AA7A-59BB4276390D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-11113" y="650875"/>
            <a:ext cx="914400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grpSp>
        <p:nvGrpSpPr>
          <p:cNvPr id="1030" name="Group 11">
            <a:extLst>
              <a:ext uri="{FF2B5EF4-FFF2-40B4-BE49-F238E27FC236}">
                <a16:creationId xmlns:a16="http://schemas.microsoft.com/office/drawing/2014/main" id="{DEF1C413-99BF-7E43-96EE-25367ED26F0B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82203" y="82034"/>
            <a:ext cx="1933575" cy="478876"/>
            <a:chOff x="158" y="618"/>
            <a:chExt cx="1218" cy="365"/>
          </a:xfrm>
        </p:grpSpPr>
        <p:pic>
          <p:nvPicPr>
            <p:cNvPr id="1034" name="Picture 12">
              <a:extLst>
                <a:ext uri="{FF2B5EF4-FFF2-40B4-BE49-F238E27FC236}">
                  <a16:creationId xmlns:a16="http://schemas.microsoft.com/office/drawing/2014/main" id="{62CAF89F-7A21-5F43-850B-5F9072106CCF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8" y="618"/>
              <a:ext cx="482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035" name="Text Box 13">
              <a:extLst>
                <a:ext uri="{FF2B5EF4-FFF2-40B4-BE49-F238E27FC236}">
                  <a16:creationId xmlns:a16="http://schemas.microsoft.com/office/drawing/2014/main" id="{76CA697D-5A8E-B74F-B1A2-FCE0072FD37C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628" y="658"/>
              <a:ext cx="74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r>
                <a:rPr lang="it-IT" altLang="it-IT" sz="1200" dirty="0" err="1">
                  <a:latin typeface="Calibri" pitchFamily="34" charset="0"/>
                </a:rPr>
                <a:t>Funded</a:t>
              </a:r>
              <a:r>
                <a:rPr lang="it-IT" altLang="it-IT" sz="1200" dirty="0">
                  <a:latin typeface="Calibri" pitchFamily="34" charset="0"/>
                </a:rPr>
                <a:t> by the</a:t>
              </a:r>
            </a:p>
            <a:p>
              <a:pPr eaLnBrk="1" hangingPunct="1">
                <a:defRPr/>
              </a:pPr>
              <a:r>
                <a:rPr lang="it-IT" altLang="it-IT" sz="1200" dirty="0" err="1">
                  <a:latin typeface="Calibri" pitchFamily="34" charset="0"/>
                </a:rPr>
                <a:t>European</a:t>
              </a:r>
              <a:r>
                <a:rPr lang="it-IT" altLang="it-IT" sz="1200" dirty="0">
                  <a:latin typeface="Calibri" pitchFamily="34" charset="0"/>
                </a:rPr>
                <a:t> Union</a:t>
              </a:r>
            </a:p>
          </p:txBody>
        </p:sp>
      </p:grpSp>
      <p:sp>
        <p:nvSpPr>
          <p:cNvPr id="76814" name="Rectangle 14">
            <a:extLst>
              <a:ext uri="{FF2B5EF4-FFF2-40B4-BE49-F238E27FC236}">
                <a16:creationId xmlns:a16="http://schemas.microsoft.com/office/drawing/2014/main" id="{734E55B9-7671-5941-922E-29BD62867EF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284015" y="6597352"/>
            <a:ext cx="257602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it-IT" sz="1200" b="0" i="1" dirty="0">
                <a:solidFill>
                  <a:schemeClr val="accent2"/>
                </a:solidFill>
                <a:effectLst/>
                <a:latin typeface="Calibri" pitchFamily="34" charset="0"/>
              </a:rPr>
              <a:t>Ka-band </a:t>
            </a:r>
            <a:r>
              <a:rPr lang="en-US" altLang="it-IT" sz="1200" b="0" i="1">
                <a:solidFill>
                  <a:schemeClr val="accent2"/>
                </a:solidFill>
                <a:effectLst/>
                <a:latin typeface="Calibri" pitchFamily="34" charset="0"/>
              </a:rPr>
              <a:t>sensitivities – 27 August 2020</a:t>
            </a:r>
            <a:endParaRPr lang="en-US" altLang="it-IT" sz="1200" b="0" i="1" dirty="0">
              <a:solidFill>
                <a:schemeClr val="accent2"/>
              </a:solidFill>
              <a:effectLst/>
              <a:latin typeface="Calibri" pitchFamily="34" charset="0"/>
            </a:endParaRPr>
          </a:p>
        </p:txBody>
      </p:sp>
      <p:sp>
        <p:nvSpPr>
          <p:cNvPr id="2" name="Rectangle 14">
            <a:extLst>
              <a:ext uri="{FF2B5EF4-FFF2-40B4-BE49-F238E27FC236}">
                <a16:creationId xmlns:a16="http://schemas.microsoft.com/office/drawing/2014/main" id="{40DE03FD-795D-4F48-9AE8-FCB9938B8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640736" y="6579741"/>
            <a:ext cx="974453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it-IT" altLang="it-IT" sz="1400" b="0" i="1" dirty="0">
                <a:solidFill>
                  <a:schemeClr val="accent2"/>
                </a:solidFill>
              </a:rPr>
              <a:t>A. Latina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7F4C53C-F310-9C46-B293-CDEA6A22748F}"/>
              </a:ext>
            </a:extLst>
          </p:cNvPr>
          <p:cNvSpPr/>
          <p:nvPr userDrawn="1"/>
        </p:nvSpPr>
        <p:spPr>
          <a:xfrm>
            <a:off x="82203" y="6579741"/>
            <a:ext cx="43473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it-IT" altLang="it-IT" sz="1400" i="1" dirty="0">
                <a:latin typeface="Calibri" panose="020F0502020204030204" pitchFamily="34" charset="0"/>
                <a:cs typeface="Calibri" panose="020F0502020204030204" pitchFamily="34" charset="0"/>
              </a:rPr>
              <a:t>XLS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99" r:id="rId1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7" descr="Compact.png">
            <a:extLst>
              <a:ext uri="{FF2B5EF4-FFF2-40B4-BE49-F238E27FC236}">
                <a16:creationId xmlns:a16="http://schemas.microsoft.com/office/drawing/2014/main" id="{325DD8C2-0113-1E4C-8AB5-2FA833E33F7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500" y="-52388"/>
            <a:ext cx="1728788" cy="762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Line 9">
            <a:extLst>
              <a:ext uri="{FF2B5EF4-FFF2-40B4-BE49-F238E27FC236}">
                <a16:creationId xmlns:a16="http://schemas.microsoft.com/office/drawing/2014/main" id="{E1F8EA54-B211-B546-89E4-D3C6E456D087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-11113" y="650875"/>
            <a:ext cx="914400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grpSp>
        <p:nvGrpSpPr>
          <p:cNvPr id="4100" name="Group 10">
            <a:extLst>
              <a:ext uri="{FF2B5EF4-FFF2-40B4-BE49-F238E27FC236}">
                <a16:creationId xmlns:a16="http://schemas.microsoft.com/office/drawing/2014/main" id="{B3852412-4E4E-444D-ABD9-8874186B5C36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155575" y="31750"/>
            <a:ext cx="2049463" cy="579438"/>
            <a:chOff x="158" y="618"/>
            <a:chExt cx="1291" cy="365"/>
          </a:xfrm>
        </p:grpSpPr>
        <p:pic>
          <p:nvPicPr>
            <p:cNvPr id="4103" name="Picture 11">
              <a:extLst>
                <a:ext uri="{FF2B5EF4-FFF2-40B4-BE49-F238E27FC236}">
                  <a16:creationId xmlns:a16="http://schemas.microsoft.com/office/drawing/2014/main" id="{7DD60525-B3EB-884E-9F4E-1F0DE17BD800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8" y="618"/>
              <a:ext cx="545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104" name="Text Box 12">
              <a:extLst>
                <a:ext uri="{FF2B5EF4-FFF2-40B4-BE49-F238E27FC236}">
                  <a16:creationId xmlns:a16="http://schemas.microsoft.com/office/drawing/2014/main" id="{97E2540A-6862-3F47-AD48-6FE13A20ACA0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696" y="661"/>
              <a:ext cx="753" cy="2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r>
                <a:rPr lang="it-IT" altLang="it-IT" sz="1100"/>
                <a:t>Funded by the</a:t>
              </a:r>
            </a:p>
            <a:p>
              <a:pPr eaLnBrk="1" hangingPunct="1">
                <a:defRPr/>
              </a:pPr>
              <a:r>
                <a:rPr lang="it-IT" altLang="it-IT" sz="1100"/>
                <a:t>European Union</a:t>
              </a:r>
            </a:p>
          </p:txBody>
        </p:sp>
      </p:grpSp>
      <p:pic>
        <p:nvPicPr>
          <p:cNvPr id="4101" name="Picture 14">
            <a:extLst>
              <a:ext uri="{FF2B5EF4-FFF2-40B4-BE49-F238E27FC236}">
                <a16:creationId xmlns:a16="http://schemas.microsoft.com/office/drawing/2014/main" id="{CD24BEBD-4E08-C042-9608-08811995B89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7700"/>
            <a:ext cx="8901113" cy="6210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15">
            <a:extLst>
              <a:ext uri="{FF2B5EF4-FFF2-40B4-BE49-F238E27FC236}">
                <a16:creationId xmlns:a16="http://schemas.microsoft.com/office/drawing/2014/main" id="{AC307661-3D79-EF47-8180-49B9980458E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05488"/>
            <a:ext cx="9144000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80.png"/><Relationship Id="rId7" Type="http://schemas.openxmlformats.org/officeDocument/2006/relationships/image" Target="../media/image12.png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.png"/><Relationship Id="rId5" Type="http://schemas.openxmlformats.org/officeDocument/2006/relationships/image" Target="../media/image100.png"/><Relationship Id="rId4" Type="http://schemas.openxmlformats.org/officeDocument/2006/relationships/image" Target="../media/image9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Rectangle 8">
            <a:extLst>
              <a:ext uri="{FF2B5EF4-FFF2-40B4-BE49-F238E27FC236}">
                <a16:creationId xmlns:a16="http://schemas.microsoft.com/office/drawing/2014/main" id="{A5A8AB59-CB78-2543-9A95-3BECA07AC7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4600" y="1936754"/>
            <a:ext cx="8654801" cy="22621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en-US" altLang="it-IT" sz="3700" b="1" dirty="0">
                <a:cs typeface="Calibri" panose="020F0502020204030204" pitchFamily="34" charset="0"/>
              </a:rPr>
              <a:t>Ka-band Specifications</a:t>
            </a:r>
            <a:br>
              <a:rPr lang="en-US" altLang="it-IT" sz="3700" b="1" dirty="0">
                <a:cs typeface="Calibri" panose="020F0502020204030204" pitchFamily="34" charset="0"/>
              </a:rPr>
            </a:br>
            <a:r>
              <a:rPr lang="en-US" altLang="it-IT" sz="2800" b="1" dirty="0">
                <a:cs typeface="Calibri" panose="020F0502020204030204" pitchFamily="34" charset="0"/>
              </a:rPr>
              <a:t>(from a beam dynamics viewpoint)</a:t>
            </a:r>
            <a:endParaRPr lang="en-GB" altLang="it-IT" dirty="0">
              <a:effectLst>
                <a:outerShdw blurRad="38100" dist="38100" dir="2700000" algn="tl">
                  <a:srgbClr val="C0C0C0"/>
                </a:outerShdw>
              </a:effectLst>
              <a:cs typeface="Calibri" panose="020F0502020204030204" pitchFamily="34" charset="0"/>
            </a:endParaRPr>
          </a:p>
          <a:p>
            <a:pPr algn="ctr" eaLnBrk="1" hangingPunct="1">
              <a:defRPr/>
            </a:pPr>
            <a:endParaRPr lang="en-GB" altLang="it-IT" dirty="0">
              <a:effectLst>
                <a:outerShdw blurRad="38100" dist="38100" dir="2700000" algn="tl">
                  <a:srgbClr val="C0C0C0"/>
                </a:outerShdw>
              </a:effectLst>
              <a:cs typeface="Calibri" panose="020F0502020204030204" pitchFamily="34" charset="0"/>
            </a:endParaRPr>
          </a:p>
          <a:p>
            <a:pPr algn="ctr" eaLnBrk="1" hangingPunct="1">
              <a:defRPr/>
            </a:pPr>
            <a:endParaRPr lang="en-GB" altLang="it-IT" dirty="0">
              <a:effectLst>
                <a:outerShdw blurRad="38100" dist="38100" dir="2700000" algn="tl">
                  <a:srgbClr val="C0C0C0"/>
                </a:outerShdw>
              </a:effectLst>
              <a:cs typeface="Calibri" panose="020F0502020204030204" pitchFamily="34" charset="0"/>
            </a:endParaRPr>
          </a:p>
          <a:p>
            <a:pPr algn="ctr" eaLnBrk="1" hangingPunct="1">
              <a:defRPr/>
            </a:pPr>
            <a:endParaRPr lang="en-GB" altLang="it-IT" dirty="0">
              <a:effectLst>
                <a:outerShdw blurRad="38100" dist="38100" dir="2700000" algn="tl">
                  <a:srgbClr val="C0C0C0"/>
                </a:outerShdw>
              </a:effectLst>
              <a:cs typeface="Calibri" panose="020F0502020204030204" pitchFamily="34" charset="0"/>
            </a:endParaRPr>
          </a:p>
          <a:p>
            <a:pPr algn="ctr" eaLnBrk="1" hangingPunct="1">
              <a:defRPr/>
            </a:pPr>
            <a:r>
              <a:rPr lang="en-US" altLang="it-IT" sz="2200" dirty="0">
                <a:effectLst>
                  <a:outerShdw blurRad="38100" dist="38100" dir="2700000" algn="tl">
                    <a:srgbClr val="C0C0C0"/>
                  </a:outerShdw>
                </a:effectLst>
                <a:cs typeface="Calibri" panose="020F0502020204030204" pitchFamily="34" charset="0"/>
              </a:rPr>
              <a:t>Andrea Latina (CERN)</a:t>
            </a:r>
          </a:p>
        </p:txBody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944C4CA9-980D-2743-B01E-3B8B311370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-36512" y="6491684"/>
            <a:ext cx="9180512" cy="393700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it-IT" altLang="it-IT"/>
          </a:p>
        </p:txBody>
      </p:sp>
      <p:sp>
        <p:nvSpPr>
          <p:cNvPr id="8196" name="Rectangle 4">
            <a:extLst>
              <a:ext uri="{FF2B5EF4-FFF2-40B4-BE49-F238E27FC236}">
                <a16:creationId xmlns:a16="http://schemas.microsoft.com/office/drawing/2014/main" id="{D31CE0BC-C4A5-454B-BE30-E1B6E99EE0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61659" y="6516052"/>
            <a:ext cx="62068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it-IT" altLang="it-IT" i="1" dirty="0">
                <a:solidFill>
                  <a:srgbClr val="CC3300"/>
                </a:solidFill>
              </a:rPr>
              <a:t>XLS</a:t>
            </a:r>
          </a:p>
        </p:txBody>
      </p:sp>
      <p:sp>
        <p:nvSpPr>
          <p:cNvPr id="8197" name="Text Box 5">
            <a:extLst>
              <a:ext uri="{FF2B5EF4-FFF2-40B4-BE49-F238E27FC236}">
                <a16:creationId xmlns:a16="http://schemas.microsoft.com/office/drawing/2014/main" id="{FD69FCBF-A4B0-E54D-8A0E-DF21F3A171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750" y="6525344"/>
            <a:ext cx="21971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1400"/>
              <a:t>CompactLight@elettra.eu</a:t>
            </a:r>
          </a:p>
        </p:txBody>
      </p:sp>
      <p:sp>
        <p:nvSpPr>
          <p:cNvPr id="8198" name="Text Box 6">
            <a:extLst>
              <a:ext uri="{FF2B5EF4-FFF2-40B4-BE49-F238E27FC236}">
                <a16:creationId xmlns:a16="http://schemas.microsoft.com/office/drawing/2014/main" id="{0C7299CC-89C6-7B4A-A4D5-643267C172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77521" y="6525344"/>
            <a:ext cx="19589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1400" dirty="0" err="1"/>
              <a:t>www.CompactLight.eu</a:t>
            </a:r>
            <a:endParaRPr lang="it-IT" altLang="it-IT" sz="1400" dirty="0"/>
          </a:p>
        </p:txBody>
      </p:sp>
      <p:grpSp>
        <p:nvGrpSpPr>
          <p:cNvPr id="8199" name="Group 7">
            <a:extLst>
              <a:ext uri="{FF2B5EF4-FFF2-40B4-BE49-F238E27FC236}">
                <a16:creationId xmlns:a16="http://schemas.microsoft.com/office/drawing/2014/main" id="{62A2B207-3392-1746-9DD7-3ECA5182409B}"/>
              </a:ext>
            </a:extLst>
          </p:cNvPr>
          <p:cNvGrpSpPr>
            <a:grpSpLocks/>
          </p:cNvGrpSpPr>
          <p:nvPr/>
        </p:nvGrpSpPr>
        <p:grpSpPr bwMode="auto">
          <a:xfrm>
            <a:off x="0" y="5300663"/>
            <a:ext cx="9050338" cy="1103312"/>
            <a:chOff x="0" y="3521"/>
            <a:chExt cx="5701" cy="695"/>
          </a:xfrm>
        </p:grpSpPr>
        <p:pic>
          <p:nvPicPr>
            <p:cNvPr id="8200" name="Picture 8">
              <a:extLst>
                <a:ext uri="{FF2B5EF4-FFF2-40B4-BE49-F238E27FC236}">
                  <a16:creationId xmlns:a16="http://schemas.microsoft.com/office/drawing/2014/main" id="{F4B0AA83-E7EC-AD46-AD89-B338450663F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521"/>
              <a:ext cx="2880" cy="6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201" name="Picture 9">
              <a:extLst>
                <a:ext uri="{FF2B5EF4-FFF2-40B4-BE49-F238E27FC236}">
                  <a16:creationId xmlns:a16="http://schemas.microsoft.com/office/drawing/2014/main" id="{7338CC40-0E82-8C44-9F8B-EB1B49D2DEE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0" y="3521"/>
              <a:ext cx="2821" cy="6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64103B8-9A77-7D4C-80D0-6C88E4F7AD78}"/>
              </a:ext>
            </a:extLst>
          </p:cNvPr>
          <p:cNvSpPr txBox="1"/>
          <p:nvPr/>
        </p:nvSpPr>
        <p:spPr>
          <a:xfrm>
            <a:off x="273427" y="908720"/>
            <a:ext cx="8547045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Beam parameters: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Bunch charge = 75 </a:t>
            </a:r>
            <a:r>
              <a:rPr lang="en-GB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pC</a:t>
            </a:r>
            <a:endParaRPr lang="en-GB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C-band injector gun</a:t>
            </a:r>
          </a:p>
          <a:p>
            <a:endParaRPr lang="en-GB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-GB" b="1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Initial beam</a:t>
            </a: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 energy is 100 MeV (distribution from Michele </a:t>
            </a:r>
            <a:r>
              <a:rPr lang="en-GB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Croia</a:t>
            </a: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</a:p>
          <a:p>
            <a:endParaRPr lang="en-GB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-GB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Follows: </a:t>
            </a:r>
            <a:r>
              <a:rPr lang="en-GB" b="1" u="sng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Linac</a:t>
            </a:r>
            <a:r>
              <a:rPr lang="en-GB" b="1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 0</a:t>
            </a: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 to reach 300 MeV off-crest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with </a:t>
            </a:r>
            <a:r>
              <a:rPr lang="en-GB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G</a:t>
            </a:r>
            <a:r>
              <a:rPr lang="en-GB" baseline="-250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max</a:t>
            </a: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 = 15 MV/m, we need 8 C-band structures before the Ka-band</a:t>
            </a:r>
          </a:p>
          <a:p>
            <a:endParaRPr lang="en-GB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-GB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Follows: </a:t>
            </a:r>
            <a:r>
              <a:rPr lang="en-GB" b="1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BC1</a:t>
            </a:r>
            <a:r>
              <a:rPr lang="en-GB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,</a:t>
            </a: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 4-bend chicane</a:t>
            </a:r>
          </a:p>
          <a:p>
            <a:endParaRPr lang="en-GB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-GB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Follows: </a:t>
            </a:r>
            <a:r>
              <a:rPr lang="en-GB" b="1" u="sng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Linac</a:t>
            </a:r>
            <a:r>
              <a:rPr lang="en-GB" b="1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 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consists of 12 X-band structures, with </a:t>
            </a:r>
            <a:r>
              <a:rPr lang="en-GB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G</a:t>
            </a:r>
            <a:r>
              <a:rPr lang="en-GB" baseline="-250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max</a:t>
            </a: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 = 65 MV/m</a:t>
            </a:r>
          </a:p>
          <a:p>
            <a:endParaRPr lang="en-GB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-GB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Follows: </a:t>
            </a:r>
            <a:r>
              <a:rPr lang="en-GB" b="1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BC2</a:t>
            </a:r>
            <a:r>
              <a:rPr lang="en-GB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,</a:t>
            </a: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 4-bend chicane</a:t>
            </a:r>
          </a:p>
          <a:p>
            <a:endParaRPr lang="en-GB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-GB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Follow: </a:t>
            </a:r>
            <a:r>
              <a:rPr lang="en-GB" b="1" u="sng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Linac</a:t>
            </a:r>
            <a:r>
              <a:rPr lang="en-GB" b="1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 2</a:t>
            </a:r>
            <a:r>
              <a:rPr lang="en-GB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 and </a:t>
            </a:r>
            <a:r>
              <a:rPr lang="en-GB" b="1" u="sng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Linac</a:t>
            </a:r>
            <a:r>
              <a:rPr lang="en-GB" b="1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 3</a:t>
            </a:r>
            <a:r>
              <a:rPr lang="en-GB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,</a:t>
            </a: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 consisting respectively of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8  X-band structures, with </a:t>
            </a:r>
            <a:r>
              <a:rPr lang="en-GB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G</a:t>
            </a:r>
            <a:r>
              <a:rPr lang="en-GB" baseline="-250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max</a:t>
            </a: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 = 65 MV/m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72 X-band structures, with </a:t>
            </a:r>
            <a:r>
              <a:rPr lang="en-GB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G</a:t>
            </a:r>
            <a:r>
              <a:rPr lang="en-GB" baseline="-250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max</a:t>
            </a: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 = 65 MV/m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D9D9851F-337F-2C4C-969F-C1A4A43511D8}"/>
              </a:ext>
            </a:extLst>
          </p:cNvPr>
          <p:cNvSpPr txBox="1">
            <a:spLocks/>
          </p:cNvSpPr>
          <p:nvPr/>
        </p:nvSpPr>
        <p:spPr>
          <a:xfrm>
            <a:off x="2430016" y="113848"/>
            <a:ext cx="4283968" cy="794872"/>
          </a:xfrm>
          <a:prstGeom prst="rect">
            <a:avLst/>
          </a:prstGeom>
        </p:spPr>
        <p:txBody>
          <a:bodyPr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sz="2400" kern="0" dirty="0">
                <a:latin typeface="Calibri" panose="020F0502020204030204" pitchFamily="34" charset="0"/>
                <a:cs typeface="Calibri" panose="020F0502020204030204" pitchFamily="34" charset="0"/>
              </a:rPr>
              <a:t>Key beam parameters and layout</a:t>
            </a:r>
          </a:p>
        </p:txBody>
      </p:sp>
    </p:spTree>
    <p:extLst>
      <p:ext uri="{BB962C8B-B14F-4D97-AF65-F5344CB8AC3E}">
        <p14:creationId xmlns:p14="http://schemas.microsoft.com/office/powerpoint/2010/main" val="37920892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64103B8-9A77-7D4C-80D0-6C88E4F7AD78}"/>
              </a:ext>
            </a:extLst>
          </p:cNvPr>
          <p:cNvSpPr txBox="1"/>
          <p:nvPr/>
        </p:nvSpPr>
        <p:spPr>
          <a:xfrm>
            <a:off x="273427" y="908720"/>
            <a:ext cx="8187005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From [</a:t>
            </a:r>
            <a:r>
              <a:rPr lang="en-GB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Beutner</a:t>
            </a: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n-GB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Bolko</a:t>
            </a: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 &amp; </a:t>
            </a:r>
            <a:r>
              <a:rPr lang="en-GB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Reiche</a:t>
            </a: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, Sven &amp; Scherrer, Paul. (2011). “Operation modes and longitudinal layout for the </a:t>
            </a:r>
            <a:r>
              <a:rPr lang="en-GB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SwissFEL</a:t>
            </a: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 hard X-ray facility”. ]</a:t>
            </a:r>
          </a:p>
          <a:p>
            <a:endParaRPr lang="en-GB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«</a:t>
            </a:r>
            <a:r>
              <a:rPr lang="en-GB" i="1" dirty="0">
                <a:latin typeface="Calibri Light" panose="020F0302020204030204" pitchFamily="34" charset="0"/>
                <a:cs typeface="Calibri Light" panose="020F0302020204030204" pitchFamily="34" charset="0"/>
              </a:rPr>
              <a:t>The stability goals of the machine are difficult to define from a user point of view since the community is heterogeneous. We decide to use a beam dynamics definition of these limits.</a:t>
            </a:r>
          </a:p>
          <a:p>
            <a:endParaRPr lang="en-GB" i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i="1" dirty="0">
                <a:latin typeface="Calibri Light" panose="020F0302020204030204" pitchFamily="34" charset="0"/>
                <a:cs typeface="Calibri Light" panose="020F0302020204030204" pitchFamily="34" charset="0"/>
              </a:rPr>
              <a:t>The arrival </a:t>
            </a:r>
            <a:r>
              <a:rPr lang="en-GB" i="1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time stability should not exceed the bunch length</a:t>
            </a:r>
            <a:r>
              <a:rPr lang="en-GB" i="1" dirty="0">
                <a:latin typeface="Calibri Light" panose="020F0302020204030204" pitchFamily="34" charset="0"/>
                <a:cs typeface="Calibri Light" panose="020F0302020204030204" pitchFamily="34" charset="0"/>
              </a:rPr>
              <a:t>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i="1" dirty="0">
                <a:latin typeface="Calibri Light" panose="020F0302020204030204" pitchFamily="34" charset="0"/>
                <a:cs typeface="Calibri Light" panose="020F0302020204030204" pitchFamily="34" charset="0"/>
              </a:rPr>
              <a:t>The </a:t>
            </a:r>
            <a:r>
              <a:rPr lang="en-GB" i="1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energy fluctuations should be within the bandwidth of the undulator</a:t>
            </a:r>
            <a:r>
              <a:rPr lang="en-GB" i="1" dirty="0">
                <a:latin typeface="Calibri Light" panose="020F0302020204030204" pitchFamily="34" charset="0"/>
                <a:cs typeface="Calibri Light" panose="020F0302020204030204" pitchFamily="34" charset="0"/>
              </a:rPr>
              <a:t>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i="1" dirty="0">
                <a:latin typeface="Calibri Light" panose="020F0302020204030204" pitchFamily="34" charset="0"/>
                <a:cs typeface="Calibri Light" panose="020F0302020204030204" pitchFamily="34" charset="0"/>
              </a:rPr>
              <a:t>From the intrinsic fluctuations of the SASE we obtain a </a:t>
            </a:r>
            <a:r>
              <a:rPr lang="en-GB" i="1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fluctuation limit on the peak current</a:t>
            </a:r>
            <a:r>
              <a:rPr lang="en-GB" i="1" dirty="0">
                <a:latin typeface="Calibri Light" panose="020F0302020204030204" pitchFamily="34" charset="0"/>
                <a:cs typeface="Calibri Light" panose="020F0302020204030204" pitchFamily="34" charset="0"/>
              </a:rPr>
              <a:t>, in the sense that a peak current more stable than the FEL power fluctuations would not stabilize the system any further. </a:t>
            </a:r>
            <a:r>
              <a:rPr lang="en-GB" i="1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This is the tightest goal </a:t>
            </a:r>
            <a:r>
              <a:rPr lang="en-GB" i="1" dirty="0">
                <a:latin typeface="Calibri Light" panose="020F0302020204030204" pitchFamily="34" charset="0"/>
                <a:cs typeface="Calibri Light" panose="020F0302020204030204" pitchFamily="34" charset="0"/>
              </a:rPr>
              <a:t>which makes sense from the beam dynamics point of view – user requirements are in general more relaxed.</a:t>
            </a: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»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-GB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That means: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Arrival time: same as bunch length = </a:t>
            </a:r>
            <a:r>
              <a:rPr lang="en-GB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sigma_z</a:t>
            </a:r>
            <a:endParaRPr lang="en-GB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Peak current (compression factor) = 5%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Average beam energy = 0.05%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D9D9851F-337F-2C4C-969F-C1A4A43511D8}"/>
              </a:ext>
            </a:extLst>
          </p:cNvPr>
          <p:cNvSpPr txBox="1">
            <a:spLocks/>
          </p:cNvSpPr>
          <p:nvPr/>
        </p:nvSpPr>
        <p:spPr>
          <a:xfrm>
            <a:off x="2430016" y="41840"/>
            <a:ext cx="4283968" cy="794872"/>
          </a:xfrm>
          <a:prstGeom prst="rect">
            <a:avLst/>
          </a:prstGeom>
        </p:spPr>
        <p:txBody>
          <a:bodyPr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sz="3200" kern="0" dirty="0">
                <a:latin typeface="Calibri" panose="020F0502020204030204" pitchFamily="34" charset="0"/>
                <a:cs typeface="Calibri" panose="020F0502020204030204" pitchFamily="34" charset="0"/>
              </a:rPr>
              <a:t>Stability criteria</a:t>
            </a:r>
          </a:p>
        </p:txBody>
      </p:sp>
    </p:spTree>
    <p:extLst>
      <p:ext uri="{BB962C8B-B14F-4D97-AF65-F5344CB8AC3E}">
        <p14:creationId xmlns:p14="http://schemas.microsoft.com/office/powerpoint/2010/main" val="10480059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D9D9851F-337F-2C4C-969F-C1A4A43511D8}"/>
              </a:ext>
            </a:extLst>
          </p:cNvPr>
          <p:cNvSpPr txBox="1">
            <a:spLocks/>
          </p:cNvSpPr>
          <p:nvPr/>
        </p:nvSpPr>
        <p:spPr>
          <a:xfrm>
            <a:off x="2430016" y="41840"/>
            <a:ext cx="4283968" cy="794872"/>
          </a:xfrm>
          <a:prstGeom prst="rect">
            <a:avLst/>
          </a:prstGeom>
        </p:spPr>
        <p:txBody>
          <a:bodyPr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sz="3200" kern="0" dirty="0">
                <a:latin typeface="Calibri" panose="020F0502020204030204" pitchFamily="34" charset="0"/>
                <a:cs typeface="Calibri" panose="020F0502020204030204" pitchFamily="34" charset="0"/>
              </a:rPr>
              <a:t>2 Ka band structures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26AB29F-5CF5-B14E-BE78-C829B7C3A0E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22" b="-1936"/>
          <a:stretch/>
        </p:blipFill>
        <p:spPr>
          <a:xfrm>
            <a:off x="3995936" y="1121667"/>
            <a:ext cx="4542165" cy="329184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C281D51-DDF7-CB40-BF8C-FEBA4C51FF7B}"/>
              </a:ext>
            </a:extLst>
          </p:cNvPr>
          <p:cNvSpPr txBox="1"/>
          <p:nvPr/>
        </p:nvSpPr>
        <p:spPr>
          <a:xfrm>
            <a:off x="84874" y="821025"/>
            <a:ext cx="3850734" cy="55092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    L0_PhiD = 16 </a:t>
            </a:r>
            <a:r>
              <a:rPr lang="en-GB" sz="1600" dirty="0" err="1"/>
              <a:t>deg</a:t>
            </a:r>
            <a:endParaRPr lang="en-GB" sz="1600" dirty="0"/>
          </a:p>
          <a:p>
            <a:r>
              <a:rPr lang="en-GB" sz="1600" dirty="0"/>
              <a:t>    L0_Voltage = 20 MV</a:t>
            </a:r>
          </a:p>
          <a:p>
            <a:endParaRPr lang="en-GB" sz="1600" dirty="0"/>
          </a:p>
          <a:p>
            <a:r>
              <a:rPr lang="en-GB" sz="1600" dirty="0"/>
              <a:t>    </a:t>
            </a:r>
            <a:r>
              <a:rPr lang="en-GB" sz="1600" dirty="0" err="1"/>
              <a:t>Ka_PhiD</a:t>
            </a:r>
            <a:r>
              <a:rPr lang="en-GB" sz="1600" dirty="0"/>
              <a:t> = 180 </a:t>
            </a:r>
            <a:r>
              <a:rPr lang="en-GB" sz="1600" dirty="0" err="1"/>
              <a:t>deg</a:t>
            </a:r>
            <a:endParaRPr lang="en-GB" sz="1600" dirty="0"/>
          </a:p>
          <a:p>
            <a:r>
              <a:rPr lang="en-GB" sz="1600" dirty="0"/>
              <a:t>    </a:t>
            </a:r>
            <a:r>
              <a:rPr lang="en-GB" sz="1600" dirty="0" err="1"/>
              <a:t>Ka_Voltage</a:t>
            </a:r>
            <a:r>
              <a:rPr lang="en-GB" sz="1600" dirty="0"/>
              <a:t> = 11.338 MV</a:t>
            </a:r>
          </a:p>
          <a:p>
            <a:endParaRPr lang="en-GB" sz="1600" dirty="0"/>
          </a:p>
          <a:p>
            <a:r>
              <a:rPr lang="en-GB" sz="1600" dirty="0"/>
              <a:t>    BC1_R56 = -0.009 m</a:t>
            </a:r>
          </a:p>
          <a:p>
            <a:r>
              <a:rPr lang="en-GB" sz="1600" dirty="0"/>
              <a:t>    BC1_T566 = 0.01377 m</a:t>
            </a:r>
          </a:p>
          <a:p>
            <a:endParaRPr lang="en-GB" sz="1600" dirty="0"/>
          </a:p>
          <a:p>
            <a:r>
              <a:rPr lang="en-GB" sz="1600" dirty="0"/>
              <a:t>    L1_PhiD = 40 </a:t>
            </a:r>
            <a:r>
              <a:rPr lang="en-GB" sz="1600" dirty="0" err="1"/>
              <a:t>deg</a:t>
            </a:r>
            <a:endParaRPr lang="en-GB" sz="1600" dirty="0"/>
          </a:p>
          <a:p>
            <a:r>
              <a:rPr lang="en-GB" sz="1600" dirty="0"/>
              <a:t>    L1_Voltage = 3.970 MV</a:t>
            </a:r>
          </a:p>
          <a:p>
            <a:endParaRPr lang="en-GB" sz="1600" dirty="0"/>
          </a:p>
          <a:p>
            <a:r>
              <a:rPr lang="en-GB" sz="1600" dirty="0"/>
              <a:t>    BC2_R56 = -0.0048 m</a:t>
            </a:r>
          </a:p>
          <a:p>
            <a:r>
              <a:rPr lang="en-GB" sz="1600" dirty="0"/>
              <a:t>    BC2_T566 = 0.007239 m</a:t>
            </a:r>
          </a:p>
          <a:p>
            <a:endParaRPr lang="en-GB" sz="1600" dirty="0"/>
          </a:p>
          <a:p>
            <a:r>
              <a:rPr lang="en-GB" sz="1600" dirty="0"/>
              <a:t>    L2_PhiD = -1.0102</a:t>
            </a:r>
          </a:p>
          <a:p>
            <a:r>
              <a:rPr lang="en-GB" sz="1600" dirty="0"/>
              <a:t>    L2_Voltage =  0.98182</a:t>
            </a:r>
          </a:p>
          <a:p>
            <a:endParaRPr lang="en-GB" sz="1600" dirty="0"/>
          </a:p>
          <a:p>
            <a:r>
              <a:rPr lang="en-GB" sz="1600" dirty="0"/>
              <a:t>    L3_PhiD = -1.0102</a:t>
            </a:r>
          </a:p>
          <a:p>
            <a:r>
              <a:rPr lang="en-GB" sz="1600" dirty="0"/>
              <a:t>    L3_Voltage =  8.8363</a:t>
            </a:r>
          </a:p>
          <a:p>
            <a:endParaRPr lang="en-GB" sz="1600" dirty="0"/>
          </a:p>
          <a:p>
            <a:r>
              <a:rPr lang="en-GB" sz="1600" dirty="0"/>
              <a:t>Final rms bunch length = 2 um/c = 6.6 fs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A502ADA-7036-6847-AEA7-942322DE7DDE}"/>
              </a:ext>
            </a:extLst>
          </p:cNvPr>
          <p:cNvSpPr/>
          <p:nvPr/>
        </p:nvSpPr>
        <p:spPr>
          <a:xfrm>
            <a:off x="4539812" y="4698462"/>
            <a:ext cx="34885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rgbClr val="0B5CAF"/>
                </a:solidFill>
              </a:rPr>
              <a:t>blue</a:t>
            </a:r>
            <a:r>
              <a:rPr lang="en-US" sz="1200" dirty="0"/>
              <a:t> is the injected beam, </a:t>
            </a:r>
          </a:p>
          <a:p>
            <a:r>
              <a:rPr lang="en-US" sz="1200" b="1" dirty="0">
                <a:solidFill>
                  <a:srgbClr val="CD3D14"/>
                </a:solidFill>
              </a:rPr>
              <a:t>orange</a:t>
            </a:r>
            <a:r>
              <a:rPr lang="en-US" sz="1200" dirty="0"/>
              <a:t> is the beam after BC1</a:t>
            </a:r>
          </a:p>
          <a:p>
            <a:r>
              <a:rPr lang="en-US" sz="1200" b="1" dirty="0">
                <a:solidFill>
                  <a:srgbClr val="E7A219"/>
                </a:solidFill>
              </a:rPr>
              <a:t>yellow</a:t>
            </a:r>
            <a:r>
              <a:rPr lang="en-US" sz="1200" dirty="0"/>
              <a:t> is the beam at the end of linac3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5298518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D9D9851F-337F-2C4C-969F-C1A4A43511D8}"/>
              </a:ext>
            </a:extLst>
          </p:cNvPr>
          <p:cNvSpPr txBox="1">
            <a:spLocks/>
          </p:cNvSpPr>
          <p:nvPr/>
        </p:nvSpPr>
        <p:spPr>
          <a:xfrm>
            <a:off x="2430016" y="41840"/>
            <a:ext cx="4283968" cy="794872"/>
          </a:xfrm>
          <a:prstGeom prst="rect">
            <a:avLst/>
          </a:prstGeom>
        </p:spPr>
        <p:txBody>
          <a:bodyPr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sz="3200" kern="0" dirty="0">
                <a:latin typeface="Calibri" panose="020F0502020204030204" pitchFamily="34" charset="0"/>
                <a:cs typeface="Calibri" panose="020F0502020204030204" pitchFamily="34" charset="0"/>
              </a:rPr>
              <a:t>2 Ka band structures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26AB29F-5CF5-B14E-BE78-C829B7C3A0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6881" y="983990"/>
            <a:ext cx="6626927" cy="530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45809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BAB2B1F-EE60-864A-9683-8DD69811E7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1" y="810345"/>
            <a:ext cx="7619998" cy="5714999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D9D9851F-337F-2C4C-969F-C1A4A43511D8}"/>
              </a:ext>
            </a:extLst>
          </p:cNvPr>
          <p:cNvSpPr txBox="1">
            <a:spLocks/>
          </p:cNvSpPr>
          <p:nvPr/>
        </p:nvSpPr>
        <p:spPr>
          <a:xfrm>
            <a:off x="2430016" y="41840"/>
            <a:ext cx="4283968" cy="794872"/>
          </a:xfrm>
          <a:prstGeom prst="rect">
            <a:avLst/>
          </a:prstGeom>
        </p:spPr>
        <p:txBody>
          <a:bodyPr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sz="3200" kern="0" dirty="0">
                <a:latin typeface="Calibri" panose="020F0502020204030204" pitchFamily="34" charset="0"/>
                <a:cs typeface="Calibri" panose="020F0502020204030204" pitchFamily="34" charset="0"/>
              </a:rPr>
              <a:t>2 Ka band structures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BA340A2-2D45-9F4A-BAE8-B8FC2B1D2B60}"/>
              </a:ext>
            </a:extLst>
          </p:cNvPr>
          <p:cNvSpPr txBox="1"/>
          <p:nvPr/>
        </p:nvSpPr>
        <p:spPr>
          <a:xfrm>
            <a:off x="251520" y="827420"/>
            <a:ext cx="2569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Ka band phase stability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51B959D-B9EB-444D-AFD7-B9A29F636041}"/>
              </a:ext>
            </a:extLst>
          </p:cNvPr>
          <p:cNvSpPr/>
          <p:nvPr/>
        </p:nvSpPr>
        <p:spPr>
          <a:xfrm>
            <a:off x="4644008" y="1029929"/>
            <a:ext cx="3384376" cy="2664296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6317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BAB2B1F-EE60-864A-9683-8DD69811E7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1" y="810345"/>
            <a:ext cx="7619997" cy="5714998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D9D9851F-337F-2C4C-969F-C1A4A43511D8}"/>
              </a:ext>
            </a:extLst>
          </p:cNvPr>
          <p:cNvSpPr txBox="1">
            <a:spLocks/>
          </p:cNvSpPr>
          <p:nvPr/>
        </p:nvSpPr>
        <p:spPr>
          <a:xfrm>
            <a:off x="2430016" y="41840"/>
            <a:ext cx="4283968" cy="794872"/>
          </a:xfrm>
          <a:prstGeom prst="rect">
            <a:avLst/>
          </a:prstGeom>
        </p:spPr>
        <p:txBody>
          <a:bodyPr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sz="3200" kern="0" dirty="0">
                <a:latin typeface="Calibri" panose="020F0502020204030204" pitchFamily="34" charset="0"/>
                <a:cs typeface="Calibri" panose="020F0502020204030204" pitchFamily="34" charset="0"/>
              </a:rPr>
              <a:t>2 Ka band structures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BA340A2-2D45-9F4A-BAE8-B8FC2B1D2B60}"/>
              </a:ext>
            </a:extLst>
          </p:cNvPr>
          <p:cNvSpPr txBox="1"/>
          <p:nvPr/>
        </p:nvSpPr>
        <p:spPr>
          <a:xfrm>
            <a:off x="251520" y="827420"/>
            <a:ext cx="2685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Ka band voltage stability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D18511CE-9F97-034C-BCD1-040236794288}"/>
              </a:ext>
            </a:extLst>
          </p:cNvPr>
          <p:cNvCxnSpPr>
            <a:cxnSpLocks/>
          </p:cNvCxnSpPr>
          <p:nvPr/>
        </p:nvCxnSpPr>
        <p:spPr>
          <a:xfrm flipV="1">
            <a:off x="591097" y="1844824"/>
            <a:ext cx="2180703" cy="1219490"/>
          </a:xfrm>
          <a:prstGeom prst="straightConnector1">
            <a:avLst/>
          </a:prstGeom>
          <a:ln w="444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75EFDCDD-2107-B149-9DB0-E527E1EF691A}"/>
              </a:ext>
            </a:extLst>
          </p:cNvPr>
          <p:cNvSpPr/>
          <p:nvPr/>
        </p:nvSpPr>
        <p:spPr>
          <a:xfrm>
            <a:off x="1079612" y="1196751"/>
            <a:ext cx="3384376" cy="2484275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CC587BC-844B-4D4C-B988-C2D145E08DC6}"/>
              </a:ext>
            </a:extLst>
          </p:cNvPr>
          <p:cNvSpPr txBox="1"/>
          <p:nvPr/>
        </p:nvSpPr>
        <p:spPr>
          <a:xfrm>
            <a:off x="-27021" y="3064314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Saturation</a:t>
            </a:r>
          </a:p>
        </p:txBody>
      </p:sp>
    </p:spTree>
    <p:extLst>
      <p:ext uri="{BB962C8B-B14F-4D97-AF65-F5344CB8AC3E}">
        <p14:creationId xmlns:p14="http://schemas.microsoft.com/office/powerpoint/2010/main" val="2280182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9318C7D-C7E6-C842-AAF7-83F24F7525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836712"/>
            <a:ext cx="7620000" cy="571500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D9D9851F-337F-2C4C-969F-C1A4A43511D8}"/>
              </a:ext>
            </a:extLst>
          </p:cNvPr>
          <p:cNvSpPr txBox="1">
            <a:spLocks/>
          </p:cNvSpPr>
          <p:nvPr/>
        </p:nvSpPr>
        <p:spPr>
          <a:xfrm>
            <a:off x="2430016" y="41840"/>
            <a:ext cx="4283968" cy="794872"/>
          </a:xfrm>
          <a:prstGeom prst="rect">
            <a:avLst/>
          </a:prstGeom>
        </p:spPr>
        <p:txBody>
          <a:bodyPr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sz="3200" kern="0" dirty="0">
                <a:latin typeface="Calibri" panose="020F0502020204030204" pitchFamily="34" charset="0"/>
                <a:cs typeface="Calibri" panose="020F0502020204030204" pitchFamily="34" charset="0"/>
              </a:rPr>
              <a:t>2 Ka band structures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5DC7ADF-8907-2242-8B01-C95A7293F746}"/>
              </a:ext>
            </a:extLst>
          </p:cNvPr>
          <p:cNvSpPr txBox="1"/>
          <p:nvPr/>
        </p:nvSpPr>
        <p:spPr>
          <a:xfrm>
            <a:off x="130623" y="764704"/>
            <a:ext cx="83326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latin typeface="Calibri Light" panose="020F0302020204030204" pitchFamily="34" charset="0"/>
                <a:cs typeface="Calibri Light" panose="020F0302020204030204" pitchFamily="34" charset="0"/>
              </a:rPr>
              <a:t>Charge stability (due to the effect of the </a:t>
            </a:r>
            <a:r>
              <a:rPr lang="en-GB" sz="16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wakefields</a:t>
            </a:r>
            <a:r>
              <a:rPr lang="en-GB" sz="1600" dirty="0">
                <a:latin typeface="Calibri Light" panose="020F0302020204030204" pitchFamily="34" charset="0"/>
                <a:cs typeface="Calibri Light" panose="020F0302020204030204" pitchFamily="34" charset="0"/>
              </a:rPr>
              <a:t> generated in </a:t>
            </a:r>
            <a:r>
              <a:rPr lang="en-GB" sz="1600" i="1" dirty="0">
                <a:latin typeface="Calibri Light" panose="020F0302020204030204" pitchFamily="34" charset="0"/>
                <a:cs typeface="Calibri Light" panose="020F0302020204030204" pitchFamily="34" charset="0"/>
              </a:rPr>
              <a:t>all</a:t>
            </a:r>
            <a:r>
              <a:rPr lang="en-GB" sz="1600" dirty="0">
                <a:latin typeface="Calibri Light" panose="020F0302020204030204" pitchFamily="34" charset="0"/>
                <a:cs typeface="Calibri Light" panose="020F0302020204030204" pitchFamily="34" charset="0"/>
              </a:rPr>
              <a:t> structures: C-, Ka-, and X-band)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7EF06A5-2503-054B-9BCD-F77EA1F6DF0F}"/>
              </a:ext>
            </a:extLst>
          </p:cNvPr>
          <p:cNvSpPr/>
          <p:nvPr/>
        </p:nvSpPr>
        <p:spPr>
          <a:xfrm>
            <a:off x="4572000" y="1148897"/>
            <a:ext cx="3384376" cy="2484275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1843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D9D9851F-337F-2C4C-969F-C1A4A43511D8}"/>
              </a:ext>
            </a:extLst>
          </p:cNvPr>
          <p:cNvSpPr txBox="1">
            <a:spLocks/>
          </p:cNvSpPr>
          <p:nvPr/>
        </p:nvSpPr>
        <p:spPr>
          <a:xfrm>
            <a:off x="2430016" y="41840"/>
            <a:ext cx="4283968" cy="794872"/>
          </a:xfrm>
          <a:prstGeom prst="rect">
            <a:avLst/>
          </a:prstGeom>
        </p:spPr>
        <p:txBody>
          <a:bodyPr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sz="3200" kern="0" dirty="0">
                <a:latin typeface="Calibri" panose="020F0502020204030204" pitchFamily="34" charset="0"/>
                <a:cs typeface="Calibri" panose="020F0502020204030204" pitchFamily="34" charset="0"/>
              </a:rPr>
              <a:t>3 Ka band structures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26AB29F-5CF5-B14E-BE78-C829B7C3A0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72458" y="1121667"/>
            <a:ext cx="4389120" cy="329184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C281D51-DDF7-CB40-BF8C-FEBA4C51FF7B}"/>
              </a:ext>
            </a:extLst>
          </p:cNvPr>
          <p:cNvSpPr txBox="1"/>
          <p:nvPr/>
        </p:nvSpPr>
        <p:spPr>
          <a:xfrm>
            <a:off x="84874" y="821025"/>
            <a:ext cx="3850734" cy="55092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    L0_PhiD =  20.761 </a:t>
            </a:r>
            <a:r>
              <a:rPr lang="en-GB" sz="1600" dirty="0" err="1"/>
              <a:t>deg</a:t>
            </a:r>
            <a:endParaRPr lang="en-GB" sz="1600" dirty="0"/>
          </a:p>
          <a:p>
            <a:r>
              <a:rPr lang="en-GB" sz="1600" dirty="0"/>
              <a:t>    L0_Voltage =  203.27 MV</a:t>
            </a:r>
          </a:p>
          <a:p>
            <a:r>
              <a:rPr lang="en-GB" sz="1600" dirty="0"/>
              <a:t>    </a:t>
            </a:r>
          </a:p>
          <a:p>
            <a:r>
              <a:rPr lang="en-GB" sz="1600" dirty="0"/>
              <a:t>    </a:t>
            </a:r>
            <a:r>
              <a:rPr lang="en-GB" sz="1600" dirty="0" err="1"/>
              <a:t>Ka_PhiD</a:t>
            </a:r>
            <a:r>
              <a:rPr lang="en-GB" sz="1600" dirty="0"/>
              <a:t> =  180 </a:t>
            </a:r>
            <a:r>
              <a:rPr lang="en-GB" sz="1600" dirty="0" err="1"/>
              <a:t>deg</a:t>
            </a:r>
            <a:endParaRPr lang="en-GB" sz="1600" dirty="0"/>
          </a:p>
          <a:p>
            <a:r>
              <a:rPr lang="en-GB" sz="1600" dirty="0"/>
              <a:t>    </a:t>
            </a:r>
            <a:r>
              <a:rPr lang="en-GB" sz="1600" dirty="0" err="1"/>
              <a:t>Ka_Voltage</a:t>
            </a:r>
            <a:r>
              <a:rPr lang="en-GB" sz="1600" dirty="0"/>
              <a:t> =  10.669 MV</a:t>
            </a:r>
          </a:p>
          <a:p>
            <a:endParaRPr lang="en-GB" sz="1600" dirty="0"/>
          </a:p>
          <a:p>
            <a:r>
              <a:rPr lang="en-GB" sz="1600" dirty="0"/>
              <a:t>    BC1_R56 = -0.0091825 m</a:t>
            </a:r>
          </a:p>
          <a:p>
            <a:r>
              <a:rPr lang="en-GB" sz="1600" dirty="0"/>
              <a:t>    BC1_T566 =  0.013774 m</a:t>
            </a:r>
          </a:p>
          <a:p>
            <a:endParaRPr lang="en-GB" sz="1600" dirty="0"/>
          </a:p>
          <a:p>
            <a:r>
              <a:rPr lang="en-GB" sz="1600" dirty="0"/>
              <a:t>    L1_PhiD =  40.642 </a:t>
            </a:r>
            <a:r>
              <a:rPr lang="en-GB" sz="1600" dirty="0" err="1"/>
              <a:t>deg</a:t>
            </a:r>
            <a:endParaRPr lang="en-GB" sz="1600" dirty="0"/>
          </a:p>
          <a:p>
            <a:r>
              <a:rPr lang="en-GB" sz="1600" dirty="0"/>
              <a:t>    L1_Voltage =  3.9708 GV</a:t>
            </a:r>
          </a:p>
          <a:p>
            <a:endParaRPr lang="en-GB" sz="1600" dirty="0"/>
          </a:p>
          <a:p>
            <a:r>
              <a:rPr lang="en-GB" sz="1600" dirty="0"/>
              <a:t>    BC2_R56 = -0.0048265 m</a:t>
            </a:r>
          </a:p>
          <a:p>
            <a:r>
              <a:rPr lang="en-GB" sz="1600" dirty="0"/>
              <a:t>    BC2_T566 =  0.0072398 m</a:t>
            </a:r>
          </a:p>
          <a:p>
            <a:endParaRPr lang="en-GB" sz="1600" dirty="0"/>
          </a:p>
          <a:p>
            <a:r>
              <a:rPr lang="en-GB" sz="1600" dirty="0"/>
              <a:t>    L2_PhiD =  16.175 </a:t>
            </a:r>
            <a:r>
              <a:rPr lang="en-GB" sz="1600" dirty="0" err="1"/>
              <a:t>deg</a:t>
            </a:r>
            <a:endParaRPr lang="en-GB" sz="1600" dirty="0"/>
          </a:p>
          <a:p>
            <a:r>
              <a:rPr lang="en-GB" sz="1600" dirty="0"/>
              <a:t>    L2_Voltage =  1.9297 GV</a:t>
            </a:r>
          </a:p>
          <a:p>
            <a:endParaRPr lang="en-GB" sz="1600" dirty="0"/>
          </a:p>
          <a:p>
            <a:r>
              <a:rPr lang="en-GB" sz="1600" dirty="0"/>
              <a:t>    L3_Voltage =  4.2111 </a:t>
            </a:r>
            <a:r>
              <a:rPr lang="en-GB" sz="1600" dirty="0" err="1"/>
              <a:t>deg</a:t>
            </a:r>
            <a:endParaRPr lang="en-GB" sz="1600" dirty="0"/>
          </a:p>
          <a:p>
            <a:r>
              <a:rPr lang="en-GB" sz="1600" dirty="0"/>
              <a:t>    L3_PhiD =  2.6442 GV</a:t>
            </a:r>
          </a:p>
          <a:p>
            <a:endParaRPr lang="en-GB" sz="1600" dirty="0"/>
          </a:p>
          <a:p>
            <a:r>
              <a:rPr lang="en-GB" sz="1600" dirty="0"/>
              <a:t>Final rms bunch length = 2 um/c = 6.6 fs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7BF0B6A-D358-2B44-A093-D22401983109}"/>
              </a:ext>
            </a:extLst>
          </p:cNvPr>
          <p:cNvSpPr/>
          <p:nvPr/>
        </p:nvSpPr>
        <p:spPr>
          <a:xfrm>
            <a:off x="4539812" y="4698462"/>
            <a:ext cx="34885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rgbClr val="0B5CAF"/>
                </a:solidFill>
              </a:rPr>
              <a:t>blue</a:t>
            </a:r>
            <a:r>
              <a:rPr lang="en-US" sz="1200" dirty="0"/>
              <a:t> is the injected beam, </a:t>
            </a:r>
          </a:p>
          <a:p>
            <a:r>
              <a:rPr lang="en-US" sz="1200" b="1" dirty="0">
                <a:solidFill>
                  <a:srgbClr val="CD3D14"/>
                </a:solidFill>
              </a:rPr>
              <a:t>orange</a:t>
            </a:r>
            <a:r>
              <a:rPr lang="en-US" sz="1200" dirty="0"/>
              <a:t> is the beam after BC1</a:t>
            </a:r>
          </a:p>
          <a:p>
            <a:r>
              <a:rPr lang="en-US" sz="1200" b="1" dirty="0">
                <a:solidFill>
                  <a:srgbClr val="E7A219"/>
                </a:solidFill>
              </a:rPr>
              <a:t>yellow</a:t>
            </a:r>
            <a:r>
              <a:rPr lang="en-US" sz="1200" dirty="0"/>
              <a:t> is the beam at the end of linac3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08152425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D9D9851F-337F-2C4C-969F-C1A4A43511D8}"/>
              </a:ext>
            </a:extLst>
          </p:cNvPr>
          <p:cNvSpPr txBox="1">
            <a:spLocks/>
          </p:cNvSpPr>
          <p:nvPr/>
        </p:nvSpPr>
        <p:spPr>
          <a:xfrm>
            <a:off x="2430016" y="41840"/>
            <a:ext cx="4283968" cy="794872"/>
          </a:xfrm>
          <a:prstGeom prst="rect">
            <a:avLst/>
          </a:prstGeom>
        </p:spPr>
        <p:txBody>
          <a:bodyPr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sz="3200" kern="0" dirty="0">
                <a:latin typeface="Calibri" panose="020F0502020204030204" pitchFamily="34" charset="0"/>
                <a:cs typeface="Calibri" panose="020F0502020204030204" pitchFamily="34" charset="0"/>
              </a:rPr>
              <a:t>3 Ka band structures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26AB29F-5CF5-B14E-BE78-C829B7C3A0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24750" y="999225"/>
            <a:ext cx="6551189" cy="5271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42247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BAB2B1F-EE60-864A-9683-8DD69811E7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1" y="810345"/>
            <a:ext cx="7619998" cy="5714998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D9D9851F-337F-2C4C-969F-C1A4A43511D8}"/>
              </a:ext>
            </a:extLst>
          </p:cNvPr>
          <p:cNvSpPr txBox="1">
            <a:spLocks/>
          </p:cNvSpPr>
          <p:nvPr/>
        </p:nvSpPr>
        <p:spPr>
          <a:xfrm>
            <a:off x="2430016" y="41840"/>
            <a:ext cx="4283968" cy="794872"/>
          </a:xfrm>
          <a:prstGeom prst="rect">
            <a:avLst/>
          </a:prstGeom>
        </p:spPr>
        <p:txBody>
          <a:bodyPr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sz="3200" kern="0" dirty="0">
                <a:latin typeface="Calibri" panose="020F0502020204030204" pitchFamily="34" charset="0"/>
                <a:cs typeface="Calibri" panose="020F0502020204030204" pitchFamily="34" charset="0"/>
              </a:rPr>
              <a:t>3 Ka band structures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BA340A2-2D45-9F4A-BAE8-B8FC2B1D2B60}"/>
              </a:ext>
            </a:extLst>
          </p:cNvPr>
          <p:cNvSpPr txBox="1"/>
          <p:nvPr/>
        </p:nvSpPr>
        <p:spPr>
          <a:xfrm>
            <a:off x="251520" y="827420"/>
            <a:ext cx="2569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Ka band phase stability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06CBF30-F5FC-634D-A6DE-A94B679FD471}"/>
              </a:ext>
            </a:extLst>
          </p:cNvPr>
          <p:cNvSpPr/>
          <p:nvPr/>
        </p:nvSpPr>
        <p:spPr>
          <a:xfrm>
            <a:off x="4572000" y="1087968"/>
            <a:ext cx="3384376" cy="2629064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8878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52670AE3-A82F-4B4A-9038-A6691482772B}"/>
              </a:ext>
            </a:extLst>
          </p:cNvPr>
          <p:cNvSpPr txBox="1">
            <a:spLocks/>
          </p:cNvSpPr>
          <p:nvPr/>
        </p:nvSpPr>
        <p:spPr>
          <a:xfrm>
            <a:off x="448834" y="360"/>
            <a:ext cx="8229600" cy="653175"/>
          </a:xfrm>
          <a:prstGeom prst="rect">
            <a:avLst/>
          </a:prstGeom>
        </p:spPr>
        <p:txBody>
          <a:bodyPr/>
          <a:lstStyle>
            <a:lvl1pPr algn="l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200">
                <a:solidFill>
                  <a:srgbClr val="000000"/>
                </a:solidFill>
                <a:latin typeface="+mj-lt"/>
                <a:ea typeface="ＭＳ Ｐゴシック" pitchFamily="34" charset="-128"/>
                <a:cs typeface="MS PGothic" charset="0"/>
              </a:defRPr>
            </a:lvl1pPr>
            <a:lvl2pPr algn="ctr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MS PGothic" charset="0"/>
              </a:defRPr>
            </a:lvl2pPr>
            <a:lvl3pPr algn="ctr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MS PGothic" charset="0"/>
              </a:defRPr>
            </a:lvl3pPr>
            <a:lvl4pPr algn="ctr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MS PGothic" charset="0"/>
              </a:defRPr>
            </a:lvl4pPr>
            <a:lvl5pPr algn="ctr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MS PGothic" charset="0"/>
              </a:defRPr>
            </a:lvl5pPr>
            <a:lvl6pPr marL="2514340" indent="-228576" algn="ctr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492" indent="-228576" algn="ctr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8645" indent="-228576" algn="ctr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5797" indent="-228576" algn="ctr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/>
            <a:r>
              <a:rPr lang="en-US" sz="2903" kern="0" dirty="0"/>
              <a:t>Contents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AE50627-C608-954C-AC54-5E77B5AF28EE}"/>
              </a:ext>
            </a:extLst>
          </p:cNvPr>
          <p:cNvSpPr txBox="1"/>
          <p:nvPr/>
        </p:nvSpPr>
        <p:spPr>
          <a:xfrm>
            <a:off x="341745" y="1191491"/>
            <a:ext cx="5336076" cy="42043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i="1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Part I</a:t>
            </a: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: Ka-band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Impact of Ka-band aperture radius and cavity length: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Jitter amplification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Transverse emittance growth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en-GB" i="1" u="sng" dirty="0">
                <a:latin typeface="Calibri Light" panose="020F0302020204030204" pitchFamily="34" charset="0"/>
                <a:cs typeface="Calibri Light" panose="020F0302020204030204" pitchFamily="34" charset="0"/>
              </a:rPr>
              <a:t>Part II</a:t>
            </a: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: Ka-band as XLS linearizer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Sensitivities with 2 or 3 Ka band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Phase / Voltage / Charge stability on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Intensity / arrival time / </a:t>
            </a:r>
          </a:p>
        </p:txBody>
      </p:sp>
    </p:spTree>
    <p:extLst>
      <p:ext uri="{BB962C8B-B14F-4D97-AF65-F5344CB8AC3E}">
        <p14:creationId xmlns:p14="http://schemas.microsoft.com/office/powerpoint/2010/main" val="567295317"/>
      </p:ext>
    </p:extLst>
  </p:cSld>
  <p:clrMapOvr>
    <a:masterClrMapping/>
  </p:clrMapOvr>
  <p:transition spd="med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BAB2B1F-EE60-864A-9683-8DD69811E7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1" y="810345"/>
            <a:ext cx="7619997" cy="5714997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D9D9851F-337F-2C4C-969F-C1A4A43511D8}"/>
              </a:ext>
            </a:extLst>
          </p:cNvPr>
          <p:cNvSpPr txBox="1">
            <a:spLocks/>
          </p:cNvSpPr>
          <p:nvPr/>
        </p:nvSpPr>
        <p:spPr>
          <a:xfrm>
            <a:off x="2430016" y="41840"/>
            <a:ext cx="4283968" cy="794872"/>
          </a:xfrm>
          <a:prstGeom prst="rect">
            <a:avLst/>
          </a:prstGeom>
        </p:spPr>
        <p:txBody>
          <a:bodyPr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sz="3200" kern="0" dirty="0">
                <a:latin typeface="Calibri" panose="020F0502020204030204" pitchFamily="34" charset="0"/>
                <a:cs typeface="Calibri" panose="020F0502020204030204" pitchFamily="34" charset="0"/>
              </a:rPr>
              <a:t>3 Ka band structures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BA340A2-2D45-9F4A-BAE8-B8FC2B1D2B60}"/>
              </a:ext>
            </a:extLst>
          </p:cNvPr>
          <p:cNvSpPr txBox="1"/>
          <p:nvPr/>
        </p:nvSpPr>
        <p:spPr>
          <a:xfrm>
            <a:off x="251520" y="827420"/>
            <a:ext cx="2685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Ka band voltage stability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45A31AD-23C8-9C42-9D79-CDB271204280}"/>
              </a:ext>
            </a:extLst>
          </p:cNvPr>
          <p:cNvSpPr/>
          <p:nvPr/>
        </p:nvSpPr>
        <p:spPr>
          <a:xfrm>
            <a:off x="1079612" y="1196751"/>
            <a:ext cx="3384376" cy="2484275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83793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9318C7D-C7E6-C842-AAF7-83F24F7525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836712"/>
            <a:ext cx="7620000" cy="571500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D9D9851F-337F-2C4C-969F-C1A4A43511D8}"/>
              </a:ext>
            </a:extLst>
          </p:cNvPr>
          <p:cNvSpPr txBox="1">
            <a:spLocks/>
          </p:cNvSpPr>
          <p:nvPr/>
        </p:nvSpPr>
        <p:spPr>
          <a:xfrm>
            <a:off x="2430016" y="41840"/>
            <a:ext cx="4283968" cy="794872"/>
          </a:xfrm>
          <a:prstGeom prst="rect">
            <a:avLst/>
          </a:prstGeom>
        </p:spPr>
        <p:txBody>
          <a:bodyPr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sz="3200" kern="0" dirty="0">
                <a:latin typeface="Calibri" panose="020F0502020204030204" pitchFamily="34" charset="0"/>
                <a:cs typeface="Calibri" panose="020F0502020204030204" pitchFamily="34" charset="0"/>
              </a:rPr>
              <a:t>3 Ka band structures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BA340A2-2D45-9F4A-BAE8-B8FC2B1D2B60}"/>
              </a:ext>
            </a:extLst>
          </p:cNvPr>
          <p:cNvSpPr txBox="1"/>
          <p:nvPr/>
        </p:nvSpPr>
        <p:spPr>
          <a:xfrm>
            <a:off x="130623" y="764704"/>
            <a:ext cx="83326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latin typeface="Calibri Light" panose="020F0302020204030204" pitchFamily="34" charset="0"/>
                <a:cs typeface="Calibri Light" panose="020F0302020204030204" pitchFamily="34" charset="0"/>
              </a:rPr>
              <a:t>Charge stability (due to the effect of the </a:t>
            </a:r>
            <a:r>
              <a:rPr lang="en-GB" sz="16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wakefields</a:t>
            </a:r>
            <a:r>
              <a:rPr lang="en-GB" sz="1600" dirty="0">
                <a:latin typeface="Calibri Light" panose="020F0302020204030204" pitchFamily="34" charset="0"/>
                <a:cs typeface="Calibri Light" panose="020F0302020204030204" pitchFamily="34" charset="0"/>
              </a:rPr>
              <a:t> generated in </a:t>
            </a:r>
            <a:r>
              <a:rPr lang="en-GB" sz="1600" i="1" dirty="0">
                <a:latin typeface="Calibri Light" panose="020F0302020204030204" pitchFamily="34" charset="0"/>
                <a:cs typeface="Calibri Light" panose="020F0302020204030204" pitchFamily="34" charset="0"/>
              </a:rPr>
              <a:t>all</a:t>
            </a:r>
            <a:r>
              <a:rPr lang="en-GB" sz="1600" dirty="0">
                <a:latin typeface="Calibri Light" panose="020F0302020204030204" pitchFamily="34" charset="0"/>
                <a:cs typeface="Calibri Light" panose="020F0302020204030204" pitchFamily="34" charset="0"/>
              </a:rPr>
              <a:t> structures: C-, Ka-, and X-band)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E00076E-E57D-3444-AB3E-104FD9FD6CA1}"/>
              </a:ext>
            </a:extLst>
          </p:cNvPr>
          <p:cNvSpPr/>
          <p:nvPr/>
        </p:nvSpPr>
        <p:spPr>
          <a:xfrm>
            <a:off x="4572000" y="1159976"/>
            <a:ext cx="3384376" cy="2557056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8127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1FB08A-A333-AD48-AA6A-785A0CA314E2}"/>
              </a:ext>
            </a:extLst>
          </p:cNvPr>
          <p:cNvSpPr txBox="1">
            <a:spLocks/>
          </p:cNvSpPr>
          <p:nvPr/>
        </p:nvSpPr>
        <p:spPr>
          <a:xfrm>
            <a:off x="2430016" y="41840"/>
            <a:ext cx="4283968" cy="794872"/>
          </a:xfrm>
          <a:prstGeom prst="rect">
            <a:avLst/>
          </a:prstGeom>
        </p:spPr>
        <p:txBody>
          <a:bodyPr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sz="3200" kern="0" dirty="0">
                <a:latin typeface="Calibri" panose="020F0502020204030204" pitchFamily="34" charset="0"/>
                <a:cs typeface="Calibri" panose="020F0502020204030204" pitchFamily="34" charset="0"/>
              </a:rPr>
              <a:t>Conclusions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E00953F-F61A-834C-9301-73F2BD09FD4E}"/>
              </a:ext>
            </a:extLst>
          </p:cNvPr>
          <p:cNvSpPr txBox="1"/>
          <p:nvPr/>
        </p:nvSpPr>
        <p:spPr>
          <a:xfrm>
            <a:off x="539552" y="620688"/>
            <a:ext cx="7590509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sz="1600" dirty="0">
                <a:latin typeface="Calibri Light" panose="020F0302020204030204" pitchFamily="34" charset="0"/>
                <a:cs typeface="Calibri Light" panose="020F0302020204030204" pitchFamily="34" charset="0"/>
              </a:rPr>
              <a:t>Prescriptions have been given for the Ka-band due to beam dynamics requirements: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Calibri Light" panose="020F0302020204030204" pitchFamily="34" charset="0"/>
                <a:cs typeface="Calibri Light" panose="020F0302020204030204" pitchFamily="34" charset="0"/>
              </a:rPr>
              <a:t>a &gt;= 2 mm iris aperture radius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L</a:t>
            </a:r>
            <a:r>
              <a:rPr lang="en-GB" sz="1600" baseline="-250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cav</a:t>
            </a:r>
            <a:r>
              <a:rPr lang="en-GB" sz="1600" dirty="0">
                <a:latin typeface="Calibri Light" panose="020F0302020204030204" pitchFamily="34" charset="0"/>
                <a:cs typeface="Calibri Light" panose="020F0302020204030204" pitchFamily="34" charset="0"/>
              </a:rPr>
              <a:t> &lt;= 30 cm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l-GR" sz="1600" dirty="0">
                <a:latin typeface="Calibri Light" panose="020F0302020204030204" pitchFamily="34" charset="0"/>
                <a:cs typeface="Calibri Light" panose="020F0302020204030204" pitchFamily="34" charset="0"/>
              </a:rPr>
              <a:t>β</a:t>
            </a:r>
            <a:r>
              <a:rPr lang="en-GB" sz="1600" dirty="0">
                <a:latin typeface="Calibri Light" panose="020F0302020204030204" pitchFamily="34" charset="0"/>
                <a:cs typeface="Calibri Light" panose="020F0302020204030204" pitchFamily="34" charset="0"/>
              </a:rPr>
              <a:t> function at Ka-band &lt;= 6 m</a:t>
            </a:r>
          </a:p>
          <a:p>
            <a:pPr marL="342900" indent="-342900">
              <a:buFont typeface="+mj-lt"/>
              <a:buAutoNum type="arabicPeriod"/>
            </a:pPr>
            <a:endParaRPr lang="en-GB" sz="16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1600" dirty="0">
                <a:latin typeface="Calibri Light" panose="020F0302020204030204" pitchFamily="34" charset="0"/>
                <a:cs typeface="Calibri Light" panose="020F0302020204030204" pitchFamily="34" charset="0"/>
              </a:rPr>
              <a:t>The required integrated voltage depends on various effects non-linearly. It was found that integrated voltages  I ≤ 12 MV produce good distributions.</a:t>
            </a:r>
            <a:br>
              <a:rPr lang="en-GB" sz="1600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br>
              <a:rPr lang="en-GB" sz="1600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en-GB" sz="1600" dirty="0">
                <a:latin typeface="Calibri Light" panose="020F0302020204030204" pitchFamily="34" charset="0"/>
                <a:cs typeface="Calibri Light" panose="020F0302020204030204" pitchFamily="34" charset="0"/>
              </a:rPr>
              <a:t>Applying a safety margin, the Ka band should be capable of providing a integrated voltage I</a:t>
            </a:r>
            <a:r>
              <a:rPr lang="en-GB" sz="1600" baseline="-25000" dirty="0">
                <a:latin typeface="Calibri Light" panose="020F0302020204030204" pitchFamily="34" charset="0"/>
                <a:cs typeface="Calibri Light" panose="020F0302020204030204" pitchFamily="34" charset="0"/>
              </a:rPr>
              <a:t>max</a:t>
            </a:r>
            <a:r>
              <a:rPr lang="en-GB" sz="1600" dirty="0">
                <a:latin typeface="Calibri Light" panose="020F0302020204030204" pitchFamily="34" charset="0"/>
                <a:cs typeface="Calibri Light" panose="020F0302020204030204" pitchFamily="34" charset="0"/>
              </a:rPr>
              <a:t> = 15 MV.</a:t>
            </a:r>
          </a:p>
          <a:p>
            <a:pPr marL="342900" indent="-342900">
              <a:buFont typeface="+mj-lt"/>
              <a:buAutoNum type="arabicPeriod"/>
            </a:pPr>
            <a:endParaRPr lang="en-GB" sz="16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1600" dirty="0">
                <a:latin typeface="Calibri Light" panose="020F0302020204030204" pitchFamily="34" charset="0"/>
                <a:cs typeface="Calibri Light" panose="020F0302020204030204" pitchFamily="34" charset="0"/>
              </a:rPr>
              <a:t>Some stability requirements have been computed using 1D tracking with full longitudinal </a:t>
            </a:r>
            <a:r>
              <a:rPr lang="en-GB" sz="16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wakefield</a:t>
            </a:r>
            <a:r>
              <a:rPr lang="en-GB" sz="1600" dirty="0">
                <a:latin typeface="Calibri Light" panose="020F0302020204030204" pitchFamily="34" charset="0"/>
                <a:cs typeface="Calibri Light" panose="020F0302020204030204" pitchFamily="34" charset="0"/>
              </a:rPr>
              <a:t> effects: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5EE7F386-5922-054C-A835-5FB887A29FC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9267040"/>
              </p:ext>
            </p:extLst>
          </p:nvPr>
        </p:nvGraphicFramePr>
        <p:xfrm>
          <a:off x="935596" y="4221088"/>
          <a:ext cx="7272808" cy="1691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6304">
                  <a:extLst>
                    <a:ext uri="{9D8B030D-6E8A-4147-A177-3AD203B41FA5}">
                      <a16:colId xmlns:a16="http://schemas.microsoft.com/office/drawing/2014/main" val="2623349880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478425656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1688552057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83516804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1" i="0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i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2x10cm Ka band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i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3x10cm Ka band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i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Most critical sensitivity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74413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b="0" i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Phase stability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i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± 0.5 </a:t>
                      </a:r>
                      <a:r>
                        <a:rPr lang="en-GB" sz="1600" b="0" i="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deg</a:t>
                      </a:r>
                      <a:endParaRPr lang="en-GB" sz="1600" b="0" i="0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± 0.5 </a:t>
                      </a:r>
                      <a:r>
                        <a:rPr lang="en-GB" sz="1600" b="0" i="0" dirty="0" err="1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deg</a:t>
                      </a:r>
                      <a:endParaRPr lang="en-GB" sz="1600" b="0" i="0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sz="1600" b="0" i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Δ</a:t>
                      </a:r>
                      <a:r>
                        <a:rPr lang="en-US" sz="1600" b="0" i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C/C</a:t>
                      </a:r>
                      <a:endParaRPr lang="en-GB" sz="1600" b="0" i="0" dirty="0">
                        <a:solidFill>
                          <a:schemeClr val="bg1">
                            <a:lumMod val="50000"/>
                          </a:schemeClr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45589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b="0" i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Voltage stability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i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± 1 %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i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± 0.5 %</a:t>
                      </a:r>
                      <a:endParaRPr lang="en-GB" sz="1600" b="0" i="0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i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arrival time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16385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b="0" i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Bunch charge stability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i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± 1.5 %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i="0" dirty="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± 1.5 %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600" b="0" i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Δ</a:t>
                      </a:r>
                      <a:r>
                        <a:rPr lang="en-US" sz="1600" b="0" i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C/C</a:t>
                      </a:r>
                      <a:endParaRPr lang="en-GB" sz="1600" b="0" i="0" dirty="0">
                        <a:solidFill>
                          <a:schemeClr val="bg1">
                            <a:lumMod val="50000"/>
                          </a:schemeClr>
                        </a:solidFill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41303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0682341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9">
            <a:extLst>
              <a:ext uri="{FF2B5EF4-FFF2-40B4-BE49-F238E27FC236}">
                <a16:creationId xmlns:a16="http://schemas.microsoft.com/office/drawing/2014/main" id="{5994B2D2-0C76-D946-B914-E5C2E0B7F8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76275"/>
            <a:ext cx="9120188" cy="6181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699" name="Picture 30">
            <a:extLst>
              <a:ext uri="{FF2B5EF4-FFF2-40B4-BE49-F238E27FC236}">
                <a16:creationId xmlns:a16="http://schemas.microsoft.com/office/drawing/2014/main" id="{AB5D3199-900B-E541-B202-CA83D86AE2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05488"/>
            <a:ext cx="9144000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931C204-B76D-1348-B677-725489FFDD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0859" y="894175"/>
            <a:ext cx="5725019" cy="4293765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52670AE3-A82F-4B4A-9038-A6691482772B}"/>
              </a:ext>
            </a:extLst>
          </p:cNvPr>
          <p:cNvSpPr txBox="1">
            <a:spLocks/>
          </p:cNvSpPr>
          <p:nvPr/>
        </p:nvSpPr>
        <p:spPr>
          <a:xfrm>
            <a:off x="448834" y="360"/>
            <a:ext cx="8229600" cy="893815"/>
          </a:xfrm>
          <a:prstGeom prst="rect">
            <a:avLst/>
          </a:prstGeom>
        </p:spPr>
        <p:txBody>
          <a:bodyPr/>
          <a:lstStyle>
            <a:lvl1pPr algn="l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200">
                <a:solidFill>
                  <a:srgbClr val="000000"/>
                </a:solidFill>
                <a:latin typeface="+mj-lt"/>
                <a:ea typeface="ＭＳ Ｐゴシック" pitchFamily="34" charset="-128"/>
                <a:cs typeface="MS PGothic" charset="0"/>
              </a:defRPr>
            </a:lvl1pPr>
            <a:lvl2pPr algn="ctr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MS PGothic" charset="0"/>
              </a:defRPr>
            </a:lvl2pPr>
            <a:lvl3pPr algn="ctr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MS PGothic" charset="0"/>
              </a:defRPr>
            </a:lvl3pPr>
            <a:lvl4pPr algn="ctr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MS PGothic" charset="0"/>
              </a:defRPr>
            </a:lvl4pPr>
            <a:lvl5pPr algn="ctr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MS PGothic" charset="0"/>
              </a:defRPr>
            </a:lvl5pPr>
            <a:lvl6pPr marL="2514340" indent="-228576" algn="ctr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492" indent="-228576" algn="ctr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8645" indent="-228576" algn="ctr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5797" indent="-228576" algn="ctr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/>
            <a:r>
              <a:rPr lang="en-US" sz="2000" kern="0" dirty="0"/>
              <a:t>Energy loss in the Ka band</a:t>
            </a:r>
          </a:p>
          <a:p>
            <a:pPr algn="ctr"/>
            <a:r>
              <a:rPr lang="en-US" sz="2000" kern="0" dirty="0"/>
              <a:t>as a function of </a:t>
            </a:r>
            <a:r>
              <a:rPr lang="en-US" sz="2000" i="1" kern="0" dirty="0"/>
              <a:t>a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294A136-0105-C94A-ADF9-03E0878327E9}"/>
              </a:ext>
            </a:extLst>
          </p:cNvPr>
          <p:cNvCxnSpPr>
            <a:cxnSpLocks/>
          </p:cNvCxnSpPr>
          <p:nvPr/>
        </p:nvCxnSpPr>
        <p:spPr>
          <a:xfrm flipV="1">
            <a:off x="4499992" y="1113484"/>
            <a:ext cx="0" cy="3600400"/>
          </a:xfrm>
          <a:prstGeom prst="line">
            <a:avLst/>
          </a:prstGeom>
          <a:ln w="38100" cmpd="sng">
            <a:solidFill>
              <a:srgbClr val="FF0000">
                <a:alpha val="47000"/>
              </a:srgb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F08E2C1C-D4A6-7C41-B98C-450CBF8BB56E}"/>
              </a:ext>
            </a:extLst>
          </p:cNvPr>
          <p:cNvSpPr/>
          <p:nvPr/>
        </p:nvSpPr>
        <p:spPr>
          <a:xfrm>
            <a:off x="323528" y="5754742"/>
            <a:ext cx="775186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i="1" dirty="0">
                <a:latin typeface="Calibri Light" panose="020F0302020204030204" pitchFamily="34" charset="0"/>
                <a:cs typeface="Calibri Light" panose="020F0302020204030204" pitchFamily="34" charset="0"/>
              </a:rPr>
              <a:t>Average energy loss due to the Ka band. This is a static effect, so not particularly worrisome. </a:t>
            </a:r>
            <a:endParaRPr lang="en-GB" sz="16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3965886"/>
      </p:ext>
    </p:extLst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52670AE3-A82F-4B4A-9038-A6691482772B}"/>
              </a:ext>
            </a:extLst>
          </p:cNvPr>
          <p:cNvSpPr txBox="1">
            <a:spLocks/>
          </p:cNvSpPr>
          <p:nvPr/>
        </p:nvSpPr>
        <p:spPr>
          <a:xfrm>
            <a:off x="448834" y="360"/>
            <a:ext cx="8229600" cy="653175"/>
          </a:xfrm>
          <a:prstGeom prst="rect">
            <a:avLst/>
          </a:prstGeom>
        </p:spPr>
        <p:txBody>
          <a:bodyPr/>
          <a:lstStyle>
            <a:lvl1pPr algn="l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200">
                <a:solidFill>
                  <a:srgbClr val="000000"/>
                </a:solidFill>
                <a:latin typeface="+mj-lt"/>
                <a:ea typeface="ＭＳ Ｐゴシック" pitchFamily="34" charset="-128"/>
                <a:cs typeface="MS PGothic" charset="0"/>
              </a:defRPr>
            </a:lvl1pPr>
            <a:lvl2pPr algn="ctr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MS PGothic" charset="0"/>
              </a:defRPr>
            </a:lvl2pPr>
            <a:lvl3pPr algn="ctr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MS PGothic" charset="0"/>
              </a:defRPr>
            </a:lvl3pPr>
            <a:lvl4pPr algn="ctr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MS PGothic" charset="0"/>
              </a:defRPr>
            </a:lvl4pPr>
            <a:lvl5pPr algn="ctr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MS PGothic" charset="0"/>
              </a:defRPr>
            </a:lvl5pPr>
            <a:lvl6pPr marL="2514340" indent="-228576" algn="ctr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492" indent="-228576" algn="ctr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8645" indent="-228576" algn="ctr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5797" indent="-228576" algn="ctr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/>
            <a:r>
              <a:rPr lang="en-US" sz="2400" kern="0" dirty="0"/>
              <a:t>Part I: Action amplification due to</a:t>
            </a:r>
          </a:p>
          <a:p>
            <a:pPr algn="ctr"/>
            <a:r>
              <a:rPr lang="en-US" sz="2400" kern="0" dirty="0"/>
              <a:t>position jitter in the Ka band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5FD45CF-3052-0F44-BF53-2B485786A8B1}"/>
              </a:ext>
            </a:extLst>
          </p:cNvPr>
          <p:cNvSpPr txBox="1"/>
          <p:nvPr/>
        </p:nvSpPr>
        <p:spPr>
          <a:xfrm>
            <a:off x="179512" y="3232135"/>
            <a:ext cx="8310344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i="1" dirty="0">
                <a:latin typeface="Calibri Light" panose="020F0302020204030204" pitchFamily="34" charset="0"/>
                <a:cs typeface="Calibri Light" panose="020F0302020204030204" pitchFamily="34" charset="0"/>
              </a:rPr>
              <a:t>a</a:t>
            </a:r>
            <a:r>
              <a:rPr lang="en-GB" sz="1600" dirty="0">
                <a:latin typeface="Calibri Light" panose="020F0302020204030204" pitchFamily="34" charset="0"/>
                <a:cs typeface="Calibri Light" panose="020F0302020204030204" pitchFamily="34" charset="0"/>
              </a:rPr>
              <a:t> = 1 - 3 mm, iris aperture of the Ka band		(whenever not specified is 2 mm)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i="1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L</a:t>
            </a:r>
            <a:r>
              <a:rPr lang="en-GB" sz="1600" i="1" baseline="-250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cav</a:t>
            </a:r>
            <a:r>
              <a:rPr lang="en-GB" sz="1600" dirty="0">
                <a:latin typeface="Calibri Light" panose="020F0302020204030204" pitchFamily="34" charset="0"/>
                <a:cs typeface="Calibri Light" panose="020F0302020204030204" pitchFamily="34" charset="0"/>
              </a:rPr>
              <a:t> = 20 - 40 cm, length of Ka band		(whenever not specified is 30 cm)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Calibri Light" panose="020F0302020204030204" pitchFamily="34" charset="0"/>
                <a:cs typeface="Calibri Light" panose="020F0302020204030204" pitchFamily="34" charset="0"/>
              </a:rPr>
              <a:t>J</a:t>
            </a:r>
            <a:r>
              <a:rPr lang="en-GB" sz="1600" baseline="-25000" dirty="0">
                <a:latin typeface="Calibri Light" panose="020F0302020204030204" pitchFamily="34" charset="0"/>
                <a:cs typeface="Calibri Light" panose="020F0302020204030204" pitchFamily="34" charset="0"/>
              </a:rPr>
              <a:t>i</a:t>
            </a:r>
            <a:r>
              <a:rPr lang="en-GB" sz="1600" dirty="0">
                <a:latin typeface="Calibri Light" panose="020F0302020204030204" pitchFamily="34" charset="0"/>
                <a:cs typeface="Calibri Light" panose="020F0302020204030204" pitchFamily="34" charset="0"/>
              </a:rPr>
              <a:t> = initial action; 	</a:t>
            </a:r>
            <a:r>
              <a:rPr lang="en-GB" sz="16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J</a:t>
            </a:r>
            <a:r>
              <a:rPr lang="en-GB" sz="1600" baseline="-250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f</a:t>
            </a:r>
            <a:r>
              <a:rPr lang="en-GB" sz="1600" dirty="0">
                <a:latin typeface="Calibri Light" panose="020F0302020204030204" pitchFamily="34" charset="0"/>
                <a:cs typeface="Calibri Light" panose="020F0302020204030204" pitchFamily="34" charset="0"/>
              </a:rPr>
              <a:t> = final action (bunch tail)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1600" dirty="0">
                <a:latin typeface="Calibri Light" panose="020F0302020204030204" pitchFamily="34" charset="0"/>
                <a:cs typeface="Calibri Light" panose="020F0302020204030204" pitchFamily="34" charset="0"/>
              </a:rPr>
              <a:t>β </a:t>
            </a:r>
            <a:r>
              <a:rPr lang="en-GB" sz="1600" dirty="0">
                <a:latin typeface="Calibri Light" panose="020F0302020204030204" pitchFamily="34" charset="0"/>
                <a:cs typeface="Calibri Light" panose="020F0302020204030204" pitchFamily="34" charset="0"/>
              </a:rPr>
              <a:t>= beta function</a:t>
            </a:r>
            <a:r>
              <a:rPr lang="en-US" sz="1600" dirty="0">
                <a:latin typeface="Calibri Light" panose="020F0302020204030204" pitchFamily="34" charset="0"/>
                <a:cs typeface="Calibri Light" panose="020F0302020204030204" pitchFamily="34" charset="0"/>
              </a:rPr>
              <a:t> at the Ka band</a:t>
            </a:r>
            <a:endParaRPr lang="en-GB" sz="16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i="1" dirty="0">
                <a:latin typeface="Calibri Light" panose="020F0302020204030204" pitchFamily="34" charset="0"/>
                <a:cs typeface="Calibri Light" panose="020F0302020204030204" pitchFamily="34" charset="0"/>
              </a:rPr>
              <a:t>Q =</a:t>
            </a:r>
            <a:r>
              <a:rPr lang="en-GB" sz="1600" dirty="0">
                <a:latin typeface="Calibri Light" panose="020F0302020204030204" pitchFamily="34" charset="0"/>
                <a:cs typeface="Calibri Light" panose="020F0302020204030204" pitchFamily="34" charset="0"/>
              </a:rPr>
              <a:t> 75 </a:t>
            </a:r>
            <a:r>
              <a:rPr lang="en-GB" sz="16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pC</a:t>
            </a:r>
            <a:r>
              <a:rPr lang="en-GB" sz="1600" dirty="0">
                <a:latin typeface="Calibri Light" panose="020F0302020204030204" pitchFamily="34" charset="0"/>
                <a:cs typeface="Calibri Light" panose="020F0302020204030204" pitchFamily="34" charset="0"/>
              </a:rPr>
              <a:t>, bunch charge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i="1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E</a:t>
            </a:r>
            <a:r>
              <a:rPr lang="en-GB" sz="1600" i="1" baseline="-250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beam</a:t>
            </a:r>
            <a:r>
              <a:rPr lang="en-GB" sz="1600" dirty="0">
                <a:latin typeface="Calibri Light" panose="020F0302020204030204" pitchFamily="34" charset="0"/>
                <a:cs typeface="Calibri Light" panose="020F0302020204030204" pitchFamily="34" charset="0"/>
              </a:rPr>
              <a:t> = 300 MeV, beam energy at Ka band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i="1" dirty="0">
                <a:latin typeface="Calibri Light" panose="020F0302020204030204" pitchFamily="34" charset="0"/>
                <a:cs typeface="Calibri Light" panose="020F0302020204030204" pitchFamily="34" charset="0"/>
              </a:rPr>
              <a:t>g</a:t>
            </a:r>
            <a:r>
              <a:rPr lang="en-GB" sz="1600" dirty="0">
                <a:latin typeface="Calibri Light" panose="020F0302020204030204" pitchFamily="34" charset="0"/>
                <a:cs typeface="Calibri Light" panose="020F0302020204030204" pitchFamily="34" charset="0"/>
              </a:rPr>
              <a:t> gap length = </a:t>
            </a:r>
            <a:r>
              <a:rPr lang="en-GB" sz="16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l</a:t>
            </a:r>
            <a:r>
              <a:rPr lang="en-GB" sz="1600" baseline="-250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cell</a:t>
            </a:r>
            <a:r>
              <a:rPr lang="en-GB" sz="1600" dirty="0">
                <a:latin typeface="Calibri Light" panose="020F0302020204030204" pitchFamily="34" charset="0"/>
                <a:cs typeface="Calibri Light" panose="020F0302020204030204" pitchFamily="34" charset="0"/>
              </a:rPr>
              <a:t> - 0.0006 m, of the Ka band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-GB" sz="1600" dirty="0">
                <a:latin typeface="Calibri Light" panose="020F0302020204030204" pitchFamily="34" charset="0"/>
                <a:cs typeface="Calibri Light" panose="020F0302020204030204" pitchFamily="34" charset="0"/>
              </a:rPr>
              <a:t>In the following slides, it is shown the amplification factor in a two-particle beam model</a:t>
            </a:r>
            <a:br>
              <a:rPr lang="en-GB" sz="1600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en-GB" sz="1600" dirty="0">
                <a:latin typeface="Calibri Light" panose="020F0302020204030204" pitchFamily="34" charset="0"/>
                <a:cs typeface="Calibri Light" panose="020F0302020204030204" pitchFamily="34" charset="0"/>
              </a:rPr>
              <a:t>with </a:t>
            </a:r>
            <a:r>
              <a:rPr lang="en-GB" sz="1600" i="1" dirty="0">
                <a:latin typeface="Calibri Light" panose="020F0302020204030204" pitchFamily="34" charset="0"/>
                <a:cs typeface="Calibri Light" panose="020F0302020204030204" pitchFamily="34" charset="0"/>
              </a:rPr>
              <a:t>z = 1.5 </a:t>
            </a:r>
            <a:r>
              <a:rPr lang="en-GB" sz="1600" i="1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σ</a:t>
            </a:r>
            <a:r>
              <a:rPr lang="en-GB" sz="1600" i="1" baseline="-250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z</a:t>
            </a:r>
            <a:r>
              <a:rPr lang="en-GB" sz="1600" i="1" baseline="-25000" dirty="0">
                <a:latin typeface="Calibri Light" panose="020F0302020204030204" pitchFamily="34" charset="0"/>
                <a:cs typeface="Calibri Light" panose="020F0302020204030204" pitchFamily="34" charset="0"/>
              </a:rPr>
              <a:t>	</a:t>
            </a:r>
            <a:r>
              <a:rPr lang="en-GB" sz="1600" i="1" dirty="0">
                <a:latin typeface="Calibri Light" panose="020F0302020204030204" pitchFamily="34" charset="0"/>
                <a:cs typeface="Calibri Light" panose="020F0302020204030204" pitchFamily="34" charset="0"/>
              </a:rPr>
              <a:t>(</a:t>
            </a:r>
            <a:r>
              <a:rPr lang="en-GB" sz="1600" i="1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σ</a:t>
            </a:r>
            <a:r>
              <a:rPr lang="en-GB" sz="1600" i="1" baseline="-250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z</a:t>
            </a:r>
            <a:r>
              <a:rPr lang="en-GB" sz="1600" i="1" dirty="0">
                <a:latin typeface="Calibri Light" panose="020F0302020204030204" pitchFamily="34" charset="0"/>
                <a:cs typeface="Calibri Light" panose="020F0302020204030204" pitchFamily="34" charset="0"/>
              </a:rPr>
              <a:t> = 300 </a:t>
            </a:r>
            <a:r>
              <a:rPr lang="el-GR" sz="1600" i="1" dirty="0">
                <a:latin typeface="Calibri Light" panose="020F0302020204030204" pitchFamily="34" charset="0"/>
                <a:cs typeface="Calibri Light" panose="020F0302020204030204" pitchFamily="34" charset="0"/>
              </a:rPr>
              <a:t>μ</a:t>
            </a:r>
            <a:r>
              <a:rPr lang="en-US" sz="1600" i="1" dirty="0">
                <a:latin typeface="Calibri Light" panose="020F0302020204030204" pitchFamily="34" charset="0"/>
                <a:cs typeface="Calibri Light" panose="020F0302020204030204" pitchFamily="34" charset="0"/>
              </a:rPr>
              <a:t>m)</a:t>
            </a:r>
            <a:r>
              <a:rPr lang="en-GB" sz="1600" i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</a:p>
          <a:p>
            <a:endParaRPr lang="en-GB" sz="1600" i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-GB" sz="1600" i="1" dirty="0">
                <a:latin typeface="Calibri Light" panose="020F0302020204030204" pitchFamily="34" charset="0"/>
                <a:cs typeface="Calibri Light" panose="020F0302020204030204" pitchFamily="34" charset="0"/>
              </a:rPr>
              <a:t>The amplification factor A</a:t>
            </a:r>
            <a:r>
              <a:rPr lang="en-GB" sz="1600" dirty="0">
                <a:latin typeface="Calibri Light" panose="020F0302020204030204" pitchFamily="34" charset="0"/>
                <a:cs typeface="Calibri Light" panose="020F0302020204030204" pitchFamily="34" charset="0"/>
              </a:rPr>
              <a:t> should be ~1  to avoid beam breakup.</a:t>
            </a:r>
            <a:br>
              <a:rPr lang="en-GB" sz="1600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en-GB" sz="1600" dirty="0">
                <a:latin typeface="Calibri Light" panose="020F0302020204030204" pitchFamily="34" charset="0"/>
                <a:cs typeface="Calibri Light" panose="020F0302020204030204" pitchFamily="34" charset="0"/>
              </a:rPr>
              <a:t>This implies:    </a:t>
            </a:r>
            <a:r>
              <a:rPr lang="en-GB" sz="1600" i="1" dirty="0">
                <a:latin typeface="Calibri Light" panose="020F0302020204030204" pitchFamily="34" charset="0"/>
                <a:cs typeface="Calibri Light" panose="020F0302020204030204" pitchFamily="34" charset="0"/>
              </a:rPr>
              <a:t>A</a:t>
            </a:r>
            <a:r>
              <a:rPr lang="en-GB" sz="1600" dirty="0">
                <a:latin typeface="Calibri Light" panose="020F0302020204030204" pitchFamily="34" charset="0"/>
                <a:cs typeface="Calibri Light" panose="020F0302020204030204" pitchFamily="34" charset="0"/>
              </a:rPr>
              <a:t>-1    must be small ( &lt;&lt; 1 )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98076E2-DE0B-2A49-8859-4A8CBAC9BCAF}"/>
              </a:ext>
            </a:extLst>
          </p:cNvPr>
          <p:cNvSpPr txBox="1"/>
          <p:nvPr/>
        </p:nvSpPr>
        <p:spPr>
          <a:xfrm>
            <a:off x="179512" y="836712"/>
            <a:ext cx="7004290" cy="8803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The head-to-tail amplification of the ‘action’ can lead to beam breakup.</a:t>
            </a:r>
          </a:p>
          <a:p>
            <a:pPr>
              <a:lnSpc>
                <a:spcPct val="150000"/>
              </a:lnSpc>
            </a:pP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The amplification factor, </a:t>
            </a:r>
            <a:r>
              <a:rPr lang="en-GB" i="1" dirty="0">
                <a:latin typeface="Calibri Light" panose="020F0302020204030204" pitchFamily="34" charset="0"/>
                <a:cs typeface="Calibri Light" panose="020F0302020204030204" pitchFamily="34" charset="0"/>
              </a:rPr>
              <a:t>A</a:t>
            </a: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, is a function of the position along the bunch, </a:t>
            </a:r>
            <a:r>
              <a:rPr lang="en-GB" i="1" dirty="0">
                <a:latin typeface="Calibri Light" panose="020F0302020204030204" pitchFamily="34" charset="0"/>
                <a:cs typeface="Calibri Light" panose="020F0302020204030204" pitchFamily="34" charset="0"/>
              </a:rPr>
              <a:t>z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010E2A1-4FD5-C341-88FE-5D37B1EC24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5385" y="1881308"/>
            <a:ext cx="5336498" cy="1115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3544563"/>
      </p:ext>
    </p:extLst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52670AE3-A82F-4B4A-9038-A6691482772B}"/>
              </a:ext>
            </a:extLst>
          </p:cNvPr>
          <p:cNvSpPr txBox="1">
            <a:spLocks/>
          </p:cNvSpPr>
          <p:nvPr/>
        </p:nvSpPr>
        <p:spPr>
          <a:xfrm>
            <a:off x="448834" y="360"/>
            <a:ext cx="8229600" cy="653175"/>
          </a:xfrm>
          <a:prstGeom prst="rect">
            <a:avLst/>
          </a:prstGeom>
        </p:spPr>
        <p:txBody>
          <a:bodyPr/>
          <a:lstStyle>
            <a:lvl1pPr algn="l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200">
                <a:solidFill>
                  <a:srgbClr val="000000"/>
                </a:solidFill>
                <a:latin typeface="+mj-lt"/>
                <a:ea typeface="ＭＳ Ｐゴシック" pitchFamily="34" charset="-128"/>
                <a:cs typeface="MS PGothic" charset="0"/>
              </a:defRPr>
            </a:lvl1pPr>
            <a:lvl2pPr algn="ctr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MS PGothic" charset="0"/>
              </a:defRPr>
            </a:lvl2pPr>
            <a:lvl3pPr algn="ctr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MS PGothic" charset="0"/>
              </a:defRPr>
            </a:lvl3pPr>
            <a:lvl4pPr algn="ctr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MS PGothic" charset="0"/>
              </a:defRPr>
            </a:lvl4pPr>
            <a:lvl5pPr algn="ctr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MS PGothic" charset="0"/>
              </a:defRPr>
            </a:lvl5pPr>
            <a:lvl6pPr marL="2514340" indent="-228576" algn="ctr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492" indent="-228576" algn="ctr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8645" indent="-228576" algn="ctr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5797" indent="-228576" algn="ctr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/>
            <a:r>
              <a:rPr lang="en-US" sz="2903" kern="0" dirty="0"/>
              <a:t>Jitter amplification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1A10BEB-2D0D-8E42-A13C-7B0C72ABB3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6909" y="961643"/>
            <a:ext cx="6650182" cy="4987636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294A136-0105-C94A-ADF9-03E0878327E9}"/>
              </a:ext>
            </a:extLst>
          </p:cNvPr>
          <p:cNvCxnSpPr>
            <a:cxnSpLocks/>
          </p:cNvCxnSpPr>
          <p:nvPr/>
        </p:nvCxnSpPr>
        <p:spPr>
          <a:xfrm flipV="1">
            <a:off x="4680012" y="2852936"/>
            <a:ext cx="0" cy="2573206"/>
          </a:xfrm>
          <a:prstGeom prst="line">
            <a:avLst/>
          </a:prstGeom>
          <a:ln w="38100" cmpd="sng">
            <a:solidFill>
              <a:srgbClr val="FF0000">
                <a:alpha val="47000"/>
              </a:srgb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F08E2C1C-D4A6-7C41-B98C-450CBF8BB56E}"/>
              </a:ext>
            </a:extLst>
          </p:cNvPr>
          <p:cNvSpPr/>
          <p:nvPr/>
        </p:nvSpPr>
        <p:spPr>
          <a:xfrm>
            <a:off x="323528" y="6021288"/>
            <a:ext cx="801103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i="1" dirty="0">
                <a:latin typeface="Calibri Light" panose="020F0302020204030204" pitchFamily="34" charset="0"/>
                <a:cs typeface="Calibri Light" panose="020F0302020204030204" pitchFamily="34" charset="0"/>
              </a:rPr>
              <a:t>a</a:t>
            </a:r>
            <a:r>
              <a:rPr lang="en-US" sz="1600" dirty="0">
                <a:latin typeface="Calibri Light" panose="020F0302020204030204" pitchFamily="34" charset="0"/>
                <a:cs typeface="Calibri Light" panose="020F0302020204030204" pitchFamily="34" charset="0"/>
              </a:rPr>
              <a:t>=2 mm seems like a good choice. </a:t>
            </a:r>
            <a:r>
              <a:rPr lang="el-GR" sz="1600" dirty="0">
                <a:latin typeface="Calibri Light" panose="020F0302020204030204" pitchFamily="34" charset="0"/>
                <a:cs typeface="Calibri Light" panose="020F0302020204030204" pitchFamily="34" charset="0"/>
              </a:rPr>
              <a:t>β</a:t>
            </a:r>
            <a:r>
              <a:rPr lang="en-US" sz="1600" dirty="0">
                <a:latin typeface="Calibri Light" panose="020F0302020204030204" pitchFamily="34" charset="0"/>
                <a:cs typeface="Calibri Light" panose="020F0302020204030204" pitchFamily="34" charset="0"/>
              </a:rPr>
              <a:t>,</a:t>
            </a:r>
            <a:r>
              <a:rPr lang="en-GB" sz="1600" dirty="0">
                <a:latin typeface="Calibri Light" panose="020F0302020204030204" pitchFamily="34" charset="0"/>
                <a:cs typeface="Calibri Light" panose="020F0302020204030204" pitchFamily="34" charset="0"/>
              </a:rPr>
              <a:t> beta function</a:t>
            </a:r>
            <a:r>
              <a:rPr lang="en-US" sz="1600" dirty="0">
                <a:latin typeface="Calibri Light" panose="020F0302020204030204" pitchFamily="34" charset="0"/>
                <a:cs typeface="Calibri Light" panose="020F0302020204030204" pitchFamily="34" charset="0"/>
              </a:rPr>
              <a:t> at Ka band, should be smaller than 6 meters</a:t>
            </a:r>
            <a:endParaRPr lang="en-GB" sz="16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9029420-8851-3D48-A7E6-4D09513FE96C}"/>
              </a:ext>
            </a:extLst>
          </p:cNvPr>
          <p:cNvSpPr txBox="1"/>
          <p:nvPr/>
        </p:nvSpPr>
        <p:spPr>
          <a:xfrm rot="19752464">
            <a:off x="7281998" y="2962772"/>
            <a:ext cx="18539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Calibri Light" panose="020F0302020204030204" pitchFamily="34" charset="0"/>
                <a:cs typeface="Calibri Light" panose="020F0302020204030204" pitchFamily="34" charset="0"/>
              </a:rPr>
              <a:t>We want it to be &lt; 10%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615AD92-7433-1D45-95BD-E8375DE53729}"/>
              </a:ext>
            </a:extLst>
          </p:cNvPr>
          <p:cNvSpPr txBox="1"/>
          <p:nvPr/>
        </p:nvSpPr>
        <p:spPr>
          <a:xfrm>
            <a:off x="251520" y="889635"/>
            <a:ext cx="27710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Assuming a Ka-band length = 30 cm</a:t>
            </a:r>
          </a:p>
        </p:txBody>
      </p:sp>
    </p:spTree>
    <p:extLst>
      <p:ext uri="{BB962C8B-B14F-4D97-AF65-F5344CB8AC3E}">
        <p14:creationId xmlns:p14="http://schemas.microsoft.com/office/powerpoint/2010/main" val="2381224156"/>
      </p:ext>
    </p:extLst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02D7871-54FF-4345-89AA-CBD5EC770D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6909" y="935182"/>
            <a:ext cx="6650182" cy="4987637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52670AE3-A82F-4B4A-9038-A6691482772B}"/>
              </a:ext>
            </a:extLst>
          </p:cNvPr>
          <p:cNvSpPr txBox="1">
            <a:spLocks/>
          </p:cNvSpPr>
          <p:nvPr/>
        </p:nvSpPr>
        <p:spPr>
          <a:xfrm>
            <a:off x="448834" y="360"/>
            <a:ext cx="8229600" cy="653175"/>
          </a:xfrm>
          <a:prstGeom prst="rect">
            <a:avLst/>
          </a:prstGeom>
        </p:spPr>
        <p:txBody>
          <a:bodyPr/>
          <a:lstStyle>
            <a:lvl1pPr algn="l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200">
                <a:solidFill>
                  <a:srgbClr val="000000"/>
                </a:solidFill>
                <a:latin typeface="+mj-lt"/>
                <a:ea typeface="ＭＳ Ｐゴシック" pitchFamily="34" charset="-128"/>
                <a:cs typeface="MS PGothic" charset="0"/>
              </a:defRPr>
            </a:lvl1pPr>
            <a:lvl2pPr algn="ctr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MS PGothic" charset="0"/>
              </a:defRPr>
            </a:lvl2pPr>
            <a:lvl3pPr algn="ctr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MS PGothic" charset="0"/>
              </a:defRPr>
            </a:lvl3pPr>
            <a:lvl4pPr algn="ctr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MS PGothic" charset="0"/>
              </a:defRPr>
            </a:lvl4pPr>
            <a:lvl5pPr algn="ctr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MS PGothic" charset="0"/>
              </a:defRPr>
            </a:lvl5pPr>
            <a:lvl6pPr marL="2514340" indent="-228576" algn="ctr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492" indent="-228576" algn="ctr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8645" indent="-228576" algn="ctr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5797" indent="-228576" algn="ctr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/>
            <a:r>
              <a:rPr lang="en-US" sz="2903" kern="0" dirty="0"/>
              <a:t>Jitter amplification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294A136-0105-C94A-ADF9-03E0878327E9}"/>
              </a:ext>
            </a:extLst>
          </p:cNvPr>
          <p:cNvCxnSpPr>
            <a:cxnSpLocks/>
          </p:cNvCxnSpPr>
          <p:nvPr/>
        </p:nvCxnSpPr>
        <p:spPr>
          <a:xfrm flipV="1">
            <a:off x="4680012" y="2636912"/>
            <a:ext cx="0" cy="2789230"/>
          </a:xfrm>
          <a:prstGeom prst="line">
            <a:avLst/>
          </a:prstGeom>
          <a:ln w="38100" cmpd="sng">
            <a:solidFill>
              <a:srgbClr val="FF0000">
                <a:alpha val="47000"/>
              </a:srgb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F08E2C1C-D4A6-7C41-B98C-450CBF8BB56E}"/>
              </a:ext>
            </a:extLst>
          </p:cNvPr>
          <p:cNvSpPr/>
          <p:nvPr/>
        </p:nvSpPr>
        <p:spPr>
          <a:xfrm>
            <a:off x="323528" y="6021288"/>
            <a:ext cx="839152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i="1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L</a:t>
            </a:r>
            <a:r>
              <a:rPr lang="en-US" sz="1600" i="1" baseline="-250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cav</a:t>
            </a:r>
            <a:r>
              <a:rPr lang="en-US" sz="1600" i="1" dirty="0">
                <a:latin typeface="Calibri Light" panose="020F0302020204030204" pitchFamily="34" charset="0"/>
                <a:cs typeface="Calibri Light" panose="020F0302020204030204" pitchFamily="34" charset="0"/>
              </a:rPr>
              <a:t> = 30 cm</a:t>
            </a:r>
            <a:r>
              <a:rPr lang="en-US" sz="1600" dirty="0">
                <a:latin typeface="Calibri Light" panose="020F0302020204030204" pitchFamily="34" charset="0"/>
                <a:cs typeface="Calibri Light" panose="020F0302020204030204" pitchFamily="34" charset="0"/>
              </a:rPr>
              <a:t> seems like a good choice. </a:t>
            </a:r>
            <a:r>
              <a:rPr lang="el-GR" sz="1600" dirty="0">
                <a:latin typeface="Calibri Light" panose="020F0302020204030204" pitchFamily="34" charset="0"/>
                <a:cs typeface="Calibri Light" panose="020F0302020204030204" pitchFamily="34" charset="0"/>
              </a:rPr>
              <a:t>β</a:t>
            </a:r>
            <a:r>
              <a:rPr lang="en-US" sz="1600" dirty="0">
                <a:latin typeface="Calibri Light" panose="020F0302020204030204" pitchFamily="34" charset="0"/>
                <a:cs typeface="Calibri Light" panose="020F0302020204030204" pitchFamily="34" charset="0"/>
              </a:rPr>
              <a:t>,</a:t>
            </a:r>
            <a:r>
              <a:rPr lang="en-GB" sz="1600" dirty="0">
                <a:latin typeface="Calibri Light" panose="020F0302020204030204" pitchFamily="34" charset="0"/>
                <a:cs typeface="Calibri Light" panose="020F0302020204030204" pitchFamily="34" charset="0"/>
              </a:rPr>
              <a:t> beta function</a:t>
            </a:r>
            <a:r>
              <a:rPr lang="en-US" sz="1600" dirty="0">
                <a:latin typeface="Calibri Light" panose="020F0302020204030204" pitchFamily="34" charset="0"/>
                <a:cs typeface="Calibri Light" panose="020F0302020204030204" pitchFamily="34" charset="0"/>
              </a:rPr>
              <a:t> at Ka band, should be smaller than 6 meters</a:t>
            </a:r>
            <a:endParaRPr lang="en-GB" sz="16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E5BA94D-789A-1B49-801E-02B63859F48A}"/>
              </a:ext>
            </a:extLst>
          </p:cNvPr>
          <p:cNvSpPr txBox="1"/>
          <p:nvPr/>
        </p:nvSpPr>
        <p:spPr>
          <a:xfrm rot="19752464">
            <a:off x="7281998" y="2962772"/>
            <a:ext cx="18539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Calibri Light" panose="020F0302020204030204" pitchFamily="34" charset="0"/>
                <a:cs typeface="Calibri Light" panose="020F0302020204030204" pitchFamily="34" charset="0"/>
              </a:rPr>
              <a:t>We want it to be &lt; 10%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C034788-9EDC-7E4F-AFC8-14AFBE5B7871}"/>
              </a:ext>
            </a:extLst>
          </p:cNvPr>
          <p:cNvSpPr txBox="1"/>
          <p:nvPr/>
        </p:nvSpPr>
        <p:spPr>
          <a:xfrm>
            <a:off x="251520" y="889635"/>
            <a:ext cx="22461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Assuming a </a:t>
            </a:r>
            <a:r>
              <a:rPr lang="el-GR" sz="1400" dirty="0">
                <a:latin typeface="Calibri" panose="020F0502020204030204" pitchFamily="34" charset="0"/>
                <a:cs typeface="Calibri" panose="020F0502020204030204" pitchFamily="34" charset="0"/>
              </a:rPr>
              <a:t>β</a:t>
            </a: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 function = 5 m</a:t>
            </a:r>
          </a:p>
        </p:txBody>
      </p:sp>
    </p:spTree>
    <p:extLst>
      <p:ext uri="{BB962C8B-B14F-4D97-AF65-F5344CB8AC3E}">
        <p14:creationId xmlns:p14="http://schemas.microsoft.com/office/powerpoint/2010/main" val="2820452267"/>
      </p:ext>
    </p:extLst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52670AE3-A82F-4B4A-9038-A6691482772B}"/>
              </a:ext>
            </a:extLst>
          </p:cNvPr>
          <p:cNvSpPr txBox="1">
            <a:spLocks/>
          </p:cNvSpPr>
          <p:nvPr/>
        </p:nvSpPr>
        <p:spPr>
          <a:xfrm>
            <a:off x="448834" y="360"/>
            <a:ext cx="8229600" cy="653175"/>
          </a:xfrm>
          <a:prstGeom prst="rect">
            <a:avLst/>
          </a:prstGeom>
        </p:spPr>
        <p:txBody>
          <a:bodyPr/>
          <a:lstStyle>
            <a:lvl1pPr algn="l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200">
                <a:solidFill>
                  <a:srgbClr val="000000"/>
                </a:solidFill>
                <a:latin typeface="+mj-lt"/>
                <a:ea typeface="ＭＳ Ｐゴシック" pitchFamily="34" charset="-128"/>
                <a:cs typeface="MS PGothic" charset="0"/>
              </a:defRPr>
            </a:lvl1pPr>
            <a:lvl2pPr algn="ctr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MS PGothic" charset="0"/>
              </a:defRPr>
            </a:lvl2pPr>
            <a:lvl3pPr algn="ctr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MS PGothic" charset="0"/>
              </a:defRPr>
            </a:lvl3pPr>
            <a:lvl4pPr algn="ctr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MS PGothic" charset="0"/>
              </a:defRPr>
            </a:lvl4pPr>
            <a:lvl5pPr algn="ctr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MS PGothic" charset="0"/>
              </a:defRPr>
            </a:lvl5pPr>
            <a:lvl6pPr marL="2514340" indent="-228576" algn="ctr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492" indent="-228576" algn="ctr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8645" indent="-228576" algn="ctr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5797" indent="-228576" algn="ctr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/>
            <a:r>
              <a:rPr lang="en-US" sz="2903" kern="0" dirty="0"/>
              <a:t>Jitter amplification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294A136-0105-C94A-ADF9-03E0878327E9}"/>
              </a:ext>
            </a:extLst>
          </p:cNvPr>
          <p:cNvCxnSpPr>
            <a:cxnSpLocks/>
          </p:cNvCxnSpPr>
          <p:nvPr/>
        </p:nvCxnSpPr>
        <p:spPr>
          <a:xfrm flipV="1">
            <a:off x="4680012" y="2852936"/>
            <a:ext cx="0" cy="2573206"/>
          </a:xfrm>
          <a:prstGeom prst="line">
            <a:avLst/>
          </a:prstGeom>
          <a:ln w="38100" cmpd="sng">
            <a:solidFill>
              <a:srgbClr val="FF0000">
                <a:alpha val="47000"/>
              </a:srgb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F08E2C1C-D4A6-7C41-B98C-450CBF8BB56E}"/>
              </a:ext>
            </a:extLst>
          </p:cNvPr>
          <p:cNvSpPr/>
          <p:nvPr/>
        </p:nvSpPr>
        <p:spPr>
          <a:xfrm>
            <a:off x="250248" y="6114782"/>
            <a:ext cx="396570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latin typeface="Calibri Light" panose="020F0302020204030204" pitchFamily="34" charset="0"/>
                <a:cs typeface="Calibri Light" panose="020F0302020204030204" pitchFamily="34" charset="0"/>
              </a:rPr>
              <a:t>Let’s take </a:t>
            </a:r>
            <a:r>
              <a:rPr lang="en-US" sz="1600" i="1" dirty="0">
                <a:latin typeface="Calibri Light" panose="020F0302020204030204" pitchFamily="34" charset="0"/>
                <a:cs typeface="Calibri Light" panose="020F0302020204030204" pitchFamily="34" charset="0"/>
              </a:rPr>
              <a:t>a</a:t>
            </a:r>
            <a:r>
              <a:rPr lang="en-US" sz="1600" dirty="0">
                <a:latin typeface="Calibri Light" panose="020F0302020204030204" pitchFamily="34" charset="0"/>
                <a:cs typeface="Calibri Light" panose="020F0302020204030204" pitchFamily="34" charset="0"/>
              </a:rPr>
              <a:t>=2 mm, </a:t>
            </a:r>
            <a:r>
              <a:rPr lang="en-US" sz="16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L</a:t>
            </a:r>
            <a:r>
              <a:rPr lang="en-US" sz="1600" baseline="-250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cav</a:t>
            </a:r>
            <a:r>
              <a:rPr lang="en-US" sz="1600" dirty="0">
                <a:latin typeface="Calibri Light" panose="020F0302020204030204" pitchFamily="34" charset="0"/>
                <a:cs typeface="Calibri Light" panose="020F0302020204030204" pitchFamily="34" charset="0"/>
              </a:rPr>
              <a:t> = 30 cm as upper limit.</a:t>
            </a:r>
            <a:endParaRPr lang="en-GB" sz="16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9A522D-A5AB-0C4C-BE02-865904E1A8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8543" y="1188354"/>
            <a:ext cx="6650182" cy="4987636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79029420-8851-3D48-A7E6-4D09513FE96C}"/>
              </a:ext>
            </a:extLst>
          </p:cNvPr>
          <p:cNvSpPr txBox="1"/>
          <p:nvPr/>
        </p:nvSpPr>
        <p:spPr>
          <a:xfrm rot="19752464">
            <a:off x="7281998" y="2962772"/>
            <a:ext cx="18539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Calibri Light" panose="020F0302020204030204" pitchFamily="34" charset="0"/>
                <a:cs typeface="Calibri Light" panose="020F0302020204030204" pitchFamily="34" charset="0"/>
              </a:rPr>
              <a:t>We want it to be &lt; 10%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2D9A80A-1925-D94A-BAE4-B98B1E2F7641}"/>
              </a:ext>
            </a:extLst>
          </p:cNvPr>
          <p:cNvSpPr txBox="1"/>
          <p:nvPr/>
        </p:nvSpPr>
        <p:spPr>
          <a:xfrm>
            <a:off x="179512" y="827420"/>
            <a:ext cx="47215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Assuming that the beta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 function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at Ka band is, </a:t>
            </a:r>
            <a:r>
              <a:rPr lang="el-GR" sz="1600" dirty="0">
                <a:latin typeface="Calibri" panose="020F0502020204030204" pitchFamily="34" charset="0"/>
                <a:cs typeface="Calibri" panose="020F0502020204030204" pitchFamily="34" charset="0"/>
              </a:rPr>
              <a:t>β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>
                <a:latin typeface="Calibri" panose="020F0502020204030204" pitchFamily="34" charset="0"/>
                <a:cs typeface="Calibri" panose="020F0502020204030204" pitchFamily="34" charset="0"/>
              </a:rPr>
              <a:t>= 5 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5" name="5-point Star 4">
            <a:extLst>
              <a:ext uri="{FF2B5EF4-FFF2-40B4-BE49-F238E27FC236}">
                <a16:creationId xmlns:a16="http://schemas.microsoft.com/office/drawing/2014/main" id="{AE0DF924-2854-004B-8CAC-26D68E60EE64}"/>
              </a:ext>
            </a:extLst>
          </p:cNvPr>
          <p:cNvSpPr/>
          <p:nvPr/>
        </p:nvSpPr>
        <p:spPr>
          <a:xfrm rot="1266090">
            <a:off x="3853927" y="1429271"/>
            <a:ext cx="296952" cy="311313"/>
          </a:xfrm>
          <a:prstGeom prst="star5">
            <a:avLst>
              <a:gd name="adj" fmla="val 21602"/>
              <a:gd name="hf" fmla="val 105146"/>
              <a:gd name="vf" fmla="val 110557"/>
            </a:avLst>
          </a:prstGeom>
          <a:solidFill>
            <a:srgbClr val="FFFF00"/>
          </a:solidFill>
          <a:ln w="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4564247"/>
      </p:ext>
    </p:extLst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52670AE3-A82F-4B4A-9038-A6691482772B}"/>
              </a:ext>
            </a:extLst>
          </p:cNvPr>
          <p:cNvSpPr txBox="1">
            <a:spLocks/>
          </p:cNvSpPr>
          <p:nvPr/>
        </p:nvSpPr>
        <p:spPr>
          <a:xfrm>
            <a:off x="448834" y="360"/>
            <a:ext cx="8229600" cy="1041117"/>
          </a:xfrm>
          <a:prstGeom prst="rect">
            <a:avLst/>
          </a:prstGeom>
        </p:spPr>
        <p:txBody>
          <a:bodyPr/>
          <a:lstStyle>
            <a:lvl1pPr algn="l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200">
                <a:solidFill>
                  <a:srgbClr val="000000"/>
                </a:solidFill>
                <a:latin typeface="+mj-lt"/>
                <a:ea typeface="ＭＳ Ｐゴシック" pitchFamily="34" charset="-128"/>
                <a:cs typeface="MS PGothic" charset="0"/>
              </a:defRPr>
            </a:lvl1pPr>
            <a:lvl2pPr algn="ctr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MS PGothic" charset="0"/>
              </a:defRPr>
            </a:lvl2pPr>
            <a:lvl3pPr algn="ctr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MS PGothic" charset="0"/>
              </a:defRPr>
            </a:lvl3pPr>
            <a:lvl4pPr algn="ctr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MS PGothic" charset="0"/>
              </a:defRPr>
            </a:lvl4pPr>
            <a:lvl5pPr algn="ctr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MS PGothic" charset="0"/>
              </a:defRPr>
            </a:lvl5pPr>
            <a:lvl6pPr marL="2514340" indent="-228576" algn="ctr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492" indent="-228576" algn="ctr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8645" indent="-228576" algn="ctr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5797" indent="-228576" algn="ctr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/>
            <a:r>
              <a:rPr lang="en-US" sz="2000" kern="0" dirty="0" err="1">
                <a:latin typeface="Calibri" panose="020F0502020204030204" pitchFamily="34" charset="0"/>
                <a:cs typeface="Calibri" panose="020F0502020204030204" pitchFamily="34" charset="0"/>
              </a:rPr>
              <a:t>Emittace</a:t>
            </a:r>
            <a:r>
              <a:rPr lang="en-US" sz="2000" kern="0" dirty="0">
                <a:latin typeface="Calibri" panose="020F0502020204030204" pitchFamily="34" charset="0"/>
                <a:cs typeface="Calibri" panose="020F0502020204030204" pitchFamily="34" charset="0"/>
              </a:rPr>
              <a:t> growth at BC1 entrance due to</a:t>
            </a:r>
          </a:p>
          <a:p>
            <a:pPr algn="ctr"/>
            <a:r>
              <a:rPr lang="en-US" sz="2000" kern="0" dirty="0">
                <a:latin typeface="Calibri" panose="020F0502020204030204" pitchFamily="34" charset="0"/>
                <a:cs typeface="Calibri" panose="020F0502020204030204" pitchFamily="34" charset="0"/>
              </a:rPr>
              <a:t>Ka-band structure misalignment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08E2C1C-D4A6-7C41-B98C-450CBF8BB56E}"/>
              </a:ext>
            </a:extLst>
          </p:cNvPr>
          <p:cNvSpPr/>
          <p:nvPr/>
        </p:nvSpPr>
        <p:spPr>
          <a:xfrm>
            <a:off x="323528" y="5373216"/>
            <a:ext cx="7313605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1600" i="1" dirty="0">
                <a:latin typeface="Calibri Light" panose="020F0302020204030204" pitchFamily="34" charset="0"/>
                <a:cs typeface="Calibri Light" panose="020F0302020204030204" pitchFamily="34" charset="0"/>
              </a:rPr>
              <a:t>Δ</a:t>
            </a:r>
            <a:r>
              <a:rPr lang="en-US" sz="1600" i="1" dirty="0">
                <a:latin typeface="Calibri Light" panose="020F0302020204030204" pitchFamily="34" charset="0"/>
                <a:cs typeface="Calibri Light" panose="020F0302020204030204" pitchFamily="34" charset="0"/>
              </a:rPr>
              <a:t>x = 100 </a:t>
            </a:r>
            <a:r>
              <a:rPr lang="el-GR" sz="1600" i="1" dirty="0">
                <a:latin typeface="Calibri Light" panose="020F0302020204030204" pitchFamily="34" charset="0"/>
                <a:cs typeface="Calibri Light" panose="020F0302020204030204" pitchFamily="34" charset="0"/>
              </a:rPr>
              <a:t>μ</a:t>
            </a:r>
            <a:r>
              <a:rPr lang="en-US" sz="1600" i="1" dirty="0">
                <a:latin typeface="Calibri Light" panose="020F0302020204030204" pitchFamily="34" charset="0"/>
                <a:cs typeface="Calibri Light" panose="020F0302020204030204" pitchFamily="34" charset="0"/>
              </a:rPr>
              <a:t>m is the standard RMS misalignment</a:t>
            </a:r>
            <a:r>
              <a:rPr lang="el-GR" sz="1600" i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1600" i="1" dirty="0">
                <a:latin typeface="Calibri Light" panose="020F0302020204030204" pitchFamily="34" charset="0"/>
                <a:cs typeface="Calibri Light" panose="020F0302020204030204" pitchFamily="34" charset="0"/>
              </a:rPr>
              <a:t>from pre-alignment</a:t>
            </a:r>
          </a:p>
          <a:p>
            <a:r>
              <a:rPr lang="el-GR" sz="1600" i="1" dirty="0">
                <a:latin typeface="Calibri Light" panose="020F0302020204030204" pitchFamily="34" charset="0"/>
                <a:cs typeface="Calibri Light" panose="020F0302020204030204" pitchFamily="34" charset="0"/>
              </a:rPr>
              <a:t>Δ</a:t>
            </a:r>
            <a:r>
              <a:rPr lang="en-US" sz="1600" i="1" dirty="0">
                <a:latin typeface="Calibri Light" panose="020F0302020204030204" pitchFamily="34" charset="0"/>
                <a:cs typeface="Calibri Light" panose="020F0302020204030204" pitchFamily="34" charset="0"/>
              </a:rPr>
              <a:t>x = 20 </a:t>
            </a:r>
            <a:r>
              <a:rPr lang="el-GR" sz="1600" i="1" dirty="0">
                <a:latin typeface="Calibri Light" panose="020F0302020204030204" pitchFamily="34" charset="0"/>
                <a:cs typeface="Calibri Light" panose="020F0302020204030204" pitchFamily="34" charset="0"/>
              </a:rPr>
              <a:t>μ</a:t>
            </a:r>
            <a:r>
              <a:rPr lang="en-US" sz="1600" i="1" dirty="0">
                <a:latin typeface="Calibri Light" panose="020F0302020204030204" pitchFamily="34" charset="0"/>
                <a:cs typeface="Calibri Light" panose="020F0302020204030204" pitchFamily="34" charset="0"/>
              </a:rPr>
              <a:t>m could be considered as the </a:t>
            </a:r>
            <a:r>
              <a:rPr lang="en-US" sz="1600" dirty="0">
                <a:latin typeface="Calibri Light" panose="020F0302020204030204" pitchFamily="34" charset="0"/>
                <a:cs typeface="Calibri Light" panose="020F0302020204030204" pitchFamily="34" charset="0"/>
              </a:rPr>
              <a:t>equivalent</a:t>
            </a:r>
            <a:r>
              <a:rPr lang="en-US" sz="1600" i="1" dirty="0">
                <a:latin typeface="Calibri Light" panose="020F0302020204030204" pitchFamily="34" charset="0"/>
                <a:cs typeface="Calibri Light" panose="020F0302020204030204" pitchFamily="34" charset="0"/>
              </a:rPr>
              <a:t> misalignment after BBA correction</a:t>
            </a:r>
          </a:p>
          <a:p>
            <a:endParaRPr lang="en-US" sz="1600" i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-US" sz="1600" i="1" dirty="0">
                <a:latin typeface="Calibri Light" panose="020F0302020204030204" pitchFamily="34" charset="0"/>
                <a:cs typeface="Calibri Light" panose="020F0302020204030204" pitchFamily="34" charset="0"/>
              </a:rPr>
              <a:t>We do not have a defined budget, but being &lt; 10% seems definitely a requirement</a:t>
            </a:r>
            <a:endParaRPr lang="en-GB" sz="16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F0950966-0C3A-1C43-8F4C-51DB70112AA1}"/>
              </a:ext>
            </a:extLst>
          </p:cNvPr>
          <p:cNvGrpSpPr/>
          <p:nvPr/>
        </p:nvGrpSpPr>
        <p:grpSpPr>
          <a:xfrm>
            <a:off x="1824270" y="1428724"/>
            <a:ext cx="5927508" cy="3872484"/>
            <a:chOff x="1824270" y="1163092"/>
            <a:chExt cx="5927508" cy="3872484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1294A136-0105-C94A-ADF9-03E0878327E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860032" y="1185492"/>
              <a:ext cx="0" cy="3473777"/>
            </a:xfrm>
            <a:prstGeom prst="line">
              <a:avLst/>
            </a:prstGeom>
            <a:ln w="38100" cmpd="sng">
              <a:solidFill>
                <a:srgbClr val="FF0000">
                  <a:alpha val="47000"/>
                </a:srgb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6767CE5F-018C-9C4F-9404-E7F323A14C1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24270" y="1163092"/>
              <a:ext cx="5532120" cy="3872484"/>
            </a:xfrm>
            <a:prstGeom prst="rect">
              <a:avLst/>
            </a:prstGeom>
          </p:spPr>
        </p:pic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5041B659-487C-6248-9646-EBA1D9970C2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411760" y="2913684"/>
              <a:ext cx="4752528" cy="0"/>
            </a:xfrm>
            <a:prstGeom prst="line">
              <a:avLst/>
            </a:prstGeom>
            <a:ln w="38100" cmpd="sng">
              <a:solidFill>
                <a:srgbClr val="FF0000">
                  <a:alpha val="47000"/>
                </a:srgb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0A0EBF24-5D0B-E442-BDFC-F00BB00D2005}"/>
                </a:ext>
              </a:extLst>
            </p:cNvPr>
            <p:cNvSpPr txBox="1"/>
            <p:nvPr/>
          </p:nvSpPr>
          <p:spPr>
            <a:xfrm>
              <a:off x="7257732" y="2759795"/>
              <a:ext cx="49404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>
                  <a:latin typeface="Calibri Light" panose="020F0302020204030204" pitchFamily="34" charset="0"/>
                  <a:cs typeface="Calibri Light" panose="020F0302020204030204" pitchFamily="34" charset="0"/>
                </a:rPr>
                <a:t>10%</a:t>
              </a: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63FF74B4-E164-4F47-B4D4-B972B48AB358}"/>
              </a:ext>
            </a:extLst>
          </p:cNvPr>
          <p:cNvSpPr txBox="1"/>
          <p:nvPr/>
        </p:nvSpPr>
        <p:spPr>
          <a:xfrm rot="19752464">
            <a:off x="7259608" y="3366537"/>
            <a:ext cx="19437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Calibri Light" panose="020F0302020204030204" pitchFamily="34" charset="0"/>
                <a:cs typeface="Calibri Light" panose="020F0302020204030204" pitchFamily="34" charset="0"/>
              </a:rPr>
              <a:t>We want it to be &lt;&lt; 10%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70F687A-DC4A-9043-A398-C6999B14DE85}"/>
              </a:ext>
            </a:extLst>
          </p:cNvPr>
          <p:cNvSpPr txBox="1"/>
          <p:nvPr/>
        </p:nvSpPr>
        <p:spPr>
          <a:xfrm>
            <a:off x="179512" y="827420"/>
            <a:ext cx="53815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Under the effect of the short-range </a:t>
            </a:r>
            <a:r>
              <a:rPr lang="en-US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tranverse</a:t>
            </a:r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wakefields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3589224"/>
      </p:ext>
    </p:extLst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52670AE3-A82F-4B4A-9038-A6691482772B}"/>
              </a:ext>
            </a:extLst>
          </p:cNvPr>
          <p:cNvSpPr txBox="1">
            <a:spLocks/>
          </p:cNvSpPr>
          <p:nvPr/>
        </p:nvSpPr>
        <p:spPr>
          <a:xfrm>
            <a:off x="448834" y="360"/>
            <a:ext cx="8229600" cy="1041117"/>
          </a:xfrm>
          <a:prstGeom prst="rect">
            <a:avLst/>
          </a:prstGeom>
        </p:spPr>
        <p:txBody>
          <a:bodyPr/>
          <a:lstStyle>
            <a:lvl1pPr algn="l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200">
                <a:solidFill>
                  <a:srgbClr val="000000"/>
                </a:solidFill>
                <a:latin typeface="+mj-lt"/>
                <a:ea typeface="ＭＳ Ｐゴシック" pitchFamily="34" charset="-128"/>
                <a:cs typeface="MS PGothic" charset="0"/>
              </a:defRPr>
            </a:lvl1pPr>
            <a:lvl2pPr algn="ctr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MS PGothic" charset="0"/>
              </a:defRPr>
            </a:lvl2pPr>
            <a:lvl3pPr algn="ctr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MS PGothic" charset="0"/>
              </a:defRPr>
            </a:lvl3pPr>
            <a:lvl4pPr algn="ctr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MS PGothic" charset="0"/>
              </a:defRPr>
            </a:lvl4pPr>
            <a:lvl5pPr algn="ctr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MS PGothic" charset="0"/>
              </a:defRPr>
            </a:lvl5pPr>
            <a:lvl6pPr marL="2514340" indent="-228576" algn="ctr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492" indent="-228576" algn="ctr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8645" indent="-228576" algn="ctr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5797" indent="-228576" algn="ctr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/>
            <a:r>
              <a:rPr lang="en-US" sz="2800" kern="0" dirty="0">
                <a:latin typeface="Calibri" panose="020F0502020204030204" pitchFamily="34" charset="0"/>
                <a:cs typeface="Calibri" panose="020F0502020204030204" pitchFamily="34" charset="0"/>
              </a:rPr>
              <a:t>Prescriptions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08E2C1C-D4A6-7C41-B98C-450CBF8BB56E}"/>
              </a:ext>
            </a:extLst>
          </p:cNvPr>
          <p:cNvSpPr/>
          <p:nvPr/>
        </p:nvSpPr>
        <p:spPr>
          <a:xfrm>
            <a:off x="424077" y="1124744"/>
            <a:ext cx="4558877" cy="22307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alibri Light" panose="020F0302020204030204" pitchFamily="34" charset="0"/>
                <a:cs typeface="Calibri Light" panose="020F0302020204030204" pitchFamily="34" charset="0"/>
              </a:rPr>
              <a:t>Beam dynamics show good working point with:</a:t>
            </a:r>
          </a:p>
          <a:p>
            <a:endParaRPr lang="en-GB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i="1" dirty="0">
                <a:latin typeface="Calibri Light" panose="020F0302020204030204" pitchFamily="34" charset="0"/>
                <a:cs typeface="Calibri Light" panose="020F0302020204030204" pitchFamily="34" charset="0"/>
              </a:rPr>
              <a:t>a</a:t>
            </a: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 &gt;= 2 mm iris aperture radius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i="1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L</a:t>
            </a:r>
            <a:r>
              <a:rPr lang="en-GB" i="1" baseline="-250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cav</a:t>
            </a: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 &lt;= 30 cm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l-GR" dirty="0">
                <a:latin typeface="Calibri Light" panose="020F0302020204030204" pitchFamily="34" charset="0"/>
                <a:cs typeface="Calibri Light" panose="020F0302020204030204" pitchFamily="34" charset="0"/>
              </a:rPr>
              <a:t>β</a:t>
            </a: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 function at Ka-band &lt;= 6 m</a:t>
            </a:r>
          </a:p>
        </p:txBody>
      </p:sp>
    </p:spTree>
    <p:extLst>
      <p:ext uri="{BB962C8B-B14F-4D97-AF65-F5344CB8AC3E}">
        <p14:creationId xmlns:p14="http://schemas.microsoft.com/office/powerpoint/2010/main" val="729579592"/>
      </p:ext>
    </p:extLst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52670AE3-A82F-4B4A-9038-A6691482772B}"/>
              </a:ext>
            </a:extLst>
          </p:cNvPr>
          <p:cNvSpPr txBox="1">
            <a:spLocks/>
          </p:cNvSpPr>
          <p:nvPr/>
        </p:nvSpPr>
        <p:spPr>
          <a:xfrm>
            <a:off x="448834" y="183537"/>
            <a:ext cx="8229600" cy="653175"/>
          </a:xfrm>
          <a:prstGeom prst="rect">
            <a:avLst/>
          </a:prstGeom>
        </p:spPr>
        <p:txBody>
          <a:bodyPr/>
          <a:lstStyle>
            <a:lvl1pPr algn="l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200">
                <a:solidFill>
                  <a:srgbClr val="000000"/>
                </a:solidFill>
                <a:latin typeface="+mj-lt"/>
                <a:ea typeface="ＭＳ Ｐゴシック" pitchFamily="34" charset="-128"/>
                <a:cs typeface="MS PGothic" charset="0"/>
              </a:defRPr>
            </a:lvl1pPr>
            <a:lvl2pPr algn="ctr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MS PGothic" charset="0"/>
              </a:defRPr>
            </a:lvl2pPr>
            <a:lvl3pPr algn="ctr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MS PGothic" charset="0"/>
              </a:defRPr>
            </a:lvl3pPr>
            <a:lvl4pPr algn="ctr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MS PGothic" charset="0"/>
              </a:defRPr>
            </a:lvl4pPr>
            <a:lvl5pPr algn="ctr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MS PGothic" charset="0"/>
              </a:defRPr>
            </a:lvl5pPr>
            <a:lvl6pPr marL="2514340" indent="-228576" algn="ctr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492" indent="-228576" algn="ctr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8645" indent="-228576" algn="ctr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5797" indent="-228576" algn="ctr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/>
            <a:r>
              <a:rPr lang="en-US" sz="2400" kern="0" dirty="0"/>
              <a:t>Part II: Ka-band sensitivities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813EAF1-C145-1F48-B708-0D09B0B98BF2}"/>
              </a:ext>
            </a:extLst>
          </p:cNvPr>
          <p:cNvGrpSpPr/>
          <p:nvPr/>
        </p:nvGrpSpPr>
        <p:grpSpPr>
          <a:xfrm>
            <a:off x="1175491" y="895738"/>
            <a:ext cx="5944112" cy="1175715"/>
            <a:chOff x="2340309" y="2664003"/>
            <a:chExt cx="4398537" cy="870008"/>
          </a:xfrm>
        </p:grpSpPr>
        <p:pic>
          <p:nvPicPr>
            <p:cNvPr id="10" name="Picture 55">
              <a:extLst>
                <a:ext uri="{FF2B5EF4-FFF2-40B4-BE49-F238E27FC236}">
                  <a16:creationId xmlns:a16="http://schemas.microsoft.com/office/drawing/2014/main" id="{63C10F24-5C36-E148-AD97-4F1485B6456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9278" r="42291" b="36061"/>
            <a:stretch/>
          </p:blipFill>
          <p:spPr bwMode="auto">
            <a:xfrm>
              <a:off x="2520032" y="2771725"/>
              <a:ext cx="4134832" cy="7622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F1D237DB-6AD6-6C49-8586-8DC515D048D3}"/>
                    </a:ext>
                  </a:extLst>
                </p:cNvPr>
                <p:cNvSpPr txBox="1"/>
                <p:nvPr/>
              </p:nvSpPr>
              <p:spPr>
                <a:xfrm>
                  <a:off x="4077277" y="2771725"/>
                  <a:ext cx="993531" cy="254273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633" b="1" dirty="0">
                      <a:latin typeface="Calibri Light" panose="020F0302020204030204" pitchFamily="34" charset="0"/>
                      <a:cs typeface="Calibri Light" panose="020F0302020204030204" pitchFamily="34" charset="0"/>
                    </a:rPr>
                    <a:t>Linac-1</a:t>
                  </a:r>
                  <a14:m>
                    <m:oMath xmlns:m="http://schemas.openxmlformats.org/officeDocument/2006/math">
                      <m:r>
                        <a:rPr lang="en-US" sz="1633" b="1" i="0" dirty="0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a14:m>
                  <a:endParaRPr lang="en-US" sz="1633" b="1" dirty="0">
                    <a:latin typeface="Calibri Light" panose="020F0302020204030204" pitchFamily="34" charset="0"/>
                    <a:cs typeface="Calibri Light" panose="020F0302020204030204" pitchFamily="34" charset="0"/>
                  </a:endParaRPr>
                </a:p>
              </p:txBody>
            </p:sp>
          </mc:Choice>
          <mc:Fallback xmlns="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F1D237DB-6AD6-6C49-8586-8DC515D048D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077277" y="2771725"/>
                  <a:ext cx="993531" cy="254273"/>
                </a:xfrm>
                <a:prstGeom prst="rect">
                  <a:avLst/>
                </a:prstGeom>
                <a:blipFill>
                  <a:blip r:embed="rId3"/>
                  <a:stretch>
                    <a:fillRect l="-1869" t="-3571" b="-1785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89C28C92-8B32-FB44-9874-320FD5C7A02B}"/>
                    </a:ext>
                  </a:extLst>
                </p:cNvPr>
                <p:cNvSpPr txBox="1"/>
                <p:nvPr/>
              </p:nvSpPr>
              <p:spPr>
                <a:xfrm>
                  <a:off x="3089893" y="2771725"/>
                  <a:ext cx="396861" cy="254273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33" b="1" i="0" dirty="0" smtClean="0">
                            <a:latin typeface="Cambria Math" panose="02040503050406030204" pitchFamily="18" charset="0"/>
                          </a:rPr>
                          <m:t>𝐊</m:t>
                        </m:r>
                      </m:oMath>
                    </m:oMathPara>
                  </a14:m>
                  <a:endParaRPr lang="en-US" sz="1633" b="1" dirty="0">
                    <a:latin typeface="Calibri Light" panose="020F0302020204030204" pitchFamily="34" charset="0"/>
                    <a:cs typeface="Calibri Light" panose="020F0302020204030204" pitchFamily="34" charset="0"/>
                  </a:endParaRPr>
                </a:p>
              </p:txBody>
            </p:sp>
          </mc:Choice>
          <mc:Fallback xmlns="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89C28C92-8B32-FB44-9874-320FD5C7A02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089893" y="2771725"/>
                  <a:ext cx="396861" cy="254273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4953F9F-A1F7-5F4A-9A01-2E6C73E2E6CA}"/>
                </a:ext>
              </a:extLst>
            </p:cNvPr>
            <p:cNvSpPr txBox="1"/>
            <p:nvPr/>
          </p:nvSpPr>
          <p:spPr>
            <a:xfrm>
              <a:off x="5745315" y="2798165"/>
              <a:ext cx="993531" cy="25427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633" b="1" dirty="0">
                  <a:latin typeface="Calibri Light" panose="020F0302020204030204" pitchFamily="34" charset="0"/>
                  <a:cs typeface="Calibri Light" panose="020F0302020204030204" pitchFamily="34" charset="0"/>
                </a:rPr>
                <a:t>Linac-2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4AA3D34D-3CB7-434B-857A-8E0F60BAC573}"/>
                </a:ext>
              </a:extLst>
            </p:cNvPr>
            <p:cNvSpPr txBox="1"/>
            <p:nvPr/>
          </p:nvSpPr>
          <p:spPr>
            <a:xfrm>
              <a:off x="2340309" y="2664003"/>
              <a:ext cx="814322" cy="440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633" b="1" dirty="0">
                  <a:latin typeface="Calibri Light" panose="020F0302020204030204" pitchFamily="34" charset="0"/>
                  <a:cs typeface="Calibri Light" panose="020F0302020204030204" pitchFamily="34" charset="0"/>
                </a:rPr>
                <a:t>C-band</a:t>
              </a:r>
            </a:p>
            <a:p>
              <a:r>
                <a:rPr lang="en-US" sz="1633" b="1" dirty="0">
                  <a:latin typeface="Calibri Light" panose="020F0302020204030204" pitchFamily="34" charset="0"/>
                  <a:cs typeface="Calibri Light" panose="020F0302020204030204" pitchFamily="34" charset="0"/>
                </a:rPr>
                <a:t>injector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6D4397A-9429-2D45-9187-097F11BEC48A}"/>
                </a:ext>
              </a:extLst>
            </p:cNvPr>
            <p:cNvSpPr txBox="1"/>
            <p:nvPr/>
          </p:nvSpPr>
          <p:spPr>
            <a:xfrm>
              <a:off x="3576233" y="2771725"/>
              <a:ext cx="606722" cy="25427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633" b="1" dirty="0">
                  <a:latin typeface="Calibri Light" panose="020F0302020204030204" pitchFamily="34" charset="0"/>
                  <a:cs typeface="Calibri Light" panose="020F0302020204030204" pitchFamily="34" charset="0"/>
                </a:rPr>
                <a:t>BC1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F175874D-FEE1-DA4F-8492-AE469C51BD34}"/>
                    </a:ext>
                  </a:extLst>
                </p:cNvPr>
                <p:cNvSpPr txBox="1"/>
                <p:nvPr/>
              </p:nvSpPr>
              <p:spPr>
                <a:xfrm>
                  <a:off x="4047559" y="2771725"/>
                  <a:ext cx="993531" cy="254273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633" b="1" dirty="0">
                      <a:latin typeface="Calibri Light" panose="020F0302020204030204" pitchFamily="34" charset="0"/>
                      <a:cs typeface="Calibri Light" panose="020F0302020204030204" pitchFamily="34" charset="0"/>
                    </a:rPr>
                    <a:t>Linac-1</a:t>
                  </a:r>
                  <a14:m>
                    <m:oMath xmlns:m="http://schemas.openxmlformats.org/officeDocument/2006/math">
                      <m:r>
                        <a:rPr lang="en-US" sz="1633" b="1" i="0" dirty="0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a14:m>
                  <a:endParaRPr lang="en-US" sz="1633" b="1" dirty="0">
                    <a:latin typeface="Calibri Light" panose="020F0302020204030204" pitchFamily="34" charset="0"/>
                    <a:cs typeface="Calibri Light" panose="020F0302020204030204" pitchFamily="34" charset="0"/>
                  </a:endParaRPr>
                </a:p>
              </p:txBody>
            </p:sp>
          </mc:Choice>
          <mc:Fallback xmlns="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F175874D-FEE1-DA4F-8492-AE469C51BD3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047559" y="2771725"/>
                  <a:ext cx="993531" cy="254273"/>
                </a:xfrm>
                <a:prstGeom prst="rect">
                  <a:avLst/>
                </a:prstGeom>
                <a:blipFill>
                  <a:blip r:embed="rId5"/>
                  <a:stretch>
                    <a:fillRect l="-1869" t="-3571" b="-1785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DD5DE6A6-A31C-2C41-9C4A-3F9E83C48360}"/>
                </a:ext>
              </a:extLst>
            </p:cNvPr>
            <p:cNvSpPr txBox="1"/>
            <p:nvPr/>
          </p:nvSpPr>
          <p:spPr>
            <a:xfrm>
              <a:off x="5070808" y="2781109"/>
              <a:ext cx="606722" cy="25427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633" b="1" dirty="0">
                  <a:latin typeface="Calibri Light" panose="020F0302020204030204" pitchFamily="34" charset="0"/>
                  <a:cs typeface="Calibri Light" panose="020F0302020204030204" pitchFamily="34" charset="0"/>
                </a:rPr>
                <a:t>BC2</a:t>
              </a:r>
            </a:p>
          </p:txBody>
        </p:sp>
      </p:grpSp>
      <p:sp>
        <p:nvSpPr>
          <p:cNvPr id="22" name="Right Arrow 21">
            <a:extLst>
              <a:ext uri="{FF2B5EF4-FFF2-40B4-BE49-F238E27FC236}">
                <a16:creationId xmlns:a16="http://schemas.microsoft.com/office/drawing/2014/main" id="{C1A1D16C-F896-754F-99AC-F6ED2476D4AD}"/>
              </a:ext>
            </a:extLst>
          </p:cNvPr>
          <p:cNvSpPr/>
          <p:nvPr/>
        </p:nvSpPr>
        <p:spPr bwMode="auto">
          <a:xfrm>
            <a:off x="7233105" y="1686153"/>
            <a:ext cx="326587" cy="195952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82944" tIns="41472" rIns="82944" bIns="41472" numCol="1" rtlCol="0" anchor="t" anchorCtr="0" compatLnSpc="1">
            <a:prstTxWarp prst="textNoShape">
              <a:avLst/>
            </a:prstTxWarp>
          </a:bodyPr>
          <a:lstStyle/>
          <a:p>
            <a:pPr defTabSz="407526" hangingPunct="0">
              <a:lnSpc>
                <a:spcPct val="93000"/>
              </a:lnSpc>
              <a:buClr>
                <a:srgbClr val="000000"/>
              </a:buClr>
              <a:buSzPct val="100000"/>
            </a:pPr>
            <a:endParaRPr lang="en-US" sz="2177" b="1">
              <a:solidFill>
                <a:schemeClr val="bg1"/>
              </a:solidFill>
              <a:latin typeface="Calibri Light" panose="020F0302020204030204" pitchFamily="34" charset="0"/>
              <a:ea typeface="ＭＳ Ｐゴシック" charset="0"/>
              <a:cs typeface="Calibri Light" panose="020F0302020204030204" pitchFamily="34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8C88688-5124-EE42-9528-6BFD6ECED6D2}"/>
              </a:ext>
            </a:extLst>
          </p:cNvPr>
          <p:cNvSpPr/>
          <p:nvPr/>
        </p:nvSpPr>
        <p:spPr>
          <a:xfrm>
            <a:off x="7657640" y="1575008"/>
            <a:ext cx="439543" cy="3155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451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FEL</a:t>
            </a:r>
            <a:endParaRPr lang="en-US" sz="1451" b="1" dirty="0">
              <a:solidFill>
                <a:srgbClr val="FF00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4" name="Table 23">
                <a:extLst>
                  <a:ext uri="{FF2B5EF4-FFF2-40B4-BE49-F238E27FC236}">
                    <a16:creationId xmlns:a16="http://schemas.microsoft.com/office/drawing/2014/main" id="{1EAE314C-644E-D148-A89A-CBD09F79A76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616491479"/>
                  </p:ext>
                </p:extLst>
              </p:nvPr>
            </p:nvGraphicFramePr>
            <p:xfrm>
              <a:off x="279385" y="2437756"/>
              <a:ext cx="8284659" cy="140532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252097">
                      <a:extLst>
                        <a:ext uri="{9D8B030D-6E8A-4147-A177-3AD203B41FA5}">
                          <a16:colId xmlns:a16="http://schemas.microsoft.com/office/drawing/2014/main" val="746327528"/>
                        </a:ext>
                      </a:extLst>
                    </a:gridCol>
                    <a:gridCol w="1024294">
                      <a:extLst>
                        <a:ext uri="{9D8B030D-6E8A-4147-A177-3AD203B41FA5}">
                          <a16:colId xmlns:a16="http://schemas.microsoft.com/office/drawing/2014/main" val="806946860"/>
                        </a:ext>
                      </a:extLst>
                    </a:gridCol>
                    <a:gridCol w="763206">
                      <a:extLst>
                        <a:ext uri="{9D8B030D-6E8A-4147-A177-3AD203B41FA5}">
                          <a16:colId xmlns:a16="http://schemas.microsoft.com/office/drawing/2014/main" val="2800334294"/>
                        </a:ext>
                      </a:extLst>
                    </a:gridCol>
                    <a:gridCol w="892978">
                      <a:extLst>
                        <a:ext uri="{9D8B030D-6E8A-4147-A177-3AD203B41FA5}">
                          <a16:colId xmlns:a16="http://schemas.microsoft.com/office/drawing/2014/main" val="3369520008"/>
                        </a:ext>
                      </a:extLst>
                    </a:gridCol>
                    <a:gridCol w="936104">
                      <a:extLst>
                        <a:ext uri="{9D8B030D-6E8A-4147-A177-3AD203B41FA5}">
                          <a16:colId xmlns:a16="http://schemas.microsoft.com/office/drawing/2014/main" val="3915277477"/>
                        </a:ext>
                      </a:extLst>
                    </a:gridCol>
                    <a:gridCol w="936104">
                      <a:extLst>
                        <a:ext uri="{9D8B030D-6E8A-4147-A177-3AD203B41FA5}">
                          <a16:colId xmlns:a16="http://schemas.microsoft.com/office/drawing/2014/main" val="2612513141"/>
                        </a:ext>
                      </a:extLst>
                    </a:gridCol>
                    <a:gridCol w="1008112">
                      <a:extLst>
                        <a:ext uri="{9D8B030D-6E8A-4147-A177-3AD203B41FA5}">
                          <a16:colId xmlns:a16="http://schemas.microsoft.com/office/drawing/2014/main" val="187844159"/>
                        </a:ext>
                      </a:extLst>
                    </a:gridCol>
                    <a:gridCol w="1471764">
                      <a:extLst>
                        <a:ext uri="{9D8B030D-6E8A-4147-A177-3AD203B41FA5}">
                          <a16:colId xmlns:a16="http://schemas.microsoft.com/office/drawing/2014/main" val="3888529852"/>
                        </a:ext>
                      </a:extLst>
                    </a:gridCol>
                  </a:tblGrid>
                  <a:tr h="235008"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sz="1300" b="1" i="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Band</a:t>
                          </a:r>
                        </a:p>
                      </a:txBody>
                      <a:tcPr marL="82944" marR="82944" marT="41472" marB="41472" anchor="ctr"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sz="1300" b="1" i="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&lt;a&gt; [mm]</a:t>
                          </a:r>
                        </a:p>
                      </a:txBody>
                      <a:tcPr marL="82944" marR="82944" marT="41472" marB="41472" anchor="ctr"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300" b="1" i="0" smtClean="0">
                                  <a:latin typeface="Cambria Math" panose="02040503050406030204" pitchFamily="18" charset="0"/>
                                </a:rPr>
                                <m:t>𝐠</m:t>
                              </m:r>
                            </m:oMath>
                          </a14:m>
                          <a:r>
                            <a:rPr lang="en-US" sz="1300" b="1" i="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[mm]</a:t>
                          </a:r>
                        </a:p>
                      </a:txBody>
                      <a:tcPr marL="82944" marR="82944" marT="41472" marB="41472" anchor="ctr"/>
                    </a:tc>
                    <a:tc rowSpan="2">
                      <a:txBody>
                        <a:bodyPr/>
                        <a:lstStyle/>
                        <a:p>
                          <a:pPr marL="0" marR="0" lvl="0" indent="0" algn="ctr" defTabSz="457152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US" sz="1300" b="1" i="0" smtClean="0">
                                  <a:latin typeface="Cambria Math" panose="02040503050406030204" pitchFamily="18" charset="0"/>
                                </a:rPr>
                                <m:t>𝐥</m:t>
                              </m:r>
                            </m:oMath>
                          </a14:m>
                          <a:r>
                            <a:rPr lang="en-US" sz="1300" b="1" i="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[mm]</a:t>
                          </a:r>
                        </a:p>
                      </a:txBody>
                      <a:tcPr marL="82944" marR="82944" marT="41472" marB="41472"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300" b="1" i="0" dirty="0" err="1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G</a:t>
                          </a:r>
                          <a:r>
                            <a:rPr lang="en-US" sz="1300" b="1" i="0" baseline="-25000" dirty="0" err="1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max</a:t>
                          </a:r>
                          <a:r>
                            <a:rPr lang="en-US" sz="1300" b="1" i="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[MV/m]</a:t>
                          </a:r>
                        </a:p>
                      </a:txBody>
                      <a:tcPr marL="82944" marR="82944" marT="41472" marB="41472" anchor="ctr"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sz="1300" b="1" i="0" dirty="0" err="1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Nb</a:t>
                          </a:r>
                          <a:r>
                            <a:rPr lang="en-US" sz="1300" b="1" i="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of cells</a:t>
                          </a:r>
                        </a:p>
                      </a:txBody>
                      <a:tcPr marL="82944" marR="82944" marT="41472" marB="41472" anchor="ctr"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sz="1300" b="1" i="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Structure Length</a:t>
                          </a:r>
                        </a:p>
                      </a:txBody>
                      <a:tcPr marL="82944" marR="82944" marT="41472" marB="41472" anchor="ctr"/>
                    </a:tc>
                    <a:extLst>
                      <a:ext uri="{0D108BD9-81ED-4DB2-BD59-A6C34878D82A}">
                        <a16:rowId xmlns:a16="http://schemas.microsoft.com/office/drawing/2014/main" val="4189814255"/>
                      </a:ext>
                    </a:extLst>
                  </a:tr>
                  <a:tr h="235008"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300" b="1" i="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100 Hz</a:t>
                          </a:r>
                        </a:p>
                      </a:txBody>
                      <a:tcPr marL="82944" marR="82944" marT="41472" marB="41472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300" b="1" i="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1000 Hz</a:t>
                          </a:r>
                        </a:p>
                      </a:txBody>
                      <a:tcPr marL="82944" marR="82944" marT="41472" marB="41472" anchor="ctr"/>
                    </a:tc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60553207"/>
                      </a:ext>
                    </a:extLst>
                  </a:tr>
                  <a:tr h="2764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300" b="0" i="0" dirty="0">
                              <a:latin typeface="Calibri Light" panose="020F0302020204030204" pitchFamily="34" charset="0"/>
                              <a:cs typeface="Calibri Light" panose="020F0302020204030204" pitchFamily="34" charset="0"/>
                            </a:rPr>
                            <a:t>C</a:t>
                          </a:r>
                        </a:p>
                      </a:txBody>
                      <a:tcPr marL="82944" marR="82944" marT="41472" marB="41472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300" b="0" i="0" dirty="0">
                              <a:latin typeface="Calibri Light" panose="020F0302020204030204" pitchFamily="34" charset="0"/>
                              <a:cs typeface="Calibri Light" panose="020F0302020204030204" pitchFamily="34" charset="0"/>
                            </a:rPr>
                            <a:t>6.6</a:t>
                          </a:r>
                        </a:p>
                      </a:txBody>
                      <a:tcPr marL="82944" marR="82944" marT="41472" marB="41472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300" b="0" i="0" dirty="0">
                              <a:latin typeface="Calibri Light" panose="020F0302020204030204" pitchFamily="34" charset="0"/>
                              <a:cs typeface="Calibri Light" panose="020F0302020204030204" pitchFamily="34" charset="0"/>
                            </a:rPr>
                            <a:t>14.995</a:t>
                          </a:r>
                        </a:p>
                      </a:txBody>
                      <a:tcPr marL="82944" marR="82944" marT="41472" marB="41472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300" b="0" i="0" dirty="0">
                              <a:latin typeface="Calibri Light" panose="020F0302020204030204" pitchFamily="34" charset="0"/>
                              <a:cs typeface="Calibri Light" panose="020F0302020204030204" pitchFamily="34" charset="0"/>
                            </a:rPr>
                            <a:t>17.495</a:t>
                          </a:r>
                        </a:p>
                      </a:txBody>
                      <a:tcPr marL="82944" marR="82944" marT="41472" marB="41472"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300" b="1" i="0">
                              <a:latin typeface="Calibri Light" panose="020F0302020204030204" pitchFamily="34" charset="0"/>
                              <a:cs typeface="Calibri Light" panose="020F0302020204030204" pitchFamily="34" charset="0"/>
                            </a:rPr>
                            <a:t>15</a:t>
                          </a:r>
                          <a:endParaRPr lang="en-US" sz="1300" b="1" i="0" dirty="0">
                            <a:latin typeface="Calibri Light" panose="020F0302020204030204" pitchFamily="34" charset="0"/>
                            <a:cs typeface="Calibri Light" panose="020F0302020204030204" pitchFamily="34" charset="0"/>
                          </a:endParaRPr>
                        </a:p>
                      </a:txBody>
                      <a:tcPr marL="82944" marR="82944" marT="41472" marB="41472"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sz="1300" b="1" i="0" dirty="0">
                            <a:latin typeface="Calibri Light" panose="020F0302020204030204" pitchFamily="34" charset="0"/>
                            <a:cs typeface="Calibri Light" panose="020F0302020204030204" pitchFamily="34" charset="0"/>
                          </a:endParaRPr>
                        </a:p>
                      </a:txBody>
                      <a:tcPr marL="82944" marR="82944" marT="41472" marB="41472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300" b="0" i="0" dirty="0">
                              <a:latin typeface="Calibri Light" panose="020F0302020204030204" pitchFamily="34" charset="0"/>
                              <a:cs typeface="Calibri Light" panose="020F0302020204030204" pitchFamily="34" charset="0"/>
                            </a:rPr>
                            <a:t>115</a:t>
                          </a:r>
                        </a:p>
                      </a:txBody>
                      <a:tcPr marL="82944" marR="82944" marT="41472" marB="41472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300" b="0" i="0" dirty="0">
                              <a:latin typeface="Calibri Light" panose="020F0302020204030204" pitchFamily="34" charset="0"/>
                              <a:cs typeface="Calibri Light" panose="020F0302020204030204" pitchFamily="34" charset="0"/>
                            </a:rPr>
                            <a:t>~2 m</a:t>
                          </a:r>
                        </a:p>
                      </a:txBody>
                      <a:tcPr marL="82944" marR="82944" marT="41472" marB="41472" anchor="ctr"/>
                    </a:tc>
                    <a:extLst>
                      <a:ext uri="{0D108BD9-81ED-4DB2-BD59-A6C34878D82A}">
                        <a16:rowId xmlns:a16="http://schemas.microsoft.com/office/drawing/2014/main" val="1760940317"/>
                      </a:ext>
                    </a:extLst>
                  </a:tr>
                  <a:tr h="2764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300" b="0" i="0" dirty="0">
                              <a:latin typeface="Calibri Light" panose="020F0302020204030204" pitchFamily="34" charset="0"/>
                              <a:cs typeface="Calibri Light" panose="020F0302020204030204" pitchFamily="34" charset="0"/>
                            </a:rPr>
                            <a:t>X</a:t>
                          </a:r>
                        </a:p>
                      </a:txBody>
                      <a:tcPr marL="82944" marR="82944" marT="41472" marB="41472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300" b="0" i="0" dirty="0">
                              <a:latin typeface="Calibri Light" panose="020F0302020204030204" pitchFamily="34" charset="0"/>
                              <a:cs typeface="Calibri Light" panose="020F0302020204030204" pitchFamily="34" charset="0"/>
                            </a:rPr>
                            <a:t>3.5</a:t>
                          </a:r>
                        </a:p>
                      </a:txBody>
                      <a:tcPr marL="82944" marR="82944" marT="41472" marB="41472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300" b="0" i="0" dirty="0">
                              <a:latin typeface="Calibri Light" panose="020F0302020204030204" pitchFamily="34" charset="0"/>
                              <a:cs typeface="Calibri Light" panose="020F0302020204030204" pitchFamily="34" charset="0"/>
                            </a:rPr>
                            <a:t>6.331</a:t>
                          </a:r>
                        </a:p>
                      </a:txBody>
                      <a:tcPr marL="82944" marR="82944" marT="41472" marB="41472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300" b="0" i="0" dirty="0">
                              <a:latin typeface="Calibri Light" panose="020F0302020204030204" pitchFamily="34" charset="0"/>
                              <a:cs typeface="Calibri Light" panose="020F0302020204030204" pitchFamily="34" charset="0"/>
                            </a:rPr>
                            <a:t>8.331</a:t>
                          </a:r>
                        </a:p>
                      </a:txBody>
                      <a:tcPr marL="82944" marR="82944" marT="41472" marB="41472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300" b="1" i="0" dirty="0">
                              <a:latin typeface="Calibri Light" panose="020F0302020204030204" pitchFamily="34" charset="0"/>
                              <a:cs typeface="Calibri Light" panose="020F0302020204030204" pitchFamily="34" charset="0"/>
                            </a:rPr>
                            <a:t>65</a:t>
                          </a:r>
                        </a:p>
                      </a:txBody>
                      <a:tcPr marL="82944" marR="82944" marT="41472" marB="41472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300" b="0" i="0" dirty="0">
                              <a:latin typeface="Calibri Light" panose="020F0302020204030204" pitchFamily="34" charset="0"/>
                              <a:cs typeface="Calibri Light" panose="020F0302020204030204" pitchFamily="34" charset="0"/>
                            </a:rPr>
                            <a:t>30.4</a:t>
                          </a:r>
                        </a:p>
                      </a:txBody>
                      <a:tcPr marL="82944" marR="82944" marT="41472" marB="41472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300" b="0" i="0" dirty="0">
                              <a:latin typeface="Calibri Light" panose="020F0302020204030204" pitchFamily="34" charset="0"/>
                              <a:cs typeface="Calibri Light" panose="020F0302020204030204" pitchFamily="34" charset="0"/>
                            </a:rPr>
                            <a:t>108</a:t>
                          </a:r>
                        </a:p>
                      </a:txBody>
                      <a:tcPr marL="82944" marR="82944" marT="41472" marB="41472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300" b="0" i="0" dirty="0">
                              <a:latin typeface="Calibri Light" panose="020F0302020204030204" pitchFamily="34" charset="0"/>
                              <a:cs typeface="Calibri Light" panose="020F0302020204030204" pitchFamily="34" charset="0"/>
                            </a:rPr>
                            <a:t>~90 cm</a:t>
                          </a:r>
                        </a:p>
                      </a:txBody>
                      <a:tcPr marL="82944" marR="82944" marT="41472" marB="41472" anchor="ctr"/>
                    </a:tc>
                    <a:extLst>
                      <a:ext uri="{0D108BD9-81ED-4DB2-BD59-A6C34878D82A}">
                        <a16:rowId xmlns:a16="http://schemas.microsoft.com/office/drawing/2014/main" val="2179010016"/>
                      </a:ext>
                    </a:extLst>
                  </a:tr>
                  <a:tr h="2764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300" b="0" i="0" dirty="0">
                              <a:latin typeface="Calibri Light" panose="020F0302020204030204" pitchFamily="34" charset="0"/>
                              <a:cs typeface="Calibri Light" panose="020F0302020204030204" pitchFamily="34" charset="0"/>
                            </a:rPr>
                            <a:t>Ka</a:t>
                          </a:r>
                        </a:p>
                      </a:txBody>
                      <a:tcPr marL="82944" marR="82944" marT="41472" marB="41472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300" b="0" i="0" dirty="0">
                              <a:latin typeface="Calibri Light" panose="020F0302020204030204" pitchFamily="34" charset="0"/>
                              <a:cs typeface="Calibri Light" panose="020F0302020204030204" pitchFamily="34" charset="0"/>
                            </a:rPr>
                            <a:t>2</a:t>
                          </a:r>
                        </a:p>
                      </a:txBody>
                      <a:tcPr marL="82944" marR="82944" marT="41472" marB="41472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300" b="0" i="0" smtClean="0">
                                    <a:latin typeface="Cambria Math" panose="02040503050406030204" pitchFamily="18" charset="0"/>
                                  </a:rPr>
                                  <m:t>2.178</m:t>
                                </m:r>
                              </m:oMath>
                            </m:oMathPara>
                          </a14:m>
                          <a:endParaRPr lang="en-US" sz="1300" b="0" i="0" dirty="0">
                            <a:latin typeface="Calibri Light" panose="020F0302020204030204" pitchFamily="34" charset="0"/>
                            <a:cs typeface="Calibri Light" panose="020F0302020204030204" pitchFamily="34" charset="0"/>
                          </a:endParaRPr>
                        </a:p>
                      </a:txBody>
                      <a:tcPr marL="82944" marR="82944" marT="41472" marB="41472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300" b="0" i="0" dirty="0">
                              <a:latin typeface="Calibri Light" panose="020F0302020204030204" pitchFamily="34" charset="0"/>
                              <a:cs typeface="Calibri Light" panose="020F0302020204030204" pitchFamily="34" charset="0"/>
                            </a:rPr>
                            <a:t>2.777</a:t>
                          </a:r>
                        </a:p>
                      </a:txBody>
                      <a:tcPr marL="82944" marR="82944" marT="41472" marB="41472"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300" b="1" i="0" dirty="0">
                              <a:latin typeface="Calibri Light" panose="020F0302020204030204" pitchFamily="34" charset="0"/>
                              <a:cs typeface="Calibri Light" panose="020F0302020204030204" pitchFamily="34" charset="0"/>
                            </a:rPr>
                            <a:t>56.7</a:t>
                          </a:r>
                        </a:p>
                      </a:txBody>
                      <a:tcPr marL="82944" marR="82944" marT="41472" marB="41472" anchor="ctr"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300" b="1" i="0" dirty="0">
                              <a:latin typeface="Calibri Light" panose="020F0302020204030204" pitchFamily="34" charset="0"/>
                              <a:cs typeface="Calibri Light" panose="020F0302020204030204" pitchFamily="34" charset="0"/>
                            </a:rPr>
                            <a:t>36</a:t>
                          </a:r>
                        </a:p>
                      </a:txBody>
                      <a:tcPr marL="82944" marR="82944" marT="41472" marB="41472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300" b="0" i="0" dirty="0">
                              <a:latin typeface="Calibri Light" panose="020F0302020204030204" pitchFamily="34" charset="0"/>
                              <a:cs typeface="Calibri Light" panose="020F0302020204030204" pitchFamily="34" charset="0"/>
                            </a:rPr>
                            <a:t>~10 cm</a:t>
                          </a:r>
                        </a:p>
                      </a:txBody>
                      <a:tcPr marL="82944" marR="82944" marT="41472" marB="41472" anchor="ctr"/>
                    </a:tc>
                    <a:extLst>
                      <a:ext uri="{0D108BD9-81ED-4DB2-BD59-A6C34878D82A}">
                        <a16:rowId xmlns:a16="http://schemas.microsoft.com/office/drawing/2014/main" val="56887749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4" name="Table 23">
                <a:extLst>
                  <a:ext uri="{FF2B5EF4-FFF2-40B4-BE49-F238E27FC236}">
                    <a16:creationId xmlns:a16="http://schemas.microsoft.com/office/drawing/2014/main" id="{1EAE314C-644E-D148-A89A-CBD09F79A76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616491479"/>
                  </p:ext>
                </p:extLst>
              </p:nvPr>
            </p:nvGraphicFramePr>
            <p:xfrm>
              <a:off x="279385" y="2437756"/>
              <a:ext cx="8284659" cy="140532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252097">
                      <a:extLst>
                        <a:ext uri="{9D8B030D-6E8A-4147-A177-3AD203B41FA5}">
                          <a16:colId xmlns:a16="http://schemas.microsoft.com/office/drawing/2014/main" val="746327528"/>
                        </a:ext>
                      </a:extLst>
                    </a:gridCol>
                    <a:gridCol w="1024294">
                      <a:extLst>
                        <a:ext uri="{9D8B030D-6E8A-4147-A177-3AD203B41FA5}">
                          <a16:colId xmlns:a16="http://schemas.microsoft.com/office/drawing/2014/main" val="806946860"/>
                        </a:ext>
                      </a:extLst>
                    </a:gridCol>
                    <a:gridCol w="763206">
                      <a:extLst>
                        <a:ext uri="{9D8B030D-6E8A-4147-A177-3AD203B41FA5}">
                          <a16:colId xmlns:a16="http://schemas.microsoft.com/office/drawing/2014/main" val="2800334294"/>
                        </a:ext>
                      </a:extLst>
                    </a:gridCol>
                    <a:gridCol w="892978">
                      <a:extLst>
                        <a:ext uri="{9D8B030D-6E8A-4147-A177-3AD203B41FA5}">
                          <a16:colId xmlns:a16="http://schemas.microsoft.com/office/drawing/2014/main" val="3369520008"/>
                        </a:ext>
                      </a:extLst>
                    </a:gridCol>
                    <a:gridCol w="936104">
                      <a:extLst>
                        <a:ext uri="{9D8B030D-6E8A-4147-A177-3AD203B41FA5}">
                          <a16:colId xmlns:a16="http://schemas.microsoft.com/office/drawing/2014/main" val="3915277477"/>
                        </a:ext>
                      </a:extLst>
                    </a:gridCol>
                    <a:gridCol w="936104">
                      <a:extLst>
                        <a:ext uri="{9D8B030D-6E8A-4147-A177-3AD203B41FA5}">
                          <a16:colId xmlns:a16="http://schemas.microsoft.com/office/drawing/2014/main" val="2612513141"/>
                        </a:ext>
                      </a:extLst>
                    </a:gridCol>
                    <a:gridCol w="1008112">
                      <a:extLst>
                        <a:ext uri="{9D8B030D-6E8A-4147-A177-3AD203B41FA5}">
                          <a16:colId xmlns:a16="http://schemas.microsoft.com/office/drawing/2014/main" val="187844159"/>
                        </a:ext>
                      </a:extLst>
                    </a:gridCol>
                    <a:gridCol w="1471764">
                      <a:extLst>
                        <a:ext uri="{9D8B030D-6E8A-4147-A177-3AD203B41FA5}">
                          <a16:colId xmlns:a16="http://schemas.microsoft.com/office/drawing/2014/main" val="3888529852"/>
                        </a:ext>
                      </a:extLst>
                    </a:gridCol>
                  </a:tblGrid>
                  <a:tr h="281064"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sz="1300" b="1" i="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Band</a:t>
                          </a:r>
                        </a:p>
                      </a:txBody>
                      <a:tcPr marL="82944" marR="82944" marT="41472" marB="41472" anchor="ctr"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sz="1300" b="1" i="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&lt;a&gt; [mm]</a:t>
                          </a:r>
                        </a:p>
                      </a:txBody>
                      <a:tcPr marL="82944" marR="82944" marT="41472" marB="41472" anchor="ctr"/>
                    </a:tc>
                    <a:tc rowSpan="2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82944" marR="82944" marT="41472" marB="41472" anchor="ctr">
                        <a:blipFill>
                          <a:blip r:embed="rId6"/>
                          <a:stretch>
                            <a:fillRect l="-300000" r="-690000" b="-157778"/>
                          </a:stretch>
                        </a:blipFill>
                      </a:tcPr>
                    </a:tc>
                    <a:tc rowSpan="2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82944" marR="82944" marT="41472" marB="41472" anchor="ctr">
                        <a:blipFill>
                          <a:blip r:embed="rId6"/>
                          <a:stretch>
                            <a:fillRect l="-342857" r="-491429" b="-157778"/>
                          </a:stretch>
                        </a:blip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300" b="1" i="0" dirty="0" err="1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G</a:t>
                          </a:r>
                          <a:r>
                            <a:rPr lang="en-US" sz="1300" b="1" i="0" baseline="-25000" dirty="0" err="1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max</a:t>
                          </a:r>
                          <a:r>
                            <a:rPr lang="en-US" sz="1300" b="1" i="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[MV/m]</a:t>
                          </a:r>
                        </a:p>
                      </a:txBody>
                      <a:tcPr marL="82944" marR="82944" marT="41472" marB="41472" anchor="ctr"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sz="1300" b="1" i="0" dirty="0" err="1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Nb</a:t>
                          </a:r>
                          <a:r>
                            <a:rPr lang="en-US" sz="1300" b="1" i="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of cells</a:t>
                          </a:r>
                        </a:p>
                      </a:txBody>
                      <a:tcPr marL="82944" marR="82944" marT="41472" marB="41472" anchor="ctr"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sz="1300" b="1" i="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Structure Length</a:t>
                          </a:r>
                        </a:p>
                      </a:txBody>
                      <a:tcPr marL="82944" marR="82944" marT="41472" marB="41472" anchor="ctr"/>
                    </a:tc>
                    <a:extLst>
                      <a:ext uri="{0D108BD9-81ED-4DB2-BD59-A6C34878D82A}">
                        <a16:rowId xmlns:a16="http://schemas.microsoft.com/office/drawing/2014/main" val="4189814255"/>
                      </a:ext>
                    </a:extLst>
                  </a:tr>
                  <a:tr h="281064"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300" b="1" i="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100 Hz</a:t>
                          </a:r>
                        </a:p>
                      </a:txBody>
                      <a:tcPr marL="82944" marR="82944" marT="41472" marB="41472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300" b="1" i="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1000 Hz</a:t>
                          </a:r>
                        </a:p>
                      </a:txBody>
                      <a:tcPr marL="82944" marR="82944" marT="41472" marB="41472" anchor="ctr"/>
                    </a:tc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60553207"/>
                      </a:ext>
                    </a:extLst>
                  </a:tr>
                  <a:tr h="28106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300" b="0" i="0" dirty="0">
                              <a:latin typeface="Calibri Light" panose="020F0302020204030204" pitchFamily="34" charset="0"/>
                              <a:cs typeface="Calibri Light" panose="020F0302020204030204" pitchFamily="34" charset="0"/>
                            </a:rPr>
                            <a:t>C</a:t>
                          </a:r>
                        </a:p>
                      </a:txBody>
                      <a:tcPr marL="82944" marR="82944" marT="41472" marB="41472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300" b="0" i="0" dirty="0">
                              <a:latin typeface="Calibri Light" panose="020F0302020204030204" pitchFamily="34" charset="0"/>
                              <a:cs typeface="Calibri Light" panose="020F0302020204030204" pitchFamily="34" charset="0"/>
                            </a:rPr>
                            <a:t>6.6</a:t>
                          </a:r>
                        </a:p>
                      </a:txBody>
                      <a:tcPr marL="82944" marR="82944" marT="41472" marB="41472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300" b="0" i="0" dirty="0">
                              <a:latin typeface="Calibri Light" panose="020F0302020204030204" pitchFamily="34" charset="0"/>
                              <a:cs typeface="Calibri Light" panose="020F0302020204030204" pitchFamily="34" charset="0"/>
                            </a:rPr>
                            <a:t>14.995</a:t>
                          </a:r>
                        </a:p>
                      </a:txBody>
                      <a:tcPr marL="82944" marR="82944" marT="41472" marB="41472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300" b="0" i="0" dirty="0">
                              <a:latin typeface="Calibri Light" panose="020F0302020204030204" pitchFamily="34" charset="0"/>
                              <a:cs typeface="Calibri Light" panose="020F0302020204030204" pitchFamily="34" charset="0"/>
                            </a:rPr>
                            <a:t>17.495</a:t>
                          </a:r>
                        </a:p>
                      </a:txBody>
                      <a:tcPr marL="82944" marR="82944" marT="41472" marB="41472"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300" b="1" i="0">
                              <a:latin typeface="Calibri Light" panose="020F0302020204030204" pitchFamily="34" charset="0"/>
                              <a:cs typeface="Calibri Light" panose="020F0302020204030204" pitchFamily="34" charset="0"/>
                            </a:rPr>
                            <a:t>15</a:t>
                          </a:r>
                          <a:endParaRPr lang="en-US" sz="1300" b="1" i="0" dirty="0">
                            <a:latin typeface="Calibri Light" panose="020F0302020204030204" pitchFamily="34" charset="0"/>
                            <a:cs typeface="Calibri Light" panose="020F0302020204030204" pitchFamily="34" charset="0"/>
                          </a:endParaRPr>
                        </a:p>
                      </a:txBody>
                      <a:tcPr marL="82944" marR="82944" marT="41472" marB="41472"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sz="1300" b="1" i="0" dirty="0">
                            <a:latin typeface="Calibri Light" panose="020F0302020204030204" pitchFamily="34" charset="0"/>
                            <a:cs typeface="Calibri Light" panose="020F0302020204030204" pitchFamily="34" charset="0"/>
                          </a:endParaRPr>
                        </a:p>
                      </a:txBody>
                      <a:tcPr marL="82944" marR="82944" marT="41472" marB="41472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300" b="0" i="0" dirty="0">
                              <a:latin typeface="Calibri Light" panose="020F0302020204030204" pitchFamily="34" charset="0"/>
                              <a:cs typeface="Calibri Light" panose="020F0302020204030204" pitchFamily="34" charset="0"/>
                            </a:rPr>
                            <a:t>115</a:t>
                          </a:r>
                        </a:p>
                      </a:txBody>
                      <a:tcPr marL="82944" marR="82944" marT="41472" marB="41472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300" b="0" i="0" dirty="0">
                              <a:latin typeface="Calibri Light" panose="020F0302020204030204" pitchFamily="34" charset="0"/>
                              <a:cs typeface="Calibri Light" panose="020F0302020204030204" pitchFamily="34" charset="0"/>
                            </a:rPr>
                            <a:t>~2 m</a:t>
                          </a:r>
                        </a:p>
                      </a:txBody>
                      <a:tcPr marL="82944" marR="82944" marT="41472" marB="41472" anchor="ctr"/>
                    </a:tc>
                    <a:extLst>
                      <a:ext uri="{0D108BD9-81ED-4DB2-BD59-A6C34878D82A}">
                        <a16:rowId xmlns:a16="http://schemas.microsoft.com/office/drawing/2014/main" val="1760940317"/>
                      </a:ext>
                    </a:extLst>
                  </a:tr>
                  <a:tr h="28106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300" b="0" i="0" dirty="0">
                              <a:latin typeface="Calibri Light" panose="020F0302020204030204" pitchFamily="34" charset="0"/>
                              <a:cs typeface="Calibri Light" panose="020F0302020204030204" pitchFamily="34" charset="0"/>
                            </a:rPr>
                            <a:t>X</a:t>
                          </a:r>
                        </a:p>
                      </a:txBody>
                      <a:tcPr marL="82944" marR="82944" marT="41472" marB="41472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300" b="0" i="0" dirty="0">
                              <a:latin typeface="Calibri Light" panose="020F0302020204030204" pitchFamily="34" charset="0"/>
                              <a:cs typeface="Calibri Light" panose="020F0302020204030204" pitchFamily="34" charset="0"/>
                            </a:rPr>
                            <a:t>3.5</a:t>
                          </a:r>
                        </a:p>
                      </a:txBody>
                      <a:tcPr marL="82944" marR="82944" marT="41472" marB="41472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300" b="0" i="0" dirty="0">
                              <a:latin typeface="Calibri Light" panose="020F0302020204030204" pitchFamily="34" charset="0"/>
                              <a:cs typeface="Calibri Light" panose="020F0302020204030204" pitchFamily="34" charset="0"/>
                            </a:rPr>
                            <a:t>6.331</a:t>
                          </a:r>
                        </a:p>
                      </a:txBody>
                      <a:tcPr marL="82944" marR="82944" marT="41472" marB="41472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300" b="0" i="0" dirty="0">
                              <a:latin typeface="Calibri Light" panose="020F0302020204030204" pitchFamily="34" charset="0"/>
                              <a:cs typeface="Calibri Light" panose="020F0302020204030204" pitchFamily="34" charset="0"/>
                            </a:rPr>
                            <a:t>8.331</a:t>
                          </a:r>
                        </a:p>
                      </a:txBody>
                      <a:tcPr marL="82944" marR="82944" marT="41472" marB="41472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300" b="1" i="0" dirty="0">
                              <a:latin typeface="Calibri Light" panose="020F0302020204030204" pitchFamily="34" charset="0"/>
                              <a:cs typeface="Calibri Light" panose="020F0302020204030204" pitchFamily="34" charset="0"/>
                            </a:rPr>
                            <a:t>65</a:t>
                          </a:r>
                        </a:p>
                      </a:txBody>
                      <a:tcPr marL="82944" marR="82944" marT="41472" marB="41472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300" b="0" i="0" dirty="0">
                              <a:latin typeface="Calibri Light" panose="020F0302020204030204" pitchFamily="34" charset="0"/>
                              <a:cs typeface="Calibri Light" panose="020F0302020204030204" pitchFamily="34" charset="0"/>
                            </a:rPr>
                            <a:t>30.4</a:t>
                          </a:r>
                        </a:p>
                      </a:txBody>
                      <a:tcPr marL="82944" marR="82944" marT="41472" marB="41472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300" b="0" i="0" dirty="0">
                              <a:latin typeface="Calibri Light" panose="020F0302020204030204" pitchFamily="34" charset="0"/>
                              <a:cs typeface="Calibri Light" panose="020F0302020204030204" pitchFamily="34" charset="0"/>
                            </a:rPr>
                            <a:t>108</a:t>
                          </a:r>
                        </a:p>
                      </a:txBody>
                      <a:tcPr marL="82944" marR="82944" marT="41472" marB="41472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300" b="0" i="0" dirty="0">
                              <a:latin typeface="Calibri Light" panose="020F0302020204030204" pitchFamily="34" charset="0"/>
                              <a:cs typeface="Calibri Light" panose="020F0302020204030204" pitchFamily="34" charset="0"/>
                            </a:rPr>
                            <a:t>~90 cm</a:t>
                          </a:r>
                        </a:p>
                      </a:txBody>
                      <a:tcPr marL="82944" marR="82944" marT="41472" marB="41472" anchor="ctr"/>
                    </a:tc>
                    <a:extLst>
                      <a:ext uri="{0D108BD9-81ED-4DB2-BD59-A6C34878D82A}">
                        <a16:rowId xmlns:a16="http://schemas.microsoft.com/office/drawing/2014/main" val="2179010016"/>
                      </a:ext>
                    </a:extLst>
                  </a:tr>
                  <a:tr h="28106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300" b="0" i="0" dirty="0">
                              <a:latin typeface="Calibri Light" panose="020F0302020204030204" pitchFamily="34" charset="0"/>
                              <a:cs typeface="Calibri Light" panose="020F0302020204030204" pitchFamily="34" charset="0"/>
                            </a:rPr>
                            <a:t>Ka</a:t>
                          </a:r>
                        </a:p>
                      </a:txBody>
                      <a:tcPr marL="82944" marR="82944" marT="41472" marB="41472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300" b="0" i="0" dirty="0">
                              <a:latin typeface="Calibri Light" panose="020F0302020204030204" pitchFamily="34" charset="0"/>
                              <a:cs typeface="Calibri Light" panose="020F0302020204030204" pitchFamily="34" charset="0"/>
                            </a:rPr>
                            <a:t>2</a:t>
                          </a:r>
                        </a:p>
                      </a:txBody>
                      <a:tcPr marL="82944" marR="82944" marT="41472" marB="41472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82944" marR="82944" marT="41472" marB="41472" anchor="ctr">
                        <a:blipFill>
                          <a:blip r:embed="rId6"/>
                          <a:stretch>
                            <a:fillRect l="-300000" t="-409091" r="-690000" b="-1818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300" b="0" i="0" dirty="0">
                              <a:latin typeface="Calibri Light" panose="020F0302020204030204" pitchFamily="34" charset="0"/>
                              <a:cs typeface="Calibri Light" panose="020F0302020204030204" pitchFamily="34" charset="0"/>
                            </a:rPr>
                            <a:t>2.777</a:t>
                          </a:r>
                        </a:p>
                      </a:txBody>
                      <a:tcPr marL="82944" marR="82944" marT="41472" marB="41472"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300" b="1" i="0" dirty="0">
                              <a:latin typeface="Calibri Light" panose="020F0302020204030204" pitchFamily="34" charset="0"/>
                              <a:cs typeface="Calibri Light" panose="020F0302020204030204" pitchFamily="34" charset="0"/>
                            </a:rPr>
                            <a:t>56.7</a:t>
                          </a:r>
                        </a:p>
                      </a:txBody>
                      <a:tcPr marL="82944" marR="82944" marT="41472" marB="41472" anchor="ctr"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300" b="1" i="0" dirty="0">
                              <a:latin typeface="Calibri Light" panose="020F0302020204030204" pitchFamily="34" charset="0"/>
                              <a:cs typeface="Calibri Light" panose="020F0302020204030204" pitchFamily="34" charset="0"/>
                            </a:rPr>
                            <a:t>36</a:t>
                          </a:r>
                        </a:p>
                      </a:txBody>
                      <a:tcPr marL="82944" marR="82944" marT="41472" marB="41472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300" b="0" i="0" dirty="0">
                              <a:latin typeface="Calibri Light" panose="020F0302020204030204" pitchFamily="34" charset="0"/>
                              <a:cs typeface="Calibri Light" panose="020F0302020204030204" pitchFamily="34" charset="0"/>
                            </a:rPr>
                            <a:t>~10 cm</a:t>
                          </a:r>
                        </a:p>
                      </a:txBody>
                      <a:tcPr marL="82944" marR="82944" marT="41472" marB="41472" anchor="ctr"/>
                    </a:tc>
                    <a:extLst>
                      <a:ext uri="{0D108BD9-81ED-4DB2-BD59-A6C34878D82A}">
                        <a16:rowId xmlns:a16="http://schemas.microsoft.com/office/drawing/2014/main" val="568877492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5" name="Rectangle 24">
            <a:extLst>
              <a:ext uri="{FF2B5EF4-FFF2-40B4-BE49-F238E27FC236}">
                <a16:creationId xmlns:a16="http://schemas.microsoft.com/office/drawing/2014/main" id="{3398A094-26CB-9247-A470-815AE5AAA0D6}"/>
              </a:ext>
            </a:extLst>
          </p:cNvPr>
          <p:cNvSpPr/>
          <p:nvPr/>
        </p:nvSpPr>
        <p:spPr>
          <a:xfrm>
            <a:off x="254022" y="2060848"/>
            <a:ext cx="159332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 err="1">
                <a:latin typeface="Calibri" panose="020F0502020204030204" pitchFamily="34" charset="0"/>
                <a:cs typeface="Calibri" panose="020F0502020204030204" pitchFamily="34" charset="0"/>
              </a:rPr>
              <a:t>Linac</a:t>
            </a:r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 RF Structures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D724BFD5-D773-DF4E-A369-9D9F312407EA}"/>
                  </a:ext>
                </a:extLst>
              </p:cNvPr>
              <p:cNvSpPr/>
              <p:nvPr/>
            </p:nvSpPr>
            <p:spPr>
              <a:xfrm>
                <a:off x="192497" y="3861048"/>
                <a:ext cx="3291350" cy="4135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4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Bunch Compressor: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1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1" i="0" dirty="0" smtClean="0">
                            <a:latin typeface="Cambria Math" panose="02040503050406030204" pitchFamily="18" charset="0"/>
                          </a:rPr>
                          <m:t>𝐑</m:t>
                        </m:r>
                      </m:e>
                      <m:sub>
                        <m:r>
                          <a:rPr lang="en-US" sz="1400" b="1" i="0" dirty="0" smtClean="0">
                            <a:latin typeface="Cambria Math" panose="02040503050406030204" pitchFamily="18" charset="0"/>
                          </a:rPr>
                          <m:t>𝟓𝟔</m:t>
                        </m:r>
                      </m:sub>
                    </m:sSub>
                    <m:r>
                      <a:rPr lang="en-US" sz="1400" b="1" i="0" dirty="0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1400" b="1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1" i="0" dirty="0" smtClean="0">
                            <a:latin typeface="Cambria Math" panose="02040503050406030204" pitchFamily="18" charset="0"/>
                          </a:rPr>
                          <m:t>𝐓</m:t>
                        </m:r>
                      </m:e>
                      <m:sub>
                        <m:r>
                          <a:rPr lang="en-US" sz="1400" b="1" i="0" dirty="0" smtClean="0">
                            <a:latin typeface="Cambria Math" panose="02040503050406030204" pitchFamily="18" charset="0"/>
                          </a:rPr>
                          <m:t>𝟓𝟔𝟔</m:t>
                        </m:r>
                      </m:sub>
                    </m:sSub>
                    <m:r>
                      <a:rPr lang="en-US" sz="1400" b="1" i="0" dirty="0" smtClean="0">
                        <a:latin typeface="Cambria Math" panose="02040503050406030204" pitchFamily="18" charset="0"/>
                      </a:rPr>
                      <m:t>=−</m:t>
                    </m:r>
                    <m:f>
                      <m:fPr>
                        <m:ctrlPr>
                          <a:rPr lang="en-US" sz="1400" b="1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400" b="1" i="0" dirty="0" smtClean="0">
                            <a:latin typeface="Cambria Math" panose="02040503050406030204" pitchFamily="18" charset="0"/>
                          </a:rPr>
                          <m:t>𝟑</m:t>
                        </m:r>
                      </m:num>
                      <m:den>
                        <m:r>
                          <a:rPr lang="en-US" sz="1400" b="1" i="0" dirty="0" smtClean="0"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  <m:sSub>
                      <m:sSubPr>
                        <m:ctrlPr>
                          <a:rPr lang="en-US" sz="1400" b="1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1" i="0" dirty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1400" b="1" i="0" dirty="0" smtClean="0">
                            <a:latin typeface="Cambria Math" panose="02040503050406030204" pitchFamily="18" charset="0"/>
                          </a:rPr>
                          <m:t>𝐑</m:t>
                        </m:r>
                      </m:e>
                      <m:sub>
                        <m:r>
                          <a:rPr lang="en-US" sz="1400" b="1" i="0" dirty="0" smtClean="0">
                            <a:latin typeface="Cambria Math" panose="02040503050406030204" pitchFamily="18" charset="0"/>
                          </a:rPr>
                          <m:t>𝟓𝟔</m:t>
                        </m:r>
                      </m:sub>
                    </m:sSub>
                  </m:oMath>
                </a14:m>
                <a:endParaRPr lang="en-US" sz="1400" b="1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D724BFD5-D773-DF4E-A369-9D9F312407E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2497" y="3861048"/>
                <a:ext cx="3291350" cy="413575"/>
              </a:xfrm>
              <a:prstGeom prst="rect">
                <a:avLst/>
              </a:prstGeom>
              <a:blipFill>
                <a:blip r:embed="rId7"/>
                <a:stretch>
                  <a:fillRect l="-38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Rectangle 26">
            <a:extLst>
              <a:ext uri="{FF2B5EF4-FFF2-40B4-BE49-F238E27FC236}">
                <a16:creationId xmlns:a16="http://schemas.microsoft.com/office/drawing/2014/main" id="{0EBD4F92-DA3D-0C4F-91B3-0EB5124C7727}"/>
              </a:ext>
            </a:extLst>
          </p:cNvPr>
          <p:cNvSpPr/>
          <p:nvPr/>
        </p:nvSpPr>
        <p:spPr>
          <a:xfrm>
            <a:off x="179512" y="4365104"/>
            <a:ext cx="150868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Design Objectives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8" name="Table 27">
                <a:extLst>
                  <a:ext uri="{FF2B5EF4-FFF2-40B4-BE49-F238E27FC236}">
                    <a16:creationId xmlns:a16="http://schemas.microsoft.com/office/drawing/2014/main" id="{6B1A3089-7C28-8E46-B48A-60C135DB2EE7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86110149"/>
                  </p:ext>
                </p:extLst>
              </p:nvPr>
            </p:nvGraphicFramePr>
            <p:xfrm>
              <a:off x="246470" y="4703763"/>
              <a:ext cx="8169080" cy="140532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633816">
                      <a:extLst>
                        <a:ext uri="{9D8B030D-6E8A-4147-A177-3AD203B41FA5}">
                          <a16:colId xmlns:a16="http://schemas.microsoft.com/office/drawing/2014/main" val="746327528"/>
                        </a:ext>
                      </a:extLst>
                    </a:gridCol>
                    <a:gridCol w="1633816">
                      <a:extLst>
                        <a:ext uri="{9D8B030D-6E8A-4147-A177-3AD203B41FA5}">
                          <a16:colId xmlns:a16="http://schemas.microsoft.com/office/drawing/2014/main" val="806946860"/>
                        </a:ext>
                      </a:extLst>
                    </a:gridCol>
                    <a:gridCol w="1633816">
                      <a:extLst>
                        <a:ext uri="{9D8B030D-6E8A-4147-A177-3AD203B41FA5}">
                          <a16:colId xmlns:a16="http://schemas.microsoft.com/office/drawing/2014/main" val="2800334294"/>
                        </a:ext>
                      </a:extLst>
                    </a:gridCol>
                    <a:gridCol w="1633816">
                      <a:extLst>
                        <a:ext uri="{9D8B030D-6E8A-4147-A177-3AD203B41FA5}">
                          <a16:colId xmlns:a16="http://schemas.microsoft.com/office/drawing/2014/main" val="3915277477"/>
                        </a:ext>
                      </a:extLst>
                    </a:gridCol>
                    <a:gridCol w="1633816">
                      <a:extLst>
                        <a:ext uri="{9D8B030D-6E8A-4147-A177-3AD203B41FA5}">
                          <a16:colId xmlns:a16="http://schemas.microsoft.com/office/drawing/2014/main" val="2482298376"/>
                        </a:ext>
                      </a:extLst>
                    </a:gridCol>
                  </a:tblGrid>
                  <a:tr h="276480">
                    <a:tc>
                      <a:txBody>
                        <a:bodyPr/>
                        <a:lstStyle/>
                        <a:p>
                          <a:pPr algn="ctr"/>
                          <a:endParaRPr lang="en-US" sz="1300" b="1" i="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82944" marR="82944" marT="41472" marB="41472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300" b="1" i="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BC1</a:t>
                          </a:r>
                        </a:p>
                      </a:txBody>
                      <a:tcPr marL="82944" marR="82944" marT="41472" marB="41472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300" b="1" i="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BC2 </a:t>
                          </a:r>
                        </a:p>
                      </a:txBody>
                      <a:tcPr marL="82944" marR="82944" marT="41472" marB="41472"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300" b="1" i="0" dirty="0" err="1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Linac</a:t>
                          </a:r>
                          <a:r>
                            <a:rPr lang="en-US" sz="1300" b="1" i="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-end*</a:t>
                          </a:r>
                        </a:p>
                      </a:txBody>
                      <a:tcPr marL="82944" marR="82944" marT="41472" marB="41472"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sz="1400" b="1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4189814255"/>
                      </a:ext>
                    </a:extLst>
                  </a:tr>
                  <a:tr h="276480">
                    <a:tc>
                      <a:txBody>
                        <a:bodyPr/>
                        <a:lstStyle/>
                        <a:p>
                          <a:pPr algn="ctr"/>
                          <a:endParaRPr lang="en-US" sz="1300" b="1" i="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82944" marR="82944" marT="41472" marB="41472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300" b="1" i="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82944" marR="82944" marT="41472" marB="41472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300" b="1" i="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HX</a:t>
                          </a:r>
                        </a:p>
                      </a:txBody>
                      <a:tcPr marL="82944" marR="82944" marT="41472" marB="41472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300" b="1" i="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HX</a:t>
                          </a:r>
                        </a:p>
                      </a:txBody>
                      <a:tcPr marL="82944" marR="82944" marT="41472" marB="41472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300" b="1" i="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SX</a:t>
                          </a:r>
                        </a:p>
                      </a:txBody>
                      <a:tcPr marL="82944" marR="82944" marT="41472" marB="41472" anchor="ctr"/>
                    </a:tc>
                    <a:extLst>
                      <a:ext uri="{0D108BD9-81ED-4DB2-BD59-A6C34878D82A}">
                        <a16:rowId xmlns:a16="http://schemas.microsoft.com/office/drawing/2014/main" val="1811162504"/>
                      </a:ext>
                    </a:extLst>
                  </a:tr>
                  <a:tr h="2764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300" b="0" i="0" dirty="0">
                              <a:latin typeface="Calibri Light" panose="020F0302020204030204" pitchFamily="34" charset="0"/>
                              <a:cs typeface="Calibri Light" panose="020F0302020204030204" pitchFamily="34" charset="0"/>
                            </a:rPr>
                            <a:t>Energy[GeV]</a:t>
                          </a:r>
                        </a:p>
                      </a:txBody>
                      <a:tcPr marL="82944" marR="82944" marT="41472" marB="41472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300" b="0" i="0" dirty="0">
                              <a:latin typeface="Calibri Light" panose="020F0302020204030204" pitchFamily="34" charset="0"/>
                              <a:cs typeface="Calibri Light" panose="020F0302020204030204" pitchFamily="34" charset="0"/>
                            </a:rPr>
                            <a:t>(injector energy)</a:t>
                          </a:r>
                        </a:p>
                      </a:txBody>
                      <a:tcPr marL="82944" marR="82944" marT="41472" marB="41472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300" b="0" i="0" smtClean="0">
                                    <a:latin typeface="Cambria Math" panose="02040503050406030204" pitchFamily="18" charset="0"/>
                                  </a:rPr>
                                  <m:t>1.5</m:t>
                                </m:r>
                              </m:oMath>
                            </m:oMathPara>
                          </a14:m>
                          <a:endParaRPr lang="en-US" sz="1300" b="0" i="0" dirty="0">
                            <a:latin typeface="Calibri Light" panose="020F0302020204030204" pitchFamily="34" charset="0"/>
                            <a:cs typeface="Calibri Light" panose="020F0302020204030204" pitchFamily="34" charset="0"/>
                          </a:endParaRPr>
                        </a:p>
                      </a:txBody>
                      <a:tcPr marL="82944" marR="82944" marT="41472" marB="41472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300" b="0" i="0" dirty="0">
                              <a:latin typeface="Calibri Light" panose="020F0302020204030204" pitchFamily="34" charset="0"/>
                              <a:cs typeface="Calibri Light" panose="020F0302020204030204" pitchFamily="34" charset="0"/>
                            </a:rPr>
                            <a:t>5.5</a:t>
                          </a:r>
                        </a:p>
                      </a:txBody>
                      <a:tcPr marL="82944" marR="82944" marT="41472" marB="41472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300" b="0" i="0" dirty="0">
                              <a:latin typeface="Calibri Light" panose="020F0302020204030204" pitchFamily="34" charset="0"/>
                              <a:cs typeface="Calibri Light" panose="020F0302020204030204" pitchFamily="34" charset="0"/>
                            </a:rPr>
                            <a:t>~2</a:t>
                          </a:r>
                        </a:p>
                      </a:txBody>
                      <a:tcPr marL="82944" marR="82944" marT="41472" marB="41472" anchor="ctr"/>
                    </a:tc>
                    <a:extLst>
                      <a:ext uri="{0D108BD9-81ED-4DB2-BD59-A6C34878D82A}">
                        <a16:rowId xmlns:a16="http://schemas.microsoft.com/office/drawing/2014/main" val="2407813959"/>
                      </a:ext>
                    </a:extLst>
                  </a:tr>
                  <a:tr h="2764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300" b="0" i="0" dirty="0">
                              <a:latin typeface="Calibri Light" panose="020F0302020204030204" pitchFamily="34" charset="0"/>
                              <a:cs typeface="Calibri Light" panose="020F0302020204030204" pitchFamily="34" charset="0"/>
                            </a:rPr>
                            <a:t>I[kA]</a:t>
                          </a:r>
                        </a:p>
                      </a:txBody>
                      <a:tcPr marL="82944" marR="82944" marT="41472" marB="41472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300" b="0" i="0" dirty="0">
                              <a:latin typeface="Calibri Light" panose="020F0302020204030204" pitchFamily="34" charset="0"/>
                              <a:cs typeface="Calibri Light" panose="020F0302020204030204" pitchFamily="34" charset="0"/>
                            </a:rPr>
                            <a:t>-</a:t>
                          </a:r>
                        </a:p>
                      </a:txBody>
                      <a:tcPr marL="82944" marR="82944" marT="41472" marB="41472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300" b="0" i="0" dirty="0">
                              <a:latin typeface="Calibri Light" panose="020F0302020204030204" pitchFamily="34" charset="0"/>
                              <a:cs typeface="Calibri Light" panose="020F0302020204030204" pitchFamily="34" charset="0"/>
                            </a:rPr>
                            <a:t>-</a:t>
                          </a:r>
                        </a:p>
                      </a:txBody>
                      <a:tcPr marL="82944" marR="82944" marT="41472" marB="41472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300" b="0" i="0" dirty="0">
                              <a:latin typeface="Calibri Light" panose="020F0302020204030204" pitchFamily="34" charset="0"/>
                              <a:cs typeface="Calibri Light" panose="020F0302020204030204" pitchFamily="34" charset="0"/>
                            </a:rPr>
                            <a:t>~5</a:t>
                          </a:r>
                        </a:p>
                      </a:txBody>
                      <a:tcPr marL="82944" marR="82944" marT="41472" marB="41472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300" b="0" i="0" dirty="0">
                              <a:latin typeface="Calibri Light" panose="020F0302020204030204" pitchFamily="34" charset="0"/>
                              <a:cs typeface="Calibri Light" panose="020F0302020204030204" pitchFamily="34" charset="0"/>
                            </a:rPr>
                            <a:t>~1</a:t>
                          </a:r>
                        </a:p>
                      </a:txBody>
                      <a:tcPr marL="82944" marR="82944" marT="41472" marB="41472" anchor="ctr"/>
                    </a:tc>
                    <a:extLst>
                      <a:ext uri="{0D108BD9-81ED-4DB2-BD59-A6C34878D82A}">
                        <a16:rowId xmlns:a16="http://schemas.microsoft.com/office/drawing/2014/main" val="2179010016"/>
                      </a:ext>
                    </a:extLst>
                  </a:tr>
                  <a:tr h="27648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sz="1300" b="0" i="0" smtClean="0">
                                  <a:latin typeface="Cambria Math" panose="02040503050406030204" pitchFamily="18" charset="0"/>
                                </a:rPr>
                                <m:t>ΔE</m:t>
                              </m:r>
                              <m:r>
                                <a:rPr lang="en-US" sz="1300" b="0" i="0" smtClean="0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m:rPr>
                                  <m:sty m:val="p"/>
                                </m:rPr>
                                <a:rPr lang="en-US" sz="1300" b="0" i="0" smtClean="0">
                                  <a:latin typeface="Cambria Math" panose="02040503050406030204" pitchFamily="18" charset="0"/>
                                </a:rPr>
                                <m:t>E</m:t>
                              </m:r>
                              <m:r>
                                <a:rPr lang="en-US" sz="1300" b="0" i="0" smtClean="0">
                                  <a:latin typeface="Cambria Math" panose="02040503050406030204" pitchFamily="18" charset="0"/>
                                </a:rPr>
                                <m:t>[%]</m:t>
                              </m:r>
                            </m:oMath>
                          </a14:m>
                          <a:r>
                            <a:rPr lang="en-US" sz="1300" b="0" i="0" dirty="0">
                              <a:latin typeface="Calibri Light" panose="020F0302020204030204" pitchFamily="34" charset="0"/>
                              <a:cs typeface="Calibri Light" panose="020F0302020204030204" pitchFamily="34" charset="0"/>
                            </a:rPr>
                            <a:t> (sliced)</a:t>
                          </a:r>
                        </a:p>
                      </a:txBody>
                      <a:tcPr marL="82944" marR="82944" marT="41472" marB="41472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300" b="0" i="0" dirty="0">
                              <a:latin typeface="Calibri Light" panose="020F0302020204030204" pitchFamily="34" charset="0"/>
                              <a:cs typeface="Calibri Light" panose="020F0302020204030204" pitchFamily="34" charset="0"/>
                            </a:rPr>
                            <a:t>-</a:t>
                          </a:r>
                        </a:p>
                      </a:txBody>
                      <a:tcPr marL="82944" marR="82944" marT="41472" marB="41472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300" b="0" i="0" dirty="0">
                              <a:latin typeface="Calibri Light" panose="020F0302020204030204" pitchFamily="34" charset="0"/>
                              <a:cs typeface="Calibri Light" panose="020F0302020204030204" pitchFamily="34" charset="0"/>
                            </a:rPr>
                            <a:t>-</a:t>
                          </a:r>
                        </a:p>
                      </a:txBody>
                      <a:tcPr marL="82944" marR="82944" marT="41472" marB="41472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300" b="0" i="0" smtClean="0">
                                    <a:latin typeface="Cambria Math" panose="02040503050406030204" pitchFamily="18" charset="0"/>
                                  </a:rPr>
                                  <m:t>≤0.01%</m:t>
                                </m:r>
                              </m:oMath>
                            </m:oMathPara>
                          </a14:m>
                          <a:endParaRPr lang="en-US" sz="1300" b="0" i="0" dirty="0">
                            <a:latin typeface="Calibri Light" panose="020F0302020204030204" pitchFamily="34" charset="0"/>
                            <a:cs typeface="Calibri Light" panose="020F0302020204030204" pitchFamily="34" charset="0"/>
                          </a:endParaRPr>
                        </a:p>
                      </a:txBody>
                      <a:tcPr marL="82944" marR="82944" marT="41472" marB="41472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300" b="0" i="0" dirty="0">
                              <a:latin typeface="Calibri Light" panose="020F0302020204030204" pitchFamily="34" charset="0"/>
                              <a:cs typeface="Calibri Light" panose="020F0302020204030204" pitchFamily="34" charset="0"/>
                            </a:rPr>
                            <a:t>&lt;0.028%</a:t>
                          </a:r>
                        </a:p>
                      </a:txBody>
                      <a:tcPr marL="82944" marR="82944" marT="41472" marB="41472" anchor="ctr"/>
                    </a:tc>
                    <a:extLst>
                      <a:ext uri="{0D108BD9-81ED-4DB2-BD59-A6C34878D82A}">
                        <a16:rowId xmlns:a16="http://schemas.microsoft.com/office/drawing/2014/main" val="64301422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8" name="Table 27">
                <a:extLst>
                  <a:ext uri="{FF2B5EF4-FFF2-40B4-BE49-F238E27FC236}">
                    <a16:creationId xmlns:a16="http://schemas.microsoft.com/office/drawing/2014/main" id="{6B1A3089-7C28-8E46-B48A-60C135DB2EE7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86110149"/>
                  </p:ext>
                </p:extLst>
              </p:nvPr>
            </p:nvGraphicFramePr>
            <p:xfrm>
              <a:off x="246470" y="4703763"/>
              <a:ext cx="8169080" cy="140532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633816">
                      <a:extLst>
                        <a:ext uri="{9D8B030D-6E8A-4147-A177-3AD203B41FA5}">
                          <a16:colId xmlns:a16="http://schemas.microsoft.com/office/drawing/2014/main" val="746327528"/>
                        </a:ext>
                      </a:extLst>
                    </a:gridCol>
                    <a:gridCol w="1633816">
                      <a:extLst>
                        <a:ext uri="{9D8B030D-6E8A-4147-A177-3AD203B41FA5}">
                          <a16:colId xmlns:a16="http://schemas.microsoft.com/office/drawing/2014/main" val="806946860"/>
                        </a:ext>
                      </a:extLst>
                    </a:gridCol>
                    <a:gridCol w="1633816">
                      <a:extLst>
                        <a:ext uri="{9D8B030D-6E8A-4147-A177-3AD203B41FA5}">
                          <a16:colId xmlns:a16="http://schemas.microsoft.com/office/drawing/2014/main" val="2800334294"/>
                        </a:ext>
                      </a:extLst>
                    </a:gridCol>
                    <a:gridCol w="1633816">
                      <a:extLst>
                        <a:ext uri="{9D8B030D-6E8A-4147-A177-3AD203B41FA5}">
                          <a16:colId xmlns:a16="http://schemas.microsoft.com/office/drawing/2014/main" val="3915277477"/>
                        </a:ext>
                      </a:extLst>
                    </a:gridCol>
                    <a:gridCol w="1633816">
                      <a:extLst>
                        <a:ext uri="{9D8B030D-6E8A-4147-A177-3AD203B41FA5}">
                          <a16:colId xmlns:a16="http://schemas.microsoft.com/office/drawing/2014/main" val="2482298376"/>
                        </a:ext>
                      </a:extLst>
                    </a:gridCol>
                  </a:tblGrid>
                  <a:tr h="281064">
                    <a:tc>
                      <a:txBody>
                        <a:bodyPr/>
                        <a:lstStyle/>
                        <a:p>
                          <a:pPr algn="ctr"/>
                          <a:endParaRPr lang="en-US" sz="1300" b="1" i="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82944" marR="82944" marT="41472" marB="41472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300" b="1" i="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BC1</a:t>
                          </a:r>
                        </a:p>
                      </a:txBody>
                      <a:tcPr marL="82944" marR="82944" marT="41472" marB="41472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300" b="1" i="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BC2 </a:t>
                          </a:r>
                        </a:p>
                      </a:txBody>
                      <a:tcPr marL="82944" marR="82944" marT="41472" marB="41472"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300" b="1" i="0" dirty="0" err="1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Linac</a:t>
                          </a:r>
                          <a:r>
                            <a:rPr lang="en-US" sz="1300" b="1" i="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-end*</a:t>
                          </a:r>
                        </a:p>
                      </a:txBody>
                      <a:tcPr marL="82944" marR="82944" marT="41472" marB="41472"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sz="1400" b="1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4189814255"/>
                      </a:ext>
                    </a:extLst>
                  </a:tr>
                  <a:tr h="281064">
                    <a:tc>
                      <a:txBody>
                        <a:bodyPr/>
                        <a:lstStyle/>
                        <a:p>
                          <a:pPr algn="ctr"/>
                          <a:endParaRPr lang="en-US" sz="1300" b="1" i="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82944" marR="82944" marT="41472" marB="41472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300" b="1" i="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82944" marR="82944" marT="41472" marB="41472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300" b="1" i="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HX</a:t>
                          </a:r>
                        </a:p>
                      </a:txBody>
                      <a:tcPr marL="82944" marR="82944" marT="41472" marB="41472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300" b="1" i="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HX</a:t>
                          </a:r>
                        </a:p>
                      </a:txBody>
                      <a:tcPr marL="82944" marR="82944" marT="41472" marB="41472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300" b="1" i="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SX</a:t>
                          </a:r>
                        </a:p>
                      </a:txBody>
                      <a:tcPr marL="82944" marR="82944" marT="41472" marB="41472" anchor="ctr"/>
                    </a:tc>
                    <a:extLst>
                      <a:ext uri="{0D108BD9-81ED-4DB2-BD59-A6C34878D82A}">
                        <a16:rowId xmlns:a16="http://schemas.microsoft.com/office/drawing/2014/main" val="1811162504"/>
                      </a:ext>
                    </a:extLst>
                  </a:tr>
                  <a:tr h="28106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300" b="0" i="0" dirty="0">
                              <a:latin typeface="Calibri Light" panose="020F0302020204030204" pitchFamily="34" charset="0"/>
                              <a:cs typeface="Calibri Light" panose="020F0302020204030204" pitchFamily="34" charset="0"/>
                            </a:rPr>
                            <a:t>Energy[GeV]</a:t>
                          </a:r>
                        </a:p>
                      </a:txBody>
                      <a:tcPr marL="82944" marR="82944" marT="41472" marB="41472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300" b="0" i="0" dirty="0">
                              <a:latin typeface="Calibri Light" panose="020F0302020204030204" pitchFamily="34" charset="0"/>
                              <a:cs typeface="Calibri Light" panose="020F0302020204030204" pitchFamily="34" charset="0"/>
                            </a:rPr>
                            <a:t>(injector energy)</a:t>
                          </a:r>
                        </a:p>
                      </a:txBody>
                      <a:tcPr marL="82944" marR="82944" marT="41472" marB="41472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82944" marR="82944" marT="41472" marB="41472" anchor="ctr">
                        <a:blipFill>
                          <a:blip r:embed="rId8"/>
                          <a:stretch>
                            <a:fillRect l="-202344" t="-209091" r="-201563" b="-21818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300" b="0" i="0" dirty="0">
                              <a:latin typeface="Calibri Light" panose="020F0302020204030204" pitchFamily="34" charset="0"/>
                              <a:cs typeface="Calibri Light" panose="020F0302020204030204" pitchFamily="34" charset="0"/>
                            </a:rPr>
                            <a:t>5.5</a:t>
                          </a:r>
                        </a:p>
                      </a:txBody>
                      <a:tcPr marL="82944" marR="82944" marT="41472" marB="41472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300" b="0" i="0" dirty="0">
                              <a:latin typeface="Calibri Light" panose="020F0302020204030204" pitchFamily="34" charset="0"/>
                              <a:cs typeface="Calibri Light" panose="020F0302020204030204" pitchFamily="34" charset="0"/>
                            </a:rPr>
                            <a:t>~2</a:t>
                          </a:r>
                        </a:p>
                      </a:txBody>
                      <a:tcPr marL="82944" marR="82944" marT="41472" marB="41472" anchor="ctr"/>
                    </a:tc>
                    <a:extLst>
                      <a:ext uri="{0D108BD9-81ED-4DB2-BD59-A6C34878D82A}">
                        <a16:rowId xmlns:a16="http://schemas.microsoft.com/office/drawing/2014/main" val="2407813959"/>
                      </a:ext>
                    </a:extLst>
                  </a:tr>
                  <a:tr h="28106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300" b="0" i="0" dirty="0">
                              <a:latin typeface="Calibri Light" panose="020F0302020204030204" pitchFamily="34" charset="0"/>
                              <a:cs typeface="Calibri Light" panose="020F0302020204030204" pitchFamily="34" charset="0"/>
                            </a:rPr>
                            <a:t>I[kA]</a:t>
                          </a:r>
                        </a:p>
                      </a:txBody>
                      <a:tcPr marL="82944" marR="82944" marT="41472" marB="41472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300" b="0" i="0" dirty="0">
                              <a:latin typeface="Calibri Light" panose="020F0302020204030204" pitchFamily="34" charset="0"/>
                              <a:cs typeface="Calibri Light" panose="020F0302020204030204" pitchFamily="34" charset="0"/>
                            </a:rPr>
                            <a:t>-</a:t>
                          </a:r>
                        </a:p>
                      </a:txBody>
                      <a:tcPr marL="82944" marR="82944" marT="41472" marB="41472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300" b="0" i="0" dirty="0">
                              <a:latin typeface="Calibri Light" panose="020F0302020204030204" pitchFamily="34" charset="0"/>
                              <a:cs typeface="Calibri Light" panose="020F0302020204030204" pitchFamily="34" charset="0"/>
                            </a:rPr>
                            <a:t>-</a:t>
                          </a:r>
                        </a:p>
                      </a:txBody>
                      <a:tcPr marL="82944" marR="82944" marT="41472" marB="41472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300" b="0" i="0" dirty="0">
                              <a:latin typeface="Calibri Light" panose="020F0302020204030204" pitchFamily="34" charset="0"/>
                              <a:cs typeface="Calibri Light" panose="020F0302020204030204" pitchFamily="34" charset="0"/>
                            </a:rPr>
                            <a:t>~5</a:t>
                          </a:r>
                        </a:p>
                      </a:txBody>
                      <a:tcPr marL="82944" marR="82944" marT="41472" marB="41472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300" b="0" i="0" dirty="0">
                              <a:latin typeface="Calibri Light" panose="020F0302020204030204" pitchFamily="34" charset="0"/>
                              <a:cs typeface="Calibri Light" panose="020F0302020204030204" pitchFamily="34" charset="0"/>
                            </a:rPr>
                            <a:t>~1</a:t>
                          </a:r>
                        </a:p>
                      </a:txBody>
                      <a:tcPr marL="82944" marR="82944" marT="41472" marB="41472" anchor="ctr"/>
                    </a:tc>
                    <a:extLst>
                      <a:ext uri="{0D108BD9-81ED-4DB2-BD59-A6C34878D82A}">
                        <a16:rowId xmlns:a16="http://schemas.microsoft.com/office/drawing/2014/main" val="2179010016"/>
                      </a:ext>
                    </a:extLst>
                  </a:tr>
                  <a:tr h="281064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82944" marR="82944" marT="41472" marB="41472" anchor="ctr">
                        <a:blipFill>
                          <a:blip r:embed="rId8"/>
                          <a:stretch>
                            <a:fillRect l="-775" t="-413636" r="-399225" b="-136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300" b="0" i="0" dirty="0">
                              <a:latin typeface="Calibri Light" panose="020F0302020204030204" pitchFamily="34" charset="0"/>
                              <a:cs typeface="Calibri Light" panose="020F0302020204030204" pitchFamily="34" charset="0"/>
                            </a:rPr>
                            <a:t>-</a:t>
                          </a:r>
                        </a:p>
                      </a:txBody>
                      <a:tcPr marL="82944" marR="82944" marT="41472" marB="41472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300" b="0" i="0" dirty="0">
                              <a:latin typeface="Calibri Light" panose="020F0302020204030204" pitchFamily="34" charset="0"/>
                              <a:cs typeface="Calibri Light" panose="020F0302020204030204" pitchFamily="34" charset="0"/>
                            </a:rPr>
                            <a:t>-</a:t>
                          </a:r>
                        </a:p>
                      </a:txBody>
                      <a:tcPr marL="82944" marR="82944" marT="41472" marB="41472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82944" marR="82944" marT="41472" marB="41472" anchor="ctr">
                        <a:blipFill>
                          <a:blip r:embed="rId8"/>
                          <a:stretch>
                            <a:fillRect l="-300000" t="-413636" r="-100000" b="-136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300" b="0" i="0" dirty="0">
                              <a:latin typeface="Calibri Light" panose="020F0302020204030204" pitchFamily="34" charset="0"/>
                              <a:cs typeface="Calibri Light" panose="020F0302020204030204" pitchFamily="34" charset="0"/>
                            </a:rPr>
                            <a:t>&lt;0.028%</a:t>
                          </a:r>
                        </a:p>
                      </a:txBody>
                      <a:tcPr marL="82944" marR="82944" marT="41472" marB="41472" anchor="ctr"/>
                    </a:tc>
                    <a:extLst>
                      <a:ext uri="{0D108BD9-81ED-4DB2-BD59-A6C34878D82A}">
                        <a16:rowId xmlns:a16="http://schemas.microsoft.com/office/drawing/2014/main" val="643014226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30" name="Rectangle 29">
            <a:extLst>
              <a:ext uri="{FF2B5EF4-FFF2-40B4-BE49-F238E27FC236}">
                <a16:creationId xmlns:a16="http://schemas.microsoft.com/office/drawing/2014/main" id="{EB6B81B9-FB32-4E46-9116-5A9348C945A1}"/>
              </a:ext>
            </a:extLst>
          </p:cNvPr>
          <p:cNvSpPr/>
          <p:nvPr/>
        </p:nvSpPr>
        <p:spPr>
          <a:xfrm>
            <a:off x="189809" y="6181091"/>
            <a:ext cx="457452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Design/Simulation Tools: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Track1D (by A. Latina) and Octave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9F3E8E7-93D8-5C4D-86D0-D21465F5BA0A}"/>
              </a:ext>
            </a:extLst>
          </p:cNvPr>
          <p:cNvSpPr/>
          <p:nvPr/>
        </p:nvSpPr>
        <p:spPr>
          <a:xfrm>
            <a:off x="5148064" y="4941168"/>
            <a:ext cx="1656184" cy="1167915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5F45CC5E-FC16-A844-9E57-8795988847CF}"/>
              </a:ext>
            </a:extLst>
          </p:cNvPr>
          <p:cNvSpPr/>
          <p:nvPr/>
        </p:nvSpPr>
        <p:spPr>
          <a:xfrm>
            <a:off x="279384" y="3584421"/>
            <a:ext cx="8284659" cy="276627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79124019"/>
      </p:ext>
    </p:extLst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Personalizza struttura">
  <a:themeElements>
    <a:clrScheme name="Personalizza struttur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ersonalizza struttura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ersonalizza struttur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rsonalizza struttur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rsonalizza struttur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rsonalizza struttur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rsonalizza struttur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rsonalizza struttur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za struttur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za struttur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za struttur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za struttur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za struttur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za struttur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Struttura predefinita">
  <a:themeElements>
    <a:clrScheme name="3_Struttura predefini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Struttura predefinita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Struttura predefini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Struttura predefini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Struttura predefini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Struttura predefini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Struttura predefini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Struttura predefini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Struttura predefini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Struttura predefini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Struttura predefini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Struttura predefini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Struttura predefini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16389</TotalTime>
  <Words>1466</Words>
  <Application>Microsoft Macintosh PowerPoint</Application>
  <PresentationFormat>On-screen Show (4:3)</PresentationFormat>
  <Paragraphs>254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24</vt:i4>
      </vt:variant>
    </vt:vector>
  </HeadingPairs>
  <TitlesOfParts>
    <vt:vector size="35" baseType="lpstr">
      <vt:lpstr>ＭＳ Ｐゴシック</vt:lpstr>
      <vt:lpstr>ＭＳ Ｐゴシック</vt:lpstr>
      <vt:lpstr>Arial</vt:lpstr>
      <vt:lpstr>Calibri</vt:lpstr>
      <vt:lpstr>Calibri Light</vt:lpstr>
      <vt:lpstr>Cambria Math</vt:lpstr>
      <vt:lpstr>Symbol</vt:lpstr>
      <vt:lpstr>Times New Roman</vt:lpstr>
      <vt:lpstr>Wingdings</vt:lpstr>
      <vt:lpstr>Personalizza struttura</vt:lpstr>
      <vt:lpstr>3_Struttura predefinita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User</dc:creator>
  <cp:lastModifiedBy>Andrea Latina</cp:lastModifiedBy>
  <cp:revision>610</cp:revision>
  <cp:lastPrinted>2020-08-27T13:51:25Z</cp:lastPrinted>
  <dcterms:created xsi:type="dcterms:W3CDTF">2017-02-25T14:17:39Z</dcterms:created>
  <dcterms:modified xsi:type="dcterms:W3CDTF">2020-10-02T08:24:55Z</dcterms:modified>
</cp:coreProperties>
</file>