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1124" r:id="rId3"/>
    <p:sldId id="309" r:id="rId4"/>
    <p:sldId id="1125" r:id="rId5"/>
    <p:sldId id="1082" r:id="rId6"/>
    <p:sldId id="1088" r:id="rId7"/>
    <p:sldId id="1094" r:id="rId8"/>
    <p:sldId id="310" r:id="rId9"/>
    <p:sldId id="311" r:id="rId10"/>
    <p:sldId id="313" r:id="rId11"/>
    <p:sldId id="371" r:id="rId12"/>
    <p:sldId id="1904" r:id="rId13"/>
    <p:sldId id="257" r:id="rId14"/>
    <p:sldId id="1897" r:id="rId15"/>
    <p:sldId id="1907" r:id="rId16"/>
    <p:sldId id="1905" r:id="rId17"/>
    <p:sldId id="263" r:id="rId18"/>
    <p:sldId id="259" r:id="rId19"/>
    <p:sldId id="258" r:id="rId20"/>
    <p:sldId id="264" r:id="rId21"/>
    <p:sldId id="260" r:id="rId22"/>
    <p:sldId id="265" r:id="rId23"/>
    <p:sldId id="1906" r:id="rId2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173"/>
    <p:restoredTop sz="94694"/>
  </p:normalViewPr>
  <p:slideViewPr>
    <p:cSldViewPr snapToGrid="0" snapToObjects="1">
      <p:cViewPr varScale="1">
        <p:scale>
          <a:sx n="96" d="100"/>
          <a:sy n="96" d="100"/>
        </p:scale>
        <p:origin x="168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995442-5C2C-8740-95A0-21ABC903E8BB}" type="doc">
      <dgm:prSet loTypeId="urn:microsoft.com/office/officeart/2005/8/layout/radial5" loCatId="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FC2B1FC-1E23-D549-97F2-93C6CC93E138}">
      <dgm:prSet phldrT="[Text]"/>
      <dgm:spPr/>
      <dgm:t>
        <a:bodyPr/>
        <a:lstStyle/>
        <a:p>
          <a:r>
            <a:rPr lang="en-US" dirty="0"/>
            <a:t>ORNL</a:t>
          </a:r>
        </a:p>
      </dgm:t>
    </dgm:pt>
    <dgm:pt modelId="{E92A6CB5-955D-0B4B-955A-0E1B99156BB2}" type="parTrans" cxnId="{7919D528-5A84-7644-93F7-06C50D026C9B}">
      <dgm:prSet/>
      <dgm:spPr/>
      <dgm:t>
        <a:bodyPr/>
        <a:lstStyle/>
        <a:p>
          <a:endParaRPr lang="en-US"/>
        </a:p>
      </dgm:t>
    </dgm:pt>
    <dgm:pt modelId="{42D39E3B-3CFF-D148-8EFD-B49EDE12AB6A}" type="sibTrans" cxnId="{7919D528-5A84-7644-93F7-06C50D026C9B}">
      <dgm:prSet/>
      <dgm:spPr/>
      <dgm:t>
        <a:bodyPr/>
        <a:lstStyle/>
        <a:p>
          <a:endParaRPr lang="en-US"/>
        </a:p>
      </dgm:t>
    </dgm:pt>
    <dgm:pt modelId="{49AC290C-D17B-6643-8088-D91177DC2E29}">
      <dgm:prSet phldrT="[Text]"/>
      <dgm:spPr/>
      <dgm:t>
        <a:bodyPr/>
        <a:lstStyle/>
        <a:p>
          <a:r>
            <a:rPr lang="en-US" dirty="0"/>
            <a:t>GSI</a:t>
          </a:r>
        </a:p>
      </dgm:t>
    </dgm:pt>
    <dgm:pt modelId="{79AA2142-7E13-1F4C-87CB-D5B58991E70F}" type="parTrans" cxnId="{BC983A5F-D057-7344-A05E-F69C06309A8F}">
      <dgm:prSet/>
      <dgm:spPr/>
      <dgm:t>
        <a:bodyPr/>
        <a:lstStyle/>
        <a:p>
          <a:endParaRPr lang="en-US"/>
        </a:p>
      </dgm:t>
    </dgm:pt>
    <dgm:pt modelId="{D9CCAD68-0AE2-E64D-9D67-EECD9F27045D}" type="sibTrans" cxnId="{BC983A5F-D057-7344-A05E-F69C06309A8F}">
      <dgm:prSet/>
      <dgm:spPr/>
      <dgm:t>
        <a:bodyPr/>
        <a:lstStyle/>
        <a:p>
          <a:endParaRPr lang="en-US"/>
        </a:p>
      </dgm:t>
    </dgm:pt>
    <dgm:pt modelId="{511C1C56-7FEF-964D-8CB5-3825A22B67CE}">
      <dgm:prSet phldrT="[Text]"/>
      <dgm:spPr/>
      <dgm:t>
        <a:bodyPr/>
        <a:lstStyle/>
        <a:p>
          <a:r>
            <a:rPr lang="en-US" dirty="0"/>
            <a:t>CERN</a:t>
          </a:r>
        </a:p>
      </dgm:t>
    </dgm:pt>
    <dgm:pt modelId="{DA97736F-77E3-DC49-A96B-4948C5B2B9E4}" type="parTrans" cxnId="{CBD3B3D8-0627-7046-9E3F-BD670BEAB2D8}">
      <dgm:prSet/>
      <dgm:spPr/>
      <dgm:t>
        <a:bodyPr/>
        <a:lstStyle/>
        <a:p>
          <a:endParaRPr lang="en-US"/>
        </a:p>
      </dgm:t>
    </dgm:pt>
    <dgm:pt modelId="{1C670FBA-C8F4-9E4E-9FA2-0A67148921F5}" type="sibTrans" cxnId="{CBD3B3D8-0627-7046-9E3F-BD670BEAB2D8}">
      <dgm:prSet/>
      <dgm:spPr/>
      <dgm:t>
        <a:bodyPr/>
        <a:lstStyle/>
        <a:p>
          <a:endParaRPr lang="en-US"/>
        </a:p>
      </dgm:t>
    </dgm:pt>
    <dgm:pt modelId="{FDC870FA-C4BB-3346-9973-30E6F7A0D87E}">
      <dgm:prSet phldrT="[Text]"/>
      <dgm:spPr/>
      <dgm:t>
        <a:bodyPr/>
        <a:lstStyle/>
        <a:p>
          <a:r>
            <a:rPr lang="en-US" dirty="0"/>
            <a:t>KEK</a:t>
          </a:r>
        </a:p>
      </dgm:t>
    </dgm:pt>
    <dgm:pt modelId="{8AF6B502-A924-064F-BF2F-C6ADE32B55F0}" type="parTrans" cxnId="{17BA7C64-76CE-EC48-85F2-930139F999D5}">
      <dgm:prSet/>
      <dgm:spPr/>
      <dgm:t>
        <a:bodyPr/>
        <a:lstStyle/>
        <a:p>
          <a:endParaRPr lang="en-US"/>
        </a:p>
      </dgm:t>
    </dgm:pt>
    <dgm:pt modelId="{6E318DCC-2323-6F4A-9A23-9BC94C77C8CD}" type="sibTrans" cxnId="{17BA7C64-76CE-EC48-85F2-930139F999D5}">
      <dgm:prSet/>
      <dgm:spPr/>
      <dgm:t>
        <a:bodyPr/>
        <a:lstStyle/>
        <a:p>
          <a:endParaRPr lang="en-US"/>
        </a:p>
      </dgm:t>
    </dgm:pt>
    <dgm:pt modelId="{03505FC4-848A-5041-AD54-720BDA0309B7}">
      <dgm:prSet phldrT="[Text]"/>
      <dgm:spPr/>
      <dgm:t>
        <a:bodyPr/>
        <a:lstStyle/>
        <a:p>
          <a:r>
            <a:rPr lang="en-US" dirty="0"/>
            <a:t>JPARC</a:t>
          </a:r>
        </a:p>
      </dgm:t>
    </dgm:pt>
    <dgm:pt modelId="{4BE46419-866D-FF4F-BA0A-5BE4B19922DD}" type="parTrans" cxnId="{F6ECC820-D23D-7D4E-AA1D-DB0F7451B76F}">
      <dgm:prSet/>
      <dgm:spPr/>
      <dgm:t>
        <a:bodyPr/>
        <a:lstStyle/>
        <a:p>
          <a:endParaRPr lang="en-US"/>
        </a:p>
      </dgm:t>
    </dgm:pt>
    <dgm:pt modelId="{51CEB99D-F68C-8D48-8DA5-92B3F13788BF}" type="sibTrans" cxnId="{F6ECC820-D23D-7D4E-AA1D-DB0F7451B76F}">
      <dgm:prSet/>
      <dgm:spPr/>
      <dgm:t>
        <a:bodyPr/>
        <a:lstStyle/>
        <a:p>
          <a:endParaRPr lang="en-US"/>
        </a:p>
      </dgm:t>
    </dgm:pt>
    <dgm:pt modelId="{55A1B6F7-0DD0-294A-871F-99FEAF7A1857}">
      <dgm:prSet phldrT="[Text]"/>
      <dgm:spPr/>
      <dgm:t>
        <a:bodyPr/>
        <a:lstStyle/>
        <a:p>
          <a:r>
            <a:rPr lang="en-US" dirty="0"/>
            <a:t>LANL</a:t>
          </a:r>
        </a:p>
      </dgm:t>
    </dgm:pt>
    <dgm:pt modelId="{07F7103C-35BF-B244-A06A-589A25EDA495}" type="parTrans" cxnId="{001FEA2C-D3BB-FC4B-9071-A30950A8E69B}">
      <dgm:prSet/>
      <dgm:spPr/>
      <dgm:t>
        <a:bodyPr/>
        <a:lstStyle/>
        <a:p>
          <a:endParaRPr lang="en-US"/>
        </a:p>
      </dgm:t>
    </dgm:pt>
    <dgm:pt modelId="{3D3B6D36-9533-EC4C-BF3A-D743A52BFBB3}" type="sibTrans" cxnId="{001FEA2C-D3BB-FC4B-9071-A30950A8E69B}">
      <dgm:prSet/>
      <dgm:spPr/>
      <dgm:t>
        <a:bodyPr/>
        <a:lstStyle/>
        <a:p>
          <a:endParaRPr lang="en-US"/>
        </a:p>
      </dgm:t>
    </dgm:pt>
    <dgm:pt modelId="{809C30B4-5164-4742-B23F-BAC5D7D8D473}">
      <dgm:prSet phldrT="[Text]"/>
      <dgm:spPr/>
      <dgm:t>
        <a:bodyPr/>
        <a:lstStyle/>
        <a:p>
          <a:r>
            <a:rPr lang="en-US" dirty="0"/>
            <a:t>CSNS</a:t>
          </a:r>
        </a:p>
      </dgm:t>
    </dgm:pt>
    <dgm:pt modelId="{B7503C03-3E66-394E-B1B7-2D38CD2D9F30}" type="parTrans" cxnId="{546DC4F1-7100-494C-A8C9-16FC2D87E3CD}">
      <dgm:prSet/>
      <dgm:spPr/>
      <dgm:t>
        <a:bodyPr/>
        <a:lstStyle/>
        <a:p>
          <a:endParaRPr lang="en-US"/>
        </a:p>
      </dgm:t>
    </dgm:pt>
    <dgm:pt modelId="{D0AE95EC-9C19-EC48-9DC6-C4F9F9FAE20C}" type="sibTrans" cxnId="{546DC4F1-7100-494C-A8C9-16FC2D87E3CD}">
      <dgm:prSet/>
      <dgm:spPr/>
      <dgm:t>
        <a:bodyPr/>
        <a:lstStyle/>
        <a:p>
          <a:endParaRPr lang="en-US"/>
        </a:p>
      </dgm:t>
    </dgm:pt>
    <dgm:pt modelId="{67F97FEC-BB35-6445-85C1-D67330D642E5}">
      <dgm:prSet phldrT="[Text]"/>
      <dgm:spPr/>
      <dgm:t>
        <a:bodyPr/>
        <a:lstStyle/>
        <a:p>
          <a:r>
            <a:rPr lang="en-US" dirty="0"/>
            <a:t>ISIS</a:t>
          </a:r>
        </a:p>
      </dgm:t>
    </dgm:pt>
    <dgm:pt modelId="{525E95CE-1A1C-B047-9802-E9353DFBF801}" type="parTrans" cxnId="{24FA183E-47F2-0446-8D07-F52238677F1C}">
      <dgm:prSet/>
      <dgm:spPr/>
      <dgm:t>
        <a:bodyPr/>
        <a:lstStyle/>
        <a:p>
          <a:endParaRPr lang="en-US"/>
        </a:p>
      </dgm:t>
    </dgm:pt>
    <dgm:pt modelId="{2BB90FC9-3CF4-9249-B999-1A2A4CA82548}" type="sibTrans" cxnId="{24FA183E-47F2-0446-8D07-F52238677F1C}">
      <dgm:prSet/>
      <dgm:spPr/>
      <dgm:t>
        <a:bodyPr/>
        <a:lstStyle/>
        <a:p>
          <a:endParaRPr lang="en-US"/>
        </a:p>
      </dgm:t>
    </dgm:pt>
    <dgm:pt modelId="{25FEB9EB-B057-764C-8682-30B77E8922B1}">
      <dgm:prSet phldrT="[Text]"/>
      <dgm:spPr/>
      <dgm:t>
        <a:bodyPr/>
        <a:lstStyle/>
        <a:p>
          <a:r>
            <a:rPr lang="en-US" dirty="0"/>
            <a:t>ESS</a:t>
          </a:r>
        </a:p>
      </dgm:t>
    </dgm:pt>
    <dgm:pt modelId="{812D45E2-404B-534F-BF35-A04578458BE8}" type="parTrans" cxnId="{89CB77D7-CCEE-7144-ADB2-8AF152DD6E33}">
      <dgm:prSet/>
      <dgm:spPr/>
      <dgm:t>
        <a:bodyPr/>
        <a:lstStyle/>
        <a:p>
          <a:endParaRPr lang="en-US"/>
        </a:p>
      </dgm:t>
    </dgm:pt>
    <dgm:pt modelId="{2A9E9E5B-CD9E-8840-96B3-57B676040316}" type="sibTrans" cxnId="{89CB77D7-CCEE-7144-ADB2-8AF152DD6E33}">
      <dgm:prSet/>
      <dgm:spPr/>
      <dgm:t>
        <a:bodyPr/>
        <a:lstStyle/>
        <a:p>
          <a:endParaRPr lang="en-US"/>
        </a:p>
      </dgm:t>
    </dgm:pt>
    <dgm:pt modelId="{EAD1D04E-5C96-7841-B65E-A242AE51BBC9}">
      <dgm:prSet phldrT="[Text]"/>
      <dgm:spPr/>
      <dgm:t>
        <a:bodyPr/>
        <a:lstStyle/>
        <a:p>
          <a:r>
            <a:rPr lang="en-US" dirty="0"/>
            <a:t>Fermilab</a:t>
          </a:r>
        </a:p>
      </dgm:t>
    </dgm:pt>
    <dgm:pt modelId="{DFA371AE-1EFB-2C4E-B6ED-1DD75554E743}" type="parTrans" cxnId="{D5EA5ABE-8605-8344-B4BA-C37FC7D0F51C}">
      <dgm:prSet/>
      <dgm:spPr/>
      <dgm:t>
        <a:bodyPr/>
        <a:lstStyle/>
        <a:p>
          <a:endParaRPr lang="en-US"/>
        </a:p>
      </dgm:t>
    </dgm:pt>
    <dgm:pt modelId="{740E64E9-316D-224C-BCCC-B8A848296BB2}" type="sibTrans" cxnId="{D5EA5ABE-8605-8344-B4BA-C37FC7D0F51C}">
      <dgm:prSet/>
      <dgm:spPr/>
      <dgm:t>
        <a:bodyPr/>
        <a:lstStyle/>
        <a:p>
          <a:endParaRPr lang="en-US"/>
        </a:p>
      </dgm:t>
    </dgm:pt>
    <dgm:pt modelId="{09F2879D-899E-0A4F-BD49-A4D6C3C935F2}" type="pres">
      <dgm:prSet presAssocID="{A3995442-5C2C-8740-95A0-21ABC903E8B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9CB23C5-AF68-9C42-BC57-F425A02DC272}" type="pres">
      <dgm:prSet presAssocID="{AFC2B1FC-1E23-D549-97F2-93C6CC93E138}" presName="centerShape" presStyleLbl="node0" presStyleIdx="0" presStyleCnt="1"/>
      <dgm:spPr/>
    </dgm:pt>
    <dgm:pt modelId="{EB6F99DC-24A7-CE47-BF7A-4836ED8327C2}" type="pres">
      <dgm:prSet presAssocID="{79AA2142-7E13-1F4C-87CB-D5B58991E70F}" presName="parTrans" presStyleLbl="sibTrans2D1" presStyleIdx="0" presStyleCnt="9" custAng="16140000" custScaleX="96771" custScaleY="150106"/>
      <dgm:spPr>
        <a:prstGeom prst="upDownArrow">
          <a:avLst/>
        </a:prstGeom>
      </dgm:spPr>
    </dgm:pt>
    <dgm:pt modelId="{EC53733D-6675-F844-AF14-8A8F7409AF1B}" type="pres">
      <dgm:prSet presAssocID="{79AA2142-7E13-1F4C-87CB-D5B58991E70F}" presName="connectorText" presStyleLbl="sibTrans2D1" presStyleIdx="0" presStyleCnt="9"/>
      <dgm:spPr/>
    </dgm:pt>
    <dgm:pt modelId="{3CD614BA-98A7-E348-8593-3770B361A071}" type="pres">
      <dgm:prSet presAssocID="{49AC290C-D17B-6643-8088-D91177DC2E29}" presName="node" presStyleLbl="node1" presStyleIdx="0" presStyleCnt="9">
        <dgm:presLayoutVars>
          <dgm:bulletEnabled val="1"/>
        </dgm:presLayoutVars>
      </dgm:prSet>
      <dgm:spPr/>
    </dgm:pt>
    <dgm:pt modelId="{157D7448-F238-AD4F-835B-25A7F7F05FDC}" type="pres">
      <dgm:prSet presAssocID="{DA97736F-77E3-DC49-A96B-4948C5B2B9E4}" presName="parTrans" presStyleLbl="sibTrans2D1" presStyleIdx="1" presStyleCnt="9" custAng="16140000" custScaleX="96771" custScaleY="150106"/>
      <dgm:spPr>
        <a:prstGeom prst="upDownArrow">
          <a:avLst/>
        </a:prstGeom>
      </dgm:spPr>
    </dgm:pt>
    <dgm:pt modelId="{D58F60C4-40EC-4E49-86F5-A46C94D52846}" type="pres">
      <dgm:prSet presAssocID="{DA97736F-77E3-DC49-A96B-4948C5B2B9E4}" presName="connectorText" presStyleLbl="sibTrans2D1" presStyleIdx="1" presStyleCnt="9"/>
      <dgm:spPr/>
    </dgm:pt>
    <dgm:pt modelId="{C32926E0-56CF-A242-AE0F-3AAE981F9618}" type="pres">
      <dgm:prSet presAssocID="{511C1C56-7FEF-964D-8CB5-3825A22B67CE}" presName="node" presStyleLbl="node1" presStyleIdx="1" presStyleCnt="9">
        <dgm:presLayoutVars>
          <dgm:bulletEnabled val="1"/>
        </dgm:presLayoutVars>
      </dgm:prSet>
      <dgm:spPr/>
    </dgm:pt>
    <dgm:pt modelId="{C8DC5416-CA1B-CD47-9F03-0D25C7FAE39A}" type="pres">
      <dgm:prSet presAssocID="{8AF6B502-A924-064F-BF2F-C6ADE32B55F0}" presName="parTrans" presStyleLbl="sibTrans2D1" presStyleIdx="2" presStyleCnt="9" custAng="16140000" custScaleX="96771" custScaleY="150106"/>
      <dgm:spPr>
        <a:prstGeom prst="upDownArrow">
          <a:avLst/>
        </a:prstGeom>
      </dgm:spPr>
    </dgm:pt>
    <dgm:pt modelId="{8F675F3A-D4A0-534E-B949-6B7C48B72E52}" type="pres">
      <dgm:prSet presAssocID="{8AF6B502-A924-064F-BF2F-C6ADE32B55F0}" presName="connectorText" presStyleLbl="sibTrans2D1" presStyleIdx="2" presStyleCnt="9"/>
      <dgm:spPr/>
    </dgm:pt>
    <dgm:pt modelId="{2E709288-AEA2-4A4A-8146-330FEA6EA8FF}" type="pres">
      <dgm:prSet presAssocID="{FDC870FA-C4BB-3346-9973-30E6F7A0D87E}" presName="node" presStyleLbl="node1" presStyleIdx="2" presStyleCnt="9">
        <dgm:presLayoutVars>
          <dgm:bulletEnabled val="1"/>
        </dgm:presLayoutVars>
      </dgm:prSet>
      <dgm:spPr/>
    </dgm:pt>
    <dgm:pt modelId="{9AEEBE41-7FA5-0241-8DA3-B52FC57180D5}" type="pres">
      <dgm:prSet presAssocID="{07F7103C-35BF-B244-A06A-589A25EDA495}" presName="parTrans" presStyleLbl="sibTrans2D1" presStyleIdx="3" presStyleCnt="9" custAng="16140000" custScaleX="96771" custScaleY="150106"/>
      <dgm:spPr>
        <a:prstGeom prst="upDownArrow">
          <a:avLst/>
        </a:prstGeom>
      </dgm:spPr>
    </dgm:pt>
    <dgm:pt modelId="{E5AA6124-A984-4946-B851-C73913740D2D}" type="pres">
      <dgm:prSet presAssocID="{07F7103C-35BF-B244-A06A-589A25EDA495}" presName="connectorText" presStyleLbl="sibTrans2D1" presStyleIdx="3" presStyleCnt="9"/>
      <dgm:spPr/>
    </dgm:pt>
    <dgm:pt modelId="{D6DBA314-3AE1-F945-B0FA-2B86E4F1D3E2}" type="pres">
      <dgm:prSet presAssocID="{55A1B6F7-0DD0-294A-871F-99FEAF7A1857}" presName="node" presStyleLbl="node1" presStyleIdx="3" presStyleCnt="9">
        <dgm:presLayoutVars>
          <dgm:bulletEnabled val="1"/>
        </dgm:presLayoutVars>
      </dgm:prSet>
      <dgm:spPr/>
    </dgm:pt>
    <dgm:pt modelId="{A7C297EF-5252-D248-9F0E-0441F5B70775}" type="pres">
      <dgm:prSet presAssocID="{B7503C03-3E66-394E-B1B7-2D38CD2D9F30}" presName="parTrans" presStyleLbl="sibTrans2D1" presStyleIdx="4" presStyleCnt="9" custAng="16140000" custScaleX="96771" custScaleY="150106"/>
      <dgm:spPr>
        <a:prstGeom prst="upDownArrow">
          <a:avLst/>
        </a:prstGeom>
      </dgm:spPr>
    </dgm:pt>
    <dgm:pt modelId="{CBD882FC-90EC-CB43-83F0-2CFD709A8F4D}" type="pres">
      <dgm:prSet presAssocID="{B7503C03-3E66-394E-B1B7-2D38CD2D9F30}" presName="connectorText" presStyleLbl="sibTrans2D1" presStyleIdx="4" presStyleCnt="9"/>
      <dgm:spPr/>
    </dgm:pt>
    <dgm:pt modelId="{06298F8C-C280-A947-BE36-238298D173AD}" type="pres">
      <dgm:prSet presAssocID="{809C30B4-5164-4742-B23F-BAC5D7D8D473}" presName="node" presStyleLbl="node1" presStyleIdx="4" presStyleCnt="9">
        <dgm:presLayoutVars>
          <dgm:bulletEnabled val="1"/>
        </dgm:presLayoutVars>
      </dgm:prSet>
      <dgm:spPr/>
    </dgm:pt>
    <dgm:pt modelId="{066C8C61-F035-2143-AEB8-90F1A70069CC}" type="pres">
      <dgm:prSet presAssocID="{4BE46419-866D-FF4F-BA0A-5BE4B19922DD}" presName="parTrans" presStyleLbl="sibTrans2D1" presStyleIdx="5" presStyleCnt="9" custAng="16140000" custScaleX="96771" custScaleY="150106"/>
      <dgm:spPr>
        <a:prstGeom prst="upDownArrow">
          <a:avLst/>
        </a:prstGeom>
      </dgm:spPr>
    </dgm:pt>
    <dgm:pt modelId="{6861169B-ACC1-4E41-BFEF-FA641C9A078D}" type="pres">
      <dgm:prSet presAssocID="{4BE46419-866D-FF4F-BA0A-5BE4B19922DD}" presName="connectorText" presStyleLbl="sibTrans2D1" presStyleIdx="5" presStyleCnt="9"/>
      <dgm:spPr/>
    </dgm:pt>
    <dgm:pt modelId="{AFA9E6C6-7C11-DC45-86F9-D5995D1A9837}" type="pres">
      <dgm:prSet presAssocID="{03505FC4-848A-5041-AD54-720BDA0309B7}" presName="node" presStyleLbl="node1" presStyleIdx="5" presStyleCnt="9">
        <dgm:presLayoutVars>
          <dgm:bulletEnabled val="1"/>
        </dgm:presLayoutVars>
      </dgm:prSet>
      <dgm:spPr/>
    </dgm:pt>
    <dgm:pt modelId="{0267EC51-132C-684D-AE69-7A24D580F57C}" type="pres">
      <dgm:prSet presAssocID="{525E95CE-1A1C-B047-9802-E9353DFBF801}" presName="parTrans" presStyleLbl="sibTrans2D1" presStyleIdx="6" presStyleCnt="9" custAng="16140000" custScaleX="96771" custScaleY="150106"/>
      <dgm:spPr>
        <a:prstGeom prst="upDownArrow">
          <a:avLst/>
        </a:prstGeom>
      </dgm:spPr>
    </dgm:pt>
    <dgm:pt modelId="{82EEB7D4-95C2-D840-81EB-3B5EE6745F18}" type="pres">
      <dgm:prSet presAssocID="{525E95CE-1A1C-B047-9802-E9353DFBF801}" presName="connectorText" presStyleLbl="sibTrans2D1" presStyleIdx="6" presStyleCnt="9"/>
      <dgm:spPr/>
    </dgm:pt>
    <dgm:pt modelId="{1AA9EFB0-84AB-EE44-BFB2-36CCBEE9253A}" type="pres">
      <dgm:prSet presAssocID="{67F97FEC-BB35-6445-85C1-D67330D642E5}" presName="node" presStyleLbl="node1" presStyleIdx="6" presStyleCnt="9">
        <dgm:presLayoutVars>
          <dgm:bulletEnabled val="1"/>
        </dgm:presLayoutVars>
      </dgm:prSet>
      <dgm:spPr/>
    </dgm:pt>
    <dgm:pt modelId="{E7B23C0B-83E1-214F-A812-69514AED0DFE}" type="pres">
      <dgm:prSet presAssocID="{812D45E2-404B-534F-BF35-A04578458BE8}" presName="parTrans" presStyleLbl="sibTrans2D1" presStyleIdx="7" presStyleCnt="9" custAng="16140000" custScaleX="96771" custScaleY="150106"/>
      <dgm:spPr>
        <a:prstGeom prst="upDownArrow">
          <a:avLst/>
        </a:prstGeom>
      </dgm:spPr>
    </dgm:pt>
    <dgm:pt modelId="{6FEA847D-591C-5A4F-AE9C-371D46A830BD}" type="pres">
      <dgm:prSet presAssocID="{812D45E2-404B-534F-BF35-A04578458BE8}" presName="connectorText" presStyleLbl="sibTrans2D1" presStyleIdx="7" presStyleCnt="9"/>
      <dgm:spPr/>
    </dgm:pt>
    <dgm:pt modelId="{5DB567CD-C14D-E143-B733-5F6E505F5F39}" type="pres">
      <dgm:prSet presAssocID="{25FEB9EB-B057-764C-8682-30B77E8922B1}" presName="node" presStyleLbl="node1" presStyleIdx="7" presStyleCnt="9">
        <dgm:presLayoutVars>
          <dgm:bulletEnabled val="1"/>
        </dgm:presLayoutVars>
      </dgm:prSet>
      <dgm:spPr/>
    </dgm:pt>
    <dgm:pt modelId="{2C65CBCF-1AAD-B44A-8749-8568FC6315E5}" type="pres">
      <dgm:prSet presAssocID="{DFA371AE-1EFB-2C4E-B6ED-1DD75554E743}" presName="parTrans" presStyleLbl="sibTrans2D1" presStyleIdx="8" presStyleCnt="9" custAng="16140000" custScaleX="96771" custScaleY="150106"/>
      <dgm:spPr>
        <a:prstGeom prst="upDownArrow">
          <a:avLst/>
        </a:prstGeom>
      </dgm:spPr>
    </dgm:pt>
    <dgm:pt modelId="{2B39AC1E-2ADF-0F45-B914-BE5EA188191C}" type="pres">
      <dgm:prSet presAssocID="{DFA371AE-1EFB-2C4E-B6ED-1DD75554E743}" presName="connectorText" presStyleLbl="sibTrans2D1" presStyleIdx="8" presStyleCnt="9"/>
      <dgm:spPr/>
    </dgm:pt>
    <dgm:pt modelId="{3274B620-DE9B-3546-9C23-9CCB7A06F075}" type="pres">
      <dgm:prSet presAssocID="{EAD1D04E-5C96-7841-B65E-A242AE51BBC9}" presName="node" presStyleLbl="node1" presStyleIdx="8" presStyleCnt="9">
        <dgm:presLayoutVars>
          <dgm:bulletEnabled val="1"/>
        </dgm:presLayoutVars>
      </dgm:prSet>
      <dgm:spPr/>
    </dgm:pt>
  </dgm:ptLst>
  <dgm:cxnLst>
    <dgm:cxn modelId="{73AB7713-F346-AB4A-B28E-B92B61C555FD}" type="presOf" srcId="{79AA2142-7E13-1F4C-87CB-D5B58991E70F}" destId="{EC53733D-6675-F844-AF14-8A8F7409AF1B}" srcOrd="1" destOrd="0" presId="urn:microsoft.com/office/officeart/2005/8/layout/radial5"/>
    <dgm:cxn modelId="{2FAAE616-8987-7B44-A398-8B3076FACEF3}" type="presOf" srcId="{812D45E2-404B-534F-BF35-A04578458BE8}" destId="{E7B23C0B-83E1-214F-A812-69514AED0DFE}" srcOrd="0" destOrd="0" presId="urn:microsoft.com/office/officeart/2005/8/layout/radial5"/>
    <dgm:cxn modelId="{F6ECC820-D23D-7D4E-AA1D-DB0F7451B76F}" srcId="{AFC2B1FC-1E23-D549-97F2-93C6CC93E138}" destId="{03505FC4-848A-5041-AD54-720BDA0309B7}" srcOrd="5" destOrd="0" parTransId="{4BE46419-866D-FF4F-BA0A-5BE4B19922DD}" sibTransId="{51CEB99D-F68C-8D48-8DA5-92B3F13788BF}"/>
    <dgm:cxn modelId="{7919D528-5A84-7644-93F7-06C50D026C9B}" srcId="{A3995442-5C2C-8740-95A0-21ABC903E8BB}" destId="{AFC2B1FC-1E23-D549-97F2-93C6CC93E138}" srcOrd="0" destOrd="0" parTransId="{E92A6CB5-955D-0B4B-955A-0E1B99156BB2}" sibTransId="{42D39E3B-3CFF-D148-8EFD-B49EDE12AB6A}"/>
    <dgm:cxn modelId="{B480D828-01B0-AE42-B21D-8A0A9F379CA3}" type="presOf" srcId="{525E95CE-1A1C-B047-9802-E9353DFBF801}" destId="{0267EC51-132C-684D-AE69-7A24D580F57C}" srcOrd="0" destOrd="0" presId="urn:microsoft.com/office/officeart/2005/8/layout/radial5"/>
    <dgm:cxn modelId="{001FEA2C-D3BB-FC4B-9071-A30950A8E69B}" srcId="{AFC2B1FC-1E23-D549-97F2-93C6CC93E138}" destId="{55A1B6F7-0DD0-294A-871F-99FEAF7A1857}" srcOrd="3" destOrd="0" parTransId="{07F7103C-35BF-B244-A06A-589A25EDA495}" sibTransId="{3D3B6D36-9533-EC4C-BF3A-D743A52BFBB3}"/>
    <dgm:cxn modelId="{62DF5E3C-5D2B-2144-B731-FB6B2F50293B}" type="presOf" srcId="{4BE46419-866D-FF4F-BA0A-5BE4B19922DD}" destId="{066C8C61-F035-2143-AEB8-90F1A70069CC}" srcOrd="0" destOrd="0" presId="urn:microsoft.com/office/officeart/2005/8/layout/radial5"/>
    <dgm:cxn modelId="{24FA183E-47F2-0446-8D07-F52238677F1C}" srcId="{AFC2B1FC-1E23-D549-97F2-93C6CC93E138}" destId="{67F97FEC-BB35-6445-85C1-D67330D642E5}" srcOrd="6" destOrd="0" parTransId="{525E95CE-1A1C-B047-9802-E9353DFBF801}" sibTransId="{2BB90FC9-3CF4-9249-B999-1A2A4CA82548}"/>
    <dgm:cxn modelId="{AE2BD94A-4A41-A048-96B5-45070D05A2D8}" type="presOf" srcId="{8AF6B502-A924-064F-BF2F-C6ADE32B55F0}" destId="{8F675F3A-D4A0-534E-B949-6B7C48B72E52}" srcOrd="1" destOrd="0" presId="urn:microsoft.com/office/officeart/2005/8/layout/radial5"/>
    <dgm:cxn modelId="{97254E51-7BC9-3F4B-B647-C3926BE10E86}" type="presOf" srcId="{B7503C03-3E66-394E-B1B7-2D38CD2D9F30}" destId="{CBD882FC-90EC-CB43-83F0-2CFD709A8F4D}" srcOrd="1" destOrd="0" presId="urn:microsoft.com/office/officeart/2005/8/layout/radial5"/>
    <dgm:cxn modelId="{21D40E53-ADE0-EE43-96A8-555D8986E6AA}" type="presOf" srcId="{EAD1D04E-5C96-7841-B65E-A242AE51BBC9}" destId="{3274B620-DE9B-3546-9C23-9CCB7A06F075}" srcOrd="0" destOrd="0" presId="urn:microsoft.com/office/officeart/2005/8/layout/radial5"/>
    <dgm:cxn modelId="{19AE6055-9A54-4347-8C20-A9C14909DCD2}" type="presOf" srcId="{511C1C56-7FEF-964D-8CB5-3825A22B67CE}" destId="{C32926E0-56CF-A242-AE0F-3AAE981F9618}" srcOrd="0" destOrd="0" presId="urn:microsoft.com/office/officeart/2005/8/layout/radial5"/>
    <dgm:cxn modelId="{BB54D255-A2DD-5642-9168-D26A258D4A81}" type="presOf" srcId="{79AA2142-7E13-1F4C-87CB-D5B58991E70F}" destId="{EB6F99DC-24A7-CE47-BF7A-4836ED8327C2}" srcOrd="0" destOrd="0" presId="urn:microsoft.com/office/officeart/2005/8/layout/radial5"/>
    <dgm:cxn modelId="{BC983A5F-D057-7344-A05E-F69C06309A8F}" srcId="{AFC2B1FC-1E23-D549-97F2-93C6CC93E138}" destId="{49AC290C-D17B-6643-8088-D91177DC2E29}" srcOrd="0" destOrd="0" parTransId="{79AA2142-7E13-1F4C-87CB-D5B58991E70F}" sibTransId="{D9CCAD68-0AE2-E64D-9D67-EECD9F27045D}"/>
    <dgm:cxn modelId="{E07D9961-6A1B-C34B-8228-15A0006B0A65}" type="presOf" srcId="{DFA371AE-1EFB-2C4E-B6ED-1DD75554E743}" destId="{2B39AC1E-2ADF-0F45-B914-BE5EA188191C}" srcOrd="1" destOrd="0" presId="urn:microsoft.com/office/officeart/2005/8/layout/radial5"/>
    <dgm:cxn modelId="{17BA7C64-76CE-EC48-85F2-930139F999D5}" srcId="{AFC2B1FC-1E23-D549-97F2-93C6CC93E138}" destId="{FDC870FA-C4BB-3346-9973-30E6F7A0D87E}" srcOrd="2" destOrd="0" parTransId="{8AF6B502-A924-064F-BF2F-C6ADE32B55F0}" sibTransId="{6E318DCC-2323-6F4A-9A23-9BC94C77C8CD}"/>
    <dgm:cxn modelId="{F0A0BE68-11F0-624E-A074-80D94356A75B}" type="presOf" srcId="{55A1B6F7-0DD0-294A-871F-99FEAF7A1857}" destId="{D6DBA314-3AE1-F945-B0FA-2B86E4F1D3E2}" srcOrd="0" destOrd="0" presId="urn:microsoft.com/office/officeart/2005/8/layout/radial5"/>
    <dgm:cxn modelId="{65D3016B-045D-5B40-9FA5-8A0D1BC1C621}" type="presOf" srcId="{A3995442-5C2C-8740-95A0-21ABC903E8BB}" destId="{09F2879D-899E-0A4F-BD49-A4D6C3C935F2}" srcOrd="0" destOrd="0" presId="urn:microsoft.com/office/officeart/2005/8/layout/radial5"/>
    <dgm:cxn modelId="{C9FFF673-4B13-4B46-8E08-B7D35EB8EFBB}" type="presOf" srcId="{07F7103C-35BF-B244-A06A-589A25EDA495}" destId="{E5AA6124-A984-4946-B851-C73913740D2D}" srcOrd="1" destOrd="0" presId="urn:microsoft.com/office/officeart/2005/8/layout/radial5"/>
    <dgm:cxn modelId="{56632974-A145-4043-B4EA-8B59206168CF}" type="presOf" srcId="{8AF6B502-A924-064F-BF2F-C6ADE32B55F0}" destId="{C8DC5416-CA1B-CD47-9F03-0D25C7FAE39A}" srcOrd="0" destOrd="0" presId="urn:microsoft.com/office/officeart/2005/8/layout/radial5"/>
    <dgm:cxn modelId="{F7C85478-D2E8-3C41-9173-933737AF73C9}" type="presOf" srcId="{25FEB9EB-B057-764C-8682-30B77E8922B1}" destId="{5DB567CD-C14D-E143-B733-5F6E505F5F39}" srcOrd="0" destOrd="0" presId="urn:microsoft.com/office/officeart/2005/8/layout/radial5"/>
    <dgm:cxn modelId="{CBA11683-677C-844F-9B98-337F225F5C11}" type="presOf" srcId="{809C30B4-5164-4742-B23F-BAC5D7D8D473}" destId="{06298F8C-C280-A947-BE36-238298D173AD}" srcOrd="0" destOrd="0" presId="urn:microsoft.com/office/officeart/2005/8/layout/radial5"/>
    <dgm:cxn modelId="{C7564489-354F-9B4B-9E46-E1158C1B7195}" type="presOf" srcId="{DA97736F-77E3-DC49-A96B-4948C5B2B9E4}" destId="{157D7448-F238-AD4F-835B-25A7F7F05FDC}" srcOrd="0" destOrd="0" presId="urn:microsoft.com/office/officeart/2005/8/layout/radial5"/>
    <dgm:cxn modelId="{C084BC94-7614-2242-B0C4-DB8AFB4AE072}" type="presOf" srcId="{67F97FEC-BB35-6445-85C1-D67330D642E5}" destId="{1AA9EFB0-84AB-EE44-BFB2-36CCBEE9253A}" srcOrd="0" destOrd="0" presId="urn:microsoft.com/office/officeart/2005/8/layout/radial5"/>
    <dgm:cxn modelId="{7F20D995-8D17-704A-BE4A-3E6750381947}" type="presOf" srcId="{4BE46419-866D-FF4F-BA0A-5BE4B19922DD}" destId="{6861169B-ACC1-4E41-BFEF-FA641C9A078D}" srcOrd="1" destOrd="0" presId="urn:microsoft.com/office/officeart/2005/8/layout/radial5"/>
    <dgm:cxn modelId="{B6C9CAA0-9F7B-ED48-8150-11A8278A10B5}" type="presOf" srcId="{B7503C03-3E66-394E-B1B7-2D38CD2D9F30}" destId="{A7C297EF-5252-D248-9F0E-0441F5B70775}" srcOrd="0" destOrd="0" presId="urn:microsoft.com/office/officeart/2005/8/layout/radial5"/>
    <dgm:cxn modelId="{BAB5D2A3-222F-D84A-A0AD-3A676F2A7F05}" type="presOf" srcId="{AFC2B1FC-1E23-D549-97F2-93C6CC93E138}" destId="{B9CB23C5-AF68-9C42-BC57-F425A02DC272}" srcOrd="0" destOrd="0" presId="urn:microsoft.com/office/officeart/2005/8/layout/radial5"/>
    <dgm:cxn modelId="{680C3AAC-2A9C-6144-9EFD-F5D4AA474F9F}" type="presOf" srcId="{07F7103C-35BF-B244-A06A-589A25EDA495}" destId="{9AEEBE41-7FA5-0241-8DA3-B52FC57180D5}" srcOrd="0" destOrd="0" presId="urn:microsoft.com/office/officeart/2005/8/layout/radial5"/>
    <dgm:cxn modelId="{66EEB0B0-684E-4544-A042-925F4D1E6090}" type="presOf" srcId="{03505FC4-848A-5041-AD54-720BDA0309B7}" destId="{AFA9E6C6-7C11-DC45-86F9-D5995D1A9837}" srcOrd="0" destOrd="0" presId="urn:microsoft.com/office/officeart/2005/8/layout/radial5"/>
    <dgm:cxn modelId="{D19945B1-C384-814D-B548-82775DEB9B75}" type="presOf" srcId="{812D45E2-404B-534F-BF35-A04578458BE8}" destId="{6FEA847D-591C-5A4F-AE9C-371D46A830BD}" srcOrd="1" destOrd="0" presId="urn:microsoft.com/office/officeart/2005/8/layout/radial5"/>
    <dgm:cxn modelId="{2309DBB9-3D42-A147-9DBA-9B7E254A517C}" type="presOf" srcId="{FDC870FA-C4BB-3346-9973-30E6F7A0D87E}" destId="{2E709288-AEA2-4A4A-8146-330FEA6EA8FF}" srcOrd="0" destOrd="0" presId="urn:microsoft.com/office/officeart/2005/8/layout/radial5"/>
    <dgm:cxn modelId="{D5EA5ABE-8605-8344-B4BA-C37FC7D0F51C}" srcId="{AFC2B1FC-1E23-D549-97F2-93C6CC93E138}" destId="{EAD1D04E-5C96-7841-B65E-A242AE51BBC9}" srcOrd="8" destOrd="0" parTransId="{DFA371AE-1EFB-2C4E-B6ED-1DD75554E743}" sibTransId="{740E64E9-316D-224C-BCCC-B8A848296BB2}"/>
    <dgm:cxn modelId="{22F817C1-20D6-4E45-B7A6-FEC0AD3123C8}" type="presOf" srcId="{525E95CE-1A1C-B047-9802-E9353DFBF801}" destId="{82EEB7D4-95C2-D840-81EB-3B5EE6745F18}" srcOrd="1" destOrd="0" presId="urn:microsoft.com/office/officeart/2005/8/layout/radial5"/>
    <dgm:cxn modelId="{756E8FCE-3283-A748-AA3B-F550A3691054}" type="presOf" srcId="{49AC290C-D17B-6643-8088-D91177DC2E29}" destId="{3CD614BA-98A7-E348-8593-3770B361A071}" srcOrd="0" destOrd="0" presId="urn:microsoft.com/office/officeart/2005/8/layout/radial5"/>
    <dgm:cxn modelId="{89CB77D7-CCEE-7144-ADB2-8AF152DD6E33}" srcId="{AFC2B1FC-1E23-D549-97F2-93C6CC93E138}" destId="{25FEB9EB-B057-764C-8682-30B77E8922B1}" srcOrd="7" destOrd="0" parTransId="{812D45E2-404B-534F-BF35-A04578458BE8}" sibTransId="{2A9E9E5B-CD9E-8840-96B3-57B676040316}"/>
    <dgm:cxn modelId="{CBD3B3D8-0627-7046-9E3F-BD670BEAB2D8}" srcId="{AFC2B1FC-1E23-D549-97F2-93C6CC93E138}" destId="{511C1C56-7FEF-964D-8CB5-3825A22B67CE}" srcOrd="1" destOrd="0" parTransId="{DA97736F-77E3-DC49-A96B-4948C5B2B9E4}" sibTransId="{1C670FBA-C8F4-9E4E-9FA2-0A67148921F5}"/>
    <dgm:cxn modelId="{4F8C90DB-BCC2-5F41-BB50-1F3756D11BF6}" type="presOf" srcId="{DFA371AE-1EFB-2C4E-B6ED-1DD75554E743}" destId="{2C65CBCF-1AAD-B44A-8749-8568FC6315E5}" srcOrd="0" destOrd="0" presId="urn:microsoft.com/office/officeart/2005/8/layout/radial5"/>
    <dgm:cxn modelId="{AF25C1E1-0B8C-FB4F-AA6C-6AB3ABBED025}" type="presOf" srcId="{DA97736F-77E3-DC49-A96B-4948C5B2B9E4}" destId="{D58F60C4-40EC-4E49-86F5-A46C94D52846}" srcOrd="1" destOrd="0" presId="urn:microsoft.com/office/officeart/2005/8/layout/radial5"/>
    <dgm:cxn modelId="{546DC4F1-7100-494C-A8C9-16FC2D87E3CD}" srcId="{AFC2B1FC-1E23-D549-97F2-93C6CC93E138}" destId="{809C30B4-5164-4742-B23F-BAC5D7D8D473}" srcOrd="4" destOrd="0" parTransId="{B7503C03-3E66-394E-B1B7-2D38CD2D9F30}" sibTransId="{D0AE95EC-9C19-EC48-9DC6-C4F9F9FAE20C}"/>
    <dgm:cxn modelId="{F74E6A8D-83E4-E74E-9723-9883AE95FB97}" type="presParOf" srcId="{09F2879D-899E-0A4F-BD49-A4D6C3C935F2}" destId="{B9CB23C5-AF68-9C42-BC57-F425A02DC272}" srcOrd="0" destOrd="0" presId="urn:microsoft.com/office/officeart/2005/8/layout/radial5"/>
    <dgm:cxn modelId="{2670D7EE-BCD5-3B48-91B7-4AF8826D820F}" type="presParOf" srcId="{09F2879D-899E-0A4F-BD49-A4D6C3C935F2}" destId="{EB6F99DC-24A7-CE47-BF7A-4836ED8327C2}" srcOrd="1" destOrd="0" presId="urn:microsoft.com/office/officeart/2005/8/layout/radial5"/>
    <dgm:cxn modelId="{B9D90316-2862-B140-9403-1BB557C33B60}" type="presParOf" srcId="{EB6F99DC-24A7-CE47-BF7A-4836ED8327C2}" destId="{EC53733D-6675-F844-AF14-8A8F7409AF1B}" srcOrd="0" destOrd="0" presId="urn:microsoft.com/office/officeart/2005/8/layout/radial5"/>
    <dgm:cxn modelId="{DBA5056C-3C5A-C145-BE3A-FB36DB418704}" type="presParOf" srcId="{09F2879D-899E-0A4F-BD49-A4D6C3C935F2}" destId="{3CD614BA-98A7-E348-8593-3770B361A071}" srcOrd="2" destOrd="0" presId="urn:microsoft.com/office/officeart/2005/8/layout/radial5"/>
    <dgm:cxn modelId="{52865E16-8839-EB4D-A3DC-71AD5DF86C8A}" type="presParOf" srcId="{09F2879D-899E-0A4F-BD49-A4D6C3C935F2}" destId="{157D7448-F238-AD4F-835B-25A7F7F05FDC}" srcOrd="3" destOrd="0" presId="urn:microsoft.com/office/officeart/2005/8/layout/radial5"/>
    <dgm:cxn modelId="{43D66BCA-73C9-F540-8616-0A187757BC6F}" type="presParOf" srcId="{157D7448-F238-AD4F-835B-25A7F7F05FDC}" destId="{D58F60C4-40EC-4E49-86F5-A46C94D52846}" srcOrd="0" destOrd="0" presId="urn:microsoft.com/office/officeart/2005/8/layout/radial5"/>
    <dgm:cxn modelId="{A8288528-8590-DF4E-BFB6-B6D476B57CF4}" type="presParOf" srcId="{09F2879D-899E-0A4F-BD49-A4D6C3C935F2}" destId="{C32926E0-56CF-A242-AE0F-3AAE981F9618}" srcOrd="4" destOrd="0" presId="urn:microsoft.com/office/officeart/2005/8/layout/radial5"/>
    <dgm:cxn modelId="{7E39725A-EAA1-964A-92A6-1AEB886FE4A5}" type="presParOf" srcId="{09F2879D-899E-0A4F-BD49-A4D6C3C935F2}" destId="{C8DC5416-CA1B-CD47-9F03-0D25C7FAE39A}" srcOrd="5" destOrd="0" presId="urn:microsoft.com/office/officeart/2005/8/layout/radial5"/>
    <dgm:cxn modelId="{58469216-5A42-9C48-8DC4-6694EA18D351}" type="presParOf" srcId="{C8DC5416-CA1B-CD47-9F03-0D25C7FAE39A}" destId="{8F675F3A-D4A0-534E-B949-6B7C48B72E52}" srcOrd="0" destOrd="0" presId="urn:microsoft.com/office/officeart/2005/8/layout/radial5"/>
    <dgm:cxn modelId="{B7B273FC-3D0E-344B-8E34-D35E9336A231}" type="presParOf" srcId="{09F2879D-899E-0A4F-BD49-A4D6C3C935F2}" destId="{2E709288-AEA2-4A4A-8146-330FEA6EA8FF}" srcOrd="6" destOrd="0" presId="urn:microsoft.com/office/officeart/2005/8/layout/radial5"/>
    <dgm:cxn modelId="{CC1FD4BF-4B60-464E-84DD-CE33C0E43EBC}" type="presParOf" srcId="{09F2879D-899E-0A4F-BD49-A4D6C3C935F2}" destId="{9AEEBE41-7FA5-0241-8DA3-B52FC57180D5}" srcOrd="7" destOrd="0" presId="urn:microsoft.com/office/officeart/2005/8/layout/radial5"/>
    <dgm:cxn modelId="{7E152D07-9B51-6E46-8D2B-AAB8C4395403}" type="presParOf" srcId="{9AEEBE41-7FA5-0241-8DA3-B52FC57180D5}" destId="{E5AA6124-A984-4946-B851-C73913740D2D}" srcOrd="0" destOrd="0" presId="urn:microsoft.com/office/officeart/2005/8/layout/radial5"/>
    <dgm:cxn modelId="{96A91B07-99F2-3B4F-A45E-FBD506A027B9}" type="presParOf" srcId="{09F2879D-899E-0A4F-BD49-A4D6C3C935F2}" destId="{D6DBA314-3AE1-F945-B0FA-2B86E4F1D3E2}" srcOrd="8" destOrd="0" presId="urn:microsoft.com/office/officeart/2005/8/layout/radial5"/>
    <dgm:cxn modelId="{7F7CCD78-E8C9-D940-A93B-ABB70F2ED683}" type="presParOf" srcId="{09F2879D-899E-0A4F-BD49-A4D6C3C935F2}" destId="{A7C297EF-5252-D248-9F0E-0441F5B70775}" srcOrd="9" destOrd="0" presId="urn:microsoft.com/office/officeart/2005/8/layout/radial5"/>
    <dgm:cxn modelId="{3E078C0A-3F34-CE42-AE45-E962E9CDDDAD}" type="presParOf" srcId="{A7C297EF-5252-D248-9F0E-0441F5B70775}" destId="{CBD882FC-90EC-CB43-83F0-2CFD709A8F4D}" srcOrd="0" destOrd="0" presId="urn:microsoft.com/office/officeart/2005/8/layout/radial5"/>
    <dgm:cxn modelId="{98F26F63-2A59-6E41-B2AB-79EAA5718E8F}" type="presParOf" srcId="{09F2879D-899E-0A4F-BD49-A4D6C3C935F2}" destId="{06298F8C-C280-A947-BE36-238298D173AD}" srcOrd="10" destOrd="0" presId="urn:microsoft.com/office/officeart/2005/8/layout/radial5"/>
    <dgm:cxn modelId="{948F10A0-6D3F-D142-BFEA-DEC1378645E1}" type="presParOf" srcId="{09F2879D-899E-0A4F-BD49-A4D6C3C935F2}" destId="{066C8C61-F035-2143-AEB8-90F1A70069CC}" srcOrd="11" destOrd="0" presId="urn:microsoft.com/office/officeart/2005/8/layout/radial5"/>
    <dgm:cxn modelId="{54E62987-2B9A-814A-8C90-BCA5AF9E5084}" type="presParOf" srcId="{066C8C61-F035-2143-AEB8-90F1A70069CC}" destId="{6861169B-ACC1-4E41-BFEF-FA641C9A078D}" srcOrd="0" destOrd="0" presId="urn:microsoft.com/office/officeart/2005/8/layout/radial5"/>
    <dgm:cxn modelId="{14A6C41C-B8DD-E840-A45D-E29277A5A2B5}" type="presParOf" srcId="{09F2879D-899E-0A4F-BD49-A4D6C3C935F2}" destId="{AFA9E6C6-7C11-DC45-86F9-D5995D1A9837}" srcOrd="12" destOrd="0" presId="urn:microsoft.com/office/officeart/2005/8/layout/radial5"/>
    <dgm:cxn modelId="{03AE3F79-C889-1444-A5A3-6D787B98E082}" type="presParOf" srcId="{09F2879D-899E-0A4F-BD49-A4D6C3C935F2}" destId="{0267EC51-132C-684D-AE69-7A24D580F57C}" srcOrd="13" destOrd="0" presId="urn:microsoft.com/office/officeart/2005/8/layout/radial5"/>
    <dgm:cxn modelId="{D9396F75-5EDF-5D48-AF7E-43A783F2A6D2}" type="presParOf" srcId="{0267EC51-132C-684D-AE69-7A24D580F57C}" destId="{82EEB7D4-95C2-D840-81EB-3B5EE6745F18}" srcOrd="0" destOrd="0" presId="urn:microsoft.com/office/officeart/2005/8/layout/radial5"/>
    <dgm:cxn modelId="{8A3C8641-B14E-714B-97DF-2C8AF1356AB9}" type="presParOf" srcId="{09F2879D-899E-0A4F-BD49-A4D6C3C935F2}" destId="{1AA9EFB0-84AB-EE44-BFB2-36CCBEE9253A}" srcOrd="14" destOrd="0" presId="urn:microsoft.com/office/officeart/2005/8/layout/radial5"/>
    <dgm:cxn modelId="{B41721CF-31BB-7B4C-8318-C216BA9A99A4}" type="presParOf" srcId="{09F2879D-899E-0A4F-BD49-A4D6C3C935F2}" destId="{E7B23C0B-83E1-214F-A812-69514AED0DFE}" srcOrd="15" destOrd="0" presId="urn:microsoft.com/office/officeart/2005/8/layout/radial5"/>
    <dgm:cxn modelId="{DC2AB1D2-FEB9-4642-8128-FC20DD5A1ED2}" type="presParOf" srcId="{E7B23C0B-83E1-214F-A812-69514AED0DFE}" destId="{6FEA847D-591C-5A4F-AE9C-371D46A830BD}" srcOrd="0" destOrd="0" presId="urn:microsoft.com/office/officeart/2005/8/layout/radial5"/>
    <dgm:cxn modelId="{B96D4136-4F91-4A47-8B94-1A6EEFDE7949}" type="presParOf" srcId="{09F2879D-899E-0A4F-BD49-A4D6C3C935F2}" destId="{5DB567CD-C14D-E143-B733-5F6E505F5F39}" srcOrd="16" destOrd="0" presId="urn:microsoft.com/office/officeart/2005/8/layout/radial5"/>
    <dgm:cxn modelId="{9623BEAA-6197-414F-AB3A-094F1F318765}" type="presParOf" srcId="{09F2879D-899E-0A4F-BD49-A4D6C3C935F2}" destId="{2C65CBCF-1AAD-B44A-8749-8568FC6315E5}" srcOrd="17" destOrd="0" presId="urn:microsoft.com/office/officeart/2005/8/layout/radial5"/>
    <dgm:cxn modelId="{60CA4F16-EBEB-4C42-9440-8D704B00ADBF}" type="presParOf" srcId="{2C65CBCF-1AAD-B44A-8749-8568FC6315E5}" destId="{2B39AC1E-2ADF-0F45-B914-BE5EA188191C}" srcOrd="0" destOrd="0" presId="urn:microsoft.com/office/officeart/2005/8/layout/radial5"/>
    <dgm:cxn modelId="{462A7CA2-6AB9-5F4B-9044-7714AC5894A0}" type="presParOf" srcId="{09F2879D-899E-0A4F-BD49-A4D6C3C935F2}" destId="{3274B620-DE9B-3546-9C23-9CCB7A06F075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CB23C5-AF68-9C42-BC57-F425A02DC272}">
      <dsp:nvSpPr>
        <dsp:cNvPr id="0" name=""/>
        <dsp:cNvSpPr/>
      </dsp:nvSpPr>
      <dsp:spPr>
        <a:xfrm>
          <a:off x="3347330" y="2058442"/>
          <a:ext cx="1433338" cy="14333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ORNL</a:t>
          </a:r>
        </a:p>
      </dsp:txBody>
      <dsp:txXfrm>
        <a:off x="3557237" y="2268349"/>
        <a:ext cx="1013524" cy="1013524"/>
      </dsp:txXfrm>
    </dsp:sp>
    <dsp:sp modelId="{EB6F99DC-24A7-CE47-BF7A-4836ED8327C2}">
      <dsp:nvSpPr>
        <dsp:cNvPr id="0" name=""/>
        <dsp:cNvSpPr/>
      </dsp:nvSpPr>
      <dsp:spPr>
        <a:xfrm rot="10740000">
          <a:off x="3835400" y="1260341"/>
          <a:ext cx="457199" cy="731519"/>
        </a:xfrm>
        <a:prstGeom prst="up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972550" y="1405448"/>
        <a:ext cx="320039" cy="438911"/>
      </dsp:txXfrm>
    </dsp:sp>
    <dsp:sp modelId="{3CD614BA-98A7-E348-8593-3770B361A071}">
      <dsp:nvSpPr>
        <dsp:cNvPr id="0" name=""/>
        <dsp:cNvSpPr/>
      </dsp:nvSpPr>
      <dsp:spPr>
        <a:xfrm>
          <a:off x="3490664" y="20347"/>
          <a:ext cx="1146671" cy="11466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GSI</a:t>
          </a:r>
        </a:p>
      </dsp:txBody>
      <dsp:txXfrm>
        <a:off x="3658590" y="188273"/>
        <a:ext cx="810819" cy="810819"/>
      </dsp:txXfrm>
    </dsp:sp>
    <dsp:sp modelId="{157D7448-F238-AD4F-835B-25A7F7F05FDC}">
      <dsp:nvSpPr>
        <dsp:cNvPr id="0" name=""/>
        <dsp:cNvSpPr/>
      </dsp:nvSpPr>
      <dsp:spPr>
        <a:xfrm rot="13140000">
          <a:off x="4573969" y="1529159"/>
          <a:ext cx="457199" cy="731519"/>
        </a:xfrm>
        <a:prstGeom prst="upDown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695846" y="1718622"/>
        <a:ext cx="320039" cy="438911"/>
      </dsp:txXfrm>
    </dsp:sp>
    <dsp:sp modelId="{C32926E0-56CF-A242-AE0F-3AAE981F9618}">
      <dsp:nvSpPr>
        <dsp:cNvPr id="0" name=""/>
        <dsp:cNvSpPr/>
      </dsp:nvSpPr>
      <dsp:spPr>
        <a:xfrm>
          <a:off x="4892859" y="530704"/>
          <a:ext cx="1146671" cy="11466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CERN</a:t>
          </a:r>
        </a:p>
      </dsp:txBody>
      <dsp:txXfrm>
        <a:off x="5060785" y="698630"/>
        <a:ext cx="810819" cy="810819"/>
      </dsp:txXfrm>
    </dsp:sp>
    <dsp:sp modelId="{C8DC5416-CA1B-CD47-9F03-0D25C7FAE39A}">
      <dsp:nvSpPr>
        <dsp:cNvPr id="0" name=""/>
        <dsp:cNvSpPr/>
      </dsp:nvSpPr>
      <dsp:spPr>
        <a:xfrm rot="15540000">
          <a:off x="4966954" y="2209828"/>
          <a:ext cx="457199" cy="731519"/>
        </a:xfrm>
        <a:prstGeom prst="upDown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5048620" y="2423452"/>
        <a:ext cx="320039" cy="438911"/>
      </dsp:txXfrm>
    </dsp:sp>
    <dsp:sp modelId="{2E709288-AEA2-4A4A-8146-330FEA6EA8FF}">
      <dsp:nvSpPr>
        <dsp:cNvPr id="0" name=""/>
        <dsp:cNvSpPr/>
      </dsp:nvSpPr>
      <dsp:spPr>
        <a:xfrm>
          <a:off x="5638952" y="1822974"/>
          <a:ext cx="1146671" cy="11466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KEK</a:t>
          </a:r>
        </a:p>
      </dsp:txBody>
      <dsp:txXfrm>
        <a:off x="5806878" y="1990900"/>
        <a:ext cx="810819" cy="810819"/>
      </dsp:txXfrm>
    </dsp:sp>
    <dsp:sp modelId="{9AEEBE41-7FA5-0241-8DA3-B52FC57180D5}">
      <dsp:nvSpPr>
        <dsp:cNvPr id="0" name=""/>
        <dsp:cNvSpPr/>
      </dsp:nvSpPr>
      <dsp:spPr>
        <a:xfrm rot="17940000">
          <a:off x="4830472" y="2983856"/>
          <a:ext cx="457199" cy="731519"/>
        </a:xfrm>
        <a:prstGeom prst="upDown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865804" y="3190141"/>
        <a:ext cx="320039" cy="438911"/>
      </dsp:txXfrm>
    </dsp:sp>
    <dsp:sp modelId="{D6DBA314-3AE1-F945-B0FA-2B86E4F1D3E2}">
      <dsp:nvSpPr>
        <dsp:cNvPr id="0" name=""/>
        <dsp:cNvSpPr/>
      </dsp:nvSpPr>
      <dsp:spPr>
        <a:xfrm>
          <a:off x="5379837" y="3292490"/>
          <a:ext cx="1146671" cy="11466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LANL</a:t>
          </a:r>
        </a:p>
      </dsp:txBody>
      <dsp:txXfrm>
        <a:off x="5547763" y="3460416"/>
        <a:ext cx="810819" cy="810819"/>
      </dsp:txXfrm>
    </dsp:sp>
    <dsp:sp modelId="{A7C297EF-5252-D248-9F0E-0441F5B70775}">
      <dsp:nvSpPr>
        <dsp:cNvPr id="0" name=""/>
        <dsp:cNvSpPr/>
      </dsp:nvSpPr>
      <dsp:spPr>
        <a:xfrm rot="20340000">
          <a:off x="4228385" y="3489068"/>
          <a:ext cx="457199" cy="731519"/>
        </a:xfrm>
        <a:prstGeom prst="upDownArrow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232940" y="3659949"/>
        <a:ext cx="320039" cy="438911"/>
      </dsp:txXfrm>
    </dsp:sp>
    <dsp:sp modelId="{06298F8C-C280-A947-BE36-238298D173AD}">
      <dsp:nvSpPr>
        <dsp:cNvPr id="0" name=""/>
        <dsp:cNvSpPr/>
      </dsp:nvSpPr>
      <dsp:spPr>
        <a:xfrm>
          <a:off x="4236757" y="4251648"/>
          <a:ext cx="1146671" cy="114667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CSNS</a:t>
          </a:r>
        </a:p>
      </dsp:txBody>
      <dsp:txXfrm>
        <a:off x="4404683" y="4419574"/>
        <a:ext cx="810819" cy="810819"/>
      </dsp:txXfrm>
    </dsp:sp>
    <dsp:sp modelId="{066C8C61-F035-2143-AEB8-90F1A70069CC}">
      <dsp:nvSpPr>
        <dsp:cNvPr id="0" name=""/>
        <dsp:cNvSpPr/>
      </dsp:nvSpPr>
      <dsp:spPr>
        <a:xfrm rot="1140000">
          <a:off x="3442415" y="3489068"/>
          <a:ext cx="457199" cy="731519"/>
        </a:xfrm>
        <a:prstGeom prst="up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10800000">
        <a:off x="3446151" y="3613045"/>
        <a:ext cx="320039" cy="438911"/>
      </dsp:txXfrm>
    </dsp:sp>
    <dsp:sp modelId="{AFA9E6C6-7C11-DC45-86F9-D5995D1A9837}">
      <dsp:nvSpPr>
        <dsp:cNvPr id="0" name=""/>
        <dsp:cNvSpPr/>
      </dsp:nvSpPr>
      <dsp:spPr>
        <a:xfrm>
          <a:off x="2744571" y="4251648"/>
          <a:ext cx="1146671" cy="11466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JPARC</a:t>
          </a:r>
        </a:p>
      </dsp:txBody>
      <dsp:txXfrm>
        <a:off x="2912497" y="4419574"/>
        <a:ext cx="810819" cy="810819"/>
      </dsp:txXfrm>
    </dsp:sp>
    <dsp:sp modelId="{0267EC51-132C-684D-AE69-7A24D580F57C}">
      <dsp:nvSpPr>
        <dsp:cNvPr id="0" name=""/>
        <dsp:cNvSpPr/>
      </dsp:nvSpPr>
      <dsp:spPr>
        <a:xfrm rot="3540000">
          <a:off x="2840328" y="2983856"/>
          <a:ext cx="457199" cy="731519"/>
        </a:xfrm>
        <a:prstGeom prst="upDown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10800000">
        <a:off x="2873587" y="3071375"/>
        <a:ext cx="320039" cy="438911"/>
      </dsp:txXfrm>
    </dsp:sp>
    <dsp:sp modelId="{1AA9EFB0-84AB-EE44-BFB2-36CCBEE9253A}">
      <dsp:nvSpPr>
        <dsp:cNvPr id="0" name=""/>
        <dsp:cNvSpPr/>
      </dsp:nvSpPr>
      <dsp:spPr>
        <a:xfrm>
          <a:off x="1601491" y="3292490"/>
          <a:ext cx="1146671" cy="11466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ISIS</a:t>
          </a:r>
        </a:p>
      </dsp:txBody>
      <dsp:txXfrm>
        <a:off x="1769417" y="3460416"/>
        <a:ext cx="810819" cy="810819"/>
      </dsp:txXfrm>
    </dsp:sp>
    <dsp:sp modelId="{E7B23C0B-83E1-214F-A812-69514AED0DFE}">
      <dsp:nvSpPr>
        <dsp:cNvPr id="0" name=""/>
        <dsp:cNvSpPr/>
      </dsp:nvSpPr>
      <dsp:spPr>
        <a:xfrm rot="5940000">
          <a:off x="2703846" y="2209828"/>
          <a:ext cx="457199" cy="731519"/>
        </a:xfrm>
        <a:prstGeom prst="upDown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10800000">
        <a:off x="2783154" y="2288396"/>
        <a:ext cx="320039" cy="438911"/>
      </dsp:txXfrm>
    </dsp:sp>
    <dsp:sp modelId="{5DB567CD-C14D-E143-B733-5F6E505F5F39}">
      <dsp:nvSpPr>
        <dsp:cNvPr id="0" name=""/>
        <dsp:cNvSpPr/>
      </dsp:nvSpPr>
      <dsp:spPr>
        <a:xfrm>
          <a:off x="1342376" y="1822974"/>
          <a:ext cx="1146671" cy="11466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ESS</a:t>
          </a:r>
        </a:p>
      </dsp:txBody>
      <dsp:txXfrm>
        <a:off x="1510302" y="1990900"/>
        <a:ext cx="810819" cy="810819"/>
      </dsp:txXfrm>
    </dsp:sp>
    <dsp:sp modelId="{2C65CBCF-1AAD-B44A-8749-8568FC6315E5}">
      <dsp:nvSpPr>
        <dsp:cNvPr id="0" name=""/>
        <dsp:cNvSpPr/>
      </dsp:nvSpPr>
      <dsp:spPr>
        <a:xfrm rot="8340000">
          <a:off x="3096830" y="1529159"/>
          <a:ext cx="457199" cy="731519"/>
        </a:xfrm>
        <a:prstGeom prst="upDown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10800000">
        <a:off x="3217168" y="1630470"/>
        <a:ext cx="320039" cy="438911"/>
      </dsp:txXfrm>
    </dsp:sp>
    <dsp:sp modelId="{3274B620-DE9B-3546-9C23-9CCB7A06F075}">
      <dsp:nvSpPr>
        <dsp:cNvPr id="0" name=""/>
        <dsp:cNvSpPr/>
      </dsp:nvSpPr>
      <dsp:spPr>
        <a:xfrm>
          <a:off x="2088468" y="530704"/>
          <a:ext cx="1146671" cy="11466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Fermilab</a:t>
          </a:r>
        </a:p>
      </dsp:txBody>
      <dsp:txXfrm>
        <a:off x="2256394" y="698630"/>
        <a:ext cx="810819" cy="810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2" y="1074422"/>
            <a:ext cx="11334583" cy="4233245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latin typeface="+mn-lt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0494F7A-66DD-4829-9AF4-30A3A0F241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392852"/>
            <a:ext cx="1644776" cy="40263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/>
        </p:nvSpPr>
        <p:spPr>
          <a:xfrm>
            <a:off x="0" y="320042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/>
        </p:nvSpPr>
        <p:spPr>
          <a:xfrm>
            <a:off x="274321" y="320042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162" y="5343835"/>
            <a:ext cx="53848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8736" y="1388963"/>
            <a:ext cx="8678195" cy="757130"/>
          </a:xfrm>
        </p:spPr>
        <p:txBody>
          <a:bodyPr/>
          <a:lstStyle>
            <a:lvl1pPr algn="l">
              <a:defRPr sz="24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7481" y="3013455"/>
            <a:ext cx="5440515" cy="2028101"/>
          </a:xfrm>
        </p:spPr>
        <p:txBody>
          <a:bodyPr/>
          <a:lstStyle>
            <a:lvl1pPr marL="0" indent="0" algn="l">
              <a:buNone/>
              <a:defRPr sz="15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767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8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/>
        </p:nvSpPr>
        <p:spPr>
          <a:xfrm>
            <a:off x="274320" y="1078994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80" y="1275789"/>
            <a:ext cx="5537405" cy="757130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/>
        </p:nvSpPr>
        <p:spPr>
          <a:xfrm>
            <a:off x="0" y="320042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/>
        </p:nvSpPr>
        <p:spPr>
          <a:xfrm>
            <a:off x="274321" y="320042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-4390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15504" indent="-215504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3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6430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80" y="1275789"/>
            <a:ext cx="5537405" cy="757130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8"/>
            <a:ext cx="5512904" cy="4163291"/>
          </a:xfrm>
        </p:spPr>
        <p:txBody>
          <a:bodyPr/>
          <a:lstStyle>
            <a:lvl1pPr marL="215504" indent="-215504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3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/>
        </p:nvSpPr>
        <p:spPr>
          <a:xfrm>
            <a:off x="0" y="320042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/>
        </p:nvSpPr>
        <p:spPr>
          <a:xfrm>
            <a:off x="274321" y="320042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-4390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548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91"/>
            <a:ext cx="7464187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/>
        </p:nvSpPr>
        <p:spPr>
          <a:xfrm>
            <a:off x="274321" y="1078993"/>
            <a:ext cx="3846275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9"/>
            <a:ext cx="3576228" cy="757130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81" y="2800350"/>
            <a:ext cx="3541945" cy="3816258"/>
          </a:xfrm>
        </p:spPr>
        <p:txBody>
          <a:bodyPr/>
          <a:lstStyle>
            <a:lvl1pPr marL="215504" indent="-215504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3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/>
        </p:nvSpPr>
        <p:spPr>
          <a:xfrm>
            <a:off x="0" y="320042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/>
        </p:nvSpPr>
        <p:spPr>
          <a:xfrm>
            <a:off x="274321" y="320042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-4390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/>
        </p:nvSpPr>
        <p:spPr bwMode="auto">
          <a:xfrm>
            <a:off x="4120596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653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1" y="2383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1"/>
            <a:ext cx="11000232" cy="424732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/>
        </p:nvSpPr>
        <p:spPr bwMode="auto">
          <a:xfrm>
            <a:off x="6026149" y="0"/>
            <a:ext cx="6165851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/>
        </p:nvSpPr>
        <p:spPr>
          <a:xfrm>
            <a:off x="0" y="6344404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-4390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3AC615-0875-4C80-B019-11A28EDCB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29" y="6477000"/>
            <a:ext cx="1088136" cy="26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820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2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/>
        </p:nvSpPr>
        <p:spPr>
          <a:xfrm>
            <a:off x="274320" y="1412106"/>
            <a:ext cx="5840589" cy="52934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/>
        </p:nvSpPr>
        <p:spPr>
          <a:xfrm>
            <a:off x="6351412" y="1412106"/>
            <a:ext cx="5840589" cy="52934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/>
        </p:nvSpPr>
        <p:spPr>
          <a:xfrm>
            <a:off x="274320" y="948037"/>
            <a:ext cx="5840589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/>
        </p:nvSpPr>
        <p:spPr>
          <a:xfrm>
            <a:off x="6351412" y="948037"/>
            <a:ext cx="5840589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4317" y="1005840"/>
            <a:ext cx="5821683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2234" y="1527048"/>
            <a:ext cx="5783767" cy="4110352"/>
          </a:xfrm>
          <a:ln w="12700">
            <a:noFill/>
          </a:ln>
        </p:spPr>
        <p:txBody>
          <a:bodyPr tIns="45720" bIns="91440"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 marL="1112044" indent="-166688"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1411" y="1005840"/>
            <a:ext cx="5840589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51413" y="1527048"/>
            <a:ext cx="5785575" cy="4110352"/>
          </a:xfrm>
          <a:ln w="12700">
            <a:noFill/>
          </a:ln>
        </p:spPr>
        <p:txBody>
          <a:bodyPr tIns="45720" bIns="91440"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 marL="1112044" indent="-166688"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/>
        </p:nvSpPr>
        <p:spPr>
          <a:xfrm>
            <a:off x="1773669" y="320042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3668" y="365858"/>
            <a:ext cx="10363317" cy="341632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649F31-1D58-F243-85FD-74506880A336}"/>
              </a:ext>
            </a:extLst>
          </p:cNvPr>
          <p:cNvSpPr/>
          <p:nvPr/>
        </p:nvSpPr>
        <p:spPr>
          <a:xfrm>
            <a:off x="0" y="320042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038521-D276-4049-A4BA-98C27C6D8256}"/>
              </a:ext>
            </a:extLst>
          </p:cNvPr>
          <p:cNvSpPr/>
          <p:nvPr/>
        </p:nvSpPr>
        <p:spPr>
          <a:xfrm>
            <a:off x="274321" y="320042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3F2F0951-0E05-43D4-AB3F-73E5681F430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-4390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7EC139F-C616-4896-A830-8F9FC5B2C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3" name="Rectangle 256">
            <a:extLst>
              <a:ext uri="{FF2B5EF4-FFF2-40B4-BE49-F238E27FC236}">
                <a16:creationId xmlns:a16="http://schemas.microsoft.com/office/drawing/2014/main" id="{D8ACAAE2-A531-47BE-8F4F-FFC18507ED0B}"/>
              </a:ext>
            </a:extLst>
          </p:cNvPr>
          <p:cNvSpPr txBox="1">
            <a:spLocks noChangeArrowheads="1"/>
          </p:cNvSpPr>
          <p:nvPr/>
        </p:nvSpPr>
        <p:spPr>
          <a:xfrm>
            <a:off x="8010283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5210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/>
        </p:nvSpPr>
        <p:spPr>
          <a:xfrm>
            <a:off x="274320" y="1412108"/>
            <a:ext cx="3868139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/>
        </p:nvSpPr>
        <p:spPr>
          <a:xfrm>
            <a:off x="4299091" y="1412108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/>
        </p:nvSpPr>
        <p:spPr>
          <a:xfrm>
            <a:off x="8323860" y="1412108"/>
            <a:ext cx="3868139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/>
        </p:nvSpPr>
        <p:spPr>
          <a:xfrm>
            <a:off x="274321" y="948037"/>
            <a:ext cx="3866759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/>
        </p:nvSpPr>
        <p:spPr>
          <a:xfrm>
            <a:off x="8323861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0179" y="1005840"/>
            <a:ext cx="3870672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2235" y="1527048"/>
            <a:ext cx="3791415" cy="4110352"/>
          </a:xfrm>
          <a:ln w="12700">
            <a:noFill/>
          </a:ln>
        </p:spPr>
        <p:txBody>
          <a:bodyPr tIns="45720" bIns="91440"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 marL="1112044" indent="-166688"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297710" y="1005840"/>
            <a:ext cx="3866759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295175" y="1527048"/>
            <a:ext cx="3860800" cy="4110352"/>
          </a:xfrm>
          <a:ln w="12700">
            <a:noFill/>
          </a:ln>
        </p:spPr>
        <p:txBody>
          <a:bodyPr tIns="45720" bIns="91440"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 marL="1112044" indent="-166688"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19719" y="1005840"/>
            <a:ext cx="3885931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19719" y="1527048"/>
            <a:ext cx="3768204" cy="4110352"/>
          </a:xfrm>
          <a:ln w="12700">
            <a:noFill/>
          </a:ln>
        </p:spPr>
        <p:txBody>
          <a:bodyPr tIns="45720" bIns="91440"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 marL="1112044" indent="-166688"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/>
        </p:nvSpPr>
        <p:spPr>
          <a:xfrm>
            <a:off x="1773669" y="320042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3669" y="365858"/>
            <a:ext cx="10418329" cy="341632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/>
        </p:nvSpPr>
        <p:spPr>
          <a:xfrm>
            <a:off x="0" y="320042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/>
        </p:nvSpPr>
        <p:spPr>
          <a:xfrm>
            <a:off x="274321" y="320042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-4390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/>
        </p:nvSpPr>
        <p:spPr>
          <a:xfrm>
            <a:off x="8010283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7874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/>
        </p:nvSpPr>
        <p:spPr>
          <a:xfrm>
            <a:off x="274321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/>
        </p:nvSpPr>
        <p:spPr>
          <a:xfrm>
            <a:off x="274322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/>
        </p:nvSpPr>
        <p:spPr>
          <a:xfrm>
            <a:off x="3288611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/>
        </p:nvSpPr>
        <p:spPr>
          <a:xfrm>
            <a:off x="328861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/>
        </p:nvSpPr>
        <p:spPr>
          <a:xfrm>
            <a:off x="630290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/>
        </p:nvSpPr>
        <p:spPr>
          <a:xfrm>
            <a:off x="6302902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/>
        </p:nvSpPr>
        <p:spPr>
          <a:xfrm>
            <a:off x="9317194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/>
        </p:nvSpPr>
        <p:spPr>
          <a:xfrm>
            <a:off x="9317194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4319" y="1005840"/>
            <a:ext cx="2861459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4319" y="1527048"/>
            <a:ext cx="2861459" cy="5010912"/>
          </a:xfrm>
          <a:ln w="12700">
            <a:noFill/>
          </a:ln>
        </p:spPr>
        <p:txBody>
          <a:bodyPr tIns="45720" bIns="91440"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 marL="1112044" indent="-166688"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288610" y="1005840"/>
            <a:ext cx="2874807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288610" y="1527048"/>
            <a:ext cx="2874807" cy="5010912"/>
          </a:xfrm>
          <a:ln w="12700">
            <a:noFill/>
          </a:ln>
        </p:spPr>
        <p:txBody>
          <a:bodyPr tIns="45720" bIns="91440"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 marL="1112044" indent="-166688"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12953" y="1005840"/>
            <a:ext cx="2864755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312953" y="1527048"/>
            <a:ext cx="2864755" cy="5010912"/>
          </a:xfrm>
          <a:ln w="12700">
            <a:noFill/>
          </a:ln>
        </p:spPr>
        <p:txBody>
          <a:bodyPr tIns="45720" bIns="91440"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 marL="1112044" indent="-166688"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/>
        </p:nvSpPr>
        <p:spPr>
          <a:xfrm>
            <a:off x="1773669" y="320042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3669" y="365858"/>
            <a:ext cx="10418331" cy="341632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/>
        </p:nvSpPr>
        <p:spPr>
          <a:xfrm>
            <a:off x="0" y="320042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/>
        </p:nvSpPr>
        <p:spPr>
          <a:xfrm>
            <a:off x="274321" y="320042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-4390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317191" y="1005840"/>
            <a:ext cx="2864755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317191" y="1527048"/>
            <a:ext cx="2864755" cy="5010912"/>
          </a:xfrm>
          <a:ln w="12700">
            <a:noFill/>
          </a:ln>
        </p:spPr>
        <p:txBody>
          <a:bodyPr tIns="45720" bIns="91440"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 marL="1112044" indent="-166688"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E4A85E-2D34-4FC1-90CE-1459D5681F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04" y="441571"/>
            <a:ext cx="1093661" cy="26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795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A6C3A-19B7-FE4F-9885-A0B6D17E9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FE4DEDD-3293-BB46-BAC3-ADE392C4D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84684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248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424732"/>
          </a:xfrm>
        </p:spPr>
        <p:txBody>
          <a:bodyPr/>
          <a:lstStyle>
            <a:lvl1pPr>
              <a:lnSpc>
                <a:spcPct val="90000"/>
              </a:lnSpc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16694" indent="-216694">
              <a:spcBef>
                <a:spcPts val="135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1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5541" indent="-216694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773906" indent="-216694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112044" indent="-166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4466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6000" y="1078994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/>
        </p:nvSpPr>
        <p:spPr>
          <a:xfrm>
            <a:off x="274320" y="1078994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80"/>
            <a:ext cx="5413469" cy="4247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8" y="2891883"/>
            <a:ext cx="5431021" cy="2252546"/>
          </a:xfrm>
        </p:spPr>
        <p:txBody>
          <a:bodyPr/>
          <a:lstStyle>
            <a:lvl1pPr marL="215504" indent="-215504"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buClr>
                <a:schemeClr val="tx1"/>
              </a:buClr>
              <a:buFont typeface="Century Gothic" panose="020B0502020202020204" pitchFamily="34" charset="0"/>
              <a:buChar char="–"/>
              <a:defRPr sz="1350">
                <a:latin typeface="Century Gothic" panose="020B0502020202020204" pitchFamily="34" charset="0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/>
        </p:nvSpPr>
        <p:spPr>
          <a:xfrm>
            <a:off x="0" y="320042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/>
        </p:nvSpPr>
        <p:spPr>
          <a:xfrm>
            <a:off x="274321" y="320042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709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1"/>
            <a:ext cx="11504904" cy="424732"/>
          </a:xfrm>
        </p:spPr>
        <p:txBody>
          <a:bodyPr/>
          <a:lstStyle>
            <a:lvl1pPr>
              <a:lnSpc>
                <a:spcPct val="90000"/>
              </a:lnSpc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5" y="1444753"/>
            <a:ext cx="5507832" cy="4203944"/>
          </a:xfrm>
        </p:spPr>
        <p:txBody>
          <a:bodyPr/>
          <a:lstStyle>
            <a:lvl1pPr marL="172641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500" baseline="0">
                <a:latin typeface="Century Gothic" panose="020B0502020202020204" pitchFamily="34" charset="0"/>
              </a:defRPr>
            </a:lvl1pPr>
            <a:lvl2pPr marL="469106" indent="-20955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350">
                <a:latin typeface="+mn-lt"/>
              </a:defRPr>
            </a:lvl2pPr>
            <a:lvl3pPr marL="685800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200" baseline="0">
                <a:latin typeface="Century Gothic" panose="020B0502020202020204" pitchFamily="34" charset="0"/>
              </a:defRPr>
            </a:lvl3pPr>
            <a:lvl4pPr marL="728663" indent="0">
              <a:buClr>
                <a:schemeClr val="tx1"/>
              </a:buClr>
              <a:buFont typeface="Century Gothic" panose="020B0502020202020204" pitchFamily="34" charset="0"/>
              <a:buNone/>
              <a:defRPr sz="1050">
                <a:latin typeface="+mn-lt"/>
              </a:defRPr>
            </a:lvl4pPr>
            <a:lvl5pPr marL="1112044" indent="-166688">
              <a:buClr>
                <a:schemeClr val="tx1"/>
              </a:buClr>
              <a:buFont typeface="Century Gothic" panose="020B0502020202020204" pitchFamily="34" charset="0"/>
              <a:buChar char="•"/>
              <a:defRPr sz="1200">
                <a:latin typeface="+mn-lt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1493" y="1444753"/>
            <a:ext cx="5504688" cy="4203944"/>
          </a:xfrm>
        </p:spPr>
        <p:txBody>
          <a:bodyPr/>
          <a:lstStyle>
            <a:lvl1pPr marL="215504" indent="-215504">
              <a:buClr>
                <a:schemeClr val="tx1"/>
              </a:buClr>
              <a:buFont typeface="Century Gothic" panose="020B0502020202020204" pitchFamily="34" charset="0"/>
              <a:buChar char="•"/>
              <a:defRPr sz="1500" baseline="0">
                <a:latin typeface="Century Gothic" panose="020B0502020202020204" pitchFamily="34" charset="0"/>
              </a:defRPr>
            </a:lvl1pPr>
            <a:lvl2pPr marL="469106" indent="-20955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350" baseline="0">
                <a:latin typeface="Century Gothic" panose="020B0502020202020204" pitchFamily="34" charset="0"/>
              </a:defRPr>
            </a:lvl2pPr>
            <a:lvl3pPr marL="685800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200">
                <a:latin typeface="+mn-lt"/>
              </a:defRPr>
            </a:lvl3pPr>
            <a:lvl4pPr marL="858441" indent="-129779">
              <a:buClr>
                <a:schemeClr val="tx1"/>
              </a:buClr>
              <a:buFont typeface="Century Gothic" panose="020B0502020202020204" pitchFamily="34" charset="0"/>
              <a:buChar char="•"/>
              <a:defRPr sz="1050">
                <a:latin typeface="+mn-lt"/>
              </a:defRPr>
            </a:lvl4pPr>
            <a:lvl5pPr marL="1112044" indent="-166688">
              <a:buClr>
                <a:schemeClr val="tx1"/>
              </a:buCl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/>
        </p:nvSpPr>
        <p:spPr>
          <a:xfrm>
            <a:off x="8010283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3071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1"/>
            <a:ext cx="11504904" cy="424732"/>
          </a:xfrm>
        </p:spPr>
        <p:txBody>
          <a:bodyPr/>
          <a:lstStyle>
            <a:lvl1pPr>
              <a:lnSpc>
                <a:spcPct val="90000"/>
              </a:lnSpc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135" y="1444752"/>
            <a:ext cx="5507832" cy="821190"/>
          </a:xfrm>
        </p:spPr>
        <p:txBody>
          <a:bodyPr anchor="b"/>
          <a:lstStyle>
            <a:lvl1pPr marL="0" indent="0">
              <a:buNone/>
              <a:defRPr sz="18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5" y="2275469"/>
            <a:ext cx="5507832" cy="3373229"/>
          </a:xfrm>
        </p:spPr>
        <p:txBody>
          <a:bodyPr/>
          <a:lstStyle>
            <a:lvl1pPr marL="172641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500" baseline="0">
                <a:latin typeface="Century Gothic" panose="020B0502020202020204" pitchFamily="34" charset="0"/>
              </a:defRPr>
            </a:lvl1pPr>
            <a:lvl2pPr marL="469106" indent="-20955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350">
                <a:latin typeface="+mn-lt"/>
              </a:defRPr>
            </a:lvl2pPr>
            <a:lvl3pPr marL="685800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200" baseline="0">
                <a:latin typeface="Century Gothic" panose="020B0502020202020204" pitchFamily="34" charset="0"/>
              </a:defRPr>
            </a:lvl3pPr>
            <a:lvl4pPr marL="728663" indent="0">
              <a:buClr>
                <a:schemeClr val="tx1"/>
              </a:buClr>
              <a:buFont typeface="Century Gothic" panose="020B0502020202020204" pitchFamily="34" charset="0"/>
              <a:buNone/>
              <a:defRPr sz="1050">
                <a:latin typeface="+mn-lt"/>
              </a:defRPr>
            </a:lvl4pPr>
            <a:lvl5pPr marL="1112044" indent="-166688">
              <a:buClr>
                <a:schemeClr val="tx1"/>
              </a:buClr>
              <a:buFont typeface="Century Gothic" panose="020B0502020202020204" pitchFamily="34" charset="0"/>
              <a:buChar char="•"/>
              <a:defRPr sz="1200">
                <a:latin typeface="+mn-lt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1493" y="1444752"/>
            <a:ext cx="5504688" cy="821190"/>
          </a:xfrm>
        </p:spPr>
        <p:txBody>
          <a:bodyPr anchor="b"/>
          <a:lstStyle>
            <a:lvl1pPr marL="0" indent="0">
              <a:buNone/>
              <a:defRPr sz="18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1493" y="2275469"/>
            <a:ext cx="5504688" cy="3373229"/>
          </a:xfrm>
        </p:spPr>
        <p:txBody>
          <a:bodyPr/>
          <a:lstStyle>
            <a:lvl1pPr marL="215504" indent="-215504">
              <a:buClr>
                <a:schemeClr val="tx1"/>
              </a:buClr>
              <a:buFont typeface="Century Gothic" panose="020B0502020202020204" pitchFamily="34" charset="0"/>
              <a:buChar char="•"/>
              <a:defRPr sz="1500" baseline="0">
                <a:latin typeface="Century Gothic" panose="020B0502020202020204" pitchFamily="34" charset="0"/>
              </a:defRPr>
            </a:lvl1pPr>
            <a:lvl2pPr marL="469106" indent="-20955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350" baseline="0">
                <a:latin typeface="Century Gothic" panose="020B0502020202020204" pitchFamily="34" charset="0"/>
              </a:defRPr>
            </a:lvl2pPr>
            <a:lvl3pPr marL="685800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200">
                <a:latin typeface="+mn-lt"/>
              </a:defRPr>
            </a:lvl3pPr>
            <a:lvl4pPr marL="858441" indent="-129779">
              <a:buClr>
                <a:schemeClr val="tx1"/>
              </a:buClr>
              <a:buFont typeface="Century Gothic" panose="020B0502020202020204" pitchFamily="34" charset="0"/>
              <a:buChar char="•"/>
              <a:defRPr sz="1050">
                <a:latin typeface="+mn-lt"/>
              </a:defRPr>
            </a:lvl4pPr>
            <a:lvl5pPr marL="1112044" indent="-166688">
              <a:buClr>
                <a:schemeClr val="tx1"/>
              </a:buCl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/>
        </p:nvSpPr>
        <p:spPr>
          <a:xfrm>
            <a:off x="8010283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09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1"/>
            <a:ext cx="11425236" cy="424732"/>
          </a:xfrm>
        </p:spPr>
        <p:txBody>
          <a:bodyPr/>
          <a:lstStyle>
            <a:lvl1pPr>
              <a:lnSpc>
                <a:spcPct val="90000"/>
              </a:lnSpc>
              <a:defRPr sz="24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286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Sidebar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13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1"/>
            <a:ext cx="11504904" cy="424732"/>
          </a:xfrm>
        </p:spPr>
        <p:txBody>
          <a:bodyPr/>
          <a:lstStyle>
            <a:lvl1pPr>
              <a:lnSpc>
                <a:spcPct val="90000"/>
              </a:lnSpc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5486400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500" b="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4"/>
            <a:ext cx="5486400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170260" indent="-17026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350" baseline="0"/>
            </a:lvl1pPr>
            <a:lvl2pPr marL="385763" indent="-16906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 baseline="0"/>
            </a:lvl2pPr>
            <a:lvl3pPr marL="557213" indent="-129779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4683" y="1387602"/>
            <a:ext cx="5486400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683" y="2213185"/>
            <a:ext cx="5486400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170260" indent="-17026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350"/>
            </a:lvl1pPr>
            <a:lvl2pPr marL="345281" indent="-12858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2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57213" indent="-129779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Clr>
                <a:schemeClr val="tx1"/>
              </a:buClr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/>
        </p:nvSpPr>
        <p:spPr>
          <a:xfrm>
            <a:off x="8010283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2549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1"/>
            <a:ext cx="11504904" cy="424732"/>
          </a:xfrm>
        </p:spPr>
        <p:txBody>
          <a:bodyPr/>
          <a:lstStyle>
            <a:lvl1pPr>
              <a:lnSpc>
                <a:spcPct val="90000"/>
              </a:lnSpc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7" y="1387602"/>
            <a:ext cx="3610479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500" b="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7" y="2208794"/>
            <a:ext cx="3610479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170260" indent="-17026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350" baseline="0"/>
            </a:lvl1pPr>
            <a:lvl2pPr marL="385763" indent="-16906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 baseline="0"/>
            </a:lvl2pPr>
            <a:lvl3pPr marL="557213" indent="-129779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9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5"/>
            <a:ext cx="3608419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170260" indent="-17026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350"/>
            </a:lvl1pPr>
            <a:lvl2pPr marL="345281" indent="-12858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2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57213" indent="-129779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Clr>
                <a:schemeClr val="tx1"/>
              </a:buClr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1" y="1387602"/>
            <a:ext cx="3608419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1" y="2213185"/>
            <a:ext cx="3608419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170260" indent="-17026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350"/>
            </a:lvl1pPr>
            <a:lvl2pPr marL="345281" indent="-12858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2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57213" indent="-129779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Clr>
                <a:schemeClr val="tx1"/>
              </a:buClr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/>
        </p:nvSpPr>
        <p:spPr>
          <a:xfrm>
            <a:off x="8010283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2820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1"/>
            <a:ext cx="11430000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5" y="1650030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0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/>
        </p:nvSpPr>
        <p:spPr>
          <a:xfrm>
            <a:off x="0" y="320042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-4390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AC3F58-DA01-43AC-9BFD-B0FCF242EE7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13129" y="6477000"/>
            <a:ext cx="1088136" cy="261860"/>
          </a:xfrm>
          <a:prstGeom prst="rect">
            <a:avLst/>
          </a:prstGeom>
        </p:spPr>
      </p:pic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/>
        </p:nvSpPr>
        <p:spPr>
          <a:xfrm>
            <a:off x="8010283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Open slide master to edit</a:t>
            </a:r>
          </a:p>
        </p:txBody>
      </p:sp>
    </p:spTree>
    <p:extLst>
      <p:ext uri="{BB962C8B-B14F-4D97-AF65-F5344CB8AC3E}">
        <p14:creationId xmlns:p14="http://schemas.microsoft.com/office/powerpoint/2010/main" val="375016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5pPr>
      <a:lvl6pPr marL="3429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6pPr>
      <a:lvl7pPr marL="685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7pPr>
      <a:lvl8pPr marL="10287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8pPr>
      <a:lvl9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9pPr>
    </p:titleStyle>
    <p:bodyStyle>
      <a:lvl1pPr marL="215504" indent="-215504" algn="l" rtl="0" eaLnBrk="1" fontAlgn="base" hangingPunct="1">
        <a:lnSpc>
          <a:spcPct val="90000"/>
        </a:lnSpc>
        <a:spcBef>
          <a:spcPts val="105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6731" indent="-214313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772716" indent="-214313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858441" indent="-129779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–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112044" indent="-166688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Clr>
          <a:schemeClr val="tx1"/>
        </a:buClr>
        <a:buFont typeface="Arial" charset="0"/>
        <a:buChar char="»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16/j.procs.2015.05.31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tiff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144A8-2B3F-F648-80C2-289B3399A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3"/>
            <a:ext cx="8678195" cy="424732"/>
          </a:xfrm>
        </p:spPr>
        <p:txBody>
          <a:bodyPr/>
          <a:lstStyle/>
          <a:p>
            <a:r>
              <a:rPr lang="en-US" dirty="0"/>
              <a:t>ORNL/SNS Capabilities with Synergies to EIC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65557F-B3FD-3647-8461-0978AAAA1C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Sarah Cousineau, on behalf of the SNS project</a:t>
            </a:r>
          </a:p>
          <a:p>
            <a:r>
              <a:rPr lang="en-US" dirty="0"/>
              <a:t>EIC Workshop</a:t>
            </a:r>
          </a:p>
          <a:p>
            <a:r>
              <a:rPr lang="en-US" dirty="0"/>
              <a:t>October 7, 2020</a:t>
            </a:r>
          </a:p>
        </p:txBody>
      </p:sp>
    </p:spTree>
    <p:extLst>
      <p:ext uri="{BB962C8B-B14F-4D97-AF65-F5344CB8AC3E}">
        <p14:creationId xmlns:p14="http://schemas.microsoft.com/office/powerpoint/2010/main" val="3893703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5204" y="177114"/>
            <a:ext cx="8229600" cy="480131"/>
          </a:xfrm>
        </p:spPr>
        <p:txBody>
          <a:bodyPr/>
          <a:lstStyle/>
          <a:p>
            <a:r>
              <a:rPr lang="en-US" sz="2800" dirty="0"/>
              <a:t>Electron Beam Scanner Data Reconstruction</a:t>
            </a:r>
          </a:p>
        </p:txBody>
      </p:sp>
      <p:pic>
        <p:nvPicPr>
          <p:cNvPr id="7" name="Picture 6" descr="My Book:Shared:Pubs:HB2012:Fig_Ubers+DoublePeak_Ver_W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778" y="1200037"/>
            <a:ext cx="4904961" cy="2451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A0CF90-08D3-D94A-A3B6-EBBB12CD7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5613" y="3384842"/>
            <a:ext cx="4904961" cy="27031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65D39D-C82D-BC45-BB60-C3AF3693CE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2976" y="3651381"/>
            <a:ext cx="3670300" cy="2552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8694DC-72B2-8843-B335-025994030174}"/>
              </a:ext>
            </a:extLst>
          </p:cNvPr>
          <p:cNvSpPr txBox="1"/>
          <p:nvPr/>
        </p:nvSpPr>
        <p:spPr>
          <a:xfrm>
            <a:off x="1635204" y="6328730"/>
            <a:ext cx="465223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Single 650 ns turn of low intensity beam.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5BD5E-FDCA-4B49-9177-27E42F0750A9}"/>
              </a:ext>
            </a:extLst>
          </p:cNvPr>
          <p:cNvSpPr txBox="1"/>
          <p:nvPr/>
        </p:nvSpPr>
        <p:spPr>
          <a:xfrm>
            <a:off x="7412323" y="6204081"/>
            <a:ext cx="446825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Full accumulation cycle showing turns 50,100, 200, 300, 400, 500, 600 </a:t>
            </a:r>
          </a:p>
        </p:txBody>
      </p:sp>
    </p:spTree>
    <p:extLst>
      <p:ext uri="{BB962C8B-B14F-4D97-AF65-F5344CB8AC3E}">
        <p14:creationId xmlns:p14="http://schemas.microsoft.com/office/powerpoint/2010/main" val="3669167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hysicsbeam-exp3-res-int-profiles-low-vert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075" y="3446455"/>
            <a:ext cx="3657600" cy="2926080"/>
          </a:xfrm>
          <a:prstGeom prst="rect">
            <a:avLst/>
          </a:prstGeom>
        </p:spPr>
      </p:pic>
      <p:pic>
        <p:nvPicPr>
          <p:cNvPr id="19" name="Picture 18" descr="physicsbeam-exp3-res-int-profiles-mid-vert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3843" y="3412744"/>
            <a:ext cx="3657600" cy="2926080"/>
          </a:xfrm>
          <a:prstGeom prst="rect">
            <a:avLst/>
          </a:prstGeom>
        </p:spPr>
      </p:pic>
      <p:pic>
        <p:nvPicPr>
          <p:cNvPr id="21" name="Picture 20" descr="physicsbeam-exp3-res-int-profiles-nom-vert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0105" y="3440739"/>
            <a:ext cx="3657600" cy="292608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236381" y="3019647"/>
            <a:ext cx="2126512" cy="8825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/>
          </a:p>
        </p:txBody>
      </p:sp>
      <p:pic>
        <p:nvPicPr>
          <p:cNvPr id="16" name="Picture 15" descr="physicsbeam-exp3-res-int-profiles-low-horiz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039"/>
          <a:stretch/>
        </p:blipFill>
        <p:spPr>
          <a:xfrm>
            <a:off x="841809" y="1167036"/>
            <a:ext cx="3657600" cy="2515275"/>
          </a:xfrm>
          <a:prstGeom prst="rect">
            <a:avLst/>
          </a:prstGeom>
        </p:spPr>
      </p:pic>
      <p:pic>
        <p:nvPicPr>
          <p:cNvPr id="18" name="Picture 17" descr="physicsbeam-exp3-res-int-profiles-mid-horiz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3843" y="630884"/>
            <a:ext cx="3657600" cy="2926080"/>
          </a:xfrm>
          <a:prstGeom prst="rect">
            <a:avLst/>
          </a:prstGeom>
        </p:spPr>
      </p:pic>
      <p:pic>
        <p:nvPicPr>
          <p:cNvPr id="20" name="Picture 19" descr="physicsbeam-exp3-res-int-profiles-nom-horiz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8323" y="812726"/>
            <a:ext cx="3657600" cy="2926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1750"/>
            <a:ext cx="11430000" cy="480131"/>
          </a:xfrm>
        </p:spPr>
        <p:txBody>
          <a:bodyPr/>
          <a:lstStyle/>
          <a:p>
            <a:r>
              <a:rPr lang="en-US" sz="2800" dirty="0"/>
              <a:t>Example of Electron Scanner Beam Accumulation Studies</a:t>
            </a:r>
          </a:p>
        </p:txBody>
      </p:sp>
      <p:sp>
        <p:nvSpPr>
          <p:cNvPr id="4" name="TextBox 3"/>
          <p:cNvSpPr txBox="1"/>
          <p:nvPr/>
        </p:nvSpPr>
        <p:spPr>
          <a:xfrm rot="16200000">
            <a:off x="495083" y="2039756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Horizontal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636115" y="4981590"/>
            <a:ext cx="94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Vertical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01578" y="680123"/>
            <a:ext cx="167225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Full Intensity </a:t>
            </a:r>
          </a:p>
          <a:p>
            <a:pPr algn="ctr"/>
            <a:r>
              <a:rPr lang="en-US" b="1" dirty="0"/>
              <a:t>(7.5e12ppp)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25151" y="843870"/>
            <a:ext cx="159530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Mid Intensity</a:t>
            </a:r>
          </a:p>
          <a:p>
            <a:pPr algn="ctr"/>
            <a:r>
              <a:rPr lang="en-US" b="1" dirty="0"/>
              <a:t>(4.4e12ppp)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32793" y="863643"/>
            <a:ext cx="172355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Low Intensity </a:t>
            </a:r>
          </a:p>
          <a:p>
            <a:pPr algn="ctr"/>
            <a:r>
              <a:rPr lang="en-US" b="1" dirty="0"/>
              <a:t>(2.5e12ppp)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22D0A1F-62CD-184D-9100-20CC44C4554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78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203D40-8FA6-1B4D-AF2F-58735EFC5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1612" y="2838617"/>
            <a:ext cx="9847292" cy="1421928"/>
          </a:xfrm>
        </p:spPr>
        <p:txBody>
          <a:bodyPr/>
          <a:lstStyle/>
          <a:p>
            <a:pPr algn="ctr"/>
            <a:r>
              <a:rPr lang="en-US" sz="3200" dirty="0"/>
              <a:t>Code Development and Simulation for Rings:</a:t>
            </a:r>
            <a:br>
              <a:rPr lang="en-US" sz="3200" dirty="0"/>
            </a:br>
            <a:br>
              <a:rPr lang="en-US" sz="3200" dirty="0"/>
            </a:br>
            <a:r>
              <a:rPr lang="en-US" sz="3200" dirty="0" err="1"/>
              <a:t>pyORBIT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6845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3867" y="157747"/>
            <a:ext cx="8636290" cy="535531"/>
          </a:xfrm>
        </p:spPr>
        <p:txBody>
          <a:bodyPr/>
          <a:lstStyle/>
          <a:p>
            <a:r>
              <a:rPr lang="en-US" sz="3200" dirty="0"/>
              <a:t>The </a:t>
            </a:r>
            <a:r>
              <a:rPr lang="en-US" sz="3200" dirty="0" err="1"/>
              <a:t>pyORBIT</a:t>
            </a:r>
            <a:r>
              <a:rPr lang="en-US" sz="3200" dirty="0"/>
              <a:t> Code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50E1DA0D-A0F2-49C1-BE3B-D464D00E1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6795" y="785166"/>
            <a:ext cx="9775273" cy="23750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800" dirty="0" err="1"/>
              <a:t>PyORBIT</a:t>
            </a:r>
            <a:r>
              <a:rPr lang="en-US" altLang="en-US" sz="1800" dirty="0"/>
              <a:t> is descendant of ORBIT code, originally a ring and transport line PIC Code</a:t>
            </a:r>
          </a:p>
          <a:p>
            <a:r>
              <a:rPr lang="en-US" altLang="en-US" sz="1800" dirty="0" err="1"/>
              <a:t>PyORBIT</a:t>
            </a:r>
            <a:r>
              <a:rPr lang="en-US" altLang="en-US" sz="1800" dirty="0"/>
              <a:t> &amp; ORBIT have the two-language structure: driving scripting shell and C++ underneath</a:t>
            </a:r>
          </a:p>
          <a:p>
            <a:r>
              <a:rPr lang="en-US" altLang="en-US" sz="1800" dirty="0"/>
              <a:t>ORBIT’s Super Code shell was replaced by Python</a:t>
            </a:r>
          </a:p>
          <a:p>
            <a:r>
              <a:rPr lang="en-US" altLang="en-US" sz="1800" dirty="0"/>
              <a:t>Recent flavor of </a:t>
            </a:r>
            <a:r>
              <a:rPr lang="en-US" altLang="en-US" sz="1800" dirty="0" err="1"/>
              <a:t>PyORBIT</a:t>
            </a:r>
            <a:r>
              <a:rPr lang="en-US" altLang="en-US" sz="1800" dirty="0"/>
              <a:t> was started in 2006.  Now includes </a:t>
            </a:r>
            <a:r>
              <a:rPr lang="en-US" altLang="en-US" sz="1800" dirty="0" err="1"/>
              <a:t>linac</a:t>
            </a:r>
            <a:r>
              <a:rPr lang="en-US" altLang="en-US" sz="1800" dirty="0"/>
              <a:t> capability</a:t>
            </a:r>
          </a:p>
          <a:p>
            <a:r>
              <a:rPr lang="en-US" altLang="en-US" sz="1800" dirty="0"/>
              <a:t>Open source: means everybody can do anything, and it is open for future collaborators </a:t>
            </a:r>
          </a:p>
        </p:txBody>
      </p:sp>
      <p:sp>
        <p:nvSpPr>
          <p:cNvPr id="13" name="AutoShape 13">
            <a:extLst>
              <a:ext uri="{FF2B5EF4-FFF2-40B4-BE49-F238E27FC236}">
                <a16:creationId xmlns:a16="http://schemas.microsoft.com/office/drawing/2014/main" id="{EC91C5D4-AC3A-4F62-ABF1-D0F0229380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75" y="3290815"/>
            <a:ext cx="5066506" cy="838200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dirty="0"/>
              <a:t>Modifiable user script run by custom</a:t>
            </a:r>
            <a:br>
              <a:rPr lang="en-US" altLang="en-US" dirty="0"/>
            </a:br>
            <a:r>
              <a:rPr lang="en-US" altLang="en-US" dirty="0"/>
              <a:t> built Python2 interpreter with </a:t>
            </a:r>
            <a:r>
              <a:rPr lang="en-US" altLang="en-US" b="1" dirty="0">
                <a:solidFill>
                  <a:srgbClr val="FF0000"/>
                </a:solidFill>
              </a:rPr>
              <a:t>MPI support</a:t>
            </a:r>
          </a:p>
        </p:txBody>
      </p:sp>
      <p:sp>
        <p:nvSpPr>
          <p:cNvPr id="14" name="AutoShape 14">
            <a:extLst>
              <a:ext uri="{FF2B5EF4-FFF2-40B4-BE49-F238E27FC236}">
                <a16:creationId xmlns:a16="http://schemas.microsoft.com/office/drawing/2014/main" id="{257117F8-502A-4F8B-A30E-7C595497F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8210" y="4946578"/>
            <a:ext cx="2065867" cy="8382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en-US" sz="1600" b="1" dirty="0"/>
              <a:t>Input File With</a:t>
            </a:r>
          </a:p>
          <a:p>
            <a:pPr algn="ctr"/>
            <a:r>
              <a:rPr lang="en-US" altLang="en-US" sz="1600" b="1" dirty="0"/>
              <a:t>Structure</a:t>
            </a:r>
            <a:r>
              <a:rPr lang="en-US" altLang="en-US" sz="1600" dirty="0"/>
              <a:t> </a:t>
            </a:r>
            <a:r>
              <a:rPr lang="en-US" altLang="en-US" dirty="0"/>
              <a:t> </a:t>
            </a:r>
          </a:p>
        </p:txBody>
      </p:sp>
      <p:sp>
        <p:nvSpPr>
          <p:cNvPr id="17" name="AutoShape 17">
            <a:extLst>
              <a:ext uri="{FF2B5EF4-FFF2-40B4-BE49-F238E27FC236}">
                <a16:creationId xmlns:a16="http://schemas.microsoft.com/office/drawing/2014/main" id="{6537853B-5654-4E4D-AE18-4B5A32228E1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096001" y="4189367"/>
            <a:ext cx="428637" cy="1025597"/>
          </a:xfrm>
          <a:prstGeom prst="upArrow">
            <a:avLst>
              <a:gd name="adj1" fmla="val 50000"/>
              <a:gd name="adj2" fmla="val 417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grpSp>
        <p:nvGrpSpPr>
          <p:cNvPr id="18" name="Group 18">
            <a:extLst>
              <a:ext uri="{FF2B5EF4-FFF2-40B4-BE49-F238E27FC236}">
                <a16:creationId xmlns:a16="http://schemas.microsoft.com/office/drawing/2014/main" id="{5BA64E18-7E80-44FE-A714-A7DEA125A380}"/>
              </a:ext>
            </a:extLst>
          </p:cNvPr>
          <p:cNvGrpSpPr>
            <a:grpSpLocks/>
          </p:cNvGrpSpPr>
          <p:nvPr/>
        </p:nvGrpSpPr>
        <p:grpSpPr bwMode="auto">
          <a:xfrm>
            <a:off x="8893969" y="3308278"/>
            <a:ext cx="1346200" cy="2725738"/>
            <a:chOff x="4107" y="1254"/>
            <a:chExt cx="848" cy="1717"/>
          </a:xfrm>
        </p:grpSpPr>
        <p:sp>
          <p:nvSpPr>
            <p:cNvPr id="20" name="AutoShape 19">
              <a:extLst>
                <a:ext uri="{FF2B5EF4-FFF2-40B4-BE49-F238E27FC236}">
                  <a16:creationId xmlns:a16="http://schemas.microsoft.com/office/drawing/2014/main" id="{9893B887-501A-4034-8783-4612B5D56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7" y="1254"/>
              <a:ext cx="848" cy="1717"/>
            </a:xfrm>
            <a:prstGeom prst="roundRect">
              <a:avLst>
                <a:gd name="adj" fmla="val 16667"/>
              </a:avLst>
            </a:prstGeom>
            <a:solidFill>
              <a:srgbClr val="DEE5E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20">
              <a:extLst>
                <a:ext uri="{FF2B5EF4-FFF2-40B4-BE49-F238E27FC236}">
                  <a16:creationId xmlns:a16="http://schemas.microsoft.com/office/drawing/2014/main" id="{1D2E2F45-F246-4F2C-B994-87BEF9276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6" y="1392"/>
              <a:ext cx="710" cy="150"/>
            </a:xfrm>
            <a:prstGeom prst="roundRect">
              <a:avLst>
                <a:gd name="adj" fmla="val 16667"/>
              </a:avLst>
            </a:prstGeom>
            <a:solidFill>
              <a:srgbClr val="91A4C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1600"/>
                <a:t>Module 1</a:t>
              </a:r>
              <a:endParaRPr lang="en-US" altLang="en-US"/>
            </a:p>
          </p:txBody>
        </p:sp>
        <p:sp>
          <p:nvSpPr>
            <p:cNvPr id="22" name="AutoShape 21">
              <a:extLst>
                <a:ext uri="{FF2B5EF4-FFF2-40B4-BE49-F238E27FC236}">
                  <a16:creationId xmlns:a16="http://schemas.microsoft.com/office/drawing/2014/main" id="{A3C3BBC0-1D4C-4EBB-A14B-91C13F2A8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7" y="1613"/>
              <a:ext cx="710" cy="150"/>
            </a:xfrm>
            <a:prstGeom prst="roundRect">
              <a:avLst>
                <a:gd name="adj" fmla="val 16667"/>
              </a:avLst>
            </a:prstGeom>
            <a:solidFill>
              <a:srgbClr val="91A4C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1600"/>
                <a:t>Module 2</a:t>
              </a:r>
              <a:endParaRPr lang="en-US" altLang="en-US"/>
            </a:p>
          </p:txBody>
        </p:sp>
        <p:sp>
          <p:nvSpPr>
            <p:cNvPr id="23" name="AutoShape 22">
              <a:extLst>
                <a:ext uri="{FF2B5EF4-FFF2-40B4-BE49-F238E27FC236}">
                  <a16:creationId xmlns:a16="http://schemas.microsoft.com/office/drawing/2014/main" id="{08F6D581-0F9C-43B7-9F30-44E154A3A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2" y="1848"/>
              <a:ext cx="710" cy="150"/>
            </a:xfrm>
            <a:prstGeom prst="roundRect">
              <a:avLst>
                <a:gd name="adj" fmla="val 16667"/>
              </a:avLst>
            </a:prstGeom>
            <a:solidFill>
              <a:srgbClr val="91A4C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1600"/>
                <a:t>Module 3</a:t>
              </a:r>
              <a:endParaRPr lang="en-US" altLang="en-US"/>
            </a:p>
          </p:txBody>
        </p:sp>
        <p:sp>
          <p:nvSpPr>
            <p:cNvPr id="24" name="AutoShape 23">
              <a:extLst>
                <a:ext uri="{FF2B5EF4-FFF2-40B4-BE49-F238E27FC236}">
                  <a16:creationId xmlns:a16="http://schemas.microsoft.com/office/drawing/2014/main" id="{E7C7D651-5413-4166-8F5C-A0414D7BA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2" y="2073"/>
              <a:ext cx="710" cy="150"/>
            </a:xfrm>
            <a:prstGeom prst="roundRect">
              <a:avLst>
                <a:gd name="adj" fmla="val 16667"/>
              </a:avLst>
            </a:prstGeom>
            <a:solidFill>
              <a:srgbClr val="91A4C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1600"/>
                <a:t>Module 4</a:t>
              </a:r>
              <a:endParaRPr lang="en-US" altLang="en-US"/>
            </a:p>
          </p:txBody>
        </p:sp>
        <p:sp>
          <p:nvSpPr>
            <p:cNvPr id="25" name="Text Box 24">
              <a:extLst>
                <a:ext uri="{FF2B5EF4-FFF2-40B4-BE49-F238E27FC236}">
                  <a16:creationId xmlns:a16="http://schemas.microsoft.com/office/drawing/2014/main" id="{4873D83F-5CF2-4FDA-95C7-FC0B0A1C81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5" y="2338"/>
              <a:ext cx="156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/>
                <a:t>.</a:t>
              </a:r>
            </a:p>
            <a:p>
              <a:r>
                <a:rPr lang="en-US" altLang="en-US" b="1"/>
                <a:t>.</a:t>
              </a:r>
            </a:p>
            <a:p>
              <a:r>
                <a:rPr lang="en-US" altLang="en-US" b="1"/>
                <a:t>.</a:t>
              </a:r>
            </a:p>
          </p:txBody>
        </p:sp>
      </p:grpSp>
      <p:sp>
        <p:nvSpPr>
          <p:cNvPr id="19" name="AutoShape 25">
            <a:extLst>
              <a:ext uri="{FF2B5EF4-FFF2-40B4-BE49-F238E27FC236}">
                <a16:creationId xmlns:a16="http://schemas.microsoft.com/office/drawing/2014/main" id="{019E4315-BC31-4E55-BDE0-4A552E972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7370" y="3484491"/>
            <a:ext cx="1947863" cy="474663"/>
          </a:xfrm>
          <a:prstGeom prst="leftArrow">
            <a:avLst>
              <a:gd name="adj1" fmla="val 50000"/>
              <a:gd name="adj2" fmla="val 102592"/>
            </a:avLst>
          </a:prstGeom>
          <a:solidFill>
            <a:srgbClr val="D1DCE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200" b="1"/>
              <a:t>Dynamic Loading</a:t>
            </a:r>
          </a:p>
        </p:txBody>
      </p:sp>
      <p:sp>
        <p:nvSpPr>
          <p:cNvPr id="26" name="AutoShape 14">
            <a:extLst>
              <a:ext uri="{FF2B5EF4-FFF2-40B4-BE49-F238E27FC236}">
                <a16:creationId xmlns:a16="http://schemas.microsoft.com/office/drawing/2014/main" id="{F73545A8-A528-47D7-8DA5-3B852C16B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8742" y="5214964"/>
            <a:ext cx="2791790" cy="569814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en-US" sz="1600" b="1" dirty="0"/>
              <a:t>Output File With Results</a:t>
            </a:r>
            <a:r>
              <a:rPr lang="en-US" altLang="en-US" sz="1600" dirty="0"/>
              <a:t> </a:t>
            </a:r>
            <a:r>
              <a:rPr lang="en-US" altLang="en-US" dirty="0"/>
              <a:t> </a:t>
            </a:r>
          </a:p>
        </p:txBody>
      </p:sp>
      <p:sp>
        <p:nvSpPr>
          <p:cNvPr id="27" name="AutoShape 17">
            <a:extLst>
              <a:ext uri="{FF2B5EF4-FFF2-40B4-BE49-F238E27FC236}">
                <a16:creationId xmlns:a16="http://schemas.microsoft.com/office/drawing/2014/main" id="{0BE45497-D76B-43D9-952B-AA83EC350DFA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2696822" y="4116316"/>
            <a:ext cx="428637" cy="791968"/>
          </a:xfrm>
          <a:prstGeom prst="upArrow">
            <a:avLst>
              <a:gd name="adj1" fmla="val 50000"/>
              <a:gd name="adj2" fmla="val 417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2CD1831-6A6D-4409-8FA5-6252E9D2E965}"/>
              </a:ext>
            </a:extLst>
          </p:cNvPr>
          <p:cNvSpPr/>
          <p:nvPr/>
        </p:nvSpPr>
        <p:spPr>
          <a:xfrm>
            <a:off x="1685397" y="4396154"/>
            <a:ext cx="6759908" cy="1913206"/>
          </a:xfrm>
          <a:prstGeom prst="rect">
            <a:avLst/>
          </a:prstGeom>
          <a:noFill/>
          <a:ln w="25400">
            <a:solidFill>
              <a:schemeClr val="accent1"/>
            </a:solidFill>
            <a:prstDash val="sysDash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A5031A-9D97-40F3-A6F6-F67FDC7E076D}"/>
              </a:ext>
            </a:extLst>
          </p:cNvPr>
          <p:cNvSpPr txBox="1"/>
          <p:nvPr/>
        </p:nvSpPr>
        <p:spPr>
          <a:xfrm>
            <a:off x="3949043" y="4513058"/>
            <a:ext cx="104387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Optional</a:t>
            </a:r>
          </a:p>
        </p:txBody>
      </p:sp>
    </p:spTree>
    <p:extLst>
      <p:ext uri="{BB962C8B-B14F-4D97-AF65-F5344CB8AC3E}">
        <p14:creationId xmlns:p14="http://schemas.microsoft.com/office/powerpoint/2010/main" val="1789211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FF979-1021-F049-AFBE-36AB086DA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312" y="73725"/>
            <a:ext cx="11430000" cy="480131"/>
          </a:xfrm>
        </p:spPr>
        <p:txBody>
          <a:bodyPr/>
          <a:lstStyle/>
          <a:p>
            <a:r>
              <a:rPr lang="en-US" sz="2800" dirty="0" err="1"/>
              <a:t>PyORBIT</a:t>
            </a:r>
            <a:r>
              <a:rPr lang="en-US" sz="2800" dirty="0"/>
              <a:t> Simulation Code Used for Ring and </a:t>
            </a:r>
            <a:r>
              <a:rPr lang="en-US" sz="2800" dirty="0" err="1"/>
              <a:t>Linac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5DF6A-8A28-4446-8EE2-F6ACEA316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521" y="833796"/>
            <a:ext cx="7296636" cy="5910852"/>
          </a:xfrm>
          <a:solidFill>
            <a:schemeClr val="bg2"/>
          </a:solidFill>
        </p:spPr>
        <p:txBody>
          <a:bodyPr/>
          <a:lstStyle/>
          <a:p>
            <a:r>
              <a:rPr lang="en-US" sz="2400" dirty="0"/>
              <a:t>Open access parallel PIC simulator</a:t>
            </a:r>
          </a:p>
          <a:p>
            <a:pPr lvl="1"/>
            <a:r>
              <a:rPr lang="en-US" sz="2000" dirty="0"/>
              <a:t>Variable mass and charge</a:t>
            </a:r>
          </a:p>
          <a:p>
            <a:pPr lvl="1"/>
            <a:r>
              <a:rPr lang="en-US" sz="2000" dirty="0"/>
              <a:t>C++ core, python scripting wrapper</a:t>
            </a:r>
          </a:p>
          <a:p>
            <a:pPr lvl="1"/>
            <a:r>
              <a:rPr lang="en-US" sz="2000" dirty="0"/>
              <a:t>Library of modules for building custom simulation scripts</a:t>
            </a:r>
          </a:p>
          <a:p>
            <a:pPr lvl="1"/>
            <a:r>
              <a:rPr lang="en-US" sz="2000" b="1" i="1" dirty="0"/>
              <a:t>Written by physicist for physicists</a:t>
            </a:r>
            <a:endParaRPr lang="en-US" sz="2000" dirty="0"/>
          </a:p>
          <a:p>
            <a:pPr lvl="1"/>
            <a:r>
              <a:rPr lang="en-US" sz="2000" dirty="0"/>
              <a:t>Capabilities:</a:t>
            </a:r>
          </a:p>
          <a:p>
            <a:pPr lvl="2"/>
            <a:r>
              <a:rPr lang="en-US" sz="1800" dirty="0"/>
              <a:t>Parses lattices from MAD, Trace</a:t>
            </a:r>
          </a:p>
          <a:p>
            <a:pPr lvl="2"/>
            <a:r>
              <a:rPr lang="en-US" sz="1800" dirty="0"/>
              <a:t>Acceleration in </a:t>
            </a:r>
            <a:r>
              <a:rPr lang="en-US" sz="1800" dirty="0" err="1"/>
              <a:t>linac</a:t>
            </a:r>
            <a:r>
              <a:rPr lang="en-US" sz="1800" dirty="0"/>
              <a:t> or rings</a:t>
            </a:r>
          </a:p>
          <a:p>
            <a:pPr lvl="2"/>
            <a:r>
              <a:rPr lang="en-US" sz="1800" dirty="0"/>
              <a:t>Space charge: 1D, 2D, 2.5D, 3D</a:t>
            </a:r>
          </a:p>
          <a:p>
            <a:pPr lvl="2"/>
            <a:r>
              <a:rPr lang="en-US" sz="1800" dirty="0" err="1"/>
              <a:t>Symplectic</a:t>
            </a:r>
            <a:r>
              <a:rPr lang="en-US" sz="1800" dirty="0"/>
              <a:t> tracking</a:t>
            </a:r>
          </a:p>
          <a:p>
            <a:pPr lvl="2"/>
            <a:r>
              <a:rPr lang="en-US" sz="1800" dirty="0"/>
              <a:t>Injection and painting</a:t>
            </a:r>
          </a:p>
          <a:p>
            <a:pPr lvl="2"/>
            <a:r>
              <a:rPr lang="en-US" sz="1800" dirty="0"/>
              <a:t>Scattering and collimation</a:t>
            </a:r>
          </a:p>
          <a:p>
            <a:pPr lvl="2"/>
            <a:r>
              <a:rPr lang="en-US" sz="1800" dirty="0"/>
              <a:t>Apertures</a:t>
            </a:r>
          </a:p>
          <a:p>
            <a:pPr lvl="2"/>
            <a:r>
              <a:rPr lang="en-US" sz="1800" dirty="0"/>
              <a:t>Impedances</a:t>
            </a:r>
          </a:p>
          <a:p>
            <a:pPr lvl="2"/>
            <a:r>
              <a:rPr lang="en-US" sz="1800" dirty="0"/>
              <a:t>…</a:t>
            </a:r>
          </a:p>
          <a:p>
            <a:pPr lvl="2"/>
            <a:endParaRPr lang="en-US" dirty="0"/>
          </a:p>
          <a:p>
            <a:pPr marL="742950" lvl="2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DFBBA5-8EBD-C941-B6B4-EC03FE06D9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01" b="1642"/>
          <a:stretch/>
        </p:blipFill>
        <p:spPr>
          <a:xfrm>
            <a:off x="7640157" y="3429000"/>
            <a:ext cx="4103788" cy="28995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C0BFFF2-0325-9A46-93FA-68BA0925F7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575"/>
          <a:stretch/>
        </p:blipFill>
        <p:spPr>
          <a:xfrm>
            <a:off x="7410450" y="644096"/>
            <a:ext cx="4076700" cy="242468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27507D9-6488-514B-8417-5E77DB597886}"/>
              </a:ext>
            </a:extLst>
          </p:cNvPr>
          <p:cNvSpPr/>
          <p:nvPr/>
        </p:nvSpPr>
        <p:spPr>
          <a:xfrm>
            <a:off x="7535141" y="6488668"/>
            <a:ext cx="4363310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C7DBB"/>
                </a:solidFill>
                <a:latin typeface="NexusSans"/>
                <a:hlinkClick r:id="rId4" tooltip="Persistent link using digital object identifier"/>
              </a:rPr>
              <a:t>https://doi.org/10.1016/j.procs.2015.05.312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015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AECA6-88C8-7244-81DC-DE4CB7BA7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039" y="121919"/>
            <a:ext cx="11430000" cy="535531"/>
          </a:xfrm>
        </p:spPr>
        <p:txBody>
          <a:bodyPr/>
          <a:lstStyle/>
          <a:p>
            <a:r>
              <a:rPr lang="en-US" sz="3200" dirty="0"/>
              <a:t>Open Source Code has Global User Community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DD24E7-F8D2-344E-8AFA-3F6AD0CD953D}"/>
              </a:ext>
            </a:extLst>
          </p:cNvPr>
          <p:cNvSpPr txBox="1"/>
          <p:nvPr/>
        </p:nvSpPr>
        <p:spPr>
          <a:xfrm>
            <a:off x="757456" y="1727020"/>
            <a:ext cx="4154605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Different levels of developers</a:t>
            </a:r>
          </a:p>
          <a:p>
            <a:pPr marL="285750" indent="-28575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We provide bug support</a:t>
            </a:r>
          </a:p>
          <a:p>
            <a:pPr marL="285750" indent="-28575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We provide support to get users started</a:t>
            </a:r>
          </a:p>
          <a:p>
            <a:pPr marL="285750" indent="-28575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Users develop their own new tools</a:t>
            </a:r>
          </a:p>
          <a:p>
            <a:pPr marL="285750" indent="-28575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We have many unknown users… Git doesn’t track.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9EB54CB-4F0F-684D-BD27-D500D7753EB5}"/>
              </a:ext>
            </a:extLst>
          </p:cNvPr>
          <p:cNvGraphicFramePr/>
          <p:nvPr/>
        </p:nvGraphicFramePr>
        <p:xfrm>
          <a:off x="4064000" y="109708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1593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203D40-8FA6-1B4D-AF2F-58735EFC5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354" y="2893469"/>
            <a:ext cx="9847292" cy="535531"/>
          </a:xfrm>
        </p:spPr>
        <p:txBody>
          <a:bodyPr/>
          <a:lstStyle/>
          <a:p>
            <a:pPr algn="ctr"/>
            <a:r>
              <a:rPr lang="en-US" sz="3200" dirty="0"/>
              <a:t>Pulsed Magnet Capability</a:t>
            </a:r>
          </a:p>
        </p:txBody>
      </p:sp>
    </p:spTree>
    <p:extLst>
      <p:ext uri="{BB962C8B-B14F-4D97-AF65-F5344CB8AC3E}">
        <p14:creationId xmlns:p14="http://schemas.microsoft.com/office/powerpoint/2010/main" val="2100504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6C9D0-BF07-A042-B131-D4FF224C7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422" y="127744"/>
            <a:ext cx="11430000" cy="480131"/>
          </a:xfrm>
        </p:spPr>
        <p:txBody>
          <a:bodyPr/>
          <a:lstStyle/>
          <a:p>
            <a:r>
              <a:rPr lang="en-US" sz="2800" dirty="0"/>
              <a:t>SNS Pulsed Power Expertise &gt;140 Years Combined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92EF1-4137-BD46-9903-5D61CDB6F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158" y="1168684"/>
            <a:ext cx="10742264" cy="5404393"/>
          </a:xfrm>
        </p:spPr>
        <p:txBody>
          <a:bodyPr/>
          <a:lstStyle/>
          <a:p>
            <a:r>
              <a:rPr lang="en-US" dirty="0"/>
              <a:t>David Anderson – Designed PFNs, Modulators , High voltage/High Speed Switching, Solid State Switches, Linear Induction accelerators, Marx generators, pulse-forming lines, </a:t>
            </a:r>
            <a:r>
              <a:rPr lang="en-US" b="1" dirty="0"/>
              <a:t>kicker systems</a:t>
            </a:r>
          </a:p>
          <a:p>
            <a:r>
              <a:rPr lang="en-US" dirty="0"/>
              <a:t>Chris Pappas – </a:t>
            </a:r>
            <a:r>
              <a:rPr lang="en-US" b="1" dirty="0"/>
              <a:t>Kicker system design from conception through installation </a:t>
            </a:r>
            <a:r>
              <a:rPr lang="en-US" dirty="0"/>
              <a:t>and operations using PFL/thyratron or solid-state switching technologies for the power modulators, and picture frame, multipole, transmission line and strip line magnets. </a:t>
            </a:r>
          </a:p>
          <a:p>
            <a:r>
              <a:rPr lang="en-US" dirty="0"/>
              <a:t>Vladimir Peplov – Developed High voltage/High Speed MOSFET Switching, modulators, PFNs</a:t>
            </a:r>
          </a:p>
          <a:p>
            <a:r>
              <a:rPr lang="en-US" dirty="0"/>
              <a:t>Yugang Tan – PFNs, Modulators, </a:t>
            </a:r>
            <a:r>
              <a:rPr lang="en-US" b="1" dirty="0"/>
              <a:t>kicker systems</a:t>
            </a:r>
            <a:r>
              <a:rPr lang="en-US" dirty="0"/>
              <a:t>, Power Supplies</a:t>
            </a:r>
          </a:p>
          <a:p>
            <a:r>
              <a:rPr lang="en-US" dirty="0"/>
              <a:t>Robert Saethre - PFNs, Modulators, Power Supplies, High voltage/High Speed Switching, Solid State Switches, </a:t>
            </a:r>
            <a:r>
              <a:rPr lang="en-US" b="1" dirty="0"/>
              <a:t>Kicker Systems</a:t>
            </a:r>
            <a:r>
              <a:rPr lang="en-US" dirty="0"/>
              <a:t>, Full/Half-sine Wave capacitor discharge pulse generators, Inductive adder pulse generators, Resonant Charging, Magnetic Switches</a:t>
            </a:r>
          </a:p>
          <a:p>
            <a:r>
              <a:rPr lang="en-US" dirty="0"/>
              <a:t>5 electronics technicians with extensive experience with kickers, choppers, modulators, power supplies, radar systems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7ECE8AE9-8B87-2242-A711-3ED5BA3BA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77" y="4898435"/>
            <a:ext cx="722541" cy="819558"/>
          </a:xfrm>
          <a:prstGeom prst="rect">
            <a:avLst/>
          </a:prstGeom>
        </p:spPr>
      </p:pic>
      <p:pic>
        <p:nvPicPr>
          <p:cNvPr id="7" name="Picture 6" descr="A screen shot of a person&#10;&#10;Description automatically generated">
            <a:extLst>
              <a:ext uri="{FF2B5EF4-FFF2-40B4-BE49-F238E27FC236}">
                <a16:creationId xmlns:a16="http://schemas.microsoft.com/office/drawing/2014/main" id="{77005D34-34E7-5143-AEAC-022C09F9B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532" y="3939746"/>
            <a:ext cx="710570" cy="901700"/>
          </a:xfrm>
          <a:prstGeom prst="rect">
            <a:avLst/>
          </a:prstGeom>
        </p:spPr>
      </p:pic>
      <p:pic>
        <p:nvPicPr>
          <p:cNvPr id="9" name="Picture 8" descr="A person posing for a photo&#10;&#10;Description automatically generated">
            <a:extLst>
              <a:ext uri="{FF2B5EF4-FFF2-40B4-BE49-F238E27FC236}">
                <a16:creationId xmlns:a16="http://schemas.microsoft.com/office/drawing/2014/main" id="{E0919285-AA67-6647-961B-C9BDD0979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532" y="3032679"/>
            <a:ext cx="709586" cy="850079"/>
          </a:xfrm>
          <a:prstGeom prst="rect">
            <a:avLst/>
          </a:prstGeom>
        </p:spPr>
      </p:pic>
      <p:pic>
        <p:nvPicPr>
          <p:cNvPr id="11" name="Picture 10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172DBAE3-738B-D54A-AE95-388B5E805C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548" y="2061291"/>
            <a:ext cx="710570" cy="914400"/>
          </a:xfrm>
          <a:prstGeom prst="rect">
            <a:avLst/>
          </a:prstGeom>
        </p:spPr>
      </p:pic>
      <p:pic>
        <p:nvPicPr>
          <p:cNvPr id="13" name="Picture 12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C7318B41-8094-1647-B89D-3D9155DFA4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578" y="1089903"/>
            <a:ext cx="72254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406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BA56D-5472-A849-B7AF-643119A76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5" y="80655"/>
            <a:ext cx="11430000" cy="480131"/>
          </a:xfrm>
        </p:spPr>
        <p:txBody>
          <a:bodyPr/>
          <a:lstStyle/>
          <a:p>
            <a:r>
              <a:rPr lang="en-US" sz="2800" dirty="0"/>
              <a:t>Current Test Stand Capabilities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4D7B4-2456-C548-9FBB-79378783A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22214"/>
            <a:ext cx="8483910" cy="5049215"/>
          </a:xfrm>
        </p:spPr>
        <p:txBody>
          <a:bodyPr/>
          <a:lstStyle/>
          <a:p>
            <a:r>
              <a:rPr lang="en-US" dirty="0"/>
              <a:t>3 full long-pulse modulator test stands</a:t>
            </a:r>
          </a:p>
          <a:p>
            <a:pPr lvl="1"/>
            <a:r>
              <a:rPr lang="en-US" dirty="0"/>
              <a:t>Up to 135 kV, 120 A, 1.5 </a:t>
            </a:r>
            <a:r>
              <a:rPr lang="en-US" dirty="0" err="1"/>
              <a:t>ms</a:t>
            </a:r>
            <a:r>
              <a:rPr lang="en-US" dirty="0"/>
              <a:t>, 60 Hz</a:t>
            </a:r>
          </a:p>
          <a:p>
            <a:pPr lvl="1"/>
            <a:r>
              <a:rPr lang="en-US" dirty="0"/>
              <a:t>Up to 1 MW</a:t>
            </a:r>
          </a:p>
          <a:p>
            <a:pPr lvl="1"/>
            <a:r>
              <a:rPr lang="en-US" dirty="0"/>
              <a:t>DC power supply up to 2600 V, 450 A</a:t>
            </a:r>
          </a:p>
          <a:p>
            <a:pPr lvl="1"/>
            <a:r>
              <a:rPr lang="en-US" dirty="0"/>
              <a:t>AC 2100 V RMS to 1.5 MVA</a:t>
            </a:r>
          </a:p>
          <a:p>
            <a:r>
              <a:rPr lang="en-US" dirty="0"/>
              <a:t>High Speed Beam Chopper test stand</a:t>
            </a:r>
          </a:p>
          <a:p>
            <a:pPr lvl="1"/>
            <a:r>
              <a:rPr lang="en-US" dirty="0"/>
              <a:t>+/- 5 kV DC PS</a:t>
            </a:r>
          </a:p>
          <a:p>
            <a:pPr lvl="1"/>
            <a:r>
              <a:rPr lang="en-US" dirty="0"/>
              <a:t>Timing and control system</a:t>
            </a:r>
          </a:p>
          <a:p>
            <a:pPr lvl="1"/>
            <a:r>
              <a:rPr lang="en-US" dirty="0"/>
              <a:t>Test loads</a:t>
            </a:r>
          </a:p>
          <a:p>
            <a:r>
              <a:rPr lang="en-US" dirty="0"/>
              <a:t>DC and Inductive load Power supply test stand</a:t>
            </a:r>
          </a:p>
          <a:p>
            <a:pPr lvl="1"/>
            <a:r>
              <a:rPr lang="en-US" dirty="0"/>
              <a:t>480V three-phase power available</a:t>
            </a:r>
          </a:p>
          <a:p>
            <a:pPr lvl="1"/>
            <a:r>
              <a:rPr lang="en-US" dirty="0"/>
              <a:t>Water-cooled load (19-50 </a:t>
            </a:r>
            <a:r>
              <a:rPr lang="en-US" dirty="0" err="1"/>
              <a:t>mΩ</a:t>
            </a:r>
            <a:r>
              <a:rPr lang="en-US" dirty="0"/>
              <a:t>, up to 30 kW)</a:t>
            </a:r>
          </a:p>
        </p:txBody>
      </p:sp>
      <p:pic>
        <p:nvPicPr>
          <p:cNvPr id="4" name="Content Placeholder 5" descr="A close up of a machine&#10;&#10;Description automatically generated">
            <a:extLst>
              <a:ext uri="{FF2B5EF4-FFF2-40B4-BE49-F238E27FC236}">
                <a16:creationId xmlns:a16="http://schemas.microsoft.com/office/drawing/2014/main" id="{F57BE877-48CF-F743-A35D-4EA5615EF9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013385" y="3891336"/>
            <a:ext cx="2073113" cy="276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313C49-01BD-B044-8B11-0E5B092FC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9357" y="2961850"/>
            <a:ext cx="1875491" cy="2679371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57D0324A-9A0B-D941-93D2-9EC69F51C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202" y="5194385"/>
            <a:ext cx="2071757" cy="155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56070DB7-9EA3-EB44-93B1-8A9004EC2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781" y="1408394"/>
            <a:ext cx="1794496" cy="199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F5F04F89-8EF1-044A-9871-4BDF19410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lum bright="5000"/>
          </a:blip>
          <a:srcRect/>
          <a:stretch>
            <a:fillRect/>
          </a:stretch>
        </p:blipFill>
        <p:spPr bwMode="auto">
          <a:xfrm>
            <a:off x="6984209" y="699052"/>
            <a:ext cx="2648357" cy="198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82093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BA56D-5472-A849-B7AF-643119A76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158072"/>
            <a:ext cx="11430000" cy="480131"/>
          </a:xfrm>
        </p:spPr>
        <p:txBody>
          <a:bodyPr/>
          <a:lstStyle/>
          <a:p>
            <a:r>
              <a:rPr lang="en-US" sz="2800" dirty="0"/>
              <a:t>Examples of Pulsed Power Design by Team 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4D7B4-2456-C548-9FBB-79378783A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67" y="947676"/>
            <a:ext cx="6121345" cy="5365442"/>
          </a:xfrm>
        </p:spPr>
        <p:txBody>
          <a:bodyPr/>
          <a:lstStyle/>
          <a:p>
            <a:r>
              <a:rPr lang="en-US" b="1" dirty="0"/>
              <a:t>HVCM</a:t>
            </a:r>
            <a:r>
              <a:rPr lang="en-US" dirty="0"/>
              <a:t> – ≤135 kV, 1 MW average, 11 MW peak power, &gt;1 </a:t>
            </a:r>
            <a:r>
              <a:rPr lang="en-US" dirty="0" err="1"/>
              <a:t>ms</a:t>
            </a:r>
            <a:r>
              <a:rPr lang="en-US" dirty="0"/>
              <a:t> pulse width</a:t>
            </a:r>
          </a:p>
          <a:p>
            <a:r>
              <a:rPr lang="en-US" b="1" dirty="0"/>
              <a:t>Extraction Kicker </a:t>
            </a:r>
            <a:r>
              <a:rPr lang="en-US" dirty="0"/>
              <a:t>– PFN to 45 kV, high voltage SS Switches, Magnetic Switching, 1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s</a:t>
            </a:r>
            <a:r>
              <a:rPr lang="en-US" dirty="0"/>
              <a:t> pulse width</a:t>
            </a:r>
          </a:p>
          <a:p>
            <a:r>
              <a:rPr lang="en-US" b="1" dirty="0"/>
              <a:t>Injection Kicker </a:t>
            </a:r>
            <a:r>
              <a:rPr lang="en-US" dirty="0"/>
              <a:t>– High current 1600A, High Average power 10s-100s kW, High Precision 0.1%, Arbitrary waveform</a:t>
            </a:r>
          </a:p>
          <a:p>
            <a:r>
              <a:rPr lang="en-US" b="1" dirty="0"/>
              <a:t>E-Gun Pulser for Beam profile scanner </a:t>
            </a:r>
            <a:r>
              <a:rPr lang="en-US" dirty="0"/>
              <a:t>– High Voltage 100 kV, Fast Risetime 200 ns, </a:t>
            </a:r>
          </a:p>
          <a:p>
            <a:r>
              <a:rPr lang="en-US" b="1" dirty="0"/>
              <a:t>E-Scanner ramp generator </a:t>
            </a:r>
            <a:r>
              <a:rPr lang="en-US" dirty="0"/>
              <a:t>– High Voltage 2 kV, Fast Linear Ramp time 20 ns </a:t>
            </a:r>
          </a:p>
          <a:p>
            <a:r>
              <a:rPr lang="en-US" b="1" dirty="0"/>
              <a:t>RTST Kicker </a:t>
            </a:r>
            <a:r>
              <a:rPr lang="en-US" dirty="0"/>
              <a:t>– Full-sine wave generator, 15 Hz, 500-600A peak current, 0.1% repeatability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770054-12D0-774C-81A3-16F34CC7D8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580"/>
          <a:stretch/>
        </p:blipFill>
        <p:spPr>
          <a:xfrm>
            <a:off x="9144398" y="3323125"/>
            <a:ext cx="2620027" cy="2004912"/>
          </a:xfrm>
          <a:prstGeom prst="rect">
            <a:avLst/>
          </a:prstGeom>
        </p:spPr>
      </p:pic>
      <p:pic>
        <p:nvPicPr>
          <p:cNvPr id="9" name="Picture 2" descr="A screen shot of a building&#10;&#10;Description automatically generated">
            <a:extLst>
              <a:ext uri="{FF2B5EF4-FFF2-40B4-BE49-F238E27FC236}">
                <a16:creationId xmlns:a16="http://schemas.microsoft.com/office/drawing/2014/main" id="{11E564F4-E415-754F-91D0-ECE6AF01F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679" y="4772278"/>
            <a:ext cx="2037307" cy="135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362223-FA82-2545-8EFF-91E1E9B62C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62"/>
          <a:stretch/>
        </p:blipFill>
        <p:spPr>
          <a:xfrm>
            <a:off x="8957575" y="5523198"/>
            <a:ext cx="1849417" cy="1257982"/>
          </a:xfrm>
          <a:prstGeom prst="rect">
            <a:avLst/>
          </a:prstGeom>
        </p:spPr>
      </p:pic>
      <p:pic>
        <p:nvPicPr>
          <p:cNvPr id="15" name="Picture 48" descr="rftf-me">
            <a:extLst>
              <a:ext uri="{FF2B5EF4-FFF2-40B4-BE49-F238E27FC236}">
                <a16:creationId xmlns:a16="http://schemas.microsoft.com/office/drawing/2014/main" id="{343AB379-E36F-4B47-8EE3-5B1C9015E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6616" y="735784"/>
            <a:ext cx="3610425" cy="2619829"/>
          </a:xfrm>
          <a:prstGeom prst="rect">
            <a:avLst/>
          </a:prstGeom>
          <a:noFill/>
        </p:spPr>
      </p:pic>
      <p:pic>
        <p:nvPicPr>
          <p:cNvPr id="14" name="Picture 13" descr="A picture containing indoor, table, kitchen, computer&#10;&#10;Description automatically generated">
            <a:extLst>
              <a:ext uri="{FF2B5EF4-FFF2-40B4-BE49-F238E27FC236}">
                <a16:creationId xmlns:a16="http://schemas.microsoft.com/office/drawing/2014/main" id="{781A1FEC-F11A-894A-A4F0-28C97EFBA2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2062" y="3063951"/>
            <a:ext cx="1745513" cy="130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99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65AA6-0E9C-BB44-BFD2-0307CE0D1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B9EEA-2F60-AB44-9310-BB70C29B7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sz="3200" dirty="0">
                <a:latin typeface="+mn-lt"/>
              </a:rPr>
              <a:t>Intro to SNS</a:t>
            </a:r>
          </a:p>
          <a:p>
            <a:pPr marL="457200" indent="-457200">
              <a:buAutoNum type="arabicPeriod"/>
            </a:pPr>
            <a:r>
              <a:rPr lang="en-US" sz="3200" dirty="0">
                <a:latin typeface="+mn-lt"/>
              </a:rPr>
              <a:t>Non interceptive diagnostics for proton rings</a:t>
            </a:r>
          </a:p>
          <a:p>
            <a:pPr marL="756047" lvl="1" indent="-457200">
              <a:buFont typeface="+mj-lt"/>
              <a:buAutoNum type="alphaLcParenR"/>
            </a:pPr>
            <a:r>
              <a:rPr lang="en-US" sz="3200" dirty="0"/>
              <a:t>IPM</a:t>
            </a:r>
          </a:p>
          <a:p>
            <a:pPr marL="756047" lvl="1" indent="-457200">
              <a:buFont typeface="+mj-lt"/>
              <a:buAutoNum type="alphaLcParenR"/>
            </a:pPr>
            <a:r>
              <a:rPr lang="en-US" sz="3200" dirty="0"/>
              <a:t>Electron scanner</a:t>
            </a:r>
          </a:p>
          <a:p>
            <a:pPr marL="457200" indent="-457200">
              <a:buAutoNum type="arabicPeriod"/>
            </a:pPr>
            <a:r>
              <a:rPr lang="en-US" sz="3200" dirty="0">
                <a:latin typeface="+mn-lt"/>
              </a:rPr>
              <a:t>PIC simulation capability</a:t>
            </a:r>
          </a:p>
          <a:p>
            <a:pPr marL="457200" indent="-457200">
              <a:buAutoNum type="arabicPeriod"/>
            </a:pPr>
            <a:r>
              <a:rPr lang="en-US" sz="3200" dirty="0">
                <a:latin typeface="+mn-lt"/>
              </a:rPr>
              <a:t>Pulse power capability </a:t>
            </a:r>
          </a:p>
        </p:txBody>
      </p:sp>
    </p:spTree>
    <p:extLst>
      <p:ext uri="{BB962C8B-B14F-4D97-AF65-F5344CB8AC3E}">
        <p14:creationId xmlns:p14="http://schemas.microsoft.com/office/powerpoint/2010/main" val="3767135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BA56D-5472-A849-B7AF-643119A76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77677"/>
            <a:ext cx="8350978" cy="867930"/>
          </a:xfrm>
        </p:spPr>
        <p:txBody>
          <a:bodyPr/>
          <a:lstStyle/>
          <a:p>
            <a:r>
              <a:rPr lang="en-US" sz="2800" dirty="0"/>
              <a:t>Examples of Pulsed Power Design by Team Members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4D7B4-2456-C548-9FBB-79378783A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67" y="1080555"/>
            <a:ext cx="7758736" cy="4790157"/>
          </a:xfrm>
        </p:spPr>
        <p:txBody>
          <a:bodyPr/>
          <a:lstStyle/>
          <a:p>
            <a:r>
              <a:rPr lang="en-US" dirty="0"/>
              <a:t>LEBT/MEBT Beam Choppers – 3 kV, 8-50 ns risetime, &lt; 1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s pulse width, bipolar, 1MHz burst-mode operation, 5 ns timing accuracy </a:t>
            </a:r>
          </a:p>
          <a:p>
            <a:r>
              <a:rPr lang="en-US" dirty="0"/>
              <a:t>LEB extraction, MEB injection, and collider ring abort kickers at SSCL.</a:t>
            </a:r>
          </a:p>
          <a:p>
            <a:r>
              <a:rPr lang="en-US" dirty="0"/>
              <a:t>g-2, AGS extraction, RHIC injection and RHIC abort kickers at BNL.</a:t>
            </a:r>
          </a:p>
          <a:p>
            <a:r>
              <a:rPr lang="en-US" dirty="0"/>
              <a:t>PEPII and SPEARIII injection, PEPII abort, and damping ring kickers for SLAC and NLC.</a:t>
            </a:r>
          </a:p>
          <a:p>
            <a:r>
              <a:rPr lang="en-US" dirty="0"/>
              <a:t>Booster ring extraction and storage ring injection kickers for ALS, beam spreaders for NGLS and swap-out and accumulator ring kickers for ALS-U at LBNL.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37D329-8F65-BF42-8F9F-8A7610EC4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784" y="5391075"/>
            <a:ext cx="3841947" cy="14669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9A1CCE-9AE0-1443-9485-7D39371B1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127" y="2463887"/>
            <a:ext cx="3503873" cy="23862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1D7C73-56CE-9244-A498-F751B00848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1259" y="4995453"/>
            <a:ext cx="2032456" cy="17347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73E2B9-FEF4-8542-9B2C-0ACF636296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2354" y="4920136"/>
            <a:ext cx="1779243" cy="18419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E6D2D3-1EA4-9046-B5ED-FCD2EFBB37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8127" y="194119"/>
            <a:ext cx="2921093" cy="226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206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BA56D-5472-A849-B7AF-643119A76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5" y="132790"/>
            <a:ext cx="11430000" cy="867930"/>
          </a:xfrm>
        </p:spPr>
        <p:txBody>
          <a:bodyPr/>
          <a:lstStyle/>
          <a:p>
            <a:r>
              <a:rPr lang="en-US" sz="2800" dirty="0"/>
              <a:t>What are the EIC system requirements for the Rapid Cycling Synchrotron (RCS) and Storage Ring Bumps and Kickers?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4D7B4-2456-C548-9FBB-79378783A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160753"/>
            <a:ext cx="11430000" cy="5422927"/>
          </a:xfrm>
        </p:spPr>
        <p:txBody>
          <a:bodyPr/>
          <a:lstStyle/>
          <a:p>
            <a:r>
              <a:rPr lang="en-US" dirty="0"/>
              <a:t>Pulse Generators for RCS Injection/Extraction and SR Injection Pulsed Systems</a:t>
            </a:r>
          </a:p>
          <a:p>
            <a:pPr lvl="1"/>
            <a:r>
              <a:rPr lang="en-US" dirty="0"/>
              <a:t>Half-sine wave capacitor discharge pulse generators</a:t>
            </a:r>
          </a:p>
          <a:p>
            <a:pPr lvl="1"/>
            <a:r>
              <a:rPr lang="en-US" dirty="0"/>
              <a:t>Pulse forming network pulse generators</a:t>
            </a:r>
          </a:p>
          <a:p>
            <a:pPr lvl="1"/>
            <a:r>
              <a:rPr lang="en-US" dirty="0"/>
              <a:t>Marx generators</a:t>
            </a:r>
          </a:p>
          <a:p>
            <a:pPr lvl="1"/>
            <a:r>
              <a:rPr lang="en-US" dirty="0"/>
              <a:t>Inductive adder pulse generators</a:t>
            </a:r>
          </a:p>
          <a:p>
            <a:pPr lvl="1"/>
            <a:r>
              <a:rPr lang="en-US" dirty="0"/>
              <a:t>Stability and regulation</a:t>
            </a:r>
          </a:p>
          <a:p>
            <a:pPr lvl="2"/>
            <a:r>
              <a:rPr lang="en-US" dirty="0"/>
              <a:t>Kicker 1% to 2%</a:t>
            </a:r>
          </a:p>
          <a:p>
            <a:pPr lvl="2"/>
            <a:r>
              <a:rPr lang="en-US" dirty="0"/>
              <a:t>Bumps and septa 0.25%</a:t>
            </a:r>
          </a:p>
          <a:p>
            <a:pPr lvl="1"/>
            <a:r>
              <a:rPr lang="en-US" dirty="0"/>
              <a:t>Voltage 100s of volt to a few kilovolts</a:t>
            </a:r>
          </a:p>
          <a:p>
            <a:r>
              <a:rPr lang="en-US" dirty="0"/>
              <a:t>Nanosecond Fast Kicker Systems</a:t>
            </a:r>
          </a:p>
          <a:p>
            <a:pPr lvl="1"/>
            <a:r>
              <a:rPr lang="en-US" dirty="0"/>
              <a:t>fast kicker 8.9 ns bunch spacing, ns rise/fall times</a:t>
            </a:r>
          </a:p>
          <a:p>
            <a:pPr lvl="1"/>
            <a:r>
              <a:rPr lang="en-US" dirty="0"/>
              <a:t>Single bunch nanosecond extraction at 1-2 Hz</a:t>
            </a:r>
          </a:p>
          <a:p>
            <a:pPr lvl="1"/>
            <a:r>
              <a:rPr lang="en-US" dirty="0"/>
              <a:t>Sub-ns jitter</a:t>
            </a:r>
          </a:p>
          <a:p>
            <a:pPr lvl="1"/>
            <a:r>
              <a:rPr lang="en-US" dirty="0"/>
              <a:t>parallel-plate strip-line push-pull structure</a:t>
            </a:r>
          </a:p>
          <a:p>
            <a:pPr lvl="1"/>
            <a:r>
              <a:rPr lang="en-US" dirty="0"/>
              <a:t>500A into a 50Ω load</a:t>
            </a:r>
          </a:p>
          <a:p>
            <a:pPr lvl="1"/>
            <a:r>
              <a:rPr lang="en-US" dirty="0"/>
              <a:t>Higher current version of SNS MEBT Chopper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2CCCD8-476B-514D-A80E-222576C0A0C4}"/>
              </a:ext>
            </a:extLst>
          </p:cNvPr>
          <p:cNvSpPr/>
          <p:nvPr/>
        </p:nvSpPr>
        <p:spPr>
          <a:xfrm>
            <a:off x="8533018" y="5198685"/>
            <a:ext cx="33450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From: “</a:t>
            </a:r>
            <a:r>
              <a:rPr lang="en-US" sz="1200" dirty="0"/>
              <a:t>PULSED SYSTEMS FOR </a:t>
            </a:r>
            <a:r>
              <a:rPr lang="en-US" sz="1200" dirty="0" err="1"/>
              <a:t>eRHIC</a:t>
            </a:r>
            <a:r>
              <a:rPr lang="en-US" sz="1200" dirty="0"/>
              <a:t> BEAM INJECTION AND EXTRACTION*”</a:t>
            </a:r>
          </a:p>
          <a:p>
            <a:r>
              <a:rPr lang="en-US" sz="1200" dirty="0"/>
              <a:t>W. Zhang, IPAC18</a:t>
            </a:r>
          </a:p>
          <a:p>
            <a:r>
              <a:rPr lang="en-US" sz="1200" dirty="0"/>
              <a:t>Vancouver, British Columbia, Canada</a:t>
            </a:r>
          </a:p>
          <a:p>
            <a:r>
              <a:rPr lang="en-US" sz="1200" dirty="0"/>
              <a:t>April 29 - May 4, 2018</a:t>
            </a:r>
          </a:p>
          <a:p>
            <a:endParaRPr lang="en-US" sz="1200" dirty="0"/>
          </a:p>
          <a:p>
            <a:r>
              <a:rPr lang="en-US" sz="1200" dirty="0">
                <a:latin typeface="Helvetica" pitchFamily="2" charset="0"/>
              </a:rPr>
              <a:t>BNL-203262-2018-COPA</a:t>
            </a:r>
            <a:endParaRPr lang="en-US" sz="1200" dirty="0">
              <a:effectLst/>
              <a:latin typeface="Helvetic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7C0EC-7BA5-DE4F-AE60-7E19E7059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687" y="2348749"/>
            <a:ext cx="3196539" cy="269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805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A11AF-0171-3346-8B7E-1CB74DED9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5531"/>
          </a:xfrm>
        </p:spPr>
        <p:txBody>
          <a:bodyPr/>
          <a:lstStyle/>
          <a:p>
            <a:r>
              <a:rPr lang="en-US" sz="3200" dirty="0"/>
              <a:t>Path forward for SNS Collaboration on Fast Kicker R&amp;D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D9DD2-8823-324F-A6DB-980C0B6C5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SNS has the expertise to assist in DC and Pulsed Power system design</a:t>
            </a:r>
          </a:p>
          <a:p>
            <a:r>
              <a:rPr lang="en-US" sz="2400" b="1" dirty="0"/>
              <a:t>The fast kicker systems are pushing the state-of-art technology but theoretically feasible with R&amp;D</a:t>
            </a:r>
          </a:p>
          <a:p>
            <a:r>
              <a:rPr lang="en-US" sz="2400" dirty="0"/>
              <a:t>A development program could take a year or two and require multiple iterations</a:t>
            </a:r>
          </a:p>
          <a:p>
            <a:r>
              <a:rPr lang="en-US" sz="2400" dirty="0"/>
              <a:t>Need to gather the requirements for EIC</a:t>
            </a:r>
          </a:p>
        </p:txBody>
      </p:sp>
    </p:spTree>
    <p:extLst>
      <p:ext uri="{BB962C8B-B14F-4D97-AF65-F5344CB8AC3E}">
        <p14:creationId xmlns:p14="http://schemas.microsoft.com/office/powerpoint/2010/main" val="3943288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BB7E7-4D77-D64D-B86C-3D8AA674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480131"/>
          </a:xfrm>
        </p:spPr>
        <p:txBody>
          <a:bodyPr/>
          <a:lstStyle/>
          <a:p>
            <a:r>
              <a:rPr lang="en-US" sz="28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C3406-B1C2-8C40-89DF-D1103D687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a strong program in diagnostics, pulsed magnets, and code development.</a:t>
            </a:r>
          </a:p>
          <a:p>
            <a:r>
              <a:rPr lang="en-US" dirty="0"/>
              <a:t>We are interested in collaborating with the EIC in any area where we can be helpful.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273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5204" y="177115"/>
            <a:ext cx="8499396" cy="480131"/>
          </a:xfrm>
        </p:spPr>
        <p:txBody>
          <a:bodyPr/>
          <a:lstStyle/>
          <a:p>
            <a:r>
              <a:rPr lang="en-US" sz="2800" dirty="0"/>
              <a:t>Spallation Neutron Source Accelerator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57401" y="5839989"/>
            <a:ext cx="7391400" cy="430887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The bunches in the SNS Accumulator are ~670 ns long!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1" y="3401589"/>
            <a:ext cx="7315200" cy="246879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133601" y="1371601"/>
            <a:ext cx="5714999" cy="1997075"/>
            <a:chOff x="747183" y="1056741"/>
            <a:chExt cx="8396817" cy="3140075"/>
          </a:xfrm>
        </p:grpSpPr>
        <p:grpSp>
          <p:nvGrpSpPr>
            <p:cNvPr id="15" name="Group 14"/>
            <p:cNvGrpSpPr/>
            <p:nvPr/>
          </p:nvGrpSpPr>
          <p:grpSpPr>
            <a:xfrm>
              <a:off x="747183" y="1056741"/>
              <a:ext cx="8396817" cy="3140075"/>
              <a:chOff x="747183" y="1056741"/>
              <a:chExt cx="8396817" cy="3140075"/>
            </a:xfrm>
          </p:grpSpPr>
          <p:sp>
            <p:nvSpPr>
              <p:cNvPr id="17" name="Rectangle 16"/>
              <p:cNvSpPr/>
              <p:nvPr/>
            </p:nvSpPr>
            <p:spPr bwMode="auto">
              <a:xfrm>
                <a:off x="747183" y="3391953"/>
                <a:ext cx="184150" cy="161925"/>
              </a:xfrm>
              <a:prstGeom prst="rect">
                <a:avLst/>
              </a:prstGeom>
              <a:solidFill>
                <a:srgbClr val="FFFFFF"/>
              </a:solidFill>
              <a:ln w="12700" cap="flat" cmpd="dbl" algn="ctr">
                <a:solidFill>
                  <a:srgbClr val="5FCCC7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kern="1200"/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931333" y="3430053"/>
                <a:ext cx="4095750" cy="88900"/>
              </a:xfrm>
              <a:prstGeom prst="rect">
                <a:avLst/>
              </a:prstGeom>
              <a:solidFill>
                <a:srgbClr val="FFFFFF"/>
              </a:solidFill>
              <a:ln w="12700" cap="flat" cmpd="dbl" algn="ctr">
                <a:solidFill>
                  <a:srgbClr val="5FCCC7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kern="1200"/>
              </a:p>
            </p:txBody>
          </p:sp>
          <p:pic>
            <p:nvPicPr>
              <p:cNvPr id="19" name="Picture 18" descr="ring detailed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000625" y="1056741"/>
                <a:ext cx="4143375" cy="3140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16" name="Straight Connector 15"/>
            <p:cNvCxnSpPr>
              <a:cxnSpLocks noChangeShapeType="1"/>
            </p:cNvCxnSpPr>
            <p:nvPr/>
          </p:nvCxnSpPr>
          <p:spPr bwMode="auto">
            <a:xfrm flipV="1">
              <a:off x="899583" y="3490378"/>
              <a:ext cx="4121150" cy="3175"/>
            </a:xfrm>
            <a:prstGeom prst="line">
              <a:avLst/>
            </a:prstGeom>
            <a:noFill/>
            <a:ln w="6350">
              <a:solidFill>
                <a:srgbClr val="FAFF4F"/>
              </a:solidFill>
              <a:round/>
              <a:headEnd/>
              <a:tailEnd/>
            </a:ln>
          </p:spPr>
        </p:cxnSp>
      </p:grpSp>
      <p:grpSp>
        <p:nvGrpSpPr>
          <p:cNvPr id="20" name="Group 19"/>
          <p:cNvGrpSpPr/>
          <p:nvPr/>
        </p:nvGrpSpPr>
        <p:grpSpPr>
          <a:xfrm>
            <a:off x="2209800" y="1752600"/>
            <a:ext cx="2057400" cy="1092116"/>
            <a:chOff x="255053" y="3557572"/>
            <a:chExt cx="4544496" cy="1829931"/>
          </a:xfrm>
        </p:grpSpPr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982133" y="4355022"/>
              <a:ext cx="228600" cy="6096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/>
            </a:p>
          </p:txBody>
        </p:sp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1363133" y="4355022"/>
              <a:ext cx="228600" cy="6096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/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1744133" y="4355022"/>
              <a:ext cx="228600" cy="6096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/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2125133" y="4355022"/>
              <a:ext cx="228600" cy="6096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/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>
              <a:off x="2506133" y="4355022"/>
              <a:ext cx="228600" cy="6096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/>
            </a:p>
          </p:txBody>
        </p:sp>
        <p:sp>
          <p:nvSpPr>
            <p:cNvPr id="26" name="Line 12"/>
            <p:cNvSpPr>
              <a:spLocks noChangeShapeType="1"/>
            </p:cNvSpPr>
            <p:nvPr/>
          </p:nvSpPr>
          <p:spPr bwMode="auto">
            <a:xfrm flipH="1">
              <a:off x="2810933" y="4812222"/>
              <a:ext cx="1524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7" name="Line 13"/>
            <p:cNvSpPr>
              <a:spLocks noChangeShapeType="1"/>
            </p:cNvSpPr>
            <p:nvPr/>
          </p:nvSpPr>
          <p:spPr bwMode="auto">
            <a:xfrm flipH="1">
              <a:off x="2895071" y="4812222"/>
              <a:ext cx="1524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3953933" y="4355022"/>
              <a:ext cx="228600" cy="6096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/>
            </a:p>
          </p:txBody>
        </p:sp>
        <p:sp>
          <p:nvSpPr>
            <p:cNvPr id="29" name="Rectangle 15"/>
            <p:cNvSpPr>
              <a:spLocks noChangeArrowheads="1"/>
            </p:cNvSpPr>
            <p:nvPr/>
          </p:nvSpPr>
          <p:spPr bwMode="auto">
            <a:xfrm>
              <a:off x="3572933" y="4355022"/>
              <a:ext cx="228600" cy="6096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/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3191933" y="4355022"/>
              <a:ext cx="228600" cy="6096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400"/>
            </a:p>
          </p:txBody>
        </p:sp>
        <p:sp>
          <p:nvSpPr>
            <p:cNvPr id="33" name="Line 19"/>
            <p:cNvSpPr>
              <a:spLocks noChangeShapeType="1"/>
            </p:cNvSpPr>
            <p:nvPr/>
          </p:nvSpPr>
          <p:spPr bwMode="auto">
            <a:xfrm flipV="1">
              <a:off x="1363133" y="3974022"/>
              <a:ext cx="1588" cy="381000"/>
            </a:xfrm>
            <a:prstGeom prst="lin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35" name="Line 20"/>
            <p:cNvSpPr>
              <a:spLocks noChangeShapeType="1"/>
            </p:cNvSpPr>
            <p:nvPr/>
          </p:nvSpPr>
          <p:spPr bwMode="auto">
            <a:xfrm flipV="1">
              <a:off x="1744133" y="3974022"/>
              <a:ext cx="1588" cy="381000"/>
            </a:xfrm>
            <a:prstGeom prst="lin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36" name="Line 21"/>
            <p:cNvSpPr>
              <a:spLocks noChangeShapeType="1"/>
            </p:cNvSpPr>
            <p:nvPr/>
          </p:nvSpPr>
          <p:spPr bwMode="auto">
            <a:xfrm>
              <a:off x="998008" y="4126422"/>
              <a:ext cx="381000" cy="0"/>
            </a:xfrm>
            <a:prstGeom prst="lin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round/>
              <a:headEnd/>
              <a:tailEnd type="triangle" w="sm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37" name="Line 22"/>
            <p:cNvSpPr>
              <a:spLocks noChangeShapeType="1"/>
            </p:cNvSpPr>
            <p:nvPr/>
          </p:nvSpPr>
          <p:spPr bwMode="auto">
            <a:xfrm flipH="1">
              <a:off x="1752071" y="4118485"/>
              <a:ext cx="381000" cy="0"/>
            </a:xfrm>
            <a:prstGeom prst="lin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  <a:round/>
              <a:headEnd/>
              <a:tailEnd type="triangle" w="sm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38" name="Text Box 23"/>
            <p:cNvSpPr txBox="1">
              <a:spLocks noChangeArrowheads="1"/>
            </p:cNvSpPr>
            <p:nvPr/>
          </p:nvSpPr>
          <p:spPr bwMode="auto">
            <a:xfrm>
              <a:off x="994832" y="3693035"/>
              <a:ext cx="1143000" cy="721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050" b="1" dirty="0">
                  <a:ea typeface="Arial" charset="0"/>
                </a:rPr>
                <a:t>945 ns</a:t>
              </a:r>
            </a:p>
          </p:txBody>
        </p:sp>
        <p:sp>
          <p:nvSpPr>
            <p:cNvPr id="39" name="Line 88"/>
            <p:cNvSpPr>
              <a:spLocks noChangeShapeType="1"/>
            </p:cNvSpPr>
            <p:nvPr/>
          </p:nvSpPr>
          <p:spPr bwMode="auto">
            <a:xfrm>
              <a:off x="753533" y="3745422"/>
              <a:ext cx="1588" cy="1219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0" name="Line 89"/>
            <p:cNvSpPr>
              <a:spLocks noChangeShapeType="1"/>
            </p:cNvSpPr>
            <p:nvPr/>
          </p:nvSpPr>
          <p:spPr bwMode="auto">
            <a:xfrm flipV="1">
              <a:off x="753534" y="4962046"/>
              <a:ext cx="4046015" cy="25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1" name="Text Box 29"/>
            <p:cNvSpPr txBox="1">
              <a:spLocks noChangeArrowheads="1"/>
            </p:cNvSpPr>
            <p:nvPr/>
          </p:nvSpPr>
          <p:spPr bwMode="auto">
            <a:xfrm rot="16200000">
              <a:off x="-264056" y="4076681"/>
              <a:ext cx="1616076" cy="577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100" dirty="0">
                  <a:ea typeface="Arial" charset="0"/>
                </a:rPr>
                <a:t>Current</a:t>
              </a:r>
              <a:endParaRPr lang="en-US" sz="1400" dirty="0">
                <a:latin typeface="Helvetica" charset="0"/>
                <a:ea typeface="Arial" charset="0"/>
              </a:endParaRPr>
            </a:p>
          </p:txBody>
        </p:sp>
        <p:sp>
          <p:nvSpPr>
            <p:cNvPr id="43" name="Line 47"/>
            <p:cNvSpPr>
              <a:spLocks noChangeShapeType="1"/>
            </p:cNvSpPr>
            <p:nvPr/>
          </p:nvSpPr>
          <p:spPr bwMode="auto">
            <a:xfrm flipH="1">
              <a:off x="754064" y="5217405"/>
              <a:ext cx="510877" cy="0"/>
            </a:xfrm>
            <a:prstGeom prst="line">
              <a:avLst/>
            </a:prstGeom>
            <a:noFill/>
            <a:ln w="12700">
              <a:solidFill>
                <a:srgbClr val="7F7F7F"/>
              </a:solidFill>
              <a:round/>
              <a:headEnd/>
              <a:tailEnd type="triangle" w="sm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4" name="Line 48"/>
            <p:cNvSpPr>
              <a:spLocks noChangeShapeType="1"/>
            </p:cNvSpPr>
            <p:nvPr/>
          </p:nvSpPr>
          <p:spPr bwMode="auto">
            <a:xfrm flipV="1">
              <a:off x="3957976" y="5217405"/>
              <a:ext cx="504944" cy="0"/>
            </a:xfrm>
            <a:prstGeom prst="line">
              <a:avLst/>
            </a:prstGeom>
            <a:noFill/>
            <a:ln w="12700">
              <a:solidFill>
                <a:srgbClr val="7F7F7F"/>
              </a:solidFill>
              <a:round/>
              <a:headEnd/>
              <a:tailEnd type="triangle" w="sm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45" name="Text Box 26"/>
            <p:cNvSpPr txBox="1">
              <a:spLocks noChangeArrowheads="1"/>
            </p:cNvSpPr>
            <p:nvPr/>
          </p:nvSpPr>
          <p:spPr bwMode="auto">
            <a:xfrm>
              <a:off x="1204831" y="4962046"/>
              <a:ext cx="2970471" cy="425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630"/>
                </a:spcBef>
              </a:pPr>
              <a:r>
                <a:rPr lang="en-US" sz="1050" b="1" dirty="0">
                  <a:ea typeface="Arial" charset="0"/>
                </a:rPr>
                <a:t>1 ms macro-pulse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657600" y="914400"/>
            <a:ext cx="2032470" cy="1283144"/>
            <a:chOff x="5421601" y="3798887"/>
            <a:chExt cx="3325524" cy="2158939"/>
          </a:xfrm>
        </p:grpSpPr>
        <p:sp>
          <p:nvSpPr>
            <p:cNvPr id="47" name="Text Box 32"/>
            <p:cNvSpPr txBox="1">
              <a:spLocks noChangeArrowheads="1"/>
            </p:cNvSpPr>
            <p:nvPr/>
          </p:nvSpPr>
          <p:spPr bwMode="auto">
            <a:xfrm rot="16200000">
              <a:off x="4827587" y="4392901"/>
              <a:ext cx="1616074" cy="428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050">
                  <a:latin typeface="Helvetica" charset="0"/>
                  <a:ea typeface="Arial" charset="0"/>
                </a:rPr>
                <a:t>Current</a:t>
              </a:r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6164263" y="5324475"/>
              <a:ext cx="152400" cy="1524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3429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6392863" y="5248275"/>
              <a:ext cx="152400" cy="2286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3429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6621463" y="5172075"/>
              <a:ext cx="152400" cy="3048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3429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6850063" y="5095875"/>
              <a:ext cx="152400" cy="381001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3429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7078663" y="5019675"/>
              <a:ext cx="152400" cy="4572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3429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7307263" y="4943475"/>
              <a:ext cx="152400" cy="5334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3429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54" name="Line 39"/>
            <p:cNvSpPr>
              <a:spLocks noChangeShapeType="1"/>
            </p:cNvSpPr>
            <p:nvPr/>
          </p:nvSpPr>
          <p:spPr bwMode="auto">
            <a:xfrm flipH="1">
              <a:off x="7459663" y="5324475"/>
              <a:ext cx="1524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" name="Line 40"/>
            <p:cNvSpPr>
              <a:spLocks noChangeShapeType="1"/>
            </p:cNvSpPr>
            <p:nvPr/>
          </p:nvSpPr>
          <p:spPr bwMode="auto">
            <a:xfrm flipH="1">
              <a:off x="7535863" y="5324475"/>
              <a:ext cx="1524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7764463" y="4029075"/>
              <a:ext cx="152400" cy="14478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3429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7993063" y="3952875"/>
              <a:ext cx="152400" cy="15240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3429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8221663" y="3876675"/>
              <a:ext cx="152400" cy="16002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3429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59" name="Line 44"/>
            <p:cNvSpPr>
              <a:spLocks noChangeShapeType="1"/>
            </p:cNvSpPr>
            <p:nvPr/>
          </p:nvSpPr>
          <p:spPr bwMode="auto">
            <a:xfrm>
              <a:off x="5791200" y="5397500"/>
              <a:ext cx="0" cy="381000"/>
            </a:xfrm>
            <a:prstGeom prst="line">
              <a:avLst/>
            </a:prstGeom>
            <a:noFill/>
            <a:ln w="12700">
              <a:solidFill>
                <a:srgbClr val="7F7F7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0" name="Line 45"/>
            <p:cNvSpPr>
              <a:spLocks noChangeShapeType="1"/>
            </p:cNvSpPr>
            <p:nvPr/>
          </p:nvSpPr>
          <p:spPr bwMode="auto">
            <a:xfrm>
              <a:off x="8374063" y="5486400"/>
              <a:ext cx="0" cy="276225"/>
            </a:xfrm>
            <a:prstGeom prst="line">
              <a:avLst/>
            </a:prstGeom>
            <a:noFill/>
            <a:ln w="12700">
              <a:solidFill>
                <a:srgbClr val="7F7F7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1" name="Text Box 46"/>
            <p:cNvSpPr txBox="1">
              <a:spLocks noChangeArrowheads="1"/>
            </p:cNvSpPr>
            <p:nvPr/>
          </p:nvSpPr>
          <p:spPr bwMode="auto">
            <a:xfrm>
              <a:off x="6518274" y="5543550"/>
              <a:ext cx="1219200" cy="4142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000" b="1">
                  <a:ea typeface="Arial" charset="0"/>
                </a:rPr>
                <a:t>1ms</a:t>
              </a:r>
            </a:p>
          </p:txBody>
        </p:sp>
        <p:sp>
          <p:nvSpPr>
            <p:cNvPr id="62" name="Line 47"/>
            <p:cNvSpPr>
              <a:spLocks noChangeShapeType="1"/>
            </p:cNvSpPr>
            <p:nvPr/>
          </p:nvSpPr>
          <p:spPr bwMode="auto">
            <a:xfrm flipH="1">
              <a:off x="5783263" y="5686425"/>
              <a:ext cx="1141412" cy="0"/>
            </a:xfrm>
            <a:prstGeom prst="line">
              <a:avLst/>
            </a:prstGeom>
            <a:noFill/>
            <a:ln w="12700">
              <a:solidFill>
                <a:srgbClr val="7F7F7F"/>
              </a:solidFill>
              <a:round/>
              <a:headEnd/>
              <a:tailEnd type="triangle" w="sm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3" name="Line 48"/>
            <p:cNvSpPr>
              <a:spLocks noChangeShapeType="1"/>
            </p:cNvSpPr>
            <p:nvPr/>
          </p:nvSpPr>
          <p:spPr bwMode="auto">
            <a:xfrm>
              <a:off x="7331075" y="5686425"/>
              <a:ext cx="1042988" cy="0"/>
            </a:xfrm>
            <a:prstGeom prst="line">
              <a:avLst/>
            </a:prstGeom>
            <a:noFill/>
            <a:ln w="12700">
              <a:solidFill>
                <a:srgbClr val="7F7F7F"/>
              </a:solidFill>
              <a:round/>
              <a:headEnd/>
              <a:tailEnd type="triangle" w="sm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4" name="Line 90"/>
            <p:cNvSpPr>
              <a:spLocks noChangeShapeType="1"/>
            </p:cNvSpPr>
            <p:nvPr/>
          </p:nvSpPr>
          <p:spPr bwMode="auto">
            <a:xfrm>
              <a:off x="5783263" y="3800475"/>
              <a:ext cx="0" cy="1676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5" name="Line 91"/>
            <p:cNvSpPr>
              <a:spLocks noChangeShapeType="1"/>
            </p:cNvSpPr>
            <p:nvPr/>
          </p:nvSpPr>
          <p:spPr bwMode="auto">
            <a:xfrm>
              <a:off x="5775325" y="5476875"/>
              <a:ext cx="2971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5935663" y="5400675"/>
              <a:ext cx="152400" cy="76200"/>
            </a:xfrm>
            <a:prstGeom prst="rect">
              <a:avLst/>
            </a:prstGeom>
            <a:gradFill rotWithShape="0">
              <a:gsLst>
                <a:gs pos="0">
                  <a:srgbClr val="800040"/>
                </a:gs>
                <a:gs pos="100000">
                  <a:srgbClr val="80004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blurRad="34290" dist="12700" dir="2700000" algn="ctr" rotWithShape="0">
                <a:schemeClr val="bg2">
                  <a:alpha val="88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200"/>
            </a:p>
          </p:txBody>
        </p:sp>
        <p:sp>
          <p:nvSpPr>
            <p:cNvPr id="67" name="Text Box 52"/>
            <p:cNvSpPr txBox="1">
              <a:spLocks noChangeArrowheads="1"/>
            </p:cNvSpPr>
            <p:nvPr/>
          </p:nvSpPr>
          <p:spPr bwMode="auto">
            <a:xfrm>
              <a:off x="5910265" y="3884612"/>
              <a:ext cx="1600200" cy="724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050">
                  <a:ea typeface="Arial" charset="0"/>
                </a:rPr>
                <a:t>Accumulated in the Ring</a:t>
              </a:r>
            </a:p>
          </p:txBody>
        </p:sp>
      </p:grpSp>
      <p:sp>
        <p:nvSpPr>
          <p:cNvPr id="80" name="Line 44"/>
          <p:cNvSpPr>
            <a:spLocks noChangeShapeType="1"/>
          </p:cNvSpPr>
          <p:nvPr/>
        </p:nvSpPr>
        <p:spPr bwMode="auto">
          <a:xfrm>
            <a:off x="2438400" y="2590800"/>
            <a:ext cx="0" cy="226444"/>
          </a:xfrm>
          <a:prstGeom prst="line">
            <a:avLst/>
          </a:prstGeom>
          <a:noFill/>
          <a:ln w="127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81" name="Line 45"/>
          <p:cNvSpPr>
            <a:spLocks noChangeShapeType="1"/>
          </p:cNvSpPr>
          <p:nvPr/>
        </p:nvSpPr>
        <p:spPr bwMode="auto">
          <a:xfrm>
            <a:off x="4114800" y="2599871"/>
            <a:ext cx="0" cy="219529"/>
          </a:xfrm>
          <a:prstGeom prst="line">
            <a:avLst/>
          </a:prstGeom>
          <a:noFill/>
          <a:ln w="127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200"/>
          </a:p>
        </p:txBody>
      </p:sp>
      <p:grpSp>
        <p:nvGrpSpPr>
          <p:cNvPr id="101" name="Group 100"/>
          <p:cNvGrpSpPr/>
          <p:nvPr/>
        </p:nvGrpSpPr>
        <p:grpSpPr>
          <a:xfrm>
            <a:off x="7772400" y="1295401"/>
            <a:ext cx="1592638" cy="1770221"/>
            <a:chOff x="6553200" y="4419600"/>
            <a:chExt cx="1592638" cy="1770221"/>
          </a:xfrm>
        </p:grpSpPr>
        <p:sp>
          <p:nvSpPr>
            <p:cNvPr id="72" name="Text Box 46"/>
            <p:cNvSpPr txBox="1">
              <a:spLocks noChangeArrowheads="1"/>
            </p:cNvSpPr>
            <p:nvPr/>
          </p:nvSpPr>
          <p:spPr bwMode="auto">
            <a:xfrm>
              <a:off x="7086600" y="5943600"/>
              <a:ext cx="762000" cy="246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000" b="1" dirty="0">
                  <a:ea typeface="Arial" charset="0"/>
                </a:rPr>
                <a:t>16.6ms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553200" y="4419600"/>
              <a:ext cx="1592638" cy="1676400"/>
              <a:chOff x="7017962" y="4953000"/>
              <a:chExt cx="1592638" cy="1676400"/>
            </a:xfrm>
          </p:grpSpPr>
          <p:sp>
            <p:nvSpPr>
              <p:cNvPr id="69" name="Rectangle 68"/>
              <p:cNvSpPr>
                <a:spLocks noChangeArrowheads="1"/>
              </p:cNvSpPr>
              <p:nvPr/>
            </p:nvSpPr>
            <p:spPr bwMode="auto">
              <a:xfrm>
                <a:off x="7450657" y="5525937"/>
                <a:ext cx="93143" cy="951063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70" name="Text Box 32"/>
              <p:cNvSpPr txBox="1">
                <a:spLocks noChangeArrowheads="1"/>
              </p:cNvSpPr>
              <p:nvPr/>
            </p:nvSpPr>
            <p:spPr bwMode="auto">
              <a:xfrm rot="16200000">
                <a:off x="6668518" y="5780804"/>
                <a:ext cx="960498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1050">
                    <a:latin typeface="Helvetica" charset="0"/>
                    <a:ea typeface="Arial" charset="0"/>
                  </a:rPr>
                  <a:t>Current</a:t>
                </a:r>
              </a:p>
            </p:txBody>
          </p:sp>
          <p:sp>
            <p:nvSpPr>
              <p:cNvPr id="71" name="Line 44"/>
              <p:cNvSpPr>
                <a:spLocks noChangeShapeType="1"/>
              </p:cNvSpPr>
              <p:nvPr/>
            </p:nvSpPr>
            <p:spPr bwMode="auto">
              <a:xfrm flipH="1">
                <a:off x="7458529" y="6477000"/>
                <a:ext cx="0" cy="152400"/>
              </a:xfrm>
              <a:prstGeom prst="line">
                <a:avLst/>
              </a:prstGeom>
              <a:noFill/>
              <a:ln w="1270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73" name="Line 47"/>
              <p:cNvSpPr>
                <a:spLocks noChangeShapeType="1"/>
              </p:cNvSpPr>
              <p:nvPr/>
            </p:nvSpPr>
            <p:spPr bwMode="auto">
              <a:xfrm flipH="1">
                <a:off x="7543800" y="5486400"/>
                <a:ext cx="228600" cy="0"/>
              </a:xfrm>
              <a:prstGeom prst="line">
                <a:avLst/>
              </a:prstGeom>
              <a:noFill/>
              <a:ln w="12700">
                <a:solidFill>
                  <a:srgbClr val="7F7F7F"/>
                </a:solidFill>
                <a:round/>
                <a:headEnd/>
                <a:tailEnd type="triangle" w="sm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74" name="Line 48"/>
              <p:cNvSpPr>
                <a:spLocks noChangeShapeType="1"/>
              </p:cNvSpPr>
              <p:nvPr/>
            </p:nvSpPr>
            <p:spPr bwMode="auto">
              <a:xfrm>
                <a:off x="7239000" y="5486400"/>
                <a:ext cx="228600" cy="0"/>
              </a:xfrm>
              <a:prstGeom prst="line">
                <a:avLst/>
              </a:prstGeom>
              <a:noFill/>
              <a:ln w="12700">
                <a:solidFill>
                  <a:srgbClr val="7F7F7F"/>
                </a:solidFill>
                <a:round/>
                <a:headEnd/>
                <a:tailEnd type="triangle" w="sm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75" name="Line 90"/>
              <p:cNvSpPr>
                <a:spLocks noChangeShapeType="1"/>
              </p:cNvSpPr>
              <p:nvPr/>
            </p:nvSpPr>
            <p:spPr bwMode="auto">
              <a:xfrm>
                <a:off x="7239000" y="5480648"/>
                <a:ext cx="0" cy="9963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76" name="Line 91"/>
              <p:cNvSpPr>
                <a:spLocks noChangeShapeType="1"/>
              </p:cNvSpPr>
              <p:nvPr/>
            </p:nvSpPr>
            <p:spPr bwMode="auto">
              <a:xfrm>
                <a:off x="7239000" y="6477000"/>
                <a:ext cx="1371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77" name="Text Box 23"/>
              <p:cNvSpPr txBox="1">
                <a:spLocks noChangeArrowheads="1"/>
              </p:cNvSpPr>
              <p:nvPr/>
            </p:nvSpPr>
            <p:spPr bwMode="auto">
              <a:xfrm>
                <a:off x="7239000" y="4953000"/>
                <a:ext cx="517463" cy="4154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1050" b="1" dirty="0">
                    <a:ea typeface="Arial" charset="0"/>
                  </a:rPr>
                  <a:t>670 ns</a:t>
                </a:r>
              </a:p>
            </p:txBody>
          </p:sp>
          <p:sp>
            <p:nvSpPr>
              <p:cNvPr id="83" name="Line 45"/>
              <p:cNvSpPr>
                <a:spLocks noChangeShapeType="1"/>
              </p:cNvSpPr>
              <p:nvPr/>
            </p:nvSpPr>
            <p:spPr bwMode="auto">
              <a:xfrm>
                <a:off x="7534729" y="5352142"/>
                <a:ext cx="0" cy="164172"/>
              </a:xfrm>
              <a:prstGeom prst="line">
                <a:avLst/>
              </a:prstGeom>
              <a:noFill/>
              <a:ln w="1270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84" name="Line 45"/>
              <p:cNvSpPr>
                <a:spLocks noChangeShapeType="1"/>
              </p:cNvSpPr>
              <p:nvPr/>
            </p:nvSpPr>
            <p:spPr bwMode="auto">
              <a:xfrm>
                <a:off x="7458529" y="5352142"/>
                <a:ext cx="0" cy="164172"/>
              </a:xfrm>
              <a:prstGeom prst="line">
                <a:avLst/>
              </a:prstGeom>
              <a:noFill/>
              <a:ln w="1270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85" name="Line 40"/>
              <p:cNvSpPr>
                <a:spLocks noChangeShapeType="1"/>
              </p:cNvSpPr>
              <p:nvPr/>
            </p:nvSpPr>
            <p:spPr bwMode="auto">
              <a:xfrm flipH="1">
                <a:off x="7714342" y="6382658"/>
                <a:ext cx="93143" cy="18115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86" name="Line 40"/>
              <p:cNvSpPr>
                <a:spLocks noChangeShapeType="1"/>
              </p:cNvSpPr>
              <p:nvPr/>
            </p:nvSpPr>
            <p:spPr bwMode="auto">
              <a:xfrm flipH="1">
                <a:off x="7759089" y="6382658"/>
                <a:ext cx="93143" cy="18115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87" name="Rectangle 86"/>
              <p:cNvSpPr>
                <a:spLocks noChangeArrowheads="1"/>
              </p:cNvSpPr>
              <p:nvPr/>
            </p:nvSpPr>
            <p:spPr bwMode="auto">
              <a:xfrm>
                <a:off x="8441257" y="5525937"/>
                <a:ext cx="93143" cy="951063"/>
              </a:xfrm>
              <a:prstGeom prst="rect">
                <a:avLst/>
              </a:prstGeom>
              <a:gradFill rotWithShape="0">
                <a:gsLst>
                  <a:gs pos="0">
                    <a:srgbClr val="800040"/>
                  </a:gs>
                  <a:gs pos="100000">
                    <a:srgbClr val="8000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34290" dist="12700" dir="2700000" algn="ctr" rotWithShape="0">
                  <a:schemeClr val="bg2">
                    <a:alpha val="88000"/>
                  </a:scheme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200"/>
              </a:p>
            </p:txBody>
          </p:sp>
          <p:sp>
            <p:nvSpPr>
              <p:cNvPr id="88" name="Line 44"/>
              <p:cNvSpPr>
                <a:spLocks noChangeShapeType="1"/>
              </p:cNvSpPr>
              <p:nvPr/>
            </p:nvSpPr>
            <p:spPr bwMode="auto">
              <a:xfrm>
                <a:off x="8449129" y="6477000"/>
                <a:ext cx="0" cy="150244"/>
              </a:xfrm>
              <a:prstGeom prst="line">
                <a:avLst/>
              </a:prstGeom>
              <a:noFill/>
              <a:ln w="1270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90" name="Line 47"/>
              <p:cNvSpPr>
                <a:spLocks noChangeShapeType="1"/>
              </p:cNvSpPr>
              <p:nvPr/>
            </p:nvSpPr>
            <p:spPr bwMode="auto">
              <a:xfrm flipH="1">
                <a:off x="7449458" y="6620329"/>
                <a:ext cx="228600" cy="0"/>
              </a:xfrm>
              <a:prstGeom prst="line">
                <a:avLst/>
              </a:prstGeom>
              <a:noFill/>
              <a:ln w="12700">
                <a:solidFill>
                  <a:srgbClr val="7F7F7F"/>
                </a:solidFill>
                <a:round/>
                <a:headEnd/>
                <a:tailEnd type="triangle" w="sm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91" name="Line 48"/>
              <p:cNvSpPr>
                <a:spLocks noChangeShapeType="1"/>
              </p:cNvSpPr>
              <p:nvPr/>
            </p:nvSpPr>
            <p:spPr bwMode="auto">
              <a:xfrm>
                <a:off x="8229600" y="6629400"/>
                <a:ext cx="228600" cy="0"/>
              </a:xfrm>
              <a:prstGeom prst="line">
                <a:avLst/>
              </a:prstGeom>
              <a:noFill/>
              <a:ln w="12700">
                <a:solidFill>
                  <a:srgbClr val="7F7F7F"/>
                </a:solidFill>
                <a:round/>
                <a:headEnd/>
                <a:tailEnd type="triangle" w="sm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</p:grpSp>
      <p:cxnSp>
        <p:nvCxnSpPr>
          <p:cNvPr id="93" name="Straight Arrow Connector 92"/>
          <p:cNvCxnSpPr/>
          <p:nvPr/>
        </p:nvCxnSpPr>
        <p:spPr>
          <a:xfrm>
            <a:off x="4343400" y="25908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5638800" y="114300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>
            <a:off x="7010400" y="2286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5945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B0728-A36A-6340-914F-E7DE281BD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Instrumentation at SNS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F689C-82B4-9644-82CE-FE4324ECD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SNS is a high intensity facility specializing in high dynamic range, high dimensionality, and non-interceptive diagnostics devices.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r>
              <a:rPr lang="en-US" sz="2400" dirty="0"/>
              <a:t>For the SNS 1.4 MW ring, evaluated two profile monitor candidates:</a:t>
            </a:r>
          </a:p>
          <a:p>
            <a:pPr lvl="1"/>
            <a:r>
              <a:rPr lang="en-US" sz="2400" dirty="0"/>
              <a:t>Ionization Profile Monitor</a:t>
            </a:r>
          </a:p>
          <a:p>
            <a:pPr lvl="1"/>
            <a:r>
              <a:rPr lang="en-US" sz="2400" dirty="0"/>
              <a:t>Electron Beam Scanner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29221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299" y="2331916"/>
            <a:ext cx="4934173" cy="1421928"/>
          </a:xfrm>
        </p:spPr>
        <p:txBody>
          <a:bodyPr/>
          <a:lstStyle/>
          <a:p>
            <a:r>
              <a:rPr lang="en-US" altLang="en-US" dirty="0" bmk="_Toc371970485">
                <a:ea typeface="Times New Roman" pitchFamily="18" charset="0"/>
                <a:cs typeface="Arial" panose="020B0604020202020204" pitchFamily="34" charset="0"/>
              </a:rPr>
              <a:t>SNS accumulator ring </a:t>
            </a:r>
            <a:r>
              <a:rPr lang="en-US" altLang="en-US" b="1" dirty="0" bmk="_Toc371970485">
                <a:ea typeface="Times New Roman" pitchFamily="18" charset="0"/>
                <a:cs typeface="Arial" pitchFamily="34" charset="0"/>
              </a:rPr>
              <a:t>IPM system requirements for fully accumulated 1.5x10</a:t>
            </a:r>
            <a:r>
              <a:rPr lang="en-US" altLang="en-US" b="1" baseline="30000" dirty="0" bmk="_Toc371970485">
                <a:ea typeface="Times New Roman" pitchFamily="18" charset="0"/>
                <a:cs typeface="Arial" pitchFamily="34" charset="0"/>
              </a:rPr>
              <a:t>14</a:t>
            </a:r>
            <a:r>
              <a:rPr lang="en-US" altLang="en-US" b="1" dirty="0" bmk="_Toc371970485">
                <a:ea typeface="Times New Roman" pitchFamily="18" charset="0"/>
                <a:cs typeface="Arial" pitchFamily="34" charset="0"/>
              </a:rPr>
              <a:t> </a:t>
            </a:r>
            <a:r>
              <a:rPr lang="en-US" altLang="en-US" b="1" dirty="0" err="1" bmk="_Toc371970485">
                <a:ea typeface="Times New Roman" pitchFamily="18" charset="0"/>
                <a:cs typeface="Arial" pitchFamily="34" charset="0"/>
              </a:rPr>
              <a:t>ppp</a:t>
            </a:r>
            <a:r>
              <a:rPr lang="en-US" altLang="en-US" b="1" dirty="0" bmk="_Toc371970485">
                <a:ea typeface="Times New Roman" pitchFamily="18" charset="0"/>
                <a:cs typeface="Arial" pitchFamily="34" charset="0"/>
              </a:rPr>
              <a:t> beam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838984"/>
              </p:ext>
            </p:extLst>
          </p:nvPr>
        </p:nvGraphicFramePr>
        <p:xfrm>
          <a:off x="6059028" y="1026805"/>
          <a:ext cx="5845790" cy="56890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2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2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45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Requirement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Value or Range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8388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Measured Profile Plane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Transverse Horizontal and Vertical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9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Longitudinal Resolution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1µs (Single Turn)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9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Time Resolution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20 ns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9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System Bandwidth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17.5 MHz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8618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Beam Size Measurement Accuracy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±10% of RMS Beam Size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9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Dynamic Range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100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98618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Maximum Beam Trajectory Deflection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0.5 mrad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11863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Maximum Allowed Magnet </a:t>
                      </a:r>
                    </a:p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Multipole Component 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&lt; 1% at 12.78 cm Radius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9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Pressure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10</a:t>
                      </a:r>
                      <a:r>
                        <a:rPr lang="en-US" sz="1600" b="1" baseline="30000" dirty="0">
                          <a:effectLst/>
                        </a:rPr>
                        <a:t>-9</a:t>
                      </a:r>
                      <a:r>
                        <a:rPr lang="en-US" sz="1600" b="1" dirty="0">
                          <a:effectLst/>
                        </a:rPr>
                        <a:t>-10</a:t>
                      </a:r>
                      <a:r>
                        <a:rPr lang="en-US" sz="1600" b="1" baseline="30000" dirty="0">
                          <a:effectLst/>
                        </a:rPr>
                        <a:t>-8</a:t>
                      </a:r>
                      <a:r>
                        <a:rPr lang="en-US" sz="1600" b="1" dirty="0">
                          <a:effectLst/>
                        </a:rPr>
                        <a:t> mbar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501" marR="34501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937096" y="739218"/>
            <a:ext cx="22794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1200" b="1" dirty="0" bmk="_Toc371970485">
                <a:ea typeface="Times New Roman" pitchFamily="18" charset="0"/>
              </a:rPr>
              <a:t>.</a:t>
            </a:r>
            <a:endParaRPr lang="en-US" altLang="en-US" sz="600" dirty="0"/>
          </a:p>
        </p:txBody>
      </p:sp>
      <p:sp>
        <p:nvSpPr>
          <p:cNvPr id="5" name="Oval 4"/>
          <p:cNvSpPr/>
          <p:nvPr/>
        </p:nvSpPr>
        <p:spPr>
          <a:xfrm>
            <a:off x="9499089" y="2331916"/>
            <a:ext cx="644434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821306" y="4787428"/>
            <a:ext cx="1232807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623812" y="2919051"/>
            <a:ext cx="2425266" cy="6719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09296" y="3590951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 2-3mm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833304-7CAB-1340-97F2-D8F84BC140BF}"/>
              </a:ext>
            </a:extLst>
          </p:cNvPr>
          <p:cNvSpPr txBox="1">
            <a:spLocks/>
          </p:cNvSpPr>
          <p:nvPr/>
        </p:nvSpPr>
        <p:spPr bwMode="auto">
          <a:xfrm>
            <a:off x="429767" y="274320"/>
            <a:ext cx="11430000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25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25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25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250">
                <a:solidFill>
                  <a:srgbClr val="006C3A"/>
                </a:solidFill>
                <a:latin typeface="Arial Black" pitchFamily="34" charset="0"/>
              </a:defRPr>
            </a:lvl5pPr>
            <a:lvl6pPr marL="3429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250">
                <a:solidFill>
                  <a:srgbClr val="006C3A"/>
                </a:solidFill>
                <a:latin typeface="Arial Black" pitchFamily="34" charset="0"/>
              </a:defRPr>
            </a:lvl6pPr>
            <a:lvl7pPr marL="685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250">
                <a:solidFill>
                  <a:srgbClr val="006C3A"/>
                </a:solidFill>
                <a:latin typeface="Arial Black" pitchFamily="34" charset="0"/>
              </a:defRPr>
            </a:lvl7pPr>
            <a:lvl8pPr marL="10287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250">
                <a:solidFill>
                  <a:srgbClr val="006C3A"/>
                </a:solidFill>
                <a:latin typeface="Arial Black" pitchFamily="34" charset="0"/>
              </a:defRPr>
            </a:lvl8pPr>
            <a:lvl9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25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dirty="0"/>
              <a:t>IPM CONCEPT DEVELOP9MENT AT SNS</a:t>
            </a:r>
          </a:p>
        </p:txBody>
      </p:sp>
    </p:spTree>
    <p:extLst>
      <p:ext uri="{BB962C8B-B14F-4D97-AF65-F5344CB8AC3E}">
        <p14:creationId xmlns:p14="http://schemas.microsoft.com/office/powerpoint/2010/main" val="207799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891" y="143227"/>
            <a:ext cx="11430000" cy="480131"/>
          </a:xfrm>
        </p:spPr>
        <p:txBody>
          <a:bodyPr/>
          <a:lstStyle/>
          <a:p>
            <a:r>
              <a:rPr lang="en-US" sz="2800" dirty="0"/>
              <a:t>High Voltage Electrode Design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1" y="1115717"/>
            <a:ext cx="5715000" cy="35852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0891" y="5193286"/>
            <a:ext cx="62239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Quarter model of IPM chamber and electrode with electrostatic surface electric field simulation results for detailed optimized dimensions.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BBF3DE-1166-C04B-923B-A383CAECF07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337" y="1191994"/>
            <a:ext cx="3284212" cy="44772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C5EBB3-FFCD-F74C-B7C6-053C4331585A}"/>
              </a:ext>
            </a:extLst>
          </p:cNvPr>
          <p:cNvSpPr txBox="1"/>
          <p:nvPr/>
        </p:nvSpPr>
        <p:spPr>
          <a:xfrm>
            <a:off x="7472382" y="774085"/>
            <a:ext cx="365837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Detector test with beam set up</a:t>
            </a:r>
          </a:p>
        </p:txBody>
      </p:sp>
    </p:spTree>
    <p:extLst>
      <p:ext uri="{BB962C8B-B14F-4D97-AF65-F5344CB8AC3E}">
        <p14:creationId xmlns:p14="http://schemas.microsoft.com/office/powerpoint/2010/main" val="1525065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2468"/>
            <a:ext cx="11430000" cy="480131"/>
          </a:xfrm>
        </p:spPr>
        <p:txBody>
          <a:bodyPr/>
          <a:lstStyle/>
          <a:p>
            <a:r>
              <a:rPr lang="en-US" sz="2800" dirty="0"/>
              <a:t>SNS IPM Mechanical Design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37" y="840379"/>
            <a:ext cx="4191000" cy="3355657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468" y="946988"/>
            <a:ext cx="3962400" cy="324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43200" y="946988"/>
            <a:ext cx="3174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Large size =&gt; Large cost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B154338-9F74-7148-AAEF-3FBE7A9CE6D4}"/>
              </a:ext>
            </a:extLst>
          </p:cNvPr>
          <p:cNvSpPr txBox="1">
            <a:spLocks/>
          </p:cNvSpPr>
          <p:nvPr/>
        </p:nvSpPr>
        <p:spPr>
          <a:xfrm>
            <a:off x="417498" y="4554997"/>
            <a:ext cx="10999937" cy="215752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215504" indent="-215504" algn="l" rtl="0" eaLnBrk="1" fontAlgn="base" hangingPunct="1">
              <a:lnSpc>
                <a:spcPct val="90000"/>
              </a:lnSpc>
              <a:spcBef>
                <a:spcPts val="105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1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6731" indent="-214313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72716" indent="-214313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15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858441" indent="-129779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35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112044" indent="-166688" algn="l" rtl="0" eaLnBrk="1" fontAlgn="base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135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For SNS requirements: </a:t>
            </a:r>
          </a:p>
          <a:p>
            <a:r>
              <a:rPr lang="en-US" dirty="0"/>
              <a:t>High Cost</a:t>
            </a:r>
          </a:p>
          <a:p>
            <a:r>
              <a:rPr lang="en-US" dirty="0"/>
              <a:t>No confidence in understanding of IPM operation in electron collection regime</a:t>
            </a:r>
          </a:p>
          <a:p>
            <a:r>
              <a:rPr lang="en-US" dirty="0"/>
              <a:t>Ion collection regime does not satisfy temporal resolution requirement  </a:t>
            </a:r>
          </a:p>
          <a:p>
            <a:pPr marL="0" indent="0">
              <a:buNone/>
            </a:pPr>
            <a:r>
              <a:rPr lang="en-US" b="1" dirty="0"/>
              <a:t>But could be reconsidered for EIC parameters </a:t>
            </a:r>
          </a:p>
        </p:txBody>
      </p:sp>
    </p:spTree>
    <p:extLst>
      <p:ext uri="{BB962C8B-B14F-4D97-AF65-F5344CB8AC3E}">
        <p14:creationId xmlns:p14="http://schemas.microsoft.com/office/powerpoint/2010/main" val="3103053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513" y="96577"/>
            <a:ext cx="8229600" cy="480131"/>
          </a:xfrm>
        </p:spPr>
        <p:txBody>
          <a:bodyPr/>
          <a:lstStyle/>
          <a:p>
            <a:r>
              <a:rPr lang="en-US" sz="2800" dirty="0"/>
              <a:t>Electron Beam Scanner Concept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0" y="5712425"/>
            <a:ext cx="10439400" cy="942822"/>
          </a:xfrm>
        </p:spPr>
        <p:txBody>
          <a:bodyPr/>
          <a:lstStyle/>
          <a:p>
            <a:r>
              <a:rPr lang="en-US" sz="2400" dirty="0"/>
              <a:t>Non-intercepting transverse profile measurements at high intensity</a:t>
            </a:r>
          </a:p>
          <a:p>
            <a:r>
              <a:rPr lang="en-US" sz="2400" dirty="0"/>
              <a:t>20 ns scan during ~640 ns long proton bunch (</a:t>
            </a:r>
            <a:r>
              <a:rPr lang="en-US" sz="2400" dirty="0">
                <a:solidFill>
                  <a:srgbClr val="FF0000"/>
                </a:solidFill>
              </a:rPr>
              <a:t>scan &lt;&lt; bunch</a:t>
            </a:r>
            <a:r>
              <a:rPr lang="en-US" sz="2400" dirty="0"/>
              <a:t>)</a:t>
            </a:r>
          </a:p>
        </p:txBody>
      </p:sp>
      <p:pic>
        <p:nvPicPr>
          <p:cNvPr id="3" name="Picture 2" descr="Fig2_bett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48" y="1143001"/>
            <a:ext cx="5105400" cy="3569843"/>
          </a:xfrm>
          <a:prstGeom prst="rect">
            <a:avLst/>
          </a:prstGeom>
        </p:spPr>
      </p:pic>
      <p:sp>
        <p:nvSpPr>
          <p:cNvPr id="20" name="Freeform 19"/>
          <p:cNvSpPr>
            <a:spLocks/>
          </p:cNvSpPr>
          <p:nvPr/>
        </p:nvSpPr>
        <p:spPr bwMode="auto">
          <a:xfrm>
            <a:off x="5174848" y="2819401"/>
            <a:ext cx="1219200" cy="1515535"/>
          </a:xfrm>
          <a:custGeom>
            <a:avLst/>
            <a:gdLst>
              <a:gd name="connsiteX0" fmla="*/ 0 w 223"/>
              <a:gd name="connsiteY0" fmla="*/ 361 h 397"/>
              <a:gd name="connsiteX1" fmla="*/ 58 w 223"/>
              <a:gd name="connsiteY1" fmla="*/ 78 h 397"/>
              <a:gd name="connsiteX2" fmla="*/ 110 w 223"/>
              <a:gd name="connsiteY2" fmla="*/ 45 h 397"/>
              <a:gd name="connsiteX3" fmla="*/ 223 w 223"/>
              <a:gd name="connsiteY3" fmla="*/ 350 h 397"/>
              <a:gd name="connsiteX0" fmla="*/ 0 w 223"/>
              <a:gd name="connsiteY0" fmla="*/ 357 h 370"/>
              <a:gd name="connsiteX1" fmla="*/ 58 w 223"/>
              <a:gd name="connsiteY1" fmla="*/ 74 h 370"/>
              <a:gd name="connsiteX2" fmla="*/ 110 w 223"/>
              <a:gd name="connsiteY2" fmla="*/ 41 h 370"/>
              <a:gd name="connsiteX3" fmla="*/ 149 w 223"/>
              <a:gd name="connsiteY3" fmla="*/ 319 h 370"/>
              <a:gd name="connsiteX4" fmla="*/ 223 w 223"/>
              <a:gd name="connsiteY4" fmla="*/ 346 h 370"/>
              <a:gd name="connsiteX0" fmla="*/ 0 w 223"/>
              <a:gd name="connsiteY0" fmla="*/ 357 h 370"/>
              <a:gd name="connsiteX1" fmla="*/ 53 w 223"/>
              <a:gd name="connsiteY1" fmla="*/ 311 h 370"/>
              <a:gd name="connsiteX2" fmla="*/ 58 w 223"/>
              <a:gd name="connsiteY2" fmla="*/ 74 h 370"/>
              <a:gd name="connsiteX3" fmla="*/ 110 w 223"/>
              <a:gd name="connsiteY3" fmla="*/ 41 h 370"/>
              <a:gd name="connsiteX4" fmla="*/ 149 w 223"/>
              <a:gd name="connsiteY4" fmla="*/ 319 h 370"/>
              <a:gd name="connsiteX5" fmla="*/ 223 w 223"/>
              <a:gd name="connsiteY5" fmla="*/ 346 h 370"/>
              <a:gd name="connsiteX0" fmla="*/ 0 w 287"/>
              <a:gd name="connsiteY0" fmla="*/ 357 h 370"/>
              <a:gd name="connsiteX1" fmla="*/ 117 w 287"/>
              <a:gd name="connsiteY1" fmla="*/ 311 h 370"/>
              <a:gd name="connsiteX2" fmla="*/ 122 w 287"/>
              <a:gd name="connsiteY2" fmla="*/ 74 h 370"/>
              <a:gd name="connsiteX3" fmla="*/ 174 w 287"/>
              <a:gd name="connsiteY3" fmla="*/ 41 h 370"/>
              <a:gd name="connsiteX4" fmla="*/ 213 w 287"/>
              <a:gd name="connsiteY4" fmla="*/ 319 h 370"/>
              <a:gd name="connsiteX5" fmla="*/ 287 w 287"/>
              <a:gd name="connsiteY5" fmla="*/ 346 h 370"/>
              <a:gd name="connsiteX0" fmla="*/ 0 w 353"/>
              <a:gd name="connsiteY0" fmla="*/ 357 h 370"/>
              <a:gd name="connsiteX1" fmla="*/ 117 w 353"/>
              <a:gd name="connsiteY1" fmla="*/ 311 h 370"/>
              <a:gd name="connsiteX2" fmla="*/ 122 w 353"/>
              <a:gd name="connsiteY2" fmla="*/ 74 h 370"/>
              <a:gd name="connsiteX3" fmla="*/ 174 w 353"/>
              <a:gd name="connsiteY3" fmla="*/ 41 h 370"/>
              <a:gd name="connsiteX4" fmla="*/ 213 w 353"/>
              <a:gd name="connsiteY4" fmla="*/ 319 h 370"/>
              <a:gd name="connsiteX5" fmla="*/ 353 w 353"/>
              <a:gd name="connsiteY5" fmla="*/ 346 h 370"/>
              <a:gd name="connsiteX0" fmla="*/ 0 w 353"/>
              <a:gd name="connsiteY0" fmla="*/ 353 h 354"/>
              <a:gd name="connsiteX1" fmla="*/ 117 w 353"/>
              <a:gd name="connsiteY1" fmla="*/ 307 h 354"/>
              <a:gd name="connsiteX2" fmla="*/ 122 w 353"/>
              <a:gd name="connsiteY2" fmla="*/ 70 h 354"/>
              <a:gd name="connsiteX3" fmla="*/ 174 w 353"/>
              <a:gd name="connsiteY3" fmla="*/ 37 h 354"/>
              <a:gd name="connsiteX4" fmla="*/ 238 w 353"/>
              <a:gd name="connsiteY4" fmla="*/ 290 h 354"/>
              <a:gd name="connsiteX5" fmla="*/ 353 w 353"/>
              <a:gd name="connsiteY5" fmla="*/ 342 h 354"/>
              <a:gd name="connsiteX0" fmla="*/ 0 w 353"/>
              <a:gd name="connsiteY0" fmla="*/ 353 h 354"/>
              <a:gd name="connsiteX1" fmla="*/ 117 w 353"/>
              <a:gd name="connsiteY1" fmla="*/ 307 h 354"/>
              <a:gd name="connsiteX2" fmla="*/ 122 w 353"/>
              <a:gd name="connsiteY2" fmla="*/ 70 h 354"/>
              <a:gd name="connsiteX3" fmla="*/ 174 w 353"/>
              <a:gd name="connsiteY3" fmla="*/ 37 h 354"/>
              <a:gd name="connsiteX4" fmla="*/ 238 w 353"/>
              <a:gd name="connsiteY4" fmla="*/ 290 h 354"/>
              <a:gd name="connsiteX5" fmla="*/ 353 w 353"/>
              <a:gd name="connsiteY5" fmla="*/ 342 h 354"/>
              <a:gd name="connsiteX0" fmla="*/ 0 w 353"/>
              <a:gd name="connsiteY0" fmla="*/ 319 h 326"/>
              <a:gd name="connsiteX1" fmla="*/ 117 w 353"/>
              <a:gd name="connsiteY1" fmla="*/ 273 h 326"/>
              <a:gd name="connsiteX2" fmla="*/ 174 w 353"/>
              <a:gd name="connsiteY2" fmla="*/ 3 h 326"/>
              <a:gd name="connsiteX3" fmla="*/ 238 w 353"/>
              <a:gd name="connsiteY3" fmla="*/ 256 h 326"/>
              <a:gd name="connsiteX4" fmla="*/ 353 w 353"/>
              <a:gd name="connsiteY4" fmla="*/ 308 h 326"/>
              <a:gd name="connsiteX0" fmla="*/ 0 w 353"/>
              <a:gd name="connsiteY0" fmla="*/ 319 h 319"/>
              <a:gd name="connsiteX1" fmla="*/ 107 w 353"/>
              <a:gd name="connsiteY1" fmla="*/ 238 h 319"/>
              <a:gd name="connsiteX2" fmla="*/ 174 w 353"/>
              <a:gd name="connsiteY2" fmla="*/ 3 h 319"/>
              <a:gd name="connsiteX3" fmla="*/ 238 w 353"/>
              <a:gd name="connsiteY3" fmla="*/ 256 h 319"/>
              <a:gd name="connsiteX4" fmla="*/ 353 w 353"/>
              <a:gd name="connsiteY4" fmla="*/ 308 h 319"/>
              <a:gd name="connsiteX0" fmla="*/ 0 w 363"/>
              <a:gd name="connsiteY0" fmla="*/ 272 h 308"/>
              <a:gd name="connsiteX1" fmla="*/ 117 w 363"/>
              <a:gd name="connsiteY1" fmla="*/ 238 h 308"/>
              <a:gd name="connsiteX2" fmla="*/ 184 w 363"/>
              <a:gd name="connsiteY2" fmla="*/ 3 h 308"/>
              <a:gd name="connsiteX3" fmla="*/ 248 w 363"/>
              <a:gd name="connsiteY3" fmla="*/ 256 h 308"/>
              <a:gd name="connsiteX4" fmla="*/ 363 w 363"/>
              <a:gd name="connsiteY4" fmla="*/ 308 h 308"/>
              <a:gd name="connsiteX0" fmla="*/ 0 w 363"/>
              <a:gd name="connsiteY0" fmla="*/ 272 h 308"/>
              <a:gd name="connsiteX1" fmla="*/ 117 w 363"/>
              <a:gd name="connsiteY1" fmla="*/ 238 h 308"/>
              <a:gd name="connsiteX2" fmla="*/ 184 w 363"/>
              <a:gd name="connsiteY2" fmla="*/ 3 h 308"/>
              <a:gd name="connsiteX3" fmla="*/ 248 w 363"/>
              <a:gd name="connsiteY3" fmla="*/ 256 h 308"/>
              <a:gd name="connsiteX4" fmla="*/ 363 w 363"/>
              <a:gd name="connsiteY4" fmla="*/ 308 h 308"/>
              <a:gd name="connsiteX0" fmla="*/ 0 w 363"/>
              <a:gd name="connsiteY0" fmla="*/ 277 h 313"/>
              <a:gd name="connsiteX1" fmla="*/ 111 w 363"/>
              <a:gd name="connsiteY1" fmla="*/ 215 h 313"/>
              <a:gd name="connsiteX2" fmla="*/ 184 w 363"/>
              <a:gd name="connsiteY2" fmla="*/ 8 h 313"/>
              <a:gd name="connsiteX3" fmla="*/ 248 w 363"/>
              <a:gd name="connsiteY3" fmla="*/ 261 h 313"/>
              <a:gd name="connsiteX4" fmla="*/ 363 w 363"/>
              <a:gd name="connsiteY4" fmla="*/ 313 h 313"/>
              <a:gd name="connsiteX0" fmla="*/ 0 w 357"/>
              <a:gd name="connsiteY0" fmla="*/ 264 h 313"/>
              <a:gd name="connsiteX1" fmla="*/ 105 w 357"/>
              <a:gd name="connsiteY1" fmla="*/ 215 h 313"/>
              <a:gd name="connsiteX2" fmla="*/ 178 w 357"/>
              <a:gd name="connsiteY2" fmla="*/ 8 h 313"/>
              <a:gd name="connsiteX3" fmla="*/ 242 w 357"/>
              <a:gd name="connsiteY3" fmla="*/ 261 h 313"/>
              <a:gd name="connsiteX4" fmla="*/ 357 w 357"/>
              <a:gd name="connsiteY4" fmla="*/ 313 h 313"/>
              <a:gd name="connsiteX0" fmla="*/ 41 w 398"/>
              <a:gd name="connsiteY0" fmla="*/ 264 h 313"/>
              <a:gd name="connsiteX1" fmla="*/ 146 w 398"/>
              <a:gd name="connsiteY1" fmla="*/ 215 h 313"/>
              <a:gd name="connsiteX2" fmla="*/ 219 w 398"/>
              <a:gd name="connsiteY2" fmla="*/ 8 h 313"/>
              <a:gd name="connsiteX3" fmla="*/ 283 w 398"/>
              <a:gd name="connsiteY3" fmla="*/ 261 h 313"/>
              <a:gd name="connsiteX4" fmla="*/ 398 w 398"/>
              <a:gd name="connsiteY4" fmla="*/ 313 h 313"/>
              <a:gd name="connsiteX0" fmla="*/ 41 w 400"/>
              <a:gd name="connsiteY0" fmla="*/ 239 h 313"/>
              <a:gd name="connsiteX1" fmla="*/ 148 w 400"/>
              <a:gd name="connsiteY1" fmla="*/ 215 h 313"/>
              <a:gd name="connsiteX2" fmla="*/ 221 w 400"/>
              <a:gd name="connsiteY2" fmla="*/ 8 h 313"/>
              <a:gd name="connsiteX3" fmla="*/ 285 w 400"/>
              <a:gd name="connsiteY3" fmla="*/ 261 h 313"/>
              <a:gd name="connsiteX4" fmla="*/ 400 w 400"/>
              <a:gd name="connsiteY4" fmla="*/ 313 h 313"/>
              <a:gd name="connsiteX0" fmla="*/ 41 w 400"/>
              <a:gd name="connsiteY0" fmla="*/ 226 h 313"/>
              <a:gd name="connsiteX1" fmla="*/ 148 w 400"/>
              <a:gd name="connsiteY1" fmla="*/ 215 h 313"/>
              <a:gd name="connsiteX2" fmla="*/ 221 w 400"/>
              <a:gd name="connsiteY2" fmla="*/ 8 h 313"/>
              <a:gd name="connsiteX3" fmla="*/ 285 w 400"/>
              <a:gd name="connsiteY3" fmla="*/ 261 h 313"/>
              <a:gd name="connsiteX4" fmla="*/ 400 w 400"/>
              <a:gd name="connsiteY4" fmla="*/ 313 h 313"/>
              <a:gd name="connsiteX0" fmla="*/ 0 w 359"/>
              <a:gd name="connsiteY0" fmla="*/ 226 h 313"/>
              <a:gd name="connsiteX1" fmla="*/ 107 w 359"/>
              <a:gd name="connsiteY1" fmla="*/ 215 h 313"/>
              <a:gd name="connsiteX2" fmla="*/ 180 w 359"/>
              <a:gd name="connsiteY2" fmla="*/ 8 h 313"/>
              <a:gd name="connsiteX3" fmla="*/ 244 w 359"/>
              <a:gd name="connsiteY3" fmla="*/ 261 h 313"/>
              <a:gd name="connsiteX4" fmla="*/ 359 w 359"/>
              <a:gd name="connsiteY4" fmla="*/ 313 h 313"/>
              <a:gd name="connsiteX0" fmla="*/ 0 w 341"/>
              <a:gd name="connsiteY0" fmla="*/ 233 h 313"/>
              <a:gd name="connsiteX1" fmla="*/ 89 w 341"/>
              <a:gd name="connsiteY1" fmla="*/ 215 h 313"/>
              <a:gd name="connsiteX2" fmla="*/ 162 w 341"/>
              <a:gd name="connsiteY2" fmla="*/ 8 h 313"/>
              <a:gd name="connsiteX3" fmla="*/ 226 w 341"/>
              <a:gd name="connsiteY3" fmla="*/ 261 h 313"/>
              <a:gd name="connsiteX4" fmla="*/ 341 w 341"/>
              <a:gd name="connsiteY4" fmla="*/ 313 h 313"/>
              <a:gd name="connsiteX0" fmla="*/ 0 w 341"/>
              <a:gd name="connsiteY0" fmla="*/ 233 h 313"/>
              <a:gd name="connsiteX1" fmla="*/ 89 w 341"/>
              <a:gd name="connsiteY1" fmla="*/ 215 h 313"/>
              <a:gd name="connsiteX2" fmla="*/ 162 w 341"/>
              <a:gd name="connsiteY2" fmla="*/ 8 h 313"/>
              <a:gd name="connsiteX3" fmla="*/ 226 w 341"/>
              <a:gd name="connsiteY3" fmla="*/ 261 h 313"/>
              <a:gd name="connsiteX4" fmla="*/ 341 w 341"/>
              <a:gd name="connsiteY4" fmla="*/ 313 h 313"/>
              <a:gd name="connsiteX0" fmla="*/ 0 w 341"/>
              <a:gd name="connsiteY0" fmla="*/ 306 h 317"/>
              <a:gd name="connsiteX1" fmla="*/ 89 w 341"/>
              <a:gd name="connsiteY1" fmla="*/ 215 h 317"/>
              <a:gd name="connsiteX2" fmla="*/ 162 w 341"/>
              <a:gd name="connsiteY2" fmla="*/ 8 h 317"/>
              <a:gd name="connsiteX3" fmla="*/ 226 w 341"/>
              <a:gd name="connsiteY3" fmla="*/ 261 h 317"/>
              <a:gd name="connsiteX4" fmla="*/ 341 w 341"/>
              <a:gd name="connsiteY4" fmla="*/ 313 h 317"/>
              <a:gd name="connsiteX0" fmla="*/ 0 w 341"/>
              <a:gd name="connsiteY0" fmla="*/ 306 h 313"/>
              <a:gd name="connsiteX1" fmla="*/ 89 w 341"/>
              <a:gd name="connsiteY1" fmla="*/ 215 h 313"/>
              <a:gd name="connsiteX2" fmla="*/ 162 w 341"/>
              <a:gd name="connsiteY2" fmla="*/ 8 h 313"/>
              <a:gd name="connsiteX3" fmla="*/ 226 w 341"/>
              <a:gd name="connsiteY3" fmla="*/ 261 h 313"/>
              <a:gd name="connsiteX4" fmla="*/ 341 w 341"/>
              <a:gd name="connsiteY4" fmla="*/ 313 h 313"/>
              <a:gd name="connsiteX0" fmla="*/ 0 w 341"/>
              <a:gd name="connsiteY0" fmla="*/ 299 h 306"/>
              <a:gd name="connsiteX1" fmla="*/ 89 w 341"/>
              <a:gd name="connsiteY1" fmla="*/ 245 h 306"/>
              <a:gd name="connsiteX2" fmla="*/ 162 w 341"/>
              <a:gd name="connsiteY2" fmla="*/ 1 h 306"/>
              <a:gd name="connsiteX3" fmla="*/ 226 w 341"/>
              <a:gd name="connsiteY3" fmla="*/ 254 h 306"/>
              <a:gd name="connsiteX4" fmla="*/ 341 w 341"/>
              <a:gd name="connsiteY4" fmla="*/ 306 h 306"/>
              <a:gd name="connsiteX0" fmla="*/ 0 w 341"/>
              <a:gd name="connsiteY0" fmla="*/ 299 h 306"/>
              <a:gd name="connsiteX1" fmla="*/ 89 w 341"/>
              <a:gd name="connsiteY1" fmla="*/ 245 h 306"/>
              <a:gd name="connsiteX2" fmla="*/ 162 w 341"/>
              <a:gd name="connsiteY2" fmla="*/ 1 h 306"/>
              <a:gd name="connsiteX3" fmla="*/ 226 w 341"/>
              <a:gd name="connsiteY3" fmla="*/ 254 h 306"/>
              <a:gd name="connsiteX4" fmla="*/ 341 w 341"/>
              <a:gd name="connsiteY4" fmla="*/ 306 h 306"/>
              <a:gd name="connsiteX0" fmla="*/ 0 w 341"/>
              <a:gd name="connsiteY0" fmla="*/ 304 h 335"/>
              <a:gd name="connsiteX1" fmla="*/ 89 w 341"/>
              <a:gd name="connsiteY1" fmla="*/ 250 h 335"/>
              <a:gd name="connsiteX2" fmla="*/ 162 w 341"/>
              <a:gd name="connsiteY2" fmla="*/ 6 h 335"/>
              <a:gd name="connsiteX3" fmla="*/ 226 w 341"/>
              <a:gd name="connsiteY3" fmla="*/ 284 h 335"/>
              <a:gd name="connsiteX4" fmla="*/ 341 w 341"/>
              <a:gd name="connsiteY4" fmla="*/ 311 h 335"/>
              <a:gd name="connsiteX0" fmla="*/ 0 w 475"/>
              <a:gd name="connsiteY0" fmla="*/ 304 h 335"/>
              <a:gd name="connsiteX1" fmla="*/ 89 w 475"/>
              <a:gd name="connsiteY1" fmla="*/ 250 h 335"/>
              <a:gd name="connsiteX2" fmla="*/ 162 w 475"/>
              <a:gd name="connsiteY2" fmla="*/ 6 h 335"/>
              <a:gd name="connsiteX3" fmla="*/ 226 w 475"/>
              <a:gd name="connsiteY3" fmla="*/ 284 h 335"/>
              <a:gd name="connsiteX4" fmla="*/ 341 w 475"/>
              <a:gd name="connsiteY4" fmla="*/ 311 h 335"/>
              <a:gd name="connsiteX0" fmla="*/ 0 w 526"/>
              <a:gd name="connsiteY0" fmla="*/ 304 h 320"/>
              <a:gd name="connsiteX1" fmla="*/ 89 w 526"/>
              <a:gd name="connsiteY1" fmla="*/ 250 h 320"/>
              <a:gd name="connsiteX2" fmla="*/ 162 w 526"/>
              <a:gd name="connsiteY2" fmla="*/ 6 h 320"/>
              <a:gd name="connsiteX3" fmla="*/ 226 w 526"/>
              <a:gd name="connsiteY3" fmla="*/ 284 h 320"/>
              <a:gd name="connsiteX4" fmla="*/ 392 w 526"/>
              <a:gd name="connsiteY4" fmla="*/ 224 h 320"/>
              <a:gd name="connsiteX0" fmla="*/ 0 w 392"/>
              <a:gd name="connsiteY0" fmla="*/ 304 h 320"/>
              <a:gd name="connsiteX1" fmla="*/ 89 w 392"/>
              <a:gd name="connsiteY1" fmla="*/ 250 h 320"/>
              <a:gd name="connsiteX2" fmla="*/ 162 w 392"/>
              <a:gd name="connsiteY2" fmla="*/ 6 h 320"/>
              <a:gd name="connsiteX3" fmla="*/ 226 w 392"/>
              <a:gd name="connsiteY3" fmla="*/ 284 h 320"/>
              <a:gd name="connsiteX4" fmla="*/ 392 w 392"/>
              <a:gd name="connsiteY4" fmla="*/ 224 h 320"/>
              <a:gd name="connsiteX0" fmla="*/ 0 w 392"/>
              <a:gd name="connsiteY0" fmla="*/ 304 h 339"/>
              <a:gd name="connsiteX1" fmla="*/ 89 w 392"/>
              <a:gd name="connsiteY1" fmla="*/ 250 h 339"/>
              <a:gd name="connsiteX2" fmla="*/ 162 w 392"/>
              <a:gd name="connsiteY2" fmla="*/ 6 h 339"/>
              <a:gd name="connsiteX3" fmla="*/ 226 w 392"/>
              <a:gd name="connsiteY3" fmla="*/ 284 h 339"/>
              <a:gd name="connsiteX4" fmla="*/ 392 w 392"/>
              <a:gd name="connsiteY4" fmla="*/ 311 h 339"/>
              <a:gd name="connsiteX0" fmla="*/ 0 w 392"/>
              <a:gd name="connsiteY0" fmla="*/ 304 h 335"/>
              <a:gd name="connsiteX1" fmla="*/ 89 w 392"/>
              <a:gd name="connsiteY1" fmla="*/ 250 h 335"/>
              <a:gd name="connsiteX2" fmla="*/ 162 w 392"/>
              <a:gd name="connsiteY2" fmla="*/ 6 h 335"/>
              <a:gd name="connsiteX3" fmla="*/ 226 w 392"/>
              <a:gd name="connsiteY3" fmla="*/ 284 h 335"/>
              <a:gd name="connsiteX4" fmla="*/ 392 w 392"/>
              <a:gd name="connsiteY4" fmla="*/ 311 h 335"/>
              <a:gd name="connsiteX0" fmla="*/ 0 w 392"/>
              <a:gd name="connsiteY0" fmla="*/ 304 h 329"/>
              <a:gd name="connsiteX1" fmla="*/ 89 w 392"/>
              <a:gd name="connsiteY1" fmla="*/ 250 h 329"/>
              <a:gd name="connsiteX2" fmla="*/ 162 w 392"/>
              <a:gd name="connsiteY2" fmla="*/ 6 h 329"/>
              <a:gd name="connsiteX3" fmla="*/ 226 w 392"/>
              <a:gd name="connsiteY3" fmla="*/ 284 h 329"/>
              <a:gd name="connsiteX4" fmla="*/ 392 w 392"/>
              <a:gd name="connsiteY4" fmla="*/ 311 h 329"/>
              <a:gd name="connsiteX0" fmla="*/ 0 w 392"/>
              <a:gd name="connsiteY0" fmla="*/ 298 h 323"/>
              <a:gd name="connsiteX1" fmla="*/ 89 w 392"/>
              <a:gd name="connsiteY1" fmla="*/ 275 h 323"/>
              <a:gd name="connsiteX2" fmla="*/ 162 w 392"/>
              <a:gd name="connsiteY2" fmla="*/ 0 h 323"/>
              <a:gd name="connsiteX3" fmla="*/ 226 w 392"/>
              <a:gd name="connsiteY3" fmla="*/ 278 h 323"/>
              <a:gd name="connsiteX4" fmla="*/ 392 w 392"/>
              <a:gd name="connsiteY4" fmla="*/ 305 h 323"/>
              <a:gd name="connsiteX0" fmla="*/ 0 w 392"/>
              <a:gd name="connsiteY0" fmla="*/ 298 h 323"/>
              <a:gd name="connsiteX1" fmla="*/ 115 w 392"/>
              <a:gd name="connsiteY1" fmla="*/ 275 h 323"/>
              <a:gd name="connsiteX2" fmla="*/ 162 w 392"/>
              <a:gd name="connsiteY2" fmla="*/ 0 h 323"/>
              <a:gd name="connsiteX3" fmla="*/ 226 w 392"/>
              <a:gd name="connsiteY3" fmla="*/ 278 h 323"/>
              <a:gd name="connsiteX4" fmla="*/ 392 w 392"/>
              <a:gd name="connsiteY4" fmla="*/ 305 h 323"/>
              <a:gd name="connsiteX0" fmla="*/ 0 w 392"/>
              <a:gd name="connsiteY0" fmla="*/ 298 h 323"/>
              <a:gd name="connsiteX1" fmla="*/ 115 w 392"/>
              <a:gd name="connsiteY1" fmla="*/ 275 h 323"/>
              <a:gd name="connsiteX2" fmla="*/ 162 w 392"/>
              <a:gd name="connsiteY2" fmla="*/ 0 h 323"/>
              <a:gd name="connsiteX3" fmla="*/ 226 w 392"/>
              <a:gd name="connsiteY3" fmla="*/ 278 h 323"/>
              <a:gd name="connsiteX4" fmla="*/ 392 w 392"/>
              <a:gd name="connsiteY4" fmla="*/ 305 h 323"/>
              <a:gd name="connsiteX0" fmla="*/ 0 w 452"/>
              <a:gd name="connsiteY0" fmla="*/ 298 h 323"/>
              <a:gd name="connsiteX1" fmla="*/ 175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3"/>
              <a:gd name="connsiteX1" fmla="*/ 175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3"/>
              <a:gd name="connsiteX1" fmla="*/ 175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3"/>
              <a:gd name="connsiteX1" fmla="*/ 175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3"/>
              <a:gd name="connsiteX1" fmla="*/ 175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3"/>
              <a:gd name="connsiteX1" fmla="*/ 175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3"/>
              <a:gd name="connsiteX1" fmla="*/ 175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8"/>
              <a:gd name="connsiteX1" fmla="*/ 175 w 452"/>
              <a:gd name="connsiteY1" fmla="*/ 275 h 328"/>
              <a:gd name="connsiteX2" fmla="*/ 222 w 452"/>
              <a:gd name="connsiteY2" fmla="*/ 0 h 328"/>
              <a:gd name="connsiteX3" fmla="*/ 286 w 452"/>
              <a:gd name="connsiteY3" fmla="*/ 278 h 328"/>
              <a:gd name="connsiteX4" fmla="*/ 452 w 452"/>
              <a:gd name="connsiteY4" fmla="*/ 305 h 328"/>
              <a:gd name="connsiteX0" fmla="*/ 0 w 452"/>
              <a:gd name="connsiteY0" fmla="*/ 298 h 328"/>
              <a:gd name="connsiteX1" fmla="*/ 175 w 452"/>
              <a:gd name="connsiteY1" fmla="*/ 275 h 328"/>
              <a:gd name="connsiteX2" fmla="*/ 222 w 452"/>
              <a:gd name="connsiteY2" fmla="*/ 0 h 328"/>
              <a:gd name="connsiteX3" fmla="*/ 286 w 452"/>
              <a:gd name="connsiteY3" fmla="*/ 278 h 328"/>
              <a:gd name="connsiteX4" fmla="*/ 452 w 452"/>
              <a:gd name="connsiteY4" fmla="*/ 305 h 328"/>
              <a:gd name="connsiteX0" fmla="*/ 0 w 452"/>
              <a:gd name="connsiteY0" fmla="*/ 298 h 323"/>
              <a:gd name="connsiteX1" fmla="*/ 175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3"/>
              <a:gd name="connsiteX1" fmla="*/ 175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3"/>
              <a:gd name="connsiteX1" fmla="*/ 149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3"/>
              <a:gd name="connsiteX1" fmla="*/ 149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3"/>
              <a:gd name="connsiteX1" fmla="*/ 149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52"/>
              <a:gd name="connsiteY0" fmla="*/ 298 h 323"/>
              <a:gd name="connsiteX1" fmla="*/ 149 w 452"/>
              <a:gd name="connsiteY1" fmla="*/ 275 h 323"/>
              <a:gd name="connsiteX2" fmla="*/ 222 w 452"/>
              <a:gd name="connsiteY2" fmla="*/ 0 h 323"/>
              <a:gd name="connsiteX3" fmla="*/ 286 w 452"/>
              <a:gd name="connsiteY3" fmla="*/ 278 h 323"/>
              <a:gd name="connsiteX4" fmla="*/ 452 w 452"/>
              <a:gd name="connsiteY4" fmla="*/ 305 h 323"/>
              <a:gd name="connsiteX0" fmla="*/ 0 w 426"/>
              <a:gd name="connsiteY0" fmla="*/ 298 h 323"/>
              <a:gd name="connsiteX1" fmla="*/ 123 w 426"/>
              <a:gd name="connsiteY1" fmla="*/ 275 h 323"/>
              <a:gd name="connsiteX2" fmla="*/ 196 w 426"/>
              <a:gd name="connsiteY2" fmla="*/ 0 h 323"/>
              <a:gd name="connsiteX3" fmla="*/ 260 w 426"/>
              <a:gd name="connsiteY3" fmla="*/ 278 h 323"/>
              <a:gd name="connsiteX4" fmla="*/ 426 w 426"/>
              <a:gd name="connsiteY4" fmla="*/ 305 h 323"/>
              <a:gd name="connsiteX0" fmla="*/ 0 w 465"/>
              <a:gd name="connsiteY0" fmla="*/ 298 h 323"/>
              <a:gd name="connsiteX1" fmla="*/ 162 w 465"/>
              <a:gd name="connsiteY1" fmla="*/ 275 h 323"/>
              <a:gd name="connsiteX2" fmla="*/ 235 w 465"/>
              <a:gd name="connsiteY2" fmla="*/ 0 h 323"/>
              <a:gd name="connsiteX3" fmla="*/ 299 w 465"/>
              <a:gd name="connsiteY3" fmla="*/ 278 h 323"/>
              <a:gd name="connsiteX4" fmla="*/ 465 w 465"/>
              <a:gd name="connsiteY4" fmla="*/ 305 h 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5" h="323">
                <a:moveTo>
                  <a:pt x="0" y="298"/>
                </a:moveTo>
                <a:cubicBezTo>
                  <a:pt x="56" y="300"/>
                  <a:pt x="121" y="301"/>
                  <a:pt x="162" y="275"/>
                </a:cubicBezTo>
                <a:cubicBezTo>
                  <a:pt x="210" y="245"/>
                  <a:pt x="212" y="0"/>
                  <a:pt x="235" y="0"/>
                </a:cubicBezTo>
                <a:cubicBezTo>
                  <a:pt x="258" y="0"/>
                  <a:pt x="261" y="227"/>
                  <a:pt x="299" y="278"/>
                </a:cubicBezTo>
                <a:cubicBezTo>
                  <a:pt x="347" y="323"/>
                  <a:pt x="409" y="304"/>
                  <a:pt x="465" y="305"/>
                </a:cubicBezTo>
              </a:path>
            </a:pathLst>
          </a:custGeom>
          <a:noFill/>
          <a:ln w="2857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2210153" lon="18720000" rev="225455"/>
            </a:camera>
            <a:lightRig rig="threePt" dir="t"/>
          </a:scene3d>
          <a:sp3d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22" name="Line 26"/>
          <p:cNvSpPr>
            <a:spLocks noChangeShapeType="1"/>
          </p:cNvSpPr>
          <p:nvPr/>
        </p:nvSpPr>
        <p:spPr bwMode="auto">
          <a:xfrm>
            <a:off x="5292914" y="3657601"/>
            <a:ext cx="415335" cy="2961"/>
          </a:xfrm>
          <a:prstGeom prst="line">
            <a:avLst/>
          </a:prstGeom>
          <a:noFill/>
          <a:ln w="38100" cap="rnd" cmpd="sng" algn="ctr">
            <a:solidFill>
              <a:srgbClr val="0000FF">
                <a:alpha val="56000"/>
              </a:srgb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33" name="Line 26"/>
          <p:cNvSpPr>
            <a:spLocks noChangeShapeType="1"/>
          </p:cNvSpPr>
          <p:nvPr/>
        </p:nvSpPr>
        <p:spPr bwMode="auto">
          <a:xfrm>
            <a:off x="4565249" y="3657601"/>
            <a:ext cx="415335" cy="2961"/>
          </a:xfrm>
          <a:prstGeom prst="line">
            <a:avLst/>
          </a:prstGeom>
          <a:noFill/>
          <a:ln w="38100" cap="rnd" cmpd="sng" algn="ctr">
            <a:solidFill>
              <a:srgbClr val="0000FF">
                <a:alpha val="56000"/>
              </a:srgb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 bwMode="auto">
          <a:xfrm>
            <a:off x="4793849" y="3124200"/>
            <a:ext cx="623103" cy="1028930"/>
          </a:xfrm>
          <a:prstGeom prst="rect">
            <a:avLst/>
          </a:prstGeom>
          <a:solidFill>
            <a:srgbClr val="FF6600">
              <a:alpha val="1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  <a:scene3d>
            <a:camera prst="orthographicFront">
              <a:rot lat="2100000" lon="18300000" rev="0"/>
            </a:camera>
            <a:lightRig rig="threePt" dir="t"/>
          </a:scene3d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2000" b="1" i="1" u="sng" dirty="0">
                <a:latin typeface="Arial" pitchFamily="-107" charset="0"/>
              </a:rPr>
              <a:t>dy</a:t>
            </a:r>
          </a:p>
          <a:p>
            <a:pPr algn="ctr">
              <a:defRPr/>
            </a:pPr>
            <a:r>
              <a:rPr lang="en-US" sz="2000" b="1" i="1" dirty="0">
                <a:latin typeface="Arial" pitchFamily="-107" charset="0"/>
              </a:rPr>
              <a:t>dx</a:t>
            </a:r>
          </a:p>
        </p:txBody>
      </p:sp>
      <p:pic>
        <p:nvPicPr>
          <p:cNvPr id="5" name="2011_01_27 Movie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80623" y="1089991"/>
            <a:ext cx="2749177" cy="1752600"/>
          </a:xfrm>
          <a:prstGeom prst="rect">
            <a:avLst/>
          </a:prstGeom>
        </p:spPr>
      </p:pic>
      <p:sp>
        <p:nvSpPr>
          <p:cNvPr id="10" name="Rectangle 1027"/>
          <p:cNvSpPr>
            <a:spLocks noChangeArrowheads="1"/>
          </p:cNvSpPr>
          <p:nvPr/>
        </p:nvSpPr>
        <p:spPr bwMode="auto">
          <a:xfrm>
            <a:off x="7086601" y="5052392"/>
            <a:ext cx="268048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sz="1400" dirty="0"/>
              <a:t>3D plot of Turn 720 at ~11uC</a:t>
            </a:r>
          </a:p>
        </p:txBody>
      </p:sp>
      <p:pic>
        <p:nvPicPr>
          <p:cNvPr id="11" name="RotatingBunch2.mp4">
            <a:hlinkClick r:id="" action="ppaction://media"/>
            <a:hlinkHover r:id="" action="ppaction://ole?verb=0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4" t="11546" r="6833"/>
          <a:stretch/>
        </p:blipFill>
        <p:spPr bwMode="auto">
          <a:xfrm>
            <a:off x="7086600" y="3130517"/>
            <a:ext cx="2667000" cy="192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51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060" y="233321"/>
            <a:ext cx="8229600" cy="480131"/>
          </a:xfrm>
        </p:spPr>
        <p:txBody>
          <a:bodyPr/>
          <a:lstStyle/>
          <a:p>
            <a:r>
              <a:rPr lang="en-US" sz="2800" dirty="0"/>
              <a:t>Electron Beam Scanner Configuration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783" y="2023825"/>
            <a:ext cx="7778756" cy="28103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77063" y="1571387"/>
            <a:ext cx="1638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 Valve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94928" y="2614711"/>
            <a:ext cx="1420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Electron Gun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7318496" y="1966227"/>
            <a:ext cx="0" cy="142919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10" name="Straight Connector 9"/>
          <p:cNvCxnSpPr>
            <a:stCxn id="7" idx="2"/>
          </p:cNvCxnSpPr>
          <p:nvPr/>
        </p:nvCxnSpPr>
        <p:spPr bwMode="auto">
          <a:xfrm flipH="1">
            <a:off x="3935350" y="1940719"/>
            <a:ext cx="60720" cy="160004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8076783" y="2125314"/>
            <a:ext cx="1805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HV Transformer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75783" y="1578293"/>
            <a:ext cx="1638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 Valve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38045" y="4468086"/>
            <a:ext cx="1129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Deflector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57643" y="2148916"/>
            <a:ext cx="1522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Quadrupoles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72240" y="4468088"/>
            <a:ext cx="114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Dipoles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17234" y="2962752"/>
            <a:ext cx="1130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Screen</a:t>
            </a:r>
          </a:p>
        </p:txBody>
      </p:sp>
      <p:sp>
        <p:nvSpPr>
          <p:cNvPr id="26" name="TextBox 25"/>
          <p:cNvSpPr txBox="1"/>
          <p:nvPr/>
        </p:nvSpPr>
        <p:spPr>
          <a:xfrm rot="5129490">
            <a:off x="4316656" y="3586849"/>
            <a:ext cx="14897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Ring Pipe</a:t>
            </a: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789583" y="3319225"/>
            <a:ext cx="0" cy="6858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5837583" y="2557225"/>
            <a:ext cx="0" cy="6858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6447183" y="2557225"/>
            <a:ext cx="0" cy="6858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8199783" y="2938225"/>
            <a:ext cx="0" cy="6858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9037983" y="2481025"/>
            <a:ext cx="0" cy="6858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7590183" y="4157425"/>
            <a:ext cx="0" cy="3810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V="1">
            <a:off x="6751983" y="4157425"/>
            <a:ext cx="0" cy="3810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9125293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accent1">
              <a:lumMod val="50000"/>
            </a:schemeClr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template 16x9_180808" id="{EF133236-4FD1-4E83-B0AC-464DEE56453C}" vid="{ECDBAF0C-67FD-47C6-9CC9-5310617ED09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Pulsed Power Test Stand Overview_09.14</Template>
  <TotalTime>4270</TotalTime>
  <Words>1341</Words>
  <Application>Microsoft Macintosh PowerPoint</Application>
  <PresentationFormat>Widescreen</PresentationFormat>
  <Paragraphs>211</Paragraphs>
  <Slides>23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Arial Black</vt:lpstr>
      <vt:lpstr>Century Gothic</vt:lpstr>
      <vt:lpstr>Helvetica</vt:lpstr>
      <vt:lpstr>NexusSans</vt:lpstr>
      <vt:lpstr>Symbol</vt:lpstr>
      <vt:lpstr>Times New Roman</vt:lpstr>
      <vt:lpstr>ORNL</vt:lpstr>
      <vt:lpstr>ORNL/SNS Capabilities with Synergies to EIC</vt:lpstr>
      <vt:lpstr>OUTLINE</vt:lpstr>
      <vt:lpstr>Spallation Neutron Source Accelerator</vt:lpstr>
      <vt:lpstr>Beam Instrumentation at SNS</vt:lpstr>
      <vt:lpstr>SNS accumulator ring IPM system requirements for fully accumulated 1.5x1014 ppp beam</vt:lpstr>
      <vt:lpstr>High Voltage Electrode Design</vt:lpstr>
      <vt:lpstr>SNS IPM Mechanical Design</vt:lpstr>
      <vt:lpstr>Electron Beam Scanner Concept</vt:lpstr>
      <vt:lpstr>Electron Beam Scanner Configuration</vt:lpstr>
      <vt:lpstr>Electron Beam Scanner Data Reconstruction</vt:lpstr>
      <vt:lpstr>Example of Electron Scanner Beam Accumulation Studies</vt:lpstr>
      <vt:lpstr>Code Development and Simulation for Rings:  pyORBIT</vt:lpstr>
      <vt:lpstr>The pyORBIT Code</vt:lpstr>
      <vt:lpstr>PyORBIT Simulation Code Used for Ring and Linac</vt:lpstr>
      <vt:lpstr>Open Source Code has Global User Community</vt:lpstr>
      <vt:lpstr>Pulsed Magnet Capability</vt:lpstr>
      <vt:lpstr>SNS Pulsed Power Expertise &gt;140 Years Combined Experience</vt:lpstr>
      <vt:lpstr>Current Test Stand Capabilities</vt:lpstr>
      <vt:lpstr>Examples of Pulsed Power Design by Team Members</vt:lpstr>
      <vt:lpstr>Examples of Pulsed Power Design by Team Members cont.</vt:lpstr>
      <vt:lpstr>What are the EIC system requirements for the Rapid Cycling Synchrotron (RCS) and Storage Ring Bumps and Kickers?</vt:lpstr>
      <vt:lpstr>Path forward for SNS Collaboration on Fast Kicker R&amp;D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ORNL/SNS Pulsed Power Capabilities</dc:title>
  <dc:creator>Saethre, Robert</dc:creator>
  <cp:lastModifiedBy>Cousineau, Sarah M.</cp:lastModifiedBy>
  <cp:revision>40</cp:revision>
  <dcterms:created xsi:type="dcterms:W3CDTF">2020-09-22T12:40:03Z</dcterms:created>
  <dcterms:modified xsi:type="dcterms:W3CDTF">2020-10-06T18:58:02Z</dcterms:modified>
</cp:coreProperties>
</file>