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customXml/itemProps1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</p:sldIdLst>
  <p:sldSz cx="12192000" cy="6858000"/>
  <p:notesSz cx="7103745" cy="1023429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customXml" Target="../customXml/item1.xml"/><Relationship Id="rId13" Type="http://schemas.openxmlformats.org/officeDocument/2006/relationships/customXmlProps" Target="../customXml/itemProps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7.png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25.png"/><Relationship Id="rId7" Type="http://schemas.openxmlformats.org/officeDocument/2006/relationships/image" Target="../media/image24.png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/>
              <a:t>	</a:t>
            </a:r>
            <a:r>
              <a:rPr lang="zh-CN" altLang="en-US"/>
              <a:t>群论简介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08183"/>
            <a:ext cx="9144000" cy="1655762"/>
          </a:xfrm>
        </p:spPr>
        <p:txBody>
          <a:bodyPr/>
          <a:p>
            <a:r>
              <a:rPr lang="zh-CN" altLang="en-US"/>
              <a:t>王地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730" y="55245"/>
            <a:ext cx="10515600" cy="1325563"/>
          </a:xfrm>
        </p:spPr>
        <p:txBody>
          <a:bodyPr/>
          <a:p>
            <a:r>
              <a:rPr lang="en-US" altLang="zh-CN"/>
              <a:t>1. </a:t>
            </a:r>
            <a:r>
              <a:rPr lang="zh-CN" altLang="en-US"/>
              <a:t>群，环，域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1125"/>
            <a:ext cx="10515600" cy="5035550"/>
          </a:xfrm>
        </p:spPr>
        <p:txBody>
          <a:bodyPr>
            <a:normAutofit lnSpcReduction="20000"/>
          </a:bodyPr>
          <a:p>
            <a:r>
              <a:rPr lang="zh-CN" altLang="en-US" sz="2400">
                <a:solidFill>
                  <a:schemeClr val="accent1"/>
                </a:solidFill>
              </a:rPr>
              <a:t>例子</a:t>
            </a:r>
            <a:r>
              <a:rPr lang="en-US" altLang="zh-CN" sz="2400">
                <a:solidFill>
                  <a:schemeClr val="accent1"/>
                </a:solidFill>
              </a:rPr>
              <a:t>1</a:t>
            </a:r>
            <a:r>
              <a:rPr lang="zh-CN" altLang="en-US" sz="2400">
                <a:solidFill>
                  <a:schemeClr val="accent1"/>
                </a:solidFill>
              </a:rPr>
              <a:t>：</a:t>
            </a:r>
            <a:r>
              <a:rPr lang="zh-CN" altLang="en-US" sz="2400"/>
              <a:t>考虑整数集</a:t>
            </a:r>
            <a:r>
              <a:rPr lang="en-US" altLang="zh-CN" sz="2400"/>
              <a:t>Z </a:t>
            </a:r>
            <a:r>
              <a:rPr lang="zh-CN" altLang="en-US" sz="2400"/>
              <a:t>有那些运算，这些运算都有什么性质</a:t>
            </a:r>
            <a:endParaRPr lang="zh-CN" altLang="en-US" sz="2400"/>
          </a:p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r>
              <a:rPr lang="zh-CN" altLang="en-US" sz="2400">
                <a:solidFill>
                  <a:schemeClr val="accent1"/>
                </a:solidFill>
              </a:rPr>
              <a:t>例子</a:t>
            </a:r>
            <a:r>
              <a:rPr lang="en-US" altLang="zh-CN" sz="2400">
                <a:solidFill>
                  <a:schemeClr val="accent1"/>
                </a:solidFill>
              </a:rPr>
              <a:t>2:</a:t>
            </a:r>
            <a:r>
              <a:rPr lang="en-US" altLang="zh-CN" sz="2400"/>
              <a:t> </a:t>
            </a:r>
            <a:r>
              <a:rPr lang="zh-CN" altLang="en-US" sz="2400"/>
              <a:t>考虑元素为</a:t>
            </a:r>
            <a:r>
              <a:rPr lang="en-US" altLang="zh-CN" sz="2400"/>
              <a:t>R </a:t>
            </a:r>
            <a:r>
              <a:rPr lang="zh-CN" altLang="en-US" sz="2400"/>
              <a:t>的</a:t>
            </a:r>
            <a:r>
              <a:rPr lang="en-US" altLang="zh-CN" sz="2400"/>
              <a:t>N</a:t>
            </a:r>
            <a:r>
              <a:rPr lang="zh-CN" altLang="en-US" sz="2400"/>
              <a:t>阶矩阵有哪些运算，运算有什么性质</a:t>
            </a:r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r>
              <a:rPr lang="zh-CN" altLang="en-US" sz="2400"/>
              <a:t>为了描述这样的结构，我们引入</a:t>
            </a:r>
            <a:r>
              <a:rPr lang="zh-CN" altLang="en-US" sz="2400" b="1">
                <a:solidFill>
                  <a:srgbClr val="FF0000"/>
                </a:solidFill>
              </a:rPr>
              <a:t>环（</a:t>
            </a:r>
            <a:r>
              <a:rPr lang="en-US" altLang="zh-CN" sz="2400" b="1">
                <a:solidFill>
                  <a:srgbClr val="FF0000"/>
                </a:solidFill>
              </a:rPr>
              <a:t>Ring</a:t>
            </a:r>
            <a:r>
              <a:rPr lang="zh-CN" altLang="en-US" sz="2400" b="1">
                <a:solidFill>
                  <a:srgbClr val="FF0000"/>
                </a:solidFill>
              </a:rPr>
              <a:t>）</a:t>
            </a:r>
            <a:r>
              <a:rPr lang="zh-CN" altLang="en-US" sz="2400"/>
              <a:t>的概念</a:t>
            </a:r>
            <a:endParaRPr lang="zh-CN" altLang="en-US" sz="2400"/>
          </a:p>
          <a:p>
            <a:pPr marL="0" indent="0">
              <a:buNone/>
            </a:pPr>
            <a:r>
              <a:rPr lang="zh-CN" altLang="en-US" sz="2400">
                <a:solidFill>
                  <a:srgbClr val="FF0000"/>
                </a:solidFill>
              </a:rPr>
              <a:t>非空集合</a:t>
            </a:r>
            <a:r>
              <a:rPr lang="en-US" altLang="zh-CN" sz="2400">
                <a:solidFill>
                  <a:srgbClr val="FF0000"/>
                </a:solidFill>
              </a:rPr>
              <a:t>R</a:t>
            </a:r>
            <a:r>
              <a:rPr lang="zh-CN" altLang="en-US" sz="2400">
                <a:solidFill>
                  <a:srgbClr val="FF0000"/>
                </a:solidFill>
              </a:rPr>
              <a:t>上有乘法和加法，且加法有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交换律，结合律，有零元，有负元，乘</a:t>
            </a:r>
            <a:endParaRPr lang="zh-CN" altLang="en-US" sz="2400">
              <a:solidFill>
                <a:srgbClr val="FF0000"/>
              </a:solidFill>
              <a:sym typeface="+mn-ea"/>
            </a:endParaRPr>
          </a:p>
          <a:p>
            <a:pPr marL="0" indent="0">
              <a:buNone/>
            </a:pPr>
            <a:r>
              <a:rPr lang="zh-CN" altLang="en-US" sz="2400">
                <a:solidFill>
                  <a:srgbClr val="FF0000"/>
                </a:solidFill>
                <a:sym typeface="+mn-ea"/>
              </a:rPr>
              <a:t>法有结合律，分配律</a:t>
            </a:r>
            <a:r>
              <a:rPr lang="zh-CN" altLang="en-US" sz="2400">
                <a:sym typeface="+mn-ea"/>
              </a:rPr>
              <a:t> </a:t>
            </a:r>
            <a:endParaRPr lang="zh-CN" altLang="en-US" sz="2400">
              <a:sym typeface="+mn-ea"/>
            </a:endParaRPr>
          </a:p>
          <a:p>
            <a:pPr marL="0" indent="0">
              <a:buNone/>
            </a:pPr>
            <a:r>
              <a:rPr lang="zh-CN" altLang="en-US" sz="2400">
                <a:sym typeface="+mn-ea"/>
              </a:rPr>
              <a:t>如果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环乘法还满足交换律</a:t>
            </a:r>
            <a:r>
              <a:rPr lang="zh-CN" altLang="en-US" sz="2400">
                <a:sym typeface="+mn-ea"/>
              </a:rPr>
              <a:t>，就是一个</a:t>
            </a:r>
            <a:r>
              <a:rPr lang="zh-CN" altLang="en-US" sz="2400" b="1">
                <a:solidFill>
                  <a:srgbClr val="FF0000"/>
                </a:solidFill>
                <a:sym typeface="+mn-ea"/>
              </a:rPr>
              <a:t>交换环</a:t>
            </a:r>
            <a:endParaRPr lang="zh-CN" altLang="en-US" sz="2400" b="1">
              <a:solidFill>
                <a:srgbClr val="FF0000"/>
              </a:solidFill>
              <a:sym typeface="+mn-ea"/>
            </a:endParaRPr>
          </a:p>
          <a:p>
            <a:pPr marL="0" indent="0">
              <a:buNone/>
            </a:pPr>
            <a:endParaRPr lang="zh-CN" altLang="en-US" sz="2400" b="1">
              <a:solidFill>
                <a:srgbClr val="FF0000"/>
              </a:solidFill>
              <a:sym typeface="+mn-ea"/>
            </a:endParaRPr>
          </a:p>
        </p:txBody>
      </p:sp>
      <p:sp>
        <p:nvSpPr>
          <p:cNvPr id="4" name="Left Brace 3"/>
          <p:cNvSpPr/>
          <p:nvPr/>
        </p:nvSpPr>
        <p:spPr>
          <a:xfrm>
            <a:off x="2273935" y="1923415"/>
            <a:ext cx="238760" cy="76327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5" name="Text Box 4"/>
          <p:cNvSpPr txBox="1"/>
          <p:nvPr/>
        </p:nvSpPr>
        <p:spPr>
          <a:xfrm>
            <a:off x="2854960" y="1786255"/>
            <a:ext cx="63271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400"/>
              <a:t>+</a:t>
            </a:r>
            <a:r>
              <a:rPr lang="zh-CN" altLang="en-US" sz="2400"/>
              <a:t>：</a:t>
            </a:r>
            <a:r>
              <a:rPr lang="zh-CN" altLang="en-US" sz="2000"/>
              <a:t>交换律，结合律，有零元，有负元</a:t>
            </a:r>
            <a:endParaRPr lang="zh-CN" altLang="en-US" sz="2000"/>
          </a:p>
        </p:txBody>
      </p:sp>
      <p:sp>
        <p:nvSpPr>
          <p:cNvPr id="6" name="Text Box 5"/>
          <p:cNvSpPr txBox="1"/>
          <p:nvPr/>
        </p:nvSpPr>
        <p:spPr>
          <a:xfrm>
            <a:off x="2932430" y="2288540"/>
            <a:ext cx="63271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/>
              <a:t>X</a:t>
            </a:r>
            <a:r>
              <a:rPr lang="zh-CN" altLang="en-US" sz="2000"/>
              <a:t>：结合律，分配律 ，交换律</a:t>
            </a:r>
            <a:endParaRPr lang="zh-CN" altLang="en-US" sz="2000"/>
          </a:p>
        </p:txBody>
      </p:sp>
      <p:sp>
        <p:nvSpPr>
          <p:cNvPr id="9" name="Left Brace 8"/>
          <p:cNvSpPr/>
          <p:nvPr/>
        </p:nvSpPr>
        <p:spPr>
          <a:xfrm>
            <a:off x="2273935" y="3571875"/>
            <a:ext cx="238760" cy="66738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0" name="Text Box 9"/>
          <p:cNvSpPr txBox="1"/>
          <p:nvPr/>
        </p:nvSpPr>
        <p:spPr>
          <a:xfrm>
            <a:off x="2741930" y="3435350"/>
            <a:ext cx="63271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000"/>
              <a:t>+</a:t>
            </a:r>
            <a:r>
              <a:rPr lang="zh-CN" altLang="en-US" sz="2000"/>
              <a:t>：交换律，结合律，有零元，有负元</a:t>
            </a:r>
            <a:endParaRPr lang="zh-CN" altLang="en-US" sz="2000"/>
          </a:p>
        </p:txBody>
      </p:sp>
      <p:sp>
        <p:nvSpPr>
          <p:cNvPr id="11" name="Text Box 10"/>
          <p:cNvSpPr txBox="1"/>
          <p:nvPr/>
        </p:nvSpPr>
        <p:spPr>
          <a:xfrm>
            <a:off x="2854960" y="3778885"/>
            <a:ext cx="63271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/>
              <a:t>X</a:t>
            </a:r>
            <a:r>
              <a:rPr lang="zh-CN" altLang="en-US" sz="2000"/>
              <a:t>：结合律，分配律</a:t>
            </a:r>
            <a:r>
              <a:rPr lang="zh-CN" altLang="en-US" sz="2400"/>
              <a:t> </a:t>
            </a:r>
            <a:endParaRPr lang="zh-CN" altLang="en-US" sz="2400"/>
          </a:p>
        </p:txBody>
      </p:sp>
      <p:cxnSp>
        <p:nvCxnSpPr>
          <p:cNvPr id="12" name="Straight Arrow Connector 11"/>
          <p:cNvCxnSpPr>
            <a:endCxn id="6" idx="2"/>
          </p:cNvCxnSpPr>
          <p:nvPr/>
        </p:nvCxnSpPr>
        <p:spPr>
          <a:xfrm flipH="1" flipV="1">
            <a:off x="6096000" y="2687320"/>
            <a:ext cx="401320" cy="27241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24585"/>
            <a:ext cx="10515600" cy="727075"/>
          </a:xfrm>
        </p:spPr>
        <p:txBody>
          <a:bodyPr/>
          <a:p>
            <a:r>
              <a:rPr lang="zh-CN" altLang="en-US" sz="2400">
                <a:solidFill>
                  <a:schemeClr val="accent1"/>
                </a:solidFill>
                <a:sym typeface="+mn-ea"/>
              </a:rPr>
              <a:t>例子</a:t>
            </a:r>
            <a:r>
              <a:rPr lang="en-US" altLang="zh-CN" sz="2400">
                <a:solidFill>
                  <a:schemeClr val="accent1"/>
                </a:solidFill>
                <a:sym typeface="+mn-ea"/>
              </a:rPr>
              <a:t>3</a:t>
            </a:r>
            <a:r>
              <a:rPr lang="zh-CN" altLang="en-US">
                <a:solidFill>
                  <a:schemeClr val="accent1"/>
                </a:solidFill>
                <a:sym typeface="+mn-ea"/>
              </a:rPr>
              <a:t>：</a:t>
            </a:r>
            <a:r>
              <a:rPr lang="zh-CN" altLang="en-US" sz="2400">
                <a:sym typeface="+mn-ea"/>
              </a:rPr>
              <a:t>整数集</a:t>
            </a:r>
            <a:r>
              <a:rPr lang="en-US" altLang="zh-CN" sz="2400">
                <a:sym typeface="+mn-ea"/>
              </a:rPr>
              <a:t>Z </a:t>
            </a:r>
            <a:r>
              <a:rPr lang="zh-CN" altLang="en-US" sz="2400">
                <a:sym typeface="+mn-ea"/>
              </a:rPr>
              <a:t>以</a:t>
            </a:r>
            <a:r>
              <a:rPr lang="en-US" altLang="zh-CN" sz="2400">
                <a:sym typeface="+mn-ea"/>
              </a:rPr>
              <a:t>7</a:t>
            </a:r>
            <a:r>
              <a:rPr lang="zh-CN" altLang="en-US" sz="2400">
                <a:sym typeface="+mn-ea"/>
              </a:rPr>
              <a:t>为单位划分，记做</a:t>
            </a:r>
            <a:endParaRPr lang="en-US" altLang="zh-CN" sz="2400">
              <a:sym typeface="+mn-ea"/>
            </a:endParaRPr>
          </a:p>
          <a:p>
            <a:endParaRPr lang="en-US" altLang="zh-CN" sz="2400">
              <a:sym typeface="+mn-ea"/>
            </a:endParaRPr>
          </a:p>
        </p:txBody>
      </p:sp>
      <p:sp>
        <p:nvSpPr>
          <p:cNvPr id="4" name="Title 1"/>
          <p:cNvSpPr>
            <a:spLocks noGrp="1"/>
          </p:cNvSpPr>
          <p:nvPr/>
        </p:nvSpPr>
        <p:spPr>
          <a:xfrm>
            <a:off x="760730" y="552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/>
              <a:t>1. </a:t>
            </a:r>
            <a:r>
              <a:rPr lang="zh-CN" altLang="en-US"/>
              <a:t>群，环，域</a:t>
            </a:r>
            <a:endParaRPr lang="zh-CN" altLang="en-US"/>
          </a:p>
        </p:txBody>
      </p:sp>
      <p:pic>
        <p:nvPicPr>
          <p:cNvPr id="2" name="334E55B0-647D-440b-865C-3EC943EB4CBC-1" descr="wpsoffic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48890" y="1711960"/>
            <a:ext cx="2539365" cy="300990"/>
          </a:xfrm>
          <a:prstGeom prst="rect">
            <a:avLst/>
          </a:prstGeom>
        </p:spPr>
      </p:pic>
      <p:pic>
        <p:nvPicPr>
          <p:cNvPr id="6" name="334E55B0-647D-440b-865C-3EC943EB4CBC-2" descr="wpsoffic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8890" y="2049780"/>
            <a:ext cx="2539365" cy="300355"/>
          </a:xfrm>
          <a:prstGeom prst="rect">
            <a:avLst/>
          </a:prstGeom>
        </p:spPr>
      </p:pic>
      <p:sp>
        <p:nvSpPr>
          <p:cNvPr id="7" name="Text Box 6"/>
          <p:cNvSpPr txBox="1"/>
          <p:nvPr/>
        </p:nvSpPr>
        <p:spPr>
          <a:xfrm>
            <a:off x="2548890" y="2350135"/>
            <a:ext cx="56775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/>
              <a:t>... ...</a:t>
            </a:r>
            <a:endParaRPr lang="en-US" altLang="zh-CN" sz="2000"/>
          </a:p>
        </p:txBody>
      </p:sp>
      <p:pic>
        <p:nvPicPr>
          <p:cNvPr id="8" name="334E55B0-647D-440b-865C-3EC943EB4CBC-3" descr="wpsoffic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8890" y="2818765"/>
            <a:ext cx="1802765" cy="264160"/>
          </a:xfrm>
          <a:prstGeom prst="rect">
            <a:avLst/>
          </a:prstGeom>
        </p:spPr>
      </p:pic>
      <p:pic>
        <p:nvPicPr>
          <p:cNvPr id="9" name="334E55B0-647D-440b-865C-3EC943EB4CBC-4" descr="wpsoffic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3345" y="1226820"/>
            <a:ext cx="354965" cy="296545"/>
          </a:xfrm>
          <a:prstGeom prst="rect">
            <a:avLst/>
          </a:prstGeom>
        </p:spPr>
      </p:pic>
      <p:sp>
        <p:nvSpPr>
          <p:cNvPr id="10" name="Text Box 9"/>
          <p:cNvSpPr txBox="1"/>
          <p:nvPr/>
        </p:nvSpPr>
        <p:spPr>
          <a:xfrm>
            <a:off x="1769745" y="5130800"/>
            <a:ext cx="75584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/>
              <a:t>符合环的定义，是一个环，而且是一个交换环，而且有乘法单位元</a:t>
            </a:r>
            <a:endParaRPr lang="zh-CN" altLang="en-US" sz="2000"/>
          </a:p>
        </p:txBody>
      </p:sp>
      <p:sp>
        <p:nvSpPr>
          <p:cNvPr id="11" name="Content Placeholder 2"/>
          <p:cNvSpPr>
            <a:spLocks noGrp="1"/>
          </p:cNvSpPr>
          <p:nvPr/>
        </p:nvSpPr>
        <p:spPr>
          <a:xfrm>
            <a:off x="982345" y="3082925"/>
            <a:ext cx="10515600" cy="72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>
                <a:solidFill>
                  <a:schemeClr val="accent1"/>
                </a:solidFill>
                <a:sym typeface="+mn-ea"/>
              </a:rPr>
              <a:t>例子</a:t>
            </a:r>
            <a:r>
              <a:rPr lang="en-US" altLang="zh-CN" sz="2400">
                <a:solidFill>
                  <a:schemeClr val="accent1"/>
                </a:solidFill>
                <a:sym typeface="+mn-ea"/>
              </a:rPr>
              <a:t>4</a:t>
            </a:r>
            <a:r>
              <a:rPr lang="zh-CN" altLang="en-US">
                <a:solidFill>
                  <a:schemeClr val="accent1"/>
                </a:solidFill>
                <a:sym typeface="+mn-ea"/>
              </a:rPr>
              <a:t>：</a:t>
            </a:r>
            <a:r>
              <a:rPr lang="zh-CN" altLang="en-US" sz="2400">
                <a:sym typeface="+mn-ea"/>
              </a:rPr>
              <a:t>整数集</a:t>
            </a:r>
            <a:r>
              <a:rPr lang="en-US" altLang="zh-CN" sz="2400">
                <a:sym typeface="+mn-ea"/>
              </a:rPr>
              <a:t>Z </a:t>
            </a:r>
            <a:r>
              <a:rPr lang="zh-CN" altLang="en-US" sz="2400">
                <a:sym typeface="+mn-ea"/>
              </a:rPr>
              <a:t>以</a:t>
            </a:r>
            <a:r>
              <a:rPr lang="en-US" altLang="zh-CN" sz="2400">
                <a:sym typeface="+mn-ea"/>
              </a:rPr>
              <a:t>m</a:t>
            </a:r>
            <a:r>
              <a:rPr lang="zh-CN" altLang="en-US" sz="2400">
                <a:sym typeface="+mn-ea"/>
              </a:rPr>
              <a:t>为单位划分，记做</a:t>
            </a:r>
            <a:endParaRPr lang="en-US" altLang="zh-CN" sz="2400">
              <a:sym typeface="+mn-ea"/>
            </a:endParaRPr>
          </a:p>
          <a:p>
            <a:endParaRPr lang="en-US" altLang="zh-CN" sz="2400">
              <a:sym typeface="+mn-ea"/>
            </a:endParaRPr>
          </a:p>
        </p:txBody>
      </p:sp>
      <p:pic>
        <p:nvPicPr>
          <p:cNvPr id="12" name="334E55B0-647D-440b-865C-3EC943EB4CBC-5" descr="/private/var/folders/84/p8nwhq412mg78svkb9ldnw_r0000gn/T/com.kingsoft.wpsoffice.mac/wpsoffice.nHywOhwpsoffic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1785" y="3185160"/>
            <a:ext cx="433705" cy="279400"/>
          </a:xfrm>
          <a:prstGeom prst="rect">
            <a:avLst/>
          </a:prstGeom>
        </p:spPr>
      </p:pic>
      <p:pic>
        <p:nvPicPr>
          <p:cNvPr id="13" name="334E55B0-647D-440b-865C-3EC943EB4CBC-6" descr="/private/var/folders/84/p8nwhq412mg78svkb9ldnw_r0000gn/T/com.kingsoft.wpsoffice.mac/wpsoffice.eqpiHzwpsoffic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8890" y="3498215"/>
            <a:ext cx="2743835" cy="311785"/>
          </a:xfrm>
          <a:prstGeom prst="rect">
            <a:avLst/>
          </a:prstGeom>
        </p:spPr>
      </p:pic>
      <p:pic>
        <p:nvPicPr>
          <p:cNvPr id="14" name="334E55B0-647D-440b-865C-3EC943EB4CBC-7" descr="/private/var/folders/84/p8nwhq412mg78svkb9ldnw_r0000gn/T/com.kingsoft.wpsoffice.mac/wpsoffice.PRHuPwwpsoffic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48890" y="3817620"/>
            <a:ext cx="2744470" cy="311150"/>
          </a:xfrm>
          <a:prstGeom prst="rect">
            <a:avLst/>
          </a:prstGeom>
        </p:spPr>
      </p:pic>
      <p:sp>
        <p:nvSpPr>
          <p:cNvPr id="15" name="Text Box 14"/>
          <p:cNvSpPr txBox="1"/>
          <p:nvPr/>
        </p:nvSpPr>
        <p:spPr>
          <a:xfrm>
            <a:off x="2548890" y="4140835"/>
            <a:ext cx="63271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/>
              <a:t>... ...</a:t>
            </a:r>
            <a:endParaRPr lang="en-US" altLang="zh-CN" sz="2000"/>
          </a:p>
        </p:txBody>
      </p:sp>
      <p:pic>
        <p:nvPicPr>
          <p:cNvPr id="16" name="334E55B0-647D-440b-865C-3EC943EB4CBC-8" descr="/private/var/folders/84/p8nwhq412mg78svkb9ldnw_r0000gn/T/com.kingsoft.wpsoffice.mac/wpsoffice.WoMaEfwpsoffice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48890" y="4539615"/>
            <a:ext cx="3894455" cy="302260"/>
          </a:xfrm>
          <a:prstGeom prst="rect">
            <a:avLst/>
          </a:prstGeom>
        </p:spPr>
      </p:pic>
      <p:pic>
        <p:nvPicPr>
          <p:cNvPr id="17" name="334E55B0-647D-440b-865C-3EC943EB4CBC-9" descr="/private/var/folders/84/p8nwhq412mg78svkb9ldnw_r0000gn/T/com.kingsoft.wpsoffice.mac/wpsoffice.mryvyZwpsoffice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48890" y="4849495"/>
            <a:ext cx="2024380" cy="281305"/>
          </a:xfrm>
          <a:prstGeom prst="rect">
            <a:avLst/>
          </a:prstGeom>
        </p:spPr>
      </p:pic>
      <p:pic>
        <p:nvPicPr>
          <p:cNvPr id="18" name="334E55B0-647D-440b-865C-3EC943EB4CBC-10" descr="/private/var/folders/84/p8nwhq412mg78svkb9ldnw_r0000gn/T/com.kingsoft.wpsoffice.mac/wpsoffice.nHywOhwpsoffic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4150" y="5130800"/>
            <a:ext cx="433705" cy="279400"/>
          </a:xfrm>
          <a:prstGeom prst="rect">
            <a:avLst/>
          </a:prstGeom>
        </p:spPr>
      </p:pic>
      <p:sp>
        <p:nvSpPr>
          <p:cNvPr id="19" name="Text Box 18"/>
          <p:cNvSpPr txBox="1"/>
          <p:nvPr/>
        </p:nvSpPr>
        <p:spPr>
          <a:xfrm>
            <a:off x="1769745" y="5529580"/>
            <a:ext cx="73437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/>
              <a:t>不仅符合环的定义，还有除法（非</a:t>
            </a:r>
            <a:r>
              <a:rPr lang="en-US" altLang="zh-CN" sz="2000"/>
              <a:t>0</a:t>
            </a:r>
            <a:r>
              <a:rPr lang="zh-CN" altLang="en-US" sz="2000"/>
              <a:t>元都可逆）有乘法单位元，为了描述这一类代数结构，需要引入</a:t>
            </a:r>
            <a:r>
              <a:rPr lang="zh-CN" altLang="en-US" sz="2000" b="1">
                <a:solidFill>
                  <a:srgbClr val="FF0000"/>
                </a:solidFill>
              </a:rPr>
              <a:t>域（</a:t>
            </a:r>
            <a:r>
              <a:rPr lang="en-US" altLang="zh-CN" sz="2000" b="1">
                <a:solidFill>
                  <a:srgbClr val="FF0000"/>
                </a:solidFill>
              </a:rPr>
              <a:t>field</a:t>
            </a:r>
            <a:r>
              <a:rPr lang="zh-CN" altLang="en-US" sz="2000" b="1">
                <a:solidFill>
                  <a:srgbClr val="FF0000"/>
                </a:solidFill>
              </a:rPr>
              <a:t>）</a:t>
            </a:r>
            <a:r>
              <a:rPr lang="zh-CN" altLang="en-US" sz="2000"/>
              <a:t>的概念</a:t>
            </a:r>
            <a:endParaRPr lang="zh-CN" altLang="en-US" sz="2000"/>
          </a:p>
        </p:txBody>
      </p:sp>
      <p:pic>
        <p:nvPicPr>
          <p:cNvPr id="20" name="334E55B0-647D-440b-865C-3EC943EB4CBC-11" descr="wpsoffic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4150" y="5529580"/>
            <a:ext cx="354965" cy="296545"/>
          </a:xfrm>
          <a:prstGeom prst="rect">
            <a:avLst/>
          </a:prstGeom>
        </p:spPr>
      </p:pic>
      <p:sp>
        <p:nvSpPr>
          <p:cNvPr id="21" name="Text Box 20"/>
          <p:cNvSpPr txBox="1"/>
          <p:nvPr/>
        </p:nvSpPr>
        <p:spPr>
          <a:xfrm>
            <a:off x="1428115" y="6236335"/>
            <a:ext cx="82423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>
                <a:solidFill>
                  <a:srgbClr val="FF0000"/>
                </a:solidFill>
              </a:rPr>
              <a:t>在交换环的基础上，如果还有除法运算（零元除外），就是一个域</a:t>
            </a:r>
            <a:endParaRPr lang="zh-CN" altLang="en-US" sz="200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6822440" y="1632585"/>
            <a:ext cx="1890395" cy="46824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1"/>
          <p:cNvSpPr>
            <a:spLocks noGrp="1"/>
          </p:cNvSpPr>
          <p:nvPr/>
        </p:nvSpPr>
        <p:spPr>
          <a:xfrm>
            <a:off x="760730" y="552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/>
              <a:t>1. </a:t>
            </a:r>
            <a:r>
              <a:rPr lang="zh-CN" altLang="en-US"/>
              <a:t>群，环，域</a:t>
            </a:r>
            <a:endParaRPr lang="zh-CN" altLang="en-US"/>
          </a:p>
        </p:txBody>
      </p:sp>
      <p:sp>
        <p:nvSpPr>
          <p:cNvPr id="11" name="Content Placeholder 2"/>
          <p:cNvSpPr>
            <a:spLocks noGrp="1"/>
          </p:cNvSpPr>
          <p:nvPr/>
        </p:nvSpPr>
        <p:spPr>
          <a:xfrm>
            <a:off x="760730" y="1169670"/>
            <a:ext cx="10515600" cy="72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>
                <a:solidFill>
                  <a:schemeClr val="accent1"/>
                </a:solidFill>
                <a:sym typeface="+mn-ea"/>
              </a:rPr>
              <a:t>例子</a:t>
            </a:r>
            <a:r>
              <a:rPr lang="en-US" altLang="zh-CN" sz="2400">
                <a:solidFill>
                  <a:schemeClr val="accent1"/>
                </a:solidFill>
                <a:sym typeface="+mn-ea"/>
              </a:rPr>
              <a:t>5</a:t>
            </a:r>
            <a:r>
              <a:rPr lang="zh-CN" altLang="en-US">
                <a:solidFill>
                  <a:schemeClr val="accent1"/>
                </a:solidFill>
                <a:sym typeface="+mn-ea"/>
              </a:rPr>
              <a:t>：</a:t>
            </a:r>
            <a:r>
              <a:rPr lang="zh-CN" altLang="en-US" sz="2400">
                <a:sym typeface="+mn-ea"/>
              </a:rPr>
              <a:t>将     的所有可逆元组成一个集合，记做</a:t>
            </a:r>
            <a:endParaRPr lang="en-US" altLang="zh-CN" sz="2400">
              <a:sym typeface="+mn-ea"/>
            </a:endParaRPr>
          </a:p>
          <a:p>
            <a:endParaRPr lang="en-US" altLang="zh-CN" sz="2400">
              <a:sym typeface="+mn-ea"/>
            </a:endParaRPr>
          </a:p>
        </p:txBody>
      </p:sp>
      <p:pic>
        <p:nvPicPr>
          <p:cNvPr id="9" name="334E55B0-647D-440b-865C-3EC943EB4CBC-12" descr="/private/var/folders/84/p8nwhq412mg78svkb9ldnw_r0000gn/T/com.kingsoft.wpsoffice.mac/wpsoffice.ejYRUUwpsoffic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7140" y="1272540"/>
            <a:ext cx="346075" cy="296545"/>
          </a:xfrm>
          <a:prstGeom prst="rect">
            <a:avLst/>
          </a:prstGeom>
        </p:spPr>
      </p:pic>
      <p:pic>
        <p:nvPicPr>
          <p:cNvPr id="5" name="334E55B0-647D-440b-865C-3EC943EB4CBC-13" descr="/private/var/folders/84/p8nwhq412mg78svkb9ldnw_r0000gn/T/com.kingsoft.wpsoffice.mac/wpsoffice.bJpDPHwpsoffic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1900" y="1272540"/>
            <a:ext cx="314325" cy="296545"/>
          </a:xfrm>
          <a:prstGeom prst="rect">
            <a:avLst/>
          </a:prstGeom>
        </p:spPr>
      </p:pic>
      <p:pic>
        <p:nvPicPr>
          <p:cNvPr id="6" name="334E55B0-647D-440b-865C-3EC943EB4CBC-14" descr="wpsoffic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7355" y="1706245"/>
            <a:ext cx="2275840" cy="356870"/>
          </a:xfrm>
          <a:prstGeom prst="rect">
            <a:avLst/>
          </a:prstGeom>
        </p:spPr>
      </p:pic>
      <p:sp>
        <p:nvSpPr>
          <p:cNvPr id="10" name="Text Box 9"/>
          <p:cNvSpPr txBox="1"/>
          <p:nvPr/>
        </p:nvSpPr>
        <p:spPr>
          <a:xfrm>
            <a:off x="1300480" y="2095500"/>
            <a:ext cx="75584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/>
              <a:t>只有一种运算：没有加法，有乘法 </a:t>
            </a:r>
            <a:endParaRPr lang="zh-CN" altLang="en-US" sz="2000"/>
          </a:p>
        </p:txBody>
      </p:sp>
      <p:pic>
        <p:nvPicPr>
          <p:cNvPr id="8" name="334E55B0-647D-440b-865C-3EC943EB4CBC-15" descr="wpsoffic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0" y="2141855"/>
            <a:ext cx="3753485" cy="323850"/>
          </a:xfrm>
          <a:prstGeom prst="rect">
            <a:avLst/>
          </a:prstGeom>
        </p:spPr>
      </p:pic>
      <p:sp>
        <p:nvSpPr>
          <p:cNvPr id="12" name="Text Box 11"/>
          <p:cNvSpPr txBox="1"/>
          <p:nvPr/>
        </p:nvSpPr>
        <p:spPr>
          <a:xfrm>
            <a:off x="501015" y="2465705"/>
            <a:ext cx="115227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/>
              <a:t>有单位元    ，有结合律，每个元都有可逆元，具有封闭性（任意两个群元运算后的结果还属于这个群） </a:t>
            </a:r>
            <a:endParaRPr lang="zh-CN" altLang="en-US" sz="2000"/>
          </a:p>
        </p:txBody>
      </p:sp>
      <p:pic>
        <p:nvPicPr>
          <p:cNvPr id="13" name="334E55B0-647D-440b-865C-3EC943EB4CBC-16" descr="wpsoffic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2115" y="2533650"/>
            <a:ext cx="123190" cy="263525"/>
          </a:xfrm>
          <a:prstGeom prst="rect">
            <a:avLst/>
          </a:prstGeom>
        </p:spPr>
      </p:pic>
      <p:sp>
        <p:nvSpPr>
          <p:cNvPr id="19" name="Text Box 18"/>
          <p:cNvSpPr txBox="1"/>
          <p:nvPr/>
        </p:nvSpPr>
        <p:spPr>
          <a:xfrm>
            <a:off x="1515110" y="2864485"/>
            <a:ext cx="73437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/>
              <a:t>为了描述这一类代数结构，需要引入</a:t>
            </a:r>
            <a:r>
              <a:rPr lang="zh-CN" altLang="en-US" sz="2000" b="1">
                <a:solidFill>
                  <a:srgbClr val="FF0000"/>
                </a:solidFill>
              </a:rPr>
              <a:t>群（</a:t>
            </a:r>
            <a:r>
              <a:rPr lang="en-US" altLang="zh-CN" sz="2000" b="1">
                <a:solidFill>
                  <a:srgbClr val="FF0000"/>
                </a:solidFill>
              </a:rPr>
              <a:t>group</a:t>
            </a:r>
            <a:r>
              <a:rPr lang="zh-CN" altLang="en-US" sz="2000" b="1">
                <a:solidFill>
                  <a:srgbClr val="FF0000"/>
                </a:solidFill>
              </a:rPr>
              <a:t>）</a:t>
            </a:r>
            <a:r>
              <a:rPr lang="zh-CN" altLang="en-US" sz="2000"/>
              <a:t>的概念</a:t>
            </a:r>
            <a:endParaRPr lang="zh-CN" altLang="en-US" sz="2000"/>
          </a:p>
        </p:txBody>
      </p:sp>
      <p:sp>
        <p:nvSpPr>
          <p:cNvPr id="21" name="Text Box 20"/>
          <p:cNvSpPr txBox="1"/>
          <p:nvPr/>
        </p:nvSpPr>
        <p:spPr>
          <a:xfrm>
            <a:off x="2378710" y="3263265"/>
            <a:ext cx="82423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>
                <a:solidFill>
                  <a:srgbClr val="FF0000"/>
                </a:solidFill>
              </a:rPr>
              <a:t>封闭性，结合律，单位元，有逆元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14" name="Text Box 13"/>
          <p:cNvSpPr txBox="1"/>
          <p:nvPr/>
        </p:nvSpPr>
        <p:spPr>
          <a:xfrm>
            <a:off x="1515110" y="3662045"/>
            <a:ext cx="86131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/>
              <a:t>如果这个群还满足</a:t>
            </a:r>
            <a:r>
              <a:rPr lang="zh-CN" altLang="en-US" sz="2000">
                <a:solidFill>
                  <a:srgbClr val="FF0000"/>
                </a:solidFill>
              </a:rPr>
              <a:t>交换律</a:t>
            </a:r>
            <a:r>
              <a:rPr lang="zh-CN" altLang="en-US" sz="2000"/>
              <a:t>，那就是一个</a:t>
            </a:r>
            <a:r>
              <a:rPr lang="zh-CN" altLang="en-US" sz="2000" b="1">
                <a:solidFill>
                  <a:srgbClr val="FF0000"/>
                </a:solidFill>
              </a:rPr>
              <a:t>阿贝尔群（</a:t>
            </a:r>
            <a:r>
              <a:rPr lang="en-US" altLang="zh-CN" sz="2000" b="1">
                <a:solidFill>
                  <a:srgbClr val="FF0000"/>
                </a:solidFill>
              </a:rPr>
              <a:t>Abelian group</a:t>
            </a:r>
            <a:r>
              <a:rPr lang="zh-CN" altLang="en-US" sz="2000" b="1">
                <a:solidFill>
                  <a:srgbClr val="FF0000"/>
                </a:solidFill>
              </a:rPr>
              <a:t>）</a:t>
            </a:r>
            <a:endParaRPr lang="zh-CN" altLang="en-US" sz="2000"/>
          </a:p>
        </p:txBody>
      </p:sp>
      <p:sp>
        <p:nvSpPr>
          <p:cNvPr id="15" name="Oval 14"/>
          <p:cNvSpPr/>
          <p:nvPr/>
        </p:nvSpPr>
        <p:spPr>
          <a:xfrm>
            <a:off x="3651250" y="4744720"/>
            <a:ext cx="3930650" cy="200025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752215" y="5010785"/>
            <a:ext cx="2869565" cy="149542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905250" y="5184140"/>
            <a:ext cx="1878965" cy="1148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8" name="Text Box 17"/>
          <p:cNvSpPr txBox="1"/>
          <p:nvPr/>
        </p:nvSpPr>
        <p:spPr>
          <a:xfrm>
            <a:off x="4279265" y="5431790"/>
            <a:ext cx="9569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solidFill>
                  <a:schemeClr val="tx1"/>
                </a:solidFill>
              </a:rPr>
              <a:t>群</a:t>
            </a:r>
            <a:endParaRPr lang="zh-CN" altLang="en-US" sz="2000" b="1">
              <a:solidFill>
                <a:schemeClr val="tx1"/>
              </a:solidFill>
            </a:endParaRPr>
          </a:p>
        </p:txBody>
      </p:sp>
      <p:sp>
        <p:nvSpPr>
          <p:cNvPr id="20" name="Text Box 19"/>
          <p:cNvSpPr txBox="1"/>
          <p:nvPr/>
        </p:nvSpPr>
        <p:spPr>
          <a:xfrm>
            <a:off x="5784215" y="5431790"/>
            <a:ext cx="9569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solidFill>
                  <a:schemeClr val="tx1"/>
                </a:solidFill>
              </a:rPr>
              <a:t>环</a:t>
            </a:r>
            <a:endParaRPr lang="zh-CN" altLang="en-US" sz="2000" b="1">
              <a:solidFill>
                <a:schemeClr val="tx1"/>
              </a:solidFill>
            </a:endParaRPr>
          </a:p>
        </p:txBody>
      </p:sp>
      <p:sp>
        <p:nvSpPr>
          <p:cNvPr id="22" name="Text Box 21"/>
          <p:cNvSpPr txBox="1"/>
          <p:nvPr/>
        </p:nvSpPr>
        <p:spPr>
          <a:xfrm>
            <a:off x="6808470" y="5379720"/>
            <a:ext cx="9569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solidFill>
                  <a:schemeClr val="tx1"/>
                </a:solidFill>
              </a:rPr>
              <a:t>域</a:t>
            </a:r>
            <a:endParaRPr lang="zh-CN" altLang="en-US" sz="2000" b="1">
              <a:solidFill>
                <a:schemeClr val="tx1"/>
              </a:solidFill>
            </a:endParaRPr>
          </a:p>
        </p:txBody>
      </p:sp>
      <p:pic>
        <p:nvPicPr>
          <p:cNvPr id="24" name="334E55B0-647D-440b-865C-3EC943EB4CBC-17" descr="/private/var/folders/84/p8nwhq412mg78svkb9ldnw_r0000gn/T/com.kingsoft.wpsoffice.mac/wpsoffice.bJpDPHwpsoffic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0135" y="5928995"/>
            <a:ext cx="313690" cy="295910"/>
          </a:xfrm>
          <a:prstGeom prst="rect">
            <a:avLst/>
          </a:prstGeom>
        </p:spPr>
      </p:pic>
      <p:pic>
        <p:nvPicPr>
          <p:cNvPr id="25" name="334E55B0-647D-440b-865C-3EC943EB4CBC-18" descr="wpsoffic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90135" y="5663565"/>
            <a:ext cx="593090" cy="229235"/>
          </a:xfrm>
          <a:prstGeom prst="rect">
            <a:avLst/>
          </a:prstGeom>
        </p:spPr>
      </p:pic>
      <p:pic>
        <p:nvPicPr>
          <p:cNvPr id="26" name="334E55B0-647D-440b-865C-3EC943EB4CBC-19" descr="wpsoffic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2520" y="5366385"/>
            <a:ext cx="626110" cy="241300"/>
          </a:xfrm>
          <a:prstGeom prst="rect">
            <a:avLst/>
          </a:prstGeom>
        </p:spPr>
      </p:pic>
      <p:cxnSp>
        <p:nvCxnSpPr>
          <p:cNvPr id="27" name="Straight Arrow Connector 26"/>
          <p:cNvCxnSpPr>
            <a:stCxn id="25" idx="1"/>
          </p:cNvCxnSpPr>
          <p:nvPr/>
        </p:nvCxnSpPr>
        <p:spPr>
          <a:xfrm flipH="1">
            <a:off x="3112135" y="5778500"/>
            <a:ext cx="1778000" cy="41529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Text Box 28"/>
          <p:cNvSpPr txBox="1"/>
          <p:nvPr/>
        </p:nvSpPr>
        <p:spPr>
          <a:xfrm>
            <a:off x="1136650" y="5892800"/>
            <a:ext cx="27686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特殊三维正交群</a:t>
            </a:r>
            <a:endParaRPr lang="zh-CN" altLang="en-US"/>
          </a:p>
          <a:p>
            <a:r>
              <a:rPr lang="zh-CN" altLang="en-US"/>
              <a:t>描述三维空间中的转动</a:t>
            </a:r>
            <a:endParaRPr lang="zh-CN" altLang="en-US"/>
          </a:p>
        </p:txBody>
      </p:sp>
      <p:cxnSp>
        <p:nvCxnSpPr>
          <p:cNvPr id="30" name="Straight Arrow Connector 29"/>
          <p:cNvCxnSpPr>
            <a:stCxn id="26" idx="1"/>
          </p:cNvCxnSpPr>
          <p:nvPr/>
        </p:nvCxnSpPr>
        <p:spPr>
          <a:xfrm flipH="1" flipV="1">
            <a:off x="3251835" y="5010785"/>
            <a:ext cx="1670685" cy="47625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Text Box 30"/>
          <p:cNvSpPr txBox="1"/>
          <p:nvPr/>
        </p:nvSpPr>
        <p:spPr>
          <a:xfrm>
            <a:off x="902970" y="4631690"/>
            <a:ext cx="357378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特殊二维幺正群</a:t>
            </a:r>
            <a:endParaRPr lang="zh-CN" altLang="en-US"/>
          </a:p>
          <a:p>
            <a:r>
              <a:rPr lang="zh-CN" altLang="en-US"/>
              <a:t>在量子力学中应用</a:t>
            </a:r>
            <a:endParaRPr lang="zh-CN" altLang="en-US"/>
          </a:p>
          <a:p>
            <a:r>
              <a:rPr lang="zh-CN" altLang="en-US"/>
              <a:t>（角动量，自旋，</a:t>
            </a:r>
            <a:r>
              <a:rPr lang="en-US" altLang="zh-CN"/>
              <a:t>CG</a:t>
            </a:r>
            <a:r>
              <a:rPr lang="zh-CN" altLang="en-US"/>
              <a:t>系数）</a:t>
            </a:r>
            <a:endParaRPr lang="zh-CN" altLang="en-US"/>
          </a:p>
          <a:p>
            <a:endParaRPr lang="zh-CN" altLang="en-US"/>
          </a:p>
        </p:txBody>
      </p:sp>
      <p:sp>
        <p:nvSpPr>
          <p:cNvPr id="32" name="Text Box 31"/>
          <p:cNvSpPr txBox="1"/>
          <p:nvPr/>
        </p:nvSpPr>
        <p:spPr>
          <a:xfrm>
            <a:off x="6321425" y="4932680"/>
            <a:ext cx="4870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Q</a:t>
            </a:r>
            <a:endParaRPr lang="en-US"/>
          </a:p>
        </p:txBody>
      </p:sp>
      <p:sp>
        <p:nvSpPr>
          <p:cNvPr id="33" name="Text Box 32"/>
          <p:cNvSpPr txBox="1"/>
          <p:nvPr/>
        </p:nvSpPr>
        <p:spPr>
          <a:xfrm>
            <a:off x="6741160" y="5010785"/>
            <a:ext cx="4870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C</a:t>
            </a:r>
            <a:endParaRPr lang="en-US"/>
          </a:p>
        </p:txBody>
      </p:sp>
      <p:sp>
        <p:nvSpPr>
          <p:cNvPr id="34" name="Text Box 33"/>
          <p:cNvSpPr txBox="1"/>
          <p:nvPr/>
        </p:nvSpPr>
        <p:spPr>
          <a:xfrm>
            <a:off x="6741160" y="5892800"/>
            <a:ext cx="4870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R</a:t>
            </a:r>
            <a:endParaRPr lang="en-US"/>
          </a:p>
        </p:txBody>
      </p:sp>
      <p:sp>
        <p:nvSpPr>
          <p:cNvPr id="35" name="Text Box 34"/>
          <p:cNvSpPr txBox="1"/>
          <p:nvPr/>
        </p:nvSpPr>
        <p:spPr>
          <a:xfrm>
            <a:off x="5691505" y="5064760"/>
            <a:ext cx="4870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Z</a:t>
            </a:r>
            <a:endParaRPr lang="en-US"/>
          </a:p>
        </p:txBody>
      </p:sp>
      <p:sp>
        <p:nvSpPr>
          <p:cNvPr id="36" name="Text Box 35"/>
          <p:cNvSpPr txBox="1"/>
          <p:nvPr/>
        </p:nvSpPr>
        <p:spPr>
          <a:xfrm>
            <a:off x="5774690" y="5963920"/>
            <a:ext cx="4870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2Z</a:t>
            </a:r>
            <a:endParaRPr lang="en-US"/>
          </a:p>
        </p:txBody>
      </p:sp>
      <p:sp>
        <p:nvSpPr>
          <p:cNvPr id="2" name="Text Box 1"/>
          <p:cNvSpPr txBox="1"/>
          <p:nvPr/>
        </p:nvSpPr>
        <p:spPr>
          <a:xfrm>
            <a:off x="216535" y="4060190"/>
            <a:ext cx="717359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b="1">
                <a:solidFill>
                  <a:srgbClr val="FF0000"/>
                </a:solidFill>
                <a:sym typeface="+mn-ea"/>
              </a:rPr>
              <a:t>循环群</a:t>
            </a:r>
            <a:r>
              <a:rPr lang="zh-CN" altLang="en-US">
                <a:sym typeface="+mn-ea"/>
              </a:rPr>
              <a:t>：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由一个元素生成的群</a:t>
            </a:r>
            <a:r>
              <a:rPr lang="zh-CN" altLang="en-US">
                <a:sym typeface="+mn-ea"/>
              </a:rPr>
              <a:t>，比如由</a:t>
            </a:r>
            <a:r>
              <a:rPr lang="zh-CN" altLang="en-US">
                <a:sym typeface="+mn-ea"/>
              </a:rPr>
              <a:t>元素</a:t>
            </a:r>
            <a:r>
              <a:rPr lang="en-US" altLang="zh-CN">
                <a:sym typeface="+mn-ea"/>
              </a:rPr>
              <a:t>a</a:t>
            </a:r>
            <a:r>
              <a:rPr lang="en-US" altLang="zh-CN">
                <a:sym typeface="+mn-ea"/>
              </a:rPr>
              <a:t> </a:t>
            </a:r>
            <a:r>
              <a:rPr lang="zh-CN" altLang="en-US">
                <a:sym typeface="+mn-ea"/>
              </a:rPr>
              <a:t>和加法生成的循环群</a:t>
            </a:r>
            <a:r>
              <a:rPr lang="en-US" altLang="zh-CN">
                <a:sym typeface="+mn-ea"/>
              </a:rPr>
              <a:t>G</a:t>
            </a:r>
            <a:r>
              <a:rPr lang="zh-CN" altLang="en-US">
                <a:sym typeface="+mn-ea"/>
              </a:rPr>
              <a:t>为</a:t>
            </a:r>
            <a:endParaRPr lang="zh-CN" altLang="en-US">
              <a:sym typeface="+mn-ea"/>
            </a:endParaRPr>
          </a:p>
        </p:txBody>
      </p:sp>
      <p:pic>
        <p:nvPicPr>
          <p:cNvPr id="3" name="334E55B0-647D-440b-865C-3EC943EB4CBC-36" descr="/private/var/folders/84/p8nwhq412mg78svkb9ldnw_r0000gn/T/com.kingsoft.wpsoffice.mac/wpsoffice.FHUkXGwpsoffice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88225" y="4120515"/>
            <a:ext cx="2081530" cy="269875"/>
          </a:xfrm>
          <a:prstGeom prst="rect">
            <a:avLst/>
          </a:prstGeom>
        </p:spPr>
      </p:pic>
      <p:sp>
        <p:nvSpPr>
          <p:cNvPr id="7" name="Text Box 6"/>
          <p:cNvSpPr txBox="1"/>
          <p:nvPr/>
        </p:nvSpPr>
        <p:spPr>
          <a:xfrm>
            <a:off x="6178550" y="4376420"/>
            <a:ext cx="282829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>
                <a:sym typeface="+mn-ea"/>
              </a:rPr>
              <a:t>元素</a:t>
            </a:r>
            <a:r>
              <a:rPr lang="en-US" altLang="zh-CN">
                <a:sym typeface="+mn-ea"/>
              </a:rPr>
              <a:t>a</a:t>
            </a:r>
            <a:r>
              <a:rPr lang="zh-CN" altLang="en-US">
                <a:sym typeface="+mn-ea"/>
              </a:rPr>
              <a:t>称之为群</a:t>
            </a:r>
            <a:r>
              <a:rPr lang="en-US" altLang="zh-CN">
                <a:sym typeface="+mn-ea"/>
              </a:rPr>
              <a:t>G </a:t>
            </a:r>
            <a:r>
              <a:rPr lang="zh-CN" altLang="en-US">
                <a:sym typeface="+mn-ea"/>
              </a:rPr>
              <a:t>的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生成元</a:t>
            </a:r>
            <a:endParaRPr lang="zh-CN" altLang="en-US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1"/>
          <p:cNvSpPr>
            <a:spLocks noGrp="1"/>
          </p:cNvSpPr>
          <p:nvPr/>
        </p:nvSpPr>
        <p:spPr>
          <a:xfrm>
            <a:off x="760730" y="552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/>
              <a:t>2. </a:t>
            </a:r>
            <a:r>
              <a:rPr lang="zh-CN" altLang="en-US"/>
              <a:t>子群</a:t>
            </a:r>
            <a:endParaRPr lang="zh-CN" altLang="en-US"/>
          </a:p>
        </p:txBody>
      </p:sp>
      <p:sp>
        <p:nvSpPr>
          <p:cNvPr id="21" name="Text Box 20"/>
          <p:cNvSpPr txBox="1"/>
          <p:nvPr/>
        </p:nvSpPr>
        <p:spPr>
          <a:xfrm>
            <a:off x="838200" y="1210945"/>
            <a:ext cx="1092454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000">
                <a:solidFill>
                  <a:srgbClr val="FF0000"/>
                </a:solidFill>
              </a:rPr>
              <a:t>H </a:t>
            </a:r>
            <a:r>
              <a:rPr lang="zh-CN" altLang="en-US" sz="2000">
                <a:solidFill>
                  <a:srgbClr val="FF0000"/>
                </a:solidFill>
              </a:rPr>
              <a:t>为</a:t>
            </a:r>
            <a:r>
              <a:rPr lang="en-US" altLang="zh-CN" sz="2000">
                <a:solidFill>
                  <a:srgbClr val="FF0000"/>
                </a:solidFill>
              </a:rPr>
              <a:t>G </a:t>
            </a:r>
            <a:r>
              <a:rPr lang="zh-CN" altLang="en-US" sz="2000">
                <a:solidFill>
                  <a:srgbClr val="FF0000"/>
                </a:solidFill>
              </a:rPr>
              <a:t>上的非空子集，且</a:t>
            </a:r>
            <a:r>
              <a:rPr lang="en-US" altLang="zh-CN" sz="2000">
                <a:solidFill>
                  <a:srgbClr val="FF0000"/>
                </a:solidFill>
              </a:rPr>
              <a:t>H </a:t>
            </a:r>
            <a:r>
              <a:rPr lang="zh-CN" altLang="en-US" sz="2000">
                <a:solidFill>
                  <a:srgbClr val="FF0000"/>
                </a:solidFill>
              </a:rPr>
              <a:t>对于</a:t>
            </a:r>
            <a:r>
              <a:rPr lang="en-US" altLang="zh-CN" sz="2000">
                <a:solidFill>
                  <a:srgbClr val="FF0000"/>
                </a:solidFill>
              </a:rPr>
              <a:t>G </a:t>
            </a:r>
            <a:r>
              <a:rPr lang="zh-CN" altLang="en-US" sz="2000">
                <a:solidFill>
                  <a:srgbClr val="FF0000"/>
                </a:solidFill>
              </a:rPr>
              <a:t>上的运算也可以构成一个群，则</a:t>
            </a:r>
            <a:r>
              <a:rPr lang="en-US" altLang="zh-CN" sz="2000">
                <a:solidFill>
                  <a:srgbClr val="FF0000"/>
                </a:solidFill>
              </a:rPr>
              <a:t>H </a:t>
            </a:r>
            <a:r>
              <a:rPr lang="zh-CN" altLang="en-US" sz="2000">
                <a:solidFill>
                  <a:srgbClr val="FF0000"/>
                </a:solidFill>
              </a:rPr>
              <a:t>为</a:t>
            </a:r>
            <a:r>
              <a:rPr lang="en-US" altLang="zh-CN" sz="2000">
                <a:solidFill>
                  <a:srgbClr val="FF0000"/>
                </a:solidFill>
              </a:rPr>
              <a:t>G </a:t>
            </a:r>
            <a:r>
              <a:rPr lang="zh-CN" altLang="en-US" sz="2000">
                <a:solidFill>
                  <a:srgbClr val="FF0000"/>
                </a:solidFill>
              </a:rPr>
              <a:t>的</a:t>
            </a:r>
            <a:r>
              <a:rPr lang="zh-CN" altLang="en-US" sz="2000" b="1">
                <a:solidFill>
                  <a:srgbClr val="FF0000"/>
                </a:solidFill>
              </a:rPr>
              <a:t>子群（</a:t>
            </a:r>
            <a:r>
              <a:rPr lang="en-US" altLang="zh-CN" sz="2000" b="1">
                <a:solidFill>
                  <a:srgbClr val="FF0000"/>
                </a:solidFill>
              </a:rPr>
              <a:t>subgroup</a:t>
            </a:r>
            <a:r>
              <a:rPr lang="zh-CN" altLang="en-US" sz="2000" b="1">
                <a:solidFill>
                  <a:srgbClr val="FF0000"/>
                </a:solidFill>
              </a:rPr>
              <a:t>）记作 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pic>
        <p:nvPicPr>
          <p:cNvPr id="5" name="334E55B0-647D-440b-865C-3EC943EB4CBC-20" descr="wpsoffic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58610" y="1590040"/>
            <a:ext cx="890270" cy="223520"/>
          </a:xfrm>
          <a:prstGeom prst="rect">
            <a:avLst/>
          </a:prstGeom>
        </p:spPr>
      </p:pic>
      <p:sp>
        <p:nvSpPr>
          <p:cNvPr id="10" name="Text Box 9"/>
          <p:cNvSpPr txBox="1"/>
          <p:nvPr/>
        </p:nvSpPr>
        <p:spPr>
          <a:xfrm>
            <a:off x="838200" y="1917700"/>
            <a:ext cx="75584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/>
              <a:t>子群可以作为研究群结构的工具，比如子群</a:t>
            </a:r>
            <a:r>
              <a:rPr lang="en-US" altLang="zh-CN" sz="2000"/>
              <a:t>H </a:t>
            </a:r>
            <a:r>
              <a:rPr lang="zh-CN" altLang="en-US" sz="2000"/>
              <a:t>可以划分群</a:t>
            </a:r>
            <a:r>
              <a:rPr lang="en-US" altLang="zh-CN" sz="2000"/>
              <a:t>G </a:t>
            </a:r>
            <a:endParaRPr lang="zh-CN" altLang="en-US" sz="2000"/>
          </a:p>
        </p:txBody>
      </p:sp>
      <p:sp>
        <p:nvSpPr>
          <p:cNvPr id="2" name="Text Box 1"/>
          <p:cNvSpPr txBox="1"/>
          <p:nvPr/>
        </p:nvSpPr>
        <p:spPr>
          <a:xfrm>
            <a:off x="838200" y="2316480"/>
            <a:ext cx="75584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/>
              <a:t>（参考附录 集合的划分与等价关系）</a:t>
            </a:r>
            <a:r>
              <a:rPr lang="en-US" altLang="zh-CN" sz="2000"/>
              <a:t> </a:t>
            </a:r>
            <a:endParaRPr lang="zh-CN" altLang="en-US" sz="2000"/>
          </a:p>
        </p:txBody>
      </p:sp>
      <p:sp>
        <p:nvSpPr>
          <p:cNvPr id="3" name="Text Box 2"/>
          <p:cNvSpPr txBox="1"/>
          <p:nvPr/>
        </p:nvSpPr>
        <p:spPr>
          <a:xfrm>
            <a:off x="838200" y="2715260"/>
            <a:ext cx="75584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/>
              <a:t>对于                 规定</a:t>
            </a:r>
            <a:r>
              <a:rPr lang="en-US" altLang="zh-CN" sz="2000"/>
              <a:t> </a:t>
            </a:r>
            <a:endParaRPr lang="zh-CN" altLang="en-US" sz="2000"/>
          </a:p>
        </p:txBody>
      </p:sp>
      <p:pic>
        <p:nvPicPr>
          <p:cNvPr id="6" name="334E55B0-647D-440b-865C-3EC943EB4CBC-23" descr="wpsoffic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280" y="2820035"/>
            <a:ext cx="843280" cy="223520"/>
          </a:xfrm>
          <a:prstGeom prst="rect">
            <a:avLst/>
          </a:prstGeom>
        </p:spPr>
      </p:pic>
      <p:pic>
        <p:nvPicPr>
          <p:cNvPr id="7" name="334E55B0-647D-440b-865C-3EC943EB4CBC-24" descr="wpsoffic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570" y="2776855"/>
            <a:ext cx="2299335" cy="266700"/>
          </a:xfrm>
          <a:prstGeom prst="rect">
            <a:avLst/>
          </a:prstGeom>
        </p:spPr>
      </p:pic>
      <p:sp>
        <p:nvSpPr>
          <p:cNvPr id="8" name="Text Box 7"/>
          <p:cNvSpPr txBox="1"/>
          <p:nvPr/>
        </p:nvSpPr>
        <p:spPr>
          <a:xfrm>
            <a:off x="838200" y="3114040"/>
            <a:ext cx="75584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/>
              <a:t>可验证～ 具有反身性，对称性，传递性，是</a:t>
            </a:r>
            <a:r>
              <a:rPr lang="en-US" altLang="zh-CN" sz="2000"/>
              <a:t>G </a:t>
            </a:r>
            <a:r>
              <a:rPr lang="zh-CN" altLang="en-US" sz="2000"/>
              <a:t>上的等价关系</a:t>
            </a:r>
            <a:endParaRPr lang="zh-CN" altLang="en-US" sz="2000"/>
          </a:p>
        </p:txBody>
      </p:sp>
      <p:pic>
        <p:nvPicPr>
          <p:cNvPr id="9" name="334E55B0-647D-440b-865C-3EC943EB4CBC-25" descr="wpsoffic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5915" y="3529330"/>
            <a:ext cx="5494020" cy="328295"/>
          </a:xfrm>
          <a:prstGeom prst="rect">
            <a:avLst/>
          </a:prstGeom>
        </p:spPr>
      </p:pic>
      <p:pic>
        <p:nvPicPr>
          <p:cNvPr id="11" name="334E55B0-647D-440b-865C-3EC943EB4CBC-26" descr="wpsoffic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9920" y="3857625"/>
            <a:ext cx="3601085" cy="323215"/>
          </a:xfrm>
          <a:prstGeom prst="rect">
            <a:avLst/>
          </a:prstGeom>
        </p:spPr>
      </p:pic>
      <p:pic>
        <p:nvPicPr>
          <p:cNvPr id="12" name="334E55B0-647D-440b-865C-3EC943EB4CBC-27" descr="/private/var/folders/84/p8nwhq412mg78svkb9ldnw_r0000gn/T/com.kingsoft.wpsoffice.mac/wpsoffice.dsafrgwpsoffic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99920" y="4282440"/>
            <a:ext cx="3486785" cy="301625"/>
          </a:xfrm>
          <a:prstGeom prst="rect">
            <a:avLst/>
          </a:prstGeom>
        </p:spPr>
      </p:pic>
      <p:pic>
        <p:nvPicPr>
          <p:cNvPr id="13" name="334E55B0-647D-440b-865C-3EC943EB4CBC-28" descr="/private/var/folders/84/p8nwhq412mg78svkb9ldnw_r0000gn/T/com.kingsoft.wpsoffice.mac/wpsoffice.DtWCInwpsoffic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99920" y="4647565"/>
            <a:ext cx="2620645" cy="270510"/>
          </a:xfrm>
          <a:prstGeom prst="rect">
            <a:avLst/>
          </a:prstGeom>
        </p:spPr>
      </p:pic>
      <p:sp>
        <p:nvSpPr>
          <p:cNvPr id="14" name="Text Box 13"/>
          <p:cNvSpPr txBox="1"/>
          <p:nvPr/>
        </p:nvSpPr>
        <p:spPr>
          <a:xfrm>
            <a:off x="1041400" y="4918075"/>
            <a:ext cx="75584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/>
              <a:t>aH </a:t>
            </a:r>
            <a:r>
              <a:rPr lang="zh-CN" altLang="en-US" sz="2000"/>
              <a:t>就是以</a:t>
            </a:r>
            <a:r>
              <a:rPr lang="en-US" altLang="zh-CN" sz="2000"/>
              <a:t>a </a:t>
            </a:r>
            <a:r>
              <a:rPr lang="zh-CN" altLang="en-US" sz="2000"/>
              <a:t>为代表的</a:t>
            </a:r>
            <a:r>
              <a:rPr lang="en-US" altLang="zh-CN" sz="2000"/>
              <a:t>H </a:t>
            </a:r>
            <a:r>
              <a:rPr lang="zh-CN" altLang="en-US" sz="2000"/>
              <a:t>的</a:t>
            </a:r>
            <a:r>
              <a:rPr lang="zh-CN" altLang="en-US" sz="2000" b="1">
                <a:solidFill>
                  <a:srgbClr val="FF0000"/>
                </a:solidFill>
              </a:rPr>
              <a:t>左陪集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sp>
        <p:nvSpPr>
          <p:cNvPr id="15" name="Text Box 14"/>
          <p:cNvSpPr txBox="1"/>
          <p:nvPr/>
        </p:nvSpPr>
        <p:spPr>
          <a:xfrm>
            <a:off x="1041400" y="5316855"/>
            <a:ext cx="75584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/>
              <a:t>H </a:t>
            </a:r>
            <a:r>
              <a:rPr lang="zh-CN" altLang="en-US" sz="2000"/>
              <a:t>所有左陪集组成的集合为</a:t>
            </a:r>
            <a:r>
              <a:rPr lang="en-US" altLang="zh-CN" sz="2000" b="1">
                <a:solidFill>
                  <a:srgbClr val="FF0000"/>
                </a:solidFill>
              </a:rPr>
              <a:t>G </a:t>
            </a:r>
            <a:r>
              <a:rPr lang="zh-CN" altLang="en-US" sz="2000" b="1">
                <a:solidFill>
                  <a:srgbClr val="FF0000"/>
                </a:solidFill>
              </a:rPr>
              <a:t>的划分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sp>
        <p:nvSpPr>
          <p:cNvPr id="16" name="Flowchart: Summing Junction 15"/>
          <p:cNvSpPr/>
          <p:nvPr/>
        </p:nvSpPr>
        <p:spPr>
          <a:xfrm>
            <a:off x="6058535" y="4610100"/>
            <a:ext cx="2032000" cy="1384300"/>
          </a:xfrm>
          <a:prstGeom prst="flowChartSummingJunction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7" name="Text Box 16"/>
          <p:cNvSpPr txBox="1"/>
          <p:nvPr/>
        </p:nvSpPr>
        <p:spPr>
          <a:xfrm>
            <a:off x="6807835" y="4737100"/>
            <a:ext cx="5715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aH</a:t>
            </a:r>
            <a:endParaRPr lang="en-US"/>
          </a:p>
        </p:txBody>
      </p:sp>
      <p:sp>
        <p:nvSpPr>
          <p:cNvPr id="18" name="Text Box 17"/>
          <p:cNvSpPr txBox="1"/>
          <p:nvPr/>
        </p:nvSpPr>
        <p:spPr>
          <a:xfrm>
            <a:off x="6236335" y="5105400"/>
            <a:ext cx="5715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bH</a:t>
            </a:r>
            <a:endParaRPr lang="en-US"/>
          </a:p>
        </p:txBody>
      </p:sp>
      <p:sp>
        <p:nvSpPr>
          <p:cNvPr id="19" name="Text Box 18"/>
          <p:cNvSpPr txBox="1"/>
          <p:nvPr/>
        </p:nvSpPr>
        <p:spPr>
          <a:xfrm>
            <a:off x="7379335" y="5105400"/>
            <a:ext cx="5715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cH</a:t>
            </a:r>
            <a:endParaRPr lang="en-US"/>
          </a:p>
        </p:txBody>
      </p:sp>
      <p:sp>
        <p:nvSpPr>
          <p:cNvPr id="20" name="Text Box 19"/>
          <p:cNvSpPr txBox="1"/>
          <p:nvPr/>
        </p:nvSpPr>
        <p:spPr>
          <a:xfrm>
            <a:off x="6807835" y="5332095"/>
            <a:ext cx="5715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... ...</a:t>
            </a:r>
            <a:endParaRPr lang="en-US"/>
          </a:p>
        </p:txBody>
      </p:sp>
      <p:pic>
        <p:nvPicPr>
          <p:cNvPr id="22" name="334E55B0-647D-440b-865C-3EC943EB4CBC-29" descr="wpsoffice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45715" y="5850255"/>
            <a:ext cx="3512820" cy="24574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1"/>
          <p:cNvSpPr>
            <a:spLocks noGrp="1"/>
          </p:cNvSpPr>
          <p:nvPr/>
        </p:nvSpPr>
        <p:spPr>
          <a:xfrm>
            <a:off x="760730" y="552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/>
              <a:t>2. </a:t>
            </a:r>
            <a:r>
              <a:rPr lang="zh-CN" altLang="en-US"/>
              <a:t>子群</a:t>
            </a:r>
            <a:endParaRPr lang="zh-CN" altLang="en-US"/>
          </a:p>
        </p:txBody>
      </p:sp>
      <p:pic>
        <p:nvPicPr>
          <p:cNvPr id="22" name="334E55B0-647D-440b-865C-3EC943EB4CBC-30" descr="wpsoffic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8050" y="2141855"/>
            <a:ext cx="3512820" cy="245745"/>
          </a:xfrm>
          <a:prstGeom prst="rect">
            <a:avLst/>
          </a:prstGeom>
        </p:spPr>
      </p:pic>
      <p:sp>
        <p:nvSpPr>
          <p:cNvPr id="15" name="Text Box 14"/>
          <p:cNvSpPr txBox="1"/>
          <p:nvPr/>
        </p:nvSpPr>
        <p:spPr>
          <a:xfrm>
            <a:off x="760730" y="1163955"/>
            <a:ext cx="75584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>
                <a:solidFill>
                  <a:schemeClr val="tx1"/>
                </a:solidFill>
              </a:rPr>
              <a:t>定义群</a:t>
            </a:r>
            <a:r>
              <a:rPr lang="en-US" altLang="zh-CN" sz="2000">
                <a:solidFill>
                  <a:schemeClr val="tx1"/>
                </a:solidFill>
              </a:rPr>
              <a:t>G </a:t>
            </a:r>
            <a:r>
              <a:rPr lang="zh-CN" altLang="en-US" sz="2000">
                <a:solidFill>
                  <a:schemeClr val="tx1"/>
                </a:solidFill>
              </a:rPr>
              <a:t>的</a:t>
            </a:r>
            <a:r>
              <a:rPr lang="zh-CN" altLang="en-US" sz="2000" b="1">
                <a:solidFill>
                  <a:srgbClr val="FF0000"/>
                </a:solidFill>
              </a:rPr>
              <a:t>基数</a:t>
            </a:r>
            <a:r>
              <a:rPr lang="zh-CN" altLang="en-US" sz="2000">
                <a:solidFill>
                  <a:srgbClr val="FF0000"/>
                </a:solidFill>
              </a:rPr>
              <a:t> </a:t>
            </a:r>
            <a:r>
              <a:rPr lang="en-US" altLang="zh-CN" sz="2000">
                <a:solidFill>
                  <a:srgbClr val="FF0000"/>
                </a:solidFill>
              </a:rPr>
              <a:t>[G:H]</a:t>
            </a:r>
            <a:endParaRPr lang="en-US" altLang="zh-CN" sz="2000">
              <a:solidFill>
                <a:srgbClr val="FF0000"/>
              </a:solidFill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760730" y="1657350"/>
            <a:ext cx="75584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>
                <a:solidFill>
                  <a:schemeClr val="tx1"/>
                </a:solidFill>
              </a:rPr>
              <a:t>若群</a:t>
            </a:r>
            <a:r>
              <a:rPr lang="en-US" altLang="zh-CN" sz="2000">
                <a:solidFill>
                  <a:schemeClr val="tx1"/>
                </a:solidFill>
              </a:rPr>
              <a:t>G </a:t>
            </a:r>
            <a:r>
              <a:rPr lang="zh-CN" altLang="en-US" sz="2000">
                <a:solidFill>
                  <a:schemeClr val="tx1"/>
                </a:solidFill>
              </a:rPr>
              <a:t>为有限集，</a:t>
            </a:r>
            <a:r>
              <a:rPr lang="en-US" altLang="zh-CN" sz="2000">
                <a:solidFill>
                  <a:schemeClr val="tx1"/>
                </a:solidFill>
              </a:rPr>
              <a:t>[G:H]=r r </a:t>
            </a:r>
            <a:r>
              <a:rPr lang="zh-CN" altLang="en-US" sz="2000">
                <a:solidFill>
                  <a:schemeClr val="tx1"/>
                </a:solidFill>
              </a:rPr>
              <a:t>为左陪集的个数，</a:t>
            </a:r>
            <a:r>
              <a:rPr lang="en-US" altLang="zh-CN" sz="2000">
                <a:solidFill>
                  <a:schemeClr val="tx1"/>
                </a:solidFill>
              </a:rPr>
              <a:t>G </a:t>
            </a:r>
            <a:r>
              <a:rPr lang="zh-CN" altLang="en-US" sz="2000">
                <a:solidFill>
                  <a:schemeClr val="tx1"/>
                </a:solidFill>
              </a:rPr>
              <a:t>关于</a:t>
            </a:r>
            <a:r>
              <a:rPr lang="en-US" altLang="zh-CN" sz="2000">
                <a:solidFill>
                  <a:schemeClr val="tx1"/>
                </a:solidFill>
              </a:rPr>
              <a:t>H </a:t>
            </a:r>
            <a:r>
              <a:rPr lang="zh-CN" altLang="en-US" sz="2000">
                <a:solidFill>
                  <a:schemeClr val="tx1"/>
                </a:solidFill>
              </a:rPr>
              <a:t>有分解式</a:t>
            </a:r>
            <a:endParaRPr lang="zh-CN" altLang="en-US" sz="2000">
              <a:solidFill>
                <a:schemeClr val="tx1"/>
              </a:solidFill>
            </a:endParaRPr>
          </a:p>
        </p:txBody>
      </p:sp>
      <p:sp>
        <p:nvSpPr>
          <p:cNvPr id="6" name="Text Box 5"/>
          <p:cNvSpPr txBox="1"/>
          <p:nvPr/>
        </p:nvSpPr>
        <p:spPr>
          <a:xfrm>
            <a:off x="760730" y="2482850"/>
            <a:ext cx="75584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>
                <a:solidFill>
                  <a:schemeClr val="tx1"/>
                </a:solidFill>
              </a:rPr>
              <a:t>则群</a:t>
            </a:r>
            <a:r>
              <a:rPr lang="en-US" altLang="zh-CN" sz="2000">
                <a:solidFill>
                  <a:schemeClr val="tx1"/>
                </a:solidFill>
              </a:rPr>
              <a:t>G </a:t>
            </a:r>
            <a:r>
              <a:rPr lang="zh-CN" altLang="en-US" sz="2000">
                <a:solidFill>
                  <a:schemeClr val="tx1"/>
                </a:solidFill>
              </a:rPr>
              <a:t>的阶与子群</a:t>
            </a:r>
            <a:r>
              <a:rPr lang="en-US" altLang="zh-CN" sz="2000">
                <a:solidFill>
                  <a:schemeClr val="tx1"/>
                </a:solidFill>
              </a:rPr>
              <a:t>H </a:t>
            </a:r>
            <a:r>
              <a:rPr lang="zh-CN" altLang="en-US" sz="2000">
                <a:solidFill>
                  <a:schemeClr val="tx1"/>
                </a:solidFill>
              </a:rPr>
              <a:t>的阶（群的阶就是群元的个数）之间有关系</a:t>
            </a:r>
            <a:endParaRPr lang="zh-CN" altLang="en-US" sz="2000">
              <a:solidFill>
                <a:schemeClr val="tx1"/>
              </a:solidFill>
            </a:endParaRPr>
          </a:p>
        </p:txBody>
      </p:sp>
      <p:pic>
        <p:nvPicPr>
          <p:cNvPr id="7" name="334E55B0-647D-440b-865C-3EC943EB4CBC-31" descr="/private/var/folders/84/p8nwhq412mg78svkb9ldnw_r0000gn/T/com.kingsoft.wpsoffice.mac/wpsoffice.EOFBBHwpsoffic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50" y="2957513"/>
            <a:ext cx="2744470" cy="285115"/>
          </a:xfrm>
          <a:prstGeom prst="rect">
            <a:avLst/>
          </a:prstGeom>
        </p:spPr>
      </p:pic>
      <p:sp>
        <p:nvSpPr>
          <p:cNvPr id="8" name="Text Box 7"/>
          <p:cNvSpPr txBox="1"/>
          <p:nvPr/>
        </p:nvSpPr>
        <p:spPr>
          <a:xfrm>
            <a:off x="760730" y="3242945"/>
            <a:ext cx="83204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>
                <a:solidFill>
                  <a:schemeClr val="tx1"/>
                </a:solidFill>
              </a:rPr>
              <a:t>可以得出，</a:t>
            </a:r>
            <a:r>
              <a:rPr lang="zh-CN" altLang="en-US" sz="2000">
                <a:solidFill>
                  <a:srgbClr val="FF0000"/>
                </a:solidFill>
              </a:rPr>
              <a:t>任何一个群的阶都是子群阶的因数</a:t>
            </a:r>
            <a:r>
              <a:rPr lang="zh-CN" altLang="en-US" sz="2000">
                <a:solidFill>
                  <a:schemeClr val="tx1"/>
                </a:solidFill>
              </a:rPr>
              <a:t>，这是群的</a:t>
            </a:r>
            <a:r>
              <a:rPr lang="zh-CN" altLang="en-US" sz="2000" b="1">
                <a:solidFill>
                  <a:srgbClr val="FF0000"/>
                </a:solidFill>
              </a:rPr>
              <a:t>拉格朗日定理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sp>
        <p:nvSpPr>
          <p:cNvPr id="9" name="Text Box 8"/>
          <p:cNvSpPr txBox="1"/>
          <p:nvPr/>
        </p:nvSpPr>
        <p:spPr>
          <a:xfrm>
            <a:off x="760730" y="3641725"/>
            <a:ext cx="75584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>
                <a:solidFill>
                  <a:schemeClr val="tx1"/>
                </a:solidFill>
              </a:rPr>
              <a:t>根据群的拉格朗日定理可以证明，如果一个群的阶为素数，那这个群一定是循环群（证明过程如下）</a:t>
            </a:r>
            <a:endParaRPr lang="zh-CN" altLang="en-US" sz="2000">
              <a:solidFill>
                <a:schemeClr val="tx1"/>
              </a:solidFill>
            </a:endParaRPr>
          </a:p>
        </p:txBody>
      </p:sp>
      <p:sp>
        <p:nvSpPr>
          <p:cNvPr id="10" name="Text Box 9"/>
          <p:cNvSpPr txBox="1"/>
          <p:nvPr/>
        </p:nvSpPr>
        <p:spPr>
          <a:xfrm>
            <a:off x="908050" y="4348480"/>
            <a:ext cx="755840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>
                <a:solidFill>
                  <a:schemeClr val="tx1"/>
                </a:solidFill>
              </a:rPr>
              <a:t>群</a:t>
            </a:r>
            <a:r>
              <a:rPr lang="en-US" altLang="zh-CN" sz="2000">
                <a:solidFill>
                  <a:schemeClr val="tx1"/>
                </a:solidFill>
              </a:rPr>
              <a:t>G </a:t>
            </a:r>
            <a:r>
              <a:rPr lang="zh-CN" altLang="en-US" sz="2000">
                <a:solidFill>
                  <a:schemeClr val="tx1"/>
                </a:solidFill>
              </a:rPr>
              <a:t>的阶为素数                     </a:t>
            </a:r>
            <a:r>
              <a:rPr lang="en-US" altLang="zh-CN" sz="2000">
                <a:solidFill>
                  <a:schemeClr val="tx1"/>
                </a:solidFill>
              </a:rPr>
              <a:t>r </a:t>
            </a:r>
            <a:r>
              <a:rPr lang="zh-CN" altLang="en-US" sz="2000">
                <a:solidFill>
                  <a:schemeClr val="tx1"/>
                </a:solidFill>
              </a:rPr>
              <a:t>为素数，因数只有</a:t>
            </a:r>
            <a:r>
              <a:rPr lang="en-US" altLang="zh-CN" sz="2000">
                <a:solidFill>
                  <a:schemeClr val="tx1"/>
                </a:solidFill>
              </a:rPr>
              <a:t>1</a:t>
            </a:r>
            <a:r>
              <a:rPr lang="zh-CN" altLang="en-US" sz="2000">
                <a:solidFill>
                  <a:schemeClr val="tx1"/>
                </a:solidFill>
              </a:rPr>
              <a:t>和</a:t>
            </a:r>
            <a:r>
              <a:rPr lang="en-US" altLang="zh-CN" sz="2000">
                <a:solidFill>
                  <a:schemeClr val="tx1"/>
                </a:solidFill>
              </a:rPr>
              <a:t>r</a:t>
            </a:r>
            <a:endParaRPr lang="en-US" altLang="zh-CN" sz="2000">
              <a:solidFill>
                <a:schemeClr val="tx1"/>
              </a:solidFill>
            </a:endParaRPr>
          </a:p>
          <a:p>
            <a:r>
              <a:rPr lang="zh-CN" altLang="en-US" sz="2000">
                <a:solidFill>
                  <a:schemeClr val="tx1"/>
                </a:solidFill>
              </a:rPr>
              <a:t>由拉格朗日定理，子群的阶数为</a:t>
            </a:r>
            <a:r>
              <a:rPr lang="en-US" altLang="zh-CN" sz="2000">
                <a:solidFill>
                  <a:schemeClr val="tx1"/>
                </a:solidFill>
              </a:rPr>
              <a:t>1</a:t>
            </a:r>
            <a:r>
              <a:rPr lang="zh-CN" altLang="en-US" sz="2000">
                <a:solidFill>
                  <a:schemeClr val="tx1"/>
                </a:solidFill>
              </a:rPr>
              <a:t>或</a:t>
            </a:r>
            <a:r>
              <a:rPr lang="en-US" altLang="zh-CN" sz="2000">
                <a:solidFill>
                  <a:schemeClr val="tx1"/>
                </a:solidFill>
              </a:rPr>
              <a:t>r</a:t>
            </a:r>
            <a:endParaRPr lang="en-US" altLang="zh-CN" sz="2000">
              <a:solidFill>
                <a:schemeClr val="tx1"/>
              </a:solidFill>
            </a:endParaRPr>
          </a:p>
          <a:p>
            <a:r>
              <a:rPr lang="en-US" altLang="zh-CN" sz="2000">
                <a:solidFill>
                  <a:schemeClr val="tx1"/>
                </a:solidFill>
              </a:rPr>
              <a:t>               </a:t>
            </a:r>
            <a:r>
              <a:rPr lang="zh-CN" altLang="en-US" sz="2000">
                <a:solidFill>
                  <a:schemeClr val="tx1"/>
                </a:solidFill>
              </a:rPr>
              <a:t>时</a:t>
            </a:r>
            <a:r>
              <a:rPr lang="en-US" altLang="zh-CN" sz="2000">
                <a:solidFill>
                  <a:schemeClr val="tx1"/>
                </a:solidFill>
              </a:rPr>
              <a:t>H </a:t>
            </a:r>
            <a:r>
              <a:rPr lang="zh-CN" altLang="en-US" sz="2000">
                <a:solidFill>
                  <a:schemeClr val="tx1"/>
                </a:solidFill>
              </a:rPr>
              <a:t>只有一个元素，单位元</a:t>
            </a:r>
            <a:r>
              <a:rPr lang="en-US" altLang="zh-CN" sz="2000">
                <a:solidFill>
                  <a:schemeClr val="tx1"/>
                </a:solidFill>
              </a:rPr>
              <a:t>e </a:t>
            </a:r>
            <a:endParaRPr lang="en-US" altLang="zh-CN" sz="2000">
              <a:solidFill>
                <a:schemeClr val="tx1"/>
              </a:solidFill>
            </a:endParaRPr>
          </a:p>
          <a:p>
            <a:r>
              <a:rPr lang="en-US" altLang="zh-CN" sz="2000">
                <a:solidFill>
                  <a:schemeClr val="tx1"/>
                </a:solidFill>
              </a:rPr>
              <a:t>               </a:t>
            </a:r>
            <a:r>
              <a:rPr lang="zh-CN" altLang="en-US" sz="2000">
                <a:solidFill>
                  <a:schemeClr val="tx1"/>
                </a:solidFill>
              </a:rPr>
              <a:t>时</a:t>
            </a:r>
            <a:r>
              <a:rPr lang="en-US" altLang="zh-CN" sz="2000">
                <a:solidFill>
                  <a:schemeClr val="tx1"/>
                </a:solidFill>
              </a:rPr>
              <a:t>H </a:t>
            </a:r>
            <a:r>
              <a:rPr lang="zh-CN" altLang="en-US" sz="2000">
                <a:solidFill>
                  <a:schemeClr val="tx1"/>
                </a:solidFill>
              </a:rPr>
              <a:t>等于</a:t>
            </a:r>
            <a:r>
              <a:rPr lang="en-US" altLang="zh-CN" sz="2000">
                <a:solidFill>
                  <a:schemeClr val="tx1"/>
                </a:solidFill>
              </a:rPr>
              <a:t>G</a:t>
            </a:r>
            <a:endParaRPr lang="en-US" altLang="zh-CN" sz="2000">
              <a:solidFill>
                <a:schemeClr val="tx1"/>
              </a:solidFill>
            </a:endParaRPr>
          </a:p>
          <a:p>
            <a:r>
              <a:rPr lang="zh-CN" altLang="en-US" sz="2000">
                <a:solidFill>
                  <a:schemeClr val="tx1"/>
                </a:solidFill>
              </a:rPr>
              <a:t>也就是说，在</a:t>
            </a:r>
            <a:r>
              <a:rPr lang="en-US" altLang="zh-CN" sz="2000">
                <a:solidFill>
                  <a:schemeClr val="tx1"/>
                </a:solidFill>
              </a:rPr>
              <a:t>G </a:t>
            </a:r>
            <a:r>
              <a:rPr lang="zh-CN" altLang="en-US" sz="2000">
                <a:solidFill>
                  <a:schemeClr val="tx1"/>
                </a:solidFill>
              </a:rPr>
              <a:t>里任取一个不为</a:t>
            </a:r>
            <a:r>
              <a:rPr lang="en-US" altLang="zh-CN" sz="2000">
                <a:solidFill>
                  <a:schemeClr val="tx1"/>
                </a:solidFill>
              </a:rPr>
              <a:t>e </a:t>
            </a:r>
            <a:r>
              <a:rPr lang="zh-CN" altLang="en-US" sz="2000">
                <a:solidFill>
                  <a:schemeClr val="tx1"/>
                </a:solidFill>
              </a:rPr>
              <a:t>的群元，都可以生成群</a:t>
            </a:r>
            <a:r>
              <a:rPr lang="en-US" altLang="zh-CN" sz="2000">
                <a:solidFill>
                  <a:schemeClr val="tx1"/>
                </a:solidFill>
              </a:rPr>
              <a:t>G</a:t>
            </a:r>
            <a:r>
              <a:rPr lang="zh-CN" altLang="en-US" sz="2000">
                <a:solidFill>
                  <a:schemeClr val="tx1"/>
                </a:solidFill>
              </a:rPr>
              <a:t>，这符合循环群的定义</a:t>
            </a:r>
            <a:endParaRPr lang="zh-CN" altLang="en-US" sz="2000">
              <a:solidFill>
                <a:schemeClr val="tx1"/>
              </a:solidFill>
            </a:endParaRPr>
          </a:p>
        </p:txBody>
      </p:sp>
      <p:pic>
        <p:nvPicPr>
          <p:cNvPr id="11" name="334E55B0-647D-440b-865C-3EC943EB4CBC-32" descr="/private/var/folders/84/p8nwhq412mg78svkb9ldnw_r0000gn/T/com.kingsoft.wpsoffice.mac/wpsoffice.MnZwujwpsoffic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8155" y="4405313"/>
            <a:ext cx="937260" cy="285115"/>
          </a:xfrm>
          <a:prstGeom prst="rect">
            <a:avLst/>
          </a:prstGeom>
        </p:spPr>
      </p:pic>
      <p:pic>
        <p:nvPicPr>
          <p:cNvPr id="12" name="334E55B0-647D-440b-865C-3EC943EB4CBC-33" descr="/private/var/folders/84/p8nwhq412mg78svkb9ldnw_r0000gn/T/com.kingsoft.wpsoffice.mac/wpsoffice.dkLsGFwpsoffic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0655" y="4759960"/>
            <a:ext cx="1243965" cy="254635"/>
          </a:xfrm>
          <a:prstGeom prst="rect">
            <a:avLst/>
          </a:prstGeom>
        </p:spPr>
      </p:pic>
      <p:pic>
        <p:nvPicPr>
          <p:cNvPr id="13" name="334E55B0-647D-440b-865C-3EC943EB4CBC-34" descr="/private/var/folders/84/p8nwhq412mg78svkb9ldnw_r0000gn/T/com.kingsoft.wpsoffice.mac/wpsoffice.xBnHzLwpsoffic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6155" y="5082541"/>
            <a:ext cx="937260" cy="275590"/>
          </a:xfrm>
          <a:prstGeom prst="rect">
            <a:avLst/>
          </a:prstGeom>
        </p:spPr>
      </p:pic>
      <p:pic>
        <p:nvPicPr>
          <p:cNvPr id="14" name="334E55B0-647D-440b-865C-3EC943EB4CBC-35" descr="/private/var/folders/84/p8nwhq412mg78svkb9ldnw_r0000gn/T/com.kingsoft.wpsoffice.mac/wpsoffice.cTKUNIwpsoffic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6155" y="5395914"/>
            <a:ext cx="937260" cy="27368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5875"/>
            <a:ext cx="10515600" cy="1325563"/>
          </a:xfrm>
        </p:spPr>
        <p:txBody>
          <a:bodyPr/>
          <a:p>
            <a:r>
              <a:rPr lang="zh-CN" altLang="en-US"/>
              <a:t>附录：集合的划分与等价关系</a:t>
            </a:r>
            <a:endParaRPr lang="zh-CN" altLang="en-US"/>
          </a:p>
        </p:txBody>
      </p:sp>
      <p:sp>
        <p:nvSpPr>
          <p:cNvPr id="11" name="Content Placeholder 2"/>
          <p:cNvSpPr>
            <a:spLocks noGrp="1"/>
          </p:cNvSpPr>
          <p:nvPr/>
        </p:nvSpPr>
        <p:spPr>
          <a:xfrm>
            <a:off x="760730" y="1169670"/>
            <a:ext cx="10515600" cy="7270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>
                <a:solidFill>
                  <a:schemeClr val="accent1"/>
                </a:solidFill>
                <a:sym typeface="+mn-ea"/>
              </a:rPr>
              <a:t>例子</a:t>
            </a:r>
            <a:r>
              <a:rPr lang="zh-CN" altLang="en-US">
                <a:solidFill>
                  <a:schemeClr val="accent1"/>
                </a:solidFill>
                <a:sym typeface="+mn-ea"/>
              </a:rPr>
              <a:t>：</a:t>
            </a:r>
            <a:r>
              <a:rPr lang="zh-CN" altLang="en-US" sz="2400">
                <a:solidFill>
                  <a:schemeClr val="tx1"/>
                </a:solidFill>
                <a:sym typeface="+mn-ea"/>
              </a:rPr>
              <a:t>考虑集合                                    上</a:t>
            </a:r>
            <a:r>
              <a:rPr lang="en-US" altLang="zh-CN" sz="2400">
                <a:solidFill>
                  <a:schemeClr val="tx1"/>
                </a:solidFill>
                <a:sym typeface="+mn-ea"/>
              </a:rPr>
              <a:t>“</a:t>
            </a:r>
            <a:r>
              <a:rPr lang="zh-CN" altLang="en-US" sz="2400">
                <a:solidFill>
                  <a:schemeClr val="tx1"/>
                </a:solidFill>
                <a:sym typeface="+mn-ea"/>
              </a:rPr>
              <a:t>两数模</a:t>
            </a:r>
            <a:r>
              <a:rPr lang="en-US" altLang="zh-CN" sz="2400">
                <a:solidFill>
                  <a:schemeClr val="tx1"/>
                </a:solidFill>
                <a:sym typeface="+mn-ea"/>
              </a:rPr>
              <a:t>3</a:t>
            </a:r>
            <a:r>
              <a:rPr lang="zh-CN" altLang="en-US" sz="2400">
                <a:solidFill>
                  <a:schemeClr val="tx1"/>
                </a:solidFill>
                <a:sym typeface="+mn-ea"/>
              </a:rPr>
              <a:t>相等</a:t>
            </a:r>
            <a:r>
              <a:rPr lang="en-US" altLang="zh-CN" sz="2400">
                <a:solidFill>
                  <a:schemeClr val="tx1"/>
                </a:solidFill>
                <a:sym typeface="+mn-ea"/>
              </a:rPr>
              <a:t>”</a:t>
            </a:r>
            <a:r>
              <a:rPr lang="zh-CN" altLang="en-US" sz="2400">
                <a:solidFill>
                  <a:schemeClr val="tx1"/>
                </a:solidFill>
                <a:sym typeface="+mn-ea"/>
              </a:rPr>
              <a:t>的关系，把它们都列出来</a:t>
            </a:r>
            <a:endParaRPr lang="en-US" altLang="zh-CN" sz="2400">
              <a:sym typeface="+mn-ea"/>
            </a:endParaRPr>
          </a:p>
          <a:p>
            <a:endParaRPr lang="en-US" altLang="zh-CN" sz="2400">
              <a:sym typeface="+mn-ea"/>
            </a:endParaRPr>
          </a:p>
        </p:txBody>
      </p:sp>
      <p:pic>
        <p:nvPicPr>
          <p:cNvPr id="5" name="334E55B0-647D-440b-865C-3EC943EB4CBC-21" descr="wpsoffic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28035" y="1213485"/>
            <a:ext cx="2856230" cy="281940"/>
          </a:xfrm>
          <a:prstGeom prst="rect">
            <a:avLst/>
          </a:prstGeom>
        </p:spPr>
      </p:pic>
      <p:pic>
        <p:nvPicPr>
          <p:cNvPr id="6" name="334E55B0-647D-440b-865C-3EC943EB4CBC-22" descr="wpsoffic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896745"/>
            <a:ext cx="10058400" cy="163830"/>
          </a:xfrm>
          <a:prstGeom prst="rect">
            <a:avLst/>
          </a:prstGeom>
        </p:spPr>
      </p:pic>
      <p:sp>
        <p:nvSpPr>
          <p:cNvPr id="7" name="Text Box 6"/>
          <p:cNvSpPr txBox="1"/>
          <p:nvPr/>
        </p:nvSpPr>
        <p:spPr>
          <a:xfrm>
            <a:off x="2218690" y="2290445"/>
            <a:ext cx="381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1</a:t>
            </a:r>
            <a:endParaRPr lang="en-US"/>
          </a:p>
        </p:txBody>
      </p:sp>
      <p:sp>
        <p:nvSpPr>
          <p:cNvPr id="8" name="Text Box 7"/>
          <p:cNvSpPr txBox="1"/>
          <p:nvPr/>
        </p:nvSpPr>
        <p:spPr>
          <a:xfrm>
            <a:off x="1761490" y="3027045"/>
            <a:ext cx="381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4</a:t>
            </a:r>
            <a:endParaRPr lang="en-US"/>
          </a:p>
        </p:txBody>
      </p:sp>
      <p:sp>
        <p:nvSpPr>
          <p:cNvPr id="9" name="Text Box 8"/>
          <p:cNvSpPr txBox="1"/>
          <p:nvPr/>
        </p:nvSpPr>
        <p:spPr>
          <a:xfrm>
            <a:off x="2713990" y="3027045"/>
            <a:ext cx="381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7</a:t>
            </a:r>
            <a:endParaRPr lang="en-US"/>
          </a:p>
        </p:txBody>
      </p:sp>
      <p:cxnSp>
        <p:nvCxnSpPr>
          <p:cNvPr id="10" name="Straight Arrow Connector 9"/>
          <p:cNvCxnSpPr>
            <a:stCxn id="8" idx="0"/>
            <a:endCxn id="7" idx="2"/>
          </p:cNvCxnSpPr>
          <p:nvPr/>
        </p:nvCxnSpPr>
        <p:spPr>
          <a:xfrm flipV="1">
            <a:off x="1951990" y="2658745"/>
            <a:ext cx="457200" cy="3683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3"/>
            <a:endCxn id="9" idx="1"/>
          </p:cNvCxnSpPr>
          <p:nvPr/>
        </p:nvCxnSpPr>
        <p:spPr>
          <a:xfrm>
            <a:off x="2142490" y="3211195"/>
            <a:ext cx="5715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9" idx="0"/>
          </p:cNvCxnSpPr>
          <p:nvPr/>
        </p:nvCxnSpPr>
        <p:spPr>
          <a:xfrm>
            <a:off x="2383790" y="2684145"/>
            <a:ext cx="520700" cy="3429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>
            <a:stCxn id="7" idx="1"/>
            <a:endCxn id="7" idx="3"/>
          </p:cNvCxnSpPr>
          <p:nvPr/>
        </p:nvCxnSpPr>
        <p:spPr>
          <a:xfrm rot="10800000" flipH="1">
            <a:off x="2218690" y="2474595"/>
            <a:ext cx="381000" cy="3175"/>
          </a:xfrm>
          <a:prstGeom prst="curvedConnector5">
            <a:avLst>
              <a:gd name="adj1" fmla="val -62500"/>
              <a:gd name="adj2" fmla="val 13400000"/>
              <a:gd name="adj3" fmla="val 1625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flipH="1">
            <a:off x="5323840" y="3185795"/>
            <a:ext cx="190500" cy="184150"/>
          </a:xfrm>
          <a:prstGeom prst="curvedConnector4">
            <a:avLst>
              <a:gd name="adj1" fmla="val -125000"/>
              <a:gd name="adj2" fmla="val 22931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>
            <a:stCxn id="8" idx="2"/>
            <a:endCxn id="8" idx="1"/>
          </p:cNvCxnSpPr>
          <p:nvPr/>
        </p:nvCxnSpPr>
        <p:spPr>
          <a:xfrm rot="5400000" flipH="1">
            <a:off x="1764665" y="3208020"/>
            <a:ext cx="184150" cy="190500"/>
          </a:xfrm>
          <a:prstGeom prst="curvedConnector4">
            <a:avLst>
              <a:gd name="adj1" fmla="val -129310"/>
              <a:gd name="adj2" fmla="val 225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16"/>
          <p:cNvSpPr txBox="1"/>
          <p:nvPr/>
        </p:nvSpPr>
        <p:spPr>
          <a:xfrm>
            <a:off x="4565650" y="2474595"/>
            <a:ext cx="381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2</a:t>
            </a:r>
            <a:endParaRPr lang="en-US"/>
          </a:p>
        </p:txBody>
      </p:sp>
      <p:sp>
        <p:nvSpPr>
          <p:cNvPr id="18" name="Text Box 17"/>
          <p:cNvSpPr txBox="1"/>
          <p:nvPr/>
        </p:nvSpPr>
        <p:spPr>
          <a:xfrm>
            <a:off x="4032250" y="3027045"/>
            <a:ext cx="381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5</a:t>
            </a:r>
            <a:endParaRPr lang="en-US"/>
          </a:p>
        </p:txBody>
      </p:sp>
      <p:sp>
        <p:nvSpPr>
          <p:cNvPr id="19" name="Text Box 18"/>
          <p:cNvSpPr txBox="1"/>
          <p:nvPr/>
        </p:nvSpPr>
        <p:spPr>
          <a:xfrm>
            <a:off x="5228590" y="3027045"/>
            <a:ext cx="381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8</a:t>
            </a:r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707890" y="2842895"/>
            <a:ext cx="520700" cy="3429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470400" y="3211195"/>
            <a:ext cx="5715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4250690" y="2842895"/>
            <a:ext cx="457200" cy="3683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flipH="1">
            <a:off x="2809240" y="3185795"/>
            <a:ext cx="190500" cy="184150"/>
          </a:xfrm>
          <a:prstGeom prst="curvedConnector4">
            <a:avLst>
              <a:gd name="adj1" fmla="val -125000"/>
              <a:gd name="adj2" fmla="val 22931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/>
          <p:nvPr/>
        </p:nvCxnSpPr>
        <p:spPr>
          <a:xfrm rot="5400000" flipH="1">
            <a:off x="4035425" y="3208020"/>
            <a:ext cx="184150" cy="190500"/>
          </a:xfrm>
          <a:prstGeom prst="curvedConnector4">
            <a:avLst>
              <a:gd name="adj1" fmla="val -129310"/>
              <a:gd name="adj2" fmla="val 225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urved Connector 24"/>
          <p:cNvCxnSpPr/>
          <p:nvPr/>
        </p:nvCxnSpPr>
        <p:spPr>
          <a:xfrm rot="10800000" flipH="1">
            <a:off x="4470400" y="2655570"/>
            <a:ext cx="381000" cy="3175"/>
          </a:xfrm>
          <a:prstGeom prst="curvedConnector5">
            <a:avLst>
              <a:gd name="adj1" fmla="val -62500"/>
              <a:gd name="adj2" fmla="val 13400000"/>
              <a:gd name="adj3" fmla="val 1625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Box 25"/>
          <p:cNvSpPr txBox="1"/>
          <p:nvPr/>
        </p:nvSpPr>
        <p:spPr>
          <a:xfrm>
            <a:off x="6676390" y="2684145"/>
            <a:ext cx="381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3</a:t>
            </a:r>
            <a:endParaRPr lang="en-US"/>
          </a:p>
        </p:txBody>
      </p:sp>
      <p:sp>
        <p:nvSpPr>
          <p:cNvPr id="27" name="Text Box 26"/>
          <p:cNvSpPr txBox="1"/>
          <p:nvPr/>
        </p:nvSpPr>
        <p:spPr>
          <a:xfrm>
            <a:off x="7527290" y="2684145"/>
            <a:ext cx="381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6</a:t>
            </a:r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6955790" y="2868295"/>
            <a:ext cx="5715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>
            <a:stCxn id="27" idx="3"/>
            <a:endCxn id="27" idx="0"/>
          </p:cNvCxnSpPr>
          <p:nvPr/>
        </p:nvCxnSpPr>
        <p:spPr>
          <a:xfrm flipH="1" flipV="1">
            <a:off x="7717790" y="2684145"/>
            <a:ext cx="190500" cy="184150"/>
          </a:xfrm>
          <a:prstGeom prst="curvedConnector4">
            <a:avLst>
              <a:gd name="adj1" fmla="val -125000"/>
              <a:gd name="adj2" fmla="val 22931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>
            <a:stCxn id="26" idx="1"/>
            <a:endCxn id="26" idx="0"/>
          </p:cNvCxnSpPr>
          <p:nvPr/>
        </p:nvCxnSpPr>
        <p:spPr>
          <a:xfrm rot="10800000" flipH="1">
            <a:off x="6676390" y="2684145"/>
            <a:ext cx="190500" cy="184150"/>
          </a:xfrm>
          <a:prstGeom prst="curvedConnector4">
            <a:avLst>
              <a:gd name="adj1" fmla="val -125000"/>
              <a:gd name="adj2" fmla="val 22931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30"/>
          <p:cNvSpPr txBox="1"/>
          <p:nvPr/>
        </p:nvSpPr>
        <p:spPr>
          <a:xfrm>
            <a:off x="5711825" y="3185795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自反性</a:t>
            </a:r>
            <a:endParaRPr lang="zh-CN" altLang="en-US"/>
          </a:p>
        </p:txBody>
      </p:sp>
      <p:sp>
        <p:nvSpPr>
          <p:cNvPr id="32" name="Text Box 31"/>
          <p:cNvSpPr txBox="1"/>
          <p:nvPr/>
        </p:nvSpPr>
        <p:spPr>
          <a:xfrm>
            <a:off x="7057390" y="3001645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对称性</a:t>
            </a:r>
            <a:endParaRPr lang="zh-CN" altLang="en-US"/>
          </a:p>
        </p:txBody>
      </p:sp>
      <p:sp>
        <p:nvSpPr>
          <p:cNvPr id="33" name="Text Box 32"/>
          <p:cNvSpPr txBox="1"/>
          <p:nvPr/>
        </p:nvSpPr>
        <p:spPr>
          <a:xfrm>
            <a:off x="2809240" y="2287270"/>
            <a:ext cx="1243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传递性</a:t>
            </a:r>
            <a:endParaRPr lang="zh-CN" altLang="en-US"/>
          </a:p>
        </p:txBody>
      </p:sp>
      <p:sp>
        <p:nvSpPr>
          <p:cNvPr id="34" name="Text Box 33"/>
          <p:cNvSpPr txBox="1"/>
          <p:nvPr/>
        </p:nvSpPr>
        <p:spPr>
          <a:xfrm>
            <a:off x="1527810" y="3796665"/>
            <a:ext cx="82423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>
                <a:solidFill>
                  <a:srgbClr val="FF0000"/>
                </a:solidFill>
              </a:rPr>
              <a:t>若集合上的一个关系具有传递性，自反性，对称性，就称之为</a:t>
            </a:r>
            <a:r>
              <a:rPr lang="zh-CN" altLang="en-US" sz="2000" b="1">
                <a:solidFill>
                  <a:srgbClr val="FF0000"/>
                </a:solidFill>
              </a:rPr>
              <a:t>等价关系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sp>
        <p:nvSpPr>
          <p:cNvPr id="35" name="Text Box 34"/>
          <p:cNvSpPr txBox="1"/>
          <p:nvPr/>
        </p:nvSpPr>
        <p:spPr>
          <a:xfrm>
            <a:off x="1527810" y="4195445"/>
            <a:ext cx="82423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>
                <a:solidFill>
                  <a:srgbClr val="FF0000"/>
                </a:solidFill>
              </a:rPr>
              <a:t>一个集合中有相同性质的元素就是</a:t>
            </a:r>
            <a:r>
              <a:rPr lang="zh-CN" altLang="en-US" sz="2000" b="1">
                <a:solidFill>
                  <a:srgbClr val="FF0000"/>
                </a:solidFill>
              </a:rPr>
              <a:t>等价类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sp>
        <p:nvSpPr>
          <p:cNvPr id="36" name="Text Box 35"/>
          <p:cNvSpPr txBox="1"/>
          <p:nvPr/>
        </p:nvSpPr>
        <p:spPr>
          <a:xfrm>
            <a:off x="2409190" y="4594225"/>
            <a:ext cx="82423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>
                <a:solidFill>
                  <a:schemeClr val="tx1"/>
                </a:solidFill>
              </a:rPr>
              <a:t>比如</a:t>
            </a:r>
            <a:r>
              <a:rPr lang="en-US" altLang="zh-CN" sz="2000">
                <a:solidFill>
                  <a:schemeClr val="tx1"/>
                </a:solidFill>
              </a:rPr>
              <a:t>A </a:t>
            </a:r>
            <a:r>
              <a:rPr lang="zh-CN" altLang="en-US" sz="2000">
                <a:solidFill>
                  <a:schemeClr val="tx1"/>
                </a:solidFill>
              </a:rPr>
              <a:t>集合中元素</a:t>
            </a:r>
            <a:r>
              <a:rPr lang="en-US" altLang="zh-CN" sz="2000">
                <a:solidFill>
                  <a:schemeClr val="tx1"/>
                </a:solidFill>
              </a:rPr>
              <a:t>1 </a:t>
            </a:r>
            <a:r>
              <a:rPr lang="zh-CN" altLang="en-US" sz="2000">
                <a:solidFill>
                  <a:schemeClr val="tx1"/>
                </a:solidFill>
              </a:rPr>
              <a:t>的等价类就是</a:t>
            </a:r>
            <a:r>
              <a:rPr lang="en-US" altLang="zh-CN" sz="2000">
                <a:solidFill>
                  <a:schemeClr val="tx1"/>
                </a:solidFill>
              </a:rPr>
              <a:t>4</a:t>
            </a:r>
            <a:r>
              <a:rPr lang="zh-CN" altLang="en-US" sz="2000">
                <a:solidFill>
                  <a:schemeClr val="tx1"/>
                </a:solidFill>
              </a:rPr>
              <a:t>，</a:t>
            </a:r>
            <a:r>
              <a:rPr lang="en-US" altLang="zh-CN" sz="2000">
                <a:solidFill>
                  <a:schemeClr val="tx1"/>
                </a:solidFill>
              </a:rPr>
              <a:t>7</a:t>
            </a:r>
            <a:endParaRPr lang="en-US" altLang="zh-CN" sz="2000">
              <a:solidFill>
                <a:schemeClr val="tx1"/>
              </a:solidFill>
            </a:endParaRPr>
          </a:p>
        </p:txBody>
      </p:sp>
      <p:sp>
        <p:nvSpPr>
          <p:cNvPr id="37" name="Text Box 36"/>
          <p:cNvSpPr txBox="1"/>
          <p:nvPr/>
        </p:nvSpPr>
        <p:spPr>
          <a:xfrm>
            <a:off x="1527810" y="4993005"/>
            <a:ext cx="82423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>
                <a:solidFill>
                  <a:srgbClr val="FF0000"/>
                </a:solidFill>
              </a:rPr>
              <a:t>一个集合中划分与等价关系是一一对应的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2600325" y="5516245"/>
            <a:ext cx="3111500" cy="11430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cxnSp>
        <p:nvCxnSpPr>
          <p:cNvPr id="39" name="Straight Connector 38"/>
          <p:cNvCxnSpPr>
            <a:stCxn id="38" idx="0"/>
            <a:endCxn id="38" idx="3"/>
          </p:cNvCxnSpPr>
          <p:nvPr/>
        </p:nvCxnSpPr>
        <p:spPr>
          <a:xfrm flipH="1">
            <a:off x="3056255" y="5516245"/>
            <a:ext cx="1099820" cy="975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38" idx="0"/>
            <a:endCxn id="38" idx="5"/>
          </p:cNvCxnSpPr>
          <p:nvPr/>
        </p:nvCxnSpPr>
        <p:spPr>
          <a:xfrm>
            <a:off x="4156075" y="5516245"/>
            <a:ext cx="1099820" cy="975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 Box 40"/>
          <p:cNvSpPr txBox="1"/>
          <p:nvPr/>
        </p:nvSpPr>
        <p:spPr>
          <a:xfrm>
            <a:off x="2809240" y="5765165"/>
            <a:ext cx="9137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1</a:t>
            </a:r>
            <a:r>
              <a:rPr lang="zh-CN" altLang="en-US"/>
              <a:t>，</a:t>
            </a:r>
            <a:r>
              <a:rPr lang="en-US" altLang="zh-CN"/>
              <a:t>4</a:t>
            </a:r>
            <a:r>
              <a:rPr lang="zh-CN" altLang="en-US"/>
              <a:t>，</a:t>
            </a:r>
            <a:r>
              <a:rPr lang="en-US" altLang="zh-CN"/>
              <a:t>7</a:t>
            </a:r>
            <a:endParaRPr lang="en-US" altLang="zh-CN"/>
          </a:p>
        </p:txBody>
      </p:sp>
      <p:sp>
        <p:nvSpPr>
          <p:cNvPr id="42" name="Text Box 41"/>
          <p:cNvSpPr txBox="1"/>
          <p:nvPr/>
        </p:nvSpPr>
        <p:spPr>
          <a:xfrm>
            <a:off x="3731895" y="5765165"/>
            <a:ext cx="9817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2</a:t>
            </a:r>
            <a:r>
              <a:rPr lang="zh-CN" altLang="en-US"/>
              <a:t>，</a:t>
            </a:r>
            <a:r>
              <a:rPr lang="en-US" altLang="zh-CN"/>
              <a:t>5</a:t>
            </a:r>
            <a:r>
              <a:rPr lang="zh-CN" altLang="en-US"/>
              <a:t>，</a:t>
            </a:r>
            <a:r>
              <a:rPr lang="en-US" altLang="zh-CN"/>
              <a:t>8</a:t>
            </a:r>
            <a:endParaRPr lang="en-US" altLang="zh-CN"/>
          </a:p>
        </p:txBody>
      </p:sp>
      <p:sp>
        <p:nvSpPr>
          <p:cNvPr id="43" name="Text Box 42"/>
          <p:cNvSpPr txBox="1"/>
          <p:nvPr/>
        </p:nvSpPr>
        <p:spPr>
          <a:xfrm>
            <a:off x="4851400" y="5765165"/>
            <a:ext cx="9817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3</a:t>
            </a:r>
            <a:r>
              <a:rPr lang="zh-CN" altLang="en-US"/>
              <a:t>，</a:t>
            </a:r>
            <a:r>
              <a:rPr lang="en-US" altLang="zh-CN"/>
              <a:t>6</a:t>
            </a:r>
            <a:endParaRPr lang="en-US" altLang="zh-C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item1.xml><?xml version="1.0" encoding="utf-8"?>
<s:customData xmlns="http://www.wps.cn/officeDocument/2013/wpsCustomData" xmlns:s="http://www.wps.cn/officeDocument/2013/wpsCustomData">
  <extobjs>
    <extobj name="334E55B0-647D-440b-865C-3EC943EB4CBC-1">
      <extobjdata type="334E55B0-647D-440b-865C-3EC943EB4CBC" data="ewogICAiSW1nU2V0dGluZ0pzb24iIDogIntcImRwaVwiOlwiNjAwXCIsXCJmb3JtYXRcIjpcIlBOR1wiLFwidHJhbnNwYXJlbnRcIjp0cnVlLFwiYXV0b1wiOnRydWV9IiwKICAgIkxhdGV4IiA6ICJYRnNnSUZ4aVlYSjdNWDA5SUZ4N04yc3JNU0JjYldsa0lHc2dYR2x1SUZwY2ZTQWdJRnhkIiwKICAgIkxhdGV4SW1nQmFzZTY0IiA6ICJpVkJPUncwS0dnb0FBQUFOU1VoRVVnQUFBdDRBQUFCWEJBTUFBQURCbWw5VkFBQUFNRkJNVkVYLy8vOEFBQUFBQUFBQUFBQUFBQUFBQUFBQUFBQUFBQUFBQUFBQUFBQUFBQUFBQUFBQUFBQUFBQUFBQUFBQUFBQXYzYUI3QUFBQUQzUlNUbE1BUktzaW1XWXk3MVFRZHJ2ZGljMjVtV09nQUFBQUNYQklXWE1BQUE3RUFBQU94QUdWS3c0YkFBQU9vRWxFUVZSNEFlMWRiNHdrUlJXdjNiMWRkdTV1YjljZ29FUXlFeVdpUWJQN1FTSis4Vlp5eEJnbHN3YWlnZ2s3NkFkaTFOd0pDcDQ1TWhOaWpQcGxWa1V1SWVLc0g5U1lpSHZCcUJpTmM4WS9GL1RDWEZDRDhjRFpEeVpFSmN3Q0IzTjR5NVcvcXY1VHI2cXJlcnJudW5ZVzNVNllybnIxcXQ2clg3OTZyMTUxNzhIS1hMc3FiT2Z5aXNBTzNsN2hUUXoramdQYXRaUmcyQ0hzSUxDRGdJbkF0YWRQOUdzbWNUVDFKeFpISXplUTJqdnlqdzk1bDEvNkVZTHc1b0ozT1prRThJMU1iSjZZM2dZa1BsdnpOSGcwN0Jwa1hCeFZSbnd2OFpkSHFzSFVyWnlmODJ0Nm4rTDg4eU9kSXhVK3dWK2cxUkdVUDhuNUt6N0ZUblArL09EeFM3ZmQ4dml2Nm91REdTK1F3NG4zL1pjOGRQWFRaeTV3OUV6ZG01d3ZabUljanVsZ3B1SG5aWjVWR1U1RWpsNHV2TWVsL0F5R2tVM1dPK1Z3MnMvNXFPY1k1ejZmYTUzSGtvVEVkaVdTcTkzclVqZi8rMzBYM2hkSitTOXFPbDFBSlRBZk85NXNqZk9hTWZidGR4cUVvYXU3T1grT2R1N1k1M1Q1VTFkQnU2SUN5ZFRkcnBGY2VJODk5SGlkRitmYk1SYXV6WDlmR2FTUEgwQkZvWUJudTA0aFlXeU1uOVVKdzlmMmNYNmM5b1lXYi8vYmR6L3k1ZWo2U3R4WTUvMjRmSUdGTW04NFJuRGhEWGJBY01qUkt5OTVTcUI5N250eHR5YXFqYmcydzQxTlVxbGFITjZ6dXZ1V21naHRva3R0RitwWjRtcXNkRnJoUGpvN25URWQ3NHJPUEhRTmlQSjdWdUx1WXRML2lXc01WV1hzSUplK3o0dkR1OFg1S1NXS1liZWlYeHRSWTRsenU2dUpHRExmSDZnUGhYZUw4NlhNTXRJWjkrb2hVVVRQUmRYRG1PazFiVFFYNWs4d2kxVWxpb2tucjExeEk1N0VTNFJ4Nk9MRVI4WDREVWYvRlB2R29xODVldVVsNytkOFR2VXAxZUZjVkpVQjc5amF2L2oramxEWEc5N0J2a3VLa0Q5cTc3S3JDUGM1ZmVDWHdkZ05NajlhVE1HN1dsejhXTk5NQjlhdUJVaUtkeFZ0OTd6Ykg5NUNOcjJVKzBiTE1ZcU1xM3pUZ3FzRmREdzAzdjlUYnlqNzdtaEdtQ0prY0ZPUG1qZHJZNCt3UWpwUnZOOTdFZ2RZMkZQNDhpZXpGR3lVRzdFZUxkM3h4SFNqTUpYNlZIWWRlZXo2R2hzS2I0cUNJVE52dGFUOEJicUtKYTF0cnhPU1BPSzlmL05MNzFMcWwwbEMxOHptUHFmMTdhVWFpNVNHd3J1bytBRTlkQjI3d0x0R3ROUDh0NlI3eEx0TWQwS2wraUdsUjVWelZYR1hKak5za29mQ0c2NW93eTAyVjhzNHhYY1NjTk5KWS85SDRxVWMxeVBlYXdSaHJMU2Fta2RHOStrTjc2enhZK3owQ1NBb3JuNUZhYStWWnVsdUJPdlcyR2R1SmQ3emkwU3paWEl3bVZDQzhOR2lON3hibWVKSFNlNDJCZHE0ZExOVld0SkZiT1E2Z2lreFZZLzIzV3NvdFNib0xpbXIrL1NHTit5d3BuUnpsQ2JtQTZTRDM4TU9ydXB4MVdEa09xSmhLL0dtUjFMN2FDV3IrL1NHZHpWRC9NQkJCK2QzM0JDZS9seEtOM2tLWWNicXEzSE56SFZFd3hiaVhhSXhzVXZ6OTZ6dTB4dmVXZUxITWhMRkcyTXNYWVVwcmg2RXlEZldEY1l0eEh0TTVaTTR0cWtRUlZyNk9RdHAwWXUrOEFZSUpKcm9NcU1hMXVDWmhhaml2aytTY05rMmNoM1Jhd3Z4WnVySnM3MTlVbUZsN2NnaFpUS2U5b040NitJS2Y1RXlwUjQvUTFXTzZPWjk2cWN4SlpIcmlKYXR4RHZXaExGNWJYN2RETzVUZFBabDN6aEkyeURLMllwSGVYL09SaytoWVZiSktEd2F2S2UxYzFyazRLR3JLZDFhdjJQQlBRVmZlR05QdGg1SS9lYlQvVGRaNVhmNHo2MTBOekdaNndqZTBlQjlkSlBxQ1IxQzkxbmxSOUpPYjN6aDNZcml4eTdlNzVCakhhWGtudnp2UTdESE5IS2QwZUhkVmtlRFVDSjJuNWYxYjhZaHVkdkFmZUZkRHVQSFdQMXpLNnlyNlJaQ1hrMDlLVlBQUlpVc3VZNW9ISWw5VDlJM0hreThoNUR1Y3diazB0OVRadVlMNzI0WVA3cjRWdUhCSHRsaFJQQk5SUTR2SWd5K1czSWQwV2trZUxmSUpoVTZSTzV6L2k3R2JrOExYYjd3RHVQSE9MNHJuYXJiWXZlKzNHL3ZiYm1PZDd6M080NGw1dU5YU2tJRjFncmM1eDV4TUkvcHZpeUp0aDlQZUVmeG8vMm9mRkd2RzRQVW8ybnh4RFlGRlEwMkZNVmdSVVFwaDMyWGJudU42M0s0M0lPMmlDSDg5U0ZOaDNMZ1B1ZVBpUjFmMnBzMVQzaUg4V05jT0pKbEhQMXB5c2xLbmFScXlWWWJwVzNKZFNSZnZEY0llN25QcTQ0Q0M4ZWwyMnNzSHlGNkxxNm93bDdkZmJNdUZ5WTFMdVlFVjY1bG5xcVRLSG5DRzBMRm1wcGZ4dzkwSWU5QlFCRFg5TUIwS09CVHY5WmNSemFiWDM2NDhTNERDOGRsQ1RGaWNKendLQlZVcVdta0FUMHV0b2ZWZGZ3SSsxNVFuRWJKRTk2WThuRzgvcFEydkd6NzBHcmNXSkNHV3BacUYvT29XZWg0cXNiNmNlTTlYc2NnOXV2WDFxSGhxNndmSjNhMDNUZGprbTJYOE43NHhKRC8zanFXSkhyQ2UxWitJVktGOTJac0Q5K3NTVm4wWjVhdjB1cmdzajNYa2YzTU5lL0dlN0FZZ3dPTHloYjdKcVBzSm1TSCt6d0w4NWJUWldNZk5BYWhWVTk0bDhXcjYvQjVzMHNzSHJCcENhRlVyMFFab0xvaWJMQ1lWSThDOGU3U1YvQkt3a1hhQnhyU1o3L01aZ0x6Vmx5MmtpZThvU2ZTbk9CNTI4U3lxckVnclV5RTZNaDFKTWVFNGNDTHd4c25tUFNRTzlhbkdXUTNjVjArOGRDOFk2SzE0QWx2RVQ4aTg3Yks3U1ZEcUpVdklqcHluYUQ1b0w0aktBenZzWTdORlVKbXo4Z2doZnY4OW5ucHZTT0ZIWGRQZUNOK2xIci9kTWdVWk8yVGtoUytzS25VMGI5aDAzdE1kSGgvU1pFS3dudmlDbnhpdktxR1ZTVXN0bE9xaGhMYzV5M3VUZUQ5Wk0vL1d2NFpVcnRZR3lXcTlPeE9URFE3dm1kRC9IaHhMZFdDK1N0RWJGQzhOSkpudVFOQ2t1dlVUQTU4RmQvL1RteGV4ZUF0UkQ3Zk1DWEpPdHlNM2dEMzZUNFVGSG14NjFxMWpaOGZiN0huTjFUU0I4WStLM2tkMW5sb3JVMXpuYW5razV5ZUIrSS9EbnNVZy9jNGx0VDVtNmtTY1huVzNHRURJZjdiRytOMnZRRGpjMTdIZE5hZ2h0RWFOanBvRHZzV3RyRjUvWUtqRThoV3ZMVVhKbHBmUGRjWkQ0K2FDY3ZFRHlIeHBaQlFETjZNWGRQbS9LMUVTRnhzbWtsUWdPZTVSc3loRmE0S21pMi9tM01hWTFqSmovZHNNUFlqdHRFa3pZWjN2K0prNzJLOFd0dzZHd0ViVTZiYW5QL2tFMUcxS0x6WkJJWnRSS09TdTVsZ3dZS2YrOXFUV0dHcmhNbGU5Qk12eTV5Ly9vb081MSt3Q3dYVjdlNHNYWXhjcDNuSTVLbHkvajVGS3d4dmtadmI5b05ZdkVvYVNuQ2ZHNHg5RFA1blJhTmJLbjd3N29vRk56WFB1WE9MVWsvNkJJdDJJUW1QaitZNjdVV0Q5VnRjUzZHTHc1czFiUVlPY3o2bmFRQ0I2eUJBelVjMXVxWGlCKy9nOUJ0Nk9WT3V0cTZ4UlRORk1uS2RVdUxFRHR0QmFsZ0Y0bzJkU0RLZmh6bnJoeXF6d2Y0UWVpWWp1WnFHTFBuQk96d2hQYWpuSVZSMDEzSkVTOXRwMmNoMWRwdGRFVTN2cFB3cGVPYzkvOFplTGdraFBqclNWeWNNZTA0b1VEWDNMVlNyb093RmJ4RS94UEN3amhlU0lpVmxQNGwvRHBhSWJPWTZGK25HeGRoK0kvMXc0NTMvL0JzUVJuckU5NWJwMWJ2eTlKc3gyTmRTekdVdmVNRWJDMDZ1UWl3d1c3Z1JtdXgxcDJPbW9vQ1A1RHFNTmMxOUl6Q2g3aVRsNzBuS0dNcHhPZnhiMC9LK29XeE9Lemo5Wm13MmVQQ2w5NWhUVUhVdmVBT2g0MUpFdVBEdWs2dE5DVVZweHVJWE5RWlZhUnRob0xlaDJtU3B3K1U1ZTB4MTIvZDQzWUUyNS9iemI3RjJHdkhBWVdITlRDWWpmeDdpdlZ2M05scDNMM2hEN3FLVUV1Szlka3FUS1NwVG1ROVE5RnhIdkQrcEdLTkYwNDNJYnJ3amp1ejNsc1ZGekJ0NHczMmVsU1BpNFN5aHNNOWNnRVNjRjd6TG9WRk1oQXV2bDdSdnZKUlpJR3FrRkx1YzVqcU1IVFVORHJtVGJsQUY0NzFxS3RjeHZvMk0zS2ZZRUlxWnRqYk1IcXJ1Qlc5QXRDSkVoSEZUKzJvNkVyM2ZPTktNNk9iZHlIWEUyek9EQlhqckwzdDk0dzBEMEN3WThvNUxuWmFEZVMrdkd4cVNxaGU4by9nQnJFVGNuTlRkYXlCOXhobEtpWFlvd21hMG9ML0x5RFZ5ZlEraEQ1Mmwxa3ArZnlMT0lyUVRoZEJ0TS96TElIS3IybDV5ait3RjcyaUI0NWowRUVUdnNXNVM2b20weGFZbHRqaTZ0MWhMUENlYmZWc2wyc1lmUkxQZ0xWVFM4QzVIZTVnMUdiaEwrbTVKbDVBUmI5Y1RzNTRQUnR0dkJyelhJYTRsTjRlNlhMRloxUmFsMlJ6V2pWeEgvTFdyT1ZvQ2IrUWp1b054akoyRmJNRWIwOVB4N2taNzlLWk1qbWJNL0lES3lZSTM0c01xN1VQS1Zyd1JQellrRC81b3E0SkNkMUhXakIrb1BXZVFrbFV6MThFYnJvVGZUK0NOOVowMjVhU1VGSW9GYjh4S3h6djhkZytHSmZGdXVYSThJU1lMM2hoLzBhR1NGVy9FajNYSkR5UXF3cjh1V0hzdjY0N0N5b09od3JGazh5VGcxcnk1b0pwNGk4Tlpmck4xdVB6RVZ0TFdFbmpISG0rZmpDM2RTb3FZREhqalg1empMNjdZeDdEaURmczZGYkRMOTZvenlSTUkyUXB2OHh2N3FJb0s2TlNSMTdXbm9ZbVJTNEtWNHYzZ242LzdSVjB3OFQrKzhjQmYxRGhEbDFwSnZNV09pZnB2K1BPd09pYmk1YlIyZG1ZS1RzZTc5TlNCcTM4bXRPZWJEMTk1dzVMWjJmRis1MkM4WVM2TGVOazhuT3duS1pkeC9tWkhVMGpHQVF6dlB5dXZaMDVJUFhER2JIYWhlTGRDSm5senBPaG0vOVE2Qmx3MUdJUjlVNWNCL0RkQ2xqVTRnclhVc0RRQWI2cCt3bkZDaU5XK2w2UDRnWUI1QnYvTkdRcEhWZnpCRkg5a0phclo3bGdwaVNzUkNqVzgrMGNlQzU3UHN5ZnY5b1EzNU1sdFY2UXdBdEZpV01hUzdmUnJVWVB0UGdqdnUwK0c2ajl6b240c09ZQVY3N0lLVjJ0OGs5K1Y3QlpTZHRkaHJuLzl1QnR5MjNsZTRraWY0dTBVTld4REsybmZ5TGgwbTMvaUQvSG9EM2JPL3lDdTJBcnBlTnQ2YURRcjNqTkhWaU9tMHBQOFgyNDRtUUE4dnZxVnFGZSsrNWJqUFZQL1hUNE5DYmNQdk1ud2c0b1B3S1hFVjZyamM0KzA1WGk3VlJuY01tSzhXZW5lVG95M0s2NE9tTVVPM2dNQU1wcS84YnJnSDZ0MC9uc0ZCcjlaZlpYaGZkelVQMC9kNnIvekRGQUE3NnNLN3pHYXZ1V2YvQTdlZVRGN3VwRzNCK1hmd1p1aTRiKzhnN2QvakttRS8zbThrZUd1MGdtUHVQei9nUGVwRVdOTXhXOEh2SEUrVjlqckhEbzNXY2E3aTBxQ09EckNkc0FiNTNORFpxWVpjTVA3cEkwTWJGdkZzaDN3dHJ4aUsyNzZYaGRQZmpXM0E5NHRyMHUrclg5N214K2lRbnRzQjd4eFBMcFE2S1Mwd2ZCdGVlSUVXR1BZMHNvMndCdHZwODk2bkRQZVdHOTZmSnc1TmQ4R2VNTzhsM0pxbll2OTYvaUt2cGFyaDBmbWtlTmQrckQrdHlRZTV2b0c4UkpxbTVqNGlQLy9nQk5mYmFmOVVWWkI0SDlhSE5IUEZUVFlCUTR6MnQycEFPSXRGemlERE4xTGwxLzM4RFl4OEhzYkdmVDF4bkw2WWZ6dkpkVDFYOUtMVk9IUURyZE9BQUFBQUVsRlRrU3VRbUNDIgp9Cg=="/>
    </extobj>
    <extobj name="334E55B0-647D-440b-865C-3EC943EB4CBC-2">
      <extobjdata type="334E55B0-647D-440b-865C-3EC943EB4CBC" data="ewogICAiSW1nU2V0dGluZ0pzb24iIDogIntcImRwaVwiOlwiNjAwXCIsXCJmb3JtYXRcIjpcIlBOR1wiLFwidHJhbnNwYXJlbnRcIjp0cnVlLFwiYXV0b1wiOmZhbHNlfSIsCiAgICJMYXRleCIgOiAiWEZzZ0lGeGlZWEo3TW4wOUlGeDdOMnNyTWlCY2JXbGtJR3NnWEdsdUlGcGNmU0FnSUZ4ZCIsCiAgICJMYXRleEltZ0Jhc2U2NCIgOiAiaVZCT1J3MEtHZ29BQUFBTlNVaEVVZ0FBQXQ4QUFBQlhCQU1BQUFBdVdEUnJBQUFBTUZCTVZFWC8vLzhBQUFBQUFBQUFBQUFBQUFBQUFBQUFBQUFBQUFBQUFBQUFBQUFBQUFBQUFBQUFBQUFBQUFBQUFBQUFBQUF2M2FCN0FBQUFEM1JTVGxNQVJLc2ltV1lRemUvZFZMdDJNb2s1WllhQkFBQUFDWEJJV1hNQUFBN0VBQUFPeEFHVkt3NGJBQUFSRlVsRVFWUjRBZTFkYTR4a1JSVys4OWllM1ptZEJ6RVFYNkU3a1VRZU1UMzR3K0FqMlNXSy9qQ21WdzBTRmRLWGhBMWdoSm1RcVB3ZzlvcWl3VWNhUlNFYVRZOGErV0VpdmRFb1FZM1RQNHlhYUpoQm95RWhzVWQ4UVV6b0JZSHRZWkh5cS91b09sVjE2dmE5L1dBV25VcVlQblh1T2FlcXZxbzZwMDdkN2lXWUVrWjVPdGd2azBWZ0gvREo0dXRZbjNtSFVhNXdCUFlaK3dqc0krQWlNSFAvZzgwdnVleTk0Q3g5Wmk5YVRkdWM2OTk3eFhaYW1kem5SeHNJeFhkUHpuNFJ5OHVpaVBTNFphZGJRdlRmTTI2cnRyM0RhT1R5Vlp1N1IvVTFFZTVSeTNHemY4VGkrOUZrZTdEWUV2Mk55VFpSd1BvUnNjZFR2N2dweEU2QkRoY1hiUXRSR2F4MTA3a1BYWExyTTRQbFJwWHdBVjU2K09ySEhtZ2VIZFY4RHYxNUlTWTZ6c1ZjOXFmaDVZVjRDUkl0SCtEVnFBT1ZISURsRVpscFJ1YU1QK3VwWWxtSW95azlnYytEUXFpbVlINkJCeFZTS005T29IM0xwQS93R0tGamx2U3cxWGo5UkdOU2Z4UUtpR24vTVF3ZmYzM3p6bHZ1TTFnalZMYUVXQ0hxaHdRN3FLbUhIc09RLzAwRWh5Wkw3N3UxZisvRm9VZmZCL2hybjd3UTBLeDZ0SXF5NC9Vajd2MWhra2UyWUZ1ajBCU25xY0hYeEhQeU5jb2JnVzZJWGFxOUxNUlhudnpkbGQ5WEpVeWZvcE1uVW5xRXo2bk5xUCs3N0x3R2dROXd0TmdVL1JIYU5WUzdzZzgvMzA1NWNOdmkrYlFTQkQxQmowcHZGT0tXZHpjZzhVVXRNUXBsdWZBdUxCdEZMU29BWGhtbG9WaDNwaXBPWC9BQVd1aDNXR09aZ1BQdWpyV1R6UVNrL1g5b2tTNzYwekdxZXJrdk5xTzFjUlZFZnFKRmhxZEtRcnhJdGRzd2JCVDFjRTN3M2tZSjVDSWVFWEpySG1nSWNTYmtGUHlBbzZkaml5RXRJeTdLRUVvUEpzWkkyOG1vdHpCSGFrdHdQYy9Kd3pCZW9LSTlBMjM2c0MzRTZBM09KNkFoTUFuMk1zRVBPUGE5R2N0b3Q0dlJNMEk4UlRSdVFHZE9ram9BNzZUVnhiU2I4cUwyMHlsM2hFOGI4S29GK0xxeVhSdUhDKzJtcTZTTUJiT3FiR3ZDRC9qc2VHS0liQXJUVGRkT1M1aFJrZ0orZytvbEZsdy8xQjBkbHJJQlIrTkcwYUMweEprOGpSeDRlNFpVcVprdUVobW5Qc3RJK2dFL1pDNURSamMzYTg1WTRBdm95ajFVbHdKZVZWdEJIaVVyVkd3NDJnYmNRSnZHYmx2UTExdzNhMXFtOWVFTFc0bUxnWDdBS1F5K3huUHkxN1RMZ0FaNm9wWnhaSUMwdEtoeklBQmd6RlBPdG13eEM4Y1o4WTAvaEVwbWlreHBYaGZhTms2WnlsUk1kSFZzd3FnMCtsck1EM2piOUFOYXBUaGw5SEVKSFRHREF3RjhnUndRYTVibktkNnUxTEFBbnpKQXVJRWNmT0ZDVCtWcG9rNTBIUG5ONXhRTDlvd1VOM25nQnh6alZjb2pFbFVLY04yWmVRTDRNdG1GWFFocUR6dHNGeXpBRHh0dzBZN2xkYUdaZ0pNZGd6c2NMblAxQTU0emhnVG5QOWlFYVZsdTk0RkN6eVF5bUZqSFRRSjRXNXp1cEZaa2Vxb3FLYlB3cHdYNHRON3pPQzJMSFcyUDlFSXpHU29MY0F6dU5xVUNXSXdEYWZ6QUM3alZVV1hHSW81dkFwYTByRmdQazZxeGpic1E3cGh5WktnMTRrWmtjRjAzSlllb1dlT1lJeGx1Y0lSZUtiUnp1dEFzd0EwM3NrbkdvanZ1QlR4ZkRFRWVyb3Z2RkRkTHdveWQ5TWllRU1EUlNaWHVTV2VmeTZ2cTBUQ1VCZmd5dlo5cTBBcm1tbEYzV1ZtQXl6V2l0bThQRlZmZEMzaXVHSElkYlBZditIdDhFZlR0UDdubUk4NUJzclBzcEVjS0VNQWJNSGd5TVhNQXRJNUJDYlB3aHdYNEdwbkNKVFczMG1wZUY1b0YrQnk2ckU2TmRWUkNwNzlld1BQRUVBbkpqMWNkbXphalMyQnJNZnZNQW53OTBaZmVuaTVCMjJ5K3VnVjRPYlVPN1M2SjBQSTBZOXk1ZUswUEFseTVxVGI2NzRMakJSd283SGdiVFI3VWhNaEt1MUwxK3NtVUNweWtSejRoZ0ZmUnlVb2lMUUdueDV1RVhmRERBcnhFMUZzMEU4UlZnc3E1aUl4TFpnRXVrelUxaTIxVXRoMTlMK0JsOXRodTZGOHZ4RHNOaHFmeXFHNFdnSnBKajFRaGdLTlZkVkNlaUVzaFhTUlpJYmlJR0tmSVF6K1pCYmk4QUZMVFZrY2xkT3g0QWU5eEh0OVFMelhGcHd6RzRJcWI5RWdkQWpnaWgzTDRFd21hcEk5dHc0WEEvYTdIRDQvZjJuOGRFYlBKTE1DREdqbUNBY0VpUWJPUlhqQ1ZybXJldm1xM0t1dUh4Sm1RNDJmdzVLU3ZPTThKNE1HZmY2SGFrdTduaENOY2xHRzVGSzFlYXQ2bEs5R3M3MFQxV2RGdmlRMzZ5S1F6QVYvODExK1Y5Q1oyczZvb3dyZkNkUXlwaVR2cDZ4bWxHV3dxYjZ0NTJaVDB5dXJVcEVVcDRKb2J5TVRuS0trUFIzb0JYekFqV2psWkNsUE5POEtnbHhHc013R25mV3lhdC83Skl4L2dLb2E4c3Y4QitEZTE3TFRGV1gwQTBzeHNxZ3NJTzY2SUIzQXB2ZUZLRitSNEFhL1RuRE42enhkWjdvRjljME9kN2R6VzhnSXVVM3VhWlNXV2ZJQ25NV1FKaTZ6MFQzVTJKdTEzVTU5SGVOa2tsL1JJRFEvZ1BYWkxaamZoUHZVQlhyTE8rSWtMbmU1dkI0dFltNjZobEpNWGNCbUNUcVJLK3RNSGVCcERxbmhQOUFnYndCdmNzdGVHR1lwTGVxU1lCM0FNbS9FL2pOMU1GdDQycVRCTUJhZk52WmE2ME0xN2dzaVhoVlRXb1BNQ0xqM2lNVU16cXZnQUJ3ZzdFRmpZRGVYcmUyczFTTTMwNVoya2M1WUdrL1JJVlI1dzZmQ05zQmExY3RNNXZ2SUt2aGZZMmV5MGxjMkFscmpRYWVsTDZwbGJLeS9nYlNISWxZYnFuQS93Y2h4RHFpZmxuUnEzTnc0VzlpaHMwaU03c2h4UHJ1cFRUQ0RWZGZNR0hFVzlwV01aaUt1WU4zVXlwZ0l0MDRYREFjaDh1THFPUHoyU3ZWQ1ZtTTRMZUl0UDIzeUFvOUV3Q0tabG5pcWRVU1Z1alB4dE0rYzc4cGdocTF6U0krV3crU3F1ZkozekJUS3o4QldzRGFaNDdvVG1yU1FXTGhUYmFUYkt5K3VaVndvNUFaZkx0TVAweHdkNC9IMmxtcHh3cWJycXFGYk5MZWs4ZHhoeTN2aE1IUW54Q1VkY3J1V0t3dzB1aEJXKzdLNjQwdUNzOFdmTFE1YTdXbzdFYXZEZzhLTmlkNXUxRlRGekFvNkFwWko4YXN3SGVIU0duSlVlUE1DQisxdFVKYWI1VU9US0tVNGRPUEdZc0xzZXM2Q3VnWlNOSVFqc3E1QlJxMGNoU2o4b3l5Tm9NdDdnWEw2ZnNYUk93Tkh1dWphdktRL2cyTG80UThZVEhreTlWOHVuMUR3VFI5Tm43S2NuNllsa3JhLy9SVHdnRUMwMzFsaCtKdllWQnVLV3BoVWZlbkplZW5sYXpBYzRBSXhYcTkyMEIvQW9oaXp4S3BHSldXdEwybmFkZWhjTHZPTndZOFpscnZjb3RUd2Q5cGp3c1d2czJReG5MT3VrTGVjOFhlQStXekUvSCtBMyt0YUxCL0FvaGlRTG5HMS9qbk93ckdUTTlDVTkwVk1jM1d4L2h5UE54elBNNVgzMEtzRzV3eUNZRTFZdUNSZGFhdVJxTVIvZ20rSjB5SGJTQS9neVlzajFIcFhJenJKM3ViTE5CSmh4TGwxTmhOOHN4QjJtWHMvWFlWTXN1M2JwNDc3djRIYkZpNFlxUE1DelcvYWtLNG5TdytUd1grdVR5am1yU3NnZzRDRThzK2NCSEI3MDZzdzF2Q3orUXR1TjZHMmpUYlBTb0RGdzBYeUcyaGFRT1k5d3NlVlBrdXB3Sk5vVUYvT3FOY3V6eXlPVTJPQmxnd0FuRGw5aHM5Z2dhTnM3U0puMkFJNFlZblZKYWNURUd0T0RmbWdKNmFxWjlIUXIra2xDZlFmMnZxQ1hTOWZ4TVk3R1lNWkZzUG14a0pXelQ5cHdvV0wzQ3QyK3FWVEdVMCt4UEZPaUJ4OVpNVTJvbWdmd0J1eC85ZjFLeWlVNHdEMm5QcWxjTlpLZTZvNWo4RzB0dEtpMkNEeStLK0xvREdUTWZCakJJV1RFc0lGT0dleGx0STd5VTRPcEt0UE4rREh6OTh0S2lCS1hXUjZMUFBNQUhwcytzMEVrVFpJRDNQdEZvQ2haSlVtUFJqWTEraWplZGw4VHBqWHNZZmIrUXozUFRieVYzNmhPcWxVVzRyenpXejZQYnpTWEkyZ2lhVHRtNkpBS0R6aGl5RlBYUG9GVjJTR2lCcm5zOTNpR1hGeXBZd0pYRkgvZVNWS1JmejhUcXVjQnpvUWJ1allTaFphWnNXTkIzMldZN2NsajRtTFZHK3FJY0E3QWI4eHd4enpnaUNHbmd1RDNDSFFoYVlxU0I0dnNlY3dmWGJJTDVyMFJ2bkNKUS9jMnNUNlhmaXVmOElZazRUeWVkMVhMZGt4dVJHbXROMXVoRm5JQTNzQ2x1cS93Z0NlMzRlalhQUjdGaFNLbmlDNEE3MmhEYS9iMTNTSHJ1K3ViL1ZVdFBTSlY0MUo3TE9pamh0M2tTeW5vYU1YZ001WEJnQzlrL1hTREIzeFpSQXVZU1VqU0hpd3g5MDNwTS92VFRucTJUbGdTVmZPN0U3TnFtcWZ1c3lTRFJlY3dtakk4OStFNDBsVnNJL2lXbGJsQnBRdVZRbkJ0R1c4ell6T0RBYS90aHJGbzhPcVVTT3I0NEFFdkp5NFh5OE96MW1ZRUNZTGFIRXZaU1kvOWkzSzhsSG1SS3ZaVWg1ZWZvM3pReGUvRHVldFp2TjR4UFh0MGt3SHp2cmNWdEJjREFWOVM2eVZnN3MxNHdMSGxRdGtJdHRneDJoaWhXOTY4akFqRlpJTW1QZkpkMFlvcEFrd29zQWQwa25ia2hDa1p5R2pnS3ljdDJiZ0tKMjU3c01pS01hNzROaHdLeWRSZlovV1FXaDRJZUYwRnZobm5kT0JiNGZJcVI1YkV0WlF1cHkzR2RJK1pQVmRLY3N5a1I5NWpXSEp3NGV1RTFWWWREdHFVSDRsYzZJTmI3UElnWWZzNFVWUCtwbStEdENqSGVUU3FKNEJ2N2RDbkpqMEk4SG05WHVhWkMyWitoYWZmcUVnQVAyenMrTGo5TGcyRFpwZXNXdFZJZW9LZ2J1OE5OZHhJY1lxZzN6dHEyU3BlaGZ0d3p2UTRocHVBbDVNNlppY1NidkNURjdVK0NQQ3lSbm5KUG83QkFBczRObTY4S283RUxtWE8yWlI0K3pZNHZNVG95R3NLNnU5TFRYdkZyUWthd3Jva1cyNTBZaHNqL0FYZ3puMEh0cFRwMW5xSkMwMkNaOG5lZzdUOUFZQXZrdVBibk5PeUIvQTBoZ1NZZVRuWDlFdlZhZHN6M3V1WlZDTDVyRnVqbTdheWF1dXQvVXp6cERKUU1tRlIvQ0lFQnppMmxHazVkYUY0bXlpanlRRzlTTjJtQmdCK0dWa3Z6dmtYMXRnVnJtSUl3QW9oVkY5MzI4Vzc3V01NMTJISk1HZnM2UnBaQXJFMFZuaEg2ZDFJSE03aDNIRkNxVHNFQnpnYU5HOFgwbU1TblBzSldGZ3dPbXlaekFhODFLcG8rUzE2RmtqWUxPQllBVHZSOHkwUnhkbE5EdHFEYnZUWFRXbXFpOEhGeG1JZXhtUmJNd0J2M0JIL251SjdWMTc5dDBiVzF0Wk5aRkljNExKUDIwUXI4U1RSVDZiWHdWOWpnRkxpMllEUDlUOFU5Ly9LS3g5Nmw3T1hZWVFGdkp6dXVLMG80eTJ4Q3cxbjFoWFZDeTloSnozeTNqQzBwQ25nOGtpalM5Yld0b3o0cWh6Z1piUkFBWTl2TW1BQlo4Z0tQakpqZFRiZ203cnpvT1RzV1lVRnZKZSs4V3RIMTlKY3NJV1pjcDRsYmljOWVPZEZuRnpjR1FvNDVvTVU0bDZzZnVldWNvQzMwUVFGSEM0MGhnYkNGZmxiMnRVTTg1bUF5L01QS1RCbUZ4YncrQ29Ib21zUjRHdDh1b3NJczJPYmMrb05NK241SUhyak9FZ0N1RHpTa1BLQ1k2OHdJdy9neTJva0RSbGdsakxuT1JQd0h1azh5STdiWFJid05JWWs3MXA3RlZkUGNyYkVidFpTa0NKRzBqTnovNmJzaitNZ0NlQnRLYUFMY3h5VlZvc1VEdkE2V3RnbVJycXFXcFpCczAxLyswUEVZaklMY0xna282dzQyZ0VIT0x4emNuQ2VFZ2lhOC8zUTFaT2NxYVo0bXZhYmthcWgvYzk5SWlwZmJ5WjlXYmZsQ09BTm83OTVqL3EyUVZybkFKZlR1a3FFNnFrTHhUODA4Z3orWTNEUzBsbUF3emNaaFRhU1dPQUFoNjg0bFR6ZVFzcTc1VjFuMThNaE8vZDV1bXVnak9hVFNzZVFRSVVBM2pJVjBtN1lHZ1hxSE9Cb01EcDlwV2JLZ0RrcDJMVURMdU96QUpjWkZTMnBWZkxKQVk1VDB0RkVCSWU0VnNadCttOWcvWk0vZUJPeFo1TGM1ZDV1YU1vWWdOdVBScTl6Z0NPMEdkRmg2YzVPMmxEcENYRmJtRmJZenl6QVdRV1R5UUVlUFA1TkpYUno2L1N2Vk1VbEpPS3ErTjlwdW9xVVExWTRaWStINWdBUEh0ODlOclQxU1FDZXZ6T2xYeXU0UWF6a1Y2U1NMejNndFBXaTlONENIZ1FmdVVoQjdndXVnNGEwRC9nZ2hNem5wVXNIL09NR3ByaGJlNWtCdnV1T29BQ0g5ZUVGOU1jaCt2SUNuTngzRHpQNGZjQ0xvamIzK2FJYWh2dys0QVljazYvc0F6NTVqSTBXL3VjQlI3SnJKRG5HNlBlZzh2OEFPUE1LZkErUVRwbzhHd0R2dWkrQnhnaElLN3BpSHFQQjBVeWREWURYaDg1Ujg0eTlxcTRDODBoUFhPWnNBQnlRaEpNYjZHVDNUK0YrbndXQTQzb3A4eFZMNFRHWkNuZ0hrdmxDd1pTZWVPMHNBQnlYcGZ3N3ZQRU1Ybjc1UEJ5UHFYRllPUXNBNzFuZk94dkhzS2dOdk1lK205YjNsdDU3d0xIQW5kZktZOFdraEJqeGhyRmFITVhZbmdOK3ZDbDJ0MGNad1dEZHFSYmVTMzEzc054TElySEgvN2ZCdC93MjY1ZGI0MEpnOFFuQmZFdDhYTmFMMmRuYi81K21mT242OUVheEhnOGxmZTB2TDhuNnh4K0hzam1jMHJ6bnQ5SERXU3VxdGZTekM2NmhPdjhGdGVqT0dQdEZ2RGtBQUFBQVNVVk9SSzVDWUlJPSIKfQo="/>
    </extobj>
    <extobj name="334E55B0-647D-440b-865C-3EC943EB4CBC-3">
      <extobjdata type="334E55B0-647D-440b-865C-3EC943EB4CBC" data="ewogICAiSW1nU2V0dGluZ0pzb24iIDogIntcImRwaVwiOlwiNjAwXCIsXCJmb3JtYXRcIjpcIlBOR1wiLFwidHJhbnNwYXJlbnRcIjp0cnVlLFwiYXV0b1wiOmZhbHNlfSIsCiAgICJMYXRleCIgOiAiWEZzZ0lGeGlZWEo3TUgwOUlGeDdOMnNnWEcxcFpDQnJJRnhwYmlCYVhIMGdJQ0JjWFE9PSIsCiAgICJMYXRleEltZ0Jhc2U2NCIgOiAiaVZCT1J3MEtHZ29BQUFBTlNVaEVVZ0FBQWxFQUFBQlhCQU1BQUFEV2xBM1pBQUFBTUZCTVZFWC8vLzhBQUFBQUFBQUFBQUFBQUFBQUFBQUFBQUFBQUFBQUFBQUFBQUFBQUFBQUFBQUFBQUFBQUFBQUFBQUFBQUF2M2FCN0FBQUFEM1JTVGxNQVJLc2ltV1lRdTkzdnpYWXlWSWs1RVpiTUFBQUFDWEJJV1hNQUFBN0VBQUFPeEFHVkt3NGJBQUFOMVVsRVFWUjRBZTFjVzJoa1NSaytTV1k2ayt3a0hSRzhzTENkaDBWVTBJN2lpaUxMeFB1TGtCRmhFSGNsN2VDQU82QVpWa1JSc0NPbzZDcjBPS3dYUnVYazJRYzdJQ3I2MHIyQ2p2dGlqejRzdUtnZEJlOW80cnJ1cExQcmxsK2RTOVgvMStYVU9kMjlUdEFjbHB5Ni9QOVhWVi85OWRkZmRYbzJpaHFDUGF2UnllTmg0SVFwRHpGVzhXdmV3cDd6bHNCSndRa0R4NE9CZS8vNCtWRi9zcTRzUHp5Wi9tVGFpNk9IM2pyaEFNcDBvUFpEYkJPSGEyVkUvVEoxNGE5NzdtdG1PMEtNM3ZHY3Q5TVQ0dUhuVDlyS2xtaE5DakdSL28rN1FueDRJb1N3OGsrRitHWllLaVJ4VGt4b2xLRUdRdlZuMjBMc2hZUW1xbDhTNG9rd1FPMlIrMzczOFhqZEwraGpLcWpvaDZ4WWc0RThXVkdsbXZoQWlQV3dSaE91VEloVnY2Q1BxYUNpSDlKUk14Y24vV0IvZG5LNVJxbVI1TkxWMzdFNG9rcnRWWnBUNmJTSEJmR2JqNm1nb21xaVRHS1djWlJtZG5MRk80UjRKaytuNzB0djcxei9SSitYalowRC9EK29jdWRmTktmU2QvNzlaZWhYZ1N2eU1SVlVWRTJVU1N5azVEejBZQmFBZDVCZlVZckdwRWMzc0tYanY0TDVWYW9sRW90Q2JGTXhJTC95cjk5OTc2L3o1ekZWR1l1UlN0c0pIMU9RTEZhMG9RcEs0Q3FFMEZZQzF5VCtyY1gzQmR1QUw0ckRDMUh0Y1hIVTF5SVRwT3A4Y1orVlhhSFBQeFYyWE9qNUM1a3FzV1dvWmdvVDRHTDBCeTBoaWR0bFdXMWdFWHhhVXZkTDRWNG1XcTljYW92dnJYS1cySE9RdzlSRVlZdCtwZ0tLT1g2cGQ0Zk5xL1R2ZEx2RFdNNXJtRWN6YzhzWjB6WGpwWUNlTUo5cEx6T2FrRkdWNE5Ed2w2eEJQMU1CUllZU3lNeHhwL29BK25lRnFMQ3gxREtUaXFJQlhhRkV2R0tTb1VlUnVibm9mZkdVRUZjTHNQMU1CUlFMTUswcWJEOTlVdGdSZk45bVkxbFVkWVlXQWFpVVpPaFJkTWF3S2UybVVFUG56MnpFejFSQTBRUXF5aSt5ZlhvZWZmMHNGV2RqNlduWldPeFFzVEhUREQySzZnWlROeFdzSWFqS3M0U2ZxWUNpQ1ZTVTM5TE9BR0pOdVBjMUtzNWFpdldlM3B2SzhtUG9VWFR1OEZldjFZMDN5S1kxNUphdmhkS1VuNm1Bb2dsVWxCOGVrbHJwVXJubnBHTkI3VzR1Zks0d3ZzbWxRbStLRHRrR0RVTnI4Vld0dmlFSzcxWDhUQVVVZFF2aFZKTXlzd21tVnBnT0hRdGkxSDVlaWZYUEJmT0tTbStLRHNVZTRRYnV2YSt4T3VLV3p0Z3BQMU1CUlFWMTE4ZGlqRjArMTFTWmthQ2VVc1l6UnFCRXg5SWdFNHM5WmRWQUdpTkwwYUhlWENjWW04L3FES0tpcDNYT1RubVpDaWxtVUpmYUdIbitlQ3hnaHByR0FNSzd2QjkwTEUyMTlVVVJOcjhETGpsT2pxSkR2M3RUZzh6UkxTTVVGWG1aQ2ltbTdiMDZKMG0rUnkzZENabzZSZHlVR1hWS09Ub1dlcGVFTGhqV1IxSExwaWs2ZE9naGVKRm1ZTUdGOCtKbEtxU1lkUFQ5a3ArN2Y1OGVObi8rRTAvbkY0aFZtMUduVkNGakFUazZlc2NSald4Tkh2QmdNVUdIYkkxNjdYMDZFYUdveU10VVNGSDI4RFNJK3NoYXNLK0RwN1JJeDRnNlpRMFpDN1krN1RyZ0FJb085eHEwTUVYUUlUZWpZL0xvTEhPRGtOc3JBdkl5RlZLVW9CdEN2TGtJUEt2YnZLS0VyS2hUMXBDeDRJcUVHQ0Ftb3FWVXgwMFFkQW5SMGpobm1MdG9CSFphTDFNaFJUUjRXWWkzNlhiOXFSdDlWZGVFbVZoR1NNWlNaOWN4WUdwRnFZNmJJT2dHUkpPR1Z0RSsyWFVOd1NUclpTcWtpQ1VmaXkrNUlBdks3S2hUQ3BPeG5HTm42VGl3SUFwYTBsVUVYUmZLMUJKZmJkMTgxNjI5Sjc1bXpTYUNlK3IrS1ZKSVVaNDFiN1dvUm9uMHB0Tkt5RmdhTEg3dlRDT2dJdWk4aHcrUUxWbTYrdHhEYm9pdnVZNVJQcWFDaWxIVVpnNlI5OEtkdzg3bTJ2ZkpXRUNsUHR4SFlFcTdPRGRrdUpTZ2MrRTJhUW11UHJmbUY0OHVSTXNPKy9FeEZWU01UaFVILzd4WGFXNEFwbmJ0Q2pLV25zblV0aTFlc1lTZ004M1QvTnNXSE1PQnJGOUdjZTB2amhueU1SVlV4RVhiRG1zNW5IRkZuVktMakdYRFpPcHFHRFlnUWRDWnBQSDFITHZ1anF4dmZpT0tIblVGb1Q2bWdvcFIxMkdockN0V3hoVjFTaUV5bGlaanF1dnFzUVViS0RqbnRHTlFRc0tSdEJON2VNMGZ0dVMzRmtGQ1FKVEt4OGNVZXIrSGFyL2lrc3ZqU0VUL2c0R1R1RS9Mb2ExOFRiWkRUTlVlZVo3dldkT0lORFZndC9TcVpzYTRDbTZrRVVuelNocFEyN2JzWXlxb3VGQjU4VG1qVHRuenVnNEdMS2JNdVpWMjZYbTRqU2hLaHU2ZzdBeDNVektjYXVHV1hVNmxqR1ZXbFg2ZThERVZWQnhXRGdxYnJxaFQ5bU5CZDZ6TjdMN0xja21YR3hpRjUvSGNMbTI0SThvaHZab0NkRmZJb0dGakIzL2tJYzAyVUI5VFFjVm0xU09aTytwRXgrVG5rdHpZT1RjOEowV2oyZGpEa3hDZlNnVE1Qd2gzOUptYlZIWllOSVU3QmlsMlNub3BHZjk4a1VobVNSOVRRVVY2UHJOaEhTV2JHT0tLbzF3R3krb3JBK2NHT1Jiek9MVURoWmdHY3dWTGpkTjVuSm1wSXlyQ1YrMk45RXZJekRzZG9CNm1nb3BMenZZZERlUkZucWd6cVU0TldDWTVONXkzSEtuYWUxK0ltdzZOQmVNdUh4Yi9WTFNjbXBSREhFVWVwb0tLcDhTMkc5QlhPb0JKN1hvcVg2OGNWWnRaMFJTWXdqVWJ2WVJTSFJnYTEzYUlpclp6azFKQ0xPRmhLcWk0Nk5nZEdMQ1I4VVdkaVppK3NwczJVek1kY2RnM3VwSmt1MFlVWGhkaS9mSlJ5eVdhbFhtWUNpcld2UWJpYnV3RE1La3I3aXFVdms2SUx5ZVZuS25PaEpIbjNGMnhHRGtOR1hPengzclRFT0srNHNuM01CVlVySXZmV2hGZ243WE5NMWhJT3VvOHkrdVE2d254OVJmZzNXU3JiMEttc0RERUV5NG5oVTNPOUY3N2tJVkxMM2c4VEFVVnQ0QnNQcU9XdHlFZWRRNVdMY0ZmQU95cmEvSVdsWHdiN0V4bVUvSTMzRWNYcktaa1FWMFlFVk1YN1gvNlhVN1pyTkREVkZCeHk2Uko1bGU4TFRWWjFObmNzd1RmMElGK1g5b1daMnJia3F4U2NFOWJpSmU0RklabU9Jclc4ZHh5VzJDQzRHRXFxT2hpeXZ0bE5Ea2ZFQWFNOEJnZHVZRmUzdCtLb2syVHFaMmtsMlAvbVd1Ynl5eUZhaHJmTXVRbDAvditoT2wwZXJWRXg4MVVXTEh1akZKOEl3SUJ4T0NXclBBZWJ1UEpsbFJ1NkNBVXVWaEZEN0p1ckFjbkUxZVVnQjk3TWpoRVJRZFI5Q09zMWhZckp4azNVMkhGQldQdklKQjJFc1RUL3M2Yng0dWEyc3NIeks5Q2JjOUdxMVl5ZEJrVk9zUlBpZGtsVThQNHZSSnR5czFVV0hHK1lNK24rRWthNDZkQnhSYjdKZ0lKZkZ2OFNxcFVaNVJDcmNCeFdNMDRDMkN1OW1rR2xzQm5DKzN1UVYwSGRqYVdtNm13NHJJNjFOcVlab2taZGJLZm0waGhlSTIxVkFsVDlMUlN4K0hXMktGUVZmVitDbCtRN0EvUm1KcG5WVE15QVdOYWtlOE5SNHV5SEkrYnFiRGlITjJqVWlqdlh6UHFqTmU1S0g0R212Y2JrNTBua3htbTM4WVRwZXIzVXhnOGJ3NjVMV2E2S05nWDhuWksvcmFVL2poWGxxakh6VlFKeFk0OVV3clVTSFJwMUNtdkRwTHAwMEprZ2VBY3JYR1IwZEZxSm80NTlEM2M4eWo0SWQxTU5BcjM4L2tadlo2dXd0b2JsYnBLdUprcW9iaWZUb0lDOGlmbU1iVDBOaU9WV1RUbkdHdGhKMVBIZ3RQazRGZEJlaWxtQXJPeGp5alAvUlJXamUzc2VtempBSFR1dHpLbTd0Q0duYlhyVzMwbEZBZlVSeXM0VjZMSm9rN0VUTnBxVW5GMGJ6MVg3SkpBQjdZMjhmVlVzdExPNStqNUcxMWlSeGZzaFdrZXRFcmhSWFBQUVpuVHBzb296cFlkQlZ3UDgybTFtSFVTZmRnaXdRQm11NFdpNUNHMmxoZU44UWI2cnFuV1lXRmJjbk9lYnBDTmRLbHVIWmdhSHFZd3VLRGluQkdSMk5CWnlTYVlXaUcxczhiTkVQdUtKVm03bVF2WC9lNDFGeW54ZGpHRkxqR3J3WmE3blVDaHN5MGtObmVTSFB2anRLa3lpdGd1empNa1R3YjJTYU5PdVJGZk1VVHBXTERpVnZQcUJyR3Z2S3o2bTZKbjJ2Q0d6TXoxMTZGZXV2amJqcUU1bWNKazdpV2dCWXI0b3NLbXhUZUVBWHFWZ3FVU2NOTm1OK2hZRURFYzVGQk4yNkhuVlJYZUZEMVRRNERKbWNLY3JDUjF2V1JEcVdrUG9CdHlNbFZHVWNhektib0djNlRNcUZQZVFMVU1PVGFXZldXQm1QbHRRM0tjTEVOUEFhU2RQME94OXZPWWE1Z0VLY3M4Z0U4bG5VeVZVWlJ4YlFtak1xUE9GNWtuTG5TRGplV01HTFhTcnVHclNvbXBTR1VML2pMMFZFNSsvV0JNcVo5QWJTVk1iYm0yWENkVFpSU1RENGg3QlQxTXE3bzBRSXFpZDZPUFBPYURHQnNMakhBMVZXMU1aZkZ4OUJUWllrcWREQmFUZldvLzYwRXFuZjExTWxWR0VmbzljYmpHd093TWl6cm5mdE1HVWZhQmxUR0ZBMFVhOW1GMXI5dUExVXM0ZXFJdlB4SlRtMEpUV1haR2V2U2wzS3BaWXk2bVNpa0NaUWFIeno1RHN6SWI2TlAxYnlYUDUyS2s1Yk5qU3ZHeG5JMVRob2JrQkdocVZNbHo5RVJUMmhSZFlHRHVJSVBzb2ZHZTA2dTRtQ3FsS0pFdncrazhsalhoZmlYVUdIOTJUVkZqTEJmRjZEdFI5TGdZVGNOTEdXczdiVnBHQ1ZkSkwrRGgxN01zdHViT3FFL3FWTkxGVkNuRkJPRUhhUExiOUYrQktkdzBnU3NQNnpsc0dVS1dKM2toYmlUam9vdGFFNkF3Yjh4REl0czA0dlkvZjBGQmZLaHo5RDJWb1FrWFUxRVp4UlJFVXFXZWF4UzRRdG9heXowdmo2OS9jam9XNWJTcGFEbitUSVgrcGFKT3BzcWpKUCsvSWtYVm1JT3ptQ3JmZmduSmFhRlB5RlFVZmZDbGlpam5sdkZmSEl1N3FXUERGSDdKL2FyQXZ6QnlqMENYVG1zc0dwR21wb1Urc1UzUlRvMlpudFpZM00xUEMvMkVLVGUvZHVrSlV6WW43cElUcHR5ODJLWC8rMHpWalNqVDVxQmN5ZjhGVTN2bHVDaVdPZzVNRGV4cjBPSk9WNnJGZDR2VlNnb2U0ZVBBMU9aMHJ1dzhJOFNGNElHbnFsTHhjV0NxS1VTclVxY3JDZU1PeWJvN3JBU1FDUjhEcG5BSFluNHJIV2NrWHAyMnVtLzJpcFNwT0FaTVlYblFhN1V5dmE0a2c2dDgrckcva2k0UlBnWk03Wk9Qb2FSblUwdkszN0d0VFk1Mis1bUNTVTNGai9pNXVJamwzZmRYbDZ5NTdVeGRpc1hoNU1Nb0hpMCtuUjM5YlZLek12NDFibkdMMDYrOTkvdGlhdGZBQmIzN1dRZVhhR1BlTSthd3QvZi9qNDZvMFBldkVQSU9UdWRkdS9OTkQwNW9WRXV2bUU1WHhrTlovdWpkOTFQTi93Q011Qytma1lMSGlBQUFBQUJKUlU1RXJrSmdnZz09Igp9Cg=="/>
    </extobj>
    <extobj name="334E55B0-647D-440b-865C-3EC943EB4CBC-4">
      <extobjdata type="334E55B0-647D-440b-865C-3EC943EB4CBC" data="ewogICAiSW1nU2V0dGluZ0pzb24iIDogIntcImRwaVwiOlwiNjAwXCIsXCJmb3JtYXRcIjpcIlBOR1wiLFwidHJhbnNwYXJlbnRcIjp0cnVlLFwiYXV0b1wiOmZhbHNlfSIsCiAgICJMYXRleCIgOiAiWEZzZ0lGcGZlemQ5SUNCY1hRPT0iLAogICAiTGF0ZXhJbWdCYXNlNjQiIDogImlWQk9SdzBLR2dvQUFBQU5TVWhFVWdBQUFGVUFBQUJIQkFNQUFBQ0V4UmI1QUFBQU1GQk1WRVgvLy84QUFBQUFBQUFBQUFBQUFBQUFBQUFBQUFBQUFBQUFBQUFBQUFBQUFBQUFBQUFBQUFBQUFBQUFBQUFBQUFBdjNhQjdBQUFBRDNSU1RsTUFJdS9OcTkyN21VUXlkbFNKRUdZRi9zaEpBQUFBQ1hCSVdYTUFBQTdFQUFBT3hBR1ZLdzRiQUFBQ3JFbEVRVlJJRGMxV3ZXNFRRUkFleHc3K2diTWpXb1RPVUNNNUVvS0d3aEZOSkJvamVuUnBxWklHSWFyd0Jza2p1S1U2U2pxbm9uV1VKOGdiQUFZbmdJQmhkdmR1WjJidDIwczZ0cmlkbjI5bmQvYWIyMTJBb3QzR2xmYXQ5SVg5WkFXS2xkaVJ4UzRmNzc2eDdUV3BQOEo0aGQ0MTBJdjMzanNqOVlQWHRIQ0xmQTlPdmMwTS9lVzFRTmhFdkJRbWsrbUIwSldZSXI1alEwS3J2MkExa0hMOEtTdzBDMjRMWFl0akdSYjJFWmU4ZUkyRVJHWFNvckQzQWdTck4vRTVLekFuN0xIUXRkaVN2ajVCcTNpZ1lRT1o5WXl3NXpxVzFJNUVuQ2dQTk9oUUxEZktBMkZIVXo5TG5BZUFMdkp1eG5rQTZJdlVvanpRN04xWGZnbHhIanpNQ25FZUZMYUdCNFd0NFVGaTYzaVEyRG9lQkxhT0J3R0ZKbFhOdGpSRTVEb2V4TkQva29mR2xsaWhGTmZ3TUJDL2k0VENHaDVTZlBieHJnSTVKY2xXenlWVEhiNGQ4Q0ROdzdGMTVCNUl3cFN4aW9mdWQrdVlDT3lTb1pxSDFtL3J5UVQySzJQblpIWVRHOXZBblpvR3VyaHYya2ljOHNIL01CdWFFUTE4ZTJwNmFxbWJ5TXBIRk9IY1N2YXpiNVB1TEx3bDIvTml3RVBpVHVPZXk1QlFOMFJtQVE4OUY3RDl0d3lXYzJZaER4dnVubW1XOTBKSG5QcWFCNENacTRQK3RJaWJpdnRMOFVEKzhaZHljdGRuTzE3WFBORHhodXd6b0piSVRQTUFjQ1kyM21BL2MyWUJEd0FUTkFqZkdxSnNBaDZnSGR5WlRYNGNHQjRFZ3dBNStuMjFzWFArT3dJZWdETDk0K2NuSVJrTlN6WGtvWk1oN3BWTzA3ZnhwRlFESHZvRWxWVkVKY2FYaWVMaHppZENJanROd0VPL3UyMXlMUjdhOXVpRkJhSitGQ1hvcTIxUStHVW4yQWZvOFJQZ1RJSUsrV1daaStrM2tiZE0ydGZKcWQ3QmRSQnZtK1BReTNYQ1dEMUQ0dWlyM3dwMHJXc1dZNEdwWUhkaWZ1a2pycTZNcFhLeDU0b2NYeVhUMCtPa3loZmFONjZCcFhxNVR0eHBPRmVWVG4vVVZwVnZ4ZjcwU1duNkIrdVE3eXJ3VldCdkFBQUFBRWxGVGtTdVFtQ0MiCn0K"/>
    </extobj>
    <extobj name="334E55B0-647D-440b-865C-3EC943EB4CBC-5">
      <extobjdata type="334E55B0-647D-440b-865C-3EC943EB4CBC" data="ewogICAiSW1nU2V0dGluZ0pzb24iIDogIntcImRwaVwiOlwiNjAwXCIsXCJmb3JtYXRcIjpcIlBOR1wiLFwidHJhbnNwYXJlbnRcIjp0cnVlLFwiYXV0b1wiOmZhbHNlfSIsCiAgICJMYXRleCIgOiAiWEZzZ0lGcGZlMjE5SUNCY1hRPT0iLAogICAiTGF0ZXhJbWdCYXNlNjQiIDogImlWQk9SdzBLR2dvQUFBQU5TVWhFVWdBQUFHNEFBQUJIQkFNQUFBQVUxbTgyQUFBQU1GQk1WRVgvLy84QUFBQUFBQUFBQUFBQUFBQUFBQUFBQUFBQUFBQUFBQUFBQUFBQUFBQUFBQUFBQUFBQUFBQUFBQUFBQUFBdjNhQjdBQUFBRDNSU1RsTUFJdS9OcTkyN21VUXlkbFNKRUdZRi9zaEpBQUFBQ1hCSVdYTUFBQTdFQUFBT3hBR1ZLdzRiQUFBRGgwbEVRVlJJRGUxWFBXOFRRUkNkMkNhSjQ1eHQwVkk0dEFqcERJZ1VDTWtCQ1NFSzVDZ0ZIVW9VS3FxTGhCQVZTaVFLU2xPRk10ZFNvT1FmbUFiYVdFSFVwS01rT0hIQ1IyQjQrM1czZThrNloycTJ1SnZabWJkN08yOTJkNDVJdC9OOG91MGIyN0IzK3dTTWMrRkNpUnZNM24wbTIxT28zNGZObzIxbEFUdDhrM2gyb1c0bG1sK1lodC9sWG1JWHcveE10Q0hDT2VZanl5eWl0R0xwWHJIQnZKWWFBNnoyTUZXSFNKdjh3N0ppZG01YXVsOXMyZE5SeER4SUYrdEhVZUJFb1lUcExnN3hUazBWbms4VjJnYnVsYVg3eFpMdFZ3VXNEK2NZcm1aSHJ3dmNybjhPMjlLeHhzL05PUVpZdFphWG0zUGd3amlaUFQvblJHVk8yY3JQT1ZIVkNrdHV6dkdGNWNmSlorYm5QSUZJSVQvbkRtNEV6aDNjQ0p6YnVGRTR0M0dqY0c3aFJ1SGNnbEVSR2QyME8zTEtvM0J1RGZtZmN5c1lpZml2bkMvbVBkdVRtYVRnY3A3ditCUkFoL1B5Z1R1b1gzTTVMeDM3UFYyTHU4OXI5dTNrT3JwYVpwOTNaMXl6Vit1NFozdTA0dlYwREpsOUhqaTNvZVBwS2huT3AvcXUyYWNGR2M0TGRvM2dBNkhmNVp5b2ExMVBRMkF1NTNCczdXbnY5NE5iUW5wOXRYK3pMb1NYQy8wYlBTSEk1bktPNjRMbmxPSFRmaVRLbUhWK2NFZVdOeTk0ZHRtcUJGek9pWFpNaVJYRkZUNm1LWDVPdVBQbmFJTGZFclU1Vm9OaStNeDkzbVpsbVVTV012ZmFWNkFXY2VWSDl5RVUrSnZHWlRqSHNQcGFHNGRIeUYra05zMEg0ekxLSlh5QmJJSnpKNDAzK1kreU5KcGl2bkJKYUZYdXIyS3BoRkgxWHNsd1RvalNiK0dBTmNVb2lMZ3ZBNGpGcURxMnBOOVp6aWVSQTBzU1JvdDFtalJMUjZHcDFsWFVxOGh3WGdWTVZ5L0JnQWp1YWhCOFJTeEhLK2lDTTdKcnVBc2ZnRUlJcGNmWUpabEpkZTJ1Yy9hekluQUNidjFyc2wxZmtDQ3pFT2xlTTFGb21OaDFWY1ZaMDc3Mnk2cVFOL2lYeEpOMlI0bkVlNkpueHdabythRnlGYzlORTF2dExnaGRTczFlS1RJRjVxSjJCOXU3WHUvVVlNcHo4QmpMWGdSWVJTMzFPVVVhTTM4UkZWUEpGa3dTbnVLZGRpRkwxT2dJdStyZE1FbVlPcDBpbFJqY2kyYXlCT0ZFRWs0MFZhLzNhWktEYW9ZK0djN0d2QmVoREExRFh3ZmJUelRrNnhZU2ZrV1p2Yyt2WnBOdUs3YXhpOFE2dzdvWG9ReHRubEZDUzljMVJaRjNsVE52cXhDbmltek03K1I3WEdUMWpqa3BsTzNrRTJ4ak5XaklralVwVEF0Y0ZFdlovd0RiUFdtZE12UUY0UkY5UFBNenErWWZGNmVTSHIzRGo4U1Jla2E3TFU0K3RHQjVUcnpRZ2llRGUzajlCVlg3UVp6Y3V2Qm5BQUFBQUVsRlRrU3VRbUNDIgp9Cg=="/>
    </extobj>
    <extobj name="334E55B0-647D-440b-865C-3EC943EB4CBC-6">
      <extobjdata type="334E55B0-647D-440b-865C-3EC943EB4CBC" data="ewogICAiSW1nU2V0dGluZ0pzb24iIDogIntcImRwaVwiOlwiNjAwXCIsXCJmb3JtYXRcIjpcIlBOR1wiLFwidHJhbnNwYXJlbnRcIjp0cnVlLFwiYXV0b1wiOnRydWV9IiwKICAgIkxhdGV4IiA6ICJYRnNnSUZ4aVlYSjdNWDA5SUZ4N2EyMHJNU0JjYldsa0lHc2dYR2x1SUZwY2ZTQWdJRnhkIiwKICAgIkxhdGV4SW1nQmFzZTY0IiA6ICJpVkJPUncwS0dnb0FBQUFOU1VoRVVnQUFBdjRBQUFCWEJBTUFBQUNPeDF5RkFBQUFNRkJNVkVYLy8vOEFBQUFBQUFBQUFBQUFBQUFBQUFBQUFBQUFBQUFBQUFBQUFBQUFBQUFBQUFBQUFBQUFBQUFBQUFBQUFBQXYzYUI3QUFBQUQzUlNUbE1BUktzaW1XWXk3MVFRZHJ2ZGljMjVtV09nQUFBQUNYQklXWE1BQUE3RUFBQU94QUdWS3c0YkFBQVBja2xFUVZSNEFlMWRhNGhrUnhXKzg5alo2WjNNUXlTSkJrTzNpaThVZW40WThKY3p4a1FSbFI0SnFCc2xQZEVmSVVUcEpkRThaSk03aFB3UVFYclVhRUNNUGY0U3dkaExSQklWblBHQklSclNTMUFTU2JRYkZJTCtTRStTVFRxYm5VejVWZDFiZGV0NXUrLzByWjZPVHNIMnJUcDFxczZwNzlZOTU5UmprcUJJbEZRS2p0SklFVGpDZjZSd0c4TGVmNVdTMWd5R0k4SVJBa2NJWkVYZ0EwOC8wbHZQMm1nMC9FK3Vqa2FPWFVyMzlMOCtiYS9Ka1ZyNEdaejYzbktPUGViWUZkbk5zYlBNWGIwUHlIeGxQWE96YkEyYWtQSEdiRTFHeGwwZzUwY215eVpvNWpwQ0x2aWRtbDhpNUhhYjZMR2dUWkVYRDFtUG13aDV6YWNLczRTOG9QUmZ1UDdhSjM0VHJpcTBReXM0OGYvZXhRKzg5OWx6bzlDclRvaFBNR3A2OTJXMnhDdU5ZbWo5WmJqd24yUktxaE9uZjI4dWpxbVFkYWY4ZERqekJDRSszM05JOXJtazZCbnBNaVpMQ3hmK3h4bFdMNm1hSDdnVXZVMEZmdElSdmNFL3JvdENsTG5oRm8xdzRPSUpRcDVYRzEvMjkzZEJFNzgrUjVVWXVJZmp3bi9pZ1Njd1QvTHlEZEhiSkk4L0dLOXVXd0JnU2VpSTJvNG9zTXdFZVVVbEhMeTBRTWlPMFRva1BZUG1rWkF5SEJmKzBBYXduTXBKS2RoZ1FuNjF6bnVEUzVRQm5pZGFFRmFveU5XODFjR2VpN3I1cDkyRW1rcytXTmVEdGtvYlRqcitwVUZGOU9GckU5TDdXOEpEWDhkV1VwelJURVRoeDhyclNSZ1BrbXNRY2xadlZ5QWtMOHVxZDIwcHB3NG5CWDlvdm1icDdpQWsySnZWcE4xVXFIcGNEWTRydGttKytHOGxvcU1jdnIrWGRacTNjdnB3VXZDdm0yN3hnRXBPcVJQOFB1QjdSdW9LK0wvS2kvZDhITy9LTi83VCtWbFdycmZqMlhjNEtmaFhjbk5TaUVIV0pRV0JzQklTeXZoWGdQMmRIL1E4L3k5UzM3K2tXdmJzc1ErbnRlazduQlQ4VytSQ1d0Y1o2aGFVRUhBT0VEOHF0NWJ4LytoajJKQkR6SkpiL05OUVhFMGsxa2FURmNxU3I2V0MxSGM0YnZ4bFZMSW9aT0Z0eU40MktNTVpMOHRjaGlUZitOZlY3MUhXSlhPK3Z0ZTNTZHB3M1BqbjZLUVVIUkZ0YXQ1djVQakRLdlFGYlZDR2F2K1Z4TUh3aDVQYUhWU0pQbnhsT2Rxb0F2OGxwY0hJOGMvUHNnYUJOL3dIZFZJVFR6OENSR25xbFJSWWs0SWM3ZEMxbHhaOGp4cC9RMTZpYWZhY04vd2JGc2RscWxmNEhFVStUdHBHQytlZWtPZDdEYnhidkNaNkduaWtmYkJxMC82bGhpRXV5Tkd5ZXB6L0F6bXBxVExIbmo3dnNNTXhMYmtvZmUxRlc0d2EveHd0cTBmOEIzRlMyTmtnNU9aUGZ2YnJMRjJ5YWNmL3VGaGRCWUcrOWpvTS9BZTFyUGJSYUZSdjltY1FKMVhGNGVFMW1rSm1zWFkrb2JXMHRSZXRHZlg4YjFpMmhCSU5NK1o4NFE5UStoNEw0a00rcDBUeWR0MnJad1RkV0h2Um1sSGpYOVFETUtIZUFUSys4TWVwbE1PZENpVUxYWExPWVhJRUQ4M2N0QzZLY0JmcTJvdldqQnIvZG83aHY3ZjRFOHVrWFFHYlBYTWY2UzNaYTF4VWMrMUZPVWVOZjVkdlB4V3VDMjllam5TZGZlaXVqN0JjNFo1bnllL1dJdUt4VDRTbjM3RVo1VjIvdnVZL1lzQk9KUE83ei9iZWJwWGVJciswMHQxRStBczVGbzBaUjR3L3hNV1d0VUpPODQybVNpOGtKZWhESXdyNHFDMnEycjI0dFNWdHpWS1NtWHpoMytCT2FwcjBXbVRERkJ6TVpUNUVzcXk5YUw4anhsOVkxa3Q3SjRQNTZDQjRlbTk5bm0wM05udjREQzVsMldQazNJM0JiQ2d2SGkwbytNSy9HTS9VaWZDcm0wSGJkaEJjNmFPWnFXd04wMy9MSkk4WWYyNVo1M0VtVlBoSE5JZzZsaTRoZEp0ayt1RzhZalVJS3E5U1ZWZjZYTTd3aFg4N2RsSnQzQTI1djJ2WlpKM2hWdFFFMUVHeHJiMG82NGp4NTVhMWZHc1EzQkI3dWRaR0VHekQ0VzMvaytsZXhzMkR1WDNtR2hDeHhTNkMxUmcvdnZDUG5kUWs3ZzNQaExhQVlTSHo3UWpiMm91T3h5ditLOFluMTRnczY5d2VQQ3RHUmhjbnMzU0ZYaUV2TGNUenJJNUp2MzJHNmtZM0sxWlp4dkhqQ1g5Z3dwelVOazVLamhOQ29LdVc2cGxQaDd1V3RSZnROQVAraGV2ZjRFcU9XUXFidDZacVhvd3NheG40SHNQSVRxRjJnWnFhTWpsSGFUVFZ5TjUwL0Nwd09ZQnlPSk1uL0dNbk5VbTFxQ0pvTitXSHlobWlXVzlRckdzdnhpVUNrcmlOZS8rTmZrS094S3kxSVRTb0d4RlhtODJtU2FvK2pZZExlSzdRajBDYUhnMUNxanNnSWNFWDBFcG44b1EvTktOaXl4MzhRR0h6SXVKczMrV1pybkxadHZaaVRQcDFIRGYrUlFEbVNCWVhSVHV2R0xhelM1aTE2YUNTenY5bFBKdDAzb2ZKZmJPVm1BNHE1cjh0K0VCTmxEemhEd2gyZ21DYXpmR3FUWVhKOU0rU3E1Yzg3V3N2VmwvV3ZpODMvcE1BeVpGK200aVNjckJ0K3VWU1JwbW0xcC82M0QvU1IzZU5UWFJocVlwSjJBLzdmeGp6ZnpFS3dkZzUrUnpaVzZkYUttbVJSV29LS2IxUUJXNUxkcGE2VnVQRzM5NCtoWXFicHhwOHNLdzQzSzlFTndBbVBzWGEwbzhBUUF1TENsMTM0azV4ZDJNM3BYOWYrdytZQVJ0QlBFbUNpeTI0MVMwdU9VMVB4OXFMTllrK3RxUjFqdmkzNlRpVXhDenJmRFQ5NDRvSjZ0NndtU2lPU1dHME51STZ2TUNkT0d0OWVMSS8wQnZMTHVXYWlDcStJaDJxcURYMlVvMFlnYUJneE1KQWNURDU0UTlRdGNOT2VybGxoMC8vV0lONUd1cmhWS0RETldvbEJySGZZWUVuL0ttVDR0T2ZhNlU4dXdwaVNwV3Q0RnA3UmJ4NE9TV3BWVzc0VDdSTTA3a0l5L3JEL1UxSlhERHhjNVFhZk1PRkJjVENhVWhrdVluSWU4SWZUcXJRL2JlUVltYUlJOTR6T1JubEI1aitaeHgxOEgyWWNHdEpiVTc0VDEwZWt0NVcwbTJVS3hKeXJmSzJZNFo2NG9RaUZ4SFJKVEx2U1ZtRVZIcnlnbVNaODhqUHRPRTQ3djlBZzVlYXFUT2N2Q2JMWmZsTFpLRmF2aXQ1dDJCR3F3d0NlTG5lajhTY1RGUFlhT29rb0JmeXdvWlIzUWJaZHJ1dWtnU3FjZkRObWtwazNsWFdSVWphY0J6NDAyQlJ1Q0F1VjM0aXJqUFRIVEtIa2xmWFhyV1NVa2tMczJXOEFXb0dhRXBUT09JWTVIZXloWGQrMHVEc1F1OC9YR09RZzFZUy9rRCtEbWNJeVFXZTVjK2lPWEpPTVhocG03VGhPUEJIRTdKM3RmVnJpclN3NHU4K01LUG9KcjJWei9LaGlPZlVUeUdSeHg5cENvc1dBMlN1MkNia1BUcGZCTldGRFkyT0FiRU5GMHBlWk1FM1k4RHkxekMwV1JjaGFjTng0QThOYUhwWVV6SXAydkR2bFpKNk5hZXR2Y2k2V28xVjVqWWh2N2lSVTlNVTVqd0RQYWZRN1liS0NjdjYvTGVld1hUWVV1bUlqOFgwS1NhdG9EbWZGU28vTC9ueHY5RGd6WmUzQ1BrYUYyTThyVGJVNElvSlZaSTROOWdhY3plcFFzakhrc2E1NFU4M0dMVDRFNER1QnNFWFlKbzJFNEhJSVZJRlBVck5aTDhSNGVjT0oxdWZmdkJ2VTJjMFV5YkVHUUtGNG11MXFxVVFNZWRrR09aRWNNZTVFQjJ4ZllDNG5CLytkUHR0ZzB0aFQvVGRRYWFvM1lGWHd2OXR0a1BFMkd0SlZNckt4bzhmL0tQZGYrQ21yQk5sNGR0V1Z5TnpKSGtNUXQ2dGFJZ1BuYk1nL0pSblk0NzRZMXFmNTFMWWN6RUNGTnRxYW5qWGtJQ1c5b3phZlk1ZlBPMC94TTRJd0pVVTdaTkMyelFpU2FXYTA5ZGV6Vk5xUFU3OXlDMHlLUVgvclB2L0JXMXBUU2YrRXBWVjBZQ3RKeFlTNzBZWXJURDVGR1FOazd5WCtVK2RGQldCMmZOaUlrckpyWmhPVkttWEN2cmFLMXlWS21sMlJacDd0T3pHUDJ2b2JlNC9ZMEt6VHcxVGE0M0s0Z252ZzJleEdPR2p4cXN3d2gvT0ZqMjk0QThueGI1YWVTYW9ZbUV2U3hyRldlektheSs2MGNnbW9NU09zVE5NT01tTlAyYXZLem5zWVQyWjE2ejdhUGVmeFpoblFTaDhLQllxTGdVRnVOZ2g5dGJqQ1RoaFJMRmNWVC8yQndEc01BbXhIYnBYUjR3ZUhhbDJWU2hrWk5TMUY1M2RPb3UwOUdGVmJ2d25ReGY4eEw3L1Q3K3REVmtldCsyTDBUZDNJZzRqdFBDL0ZEYzVIbm5yaTl3eHFKZjVEK1ZXbVFZeC9rMDZWZFEwMCsvREZPeGxaZTJGNDB6VjhZR1BZOEtidVBIbkhJTS9HNnFkZ1dXTk5oL3dYdGJReTBJY0MzQ0xTenV1SlUyS1VlQ3djc29wMEF2K0VMdEJKV0wxeHp4UjE1ei9PSzVlZGlvbFY4Q1dLVXVZUXFqdnZzaHpqN1hNR2Y4dFNSMXVXYmtmYnV4R2xZS09Zak54elpYSU1yWkxVaGRxMWd2KzdkZ2d4N09pWUZnTTZMQ1NzcDhwcTFnRi92THJtMHpXT1RFYjhGZWRuRWY4MGZVT0V3dTFOcEdwZGxpSnV2eWRLRWNQSlVWc0YrLyt0T1FCY0xibzZRVi83cVN3ZktSVy90aStLcE9WNXBNZ3pWSXJTSGlGS3FONWJXNlUrQy95VUtzWmdieTlGbWtLK2lyWE9Wa2F4TjgvT3gvanRkclRDLzU4THdxUjJDbklteFBoc0N3OFZLYTFYQ1BuYThEL3JFUkFsL0dRQmRHR3YxV2lhSkVoMDRnc09HOVI1QjlqazIxM0ZuamdCZnBHekNNRmZaZzhkUDR0cEdnekdQN09EcXo3YjhJWkFhd081RGVvRWthcUpSdFdScDBnNkdzdit0ZlhtNkkyeWhqNFk5TkZOVWhhZ3l4RkRmODJEL1ByYlAwN3o3ZENRT2RxU2VFL2dEZ0ZZVVg2NDBnRDRKODJIQ3YrY0VhN1RCdzJCVXZJdEZkWlNmdUJja3NheVN6cWE2KzM0QytXZEM0RGZ4Z0Rqb3ZPbTdtczRTL0MvQWJEdjhFWFd0emlvbjhwL01lbjBBR0YzZzUxcFFId1R4dU9GWDg0b3c2VEIyUks5RGgwMlNxOVN1TGcyVm9iRWJ2cTJ1dnpSUE1HbEV2SGYyWWJYQ2RUT3MxU3BlSFBMU3NjTHAwSElyQ1IzamhpL2hLWEVOSXN2NHJJaWNxelAvNnB3N0hpanhkMk5oTFNwVUhPdkJHd1I1WDRVSCt2NkdJV2xMWFgxRGNwc015aUtwd3kvdmYvNWNwZmg1U0wvUGx0Vi8xVllUdFlvYUhZZjB6b2VDazFRUkRrelBKdFA5REZwdUNLNUtIYWRQeHAxMEQ2ckgvN0RzZUtmNDN3elowaXRYLzBjcncxWFVySU82MFZnbGdCa0hjOXg5SmpJZkkwZFVSdG5KSHhiekNXK01ld1ZIckxBY3JvY0N0aFEwQzNHNWVhQ0hpYUhQUTQwR05WOWNRVllKZmw1ZUFtL3BLU2JxUmMrdnp2T3h3ci9sWHVwSEF1Zmc3L2xpUjVjaFovZ0VjZTNwUXBlajRHVW5sczZVd0svcjNUajBmdjY3bkhic3NmZi9pczFWZzh2dDVXYnowdWdINDJ6bUw1bXpnZmpMQmxIbUZ5VHZyc2czKy80Vmp4THlZYU5QRW5VTGZLOHBUOGlSRG0vYWt2T2w5QkFmVjYyak80WmZ5Vjd2TW9OSlQ1SHp6NUo5SHAvYTM5bjRqQ2szZUs3SW5iVmtVK21IMm85OWFrWk1tbDQyOXBvSktzK00rZjN1SmNoV2ZJZnd6QWVDWHVqWVFTdkwxU1VwRWxOMHI4cytnMUVLOFAvQWNTSERGOUh5WklKRzVOTTdTbnJFZjRad1JNWmkvYzNSTDR1L3kwekcvSkgrRnZBU1VENlR0dlN2L3ZiL1RyNnZXTmY4Wjd5Qm9ZVnZ1djhmZ3V2cTd4TCs0UEJjOFIva1BCaDcyNTI0ZnE0QWovb2VBYnV2RVIva05ET0ZRSC8vUDRMNnJycjZIQTh0RDQvd0Yvc2JQZ0FiOWh1eHdIL0tVRHAyR0hZN2JINFVmSnBJNE5aUnp3eCtiakFWZk9BOENJdTQyN0E3QWRGc3M0NEErSXpuc2J2OWVQYTNpdHh3SC9obGNUZ2Rza0tSdUl3eU00WEEvamdIODV1ZTgwM0dDc3JYRUMvYWkxWWl5SVk0QS9UdnRmOFloRm9VWDJsajMyUDF6WFk0QS9wdi9hY0lOSWIvMXQzS2RhVDJjNXZOcER4Ny93R2ZWdmp6eEFnVHN2KzArTjZTZHd5UC8vMDZsdmJLZjlrVjlPTCtQTDlJaGlLYWZPY3U3bWNLTmpDc3k3Y3g2UnBidkNaVmMrT0tZZndOMGJGbjFIUm5yNndhdlhKV0gvQlM4Y3JEeDRPOHEvQUFBQUFFbEZUa1N1UW1DQyIKfQo="/>
    </extobj>
    <extobj name="334E55B0-647D-440b-865C-3EC943EB4CBC-7">
      <extobjdata type="334E55B0-647D-440b-865C-3EC943EB4CBC" data="ewogICAiSW1nU2V0dGluZ0pzb24iIDogIntcImRwaVwiOlwiNjAwXCIsXCJmb3JtYXRcIjpcIlBOR1wiLFwidHJhbnNwYXJlbnRcIjp0cnVlLFwiYXV0b1wiOmZhbHNlfSIsCiAgICJMYXRleCIgOiAiWEZzZ0lGeGlZWEo3TW4wOUlGeDdhMjByTWlCY2JXbGtJR3NnWEdsdUlGcGNmU0FnSUZ4ZCIsCiAgICJMYXRleEltZ0Jhc2U2NCIgOiAiaVZCT1J3MEtHZ29BQUFBTlNVaEVVZ0FBQXY4QUFBQlhCQU1BQUFCaEJUZTdBQUFBTUZCTVZFWC8vLzhBQUFBQUFBQUFBQUFBQUFBQUFBQUFBQUFBQUFBQUFBQUFBQUFBQUFBQUFBQUFBQUFBQUFBQUFBQUFBQUF2M2FCN0FBQUFEM1JTVGxNQVJLc2ltV1lRemUvZFZMdDJNb2s1WllhQkFBQUFDWEJJV1hNQUFBN0VBQUFPeEFHVkt3NGJBQUFSTmtsRVFWUjRBZTFkYTRoa1J4VytzelBUdTluZG1WNGZDVW9rUFdERXhDQTk4WWRvRkdhaVJoRUpzMkpNZnBnd0hjaXltMkF5UTN4RkZIc1NFMG5RMkl1UG1CK0dIaFZGRE5vTG9oSkZlMzZJQnNUTUtDaUM0SXhCTVVHd0oydVM3YzZyL0twdVZkMVRyL3ZvdWZOUTUwTG1WcDA2ZGFyTythck9xWFB2N1UwMHdvenJiTFIvN2F3RjlnSFlXWHM3bzQyK3k3aXVjaGoyQ2ZzVzJMZEFjUXVNL3VDUjF2M0Z1KzFFajhtN2QyS1UwQmdIKzErN2FpM1VXQjc5dzAyRTlpK1hKNjlNU1ZWV3ByU2lzZzYwR2V0ZlhiUlhVZjZqR09USzZhSzlkb2gvZ1RWMmFDVC9NSC9BNHZ5aHY2a3M2a1NiOVpmTEVsYTZuQm0yeTB0am9zdllSdWxxVVlFZHhxWm9QYnIxL01jdXUrTnBnN1I3bFJBQWxkOWQvL2hQV3JNN01MSERqRzJyTVNacytRY1FFQmpiS3psZUNJQzZtT1ZVU1FDOFJVZ3ovcHpUb211TXplcEsrWVZEakMwYVVrSEE5WXhCMjcxS0NJQ1dtT1h4a2lZV3d5bEVxajhKQUlpUkx4cmpuSGg5Njc3YnYyT1F0bEJaWmV5WTBYM2tzY2VoM2I4TjJuWlcwdFVKQWZDYWYxMENVNVVWSDJJNEI1KzZPTTV6M3d2UlR5VTZ0MWlDQnFnWHhoaDlOV0hZVXFuSkJrNS9iSUlsaDdoTmhBeDFRZ0JnTmkzV0wybE9jTU9NUGY5YkxhMkQ2ckt1UlQxR2oySnZZdXoyOXpYQjhZV0VZeXNsT3dSd1dRQmdhaXN5Qy9UTlVpY1ZnTElDMVNUTStjV0dualhINHdWZGk2SjE2aVFtV2dQdStLNER6NDhKejlERkNtTXZPWjBYR0N2THV6cXlUVUttT21FQU1QT3lBdFY1NWlya0lYbVd6Tk13UjBlYVpoWFoweHBoR3JZSU5TallzWmdPWTJYSXpqR25USFhDQU9CNGFNYkdITU1GV0dib0VvOHFMZmdqeWdrQVZsUjlndDBmRi9tRDZjOHE2aGJ1WGdEbVN2T3VHVFBMVmljTXdGaDVnV3JWZ0JMN3dUd1lVZ0JPOWFlbFRsaWwvVWFHZmptYXZRQzB6UldRUTB5WTVSbzFZUjlMdGpwaEFHQ25NejZaUTlDYXhrR3d5OWlnUWFWUUFPcjZkTVR6cFNuS05selpCNENQTnB6MEtKcEl0VksyT21FQXFGbUduVjNjcjJKNFlXNVkwN2VRa1NhUzRBQXIwYlBxc0ZQd0didEU3eG9kWnFmRFU4dWhUaGdBdUlDMXNPZ2lMZVljZXpDc0taZ0FjSVFjU09lWW1SOFVHVExoOVFFQTc3cVpjR3l0Tko2V1VlUlFKd3dBOU4vYTFIVHZBOVRnNCs3Q0pnQlV5Y2wzSFp6VFdzaXdCUjhBSlhyWEtCV0FIT3FFQWNnYnFDNTZwQVZMOGV1dWdKR3E5TXpUQWVOeGs1RUEwR0huVmxRamYyYWpLNHBZK080RGdBeFlXSjdkSVJXQUhPb0VBZkJOM0I0YzlSTmRtRWxkeHp3TUlOVjBZT1V4eXoyWEUzdk1FYmR6Qkt5TGZva0ZxRDQ5T3JZVExDRFBaazBGSUljNlFRRHlCU29rMnNrVk9qWE9uVTVtYlNkaHZJVUEwSVUwdFQ5NC9yeVo5Qnl5NUFNQWRobFNtdHN0RllBYzZnUUJ5QldvYm9LTitoZi8vWHZpK3NZZjNla0pTbXRGTnpoSkdHOGhBRFFoOEl6azV0SGlXZDF6MklJUGdMemVOYytZcVFEa1VDY0lRSjVBeFUzMG8rbXNhVTZRazQyVGhQSE9GZ0NMVWlEMllBa1BqVDBBZ09RK0hzclNJdFNlQ1VDR09rRUFZSldOMEtDS2pxMzhUbFVPMzhkSkRPN2FTUmp2UmdDb3craFRVaFFIWU9zUFF6d0E0Q2tIaVVweXRHRnZxUURrVUNjSVFNMTRmdU9kM2tuRzN1MXRNSWtUUDlkMU53bmpUUVFBaktxejVtMXpRUWd1bTNwS1d5MmtBcEJEblNBQXZjeEFCWDkrWjhIcFF5ak5DV1J2QWdBaWozNTJ1VzFCK0tBK1haMjRvLzlhT1ltSDcvM29taWplOHA3VzRIV1NlTTJEL1M5ZEs4dUJXeW9BT2RRSkF0QlVhV2psdXRaZDA3N1J6MlBQTjN6ME1NMlRoSEZtQWtEMGwxL29zZmd4ZENrc0xHZUx4d1ZodkEzUmU0ejEyL0xOMEJpN04zNVBqM1BGUUs2Q3loeGo3YXhjSkJXQUhPcUVBRWdDMVJ5N2p6M24wN2FydmJXdjFVZnJ3S1RIM1FZS0FHbmxpZGdzcVE5WDlBQlFrMjV1cEhWUEkrckZMNGZuSHNLTHVUTlJkSlRkdlJhTnRNUlJiSjVkM1lpK20vSGdOQjBBTXVlQU9pRUFkS0I2VmYvYWFOTDNTR0FzWTJaa2JGbjBKV0c4S1FEQU9nQllsbDJIdjNrQTZFbnYyc1BuTUxjMXhSSGhNSEtZUTl6NzFZVUhuT0ZmeW95SlBIdzBZeFhrQmlDZ1RnZ0FGYWdtc1Fnci85Qm5jMktJOWNKcHFpOEo0d0lEQU1CT0pieVU5Z0FndmVzQnZIR2JhTVZnbkljOURwY1hIVGtuUENBT0M5TlI5eU5DMjI3NldUZzNBQUYxUWdDb1FGWEhDNm8vZVU4TlRkKzJJQUE1Ulc4U3hya0NBTUEySmJ3VHhRcldZVDJla3ZLdTNRZkUyM25XQUxsem1xOTRkcndKTDRRTEorRFpJL0wwM0VuL2JpdzNBQUYxUWdEQUtCdVl5WkZCZzM4ZTRjbElEeGUyRGpEMWJ4cU10WUt4ckl1bkFUQ0xkZDM2c3REMUNvdFRWdUgzTEJpbGR6M0FEVHd2ZDFsekpZcXc3Tjhoalk1T3ArZGlMS0wxOUgyWUZ3Qy9PbEVVQXFBV0I2bzZac0hQTGt0U25lUjJ5Ry9NaE1FcGRYMUpHT2VxcWxPSjBZVW56V3NHQlJXK2kwTFhpczBzNmxEY3lycmdYZmtUanZvaS92VGlieFJIK1RZZ0N3U2I1Sm1CNk00dEpQYUlyRG0zdkFCNDFZRzBFQUNZV1FPTGduOHh4Yy9qVTdpYlYwY25UQ1k5V1BNbllaemQvNVhPdk9NN3dJclZHN3praXJVbUFNZXlhWkpnNk5Od09PSmpNQXpDVDBGSCtjcm54NVRwbUJWK1MzditkVTAxeGNoYVhnQXcwZ3MrQVNFQW1veXZnTGxGL09FN1FFNk1TS2dYRFpDQTFGM1JRaUNnV1NLUzR5SmY2MU1PTmJvRVV2elg0SmpMRGNxQ2M0cXBDc29jSWdBUHZJTTEzQTV5THpXVE9DdU84d3BJL09xVXNnTUM2b1IzZ1BpU1o0eEhnQ2pxc29mNHpiejhlSm84dEJaSXdqaUw2eVZBQkNyR0I0dFVWcEZ5M2JGZmpaOXVwV3JSK1FLMkt0OEdzUFNpbEl6SktnOFVyYVkvRXNpNUE0THFCSFlBbGdBT1p2RXFpVWJlNzJwODJCT1hYUzVDZ1hxK0pFeHd4TnVOTUtNSU00azFhbElMMStBL29ZaHg5VGdrUFVONGJRa2NjOGtPaGQvU3Zlb0pGb1lZV2NrSlFGQ2RBQUFpVUUwT0dyNGhCVzNNYzBJSk1xTWhsSVNKUGtnUXBxek9sVFpMR2QxaVRxbkNxc2V0Wmc2MzJnQ3lxYmVCUWp2WmNvaVlTN0lKWkI0Z2dsYytBTUxxQkFBUWdVcHVBTy9ZQngyVGVkazBNWlNFQ1FhZ1ExN0dDeEt5b28vcnpzTVhYczFjOXdudldtbWF3aStjeGdHTHZDVllTQUlISmZ2bWtRK0FzRG9CQUtxWXdjbHpEZCtJTWEycWcxU1loN1JnQmFRdHBMY3lkZy9oUnJISDBrWTNlWU8xeTUvd2ZHTU43L3JNcW8wM1JOQklCSWV4TEtWU3NocUlKaU92WkhlU3pDU1FqS1NvRXdBQU03ZytkWTFYMlYvSnVIRnhUVTNRdlpNek5ocGR4bFZZNmdMU0RXcWZJZFhoaWszRzJCdWNydnhVcmMxTFd1bDV0WmRFYmtxVzNFTWxJeUYxQWdCZ0Jra1lJclBVeFFXdWhuWDFHN3JaTG5SeHJOQ3RFNTcxOTAzSSt2eTA3cmJ1K0NUZGxMOXdLV1IrVEkrcSt2RzFNTGdxR1VyUjRmY1hWWm1IQ1hraE83QnRWendaU1ZFbkFFQVRzL3pLQjlRa1BIY2ZBT0hVREljdzhqbmlnWmRjZ1c5dmcyVk4wVWRiOG9tOUlneDNILzBRZ2t2RDZsdkZRTGgrYXBGNXdyQ2hhT1J6K2hubU90dWl5VWlhT2dFQXhCelo4OHRxUnM3ZEIwRG93eXlSOFNmV2phb3ZPdUwrakJCeFEwT1RUOW5QYjNSTHdjTGIzSTFjWSt5Q2k5cHVjT2drTDBQalEzZzhWSStzQzkvZ2VZSndtanArQURDRHAyNThFZytxVm54amNsclY1MFpEek1ocjZBT1p6cExOQ0VmN2RDTWhJbVF2SjdVdGxlYWRZeWdzaWxOeDNUbGx6U1VKRjM0MitLd2F0WjE0STBVeTdqa0FTRlhIRHdBQzFXWVUvUjdKYU1NWUxha2NTdlpyUWd5VnNPam9hYnc3YXpGaWh1S0pnQ0lmVkwvU1VJVGg3NGptejVtOTQ3Y0JXR0tEaHRGQTBnQWNHay9MTnB5UVBRNlRkTXdCUUtvNmZnQVFxQll4Q0F6M0FCbUxGbzg0b1ltMm1tVXJDYXM0c1FMeDczTzBTN2MvVGF0YkttTmhOd3dCMHFMclZ2Skh6L3ZWSkEzQVV1U1BLY0pYRGdCUzFmRURnQmxzWUV4UGdxUm1NcG1raW9vVXZGdEoyTkcrelZsbmhzWEhOT3dqenErRko1ekRyeUlFanVDbkxFTno3OHJIaDljekxFdlArd0RudUp3akRrRnFNOWl6anV2WkFLU3BFM29ZaDZWL2pNdkg4Z21zeFZIbVJsTC9EQ000R0NNSk80VDNyY2FGaDcvR051OXA1MURWcmxoMktINEV0OC94NGlFTHBHRnhHUzlxS045cW9qYXdXREVtYTFleUFVaFJCOEw4TzZBbjl5MVpDdmJBYmM5aDN1YUo2MllTaHFlTzFnc1N2aGlwb2NlVGh4QXpTNVpJck4vZ2RjYmlqYXQwWlhNS1poTXZhWW42VFdLbENmcWlFdEJOWG9MSkpmanlobXF6NzVrQXBLa0RZWDRBVkNKU2pWMVI1VXA3V0g2eWJMaEVMNlZyeGJ2bXBzVkdVeUEwZFpMSTM5RTJVVjJLSHNFamJDOGpDa09sV1NGTUFyQzZFWXRlTU5JQXZicmtyL2piYXpHWCt6Y1RnRlIxUWdDb1JFUUNjTlR3RVBFazFqTzJwcDZxbVlUeDl6dFR1aTB1YUp1STZraVNrRWE5V1l1MWVCWEIxWEExTmNhV3VSUUFJK2pOWTdGTTBHV0plaWZzT1A0ZWE5UUpXM0VuL00wQ0lFc2Q3dzdBc1BHcW1ZbWowVUhiYVdEZ0EyWU0weE55Q2oxbXBqS25ZZ01RUHJyNDhMdDU4dlMzdVVMWWhpc0NBRzVDZldFNkRWNlJ3YmlpZmltZzZHaENHcURpcy9TT2szcEg4SzdHbFFWQWxqcGVBRlNnNHVkUXZpd1dObzB4UldYVUNLeHV1NktNdy80R2ZuV2xzdUl3UDBzWmJaM1JEZTZCVlRmbEx0Z0FLTytLZWZIQU02NWV1eWs2YUVnRGxxUjhISUw0ZE00ek5KQnQ4UzBEZ0V4MXZBRG9RRFVmTDVmNVJXUE11TkxUUnpWUFkwSUNoZ2FqNTRNNjdJQVYzZUZtc3RpTzVvNHp1cnRUc0FGUUp5NHM4eVV3SDFIK1NYbGQwS3JKeVhVbW5ueU5zL3F2REFBeTFmRUNnQmxzaU9GVzQrTkE5N2huOEVQbXd2WndjQkpQd293SXNtcTZaTTVqQU5DOEovNjl6YmMvZVAzZm1zNW00ZXpGTGdzQTZYbUVuK0hMYWtHZXY3VFhCVzA5V1RLMWVBVTJmUWFJNTVFQlFLWTZYZ0F3N0RFaGZsVzhwYXQ0RnlKTUd6UEZFd244dFpJdy9xNmRIamxGTHdvQXRqKzVsSDhJQ005RHRnQ0lIN0tnSTQ2blU3aXBNSys5TG1pclRHYy9OYkVDUjhJeE9DTUlaNnZqQmFDbm5rdDF4R1A1U1R0endpUngxWEpzQVRzSkcybTdqOWVOSFZBbjVuZGZWTVlERi9wckFRRHZ5aGUrZUFNNXhmOU9pMXFTSHFCSzBvQjFzUUw1bDZPaEszMEhaS3ZqQlNCK1hvVWhGd1FBQytwTVlFNENZV3pEcExnMTZFdE9sZEU0N0c5RUJORmpJWWtCV0lqME1zNHZydlE4RkF1QXFwNTBrNGRYZmJ3QmZWYUpheVZ2Z3c2Sm92cEtVVEhRZXlvQU9kVHhBcURkOWtGeDFPbE4wUkdUOGlvYnlQV1QwS3hTbHlaaFYveFRHTGRoOGRBZDBLSG10NDVQZHJkOGRRdUFkWDBtcnZFZzNGRVBBVUUvSmdXcURJRlhKN2tCMHI0T1NYZEJPZFR4QVFEdkxoLzBqSEFYeUwrZDkxNzRIY1BaTlcrTEl1SVl6ZnFmRU5jbkg1UzJkZjM2UXJJRG1wSkozdnhiVDBuUGRiY0FtRmZlRmFmOXAvR2ZzanJvRFNrUDBTRUpVMjIyTnRGVktQa0dUTjBCVGFtSHZQblU4UUVBMzdJcHgxckZ4bHdOSG9KUDRpbWI4N3lTemhJYjI3bGN0MElBYUp2c2FocFVac0d5QlVBdCtkZ2NHemg1NzFCTHptcFlmN042a0pOZ090dlFWYmVRQ2tBT2RYd0E0RWcySzBmQ2FibmRENi95UjJHdnozei96ZTYwSk9XVWFVOVJlOERoSmdBNGJWc21XQUJNM3JlaVJGYWVaSjl1cU1ya3ZSdXFHRDFLLzBIemgxdDNxVjJpR1dnaEZRREtHQ2o3QUlpZStMcm12cTE5N2xlNjRoWTRBdm9LdnhOMk8xTEtUZ0pBeHkybHZDMEE1SjlaNWRmYS9DaWtMcFd3MEgwQXdyYkpicm5sVWcxQktGaG5DZGtISU10QzZlMlZ5elArc1k3MDd0YWppQ3ptb3UxV0RDamFQWk4vUE9PVlpaWUFid3pJNmxSeSszLzFEcURQKzRleHl6NEF3MWlOOXJsam1kWUtsL2NCS0d5eWNqdnNBMUN1UFF0TCs1OEhJTEplU1JhMjBEWjMrSDhBd0hnaHRNMzJMQ3grTHdDdzdubEVYVmlSWUlkMjhuQTV5TE9MRFhzQmdQbWhjK2c4aHF2cjU1OTV1SGVjWnk4QUFCTTF0ay94N2QxZlc1NzNIZ0FBdVNyNUVtTExHdGtDOEZvMjdYbSt6YjdUOVQwQUFON1QrOTVVbEdVSnZKWWVOTW9TVnI2Y1BRQkFUMzRzV0w1eXNjU2I5K3oveUpQUGIvY0J3QVpRSDBkdER3UVZ4SmczYm8vb0VxVHVPZ0FuV213UWZ1Vldnb2I0RExTTjkzYmZLa1ZVK1VKMitmK21lc1Z2OE5aK3BYeTFUSWtUVDdKU3ZyQXdwWlpUMjkzL256QitHY0RPTHBlalNhcVVHMzk1bWZvWFdsUDVkcjd4c1B0Yi9oMmN4T1RQTHI2QkR2Y2Z0S0JMQ3h3N1pXWUFBQUFBU1VWT1JLNUNZSUk9Igp9Cg=="/>
    </extobj>
    <extobj name="334E55B0-647D-440b-865C-3EC943EB4CBC-8">
      <extobjdata type="334E55B0-647D-440b-865C-3EC943EB4CBC" data="ewogICAiSW1nU2V0dGluZ0pzb24iIDogIntcImRwaVwiOlwiNjAwXCIsXCJmb3JtYXRcIjpcIlBOR1wiLFwidHJhbnNwYXJlbnRcIjp0cnVlLFwiYXV0b1wiOmZhbHNlfSIsCiAgICJMYXRleCIgOiAiWEZzZ0lGeGlZWEo3YlMweGZUMGdYSHRyYlN0dExURWdYRzFwWkNCcklGeHBiaUJhWEgwZ0lDQmNYUT09IiwKICAgIkxhdGV4SW1nQmFzZTY0IiA6ICJpVkJPUncwS0dnb0FBQUFOU1VoRVVnQUFCRjRBQUFCWEJBTUFBQURQS3B3WEFBQUFNRkJNVkVYLy8vOEFBQUFBQUFBQUFBQUFBQUFBQUFBQUFBQUFBQUFBQUFBQUFBQUFBQUFBQUFBQUFBQUFBQUFBQUFBQUFBQXYzYUI3QUFBQUQzUlNUbE1BUktzaW1XWlV1Ky9OTWhEZGRva2UwbXB2QUFBQUNYQklXWE1BQUE3RUFBQU94QUdWS3c0YkFBQVNLMGxFUVZSNEFlMWRhV3drUnhWdXI3MjIxN05yRzBJRUFwS3hJSkJJUkJvSEFSTGloMDNZaUV2Q1JrU0NzRVEyRWlJSUJMWVdjVWxCZGtKQW03QXdscElmaVRobTRFOGlCVEVHSlJHSklHTWhKSElzR3ZNdkVTZzJnUkFRVWNZNWxwMGxodUtyNnFydXF1NnFQcXE3N1JudnRMVHVPbCs5OStyclY2OWVWODg2VHBxclRKUnJLazNmZnRzTFR3Tjl2Rng0YzU1RjRuY2NWNjc1TExUNmZmc2E2R3VncjRFdTA4QzdubjJrVSs4eW5ncGxaL3lXUXNuSEVhK2R2dU9UY1cyNnQ3NzBKQnp1M2VudVpUQi96aVpJL2pSVFVMd1NDcitsbnFKRFZ6WGRBdk1YZFJWSGhUUFRKT3VGanhFMXdOaDFoSnpyMFNmMFo0UjhKMHEyZzFnM1EvWjdzdTRtNUg4OXFkbGhRbDVVR0MvOTVQcW52MUdkVmNvT1dzYUlsNGN1ZnVyeU8xL2VDM0dYQ09sSkhUZUNmRmV3dUJJeXRSYzYyN2N4VEhnNXhHUlhueDk3SmdlcmpKenlaMDJRR3lCa1QzQXB4c3ZyWGlYblZWS3VrUE5xNFFITG1mQXl5dWIyYkU3U3V1aFQ0RUk4dkRoYmhOUnpHaWlPek5pcDNKYmZZNFM4b0E1M3lmTlhRTVRjQmxDSjcybnVubStaaGpQaFplQ3BwL0c0dkdUcWxyTGNSUjk1OUNRUHlMYWcxMG1QQm1wOThIaWxoU1RLWkRFdnVrY0kyUWpScXBKT3FLejNDZ2JJdjAxTW0vQ0M5cGpHVlZPM2xPVU5hbHErV1JlOTRDbktISTBUOG9xb0t2WitIOGtQTHhOQjk0V3lYZzI0d01XS1V4RDEwcHc4TytvZzBYaVpVaHRiNTlxRWRQN2w5NmJ3MmZTell5SEw3dGZsbXZwTk5VZThOQW5aRG5KWElpU3ZKVHhJZXUveXBTZVVwMWtkT0FJdlVNaTgydGc2MTFLZVJlcjl5aDd1SG1sNThPT0FhWDcyQmVxUk1PK3FCb2J6UDlaSzZwS083MXlCbG16V282WGMzTkJCMVlEOENnd3RTOW9CWHY0clpRdEpEaCsvRWFQaVdzeUxmRk9EbDZIOGx2QzgyRXhINXpQdng2T055d1l2YzduNWJ0aEsxQ1crd1pLeUU5MEx2R0FtU2VldnRZTHhjbFI5RUNTWjB5ZXZuVTdmSjNPUE9hanArKysydzB1TG5Nczh2a3ZnaUxMekhBRlBqOHVVOXdRdnB4KzlwdTRValplbXh1YklrcVpJanlrbU9FWEhURTAvY0FidmY3SHpzN0F2T2M1aVUxbnBLM2pTbFdjbng1RmlsRlUwWHBaVVF4ckRUV1Qxc0dhM0h0a2h2MG83dk9Ub3V5M3RTc0pnOXh4d0NnOE9YbURPSlVrekpRL25Gc3hJellZZFhyRGk3NlFlU3QraEltOGFGb0NYU2FYZHdjRkxma3U0MDNONFNlcTdYWHBqRlFpZzE4MEtDcVNNdkJUVFdGMGdSbkZnOEpLbklEMkhsMllpMyszK0ZjeS91RlN6NFFGbVFMWW5EVFRlOUtwWUlrODFxNVNEdVZxeCs2TWNsL0Rlc3krSmZMZTNDNmpRZTJjOU9EOXVma2h5WDRLeE90cml3T0FseHlXODkvQ1N4SGZEK3hqU3VleVp6N0xyMC9mcTRlS01TdEc0WUt6dVFPRWw2Ukp1MEpOUzNIUHJVUUxmN1REZzhwVnBSVXhkcGlHOVRXd0ZZblcwL1lHeEwwM05LeVdkUXBLVTlScGVNSW14eHlSaGd0NlhRUGFGWmE5UktGWkhhdzRNWHNyQm5aOG5kL3BFcitFRnA5NEN4NEZDTWo5SXlJZERoWnFDdSt0ZVlTVVlxNk0xQndZdjdmekNMejNudnlDc3R1Tk5zelpScXBLYnRCWG13bkNzanJaVjhYTERxVHZxak1JREg2enV2b1dsSE9mYVJ6cS9QY0hUR1c2MVl2ZEhOZkZlckhSZDlXYStUdHVLRTJOZmJNa21VWjVWdkE2ZDFsemk5OS9aZWJOdW1LUGszTHF1UEtKc2dlZ3N0b0tYSVhMS1BYTUVYM3FYdjdqR0FSN1NDbTNESThZeFZSV0xGOGpCbC9BNWNwcS9nckVXSnhvdjFtUk5tcEhMcmZEU0ZMN2JFT20wdEtjQVZsSWZoZGZFNmlpZkNsN21IblBhTkw1M2pIN0hObEJsb2I0RjhxRjE1M001dlA0c0ZpL2VFdjY2emdsbjNEM0lheTFPTkY2c3ljcTRNS1d0OEZMbWxtQ2crdTExcDYwNXlEdVVmdjRhUkdza1pMd01JNGd6U28vRFZOZ21mSVllckJwaUFUNGNvcGsxU1ppMHZGaThpQ1Y4SEl5Vy9zbVFiaTlPSkY3c3lTYlJsQlZlaE8vV3hvUTlYTk9jYkdpSTlTb0pDNnlOTGxaSEsyUzhITVdiZEd5aW5KSHpiUDNIaHdYVHpzcnRyUHRLOXVQbnhlSkZMT0dWMnh6bkh0ZjlzeGNuRWkvMlpKa21ZLzVZNFlYN2JvYzZkV2VzcXZQN2E2bS9uTkRGNmlqck1sNldOcWc5SWZNMUxFbTRzSUxOam5Dd0xpbUhPRmwxMmo5NTRtVW1aQ3ViN2hJK3NndTNEaXFqVVNkN2NTTHhZazgyaWNaczhJSTVaTDdiQ2s0MjBhOUJvQUwxR2c2K05WU3JkVG5NbG5LdVRyU1I4VkxiZEJ3WWxhczVSbkFVZkdQT2hZN1R5SDdlRHh3c2lsSFYrME92TWwybUQrcXh1TTZyTk1ydUVsNEJ2elNTdVlwYWUzRWk4V0pQVnVWWW43UEJDL2ZkRHRGNVcwRFFKRVI1TlBWeXBJM1ZNYnJldnNJWnBNQUV2NEk0b0hSV3ZIMmEwYUEyeEZaMFFjMkVGOFFHak5lbW51WlNhS3ZYWmd3ZW9zOEVEUnhNT1ZuRWljSkx3VnF5d1FzRXB2YTBzb1kvMEVQNHc5Z2wrYVV6R3NWZkZWMnNqblh6djlvNVJ2Rko3ZG0wU3c5T3J1ZTFOTHpTK0xFTUxXb212T0R4TUY3TGVtSnpvVVc2UmlpMDU2aktxSDJCQ0JuRWljSkxCcko2V2RSU0c3eWd6d1k4Q2JaK0xQaHo1aE91aEUyT1g2bEw2V04xckdYRnMxOUg2TkdZR2YrRURKM0hUVTV0cVVENzRseUJnZlRYN3FST0d1cDB5ZC9FMERhc1pHaDNuYVpYeUdQNG0wR2NLTHhrSUV0NWk3dHM4RExCZHE5ejhGN29mbVczSGhxRDdubFRYUXVZRHIzcUhTQ0IxMHpRalR1eWE1dzBubE94SERsYm9RYzYxZmkwY2Mxa1gxSlRvazRXTmNEU0JXeGpjK2VxekJuNEtLM0pJRTRVWGpLUWxmZzFKbTN3VXFhYTVjK0tjM0Y0bm9lRDJqS096aXNNc1RwVzZ4b3ptaXl2NHMrY2Yyb2FXeVh2cUhyRmh3NXRhblBsaUpkMkNIcHNDUjkzelF0bkxvTTRVWGpKUURhSjFtendBblVnVE1mTWkzYUlJYnBjcGJrYXhGOVpndjBRbU9FT1Vuc2JkUzEvRzRVVEphdWlkWUlERnFLcDZaNGZYZ0Rrd0tsUzZxWnZDUFBDR2NnZ1RoUmVNcEExYVVZdXQ4RUw5ZDJFZVpGcGlmU1JsQzhEVExFNmx4N0FOTVZTcjUxbTRSaTJsYWNGVFQrb0szYjRySjNsbjl6d010QUtyOUVUNFBYQjgrc3lheG5FaWNKTEJySXlkNmEwRFY3Z3U1VnFQekJSeE1yc3VhSG1ObkxOcjJGZWx1VUNKVDNZSXAxNVVZS1Z5enRKVWZhdHZsd3NtanFEaHFqSnZWNExKWkVUWGdZdnJaTE9wa0laR2ZCNnZlWXBrdm1PRVVjT0FyMkczQ1RKRmc0Q3BTRHJPRmRKcEtUazZ4VndlL0pZNEFXKzI5bXQ4Q2JhSXdtOC9FVWEyRTNXL2VwUUNqUEY5bHFzWWl4VWpTOW1PMy9rM01QVTc0Z0diRmwwTTNLeHFNYlNaYmdtdlNaeUFsd3N5bm03TlBSSlhnelRBYSsrcytWVGx2bU9GaWRWRUNnNVdjZkJxcTYvdk9mU1p4Y3BDN3pRelcra2Fwc2FCa3pudmNHQ0dxdHJUQ244MGN4d0JZajVNaXVHZEd1aTNnMXBzQnlpTXN1aTJMdHJ1SENMTnIwbWNxSVdMWlRjTkNKOUNDZzlmeUxVQU1USjd6NFdLazR1RGcwZW1LNlE2TW5KMHNYQWNPbjN1Qlo0b1kvUTdqWFRJZUc5Z3FhT2cwbXZPcGlnYVBDcFZiYUQ5YzdnbjBIUS9hd05wTDE2S2NneG8vT1huOU94Z2JKYi9jSGtvV3E1NE1WeDZHOWV2RTBtVE5NdUsrY1dBK1hONU9La0NRS2xJT3VNQStDNnEzTjdnRmMzYTRFWGpzaXZhdW5SUXJBYnVvemZxN0h3dVBTTm8vSnJEV3lJc1JXY0hPZE94NUlYalhIY2tJYkxSTnZmWmJzRkZuOXJPZUhGR1FTL2l5b0Q0UFdGWHdDL1FjZkdVcHdvZjVjT2JFbFc1Vm1mczhCTG1aQTNYTm9pNUh0Nml0VEVMWnFxTk9VTHhNY0ExcDV3YUhoT09ncU10Q0FCdCtZVmtjYU9SQ1N0NzdYUUxOdVNRaUF4c0ovR0VyN2pPRC9GVXJXdUVMVVVKdzR2bG1RVjFnd1pDN3kwNlp5TlZRZ3hiWkZHL1RYRE1LcFVUQmRtU2JzandVQzZnOTBURForN2x4UitnZHV6d1V2eHB0cmJaZk9pOUxmODhFS2Y3MFdGQVdoNURRWGx3SStWeU5Ha05PTEU0YVZBTFZuZ3BjWjJNNWhuSlZ3cDZXZEU0M3hLMVdxeUFieHMra1hOa0Z1TzdiVDNVTXB4bGdrLy9JTEg5eVdmaEdVcVI3eGdmK0taUHNZTmVOMUdBcmhXOXBXMjRzVGd4WlpzRXNWWjRJVS96SmpvS2YwSTQyUlZYNkVwRGNicXRvSmQ4UzdHLzhGWE9iQ0E4ZWM1UVd5UE5qUzAweFdaOFRJV2lnNklnb3YwUTJEenErQ0NHcFpKMm5ST2ZZMXVLMDRNWG16SjZvVlJTOVBqaGZwdWxBWWVJc05EUFJqNERSZDFSRFVYak5XRmZtSi9SdHBDMERGM1JQOHRYL2VBenFZb3RyNGI4WklxOU9FT0Qxd29mTFQ1NjNNd0tqQk82MjNGaWNHTExWbUZaVU1tUFY1Zy9KbXhoWEdWL0E2RmZFdDl1cFM2UUFhejVNZnE2QmxMOWh4S2phRDZkUzhMYnRkRVpvVjRyakhhVEtQNDFYNUQwU2pGM1lnWDZtR1pybVg5QUV1eUM0OG1JbFEwNFlLLzlGNjNtNjA0TVhpeEphdVhSUzFOanhmMDJHQTArTHAwMzZSS0VibTJOTVdoU3FVQVhwN3llM1ZIMU9jU2JTWGZqZTNVdDBWL3lSZW91cGhyMVVXZHpiMFdkRkk5SW1sQ0gyNm5tUUF0RVNyaWVEbkd2Zk9tWkR2VGlCT0RGMXV5bnNBUmlmUjRnY3l6akNESHk5WjJpSHdqOGZKUVVXSjFPTjRac2t4QzFXeVFzdi9jU3VZTkJvQUdJd2M5ZXhOaUtFbEJMVERIU2ZxWTJtREc1cVU2TU9pZXZKaHh5NDl3cDk1V25CaTgySktWT0RZbTArTUYzQ3hTY2pnT3lkYWpXdGkrSERKNU5rRTJzTFlwdms2cDZwMW80VTFsWDUrZC9sem5GUWkvQ1BjSjZ6VmRJY2REV0FzT0Y1bXY1WXVYVFdrd3NZUUx2N2U1NDFhMi9iVTJsVGd4ZUxFbEszRnNUS2JIaStDRys3MmwwQXBDb2NTUDhCdUg1UlVMd0lzTXQwTytPOHRiQUMvU2l3emhCNkFTSzlrcWI4UGZIaDBOYmNWNWZiSmJnWGp4bG5ESVMvRytzT2F5WkN0T0RGNXN5U2JSVTNxOENHNFF4YVJQOVdIWlhSVWp0aFZ6TEVwRGQrcEpLajd6WENoeW8rSkZXcHdtL08zOGpHdmx5NnVoQWRJVUZJZ1g4THJOV05seWZmU1ZlWmN4VzNGaThHSkxOb20yMHVORnhGSmhRVmN4d29neTRYeklVZitVU2hRVERlQmxXMm9Ba2x5VFhxR0NGODhQUURYNmlyWmw5Nm10aWJ6WE9WVUNlTWxHUUJxdHFXN3d3ZUFrcTkxaWpubUpid2VzeFluR2l6VlpTUUJqRW5qUlRUaHJQOE4ycVlHdTRNYTErNWpjTmRRMXFaRUpYbkJHWFFVRks1UjhNRmJuVlB6MVhEUlU4T0w1QWFqZDhzTXZaZmJVRG1SemQrbHhtVTB4YXRaN0FDOXRFWTVaWW5HOGNmN093MXFjYUx4WWswMGlOWTVLU1A2QjJrT0xGM0N6dzVvaGlqaUZSSHVXNVFKL3lra01UREJXOTBiOGQ3QUJPc3Izc080cFdONUNDcjgwMkZOTHZ4dk9jaEd4Nzh0Q2hQY040TVY5ZzRLNkpzTkxrenZxbmx1RG1sVGlST1BGbW13U3dTZWt4UzdZWG9zWGNFUE5DanRLTzBYL1RyTmM0QStjbSsxQVVUaGJVMk4xbjhLTWhXeWRZbC9BN0t3Z0k0WGNSOWtzaUU5alJZT1U5N3ZwNk9zcE81bWFCL0FpbG5BQW5qNFE3U20zbjdVNDBYaXhKbXVTUmlvZlc0R2FUa2dGY2xLTEYzQ3o3VGFxVWVmVXRJbmRJcnRhSUVuMGxWamQ0SmNvSjh5RGxwcW8zOXRUbjJXUzE0cmRQTTJPMDFsUVA5WlFhTVJsU3M4ZnYvenJkSFN5ZS9LeWo4ekhOVTlRMzFUV05xek8vSURQQUYwNTZROXVzTXRhbkdpOFdKT05FZXpodjEzOXRTcFQwKy9mZFB3WlRXTXRYc0JOM1cxYnB2N3UwbmMxSFZFMGdPZS9ycThTcFhNWSs5YTcySFhHNVVPWUx0RUNkOFcrTFBqK0RWWkQzM0Zxa2ZyWWlvRVJpWllwaVRHa2E5blVMRVY1VThFTGpPME83N3dGQTdrbDl2MEx0dUpFNDhXYWJJeUFFTXEvUW80RE9tdnhzaUI4Ti96SzA4djROMmtZQlQ5NGVPNExoanEzMkIvY1QyMEdleWg0S2Z2SFhQRE16bnB0SDhTdms3MjQ3bVhUSmtyazFCa1h0M2Y5OEpIcWN0cnVtdlpOQlMvWUlzenlSdGdrdERwMW5yRVdKeG92MW1RNVc2WmJzM1A2VWE2bU02Y1M0NlhzZnhxTU5ZZmNacUx1UEFFVS9Qano3ekhXNjE3NzdvWW1YY0hMK0tsdGo5d1R0M2hKeDdtaGV2T2tsTjMzcElvWDV4OS84RGg2dUhYK1R5SmpMVTQwWHF6SkNyNXM3MXI3TW41NlU5QXJQVWQrRkpwZ1Vla3d3SGlXdzN4KzErK2dTeWw0MFRYb3lySUFYdkxtTVJvdmVZK1dtSjRXTDRsN082VW5QYlFnWWZuODkvR2lVZmpCeEl2alBIQ2xoeGl4SjlCSUgxblV4NHRHUFFjVkw5amVYQlh6LzAxb3RLRVU5ZkdpcU1QTkhNN2grS21HYk5haWpPdFIxdUZaL3o1ZU5Hb2M4RThaYW1yM3JhaVBGMXZWRit6dk9uY3UybkpXWkw4K1hteTFXelJlYlBrcXRsOGZMN2I2N2VQRlZuTlorL1dtL3pLaHhIZXo2cUJYK3ZmdGkrMU1BUy9idG4xN3QxODM0QVh2aVVKbkhMcGZvemhWTk5YOVhPYk5ZVGZnQmU5MnhldmN2TVVya0I0KzR0MHBrSHlYa3U0R3ZFRHovcm1GTHRWVG1LM2V0SXBoT2RLVmRBTmVzTk9ZU3NkMVY3VEc4Y3FJTjdGZHdXTCtUSFFEWGlwRWYrQXpmMmx6cFlpanlZL25TckFYaUhVQlhuQzZQT014N3YxUmRBbS9lRFc5UDBQdjM2aGRnQmVZbC9uOVUwQ0drWCtKNytmckdmcjNZdGQ5eDB2cEUvSnZrZldXQ3ZGeHpQbS9YMWdtcHBuNFp6a0ttY3JCTDY1RS9LaGlJVVBtU2ZUbkxXSjlTaXhQUHZhTzFvVG1VL3E5RzUzOVB2ZGI5M0M4dkljcVhYTDF5UXZLd0F6djcydzllL0thdWpTSC93ZmVUQXZab2FtbU9RQUFBQUJKUlU1RXJrSmdnZz09Igp9Cg=="/>
    </extobj>
    <extobj name="334E55B0-647D-440b-865C-3EC943EB4CBC-9">
      <extobjdata type="334E55B0-647D-440b-865C-3EC943EB4CBC" data="ewogICAiSW1nU2V0dGluZ0pzb24iIDogIntcImRwaVwiOlwiNjAwXCIsXCJmb3JtYXRcIjpcIlBOR1wiLFwidHJhbnNwYXJlbnRcIjp0cnVlLFwiYXV0b1wiOmZhbHNlfSIsCiAgICJMYXRleCIgOiAiWEZzZ0lGeGlZWEo3TUgwOUlGeDdhMjBnWEcxcFpDQnJJRnhwYmlCYVhIMGdJQ0JjWFE9PSIsCiAgICJMYXRleEltZ0Jhc2U2NCIgOiAiaVZCT1J3MEtHZ29BQUFBTlNVaEVVZ0FBQW5FQUFBQlhCQU1BQUFDWnlRNEpBQUFBTUZCTVZFWC8vLzhBQUFBQUFBQUFBQUFBQUFBQUFBQUFBQUFBQUFBQUFBQUFBQUFBQUFBQUFBQUFBQUFBQUFBQUFBQUFBQUF2M2FCN0FBQUFEM1JTVGxNQVJLc2ltV1lRdTkzdnpYWXlWSWs1RVpiTUFBQUFDWEJJV1hNQUFBN0VBQUFPeEFHVkt3NGJBQUFQREVsRVFWUjRBZTFkYjJobFJ4Vy95ZTYrM2MxdThpS0NXZ3BOaENvcVNLSllVYVFrL3U4SDRhMEkvV0FMK3l3VzdJSm1zWWhXeFJkRmhLcncxbHBycmRvYjhJTi9QcGlBb0NqQ1N3VmIrOFdzSW9KRmVWR1FXa0ZmV3JmZHZMUjIvTTIvTytmTW5jbTc5NzRiTmtJdWtwazVjODV2enZ6dXVUUG56bjFiazJST3NHcytPYm9LTW5ERVhFR2ljbXB2ZWhlN3p1VVVqZ1JIRFB4L01IRHprL2NPTit0MWRlYitldkhLb1UwTnYvenVtaWNVY3FEeEMydzd1NHVocnVxeXBxaHVPNzdsWkZlSTRmdkd4eG1CMEJQaS9wZU8wQ25kdlNMYXBXM3FOUGoxdWhCMzF3a1l3UHFORU44TmlNY1VMWW1hZzdpc1AyYzdRbXlYTlNxbFB5M0VNOHlnOGNodGYvdDB1c3hrNVJzeDV1cEJMK0lQSm5hbGlGNWxuUzBobHBueEFsWTlJZWFackh3anhsdzk2TmFmdHlwZjJaODkyeWRmRzVhenhnRlVVdUhHVXZDcGNtVGNWREhHWEQzb2xnZDlINVREOW8rYnpSa2hYckNLdXJ6enZkMkhQclBKWlpWYmdIK2FHMS8vNzlmQ2kzRlhxUmh6OWFCYmovVjkyUDMramZvRjRSWTRUbWJqQjhWalNDSHd2M0dEd2d3K0pjU3E5U01yVXpITTZoVXJNZVlBVndPNmNlcXNETFNydjh4YzdLTjVPV3NsQThFMitEdkU3cTFKNHdteHQrbFV4cWcxUTR0QjZtMGFGZkQzWlk1dlNSWFFqY2tNbUhxNG5kbExJcC9QV2tteUpjU3NheDVMeFlacy9Vazg2NFJqMUZZQ2UzZERqQThlWjY0T2REUGhVM3o3bFB2Rk11RUNjeU5QNXVQaXY2clBNa2dVSzFXQnJ1NEVOY1orN2kydHRMZFlQYzVjSGVqR2h5VVdWSTBVank3MWpzME52V2FpVzRaQ3FscWh6dENOL1hFaExsV0FZaVp4NXVwQU4wUDEyQjFHQklvMTZnU2IyMVNXUTJCVDNLUnFGZXNNM1dEQWhZc1Y0VEt6T0hOMW9KdGgxdWs2bG5Td2I3WXpCMUJoYyt1NVhUZmxCRk9URW5XR2J1eENzaEtRU2pYT1hCM28ycHNHMnc4bUVYSmZaMjZ5a1ZLWFEvUnFlVndadWhtM1gwTTR4NW1yQTEwN091M0lnR0FBNWpiTkRIUkI1NFp0T0Z2UGw4WlB1akFBUmJmRHRzVDRSMFJ4NXVwQTE1NU9VcVpPZ0RpU0JVc05PcmZUaEZhc0Y3TjJydFZMaW01UnVueUxzdUpTWlp5NW91ZzNmQ29GR2ZLNkx6SnlrKzZrZlNpZTQ0cDBibk1rR3JCSHpYUE5LaTJLYnV5UmNORjhzZ3Bxa2tTWks0aCtad2RNMkNzU0lYTWt4dndzV0hwTjU3YVFiYTFKZ3MxMXA5cXNxQlZGTi9KYUVxNG9jOFhRMzJoSmsrV3dUVDEyOWRhcXEvdFpzT3loYzZObmFYQ2hodGNJaW03OFFEQ1BmMHVpekJWQy83RGs2OGEvLzBWZHYzdlVFY1JxNlViV3pHWEJzb2ZNRFdTNXd6ckVadzN2ZndUZHVsRkx3aFZscmdpNlhPMC9zV2o5aVpWbnlmczhVUE5KR3BrYnR0WVhNeHdzR0dPZmFMRDdZcEV4NExhdFZ5Nmp6QlZCYndueHp0RWpueUFiUk1mUGdxVTVZUTVIUW1UdEJzM3QwZmdqTkFpNjFaeXJZOU9PTWxjQS9ZSVE3N0hPN0ZPZS9XeldtYytDWlJlWlcxUFE3QmZNeldhMlZTc0UzVUlNeUFadVphWExLSE9qMGJGbWZhM2tlQUNsdVoyeEpuTmJZc2xlV3NkVFJkQ3R0K3QyQTI5OE1MM1ByRGJUOXp5a1AxODIvdkJEOFlWeld2WEVMZW1EcjJwYk0xNUdtUXVoYzlOVDRtb0VsT3U1VmlBTGxwMWtiblBzK0tkYlIwSkgwSTBuV0QvTll0b1NEOW9ZYncxVGxUMDJXa0pnM0EycGl3MFFoOU5rK1RBQXFvZ3hGMFNuaGtuU0taMm45a1V1QzVhUVpHN25oZmlQR3dVenVPaGFGV3NFM1NCTTJNQytibmhyTXFNL1NCemYzWnhSTHhZOStlWDhPbFU5SWE0OG1reW5FUjlpeklYUXVldkhTNy9CaExKZ2lVbm0xdk9aVytXRFZtZ1JkR09ORFh4SFZtZHd2dHI0cHlhbS80RDhmTENSVEtwb095YmswV3RMUmRzU3laTU1nQ3BpeklYUXFaMDhBMS9qZ3BHdFVCWXNqY2pjV2o1emwwYWlqbElnNkVZVkcvaWFyQzU4SjBrZU55eDJMOHVIYUNmcGZFOHBMU0QwVCs0dHl2cEpFZjVNRm1NdWhLNHdzei9yWWNDc1AxY0pac0ZTaTh4dGdURzNYayt1cnhjdDV3L0cyMGJyNUc1YnhwbDREdlhwWGZ4cGlXZW5UQWJWUjZCMUxrS0dMaFYvcXNyK3hKZ0xvRE03QUpaOU04TE5DSWNweHRvdzRKMVJ6RFVlZVVuc1VoSENuWlN0cmR6YU9xZVRuUVV3SS9lc1MxQ2FrZy9tZ3JnaVpmTGFFcnZIRFlsWVk2Ukc3b294RjBEbnRxZkRMSEFsMWdJcjhpN25yNlpMUHFCRGRvaDFIUkRVNGk1TU5YS3BWWW5xNm5vL2x4UU9WSUk5dVlkK0xFcHFuMXVTZ1lmaHBFeGVLMEtjWDFXMUJHdWU3TXhkTWVZQzZOeTJYelpKRFdmQkVoUm5jdk1Hdk1QY3hGUjhwK2N3MWNoRlhsVU1taXBhdWJSM1hhaG5jdzNkTXVZV1VmWmtyS1h1dGkwWk9hU0lPWEl6SVRCWGpMa0F1alhSNVVMWlYwcmNpMEFXTE1IQXFYMGVPRmU4cGNhZHhQUWkxK2UxWTk1ZnBGZnVERUgzS2NseEhmOGQ4VlVwWEQrWHlPREtUZzduWEJxSGRjNi9mUW9teGx3QVhROXIvOFlTUk52dmw1RXNXS3JCTjN1Q3g3bENLM2k3ZmV6OTJyZ3Qzc1NSY09HTGJ1dEx5bXJpL2FxUWdRYzM3TU9hbkJkaTFhREdUZ2tqeklYUURaSXVwbjEvV0crZzBTZDMxTy9XQVM2bG5Ddk9vMjlWckQxZ1A4U1FObGpibmt0bWRNZ1pqQW41QUIwbjd5OHRad1hxVjQwYUt5TE1CZENaR1lZSnduRWwwb3Bsd1VvRmlkNjgxdTJ3S0t1Qk9kRGg1d0RZNDFkdHlCa1BaMTVFQlNkZ2E2YWRkTjM1VnV5NExjSmNBTjJDNm5MS3pwV0xvNjFZRnF3TVFLczV3cXlidVltdTJOMzBuR29pUWJ1dzE2YlNpYnZSV25GYlBGMGNpWmlhSkJIbUF1ak1MR2xtS1JpWFIxcU5ydmVMQ0s3M0ZpRytvU1NjT1JqdGNNVnlyV00zcEdLNDRkdk1DWEZiNkw3M1hmcWlGeXR0U01RTUtjSmNERDJ6YllxLzVqTFN6YXczVitGWmNGNnhKOFMzWHdhckJmYTBqc21jSFBTWnl6bGZCaERySC8zd3JwWkxYOVJpWlhxSm1PbEhtSXVoWjdZckdONi9odTJzMjY5MGFCWjhOdkIxNGZjQSsrWWlYb0RvVDFDNjQ4WGNKT3ozYnZWZGtidVErT0lIY21Lc2JkbldxaFlybzVGR1RqWWl6TVhRcy9GV2ZOcGtlemJyOWlvOEM1NlU2N0YzdlEyelJMclg4NWxiOWZUS05XL3FDUEZxM3dRRDRicnFCNk03VjB1d0ZzbXpFblVoeTN2ZVZIa1JZUzZDN214RHpNVytWUHUvaUdpKzRIQk1EVDl3dlhwN081RjVGT2tFbTJzNTFWS0NZeDJYWGhoRHJHRlBmK2dmK0Rqa0xZQWtxMHptbkJVZVhPSVJHVHpNWEF6ZEdUYnB6MVdkT0Z6enN1RCtKVjhOdWNPVnRoVENaWnNVbzVWbTJZcnNxM1JoYUM4ckFSVTdTZklyUE1odGhnZ2ZJTmRYVDczWnFqcVNrbFVqNVVXWXVSaTZzejFkNXJzYitNamVhd0RSV1hZNHFvYWQxK1FPVzJ6eGh0bTJwMXE2MlhmaG8yMnhocTJoQnAvMFc0UkZwT2xjUjczWnFoNTR0RzFWV0JsbUxvYnVURStLaTY0eG91Wmx3WTNjZWdpbkg5QVlUUllpWU83eUNPeVIzUWdsL3ZhRkliWmg1WEpJQTdGQ0tDTHZ1Z01ST1ljTU14ZERkMzdPWkMvcFRoYXJlVm53R2ZtcXc2NEZNVnpVQXR3eXR4NWp6YzU3WGZaOHJwSGFMTnNNaVdDYmxkV1dCOTUzT3h4WXpSN3gxSVdmQVRCRm1Ma1l1ck05RmxrM25VWlc4N1BnMC83WkJiWXZ1OXRpbWJCVkZSYTVuN21WUDU4RFE1a3Jzb0lnYXN0eWk2MGdpa2twbGhkZTh1MUpBMGgwdDFMM21yOWg1bUxveExRYlNNcElONmtpanRnVzJTZDdnRklqRHhRMk9JZExEeThzSHU1cDdJcWN6L1ZkTENrUWU3elExRTluNCswR092dE1xajQ5WERKUytDWkpuTWpsTnBHM3J4aTZnWlBGUU44NUlvbFZPelFMaHRMNmpxZEoxbVk4b0ZrNkttOTk3bjVQcGpIaVJQaDhEalBraTZWZHd3eHpaMHlNWStRczJ0RTFiM3pFcWVzYXFxZnltVWs0NWlMb0JrMFZXMFZmWEhrV0xJOWg1eWtPNm5CMDJZclczU0dGUFBheEQ0M3RybEN1OEtjeWV5VUZvK2NBTjJXZUFKbUlXZlF0WnpLbnY1RXMyUmkwS3BGZkhzYlFuWms4eUMwNHF3R0NaSk5ZM3NWREFEMlkyN1pWNkxsTWloMzcyUDd5SmRBM2lCVldVcjNYZ3BOWnlGZDJkR2NtUnhOT0xCcVRsdlpuTUcvYXJnakdYSWJpb1RzemVmWWNXVmVvRXVwZUZpeGY2ajBOK3RWUTFpL2IvcWE3OVZaVW9mU1l3NnE3cWxET2EwN09yMm5NVEk1bXh3VytlV3Z0U3BMNUZXUXVRL0hRbWVtQUpyZXNoelZBUGxNTS9EU0F6ZzFQNkx5MWgybmIxcXVYRkIwb3VCM2JDcXluNmVtYzA5Q1FMK3Rha3JodEN0dSt6RS9VbWJIdE5XV1F1Umc2c3ozdDFnVW01dzJaQldjcnIrenF1VlRKYXRLNXdkVWRLMS9JYnhDMnEwUkowV0dHMjZIanA2ZjJvb2E5T1pCZk5xZ2tuY082SlovdHFTeTljd01IbVl1aE96UFVnSzlkWUZLLzRXWEJXQjY5bEI0R2JHNkRqRm5zZHFzK1hJVTJRMWZwbkFicHEveG54aWFYQXhmZ0pKMERjNWVnUGlmL2VGZVFPYUJvTlErZDI4NFZDRG8vQzhicGR2NjFqYzN0bEJpMjlUZ2d1Y0N0NFQ0RldneGRmaU15YWMrS1ltN0Y3bk0yRVFQQ1NmY1ZFK0d4Qm9uODFZbC9CWm1Mb1hOanJQM2JYSkp2ZVZud0NSREhWajFsd2VhR2Y1dzVyM0htYW5sWWVVVExOY3dzSGxOcWk4czJUWnVJWVd6eTVSekhOZkRHL2xCQysyWCtCcG1Mb1ROTHVXVHRMbm9pdjltaFdmRE5UNEkzOTFCa3VvdzV2QlhwcWVGMkwyY3FZMVE0T2xCTlVqc2hkNGhwRytDUVorbmNFcm03QS9tSURQaXBpbllteEZ3TTNYZC9JaFhQYlBwQzFzWk9LWVkvVXRjUDdwV3M0VElQQzlIejVwWnF4dm8yT0lobWxTcEh4NE95WTFCNkdLZG42WUk4TzFMcGs3dDdDa1EvWnVsbHc0ZVlpNkV6UTltNGdKUGNQK2FrUk5CVVhQRS91UmNxLzNtNlF3eC9raVJQaU9Fc1FhcGU1Y3hoeVY4MldOZ0l1c05OMDRCODIxUVI5WGJiU0pMR09uNzdtbjlwaFdxSXVSaTZSWGJsejBIS2ovLzhaaWZ3YXFHVGpYems4N2tseWN2eGlLZTUwMjRQdW5EVFEzL3FLNW5seDdwN1A4MGFUejJjVmM5OGF6bXJKOVAzREYvcFdxUVdZaTZKb1JNN1U1WFVaVmY4TzBUZWtFcTh1U1hKVGE5TEgvcGNQUkhuNVR4MDJESHJRZWFLWTZyL1BsbEdYY1hKNXBnclBuNEJ6WU5DSDVPNUpQbm9hekxpZ2d2cE5aeWJIdnJRTW9kRjlBMGovc1hjS1BJT2FtNkhucmxSeEl6c1AySnVKRVVSaFNQbUlzU01GQjh4TjVLaWlNSVJjeEZpUm9vUGxya21QMDBmNlUxUmhiR3prcUlEN2FOMzRNeHQ3ek40NWE3RHdOd1dPWnVvUEpHb0liNUp6a2M3eCtnNERNeWRyK2NJTThJQ0RranQ2VWhFbzVyNE1EQzNRRTUxcXMxaVB5dWNtUVcrSXV4blVhenZFRENIN3czdUZ4SEZ2QzZsaFcrQTdWSUd4WlFQQVhONG5PekhnR0krbDlUNmlQOUx1WkwyRWZWRHdOekFmYStMT0RtZVdQNnVjWEU4aUpEMXRXY09JWGNnNjVDYjdSMVlEalpkczZiYU5XZnV6bFRzMWo4dHpzNHI4UFhqWDNXSDNUWCtiL1hmL0ROODR0bmc4enlBMW0rN09FU2NyUmY0MnY3L1F5QkxEZjBybVhxbktORWExNy9qNHpVSDNmVHI2M2V6T09MTUoyKzhuV3IvRDBrK29PeTJVdUZoQUFBQUFFbEZUa1N1UW1DQyIKfQo="/>
    </extobj>
    <extobj name="334E55B0-647D-440b-865C-3EC943EB4CBC-10">
      <extobjdata type="334E55B0-647D-440b-865C-3EC943EB4CBC" data="ewogICAiSW1nU2V0dGluZ0pzb24iIDogIntcImRwaVwiOlwiNjAwXCIsXCJmb3JtYXRcIjpcIlBOR1wiLFwidHJhbnNwYXJlbnRcIjp0cnVlLFwiYXV0b1wiOmZhbHNlfSIsCiAgICJMYXRleCIgOiAiWEZzZ0lGcGZlMjE5SUNCY1hRPT0iLAogICAiTGF0ZXhJbWdCYXNlNjQiIDogImlWQk9SdzBLR2dvQUFBQU5TVWhFVWdBQUFHNEFBQUJIQkFNQUFBQVUxbTgyQUFBQU1GQk1WRVgvLy84QUFBQUFBQUFBQUFBQUFBQUFBQUFBQUFBQUFBQUFBQUFBQUFBQUFBQUFBQUFBQUFBQUFBQUFBQUFBQUFBdjNhQjdBQUFBRDNSU1RsTUFJdS9OcTkyN21VUXlkbFNKRUdZRi9zaEpBQUFBQ1hCSVdYTUFBQTdFQUFBT3hBR1ZLdzRiQUFBRGgwbEVRVlJJRGUxWFBXOFRRUkNkMkNhSjQ1eHQwVkk0dEFqcERJZ1VDTWtCQ1NFSzVDZ0ZIVW9VS3FxTGhCQVZTaVFLU2xPRk10ZFNvT1FmbUFiYVdFSFVwS01rT0hIQ1IyQjQrM1czZThrNloycTJ1SnZabWJkN08yOTJkNDVJdC9OOG91MGIyN0IzK3dTTWMrRkNpUnZNM24wbTIxT28zNGZObzIxbEFUdDhrM2gyb1c0bG1sK1lodC9sWG1JWHcveE10Q0hDT2VZanl5eWl0R0xwWHJIQnZKWWFBNnoyTUZXSFNKdjh3N0ppZG01YXVsOXMyZE5SeER4SUYrdEhVZUJFb1lUcExnN3hUazBWbms4VjJnYnVsYVg3eFpMdFZ3VXNEK2NZcm1aSHJ3dmNybjhPMjlLeHhzL05PUVpZdFphWG0zUGd3amlaUFQvblJHVk8yY3JQT1ZIVkNrdHV6dkdGNWNmSlorYm5QSUZJSVQvbkRtNEV6aDNjQ0p6YnVGRTR0M0dqY0c3aFJ1SGNnbEVSR2QyME8zTEtvM0J1RGZtZmN5c1lpZml2bkMvbVBkdVRtYVRnY3A3ditCUkFoL1B5Z1R1b1gzTTVMeDM3UFYyTHU4OXI5dTNrT3JwYVpwOTNaMXl6Vit1NFozdTA0dlYwREpsOUhqaTNvZVBwS2huT3AvcXUyYWNGR2M0TGRvM2dBNkhmNVp5b2ExMVBRMkF1NTNCczdXbnY5NE5iUW5wOXRYK3pMb1NYQy8wYlBTSEk1bktPNjRMbmxPSFRmaVRLbUhWK2NFZVdOeTk0ZHRtcUJGek9pWFpNaVJYRkZUNm1LWDVPdVBQbmFJTGZFclU1Vm9OaStNeDkzbVpsbVVTV012ZmFWNkFXY2VWSDl5RVUrSnZHWlRqSHNQcGFHNGRIeUYra05zMEg0ekxLSlh5QmJJSnpKNDAzK1kreU5KcGl2bkJKYUZYdXIyS3BoRkgxWHNsd1RvalNiK0dBTmNVb2lMZ3ZBNGpGcURxMnBOOVp6aWVSQTBzU1JvdDFtalJMUjZHcDFsWFVxOGh3WGdWTVZ5L0JnQWp1YWhCOFJTeEhLK2lDTTdKcnVBc2ZnRUlJcGNmWUpabEpkZTJ1Yy9hekluQUNidjFyc2wxZmtDQ3pFT2xlTTFGb21OaDFWY1ZaMDc3Mnk2cVFOL2lYeEpOMlI0bkVlNkpueHdabythRnlGYzlORTF2dExnaGRTczFlS1RJRjVxSjJCOXU3WHUvVVlNcHo4QmpMWGdSWVJTMzFPVVVhTTM4UkZWUEpGa3dTbnVLZGRpRkwxT2dJdStyZE1FbVlPcDBpbFJqY2kyYXlCT0ZFRWs0MFZhLzNhWktEYW9ZK0djN0d2QmVoREExRFh3ZmJUelRrNnhZU2ZrV1p2Yyt2WnBOdUs3YXhpOFE2dzdvWG9ReHRubEZDUzljMVJaRjNsVE52cXhDbmltek03K1I3WEdUMWpqa3BsTzNrRTJ4ak5XaklralVwVEF0Y0ZFdlovd0RiUFdtZE12UUY0UkY5UFBNenErWWZGNmVTSHIzRGo4U1Jla2E3TFU0K3RHQjVUcnpRZ2llRGUzajlCVlg3UVp6Y3V2Qm5BQUFBQUVsRlRrU3VRbUNDIgp9Cg=="/>
    </extobj>
    <extobj name="334E55B0-647D-440b-865C-3EC943EB4CBC-11">
      <extobjdata type="334E55B0-647D-440b-865C-3EC943EB4CBC" data="ewogICAiSW1nU2V0dGluZ0pzb24iIDogIntcImRwaVwiOlwiNjAwXCIsXCJmb3JtYXRcIjpcIlBOR1wiLFwidHJhbnNwYXJlbnRcIjp0cnVlLFwiYXV0b1wiOmZhbHNlfSIsCiAgICJMYXRleCIgOiAiWEZzZ0lGcGZlemQ5SUNCY1hRPT0iLAogICAiTGF0ZXhJbWdCYXNlNjQiIDogImlWQk9SdzBLR2dvQUFBQU5TVWhFVWdBQUFGVUFBQUJIQkFNQUFBQ0V4UmI1QUFBQU1GQk1WRVgvLy84QUFBQUFBQUFBQUFBQUFBQUFBQUFBQUFBQUFBQUFBQUFBQUFBQUFBQUFBQUFBQUFBQUFBQUFBQUFBQUFBdjNhQjdBQUFBRDNSU1RsTUFJdS9OcTkyN21VUXlkbFNKRUdZRi9zaEpBQUFBQ1hCSVdYTUFBQTdFQUFBT3hBR1ZLdzRiQUFBQ3JFbEVRVlJJRGMxV3ZXNFRRUkFleHc3K2diTWpXb1RPVUNNNUVvS0d3aEZOSkJvamVuUnBxWklHSWFyd0Jza2p1S1U2U2pxbm9uV1VKOGdiQUFZbmdJQmhkdmR1WjJidDIwczZ0cmlkbjI5bmQvYWIyMTJBb3QzR2xmYXQ5SVg5WkFXS2xkaVJ4UzRmNzc2eDdUV3BQOEo0aGQ0MTBJdjMzanNqOVlQWHRIQ0xmQTlPdmMwTS9lVzFRTmhFdkJRbWsrbUIwSldZSXI1alEwS3J2MkExa0hMOEtTdzBDMjRMWFl0akdSYjJFWmU4ZUkyRVJHWFNvckQzQWdTck4vRTVLekFuN0xIUXRkaVN2ajVCcTNpZ1lRT1o5WXl3NXpxVzFJNUVuQ2dQTk9oUUxEZktBMkZIVXo5TG5BZUFMdkp1eG5rQTZJdlVvanpRN04xWGZnbHhIanpNQ25FZUZMYUdCNFd0NFVGaTYzaVEyRG9lQkxhT0J3R0ZKbFhOdGpSRTVEb2V4TkQva29mR2xsaWhGTmZ3TUJDL2k0VENHaDVTZlBieHJnSTVKY2xXenlWVEhiNGQ4Q0ROdzdGMTVCNUl3cFN4aW9mdWQrdVlDT3lTb1pxSDFtL3J5UVQySzJQblpIWVRHOXZBblpvR3VyaHYya2ljOHNIL01CdWFFUTE4ZTJwNmFxbWJ5TXBIRk9IY1N2YXpiNVB1TEx3bDIvTml3RVBpVHVPZXk1QlFOMFJtQVE4OUY3RDl0d3lXYzJZaER4dnVubW1XOTBKSG5QcWFCNENacTRQK3RJaWJpdnRMOFVEKzhaZHljdGRuTzE3WFBORHhodXd6b0piSVRQTUFjQ1kyM21BL2MyWUJEd0FUTkFqZkdxSnNBaDZnSGR5WlRYNGNHQjRFZ3dBNStuMjFzWFArT3dJZWdETDk0K2NuSVJrTlN6WGtvWk1oN3BWTzA3ZnhwRlFESHZvRWxWVkVKY2FYaWVMaHppZENJanROd0VPL3UyMXlMUjdhOXVpRkJhSitGQ1hvcTIxUStHVW4yQWZvOFJQZ1RJSUsrV1daaStrM2tiZE0ydGZKcWQ3QmRSQnZtK1BReTNYQ1dEMUQ0dWlyM3dwMHJXc1dZNEdwWUhkaWZ1a2pycTZNcFhLeDU0b2NYeVhUMCtPa3loZmFONjZCcFhxNVR0eHBPRmVWVG4vVVZwVnZ4ZjcwU1duNkIrdVE3eXJ3VldCdkFBQUFBRWxGVGtTdVFtQ0MiCn0K"/>
    </extobj>
    <extobj name="334E55B0-647D-440b-865C-3EC943EB4CBC-12">
      <extobjdata type="334E55B0-647D-440b-865C-3EC943EB4CBC" data="ewogICAiSW1nU2V0dGluZ0pzb24iIDogIntcImRwaVwiOlwiNjAwXCIsXCJmb3JtYXRcIjpcIlBOR1wiLFwidHJhbnNwYXJlbnRcIjp0cnVlLFwiYXV0b1wiOmZhbHNlfSIsCiAgICJMYXRleCIgOiAiWEZzZ0lGcGZlemg5SUNCY1hRPT0iLAogICAiTGF0ZXhJbWdCYXNlNjQiIDogImlWQk9SdzBLR2dvQUFBQU5TVWhFVWdBQUFGTUFBQUJIQkFNQUFBQ0oyMmErQUFBQU1GQk1WRVgvLy84QUFBQUFBQUFBQUFBQUFBQUFBQUFBQUFBQUFBQUFBQUFBQUFBQUFBQUFBQUFBQUFBQUFBQUFBQUFBQUFBdjNhQjdBQUFBRDNSU1RsTUFJdS9OcTkyN21VUXlkbFNKRUdZRi9zaEpBQUFBQ1hCSVdYTUFBQTdFQUFBT3hBR1ZLdzRiQUFBRERVbEVRVlJJRGRWV08yOFRRUkNlUUJ6c0pPZEVTRlFnQllwSUZLQUxJTkk2SFJLTkVTVVNPaWdvb0hHRUZLVkM4UTlBY2lRNktpc2RsU1ArZ0R2YVJJa1VDZ3J5RDRBa1RuZ1BzNi9abWZQNVhMUEYzVHkrbmR2NWRuYjJBUHk0aUVQak9QaHk3K1lRRWtkQlV3c2RMTjlidDJPTjFPKzVhRjZ0R2VUcE8zYjJTZDFtVFFtejVMcXh5eVl6OHlkcldxZ2duZ21MU1hKVjZGSmNRR3hIUGFHVm4wWlZTejM4SVF6MERWd1N1aEliTWlpMEVBZHg0UW9JaVVwaWtvSmUwNENvemVDRHFNQU9RVGVGcnNSSjZhb1RjZ1Q5TkdsTzV0c242S0dLSkpXT2lGSkdQODNaRUVzdG81K2dhWmUvVVVvL1FBMGppNlgwQTlSRlZtWDAwNmRyei9uN3BmUXp5Z3FsOUN0b09mMEtXazYvaEk2aFgwTEgwQytnWStnWFNEaFBoYklrRGFQbE1mU0xpZjg3L1ovVzBzWDc4eUloSXhiUy94RngrVFlldHhVMnlRcWFUelY5UkVWL0JVOFVWTk8vNlh6OVgvWjlvRGRHMFY5ellhcWhQYlJrV0UzLzVHOGJyZUplQUh1eXBlbnFuM045OGNzM3Y4WnBYUEVTSFVRcUZORTIrbGV0cC9YVkEycm9ERWJ0RVBUUUNHNjBWdTA3RFZFVERKT29FYWplbi9pbFlWanJSSVRtNko4K2NzRzVkODR3VzNuNnova3JKTVByYnM0VWRwMHdWUDE5bitFRzRpc0w2UXc4Y3FqM04zd1NDNVNDQ1pla2dSMU52MkZ1eFFVeEY5K2dEWENKYjBaTnY5bWJiUWVGakxDbjgzV21QRWMvUUJNOUV2WUppbWVOazExdnlORVBGOFJOYUQ2SVI1c2VhZWdQVkZ0VEQvK0dxRkJyR094VHIrZm9CMHJ5RDBQdEhSWW95OU5melJDZk1IUUwxMDFZdHdSZC9WQW5aQ3ljZmJ3RmJ3eldMcWtscjk3TEg0eWRMNUZxYXBKNGIweHRvSFFwL0IwNzdqNDBOaHI4ZjlOeFcyOW9vSEtjczA3OUNMOGlFNTZacElubXpPNXBsTlVlKzZ5bVF1MVhVOFI1VHJWSVdPRDhhTmU2UlFpMjdmQUdRenJ5cjhlaFcvR1M3UEF4NEVCS3lHS2pxSXlCTmlKMEtwU3dpaFdWSmhNTThYQkZ0NVI2a2FFSzc2QUVSUGx6VExzVDF4TDlRcHJsZ3dMWlRXRXZFdm1mN2tCMndpSWtKZU9PUnpVTGg3c1FabzA5UEd0RDhqWTdMcThBZzAxZUlpNVNWVzZQamhZOXI1L2g0Z3NiOHg4RWRpSDZ4cnFzU2dBQUFBQkpSVTVFcmtKZ2dnPT0iCn0K"/>
    </extobj>
    <extobj name="334E55B0-647D-440b-865C-3EC943EB4CBC-13">
      <extobjdata type="334E55B0-647D-440b-865C-3EC943EB4CBC" data="ewogICAiSW1nU2V0dGluZ0pzb24iIDogIntcImRwaVwiOlwiNjAwXCIsXCJmb3JtYXRcIjpcIlBOR1wiLFwidHJhbnNwYXJlbnRcIjp0cnVlLFwiYXV0b1wiOmZhbHNlfSIsCiAgICJMYXRleCIgOiAiWEZzZ0lDQmFYM3M0ZlY1N0tuMGdJRnhkIiwKICAgIkxhdGV4SW1nQmFzZTY0IiA6ICJpVkJPUncwS0dnb0FBQUFOU1VoRVVnQUFBRmdBQUFCVEJBTUFBQURwZk4zRUFBQUFNRkJNVkVYLy8vOEFBQUFBQUFBQUFBQUFBQUFBQUFBQUFBQUFBQUFBQUFBQUFBQUFBQUFBQUFBQUFBQUFBQUFBQUFBQUFBQXYzYUI3QUFBQUQzUlNUbE1BSXUvTnE5MjdtVVF5ZGxTSkVHWUYvc2hKQUFBQUNYQklXWE1BQUE3RUFBQU94QUdWS3c0YkFBQUR3a2xFUVZSSURjMVh2VzlUTVJDL1FwTW1UVjlhSVppb2xESlVRaXJvdFNDNmhnMkJoSUxZUUVLQmdRR1dWRWdWRTJvV21KQlNDVmlZSWpZR0ZOUi9JQnRybzFacUI1RGEvNkJ0MHFSOGxlUDhiSitmbmVla0N4SWU0dnY0K1o3dDMvbnNBSnlrdmJ4M0VwVENGQS8vRmJoMFpFYytnMzJ0dzRpVm55eEdRcWtQaXhGNCt3VzVHMy9vWjN1SlI0UVJ1THQ0NDNuVWxrbjlMcHlsOW1lQVBSSnpJYzhsSzdDOWp6eTJTU3FoQUlwNDJJTGFBUVFWNUMyWklPZWxGbVBGV0RuUGQ0aHpVRGlHTmNSSDJwMUM1SytRVFN4WFRmRVY0dTJkL1MzRW14b0xCY1FxS3hEUUNucGFuUTdidGJtdy9VbnJ0Rjc4WVJTZzcrQTg2L2tpWWlkYWdESVY0NEdoZ3RnMUM0Qnh0VmlGRGRSeXBEcEtnUzl3WU1oUjVGNHNjZzd2R0Nlc0UzaVY5VzlodTJuTmVUVG1oRHhoSTBJaS9OdSszWmprdFJPZ1NlQmRIZmlOMmVjRlphdVpTR0FJRWM0RUJsZGlVNDRSUXVBSzV3YXpGdFpGbEtoWmhGQ3VSVm4zaTF4bmhVUXRpeTBwMEs5TmlEUmIrWnlQcmM4aEpFSmJKeVg3aEFNN2hFaTc3OERhaEtnWUhyQk5pUDZlcDI1WWhHaXNwN2NKOFlDMDJTWkVXNU43aDVCa2tMYWVwaFNhMThxd1Bva1EzNWhFUW56Z1JFSTg0R1JDUE9EL2c1QnlyR1I1SnNwbW14QlROaGdRRnl4Q3NseUw0eENXYlVKR2Y3TWpTYkFKbVl6WDFENjRRMGh6cGc4Uk05UW8zM2FOWGxuUzh0ZmxjUGJXbE5haTNqa2hBVmZyYmNURks5aXB4dEhPQ1JsdksyY212TjhDbURZWEZka0RoNUJUK2pKcWlyb0ZzQlUvRWpZaFZIUlZVYzNvc2wySjdidEZDRVVxN2tjQklhVzNlNE1YQVRZaFFLWC91Z1R2SGNpZXJpQmxBZWNPQWRpUU56RVZaL1VGS3JNemFwaERDRjN1cUR5aGpoeWdIdVlRQW1OOHU2S2U4NGdHQzBLME1ZcllRUEc4RUkxdnVKemVPNGNRc2R4amlZVXlYcFJTR3V1UjRCS1NJWUllU2dpc0lNcUxwTmFWRm9lUVBHRTVwUW9rMXdrV2hJb2xpNUR6WDhpTmZCMkpKMHUzQ25CTzdlVVk2ZTJyVWJ0MlZ3Q3BtV2RYbWJUZVZCNVY0RW5oZFpwNW1HMEt6MUdSbmtsUjIzQ0FRbjBnWGVKM1hlanRWV01ZSkdXTEFzMVBxVUZRSFZwdDRCQW9mTURuSXZTSkpyS0pDMEF2RHVRRUdCQThFNHFrV1JQbzZnQ1lkTlZrU29ndDBjbnFIVE9pc2pFb29YVytFd2VrOWZuSWhJaFRpUkJqTEhCR0VaTjFZMCtVMXZYeEFnajFPellSS0l3Vjg4Q3A2YVBpQlpkTmFVa05CY2NlTUdsVE9EeXhTeWF4OVNIMElNbmNNUHVWNHRQamcrK1lMYWlaNlh2UUUvbzRBWlF2ZXpER3pPLzFyUk1rVWxvbFI2YXNUcXlKa3lBMThLZ0t3ZnR5WjFobWlMSEJNOFJaNTc5RVFreHRldjBZWjUrcXVIOEJaOHArOWJra0VzRUFBQUFBU1VWT1JLNUNZSUk9Igp9Cg=="/>
    </extobj>
    <extobj name="334E55B0-647D-440b-865C-3EC943EB4CBC-14">
      <extobjdata type="334E55B0-647D-440b-865C-3EC943EB4CBC" data="ewogICAiSW1nU2V0dGluZ0pzb24iIDogIntcImRwaVwiOlwiNjAwXCIsXCJmb3JtYXRcIjpcIlBOR1wiLFwidHJhbnNwYXJlbnRcIjp0cnVlLFwiYXV0b1wiOmZhbHNlfSIsCiAgICJMYXRleCIgOiAiWEZzZ0lGcGZPRjU3S24wOUlGeDdJRnhpWVhKN01YMHNJRnhpWVhKN00zMHNJQ0JjWW1GeWV6VjlMQ0JjWW1GeWV6ZDlJRng5SUNCY1hRPT0iLAogICAiTGF0ZXhJbWdCYXNlNjQiIDogImlWQk9SdzBLR2dvQUFBQU5TVWhFVWdBQUFqSUFBQUJZQkFNQUFBQWRFZ0IvQUFBQU1GQk1WRVgvLy84QUFBQUFBQUFBQUFBQUFBQUFBQUFBQUFBQUFBQUFBQUFBQUFBQUFBQUFBQUFBQUFBQUFBQUFBQUFBQUFBdjNhQjdBQUFBRDNSU1RsTUFJdS9OcTkyN21VUXlkbFNKRUdZRi9zaEpBQUFBQ1hCSVdYTUFBQTdFQUFBT3hBR1ZLdzRiQUFBT3RFbEVRVlI0QWUxY2E0eGtSUld1WHViUnM3TjNaalFLSmlJenJGa1IwZlFpV1l5R2NJY2ZnSXFrRjlBb291bFYyZmlJY1NaRXNzWW90LytneHBqMCtDSUdIejFvZkNaa0Z2emhBN1ZYb3Z2RFFHWllJaGcwVGtlTlVST2RvV0VXVUhmTHIrNjk5YTY2WGQxelo4SG8vZEgzVkoydnpqbDE3cW1xVTNYdkRDSFA3bFdsMnZXa3g1cVdocUx6SGxpZ3RFQ1lSOGtacWc0MDhuL1FNNVVqMm5XYjU0R2NvNkdPZEQyd1FHbUJNSStTLzFjL0t4Nm8vT1J3N2NKblJYT0IwbmpmYS81YXdIYXpici9SWFQ5azdXTXhKdFRyaG15OFk4MnVoRkVYTEEwb1B2YXRHUVBLeWVDN0tlMTlaR2FvcGp2YWFPS1BsSjRjMEs1U1BUUFJvTDJqTzlyRm9ZWGZRZW0vQjJ0Y2Yyb3dmQ0c2UTczNVNHRzdNOEdFYll1bW51ZGpsQm5YRXdLVC9GT1EyeVltS0MzVHo5dTJSeE9BOU1veXJtNjRCY1hVTTQ5K0hFMVhUdVBuVWN1Ym10RFF3aTVLOTRkaWR3bzM1cDAzVnloZE1yVFdVczlzWFhwMWxsUGRpdUxUREZKbmM4SUd5TW1hNVUxRFJGZ1J1cHMyY21MdmpGMnAxMFEvT0ZEYjk4R2Y2cFZtNlU3WnIraHZKbE9VUjJsWDBEcGhQemZFT0NibTd3cFlCMFc0aEpDWVBybEdXbytUYUlGNkhTMWFoUkF4M1hMQVdwazJCNGRYVlJlWWlaUytubGM0NzhuVzMvUDZ5YnBMVDhhY3B2VE5EM3p2SC9lSmE0MEwyMFBwS1U1bmQ5VFFWd28rWVk3SzVwWXZVbm9SbVQxRjdxWDBYWHFUSVV1T2tZeVJtajhIdjh4S1RDLzcwZk0rSFZQNldqK0lrSVRTdC83bEplU2hMeC9QWTk0SmJxTjcyalhEWWVoNE9sUjRtWkJSM1dBMkh5OW0zRTlRZXUzNjVpT1V2a0dpdDBGRnJvWHhNWXpsbzhWQ04raUREREFKNUhJQk1sRTZmTXlMNnlpb2xCUkltTWZtVk9XYTFVWi9CUDBuT2ZmY1dxOTFVYTEzTnk5djd3N1Y1a0pYK1RPenJ0Z3p1eWxiQ1hEQjBLTDVMbUdpc3FzZ00xbmxtUHd1TGJMTlc2SFBaSnJUWDBTUXNvQk14VmluaWcxWDJ2WWhUZFdUUnc1bjVoVXI2UHdybHpzSjlMSmZSNUlKWTc5ZFA2b3VVU20xWDBCTjg5aEUyeFJjUWhZbzNWcVRaYVR6eFhaTGFGL0tWRDBPMDNvL2ovdG9pR3JMWEhMRG1nazRoOTBUaU11dW91bW93VUg1ZlVhSU1NMGprUmJpSTJod3ZnQ1R5UmhqcXl6WG1Lckg5OTF3MnhJZVRMSHZkOU1lbitZd0VzUkFselp5S29IcDZmVUtYdU82YzFCKzUvRUlxR2tlbWFRSEZRbHNHQzZKOHU5cXZjNk96alBRRlBmeERCdmV6Y3lpTmtqNWpJV1ZPWkgwd01aMXVjbFF5eFY2MDJmWFJFV1Z6Z3ZhOXN5STRna3lCY2x5NmZwQzZXdVRuTytFUlhFZno2ekRwUHpaTWJJckdwcEVNbmZlaHcvYzhLYmlmTERLdlp5MlB0RlRoRmd4TTYwR2FFZlYvWG1aejF5c1NCaWF0RlNua3VJK25tbkRwRHdEbXdaNXpLcyttZk95SkdPMzZndFNWOWNleTd5V2pCRWx5Mk95eXM2QkxkV3B3UU42WmxIMjBxQ0NQRE9pcnZ0VG1wOHQ4NUk4VkprZUpjdERhVUhzbXdyekNNTkFmOUZTblVMN2VZWUZ5bHdtZEIza3NZeDAvQVo1NWl4bHlpV3o4a2dCOGl6ejVLSkl0Q3dQZVR2THNGYVlxQmN3YXR1WHBUcVYyTTh6YkcxZnpuUzNRWFl6MHZFYjVKbnB4NVdXc1Zxd1BETkI1VlN0WjNtWmlNUXhhU3JDQnlHSDh3eXBpOE8yRmp5ejVOVVk1Sm4xVGRsK2orNW0wN3dwWlFKZTBMTzhWRWFKWjNxbTZzekd1TThNVENvLzVNOXVCWm1oN0poSkJYbW10VjgyYStzbkNLWjVFKzhYVUNQTHkrcExQQWMyVmVjSytubEcyTWZ5ODRJZFVaQm5JaW1OTkY2bEZCenpqT1N1dW9MMXVlUVoySmV2MzlKb1NRVjVSc0xKaUpiYUZIbEd6L0s0aUJMZk4yMDNadGlPOGhpM3k3NFA2cG1PRVg5dTg1aWVEaFIzYllYbDFiaFZ4OEdqQ1F1RXRzd2FsZzNvbWFoMlVCZmdOZzhZZVphbk55aXY1RllkN3BtV3R0bTE3R0tlcWY3aVBlKzl5K0k0SzhiTUxaamJQTFRWc3p5bnNHMVd1bFVIZTZaU283MlpBaFBnbVhNUTlwUytyZ0FrV1J0cU5zeXEzZWFodmxhNHhaY1NoNmZjcW9NOWc4RlUrRUk4bVJ1bkY5eXpkbDZEdmkzQXhzaWF6TjNtRVhJV25LMnM5UUd5QjRaVTdOTk95QWoxVExYUlo0K1NuTis0aWRtRXBIbXh2MjBqUExFV1VKOW5rQ3VvWjNrQzd5V2lMMzNLZDNsaUhqUFphVnRjbUdjZSt0b0NQYmxrdDFacWtsNmV1YTJFdkFScTJUbWpPMXR5Wm5tS1dwczhnU0R6WEo0TkJWYmRwMjA1Y2NEYU5JYWgzdmRiaFlRdjZlakx2SzNIcUdtWTB3d2hOYWRIVjZHNitKRVlra25MNHhiV0J4T2JsUkhtbXpZbkR2RE1yMU5kNy9ERVlpNHo0ZmtKaG9Vak5uWE5rL1FadlFLbHVtdnY0Yzd5ckxacXhRaDdqdTdMTXdPdU95ZUFPTUF6MEJ0OXBVRlBObFVEVEhwMVA2L0JZeTUySW52SmRwQ2p4YjBqamxWRjFSbkk4cGl1T2xYMjlVSjVvR2NJd1dzTXZFMzJYNzhYekhiL3hXU0REejFGSGhZaHkxMDduK1hCQUx3bFZvK051RW5CbmlIbzhJVzhWZUVkNys3dHNhSzNxRG5tRGlSTSt1NGJUWFkreTRPU3hMMzVDUGNNMnpjMTlRNjZTNWlDUFZNZHgwTVVKNVU3WEQrdkZFRkdqYjZpOUFiRGxHNm45RVpYdTNEUHNGTUl4K0ptQzhXNGM0MWJCWGlXMDNVVmZDelhWVkJtbHJlazhVb3F2T2grU3QxdnlBYndUQnNuVjJJeUtUQ01yU2ZkQWo3QndPUUxtUVpqSDFoK1I5V0FaeUd6dkFscnJHbU5oeXVnKy9RYWQxT3dqcm81VmkzTDB3OVp0WFlGRzNiemRyVlNremluUEh4dmdWV2lKeitKd2JCVTN0aU9PTDJwU0IyR3ZCSXFMbGNmaGhRU2gzdUdqWktRNGNUK29tRk9hbkJRbEdxSDR3SlIrU2FheXRsN0ZhVWx3WnlXREZHM2ZZSjlEdUplYytOd3o3QWx0T2lFaHB2SmNKdTg0TG9qcUp6OENZeWVEMzFWdERDeXZNNmM0SlJLbk8xZXRJTjNsTXdZOUxodkRnY1k4OHlwSXVNeFN1WmMvSVR5YjNWU2JndHl1aEszc01qcDM5NWEyL2ZHR1Y3YTluMURVeVBFeGVFeFF4cTZxVUlHaU9pV2x6VjVHWnQ2ejJqSkVkT09uQTRzYkVMVTVkUEk4aUtSTXVBRHVrdGZUWjhRK3JqZVllOEk0ZTFsZXVtSmhXOXFIVlUyUzZ4TGhYTUNndUdRb3h0WXROZVVhaVBMRTYvRXE3VzNBM2F1blJZcWJRY2pFMmVXRWZlSm1UdjJ2aytvV1VDWDk0dVNScXhpVWVFVmZVY1R3SXNjTE84WVk4cW5RMWFXdDR2dnpqdlpBMzdFWndvWitId0c1eGJ6MGc1TzlmRU1XMmVPY1d3ZGhZTzhvTjhoUml3anJNMm16dFpMRFVXbTVNenF0U3hIVUI5REoxOFdxMXpQZ2llL0dmeDhacWhUQ0taR2pBd1dNeDdQTk1CcTVyMWsrY3ljN0xGRjRaaENuVms1UDlGakdzcGtsZ2RNbkR0N2xLYzFKNFJDTGlHN3R5RGVjM2syTFREWWtZM0V4YU5wQXpxNEtXd2RjMDRRekc2dzFuSUwyV283bjlPdUc0dXByczFvYUNtQm51VVJmSFExbnpYWjRLblFibDVqaUJyOGZBWkxobU1LUnBlT0dxTFY0aXA2SVR6ZFFHRlI1VXE2cmppUWZmdmRsU3lMWWhtalE2ZitVUzFUdktRMFBjR2JMR3ptdFJPRmdhazA3VXU2ejlwaXA1VkMyQW9NNUZNZnppTzk0RlZsTXpnRzJKcVFZQk1zSEd6UHdEd1JuQ3hFakFpdjg5MTVqY2RNVkR5WjJYcTlOVkR0T0NHT1hWWktHUjFZeUNPTnpRL2NQb25JcVBZcDZRdWN6eFNteWxqaEhWT0VibDRMbUs2aVpGeEVydkJmNVF4NzVwTTNOeFdEeUN3c1BKUlhzSm1Wanl3RFJuWng5d0dMTm54Q00yR3BwR25JYWVZeTVVM3pERnY0bFFqQ0YxYmliRmtNc2tsdDZaS0NCcWMwMWFKNXJNY001Z2pOSWp4Zk1aalkvSkd2VXlhTTdGR2laRlU0MDRLbGF0Y2haMGtZd0FuTlBDUEx3NGNUWXIvUm9DL1Btb3hacjZ5NHFFSHZtbXJSR0o3cGlnSkpYMG1vYzhBVXZVSU1FNHdTdmh5d1lGZGhlUGNxaXpYUmNRdVdhbXFqOFpLaU15TlY4NktHakU3R3JhSjhLSU9SaEcrdVd2Ni9GY3Fob1RkVnRXd0RuY3V5eEk3UjlTQnRpR3lHZE1ETDNXVEJTTUluUm5hVXp1Y3pHOFpVTVg4VmU4Ykk4cVlhYU5ITnJad0Z2UXc2cXZFaG16T0d2N2s5QXoyTGlzd0d5cUtQckw3ZEU1MEFqeHRqd2Npb1NNdmFJckxTTGFnbUxkWFVvZjA4czZCbWVTOCtEcng0SnV5a24yNDFDWG1oRXFXcDJPRi9uSjdCWHdQVDAza2dNTkd3U1R6eFZOVVVIOWJzaGJWNGNCYU1WT2c3TTlQd0NrRE1PVGFNWVRvUUpOeWROY0t2WWg3VDFMc2t2UTVjRDVwZFFtYnE3cE16VStJcENRbERFNHJxVkViMHdKR3IzcDFxM2JyNTZvOTFNN2ticUJCVGJscTFRYS9OV0t0eS9TWTJqTFI2elJUM09Sa3lMaGd3ckhHaFo2WlRxL1FmUGtBSmVaZ3hub3JkQjNHWnFRUCtXcDdSVkIvS3BDRkw0Mi91Yy9IVlduYUVqS092TGRFZkcwYXEyU2NCT0R5Um5YREFJTFVEeFRPNWRIbFR6R09iTmZQS0k1TGg4WWhncGJCRmloaVdVbFNuSWlLNjl5MVp5RjV5NFByYW9WenNON2J1bG9HYjFtRmduL3pWZmQrQ05jZHlERzQyakp4TmV4LzkyWEdBbFY0N1lJU3NLeWNXVXFKcG51U1kxRVFNVzByNjI5SlVkckJxd3pPRS9hMGxydDZEdW9rbWpIdy9oWmx2dnkwWVMwNWtXQW1ad2VibFFhTWRqQW9wUXhHaHFpT2U1d290bFQ4ZG9DLzlnQklLakdQRHlMbUhhemRjc3lhYXBZUURSdTdmNnVvZ1ZnbzFqNUN2MHlQcGt5cHRQSVdxbnRCbllMc1BXVTI1c0FFODh6QzltT0F2bkpUalZaK0pvZldobnBsMGhMcERSN213Y005VWEyejdjaTl6VGROaDFqQlZvWjRaNStsY3NaSnlZZUdlYWRGbFpoaGJvT3drc3Roa0h6ZlVNN3MyZlJLMCtuSmh3WjZwNUR2ZXFJNTNpNXBCd3hkQ1BkUGVINlNqWEZpd1o4YjRTUjd5TEVkV0ZHUzZDUXIxVE5JMVd6ckw1Y0tDUFRNcmRpakloWmVkbGcxY0dlaVpxQllrdVZ3WVZBYWF0eXBQRld2YVhqaklhZy9JbVdCWjJISHQ1TXBpODRweVlaQWE2SmtGbVcyMTlQTVNidGtRZCtPNHppTmhWditETEErS2xBdURGaHh3bnZZcFUrb2JjdG9kTGMwemphREpQTzRxZHZqSmNtSFFnN2NGVC92VkNVNHNQVFBHVHhnRmMxZ0M2MXovcHVNeVdvdkE1Y0tZSnVXb3QwaHhYZTdEeWpzSWJzdVRKNy91amJEQlZDNk1tYk91bk92NHpjTkxoQm5PSGVWbnI3eGk2RHRPUy9wMlc3eFBMOVpTTGl6VmhZZ1dmUzVRdmk0WHBKWWNXQVVOUWxnNGtSZUh0VDc4NU1VK2psWmZMb3lKeGltUThzcEtVNllWOXNqWnlQampYUTAyWUFFZk5WMDNZSk16QmtmSWRJT1V4WHdqK1Fnbmdwb1ZnOWhlZy8rYm5XTGttZVpHZjlDL1JDdlFQNVp2bktxTmtLV3NRSkRHcWpZb3Zld2VyZXE1VUtqOGVNSDNJYmZEdkJYNlZKTkVkemFlQ0ptV0hPM2RWUk8veE9hOVRGKzcxUXhZaStmbCs1RGJJU202aGRKOWVNMXkxTUhiVHRWdnZuM1ZGZHRwdnhOdGo5OTgyOUlnY2o5em1PNHpEMThIYWY5ZmkvMFB4VVZNZXIxbUhDOEFBQUFBU1VWT1JLNUNZSUk9Igp9Cg=="/>
    </extobj>
    <extobj name="334E55B0-647D-440b-865C-3EC943EB4CBC-15">
      <extobjdata type="334E55B0-647D-440b-865C-3EC943EB4CBC" data="ewogICAiSW1nU2V0dGluZ0pzb24iIDogIntcImRwaVwiOlwiNjAwXCIsXCJmb3JtYXRcIjpcIlBOR1wiLFwidHJhbnNwYXJlbnRcIjp0cnVlLFwiYXV0b1wiOmZhbHNlfSIsCiAgICJMYXRleCIgOiAiWEZzZ1hHSmhjbnN6ZlNCY1kyUnZkQ0FnWEdKaGNuczFmVDBnWEdKaGNuczNmU3dnWEdKaGNuczFmU0JjWTJSdmRDQWdYR0poY25zM2ZUMGdYR0poY25zemZTd2dYR0poY25zemZTQmNZMlJ2ZENBZ1hHSmhjbnN6ZlQwZ1hHSmhjbnN4ZlNBZ0lDQmNYUT09IiwKICAgIkxhdGV4SW1nQmFzZTY0IiA6ICJpVkJPUncwS0dnb0FBQUFOU1VoRVVnQUFBN2NBQUFCU0JBTUFBQUI5S3o2Y0FBQUFNRkJNVkVYLy8vOEFBQUFBQUFBQUFBQUFBQUFBQUFBQUFBQUFBQUFBQUFBQUFBQUFBQUFBQUFBQUFBQUFBQUFBQUFBQUFBQXYzYUI3QUFBQUQzUlNUbE1BUktzaW1XWVFWTTNkNzd1Sk1uYWxCZU9MQUFBQUNYQklXWE1BQUE3RUFBQU94QUdWS3c0YkFBQU9ZMGxFUVZSNEFlMWNYWWhrUnhXK2s1N3R6VzR5dXhQeUt2YW9ZQ1JHWnNFa3FGRjJDQnVGQk5LalNGUlFweUdKWUZCbjFaamt3VEJMVUhEeFoxWTBtcWpZSTRsZ29xWlh6SVBpVHcraThXRWhNdytLRU1VZUVCRVUyVFZxM09rMUtVOTEzMXYzVk5VNVZlZlc5dXhNUzkrSDZWT252dTg3cDgrNS8vZE9aMWxEV2N0Y0ZsMm1MSUo2UGtvSUFZVGhoVEFjS1lHQzZaWXQxQkxDc0hRQ0JkTXQyOWZ5UFJhQkdFeWFPMGRVUmJ1cTF6S0Z3Z1Nud2w5L3pGb1dXYXFacUZtRVk3ZVlpUlJER0Y0SXd4a2tVRERkc29WYVFoaVdUcUJndW1XUFVzc1NuZ3dtRlpoVVlGS0JTUVVtRlpoVVlGS0JTUVVtRlpoVVlGS0JTUVhrRmVqT3liSFZrRHVuWEMyUFhVYlg3ejNaZWVLbjk0bXorT09tZ2RiZmI4dzBvLzF2RVcvbTd5WHM3cTNTRGxoQzVZQ0NOU1Vza2hDR3BSTW9tTzdaenoyR1hGTmROVmhlZ1h4QnM3bDlSejYvZjM0N2lJeFBLclY5M2JOL2Z0Zjl4Y0tzWXRQcTRWWXU5akYxS2k0TENLR3lTQ3ZMaEVVU3duRFFCQXFtZS9hVStrL3BxNjJxenozNCtwZXZLdlg1MGhtMG1rcDkrZTAzWm5mKzdveFMvd2dpbzVNencvV3EvUHRQbWpJTnJicmw2bGI5TFovc0tqVkxZMnl2Vk5sbWNTTmhrWVF3SENXQmd1bWVYVy9pNWk2cFp6UmlmMGVwTFE5S09xQzVabGtuRVdMbmZpT1VHK2RvS2pUWExQK2xJWTVYcXV6UW1LR3dTRUlZRHBKQXdYVFhydjlWb2VZZVVtOGRBbzRxOVM4WFNvOVJjMldGcG1XMDkwclRzdHpZb3JHNHVlczB4UEZLbFIwYVBSUVdTUWpETVJJb21PN2FOM1NoanVWdWVhVXc5YXErNVlMSk1XcnVJZ21RT3kvTGUxcDhuR2VvcUxteU03Qk1xc3dFdE4zQ0lnbGhXRHVCZ3VtV2ZlOXQ3VUVkaTQ1bTljNVdBWUFaMlJHMGJLNzBLRjJFOEQ0UEZGM05QNWxEYmxZMjkveW1KMEk2cE1vazJYRUtpeVNFWWZFRUNxYmJ0dTdMOTk2QXR0eERxdis2SExLaDFBVWJ6WXhNYzU5aUFITDNZYWU1eHhtcWFXNS9pMEc0YnFteXk2UEd3aUlKWVRoQ0FnWFRiZnZXUnovMXZ1eHkxRnk5Z3M4T01UMHdqOWh3ZXRUc0QxdnlhWHE2aXZmbzlvTTNsdmdHKzg3T3RPb01ZcDVmTE5GaFM2b2NWaG5PQ29za2hPR0lDUlJNSjJ6YzNHV28yYWtoUnB1aTJqWFhicmo1NUNQWE1aZWtSRURlMWNBSGducG5qVU5POTJ2dmZNMmpELzI2eFFFOHYxVFpJeElPWVpHRU1Cd2dnWUxwaEkyYjI0T092akRFSEFaem5ZQjdydWFhNTBwMW5NVlNsNmxOVG1lNno4MXdmcWt5eDhkK1laR0VzQVJsVEluWWdlWXVSS2lENlJFMmR4NEhYT0l2cktvM1Y2b3MrY0pPMTNET21DNkVYU1FGMHdrYk4xZHZybXREak41RnJCTnd6elhDNXE0ZUw5VnI2a1E1Y0t6cXpaVXFPNEhJb2JCSVFoZ09rVURCZE1MR3pkV25vVnREakY3eGhNZGNRalROaGMvZ0xzY0RSNjU2YzdGWVNOa0pSQTZGUlJMQ2NJZ0VDcVlUTm01dU5xK0tuV0VEbXNzZTlMRE02TGJjdWtLNkc0SGJFNVdiSzFaR0NmQ21zRWhDR0k2VFFNRjAzN2FhVy90b0swZWNWVXAyMmpLNjVrNmhPMUl6YXM1UHRmQlVicTVZdVlnUS9CUVdTUWpEb1JJb21PN2JWblBMNmE0eUczSHBwS3pSTlRkcmxmb0grbWhRdW9kVzVlYUtsZDFJa2JHd1NFSVlEcFpBd2ZUQ1pwcXJ6RVZSQVdRK1I5aGNGR0VlWC9JaS84Q3MzbHlrRUZSR09Ja3BMSklRaGlNbVVEQzlzT25tNmdjSDZ3VWsrTGtqemQwZkRINHh6UTByQjcrcE55a3NraENHNVJNb21HNXN1cmx3Snd3ZEFRMllNSGFrdWZkc0U1R002MkthRzFZMklVU0dzRWhDR0E2WlFNRjBZOVBOYlNpRlg3NHhhTi9RelozNnhZK2UvcE0vbGU3cGNnK0VCcEtENXI3c3RaKzkvVWoxQ0dIbGFuckNJZ2xoT0hZQ0JkT05UVGEzMWxGOVllV2d1ZGNydlh6QlNGNjBzVTh0aERTZ3ViV21EbmwrS3dTajVpTEtGSVgxQ1lza2hPRXdDUlJNTDIyeXViQmIrRklKQ1ZyTnRXbjErTWRiTjdUVkY0TzRLcFBMcWhXQ1EzT2IvYmZkV0h1UDJwNE40WWk1aURMQjRGM0NJZ2xoT0U0Q0JkTkxtMnJ1VkZ2NmtrMldOUjlyZjFXcndlMlZoVkwxNHF6NWw0TDg2ZjRidDQ5clJGT2VaaTRZVVE2R2RTYUZSUkxDc0hnQ0JkT1I3VGYzenQ5MjFZVk5CQW1helg3KzNQVXMrYU1KSDc2S1c2NW1aYWVLRzl3TUFwN256ZzJtRHFuUXZRNkN6U2xYejFKWUpDRU1wOHBUcW1mcE52ZUtEaHpNTGdnUHVKQlVzN2hxdVl5cWRGMnJNY3NXL2tyWVBoRFpCMHliK3l2ejVBcUZ0V3liVWE2Y3BiQklRaGpPTVVDcG5HVm12WW1obzN4dzBJcHZpTHZiTE81RzE1WHk3d2M3djVsaHRmazAvbExZWG9uYzFaNHUxcWRzV2ZoMG8xQm5sQ3RuS1N5U0VGWmtwejhEbE1wWitzMkZBUFUvdE5XRldSd3lZRytjS0NZM3FCZHpyclg2aVFmOHlWQTdlSlVMcjhDYVMzQjRaVFY0MFZTa1ZueHl5Z2xaQ29za2hCVUo2aytXVWoxTGQ3YzhDQU1IcytkYkF5djY1MjZENjZuQU05aW9UZ25ZWi9hNnBjK3k2bmNVUS9oUEF0UG93aGY0akNvSHVQNlVzRWhDR05aUG9HQjZhWlBOemFCUjN5OHhNdXVnVWkvS2tHSFV3UW95Y0VqZkRLdmgyU3JLbU1mWXdpSUpZVGhJQWdYVGpVMDNkNzh5NzBFYVpKYTlPM2pYQU02b1pHL0RJa1hLWEZIbktEZnBtMWZLTzNUeldWWlJKc1BaVHJwSU5nWkdOSXpQa3FWNHlsRUgzZHlzUzd5VUh1a2U3RXpDTngraXVRd0JxMzYvV09aWi8rRlZJTXNxeW14SU5FRVZDVTBYSmdVTFpLbHBGS1dRcS9ESk5MY0hEK3RianN5S0NwNmM3Z3RQTzJMc0VJNmo2K3lrTzdIa242THpXVlpTZGlOUjR4NVJKQUpId2Znc0J3SVVoVkNPdVpqbWd0dmJnTHFFRDhucjNjOGNHaWVhY0t2cnVKaTZBbWQrRHBqUHNwS3lvMG9PcVNJUlFBckdaemtRb0NpRWNzd0ZNdVovaFJCVzcyUGRCK1p0OEoxQ0dNZlUxMkZyamk5aGVKaTZvdUowR3Y3YlFIeVdsWlM1aU5oUEZRblA1ellGNDdNY2tDZ0tvUnh6TWMzVi82N3NYbVhBMll1M05TTjVUWkdmQ2lHaWJhNG8vS0tjUGVlTmVoRFRjZkpaVmxKMlZNa2hWU1FDU01INExBY0NGSVZRanJtWTVzSVBEWGhiVUFOY3M3eWVUaWovZndVZUZKK1pGNzZaTjFEcVFjeVdyZGtBRjUxbEpXVmJsQmxCS1B6V0xJTktxQ1ZGNGRRRGZxNjViY2g3MGViQnZxSzQxMWhNMUcvOXJpbGtEUmlWN2hjVkl2WW4vQ2FDN1hCSGR6MzVBK002Q2pHUG1OSEFJTExNQVZGbFcwZ3dha040cDBnVWk0RHhXUTRGQ0FxbEhQRnh6VjJGdk9jYzdtK2VOcDNNWnc2Z3MxVzk1Vjc4WFF3NGNrZXVsdUY3bTRMMklPWm1OTXNoSUs3c0NNV0hWSkVJRmdYemEya1JLWW9GRUExd2MzK1B0b2t1bE8xRVZHRURuZENNWnJjTXQ0dkRQOWlnZndKaHJVaXNCNE5XTVloOFJwVWovSHhhV0NRaERNZE1vR0E2WWFQbTZ0UGQ5UUl5RDROVHhZRDkxQ3RZc2VWbytqa1hPY005enIyS2VaNEwrd0ozMzI5clFzTGxEcUlCQTN1YUh3V1VLMlFwTEpJUWhyT05VaXBrbWV1aTV0NkR5OWFGUWJ5NWJVRE41a3I2T25jTlp3dDI5V2VReTJoSDc0Z05oOUNqOGlKdEJlMDVTRFJ5OHNwVnNoUVdTUWhENldVeFNwVXNjMTNVM0NVb205bHE5RFo1R3NjbWJZMXE1VFA2RHRXY2c5SnJJN2ZRNm8xWWMvV1dhMDdLbC95YkdFNEc1WkJYcnBJbFJKUVVTUWdyczh1eUdLVktscmt1YXU0RzVHMU9adG93V01DeFNYc2VmVk45TUZ4MFVkZUNrMTZZNTdsbjZac3FwUzdjbFMwUEhwQ3kvNFpBaWJXc2dIS0ZMQ0dpcEVoQ0dFNHdTcW1RWmE2TG1ndmZ2anlaNmNEZ09JNU4yaHVxYi9wNUJUQmFKS3FLY3o3V1hGaUh2bTBFdTJnck5rN0dpQ296UE5zdExKSVFoclVUS0poTzJhaTVLOUNkNGxZa3ZEUWpPVlhwdmRBeW9nZjllMXBtVG02MDBSR1ZaTTJvRDVUK2p1U1VQb2RIbFV2WmdMVUNkUkVVU1FqRGdSSW9tRTdacUxsSEllL2lRS2pQanN3dW11SU5mUWVMN3dsRG9MdDNvM2tpT3dOeGJaV3AyNXdmR2UyVU94UjkzMlNXbFhJbVBHVm5YamFFYjBrVnljMlNnWVZpSkZCQ2Nub09OUmZPUTgwbHBqNkFDdTVJbEs4elpkbEcrYTFqUWZsNXZjZXc0NExzdW9VdjM5clNQeWdvV0FPSGJGL1pVcFVPbUNLNVdUS3dVSlFFU2toT3o2SG03bE92YW1tWFhtQWY2NTM2RG1lc3YzVjBYSVpkNUtZMW1UTHdiblBwYzBTMGV3RE41WElJV2RwclFpQ2tweHpBQnFib0lubFowckNBYnBZbFVJSjZNQW5OTmVlYjdiSlNLMURUVm93TDgwMXpOeG51bHI0a0lFUWd1a3BsRmdEV0o4ZjI0Nm5wOG03eVdhVzJJb0ptMmxNMk05VU1za2grbGlRc0hDbUJFaGJNWUdkZ2V0THJtMDJ2N1I3NkdKa0QyNjE4cGlmYTFCa1o0OWJIZXF1NWtKLzdiS0Q5bFJ3T0c2UDdxTjRJZVlhbjdDRmtEckpJZnBZa0xCd2hnUklXekE2akErMCs5YTBjclg5WVpUSENIRXpYVkY1cCtNODBld09Uc0gyTTF3SjlnZVZzbmtlTEZlcE5GYzZWQisrcFdhdU5IMXprSVl2a1owbkN3Z0VTS0dIQm1TN1U3bzRDczZSZVBUUTMzQU5kZ2ZBK0cvM2g2ZXB6STlsdzRjRGpiTG5hb1Jhc3NGUDVPampUcWJEaCtzcVdab1VCVlNRaVN3b1dpWkpBWVJVLzlNdWJmOUxSdFZOZmYrV3hYMm5ZVkVkZG96OXZna2VmWmcrdEhmd3lwUzVvNUYxbzc4NkQ0ek42eXpXSDhRRzhxNHIvK3pMc2h2b1oyUEFiNzg0bWJRQ1U0U3RUS0lHUExKS2ZKUWtMeXlkUVdNRmxLS1JaaHBjVSt0cmkyZnYvQnQ1MWx1Wk0zS1Q2dDMvaURQQ09PQk5KUTMzQnNtWXhENjErYy9tRTVjbHFYZlg0WDk3YlZlcUh0ajg0OHBXRDhNQWtWU1FpU3dvV1VOVlRDUlJPY2JuL3hDT2ZHUzZQUHBsZkwzNWt1Q24zbitGSXZ2K0J3UW9pL3VjaVg4RHl6Qk9iNCtFVEZnVGU4MTRkeEN6ZnlIRG15U0dsVEFLalRycElYcFkwTEtpZVFBbnFPWk8xZDV4VTMvbDVwYTN3elQvdVBISk55OUZKSFY3WmVkaWpMcDkyWGJVelg5dCs2RDdYR3g1VHltRUdPMHNXaWNpeWVpMUpaVGFQLzRlSjNzSTRmSXZ4eUhMUFZYSmxhOCtsUkNRMEhsa1NpZSt1cXptN3UvRmwwY2NqUzlsM3VZU296aVdNbFI1cVBMSk0vMzQ3dzV3NXZ6TzZvMVVkanl4SCs1MUhvRFp0bm15TVFHekhKTVlqeXgzNytxbkM5NXhMWlY1SzNuaGtlU2tySW9yVlhCZkJkaGswSGxudWNwRzg4TFYreS9QdFBjZDRaTG5uNm5iNVdCeHl4eVBMUGRmY3BuZnpjYytsQ0FtTlI1WjdyWEw3eG1LdlBCNVo3clhlWm8wWDkxeEtSRUxqa1NXUitPNjZIaml5dS9GbDBmZDZsdjhEWUJkeTlMNUw3L3dBQUFBQVNVVk9SSzVDWUlJPSIKfQo="/>
    </extobj>
    <extobj name="334E55B0-647D-440b-865C-3EC943EB4CBC-16">
      <extobjdata type="334E55B0-647D-440b-865C-3EC943EB4CBC" data="ewogICAiSW1nU2V0dGluZ0pzb24iIDogIntcImRwaVwiOlwiNjAwXCIsXCJmb3JtYXRcIjpcIlBOR1wiLFwidHJhbnNwYXJlbnRcIjp0cnVlLFwiYXV0b1wiOmZhbHNlfSIsCiAgICJMYXRleCIgOiAiWEZzZ0lGeGlZWEo3TVgwZ0lGeGQiLAogICAiTGF0ZXhJbWdCYXNlNjQiIDogImlWQk9SdzBLR2dvQUFBQU5TVWhFVWdBQUFCOEFBQUJDQkFNQUFBQmRrQkFqQUFBQU1GQk1WRVgvLy84QUFBQUFBQUFBQUFBQUFBQUFBQUFBQUFBQUFBQUFBQUFBQUFBQUFBQUFBQUFBQUFBQUFBQUFBQUFBQUFBdjNhQjdBQUFBRDNSU1RsTUFSS3NpbVdZeTcxUVFkcnZkaWMyNW1XT2dBQUFBQ1hCSVdYTUFBQTdFQUFBT3hBR1ZLdzRiQUFBQWpVbEVRVlE0RVdPUS80OENGQmd3QkV4Y1VFQUF3MkFENmNXb0xtTDgvd05GZ05NZlZZQnorWDhVQWRQOXdDQ0FhMm54UGc4T0ViaUFQNUJiYTRla3d2M01rekFHUGlRQnNHMmpBdkFRR3cwUGhrR2RQcjZpWkErZS8vOS9vUWp3Ly8vL0JWbUFEWlEvSXFFaWM2ODQ3YTRIOHYvL1A2M2tjaFVvT0IvTWdSSy9RUUxmYTg2OWc0QXo1YjhaQUlUdjZ3dEt3eUhtQUFBQUFFbEZUa1N1UW1DQyIKfQo="/>
    </extobj>
    <extobj name="334E55B0-647D-440b-865C-3EC943EB4CBC-17">
      <extobjdata type="334E55B0-647D-440b-865C-3EC943EB4CBC" data="ewogICAiSW1nU2V0dGluZ0pzb24iIDogIntcImRwaVwiOlwiNjAwXCIsXCJmb3JtYXRcIjpcIlBOR1wiLFwidHJhbnNwYXJlbnRcIjp0cnVlLFwiYXV0b1wiOmZhbHNlfSIsCiAgICJMYXRleCIgOiAiWEZzZ0lDQmFYM3M0ZlY1N0tuMGdJRnhkIiwKICAgIkxhdGV4SW1nQmFzZTY0IiA6ICJpVkJPUncwS0dnb0FBQUFOU1VoRVVnQUFBRmdBQUFCVEJBTUFBQURwZk4zRUFBQUFNRkJNVkVYLy8vOEFBQUFBQUFBQUFBQUFBQUFBQUFBQUFBQUFBQUFBQUFBQUFBQUFBQUFBQUFBQUFBQUFBQUFBQUFBQUFBQXYzYUI3QUFBQUQzUlNUbE1BSXUvTnE5MjdtVVF5ZGxTSkVHWUYvc2hKQUFBQUNYQklXWE1BQUE3RUFBQU94QUdWS3c0YkFBQUR3a2xFUVZSSURjMVh2VzlUTVJDL1FwTW1UVjlhSVppb2xESlVRaXJvdFNDNmhnMkJoSUxZUUVLQmdRR1dWRWdWRTJvV21KQlNDVmlZSWpZR0ZOUi9JQnRybzFacUI1RGEvNkJ0MHFSOGxlUDhiSitmbmVla0N4SWU0dnY0K1o3dDMvbnNBSnlrdmJ4M0VwVENGQS8vRmJoMFpFYytnMzJ0dzRpVm55eEdRcWtQaXhGNCt3VzVHMy9vWjN1SlI0UVJ1THQ0NDNuVWxrbjlMcHlsOW1lQVBSSnpJYzhsSzdDOWp6eTJTU3FoQUlwNDJJTGFBUVFWNUMyWklPZWxGbVBGV0RuUGQ0aHpVRGlHTmNSSDJwMUM1SytRVFN4WFRmRVY0dTJkL1MzRW14b0xCY1FxS3hEUUNucGFuUTdidGJtdy9VbnJ0Rjc4WVJTZzcrQTg2L2tpWWlkYWdESVY0NEdoZ3RnMUM0Qnh0VmlGRGRSeXBEcEtnUzl3WU1oUjVGNHNjZzd2R0Nlc0UzaVY5VzlodTJuTmVUVG1oRHhoSTBJaS9OdSszWmprdFJPZ1NlQmRIZmlOMmVjRlphdVpTR0FJRWM0RUJsZGlVNDRSUXVBSzV3YXpGdFpGbEtoWmhGQ3VSVm4zaTF4bmhVUXRpeTBwMEs5TmlEUmIrWnlQcmM4aEpFSmJKeVg3aEFNN2hFaTc3OERhaEtnWUhyQk5pUDZlcDI1WWhHaXNwN2NKOFlDMDJTWkVXNU43aDVCa2tMYWVwaFNhMThxd1Bva1EzNWhFUW56Z1JFSTg0R1JDUE9EL2c1QnlyR1I1SnNwbW14QlROaGdRRnl4Q3NseUw0eENXYlVKR2Y3TWpTYkFKbVl6WDFENjRRMGh6cGc4Uk05UW8zM2FOWGxuUzh0ZmxjUGJXbE5haTNqa2hBVmZyYmNURks5aXB4dEhPQ1JsdksyY212TjhDbURZWEZka0RoNUJUK2pKcWlyb0ZzQlUvRWpZaFZIUlZVYzNvc2wySjdidEZDRVVxN2tjQklhVzNlNE1YQVRZaFFLWC91Z1R2SGNpZXJpQmxBZWNPQWRpUU56RVZaL1VGS3JNemFwaERDRjN1cUR5aGpoeWdIdVlRQW1OOHU2S2U4NGdHQzBLME1ZcllRUEc4RUkxdnVKemVPNGNRc2R4amlZVXlYcFJTR3V1UjRCS1NJWUllU2dpc0lNcUxwTmFWRm9lUVBHRTVwUW9rMXdrV2hJb2xpNUR6WDhpTmZCMkpKMHUzQ25CTzdlVVk2ZTJyVWJ0MlZ3Q3BtV2RYbWJUZVZCNVY0RW5oZFpwNW1HMEt6MUdSbmtsUjIzQ0FRbjBnWGVKM1hlanRWV01ZSkdXTEFzMVBxVUZRSFZwdDRCQW9mTURuSXZTSkpyS0pDMEF2RHVRRUdCQThFNHFrV1JQbzZnQ1lkTlZrU29ndDBjbnFIVE9pc2pFb29YVytFd2VrOWZuSWhJaFRpUkJqTEhCR0VaTjFZMCtVMXZYeEFnajFPellSS0l3Vjg4Q3A2YVBpQlpkTmFVa05CY2NlTUdsVE9EeXhTeWF4OVNIMElNbmNNUHVWNHRQamcrK1lMYWlaNlh2UUUvbzRBWlF2ZXpER3pPLzFyUk1rVWxvbFI2YXNUcXlKa3lBMThLZ0t3ZnR5WjFobWlMSEJNOFJaNTc5RVFreHRldjBZWjUrcXVIOEJaOHArOWJra0VzRUFBQUFBU1VWT1JLNUNZSUk9Igp9Cg=="/>
    </extobj>
    <extobj name="334E55B0-647D-440b-865C-3EC943EB4CBC-18">
      <extobjdata type="334E55B0-647D-440b-865C-3EC943EB4CBC" data="ewogICAiSW1nU2V0dGluZ0pzb24iIDogIntcImRwaVwiOlwiNjAwXCIsXCJmb3JtYXRcIjpcIlBOR1wiLFwidHJhbnNwYXJlbnRcIjp0cnVlLFwiYXV0b1wiOmZhbHNlfSIsCiAgICJMYXRleCIgOiAiWEZzZ1UwOG9NeWtnWEYwPSIsCiAgICJMYXRleEltZ0Jhc2U2NCIgOiAiaVZCT1J3MEtHZ29BQUFBTlNVaEVVZ0FBQU5jQUFBQlRCQU1BQUFEK2NvOUlBQUFBTUZCTVZFWC8vLzhBQUFBQUFBQUFBQUFBQUFBQUFBQUFBQUFBQUFBQUFBQUFBQUFBQUFBQUFBQUFBQUFBQUFBQUFBQUFBQUF2M2FCN0FBQUFEM1JTVGxNQVJKbTd6ZS9kcTNZUVZDSXlpV1oxTkpvTEFBQUFDWEJJV1hNQUFBN0VBQUFPeEFHVkt3NGJBQUFKTTBsRVFWUm9CYTFaVFloa1Z4VysxVDFkMDYrci85Q0Znb3RxUkJlNjZWWmlDSWk4RmlGQk5OUkUvQXNKdmxxWWhZaThkcGMvcVE1cTNBaFZvQWtoTHFwMG9TaEtGMUVFVWFnU3pWS3JCUmVKbStxRk1TaElUNmFuWm1JY2Mvek8vVDMzMVh0ZDA4TzhSYi96ODUxejd6M24zSFB2cTFicTdqdy8zcTd5MC9oU2xlWk81VXV6WWFWcHZsZXB1ak5GNTFhMTNmUFhlOVhLTzlBc1UyVVVsV3BrWHlsMStZNTdzaTgvcnVkUmUyZ08wUGpGdmRuc0V4OHNtMmJyN1RtMEVFeHVsTmpVT3NUUDlRR0FvN2NFV3BOL3lyV1dyaDhXTmVveUhjL0poR0NOOWdWbnlQVVd6Yjd4cjM5L2hNNTZLc24rVTlEL2crZ0x6L3ptZHovSmFIWllVS25wV1ZFUzg5T2JNYTlVMHFGcll4YStreDVWbDZqTlpIaStUZlIxemEzbE5Cc0VPVk0xa2pOTGZuUi85dm1QL1ZSQzZuUW9XZEF2MDgyaEVSM05oaDNhaWRTdkVYM0FDamFKM294MDZqazZDWUphYXFKdHBtYmtEU29VNnhwNWt3WTlTRFFJOWtyOWl1aFRubitaNk1BelRMU3VCN2JSb2dkLy90dDN0NGcrSFlTcWUwTXdJRThSUFBjME1ibWVZL0JlalJiVElJcHl0RW4vRGRoVGVwV1p0WXhrNkZiaUNxcVIyQ3FYaWVSVWtwUm00K0JQSFVXT1ZGK0VmTlZGZTBSMExaaHN4bkdja05ncW1MdEFxbDhUUmR0eWllaU40RWgxUkJTTzNJNUJWdVRTY2hGcHBYTGFFL1lwT1NNSXNlZ0lxakNYV1FDdmk0a2wyYUZUNU5HTWptUU5JQ3UyRkRXNEs0dTVXVmlZVXJ0eTFzc0N1MHF6cCsxbzB5aXpkYnJpWm9HR1FkRyttNGh0aG9BVTI4MkVoTzFFcEt5TzRHMGJyOENJK2EvSzdiSWJaU0hLT2F4RXRXbFBLN0k2VXhyN1NmY3hRdHR3VEo1NFJTSURUM1RWSzBCc2hSQTNNbWxrUUtoV243UkVGaTR2eDNhVExaREh3V2NuZUVTbzJrSEJnL1VjK3h6RkVXWTVtb2dQMFNyOXowR1ZLZ3kyRXpUTjBJeVhLU3BHdFJLMldVcjBjTEF4Rk9yVGg2Z3VnOHpMdVdJd2ZaQmlaVnNCaGlRY1NJOWJmcHVoVEwxZmoxaUhjTTl5a3pCbHBiQUQzZTdpUlo1NEM3VWNBb0FaN1FjRnd1aTNHV3pDS2gwRUc4M25lRmZPSHh2Y0JiVUp6TmdaY09TOW0xRXcxdnErelRKdjlyaE9qYmtZek5lNjFqUisyTE1EZEVVUlFZVDVqYTBHOHhmZENvbmV0d3FPb3FPdGlGK1EydTJBOUFtNUlGUHlpOVRTM01VWGV6clVNcXRXeHhxZ3NPRUtoNDJXY3hodkdjUkdvWlZaT3owZkh4NFdkbnlXMldkVUljNW10eXhsaWd2RXR1Skw4ZnlkbmVKR2ZPdzVFS2MreTZoR3Zubk1QUW5rVVh3TmdqM1pFdHB5Uk1FV2pTdnUzaE1YQzEyeWRHMjdZR0JLT1FxR1FmQ210aXRyZWgreGNaUG9rVWl5NVdmTnV4VFBmY05JYjFLMlY1Q0I1Ykt4T1p2NjZFUXdOTG5DaGJ3ZUdsRkxEMGF6SitOWW5rSThpTHhvQnIzUlZXTWE5em1IUlJTLzZtanp2aHhLY0dRR1E2Qy9LekU1eEpLM05KOGtWdzJkK1NLVHVGb3VUbFNqUUhOeENNNkNmYjdvWkhvbkZ0SnNkRnVBdGcxSjRqUnpoai80YzBwblk4ZlpOMEx2azhRQnMwOVlQK2ZHdFI5cDI0VGNwQkk3N2xCcVFDOW4wSjU1eDA2TEN0NTJkSTBoOWhrNzRTVUliQ0U0a1g1UElUL1dGQ3JySkZJcDliejI4clhpYU5pYkFiblcwaUQrODdBejUzQmRkWXg0TTNTc2VZVGZ6emNBRW55RW5CWGtpTUZ4UUt4L2l3Zml4MTlCSjJEYUFlRW8zdW8yMnh0dVZLZXpieVRnWmkrV0ZYcFU3YS9zQmMvQXdrNUJIOFFtekhFMTJmc1JhbXc0RDRBRTgzdzBWc3gxOUJmZnoyUDVQcjhMV3F6ZEdlTmNkMDBLTzY2d0FBdmlqcmJ0RFBRN3VQWGlsd0J5RzFhbG9BZGU1WWsreEZjTVZ6a1kyOHByTXg4RGJlL0JFYmhyMDV1V2FZRWVPa1Y0YzNTUERZdEY5b0pDVW9qakxGSmxib0lDbGVRK0lYeE0rMjB2SUN5MmM4RG1FQXBKOHJiWms0S3l3VlF6SEE0WkRDVGUwTnkxM2YyNWVqQnVDRkVjODdKZEJIdDNOOEZnL2pJYUJ1WDZzSmNDZkE2WHpFWkQrWUNOVGpTenN0cEpjQVFLVTNLZ1ZoaFhRRVp3YzJENTZwenhQY1VGVzRNelhTQXJWNFVuL1lYa2dwU0djUVdrQXk4OXkxZFhvMDc0aVRBemc0M2FRcVQ0Z3VHYUw5eTZpQVlJeDhkZkZjNFpER0h4QVdCcnM4KzZMaWJHSVpxWTh6VXR5eG1YMmI2QjZudkQwTkY0LytGekgvSmNLbkdRbXVKTWR6eUFDUlNiUy84UjhKR09HUmI2QWRBYnR3T0M2L1RZc1Iwd2JjZmdaeGF6enFEWEtuUytmWXZwQTk4TGVFMGxtZTlWNE5HVkJnR0FMeDY2NWRnVVROc3graURHUEdxRjR3Kzk5ZEJpT0dLRGdOY1VGNzZmUFNmNEpBQk9vWFA1VnB5enZhQXpKOTlHNFdESEhkS3RoamRtY0d3TTRkQWZRVG80QWpBRjNpdHpNRHRoTUhOU1g0cHFoZzhIUHptK1p1OEhQRk5GVWVTd0M3ei8yTXJBRElJeEpqN2t1K0YrRUlGS3cwbXRPcUZZTEFacGlUN25jMmw5QlA5dldhQTRZYlhFM0s2T0tMcnptdGhhaTVHWXFSWnhtLzZrVmVwWEtuczU0RDVOZktENWtBSzZyTGZzYmdnYm05Y2xCTk9KbXlOdU05S0RVdEV2Sm5VeE4yeUtVSm53dTZJRGpOOFBlUkQzZE9SUFI3eVFIYWZCTzJuRlBHZlkxenJmRjU1eXRRWG5jUVBwYzRBNXRnZkJuOG1qNTBmeE9ZR1Q5VzJ2MDBUNFhtQTJEeU56L3Z6SVVFMjRWWEJzM2NrTTJUUStoS0FWSHdqZ2Jvd0JFcyt5UDlwWU9KbU5uUTR4aVk2elUwNHVZdnYzc0RSYy96MWNtMkdDanpqN0pKM2ZkaHRSRWpicElRdEd0dVYyNXk5UHhBK2Zqa2wrWTJBd2E1bk1HTXZXTTVwWlpUSWwrcWpCaGI4bzNtSGc4SDM1aE9HQWRadkFDREllZXdzamZwOW1mMkhSQzNsY21TejdIdXB2ek1UNkx0SEhtWWlmYU9lcVdrWlBzdjZYeFlDanIvV1Vhdkt4M0lYdXcrKzlGMzdsTkkzWFB5SnRmM3ZQNzEvUGlaNDJrdWl2RGsrUUlDdG5yL3pzbXdqaWNSQ0NXdFhILzVSL0pFMmVoUmJQWjhZUndqRHZ5clNPenY1Wm9zVDk2RW9rZnNHZ1o2OUdVdXhwTHVObnpWcGVmTjlqc3dkMExHTVFjK3Zmd1MvMUR6d3pyMkRKU2x4MDZKNnYzMCtmdmE4WW9YN2NwOHA5TFpSdVJMVmZDZTlHemFFU3RrQ0JwckFBb2RXNS9jYTZIZXc1bUE0Tnp0RmFWY05mRHhkanowT001Q0ZUQlZ3cVpyWUt1RUMrSkZ0eEZiYnZqNTRxeE8zSms4S2hVMm8xdlRzcDQ5NDlMaDFBQ0pQYksxbGhVVVhXUXgrdmdtemNsVjNHM211TGt6K0tUNENxT2QyT2ZEYzY2c3NzNUgvWXl2UVhrTlVYZFlkTmNXRzdnTjlTNk54L0dZdW92dndnS0NvdnloOUZWOGw1NjFUY08rYTFGNVNzbnQ5RWxoYUYrV0xEVGQyM2FxbFpONzVxbG1JdUlOd29uTXVSNmRyaWZSamhGekpkUG9jcm5vbi8xcWdBWEZTOFZ0MnlFdis1ZDFHbmxmaVhpdmNBajB5ZTh1VC9BVktOZzBrbHNCdHJBQUFBQUVsRlRrU3VRbUNDIgp9Cg=="/>
    </extobj>
    <extobj name="334E55B0-647D-440b-865C-3EC943EB4CBC-19">
      <extobjdata type="334E55B0-647D-440b-865C-3EC943EB4CBC" data="ewogICAiSW1nU2V0dGluZ0pzb24iIDogIntcImRwaVwiOlwiNjAwXCIsXCJmb3JtYXRcIjpcIlBOR1wiLFwidHJhbnNwYXJlbnRcIjp0cnVlLFwiYXV0b1wiOmZhbHNlfSIsCiAgICJMYXRleCIgOiAiWEZzZ1UxVW9NaWtnWEYwPSIsCiAgICJMYXRleEltZ0Jhc2U2NCIgOiAiaVZCT1J3MEtHZ29BQUFBTlNVaEVVZ0FBQU5jQUFBQlRCQU1BQUFEK2NvOUlBQUFBTUZCTVZFWC8vLzhBQUFBQUFBQUFBQUFBQUFBQUFBQUFBQUFBQUFBQUFBQUFBQUFBQUFBQUFBQUFBQUFBQUFBQUFBQUFBQUF2M2FCN0FBQUFEM1JTVGxNQVJKbTd6ZS9kcTNZUVZDSXlpV1oxTkpvTEFBQUFDWEJJV1hNQUFBN0VBQUFPeEFHVkt3NGJBQUFJczBsRVFWUm9CYTFaVFloa1Z4VysxVDgxWGRVLzFVUnc0YVlIRTNkQ0RjTW83cXJFQ1NvU3FoUElZSWo0ZWpFR0pPQnJKaHNaa2VxRkJBU2xlMkVHeWFaNm80dHNxZ2drWk5lMWNWMFRGVndJVmk5RUlXQjZuSFIxTWlibTVqdjN2bnZ1T2UrbnE2ZVp0NmgzL3MrOTU1NXo3cjJ2akhreXp4ODNxK3lzL3JpS2MxbjZ3bXhVcVpwZXEyUmRqdEgvckZydjN1bEJOZk1TbkVWYkdVVmpWcE9mbHBwODZrWnkrK2R1SExYblN3VXFpTDNQS3hpT1BEa3JtVnF0YitrNVBZVEkwZjlJYnNuT2JyMXk4K2JOVjE1TTdIMGltRm95dTNXYkNMYnJjUGR6SldOR2lvS2FVamJqclBYczdKY2YvT2NiOXFNRDAwZ2VFWFhpdlB1ZlhTZTJ3SlR0VEEydjZVY1JMb09tSCtlcGpiNTlPQ2JpbCt5UE1LVWRBbGYrL0ZycXJIL256ajlHUkRCcmYzdldFVTd2akIxT1B6WHJScGJoalg4L083dDk5NEM1QU9wMlQ2S0EvMlEvOXZiTWNEYnEyNnVCM1lQeFh3ZUUzbDhHNGV1UzhJWTlqbWl0NHdaekpraG0xZWFTdFdsWlpkVStaKzFoME85Yit6REE3dDFJN0t1SzBEdU42R3JmbnQ2NUFYK3p2VWcwKzJjQ0FYaUM0SVZuQzhJY2g4VG14OVdmTVpNME51eW5RWkhpOHpNaUlSeFllWDZXZFFiVnJDaVZLOWJ5VUZiaCtBRnJPV0Q2aWNJSE1lU21hWDBSckVBckRoN2pVWEdjWkZMT0RCeHc1RGFnZGswWk4zMlpEOGIwWXhUTVpEYjJzbHNJNUNpcXBTTFN4cVRLWXNlNk1pTmh5dlc5cUVWUTJwWDRXaHdZS3VibGpJVVVzQzlGc1dITUFlUzR0V0ljWmo4bWN4MWE0NmdGcUtHZEwwWlpjeVd1UmQ5YVVWMTF1eDF0SEVrT0ZmTk80QTNnTE1EKzNkVE9KMkxKSmh4OVEzcWJyTGhpeFRxMzdYK1pBVUNzK1JCNUpWa1VXSVYzaE8vT0kyWlIrTHVNTmV5TVlaUEx1RllNY2R2S1FaRkdYVGx2eE1RMXh1Nnl5VFU0RXlYUmp4YXhuRHNzQnFBVkV5d3RsTmxBUklSVysvK3NDVFBmWXlSUm85eUswMXpNcGZjeWwxa0RBM3pBQmh3d1ZEVlRGK05Yb2V0Zy80aUtyU2kyYkVVQUlOSGloYVlVdmhaMUNHb3I1NU00WklNeHgzS2RBb21LaXpFQUxibVlrR2lkVzJiS2VWdDBvaVhZNXdVOUFYTEEzamJpMGg3bFlqWGdySnBiWmpMQnlSbUhiZ2hreE03UWxNWVpNaEhUSjlLa216RmN1UVRZdjNXWm9hZEdObnBxckZkeU5vNjhsRnZCRVRwWnBDUEZXQW9xSEJndm9jdHNQVTZGZGxFYjYvVUVTQXdqT21pSS9nQ01YZW1ONGJaS1lDTHJNbHVLQ3c4ZXBQZElocDRwYkhySS9aNXdVaU1iMWY0VGhkSTVaZGFLTFJ0S2EzLzVPNnQyZExRbXZNdTRZOHpEVFJaa1lHNlpiYkVOMXNtQVJPeFRJTFc0S0NqWWVMNDF5bXNRbzZ1SnVzeW1IQjB0WmFoZGNRR0JWNCtwMHlOZm1QZmRBNjJ6RHVKOVRkSkg5NDd1YzFHVU5MY2ppdDJIVS9BSUxQZWMva1lJMENsVjFoR3hjcnRad2ttbTlJeWhORGdXTkt4VXdHanp6NTRmQmhxOVd5QkszT0NVTVpZRUszWXpTVGREY1k0aGh0eWVUNEl2cTg1cFc2SWxlRnU2ek5BWTlqdzkvNXZtMGhoTmRqUEkxSkxvYlJ5SXJsamlEdUxJZGU1SGhDS0JqaDA1LzBPaDJwTkVKTXd4NDgwZWUzdUppUVpFdFlWakUxZk9ZWlBIRzdVQXZTRWFsMk1nQmlMVDFuNFZ2SW4rQk5JRFpjUU1sWFBrM0Zqek02eGZLSmxjajZyOU5YTjNHUFRubGhseWJCU0U1UnVLK1V0WndmdWJYM1B1dWtHdnJNeVlTVUxvOHdkQldMN3ZXWnUvYmhhY0dmTTJlZnMwNkpXVm1ZaDh0Yk9PTFZ5a2M4Y2M1K0pkT1Bza09Hc0JDYkIvTjNWQzRDQlFOak5FNVB0YXo1aEVOUlRQYmFCQStDZzdtVk5tMUdIeVJna2Y1amRCME1xY21TM2hZTjlhbGVub3A2ck1LcHlocG5ZTFkwanplVTBTR0N3ZjVEcHp5cXpDMlR2NUlaSmRQN1BhTWNIOG9Jbng2TEZrRDVqaGdCTlZablI0SzY1Wkl4SE5ndFVUdHo4c2Ezc29rYkJtcVByOER0TGJabTBDU2xQL250cklncngzZHJRVGNQZEd3TU02VVUzdkttWWoxK1JMbmZWbVk2WGtFVjluKzlvZXB1T3ZxblJiem5WVFVEYVZuYklPc21oZlZqSVo0ay9XbmF1S2grbUVvcWFiOGFGaTFubTc5V1FVbFBZT2Nwc2IxVmNPb2pKT016UXAyWTJCWWpyZFRJWm1Oc3BnL3pvSms4Nm8yS1VPbFlBeDY3RlJ5ZVR4WGIrbTl4MjZSTzlsK3JSbVluQ2dKanNaSzN1cFhjclRUcmhScmNvd3dOWXhqZVJxcHVsZnk5RUJUT2tHc1pLZkI0SnpYMm5qMk1DTnFza2xCQkcvVXkvbEVtN0N5WWpEVFhUc1RFNmt1cU1VemlCYlVXU2RMMTRROVdlUUFTK1IwellkOFVrQmZWS3RXUnBTeDR2aU44MXByNG5UMWhJM2RBajYwOVhRUG1KVkFENjJHV1dxMS85S1Bvb0dROXVXMnVZZHNjMFBaTGRaZEUyd0hjTkdhblhac05IMXJ3cGI3ZEJhSWsxOE1TRmlJOTBWUERtTFpmZHRKbzFIVlpMcng4dzExUHJFd0JkRWlJTEplRjl3bEtYWkIyKzU1OE1QZi91TTZxc0Q2bUdVQkdJMDhpeUpXMG5zSnJEVmptc2ZmSW43Z2lOMVlDMCtYUmFqN3poWWI3cWhpNFdjNnFOYjI4YlBmZS9tY3NGWld1U3VUU2hhcFh6RUpQQ0pFVEZDdy9sbm5CcU8vMk5uSlB0QkhMc1p1Q0kraUVXUmRiVUlVK2txTmdjUzc1TVRYQjBiNmRtaFYyOG1jc1dJMXJObkk4ZmJTSXFwQ0FhUzEvTkppS0lrbjAybjZYL2NIdGVDeDkvWjJmdEUrbjJxTXhNa0JPWWhXWHNxc1Q4Z2tjSWppd09idkhyaU1HajFENHh4Rlkrenh0bjFyMzRUZDEzQjkzYi9nRnZiOWFkNzFuNjc0TWNSWEhneUZuM0hrSS9RV0hIYi81UU9rNDNYdmN3TFk4SFB3SDk1MXQwaXgxRzJaSEZVeUlDODZEYkoxLzFjM256bUo3UHZ1bGdXRk42N2tkeTZmbGdnWjRSbG5iNVZZZ1BkcDZyRTV0RFhWZTVYQ3UrclZsUXBOb2VCcGpCSHdySFRpdHZPUlhTRlRMKzBKSVFBZ2F2eGVKampQQjU2eEdWL2p0N0N4VmIySEF1ZXRXQS9teXRqQmlVOWZMNVdVYUloOTZRaTIxT21UMmJKNkpJL3J2SVI2STJMcFd3UVArZGRqMzI4U21yOWlWUVpXYS9OWC95anNwdEcxY2pPcDdmbCtiQlVWUDdEVmlwd2NXSjlYbmZZRUFlMmk1c3RseXo4eTVnWEd4UXZCSG1SaStORHZrcVU2M1RFdWFOYzRqR29LK2Mza1lWNVlYNE1WeENkRmcrVXdzQytPTGdLOG1YQjlmejFRaHBxenE5REtUNGYzdis4V2tiOGcxY3Q5RGljM1BkVnFacjd6aXRabDRYZkxweVVncVhHTHdKa3ZnQ0EwUlJYbDNoVmxBQUFBQUJKUlU1RXJrSmdnZz09Igp9Cg=="/>
    </extobj>
    <extobj name="334E55B0-647D-440b-865C-3EC943EB4CBC-20">
      <extobjdata type="334E55B0-647D-440b-865C-3EC943EB4CBC" data="ewogICAiSW1nU2V0dGluZ0pzb24iIDogIntcImRwaVwiOlwiNjAwXCIsXCJmb3JtYXRcIjpcIlBOR1wiLFwidHJhbnNwYXJlbnRcIjp0cnVlLFwiYXV0b1wiOmZhbHNlfSIsCiAgICJMYXRleCIgOiAiWEZzZ1NEeEhJRnhkIiwKICAgIkxhdGV4SW1nQmFzZTY0IiA6ICJpVkJPUncwS0dnb0FBQUFOU1VoRVVnQUFBUGNBQUFBK0JBTUFBQUFGUlpBY0FBQUFNRkJNVkVYLy8vOEFBQUFBQUFBQUFBQUFBQUFBQUFBQUFBQUFBQUFBQUFBQUFBQUFBQUFBQUFBQUFBQUFBQUFBQUFBQUFBQXYzYUI3QUFBQUQzUlNUbE1BemUvZG1USzdkb21yWmlKVUVFUlY1VlRoQUFBQUNYQklXWE1BQUE3RUFBQU94QUdWS3c0YkFBQUdGMGxFUVZSWUNiMVpUV2hjVlJSKzFZemFUS2RKRVFKQzhZVzRxS0E0c1VFWFVwZ3NvclQra0N5S29pZ3piYlVRTnhNRXFiaVpzUlFzZ3N3c2lpQXVFbEJRZEdFUTBXV2lxeXFGRG00VUZESzR5RGJKTkxhSnJWN1B1ZlB1dStlY2U5OTdNNW5nVytTZDMrL2M5Kzc5N3JsdkVnVC80NVc3ZXE3WUdYczdxdmhlWERsVUUxT1BIemx5Ly9FSnRZM0dXVFh4RU9wVEUrcEdIRFNnOEZOUjZlc3BqVE1VNCthNlp2MzNKdnFJcmdhc0dhWG5aZ0d6ODhDcGMwbzlpcWFHZmtqdGZPZlVHVjF2YS83a1YyaTRHdWszNWsrYTE2VGo5dnpuY0FpbG4yOUIvaDlWTlIwRXcrb094Ym9IcXUrZ043cnVBMzEzMldnRDNuTlZBR3QzUVhLbDNTQzRydjZoa0FlaFdKTVlEb0UrU2ZTQlJIam45a0VPcXVaaGdYMDNGR3VUQ2tPZzE0aytpUGluVWx0ekZtRDJWbG5odTdmWEdoU3pXaERnWUVnQ2RmVXI0d3d1a0tRRENoYitLakhBTENpOTBJMU5Ec2JZKzc4WFFxV2VvR2w1R0l4cVVRdE15eTJxYjRqQlVGOS84amZ3MGxrcDJFYkU5bEZTNmk4SzJoQ0RvYjYrNUZ4UnFRclBXRkhkdmN4WUMvQW1ObzJDOTFDcGY2bStaOW56Q2c4b1RuTmtWb1VXa0lPaHZuNWszRDFIUmNLOWl0TWNtYlZBWW9DSlRnNXhlOFRUZFk4eENHREdPeTNoZ1FGTlVwTmtGdExEajBhemlMek8xNnZ4RkdERzNlbkxvRGxNQzl0ekRGalMvUWN4alNZT2NlcEdpZTlGVG5PNUxFWWdLWTdORmo2Rmw3dmtDMnRJVnVtZ0VxYzVCRW1hYi9uQS9MYTNrbXJqMG1FTTd1Wlg0MjZ1OVZBRXdXQjIvSVZjYXdFZmI5VzFnK1V1S041MFBWWGJ6Y0U1Q00zenM3Q0Z0ZDBLYUFHWFduWmRWZGJOOGZWVWFCRG9tMVJQbHZPTHNCSFArZjI0aTdPSGpNSkMxczFsNC9GdERYNThmVTd3UEp5T3hoTUtxeE5obENZcEdES0NqaDcySUE5RGFFWWs0L2xvTzZsMlVBYVlwaWVyV0tmR0VZaWlPZzY1VFEwSjhxRVNQM3lKc0NyQTBHY3k3bGVOb084Ym9vSEt3YkJncXd3WGxUcG1WU25obEhOU3lRaXROd1ROeTdDQXZZSE0rQ3ZVN2g3RG1UbFdjQ1g5SFd1SlFpaG9YdXVGNXI4Qjl0RkVTSEFneTMzclRlUkFsTHpjZGlCeXZvV01CNFdOcXhzUU1jcE5IZzFwTHE5TlR4dzF2UXdKYjFDREs4Tms5c0Fabkp6WForejFET2daUTE2SGtFL2Nlc3hTZ2hqZlltZEJRZjgwaHhhcVh1QWdqb1o3TmlPd0U2RU5JeUlxaytiWVFqLzBZMWtyVG1ZUFRJT1Z3UTd0Y2pBV3NDdGhDMTJRUmtmSGJSSyt5N0l1V0Jtc201ZFRhYTViNkZJV1poRGd1WkRCK2xQQ2ZtaXVXK2lxSDRoWmNmSXlDYXQvREdETXFxWmtGUlpoanRxc1NvS0N5NWp0TVY5Y3Z2RHVsOWV1L2Z6NWhjdVdCSDExYzlpMmRtMXFRbDF0eGhQeE9BbkFQbTJ1U214SG10ZGpMUWhTdS9tYVVpZEliSXFJeFNlSkh6K2N6TFVVMi9IOXRHTXRDRks3K1RBRXAzVVRpNE56UG1wVmxINS9aUkdNTzY4UnEyUldPczJ4bDZYMFVZdUxQM1pVck5xVnNOWTBOVzRJWm1GQWl3WndHYnY0d3lsK0U0MVVxeGpGM05mQXVHd1V2RGRFQXkyTHdkQllsUEg4c3AxZEhXZHZVdWJDZzNhWUxSVE1xb25Cc0dCVThPUm1mK0Z4M0pFQlNUUXVuZkNnL0R3TFFaczBxQ29HUTMxZFdaOVo1MXc3dDBoYzlNS3c3OUFvSE9Fb05SVEY1a0I5a1p4ZjdHR3JnWWU0TFhPaEZ0dDRKTE9RNXM1Y1NaQmVOdG1hZTRSenNDV3pjRERUc3BpakZ5NUN3MXh5ek5Td0lwb2wrQnpzRVNoR2MzQXdxOVNRSUdjMlZpUzZ5SFd3eTRKWmVPaHNpU1N2bW5Xa3dIUDdFczljazlnMXdheVZuZzRnQ0lxSHFlYzRPdE5tSGE0MUpEWXNTdFoydjVaVVpJQk1XWWZxS2NmSVg4UmpCZmdUalVOenR2b1hCUlZaT2FHa0g2QnhiYmRwQms2NVEzUEdMQmdkR3d6TmR1VDBUd2Q0aWV4WGtRWVVaOWk0SnBzRUZIdm1PTkV6UlB4b09wRVVBNzJsTTJlZFErcE52b1VVYXBCTm4veEgwSjJOeVFJNFV1cm5Jb0RiTTJRK3ZBbmI2N1JCK1A3U3h5SFVVbXIreWdkb0c3NDBjMWJyWTFmZWI1bWdyUHR3S2JuQjQ5WjlOQUtBTGJrWmxPMGlxT3BLM1QvNGVtQ080bXNocTJqc3h4YTdrekRXN3dEdkdFSUhMNFhxTVR4UHgybjREN1NwN2ovUTlQZjRkYU1mTDlLNWl1TVRCR3l4U1EzK1JYeWFzWm1QU3RIcDYzd0N4dDdOMkdJZlNVZy9EV1h4Nmp5ZEVEQ3dHZWJUTGl5Qmx2L3NUTEh6NUxQTHdyeVBhdUZpMHBQdlk1SDlnL29QQXljY1Vhb3M5cTRBQUFBQVNVVk9SSzVDWUlJPSIKfQo="/>
    </extobj>
    <extobj name="334E55B0-647D-440b-865C-3EC943EB4CBC-21">
      <extobjdata type="334E55B0-647D-440b-865C-3EC943EB4CBC" data="ewogICAiSW1nU2V0dGluZ0pzb24iIDogIntcImRwaVwiOlwiNjAwXCIsXCJmb3JtYXRcIjpcIlBOR1wiLFwidHJhbnNwYXJlbnRcIjp0cnVlLFwiYXV0b1wiOmZhbHNlfSIsCiAgICJMYXRleCIgOiAiWEZzZ1FUMGdYSHN4TERJc015dzBMRFVzTml3M0xEaGNmU0FnWEYwPSIsCiAgICJMYXRleEltZ0Jhc2U2NCIgOiAiaVZCT1J3MEtHZ29BQUFBTlNVaEVVZ0FBQTBnQUFBQlRCQU1BQUFCWE1Eb3RBQUFBTUZCTVZFWC8vLzhBQUFBQUFBQUFBQUFBQUFBQUFBQUFBQUFBQUFBQUFBQUFBQUFBQUFBQUFBQUFBQUFBQUFBQUFBQUFBQUF2M2FCN0FBQUFEM1JTVGxNQU1wbUpJa1M3WmxUdnE5MFFkczMxU3BGMEFBQUFDWEJJV1hNQUFBN0VBQUFPeEFHVkt3NGJBQUFVMEVsRVFWUjRBZTFkZll3a3gxWHZ2WnU5M2J2cnZWMFJLV0FCbXBVUlJySEFzeUJ3VUpSb1JvQnNnaUoyaFM4U0g3SjJSZmlRRE1rc1JDZ1FETE9KUUZnSU1rZHdVRTUyNklVRUtRbUkyUmlJWTEzd0RHQ0NMcWRrVjN3RUVGRjJDQ0NVR0R5WGhHeHViczlYL0Y1M1ZYVjlkdGZNOXEwdXR2dVA3VmV2WHIzM3FuNVZyMTVYOTgxRjBhMi92di9lcDhaTHQ5N01DOGpDNkxIUC90eXhkaWYrREdQc3NIV3NOci9hamYweGh1eWRaZlA2YTFhcTYrWSs3SjJ2VHQyTFE5UE1yekoyMENyc2E0MTl1YkIra3NxdloremRrOGkvSkp1TndNc1orMUxoV0p4aVh5bXNuNkJ5bnJIckU0aS9KQ3BIb012WXNpdzRpRzRKaUk0bVBsYTl4SlN2M1V2OFdjYStXRFFLU1hXelAyRTNpeXdkZDExNzc5Z3N0cmVQYUFxYmVVSHVjQktiMWhFTmlPWUx6TG05M2ZHb0VQRGU0N2QrYnZ6MCt3ZmVlbDRSdi8zWjVMRTMvRmFaR0s4L3lUWUtKTDh4SDVQNFZ3cmswcXFaVjMxdS9NUldnVlEvZk11SWZ4TjkvUzVUMTJuR2hpWXZMNjhpWmM1TFI2TE9NYlpqSzVobDEyeW16cGx0SXd1Rkg1czYyeXh4TWZaSFpvVzdYQy9xZHRRNGZKZzNtKytWRGNBbit1VGVlTVZ0aDdody9yMnYrZWRmZkVSYy9vazBrL1gxaS9rY1NiVmlyZHp3cTBlYnNiOTJvcHBGMTVZVU4wcEJxdlhZelQ5OEV3M0RYcEc5Mm9qOXg5dSs3OEVSWS85ZUpDYnIrc1VnTWZiRUw3d3VldWJyN25XdmY2a21paEFobmpqL3pBUDltd09GcVpFekJLSjYvWjlXclJUaU5udmorV2NlYkxQckE0VWJSZERnVDdLeFl6R21pVTlmMkdYTW1tenh2N0pTa081Z1Q4TG9IRWIvWUZCZ3ZjTmVUYlh6Q1dPRllISVZtSnREVHJwdURXVk1MYSsxQnBnY0h5SEdYTEtqOFpVQzBscjl1cXBVYXVTUHNFOVRHVlAzWFJvL1pnVko5bGxTUHREa3B5NEFKSFAwN205RC9iVmlqZlBjUFV4WTlqdCswUVgyclZubGFra214RlZBYk9qWEZqV280OWxWL0lnU2RVVGlWZmNtWUpnUSttV09nM0JrbHYxc1JzNzAyWnBnMGgwZ1BhK1dOWHFmbEM5cHJLa0x1d1pJYjcrclQ5ckxRS3FMczc1MUJMeVcxM3BYWUUzVDFqY0lTdXRSTUVpYlNpdWJuQlBXWmo3bG5jMW5xSnZLNVUxeWM1eXZzQytvdG9wQWl0azkwSzFocWphZGpEWkJvc242dXo5WUJsS2NpT3lQUnY5eG44azRrY0QwaStLM2FFL3JjaWdLampzNWwxMGxPMXhIeEtFMll6NDQwM2drOU9IdTNaSVM2VktjYU9sS0VVaG4yTWVnMDJmYjBiY2lsZ25TS3k3aGVCY3BuMWdDN3JabjhqblNLeml4V0dEalArQUttaUZQRGF2bzE5QnRNZVUyVUo5ZTd5a1FRaFVXMGtZcVFhaHZwNVQ5WjVIckVyY3RXeVRsbkdRdFdkUFJ3a0VSU090Zk9RSEZLN0xsa1loZEVSaFVMYVVnNVJFZ2dvSWNNVlVKYUpxc2F4bXZEckpsVkZ2RlVhOEVwREcwNFBwdnE2WE9XR1hqUWNvNUJlR2hYaWRMcTRkdmU1MHNST3ZlczdGZDVaSDByUGE4VWdSU2Y0ZjJ2T1hjd0ZHbzZVQnEzNUEyYWNJTVpVa25DTUNkakVWazJlS2ZPMXoxNnlJMWpRdjMzLzNzMCsvMVA5Qnc4MzNHQXdHQnRNR1o1bTFkVFovajVJSlpMOHI3U282eW9HMUtCU0F0c0NVc1o2OXRvVHZ3UGgxSVNneWh4dzFmT0srampzTzVDSEtseEtmZEw4Q2JZWUZRd3p1U1dpUE1ZUzVJczlsbmRWOVZkc2FmaUkyVWc0a1pzZGVsOWdwQTJyMGUwWU5TVVdjMGw0c0xVNEdFYk9GL3BkckVuNGpXNGFjQzBySnM0eWJheTlXQUJMTjdtWVU0RVlIUHR0aGJWbmdkWmJrb2JDSlZYR0x0WUxzQXBONE5ldFFWYzhYUU9IRnhLcEMwRU5kbTNpUGF4ZHhQMlBIT2FlNzAzSmcydUdGQkZ3SlhFandhY0MwL2NQRjlQbjJqcmJ5bTVqZGIwODZ5dFlJZnBCbk1FdFN5cTdtSm8xQVlGajdyRkMxbGlRT0ZlaGtFbWlnb2JWV1N3T1RhNnlBMzFUcWJ2dnpsYWtDcUZlU2JpbFUxanptbkZoUVprRmdRT1NOMEpaMmpWQjA5NW1Fa1Z6QWROUlZJQURFL2h1K2dNUEFZNzhud3NBNnBKWThVWjdlWHF3RUpVMFBPSUwvRldCbjdxT2x2Z0sxbFdXcVoxVFQ3VjFLSGtwTEV2MWxMaFdIRTFDREpCL1F1aHIvbE1WYjc5UUd2MlM4OUU1NUgyZ3h2aGg1VnhBNExkMURpeTJRVTNiT3lBN1JhdHBVYW5jUzZ2Q1k1SnpYTlhwRGloUFQxUTU3ZnBlb2lZaXFRNkVSRlBsY1FTQ1ZyQkE2MHk3NElpQzVqTE9ETnNNRGJNSkF3SDY0V0tCRlZBMEhnZVE3enczdWhlM3VpOHJUbW5oZWtFMmxvUVpmOUMxUm9ETHBqV0tRTHNrSFpua1RacFh6SzZLQXdrRTE5QklSS0FuUnZ1eUtRUm94dCtOeHc4M3V5TTQ1NnFMcys0UHdPMjFJa3ZDRFZueWVwbmovdFZaU0VrRk9CUk1mUkV0b214ci9VRWgzeHJSUkt6ZEpzaGpmREFxbXdsVlJxeXJRd1graGFGL3JlblRXSkUrWDBvZUFVZkxSRDhzMndrMy9URzBkNU9wQm03djFPcWF0ZHV0dEFGQWRFeWg0ZzJ5ckU2V3NvVkFFU0xmTXRSWEU1ZVZrN05qWGw4WktjOFpjVjUvU3paTjlLbXN2T3d2YVZQY0ZVT2xsNU9wQlVHMG5JaEZsbjdGRzFrVTAzTnNBTEFHbjJWVy82OFgrMG0rY2NPbVZZaTZLWFBYWDQrYTJjVzBTMUMvTU1PdDdoanc5dGZmUDFnWFE1MjYrN3BST3p5Q20xN3NnZzBZTTFMWUxDcTRZbi8xYWh4R3k2cjVXRDlEM3BrT1huSGJaU2VqNVlpdTVMNWJ4UHNtcXpPU1hIVnZtQ2JwT3FtNjBvT21XODMvU0IxTWhBcjFmMkpjcVJRYUtKZTBIMHgzZEh0UHR6WDEzR1A1c21RcVVnbldEdi9MWEIvWDMyRjM1dGkzQ29OWnM4MllvZVlPTEZzRjhhTmJzbGVjOWxLS1FjWUtaLzJOSVVlVUNxOGYxNkZhMDArYWtMMExSbk5TN0w3dFFHRkxJM1ZZYURudTJMdDltT3lveVZScnZTY1Bkby95TWtqc2ZWNWF5WjR5K056V0ExWGR5ZkxGdS9hZk5lbW9zNU5IRldyUStOakgxbzN4d3BEMGpwY1FQYTBteHhhZjJyMS91dTh5NXg4T3F1SVo0RXBHN3BvbjdtYTl2c1lNbGpuN05uc3VmaDNaTHNic3lmenZienh6Ukw3enJHSm40cXN6ZktueFFzT2NHWUxRMEVINE5HdW41Q05CRjM5N05mbHlmMEJGSkxpT2IzT0NGZDdzdGVMMms3alBGYXJvQlRrNERVWjlvN0ZrdlhxUVQrSExRc3ZzNDRtODNtTXBCRXJveW42VzFkUVY1Q2o5Z1pQazZJVkNXemd4TFA1Ynl4bTlxSFN1U3dscXJFT1ZlU2pVeUw4c3BUVlV2WnArL2lMVlZ4b2h1dUpUa0JTSlQ3ZVBEUFRGMUpIZnF6VmxieS9XME8wNW95a01RTEJRUWE3OE44Qndicnk1a2hlUGQ0UnZuL2RzdHg1QUZQV0plNmVtd3NhVW5JMSswWVJlZXp3QWZTRVhIOU9iVFhDNmxGYngzZlBFMEFFdWFxUENDU2ZocEUvTEkrTzNEYjU1STgycFh0U1J4S05HbzZJMG1xYlI5enZqM2dpcFA4SUpoenJGdS84Q2twRTBjdjZUTFRGU3hhdTF1ckFrczZQQ3VjdjVZckhnWVUzYkNySmdDcFY3eUxjTjM0SU9UNndMWWpPVHphbFlIMGQxSkgzVysyaWJHUkV3K0ZMV25GU2N6SmczcG5kY3FjUy9qSEZjdTZETVpwUitlZzFMN0FXVWh2UkhpMmhDWml1RHNSRGhJQzdPRWd3R0s5OEJ2S2FKLzN0U1RjNVlaTyszZENkQ25mSldGM21MZHlVYWR6WVZjMThaQjdyKzFEcTlYWG1tTlRtcGV6b3VoVEpaOHBGeDlndTJKN09FalljVDdxVW16eTZPeHV6V1RLY2sxc0M4RWdJUUpveDJoU1ZSVHR3NVNZekpRRzh4eENrZERJYnZtUmVST3BSYTBOdGRaTXE5c0p6R25wRi9WNVE3TTFWV0cyenc2WEhDM0RRV3F6bXdPSEFwdUZQdnBINjV3STQ4RWcwU3oxR082Z2FsczRnQlVuQjAzdzlQdW9kQ0JQc1d0b01wOUFyN2tUSXFNWWIrcjZtdGx4QTVpVXh1M29sWk9YYWcvZ3NHYlAxUzRZSkJ3My9JOUxnYzJyWXpzZjJPeU1JNkpkMlo2VXQ2ZWswaGdkVWRsRmxld1ZldUo4b0JUQzlIWjhSUmFjUkR6S1lzREhvY29LbnBnczQzOGFLTzFxYkh4UlhCQy9vRlJOUTVMLzE3ZWNMWU5CNnBiTlU2bWVyRzNJa2s3SWFCY09Fb1dTYlYyTEtLMmpha3NVVHFHd0pBcXVPd0srRkhiVlIvaWNsNGVBSDRPdVBDWGh3dk05d0tRODVaSkI1YnJxMWhuTVBkUEhzZUhEVHZGUWtEQU50NTBLYkNiRkoxKzhPeVdUc2VCd1I2SEVNMHZycUpLNDBKaXQyTjdrbkVVemd1VlZuT3JKZGRtRU12TU1vZlp2NENtZjhhOGZmRkJlcUpHeHoxSWJ5cUIvNC9Jbkx1RlFrRjRia0w1eS9YUllmdE5sQzd5T0hPNWdrRWpkVmJlNlZWUzFSQlU5cTJ5TGd1dmVMUW1IMFh6dTlrd2YycFkxTGZSdkFILzZHeFJXZnlNdkpCcDhPWDh5aWxLV0xVZVRRSkRpeExjdk9IU2lmL25ZYWZWeG52ZnRXa0Zmazh3TEJOS052S2hTMEpIbkZBVFNobHByMHM1REExVklUZEhweVVlMzJqQU8yaGZVUG80Q1h1S29wancwOXQ4anBPQlgwclRIbzlwazk5SEJUWk9abHZOb1Y3d254YS80dlRXaEFOL3crRUxKSXFwYVFvNkdkU2dLcm52cDhYQkhCYmxwRER1ZVFENmthZDBWZVNweDIrN1IxUnFFRkxyT3BSUzRra2JqcFJBYm1ReW1sU2Z3ZEIrWFduYUxodlNzMG1kYVNjcE9JQldBb0cyb0pSZ0UwbzRvT083WTIwcFQ5SzI4SFhaV3VYOFN0MittckwwTHVUQ2RpNnFZS1RXVGtlaUV2bjdUNW1FZ25TcDdJeDY5L09KUFNuZmFHSzZoTEtsRUR6WDZkVld0bG5RVGVaUW9GSVE3ZWdzcEowL1pTb0t3TnVwQ3Y3empjRlBTSVBEU1JTa2ltRDZxRk9uUmFFc3B3MkdYOGhuZjY2VFhuMWNhSzJUc09OaWdyRE1ra0RVT0IxelREd3RDMFF5U1VyQVZ3U0lvZGtSQnU0ZUNORkpHbjFTN29jUk9yNEJVdGlkaGRSWlA5bGwycURxN3FoVlhsZjZsVW1lMTNLampYS1p4QWdjOTE1NXFLNmNiK2t6SktvSkFPcGtmQ09VYmRhNFlGSjBkeTVqVVJzRU4wcy9mS2E4K2ZqQU1oV1ZOalNpZ1VxWVloTVFGVWFIZmFidGFFeXdDYVZrVUhQZGRKWVE2cXVrZkRhcExCN0ZVeFF5RE45QmE3Y3Z1RXJ2clRHaHBmdm11RFUyYkxFQ1I3SkZrQm9IVWtRZENOUm1GcElhVTZNQVhPVTlIS0d6bzlYWUp2UjdhWE00aERRTk8wNG5ETnFmTkc2bzJCWTgycUQxUmNOelh5MEJhWU5mVlpndDVRZzUyWHl2Umk1OWxWYml1eEdlRi93SDQ1TDRPYlNqU2RxdXV6Q0VFcFBuOFFHaGVXK1M1TzAyNEl1ZGhINFhsdk01TkZZTFVVeUNualVjaVllaUMzSXBnRVVoTG91QzQ3NWNGZG1NbHpXdVltWHZPR2Yza0MyT3JiV2dPKzJHc1hWZG5RMEJhejVFNTZkb2VZUjRqa08rY0NRcGJaVDQxaWxaU2s0MGxMalQ0QTQrMmRXV1JvU2VlWlo0MUJxRFhQR295OXJ3VzM3RE55dENRdmpGVlNwQmYxNTluRmd1Y0xEUnFWZ0trUFpNWGtqak1LTEhyM1BPV2hwVFJoWk5pQ0pBbEJVeXJSaEZJOVJzRGFRZW4yL2tra2R5TVFOMVFzREJPbmhtVVNmVDloMVdaQU5KSW9ZdnVjL2ttYTM5bUhDYzdxbXo2dVZEUk10YUVpd3BoSVAzUVEydUdrdGZLT0lZUDE4U2huQ0cyQ2x3MmVEdmE2VVVUUTB6UnJJRTBlNWYrcTFIcGg4aGNHS3FGVVZNc1FpaVVqeFhvbnRqTG5WYmhsZERETlp0aWliYitUNmpKRHlhZU5qM1BhS0xhUDc1WCtqZ0ZpVjZVcnlSMFcxL1hVZHpmem8zdDh6RXh4WkRmeW1sTW13Z2ZMbE1zVjBTUGYwTlpiQ3A3Q3pGUEttc0hkUnRjMEJTTDFIOVIxSlZ5VHF1MHZnV0ltVHBMckNrTmtjQnBkYlJNa0RyYW9rdWZaTHdiSjNjKzdPWURTWXV1NitqTGxxYnYzSmovQk5sYjN2SVA5NGduRmxOc2pyMXZJRm9oQm9sMHpCUVRJcmozRkpBb1ZSWEJNaFdKRlI4U21ROVlZdlNWaXB3YmJTbm50R29mWEZoaXE5cFM2eHdxM2hvZzZaa2Y1Q2ovWDFIa3B5YWRJR0VKYU9zWVk2Zk1jTEtGeml2WE1ETnZpZlh6V2RxRitNQWpsckhwTHpUc2lCSjFVVms3WVBOdnJFSGhlRVk0YUl2UlArRVlaRnF3cUVRSXNKd2pDVUk0OTVFNGx0aUNtam5FaVJvY0RaQWErdmFWaGJ0dFVuclVhOWNWN2hhVk9FVUcrdWlMOW1hRVJrYTV0ak12K21CcFl2WHhVbGFUcWhEOXM4U0VUQlNObEVkVURMVnlDRWN5Wnc4SFhMUXVseVVoWW9qUjBHOWtna2dDaDd4SkgyS2FjOFNublZJSHlSWWJTUlZSOUVtMnpOWFJUUU9KZm45Ty9KeFhKak9EM3RnbWxmYkJwQXVrOUljU0gxWlV0R0ZOek55VTNRUkR1Zml1Wm9uTnlSK0lvek8wVGE3UkVwT1c2TTNnbHdhOFNGbTJ1Z05FMkd3K210WFZrbnlOMldJVTc3aTNIU2FmWEp4V2JaQnNzU3ZzUUxnVTk3VW5Xd1drMlh2NzVDNzc3QmIzUG43elhVbksrZnlkMzg1WjA5OTJqWUg0bSsrNCs2Y3k3Ui8rNEoydjVIbzdNQ2ZEUEhqVU4vVmF5K1E2NEtsaWVKMG5YaW8ybGYzRkZrdWJ2L251UDBWN2hMaUh2aWtGblE0VnRJbUw1NUJ4WnVtT2ZDSFJqejJaWWhHbXhDYnBoSjhjVm5MRmRBNEMxRmhmU2JZWXZuRjRWK29nNmRqbVZIcFRRRnFFb3ZTNndBVW9VZUtYU0dyVnBwUFJKa2dvNTVkUWo5a3FQcFZQdGVNUlVidGFtVTFURERFL1llK251dnZ3Mm1ZcEUwcmZKV2phT0wrWHF4eW1yRFpqeVRhdnpHNnoyWWYvZjYydGExdU1QcDYrUGtBNGF1U0xBS2R1ZWg5U2pUVGI5QmpvRUFQay8wWFM4UzhiTDk4VWtNNnhpNWVlZS9hcFJNNnFPWHlRY3VscHNDNGFqVks3RS80QktIdHFrOTN4WTA4L2wxMlhMZ3FRb3M4Y2ZscmR3OU45SUI5VG1Ya2FZdENMQ1hYd21rYytCZG1WM0lvdFJuVzl0RmZQWFVLM2hxbnN3dWd2ZHpNcUxkS2YrOWo0MjM0RFA4QjYwSktzeUNGRzMxOGQvTXR2dDVVamlzanNRNm9BdzJ5ZTB6cWN3LzlCY1BES1IvNStwSmxGZXdXazNKMWJRWmtnZVcyb0lIbUZvc2dVKzBTU2dqbCt0ZDdHRk5OclpXbHhLTW1NZUVlcXpmeXczQktMVHFabXg4ck1vUGEyMVo0eFIxTXJsdGlQcGxiWmRSa01NbWR1TzVCaXVhb3lCejEvYmJIYVc1OWx2Ly9HbGk1dmkrbjFvclM3SVNoeC85NmZTZXdmSTdmRm90bDcrbys5d1J4VXV3OG5reWVGWm5sM09QZTMrTCtMUHZ6TlVvSVR0eDFJTTNwR1lQb3J5dFdLUmZWbG9iandIaWhXc1hPM1g3aWIxMUp3NzVCVkt4WjE5N3lXMUlwQXNZcWR1LzFBT2lFZVJkWEJzZWxxeGFMR21tM0N3UWtVcTlpNTJ3K2swMWNkZzJPenFoV0xFdHVDaXhNb1ZyRnp0eDlJOWFGcmRDeGV0V0l6VnA1bEdTUkdvRmhVclhPM1lRcmUySFNPajhtc1Z1eUVkaFp2MnBMbFFMR29XdWR1UDVEaXNJaFNyVmgwT1N6R0JvcFY3Tnd4Z3JUb2VwcVRjMVFTSjhTSnYrUTRpV3JGb3NhSzA0ckpEQlNyMkxuakJTbGtKRllmTjBmR1dhNVdyRFllT0swWXpFQ3hxRnJuNEFSZUdZYkZZOFBoaVlzNGh0c09hRFFLMjVLcUZUc1hOZ1NCWWxHMXptSFFjSVllOW1BU01NQ0ZJbmg5RnhENFQ5Z0hLaTZ0MVlwRmpRMlhFWXNYS0ZheGMzQURZM2ZEOHVaV01NS1diQ2NzMmxVck5oY1c3UUxGb21xZEl5eHdPTDE5S3pDeGRlSThmMkJ6ZGM1czRWZWdVclphc1doZGZ4MG56UmhFb0ZqRnpwRVRPRUp2R2M3Y291SVY1ZTJsejhUOGYvcHFOSDYxWXRFN1dwcDJYeUZRckdMbjRBM2VsVjN6T1ZVeFA4WnZPYlFxMXZuaVVJZUZGSlpPVlRBY0g4Y3ZCU3hWb09kRnBpTCtKZk9mWXQ3U0FjRHZFOXo4N3RZdE5mR0NVMTdEdTNuMm51UHNGbjdwelBXdmxJN1RoYTgyV3pSaTZTYzJ4K2Q0L09EZEQ3V096OXdMd05LOUQzMkx1a1g4UDdpRk9iNGhzcW05QUFBQUFFbEZUa1N1UW1DQyIKfQo="/>
    </extobj>
    <extobj name="334E55B0-647D-440b-865C-3EC943EB4CBC-22">
      <extobjdata type="334E55B0-647D-440b-865C-3EC943EB4CBC" data="ewogICAiSW1nU2V0dGluZ0pzb24iIDogIntcImRwaVwiOlwiNjAwXCIsXCJmb3JtYXRcIjpcIlBOR1wiLFwidHJhbnNwYXJlbnRcIjp0cnVlLFwiYXV0b1wiOmZhbHNlfSIsCiAgICJMYXRleCIgOiAiWEZ0U1BTQmNleUJjYkdGdVoyeGxJREVzTVNCY2NtRnVaMnhsTENCY2JHRnVaMnhsSURRc05DQmNjbUZ1WjJ4bElDd2dJRnhzWVc1bmJHVWdOeXczSUZ4eVlXNW5iR1VnTENCY2JHRnVaMnhsSURFc05DQmNjbUZ1WjJ4bElDd2dYR3hoYm1kc1pTQXhMRGNnWEhKaGJtZHNaU0FzSUZ4c1lXNW5iR1VnTkN3M0lGeHlZVzVuYkdVZ0xDQmNiR0Z1WjJ4bElEUXNNU0JjY21GdVoyeGxJQ3dnWEd4aGJtZHNaU0EzTERFZ1hISmhibWRzWlNBc0lGeHNZVzVuYkdVZ055dzBJRnh5WVc1bmJHVXNDbHhzWVc1bmJHVWdNaXd5SUZ4eVlXNW5iR1VzSUZ4c1lXNW5iR1VnTlN3MUlGeHlZVzVuYkdVZ0xDQWdYR3hoYm1kc1pTQTRMRGdnWEhKaGJtZHNaU3hjYkdGdVoyeGxJRElzTlNCY2NtRnVaMnhsTENCY2JHRnVaMnhsSURJc09DQmNjbUZ1WjJ4bElDd2dJRnhzWVc1bmJHVWdOU3c0SUZ4eVlXNW5iR1VzWEd4aGJtZHNaU0ExTERJZ1hISmhibWRzWlN3Z1hHeGhibWRzWlNBNExESWdYSEpoYm1kc1pTQXNJQ0JjYkdGdVoyeGxPQ3cxSUZ4eVlXNW5iR1VzQ2lCY2JHRnVaMnhsSURNc015QmNjbUZ1WjJ4bExDQmNiR0Z1WjJ4bElEWXNOaUJjY21GdVoyeGxJQ3dnSUZ4c1lXNW5iR1VnTXl3MklGeHlZVzVuYkdVc0lDQmNiR0Z1WjJ4bElEWXNNeUJjY21GdVoyeGxJQ0JjZlNBZ0lGeGQiLAogICAiTGF0ZXhJbWdCYXNlNjQiIDogImlWQk9SdzBLR2dvQUFBQU5TVWhFVWdBQUU5d0FBQUJUQkFNQUFBQXhodFoxQUFBQU1GQk1WRVgvLy84QUFBQUFBQUFBQUFBQUFBQUFBQUFBQUFBQUFBQUFBQUFBQUFBQUFBQUFBQUFBQUFBQUFBQUFBQUFBQUFBdjNhQjdBQUFBRDNSU1RsTUFxKy9kelpsbU1rU0p1MVFRZGlMSXdKWUpBQUFBQ1hCSVdYTUFBQTdFQUFBT3hBR1ZLdzRiQUFBZ0FFbEVRVlI0QWUxOWE1QWx5VlZlemF1N1ovcE85d0JTOEpCQ1BleGFnRURvcm5lRmhDV1oyMExHTmdUbWpyQ0VlY1p0WHNLQW9DZVF3NEY0ZFJ1Q0NJU05lb0FBbXhXaVd6d01zb0VlQ0I1MlNMZ3ZzNUpzODFCUEFMWXhyMjRrTExDUTZkMmVYWkJHdTVzK1dWV1plVTdteWFwODFOVGVXZnIrdUpXWmxaWGZPVitlazNVcXN4NUZjZWQvZi9uZy9jZFhLY3pTQTRlMElENzNqazhLUCthOW54RmVsNjg1K014TmZnZFgyaTljejF6bXc4MHdsMFYrMThYWVpUNlhSUXhjdm5JejNIVTljOWt6M0YzWGRURjIyVE9YK1hBbmJxQk9lL2xjbm94Z2Q1TEw4YjJmOVRXcS9WNjJnOThUUXR3NnBGZ1h4RFZhRUo5YnZ4Vit6TzZId3V2eU5lZkVmZndPcnJSZnVKNjV6SWViWVM2TC9LNkxzY3Q4TG9zWXVIemxacmpyZXVheVo3aTdydXRpN0xKbkx2UGhUdHhBbmZieXVUd1p3ZTRrbHg4RndkZHpyYmsyaFhkSHRnZUE5MGE3NVNOeDNTNkt6VytFTjdFa1BoemJ1bDEvUHFLSm51SDY1YkxJaDV0aExqdm91Z2k3N0lETElnS3VBK1ZtdU92eTdUS0d5NU91czBkSUt4OWhsejF6MlFIY2lSdW8zdTdYNjA1R01NVzdaK3Q2M2Z4WENYSDcwRk85KytMWENmRXBicXZiWXVvV3hwV2NFVHVoQjV3WGo0ZFc5ZFliM2ZidXNuZjBETmN2bDBVSGNMUExaUWRkRjJHWFhYQVpBZGVCY3NYc2RsMEhkaG5CNVVuWDJhT2VsWjlkTHJ2b3VoTTNxTHU3WDY4N0djRXNMN096bk5kOWl4RFppNXMyamkrL0tNUWp6TDRoVjhqVWF5aTZHQjdEblJhWEdob0syM1VRSHFEMkROY3ZsMFVIY0xQTFpRZGRGMkdYWFhBWkFkZUJjc1hzZGwwSGRobkI1VW5YdFF5YnM4dGxGMTEzNGdaMTkvZnJkU2NqV0lyWDdRbHh4VHJ1STJHTlYvK09YL2dGWFMzM2JyaFFnTHdvUG1qaHgyY0g0b25RZy9iRVptaFZiNzE5Y2RPN3o5clJMMXpQWEhZQk43TmNGaDEwWFlSZGRzRmxCRndIeWhVejIzVTljOWt6M04zWGRSRjIyVE9YWGNDZHVFRjF6dXVDeXdoTHVmdmNJR0xBdkdOY0xnanhtQldpNkZCUEpUN0dxcENZSFlwSG1TTXZpTXRNYVdUUmJ2Q3pHcnZIVHRPN1ljSGJCUjFTWGdoL1ZrUEJYUWljd3R5OTVJaFhoTU5sY0dsSUNPY3lGaTVQdVVKeGlSZ3lVcU5DbGV3WlRzSGliUUtYbk5TNHlhWjBPSnppTXRRdURXcVdHNWhtNGxPOXVJRVJLNXpMV0Rjd0dDZ1ZEcWU2RGgwY25Rem5rdk82YUxodzVYcm1zZ3U0bnJrTWgrdEN1V0ptdSs0dWRJTlo2TG9ESWF6cHU2OTk1VS9LUU8vNEkxNzk2bGQrM0UvSTVFdWpIWnc1NEtKZzUvSDJyUWR6ditrRnpMRnUwZnc5aDZod3k5WUI3U1BKZ1hEV3JzOEgzdmkzcmUvWVd4Qi9ReHIxWnpUY0diSG1yNFgyalA0YVplcGtPRndpbDRDRFNBam1FcTVXcmhGcDI3b3VUem5OcGNGRVVwdENuZW9acnNKTnRFdkRKU2UxVnNsSkpNSnBMa1B0MGdCbnVZRnM1bDNQR043NzhyZWJCajJwd1pkLzV2RUxuelUxZXhQY1lQNS9tY1BmMVhCUjkrMW1CQng4UTMxSW9odjhKbWozMlpzRzFwTWEvQUpvOSsvUXptQTQzWFh5NEJBdU9STEN1WXlHQTZuU2xUTnV3RW1ONk1MSmZ1RXk3Skp3NlVpTlZUTHBERGd5UElmWVpYZHVNUGpsVnd6dmZXdTdrLy9tcSs0L2ZzbWJwa2JkTkRlQTQxOFBmdmNscGgxZmF2NzdQL1A0MDY2cnZZbHU0RWl0Mm5PMnFYQ2s2NHFDTnVPZ1ZBV09WQ3lYcDRWWWRSbzRCekhlODZ2U2VmbnlsTTl6YXNRWG5CWHNwTmlCT01SdExZaXdKMmUzeU1PNHdRdjVGOFdUR0UybU54ajk3VHFRbjBkems4RjNLV2k0WlNIKzdvLzg4V3ZlcG45VEJnS0s0RDAxSC92bS8vbjF1bHJwTWNGd2lWd0NMaUlobUV1NGVlc1FhOUhhZFhuS2FTNE5KcExhRk9wVXozQVZicUpkR2k1WnFiVk9kaUlSVG5NWmFwY2FOODhOb0pudmxkZVBRcnhJdDhnbkZuYkxhcmZXek81NE56Z25YalN0ai84RmR2Q3BkMDV1dmJaT0xhNm9kWUkwTjRCN29lWHZuOVhOK1RiemxYYVBtVEF6R0U1M0hiUWR4Q1ZMUWpDWDBYQXdVcVlyWjl5QWxacWxzMSs0SEx2RVhMcFNzOHJsd09IaE9jZ3VPM09EV21yUnRpeFkyKzhqbTFyM0pEZUFDNHpmTGQzdWVib2RUK0szUjdMZThUVzFPOGNOa05TcU9YdWJESWU3cmlqc1pteVlNaC9JNVhuQlBPY0FNM0ZtNXVaZlFHYVRoWWdxaERQTEZlWUErbURUWUJJVzdyMVRrSER2dkhpWWFab3BZaDVYR1lXRmUyZFF1TGN0bUthNUlnMjNBUnlTM3lGWEhXSks2MWNHcDhGd2FWeEtTUkFKd1Z4YWoyYTJkbDJtY3BwTHd4eVMyaFNxVk05d0ZXeXFYV291ZWFtVlR2WTJGVTV6dVdIWkd3M2diVGpJNTdsQlVmeXBFQy8vNGpHZ2ZpclR1Q2xhV2hHUFBsTXVNaHpmMUlYeGJnQlhyYmUrNEkzVHdaLy9aNGhBTm5WRFRtSWl4S2Y5OHc4VTcvN1dCODBLUkpJYi9JYTQvZnNmK0lzL0VPTFpEZ1l1R095S24zdmp1Nzl2Vnp3eVZjWEJjTHJyUXJsa1NRam1NaHF1eUZGT3UwSEJTcTNJd3R0KzRiTHNFbkhKU0kyVlV1a3NPSFEyQ0xQTHJ0eGdhU3crKzFmLzZ2dkF5LytSVW9UZC9wbDQ5RTNmOFJjd25mVG9WYlUveFEzZzJBTng2d3MvOEJjL0tENVh0Y052SWF6NXREZSsrdzJqUjZmMS9oUTNZS1RtMFlwME9OUjFoZHNNQjhkSXhYSUo1NWNQT3NlZmdvRldkMEd4SXNKaU1LY1pVckNQSWtpemc3NjJhUEE3WVZDL1BhVGgzcEpnRmtFTmlFbTVMNk01TDhMQ3ZXMFU3aDJKTmROa1UwckQ3UUdoNU1jZkJROHYwMThaeFliQ3BYRXBKY0VrQkhNWkM1ZW5IRXhBWHJkSXcxSmJ1eURiTTF3cFFMSmRhaTU1cVYzdDh1QTBsM3ZVM0VUcmRVeWVHeFR6dzF0cklQcFhBZXpQZXBRcWk3K3BuUDZiZ3pQRzdhbXFGKzhHRURQb24zTVRoMm9XdGhOZHk0eFJLVzZ3TUh5aWxQYWQ0bmdUTmU4a3YxUDhrU3diVElUK0hGQXduTzY2VUM1WkVrSzVSRjRYMm5VNXltazNrT0dlL2pWMVhkRXZYSTVkSWk0NXFSMHJnWUljT01ObEVXaVhFODE0bmh1c2l4K1Z5aXpDU2ZvbXAxVmROaWMrTkpYSlh4VGlpYnFvU0hBRE9QVFB4SzN5M1BBVmFtcGVOVWUzRUlhK1ZKYk1EZStyZHlTNEFTYzFoVkc1ZERqVWRVWGhOcU1BMEphVGl1VnlJSmhRQ1ZaNDBTTU5aOEVNRGxIYmFVa0k5NWpPUDRmbjVkNjNDMGdmYm0xKzZldWtYWllkck9xT3VhZEExRTYwblRqbnM2T3djRzhKcmtGME8yZkRJa1I1SHFtUDJaWVNvNSsyYjkxbW1ZQUFodjVLeGtMaFVyaXM4QWtKb1Z6R3d1VXBaN2pVbEJHcGRhbEs5QXdIc0JsMnFibmtwVlk2a1cwR1hLeGRhdHhNTjRESG5kZkt0ZzVnZ0xtcVczVVNpL1dZSkZjWlBsSHRqWGNESEROY1U4MHcyNGx4T2hOYUpMakJsb3BOWDhkY1FodmNCUlhxem8vTW5HTW9uTzY2VUM1WkVrSzVSRjRYMkhWWnltazNJT0ZlVTlmMUM1ZGxsNGhMVm1waklDcVZCV2U0TEFMdHNpTTN1Q2krdEZJQXhtZjdNVkNsbWR3ZVBEWXRzekNtbUhXL2VEZUE4RTBkUDIvYUtWdTIvdGFWT0J0S3JBUTNZS1cyZ0twc09oenF1cUp3bTJIUVdLazRMaUhjYzJNUDZDajBLS2xjWUZwbE1PS0s5dGx3YjFuMzBDOS84UWh3V3NPOXhWZVhUNDlZNGQ1NllEeXFPdHlJUGc3VERVSmVFKzdOdVhjQW1nWnhTc090bEtxWnYxVmN5NlRsckNyK1ZaQ2hjTkZjYW1CQ1FpaVhzWEI1eWhXYVMxNXFYYW9TUGNQbDJhWG1rcGRhNldTMmVYQ2F5eFZzYlpCZU5RaHNLdE1ONWxYd0JpOEVFQTNQWkcyb1dIQUx3c0xEV3BKNE4wQ1JUdVBzLzhTd3NLYlZqbmNEYzdZWmpORGlpRzVSSlRiVTJhWjR5RHowRlFxbnV5NlVTNWFFVUM2TjE0WENaU21uM1FDSGU0MWQxeTljbGwwYUxndFdhbVVlWnBzRlo3Z010Y3VPM0dCUFRkaklsWXB5dnNKb2hGS0xlc0ptRDRVZzBXNEFMYTZyQ09iYmR4OUhBSFlTb3NKS212ay9FTk5xWjd3YjhGTGJVREtmQVdlNmptM0dSZU9sNHJoa3c3MTFPdVUzNGhaOFhkRG1rbjNGTnFtMnJzZEZhV3pQKzdQV2NFK09Yc2MvQnZISmRkek9zcm5WRUJmYjZUa3p2TmE3NVB6QnFsMk55Ui9nY0s5d24rOWxEcEZkcFI3aEhRRU0vaDJ5OWVIT0tQcXJueXNKaEl2bVVnbEJTUWprRXJ6c2F0M0FCS1J1NzdvODVReVh2TlNxVkc5N2hzdXlTOE9sUjJxdGxVcGt3Umt1UjlUZVdpK2FEdkxjNElhTzNmYkFpNmRLR1hzN0dLcFFVSjR4Nm1mRzREa21NL1ZtSDRIenhpNU5wR1B1RHNJMVZYb0NLTlVQM1d3VTd3YW56UVhoamFZblE0YXJDbmd3MU10UGdYQ202d0s1UklFVEppR1F5M2k0SE9XTUczaWtWcnlaYmE5d2VYWnB1Q3hZcVkxU2RTb1B6cmhCcUYxT2xCZmdlKzRDN2RKMDNXQ29RN3hSVTl4d1E4OHl5VEZ2czlZNUVBNXhLZU9xdGZMb0N6UnFxVnZVbTNXMWpMbXJEZ2dlVWd3Y0w3WEdRSWtNT05OMU1wYXRMM2VRMUFpbFN2SlNjVnl5NGQ2SzBJR0tiQSt5K2kwa0RsUm9BUi91amZWNDkva1BmTmJYRkRCN29LNE5QTzJldTFlKytOa085MDZGdmIzdnJETUtINEdwclhxZ1VMR2NjRGFEZWJHQ2xycFJMVHRwNE9Cdy9QUHB1SXdyUWJvT2FRUGhvcmxVOGxJU0Fya3NZdUh5bEROYzhsS3JVcjN0R1M3TExnMlhIcW0xVmlxUkJXZTR0T3pOWjVjS05kY05WdlJ0d25JVzg1SnExdDZlMHFPL0hIcjBPa08wRytod0R6M3dZV1BKL0VUUjhLbG9iN3diYkp1bi91ZlVoQU5xVUNYUG82QjZYVTkvQk1LWnJndmswZ1JPaElSQUxxUGhzcFF6YnVDUldsR290LzNDNWRtbDRaS1hXaXVsRW5sd1puZ090TXVPM09DaU9QN29Xb1B0cHJqaFFIeDhQVjBnYjJEWnFRK0pkZ01aRU5YQnlRRWFLeFNIWmd0UllRVWlKemZVMEJQdEJyelVCa1duY3VCTTE4bFkxcFZhZzZnRUx4WEhKUnZ1RFFXK3BhNkFibE0zb1NtQStPMCtON3UzWkEyTDdlRmVCVHpXb1ZDVm4yKzhXVVlMZTZSSFYxVTBYZ2tLOTg0K1FzSzlEWE0rVWcxeFd3MjNKRjc2SFZOZFkwRmJteTZxRTBlM2Z2VURwbXhMbmVqQzRGSzVMQXBLUWlDWDBYQlp5c0hIekc4YVpzb1VsZHJhV1JROXcxWDRpWFpwdVBSSTdXaVhCYWU1RExWTEJaL3BCbVpWcVlCaHgrK3lacTBMWHNSbXJ2eWozZUNjR01MaDRMbHJTZ0YrT3prdXE0bC9pSGRIdThGQW43T2dtWkcrak1WdGx1bjkrdXdrTTJmMDlXY2duTzY2VUM0aGNPSklDT1BTZUYwb1hKWnl4ZzA4VW5mTFpUUmNsbDBhTGd1ZUpFZTVMRGlqWEtoZEZ0MjRBWnFyMndDM09uVFVxZ3RHZWdDUU40dXBLNlZZTjRBN3B2WDgveTQ1Ujl1NFIybzVBU1lCOVF4UHJCc1V2TlEyRnVRejRFelhlWnB4NEhpcE9DNjVjRTlleE8rZ05nOGdQMFg1cENRTTNQWUpXejRTU2xmYlU4TzlZcVJDbzBiWnRtMDE1bTRkbWI1dk9IVDlNNGdwbmZFR2JLUU5EYmRBd3NNYjNybkJMVDM3QWUwTWhwZnIxc0xnVXJrc2JCTEN1SXlHeTFJT0xqbW1OUnYxeHBhYTdpMktudUVxK0xGMUdSSm9sNFpMajlTMmNuVStFVTV6R1dxWENqN1REUzZnUHB3UWgxSUExUmJkZ2lNbjZGYnJ2ZEZ1Y081NDZhdWY4Y0RMM3pTdEcvQnRKcGZmOThwWHZQQmozMDczeDdyQlJYeER5WUcrMDRFMkNybURENW1paTJZVkpReE9kMTBvbHdWUFFoaVh4dXRDNGJLVU0yN2drZG9RVjZmNmhjdXlTOE9sendKczdiTGdESmVoZGxsMDR3WndubGZYTURLNVptdFY1K1gxWG4xSkpKUDZCczFJTjVCWFRHb1JiTGRwTWhFQ3RYcnRRb1o3TzdVVXNXN2drOXBWTWdQT2RCMWNObkpTMjJnK3FSZ3VvZW9UOXVFd2cwaENzd25rNjRsWHUycDRIdnJlRGZmczF5b21oM3NINkV6aWw4bDVyZUwrMzRCWXEvNEQ2ajBEOFczazdCVDQwVzhOZDVFRWVDdnFqajRIOStBeUtqcWxPUStEUytXeXNFa0k0eklhTGtzNTkyUG10dFNJdVRMWk0xd0ZQOVpqVHkxT0xKY2VxVzNsNm53aVhMUmQxbkM1YnJDTXJzazJZRXc1OUtpRkxxYndsWCswRzV3amJ1Y0JnK0xKWlc1ZmJOZWR4YWUyRFp5aHJZLzFxVTIrdkYxbnd1QjAxNFZ5Q1lFVGhhOXlZVndhcnd1RnkxSU9EU204MUk0bS9jSmwyYVhoc3ZCSWJXdVhCV2U0RExYTGp0eEFPdmJqbFNyTGtMeG1hMVhucFdPcmN6YWs5Q1ZRcEJzVUVFVXJBOTlHelRpb3NHSjh1U3FVYThkS3FsZzM4RW5kS1p6cE92bUdORVpxRzgwbkZjTWxGKzdKRzJ0d2VMY0wrVU1iSXphL3o0VjdXMlRhcXdpNGQ2K0NkYzV6KzB3czZVaTQ0S3dmN1Y0QnNWYWRpbmJCaGNlQUpuVHZYdGlubkEzY0tmMHNIclE4cDQzTmhpbFdycUNpZGUwQ1lYQ3BYQlkyQ1VGY0Z0RndXY29aTGhWRHR0U3FYRzE3aHF0ZzArd1NjZW1SV2lsbGJkUGdESmVoZGxuRDVyckJubmowcHRJQTN2WGtjMWw0UHVPZnFHckYwRnlPUnJ0QllNemdPYy9GdXNFeWp2RDIvVTV1SWp5WXdUZm51U0E0MDNXQlhCYWVjQytNeTNpNEhPV1FHM2lrMWxhaEVyM0M1ZG1sNGJMd1NLMlVxcmQ1Y0daNERyWExqdHhnQXh3YmhYdjRqSVlWdEVJVWZZS01kQVA1WlFJMVhYVkRMK3Rpb0RvTll0Vmp6MkNvbG5XbC82bURtVU4wa2VrNm45UzZxa3Jrd0ptdUsvaG1GSWphK3FSaXVPVENQWmdmSmZmcXdaQkw4Z29tYXJ1ditVYUgyYmRLSnMvdUJYMSsyTGwzY2U1WTNoeTBpZ1Rpayt1WGFiZ1g5dVZvQTNlMm5rY3VXejlDY2FNRk43NXVDcGFRWEx2K080SE1BYWxjT2lRRWNlazhydExhZFZuS0dTNXJoUjJwRFJGVnFtZTRHdFNlM1l2bDBpZTFyVjBPbk9FeTFDNXI5RnczbUtCckpud0hqYVVjWHNBdGR0RXhzVzZRRis3RmR0MFJtbzBwbG5HRzZMY2swQnhuWVRKQmNLYnJBcm4waFh1eEkxZ2dYSlp5ZUVnSjY3cCs0ZkxzMG5TZFQycGlKdEJ4Y05aZFZXVVpiaEJvbDc1SjdpQzdSRjIzREdKZnJzU0djMnZEVlE4OG0xOVZnM09ydWVvSmdqTmNGakNPMU1GbHNmU1JIMzlZdGNqOEE0SFR1dmhQNzNtT3JoQTBwQ0E0RUpXVFdyZW5Famx3NkVUdWFVYWhxSzFIS29aTEx0eURia0szRTh1YklkVXl1Mm8vWVF1TjZrdDdkVGk2dUsyS1dtT0crc2l4ZlZwZE5EZkJxTWJkclhQSmZlT0RRZUhlWUxocGhYdDdaUGJUUlNwTEROenlrNmpLR0dkUU9TVHhIT3BabEFtQlMrYlNJU0dJeTNnNHBBL000aDVxelVPVU05OU9WNGM1VXFzZGFvc1Erb0NyWU5Qc0VuSHBrMXBwUmJkcGNQRjJXYUZtdThFdURDUnJ0UVp5U2VWaHFvM0t5VWhRcjNGdVEwYnRDTEVVeEdYb0ZKRm5XaVBXRFRhd1BvWmpKYnphd3FXNFNwTFp2U0E0MDJ3Z2w5NXdMNFJMNUhXQmNGbkt4WGRkdjNCWmRvbTQ5RWx0ektKTVpjRWhMZ1B0MGhmdUJka2xncE5SYW4yaTM0RGttcVdWems3MHRCendZZnc5Q002NEFUd1M0YjJ3MGxDUWdCZ0dYMlhwWFpGdVVIaWsxdTNWaVJ3NHhLV3ZHUnZPSXhYREpSZnU3ZW1lS051VnQvTHBoVVViS1RpL3I2M0FISUkvR2wyV0pvZDd4VkJQQjV2bTdkUUJQcG5LbmJ0WGdzSzlDNC9CckM5ZXpDMU9peXQyNDI3ZXdPMmpFOXQ1dndjTTBJbWcyTlpudkNJSUxwbExsNFFRTHFQaHNwUXJESmMxejY3VXRBTjZocXZCeC9abFNKQmRHaTY5VWxQbFZDNE56bkFaYUpjMVhMWWJnTGo2Sm1rNXFLakxjcVZPdllWQndGeHVya05tV3U4SThUckRwVGZTc2VCODU3bklyb09sU0RRRWJYbTlITjR3YmNhT0JYT2VDNEl6WFJmSXBaZUVFQzZSMXdYQ1pTa1gzM1g5d21YWkplTFNLelUxekN3NHhHV2dYWGJsQnNXS0RoYTJ3SGV2VXFWTUR1NFl1MWJsZ0E4MFdSTnk4akZ1SU9Pdk5kT29Od1ZCS0RxZm1tcVJibEQ0cERZdGxxa2NPTlIxdm1Zc05LOVVMcGRjdUFjVWZoQzFLTzNPTXpLaldtM0pmU2JjTzJObXE2dkRBUXF2ZTNyYmhOSG5PdDA1VVRkczBtS1NHMW5McUl2SDA2QndiKy81ZHJoM1RzMVhrL2F0aklIYldqVzdOdGlyakhML0FwSnZIbCswaE1DbGNzbVFFTUpsTkZ5V2NvWGhzbUtTa2RwUUxGTTl3OVhnYVhacHVQUktUWlZUdVRRNHcyV2dYZFp3Mlc0QTRtcUhseTlROWt4enkvRkdlOEllWkE1ckFXTGRJR3hGMEh1ZWkzU0RJendtYld1aFZWK3BMVnl4bXlIdVBPSWdCTTUwWFNDWDNuQXZoRXZrZFlGd1djb1pOL0JLclVpc3QvM0NaZGtsNHRJck5kVXVDdzV4R1dpWFhibEJzZlNmcHJVaUIzcmxrMnBXNWY3eTM5U2w4a1Y0bDNXTk9EZUE4TVhyYWJwSlNPeDdScHRJTnlnS2o5UVlLeE1PZFoxUGFndk5LNVhMSlJmdWplZzZ5d1pRZXNsQmlDMEEwVy9heDJ6WVFWdDZ1T2MwWldQSngrRE1PRnZ1dlFGNUVHdlZyVXBLQnNQcmRyam5ORVVPcURLb3pnRHRIdW12QktEQ09qazFSV2NnRk5VLzFKUXVzeE1PQVlGY01pUTRUZGxZa0hmcXRNSk5UU3ZSeWprRU1GS2I1c3RVejNBVitsallGdTN3WklrcHM2ak8xT3dtSkpsaW5FcUNRMXlHMm1XSm1lOEdLMmdna2VHZTV3bDF1SUkyS3k5N2tMbGE2NHdreHl5UU5PSXljekVYZHd1QndCa0V0NHpYUklZNlhzVzF5elFvcEFmQzAyandRVTA1eDlRRmlJQVZhRVlOeWcxY2VnTW4xSlFQRFErWW9YQVp5aEcrQXlQMVh1R3k3Qkx6N1pPYWRrUVdIREttVUxzc0pwZXBBSFVPTmNYdWw0VjhuZDJ3VlVHNWFuMU5OODAzcFhmTEJPSlNob3BrbnlkelFFTWFYUXMxcGN2c0JGK0hTbTBka3dPSENQQTFZNkdoTEpVS05WWFhZY0k5R1RHdm9pWldJRWlmb254YWNoK05jcXFGaWQxVlovR2xyNnJGYk1mQ1BxMmUxY3RFVFBXcWlIeDVXQmF0d0hnSllxMVd1NzMvcDJBK0RqZ2hBL2dZMzl6SUgrbkFsZFhRcTlMNXcrclNGVHkvV2dUQXBYTEprQkRBSlV5aVcrS0hkcDA4TEZvNWgwdEdha3NlbE8wUExza3VYUzVMMmFuVVNCMlRUSUp6dUN6YmE3ZkxmRGZZZ29GbHM1YStZVEZYTHU1bzYxK0h6TFErSnRZTkFtTUczM2t1MGczQUFjU3p0WGJXbGFYU0FMYlFhWTlNNi93NkdzWUM0RkRYQlhMcERmZEN1RXlBeTFDT3VFRmcxL1VLbDJXWGlFdXZCU0FqZ1dRV0hCcWVRKzJ5SXpkQVNvQkRoS3dLTG1NWGgvdXNkMUFUYkJKeENjcTFuNG1oRVRBVXZ0bUFNeXVDUStKUXFkRU9tY3lCUTEzbmJjYUNNMWtxbGNzbEUrN0ppMFVUYlpkUGFuaXV3dzFNZTJxZkNmZWN0ZVhRbUFGNHVFNGg1OW90eTE2blg1QkJMSWkxU2x0eWNsc3dIMmVIZSt2bUhPVFVyd3RzdUtwNEwrd3V5RVhjQS9KRE1WTWZqQ3BQNUpJaklZQkw5MDZqMEs0RGVlT1ZzN25rcEZaRU9Oc2U0WkxzMHVWU3FtQko3V2dsQzVMZ2JDNnJsdHZ0TXQ4TjRGYVVKNVFlRFk5cXdIbmZ6SDl0dzJDa2pvbDFnOENZd1hlZWkzUURPV3dlMTZQU0RjL0pSV3F5Qi9VK3BWSnBNRVRucWdBNDFIV2hYSHFuT0FPR2xBUzRET1dJR3dSMlhiOXdrd3k3UkZ4NkxVRGJlWlhJZ1VObmcxQzc3TWdOakJKV0hHRjJXQ25vUkhSU2pIT0RaWEtzMVRES0NoTFNvQjF4Ym9BT3BGS2pIVEtaQTRlNnp0dU1CV2V5VkNxWFN5YmNnNUZFWDRSRFEzSitjTTAwbUpxQ3VPcW1kYXo3NUVob3pPQ2U1d0xlb0dNL2hYTmFYb0dEV0t1V1dIWVcxbktkY0k5NXBZMTltQTFYN2g4TTc3UHJzZmtiOU5VcjdYQ3BYSElrQkhDWkNsY3FHNjBjREpCWENVMmMxS1FDenZRSWwyU1hMcGRTZWt0cXJKQk9KOEhaWEphdEJkaGxCMjd3K3JjZUt0bmxxSEpaWmF6dC9JTS9wa3QyOGYwL2tXNFFHRFA0em5PeGJqQUVsVzVQUzhuSERjc2hwNkdhK05teTJsbUI3dXdJZ01OZEY4aWxOOXhyNTVKNFhTQmNobkxFRFFLN3JsKzRETHNrWFBxazFrWmZKVExnQ0plQmR0bVZHMmd0NEgxdVpFVk03N0FTSTNJS2puT0RyYkRsUURsVENtZHg1aGZwQnFZRktyVXBsNmtjT05SMS9tWW9ITXBScVZ3dW1YRFBldTNlZGhpakNKTk43cnZobnZ0ZW1QUndyMWloQVJJamcvMk9uY2tPVkFLeFZwbTZxT2ljdkFLM1ovZE9xUS9Gb0lwVzBvWXJkMThJdXJFVW5obCtrclRXRHBmS0pVdENPNWVwY0tWVzBjbzVid2xqcFNhTW9VeVBjR04zVkVuaFVncHZTWTMwTWNra3VFUzc3TlFONU1QbStBbFZvNUtkR2dyMHdHdWtHNVF4d3hzKzduTys3TkJ1bGVibFRVc0wzLytUUC9VbnREaGdTQ0Z1c0E0cVZjLy9YZkRkbGlnQjVESjJmUUc5UzY1aTJpMkY3Ym9XTG4wa3RIUHBlRjFOVDFQWFpTaEh1UFJKYmZWUXozQUlQZEl1Q1pkZXFWSDdWaklTam5BWmFKZGx1TmVCRzJqSnQ0UjRnYzc0RXhEVUhCK2kzVkZ1c0YzZTl6SC9nOE1YUGdzMTRTVGxXc0ptVWJ6Ky9sc3Z0NksrVkRld3BTYVFPWENvNi96TkVEU1VzYVZ5dUdUQ3ZYMFNsUVBtTVRDVi9ZTldiMXFOdUpGMVJyaUgza1Z0d2RSWk85UmRLQmRJUWF4VnZyNHEzWkwzSDlqaG5ublJ0cXBtYjIyNGF2ODZlbG1EZlFUS3o2R1hOY2ppZHJoRUxua1NXcm1FS05udXpOQ3VrK2U3SzBqVkVPVnNMbm1wU2FNbTB5ZmMyQTMzVXJnRTRXMnBqVDRvbFFKbmMxazExMjZYbmJxQnZMbmJwUXBwcHBMeW5WeHlFcjc2UmJvQnhBeExFMmdBZmN4RHRVUzJFTzc5SDFrTmZjeWozQi9aZFhMQ1VvalBnME4zajY4U0FKclpsZFVlUFpUckpwK0k5N1RDOFYzWHdxV1BoSFl1aytDU2xhTkRpazlxekpkTTl3eW40V1B0a25McGsxbzNieWRpNGNqd0hHcVhIYm1Ca24wSnZsNXhxRElOMi9kWVVXR1VHNHpsQTE5TEpaK1BOSURCeVFtdXJONHZIVTg4aDhpUzZnYTIxS1RSSERqVWRmNW1DQnJLMkZJNVhETGgzaDVaRDE4eE55Q2pkdU9UKzI2NGQrRGNrUVlLbXNHOUFRTjYrYnExRzMxcHp0cFRaKzN2NDUwcFg4UURZcTN5OVZYcGFBMVNkcmlIdm9DbzZsbGJHNjdjUFdpL3c3Q3N0Mjh6bzcrVmFhSG9iQ0tYUEFtdFhCYUpjSW5LMlZ6eVVtc3VhQ0tleTNTNEZMdGt1QVFGSEttcFVsVXVCYzVXcm13cHdDNjdkQVBBM01hTHRKeHVWWm04d0wxc2RzZTVBY1FNaytNditjRFNWNHBibTZZTk56VzVmRTQ4OTc5TTN6Y1NuMDUyUnJvQmZKMUovbTRXcnhPZlFkcXhNamZLYWs4VTg2TmJoM2hYS3h6YmRkRENkaE9YWGhKYXVVeUNTMWFPdW9GWGFrd1lwSHVHMCtpeGRrbTU5RW10bTdjVHNYQmtlQTYxeTQ3Y1FNa09pNFNOYnFEcWpVU0dHNEFyUFZsODU2MXZMQmEyeFdOVDFhU3pYWVo2aHd2REZ4MFdieERpUzhudVJEZXdwU1p0NXNDaHJtdG9oc0NaakMyVk02UXc0ZDRFUFJoWC9JNFFMelhOWmFTTzNIQnY1THlDTGlQY080OWZhcy9KZVVhL3VLRGFXeTRJdGkvbWxvdFlicmkzYlc0ZzU4Q0t3b1lyYTUxeUpzWDRnMWVlc01wYjRSSzU1RWxvNWJKSWhDdTFpbGZPNXBLWDJxSk1aZnVFRzd1WElTbGNndWlPMUVvZHZFMkJzN2tzMjJ1M3kwN2RBRENIbnZlZVl2VWdmUnJHNlRWVEZ1Y0c1NDdmZTZ1OEtweWdCV0hUbUU1TlhqQXF4emk0YVpuTU84ZDIzWHRCV1BnQTBiY0wyM3MxVXBsWUdwWDFYbnhnRFFhdGNHelhRWk9OWEhwSmFPVXlDUzVaT1Rxa2VLV21WQlk5dzJuMFdMdWtYUHFrMXMzYmlWZzRPandIMm1WWGJsQUp2ekJxZGpxbDRuZFpUbGZFdUFHOHdsQTh2bFJPL1F6R0RVdkhSMUJ2ZWxUT0pMM0Rtbk5NY3dOSGFxVk91YzJCUTEzWDBBeUIweGxIS29kTEp0eUQwZWp4dW9WNWlQWStRYmVHRW9Odi9oN2Y3eEJWUThrTk1tN0xIY3c4YWthNHQ4Uy9OdHRJWUUxc3psZDMwZTJMbHRtOWpTZGxFODdzM2hFK0N4a1FrN0xncWgxYkFTK0RocG9MZUVhalBMSU5McEZMRHdtdFhDYkNsYXJFSzRlL25TNmI4RWhkdHU3ODlRbzNkc085RkM0NUMzQVVnNElVdUVTNzdOUU41SFBIb3YzdVY5QndEOElucElOTml5d0FBQ0FBU1VSQlZIbWNHNXdUdzB2bHdmQjJyaXFCbWtMSnlYRjkzWGtneUFWb2JOY05ka0VyK04wK1JJMHp5ZCtvcW9tZnAvdGE0ZGl1YStQU1MwSWJsN2JYS1dGYnVpNVZPVHFrZUtWV1VxaHR6M0FLZGkvT0xtMHVQVktyMXAxdEpCemxzZ2kweTY3Y1FFci83bis1SzI1ZmRmU3dDd1ovL25WQy9EUXRqWEdEQmZDa2h4K3Fib21BMkdHVHRtUnlXMUJ2Y0g4bHo5aTg1VWxXU0hBRFRtcURCYWtNT054MURjMFF1Q3JEU2VWeVNWWnU1WUVRMlZRajhkSzNmdlZRaVAvSXRLd20wYUdtKy9OYzJ1NDV2WUcrUEt3d01zSzlZdHp5R05BS0RiWE9WSEx1dDRWN281czFLYlQ1c3kxUkl2cG90RklPdHFPd1cvZk8wRmtHT0xBTkxwRkxId2x0WENiQ2xVekVLMmR6NlpNYUVXMlN2Y0tOM1hDdjFTNFpMdVhjOEJXamdqZVZBbWU1UWRWMnUxMTI2Z1pTUDNrelRmdHZSRi9HSE9jRzU0UjZ3Y01LamVNczNJbDY2eEc4MmZZUzNoZnJCdktsci9BamQrVGg5bFQ2b0t6bTNPRFhCc2QyWFJ1WFhoTGF1TFM5VGduZjFuV0p5bEUzOEVxdHBORGJudUZxM0ZHY1hUcGNlcVRXV2xtSlNEaktaVkdFMldWbmJsQmNnTGloOWFJSFZQeHhxR1pmOU1CRkxEM1RXbFRBd29jNWtjdExqNGRYTnNzcXNHYnRmVi9jSHRRN1ZiL0w4d1lkZWVMZGdKY2FpNWtCaDd1dW9SbU1WcVY1cVJ3dWgvWklLQ25VdjQ5L3JkdXdMTm5TTlp6RWJmNklpYkNYUDVmVktHc095QW4zOWxvZWV0Vmpmd1czdlZwdTkxdkN2Zk9WN1RtemU0dHd6MERqejRJcjY2S0hyQnVQeFM5Y3FDcTJ3U1Z5NlNPaGpjdEV1RktYZU9VS2kwdWYxQ3ludmNKeDhWY0NsM0pXS3lRWVNvR3p1Q3c1YTdmTFR0MEFNTmZSSy9qWWJxc0s1VE9NTjlIK09EYzRwd2NZOFBJMTFJeVZuS2lvRUx5Y2ZGa3p1dXZlVzQyRzF5d0FPMXN2NWlsWXRic05qdXM2T0xhWlN5OEpiVnphWHFla2JJYURyOUdQU2hKaWxhTkRpbGRxSllYZTlneFg0Y2JhcGNPbFIycXRGVTNFd2xFdW9hMGd1K3pPRFI0cUxlRHZIVkl0bk55Z3RKUmJQMmJ0aUhBRFNjemZxQ21VZFhFOHRacFNXYkJac1hHbHlzRXg2UFZIc000UWVTTDNTSzJnNURZRERuZGRRek1ZclV4N3BISzRYQkVtV0M0UGxLL2RlMEQrWkdkWUU2MGE1ZFFRZHZJL2VydXpPZ0pHVXRVdHFtamRqYzl5d2oxTWxJSkEyem5hcmZXQ1lPdTllOVVpbHJ1WTZ6Z3dncEpKQzY3YWV5Wm9BUXNtQWZFQ1ZuV29aNml2ZGtvRE8xUkp0UTNnMGt0Q0M1ZUpjSlZrOGNwWlhIcWxWcHFUYmE5d1kyWjJMNEZMMWdLSVZsVW1BYzdpc21xbjNTNDdkUU5ZUVlEaDR4S2prRjBFVitKa2ViWE42NmdiMURFcU5BcTN1amNNNnZYbEE5VGJGc1NQb3J1dXZpdSsrY2tRd0FHOTVNOGFLbHZnMks1cjVkSlBRc3VRa2dhWHFwdzFwUGlsQmdENlMrSXlIYTRFajdWTGwwdGVhcXFaenNYQ1VUZUFab0xzc2pzM2tJaXZING5ibTFvRGIrSy8vcUFRUDBQM1JyaUJuTGI4WkhYbjJXbmZsek1LZUF4SUhPOU9hNWdoL1JCSGloc3dVbU1kTXVCdzF6VTFnK0ZVbXBISzRYTFBYbVE5STlRODNNSkV2UTlVTlppK2hYVVMxUzJxRVdlaVVhNVpKaitaVzV3VGwxWEwzTmFhdEswWEJGdkR2V29SaXduM0psYVViR0ZhY05YZWRUM2RZTldtMlRuR0Fsdmcwcmowa3REQ0pUZmZIdHAxQ2NwWlhIcWxwaXhXdVg3aHVQZ3JnVXU0V0xBblJ6amR1SHYzSXQyZ2FyYmRManQxZzZLQTBhQmx4YVlTYk1XZWU0OXlnNEZlbW9BWFdUVGd2V3Rhb1pXdk5GbFZhZGhHZDkxWENJaGo0V2RmMmFJMlpYSnVlRnhXczFic1crQXNOMUJ0dG5EcEo2R0Z5elM0Vk9Xc0ljVXZ0VkpiYmRPNFRJYXJZRmNpN2RMaDBpTzFVc3JheHNJNVo0TWd1M3pYVk1GdVVQVmE3TkxpVWpVQ29kZ2p1a1ZWeUd3UDdGZC90TUJoTHVVVHk5cUpJRk0rak1GZ2JFTTE3Wk9RdVk3cXBMbkJnUzAxYWxGZU5hYkM0YTVyYWdiRG1iUWpsY01sbktidk0vVWh0VytHeGdGTS9XMlNuY2taRUIxekRPMjR0eEhtaFh2ejRvTk4wbG0zWkI3VVNvTzJxdzJIWGF6bjJaekYzR0xEZjJPb2JNK0NxeUNHUVV0MDhEaWlleE5DTTF3aWwxNFNXcmhNaEN0SmlGZk81dElyZFVVeS9lOFhqZ3YzRXJoa0xZRHFWZVlTNE5Mc3NsczNLTzhGZVJtamoxMjBBRGZFVDBsaHZCdFVodzlGa092QkJBRjJ2ZGl1ZTUzNDlQbzJxVWJ0NEEwc216QXd3NDlxMXdMSGRsMHdsOENEUlVJemw3YlhxVzdZRXVKT0tNY05LU0ZkbDhobEtsd2xVcXhkT2x6NnBGWWswMjBzbktOY29GMXExRXczcU52WkNMaUxGYXJDcFJpOWl6WENEY3B3NzJxTjEzQk50dzIrcGgwYjVGcXRENUdiTkRkd3BFWXRsdUZlR2h6cHVpYXBNWnhKTzFJNVhNTGJFT2w2eVI1NmVBT3VISDBCczhFSVNjRUtNYmtyQm81eEhoS0dzdEFwSXU0OFI1L2tkNFNpRDF3dnFkRi9uL2E5ZmRoUjNXdHV1RWNmcmJlUGd4NTNpdVRqaUc0aFU3TEh2Rk9tR1M2Tnl3WVNSdFFtTENIVDRLcEc0cFd6dUd5UTJoSlRadnVGUzdCTGprdFdha2E1QkxnMHUrelVEV0NsWjJRRk9veHVzdWdoSjdTSWQ0T3E2UlgvUWcvR2h2R08zSG9jNXdibjVTWDkrNFg4MFJNWWhvRDBOa3hJVksrR3RaN3FhSWJqdWk2Y1M4QzFTR2ptMHZJNnBVSnIxeVVxeDdwQkNXcEpyUVNwdHozRFZhaXhkdWx3NlpYYTBpNE56dVl5MUM0MWVKNGJxR2JrUXdDYkt0T3czY012ZnBQMXd0MUFYbHlaVlRZLzNnSHN1cXhFV0taNFNXNGdUeXorNmFWME9OSjFUYzBvWmF5dEk1WEQ1WVoxRzgwRTZ6R2lON05ZalFkbjRTVTh0MVFRcmc3Q0g0MVdaVm5oM29HWXFuYVlMZnJ5TU93OXF4YkxXc0s5OGJXcUtUZmNveS9PZEFBcFhMWDdMRDJYT01lb2dySFlVVW05YllaTDQ3S0JoR1l1MCtBcVhlS1ZJOTlPRCsrNnB3S09qYi9pdVlSVjJoM2Q4dzJKQkxnMHUrelVEY3JQY0g5dWcxcDYxNjU0ZEtvelpTTGVEYXJqRDl4N1NXakRWVTZlUHFab1Ixelg3WllMR0w4SWJUVGVLbmlodklSZUhKYjFEaEZhMFF6SGRWMDRsNEJ6UUVsbzV0THlPaVhtQlNFYXV5NVZPVzVJcVRBdHFaVWcxYlpudUJvODFpNXRMdjFTVSswUzRXd3VBKzNTWU9lNWdXNW5GMGNTdXRSSmdFblJzRERjRGVTakdtWmlBanhxeDJtOUxGaUhlcGZVTHBpN3hOZDBTVzVRK2gyVldqVVAyM1E0MG5WTnpTQTBuR3puY21ra2p0ZlFJU040dGxsbkFYRlZaMUlUUzIrQTc2bmN0SS9tSGo3TUN2ZlE1MGRzTFBseUtqMjdLbmVxQmNHV2UvZlVJaFp6N3g3OUxJNE5hTUZWdXplRUNqTHQ2aVFQTTdKMWtJbUttK0hTdUd3Z29aRkx1TEs1aWtTcmtvRmRsNkNjeFdXRDFJNVFjcVVnbHNzY3VMRnp5d0tJRk04bEs3V3JISHZ2WGpPY3BWelZacXRkZHVzR2NuckxEdU1ZNWNvSExPelFJdDROcXBaaEhMTlhGemhJZWZwWVF6dWl1dTRkMWVVKzNBRURQLyt0Z3ZBKzJFMEo4ZXV5R2gxZEcrSFlyZ3ZtVWlKYUpEUnptUWFYcWh3N3BFaVpIYW1yd3ZxL1o3Z2FGWllRNCt6UzRySkJhcUpkS3B3MVBBZmFKWUxPY2dQVHpnWk12VTFOMXBlQzBZNDhLeHN4Z3NrSnhDZDB1ekQ2UHF3ekpMRUg5VzZxRWpoVDRWVzJKRGNvMTZDcDFLcDUyS2JEa2E1cmFnYWg0V1FBbHhETEgvLytWQjBFODFob0REcHF2RTVWeHpSdkpiMlBYSGZxckxpUG4rWXQ1bDVBY2p0bzlGUElla0d3SmR4VGkxaE11RmZzK2tkMGVTLzZmWTRJeFNSc1pSd1d2bDIybXVHU3VHd2lvWkZMOXR2eGdlRmVnbktVeXlhcFhjcDdob01CeCsyNmVDNTVxVjN0NHVFb2wzV0xyWGJaclJ2SW14cDJYR1hja2oxeUZWN3RiL1E2emcycXcyRGtOTE1BTHBJcWthZVBTeW9EMjZpdXE4TzRBcFl5NEhjRk5VT1NaOVVpMEhmSmF2b0djbG1uRVk3dHVtQXVaZk43RmdtTlhLYkJwU3JIRGlsU1psZnFxclQ2N3htdWhvNjJTNHZMQnFteGNpb2REV2U1UWFCZEtqallacm1CYVVlZStIZE0xcHVDWVF4UHQwVzRBZHpWaU02cHUrZ0dQUXEyQmZYMHdDeG53SzZpL1FsdUlJKzJwVVl0cHNPUnJtdHNCc0hocEMwVk02UXNya0RBcDE3eExobThwaHRZUmpmeTZjTEl4S2tSWE95KzFqbG9SRWE2YW5kZ3pNQlBhMXoweGZheWJmcmUyZ3NhZXg4SHQ0Nk11MnJRZGhkellXbkVxVzRLS0Z4ZEhoZzZBK2VIcGlXVmFvUkw0cktKaEVZdTJiZEZCM1pkZ25LVXl5YXBGVmRtMnpQY0dJMHFXb2g0TG5tcGRZTTZFUTlIdWF3YmFyWExidDJnMkFnS3ZlVE03Q1d0cWtwRXUwRjE0QmFNY0txSmhxMGMvQzZqL1RGZGQwclBNNVEza0QrSm1pSEpGVDNQc0Exb3hOVWI0ZGl1QytXeWxNQW1vWkhMTkxoVTVkZ2hwYUxObGhxVDJUTmNCUjF2bHhhWERWSmo1ZXAwUEJ3OUc0VGFKWUxPY1FQVWpGd1Ribng4c3E1N0FQVTJ5WEVQbzV5VkpGd0NOMmpWYnRjYnJHeEF2YXVxSVJudVhWTVoyQ2E0Z1R6NkFKclpsQW4zdHdHNzB1QkkxelUyNDZLV0pRY0F2WW4yTVVQSzB1OUNIYlhXS2NjcVUvKzBkVUdJR29wSXZnODY0dGwyL1cxbS9BMk1HZmh3NzJ6VHBjUjVNb3l2WDFiUzdEZUZlM05hUkNiY0c1TXJFdFZldmFWd1ZTRmNNeldZc1dsZ1QzQ0JaQ05jRXBkTkpEUnlXU1RCVlFvbUtFZTViSkxhY0toU1BjT051WEF2bmt0ZWFxV1QyY2JEVVM2cmxscnRzbHMzS09EaE1EemFHbldzMUh1NGV4K2kzYUJxZEVPd1RtVWh5Z2lUK0doTTErMlp4WVhYUVRQNmd0TENXRFRydlBNanFIY0Y3VytFNDdvdW1Nc1NaQVBnRUZyUnlHVVNYTEp5N0pCU3lXcExqVFRvR2E1R2pyZEx5bVdUMUVnNWxZeUhvOE56b0YwcU9Mbk5jUVBVam15bWFRbE1WWlU5dktveXNBMTNBL25OWEhOZHRlSU5WbzZnM3FGQ09BV1pTeW9EMjNnM0tBL2VnR1pXVVRNb21RNUh1cTZ4R1FTSGs3WlVMcGZ6dTBMOCsyOVR4MERFaGNhRS9iQU9Vd2Y3dHZJNXRPdld6ZzJuSlBQSjNDT21RWTA1THo2czA3QTB1Nmt5b09DcVNqdmJmWDF0NG9aN1M3aEI1MGdDVis4Rk03dnNWR1FLVm9TT01zM2VacmdVTGh0SmFPUVNwaFRzemd6dXVnVGxDSmVOVWh1NlZLcG51TEZyNXZLZFBDNWJTajc1SGdCM0x5dTFPVVNuNHVFSWwzVTdyWGJaclJ2QU80WkRicU9UcjRaZDA1cXFSTHdiVkVmS1VYQ3FHdkZ2NVFucWNiUTdwdXZ3VzVZbWZqajhaaUJZdEErSDQ3b3VsTXRLcFEwcVZUT1hTWERKeXJGdXdFcU5lcWZvR2E2Q1RyQkx5bVdUMUZpN1pEZzZwQVRhSlViT2NRUGNEdGliaWJMd0RwcGVobW9tYUdzWk1BbVhjRnBHRHJSaUxRb2JGRGpMRy9lWDRkNk8yWmZnQnVYQnR0U21SWG1IV0NJYzZicW1aaEFhU2RwU3VTUFlSSWd2TllkQWZSU1JiNUNjcVJXYmdwcy83VEgrRE9hOGJnOWlUUlNWK1VIRzNHbVZSTWJPc1NNMEdXY1dCSnZ2M2RPTFdNeTllL1NLclJHdTNnbk0zdWZVWXdyZ2RWeHVhVE5jQ3BlTkpEUnptUUpYcTVTZ1hKSFNkVThOWElKZGNseXlKTGsyd1U5eU4zY2Q1ckp1c2RVdXUzV0R3WWdKY0JubEh1S0dnaGczZU9jOTVuWDlSekFBSHpJZ1VEVDQvRS9lVkh2b2JBRThCOEZjZUttNjhnYVJIWk9aRTJpQWtVc2tiaFJmVmw3SEIyM1Q4YTRaanVtNmRpNGJTR2pta25oZHJXWXJYTHB5aE11aVFXckR1SHlLWThka283aE1ncXV3RXV5U2N0a2t0VkZIcFJMZ2lIS2hkdG1SR3lpeHkrMEkzR0NObExDWk0xQU5Sd2NSYmdCSG1rQng0ZzFXWUlnejdpOHZzbGFOSVBGdVVCMXJTMjFhTE5MaFNOYzFOWVBRU05LV3l1SHlJU0Zlakk3WUlndmc2OTc1VVhSSVNITFBHZi9tVUZ5dVdzZ0s5L2dYRmFpbTEwMjhYZXc5WDVVMmhudUw1cmtpZDNhUFBES3RtOU1KREZjWEFyTTdlcjgvQVRkT29CT0hxdGNNbDhKbEl3bk5YS2JBVllxa0tBZWorbFRSRU5wMWRmMmU0Zmo0SzVwTFhtcE5nVW1NSGFlQ2ZjMXdtTXU2b1RhNzdOZ056bG92bXpQcTBOU1llM2RkakJ1TTBMbG1BNGI0cTdSOWxZTUJVcDlyNUxTR3VxdEY3bS9ta3JqQldSS2RIdEJWV29VRjJ6R09BK0h1SnJ6bzJ3ekhkRjA3bHlNL0NjMWNFcStyNVcrRlMxZU9jRmswU0kyb3pPQXlDYTZDVHJCTHltVVRTVmk3WkRpaVhLaGRkdVFHUkFFWW44aXlLZGxwTW5EV0ozZnpScmpCcmhYdU1STWxFa2Zlcm5lb0FHVzRoK1pkNHQyZ2FzaVdXalVQMjNRNDBuVk56U0Ewa3JTbGNyZ2MwYWVsdDhudGxTdDBQQ0l0UjJXQVk3eEtBc2R5RDBEbmhIdlcwKzYyZFBnbEI2Q1Y5WHZZcmk3emN0YlgrcGxxZTc3VFIxVUZ3OVVIYlh0UEFhWlZTTUhNQUQ0RjFQdWE0Vks0WExGVXczY3R0WENaQWxmcGthSWNoT1EzTlVOTlV1dEtPdEV6SEJ2dXhYUEpTNjJWTWdrdTNHdUJ3MXpXRGJYWlpjZHVzSHQ4YURUd3B5NklGekE3STl3QVdEUTNUMnhBWnNxMEIwV2d2cDdEczFheFdyZ2tickJQYnZxRGtYcUhoWVByUmx5K2l5L3RXdUNZcm12bHNvbUVaaTZKMTlVaXQ4RmxLRWU0YkpJYXNkY3pYSVdjWXBlRXl5YXBrWEoxTWdXT2NCbG9sMTI1UWZFdGFFNGRnakU4ajRhMW0vOXhNNmN1d3hxMG9oampCdUM4NXZKc1FwckJhTktnOU5XZU5ic1g0d1lOVW5jRFI3cXVTV29NMXlDVnd5VU01bVJjaFZNSWluMkdaSzRQWVh6ejkvaCtoNmlXU2NJZEQvYWJFTWhEeDFYTm5IRHZBZzdaRGJCSzRZZmhWNkQzNlErcHJBNW9DZmQyUFJjUzllRVlyaTRhMFFlQ0RBNU53V1hXaDJpSnpMWEFKWEM1UWhtQW5DR2hoVXZ1dFFsaFhaZWtIT2F5U1dxWHRaN2gySEF2bmt0ZWFsZTdGRGpNWmQzaXFNVXVHOE85RnJ0MDRjN3BiM0F0dkoxUlNSZE5iazNyOUw5V0NjaTN3R0Uza05lNStsU3dCWm02T1hzREE1NCtGY0M4S3ZJQ3VFcS96NjVOOGhodWk5U0ZWV0grMEFWQnhvMGpuRzJCUytHeWlZUVdMaFBnTXBRalEwcVQxS2dEZW9hcmtKUHNFblBaSkRWU3JrNG13U1hZcFJ4THVuQUQ2VUhYbEJvcmtPSGRvQUNIMUdjNU9jQWdyNGh4Z3ozazR3WEFNZXRpVWhqNVpwbXJTaW9KdDZNeXJVTUs3cm9tcVUyRFdYQzQ2NXFreG5BeFhCNmg3cEZ0QUJlcnVpMTVMNHRlNmRDbGtMZ0JPenkvSjNBOWs1NDQ0KzJXNlFGVkxTeG1LTjk1YzEwZG83Yjd6YmNKTEppeHYvanFWK3ZmU0lqblF1YUthZ1Z2NTNTdFYvOVRtQUtRT2IxN3dQT2k5Mk80cWhDdTZwb2xySS9kNXlodmcwdmdzb21FRmk3QjdMWHpLSTNEdWk1Sk9jeGxrOVJLRkxQdEdZNk52K0s1WktVMlNwblVtRm5NYllIRFhGWU50ZHBsdDI2d3JjTzRaV3U2MytnRnFmTTZLaXpRdEZ5TUcwRFFMRDZvMnR4RFUzaXFyTjdDQ0tDZjNKSUQ3R1d6djRWTDRnYmtqaXc0aVhqT2MrUldLcm5zZzg1ekxYQnUxN1Z6MlVCQ0c1Y0pjQm5LRVM0YnBEYWRVeFE5dzVYUWFYYUp1V3lTR211WEFZZUg1MEM3bE92blhiaUJEQXowUmRZdVpPNXpkSklGTVB0akFqQTV1NWZvQmtmSXgyVzQ5eGlMVnNnNFpsUHRrdUdlT2QvSHVFR1QxS3AxdWMyQXcxM1gwQXhHYTVMS0dWSW1kSldEUk9mZ1VKaE9oTEVGT3p3L1Q0Qzlod2l2R21JV3pjTmlCajdjTzBDbkJTU3BUanFyMk9XZUNZNXVkVjBuQVJQQWFMb1pkcmQ4ZW9XNTdVY3l1K1kwN0JZQXRXNkUzUWFYd1NWSTRKRFF4bVV5WEpKeW5sdW9IS2s3NGpJZGpnMzM0cmxrU1hLVjY4Z05RdTFTQ3BEdkJuUG1nd1JIbHptZDZyTDFSNmQxYWtrdnRiWjdIYlpMT1VXa0E4cDFlbmNRQmg1RFBZVWx4N3RMWm1kTTF4M2dBK1ZidVZaTk95aDFrUzV5WE1URFNodWNQWUlGY05sQVF0dVE0cmhCTzF5T2NnbGQxek5jMll0cGRvbTViSklhR1VxVlRJUERYQWJhWlRtN042M3hNOXdBSEUzb2FUdnBXanQxbTNRakVmUXNvRFJTRkRYRXVNRXlQbG51NGs5c1VEeEFXRk1sTXJxOHFUSlJKL0ltcVhXRE1wRU9oN3V1b1JtTTFpU1Z3K1VJRHpqbG5XTW1EcGJETzNyeUJXR2NHc0llL3ZmcHFCcEtIamt6RWVSendGWE5uSEJ2WkM4V0kzQ1ozR1pYY3lhSjRWN0xoNVVaT1BuU3lldVdURnoyZ0Q2dFYxVnBnOHZnRWdBY0V0cTRUSVpMVWk2OTYzcUdZOE85ZUM1WnFUbFRHVE1XMVFibnVFR29YVW9CbkhDdnpTNmRydHZUWVZ5eHQ4cnBWSlV0bXFod0VWMW50Y0ZodTVRWDhkY1V3alkrTGFqQ2FydUN6ay95YnBrMXM3dU5Td3huemFMczBlaFB0Mm5ON1N3S05HcTF3ZGxkRjhCbEF3bHRYQ1owWFk1eW1Nc0dxVFdSa09nWlRrSW4yaVhtc2tscXJGMEdIT1l5MEM3bDFKZ08wekxjQUJ6TmhHNGp5Rnl4ZFNyekVrRkhnbWNnamFibFl0d0FMRVZMRFRQcVptTFJRbDFCWTRFTTk2N3EvVEZ1MENTMWJsQW0wdUZ3MXpVMGc5R2FwSEs0SkV5WHIwOURZWkhzQ0gyRmpDSGkwL3RrSUpYSEw3bXpXQm5oM3J4WnVlR0ZPOElEdWE0eVNRejNObEJRckJ2RENRZE9qbUVoNFI2WXlvZHhRMlc2RFM2RFMyamZKcUdWeTJTNEpPWGd6WFZyRGlPdTFFeVZudUc0Y0MrQlMxWnFScnNrT0lmTFVMdVVBampoWHB0ZDJsMjNnQ2E5dHZrelFhbm9sb254enFNelFSc2N0a3NZQlQ5Qmt3Wm5BdDg0dGkyTzExUTllU2FZcWd5OGJWWXZCdXN5a3NCd2UzVFphc3VFbXVTUVJieHNWUlFMNkd6VkNtZDFYUWlYRFNTMGNablFkVG5LWVM0YnBNWms5Z3dub1JQdEVuUFpJRFZXcmt3bndtRXVBKzBTQXRKTzNPQUFQRWc3N0JBeS9DbFBYbVBxU0JDKzVTRE1LUy9LRFdCcHdsd3ZqY21kR0lUTUxUUnJEMEVHV2pDSWNZTUdxUW1hdk1mdmtpcUpnOE5kMTlDTWFseHVHNlJ5dUlRN2QweDRETWN1azFWTHlPRmJsekZJYkhvZno2QldCNC9ObUY2M2xoSHVuY0kzM1hEQ25VVm5Hck4va2hqdXJTQ0xNYTJobEFNblErZE5WTUdYSEhIcjU2MXc2VnlDSERZSnJWd1dxWEJweWpsY2x0elpVak9FOWd6SHhWOEpYTEpTTTlvbHdUbGNodHFsRk1BSjkxcnQwb0xiUUlzMjQ1dWNUbVhadkw3eWh3dlFKMHkxVmpoa2wvUGl0OHlCUTcrYmJ6dysxZlhneElQR3BLaXUyNkFENVRxYVFORE5RMktlM3NJOGgrWWpXdUVTdUd3Z29aWExlTGdjNWZDUTBpQjFWMXdtd0pXOXQ2TUZpTEpMeEdVRFNicnRPdEdGR3dUYVpkR1JHK3dKRTdySnU0TFIzQkhXVHQ0a3F5TkJDQTJRODhTNXdSQTVMRFRqdTRJRXgxNVYrQkRVNklBVUp1SWlUdVFOVXF2R3EyMEdIQnJCNERYaVBxa3hYSU5VRHBmUUpXZzRoY3NYRXY0ZEFZT1h5NmEvRVFPa3BLRlA3ZUY5ejd3THAyN1JDZmUrK3kyYkhOalkySXJhdll3dnB4ZSsrR05VdWQ0dXNzdlNFOFJvd1IxV0hlK2M1MGlRekVucHdDMERsNXRhR3BuZzRhQ2FPNm5RQ3BmT0pRaENTSUI4SzVkRktseWFjZzZYa2owcWRaZGNKc054OFZjQ2x5NUpuSUVCQTUyNFFhaGRTc3B6M1dCcHVDT2JLWC82K3loTTE3MEhSWVhtbXg1d1R3eStOT1ZJd1hZNXZLNmd5TDNUOW1HbnpjUUNUTUpnMzR2cXV0Tm9nZ0p3SityZWN4dHVxTTl5VXJwemFFNndGWTdhWlJpWEhoSUF1cFhMQkxnTTVjaVE0cEc2UXk1VDRJb2kyUzR4bHg2UzdwQWJoTnBsUjI0QUhxUXYxV1Fjb2h6WjZqcjVGSUxhQlYxaGpnazQrV0F1WVZKU1Q4Zkw2UEtxZENybXpBcnp4WHAyZjUrcytjYTRnVTlxcCtzeTRQQUk1bWtta1V0SmpCM3VBWDBvMk5nQ0J1K1QxZWJ3T0NzTG9uOUFzaDN1a2ZHdGJOQU85MEJmRm5qc2hudnJPSFlFTGE0NUVySk5UWEM0eHg1V3RtT2Y1K1p3N01oTGFjTUJBY29hYTlGWU9HbTArdEVtcFVNN1hEcVhnREhCSkVDK25jdEV1RVRsNktsSmtVS2s3cExMVkRnMi9vcm4waVdKTjdCRXVFUzdMRm5QZFlPSHpNb0xyRUZNcTU1MHUyNHd1cVE2R1I1NjBPTTAzS3oxcENsblNjRjJ1YjJxSzBOZGRYSnhEanVQNXZOQWxCMTlVSndibk5jSVpRUEQraUxhZ2R2R0NIRDliZ2JGZGtzaFhSZkdKVThDaU5qT0pYV0RJTGdjNVJLNnJtZTRJdDB1TVpjZXFlK1FHNFRhWlVkdUFHc0ZldW9NYkYrZHlodzNHS0daT05BY25SbmozT0RJUkFJUVhTb25oeGJwK1I4Q05YMVZ0eWVRQzhhNXdZaVh1a3M0N0FhODFLbGN5bkhKRHZjZ2tIcTRISy9LUDJCR3JNclVXVTFXV1o3d0I5R09HZG1xNDg4NTY2OFE3cEduVXJjQS96b0RCbEt1V2NWNEVsUStiT2dLUE9HbWJWZFFwTU1mVnVMQURVN29yQ0J2Y1Z3MStMeVVOdHdHQ0hYVkhDVHYyK0draExsKzVTT21janRjT3BlQXNvSklrS0R0WENiQ0pTcFgyRnlXekdDcE8rVXlGYTZNdjlaSzJjeGZQSmN1U2J5QkpjTFpYRzZBd1FYWVphbFJyaHVNUCtGdDVlOVhYdk1OUHpTdTEzbVlyanQ3L1BWVnZkZTg1bisvQ28xSGNXNndiNGFBMDhhbkhDNEhhSVFaRWlxaXVnNkc1azNUNjNOcTFzNkJPOEtYMDhXNm1nU0VROXZoU05lRmNjbVRBR2p0WEZJM0NJTExVUTRQS2J6VW5YS1pBRmVrMnlYbWtpZnBUcmxCcUYxMjVBWno0amxUNVFiZ2Rlb1dOcWZyMWgvNWdLcFdnTmVoeThBNE40RFk1MHJkRU54NFc4K1RNRnh1bXloMEZ6dDVuQnZ3VW5jS2grMFM1aTUxN0d5a1R1U3laTWtLOStUTXdxcnVCN200VVVYQ0d3K2J3clRVdmh2dU9UY1N3bGNveFJPNCtSVXFqdDQxY2hvakh6cVdkNStUNkt3OGNBT1B4Nm9wUUxoUHBmbkR5cjJ3Q3czTTFsZWNvUTFNV3QyY0RTZDdpWnhXZVRocE84N3MzaEU2SmNuZ3pJVkw1eExFaFJZMUNaQU40RElSTGxHNXd1YXlwQmhMM1NtWHFYQkZNVXF4UzV0TGx5VFExTzF4NENBSnp1WXkwQzVMeWpQZFFENEpZWDYxaHpKZHQyc3FRV3ExaEpaL2NXNXd6c3ozSDVoK1dTRXR5bFluZXNvUWJucCtRcFpVdjBnM09NQStkRU9OTlE3Y1JUeVFESVptS1NVQURuZGRJSmM4Q2FCZ081ZkVEY0xnY3BURGJzQkwzU21YQ1hEeTBVLzBXNjN0SkpaTG5xUTc1Z2FCZHRtVkc0ek15V3NQeUpwV0pLMUEwdkFGWldmTXVWQ3UrWm9aL0VnM2dERlFIWHVrcC9RWUxpR3lxRVdCK0JldEdNYTVBUzkxcDNEWUxtVTg1RXFkeUNXUTdzenV5WGU0WENsM2xIL0xrTjJScWQyYlpUN2piOStNdUxxVkVRcnF5MExBMCtHc0xCZ0J2aDZNOVdIbGUyMlFsSElIZVlBWldCSm1yRmZIc1k5Y2o0V1pZdVFQS3crSGFVY3lOMGplaWNCTGFjUHRnVXhYbFN4eXk4Tko0emNlVTljUGdFdm1FaUF3Q1pBTjRMSklnMHRWenVheXBBVkwzUzJYaVhDSmRtbHo2WkxFRzFnaW5LMWNvRjJXbEdlNndRcll0dm5WenU5Mm5SdyswZTlTQ1MzL0l0MWc5TEw2U0pndjFTUE5DRnFtUThxWlc5TzYzb2FlalpBRmtXNXdGbDFoRHNacUdIUGh4dWk4OXc0MDJBYkE0YTViQVQzTXo4dGx3WklBMmdWd21RQ1hvUnh4QTFicUVlaEx1NjVmdUJ5N3hGeXlVdDh4TndpMXk0N2NZTU44NmhyNlMxM05PRjAzYjc2Y0xUWGZsQTVYL2lMZEFCNDJVQ3U0dTlvQlhTN2xVdHBPQlFBWExxdFZTdjdIdVFFdmRiZHcrTXpLU3AzSVphbXpOYnYzSHFEZURLL2x0MzVYb2Q0aWlYWEtBMlAvOXBsdzcwREZyblZqODdzQS8xclVzc3lqNjIyMTUxdWcrSytuS2xkdXllc0p5MHZSbTJRL1pMajNpc3FIbUQ4MHJXdnloNVU3RDZEZWo5YlY1SWE4OFpTWDBvYmJneWF1b2laS2NwMEY3dko3TDA2NEZ3Q1h5aVZJUkVpQWZBQ1hSUnFjRzhta2NTbHBKRkx6WGRjelhKRm1semFYcnRTOGdTWENKZHFscEJ3a3pYRURlUzhQK3RXTzdYYmROcW9FU2VQSWtXNXdwT0k0R05WV1Mvbmh6K1Z5U1gzQVl3ay81aGZ0Qm9PUitGa0Y4cEFlUkYyNGg4VHRhVjF2Z0lmMkFLOURYUmZLWmNHU0FQZ0JnZ3F2WmdBQUQzMUpSRUZVWENiQVpTaEgzSUNWdWxNdUUrQnk3Qkp4V2JBazNURTNDTFhManR4Z1RueFNiZDF3bzY5WXE5TnUxNjBmYjliN0p1UU9yamczS0Y4VVhBMFFNRlAxL0xwRmwwc1oxOVhqemJvNG50YjFZQlBuQmdVcmRiZHc1TXpLU1ozSVpha3pDdmZtZitXUDRWdGhzQXo2NXRmOGFzMkh2STNvTXFTUFBsd1hwRy8yOGJoZE40TS8rdjNmZitpVi8yRW80Y1ZMUHVMVlAxeFhXSWVzdWs2dWlnWS84dXFQKy9HeTJxMjNQUE9MMXVwNlJiR0hReWs1UjRtdW0rdEs1UFBEc3V4clgvbU1zcVZIMy9KRnBjWHdoeFZ6UC9RUjQ3TGU1enp6elhWVDlNdkRycFN5bWcwbmE1RndqNGVUcFhhNEZ3S1h3R1dwakUwQ0ZBWndTVDc2SGRoMTBIS3FjamFYZ1YzWEkxeUdYUkl1V1pKY0E4dUFzN2tNdE1zTzNHQ3Y5Q0w5VjEvNU8yNGd3MTM4MndST3lsK3NHeXpVWjU1NS9MMXVsOHRpcXo3emZCTzUxSTEyZzNjSWRRYWJNNU9KTHR4Z3JFK0k2em9xQlAwQ3ZBNTEzUjVtU00raU9GektPNFNyMHk4aFFiNHZHQTh5cnBTUzhBUzRET1dJRzdCU3UxTDJDcGRsbDRqTGdwWGE2Ym9zT0h3MkNMVExydHhnWFR5NzlGWUlzSVFPRzl5dUF4K1psdlhraGN2MTZnajVIK2NHY01Da3Z0MS9UNmlydS9JMFk1Ly9JZmhjayswRHJTK1QyK29YNlFiUU1pTzEwM1hRZGpvYzdqcTJtVVF1UzRWUnVIZUFScEREaWczWlpUQXN6QSt2MVBuMHpUNFQ3dUdQSWNOKzgxUHpzeEEzSCt0bG1CSmIzbHhvZmp0YUh2cTk3MTBoaHBmMFBwV2dkY3BiMWxSVHEyVWQvckJUcXBLNUlSQUxMajk4YVV0WnRVYnU5Z003dGhlWVdUanA1WFRGUWdMY3AzU0FMUStINndSeVdiYTVBbmoxYjdVR29UeXhVaEtSd3VGU2xTdW9TS0ZkMXlOY2psM2lyb011Y0tWMmV6d0h6dUp5RDNyL3NPNzVhc1AzZUw0YmpKV2hWVnRsNVRZY3JCaVRueGFPOHVTU0lxVW5kYmJFVDBQUllJS0hIdWF3QlhIN0t0UjdwN1dTUUhteXBaUmdGdHhFUExvcEM5ODEwck1hbkxQQ21lQWZ5MnFEcnlUUHBZWEFtVHFCWEFJTVI0SWxPQ2VsbERBQkxrTzVsSzdyRXk3TExoR1haU3pnV29CdFlGbHdoTXRBdSt6SURSYUc0bG5TZU40UHQ3dEx0eXAvak5kOXAzamtPdXhiQXIxZlhOZVNHMk56WmE3OVJBNG1JT1BMZHdvenVTNm44SjN6LzZTTTFHQXd1RDJWTFZjL3dsTzdHeFFGSzNXbmNGUWtSdXBVTHFYR0tOemJOb09zWHJ1RjBQdlc0V0JDWjlocXF1STIrM2pNclEvRnNmWCs4YjB2L0FmVjc0RjdWTGhYL042dFA2TFBYQXpFUFEvVTFWNXh2M21MRjc1NGdzWXZqdi8rL3Fvakg3bHdnTDByeC9jOEFKZ1AzSDlQdmRiREgzWkszSE12WUw3aWdYdUdTaFlTZ1JldWxDVzBCUWNFYUZvcjBWZzRlU0svWE8zWC95RndDVnlXN1RzazRJdDZXWU9Wa3N3T0JIWWR0SldxSEwzbWc0WWNxVmtwZTRUTHNVdmNkVHhKZDlJTkF1Mnl5SGVEa1JsZ1pPcGgwRlgrN0s0cmI0VkJWYXRhOEIvckJ2SlU4dHcvL0ZvWWpIOWV0OEU2Ni92RjhaZjl5b1B3SG9kRFZDOW9TQ0ZkTno4UzRxMWYvMnV2SW5oTzF4WEY2d0RwaDkvMlA4WUVMd2pPRENrQWhYOCtMa0VmbG9RZ0xwSFhoY09sSzBlNFpLWHVsTXRvdUN5N1JGeENuM0FrM1RrM0NMWExqdHdBWW9iYmIzN2JINEI1WGpQdXhIVGRObmpMSC80YWVDZDZjaUxzNUdQY1FBTDhvaEEvSitITU4zU2NJVVZXV3h5SzJ4THVlRTNtNmwvSWtFSzdqcFBhN2pyWmVESWNzVXUybVVRdXBWUW8zRnY2cTkrYWxrVy85VmVIY2x2KzRIYWs0Nkc1V0ZYRjhWczRxOXgwamlJcjU4N2Vxa0NGV0o3ZFZURytOYUlxV1Y1MURpQzNCVGg3dlljeE5jbjZlcm1ma2RLQ2c5bVIrdTRCMUNBajVZcExWQkJjdjF6U214NlFSampwa3BLcW5NVWxCdEhwRHJsTWhOT2k2RVNRWGRwY01pUVZoY3VsQmpHSklEaEx1VkM3TkNnNkZXU1hGcHcrR0NlWXJzTzc2M1FRSEhHRHhiR1F2NSt4R25PNC9LV3kydTFOWEMrSVM5cDFDeXRsTytLamNUdE0xLzJycXRvalYxRzlJTGdrTGxrU2dyaE1na3RXam5MSlN0MGxsMmx3cU1kME1vRkxqaVI0dy9DcWJyTWhFUVJIM0NEVUxqdHlnOThlbHZaOS9LTlVDZHZyQnI5VHVjSHpwcWhlaWh2OFFObk84MUFya0hTNVBGK0tkWXhpVUhrek1nYVhMZGhTUWhGeEExYnFUdUZJMXhXYzFLNlVyRlF1bHpqY2s4cTZ2Ly8zVWNOUGR1TTB0MTVieWI0YnhjRDlrOVo4RjlQSVFNLzBNVHQxRVg3d3FTcmMzOUU3VmVLOE0yMm05cGd0YzVqWnFWUDRGdXV5a0pQU2h2dUJXMnU2QVpWZzRNNFBYNlQycW0wUVhMOWNKblpkcW5JMmw0b1p2TzJReTBRNExFMlZEckpMbTB1R3BJSXpzRVE0VzdsQXUzVFJ5TE9VNVc1T1NodU9hYWRndW82cGx1QUdTdy9lZit2bGI3ZmFZcVQ4dno4eGZPR3pwcVJlU3RjTjN2QVR3M3QvYXBPMHczWGRmM3Z3L3VPWGZDR3BGZ1NYeGlWSFFoQ1hhWENweWxsdXdFbmRKWmVKY0tUVHFrd0tsd3hKTUgyOXc3VHVGQVhCMGJOQnFGMTI1QVpMWC80SzhYZCs3cEJLem5qZCs1NHhPdjZjUHlIVmt0emd1MTl4L0pKL1M1cGh1Vng0MWVqZXQrSkxMSGoxQjcxVkRLYS9tSEREY2dORzZrN2hhTmNWak5TY2xJeFVMcGZ0NFo3RlluS1dEZmZJVzIvNHB1ZURGcEx4RzZtcWRqYXVPTzJSVi9vNGU3Mkh1VFhKdTNISzNaeVVQY1AxeXlWOWI1ZExrU3poU0hGcXppU1huWFZka0YxMnhtVVJCTmVaY2pQWmRYZXBHenk5dXk3SUxudDJnODdnVHR6QWV2T2dNOGFYQlVGbmc2ZTNHNFJaeWgwY3daN2ljTytzMk9GdHc1UXV1aXVnWnFkT1RaeHB3ajFtU25MTWhPNjZpU3JCSFdaVmtiZmFYcmJLV0NuN2hldVp5NjdnWnBMTG9xdXVDN1BMcnJqRTcrNnZEWlN6NTY2VW04bXU2NW5MbnVIdTBxNmJTVGZvcXV0TzNFQitvMlhIT2lNNldmWVU2ZFFLczVTNzFBM0NMT1VPY3ZrVWgzdHo0bkdudzYyQ2MrcE5qVlk1elFwOHUyZTVhN0pKYThqY3VyTlM3OVRoRG5NcTRlL2FWVHRaS2Z1RjY1bkxydUJta3N2T0xDWE1McnZpRW4rWnN6WmF6cDc3dGN2T3VBeXpsSjY1N0JudUx1MjZtWFNEcnJvdXpDNVAzT0RrUkI1bUtWM1pKWE0yZUlyRHZZSjVlc0VLcms0L2JCVndXZktoNDZyQ2tLbTN6RHd0WWxYakRyT3F5TER4MENwanBld1pybDh1dStxNjJlU3lvNjRMdE11dXVBeUU2MGk1RXplUWcwQy9YbmQzZGwyZ1hmYk1aVmR3c3ptQzlXdVhYWEVaYUNsM3B4dUVEcGgzcnV1ZTZuQnZoYjZiemdxaVpIWmpsU20waThpSGpzdWQ4OHdUTnZBdWlmdnNJNjA4ZTVoVmgzN012TnJKU3RrelhMOWNGaDNCNFM5aXp3NlhIWFZkb0YxMnhXVWdYRWZLRmJQWmRSM1paU0NYSjEzbmpJNXV3V3h5MlZYWG5iZ0I5SGkvWG5jeWdybE81cFM0WGtkZXhPTFU3N1NBZlZRRDNnRzYyWUl5V1d1cElIY2ZDYnZXdWI5bURsdlEzL0JqZHBaRjdHRjI1U1h5ZXRSeUx5dGx6M0Q5Y3RsUjE4MG9seDExWGFCZGRzVGxpUnRJWDd3cjNlRHAzWFd6NlFZZFdjcU1qbUFuYm1DZnR0MzgzN2F1ZThyRFBlWlpZZG9yZzZEVlZmS2g0N0tCRyt3YXNQUGNOUVVyQ3Y0d3F4YjVpbk81enlObHYzQTljOWtOM0l4eTZUNmhiOWxBbUtXRTJtVTNYTUkzY01LazdOY3VPK0l5MUZKNjVySm51THV5NjBMdHNtY3V1NEVMdGNzVE43QUhKeVlmYWlsM3BSdUVXa28zZHNtY0RYb005NWE1OSs3QmQrNWJudFU0NXp5RHdSZ0pmV05tV1dGeWphdm52bFhScXNVZlpsVWlyMTBzOTNtazdCZXVaeTY3Z1p0UkxwbjNiMXBHRUdRcDlJMlpzZ1grc0c2NFBIRUR5WERQWFBZTTErK1E4dlIyZzI2NmJrWkhzRzZVQ3g1U2VvYTdLOTBnMUZMdUdKZjlobnRNQkRadzEwWGxrRzErUjg4M2FXOXFRWDdZbC95V2pxY2tYMmYyblVWZldzdHpHSzBFaXdCWHJSS1BsUDNDOWN4bE4zQXp5aVY4WkdyTjZtT2FEYktVWUx2c2hzdGd1RTZVTzNHRDBpSk91bzQ2QnBNTHRzdWV1ZXdHYmtaSHNHNlVtOVd1T3huQkdEK2pSVzdYd2Y1NTBSWncwVWFTYy9ERndVdk13YnZjSXhXbzNuZ05aWHhKK2xWaFdlc3NkK3VlL0RENHFxK05zdHh6bUhVTS9ZcXozT21Sc21lNGZya3NPb0diVlM0NzZicGd1K3lHeTJDNFRwU3pQbVorNGdiV0tLR3luckZCN2E2MlQrdXVDMWF1Wnpmb0JtNVdSN0JPaHVkWjdicVRFWXlPSDB6TzdUcW9OQ2RhSDE5Z21rb29PbVcraVk2UDNuUGVhWUwzRnVmYVg0d005ZmVkRjZ4TWRrZ3pLck1vbmxSSmR1czVqTmExUG1ZT08zMVM5Z3pYTDVmdzVlaERTZ3pOK1VnaHRXYVd5MDY2THRndU8rSHl4QTBxMCtyQ0xzTzVQT2s2NHRCY1psYmRvSk91bTlrUjdNUU5PRnZFWlgvYnVnNTBoeWlzNWU0NVRGQkcyak9OZUZvd1M3d0daajFrTGRlOXcyU09YOHN0aW1IanJZRGV3NHhBa0hLWDFyMVM5Z3ZYTTVkZHdNMHNsNTFZaW5PSGlkZkF1dUR5eEEwcU4rMlp5NTdoK2gxU250NXUwRVhYemV3STFvVnlFVU5LejNCM29SdUVXOHFkNFZLT2p2QitGRzZOdFJvNE8vM2ZGVndNNW41WEJJTXVPSGZKNGIwNlBiTG5BTGZzZS9sVVZmY2JMV3FQM0hvUHc1V0tNMktINUF1L2xQM0M5Y3hsRjNBenl5WHpQVExjNldHV0VtNlhYWEJaaE1QMWE1ZWRjQmx1S1QxejJUUGNYZGgxNFhiWk01ZGR3SVhiNVlrYjRCR1VUWWRieWwzb0J1R1cwb1ZkdW1jRHlmaUthRjZTWTNzbHFmQWhJVjdtSGpndlB1d1c2cExGejlQSmhvVGJ4aThkZXFwdmlPdWVQYkxZZXhnNXhtbkRMNlZUbFRUVU5aekxBNGJ6UzRscnVXMTRwWFNyNG9iQzRCeUMvSWM1VlRIYVRIYWRTOUFkNVRJQzd1N2pFcjZkYm5tdTExSmNIckNsZUEvRGxlQ1dabnRZT3VrNlFsQ1Y4WktDNjg0dWw2NWtXTzR3U3dtM1M5ZUVNVnJuSTFnWHlybHRlSHZjcllxMUMrUFNiY01MNTlDTzBUcm44bW5SZGNEUWVlR01hNFMzRGpPRGtiaDE2TGJuQlBSdWxiYVM1bUNZSE8xRTJHUnZXS2I1d29LMDBUTmN2MXp5MXc5RS85Yk03SExaUWRkRjJHVVhYRWJBZGFCY3kxd0Y2Zm1lNGU0K04zaGFkMTJFY2oyN1FSZHdzenVDbmJnQkdZVGN6Tisrcm9QSnZUV1hoenRUOHV0Q1BITFZhWHBkVEoyeXlBTDN5OFBlQmdJK1ArdzlWdTBRamZmL3FWcmx0bWU0ZnJrTStlZzNZWVBKekM2WEhYUmRoRjEyd1dVRVhBZktjUi9nWmpyNHhBMThwT0R5cDNYWFJTalhzeHQwQVRlN0k5amRkemFJc0pTVEVReVBIMHlhNFhMd0ZVSzhtS2w2aDRxK1M0aEgzM1JvTmQ3MkJoMnJPcGZkQ2wrUGJuMGJFZGMrTFZ0b2Vib1gxKzRacmw4dTRiN1BOYXhzUW5xR3VleWc2eUxzc2dNdTRUMTRoNkZkMElGeU05eDErWFladytWSjE3VllYWVJkOXN4bEIzQW5icUI2djErdk94bkJGTytlcmVOMVM3KzJLOFNuZW1yZmtlTFhqNFN3UDVKN3J2blIzQkE1OXV3bk5Sb09tb1JQelhsYVdiU2YxUERVSzR2N2hldVp5M3k0R2VheXlPKzZHTHZNNTdLSWdjdFhib2E3cm1jdWU0YTc2N291eGk1NzVqSWY3c1FOMU9rdm44dVRFZXhPY2lsanIyY3BnSDYyZys5NzVWc09LZFRnbVRTZmtEdi9uUENEZnYxS2VGMVB6ZTgvOU94Z2l2dUY2NW5MRHVCbWw4c2l2K3RpN0xJRExtUGc4cFVyWnJmcmV1YXlaN2k3cnV0aTdMSm5ManVBTzNHRCtyVFhBWmN4bG5MWHVVSE1nSGtudUh6d0xWK0FiNlg3LzdYR09uNW5wNTlnQUFBQUFFbEZUa1N1UW1DQyIKfQo="/>
    </extobj>
    <extobj name="334E55B0-647D-440b-865C-3EC943EB4CBC-23">
      <extobjdata type="334E55B0-647D-440b-865C-3EC943EB4CBC" data="ewogICAiSW1nU2V0dGluZ0pzb24iIDogIntcImRwaVwiOlwiNjAwXCIsXCJmb3JtYXRcIjpcIlBOR1wiLFwidHJhbnNwYXJlbnRcIjp0cnVlLFwiYXV0b1wiOmZhbHNlfSIsCiAgICJMYXRleCIgOiAiWEZ0aExHSWdYR2x1SUVjZ0lGeGQiLAogICAiTGF0ZXhJbWdCYXNlNjQiIDogImlWQk9SdzBLR2dvQUFBQU5TVWhFVWdBQUFSY0FBQUJLQkFNQUFBQmptZzE2QUFBQU1GQk1WRVgvLy84QUFBQUFBQUFBQUFBQUFBQUFBQUFBQUFBQUFBQUFBQUFBQUFBQUFBQUFBQUFBQUFBQUFBQUFBQUFBQUFBdjNhQjdBQUFBRDNSU1RsTUFWS3ZkNzgxRUVIYTdtU0l5Wm9sQU16RUpBQUFBQ1hCSVdYTUFBQTdFQUFBT3hBR1ZLdzRiQUFBSDVVbEVRVlJvQmMxWlRXaGNWUlIrU2RwTU81bjh0SHVkV1FrRllZSVVwYWk4S09JUExsNlVnbFFYYjlUaW9sUW1saUtXQ3NsQ2FSZmFSSXVJQzVrb3VCRjFzdWhDTjJaY2FSV1pDSUovNkVUUlJUZWQySG5STmpVOW52UGUvWDMzdnZmbVJSdDZGN25ubnZQZGM4Kzk5NXh6ejVzNFR2L3R4V2ZQN0R1NDBUOCtFMW02K2F3WEhIcUY0ZjdJeEN1QVFhQjJTZUg4UjNLdkYycUV1ME05eFY0ZWRUdkNxWnQ1cHFSaFMwM1VGeno2N2xtQWV3alh6WFhtdzJkK3c2MWNUVnNnaDJ6WVIxUGVtY0VaenpWZzBYRkc0Yzhjc3dtS2h6T1ZjMG9Ddk5UQUc2OUZ3cEtMZDErR3Z4T2dTZXh4Z0lVa1dUNCszdEdsSlQ1bEVDckRBSk44MkdlL0RERFhKelFkZGhoZ3ZTVWh6Y3R0b0x2SzFUb0FyVndURXNCam9POXFKM2dBRXduZ0pIWVZJRW1VaDEvd0FlNVNKNHlnY1RDamN2cWdYYmpTQnlvVGNnNHZTVjhhWFNoWG1zRWxDZ0NYTTFmS0JwVHdUaFowMkRKQXJqU0Rzd2NBL3RHVmJHbFVCK09BZDBMdU5GTUVXTnZTOHRxa0V2ckh0TVp4bkYyUU84ME1HY2NiMDBuRDRRdjd5UjJ4QlJXTDJISFFZd0xkWXh3SERaeTBncE9aczNwQTJvQ0ZIMEk3b2o5L1dSSG9NYVlnZjVvcFo2YVprYXBpQ3p4Z013YmRBMVlOZ1pjN3pUU3owa3dCRVhEdlI5L3NDZHZSK0dXRUpuU3RVZXh1SWMyc0cxdlNHQjJNazU4MGpqSEFSOGdXa28wdHBKbHJobktWZ2RHMnNhUXlMRFJWUlJXVDM5aENtakU5VDlHTFdYN0Rlak1LeHFHTHRCamN5RnZOWktXWjR4RFUxSFZ0TkwxQ3RrUHd0V3BtNy83MVcyeXpGUjZtbVdtbmNNRTljRXBoS3FRTGJ5b2pPN2tiamRIV1pUQjNVdUlMTDBFUTZubys1WnhuTVNZeGR1OUx5QW03K3luVzIyaE1SYTRyS0c5VmtNNDhlZDdUdlptaUpSOEpWQm1nMWdsT09SOURZTGwxOUlZRkFVMGtHbWhNeXlMOVRQSk9RSThRamVtTzhZUkpFUG5lc2JEU3E4UERDcHVSSmNpSWU4S1J5MlFFOGJBWHZWeERtNmtGaXd1OXh2MmtjcmR0M1ozOWZEaFFpWmZ4c1ZObnlpa2hKUmNzV00xQUwzUXB4TTJSVVZvcnc0bzJ0ZzRveTlqOFY0THh5YndqR3JtMk40d0RzWnJoMStOWnZsaThQbTdKcWFPT2FhN1EycU9IMXlMQmZGckJnbW1HKzU1cmxrSURhYTR2bHUyaWpsVXhzaEd1aUVrMEs5bHVURE04VFRaTVB4KzBISmE1bUNzM1pBcUpnenZtYi8xc210MG9yREFOVFFnWUpicHhpeHNKSVNmSTdkSy9MK3JTQWlScmZLTFJsNld3YXI0djVYNXFBSXFROU1qMnBPWnVtdDFOS1d4SXU3ak56ZlJGSWhpV3VzSWwrRVN0UjRENEdQSnRDWVNqWFNsMHplOC92NThmYmlnR2tuTUhMb1Noei8zU0FVZ3VXUEMraFJCMXhwTksraUpzUS9STXBsWWhIUm5PZUtYSlVFd3pYRWgrV09NSHhucTQ5a3k4SFkxQkhJZnFYeTNuL1hMeDlLcy83OWx6MC9lbkw3WUk3Y3B3eG1TOVppamdERHhpcm9mOHNNWDVVUi9HQ2JLMXhvTlVRREU3YUJtQVBxRjRXMEFVamVjWUdnMVBUak1vbkdRNGVtRm1HTTA2cXpIOEpBV1VqT0ZLaUVrZnVyeXQ0SmdjZkltaHgyV1FNNDdTb1hDUkRlbnFGUW1STm1PQ1NneUVMNnl4M1pOZlY1RjU3Zk1RaWhzV0NheHV1b0pVaDhJSk5rSzdqSWRJUm9HY1lsRDBnK2xDbkl2YStEWm5sY2p2R2h0V0pzN0xFMXkyQktnblFrMlpFeWNwdEExajBBSitOM1dsd0VoTk13MTVnbWlYOFd0RVF5U3J1QVhLbUh4aVVobUhKRnJBNzZZakZlTzlwMnhQcWJ0OFBTWkNsVjJ1TUw2V09xWXduRklaUkhmbDl3THVjbzJKVTlPTTQwbExVZVVpbXlPNjVYaXdDNGxLNEV5K21tRGoxbmpXYlVyL1RrMHptSjE1cEZLVnRTUjBNV0lJS25HV1pkeXcvS3FOMm5nQ3E4cGRzalR6MUl4RkM4VXVuNEl4WVQ1RVkwSnNtODE1ZUErYm5HWTlKYnBKUnVQSnpERnlOckxMYjdHeDFxRXgvSUFSZDFXVDBhRFUxK08wckx6S1RBVTU5U0tqdS9MTks0ZVpwQkRQWnd3b1hhOER0aXVwbWxmSFppb2RKUnBsU0NRbHdnbkd3NE9yTVJJUENXOW9JQ0ZHWlJIdW16K0RvWVpsTTRNd3ZVcEgzMDByeWhqSldXVGhzbUZyeXpmUEM2dXdRVlp3SEhtOXhpQlIxK0JCT1NwZFdRV01HZDZnU2ptTkc1N2lkTlIzbGVKdlhCd1Nwa2Z5eXgyUlAyQm82VW1ueTMzbXVMeGpUYTBuamxoajZ3T2NyS3N0ZURMTk9IaUw3Tnc2VVpLdlQ0WFQ2M2g2RTZxaU5nK1hwdmt3aGJpMmlIMTFXb3ltMkttcFBISVpubWFvaEtpRVFzb2VGSGJWMVhCWXhlRjBTTEUvUTJ3dFRJMlBxWHhCbzZBbUJvbEVSMmI4RU5QRmRYak9jQnlmSFg5OXMwa21GbGhRdUFqU0FuaVVKWmMyKzhZMWwrdkVic0JFSUFlZElXaEpTUkhlbG1tR29pQThwVkdZYTlQSmpMRmdhcUF4ZXUzc2gyYU9lQWtIRTVaR2Q4cGxrcWg1VmUrSWZ3VlBZMUZnQjZKQXJXNWl4S01EdDlseGROQ1lEUUVpNGx4NGJkK21iUDh3d0szYUZOdUFIc3RIbUFCL2VxbzRiZlYyeTNDN00vSjdyK1lVWEtnTmVITVJFQjByMEpQK2lMZGVjODVEVUdPYXpLN2dBN3cyWS9KMXppZG96WU10NG4zaEEvN0VVbFRUNElnUHZlaE5PQUdCSjY3bTVkNnBXRGwzRE1DRjNvcXVXaHZ0OHJBRy9QV3JESHZPb3pWdzZQMTlMa1QvMG41TDFWRjZ6M3ZvdTVCeHhMK3RwVWhpeGppZkhnd2VyeWx5a3lSclJETnJZRGJoU3pTRFd2Q0JxU0dKVTBoNEdKTHd4SC9CRDVlSi92Q2F3NWd3OHVNYlhuRGd3eVZEa013bzZRNmNERlFsaGIydU1NZjRibEtCT2VrQjRULzVKcDU4TXUwZkdmbDBDWFF4OFpnRlpQdUlIV3ZidDFibVN1M3BUTWoyQVpvcjI3ZFcxa29GTHd1eGpmS2lYZ1Z0NDhxV3BaYi96elJoMForTDVkOUFMbFBjd21PUWE3TjV3SjBiNkphR29aWEg5T3VMSFhqaSt1cTNhZjhYWWl1c1gvYkhYTEVBQUFBQVNVVk9SSzVDWUlJPSIKfQo="/>
    </extobj>
    <extobj name="334E55B0-647D-440b-865C-3EC943EB4CBC-24">
      <extobjdata type="334E55B0-647D-440b-865C-3EC943EB4CBC" data="ewogICAiSW1nU2V0dGluZ0pzb24iIDogIntcImRwaVwiOlwiNjAwXCIsXCJmb3JtYXRcIjpcIlBOR1wiLFwidHJhbnNwYXJlbnRcIjp0cnVlLFwiYXV0b1wiOmZhbHNlfSIsCiAgICJMYXRleCIgOiAiWEZzZ1lTQmNjMmx0SUdJZ09qMGdZbDU3TFRGOVlTQmNhVzRnU0NBZ1hGMD0iLAogICAiTGF0ZXhJbWdCYXNlNjQiIDogImlWQk9SdzBLR2dvQUFBQU5TVWhFVWdBQUFwa0FBQUJOQkFNQUFBQWZzV0p4QUFBQU1GQk1WRVgvLy84QUFBQUFBQUFBQUFBQUFBQUFBQUFBQUFBQUFBQUFBQUFBQUFBQUFBQUFBQUFBQUFBQUFBQUFBQUFBQUFBdjNhQjdBQUFBRDNSU1RsTUFWS3ZkNzgxRUVIYTdtU0l5Wm9sQU16RUpBQUFBQ1hCSVdYTUFBQTdFQUFBT3hBR1ZLdzRiQUFBTm5rbEVRVlI0QWUxY2JZaGNWeG0rbTJSM3V0blpiQ3o5STRxemFQQ2pDQk9TMkZCVUp0aXRIeWpjcGFhMittZEdHMVMwWlpZYWJVdUtNeitFSXBUc21sb1VRV1lSSzZSS1p5a1IrNnVaSDFLL2ZreEV3Uzl3MXFKZ0M3cHJabUxUdE1ueGVlODluL2VlTzNQdTNUc1UxcmsvTXVlYzkrTzg1em52ZWQvM2ZtdzhieGRlaFdwdEY2N3FqVnJTZmF6NVJrMjkrK1o5TTV1Z21kT3Vubm5naDJ5Q1prNWc3Z0dVUnlabzVvWG0wcEhIaXhNMGMwS1QxRXpRekJITUNacDVnamxCYzRKbXJnamtxV3dTTnlkbzVvbEFucm9tdmpsQk0wOEU4dFMxaTN6ejBRZk92dWZrdFR6QjhiekNDMzk4OFVsLzNWWHA3a0dUN3BNWnUreTZjRGUrY3FCMDBZMTV6UGRDVmJaMDlIMTMzLzNKWTBzczhKazJXN3FEK2tlWFdOL1ZRR2UrZmNIQ3J6dnpPekg2Z2RKTFRyeGdHcWR2UXJlOFhpV0RaQThOVndPZCtXYk92b2kxditiTTc4VDR4WDhmZ3EwYlRyeGdHaWVhM3RrZlBCa0FlT1hjTTM4aGc5N0crLzF6enp6dWFtQWFQcmpuaVRUOFRydytHemp4RWROWTBZVCtXY0I1WTBXWmN3RDl5ODU3cmVTY1dndU1yVGt4cG1GaUxEaFhUaUxqUnBOeXc2Sm15UlQ2aDdWK3JzMkxZM2k4T01mWVZXY2p4NDNtWHFCWDA2elpqLzZtMXMrMTJXT3NrNnRDS0p0bjdIVm5uZU5Hc3dIMGRHTUkzWTQra0djYjlVeWU2Z0pkT0Z6Ym10S3BDaFpnWG4wVnVNYU5aaWtTZGhxd1JETXUzMllsUlloem5SbmJyOGZpc0tvMTRXeEtYZU5Hc3gwSk8vVUl1dEtRSEJxRnlGdzVxUFE4Ykg5VFUxUjg0bWowT3JJaTZlTkdzeElKTzF2aldERmZEVEtjZTRpVENJeG9sTkpFcGpHakNYY3h3bzVYWmV5L0krelBURWFHMDBOY1pqMkdJQTZYMFIvYUdUT2FWQkRwWVlkdWgvSmZNVjloSk1RTlhiY3pNVlVzem83bXpFdkhBQTFkZzhWRTI2Z2dhbXJVR2ZTWHRYNnV6WVk1Vnk2NjA4WGlyR2dXL2dSY3hKVjhkcU1GRWQwS2JlYXlUSXVTVXBvUVo1RzNEYVdMeFJuUm5Dc0xKT24zSXpZN2dyRUdxRHB4R3YyYVBwQm5PMVdJYzV3NFhTek9obVlCaHJNUFBmUGJOd1hYL1N1SnB0VWpCZEZDQk4xRXdTeUVDcnVTUld5b0RBNVhpc2lVRGMwZVFBcWVDZzIxQk1TdFNFRUVkUE5mTVRjQ0llN0dLSHRTMHh1cElsTW1OT0grMXphY0RLdEdTa0NnbS8rS3VTVUljY2tCM01sYUMxTXBWV1JDa20xYWxBd2RLbFRadGVURHJZdituNVdiM2szbUF6TWRpc1QyYVRhb0pSSU5BaFZFYS9vSSt0dDZuOW8zSDd2eXp1aFlsbjRRNGdvdlZXNS9MSXQwZ2t3UWk3LytSUCs3bzkzbm9UTXY0T2hkZnV2UEhqSjFUYjNEdjZ0bUR1bTlDdnVPM2gzU3BvS29xZEVSVjZKQnZmQU5OZ2dVZm0yMHZab21TN09CRUlkYVk0bXg5VGgxdm5wdmZIRDBTQkNMbjJVRFAzeXhOVXlBUElkZlRaM3ZZWi9kd1Y1ZDhRcGYwRWRsZTliOXhTQVZSQjBwNk5GSmlKYWJxeFNDNyt1djdOOXgwQ3NoeFBVR2ozblBzY0dHTm1mWUxFY09TWXpCUGtDeGVKNTlkR1Z1bFgzY3ppRkhaOWdBN3hUeEJ0RTNIQWhML3JFM1V6bnV0ZTJsWWRzOHZGS2RwYkVBOVBSaGVxOVIwd2U4UjFpL2c0SFdjbS9IVDlQYWpEMFlMS1FlWHpuZDRXWjVuWWw4KzByNUtnd0VWdkV0TWxaaTd4UmE3QU9nekY3QlUrYzFDMHN4UlkxVEgxVnV6dmpoeWQ5N3ZiSmpOQ3VzMy9vd0dUd2J0NUMyMGYzMWpsbzFZdkh0WVpKb1JVT1VZaHJXT3NWdHFmek9qdVkwZTIyWXVFSGJpcFNiM1dpNVdlZVRVZEFoRjlqQlJmVkRQNGk5bGpxRjduQ3p2TUp2UU81NFlGUTlrMzB3WlptTG14bEVMTFRFTG9ubXlOOXFwTnhjalpTYnlFcWhyVjRsc1Zncy90WDJ1dmd0c2JucE1QUFk1c2RlQk5NamMrNmJqMzQrNmZweVRLZFh3ak9kaldCNFg0b1h3VXBQbDIrd1I5dFpVK095NWFlNG1ZR0s2R1VVMlBCVlBnVnczcFpUNkEya1JJWTBvQStoUFJmLzNvZ2VWM1ZDdGdyN1Q0U2ZmRCtjdVVENkVxNW1STXBENm1Ddmg0T0E0MkNNUEdvQTNzTFhTL25Yd2owbDZCWmFkSWpXRUwwTXpDcXlQT2lLSXhIUlFSNkg2MFlFenZuNGxtSzVBc09XOEVPbGJGVVVFemFid2psc2dhMGlNVVRrWFZQcUhGdXdhVEZrQmE1eGt6MXZUK3dVSld1bWN2TjdUNnZyUFByTEdqdmNTVHgrYW9qVmFtUnF3am1DNnhQbStQNTRFSVNHUmM3VWpwL0s0dmtmY2VJaHJqSCswNjl4RnZtRFdDdytFNE90SitTNGF3T0djRGNJQ3RlNDJJSlJUY1hwK3Npb2NyT3VJRVN6cG92eU5oM2Y4R29hMU5uNFJwZVVobktLVDRjTXRkRU9sWnQ4REpIWFBmdHlHWndEOFZRQ1RhRkpuNlRFT05yNllFSjdBVURvcEdpNTZhdFZiNW1jUW1xVnNYdC9VZmhsVmVZUVR0Z3JYRVl3Qmw0c09pMEZyQmpLOW92TjNPYVNzTjBHeDFDOSs5UU80SmdLVGJwSU8zN0dkTExScmtkQVdERFJSV1NXTldEVkdsWVFiVDVGR21jQTV6MjY2b3RpejlWZ2NFY2RkaXN5MmlseXBoYmkzaklYMU1LeXN5cjR3aHBueGpFVm1uVHhhdHdyZExMUjNvb1VrVjB6RkdQclJON0EyN2M0UHA0M0xXNlBVZVZybjFSNDNtck1UL1RBaEUyN1pCaVN0ZE5Rb1FpZWtQcG15bGU3Q3ZGTml4VXNSWkVOaitMMVJhaG8xY1NzcDd3L0lhejBaSkIraERFOUVWVmVpWnFtaFRnQWF3M0NVWkhSL1pKUzFFaC8wbkV6S1FOZFhXblNwMlUzWXNYdi9UcGRiMFBidHQ1dm1SWlZsUGNuaEJYdElHQW5Ea3BkOC9Gamd4QW5FS1lpcUNONWQ5Sm9NNWtsQUlmaEdRNXFFUnhrc3R4U3dHcVN0Tyt4UzVRNUdoODFhVlZyK2hqNkdyb0lpdEwxN0dHbHFCVWw4RDExS2s1cnlQSUpvT0V3YjFKaHRxTFBtN2xkVmJlamdFUHNscXU2cm1heVBTOVkwWXdGc1hBK1d0V21OalhCdDZ6NmRIdXd3YnNMSmljZlBhQ0h2NStyZXRLcnhqLzNoWVoxTGthbEEyL3U4QWR2YklTR2x1RUpZblRvNzZwSzZRbDV3WWJtWU5HdWxNck5ta1lpK0RaVkgyUUpTdDNrNUV6VE9paHpTRVNka0RCclNRalFjSkNMQVZoNXd2aFF0aDhjTGkxTjZwN2dwSytxQ3Y2RXZPQXAvU00xWWxVNkhNRlgyelVsMVZBM0d2UnVVeEZrYThHb0g3NHEzdTBWSy9KUVMxWnZWVG42UmUyRUtZWU1MV3kvcU5qeGliRU1TNDZheVBFV09XOUNYdkI4V3lWajExK1ArQWlocThVemtHWE5ZUThyWGVrWndRUXR3TmxCT0M3YmtreExPZnBxK29SaFh3QkN4Z2xPb1hPRnVkTmNsRFl1Y1FGN1hzQlRjbGx3ajlTOFpSWkVYdGRFdDZjV2pXMjBiVkpKZUVZNEZjWGh3VjMwWng0bXlnRzF3cVJoVlFYQ1NCdUhNaUFwcjNFR1BTd05sVkZFS3BBNnZOc3dZcHppMlpLeFRvMGx0TEFxSXovQlozVE0wTjNta2dsaHBTZm9uTzBVN0F1dVpueEdYK2tHeTNxY1FZd1VZeFdlR0lnOTM4VHR4U1lYVzlBU2t0QTA0cGZjV2JEVXJYbkI4eTVLdkFWbjRpKzBHWEMwVEhUYktzTW5oSlhlQ1ZOM29ReVZ1SUwzRlNZSlNWUHNIRDNFMjRoUVZUZk44MDFBV09PU0pSVkNsYTdoTFZUQU1obHVLV0FOb2IweXNockRsZzdGaldWOTNEZExOa0N6enNrOHJIeHVSV2YzdkxvaERscjRNZG0xQ0JzSklWYUljaEJQZTR6c1plb2txNUt1TlpQVmE2ZzREMk1YSTlSUlhkZ2g2NnN3TDh5OEt5cHpRRm9kcFVUN2tZS0kvdERMeU1WdGxTVmg5anJFcXgxVHgvUkJzdzg0dituZitXNExtSVRtTm1lR01qUGVta29Pd1F6NzFhK1puSVFtSDZIOHZCR2hqdXJDTjhYOUJzUUoyT25ZM1ZSUnNvelNGbjMrUnVpdWEwSmJLdVdWZ21LeElHelhtSnliS3ZQMDBydFJ3aXdMc2s1QVJobmk3M1p4aEM5UnN5RDRVT0pzaUExWEFtWFhUVm9BZWtvcy9DUEJnOXJBcW9wS2NOTVZ6NXVTV1ZuamNtMnFOMnRWK2NEYlZUYUpUNzFaUXloS3VIMU9rZzAreFJDaG5EOUVLSzNGdUMvS3FpRkdNZ2U2V2hRbUNqS2tYbTVTd2RUaEVyak5RV3VQT0JoOE5OVlBTNVNHY0NPeENFMUI4ZnhQdEo1amMxYjZKdnk5NWlnazJSRFp4TW5HMGc5anZOeVVSTkU0SVAxWGpDVDh3dmYwZ2dqVmdIcUdRQ0lMOGw0UVcwZm5hTit3Y0pjd2lSemVFbkh6dEJsUE9BT00yWlM4cmcyYzFaQVZoWUJNS0s3QzlBZmtvaTV1aDhISDM0Z0wrNDdiMUlvNENmYlhNQWs1NzFLb0hSUnl5L3FKK0dUT0kxMlJIZHVxTGxIQ2xNa3RIcXNZckMxNDEwcEF3SFl2V3ptR0RwYUYzMUVkMzhSTm5LMVU3enJhQlJXaWFBa21MYXU5Q3Zxd2RURm9VSUZJOGJxOEdYU3ovYk9YV3dYYzdvbHJ3TTZwZTZVNE9XbWt3aDBIbjZTRXNDWXhXc2U3SW5PVk1Ec2NaNDl4VkxrSTdLMVpwYzFCY29mRCtwQWZRZGVyOHNOWnY5Nm1NMUZ3VFcrNlV0bWU1NmJMcnlza2hScTRSelREakVGTjdQVEMvY2ErSDAva1NTWWdkUVhFR2ZibklLZzFySkdzWjhiREJIWGtEb3NhamR6OWhOYW4yNm9ncnN5elpwZDg4OEJPVWpxSzFXQXo4TnpPNHByQjQ2c002dmszVnhjeXVhYUg1MDRIYWNHOXE5Z08rT2JXbXJGODNrSGgrSDdidURGV1FOdzNmUE1XOU0zTm1RcExtZkoxTEJaWnFHdFNEVzBPblF0QmFQdTlmYWRwS3ltWXBMem1ncytFNXYwTUdZeG1LZ1ZsMVI0ZzJZSmpGUlBPM2luRzNqdlVydWRlZm5zVjlqTjI3dFovRWVQOHkwOS9PK2gvK3RaL3JpakpFcnZObS90N3YrWVZFS0NtL0thaVpHaGg1VFh2VjJ4UXM4b2lhRnM5dzhxc0JpL2dEWFN4Wlgwd29KZ1NXMU1NYTN2ZXY4M3p2b0tvZmt0Q0FWaW9Ndll0RFpXWXVsWUFYZmhQQjlTZTFtOHE3am04ZHdteUhUNktIZmdKa3luMkVhMEhHYXV3L2lVN1Y5WXZ0Y3RrNFFmdE9rZVAvcFJNb25VVld2aUN2SmtnY0JNeXlwVy8vU1lSVVBxUGo0NkcvL0ZSOEJpbEpQckgvRUZIMDFsOHl2L1lINEwrbDZwSGRJTEc0OTU4L3VUZ016VjNkaWZPdVgvNGQ0b3ZtSndFVEtaZm54eDhQMEJwNXFsKzhuRW1PT1UxV0RSVlRIcHBFWGk0S3NITVVoZW5uVzYzOHhkdXJrZzhVejhRMk8zZ1pGbmZtYytPL0t2VklXci9CdzZqK0dLcEJFd2JBQUFBQUVsRlRrU3VRbUNDIgp9Cg=="/>
    </extobj>
    <extobj name="334E55B0-647D-440b-865C-3EC943EB4CBC-25">
      <extobjdata type="334E55B0-647D-440b-865C-3EC943EB4CBC" data="ewogICAiSW1nU2V0dGluZ0pzb24iIDogIntcImRwaVwiOlwiNjAwXCIsXCJmb3JtYXRcIjpcIlBOR1wiLFwidHJhbnNwYXJlbnRcIjp0cnVlLFwiYXV0b1wiOmZhbHNlfSIsCiAgICJMYXRleCIgOiAiWEZzZ0lGeGlZWEo3WVgwZ09qMGdYSHQ0SUZ4cGJpQkhJRnh0YVdRZ2VDQmNjMmx0SUdGY2ZUMGdYSHQ0SUZ4cGJpQkhJRnh0YVdRZ1lWNTdMVEY5ZUNCY2FXNGdTQ0JjZlNBZ0lGeGQiLAogICAiTGF0ZXhJbWdCYXNlNjQiIDogImlWQk9SdzBLR2dvQUFBQU5TVWhFVWdBQUJpVUFBQUJlQkFNQUFBQys0QXB4QUFBQU1GQk1WRVgvLy84QUFBQUFBQUFBQUFBQUFBQUFBQUFBQUFBQUFBQUFBQUFBQUFBQUFBQUFBQUFBQUFBQUFBQUFBQUFBQUFBdjNhQjdBQUFBRDNSU1RsTUFSS3NpbVdaVTNlL05FSGE3TW9sMVZTcDdBQUFBQ1hCSVdYTUFBQTdFQUFBT3hBR1ZLdzRiQUFBZWZFbEVRVlI0QWUxZGZaQmtWMVYvczdNenU5dloyUmxFU1VSaFJra1pSS3dacUFJRWxGa0NVYUZDZW9xQUFnSXpoREpTQ013U3BCSVFxbGNJWmlOWXZWSitFSWwyeDBnK1NLd1pxN1NFQ3FHblFtSkFxZXFoNUt1QzVZeFZJRmdFZWwwVHA1ZUV2ZjdPZS9lK2R6L09lKy8yNjlmVHMwdS9QK2JkejNQdU9mZjg3ajMzdlBkNmdtQjBqVFF3YkExVUdqUERIc0tJLzBnRGUwb0RGNHIxUFRXZTBXQkdHaGl5QnQ0bVJwZ1k4aFNNMk84bERkejZFNzh1UnBqWVN6TXlHc3VRTmJBUGdMaG1oSWtoejhLSS9WN1N3TDRUMTl3N05jTEVYcHFTMFZqMmdBWkdtTmdEa3pBYXdwN1N3QWdUZTJvNlJvUFpBeG9ZWVdJUFRNSm9DSHRLQXlOTTdLbnBHQTFtRDJqZ1J4SVR6MzM0dXU3bWNKWC9uYVBENHQrNDRVL2ZVRDd2OFhjOFdQL2o4c24yUXZISTliMjB6bWc3WkV3YzZyN25zdDIyenNxbkVZUGVXY2hReWk1VWlWTzd3SVJsY1Fta3Y3NXNuZC9WQU5WM3NmeDJyWEJhbE1ScXlKallWeE9pKzRxU1pQRWswNEpOUE5HejdhQ2FWY1FQQmtVNmwrN1VhNFY0dk53bDRRTE00b3ZMSlprcmh0TmdUVFNkc2tJRlE4WkVFSHdGSzh6bkNnMjlZS2V2Q2ZHSEJidVcxMjFjL0c5NXhIcW05TzlDbk8yNVUwYUhxWnJvcm1UVTcwN1ZvaWdKbFVQSFJERFZGbUo3ZDdSR1hDYUZPRDE0YmxOd3I3czMzeXNaL2JmRGNMaVlDRmFGT09xTXFYZ0J5TTBWNyszYjg2c1BYeWR1L0ZmcDlSMDU2WFE3anpCQlZ2cUlJK0RBQ3JiS05RZCtuRmZWUlhpOU82emV2K08wR2pJbXhrcFZPZGJWd1UvZzVOTWpsZTRzaGNxc0huTjBlcTVnb2lGT1hQdWVtMjc2aSt0T1JHcXJpaE0zVVA3YUV5SXhsTm5kTUZPbHdybzRvNUtEdWs5Vk1YM2RqMTc2b1BUU09xN0ZEQmtUUVVzSXVlQ1dvSVNEUXJpcmRnbDBkUkpmSmtUY2VQRXpwWmQyaE5ubnpoRk1ZQVdKcjhkSnhEaUhSQ3d5VG1nL2pETURUb0RYL3d5WXhWZ0RpUGpWSnJqYzFxYXBteEQvNTNBY05pWktOZU9XRURPT2hPVVcvQ1RzNWZxM2dtYmxiZUhpdWl4V0hBYm5DQ2FDejE3NkJVZ2p4Sm43cnJpU2hIaUh6Ty9jZDhXOWlWQzdzSFlyWm9lRWNIZGRWVm5LbmM1SHA2V05UTlZ3ZGxsbFlrekR4c1FSd1F5cXFQZ05iYzh2U2lPN0g0SUM0bWRrazYvaDdBSjN1K24wT0Zjd2dZRWZoanhuTlFrd0hlTDBnaUZSaHhQUmFGRmFabnJnZmhvY3AwUzhmV0lPdnJ1THdtRmpBaHQ0ZWR2bHdJOFQrMkV5VDR0TllQNTBNTXVoOEJ6Q0JIMmxNUmNMRkFaK2JDUFpHdnptcXdhd051Z2cxMFhZRkRjVnR5Q29QZ2JoamlaNW1SbzJKaXBDUE9vTXFtQUJhSlVhMlhXR01WWVg0cStTMHYzaVhoYUY1eEFtRGdBVDBwVUk1U0xRYnljU1VncUd1bVNXREN3SFZ1c0RJdzdDdEF2cURBNEpUT2lLdzNFUFlPSXhaMUFGQzRDSjBtaXhRK2hZREJwZHdSelJnbk1JRTdEQzVEZ05tUWtqbTZic2d6WlVqZHVBV1ZVYVFyeGZZeGVNUTFyRzl4MWhRbGRTZHZwT3ZJbGpHTXdpVk1xOEJ0QURKaVpySUdGZTJzcytnMzltdDRvM0NYU2hiWXlnVGpkVXVOLzZWZmJ6TloyVlBxcVMwcjhFejZscDBLcGlSbzJDTURQQ2hLdVRsSkx4dWhCL2FkU1JwM0hNS0FrelBXQ0MvSG43U25iM3dXTUNSbUZzcmJNV1JpQ1BicWpuTkNhbU1IOGI1bXd0c3I3dkNCT21sakp5WDNmc2hmYmVvMjZQSGpBeDllQzE5blZOTTZZNGVFelVyS2NQSFFzakdJcU9pZkdYR3RkbDhVakxTZWlzeXFHb1UySHdqdUN2KzNnQ0x0VXczM2RDbU4rZEJGMk9udEpsMG5JWjB4cTVZUlUzdUNQYU9YU2VnTWJNOTZJaGtCMEdIS3loR2dvZEtDc3NNTTRUWFR3a1pIemZFU2FNV2NuSWJNRWJ0YXRiM0JIdEhNSUVIcStZT0VmK2xDWGtRQTNWNU5VUHF6RzhoQlpkM1RtVHFzemhOTkZ0V2pYQUNlUDdqakFoMWZUVUIrdFNweCt3RkJkbDZUVHhSM2JORm5kRTJ4dVl5TFVSa29VT1JNbnhKUWhvTHp4cENkbVBvVnFrOHJMRldWVmVMeWVQYnZaT0Y3S3RZUDdjQ3RiM0hXRWkxTmduMnBwT1o3aTV1d01ObklwcDlwM0RIczRUSEtla3JQaDVJdDlHUWk1MjZKVUMrTnNKL3pCVjNGQXRRdm5ad3F6RzU3WHBjNWN1NG95amd5TmFFTlNaeHhPajgwUTRVOC9XVmVyc3NHR1RCdmRBOENCM1JOc0QrNFNIallSQ3dRaU54eE5rT0Rid0N4dHF5S0duUDBWWlZhb1k5d2V1K0kycncrc3BUWTVwaHcyNzFwakhFeU5Na1A3K0ZpcnRYdnl0U0tWdmVvaFRLYTJneDV5S0E5d1JiZmlZOExHUlVKWlpLNVEyRFNsdElZc2FxazNISTErVTFUTEVDTjlpVE9kQlh1RVAzZW8yODNoaWhBbm9hUUw2ZW1EQlZaaGVNb3MybTNwQm1EN000Q1FZUGlhVzgyMGtFZ1dMcC8xNHdva2pGRFZVUjFuNUJRVlo0VlQwU003MEJYai8ybml4U3c2bTdYNDlFWXd3QWVWVWhYaEozb1RWMmE4aUQzT1BKNGFPQ1I4YmllUnRXSXRuaDNFUUN4cHFua0s1K21Lc0tnM3hTSk1qcDVkVmdRa0dOMjNtOGNRSUUwRndweEF2MTlYSHBTbEF3enpJT2N3ZDBjckRCRGI4ZFc0MDJXVmVOaEtTOEhrOFlUeXp5MmJjZDIweFROd2h1ak41ck9ucEtyY2xOSmpIRXlOTUJBalMvVUdlU21IbWJOVHVFSGRFS3c4VGVLUTBsenMwcDRHUGpVU2RuTWVRa1BLVVRZOHgxS3V1TzZNK0lyRmI5NVZuV0kwL1hIdmZFaEVkLzdhNFpvV2xYaFAvd3BicmhmU2RDR2YrdFdONks1bE9qOFcrNk1HZEI4SkdMNnJ0L0J6VHMrZWl5VXZxSDNVQVhlYXpaNDVXdmhRSHhPUE5YRm5hMENuVDZnQjNSTXZFaEw4NWZmTFdMM1hnc0wzOUJaL1VSNWN2VCtCakl4RkorOTFwN2xHdnUwOVVQaVc2SVk5YkdJMEVFNDJQNitQdEtlMWlBdC9GZGFQTnNpTk84THZtWVorZit0akMvTTB4WTZsdk00V3BtTUFYWmZYd0FIWkVkS01FMDd1WG9ydnE0Z1l5djhxVDlWNmNIZXYxdmFRWldoNVN0RmxsbVh6SldMaVhRQStlTmR0RnVmVG5FOW5tWk5DaU5WeGU2MG1GaHp4ZU5oSlJwTkRyWmtJOHdMN2t4dkFkUTIzUmlmYkNuZVorNWhsWUVNeGJUOFkxOHJsSmgxV3d2SE1sb29KNGRmZHc5M1hCR0hzaXJvcU5YTUpCMjVKVTlmaXFTdWozTkV4TWlIY3ZJS1MzRVFUdER6V0RuMmJQa2pxZDNEVDAvWkpnclBaZW5HajF6WUt4NDF4U2FRMWNXaDVTN0RkZmx1WnAwOWJMUlBLQ3FSV3VmVG9tc3MzSm9EVW11dmhWRGZ5R1JsMDdVM2pJQS8xdUdJUXlNdE1RUzY4bU1mWEpDZXRzUTcwN2VtRytmWEtaMDl3a1NCVCtTTXhtaGVmc1N4aERDNnZXL0VuRUJ4c0dncU9SVDRrenVnaDhtbzRUN0piT05rL0RSSlVFdXdDTDR6NWkrVnJXSWxpQ0tZV1Zkdmc1eCtFekNIeHVhRzFjTzlZcWUweTZ0RHlrMkhKZVptQzRMa0tueDVoeXZpZ1ZFOW5teEJNelNqM2s4YklSU1hUVzQvR0U3VHVOMVNPRkhYaTB4bUdDWUlWbHZkamxZS0x6UVNLRUo2Tkh5QXFyekM2RzU5Tk03TU5tVDA2aVAxSlRNSEdrdTBCMDhlaTdBNEFpNnNJNkNUYnJqUHhGRXM2MTM5eEZUUGhJMGVCQ2RMWWdIZWgweVM1TXphZGhJc2VjVXVuRkZUN3llTm1JcEFpeGpNY1RXOHhyampZbVp1VkVrbTluZEk1bzB0c2kvaXR5TEZtVVdMUk9EQk9SRmU0WE8xc3dmTnFDNXF3ZTlNTWJIaE5EVHllNEk3WkRMU3hJd2NSeUNGQWc4LzFrTXF1OE44MVRaRXVoUVdBTDF5eEd0NjQxY2RkMnJiTEhKSFpJYzVZOHBKajBXai9xR0hYVGV6UnBtTWd4cDN6Nkh2TDQyWWhrMWJBOHdoYTM5cTBaRTRhVDFYdWozalh1bmJxQVBwS1MrOFRmUFNIdGVtS0txRnZXeXJNWXZiUUh0N3QrTlBxTmtXMm5aOTNEZFFxdExySS9wejlUd0dOaVhMcVZMZEdscUc2YjB4WEtwOTZvL3hDUW92NW1sZER1ZUlHMEdXWnBIWm5SS3ZCRFd5bGJVT1ZMYVNwOXdvSk9JRWxqdm93TjBrZUtnejZ1RTYySlBxcVhRMG5CUko0NUpZS2twSHprQ2J4c1JES0FXUGJsdmpvNmJYZ3NXL0gwdFppNGJmUm1iVVNEWGtSTnUvUlZVUk4yTlNZZUZUYTJ3enU5WjRBcHA4WGVNQjJxbkdRUCttRTM3VThIWGJlMWZIYVN4OFFoYWFmTDBaTXFTT2ZxS2dnUVNSTGl3MDJMd1RqemJBVG1JQWxRYU1Qb1VHY0RPbWh5QjFxbVhPWnVFSlBENW1vTTAwZUtWVmZOTWIwNFFlNW9DbkxqTmxvaUJSTmI4WlMyV0hQU0tQQkpIM244YkNTaXI0VzJZa1dmY2xqREZPZVN3bG84WFJEblpGSWVweURiZHBqaHFDczJHM0Z6STFFMWJXT2lHOVhDWm1qcndWSEZqZjN0RThjTkVueW1Cc2FiZkJWVHltTmkrWGpVRkFKdUlOVTIxQkpWUmY0ZGVKMXRxb0xvUHNHc3FOZ2Q1cUphb01Pc254ZFNjcE5LNUdXQlBIZWxIT0p3N0RHbTFFZUsrUlR1eG1ob2MrUENUa2FqSkpPQ2lWeHpTaWp3S1I5NS9Hd2tvazlRdjEvN21QUnk1RjB6aHpkMFBCNFBWS3crSWxsVHhoOVhob21weTE4c0M1N09UVjFZdGpOajlwRTUrTkhHZW5wUTd2cGdTbXZkZUkySmZrNGJuamhMTnZ5WTAwUmJTanRaekdPaXZoUlZBN2cwL09lWlk1VmRVUmxlMW44RlluNm9HZWVTYmpQcUJibk5GWGMxWGowbFdYWGJWNWYwM2RzN1ZSdnp2aVpNcGZsSVlaMUFUSUlxQjhJbTJsUUZmK2N4a1c5T1BMV2sxRWNlTHh1UkpMMGVUOURSTnRsOVp4TWdJTW1iZGpMZ0hsTkFuM0VRWGowZUVjQUdjWXBTWTR4WHZ1cHp6cU10cTRlRFA0dUpTYlY0dGlXOG5yUVFqVTcvaXptVzE3cGVIQncyOXdHcXc1Z1VFSkJNTkV4MW1KaGpkQy9obWpjUHdqNVNUSnF6a0RLSVdRamF3eUI1VElESXRxU1A1RXdLcTR4aUgzbHd4RzVta0RDcnBpR1dYa0p4VkdaY0RjMmU2aUlPMDNYTXpqcWhnbWxRWE5HN3RyZWpITVo1VWkvWDAxVWZXeWVIM1hXN2RESkdtc1hFWVdYQnRxT2pkMjBKOGZHSEt0OW94SEVHV1huQTVRNlhWQVdSc1YrZjBxa0UrS2JUN1dDMDhNMkF0UEdXbzQ4VSs3MXNIYUlxMzg5bk1Ed20ralluSDNrQ0x4dVJRc3hhVXdmYk16QWltK0ZENWptWmxKNTltR3RZVHJCc1V2eUdSZFlJa1FRS2ZvdEc1TXRrMFBBeEhscStIelA3WmVWWVRFeExDM2FDbXhvbEhBeitoTEpqRGV0WGp4WVZvSkxHcmVoWVFnWFlGaXpNYnlVcVQzb1VTVld0U0o2UEZJZmk2YzdpQ01vK2Jxc2l3V0tpZjNQeWtTZndzaEU1MEk1bEtaZ0pkNDlIZERGWlpMRzR4Y3RPc3ZjcnVmdTdqOVdzWDVRTHJwQUVWOW50SzZyMHNuWGFBRTN2SkhPb0xDYjJiMGQ5REZmU0luTkluVEh3SkVyNzZUbzhpWGU1MTVOTmNUcnhJQ1JCSEoyNlN4YnhJdGtMclI4K0RIeWs4SE8vMjlEcGpQK1lXRXowYjA0KzhnUmVOaUpGYVZpUmcxYUttVDlQaUE5RlhaYVRYZDV4Z3YzMXc3VWNmMnBkZE5lNW12RDVOVitCVW5IV2lkZy94V2xNQnlmanBQTEc3OS96ajYrKyt1cmYvcTE3dnIvcHRNNStWeHg3emltM1MxU3lISytjZHd1aEg3TnJCbmRxVFBGbFJXYld0UzZzb04yL2I2b0dCZS9QK2c3Q3duemZMQ21teFg4Nk9uVzExSUFBK2dBbnZ2L2RlMTZOcjM5ZmZjOW52OGZ3WkRHeG5PaXlUM1BLa3NmUFJ1U1lJWlV4dllDK3U1NVIyeFowKzJSSzFKSmQzbkdDcWI3d1JWWjdlaVdsZTQzZHZzTEdDTm00bDRxTXhlUW9ibmc4em9VN1g5eHJReXVYU1hhZlVNMUE2NlJLMjNkdGsyNGwyd0FCd09rQ012R2UzRW5nRVZPY25BY3FQaGRuaXlRYWtESHRoZllzS2RaaTNTUUpGU0pMeGxIRCtKSmNFR3dsamJtd01Jc0owRkNLNmRPY3N1VHhzNUZJRmtCVGJPaGlJVzlnSkttN0NsVWZXU0F2S2w0SlhTYzRhZDU3YWw4Tk52STZ2cDhUcXRTYXNmSTZ3SWJHakhNai9VcW11cFkwYWpLWmlRbFl6TGJiSlN5WjBvQUhGeXM1d2R4aHhnNm84WlpXMzBqZ0VWTWUveWNNOElkeHRramlFbEQ0c3liZk0wTUtlcG5Idldac09qVXJsUGYxcEk5NUtvdzZjcGdvMFp5eTVQR3prV2lZZ0tZeHZUVEVrN2JvVWY2Rk5kUnRodStTTDhnVzAyWm52bDhQcGM5cEMvRU10bjJXQjgvSjI1Mnp5ZEI1d3BMczFxL01vL0RzUTNaVHltZGlZdFYxZEJTTkkvcXJWN0NST1ZYUk1GYlVzTFNWaEoyNFZ6bm8veWs5d0E1TzBmUzRqNzhlbTIrVGJaZ2hCWXNKOXpmUE1NQjRvNHRZVkg3bGxWQ3ArQjdMa2NNRWhRTkxNcWNzZWZ4c0pKS0IvSlVaVFdNMHhHMHRueVR4MWNiamIyaUdBWko0ZG1mTnprbmpvcWx4YUhtRjY1enRLOFpuZnE2ckxNT0REM05IcFBKcEZCNlZEY3hiSmlhcWpLTWp1eCtLVHdnb1FEeFYvUWo5WVN1ZVJzMGJpVGZIdWRMZzhuSkp0Wi9iTDJzeEVZTk9oaFJReklyUmxzL01XMEhMc0JWVWFqeDFUYnB5bUlBQmxtVk9XZklFU1Z3b0dVOUthaG9TNkZVcGp5ZkMxNklmYVZMTHRTUUNGWFRNempxaGdta2NPN2xkbC80bmhyWElhd3pxYnBSVHE1VkpvTXJGQklTSlZ5bXpTeVltYXZieW1QU2ROdUxDZDhJK3dsVndxbVk0Ym1GN1dydm1aRS9HbGI3ZGpoY2xUSHBMTFZ1eFdOVTdRd3E4VjdhdG1tWGNxd3dtU0NyMTBNWHF5bUdpUkhQS2tpZndzcEZvdkxQVzdqY05pWnFXS0pTdHhFRlM5SWl0dHBGdUd3d05yNkpWZnFPQTZyWlQrN2U1QTUzZG1uYkFZM1loaElsWEtiTXVDeE9ZOWxRVWJwbDdWaHVnMk1URGlubm1YU3M2eXkxSnJsZ3VUNW9EUUN6RFBkUmFUZnl5OER2TlFVWGRzcVRBZTJVYkhzUmIxbm1DdXBCVXgvbStIQ1l3QXlXWlU2WThnWmVOUk1QdVdOTzdaV0ZFQ1lkMVdrWnlscE5qWC9Zb1ZOZmU3bGpPZjhEMFdNM3kwam9wZG0zUVllY0s0cWZzODFtWXlEcmNySnBySkozWHVoLzlBdjY2WmttaFdPQWx2Tlljek1QWCs2QWhRUEZNbFYzbnNxVEFmemc3N3NGdmxsbFNTT0tqZkY4T0U4dWxtVk9tUElHWGpVVERibGloMTVhRkVTVWMzdEpjaU5Kb2NVcVdjazZ3NmlEdlUwNlVXeFU4MFdvcHMzaTczUEErWkRFL3JiSnlNVFl0bm1aVUtwS0J4ODBndm11cllXMFdKbEp3Ry9aYlZzcVJQQzRDMi9CYWo1bXFCTzFjS2ozcllIN1JRWWxxK3lXbFF1Y3VwMGcxVlBjN0VoOU5GZUdlSlFWQ0REN3hybWxOQWtVWk8xN2FXWVREUkN1WkZROXpVa3k0ZTZZOGdaK05oSFFoZ0RHSmJRc2pramxlWmxEZUFxenpwQ3hsbkdCcnNBVytud0I5aXdobDRib3hwYkxvUU95V3A3Y0pYK3cyMTNBMGh2amNyb1NhTEV4ZzB6eVd4bW41dUZsVG1RY1BYTXhQSldFUzQ2aE54NUVhZW1pYXBHUU9GcDUySlpGZm95Y1lHWk1jVldaSkFZVnpLNU5CRlJrNmZTNVloZE1vYTFwbE1zdGhBbUw2bXhOUFZwWm15K05uSTBTS0hBbzFwSkIwblRjU0RZUHp5ZFlvbmVBZmE0WmR1VDlFUCszYTREcUUzM1BPT0RYdzBwU1A4MHFuRWh0OWltRWJUVnVhNXlvcktQSjh6R2dVWjdJd3NSYXJZR0l1N2lBVHM0WTZVVGdPaFdIMFRidGhRSjhqS3FFUWdpSjRqR21CNkZvQ0dMUHJMTkhqcjVSekZlOVZaRWtSSUh6Q2pOZ2NDUDFXUTNJaVVuVmJ6QmxEMW5HWTZNbWNGQS8ybmkyUG40MFFZVHYwbW1Za3dLQ2E2MnJ5eUU2T29ySEpqakVzZkRvL2VTaE4rWDRDbXh5ejlXSldwWTlUWVhhUktlM1JXUHBRUU5pMkdSTC9LTjhqQ3hPcjhSRFhUdG05RDYzWUplT2ZxZC80QzAyN0ZIa3NOR3BobDVnL3BEa3NHbURNdnIxL1A0RmRudkVRczZTZzU0bnJKbHN1QjhMT1dieVZPbkJNN1lKRHBUZHpjcnByQmRueStOa0lrYk5EcjJsR01wM1lUaWRaR3FKUmNGYXFEYlhYNUZwQ1ArbWE3Rk1YeE81R1VvdmZrM0tWclZWSFNYcEFZUldTK0N0V21jeG1ZYUlhZXdldGszeHZyMUs0bmlya0lqR3ZRYXpNK0FWb0tVYmF3TEtsMkpjV1VOVW9oRC9rZGNvb0NGMVVCb0JoSXc0VG5XUzZWOFBKS0d4TzJmTDQyUWdOYzlxeWt6UWpXVXNPZkZnSFpxUWFvbEZNMnF1dnJDMTRBNnQxcmVzdEliUEVWenlnbGxhdERSYWdEVDNMcDJsUld6S3J3Q3ZOUldBeFVYbEMyRDg1M05UMG9acTA4M05ZZ05RYktCTHpxeHR4TDlneEoybGMzMHZDb3VVbHhiaXpxWEljRngyMGdWZXFKOHRob3RXL09Ybko0MmNqSk9PV2RzeWovRUZJMUtTRWRXbUdpaTZic2haUGFaSGE1ODdkMU9XdnNBajRaelZXNklRZm9DUnVZTG9Sa1ppVkllRW9KLzhlNGRaQm93VmxxazdndkpQdSs3S1k2SVF2dXNMQmxNdkFXTGZwY1BFdkFCM2xLMEh2eDlCeFBvR1laY2YrVkptV0ZpMC9LVHIyQXNJUUp2ZlBpb05US0paRTRTNE9FejdteE5IU3l2ems4Yk1Sa0cwbDhhU1F5V0tLa1dpR09oMjdHMUFJQlNjT090RWNJcnNkMGl2d1IyT0YzckRhazdoVlk5K3RrWmlOUnJ3ZTcxMWFvWjFFd0VZRno2SXFpb3JGcDF5ck5ZY0p6RGQ1YnBCYjlqcmtMZ2NXbWN4czR1WkR2amswclMvRTdTMDdqc3VMSkV4YW5sSWNqRGV4REpha3dXMmpIa3BPTzZLeDU0bHBEM015R0RnWlQzbndPM1V6VGwrdW9KMXMzMkgxY2p6ZFp1dTF4S0dCVzc0VVZhSXgyY1RzY2JOdEZNMVNYb0ZkbDV2WFdGRkVOQW9qMWhYL0NUNGt1K1V6Z1JSQU1OUkNubUthNzh0aFloSHRNWDRzNmhJTHk4ZHl4Y2xxTUsrMk4zcDZ0dzY5YVd1dWFjZFpWUExyVEZxZVVrQmJocko0Tmx1V0FkRlBtYVFkMFZoTWVKZ1R6emt1OVpRSHZvYWZUVUlBSTR3NW4ySWttcUZDVjNQaGVDYlJtWTV1ODl0aFZ2c0RPWlYzb1pWNkpqVlcwVmMzc0xzTHVtcnhXZVRsR3ZPYXdPWEVXUWtIMDdIRjE0YklZUUw5Q1pLdHV0d24xRzl0YWQxNlNtNnB4NU9yR01nU3ZGQnRHelB0dUNleVRtT1RscThVc3o0MnBEK0xKNzdrT3JIZU4xVnl2cE9IT1ZIWGpNdFhIajhiQ1I5UHdPU1NxMjVoUk5Yb2h0cVFENEJtSDYzU0tsdHhZejQ0RVdjOVlsTkUrYnZPaXR3VVdrQVhINTJQemhPVjJqYmZhOWx5aTloVzVQMXVKalg3eFFQcHZpK0hpV3E0UVl5TFYwckUzNjdaY0VMV1A0WG5PMkhqTWZHcWNIRmQwN3hRMDQ3OWFYSXRUVnErVXNEY3R6bHFaaG1vNlI4VFZoOWZUcDk2RGhOQnZqbVpESjJjcnp5Qmw0M1FVeU81NkVlY0NQWEhIYVlvV0ZPK0M5S0xrYjh4SWRhM2FKODQ0b2FkeUNkeFN6bTZUSm5PaXA2ZkVLSDIzR0swbjkyZTluUVZEZC9GRUxPS1dySFhnNHJ4eHVPWWtLTldFNVhsTUlIdUc0aGZuNFpIMTBTN1NtME9mL3U0UUdlRnVpOC9odFVTKzBSbmczTFJaZHF4S2kxMk4ybDVTOUV5dnlmbmVWUDBIcXVXdko0dk51THYwVlZaY21jeGtXOU9DUUUyNVMyUGw0MVVRTTRJRXJ3RmVXMnRTb2FnRytxa0NLTXQ4NC9pNlFaTWRNdnRRTkJpQXVJSnVheVV6Z3JuaVIwb2ZOOE93RUZvR0t0dnBIWEZlMFcvbUZZWGwyUDdGSDh1YzNpK1BBY2ZjeWF1TkJNY0poYkY3NlBSL0xHZ0ZhNGtGeFhHdldLMUdyNVl1UTk0b0grQU1xWHZ1S1lkcXc3RjdpWXRieW5HOE9yWlppN0hXUVFlVm1TcloyT1dwdEpkTGhZVCtlYVVNd1J2ZVlKY0czbmhOMysyQVJNUjRyNkx2MFZjSjc3NTBzK0grWnN2L203VEhvWmhxS3ZpbmNINGQvQWN1bElUTTVQMVpKV0llODNIb2RPNHlEdGhzQXBhMFBjay9tRUpBbERQQ0c1cm4wMGxVMmtJOGMvTjFHcFpnZTlyeElmRGVmNUdnMTVCMm04L3hZc0pjSmk0Z0FEMU96dE5lTTJubTVXMytiZ1dNVDAyTVVsUDgxOVVmMmNRM0E1TGVvczh1WWROVFR0bWUzc1htclQ4cGJnVHUvUmI4N2pRWjJEZGU2blYxS2RGRjB0TTlWUmFGeFlUK0RXeVBITktveGVWKzh1VGF5TVFKYjdJU3Biam5MNFp5dUVZaGpyZUVEdFJtN3Z4NzZ2MGlWU0RMKzkvZDAzU1A3WTYzUVJrNitJNmNRWXFUN3N1cUdQQitxOS9ROU9zQzE4TENuSHpTNTlaRStMZDFPNkxhWTA1VEFSdm9YOVlSdThrdlViczFLT2ZjVXJyNzFmK2ZDRnFZUkFMLzVybGhPYUQwREZOQmJmOEtHVzFzbWo1Uy9FcEtPdXYzLzZDTE5xQUFsblNtZnN2ZlJDSHlDVTBQYnlSMXA3SFJMNDVwZEdUNWY3eTVObElWWnk0NGRxYmJzSS9RUXFEN29DcnpGOVgxdytpRVY4REU4SFV5K29mZVYxWThlT05hd2hQWlY0bXEyRHk1K3UvRjdLWStIejMva3hlSkhCOGRlZFN4dlRsV3RTbW0vTlVrY1ZFY05YSGRxSityNjkvSklkQUNuK3IrTXNmNno3UXBMS3hsKzBZdnA5bHg5U2s4R1hUOHBlQ1FCRmY3dmZZMFlpbWZrMDJ1VDV6ZnZpNEUwajBiVTcrOHZqWmlKK2lMVVAxNjFTc1ZYRldkelhpNmJPajV0cFF4bC8xaFhyM2ZaY3RhRVZja3NjRTEzSXdaYllkOThPbE9LM0tweldWcHA2OWd1ZGMvakZ4dy8xWDVvMlIzeWZ5ZXBWYTcyY2pYaXlMRzZvWGViMVJINndxVjlYaUtlUmVBZEhaNUtWSG1JZzBkTnNsc1VyRDBFcWUzckxxOXdBbWd2SnNwQTlEelZJU1Y5Y2ZxMXVmZEhWNFBhWEowZTZoYklRSnBhektzeUtWdnVraFZWTDB2aGN3Z2JHWFpDUDlHV3BQT3R4RlZsbmpHbUVpU3p2RjZ2WUlKb29OM3VtMWk0YTZpNndjTWJXQ0VTWTBaWlNVSEdHaW9DSkhtQWdWVi94YzdPcTlURm91ZGYrU0VTYjhkV1cwSEdFaVZFZVpkbHdtTFdPdWVzeU1NTkdqd2xUekVTWkNUWlJweDJYU1V0TlU1RDdDUkJHdG9jODA4eGk5SUtsK3VwMVA1d244WkEvM3RrRS82aW5VZDRTSlFtb0xNYkZkc0d1WjNZYU5DYndwVy9nMVNrY1A5Z2VHVG9QZEtUaS9NTEVWZjF3M2NPM2g0NHU1Z1RQSlp6QnNUT0RkWXY3enFmeWh1eTFxNnVNbHQybzNTODR2VEN4N2ZjZFdpbjd4VGNlcFVnajFSMlRZbUlBYWZ0Q2ZCRnJ2ZWVkWGZMVEszVXVlWDVpQVVwdTdwTHRTblliaVl4NDJKaEJxbUNzK2Vxdm5MbTd6Rm1jamUxNWhBb0dMdEEvY0RLRkx5YlNqYjVaS29WV2N5TEF4Z1ZVbzd6VkZmK0h3NFdPLzczLzVNMHR2ZVY1aEFodTUrelZkdXV6OTFkd3V4SHY3bzFCRzd5RmpBdC82NDF2M3NpNTgvSVV2b1laK25WZVk2TWdQaDNkRnF6U0I1UzJSUlljOFpFeGdtMWdxT25TbUg5YVpkekhGdTF4MFBtRUMyMFI1Y2NIOGVmZ2JlR3FiK2MwRzIyS29tS2k4cHF6LzJ5V1ZSTC80YjN5eU5GamxwVkEvanpEeGllUS9GYVlJVzNMeGhmUVY2WkMzaWtxSllaOGUxVFArdSszVS8vUGVJNm00K1ZnTlg1RytPYzRPSjdHMmE0R2FBY3YzM00vZ0cvVDFBVE94eVA4SFpqRDlxeTZyOFlDeXc0c0lrL0JwLytlOXNMQlQzd2JWOHA1NEZCckhkT292UWhRaU43Uk9lSVFtVHEvc052dktUMTE2MzVBM2lxdDJYV2lsNUlmdnUyd1FydU10Ly9ETXB5a1d3N2xQbG83MDRjaHg1SXNYdjBIbi9QLzgrZDlaOWExcW1BQUFBQUJKUlU1RXJrSmdnZz09Igp9Cg=="/>
    </extobj>
    <extobj name="334E55B0-647D-440b-865C-3EC943EB4CBC-26">
      <extobjdata type="334E55B0-647D-440b-865C-3EC943EB4CBC" data="ewogICAiSW1nU2V0dGluZ0pzb24iIDogIntcImRwaVwiOlwiNjAwXCIsXCJmb3JtYXRcIjpcIlBOR1wiLFwidHJhbnNwYXJlbnRcIjp0cnVlLFwiYXV0b1wiOmZhbHNlfSIsCiAgICJMYXRleCIgOiAiWEZzZ1BTQmNlM2dnWEdsdUlFY2dYRzFwWkNBZ1lWNTdMVEY5ZUQxb0xHZ2dYR2x1SUVnZ1hIMGdJRnhkIiwKICAgIkxhdGV4SW1nQmFzZTY0IiA6ICJpVkJPUncwS0dnb0FBQUFOU1VoRVVnQUFCQllBQUFCZUJBTUFBQUJsU0lxTEFBQUFNRkJNVkVYLy8vOEFBQUFBQUFBQUFBQUFBQUFBQUFBQUFBQUFBQUFBQUFBQUFBQUFBQUFBQUFBQUFBQUFBQUFBQUFBQUFBQXYzYUI3QUFBQUQzUlNUbE1BRURKRUl1OTJ1NnZkVkluTm1XWXVndE9GQUFBQUNYQklXWE1BQUE3RUFBQU94QUdWS3c0YkFBQVZkVWxFUVZSNEFlMWRlNHhrV1ZtLzFWM3o2c2QwSXk4eGFKWFpHQ1BSVkNmRXh3SlNoZndoWmdremk0enNCSmJiTGxrU3M1aHVFelZNSWxTRG1IV05hemVQaGRtRVVBMEl1NnlRYnRjc1lJaFVvOWtZY0xVR0h4a01ZclZHaENpaG0wY3gzZTdzSEgvbjNNZDVmZWZlYyt0V3oxQ3pkZi9vT3VjNzMvZWQ3L3ZPNzU3em5YTnZWUWZCNUFvcXZhVkpGQ1lSRUJHNGxTMVBJakdKQUkvQVEyeUNoUWtTRUlGbnZmUmYyQVFMRXlnZ0FpY0JoSXNUTEV5d3dMRnc3dUpkVXhNc1RMQVFSMkNDaFFrVWtnaE1zSkJFWXZJNXdjSUVBMGtFSmxoSUlqSDVuR0NoSEFhcWYzWWhmSFU1RldXbEg3dFVWa01zLzdURlF1LzgzLzluK1JnK3A0ZDkrWHZMNnltamdlMlhrVlprbjdaWXVBK0RlR2RkaWNRd3hlT01EZjZwTll6azZHUXE3TnNqVXZhMHhVSXc5VTNHcnBRYng2a09HMnlPYUNDR1ZsTmwzeHRhVmhkOCttSWhDSDZTc1NmMWFCU3NiVEcyVmxCa0NQWVhmUG9COXZyZnJVZVNzenVtaGpIQ3dnKzk5SjU3SDMvS2RJQ3FWMjc1NzgvOFhqaXFSSWpxd2FSaExNdDBoL3ZJeXpHejIwTDFtVC9BWW9icmNGZUk5VGRNNmZIQkFuL213ZGlCNlFCVlh4ZXNhMVJUY2RvY0c1eC84SWtubm5qd1hDakdlNTROem9uNkF5Rkx3emxkYmpDUE1iWlQzTEppRWovRGcvTDYrKytOVjZOWkc3empnd1hFQzljMW53Q0VnblhYaHpXZnB5R1VSWDlXd2I2ZzFQZFQ4UlhHNm1tbGNBSFNTNFdGaWdtOEJHYmYrU0hJVkI0U2M5QWUyelFWakE4V3B1LzVUTWo4c3B1Zit5eWZEbHVtcjhQVmovL1Z2VDB4L0g5Ny8rZTR5cG1rL3Y3N1AxVlBWWmE3czN2c01OVjBOQVZrTk96M1k5VS9oZHhraHJGRnM2Znh3UUlzUjhEUG1nNDQ2aUViT0ZxR0liY1J5VDlYQkx1b3YxT3BCOEVzSzdNaEs3ZkNhSWJRbFhuTjRQV0RvRW1nYjl5d3NFYjdhbEZEdjh6Q2txTUo2MGFpc29VTVRPZEU5dmRkblZLZ1ZpbTdEY25yYXpwazdLOGwwenk3aTBMZldHR2h4dGl1OUNpcmhPaDZaUlpaT3BTMmpqSFNmV3Z3U25VSTRlOHJ2WTIrMkRVNjZBMFkreitybTdIQ0FtN0h1dVVCU2NCeStCMnlZU2dpeGtvL25nVTJEUFdsaHJPVXNJZEh6OGMwVmxmNXpzQWgrNHl4Q0JabUVBTGpPbXlsWFZ5SHM2WStZMmwzMlFXc2p6TEh6MmIxYUFXeTJLckNaMkVEMmJseDV5bmMrY1ZTd3ZucXF5RmpuOWZZZVBxd29WRjRwUWdXb2gwKzFDalhjcXJ4T21DaHc2NmszV1VYVHVtRGw4MmMyOHBEdDZ4dzRUUkJ3d2FhU2cxbktXSEZMa2Z4SjNCRXJqZFY0Y0FsbllSYUVTeE1YWGpRdkM0dXBocVBIZ3NGUWxiVEJ5ODFjcmdDa0tVdFR0ZzBhTmlBMWdLMjJUYVVFcmJWR1JRQ3VVR1AyY2NMaGJCZzlHRlVqeDRMQlpJQS84ekM4SUtzQWxuYTRqU0grcExPV1dvNFN3bnJkaEMxQm1OWFRmSUtjYnd3Vmxnb2tBVDA5Y0V6UTFHd0RtUnBrK3lDZ1Eyb0t6V2NwWVJmZkNHRU9meTZnM1NyR2pKMnU5blNNUGZFbktISUdtRXExT3RIUHk4VVNBSzhNNHU4U0FvZiswWmkyTFR2dEZMRFdVTDR4OXBNWHNaY0ZZM1BzOUZ1TlN4UXo4TEdDUXMxYTVYVzBTaHJ2c0hOajZUUTJURzJrRjNyZU9GR3pRdXZ3RUNuMTBBbWJ6SVVQRFd3bjZjZkk0NFh4bXBld0ZSZFY1ek1LSHBtRmg2UjVKMEFXZm9PRmVFMUR4bDkwVWNhUGJUd2o4S3l3ZjJmZTBSY0gvbHhTam5QY3plc2hsUEU4Y0pZWWFIdm5RVDRaUllla1JSQnRCSnhFeHZnR25vNGVRL0RDcCtHSVc5cmNRM3Vxd21ldXRWOGdzREhXR0doWStmRGxwTVJBWm5GanFOSmtuMGlLYmpOTFNUSGhxbCsyT0VVSFF3cjNHZnNuNlUvZENrMEhxVkVYQ2VJNDRWeHdnSWlaaTk4ZEFCcWpHM1RMUXJWSjVLQ25XOGg2NG9neDRhcGZ0amhGR3FIRk1iUjhwY1VzOGdpUHlZajNtSThRUnd2akJBTHVGdVdTWE5HUlVRSDVpcnRVdDBrVW1lVDF5ZVNrVXdOOFZTbGllT0ZvYWQ1b1hjNExGUkM5cXVxV1dUNURHeS9aTGZNMlc4dmpISlBpYmU2MSt4T1IwakI3Ymp2cWE2ckR4NGw1UlhKU0xDWmY3d3dlaXpjZHVId2JhTDcyenFIZjBRNUVKeGlWeGJKQnBYWUJoWUlybFBHSTNjaGtybW5mUGlCcThtN01LcCtvdnlNWjkyQytCOTgrR1hQVUJ2ei9WRzU4OHE0SFhmd1d0SGx6dmsveVdQdGljemlreGNHRjNkZHJGNlJqSVRobWZaSXVXRWZMNHdjQzNnUEtSUzl6ckpCVkxBY2FYdmNlemowSVYva09FYXR0aGxZcU56TkJoMzJXMEh3VEFKWXVtVThtNHF2WmRuaTRZOWt6aS9WK0NwOVc4ak9NL1pyMmR5WWM1OE1xbzl4OHdmTERsYWZTTWFpMkVKcVQ2aFhpTVJsdUdrKzdzQVdQczArMktyMCtRT3c5aHNXZzUrbnB2bDUvU3lVZHZNRVJrV3pQV2FiMmlUNE03Q3d3cDVxQmJjZUxzN25MOVBUL04zZ0QzeUJ2eXE4bkhiaTRVL0s2MU5vSWdrNHpWNVhEMmJDbkR0Q1pCWjdnMGVENEtQa1hZSGV2Q0laVzRWNDdxc0d0b25FeFI1T1ZTS25iQXYzcjBIa09Jdy95UjhsZkpNYXo0YTFseUY2T1FQYk53ZzZTWEpqNGJuUit3L3RuVDBmQUJMS1Bmd2hwTnlrTG1PVjlUZnc5Z1p1KzZ5TFp4WS9QTmdGQytiSWJaTFRLNUtSSkovMGNJUEtDM1VORzd6RkhrN0puMXV5aEdjSExTNFVzczN1RHNjdDVXL1A1K1ZleE16M1ZiQ00zQkd2eU1HTUlEaDF6ZnRzbjdQTHk4Y2Z5ZTFSUWhJd0YyVkx5QnhhV1FJOHMraGhjY1BWbzNaVWd0N2l6VDZYZWJ6QTErQWRVOUFhVHBNaHE0N1hDYlNFSk5oN2pXRHZzM2R6Ujdlb05YK0c4YWtqN3dwaDYySWVVOUx1bkJlYThjRU92eXQwUXhQUm5FOFBmM0kwNk0ySTlsUHROVUhES2RFbHZWR3YxUmk3ZkJDUjlxaUhNTWhBdlNJWnFlQmJ5THJTQVRaTTltU2pZS0Z5eXd0ZFYwdFJveFNCTG0xZ3EvSERwQlUyZUFwc2JXcGVPR2JqVWRFWUYvbmc4VVhHNzNKaEFlYTlLOUxRSVZaSEQ5MzUvaFNNR2Z3YXhBT000a2FXQ1UwazRXc1JBL1h1TjFxOElobDNzWUNBbXRkUzNDWS81SGp4QjRPT3kzRlQ0ZkdKZG5JeUZ5K0JlOUU1VVdnMGkwNjM3SWVQMHBpa3hLZTA3T1UwNGVTZkxpdzAwdE9hRldKMVZEVTR5dm4rRkl3Wjl5dEdBSUM2NytoV2tMdnlsWFg0UVhGNlJUSVdiS0pqODdKMWhtbVcyalNaWlYxN0MwTHFNQitmN0oyTjJoRDZWWlRhaksxSjVyaTA3dlA5RC81Q0ZyV05zTFFKZ2dzTG5kUTFSSE9IbHMyazV2dlRsREV5UzFUTStGVGRpcnJFdlBEdHJNNTc4dHdWblN3U3JGNlJqT1c2T0dyNnFuSzF5WGwzUGYxeXpzbVF1YTczRUthQVZEUFd2SEEzNHV0SE4rU3ZVT3VjMThJTnhkbDNqV2FQQXd0QTZ1MHhIL1J0YXlKK2xYeC9Dc1pzUWVZdHlCY3lzWUFJTE1kVzd0Rlk4SXBrckFMSTB1NnRGWExlM1VvblVyLzRxRnpydXBFenlTM2ZqaWUxRjdWVWJsR2V5WTVBek45RUpEWXNXUmZCZ1FVb1NRQ0E0cEpMMmszMzhjY3RUYlhBanNRdExCZG5LWmFZaG1uak1HbnVwcmRyUXVHZmZwR01KUkRQZlZXNFRTM2ZBYWF0eER5VjJhY01kN1F2cnB4SWxuaHlBb28wem52MUJ0Z1N5NHZMSmdjV3duUStEcnIwaXV0U0dOTjkvTWxSWVRURGpxV1loSmZ6ZDR4V3RZcllwcW5ZT3BsSCswVXkwZ2xrNVI4dklQR1NDWU5xaTArNWI1d0JMTVFQRnEydHBxSnN6bXVNb1RtZElSVmhSNUhHQXJaTjZaSWRuZTA3eEoxa0gzK2N3bVNEWWdkU29qV1NKeUx5NDRXa1dlWTlDWVYvK2tVeWt1QTU2M0pVRkgrUnVFcjFDcjJSYlpUQ2FSUnZaZXpkR21sK082cWEyd3VWYVVHelNXMVJ5MjNZbXR4QUtwMHUwMWpBRjVyVFdZdGNIV2xsQ3RYSEg0WGRvNmpZVWROSHh4UmVrQXVjc3UxWHVmd2lHVWw0SFMrQXRZcUhIN3RxSjM3bGx6L21mTHhpYmk5VWhRdnNMNnhEakxyS0lNbzlZR0ZSb1o3KzdLZmU5SzMvZWVTUmI3M3Bua2NWY2x5a3NiQW5sMGhNa2VtRWE0dm5Vckw4eVJWV0dWUTdZRjVkYlRQS1RYa3pJTXZVOHI2WTB5K1NFVE9RcFcxTCtlTWU4bDdEWkRwNG94cDV3eXl5eWtlTGZpU05JMTk2QWhKNmFwQXpML3ZkMXc1TVVydHRTSkYwM3BmdE5CYWdZeWZtd1JTNUw5a0xsN0w4S2FSTXRXTmRIeDFUVDFjMkk3T2dySy9KbUtRbE81S1IzcWF5WG5LS2lRM1ord3pzR3Z5MnJQdVU3a1AvLytBQVVFM09iNVlxdE5uWGtzbldVYkpvM29adjB5V1hkdEFaeVpGWTRFdmljdFRPOCtPZHVEak1SeTNEbjBMNlZEdENtYzFRT3BUTUFvdmRLc0VDcSt6TGltUWsyRlVXSjA3QnZYV1ZVQWxTOVRlZ2xKcUdhUGFJV3YwNll3YzBHTFljRXhBWHJObjJFOStWYVZ1MlZuN3BHMXp5VWFwSEVndjh4TDBWbWNwdmcrMjRPTXhIbGorRjlDbDJBS29FcXFVMlpmQWFSb29lTTlWNFBJenJEcWxBSy9XTVJYSkZVYTh4VHJYeFZqTDVYcnJHWmxWK1dVbk90TWErbk44ME9xOHNVQzhzV2x6cnhwd21HT0EzZjhwaFh5UVdjQStteTB3ekE1eTJPb3VTNVkvRm5FVlE3TUJ5UWJ6T21RcXJtVVZYZ2pwdFI4RXZrcEVFTTVhWnRvR05WRy9mNDFYVWxGa3Q3TkdBRFRxdUNRakN4N3p1VUpoazVRVklweDNoSTdGUXc3U1ZHTnZOQUdmQ2svR1o1VStHbU4yazJJR0pmOE5tU0NscVpoR3l3NVN1RlB3aUtRU0FMSDJSUkowODlIeWV1VFZVK3NzdVl1K1k3dG9VVGd4YWN1aWtVT1BpQ1hMdE0va3doMW4rYzRmT21veWlUbUtocVV6Q3l1SkxLc2dtWnZxVExXcTBLblkwWkRaak1JbXFrbGxnTlNFZkRmcEZVbWdEc3JSYjBIVzhnTHZZbFgxU1JtcTB2cjd6aTl1eWpoZndXMkgwZUdwNkF3eGtPc0VuTGR5aFMwbEYreVN4Z0VrclNZRktEbWFtUDVvaGVSWGxKa0hvV2huc0MzTHdzS01sVnhPL1NJbytnQ3h0QzhsenFXMmlkK3hZWGhPVEM3Ky9nQ2UyYTdaS0dFOU9RSUt6bW82UUxTZ3BDSVcySCtZdDNLRk55YUtVU0N5c3lDVVNNMHJKNHdXM1AwVmlwdG9SWnF5amNLMHBCdytyeVk3aWJGcjBpNlJnTjhQcE9sNDRrMEtrNExONDlFSWZ3bUE3dnBGYWJCVTY2U3B1TlVrQ043WWxxNkxFSFZvMGFGR1Z4RUpmaGxCZGZFa0YyY1FzZndyRlRMRURzQ0FuL3NTU3Jyd1htcTdWeEN1U1FpRlVhRnRJd0lzTVpUOGxROEoxV1lsY1pETTllOWJTdWZ6MFd1S2IvT3lTVnNoMlVlS1QySzVCYXhBNVJNUkNZbUU5dFNJNVh2Z0ZHa2xHTjNZMXk1OG1ESFZjZHN5VUpDQ2VPMmZlYm5jbktFcG0wWThHNkdITGVxOUlDbTByeXVMRUNhNVF5aVQ1Wk9qd2lqSEgrd3Q0Q0VVa2oxdnBYRjdiRjZab2Z4cnBDWkJHMWl0UWJPV1ljSWplVXRMdk5TR0V5N0hTV2dTTFhsM3Z4TGVXNVUraG1DMmtVekQvOWRkVjlIK0t6QVRRb0F4ZWZDalZhWm4yZWtWU0NMV05SZElWU21lRXphNkpPcEl5NHNBRW94QmplR1hIRmpwSlowSUc0N3BjN1pNV09FUUFqN2VTODBKWHppelJZRmFzRENUUm5QT1o3VStPc05yY1RHOFNuZy9zb3FseFZtMlhaU3doaWE4bzhoaFBXYmswL3RHdUMwbFNVVlJpUmpUYlVyM0tXaXJIaHJDNjZsVmVLRFIzMHYxZ1oxbnRLaXBYN1pNRG15azRZNkVNZmJsU1VoSUx3UDVTckxndndEbGpUOXBFeHlySnl4OVZJS2ZjVFcrU0FGam45MHYvRWkyQ3pDSkpWNUhiOCtLOFBTZjZSUkt5MWhZeWxPclYvbzNoVkp2eXk0WndsNzA2NmptTytqUzVXZTFhbVFEUkVkWlQ0MGJnVzhvTmdoTWtFZ3NOK1J3d09xdzVxY0tXVm1SUS9md3hoREtxeWkrcHgyZHBZVjJ3VDE4MnZ2S0p6Q0x4ZFNGYVRZNGxHMlJGdjFja3dXOXVJZmtLbktoWDFJM3l1eklZTFo2dFloaGpETStSMFQvbXM4R3JBTHJicXAwQno5Z3ZhWlMwUW1JQk1keU1PR0FRMzdzYzg1MVJFNzJlL2lUcytaOXBZSUJlc1FaTXh3ZHFYZE5aR0ovNGVpYnlvMGtNbmxja1laYTVoY1JEOEZTOWFyVnhhNnROK1dWZEdGYnpKUmxwVVl5QlBjSitNV010NWF0dUdPbE8wSWIyVFZxT3hBTG0xdDJJZlM4eXFIbVdsblpTUGYxeHlwc05laEt3aithNUtOdENnNENHRkdoS1gxSGs5TjZ1YkUxS21QczlJaGs5b1Y1TWhQQ0owSkNoMUlkVEVmQXA2c0tJT2NmNVNoalBDOGszVFV4TlRaK0pnV08zcmtqeUpTSkpTUld5S0pKWVFLRFdSQ3MydmlMN1d0ODI1WExxdnY3a3FFbWI0VUtTQk1DbURkQzN6b3BHUGpaOFJwVlhWL3E2SllLYXZvWXJlVkR5aXFRNHVOSk85RjNIQy9wd2FqM2xWM1RodnJqL3F1d2JjWGI0UE1kVENReXp4N0JBRzg4K2txdC9aUzlOU1JOYThrbGlBZDlDM0JjTXpXdDlmdGRWV0N2aDkvejA5Y2RUSFQvbTRBRGdGMmFDVlh4MGxrUU5oMW5HMFpxU1dUUkZORStSQjZkK2tlU0pLbDhrMHdzZ041S3hxRWtmenBUZHI2QUxyd2dIVHh4Z01WeUVmS1d6NXRDeXdnNWJqaVpKNWduUGNscDlKVnVkUzlLUWxKZ1VhQ3ljaWViZDAyeTV3ZWVGMmNMYkNHOS9FanR5UGhlVVZWb1U1K01SNHV1NTRpdlV5TXdDajZaNTl0VmZJNVY3UmZJNTBLN09Dek1oQ0MxQ256NmNCRU1XU1JjK3c5NEg1dldOWUlXdG9mQ3p6dUJQaCt5Z0RvN3NxNG1KY3pObWVRV0FQZVZjV21nc3pFVFAzTmF2SVhkQzBCdEZVMGZzYXozOXlmWWpiVzBvcTNTWHp3dmRkMFZ0ZkQzVWtqbXNiNWpKb211V3p3dXpoL3p1c3EvY1NGYnYrZklmYyszc3loOStaWmZMLys5WEw0ZThmdlV0WC9sMVU1OCtuR1pyVGwwWFBzNitHQVFmaDlXejdHQVIveWxzMnltTm41eTY4aUZuYTl4UWJXTXF1NHRYcHQ3TUJrdTROL1lkSWpRVzhEWHY5K0NIVFE2WE1FT3hwWmx3MlNIdEpQdjc0MVNoTmV6SkpBQ3ZoSDR2K09sMGdPRnB1S2J3QWh4SlpvR0ZoTFdtZWpGcUZKNm9tQmRKTWVYd3NjZkZkNlVDZGxFMXlmQ2xUbjA0SmQyclpBaC9sUCtnREQ5aC94bzdETm5mWktpNEcrYjgzWWRmbHNHQnBxazJ1SzYrOWNzWE1NWHRvbjVpMWNIdndFSVZxMjQwOXo0WHZ4ZEU3bThkQ21PeXZ6L1pldUxXcHJKcVYzb3NDcFZvTzk1N1gyMUgwWUYwWWkydFBoOWVIQ3ltVmFPUUUwbnhqeWcvZ0g5TWlYOUV1UU5SVEpiNDhSblVIenlucFdOQ3F6R2NSazg1VlZQNDRjY1AvMUdJZkQxOGJWUndLZUF1cE5jZERxNnBmNDFaN3F3N09DS3lBd3ZCMUwrRnIvMFB3ZktMdll2WkttajkvdjdROGpyMStMbHRTWmo1bmNFN1pBMzd2aDIxZHZmcmxOcEQ0UjExcFdvVXZTSnB5RGlxNW5BNjJHank4TUtWTjZkSVFHR0pWaDhFcjdyOE9Edi8xdjl5TmNkMEZ4Wnl4SDZnbW11dVNTL1BTczlJNXFuaDdjTVBaMG5oSDdrdlJRTjVWTzFqZk14ek0yQ2hjYW1Bd3pycnlDSjV3N0FBR0w0ODY3ZkJkWDh6YXpjREZyYVdNMTNNYmh4UkpHOGdGckw5SzlCNk0yQ2g3MXduQ3dTaUpPc0VDeVVET0NMeGNFUjZ5cWlaWUtGTTlFWW1PM1YxWktxR1Z6VEJ3dkN4RzZIa2ZQVEVjb1FhaDFBMXdjSVFRUnU5eUxQM1I2K3pzTVpTV01BemxDR084d3JibUNkd0UrU08vZTA4SjY5RGUxa3NQSGtkYk16cll2eXhVQzE3eEpJWElxOTJQQklyc1ZSMWxDTjJyKzZPaEduOHNSQy80SFFrMGZGWGlnZFg1R3NTZmhyVzVkZDcvQVNPaEd2OHNkQmZQWkxBRkZRYXYzSmRVQ3BoeHlQNTNhUjg0ejdISGd1bmZ5Q1dpS0NtUGg0dFBKeDRQSDU3WWFHUkM0dzlGcHI4MVlJYmYyR1didzF2QmQ0U1NWL0lHRjVMV2NteHg4SW5TZ3hCMmVCSmVieWJtNzVOSmFuK0pmeVF4M3Y5dVkrSWMreXhjRVJ4S2FnVzA4SnVRUkdOdlFJRjJqc1pXdXQxcWt5d01JSkFWNzQyOU8vekpMMVBkL0MyMnA4bXRSdnpXVkhlRHJ3eEZveDlyOVdQdFowLzNlcnYzTlJmNHAyVUV0dFMvNTdjblBFM0lkd01rNWFjQ09DT2R2NTBhNDZvMXZ6TTM3ejNuUnJodWxjZTNyenVYZDVrSFg3NkxmOWVWMXo2ZjFTeitla1FLcXVyQUFBQUFFbEZUa1N1UW1DQyIKfQo="/>
    </extobj>
    <extobj name="334E55B0-647D-440b-865C-3EC943EB4CBC-27">
      <extobjdata type="334E55B0-647D-440b-865C-3EC943EB4CBC" data="ewogICAiSW1nU2V0dGluZ0pzb24iIDogIntcImRwaVwiOlwiNjAwXCIsXCJmb3JtYXRcIjpcIlBOR1wiLFwidHJhbnNwYXJlbnRcIjp0cnVlLFwiYXV0b1wiOmZhbHNlfSIsCiAgICJMYXRleCIgOiAiWEZzZ1BTQmNlM2dnWEdsdUlFY2dYRzFwWkNBZ2VEMWhhQ3hvSUZ4cGJpQklJRng5SUNCY1hRPT0iLAogICAiTGF0ZXhJbWdCYXNlNjQiIDogImlWQk9SdzBLR2dvQUFBQU5TVWhFVWdBQUE3MEFBQUJUQkFNQUFBQ2hWWDN3QUFBQU1GQk1WRVgvLy84QUFBQUFBQUFBQUFBQUFBQUFBQUFBQUFBQUFBQUFBQUFBQUFBQUFBQUFBQUFBQUFBQUFBQUFBQUFBQUFBdjNhQjdBQUFBRDNSU1RsTUFFREpFSXU5MnU2dmRWSW5ObVdZdWd0T0ZBQUFBQ1hCSVdYTUFBQTdFQUFBT3hBR1ZLdzRiQUFBVVJVbEVRVlI0QWUxZGZZeGtXVlYvMWRNOVBkTTkvUkUyaWt1QUtrUElSaFBwTnVzWEtxbFdJb0lZZXhjZGRqZDh2SkprOFEvVzlKaUk3aVFzMVNnYnhEanA0V04wTndHci9TQ01TMHgzTUFzU0FsV294S2pFR3RGa01TdFdRMUEyeHRDTldPNFVPenZYMzdrZjc5M1BWN2Y2VlZ1VmRlNGYvZTQ5OTV4enp6M24zblBPdmU5MWQ1SWNyOHgrN0dMNnV1T1Jqb3ZxOFd2ajR2UWM0bk91LzZGL3JaV2Z6M2QyR1dNZkxNK25EQWQyVkliNk9VcDdwc1ZZLzR0bEozY2FUUDV4b3l5WGN2UVY5czF5REo2ajFDL0QxdnZWY25PYmFiSCtiamtXNWFsbjJYK1haL0pjNUREVFpHeS8xTVQyR05zdXhTQ0srSHMvZVlXOThkZHFBbmV4WTlOTTFyNlZsL3o3bjc4ampja0E0akh0R1I2M3ZjRFlzOGVsSmJxWmt2UlJZeTg4akFpUE1qamc2TDNMTnRWazdidkRoZHUyaGZLMDR6RTl4QTZveTg0LytxRXZmT0Z2cnB3WE51eXg4L2RSKzlIemJKQWgxeG1MV1hrWnZsV1pZNnhqZ2NiZS9EN1MzeHN2dlVkR2drVlg0TW5hTnlYNTJFSEV2T014STVoaGEyWGxhY0xQV3FoazlFaVAvaXRyakY3WllteDlkS3FSS0g0YzRyN3BEMEJTK1NoZnA0ZHMxNmFmckgxLzZOUGtYelpzb1R6dGVFd1BzUU42MjVmZXdVMTY0OEVudjBhZEg1UHR3WU5QdmlWSFR0bU52REZ5cmF1NWdwR0pvd2p1d0J4K1UySitEMkk5SXNxcVRUaForMEthbFBWdG1RTHRlTXdBQXdNOEQrVThvNmxqRWUzckd3WksyNk12QTZHd2NlTGhkd2tTdnpzVFllZDZVdmVzcUNtdzcvVk14dUpLeW1JeGkvbUkzalBRenJhR2lNWFBMbXR0Vk5mS2VOZ0tsby9KYnN5dFV5bGpmNUh6WEdKdjhhMm9TZHNYYXJpWkMxbFVpOGNzNHBMMW5ZVTk5ZmhJdTJFLzYrV1ZhbHhxWUJLcEZzVDlIMVUva1dmYkdxRGJaK3piemtpVHRpKzJUV1FTRTQvcFROSUhnUEh5VkFvSVpPK2FpUWlVaGdrWm9YWFM5bjBoRGtVMVhaNU5UTUM5cTVxMGZiRnRqblFwdy9WNHpEQVByV2VQTVo0Nkt4Q01hZGdiOEdtMjcyeksyT2VVN1B4SkRzZ0tNSUJQMnI3WU5oY01NWU9OZU13Z0M3MmpaN20zdW1WdjRGYW5lUCsrMUJGM0Z2YTlwcytRMXlkdDMzZ2R4bU02ay9RQldsWmdhRnYyQmsycEVVL1dQNTlpN3I3b012ZjRPL0g5Q3pkWjg2bmZoY1ZqdXJRdUJPbzNBd08wOHkwTGJZcnR1OGJjcy9tVzd6ZzM2ZjNiYzZLZXBlU3NHWStaa1JSVTZEaGtCQWEwanl6ODZzVDg4NDlkVENFUGxYc3RtVVNUb3UvZGRzK2E1L2c3OGYzYk1yTWNXMmF0SFkwNVREbWNKMlVqRFkwN09ieU8xcVpxMVVTeGVvYzBTL2puRnpjaGpDcnJ2bkcrQTcxT3g0cnZmY2lFOTIrOEZtSXhoeXVISzh3K0R0SDExYjZseXVwazdQdHFaVnA2OWxjdG9YZ1R3Y1M5UEpuekhIOG52WC9qRDdXUm1CSEs0UnFDN1l6ajBEbTA3UjBCbklaUHUxR3cyUFhvTUhzUkpPbGYrdXhqdlB6UmR6djlBTkJpdk94MG5QVWNmeWR0My9oRGJSeG1oSEtFWHVyVytXSUZLck0xVnAyRWZaY2h5RHMzYkZITU5vVDNaS1h6SHB0UDJyNXdreDFUOWxBckNqTkdPV0tBdG5VY2dzcHUyRU5YSjJIZkhtUC9aQXRpdDFPOENyRmhTVEx2T2Y1TzJyNVFvUjMxWE1FNUpBb3pSam1DUHlLWWNTL2E5a1EwRE5rSVNETWNmRXovakd2SGZ4akduSEpEejFkVjg1N2o3NlR0VzNlalhtQjJNWmd4eWhIc29YM3pPQVI3MjhmZlNlVFBsWlQ5ZkVBQk9YZ1R3bC9MbTZwMnpuMzdPL0g3eWJZYjlaUzQxak1DTTBvNWdxMXovMlBibTlDcTQ5Ni9yNzA0ZUNjZi83V3R3VzhMUWF5Zlo5blRxeGJJYlRZaHJBZnJiUDVwVVU0VFBoL05mckwxZXdlRU9Qc3A5c2d1VmNxV3ExZHVxTThORktzdWozcC9lckgveUlFQ0JaNFJtRkhLRWV3cEEyMW9JOUVYT3gydHphdFZFOGZ1TG01Ny9QTWRqS1g4cGVFaTY0dUt3NkpwdkpOMnVqbUFaUFdFMzJUT1BUSVY3Rjk4SDRvWGlnMXdiTFB6WlNhcWhLemN6L290OWl0SmNsdSs5cUNFWjVMWng2bWpUME9GU3d4bWpITGtDSFFjcW1tajRWc3JOeEVZczMyWDJlOXZWSHAwYTlaODgycnl3ejRYdXhSejJ6TVBXWTNjUWM1alpsZWJrS29HOSsvaDRHdkppMmk0K2Y1WGtsUE5VcCtLOHNHMjJMTWJ5Y3NIcTB0YW9JT2IvRlp5MlA5NGtuekV1eVNWbEVrU2dSbWxITW5SUGc2Unp0YnowVVJ0elBidDNRVGIwNWpuR2NyVS85Tm5velhYaWRoQ0pRbUYzOHN1MkE4SjJYZUpIWUJnQys1aXA1TWt5MTFqdGZ0WkZVT2Z6d1kxWURRN2g5b2FoWnM4K3E3K0FlQndPdnQ0QkVzRVpwUnk1QUQxaU9Qdm1PUHZZbitEQmsvWmJydVRKTWlCUGU2MEcvT3RZUnYyUFNCV01TVmszL1l2RURXdXZCWnBzZldHYUgvNFNQaGFxRU5ZWjIvcTk4aHdrNTB1WERaSzE1Znk4eDcrSXdJelNqbVNJM1JrZkQyejVqbitsck12WHNjYUl5U0hYS05RNWZ2SmlIdStHTHJBYUlzUEt5bnN1em9NU2ZVSDdMc3NGdHNTRzZ6aHBFVXZXN1lWeGZHZWRVYnJoUHRaYmQ1VnhwNlFxY0toNzNZOEgyczRacHh5Sk1ldUZjSzJmTnNKWXpZa2Z1VWxkNGJLaGtTeEhuQklockZtcGYvZlluMktkVTNmZ0hNeDdwbFNmNkZMYTBSdk0yRGZUWEVZUk5xUlhxT2JFWGYvUGk4MDN6dC93RE1RWnZzK0FXN3BCODA2K0c4THVPL2pUbzNSY013bzVTaU9tSkJkbk9OdnNwTFBtbDdZQklxNVM5VUF0Q2NNanVla096NFVkeE9wMWMzcDl0d2NJT09YVlNqMTk3ajJyTitzQk96YkZjR1E3dnMyeUUwNzJRZk9tc0hTTUllZzFsckdBRHZsS090djR5TXgyUUJHQnZaVWhtTkdLVWR5cGoxZ2wxd3FOVHltdlMzcmRSczdieHRmY1NsU0htQU5qb2QzaVQ3TS93SnF6WngzVHJNVDh5azR2Zm55cGM4NUc3M210Kyt5SEFqN2w4VEgvcFZlTkNQMWFVak5tZVMzU2l0akFEdDJzczV1ZnRGV0x3NHF3ekdqbENOSHBqM3cwSmZ6OGdUYXVWUktQSHdpTFkyU25FbUI0UzhmVU9qbXMycmRNYVVIb3I4blZ2cHJmT0ZJaTF3bU03MEZ4dG9PMFh0OGRiOTk1MlRvUUpaSFRtYTI1UjdXSHNZdy9qSllkd1lDbjdzbHNKbzdQZjU3UHcwSlB5eTJMNFlhZ2htbEhEbFkxUEhYY2JHU09PNnhZODVuUVczTnB2UlRQN3JoOEZud3ZlQnpzT3BReFdVSEdnTDQ3YnNuMXkwMjdoRlJudnJqRUgwY0hETHRTMHhVMXhVUm5JQnl6N2hGVVJwUXZmcHpPR2FjY2lUUEZlaElaMDhKUmlaVjNsSGlWNGpnSVl5UHplZFZ5Q3hJanBhaTdMWUZXYmR6R1lmVS9QWnRTbXRBRDUwaERLSzZVeDdHT1dwYjB5eVVrT1VnTzRWSjRYRE1PT1ZJYWVzeHg5OGsrYWxSTkdrcW9tZWRVVmR3REtIaUhKc0VtUDg4RjJVM2NNNWNtVVljcVBydHE0N1ptNk93Q293QXNBempIRUhjSXd0Y090U0tXcExrRVZwQjlPZHd6RGpsU0o1dDYzQzY1dDlWeVBydHZFTVhxcUQrY3NiZWIzUXZ5UjFqcDlVNjBrcVUzWnF3cjhmWDZJeTB1dCsrVDBxTXZWRllhVnl0S2hMUnpGbnB5VDNjZzV4Mmd2dmx3RUdEOHhxT0dhY2NLVmpYU2tHM2RLazA0Vi9EMkp1MVptejFsWTh6OW5vL01qS1JJMzlQZ3ZQWW56bUh6cHFERE5tTjY0M2xUMy9pcmQvNGo4Y2UrOFpiMzRaN1hydjQ3YXV3ZXBvelZiQmpQQS96U1NHUVppNDVxZWZMQnlleG9xUi9PR2FjY3FUd1VKR2g1YVl1bFQ1QkdQNzEzNjhEWXVwa0FmL3JQLzVyVHAwUWp5cm83T0orWDlmQzUxazZoN1djeEhOVUs3WnZxekFvNnFNVTFpRlNSeUlna09hYWJlZkxCMmVSSE80eUc0NVpaVzV4bFNNNFk1RU4vZmhaeW5BVnFQZHN1QUlWUWQ0TG1yOWY5V05VYzVmbElLRFBMZXMyV2t0TFNxbnZwVG1OY1dFbTZBcnR5MS9LMmZ4SGJ5T01aWkZGRDZTNGM3Nmh1TUdGWDFCMXozTTRaaldmWmw1emxDTllZNUZsZ1lFZ0pHQkhkTmsvWDlWQ1g4MkdEbW5QZmgyQjIyL2d2ZHhsT1V5cUdNb3U5enBZVFNkWHFQemtVMFQyY2QrSWhmWXRTZ2FjY2NNQXBGY3FZZFB2L09qNHEwNE5kTUYxRU9ZUWdWbWxLVnJGVlk0WWdvNi91dWxKd0gzdjZIY2cwZjZxVDI5ZTdCejQwMXJHa1VOUjYrVXV5NEJUWThYM0FaV0R0V1BsL2h3QkU2QmJiYmNVMnJjb0dYQlpCU0ZRWnhZeDZwcG05VmpjenBlQWgwOEVacHh5Qk84VnFFTWZKWEQ4NVplTXp4N0R1dUI5R0ZpdlJSRnZMckRJZEZINUNuSGlMQnh0NFBWYm9YMmp2a2sxUi9lMXF0b3hBM2JNVVBSWW5MSkJCbmNyRVpoeHloR3M2NWFMSTN2N3pGaHBzVUhObFNZR0F0ZVhIUmswL01LSU4xOFlvaFNYTFN2K0Vwd1NpcnNVZ3ZFc3RHODE1TFlNRmtNYlVHY1crYlZBbW1peEdCR3c2SGdVZ1JtbkhDRnJXd3NNQkZtejdLMW1oUFd0cmxVVktQclo4eTZad29pM0dMQ1JPU2EwbVhsRDFVTUp4VFhWTUo2Rjl0M1RuS2xCTlZyak1ELzdHT3QzSlY4K2lBVHlnc2ZMT2dJelRqbUNlOWM2RG0xWjlsWXk3TEQraHF5UC9QNFhieFMzRlovOGlYbCtNMjladGRuQ0k2SkNoaTV5RnlpQmxGRHNLZ1RqV1dqZm5uY05Ddm9aNXlpdUFNNzdYNmp2U0E2cUIxTDkrSXYwdVdQSVpUYnErVUlMWWNZcFI3Q0ZOcFJBSE5DMDdDMEh4MTJpeXY5R2YvL3J6MTNnRVM2YlU5TmJyZXQ2SzFDblpHSEQ2aU9icjFvdzBTeTBMOEtQbHdqQVVkNy85bkxqNllFMGFlY0xzWjZmb0h3anhtQkdLWWN6cDJqVjBZZEovYnRLMjJ5UUwxU2NaRWR3OW52aWF1WkhsN2QxQ1VTOUhUQ1NnVW5KL29FQjRRRW1ZS2tpKzhLWnFxVDdLWXNoaitpaEdWK3drSGV5U2FtUSt5TjhzV214dUNmVzMxWC9JdFFQeWtITUtPVnd5ZXpqRUIxL0wxc3lVMU5MTDgra3dQR1h3UHRmYkg1UGdyV1grZEhxa1R2aVduWk40UFpsRURCMjhqQjRTR1dwREU5VWl1eWI1NEFWeCtNbkQvdG5DK2hnM1JxamwyL09xakIxdDBZb3VmdExVdkZSWld1RDRHNkp3WXhTRG1kdEg0ZkkzdGZjUWVtczdnTjdNRDBnYkk0c3FjeTdvWXBWMGRycTVGQlZPMU9ZaENnc2JKY2pWWmZQcG5jeFVXZVJmWFAvZERxN1o3SVlSelhidVVNUjYxY3NGN2hKdGNKUkpXWE1PSW1oNEIrRkdhY2NZZ2k3R2V1VjdMMHJSakorVnZQOHo0QkhOV0JmL1VSUXVaTlQ1Ukd2MVhEWnpHcWZEcnU5Q3JMcHJCeU1GVXJiL1BhOWJaMlk1Y25BV1YxVU5VNzBjeXZQam5wOC9TN3dtSVZZckhKSjNENVRkU25nWktJdzQ1UkRRcTlaeHlHa2JHcFhHWE9DZlJzR1lKU0daZDgyZXgyb0VRbGt1RDdsdlJ0dk81SFZNeVMybmJVUDZIaDAyWU1Ka05lKytQMllHdnFnaHd1Q3FuN3NZeURSZzA5TjhJRWZwanpnREY4dVNPcVZVQ3RpcERuNUN1a1ZEL0wxSldrU2l0b0J6QXdGbFNqbEVNR1c1dTZwdlltWVFrKzdqTkcrc0FDNVFKaEdMdUZ6M2gwenA3MWNzNlhKMnBUYTdtY3RxbEIyZjgyQVpBMnZmZHNpdit4bFZOMUdSbkNNQ3F5M0s4Z3dQem9DelBHekxzQktLR2lZTU9yQ2lsQ0dPcGNJc2lDbTZKWS9vNVJEdUUzck9IU1lhZDNnbDFUSHQzOHhRUW9KOEJUU3JvZGlxdWFBdEwvWExaQ251V2JKVHhOU0dyYlJmZmFsRE8wSWlLbWEzN0ozZWR1c2dtMTQzd1BSQ1UzUy9PcDNVYk9lQzRVcVFib0g5Sk02VEhHRG1CeGQvWWhURHJEQlhnVUdUcnVUSndLS0YzOVcxZndOYUdURDlNK1lPT2x3SzVYN1YzM3Riak9yeDJ4ZyttcTVwbEdTZS9ZR0dPRDQ3RXYwV0Y2bisycUR5YS9kTlpZalZhSDRiVTZBaEp6blVUdjcxR3puUXUzeDJhdHZES0Z2MXVFRThrY1FVMGVpZFpGL09tRDJHQzA2L21KNmVVa3RlNnVlNnZqczIrTUxlNVk5SmVQdjdhYURVaU1tVUQzWFRRYndWc0NOb3JrcXZhY1B1ZjVVVzMvNjdBc3ZTb25GNXMwZEVYOHJyWWd4ZGFaMnZTc1QrdnJOSHZzMjdrYllCbUZvWHlmVytiVFBTdk8wTUw1eFd4bkVOQWVLVTA0Q2R5TFhteUNuNVh5WHlVbTBxdU96N3haUE1PYXZ3eld1Z25tbHRlMGJFTEF0TnRnSWRPVmdPdEExc3ViUHNndm5WRmpQZ0tyaXN5L0lLY3RyYm04S1AzWTd4Y3d5WlpPc2l0OUNaSTAxMnIrTElvZlVvcDc0MDF5OWJURklFK0liNlVjUVUrQm5QNk9VVTRHdWpmMzdFYlNONWFUNFZYVXRLbURzMC9UUG0reDNRYmh6bWY5R1pwTDhvTXlpWFdhblVuYTk1b0l0U0IzcDJxNkV2Um9welV6UWMvbnNPOHNHRFNTNWc0UitXUlV2bjlJTGt0VnhId3ZpejNUdDNNUnZRb0FqL2NvYVB5dHdxMU45a1JiVTRvQ1dOZ3FDbGJFZTRkOERtQUkvK3psY09hLzZ6Rzkxd1oyeEJ5OTlsc2lXUC9QbHQvUDJYMS82aEJ3OTR6Yk8vT28wKzlzaytSTk1jSkZkWDhWL3c5alBSN0ZxK0JzaVQ5Ty96Q2dzczAyY2tmaC9pcGg1Z1BYWDhWTDRLSUR2czIreWhjV3gwSG9maGNoM0pTOW9QaE9nalFmdnNRL2cxL1FINjNCTWJIMGhiUkFsM0dLZTViVFl4a3dYQS9LQys0YSs3akxDbUpJZ2V3eFZEdlNTbFJySWFDbXAwc2pZeUVwMWZQc1h2NytPdjFId0xqRCtOelpJMlYvYVEybnQreUhQMy8zaFQyZ1FUM1dtQ2F3YkQzM3BJdksyQS9UUFgvQWdFY2hyMzRXVTNZZDFCaHVrN0FxN2dmVlJzc3dpZ2dwbFBSOS9la0w0WHFRNTJ4bmJGNktmQmhUbGdjRXYwbWxSbFFKTWhhS2V3NVJELytqb1VmR1BqdmdJZTZwOUplM1hGQlAxSEtkOWs2dWZIM3lSTS81NmVvK29xR0hzSjgwaEsvZmF2Ykk5ODg4UzVVMjFBSVlBZSsyYkxQeE8rbUZPdC96Mi9rUEZEQXE1WjUwei81TGU4eFhlZWtYM0VjbncvamRrM1VueTBmUmVDUlpBcm4zVlg0aXBrTVF6U2prbVNiQlZIZVArRFE3aWRsUWV5S3lMU25Cei9kd1RuMmYzUGNUL3ZZL0xJNFA0N1p0MVQ2cFNDU1lnUXlTS1ZNNFFMcUo3UXZaTmtoZThON093OXhvelNucUJOS1gyblFuY1JFZk1iSHpLbVpoOWNZQjZaZEhmRjQzUWdrS1pVdnN1R09jakpXemtjMXpLbWFCOUkyYzZIRzFLN2JzVWRSTTFmSHFsTUc3WnQ1VDZpb2puam9wNi80LzZidG4zeEJTOTFqa3gxdkdNYjlrM1hsY2pZdllPUmlRNENmUmI5ajBKclJMUFNucFNuRWZoVzhxK2VBdFpKa2NjUmM0aTNPbk1yNWJLWDRrV1RUcXlyNng5cDJFUzAybmZ6YnNqVFhDaWFHdlpkd25IR2FiRlg4NGNoM0tjTk5OcFgva2h4emduZWd4ZWVQa1F2QjBjem03SC9FaHpPTUdKWUV5bGZaZU9lenM1WGhYQlF0a3JqOUU1bDl2OW80L25wNWhLK3g1T2hYdkdHM3I5TGFWZmYyRW8zbkpPd1RTbTBiNm5qSy9Id2hvODRSNTh4K1A5ckNOeVdMenFWaDhzUkZLY0JObzAybmZocjA1aXBpUHpiRE8yT3pLUlJuQTdZeC9VbXBPcFRxTjlKNk1KZTFSc1gzd3JWcUpVRUw5L293VDlXRWh2MlRlZ3hoZW5iRkFMOUVXQ1Q3WHdwVTNKdjl3Wk9WUVFyYUo5QkJWRSt2L1g4VE8vaEcvQUdtWG5QZk1wWnYrcVFWbVdJOU96YVhoVE03TFVKMHlBMzZ4ajEzZkhNTWh0di95ZWQ0K0JUUWtXVjhjeGpSTGpUeVhwNHE5Zitxb3UyUDhDWFJOSDBpK3JXTE1BQUFBQVNVVk9SSzVDWUlJPSIKfQo="/>
    </extobj>
    <extobj name="334E55B0-647D-440b-865C-3EC943EB4CBC-28">
      <extobjdata type="334E55B0-647D-440b-865C-3EC943EB4CBC" data="ewogICAiSW1nU2V0dGluZ0pzb24iIDogIntcImRwaVwiOlwiNjAwXCIsXCJmb3JtYXRcIjpcIlBOR1wiLFwidHJhbnNwYXJlbnRcIjp0cnVlLFwiYXV0b1wiOmZhbHNlfSIsCiAgICJMYXRleCIgOiAiWEZzZ1BTQmNlMkZvSUZ4dGFXUWdhQ0JjYVc0Z1NDQmNmU0E5T21GSUlGeGQiLAogICAiTGF0ZXhJbWdCYXNlNjQiIDogImlWQk9SdzBLR2dvQUFBQU5TVWhFVWdBQUF5VUFBQUJUQkFNQUFBQnpLYlh0QUFBQU1GQk1WRVgvLy84QUFBQUFBQUFBQUFBQUFBQUFBQUFBQUFBQUFBQUFBQUFBQUFBQUFBQUFBQUFBQUFBQUFBQUFBQUFBQUFBdjNhQjdBQUFBRDNSU1RsTUFFREpFSXU5MnU2dmRWSW5ObVdZdWd0T0ZBQUFBQ1hCSVdYTUFBQTdFQUFBT3hBR1ZLdzRiQUFBUUJFbEVRVlI0QWUxZFc0Z2tWeG11bnBsa1oyYzNPNE14Q1hteEd4UjhNZllrRWpDQzlvQVk4UUxaQ0dzTWdqMEk0a09RV2NGZ0ZHT1BGNGdSWW05TUZnd0VlaDhNTE9aaDlpWGVJUGE4QkJXRHZhZ1FJWWt6QmlFb3lrelVUakptZG8vZk9WWG5XdWZVK2F1cnA2Y2ZwaDZtenUzLy92LzgzN244cDZwNk4wbEd1K2FlL2xyN1U2T0pHbExQWERZeWg1VThPWHp5TDQzRFVqNUd2VGNPR0dPUFZ3Wmt1NVVocWdQTTl4Z2IvcUU2emlFalhJdGUvSEdsc2hFMTlscGxqSEVBdkJjajdDdmpBRHBFakprZUcxNFlnLzQ1OXQ4eG9Jd0JZcWJEMktVeDRCd2l4QVpqNndUMWIvdlFmUTg5ZDZXZ1laQ1RxR1FCNkVoVkM0d1ZHVG9TNWtTRlptZ2RtTWVXdzlpYkJhYUZPSWxMRm9EbXFnYnN6Qk5QUHYvOGI4K2ZTZjIreGM3Y3kvTlBuR0Y3cW5HTHNVbkdHeVNibEhHRXhEV01iZEthZ1pPckJTMURuRUJCUkxJQTFLM0NDRkxYRzd4UzVaQlFqYkZEL2x0bERqeEJzNm1NR1d1TUxSUGF6OTczOHpZcjNERkNuTVFsQ2VwVmsvdisvQTFCdy80REwvNk5GejZkNWZjZWVQSHpxbEhTWnZzNmMrQXBtazBsekJnWWM3NVlEQVArZEVHTEVDY1FpVWdXZ1BxcWpvR1V0NVowelFuazMxelJlYVQ2akJrTnJLcUR5UkJzS3FHWXRwMXdRSGgydlFDNG1KTWl5UUpRWHhYZm9FdzRiT25zbk4yd1Nadjh0bENWSE1FbU9ud05ZNDdZdXM3WWRrSFRBazRpa2dXZ3Zxcmo0R0RacUxnTytVdEdIc254S3JTeHZUbUNUVjQ1YnlFNGVkMWJrUzlFME56SWw2cVNBazRpa2dxQ2xvREQ5WFlPRWU2UGhpMktKcXQyeVFIbkNEYlJMU2pCeVpidENsZEhBU2NSU1JjcGtnZkRJdVNTelZ4L29CeEZxN0o2SW5lQ1RYUTdTbkRTczEzaDZpamdKQ0xwSWtYeVlOaWEyaTJISTRoUG5CT0NUWkZlR2RWMFRtSXR3NXpFSkExektNbWVjL3JvT3h3QlkrS2NFR3lpZEMxdFEvY1h3cHZDZzFpWWs1Z2szVnJlRWhiYlQ2QUhqUDNIZ1pnMEp4U2JIQk1Mc25ST0VON3NGZ0FsWVU1aWtrV28rVG9lK3A0MWkxMk9VRGRwVGlnMm1TWVhwK21jSUx5eFhPSGloam1KU1NxazJaK2RoNFA1TlZ4WGhXNkNoNzZyUnVFczhwdEduaWZyZGhPbmR2eFppazEwclhST1l2ME1jeEtUekt5dHZRcnZ5c3RkalhTUDNOQ1hIK09kNDhuRU9hSFlwSHNRUzlFNWlSMHl3cHpFSkZNYjU3cVNEMzYvTzJoNEhiVm01VW5rbDgwQ3BORm0xU2s2MEN6Rkpyb0JkRTYyYkZma1ZJUTVpVWtLcUJwYXNjKzgrSStmaU91MnBSeStMR2c1b2U4aTVHU2R2TmNuekFuRkptbGIvRTducE1mMkMrSENuTVFrQmV3T1hDMmU5QllxUVdYZkNYM2hqNXhoaythRVlsT3NYN3FlekFrYUZqOFlDM0lTbGVUV1lKZThzcUxOS2tnTm5KZ2Mvc2daTm1sT0tEWVZkTW1wSW5PQzhDYTg3M0xRSUNkUlNRalhCdXhLZUxreWJZYkJka3dPZitRTW16QW5KSnZNVGhTbnlad2d2Tmt0aEFweUVwVUU3QTFzNk83VEFXVTg5RDFyMXJrYzhib0pjMEt5eWJTNU9PM25aT0hoOW04Y0h5RzgyVXlTaFJkNjkvN0FqeGprSkNvSnZCNzdzaDgxVjhwRDMxV2psTDk1M1RUeUlubGduRnc4di84ZFYxbVNrR3pLaTRWS3ZKemMyR2Izc2plV2t0cXRXZ3pkdkpSOGdsZXdUK3RTSXhYa0pDcVpKTWNLdjc0d2xDUUpEMzBiUmduZXZlZU9KOVhteVQvM1Z3MThNMW43QWh1SzBYUDlrbGxNczhtU0tNejRPRUUzLzVUTTloNU50b3pBdjRWVHdDbjIyVWF5MExiZThpbjBJQ2RSeVFTS3JPVklZWG9TaStEQUxENkd2RE9scTYxZGVHVm92UW93bEszeE9PU092YVhybkIyTVpKT0JFMGw2T0tsMTJBOGhkV3ovbExseTl4bXJkVC9IMFpyNU9JY1hCem1KU2lZeitXaVdJM3F2bHVNeTF4OUNxRzZ2YjE2Z1VPRUdDNzFQdlludE5TRFYyZHh4V0NQWkZOS1hML2R3Y252bW9kN2ZUVTRHYlA4a2xqTmNXRDFXOGtCaFRxS1NRS1IvUXRsM2ppZE56L0drMHRyVkFTZmVXVHZiVGpldTQxZDdEaWNrbXp3dUN4VE5PVjFNRWdRUm02SnhDOGF0U2pGd2Q2V3pMbktZUHBkbHNYRVB6Wk80WkxKUitLTGYwSUhrd0RtZXJIbU9KNVU0NmFIYjUyeWRhYTZWalZVZVpWa3YxWXB0cXIzemZhRnJ4YWNtd2JMaGZralhaSHRpT29qMzNNdFNDb1lNczY4Z2tmVFpIT0lrTHBtMGN3ZHhxVFovaDBQY0szYzhTUlk5KzM0S0ZmZFFGL0JuODNxNXB4NU5pM3Z1aWNnMUNIbHQwdzJlMnF6SVpsYnB4Sk4vTGM1TG9Ub3I0QkdOYXNmRHZZd0p0TmhWNVRvUjRpUXV1U0ExYXJCZ2lnOVM5OHBiRS83c0tlNmhGdUNYUGZxYnFoaFQwMUpaYkJQSEMxeUJXQ0wzdmdtUG5kZFRpK0I3UFg1NUNMcVNsc09FMTlLVTlUZkVTVnh5dnZCYlBrdUpPQW84K0xLK1hvQmRtM1lUNUJBN25jNFZpb0pXd0Qwb3pqeUVvWmg3VnNORmV5cGVCenViQWl6N3cwZGQyS2I1ZGxEbFl5YUtUdGZkeldHTERaZlNhbXdFMnJoRnZZWmlQeW5EU1Z4eVVXOWIyckJBaW5ROFNYS3pYNkVSUEhUTGc3NXBnc0Y3ZDRZQ24xMVNnRWpRYkRJbGl0TmQ1eXRPVEFKSkJKSjZXV3VwcFlzUFZkOGdETTJUdU9SR2lROUp3YkJlVU5FMTcvR0VSd0o3eGYwdVhZdHVTQ0tRdEZnajJrUlZDZi8rejJxTGxWakdwYWpiVlhWOWJRY1doazFWcmhNaFR1S1NXeVg4QjM5WXE3RHJqOHllajZnVldCdFlMZFZXYTNlQ0hsbFlSSnNzbVlMTWxucytXdE5CQjZia3BoTEZJVU9tOVk0alM4UTl4RWxjY3BBRmRCWmNJQU4vV05GSzA5ejB0QXoyd2hLZ1dpNll3aTZqeG9MUkk5R2VhRk1RMjY2NGc0a2p1MUhZWnV4Q2xzVVFsTE9WLzg1RExtbWg0RC9FU1Z6UzlySmhqQ2M1b0J4UElQY3h4c1JEQncvRVNFVllQOVNDWXZSSVlGRnRvaWorOERPNTU0bll2OVc4Yk9ubGloOGsxZDZ5WXo4RWxKb0NuQkFrMlZ1NVE5VnRFdFc5d3o2OW9LS3lZeGhtdFYxRDMyNjFTaXBsMEdtcDEreVJ3Q1RiRkxjQTlMTHZPODJ3THFrMXFxL3A0ZnU2TkNucEd1V0dlSUNUdUNUaXUvd2xZeHhEQVUvQ0gvYUJEbmxsbU4zMklxcnVXYkhMUnMvMTlFSnU5b2dEbHJBcHF2OWhHUDM3SmJ0WjAxaXV6V1hUM0Z2YWVtVTFoUU9jeENXOW5LaFphYXBJMzFSY01vcXdieGlibmxHUkpIZkNqZFpUZmF1MlpJYnJXYzFrekI3eEluQmtMUExpMUIyeUtVTW91TTI5aXAzUUptVk5oMTNtRm1JK3JJQjVWMzJnQVU0V3RjRUJTUjhudzNXZml2UW9zR3hVOFdjTkprZTY2dDNZbEYreE82Y3JTNmU0bnBWTXl1aVJLQUZIVm13Y3RvbWs5cVBHemlVRUJ2cnNZUzJiTGEwV3cwSkd5NWFPQUNjRVNiMTdXb0MrRFB5aDlqdGVmOHp4aDVMQkVZLzRnbCtKRkNYZzk2R3NOM29raXNnMlNZRElmY2VPaGZtUVhjOUVyR1d6cjEyQkNPU2NEelhBQ1VHeXJVSTZINjVWQm4rby9ZNVhjSC80SmtPdHgvWWFsbVMxVE4ySXJZMGVDVkNxVFZRTDhCQkNoWGlRNGR2VmRpWnJMWnZHM3RMVUs2dWxKY0FKUWJLakluOEwwSmVCUHl3Q1lZekZrWlJCckJLSUVtU0xjbmY0WFMzWVJvOEVDTlVtc3NZdGE1enhVTGlSeWRiTmxkcHdCU1JXZlBBQlRnaVNmYlVzK0hDdHNvRVQrcTRaOEdiRExodXVtUG1xNlIxOUxNSmFZZzBML3ZiRWlraGNtMHEvUDhHejYzVnRNTitlWks2bHR4RHJlTkwyajh6QWUwWnpWd3BKM3FYR2dkUWR2TU8rWGJPeTQvZ2pxOE9iT3R0dldxYTBoNFFvL0N6MW1qMFNkUkdiNG04SHRIRnBDbnVoVklZQzVOUlMwTmYwbU1jVG1HUTkzRkNBL25saTdFcEJ5ZVBtc0ZCNHZnUWc3REN6N1g5R2pYNjg1cFBuSDVJRkwzKzNVcGd0cmRmb2thaUwyZFFLS3ZTZktmREJsalhROEhqeGl1eEx1bXpPZm92bmpiMGw2KzZDS0pkdCtkM1BDVVh5Uk1pQkpyeEl1MkVtUHphY3k3VVNQd1hlOUJTanFMeUhCRTVYdjlMSWV2VCtwVXhCektiNWRwQ1V4L3cyWXBZYm16d2NMa2NMbGsxT3owbnhlN2xGdmJjZzdEcUw4dU81ZU5qUENVVnlSaW4xMjZoTDNkQ1grK095cmxZcGFQVVZvNzY4aHdUb2xnNXM2aW4yb0pGcG85cVVOU2ZjNEhvVlVJZ2pxY3hsRVZsOWw0TzBtSG95aWVRMlNwcW5lYmw1K1RtaFNPSnB6WXFKRkU3RDEycS80NjI0UHk1NG10ZjFHUExVamxEVTEvSG9obEJaVTNaUWJhSnJCU2R5WmtBSTQwNkdFTmthdFhHV1k4R2twUXl6bXlhM0xtZDVkZk56UXBGTTdyS2ZZU25JWEtKcDdIZThFcE5XR1dZMnJ1dGhiUmFQbmw3VEFjK1dVTG1nNG5lcVRYVGxOaWRZbitWdmU3T2pZWGVWWXhtdjdiTDNDTzBHTHpjdlB5Y1VTWVFRY25hYWdKNDBYR1BGVTNjeHR1ZHBsbFRpNUpZSEd6bE1PRjRXdG9YS2VUV1NxVGJsTUlNRk5pZDR4aVYzRnd5SGRVaTFWN2lvM3Zxei9XYzI3d28vSnhSSmFMRWVHSEdOL3F1ajU3Rm9zS1BoTFlFcW5HQ3RzSGdYd0l0cWpjVDZ3ZCtXWGFQMlU2cE5sb0dGR1llVHJoeXgvUFM0aW9POU9NNGgzSk5VSWJrTHdKUDVnZTNsaENUSlAzZVZTMmFoc1JnYmRvalcxWVpaZ2xVNGFVSEpzb1dHREFMUzdiUU13NEJQa2RicE5DditWVGNyN2c3WkpOdkg3dzRuVFRFSUlMWUJ5N1poaXhneUNNbWxXbXo5NTNpMU1rbXA4SEpDa2hUUGRISnVVTUE2d1k4Q1hMdTYydG93VmNZVDlRcjdDWHlhMzk2d3FLOExEZWkvR0xiZFN5S2JQbzRpMlpTMUo5d2NUaEI4QzZGWjlpOHhXK3RpaXFKVXFvVmJ6cUpGYnptSDdlV0VKQW1vSGM5NmtkUEFSMnZtbXJTT1QrYlQrV2JWT09rQlZQWldZdyt5bzNYcjZoWmZNMm9xVWlUYnBMRmlLWWNUYkJjWHVNak82eGdaMndpNE9BSDg2ZXRsZnVlWFNGN0hsMVRuOG5KQ2tnUVFGdkhISGJ4OHRyYm11T3NwNU5XNmJyYXZWNWduSFlDS1hwdUFDQTNGNm4yS3JUYjVQRGtod3k2NlRSWmNZY2JoQkdzV2Y1NDZEejQ2R0pJejZYQm9aa3h4cEQ0M3VQOW9IdFRMQ1VtU1k5M08yTGZ6bUViSm5jOStid0J2TWZiQUk3L2l4YWVlZmZsK2tmLzFJejlkTXRxSlpMMENKenRBM1hZQjhieERmSXJZdllvekVRWmtVd3lGVWpibElJTUZMaWNMYkc4WlA4ZkNxZjltN0x0UHBSRWZ6RlRkUG82UitaNDlsZFhBWGs1SWtod0RQekpsWC9lZ0t2eU9JQ0Q5MDBBcGQ1MjhWbFdyTEZHdndBa1dJemtKVE5nTjlsZ3k5d3ljVSt1eDVZVzJVTm1SQnVEZVFPTkNtMHl3NHJUTFNmSkp4bm9pc3FoMTJCa2VldUZxOGFHUlhYQmVqK1VlZHFIU3l3bEpVaUJmMjhaNThKZnZDdExDL3lIaEo5Si9TSGlmQzJ6SS9QbjJzQ0VRakQvMUNwd2svdC9PemVHa2xhTGV4SWJ0ZEt5V3Nza3dMNUxNY1pMYzh0endtOEl6c3kvdFpjdkp0V2N1YVppRis0ZmVWY2JMQ1VreXhlYWtxR3U0cmhXT2tLcFg0U1NnYithbDlqMS9GWFVmSFB5b0VXZzBsdUk4SjZQQ2Vqa3BBeWIrZXduSkN1MjhFb0kvQ0U1Q3VzWmZQa1djSkxXTFBVbEp4VGUzUjV5a0k2WHlQT0V3Yi85QTlOL0FvWXpMSTA3R3lBbkY0WVEyUjV3Y2NVSVlKaVdhVE5OK1VzTHNTTk9qZVpJNmFDejdTY1RYMU9valRvNDRvWTRWWWp2cjNTOVJ4dHZzYUo1NDNUSktvZSt0MmlnNC9tY3JJeUZWRjJyNkhpTldoNTBVUXM5NGxsVko1elRORXp3TVhLN1VtY01WN3RwZjU0eHV6RFJ4Z2s0RkgyYU8zc09KU1k1dG1rOFJKd2p3OVlQc2lYbHlmSXJ3MlJwL2kxWDltaUpPOEFyRSsvcXhlaWNuZzRCWE5MNDNWT1dWVHhFbmZlTzlhUG1PVElIRXpaUlg0UVE3cDRjVFRKUDhwMDZFSGt4UGt4bzJSTzlMcXBJbVRnMG43OENYaW8yU3hrOWI4OWtlWTcvN2NXV3JwdVQveGY3NEYvRnowTlhLdlRsc2dKbGZNT2ViejVFc3lyNkFHa2wyYkVMNElTTjc4OExZNEE0UjZQb3ZQZlRkeXVvdlRvTXJUbnoxa1ZjcTkyU2NBUDhIQnhVZHkwVkcwcjRBQUFBQVNVVk9SSzVDWUlJPSIKfQo="/>
    </extobj>
    <extobj name="334E55B0-647D-440b-865C-3EC943EB4CBC-29">
      <extobjdata type="334E55B0-647D-440b-865C-3EC943EB4CBC" data="ewogICAiSW1nU2V0dGluZ0pzb24iIDogIntcImRwaVwiOlwiNjAwXCIsXCJmb3JtYXRcIjpcIlBOR1wiLFwidHJhbnNwYXJlbnRcIjp0cnVlLFwiYXV0b1wiOmZhbHNlfSIsCiAgICJMYXRleCIgOiAiWEZzZ1J6MWxTQ0JjWTNWd0lDQmhYM3N4ZlVnZ1hHTjFjQ0F1TGk0Z0lGeGpkWEFnSUdGZmUzSXRNWDFJSUNCY1hRPT0iLAogICAiTGF0ZXhJbWdCYXNlNjQiIDogImlWQk9SdzBLR2dvQUFBQU5TVWhFVWdBQUJBVUFBQUJJQkFNQUFBQjhYbEhtQUFBQU1GQk1WRVgvLy84QUFBQUFBQUFBQUFBQUFBQUFBQUFBQUFBQUFBQUFBQUFBQUFBQUFBQUFBQUFBQUFBQUFBQUFBQUFBQUFBdjNhQjdBQUFBRDNSU1RsTUFNbFNKdTkzdnpYYXJacGxFRUNKSlEvU1BBQUFBQ1hCSVdYTUFBQTdFQUFBT3hBR1ZLdzRiQUFBUnlVbEVRVlI0QWUxZGEyeGNSeFcrNjd4c0oydGJ0RlNnVnF4SlN5V1FJS242b0dwVnJmbEJTeFhCR29GVEJSVzJDT0pLRkZoWFNrbC9nSGFyQ2loSXNCR3EwbFlwckFVU2oxYlVob1pIRmNTdWhLcUtnbVNEbXFZZ1Vycy9nSUpBZGlHeFNmb1l6cm4zenR4NW5IbXN2VnNucnU4UDN6Tm5aczZaYythYmMrYk92YmFqU0wzZWROVmVkdnNIaGhMbXBnbTFjcVAwQnZCQXoyRVdYNmNuWTJPYm85Mnd1Y3JHeDI0NWVQQ3V2ZVBzWlpUZlpPUDdzVHcyems1M1E1OHNjeHRiMmo5MjhPREJzZkVLbTRhSzdXeHBQQzd2cmJDdUdDc3JYME02M09jWEl3QnVQM0ovbVMwTnc0QTN4VzdxOU1oekNjemluNmRRdUZSbW5WYW15eXRJeWthZ2NsQXFMK3FOMTA4NTNPZFBnVVB1ZURkWW5yOHNYcUZUYkxnYmJyajNpWnRpenkvZi9QaGpLUC9TdEh6NjVzZnY2WVkrV1didjlmZFhZK1VIamx3M0R4VTl2UHpSSTljT3lRM1hHUjNxOHd2Qk9RK250citaSFlwNkdKdnRraXMyZzZyL1NzSTNRZm5NZkplVTZXSkxvT3dHaVZtRThuZWs4am9sUTN5K1hYRkY0MHcwMDczMDNBZTZEa20rQnJpOWZ1bTRBWGlUZEVlN1dQY01sZldzTVIzZzh4MFZ4dTdNaHJtZDNjT1NMVnZHNnh5MUJlYThKWWxEL08yV3lsMGx5NHk5SWl0b1FreVN5K3VVRHZCNWtiSC95ZFpYbHhqN2o4em9KRDNIbUxMOXcvRU5kVktCUTFZZWRDM0s5V1hHWHBMTDY1U2VBN3RsMDB5Zm40Q0FxTXpDQW5SNVZlN1RTUnJDYi94SXdHWHE0MHY0ajg3emV1bSthYlh4QXZQT2lDVFF3RVJjMS85cnFZa2dyeFJVMjBUSEJiWTdBcS9QQnlBVGZFbVJpdUY1Vk9GMHNORFVnczZNaG9sWVZVN1pNbkR0ZFNWYWNXNGJkelNzSnJYZm9XRWlxU29vVzRhMGVhL1NVWklSUUhaY1lJQk9wWW5YNXhjWmt6QUFycGxXaEhTd1VOYkNiMUhEUkt5cWgwMFFLcHZ4dVJKUkVjclNZeUErazlTTXpydVdEUmFlS0szY0l4MFhTSXpQeWZMNW5Gb0xWZGFkNHdFWXFCRitRWmV5VFl1TjZTWGpVSU5hb0U3anRjbzVwdWJGYlZCdWFXMmlxRTRkV2ZhUmtjbm9Tekk2THBEVVltZDZmVjVnek1COXZYdkhBM3BLeHFQQ1JXUDRYY0tBbmhjSE5Vd2s0K2o0bEhWY29PRXZOOFBuYzl3TmZFNFhVZWplVXpPVmtzMjQzeVVNTkxXOE0wUGdmeDNHQVovUG40V2wwTkl4TU5qZDQ0RWhTUittNU4xU09TRzdoSUd5dVJjaGpnYzZ2bXc3THREd2w1dEJiWU5rbjFlcFU1S3RyOS94QUoyU3U0TUJiMTVNWE5ueEtldTRRUGVVRzdWenNNNWtwdVp6WElhamNuMU1iK25lOFFDRVgrVjRnRTdKM2NHQXNmMEY0eGNONDlmZm50RGpjNmdtVHVrMkU3Z3dmYlVpVGpFb0pYY0hBL3FqSUdKaXdyU2k0OHUyNHdMTk1UczVIcDlYdEpjb2lhek5xM2dZZG80bWlxcEJLYms3R01BWU9DU05qOTZMckw4NDRQWTU3aGhmazd5U2twdlgrSGdnNmc0RzVzQmEyVmd0TC9LcWppL2JqZ3ZrSXcyN2U3WkJDK0NWYVZQU3RxNTlQUkNZa3J1REFVOWU1SDdvK0pSMVhDQWZhZGpkNC9NU1lHRFdsTFNGT2lrem0vazRMejVRMmY4cnRaR2VrdkZMSnlJbHQ0V0JkKzVkNXQrL3FNcjBVbEhiaXhUSTQ0RzF6UVhCeHVqRzJjdHVuK01NVU9ldlc0bW5acnNPUzAzK2FuZ2Z5ZGl0U3JXZWtudGhCTHVWRm5HaERRemt2OEtXeXV5RFVmUVhBc3lxNUtxMkY2bFR6OFZyZWtiVWhqR3FhYTZTMitmNGpSSDEvanczN0pJWlZwZHZzbE9QUlFOMU5pbTNId1NOY2hsSDBKSVpDZDBHQnVyczVmbm95ZE96MjRuWERwcGcwTFVvc3lBS3ZpS1hVN3Jqb1R0Y1lCdkdFQU8zc053K1h3Q3ZqRnA2cnBaZFpNdERJQ05mVmtBMkUzUTgwTWFlOEpuazI0ZlN4SlI2N2tBTTM1TVhSWS93S1JOZDNFU3d3RGFNY1d0VWF0MCtMd0lHSnBYMkhTdkFoeW0xV0ZoQmVTTUZHcFdQQUFwMFNnNk9BL0FaM0FTcTJYSzI3TVdBT3kvR2c0MS9CRTlaMXNWTmhRcHN4eGkzUnFYVzdmTUtJN2VFaW9TVkZjQ2M5R3UwUGpZdmlhaHF5YWRPcCtSZ0RNeWtMejF4alN2Z2tuUnkwcDBYZWFzMTNBKzBZMHcyWEMvbDlEazZUbG1sRG5INVMzNXZ1K2FKYmhCL2hoTjJMeWZpSW1qVUx5b2xoMklBTnJVZlQ5U1U2ZHllVkNZL0IzWE5VRzdKRFZJNmROa1NYV2xXb01DMmpLRTFrVnpDN016bkdCeERud0R3L2FMbEl0WWZtTU1GOThnWVFOVHBsN0pOUzQwSXhVQkJ6Q0lFRkVxUTdCVEFwWEhKOVp3T25ETGUzSDhQRk5pV01YNnR2SVhiNS9oT1VkbXg4VzdFblhKZzZsSGxIVkRTOVcvWlUzK3Z2TllRZFh1T1pkZFJLTWY1WE5NWWlvR3llTFF0MElKa3VVWFlqMmFxangwcldhSmc0SlRKb3QxMG9NQzJqSEZybEd2ZFBwK0RHZkF0SGk2dHJ3S042ZXRXM2lhN1ErT2h0TFJaZmhZTVRjbUJHSUNqYnY3OXl4eDV6cENOQ0tpcWh2aDZGcXlVZG9GVHB2UnhGc0lFdG1lTVU2RlM2ZmI1RE16cHFOSytRd1dBbmpoNldoQVVDQjhFamJJT3kvRkE2TE1oR0xBN0ZRZGtTNVpNMEtCYlFYekpzb1VJbXpKQ2dZMFZKckE5WTJ5NlRQNmcwK2QxcUQxa2RsbzlaMEY2RTFXVnN3M1lxV1FPZlh4Y2RXQWNxRER4MEZGVXdaV3Z0cmdzZnNlOE9NSUxlSWV5Z2dsZUZ6Wmx2SFhBUFV5ZzNaZ0FGYnpKaVd5M3gxbHVuemZCQ3pYZXRKUDNVcGFjbjFIZVNSVzFKN2lDSlNXSFlRQU9tZ1dpcXVvVHpwT21ZWmdYWld2eG9IeUNzanBzeXFpZUZsNlFRSWN4RnJFRWUwZlozS0M3ZlE1VDVRMmdoQ0l2QzcxYlMxcnRxSWhaUWtZMU1DV0hZV0NyOUN0eGFtNi9UQXdnR1FiK2RPZkZyTjBhdlRPeUd5TU56VVAybEloREVyZlBvVlo1YTloLzViWDNQZkxkblRzZnVlL2VLenphbk5YNGE2NnpjWXZueWlKaHgyV29VTUl2b05BTVh0QXlEQU5UbVRRSTlFTFE4MC8vSFBUVVlvWFNqMEZnU3NYSXRoZFpJd3hZakpGSDdLYnovM3Ewb29YWnVJUGI1MlhHbG1TNUJXaWVYc3JxbGR1RTBPQnRPSHJLLytIcG56SDJQcmxEY0VvT3cwQTVDK1lRNkRtNEVJSDdDQXpNU0prREJ3V2pWREFoQmhvVXVrWHJBQ0pJSUcxTWdIVGVwQUd2YVJ0bUhQRDRITlFxSHdwY0JGNUpyN05jOGtydTRPMzBPdlZOcFQrbTVOMFN4NXFTZ3pBZ3BSd005Qk9wNEw3eGZmZEFWVTNTRTVORk5WMUVCY3RlWkczaWdNVVkzUWhIK2ZEK0I0Y0tKZ1k4UGk4WlhzaS84Q09jdlN0bUhicjhWVTNBMXRqWWdTTy9mSS9XRmxOeVMrSlp2aDRJekFYWWV6NlZCb3RhQTFkTjBoT1RWU2xkSUtPdVlVSzBEMXEyb25VQUVTTFFZVXlBQnQ2RXdJREg1dzB0T3NhU3dMRXZjNUVydklPM0Y4bXVNRk5LK0xXbTVLQTRBTmFKVkRhamdvdUtBNkJiR1ZWSnc0UVljY2lVaWNZaFJJaEFoekVoS3RJMkJBWThQbThTR01BUEVGOXJReXZWdEpJRlpyVWFaa3A1UjRYakkwTk9FQWJtcEpPb29nb3VBZ09ZRnlmazRVRDVWYmtzNkpBcEU0MURpQkNCRG1OQ1ZLUnRDQXg0ZkY3WDlnTW9DRjExV3lweHBUY1FNVTMyTFdyaHQ2QmhRblRxSmNmUU9DTWFJQUhXaVcxTFZRVVhnUUZQWHBRazEwVjBrWmlyK3IzakFJRU9ZNlJSK0VnQ0F4NmZnMTVqZE9ncWVnSjkra1U5aHBKSlVaS0pxaForQVlUODlhTGNMSXI2U1F5VTFDUTFsUjAyZ0VwRkVJRUJUMTZVOUU4WlRvSEsxZnpLUlloQWh6SFMwSHdrZ1FHUHp3ZGhzblNwNktwaG5Zbmw4TzhIOEU5WURGRWlqTlBaa29ZSjBhbEhUZDBwdjZyTU0yN3FGdE1haUY3aWVBQlpCQVowWTYxN0VmaGpaYWxVK2JaTjJYUEtOWDQ2UktEREdMOEMwWUxBQUV3RzkxTGNUUE01dW1GZTlFOElkTldzeHNOaUc5OFBJQVlJQ1VtZW1aQnJLcmFVbkNQM0pOcURUek5MOEJDOUZFTUpETXhvZVFmTzVVaERvNmhnT0FYR1BHZytiTXFXT09rUWdRNWpuTExWU2hNRHhqWkk4emsrajB5cVFzQUI2cGtCcndZWDJpNzlQQWtDTXhWTjhZblBlSUt6dmJmTU1qMGZBQzV1K2ZWVEZEV3lyQVhSQzhIMVc0NWVBZ04xTFYwVUxJYmlkRTltU2psVnNJUTJYdSs2aHdpMEdKTy8rdlJQUVBTZmIxeTZtOXZtMG1SaXdPZHpYTEFqbWtod2xacDEwL3Aydmgrd2VWY1B2emkrYVUxL1dxeXEyNytZdTBsZDYxRXpPd2lhU3dSVmg5THVCQVpLV3Jxd0dZb3ZGZzZaZ3lyU29jMXNTSEJDQkZxTU9iNWNnZ0RVeTVZZm9GYUZvY3ZFZ05mbkRTMkVna3h3MWFyL05HRlozYVNMa1E0eU5VbmcrSVpGclVMVWlUaTlWWnViWWhiRmRzV0M4bUtlQ0F5QXJrVlpoZDNRWHVxWnNVS0FVaGJub2tNRVdvd3AxWG9nQTVZK2c1dFNEbkNIS2hNRFhwOHZTRTlYaVdUYzA5TlB6UTdOZWxWVFNTY0RYK1QxaGVDVUhNMFJBYUt1bkRIR0IzMnRWSFF6enUwOUlpdVpHQUNPZWp4UXNScWFKeUpocjdybjVCYUYzVU1FMXJORExzbVlIWUE4eGs0c3oyTG1tL1pyTXpIZzlUbDh2cVJsYm53MEhQWHJjcmVZVXBiN2NmRktHK3hVZHZZTHRxU0Jmd3BPMmVlanZnRTl1b0I1ZkdsVVl0VDFDVTBtQnZTOGlIblFabWhUQXhzb1gxQUJoT1BKSGNWTW5Wd1g3K0VqVWRpOE9rQWdiVXdmSE5kVldHVWsza3ZCVDk5bFlzRHI4M3hGM2FRbDIvOXBueVpmL1p5ODQ4NlhoYXRMV2txZXN1dzlRRDZNVEhnMVZYZGNmMVlZRkprRXNJeWhlcXM0NERReG9PZkZmc0NBemRCbnRjMG4vcmFVK2F4UXozd0hBQlBnbHRqQ1R3RUNhV1BtSmpBTzRJczkyUFh1RnZLc2hJbUJrdGZuZ0Q1MXZVRVhXNHEyS2pZcVlFcGFnbmxpYVo3VElGdkpNdzNIM3FQQVBzbTdKWGVZaG1HVkF5K0pKeFBPRklPa0NRZUh0eVZGNm53QWZLeHNNZkFOOHpCdnJ0MXpiRWtENEhGems0UVBYZHgzTTBDM0VpRXlXNGdORUVnYlU2emhIM1JFYUFPRzU0VThLMkZpQUVibThUbXVCdGxjVEFXS3E2emFYQlVRWncveCtsejU4NXhFOTR6eUF0NHIydmprT2hoWlRTNUhseHRaR2haN29nYi8vdDVaYU56WXpYdVljUUNtU1hsUGJqOGVBQmxUTWFTNE1QaDNGOGwvdjhrWVFDR0krUDZqQWZSSVVpdXpzL1orZ2JReDVYazh2SjhHUVFQVk96TnhWc3JBUUlqUG0weFpiODFUVTZxcnJOcWNGZlVNZTFPNG4wa3VkRTh5YVVrWkFYaGJXbWZlNnNudnJQS0tQeEdodTVydTlHZk9ObkdkNXJPVlltS2dJYjFnUXBsVHhsYUlhNEk3eEhiWjQvbUdnVC80RFVjWVBVZFZHZWpScEwvTXppUUdDS1NNeVlNQ1dKYkNnNWxBQzJWZ0lNVG5NRGhwdmYyZGpXd2p6TFVvdExPM3hla1o2NS9La202K25ua3E3bm81bERITTBSY2crTlNRcUhwckV1MUZPU1lXa2dqZHoyb0ZqQU9iK0xJa2NzRnpvSXZQR1BhRmxlMEtyaEExc2crZ2NnM1pSM3dJdU1IZ0NrdEFqeVFWTXBzM2hidGZJR1hNd01kd0l5Q1BXeEpKa1RvR3dud09nMXNlVHNYOUE2WXVKNUljcFNPUWw2K21HNWpMMkllVExpOWUvMUFWSE1YWXpVZXVRMDcvOWNkdWpNc0hqbHhyZ2ZsZllkYXVTSHJuM2d1cnRwWFEwczhldG9SOUcyY2hXOEtlc0pBQlNva0RBL2MrOFVDczY5UkRqMDlpOSs4ZE8xcEJCdnhYcFc5ZzJid0d5b3g5SkVYZ0JWWEdQbXMyd1NpR0NRaXZLYUFuWXdyZWRtWHNoQlAvOUF1MEdhUDl2ZEIzZ0h6dCtrU21SOEZBc004SFN1RGUrUDlKNWI0YSs3bTVtSWxjTWJXWkxiZWk2QzJIR1FBNXZrQ0x1TkMzNkRWKzFaSW14cy92UTRQVEQzNTM1dy9qR2FSYTdZSy9jakp3emVrVzd0dGJQWldzaVlJQlhKcjhlZ20wNERUeEM3ZVMxTlZmZ1JiN3ZyN3pYVityQWtHMmFvaTFqM3NESGhMZ09aNkhCRVd1WDZERm1JSzZIUVh4K2lXTlRzRkF1TTl6MkhSNXp4UHZCNGRQd3JBM2p5aGpYMkVCNExvZjNQZ3c3NDcveUJEK21TRCtJOFA0SzVKZHZMeTNvdS9CZVpjbytuSm03ZElOR1R1akJxcjQxMjVxd0hpR0xWVWtYeWdZaVArUklmd1h4VEg0UjRZVDBCWldYUHhmRnNkZ01OckRSeWE2dDV3cC85UnN4cytvL3VyZG92Q0Q1UnFuWlRibjRkMHIwR0tNdExkQ01SZU9HZGUza1o5Y0NnYmE4SGtPdnY2TnJ6dHdnWGJxdXVBdWRzdURxeFY0QWE1R3ZNNjA2SEhsZmxINTlJL2pxdDlWOTBuYUZBelFYWDNjM0RXSmFnbkl2aTd1ZXE5QTJwZ1MzMjI2cFNlMUNnWkNPb2cyL3p6NkJiWi9UL3dQQndYdjNDRHlsOTRFLzM5M2ovNXRxbmR3SGNCQUZQM3hxcnNxU3dkK091L1ZGdHBnUlFLSjV5Rzd2cFZqd0M3emZLM3BDQWJPQ2VQQmt1SHdnV3hnSVBQVitzRUFiR0RKM1VobXEweHRZQ0R6eHZyQlFGODd4d1B3QlpDME1jN2M4WWFrMWc4R3Rvcmp0cENKM01CQTVxWDFnNEVGY1JDVldXZW5OakNRK1diOVlHREtjWnllMmN1cERReHdUOFJmTU5leTB2bE1OUnl2MVV5N1pqYjJBOElwOENyc2tDaWMxMFNsTFVQcWJlMGV6bXZIdUFkLzh2bExpbkMwK1BaL24zUzNPeDlxNFF1U3ljQng1aysrOEJzNDJ2elcyMDYyOFRBWktQdDhhNGFmVGFSWDdYd2J1ekZlK0R4bTNtRFNqQmx1OVVZK2dBOXY4SlVRdkoycVNGOUcwRzQ3OTduOTRjY0RNL0ZydUxHOTR4c1lPUGZudGEwUkh2NVFXODNiYmZ4Ly9mblZ0M1FtU1lNQUFBQUFTVVZPUks1Q1lJST0iCn0K"/>
    </extobj>
    <extobj name="334E55B0-647D-440b-865C-3EC943EB4CBC-30">
      <extobjdata type="334E55B0-647D-440b-865C-3EC943EB4CBC" data="ewogICAiSW1nU2V0dGluZ0pzb24iIDogIntcImRwaVwiOlwiNjAwXCIsXCJmb3JtYXRcIjpcIlBOR1wiLFwidHJhbnNwYXJlbnRcIjp0cnVlLFwiYXV0b1wiOmZhbHNlfSIsCiAgICJMYXRleCIgOiAiWEZzZ1J6MWxTQ0JjWTNWd0lDQmhYM3N4ZlVnZ1hHTjFjQ0F1TGk0Z0lGeGpkWEFnSUdGZmUzSXRNWDFJSUNCY1hRPT0iLAogICAiTGF0ZXhJbWdCYXNlNjQiIDogImlWQk9SdzBLR2dvQUFBQU5TVWhFVWdBQUJBVUFBQUJJQkFNQUFBQjhYbEhtQUFBQU1GQk1WRVgvLy84QUFBQUFBQUFBQUFBQUFBQUFBQUFBQUFBQUFBQUFBQUFBQUFBQUFBQUFBQUFBQUFBQUFBQUFBQUFBQUFBdjNhQjdBQUFBRDNSU1RsTUFNbFNKdTkzdnpYYXJacGxFRUNKSlEvU1BBQUFBQ1hCSVdYTUFBQTdFQUFBT3hBR1ZLdzRiQUFBUnlVbEVRVlI0QWUxZGEyeGNSeFcrNjd4c0oydGJ0RlNnVnF4SlN5V1FJS242b0dwVnJmbEJTeFhCR29GVEJSVzJDT0pLRkZoWFNrbC9nSGFyQ2loSXNCR3EwbFlwckFVU2oxYlVob1pIRmNTdWhLcUtnbVNEbXFZZ1Vycy9nSUpBZGlHeFNmb1l6cm4zenR4NW5IbXN2VnNucnU4UDN6Tm5aczZaYythYmMrYk92YmFqU0wzZWROVmVkdnNIaGhMbXBnbTFjcVAwQnZCQXoyRVdYNmNuWTJPYm85Mnd1Y3JHeDI0NWVQQ3V2ZVBzWlpUZlpPUDdzVHcyems1M1E1OHNjeHRiMmo5MjhPREJzZkVLbTRhSzdXeHBQQzd2cmJDdUdDc3JYME02M09jWEl3QnVQM0ovbVMwTnc0QTN4VzdxOU1oekNjemluNmRRdUZSbW5WYW15eXRJeWthZ2NsQXFMK3FOMTA4NTNPZFBnVVB1ZURkWW5yOHNYcUZUYkxnYmJyajNpWnRpenkvZi9QaGpLUC9TdEh6NjVzZnY2WVkrV1didjlmZFhZK1VIamx3M0R4VTl2UHpSSTljT3lRM1hHUjNxOHd2Qk9RK250citaSFlwNkdKdnRraXMyZzZyL1NzSTNRZm5NZkplVTZXSkxvT3dHaVZtRThuZWs4am9sUTN5K1hYRkY0MHcwMDczMDNBZTZEa20rQnJpOWZ1bTRBWGlUZEVlN1dQY01sZldzTVIzZzh4MFZ4dTdNaHJtZDNjT1NMVnZHNnh5MUJlYThKWWxEL08yV3lsMGx5NHk5SWl0b1FreVN5K3VVRHZCNWtiSC95ZFpYbHhqN2o4em9KRDNIbUxMOXcvRU5kVktCUTFZZWRDM0s5V1hHWHBMTDY1U2VBN3RsMDB5Zm40Q0FxTXpDQW5SNVZlN1RTUnJDYi94SXdHWHE0MHY0ajg3emV1bSthYlh4QXZQT2lDVFF3RVJjMS85cnFZa2dyeFJVMjBUSEJiWTdBcS9QQnlBVGZFbVJpdUY1Vk9GMHNORFVnczZNaG9sWVZVN1pNbkR0ZFNWYWNXNGJkelNzSnJYZm9XRWlxU29vVzRhMGVhL1NVWklSUUhaY1lJQk9wWW5YNXhjWmt6QUFycGxXaEhTd1VOYkNiMUhEUkt5cWgwMFFLcHZ4dVJKUkVjclNZeUErazlTTXpydVdEUmFlS0szY0l4MFhTSXpQeWZMNW5Gb0xWZGFkNHdFWXFCRitRWmV5VFl1TjZTWGpVSU5hb0U3anRjbzVwdWJGYlZCdWFXMmlxRTRkV2ZhUmtjbm9Tekk2THBEVVltZDZmVjVnek1COXZYdkhBM3BLeHFQQ1JXUDRYY0tBbmhjSE5Vd2s0K2o0bEhWY29PRXZOOFBuYzl3TmZFNFhVZWplVXpPVmtzMjQzeVVNTkxXOE0wUGdmeDNHQVovUG40V2wwTkl4TU5qZDQ0RWhTUittNU4xU09TRzdoSUd5dVJjaGpnYzZ2bXc3THREd2w1dEJiWU5rbjFlcFU1S3RyOS94QUoyU3U0TUJiMTVNWE5ueEtldTRRUGVVRzdWenNNNWtwdVp6WElhamNuMU1iK25lOFFDRVgrVjRnRTdKM2NHQXNmMEY0eGNONDlmZm50RGpjNmdtVHVrMkU3Z3dmYlVpVGpFb0pYY0hBL3FqSUdKaXdyU2k0OHUyNHdMTk1UczVIcDlYdEpjb2lhek5xM2dZZG80bWlxcEJLYms3R01BWU9DU05qOTZMckw4NDRQWTU3aGhmazd5U2twdlgrSGdnNmc0RzVzQmEyVmd0TC9LcWppL2JqZ3ZrSXcyN2U3WkJDK0NWYVZQU3RxNTlQUkNZa3J1REFVOWU1SDdvK0pSMVhDQWZhZGpkNC9NU1lHRFdsTFNGT2lrem0vazRMejVRMmY4cnRaR2VrdkZMSnlJbHQ0V0JkKzVkNXQrL3FNcjBVbEhiaXhUSTQ0RzF6UVhCeHVqRzJjdHVuK01NVU9ldlc0bW5acnNPUzAzK2FuZ2Z5ZGl0U3JXZWtudGhCTHVWRm5HaERRemt2OEtXeXV5RFVmUVhBc3lxNUtxMkY2bFR6OFZyZWtiVWhqR3FhYTZTMitmNGpSSDEvanczN0pJWlZwZHZzbE9QUlFOMU5pbTNId1NOY2hsSDBKSVpDZDBHQnVyczVmbm95ZE96MjRuWERwcGcwTFVvc3lBS3ZpS1hVN3Jqb1R0Y1lCdkdFQU8zc053K1h3Q3ZqRnA2cnBaZFpNdERJQ05mVmtBMkUzUTgwTWFlOEpuazI0ZlN4SlI2N2tBTTM1TVhSWS93S1JOZDNFU3d3RGFNY1d0VWF0MCtMd0lHSnBYMkhTdkFoeW0xV0ZoQmVTTUZHcFdQQUFwMFNnNk9BL0FaM0FTcTJYSzI3TVdBT3kvR2c0MS9CRTlaMXNWTmhRcHN4eGkzUnFYVzdmTUtJN2VFaW9TVkZjQ2M5R3UwUGpZdmlhaHF5YWRPcCtSZ0RNeWtMejF4alN2Z2tuUnkwcDBYZWFzMTNBKzBZMHcyWEMvbDlEazZUbG1sRG5INVMzNXZ1K2FKYmhCL2hoTjJMeWZpSW1qVUx5b2xoMklBTnJVZlQ5U1U2ZHllVkNZL0IzWE5VRzdKRFZJNmROa1NYV2xXb01DMmpLRTFrVnpDN016bkdCeERud0R3L2FMbEl0WWZtTU1GOThnWVFOVHBsN0pOUzQwSXhVQkJ6Q0lFRkVxUTdCVEFwWEhKOVp3T25ETGUzSDhQRk5pV01YNnR2SVhiNS9oT1VkbXg4VzdFblhKZzZsSGxIVkRTOVcvWlUzK3Z2TllRZFh1T1pkZFJLTWY1WE5NWWlvR3llTFF0MElKa3VVWFlqMmFxangwcldhSmc0SlRKb3QxMG9NQzJqSEZybEd2ZFBwK0RHZkF0SGk2dHJ3S042ZXRXM2lhN1ErT2h0TFJaZmhZTVRjbUJHSUNqYnY3OXl4eDV6cENOQ0tpcWh2aDZGcXlVZG9GVHB2UnhGc0lFdG1lTVU2RlM2ZmI1RE16cHFOSytRd1dBbmpoNldoQVVDQjhFamJJT3kvRkE2TE1oR0xBN0ZRZGtTNVpNMEtCYlFYekpzb1VJbXpKQ2dZMFZKckE5WTJ5NlRQNmcwK2QxcUQxa2RsbzlaMEY2RTFXVnN3M1lxV1FPZlh4Y2RXQWNxRER4MEZGVXdaV3Z0cmdzZnNlOE9NSUxlSWV5Z2dsZUZ6Wmx2SFhBUFV5ZzNaZ0FGYnpKaVd5M3gxbHVuemZCQ3pYZXRKUDNVcGFjbjFIZVNSVzFKN2lDSlNXSFlRQU9tZ1dpcXVvVHpwT21ZWmdYWld2eG9IeUNzanBzeXFpZUZsNlFRSWN4RnJFRWUwZlozS0M3ZlE1VDVRMmdoQ0l2QzcxYlMxcnRxSWhaUWtZMU1DV0hZV0NyOUN0eGFtNi9UQXdnR1FiK2RPZkZyTjBhdlRPeUd5TU56VVAybEloREVyZlBvVlo1YTloLzViWDNQZkxkblRzZnVlL2VLenphbk5YNGE2NnpjWXZueWlKaHgyV29VTUl2b05BTVh0QXlEQU5UbVRRSTlFTFE4MC8vSFBUVVlvWFNqMEZnU3NYSXRoZFpJd3hZakpGSDdLYnovM3Ewb29YWnVJUGI1MlhHbG1TNUJXaWVYc3JxbGR1RTBPQnRPSHJLLytIcG56SDJQcmxEY0VvT3cwQTVDK1lRNkRtNEVJSDdDQXpNU0prREJ3V2pWREFoQmhvVXVrWHJBQ0pJSUcxTWdIVGVwQUd2YVJ0bUhQRDRITlFxSHdwY0JGNUpyN05jOGtydTRPMzBPdlZOcFQrbTVOMFN4NXFTZ3pBZ3BSd005Qk9wNEw3eGZmZEFWVTNTRTVORk5WMUVCY3RlWkczaWdNVVkzUWhIK2ZEK0I0Y0tKZ1k4UGk4WlhzaS84Q09jdlN0bUhicjhWVTNBMXRqWWdTTy9mSS9XRmxOeVMrSlp2aDRJekFYWWV6NlZCb3RhQTFkTjBoT1RWU2xkSUtPdVlVSzBEMXEyb25VQUVTTFFZVXlBQnQ2RXdJREg1dzB0T3NhU3dMRXZjNUVydklPM0Y4bXVNRk5LK0xXbTVLQTRBTmFKVkRhamdvdUtBNkJiR1ZWSnc0UVljY2lVaWNZaFJJaEFoekVoS3RJMkJBWThQbThTR01BUEVGOXJReXZWdEpJRlpyVWFaa3A1UjRYakkwTk9FQWJtcEpPb29nb3VBZ09ZRnlmazRVRDVWYmtzNkpBcEU0MURpQkNCRG1OQ1ZLUnRDQXg0ZkY3WDlnTW9DRjExV3lweHBUY1FNVTMyTFdyaHQ2QmhRblRxSmNmUU9DTWFJQUhXaVcxTFZRVVhnUUZQWHBRazEwVjBrWmlyK3IzakFJRU9ZNlJSK0VnQ0F4NmZnMTVqZE9ncWVnSjkra1U5aHBKSlVaS0pxaForQVlUODlhTGNMSXI2U1F5VTFDUTFsUjAyZ0VwRkVJRUJUMTZVOUU4WlRvSEsxZnpLUlloQWh6SFMwSHdrZ1FHUHp3ZGhzblNwNktwaG5Zbmw4TzhIOEU5WURGRWlqTlBaa29ZSjBhbEhUZDBwdjZyTU0yN3FGdE1haUY3aWVBQlpCQVowWTYxN0VmaGpaYWxVK2JaTjJYUEtOWDQ2UktEREdMOEMwWUxBQUV3RzkxTGNUUE01dW1GZTlFOElkTldzeHNOaUc5OFBJQVlJQ1VtZW1aQnJLcmFVbkNQM0pOcURUek5MOEJDOUZFTUpETXhvZVFmTzVVaERvNmhnT0FYR1BHZytiTXFXT09rUWdRNWpuTExWU2hNRHhqWkk4emsrajB5cVFzQUI2cGtCcndZWDJpNzlQQWtDTXhWTjhZblBlSUt6dmJmTU1qMGZBQzV1K2ZWVEZEV3lyQVhSQzhIMVc0NWVBZ04xTFYwVUxJYmlkRTltU2psVnNJUTJYdSs2aHdpMEdKTy8rdlJQUVBTZmIxeTZtOXZtMG1SaXdPZHpYTEFqbWtod2xacDEwL3Aydmgrd2VWY1B2emkrYVUxL1dxeXEyNytZdTBsZDYxRXpPd2lhU3dSVmg5THVCQVpLV3Jxd0dZb3ZGZzZaZ3lyU29jMXNTSEJDQkZxTU9iNWNnZ0RVeTVZZm9GYUZvY3ZFZ05mbkRTMkVna3h3MWFyL05HRlozYVNMa1E0eU5VbmcrSVpGclVMVWlUaTlWWnViWWhiRmRzV0M4bUtlQ0F5QXJrVlpoZDNRWHVxWnNVS0FVaGJub2tNRVdvd3AxWG9nQTVZK2c1dFNEbkNIS2hNRFhwOHZTRTlYaVdUYzA5TlB6UTdOZWxWVFNTY0RYK1QxaGVDVUhNMFJBYUt1bkRIR0IzMnRWSFF6enUwOUlpdVpHQUNPZWp4UXNScWFKeUpocjdybjVCYUYzVU1FMXJORExzbVlIWUE4eGs0c3oyTG1tL1pyTXpIZzlUbDh2cVJsYm53MEhQWHJjcmVZVXBiN2NmRktHK3hVZHZZTHRxU0Jmd3BPMmVlanZnRTl1b0I1ZkdsVVl0VDFDVTBtQnZTOGlIblFabWhUQXhzb1gxQUJoT1BKSGNWTW5Wd1g3K0VqVWRpOE9rQWdiVXdmSE5kVldHVWsza3ZCVDk5bFlzRHI4M3hGM2FRbDIvOXBueVpmL1p5ODQ4NlhoYXRMV2txZXN1dzlRRDZNVEhnMVZYZGNmMVlZRkprRXNJeWhlcXM0NERReG9PZkZmc0NBemRCbnRjMG4vcmFVK2F4UXozd0hBQlBnbHRqQ1R3RUNhV1BtSmpBTzRJczkyUFh1RnZLc2hJbUJrdGZuZ0Q1MXZVRVhXNHEyS2pZcVlFcGFnbmxpYVo3VElGdkpNdzNIM3FQQVBzbTdKWGVZaG1HVkF5K0pKeFBPRklPa0NRZUh0eVZGNm53QWZLeHNNZkFOOHpCdnJ0MXpiRWtENEhGems0UVBYZHgzTTBDM0VpRXlXNGdORUVnYlU2emhIM1JFYUFPRzU0VThLMkZpQUVibThUbXVCdGxjVEFXS3E2emFYQlVRWncveCtsejU4NXhFOTR6eUF0NHIydmprT2hoWlRTNUhseHRaR2haN29nYi8vdDVaYU56WXpYdVljUUNtU1hsUGJqOGVBQmxUTWFTNE1QaDNGOGwvdjhrWVFDR0krUDZqQWZSSVVpdXpzL1orZ2JReDVYazh2SjhHUVFQVk96TnhWc3JBUUlqUG0weFpiODFUVTZxcnJOcWNGZlVNZTFPNG4wa3VkRTh5YVVrWkFYaGJXbWZlNnNudnJQS0tQeEdodTVydTlHZk9ObkdkNXJPVlltS2dJYjFnUXBsVHhsYUlhNEk3eEhiWjQvbUdnVC80RFVjWVBVZFZHZWpScEwvTXppUUdDS1NNeVlNQ1dKYkNnNWxBQzJWZ0lNVG5NRGhwdmYyZGpXd2p6TFVvdExPM3hla1o2NS9La202K25ua3E3bm81bERITTBSY2crTlNRcUhwckV1MUZPU1lXa2dqZHoyb0ZqQU9iK0xJa2NzRnpvSXZQR1BhRmxlMEtyaEExc2crZ2NnM1pSM3dJdU1IZ0NrdEFqeVFWTXBzM2hidGZJR1hNd01kd0l5Q1BXeEpKa1RvR3dud09nMXNlVHNYOUE2WXVKNUljcFNPUWw2K21HNWpMMkllVExpOWUvMUFWSE1YWXpVZXVRMDcvOWNkdWpNc0hqbHhyZ2ZsZllkYXVTSHJuM2d1cnRwWFEwczhldG9SOUcyY2hXOEtlc0pBQlNva0RBL2MrOFVDczY5UkRqMDlpOSs4ZE8xcEJCdnhYcFc5ZzJid0d5b3g5SkVYZ0JWWEdQbXMyd1NpR0NRaXZLYUFuWXdyZWRtWHNoQlAvOUF1MEdhUDl2ZEIzZ0h6dCtrU21SOEZBc004SFN1RGUrUDlKNWI0YSs3bTVtSWxjTWJXWkxiZWk2QzJIR1FBNXZrQ0x1TkMzNkRWKzFaSW14cy92UTRQVEQzNTM1dy9qR2FSYTdZSy9jakp3emVrVzd0dGJQWldzaVlJQlhKcjhlZ20wNERUeEM3ZVMxTlZmZ1JiN3ZyN3pYVityQWtHMmFvaTFqM3NESGhMZ09aNkhCRVd1WDZERm1JSzZIUVh4K2lXTlRzRkF1TTl6MkhSNXp4UHZCNGRQd3JBM2p5aGpYMkVCNExvZjNQZ3c3NDcveUJEK21TRCtJOFA0SzVKZHZMeTNvdS9CZVpjbytuSm03ZElOR1R1akJxcjQxMjVxd0hpR0xWVWtYeWdZaVArUklmd1h4VEg0UjRZVDBCWldYUHhmRnNkZ01OckRSeWE2dDV3cC85UnN4cytvL3VyZG92Q0Q1UnFuWlRibjRkMHIwR0tNdExkQ01SZU9HZGUza1o5Y0NnYmE4SGtPdnY2TnJ6dHdnWGJxdXVBdWRzdURxeFY0QWE1R3ZNNjA2SEhsZmxINTlJL2pxdDlWOTBuYUZBelFYWDNjM0RXSmFnbkl2aTd1ZXE5QTJwZ1MzMjI2cFNlMUNnWkNPb2cyL3p6NkJiWi9UL3dQQndYdjNDRHlsOTRFLzM5M2ovNXRxbmR3SGNCQUZQM3hxcnNxU3dkK091L1ZGdHBnUlFLSjV5Rzd2cFZqd0M3emZLM3BDQWJPQ2VQQmt1SHdnV3hnSVBQVitzRUFiR0RKM1VobXEweHRZQ0R6eHZyQlFGODd4d1B3QlpDME1jN2M4WWFrMWc4R3Rvcmp0cENKM01CQTVxWDFnNEVGY1JDVldXZW5OakNRK1diOVlHREtjWnllMmN1cERReHdUOFJmTU5leTB2bE1OUnl2MVV5N1pqYjJBOElwOENyc2tDaWMxMFNsTFVQcWJlMGV6bXZIdUFkLzh2bExpbkMwK1BaL24zUzNPeDlxNFF1U3ljQng1aysrOEJzNDJ2elcyMDYyOFRBWktQdDhhNGFmVGFSWDdYd2J1ekZlK0R4bTNtRFNqQmx1OVVZK2dBOXY4SlVRdkoycVNGOUcwRzQ3OTduOTRjY0RNL0ZydUxHOTR4c1lPUGZudGEwUkh2NVFXODNiYmZ4Ly9mblZ0M1FtU1lNQUFBQUFTVVZPUks1Q1lJST0iCn0K"/>
    </extobj>
    <extobj name="334E55B0-647D-440b-865C-3EC943EB4CBC-31">
      <extobjdata type="334E55B0-647D-440b-865C-3EC943EB4CBC" data="ewogICAiSW1nU2V0dGluZ0pzb24iIDogIntcImRwaVwiOlwiNjAwXCIsXCJmb3JtYXRcIjpcIlBOR1wiLFwidHJhbnNwYXJlbnRcIjp0cnVlLFwiYXV0b1wiOmZhbHNlfSIsCiAgICJMYXRleCIgOiAiWEZzZ0lGeHRhV1FnUnlCY2JXbGtJRDBnWEcxcFpDQklJRnh0YVdRZ1cwYzZTRjA5Y2lCY1hRPT0iLAogICAiTGF0ZXhJbWdCYXNlNjQiIDogImlWQk9SdzBLR2dvQUFBQU5TVWhFVWdBQUF5Z0FBQUJVQkFNQUFBQ2IwZzdsQUFBQU1GQk1WRVgvLy84QUFBQUFBQUFBQUFBQUFBQUFBQUFBQUFBQUFBQUFBQUFBQUFBQUFBQUFBQUFBQUFBQUFBQUFBQUFBQUFBdjNhQjdBQUFBRDNSU1RsTUFpZStaRUNKVXF6SzczYzEyWmtUbkF6clZBQUFBQ1hCSVdYTUFBQTdFQUFBT3hBR1ZLdzRiQUFBUFhVbEVRVlI0QWUxZFRZd2RSeEVlWjMrOHhyRjNFM01qMFRNTFFoQWhucTBWR0IvZ3JaRGdoTFFyYmtoSWRqZ2tYTkJhc2tnVWNkaVZRRWhJd0ZwQnlDSVJlaXVmaUJHc0x3UVpJejFINHNBaGFCMGhiaUN2d2pHQ1hTOEppZTBrVGRYTTYrbnE2cXIrOFQ3N1lMMDVlS3E3cTcrdSttcTZlbnBtOXJtcUhxcGo4ajk0YkQ5QW4rN0xnQWMrc1c4UFNpQktkS09HUFg1Q2FwNHhlTHdqTmQyZnVxbjdNdUNzMmJlMUpSQWx1bEhEeks3VS9KQUVaY2tzU3Q2VjFKVkFsT2pHYkpnMGIwdk5EMGxRenBobHlidVN1aEtJRXQyWURWTnlqcHFSWXhWRDJuK2JZc3MrZ0ROWW1ubjZwZTdlMWI4TUIvbFlNRmdHUk51blJMZnRKQWdLRVZwUVVpNElJK1JYS2Jia0F3U2FhWmFlN2RhTG1mbHQzWGZpemoxQXVDNlI0UVptL3ZKdnJsMzc0NlY1ODEvczBEUHpUMkg1OHJ3SngxU0lVSUtTZE1FWkdFaUh6ZDVUbDY5ZHUzWjV2bXZ3NW1MQzdNM1g1VXRkczFGcks3WUVTUGtWRVpacWtKa2VoR1R2RDZkZU11WlRXTkdwQ2ZQd1V4QlVXZGR0bG9NbS9yZXhTeU0yLzFLSVdsYUlFSU9TNFVLQTd5cldpUjBYb0hxV2xKdWJEY1VXQjFFczZTelZVRWNIRUpJdkxJTDh0VDVlS0VmTS80SWhFaENlZmtUM3RWTXYxLzdldlhqeTc5am42V0g1enNXVE5uVTZLSVVJS1NnNUxqamdRSHIwMkF2QUFSeFh6eis1REszVHR2eksrU2ZXYW0zRmxnQXB2eUxDRW9ETTlJMTVkN3RCbTlsOHQ2cFdoSlUwRHVHYkV0YzlCTDdmV25ROURrRDVYV1FpT0JRaWhLQmt1UkRnK3hYQWd2a29xZXBBK1h0dFdiR2xiUzhYNGl6MUtDa0h6Ym1qWnBoSDZVQnhDS3BaVlhIZGcrRHNPZEpoR3NvYnBPeEVoUWdoS0ZrdU9HQlJXZ1VhYU1PS29jdWNZZ3Z0VUNoSFdYclRtTHRyRHJEM1BpVFlFNjQ4bEtJUVREdXUreEVJd2picE1RSGxPVkoyb2tKRUdKUThGeHl3S0cwYTh5RnRnRURmY21YRkZxZFFMTVZZd3V4eG5TQWVObDFqenBLS1JveEJjT1c0N2hJTVNIdGdrTlpvUlNzclJBUkJ5WFNoeFJXRlNUQmpsN1pBa041elpjVVdwMUFzUlZpYUhCanphd3BZUCtoWnBEVzFISUVvMUYweHByN3hzdDE0a0d4OVZTbEU4S0RrdXVDQUpRbXo2QVhTd0lLazJFSTZsSW9SUnI4QnlXdlJ3K3Q1dWRRMlJTQ3NTbnVPNndMKys2MHFDRHNzU0s1TklZSUhKZGNGQnl4Sm1FV3Zrd1pZV1dtUUZGdEloMUpSWjJtbTZ3Mk53R2RNczYvekI5RWhmTDBHWVRtc2JHczJ2YlFBbXlJV3BGWXhjNlprdStDQUpZbG5VWllUSDJSUWhNdjBzQkcyS1lrN0t0L0xhQUJaV3FpcUFWdGdIWlpDQkpzcDJTNDRZRWxhZ3BsQjY0RUdlaitpMkVKN0ZNb3FTN2pEdnNMQUhqWENObVYwUWVHNUd6ZjEzZ0xyekZHSThJT1M3NElEbHFRVmxrVm4vU0FwdGtoSW1YVnFVQ0FkN3kweUVQQnlnMVZCVVlVSVZlTzZVdTdtMThVUVV5SENEMHErQzRLbHBLckhzaWhNd0x1a1diR0ZhSlNLR3FPVFhTbDFTTnVVT05ITUhtMjRXazNLM1hNTVlGaFVpUENDVXVDQ1BJaXQzUXlYT3JKTjBkWTMyL3NlemhwTG1EZERRcnJDTm1WMFFWbnkwMExGY2pmMUxpY29CUzVRNkVCT0xYV0tMUUZPZm9VV2xJNTQ5N3NwdmFmVUlDUWpvcnFRRnJ4dHlpd0xFZ0ZVaVBCbVNvRUxCRGtVMlIxdy9meDZsNmdwdGhDTlVsRmhDUTBobTFhTDJyOWpKWEpXSUlpR0U2TzZ3Q0xmcHREYzdWQ3lObzhsTGxEb1FHWjN3QlVDMDZYdWdRWGxFUmo0WEdCZTFRL2Zwb3h3b1Ird0N3R0NSSE0zTlVjaGdzNlVFaGNvZENCakdsd2p0UmdrbXRrVlcwaVBVbEc1ZEhzdzhIS0kxUS9mcG93dUtLbmNUYzFSaUtCQktYR0JRZ2R5YXFsVGJBbHc4aXZrb0V4QlRLUkpNWkMrSVpFaFpCTml1cW5jVFJFVklraFFpbHlnMElHY1d1b1VXd0tjL0FxWkpYemJKUEcvdVNFZ3l4Q0NJbFRGZEhudWx2WitGbFVoZ2dTbHlBVUxLNTQ3YktsYjk3Y3BJN2dsbm43eE01K3ZoLzdYcGJ2UGdTQ3pCT05LUzByVnBiblVlaUJEMkZiL0hOUGx1UnVlSDNpNW15S2xnMUxrd3BIQm55aTZMdy9ZVXJmRmxqckZGaDhrV3VydGRXdFAzekptMC94ZUMwb2YrRmdUY0g0azFDbHhsVFMxNFJyZFdSaVU5c0pyZlp0V0VGa2hnc3lVSWhkV2cyZXZaQ3d3WTVjVUswRDJYbmtwdHRBdWNYbml6dG9CWEMwbXpLdUwxVnQ3aXpLalUyQ0hkUE1yWThldWZ0NGpwcnVUdjAycEZDSmNVSXBjd0lkdUgzQlRiVG01MUNtMjJQN3A4ODRucTZwcmJsU3JuNE43L1ZWSVVTSkxtTjFWSTROQlJJaEFxNm1JNlhZU3VadENLa1M0b0JTNWdIUFMyN2JTb1pKTG5XSUx4WWpMbTJjcm1IN0hEK0hiSzdneWo4dEJ3VnQ4YVoyWHNXTkU4eDR4M1VFaWQxTXNoUWdYbENJWDhLR2JtaG1TUzUxaUN6VTNLay9qMEQzellXK2pxdkI1M2R0eVVDQmMzcDQxaXVrZ0puOVcvN1dHOUkvZDg4U0NBb1B5dzh2ZDFBcUZDQmVVSWhmd0t4cDFwc3h5bzZDOG5iUWxnd3VMY1FnZlk2eWFPN0NZVkpoSWR4MmpWZ1hQSFdpYW94VlJ1U1g2SzlCTk9lemprMVkzUk1UY3pZL2RVSzJwU1FhbEExRFpMdURRYXZ3eHZQend6Qkp0eWVEQ2dwekJwRFJvTE1CY2VVRU95aVkwcmRrK3lYTkx0R1QrMEIxN0hiYTZJU3JhOC9NRmQ1eUc4cFZRcmFrUmlZQ1BCOXVzVytiQ1ZpU0NIWmhGenFxRmhUN2Jwc2czSFJsY1dOKzJMb0RVYmQ2SzRFeFpGb09Denp1OG0xUGJYVDYzUkI4RVpPWDQzYkJycXh0Q0pYTTM3WklLU3FFTE02ZS9UTkU5ZVpCYTZrUmJNcml3b3d4dTRBTlcwenlBWDhVUGlDU1djRGFyNjU2RmNtY0p3clg2VWtSM0ZrYWx5ckZ0aW54MWtwbFM2QUlkbDh0ZzFpNnQ2L05VSndhRjlrakkrSkFSWmtqejdIWHFPNkF0c1lSYmFlOHp6VGlxQktIMWlPakNoTGRKcnU3TmcrUkJLa1MwNmF2UUJRL2JMMkI0TWIrMEJ3K1Nkb0cwSFJMQzBUMVFnRGZoSlBJU1MvaXUzSzdNQ1VSc2xpQzBiaEhkRGh0MG5lZHVpcGtLU3FFTEZKckp5VzNLZm9OeUFLY0kzSlNUeUVzc1llSlFiMGFZelZDVUlFS3RwaWFpTzBqbGJvcVpDa3FoQ3hTYXllbWxUckdGNGFqRm83K0FwaVZqcmpzTmlTVzB3OXM3dnZIWTYzLzk1elBQZlBjZnJ6KzI1cnBhU1lLd2Jmd2MwWVZCeVF6R1BXN2t5bENJYU5OWG9RdmNURkxtV1RSYzZoUmJDRVphWFBGdWR5V1djSU43bkFEaE0zUjdrRWxtTlNRSTI4YlB1bTQ2ZDFNc2hZZzJLSVV1VUdnbTd5U1hPc1VXaGhNdjlyeWJISWtsOUdpRGdPRFhuL2E0UWVxSG9nUVJhalUxdWk3bTdqblNMZlkySmYyT3Z0QUZNaTRYTy9hK2FOaXdIaXgxb3dqS3BxRmZJMGdzNFF5OTRodjMxWit1UXVXdEgvcTFUVW1Da1BTd1R0ZkZoTE5OdXNYZXBxU0RVdWdDR1plTEE1WkZ0MWlRVkZzNFVLd00yeXI2TllMRUVqNEtDdExVTEZTZUVJRWxDRkVSS25WZHhLZTl3dHhOVzVXcnMwMWZoUzVRYUNhRFdidTBxcytDTkpLZ3dEYUYzbGxKTE9IOVpCQ1VKYWhjcHRhMXNnVFJOakpCMTkxaGFRR0R0TWg2dTJJcUtJVXVPR0F1NFZKM2hWWkMyYnNKR2tsUXdGd2FlWWtsekJ3YjFCQ1VnVFRjNVFpSEJDR28xVlc2YnNlZndkVTZDNUtQbUFwS29RcytPQzFsTEhXS0xSUWxKY01TU0NNdnNZUlh4M0dPQTZSSjM3ZUFtZ1RCZTl1eXJqdndaM0MxeFlKa0VacXpRa1NidmdwZDhNRnBLV09wVTJ5aEtDbDV5Yi9KRVZtQ29ORFpWRU1DYWRKSFg5RG1JUGJ6UG9XUDJXZEI4djFTaUdpREl2NFZoZTZDRDA1THMyQVhMUXRMbld4TG1nc0N1K0xmNURoR2lRNFE4ZzRwMWlJWXgzS3AxV2doTXQ0aHRMcTJzejBIdWJ1cmpvZGRaQ0xJby9zeUY2d1Y0WG1IWmRGSGdJZEZYMDIwSllNTGd0THpRVVdXdHNKWDlMaHQyQ0F3Ukd3aHdBSHRzSThhVzEzU3Z4YjVIWEJrUE5RWGlTQlBpVEg3OGE4TUVwRGNvcVlNT1BSbUZaYzYvZ0JkdENXREN6S2d2MDBodVlmb25HRzdXR2hDMGs0UUZTSzJSR2U4UTJoMVNmOWE1R2toTWg3cWkwVFFvSlM1d0sxeDVUN0xvaEFrdnJTS3RtUnc0UVpoMnhRNUtIaVg3N3JVRXBKMmx0VU5peXJSZ3JxcU84dUdqSXlIc0NJUk5DaGxMZ2lXRHF2QUxHOTU3WWRMcTJLTGpobTBRTzZtMnhRNUtGTmd5ZzIvNnhKVUxmcFZ0cVFTYlJYSVdkVmRUK2R1QXBNT1Nwa0xGTnFUZzRjOTNYQ3AyMzlRNEw3Ylc2OWxsbnJCUFhFbnpLWFdlaG5DdHZwblZYZUw1ZTR6K25pSXFCRGg3cjZxSWhkbVRuL1J0OU9XK0ZLSHNkNndqY096WWd2VGloWGh2dnNLYlpkWmduc0hiM21ydjBmaXVkVEN5QkMyMVQrcnVuMDJnMitHdVpzaUtVU1FvQlM1QUpmRUhJVnZaYjdVSFlHZ25HaGJHMEd4aFduRmlyTnNlSmtsbkxYYkZBYU5VN1lwY2dha25Za3NEd2NLZ08vTjRGVjlQSVJUaUNCQktYRUI3OGU5cE41YURIUjVXUnVYcXJOdGF5TW90akN0V0hHSHNhMndkSk85QnV5QU1SNXBaQXdGZ21nNFVkTkZXamFjV3YzSmpUWWVxaWxFa0tCVUJTNGcxZmFtblJwUlAxenk3b0NGYllwbWl3OFVMWFg4eUd1WE9Ud2gyMXR6UUJQbVY0dzAxNlpCRUEwbmFrRkJXczQ1TmZnRnZtQlZJNjFaUVNsd0FkKytlTnkzWTYyeVQwaHVDazhBbFF1a3hVZ0xBKzl0U3FVeUNsbldmVHN4TmJoZERZSmNhZ2ZUaUxidDlLem9Uc0p3M2t6NU5wU0Rod29FU0NHQ3poVGNQMmE2Z01sWm5DbGZod1lhcmVrdVZDd1RPMUJVYkdGYXNTSmZ3UldXNmorQmZYVUlOSVdmNTYvN2l3d1pRNE1nS3EwbzZYN3IyUE1EOE5XWWkrZWZSTVVqeHhaZXJNdFh6eit4MlBiMEJZVUlMeWlZRXZOY3dIbko5Ly9WMUd1bnZsK2JjZnY1a3pkdzlEY1dUbU5NRFB6STVaK3BOWW90VkNVdXcvTG5yMmdTU3pYRU4ySDR6NjZoK0pPQmdUK2NtT0RieVZvTC8xRWhXZzBuU0xwOTlIUjRySUhxVFZ1QTgzWFgxWk1VSXJ5Z1ZQa3VyQW92a0hENjJPTTlHQndqWnc4M0E2RkJzY1d6TjFvQVpILzlsRmhxRUg2TUZseGRlR0hUTkQ5Si9Fc05XSWNJZTBpNitBUEU4RXUvK0FQRTlZdnFGVnUrMUtYcm1nZW1FT0VIcGNwMlFmcnp1dm9IaU9HSGtTL0REeEJmZ2NHbjhRZUpzUXgyZnBvYW85aENWZUl5VE9rNVQwTmlhYWp3QXdnSEhudkt4c3JpUkNDc1Nuc3UwVzA3Q1lKQ0JBdEtsZXVDTUVKK2xXSkxQa0QxK01kOTVSaExVMzk3dWJ2M3lwZjR3dVlEN0Q5OWNieWNza0lFRDBxVjZVTE9rS3FPWW91cW4yNklCU1hkdTlZb2dTalJqUTJ2RUJFRUpZWXhxamJGbG4zQWo0Q2xFb2dTM1poWENoSGpvRmpTU29ndTBiWDQwbmtjRklrVlVsZENkSWt1R1NJUXgwRUpLUEVyU29ndTBmVkg4VXZqb1BoOEJLVVNva3QwZzRGSXhUZ29oQXhKTENHNlJGY2F5OWFOZzJLWlVNNGxSSmZvS3NQVjFlT2d4TmlCdGhLaVMzUmp3NDZERW1ObkhKVDlQNUFNK0IzQnBWc0NVYUliMkVvcXhqT0ZrQ0dKSlVTWDZFcGoyYnB4VUN3VHlybUU2QkpkWmJpNmVoeVVHRHZRVmtKMGlXNXMySEZRWXV5TWd6SmU2TzMxb2M2VUQrRFh4cmF0MWdNNHczRC9qbjdpY1M4MmpPQy92UzZCS05HTnVmTncveS9iSS9nUDRrc2dTblJqUWFuOGIrR3RLbjRXR2Y4MnlXcU82RHgxWHdhY2ZtN2Y1cFZBbE9oR0RYdjJyTlQ4Y0FUbC95eURPdWUweWMxWEFBQUFBRWxGVGtTdVFtQ0MiCn0K"/>
    </extobj>
    <extobj name="334E55B0-647D-440b-865C-3EC943EB4CBC-32">
      <extobjdata type="334E55B0-647D-440b-865C-3EC943EB4CBC" data="ewogICAiSW1nU2V0dGluZ0pzb24iIDogIntcImRwaVwiOlwiNjAwXCIsXCJmb3JtYXRcIjpcIlBOR1wiLFwidHJhbnNwYXJlbnRcIjp0cnVlLFwiYXV0b1wiOmZhbHNlfSIsCiAgICJMYXRleCIgOiAiWEZzZ0lGeHRhV1FnUnlCY2JXbGtJRDBnY2lCY1hRPT0iLAogICAiTGF0ZXhJbWdCYXNlNjQiIDogImlWQk9SdzBLR2dvQUFBQU5TVWhFVWdBQUFSRUFBQUJUQkFNQUFBQktYUzV1QUFBQU1GQk1WRVgvLy84QUFBQUFBQUFBQUFBQUFBQUFBQUFBQUFBQUFBQUFBQUFBQUFBQUFBQUFBQUFBQUFBQUFBQUFBQUFBQUFBdjNhQjdBQUFBRDNSU1RsTUFpZStaRUNKVXF6SzczYzEyWmtUbkF6clZBQUFBQ1hCSVdYTUFBQTdFQUFBT3hBR1ZLdzRiQUFBRmpFbEVRVlJvQmUxYVBXeGNSUkJleDc3YzVRZmJxU25PTW9nS2NaR1FBRVZDZDBLQ05oWUZpQ3BHUWtFVUtLbVFxSElTQ0FrSnNLVlVCS0c3TWhSd0xoQlJxa3RKRVpRZ1dsQk9VTkhnNVBneHNST0diOTZkOTgzdXpyN1l6Ky9sVXR3VzF1N3M3RGZmenB1ZG5mZDhadVlKYzlCV0FBUlRXS0NERWlrQ2dqbWNwdFpCcVJRQXdSVE8wTXBCbVJRQXNVY210VGN2TllaWHZ4OFRmandnL3RDWXZOMmdwSDJkVUpqZG5oU1RXaE0waGxlZXYwVDBGSE9vL3praEp2Tjk4SGl1QmV1dmRPaWtNWS9SUDVOaFV1c1FiUTFHdG11OUxXUE8wVitUWVlKSHMyWFBWcFhPenhOMUo4TGtWNktkZG1xNWVXK04rQkY1N1NHY25Sa0U2elZoOWhqaEdLMEt3YWhiUHBNNVJPdGxhYmNDWmtwS0xwL0pxM2cyTGNuRU5JbkNkRkpFbW1ZcjhRM1Y4Q2pXSFNKUXBqQ2RaRUM0cXg4d2lqUFpKTHJyTFQ1R1Nqb3BuVWtOTWJIaE1UbE9Tam9wblFtaVpOanltSUJkMXhOaEdIZHJxSnNoaWNITUlVcitDOVpwNmFSc0pnZ0pXZ3lZTkpSMFVqYVR1bnBnZTBvNktaa0pMaGo2TjNDSjZTanBwR1FtaDhEa3ZNSkVTU2NsTTJtQ3lZckNKS3hPU2o0N0ZSRFJ0dDhQcTVPU21Sd0JFODFvcnh2NktlL1RlV2Y1WXVMMStWT05LNnVBMWZQSkdwZ29ZV0lhaTRVeG1hVmx1Z00wMUtmYnRBTk9PcE1PbUxRVm94OHBzZ2lFcGlsbHpjdW16bVZYYytjdHNIa3l3cVFDSXRwNWxVaHBYOTlNT3EvMjVvY3RjNGp1bStwd1lNenJoQkpaaGVGaTdiNEtvQWxWQ0UxUnlvN2lGQjZob2VsOGl3ZUVLeTdDaExPSkZyQVNLdTNuWW5LdWE4d3MwVy9zK3BkZ3JxWDdCS1ZKVUJHa2x2MmVaVEwzMlIreGhvaDBXK2VhTVZXaUhnSUVyeTZFTHhZV1JpcldNYlVvQlpsOUM4RjdpN1I3SGtLRkx6QytaUWVZcUNjMW1ZV1JxajJvdEtVZ3MyOGgySldSNWxkL3gxbUFJRWpTSjN6eXQrNlRPWWJMTk81TVdpYlZSb1FIMFRmT0NyaUREOFNaY1RSV2FidXRNK0dMZU8rSFdIL0FubVYvdUFBbmNIeU1ZdUExRUZGaFVLN3lBZDlyc3o3WjZ3TG9iUzdoVDlQeHZBYUQwMFYraUdWWTBTQXkxSk9wT2p1ajU3dzhhREI4LzRVMWJCUmNnNGdxanlkK3g3RkdPTXI5YWpCOHVwekU5dU9KNnovOGN2YnN1ejlmUDlFT2JXZ1FvVllvT2V5V2hSck1VVEJaRWl2NTFXZTNyUXY1dUt0QmhGcWhCRUZ3VzBnMUdHYlNGVHI4WHJyYmJncjV1S3RCaEZxaEJHWTJoRlNENFRpUk9sQi8rZE1MRU43NVVLeTBYUTNDVG1aMFR1OGU0cEdPQm9QN3dIODM1NC9aNm1zWFVEU0lEQUoyQ3Vsa1lBYzZESi9pZGFHVGRMRURyY2JHWEY0bVRTZWRxRENjMmJvK2s4MmtpUENsUE03THBFYzdFazZENFd5L0pKVzRYOWVyZmN4b0VQNXFaWXgwd25Xc2JTb01tTnkyR3VOT1gvMTJ3cE1weEQ3cUUyT1FUcHowbWNJSTA1M2ttaFlDZE1IT3lYYnBySVhZUjMyQzFZaEdCOURDcE1qRzNBakxXTTV1WGFtVDlpMEVRaW5XL1BvRXE3MTBJbHliUWtQbzNFMDh3MUY4VXFpSXJtV3lqL29FeTNFWUZ3V0t6b1FUaWxSQ243UGRxaWNiRHkwVGZUb21oUWNIY2s2RnFjRHNUYW1WN0lCTFQ2MnBFSnFpSzZ0NzMzWjFtR1p3akxFdVZzYnBFSzVaWmRSMzA0bitkUGdOeERucmhqKzdhUjhQMkVKT0pyNEpIWVpQeWtEdWc4TkUrM2FTbnduU3A1Tk9ZaHU2NVZZeG5HSGQweTlvNnBzUkNtb1hiN3hPT29reFFkb1p0bE9FV2ZveW1rNWlFT2xxdFlmQ2NNT1ppRzNvaGl3eUsvMjdwaDlMSnptWkxIanBKQXJEdCtCM1k4NlZDL2lzcytZR2p0aE9iRE5DUmVtdWVaRVlaV0xlQUpXbjJ3enhTWitlNFd0Q2dVdEUrWmpjOHRKSm5JbjVHRlRvNnJQdjk0aVNmeFYvWGl5VFRTOVBaREF4SDRBRHQrRUxNUTRqZVQ2ZnpDdzd0MDUyV3FyODlFVmorTldMSzlsRXNqYnpnSlhPZEw0TkZRM0JlRk1tamxlVHdkUW5VNStFSGdnbDB6aVoraVQwUUNpWnhzblVKNkVIUXNtakV5Y0YvSkN6QUFqMjBLUHorOWpENzRWUGJKK1NBaUJnOFg5YTdnSGg5RjhxOWdBQUFBQkpSVTVFcmtKZ2dnPT0iCn0K"/>
    </extobj>
    <extobj name="334E55B0-647D-440b-865C-3EC943EB4CBC-33">
      <extobjdata type="334E55B0-647D-440b-865C-3EC943EB4CBC" data="ewogICAiSW1nU2V0dGluZ0pzb24iIDogIntcImRwaVwiOlwiNjAwXCIsXCJmb3JtYXRcIjpcIlBOR1wiLFwidHJhbnNwYXJlbnRcIjp0cnVlLFwiYXV0b1wiOmZhbHNlfSIsCiAgICJMYXRleCIgOiAiWEZzZ0lGeHRhV1FnU0NCY2JXbGtJRDBnTVNCdmNpQnlJRnhkIiwKICAgIkxhdGV4SW1nQmFzZTY0IiA6ICJpVkJPUncwS0dnb0FBQUFOU1VoRVVnQUFBWlVBQUFCVEJBTUFBQUNsczRjVkFBQUFNRkJNVkVYLy8vOEFBQUFBQUFBQUFBQUFBQUFBQUFBQUFBQUFBQUFBQUFBQUFBQUFBQUFBQUFBQUFBQUFBQUFBQUFBQUFBQXYzYUI3QUFBQUQzUlNUbE1BaWUrWkVDSlVxODNkTXJ0MlprUlBTRFBzQUFBQUNYQklXWE1BQUE3RUFBQU94QUdWS3c0YkFBQUlQVWxFUVZSNEFlMWJTMndiUlJpZU5HNzZTT3RFN1JYazFEeWtDb1JUS2xSUUR6WTlJaVJISEhoSW9JU0hoQVFIVjFSUWlVc3M4U3JpNENnWFNEblk0c29ob1JVcUVnY0hoSVRFSlQyVUM1ZEVxcEFxVmFwVDgyaE1hWCsrZi9ZeHN6TzdLOGU3dUtaNER0bi9uOTM1Ly9uKytSOHo2NDBZdVUrazB3NU1weU1uZ1pRSlNqQllIMHFiT25kSDZES1ZVdEdib2Q5VGtaTkV5Q3pOSkJudWo5MUpmL2owblNMK0oxaHFsRi82N015Wmp4Zno5QnVidWtqNXc4d3Y1YWxqbVg2dzEyVXZxWGFUNTY1WXNoUEdZR01SM3gzN1JrNS82OEtSbnhuTHl5N2Z1WERrSitZRExSbVdMeDRJQ091UmlZK1hjWUM1WGxLaVI4RGZDRTBXaWJCazZVK2xvM2NxSHNzdXpQMmtKbndNL0lMR0t6SUpsa3l4SDFqMllPNGJhc0ppRlB5a3hpc3lBWmJNOTlRUExHWE1YYzFYQ01iVzBEdDh1bmNzTHpVaHRBOCtWaUdTS2N5YnNvbk42eGVpUnl5dkhxOERTVit3RkluK1Z2TVZvbVZnVS9kNnhBSUZkT2o1dm1DcEUvMmw1aXRFenNDbTd2V0k1ZEdsOTM0UnUvdUJKUU9yYmFyNUNsRWp1cTN6aXU0Uml4VFFGeXljZ2xmVWZHWHBEMkJUOXdZZUM2ZmdWVFZma1FWZjFYaU5ISGdzWmdybXNoOWVYbnJOWTlJYWZmRXhNd1ZEYWFCMC9wZld4VXpCRThDaXpWOG5COTdIY2tZS0JyWXRIWUJHRHp5V21sMWVybXZ6MThsQng3S044akx3c2M4cHVNdnlNdkJZT0FXdmFvN0VwK2FxeHV0aytqNlcrWEd4L2VrbFQ4Zll1WWNlay9UbHhhMTMzTTQzOCtkbm1NdytVZmhvRHRlNHN4aW40QWFlOGRvKzhCSGxKZjExR1dzU0xSSzk3U292dGd0Uzl4V2lPbjBnTzBjcFR4eSsyUnAxYUF1bzRyQ1lLWmhQekJ1dWJQT1M5cnFNRmVqaEdmRzA1eGlqbmNZSXZ3MGFwUTlMNGtxN3hPcUxaN0hYbmNaMTZ6WGd1VDhlQzFKdzRQUmlZdFB4cEl4bFo1TWVaUEV2MEEycHBZV3BGdWlpbUg4RVI2VjVlVzdQQXRFT3VpVjJ0VGVFZUk2ZmkxdVhuRkZlbHFQTFM5byt0azViSlFhUktiRGxoYWpQQ2RHa3FYSHVoWW1uMExVSFo5Rnhhb3ZtKzNBekFoR0xwV2FVbHpXOGxJR1EwSmJ1dWlEcm5IVFVyTXZqOHhpL1hDelM3ZUtDaENmZlhWZEFZL043bVcrZGdQZVhZckhnQWJORm5GNzBNL0pUMTZMYXI2RldFQ0Zuc2FMdjNEdlk0R0tjVDdmejFHbVhoT0NEeUNiWTVxb1FlRTlVaC9lSkN2cGkxNFhMaTlsWVNHanoxd1ZlRWRsV1E0ZmFXRERGcXZzb1NJeWE1UjhSNENac1NxNFVLMnk4a3JTQ3pFWTVHZGt4OGNLRHpoOVY3VGo0S29TRk5oOUxtQVV3VURaTUlheFplMzQ0ODR6N0lPckFsQkJyUEJKR21zYUYxd1YzOTNGYTJrSE9xKzRLOGM4TU1WaTJVMTVnSmdpVDdTMTM0dmFscytFK1lseE1MRERITGU4UnpCeHZIR29YZVNFNEp0RG02U3orN3VaSFpzbjUyV2NYZFJxeFdDWXdHTS83TGE2OGFGajg1N3NtVEN6UE9JbEtqc2RlQTdIQ0N3RlVUdWJaK1FiZm1XRGJZVDBtNVdQUE5uQ0pXWmZXTnNwTHFsaHFoRXJpTm1DNUliSWMvOGhabTE0dnJxMHAvQ2tHckIyREpiZU44cEltRnFkWXVOUEdhdHdVSTd3Z09MQ3Z1SjE4eWZHQzFQMTh4MTB4V0dBZXVLcHFhOTRpcXk1RnFYaFJmZDFTaG85aDBweUNuYmFmcUNPeVg0TXBlL3NaNThiVkdaUWEvY2xZTEFnWGZWRlJkMlZPZEpVWWx4U3hyTXVrNU1wSE11VmlpRllKYm5TNXkwa01UTWtXdlM2Y1hQVkY1ZC9GQXRnOEVmS2FJcGE2L3JzSUVvNTdMQzhHWWtNcU5VSW9HZ3VYbDBsdHZuR25GNzN1YTBPNkpJTSt4cmxYNlVVRmNmZTNkUStVa2dwdnJDb3VKbDZnSWJERGp6dTlwSW1GOVRUOEdjNjYxWkJqdzlvTUlvUVU2cmg0bVlCTVh5U0kyUEtTWWg2RHNUa0Z1dzFSNHRSTnhJYTFHY1RORGU5QlhLTjlyT1Y3cXZNNFl5dHBJNE5rZXZGUzlyMktOUlM5UkdERWh0U09tL29zb3JIa2pFVmROckRwVXRMME1laFJLWmszWVZXcHlZZ04yV2VFVURTV21yR29hd2EyZnd0TFJkZkxDV2RWYWlvSFk0UDd6QkNLeGdJcGdSVGMxSFZJOGZvZjVXTjdvNDR2MTdvN3Y4Qm1TaThuZ2htcEJ4QTNkSVdnelJDS3hNTGxwYW9QTHJoN1VyMVAwVDZXeE9lWG9sNWVrRXpkbEl6dWtsSW5LWVJRNE9Pb1NDeG1DdWJWWGpDRWFheVBoVzBRMVZhMEFSb1pyQzg1M1liTC9qN0tpQTBlYm9aUUpCWXpCVE8yYVcwQ0J1bGpFVW5QTC9DeGs3N3dlWTh4WTRPZktCc2hGSWxsQW5QM1JZSmdiSE42UjVCV1dJTDkzWERCZFZuWGJBWUVybWRodWEzeTBqSkNLQkxMc3BHQ3NabXdIRmFiYUhwWVpqVXMyRWU1K1JsVUlEWllkYzZZVVNTV05TTUZRNFc3WWRVUUtESTlMRENhNzJObG44YmFWWlUyaDZxUnUrMTBiMFJpYVJxTHV1NXRqRXlKRHA4ZUZtUW5QMGZnVGJHcmJzS0lEZTQyckIyOWh5RmpVZWZqUHloSWlPV1dPMlZjc0UvZWREazRsdmRoV2N1SURUeGhoVkRVdW5CcVhWQUs1QnNkeTJHMSswbXdJTGRxdXhZeDcwZDVpem96cm82Y0VSdm90a0lvQ2d2ZXNTbTN4VUNjVmZsRlZXUkxnZ1grSXovb2RJV2Y4TW9qNmpyZUZUdk5qQTMwV2lFVWdTV3pacXpMSytDOU4yQ2VmUDJhQU12ZUptUmZVc0xnRWhjbGwvTkFnVE5qQTExV0NJVmhlZkhnNlJyRUUxMDRkUzhMM1gvdzZEbkpmM0xxbmhKM2hMUWVzVHg1OE5pM0JTbjc4OU5IcFRMSXJqaWZrMzFKN1RsUEUzWWRWbmxaTmtNb0RFdFRDbmYrTkNCdFhlTlhQZW5HdFVjc1pVMjB2d3JaQXIwck1sZTFPc011YmtVcnBsVUt6Q0lNQzMrSXZPUjhpQ3dUZU1YakZ3dnRSbUMwWW5yRjB1WlBubVZieXJ1N1NCblZoMUhPZmxEaTRYZVRpbk9vbG5sb0RzTmlEdXFHN3hGTGhPaXh4d3Z0cnhyNnpRT0hkRTdTSTNrRDNtQmlzZWJkVmNjUWkyMm1kSDNNbHQ5TnozQmRiQ3NOMThXMlNaS2VvWS9aMWh2Nm1HMlRKRDFESDdPdE4vUXgyeVpKZW9ZK1psdHY2R08yVFpMMERIM010dDRnK05qZDlIL2lkOVAvNzQ5NUh5N2Jick85bnRmbnR2ZDgray8vQTlSZXIrVGs0NHVzQUFBQUFFbEZUa1N1UW1DQyIKfQo="/>
    </extobj>
    <extobj name="334E55B0-647D-440b-865C-3EC943EB4CBC-34">
      <extobjdata type="334E55B0-647D-440b-865C-3EC943EB4CBC" data="ewogICAiSW1nU2V0dGluZ0pzb24iIDogIntcImRwaVwiOlwiNjAwXCIsXCJmb3JtYXRcIjpcIlBOR1wiLFwidHJhbnNwYXJlbnRcIjp0cnVlLFwiYXV0b1wiOmZhbHNlfSIsCiAgICJMYXRleCIgOiAiWEZzZ0lGeHRhV1FnU0NCY2JXbGtJRDBnTVNCY1hRPT0iLAogICAiTGF0ZXhJbWdCYXNlNjQiIDogImlWQk9SdzBLR2dvQUFBQU5TVWhFVWdBQUFSb0FBQUJUQkFNQUFBQ3l2ZFdaQUFBQU1GQk1WRVgvLy84QUFBQUFBQUFBQUFBQUFBQUFBQUFBQUFBQUFBQUFBQUFBQUFBQUFBQUFBQUFBQUFBQUFBQUFBQUFBQUFBdjNhQjdBQUFBRDNSU1RsTUFpZStaRUNKVXE4M2RNcnQyWmtSUFNEUHNBQUFBQ1hCSVdYTUFBQTdFQUFBT3hBR1ZLdzRiQUFBRUtVbEVRVlJvQmUyYU8yOFRRUkNBTjJBQ0dCSWowaElaakNpbzhpcFNwSWhwYVV4SkFVcUFnaktJU0tURUVrMFF4VVdwc0NoaThRZUNvQWdTaFEwbFRScG9hT0tHTmk5ZUNhOWg5cHk3blYzZm52WWVld3JTWFJIUDNHUG04K3pNWk93MTY3dkkwam5PanFaZ3B3UXBHT0VtWURzRlF6V29wbUNGc1FKOFRjSE9ERnhMd1FwangrQmJDbmIrR3hvSEtvMm5pNHVQbHl2d2hiL3ZhYWhjNW5xakF2czljYkFkbXlLSTR4ZjNMbFRvVFgzYk5PenQ1R3NYWUc5dDdDT251WFdnNzYrTnZlZTZkQ1NqZVg2cGF5dzhiMDRoems1VnVPMUQvVWRnMmllaUdZVHZKalRIMGZzOUFjUDZVVjhpdWhDVDBCU216V2hPb3ZlT2NNbU9vbjZHNkVKTVFGTjRCMlkwTmZRdVBETEc2WnIwaEMvSHA3blpRcU5HS3pVSDRKYVQ1MVNsODg3SDduNTNwbGFReFpCbUd1QzM4TWpZbGtJbnJzV01EVHFBQzljTmFWWUFmZ3FQakpVVk9uRXRKczE0NDlFbmRzS01wb0RrMjhJall3N0FYNm9MT1NhTmE4Q1FoaGYwQytIUmJjY1NuYmlXQVEwdjZMYnd5QVpScnhPZGlCblFxQVhOVzNGd3UwazBVUml1bEZyUStKalVETE9OalZyUUphUWhCRlRNWUtYS1NrRWozUjVGSUhJR05FNXZ1OWtoQkZTMFR4T2gzV1NReGJ5Z0RkdE5CalM4b050a09maHNXaWM2RmUydkZDL29KbkY1R25WTnU4a2dObXBCODdtMFEraW9hRDgyV05EU2RLUFNaVXRUVnRyTnFyN2RaTEJTanRKdTF2RURCSTBIbGUydkZLYUplbWltR3pxSlh0M1VIWjhwUHBHTi9tdnlkcU1lbXVtRzBCUkcxR2VFM2lZSVJEU2k0ZTNtMVlRNHBsQ3ZFeU9TNks5VTBIdndlS1JXS2g0M29vblNia2dXMy9kODk3enVkd1FCbFl4b1NtaU9QaFRXYmdnTmZjUk1OcUxaaXRCdTdOT1VJN1FiK3pST2hIWmpud2JUUmlyb2x2YkRGS2FIWDFObXFTTGRaWkkzVWFZYit6VHF4NVd3NmNZK0RXODNIUkxSc09uR1BrMmtkbU05YjdEZFNCOVhPRjJWeEVvV2JXZHhXWmtmVmhXNmJHa2NwYURYRmJwc2FYQmh6TnNOeVp1aWJyelpURERmOEhaVHArOS9CTUsyV2Z5OHNUUGZxQVhOMjgwU3BaTmxuOGJPZktQT0Q1eHVWQ2FnbWsvRHJNdzNKZlJPM1hHNldYcENsZ1dOZk41RU0vZy90YW9VOUJHa3FlcHRXNlpSQzNvR0FuYWxCSjFsbXBiU2JqYWd1MmNtQUNUSk1nMHVqTFJ2K3REL2lsbWk4SlNFTkgrNmRuVDdVN3hRcFlJT2J6ZWsrM2w4NXEvNDFldkIvb0dPUnQyWkdrQzY4eUVPa3NRR3k5ZmRPR1ZNUTFQQUpKWmljeHYxc0QzbUJEVEZGdHIrNEw3VElKb2JRd3NPM2dDd05qL01ieG9ZbW5qcDZrL216MVhkcDNyL3hLUzVNalQ1Qm5NQWoyY0xFOE9Cc1dtNWw3dC9tdWg0ZytqdFhoRDNURXlhR2pHTlh4WUZ4WVp2ZkRlNkc5L3V2RFhuNmNzanU4MlVhWGI1RnJ0N05DckJOQnFIb2FkanhrYXhHUlFiNVJZak5hZlJoeW1QVFI0YmZRVDBWL0s4eVdPamo0RCtTcDQzZVd6MEVkQmZ5ZlBHZG13TzEyOW9EOWZ2aS9zZjZLTWY2Y3JkMlVpM0I5NzhEMDlQc2ZGaDJqcFRBQUFBQUVsRlRrU3VRbUNDIgp9Cg=="/>
    </extobj>
    <extobj name="334E55B0-647D-440b-865C-3EC943EB4CBC-35">
      <extobjdata type="334E55B0-647D-440b-865C-3EC943EB4CBC" data="ewogICAiSW1nU2V0dGluZ0pzb24iIDogIntcImRwaVwiOlwiNjAwXCIsXCJmb3JtYXRcIjpcIlBOR1wiLFwidHJhbnNwYXJlbnRcIjp0cnVlLFwiYXV0b1wiOmZhbHNlfSIsCiAgICJMYXRleCIgOiAiWEZzZ0lGeHRhV1FnU0NCY2JXbGtJRDBnY2lCY1hRPT0iLAogICAiTGF0ZXhJbWdCYXNlNjQiIDogImlWQk9SdzBLR2dvQUFBQU5TVWhFVWdBQUFSd0FBQUJUQkFNQUFBQy9vNlhlQUFBQU1GQk1WRVgvLy84QUFBQUFBQUFBQUFBQUFBQUFBQUFBQUFBQUFBQUFBQUFBQUFBQUFBQUFBQUFBQUFBQUFBQUFBQUFBQUFBdjNhQjdBQUFBRDNSU1RsTUFpZStaRUNKVXE4M2RNcnQyWmtSUFNEUHNBQUFBQ1hCSVdYTUFBQTdFQUFBT3hBR1ZLdzRiQUFBRkFVbEVRVlJvQmUyYXowOFRVUkRISDRMNEE2VUVycG9pZWpFbUZtT01Cdy90MlF2OEFTYWlGeE12R0UzMDJGNDBHZzhsbk1RTC9ROGdHSU0zOE9xbFhEeExZa3c4MllxL3FCckhtYTNkTjIrNjc5RStsaGRNdW9jeXM5MisrZlM3TTdPelhWVGZhWlhPTmpxWnhqb1pTR01WWEFQcWFTdzBCWVUwbGxFRDhEV05kYTdEZEJyTHFJUHdMWTExL2grY01rd3NQSHY4K01uOEJIeWhiNTZIaWJQa0wweEFvMDJKUFZmbktPanRGNFhYTHJUbi81N2pxTmVYWDBVRTI2c1gzaExPalg5K1kvWENHL0tOYmU5eE1Od1E4bnd1NkxoOTZQOUl6UDBnT0ljdy9CMU5vd2JSbjJPK05vUGdITUh3bXpxbTZrZC9oUG5hRElJemhlRjFTS1VJcjhKM3hIWVFuRm1BcUtoYVVTVmVhNzhLMHdiekFMOTFTS1ZxQWsrL0YwU2RSWUNmT3FSU1dZR24zd3VCTTRDcFV0Y2hsU29EL09HK3RrUGdVRjB2NjVCUll6Ync5SHNoY0tpdTEzVklOWXgraWZuTURJRWo2NXFhY25MYkNWSlpzcTRQSTg0bWs0U1pJZFNSZFoxQkhJYkF6UkE0V1ZIWGlMZk5HWmdkQXFmYzNuWStNd1J1QnNEcG91MkVTR1dxNnc3YlRnZ2NxdXQxZGtab1hDMHhuNXVlSjJ0dzVkeWxhSm4zODl2MzBYRGRTVkJkVjFqTVkraGIybzZ2T3ZtdFhMVGtSNEJGZU9qR2tYVk5vK29tdytPbW56cjlqVW9mM2FiMHc2T0MrcmhWY0txRGRXMU1PeEp2OXppMU0wcmxZRU1WeitQRVZNUTUySFd5c3FMdExObmJqdWZKV3B4UmFnM0doN1lMMFN3MTdzUXBpN1pUeGRzS3JnaTN2VTdXSU4wKzV1RlBmazZwZ1J6Z2JiNUxIVXdWdVZtbUhUNmNYdjFrMno1d2ZyS0hhTlFzUWdPVEpycEpxYnR3cU8zSXJVNnJKRzJ4T3ZRdGJkdTYrT1IxK3RVRHp3RjlTZW9xeXk0Y091REZSYjFkUWI4a0ZvemRHQ2ZwUzdUd2x1UERtMGFWZGlEK0pQNmhVVy9haGROTjIyR3BmTGNWdk8xdlk3TkpFYitXTitnc1EvTW5waUk4Vnk2Y0RCNFlmeElOVjl0aE9Qd2pPOWowMnhLcTBxeVBnN2Z4YUVjcTE3cG9PMTQ0dzFzSWdBTndYVk03Y0xKZHRCMHZuRDZTQlFmZzVZNXdNT1dObTZ4cVMxYjlhVzNGcWF4MzdXZ052OFJEcG96THRFTWRUQjBtSTdWUDIwMFdydXFERS9IT0dwZHBPMDQzMDg0dWNQSkd2ZGh4cU8yTU1NRmQwODR1Y0JhTjhkdU9JKzlpWE5PT1B3NE93UHc2YU1mSm9EcE1ISGZiOGM0ZGJEdjhPbWpIcVlseGd2QUtuTSt3ZlZQWmJEdU9OcGcxWlZSTEFzK2c4VllIMjA2SnJXUlhwMnpLcUtvQ2p5MkNwcTg2VTJhOTJISHczSFRlZGhqT1VkdTQ4Nmx0M3NHdk1XdU8zMVljYWpzbHJrQ09walhyRnF2VHpieURxK1hOaExUaXlMcW10ak5ucGRIcWREUHY0SEptMjdHbnNod25DRyt5QXh6VnhieURFN0pJU0tzNkdRelBveFBlRE45aDJ2SEpNbmZ2NUtHV3ZPM1kxVmtTZFgwQWNRcjIxVDF4OEVwa0pLUlZuV3FiakFsUHNUU2VKdzVlaVVwNkVXVlhaMDNJK0E2YUQ5bjRoNW50aVlNcHdTL1RkaHc4TjRhTVJZRHZMTHcwUFhGcVp0dXg0bEM5R25XZEUzaUN4eE1uS3hMU2xqdnlTZFp4eEJzWENOejF4Q2tiMDQ0MWR3WXdrdzExYnFMdmVqVHRpU1BxSmZGa1hSdDdVTWJvQUt2M1RwSUN4OGN1cmtUKzAzc25DbHdTWnZ2aFlLczMyazRpemxvVXUvbFN3WkR2bUwvT0VManBoNE1wWU5STElnNDlNRjlvUGpDUGZrYWViZm56dWEwS1oyQzJIdzRXakZIbmlUZ3NTc2VtSDQ0YVBXVkdzRldXZWRUT25pZU9YTGlISXhYaGZrOGRyb2EwZStwSVJiamZVNGVySWUyZU9sSVI3dmZVNFdwSXU2ZU9WSVQ3UFhXNEd0TGVaLytSdTgvK1gzbVFIcWFuc2QyYVNXR1Z2NVRRaFdCNXFWaUxBQUFBQUVsRlRrU3VRbUNDIgp9Cg=="/>
    </extobj>
    <extobj name="334E55B0-647D-440b-865C-3EC943EB4CBC-36">
      <extobjdata type="334E55B0-647D-440b-865C-3EC943EB4CBC" data="ewogICAiSW1nU2V0dGluZ0pzb24iIDogIntcImRwaVwiOlwiNjAwXCIsXCJmb3JtYXRcIjpcIlBOR1wiLFwidHJhbnNwYXJlbnRcIjp0cnVlLFwiYXV0b1wiOmZhbHNlfSIsCiAgICJMYXRleCIgOiAiWEZzZ1J6MGdYSHR0WVN4dElGeHBiaUJhWEgwZ0lGeGQiLAogICAiTGF0ZXhJbWdCYXNlNjQiIDogImlWQk9SdzBLR2dvQUFBQU5TVWhFVWdBQUFvQUFBQUJUQkFNQUFBRDkxcXU0QUFBQU1GQk1WRVgvLy84QUFBQUFBQUFBQUFBQUFBQUFBQUFBQUFBQUFBQUFBQUFBQUFBQUFBQUFBQUFBQUFBQUFBQUFBQUFBQUFBdjNhQjdBQUFBRDNSU1RsTUFNbFNKdTkzdnpYYXJacGxFRUNKSlEvU1BBQUFBQ1hCSVdYTUFBQTdFQUFBT3hBR1ZLdzRiQUFBUUNrbEVRVlI0QWRWY2UyeDBSUlcvdTMxOWZXemJHT1FmeFcyVUdJblIvVkFrL3JmVkJDSVMyZkxQbDVBSVc0SjhTSWh1allxSlJMYkVDQ1JxV2czNkI2OWREZEdJd1pZb0lmaklMa1l3QnBOdERJS0p4RlpqTUJxVExVTDNrMzdnK0R2M3p1UE0zTG5kUjNlMzdmelJtVGx6SG5QT25EbHo3dHk3RFlMQmw5bDNYVkc2Y2ZCaWhpU2hmUE1kM3h1U0tDbm1UMlVoeEEzRGxUbEFhZCtCTnJmTkQxQ0F5L3FVRUsxZjdyalFFOXhQL1ZDSTE0YW5VS29vV2dzbjJGeStxVjhneEtzK09NSGVjdGtaY2N2SHBJZU9yQ1NoZFE3UENiSGVPZllKd1lSU205NnBwcitMRFk2eVZ3MkhhMHRlckc2QUtTSE9kNE4vZkhCZmprekIvNTVUczV0SjBPcHRoSDNMQS9mSlhUZVNZR2JGcHBONlhJaVZUdkNPSDA2Rm15NXFhd01HYTBMTXg2ZjhXNkRkOWo3QU14ZUhick1oRnVKSVhVSWdxZDRseVRGQkw0VkcyL3ZDQTc4SXl4UG92cUduNXZVTGhFYnhvRVI1S3dKWFdvZ3RUZEZyb3l6MmVpVTlXanJFSGh5MmQrbEpJT3d4ZnhvUjRrMDlKQnZUd0hoWUF5dXZCNDErNko0UUxMU2NZOXVBaWNSTnhvSEludjgxazBYWHVHTUVub0hMZnM1Z1RJdTcrcUY3NW9BRDN3ZzdqcTB4VzMwNlVqYk5QS0hYdnVtRnJieGw0U0FvdDRUNGo0UFRmUmVDMkxwMVQzOTBGRTByZUdmZ1hxK3h5Y1QxZWhHNWkzV3VnRUY4bXpNV25UWGpnanFqTzNxc05mRUttd1Q4MGNvbVluck53c0pmWVFSQlFDRnh5WUwwMG9rSjZvWEprZENVcmV5aEFQOHlBUkY1aXJ1ekxyUTlGRk9laFFIWnB1OVJpWmlnSHZrTW5TeGpoWjVKR09PemZBNnVYc2lzeFNKSFFMdk1qMjFuck9PdUs2aGp3cU5HVEZ2Ykx3LzdXQUhPMVNzcmhNbXk1ZHpYK3BFR3VvS08yaTRkeTUva0JwdUMvZXlzeGRHTEl1Qm5YTjdaZnFTQmppQlh4aEgxWjNCakVwWFdlc0lVNXZpWm13TnkxVUowOUhvQkNIVUxBWjI1ZnR3Q09JSmNHVWZTenp3aXJVZVY3VmhtUGcwMjRDVFJoT1RvVmZhbHUrTjlTQU5kUVdhQ1I5ZWFyWkRoVklsdFBEa3hmaEhsSk5HRVlSdVFubHFXWWhxTjlTRU5kQVRGWkJ3QklGT0R0cmYrOVB2dkRNdlRXd2xUS0szcUFUZUpwZ0hiZ0Eyd3RNNllrSGJVWTFUTnROT0dMYWhUcWtIaWJTQmgrMGxiQVNsMmorSW0wVVJzNjFVUzR2VTR5OUUrcElHT29MaVFvVVB3ZkhCK3A3M1VLWGFHRkp3a21xZ3RBOUl6eC8vaVBFZlo3VTE4dEVPSUphaERta0dpWmNyaWZOS3U1WEpUSDlHOVdCSk5JNVplVFJod1UrUHJ4Z1R6WWczc3RtRUo2cFo0QVBndmlGYTlTN1o1WDRDejlJS0wrbXcxMW8rYlVFc1F6ZnppczNkRTRmWVBUNWIyN3BlNi9QaE02N3JIWEwwdU9YUHVRUmRtOTlOWDN2SjRDTW04OTNaeFhUVWFuSHFpZFBQOWlVNVdGSit3ZWJUdHhaTm9JdUY2VVpiakNZSEJlT0tidTdaQ0RRSVhSTkJwY1RZUzltY0VGdmxBbnFrSlVSUmkxVkNobGJsYnRFSnRYMG8wUmxCcmxjSTNmcHdCNDJ2eGl6cWpYazA5aUFhVWczbXFwaXRiWEs5UllQQ2JHNFdjV2xDdFE5UmNFTEdwWFJ2azZhbjdGTDNjeHgwdW1zR0dlSHdyZUxkMTNSYmdyUTFpL1RON1c5T0pxVzR3dlRjL0VsS3R0ZUNJejRiTktYSCtvaUFkOFFWcnQ5UmlUL3d1aHR2M0pOR0V3dlZxd29CTExsMi8rbHdRZUtaYlc4RTQzWE5Vd212V0pqM3NUSWUraDh1ZlRTYjArZWgyc3JDeTRSaVc0ZVNRQkpkQVBNa1kxQXhmaHFtYXFmZ1R2eHBLcWoxSk5LRnl2ZkplSDAxaTJDV2NDd0xwR082NDRmSEI2TGtkWW9RRGJpY28zRW5Ob01BekFmam1DZ0hIOW92SkJpd3VFTld1WWxBQkE4a1hJbmFJM0MwVFhJWTc2TzM3a21oQzVIcVZZTUF0TDNVZmdIQ3MwQ2NrcTl4U2VGTmJMUytHQUx6MzJ4eVZHVmVPUDNvM3BLdlFOUnVuNXpOSzB5RlhFL3NUakVIQjhPV29xcDN6UkRNMTVxOG5NSUZ3S1oxaFprQ2FZK3dxeTBGWDNjemJmNTlVZGhTT1hTT0U3RE5JZVRWMHU2ZWt6aGhkcWkxRzQxblIwb2lBWHg5MWlzbVAreE5rMllvNFgxbU1VSEY3TkczNExrZEErMitwVTBVMVdjR1RSSWVENXZhQUhvUTdQVy9wMWlhaEpQZ0pmT3dOUFJ2Y2NzUFYyYUppSGZkVnNvUlFyUGRCVnFqTG9UV0JQZW92elRjQkw1dlYzeFppWXlsQ2hkL1RvRnZTZkM3dW9MZnZUYUpEekpJK3orbEp6M2NJK3hnMmdKdFE1TnE3VkhqS1lRWTRSVmpqNExBVDRkRnJBL1VNbE5YUUlDanEyUUc2NHZLVS9iVkZORXFHQVZaQThZVUhLN2FjZUZJczgyNEg3VHg0em52eEtuckRiQU9INmVqRlZzQkp6RGVoZkZMaDJQVzJkYmhPMEhhR29tcFhVL2hZbFFRNTQ0R3dPZzdZc0lEK3RHeTZWYmthdmJoQkZaYUdDWmZ3ZTU4SHptbGhrcVJkNVUraVF5cE10eDZSUSs3Z3NoakVLTE14Y1VkTGZnSFJ5cWt3UWJXRDZYT2RhRUlCUG9uUVZrTlR6bE1ONnByY0RaYlNZVzNENklGdk9uMCtrZU56MFh3T2FPUmdtNnAvSElGb0tScFpBOUs2SCtud1VBUlkvbksrc1F5V05iTXI0R3A2dUdKc1dkSjdFVm0zTnFzem14azZjOEJBaHgvd1haQTRDRjFTTzR1b3BsZkxBaWQyRUFsRVFtd1A4QlpFUHI1QmJyZWVuU2d4TmdEbVZRYk1uMGFuYUp3RzhYZFpEWnVFRC82akkyclpJQ3RFV1kvUXlRY0dLd3FPYi9KVUUrQkYxV1oxV2FyTVFBYzJFNUxvaUNhci9LNEFBOVlQNU5QNzRETkNYTXVwZjdNVHBxRDYwTjgyRVJJSHNnTGpsTkYrYWFDY0Q3Vm5yc0VmTUtBMW9RSUc1Nk9XQlZZZ3FoUGRpU09aZHFiSVZ0S0FaV3NXQzFhbGRsbFlZU3FZK3VDSDczMFVGOTZQM3Z2VlN5VnVqOVcvTHhmaTB6RmFudGcweks1ajRBMFR3WERLc0N3b3hvdmlhVjFDZ2FyTnpzQ2NScndheTJLZjV1Tk9tK1ZiR0psM1J2RTRMMXJmMktJZFpWeWZjTEl3cUN4Nkk3bTBIZlhMNFBMdE9DYkMxcTZDNXMzYU1YRFI3RXZFVUkyc2lIaGRNeUVTcVBya1pXQ0dEUitORjNYY016elZMUEFrT2hYZi91a0tUSGNOR2RDS3JSY2FJU3JiVUJ5N3ErbjNGRi9HQ2prRjhXbEZnY3BHTlBidFlnU20wTDBxTWVBRUdsbUNySXJGVTNNc1VuYm9XM3V2QVpNZDNFNmlKMVdBTWZKbnY0YVp2b0xIY1RkT1ovNzZJekxpcFhIbERYRW5yZGxIY05FWVk3SnR3bGJBd2xaVFd3MWJReVhFZURldFk1eFBJZ3VjaExvcGNad0hjRVhwTTJEaWkvV0FFZ0NXUk0vcDAxNnhTOEZ5SDcrSW5pWTl5d1ZhSFpFVlFRLzEzMWxjVXVRNWY5akNkT2NqRkxpU1BrNGJCbG5SODVvRlRrb2VGK1FZZG5OTVhSb3lRVklpSGxRNVNYUnUyVVd1Q2ZFcmdxR08rVHV0bGU5WnlPWFJ0cjlocHpGU25pS0RyK213VmRTN2VadGRrT2ROakZORXZHYUJreEp4NWUySUVrc2NUYlZMOFcyb2h1STFGb1NuWUFYbDNncnpqeXJEZ0dBckJoSUNQV0l0Szh6RDFIQVJmVFJLUGl4c2pScEZFZmlVZHBpNURyN0phV0RJamNmVGdsRWptN0R4Q3pGUFNkYU5JakZMb2pQNnRGY2tSWUhMWVNxWXI5NHhhaEI3UUFjVUJldXRyaG0vaUJna2hDMUlWQzYvWVRZZ1IvYkozMmFXWWtFbmI0S29SWldQS1dvTld4MG5pVDdsa3VLSWtSOE16c0ZZRmlrNkNFTTZvRmhqWGQ4SDRnSnMzZUxBdzFiV2JCSWN3bXJYclpuVXBZczBFQjZqL2Jaa25OR1MzVlJoMW9KNk8yNFNQZTRlQ1UyOWR0aEgrdEJUdk1pb2tYOHFTRlIzZngvSW8xVElnd05ncWgwcEFMWmNsYzJhU1YzZ2w3c1M2cTJBcXVDSXA4cUZZVXUyK1JRQzZqRm5NZG1RMnlRWFdtSEFuSnZ1UUxTMEVHVU5WWVpLemF3bkxoSzhBZHlFa2hCZXVNTVJCM0p1UGJHQ0NSNjF5SmEvdzZRcUpueElaSUo2Q3d1UjhJTmxpWU0xSWx2T1BPVFNqSmd6eXgxeSt3VllnRXN0N3pvWUpwVFRwZWFpTXdyWGNGMDJ4T2orUGhEYzdWTmtXN3MrMGdxaDAvdFNsSXdXNThPMFlGWE9COGliYUpZQjlSVWVJdWRNckVBNFdBSDZXQ3lWU1NWNFpweTNuVVFId1ZUTWQ1bUZzT0s3RGd2WTMxYmJHZSs4Q3gxMWFBcXBHaWF6WTJFTHdZNTIzU3lGNnJ6WkVia3dGR2YwUG5YazhoQ1pOVlFRc1FyTTVyS0RUczY5RTRONUFaaURGUzlmY0k4RXZuWk5WMGU2Mk9qYzJiMFQwRUN3c3VNUnByWWxSMW5Zd3E2ampIQ0VQSExObUxnV0lxY1R3a09BRUtuelNGRHRTTDRSVlpCZmwzMVROV043ell6eGxwTkVrK1g1TU5wY0wwemVPYU14TVgwbU9vVGRkcm1na0xac1RrZ1d0ckRyRmpFOFJxRTZheFkvT2s0bjVSSThkMVVkdzZ3Z1JDNnBMb3VuOGttNFdGZGp1aDV4dG9NZWNCcndZZXRjbUk0OWEzQzk2TjN4YVlzREhiYWJGcVRuRGhjVU1tR3hZODZFcldZMDRmREdHdUNGU0I2V2xseHlQRHBlc2F3cTE0NkcrZU12aTZjSXV4UTF3aHRyaWFpcmtxanJkbktEa21oTDFGck04SlplV0hMN2tDNkF3VUl5LzI1R0xFRWdSTmpTMFJWeXE1SlhJOXJZWmVvamdFdndSclQvUTdOR0tjQUN4azBCMVlMczJmR1VObmI0QXN2Z1JxMnNvNms3SHZWZmh2N2NnVEFqSFNva2hhVVg3Zmg1eG9wMnNBNVVETjVMMHhJRUJ1Q3Q1N0ptd2xZampDS1IwOEFXNjZFb3BFRGh5bGRPaDkwS3VpdldIUEptbWl5ZVlvMldnU2JOYmhIUSt0VnRpS2VYS2RyWEF6UG9MenA0dGw0MUlXNWtDTFhYTmt5Z1l2QmVtcmFnTUExY1VueFkyTXFHV1F4OU9ZTlNsbGxCWTc5RzdwcVJwd1BVRU5GbVZnejg4UlFMUUhZdUxpZzBYbS9ZZTVNUDZUWkNLMStwS1JKYzFhTlJ3OWFMY3VsVmpmRVBzVGpoVHdNMVN1Y05XeEQ5K01Sc0R2MWVpMTYyVTdDckxZYU1tOUV1bnhLcldmTEFFWGtJRnpCTCswUm44UlNuMExxYVZmalJvUHJLUXdGbERWVnZjRUN4TGdTWkpQcHZsMEdzOFhTRjdPalZFT0xjZ2h6N0ozUkpkUlFxRkxPRGFrY1FIYkYxaVMrRGZkZ0x2L01ia2ROT1IvY2NsZjBnL0I0eUs5MXVBM3BZNlQxY1RjZnVKbk9TUEcyNC9QVlNqRk05SzhTM0hKRFR4ZEVsV2w4S3l4ZlBvRTFGdjN4V3VJNWVzekI2Sy96M0FLbDdSS3NPWDloVm1JZXNIVUg0bUZKSFY0UzROelgzb3BoUEZkVDdpWno0WkRCNytWNDlRRFNxcDlVdk5wRDF0TWhQZFVIczFneHloaThlZVY4SkxwQjNUUnBaTlRKbElUNjZwWHErZWk0MG1mM0g5bnhRdVhyUjliUTRkL1ZUVjhCN3F4Z2ZYY1NmZmhSWFVNUEVJRGpRcGhieElqNzRmVjNwTll2Z0ZnV1Y1MFdycENkL3o5NDNMVS9BaVhCYU1jZ3k1NFNOaXVJaE5lTFdwMHJROUFQdlVMTGM0U0R3M1pqRTNOblZLMGc5SVUzZTUzK3I1UW9hT2F0MUR1NitqYzMrNHRLdGRkMU5QVm42MUdOaDc3bnlkZk1hSEFTV0FZUExiOUpEcDg1dTZuYVF2ckwxb09tNUxiS2dMZ2U4RTNIcHJMNnJGd2IvOWJQYnhjMVh0LzhOajhXbmJjY2pxQzFOTWtJbTZhRXVtY1F6RXY0M09XVkNIVVU5aUFlQStxdlgwQVNsckVQa0FMRUhEMlV1S1NyNzZjL0FEcWFJalo1UUE2WjFQSXhwMUNYZ0w3OXU4MlBETnZ4T3FBR25lOXh3YmF6UncvQUpOZUQ0YmcrNkRvVGtoQm93dXpJUWEvVEE5SVFhc0ZidFFkZUJrSnhNQTJaS0F6RkdMMHlIWmtCY2RQYnQ1QXltclZ2T1h2VHVHODB3RGRnL3JadnFZYmx2ZHVpWkVaNURjVkUwakZJTUw2cjZJNmxjN1ErZlBuREJSY2FRVXFxSytYamdzUE5PdU9JN0xOdWU2RDIzL0QzeGFVK1VaUmQxN2JFUHhOZzRQanM0MkdZWHVBZE8rdENEdU1Ycms5NHoxb3ViUTAvc2NBeXdzWFlPeDZGVGF0eUptdnZ4VG9tOGVPazd2ZUFqQWVMZG1INjVPT2dKNEV2T3RtOGhCajJIdnZPSEExYjd6alNCWVFiQzJyeUZTS0E4dHVETUQ5VG52VU9aSXIxVy9mejdoeUpxS0VKbTM0UDNIL0VmRUExUWR1cERZbWhaMHdEVlVLemhENzRmRUtuaGdkUXZmZjIraHdmQytDaVlYbmJWei9scm12OER0SFczQW5Qak1Md0FBQUFBU1VWT1JLNUNZSUk9Igp9Cg=="/>
    </extobj>
  </extobjs>
</s:customData>
</file>

<file path=customXml/itemProps1.xml><?xml version="1.0" encoding="utf-8"?>
<ds:datastoreItem xmlns:ds="http://schemas.openxmlformats.org/officeDocument/2006/customXml" ds:itemID="s:customData">
  <ds:schemaRefs>
    <ds:schemaRef ds:uri="http://www.wps.cn/officeDocument/2013/wpsCustom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1371</Words>
  <Application>WPS Presentation</Application>
  <PresentationFormat>Widescreen</PresentationFormat>
  <Paragraphs>171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1" baseType="lpstr">
      <vt:lpstr>Arial</vt:lpstr>
      <vt:lpstr>SimSun</vt:lpstr>
      <vt:lpstr>Wingdings</vt:lpstr>
      <vt:lpstr>Calibri Light</vt:lpstr>
      <vt:lpstr>Helvetica Neue</vt:lpstr>
      <vt:lpstr>SimSun</vt:lpstr>
      <vt:lpstr>汉仪书宋二KW</vt:lpstr>
      <vt:lpstr>Calibri</vt:lpstr>
      <vt:lpstr>微软雅黑</vt:lpstr>
      <vt:lpstr>汉仪旗黑</vt:lpstr>
      <vt:lpstr>Arial Unicode MS</vt:lpstr>
      <vt:lpstr>SimSun</vt:lpstr>
      <vt:lpstr>Apple Color Emoji</vt:lpstr>
      <vt:lpstr>Office Theme</vt:lpstr>
      <vt:lpstr>	群论简介</vt:lpstr>
      <vt:lpstr>1. 群，环，域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	群论简介</dc:title>
  <dc:creator>wangdi</dc:creator>
  <cp:lastModifiedBy>wangdi</cp:lastModifiedBy>
  <cp:revision>2</cp:revision>
  <dcterms:created xsi:type="dcterms:W3CDTF">2020-09-03T08:16:09Z</dcterms:created>
  <dcterms:modified xsi:type="dcterms:W3CDTF">2020-09-03T08:16:09Z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1033-2.5.0.4070</vt:lpwstr>
  </property>
</Properties>
</file>