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331" r:id="rId3"/>
    <p:sldId id="382" r:id="rId4"/>
    <p:sldId id="373" r:id="rId5"/>
    <p:sldId id="375" r:id="rId6"/>
    <p:sldId id="374" r:id="rId7"/>
    <p:sldId id="376" r:id="rId8"/>
    <p:sldId id="377" r:id="rId9"/>
    <p:sldId id="383" r:id="rId10"/>
    <p:sldId id="378" r:id="rId11"/>
    <p:sldId id="379" r:id="rId12"/>
    <p:sldId id="380" r:id="rId13"/>
    <p:sldId id="335" r:id="rId14"/>
    <p:sldId id="336" r:id="rId15"/>
    <p:sldId id="337" r:id="rId16"/>
    <p:sldId id="357" r:id="rId17"/>
    <p:sldId id="358" r:id="rId18"/>
    <p:sldId id="384" r:id="rId19"/>
    <p:sldId id="385" r:id="rId20"/>
    <p:sldId id="386" r:id="rId21"/>
    <p:sldId id="387" r:id="rId22"/>
    <p:sldId id="388" r:id="rId23"/>
    <p:sldId id="39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30805A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6" autoAdjust="0"/>
    <p:restoredTop sz="96247" autoAdjust="0"/>
  </p:normalViewPr>
  <p:slideViewPr>
    <p:cSldViewPr snapToGrid="0" snapToObjects="1">
      <p:cViewPr varScale="1">
        <p:scale>
          <a:sx n="111" d="100"/>
          <a:sy n="111" d="100"/>
        </p:scale>
        <p:origin x="78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05" d="100"/>
          <a:sy n="105" d="100"/>
        </p:scale>
        <p:origin x="346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BA2A0-DA0E-4150-B9C1-30398DFA3B76}" type="datetimeFigureOut">
              <a:rPr lang="en-US" smtClean="0"/>
              <a:t>10/26/2020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F8E8D8-9B11-4825-B560-2BA9DAE04A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015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26/10/2020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434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0634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06FEF4-B580-4A38-8062-6B2FFACF9CF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5413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26680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2038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59530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69800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039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1382" y="2377987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dirty="0" smtClean="0"/>
              <a:t>LIU / HL-LHC </a:t>
            </a:r>
            <a:br>
              <a:rPr lang="en-GB" dirty="0" smtClean="0"/>
            </a:br>
            <a:r>
              <a:rPr lang="en-GB" dirty="0" smtClean="0"/>
              <a:t>Cost and Schedule Review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810777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3199343" y="6318943"/>
            <a:ext cx="40468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LIU</a:t>
            </a:r>
            <a:r>
              <a:rPr lang="en-GB" baseline="0" dirty="0" smtClean="0"/>
              <a:t> Operational Readiness Analysis - SPS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8449" y="322086"/>
            <a:ext cx="2292295" cy="129246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9946" y="1927800"/>
            <a:ext cx="8226854" cy="940443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925843"/>
            <a:ext cx="2743200" cy="419653"/>
          </a:xfrm>
        </p:spPr>
        <p:txBody>
          <a:bodyPr lIns="45720" tIns="0" rIns="45720" bIns="0" anchor="t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5" y="6184800"/>
            <a:ext cx="1690279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4" y="6184800"/>
            <a:ext cx="3546776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LIU</a:t>
            </a:r>
            <a:r>
              <a:rPr lang="en-GB" baseline="0" dirty="0" smtClean="0"/>
              <a:t> Operational Readiness Analysis - SPS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6159" y="269544"/>
            <a:ext cx="2292295" cy="129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7028" y="172224"/>
            <a:ext cx="6459790" cy="81770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5" y="6184800"/>
            <a:ext cx="1683351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4" y="6184800"/>
            <a:ext cx="338287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LIU</a:t>
            </a:r>
            <a:r>
              <a:rPr lang="en-GB" baseline="0" dirty="0" smtClean="0"/>
              <a:t> Operational Readiness Analysis - SPS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6330" y="212410"/>
            <a:ext cx="621846" cy="74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5" y="6157663"/>
            <a:ext cx="1662569" cy="700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LIU Operational Readiness Analysis - SPS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2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microsoft.com/office/2007/relationships/hdphoto" Target="../media/hdphoto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448566/6/LIU_Project_Description-v8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edms.cern.ch/document/1296306/2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581381/2" TargetMode="External"/><Relationship Id="rId2" Type="http://schemas.openxmlformats.org/officeDocument/2006/relationships/hyperlink" Target="https://edms.cern.ch/file/1448566/6/LIU_Project_Description-v8.pdf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Upgrade scope (</a:t>
            </a:r>
            <a:r>
              <a:rPr lang="en-GB" dirty="0" err="1" smtClean="0"/>
              <a:t>i</a:t>
            </a:r>
            <a:r>
              <a:rPr lang="en-GB" dirty="0" smtClean="0"/>
              <a:t>/iii)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</a:t>
            </a:r>
            <a:r>
              <a:rPr lang="en-GB" baseline="0" smtClean="0"/>
              <a:t> Operational Readiness Analysis - SPS</a:t>
            </a:r>
            <a:endParaRPr lang="en-US" dirty="0"/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3706860"/>
              </p:ext>
            </p:extLst>
          </p:nvPr>
        </p:nvGraphicFramePr>
        <p:xfrm>
          <a:off x="0" y="1325563"/>
          <a:ext cx="9144000" cy="47548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4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91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30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WP / Equipment / Systems</a:t>
                      </a:r>
                      <a:endParaRPr lang="en-GB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Scope</a:t>
                      </a:r>
                      <a:endParaRPr lang="en-GB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Motivation</a:t>
                      </a:r>
                      <a:endParaRPr lang="en-GB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RF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power</a:t>
                      </a:r>
                      <a:endParaRPr lang="en-GB" sz="14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(25.1 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Rearrangement</a:t>
                      </a:r>
                      <a:r>
                        <a:rPr lang="en-GB" sz="1400" baseline="0" noProof="0" dirty="0" smtClean="0"/>
                        <a:t> into 4x3+2x4 cavities, two new 2 MW power plants, new couplers, new TX, HOM reduction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Raise acceleration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limit from 1.3e11 to 2.4e11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Keep beam longitudinally stable</a:t>
                      </a:r>
                      <a:endParaRPr lang="en-GB" sz="1400" noProof="0" dirty="0">
                        <a:solidFill>
                          <a:srgbClr val="0055A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RF 800 MHz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(0.1 MCHF)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Double 800 MHz power,</a:t>
                      </a:r>
                      <a:r>
                        <a:rPr lang="en-GB" sz="1400" baseline="0" noProof="0" dirty="0" smtClean="0"/>
                        <a:t> </a:t>
                      </a:r>
                      <a:r>
                        <a:rPr lang="en-GB" sz="1400" noProof="0" dirty="0" smtClean="0"/>
                        <a:t>make 2</a:t>
                      </a:r>
                      <a:r>
                        <a:rPr lang="en-GB" sz="1400" baseline="30000" noProof="0" dirty="0" smtClean="0"/>
                        <a:t>nd</a:t>
                      </a:r>
                      <a:r>
                        <a:rPr lang="en-GB" sz="1400" baseline="0" noProof="0" dirty="0" smtClean="0"/>
                        <a:t> </a:t>
                      </a:r>
                      <a:r>
                        <a:rPr lang="en-GB" sz="1400" noProof="0" dirty="0" smtClean="0"/>
                        <a:t>800 MHz Landau cavity</a:t>
                      </a:r>
                      <a:r>
                        <a:rPr lang="en-GB" sz="1400" baseline="0" noProof="0" dirty="0" smtClean="0"/>
                        <a:t> operational</a:t>
                      </a:r>
                      <a:r>
                        <a:rPr lang="en-GB" sz="1400" noProof="0" dirty="0" smtClean="0"/>
                        <a:t>, upgrade 800MHz LL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Up to </a:t>
                      </a:r>
                      <a:r>
                        <a:rPr lang="en-GB" sz="1400" noProof="0" dirty="0" smtClean="0"/>
                        <a:t>0.2 V ratio</a:t>
                      </a:r>
                      <a:r>
                        <a:rPr lang="en-GB" sz="1400" baseline="0" noProof="0" dirty="0" smtClean="0"/>
                        <a:t> with 800MHz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/>
                        <a:t>Improve longitudinal stability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492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200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MHz LL</a:t>
                      </a:r>
                      <a:endParaRPr lang="en-GB" sz="14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(1.9 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New digital LL control</a:t>
                      </a:r>
                      <a:r>
                        <a:rPr lang="en-GB" sz="1400" baseline="0" noProof="0" dirty="0" smtClean="0"/>
                        <a:t> for existing and new amplifiers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Improve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longitudinal impedance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baseline="0" noProof="0" dirty="0" smtClean="0">
                          <a:solidFill>
                            <a:schemeClr val="tx1"/>
                          </a:solidFill>
                        </a:rPr>
                        <a:t>Improve RF control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7646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Beam dump </a:t>
                      </a:r>
                    </a:p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(13.4 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New system in LSS5 (kickers,</a:t>
                      </a:r>
                      <a:r>
                        <a:rPr lang="en-GB" sz="1400" baseline="0" noProof="0" dirty="0" smtClean="0"/>
                        <a:t> dump, shielding, BI)</a:t>
                      </a:r>
                      <a:r>
                        <a:rPr lang="en-GB" sz="1400" noProof="0" dirty="0" smtClean="0"/>
                        <a:t>, removal of LSS1 system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/>
                        <a:t>Allow dumping of full LIU intensity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baseline="0" noProof="0" dirty="0" smtClean="0"/>
                        <a:t>Improve dumped power limit</a:t>
                      </a:r>
                      <a:endParaRPr lang="en-GB" sz="1400" b="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Transfer line collimators </a:t>
                      </a:r>
                    </a:p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(6.9 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New 2 m long TCDIL, new</a:t>
                      </a:r>
                      <a:r>
                        <a:rPr lang="en-GB" sz="1400" baseline="0" noProof="0" dirty="0" smtClean="0"/>
                        <a:t> locations in TLs, modified optics and MQ powering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noProof="0" dirty="0" smtClean="0"/>
                        <a:t>Keep</a:t>
                      </a:r>
                      <a:r>
                        <a:rPr lang="en-GB" sz="1400" b="0" baseline="0" noProof="0" dirty="0" smtClean="0"/>
                        <a:t> protection level with LIU beam</a:t>
                      </a:r>
                      <a:endParaRPr lang="en-GB" sz="1400" b="1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Beam instrumentation (7.2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New Orbit</a:t>
                      </a:r>
                      <a:r>
                        <a:rPr lang="en-GB" sz="1400" baseline="0" noProof="0" dirty="0" smtClean="0"/>
                        <a:t> system, new </a:t>
                      </a:r>
                      <a:r>
                        <a:rPr lang="en-GB" sz="1400" baseline="0" noProof="0" dirty="0" err="1" smtClean="0"/>
                        <a:t>wirescanners</a:t>
                      </a:r>
                      <a:r>
                        <a:rPr lang="en-GB" sz="1400" baseline="0" noProof="0" dirty="0" smtClean="0"/>
                        <a:t>, upgraded BSRT, BLM, BGI, BCT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Improve orbit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measurement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Improve emittance measurement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Improve intensity measurement</a:t>
                      </a:r>
                      <a:endParaRPr lang="en-GB" sz="1400" noProof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5241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Upgrade scope (ii/iii)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</a:t>
            </a:r>
            <a:r>
              <a:rPr lang="en-GB" baseline="0" smtClean="0"/>
              <a:t> Operational Readiness Analysis - SPS</a:t>
            </a:r>
            <a:endParaRPr lang="en-US" dirty="0"/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7746609"/>
              </p:ext>
            </p:extLst>
          </p:nvPr>
        </p:nvGraphicFramePr>
        <p:xfrm>
          <a:off x="0" y="1325563"/>
          <a:ext cx="9144000" cy="5486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4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91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30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WP / Equipment / Systems</a:t>
                      </a:r>
                      <a:endParaRPr lang="en-GB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Scope</a:t>
                      </a:r>
                      <a:endParaRPr lang="en-GB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Motivation</a:t>
                      </a:r>
                      <a:endParaRPr lang="en-GB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vac </a:t>
                      </a: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impedance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reduction, </a:t>
                      </a:r>
                      <a:r>
                        <a:rPr lang="en-GB" sz="1400" noProof="0" dirty="0" err="1" smtClean="0">
                          <a:solidFill>
                            <a:schemeClr val="tx1"/>
                          </a:solidFill>
                        </a:rPr>
                        <a:t>aC</a:t>
                      </a: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coating,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14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(5.5 </a:t>
                      </a: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/>
                        <a:t>Impedance</a:t>
                      </a:r>
                      <a:r>
                        <a:rPr lang="en-GB" sz="1400" b="0" baseline="0" noProof="0" dirty="0" smtClean="0"/>
                        <a:t> reduction and </a:t>
                      </a:r>
                      <a:r>
                        <a:rPr lang="en-GB" sz="1400" b="0" baseline="0" noProof="0" dirty="0" err="1" smtClean="0"/>
                        <a:t>aC</a:t>
                      </a:r>
                      <a:r>
                        <a:rPr lang="en-GB" sz="1400" b="0" baseline="0" noProof="0" dirty="0" smtClean="0"/>
                        <a:t> coating of 100 QF SSS, </a:t>
                      </a:r>
                      <a:r>
                        <a:rPr lang="en-GB" sz="1400" b="0" baseline="0" noProof="0" dirty="0" err="1" smtClean="0"/>
                        <a:t>aC</a:t>
                      </a:r>
                      <a:r>
                        <a:rPr lang="en-GB" sz="1400" b="0" baseline="0" noProof="0" dirty="0" smtClean="0"/>
                        <a:t> coating of 1 sextant of MBB dipoles</a:t>
                      </a:r>
                      <a:endParaRPr lang="en-GB" sz="14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noProof="0" dirty="0" smtClean="0"/>
                        <a:t>Improve </a:t>
                      </a:r>
                      <a:r>
                        <a:rPr lang="en-GB" sz="1400" b="0" noProof="0" dirty="0" smtClean="0"/>
                        <a:t>longitudinal </a:t>
                      </a:r>
                      <a:r>
                        <a:rPr lang="en-GB" sz="1400" b="0" noProof="0" dirty="0" smtClean="0"/>
                        <a:t>stability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baseline="0" noProof="0" dirty="0" smtClean="0"/>
                        <a:t>Reduce beam losses/emittance growth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400" b="0" baseline="0" noProof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Vacuum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system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(2.6 MCHF)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Improve LSS and arc </a:t>
                      </a:r>
                      <a:r>
                        <a:rPr lang="en-GB" sz="1400" noProof="0" dirty="0" err="1" smtClean="0"/>
                        <a:t>sectorisation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Reduce intervention time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Reduce</a:t>
                      </a:r>
                      <a:r>
                        <a:rPr lang="en-GB" sz="1400" baseline="0" noProof="0" dirty="0" smtClean="0"/>
                        <a:t> recovery time after venting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/>
                        <a:t>Protect </a:t>
                      </a:r>
                      <a:r>
                        <a:rPr lang="en-GB" sz="1400" baseline="0" noProof="0" dirty="0" err="1" smtClean="0"/>
                        <a:t>aC</a:t>
                      </a:r>
                      <a:r>
                        <a:rPr lang="en-GB" sz="1400" baseline="0" noProof="0" dirty="0" smtClean="0"/>
                        <a:t> coated sections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158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QD-MBB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aperture</a:t>
                      </a:r>
                      <a:endParaRPr lang="en-GB" sz="1400" noProof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(+0.2 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aseline="0" noProof="0" dirty="0" smtClean="0">
                          <a:solidFill>
                            <a:srgbClr val="0055A0"/>
                          </a:solidFill>
                        </a:rPr>
                        <a:t>Fix “design flaw” in QD-MBB transition in 25 key locations (~90 total)</a:t>
                      </a:r>
                      <a:endParaRPr lang="en-GB" sz="1400" noProof="0" dirty="0">
                        <a:solidFill>
                          <a:srgbClr val="0055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>
                          <a:solidFill>
                            <a:srgbClr val="0055A0"/>
                          </a:solidFill>
                        </a:rPr>
                        <a:t>Improve aperture with Q20 optics for off-momentum particles 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6172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Beam transfer systems</a:t>
                      </a:r>
                    </a:p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(3.2 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/>
                        <a:t>Kicker</a:t>
                      </a:r>
                      <a:r>
                        <a:rPr lang="en-GB" sz="1400" b="0" baseline="0" noProof="0" dirty="0" smtClean="0"/>
                        <a:t> impedance reduction, new TPSG4 &amp; 6 protection devices, upgraded extraction septa</a:t>
                      </a:r>
                      <a:endParaRPr lang="en-GB" sz="14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Improve transverse stability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Improve longitudinal stability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Protect with LIU beam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Reduce ZS sparking with LIU beam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Prototype low-impedance</a:t>
                      </a:r>
                      <a:r>
                        <a:rPr lang="en-GB" sz="1400" b="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MKP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Extraction kickers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(0.3 MCHF)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Impedance</a:t>
                      </a:r>
                      <a:r>
                        <a:rPr lang="en-GB" sz="1400" baseline="0" noProof="0" dirty="0" smtClean="0"/>
                        <a:t> reduction (serigraphy, reduce from 8 to 7 MKE)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Improve longitudinal stability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Reduce kicker heating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2443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Extraction septa</a:t>
                      </a:r>
                    </a:p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(0.1 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Improve power </a:t>
                      </a:r>
                      <a:r>
                        <a:rPr lang="en-GB" sz="1400" noProof="0" dirty="0" smtClean="0"/>
                        <a:t>converter </a:t>
                      </a:r>
                      <a:r>
                        <a:rPr lang="en-GB" sz="1400" noProof="0" dirty="0" smtClean="0"/>
                        <a:t>stability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Reduce LHC setting-up time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868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Injection kicker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(0.1 MCHF)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Reduce rise time to 125 ns for ions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Improve #bunches for ions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302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329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Upgrade scope (iii/iii)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</a:t>
            </a:r>
            <a:r>
              <a:rPr lang="en-GB" baseline="0" smtClean="0"/>
              <a:t> Operational Readiness Analysis - SPS</a:t>
            </a:r>
            <a:endParaRPr lang="en-US" dirty="0"/>
          </a:p>
        </p:txBody>
      </p:sp>
      <p:graphicFrame>
        <p:nvGraphicFramePr>
          <p:cNvPr id="6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2129827"/>
              </p:ext>
            </p:extLst>
          </p:nvPr>
        </p:nvGraphicFramePr>
        <p:xfrm>
          <a:off x="0" y="1325563"/>
          <a:ext cx="9144000" cy="3169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24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891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30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WP / Equipment / Systems</a:t>
                      </a:r>
                      <a:endParaRPr lang="en-GB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Scope</a:t>
                      </a:r>
                      <a:endParaRPr lang="en-GB" sz="16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Motivation</a:t>
                      </a:r>
                      <a:endParaRPr lang="en-GB" sz="16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Scraper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(0.3 MCHF)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Construct</a:t>
                      </a:r>
                      <a:r>
                        <a:rPr lang="en-GB" sz="1400" baseline="0" noProof="0" dirty="0" smtClean="0"/>
                        <a:t> spare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Reduce risk of long down time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Improve</a:t>
                      </a:r>
                      <a:r>
                        <a:rPr lang="en-GB" sz="1400" baseline="0" noProof="0" dirty="0" smtClean="0"/>
                        <a:t> design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Transverse damper</a:t>
                      </a:r>
                    </a:p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(0.9 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New pickups,</a:t>
                      </a:r>
                      <a:r>
                        <a:rPr lang="en-GB" sz="1400" baseline="0" noProof="0" dirty="0" smtClean="0"/>
                        <a:t> LL and digital control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Improve damper performance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Standardise</a:t>
                      </a:r>
                      <a:r>
                        <a:rPr lang="en-GB" sz="1400" baseline="0" noProof="0" dirty="0" smtClean="0"/>
                        <a:t> sub-systems</a:t>
                      </a:r>
                      <a:endParaRPr lang="en-GB" sz="1400" noProof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Wideband feedback</a:t>
                      </a:r>
                    </a:p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(0.8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Prototype vertical kicker plus electronics,</a:t>
                      </a:r>
                      <a:r>
                        <a:rPr lang="en-GB" sz="1400" baseline="0" noProof="0" dirty="0" smtClean="0"/>
                        <a:t> proof of principle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If</a:t>
                      </a:r>
                      <a:r>
                        <a:rPr lang="en-GB" sz="1400" baseline="0" noProof="0" dirty="0" smtClean="0"/>
                        <a:t> needed to stability vertical ECI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16274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Optics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(0 MCHF)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Low-gamma-transition</a:t>
                      </a:r>
                      <a:r>
                        <a:rPr lang="en-GB" sz="1400" baseline="0" noProof="0" dirty="0" smtClean="0"/>
                        <a:t> Q20 optics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Stabilise</a:t>
                      </a:r>
                      <a:r>
                        <a:rPr lang="en-GB" sz="1400" baseline="0" noProof="0" dirty="0" smtClean="0"/>
                        <a:t> TMCI at LIU intensity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014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Magnet</a:t>
                      </a:r>
                      <a:r>
                        <a:rPr lang="en-GB" sz="1400" baseline="0" noProof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Interlocks</a:t>
                      </a:r>
                    </a:p>
                    <a:p>
                      <a:r>
                        <a:rPr lang="en-GB" sz="1400" noProof="0" dirty="0" smtClean="0">
                          <a:solidFill>
                            <a:schemeClr val="tx1"/>
                          </a:solidFill>
                        </a:rPr>
                        <a:t>(0.5 MCHF)</a:t>
                      </a:r>
                      <a:endParaRPr lang="en-GB" sz="140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Replace </a:t>
                      </a:r>
                      <a:r>
                        <a:rPr kumimoji="0" lang="fr-FR" sz="14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relays</a:t>
                      </a:r>
                      <a:r>
                        <a:rPr kumimoji="0" lang="fr-FR" sz="1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standard </a:t>
                      </a:r>
                      <a:r>
                        <a:rPr kumimoji="0"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safety</a:t>
                      </a:r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PLC </a:t>
                      </a:r>
                      <a:r>
                        <a:rPr kumimoji="0" lang="fr-FR" sz="1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based</a:t>
                      </a:r>
                      <a:r>
                        <a:rPr kumimoji="0" lang="fr-FR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solution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Improve availability, standardise</a:t>
                      </a:r>
                      <a:endParaRPr lang="en-GB" sz="1400" noProof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1042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22486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028" y="172224"/>
            <a:ext cx="8036202" cy="817708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LIU-SPS upgrades: chronological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LS1/EYETS </a:t>
            </a:r>
            <a:r>
              <a:rPr lang="en-US" sz="2200" dirty="0" smtClean="0"/>
              <a:t>2016-2017</a:t>
            </a:r>
            <a:endParaRPr lang="en-GB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A5A5A5">
                <a:tint val="45000"/>
                <a:satMod val="400000"/>
              </a:srgbClr>
            </a:duotone>
          </a:blip>
          <a:srcRect r="14646"/>
          <a:stretch/>
        </p:blipFill>
        <p:spPr>
          <a:xfrm>
            <a:off x="1043353" y="920046"/>
            <a:ext cx="6791040" cy="5129412"/>
          </a:xfrm>
          <a:prstGeom prst="rect">
            <a:avLst/>
          </a:prstGeom>
        </p:spPr>
      </p:pic>
      <p:sp>
        <p:nvSpPr>
          <p:cNvPr id="29" name="Text Box 95"/>
          <p:cNvSpPr txBox="1">
            <a:spLocks noChangeArrowheads="1"/>
          </p:cNvSpPr>
          <p:nvPr/>
        </p:nvSpPr>
        <p:spPr bwMode="auto">
          <a:xfrm>
            <a:off x="30161" y="5696667"/>
            <a:ext cx="317106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marL="171450" indent="-171450" defTabSz="457200">
              <a:buFont typeface="Arial" panose="020B0604020202020204" pitchFamily="34" charset="0"/>
              <a:buChar char="•"/>
              <a:defRPr sz="1000" b="1" ker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r>
              <a:rPr lang="en-US" sz="1100" dirty="0"/>
              <a:t>Renovation of the over head crane (ECX5)</a:t>
            </a:r>
          </a:p>
          <a:p>
            <a:r>
              <a:rPr lang="en-US" sz="1100" dirty="0"/>
              <a:t>Civil engineering for new beam dump</a:t>
            </a:r>
          </a:p>
        </p:txBody>
      </p:sp>
      <p:sp>
        <p:nvSpPr>
          <p:cNvPr id="30" name="Oval 29"/>
          <p:cNvSpPr/>
          <p:nvPr/>
        </p:nvSpPr>
        <p:spPr>
          <a:xfrm>
            <a:off x="3945241" y="5769630"/>
            <a:ext cx="844658" cy="285974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Text Box 75"/>
          <p:cNvSpPr txBox="1">
            <a:spLocks noChangeArrowheads="1"/>
          </p:cNvSpPr>
          <p:nvPr/>
        </p:nvSpPr>
        <p:spPr bwMode="auto">
          <a:xfrm>
            <a:off x="3800748" y="4735163"/>
            <a:ext cx="1133644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Fast BCT</a:t>
            </a:r>
            <a:endParaRPr kumimoji="0" lang="en-US" sz="110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(LSS5)</a:t>
            </a:r>
            <a:endParaRPr kumimoji="0" lang="en-US" sz="105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cxnSp>
        <p:nvCxnSpPr>
          <p:cNvPr id="32" name="Elbow Connector 91"/>
          <p:cNvCxnSpPr>
            <a:stCxn id="31" idx="2"/>
            <a:endCxn id="30" idx="0"/>
          </p:cNvCxnSpPr>
          <p:nvPr/>
        </p:nvCxnSpPr>
        <p:spPr>
          <a:xfrm>
            <a:off x="4367570" y="5119884"/>
            <a:ext cx="0" cy="649746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33" name="Elbow Connector 54"/>
          <p:cNvCxnSpPr>
            <a:stCxn id="29" idx="3"/>
            <a:endCxn id="30" idx="2"/>
          </p:cNvCxnSpPr>
          <p:nvPr/>
        </p:nvCxnSpPr>
        <p:spPr>
          <a:xfrm>
            <a:off x="3201222" y="5912111"/>
            <a:ext cx="744019" cy="506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41" name="Text Box 75"/>
          <p:cNvSpPr txBox="1">
            <a:spLocks noChangeArrowheads="1"/>
          </p:cNvSpPr>
          <p:nvPr/>
        </p:nvSpPr>
        <p:spPr bwMode="auto">
          <a:xfrm>
            <a:off x="171397" y="1315842"/>
            <a:ext cx="268535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b="1" kern="0" dirty="0" smtClean="0">
                <a:solidFill>
                  <a:srgbClr val="0070C0"/>
                </a:solidFill>
              </a:rPr>
              <a:t>New Vacuum </a:t>
            </a:r>
            <a:r>
              <a:rPr lang="en-US" b="1" kern="0" dirty="0" err="1" smtClean="0">
                <a:solidFill>
                  <a:srgbClr val="0070C0"/>
                </a:solidFill>
              </a:rPr>
              <a:t>sectorization</a:t>
            </a:r>
            <a:endParaRPr lang="en-US" b="1" kern="0" dirty="0" smtClean="0">
              <a:solidFill>
                <a:srgbClr val="0070C0"/>
              </a:solidFill>
            </a:endParaRP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solidFill>
                  <a:srgbClr val="0070C0"/>
                </a:solidFill>
              </a:rPr>
              <a:t>Optical </a:t>
            </a:r>
            <a:r>
              <a:rPr lang="en-US" b="1" kern="0" dirty="0" err="1">
                <a:solidFill>
                  <a:srgbClr val="0070C0"/>
                </a:solidFill>
              </a:rPr>
              <a:t>fibres</a:t>
            </a:r>
            <a:r>
              <a:rPr lang="en-US" b="1" kern="0" dirty="0">
                <a:solidFill>
                  <a:srgbClr val="0070C0"/>
                </a:solidFill>
              </a:rPr>
              <a:t> for the orbit </a:t>
            </a:r>
            <a:r>
              <a:rPr lang="en-US" b="1" kern="0" dirty="0" smtClean="0">
                <a:solidFill>
                  <a:srgbClr val="0070C0"/>
                </a:solidFill>
              </a:rPr>
              <a:t>systems</a:t>
            </a:r>
            <a:endParaRPr lang="en-US" kern="0" dirty="0">
              <a:solidFill>
                <a:srgbClr val="0070C0"/>
              </a:solidFill>
            </a:endParaRPr>
          </a:p>
        </p:txBody>
      </p:sp>
      <p:sp>
        <p:nvSpPr>
          <p:cNvPr id="44" name="Text Box 75"/>
          <p:cNvSpPr txBox="1">
            <a:spLocks noChangeArrowheads="1"/>
          </p:cNvSpPr>
          <p:nvPr/>
        </p:nvSpPr>
        <p:spPr bwMode="auto">
          <a:xfrm>
            <a:off x="3177636" y="2973968"/>
            <a:ext cx="1939955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 New fast BLMs </a:t>
            </a:r>
            <a:r>
              <a:rPr kumimoji="0" lang="en-US" sz="100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(Diamond)</a:t>
            </a:r>
            <a:endParaRPr kumimoji="0" lang="en-US" sz="10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Straight Connector 44"/>
          <p:cNvCxnSpPr>
            <a:stCxn id="44" idx="1"/>
            <a:endCxn id="46" idx="4"/>
          </p:cNvCxnSpPr>
          <p:nvPr/>
        </p:nvCxnSpPr>
        <p:spPr>
          <a:xfrm flipH="1" flipV="1">
            <a:off x="2617761" y="3075775"/>
            <a:ext cx="559875" cy="28998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46" name="Oval 45"/>
          <p:cNvSpPr/>
          <p:nvPr/>
        </p:nvSpPr>
        <p:spPr>
          <a:xfrm rot="17441435">
            <a:off x="1999459" y="2792276"/>
            <a:ext cx="844658" cy="418968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8" name="Text Box 75"/>
          <p:cNvSpPr txBox="1">
            <a:spLocks noChangeArrowheads="1"/>
          </p:cNvSpPr>
          <p:nvPr/>
        </p:nvSpPr>
        <p:spPr bwMode="auto">
          <a:xfrm>
            <a:off x="5505807" y="5633592"/>
            <a:ext cx="2906565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lvl="0">
              <a:defRPr/>
            </a:pPr>
            <a:r>
              <a:rPr lang="en-US" b="1" kern="0" dirty="0" err="1">
                <a:solidFill>
                  <a:srgbClr val="00B0F0"/>
                </a:solidFill>
              </a:rPr>
              <a:t>aC</a:t>
            </a:r>
            <a:r>
              <a:rPr lang="en-US" b="1" kern="0" dirty="0">
                <a:solidFill>
                  <a:srgbClr val="00B0F0"/>
                </a:solidFill>
              </a:rPr>
              <a:t> </a:t>
            </a:r>
            <a:r>
              <a:rPr lang="en-US" b="1" kern="0" dirty="0" smtClean="0">
                <a:solidFill>
                  <a:srgbClr val="00B0F0"/>
                </a:solidFill>
              </a:rPr>
              <a:t>coating</a:t>
            </a:r>
            <a:r>
              <a:rPr lang="en-US" kern="0" dirty="0" smtClean="0">
                <a:solidFill>
                  <a:srgbClr val="00B0F0"/>
                </a:solidFill>
              </a:rPr>
              <a:t> (9 QFs, 2 cells MBB,10% drifts)</a:t>
            </a:r>
            <a:endParaRPr lang="en-US" b="1" kern="0" dirty="0">
              <a:solidFill>
                <a:srgbClr val="00B0F0"/>
              </a:solidFill>
            </a:endParaRPr>
          </a:p>
          <a:p>
            <a:pPr lvl="0">
              <a:defRPr/>
            </a:pPr>
            <a:r>
              <a:rPr lang="en-US" b="1" kern="0" dirty="0">
                <a:solidFill>
                  <a:srgbClr val="00B0F0"/>
                </a:solidFill>
              </a:rPr>
              <a:t>a</a:t>
            </a:r>
            <a:r>
              <a:rPr lang="en-US" b="1" kern="0" dirty="0" smtClean="0">
                <a:solidFill>
                  <a:srgbClr val="00B0F0"/>
                </a:solidFill>
              </a:rPr>
              <a:t>nd </a:t>
            </a:r>
            <a:r>
              <a:rPr lang="en-US" b="1" kern="0" dirty="0">
                <a:solidFill>
                  <a:srgbClr val="00B0F0"/>
                </a:solidFill>
              </a:rPr>
              <a:t>i</a:t>
            </a:r>
            <a:r>
              <a:rPr lang="en-US" b="1" kern="0" dirty="0" smtClean="0">
                <a:solidFill>
                  <a:srgbClr val="00B0F0"/>
                </a:solidFill>
              </a:rPr>
              <a:t>mpedance reduction</a:t>
            </a:r>
            <a:endParaRPr lang="en-US" b="1" kern="0" dirty="0">
              <a:solidFill>
                <a:srgbClr val="00B0F0"/>
              </a:solidFill>
            </a:endParaRPr>
          </a:p>
        </p:txBody>
      </p:sp>
      <p:sp>
        <p:nvSpPr>
          <p:cNvPr id="52" name="Block Arc 51"/>
          <p:cNvSpPr/>
          <p:nvPr/>
        </p:nvSpPr>
        <p:spPr>
          <a:xfrm rot="5701395">
            <a:off x="2171100" y="1577933"/>
            <a:ext cx="4392938" cy="4392938"/>
          </a:xfrm>
          <a:prstGeom prst="blockArc">
            <a:avLst>
              <a:gd name="adj1" fmla="val 17639366"/>
              <a:gd name="adj2" fmla="val 21077853"/>
              <a:gd name="adj3" fmla="val 2810"/>
            </a:avLst>
          </a:prstGeom>
          <a:solidFill>
            <a:srgbClr val="00B0F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 Operational Readiness Analysis - SPS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 flipH="1">
            <a:off x="4841998" y="2335344"/>
            <a:ext cx="932975" cy="8835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20" name="Text Box 75"/>
          <p:cNvSpPr txBox="1">
            <a:spLocks noChangeArrowheads="1"/>
          </p:cNvSpPr>
          <p:nvPr/>
        </p:nvSpPr>
        <p:spPr bwMode="auto">
          <a:xfrm>
            <a:off x="4149297" y="2193417"/>
            <a:ext cx="74892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800 MHz</a:t>
            </a:r>
            <a:endParaRPr kumimoji="0" lang="en-US" sz="10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 rot="3208175">
            <a:off x="5663406" y="2371160"/>
            <a:ext cx="844658" cy="418968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05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LIU-SPS activities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YETS 2017-2018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A5A5A5">
                <a:tint val="45000"/>
                <a:satMod val="400000"/>
              </a:srgbClr>
            </a:duotone>
          </a:blip>
          <a:srcRect r="14646"/>
          <a:stretch/>
        </p:blipFill>
        <p:spPr>
          <a:xfrm>
            <a:off x="1043353" y="920046"/>
            <a:ext cx="6791040" cy="5129412"/>
          </a:xfrm>
          <a:prstGeom prst="rect">
            <a:avLst/>
          </a:prstGeom>
        </p:spPr>
      </p:pic>
      <p:sp>
        <p:nvSpPr>
          <p:cNvPr id="4" name="Text Box 75"/>
          <p:cNvSpPr txBox="1">
            <a:spLocks noChangeArrowheads="1"/>
          </p:cNvSpPr>
          <p:nvPr/>
        </p:nvSpPr>
        <p:spPr bwMode="auto">
          <a:xfrm>
            <a:off x="7215003" y="2325144"/>
            <a:ext cx="190308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RF power feeder line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 smtClean="0">
                <a:solidFill>
                  <a:srgbClr val="0070C0"/>
                </a:solidFill>
              </a:rPr>
              <a:t>New 1 GHz </a:t>
            </a:r>
            <a:r>
              <a:rPr lang="en-US" b="1" kern="0" dirty="0" err="1" smtClean="0">
                <a:solidFill>
                  <a:srgbClr val="0070C0"/>
                </a:solidFill>
              </a:rPr>
              <a:t>slotline</a:t>
            </a:r>
            <a:r>
              <a:rPr lang="en-US" b="1" kern="0" dirty="0" smtClean="0">
                <a:solidFill>
                  <a:srgbClr val="0070C0"/>
                </a:solidFill>
              </a:rPr>
              <a:t> kicker</a:t>
            </a:r>
            <a:endParaRPr kumimoji="0" lang="en-US" sz="105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cxnSp>
        <p:nvCxnSpPr>
          <p:cNvPr id="5" name="Elbow Connector 91"/>
          <p:cNvCxnSpPr>
            <a:stCxn id="4" idx="1"/>
            <a:endCxn id="6" idx="0"/>
          </p:cNvCxnSpPr>
          <p:nvPr/>
        </p:nvCxnSpPr>
        <p:spPr>
          <a:xfrm flipH="1" flipV="1">
            <a:off x="6254064" y="2455949"/>
            <a:ext cx="960939" cy="84639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6" name="Oval 5"/>
          <p:cNvSpPr/>
          <p:nvPr/>
        </p:nvSpPr>
        <p:spPr>
          <a:xfrm rot="3208175">
            <a:off x="5663406" y="2371160"/>
            <a:ext cx="844658" cy="418968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Block Arc 11"/>
          <p:cNvSpPr/>
          <p:nvPr/>
        </p:nvSpPr>
        <p:spPr>
          <a:xfrm rot="5701395">
            <a:off x="2171100" y="1577933"/>
            <a:ext cx="4392938" cy="4392938"/>
          </a:xfrm>
          <a:prstGeom prst="blockArc">
            <a:avLst>
              <a:gd name="adj1" fmla="val 17639366"/>
              <a:gd name="adj2" fmla="val 21077853"/>
              <a:gd name="adj3" fmla="val 2810"/>
            </a:avLst>
          </a:prstGeom>
          <a:solidFill>
            <a:srgbClr val="00B0F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Box 75"/>
          <p:cNvSpPr txBox="1">
            <a:spLocks noChangeArrowheads="1"/>
          </p:cNvSpPr>
          <p:nvPr/>
        </p:nvSpPr>
        <p:spPr bwMode="auto">
          <a:xfrm>
            <a:off x="5890762" y="5407438"/>
            <a:ext cx="2553904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lvl="0">
              <a:defRPr/>
            </a:pPr>
            <a:r>
              <a:rPr lang="en-US" b="1" kern="0" dirty="0" err="1">
                <a:solidFill>
                  <a:srgbClr val="00B0F0"/>
                </a:solidFill>
              </a:rPr>
              <a:t>aC</a:t>
            </a:r>
            <a:r>
              <a:rPr lang="en-US" b="1" kern="0" dirty="0">
                <a:solidFill>
                  <a:srgbClr val="00B0F0"/>
                </a:solidFill>
              </a:rPr>
              <a:t> </a:t>
            </a:r>
            <a:r>
              <a:rPr lang="en-US" b="1" kern="0" dirty="0" smtClean="0">
                <a:solidFill>
                  <a:srgbClr val="00B0F0"/>
                </a:solidFill>
              </a:rPr>
              <a:t>coating</a:t>
            </a:r>
            <a:r>
              <a:rPr lang="en-US" kern="0" dirty="0" smtClean="0">
                <a:solidFill>
                  <a:srgbClr val="00B0F0"/>
                </a:solidFill>
              </a:rPr>
              <a:t> (8 QFs, 1 cell MBB, drifts)</a:t>
            </a:r>
            <a:endParaRPr lang="en-US" b="1" kern="0" dirty="0">
              <a:solidFill>
                <a:srgbClr val="00B0F0"/>
              </a:solidFill>
            </a:endParaRPr>
          </a:p>
          <a:p>
            <a:pPr lvl="0">
              <a:defRPr/>
            </a:pPr>
            <a:r>
              <a:rPr lang="en-US" b="1" kern="0" dirty="0">
                <a:solidFill>
                  <a:srgbClr val="00B0F0"/>
                </a:solidFill>
              </a:rPr>
              <a:t>a</a:t>
            </a:r>
            <a:r>
              <a:rPr lang="en-US" b="1" kern="0" dirty="0" smtClean="0">
                <a:solidFill>
                  <a:srgbClr val="00B0F0"/>
                </a:solidFill>
              </a:rPr>
              <a:t>nd </a:t>
            </a:r>
            <a:r>
              <a:rPr lang="en-US" b="1" kern="0" dirty="0">
                <a:solidFill>
                  <a:srgbClr val="00B0F0"/>
                </a:solidFill>
              </a:rPr>
              <a:t>i</a:t>
            </a:r>
            <a:r>
              <a:rPr lang="en-US" b="1" kern="0" dirty="0" smtClean="0">
                <a:solidFill>
                  <a:srgbClr val="00B0F0"/>
                </a:solidFill>
              </a:rPr>
              <a:t>mpedance reduction</a:t>
            </a:r>
            <a:endParaRPr lang="en-US" b="1" kern="0" dirty="0">
              <a:solidFill>
                <a:srgbClr val="00B0F0"/>
              </a:solidFill>
            </a:endParaRPr>
          </a:p>
        </p:txBody>
      </p:sp>
      <p:sp>
        <p:nvSpPr>
          <p:cNvPr id="11" name="Text Box 95"/>
          <p:cNvSpPr txBox="1">
            <a:spLocks noChangeArrowheads="1"/>
          </p:cNvSpPr>
          <p:nvPr/>
        </p:nvSpPr>
        <p:spPr bwMode="auto">
          <a:xfrm>
            <a:off x="75633" y="5373765"/>
            <a:ext cx="3029997" cy="6001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Installation </a:t>
            </a:r>
            <a:r>
              <a:rPr lang="en-GB" sz="1100" b="1" dirty="0">
                <a:solidFill>
                  <a:srgbClr val="0070C0"/>
                </a:solidFill>
                <a:cs typeface="Arial" panose="020B0604020202020204" pitchFamily="34" charset="0"/>
              </a:rPr>
              <a:t>kicker </a:t>
            </a:r>
            <a:r>
              <a:rPr lang="en-GB" sz="11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platform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Installation </a:t>
            </a:r>
            <a:r>
              <a:rPr lang="en-GB" sz="1100" b="1" dirty="0">
                <a:solidFill>
                  <a:srgbClr val="0070C0"/>
                </a:solidFill>
                <a:cs typeface="Arial" panose="020B0604020202020204" pitchFamily="34" charset="0"/>
              </a:rPr>
              <a:t>of  kicker transmission </a:t>
            </a:r>
            <a:r>
              <a:rPr lang="en-GB" sz="11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lines</a:t>
            </a:r>
            <a:endParaRPr lang="en-GB" sz="1100" b="1" dirty="0">
              <a:solidFill>
                <a:srgbClr val="0070C0"/>
              </a:solidFill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Dump </a:t>
            </a:r>
            <a:r>
              <a:rPr lang="en-GB" sz="1100" b="1" dirty="0">
                <a:solidFill>
                  <a:srgbClr val="0070C0"/>
                </a:solidFill>
                <a:cs typeface="Arial" panose="020B0604020202020204" pitchFamily="34" charset="0"/>
              </a:rPr>
              <a:t>platform </a:t>
            </a:r>
            <a:r>
              <a:rPr lang="en-GB" sz="11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reinforcement</a:t>
            </a:r>
            <a:endParaRPr lang="en-GB" sz="1100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4208860" y="5292090"/>
            <a:ext cx="317420" cy="763514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7" name="Elbow Connector 54"/>
          <p:cNvCxnSpPr>
            <a:stCxn id="11" idx="3"/>
            <a:endCxn id="16" idx="2"/>
          </p:cNvCxnSpPr>
          <p:nvPr/>
        </p:nvCxnSpPr>
        <p:spPr>
          <a:xfrm>
            <a:off x="3105630" y="5673847"/>
            <a:ext cx="1103230" cy="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 Operational Readiness Analysis - SPS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74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A5A5A5">
                <a:tint val="45000"/>
                <a:satMod val="400000"/>
              </a:srgbClr>
            </a:duotone>
          </a:blip>
          <a:srcRect r="14646"/>
          <a:stretch/>
        </p:blipFill>
        <p:spPr>
          <a:xfrm>
            <a:off x="1043353" y="920046"/>
            <a:ext cx="6791040" cy="5129412"/>
          </a:xfrm>
          <a:prstGeom prst="rect">
            <a:avLst/>
          </a:prstGeom>
        </p:spPr>
      </p:pic>
      <p:sp>
        <p:nvSpPr>
          <p:cNvPr id="11" name="Text Box 91"/>
          <p:cNvSpPr txBox="1">
            <a:spLocks noChangeArrowheads="1"/>
          </p:cNvSpPr>
          <p:nvPr/>
        </p:nvSpPr>
        <p:spPr bwMode="auto">
          <a:xfrm>
            <a:off x="3299008" y="3759094"/>
            <a:ext cx="2276585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Extraction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protection </a:t>
            </a: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devices:</a:t>
            </a:r>
            <a:endParaRPr kumimoji="0" lang="en-US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  <a:p>
            <a:pPr marL="171450" marR="0" lvl="0" indent="-17145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Replacement of TPSC4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(LSS4</a:t>
            </a:r>
            <a:r>
              <a:rPr kumimoji="0" lang="en-US" sz="1000" b="0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</a:rPr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70C0"/>
                </a:solidFill>
              </a:rPr>
              <a:t>Replacement of </a:t>
            </a:r>
            <a:r>
              <a:rPr lang="en-US" kern="0" dirty="0" smtClean="0">
                <a:solidFill>
                  <a:srgbClr val="0070C0"/>
                </a:solidFill>
              </a:rPr>
              <a:t>TPSG6 </a:t>
            </a:r>
            <a:r>
              <a:rPr lang="en-US" sz="1000" kern="0" dirty="0" smtClean="0">
                <a:solidFill>
                  <a:srgbClr val="0070C0"/>
                </a:solidFill>
              </a:rPr>
              <a:t>(LSS6)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sp>
        <p:nvSpPr>
          <p:cNvPr id="27" name="Block Arc 26"/>
          <p:cNvSpPr/>
          <p:nvPr/>
        </p:nvSpPr>
        <p:spPr>
          <a:xfrm rot="2275402">
            <a:off x="2171100" y="1577933"/>
            <a:ext cx="4392938" cy="4392938"/>
          </a:xfrm>
          <a:prstGeom prst="blockArc">
            <a:avLst>
              <a:gd name="adj1" fmla="val 3144083"/>
              <a:gd name="adj2" fmla="val 21077853"/>
              <a:gd name="adj3" fmla="val 2810"/>
            </a:avLst>
          </a:prstGeom>
          <a:solidFill>
            <a:srgbClr val="00B0F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LIU-SPS activities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LS2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5845291" y="2023494"/>
            <a:ext cx="844658" cy="852406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5" name="Elbow Connector 59"/>
          <p:cNvCxnSpPr>
            <a:stCxn id="10" idx="1"/>
            <a:endCxn id="26" idx="6"/>
          </p:cNvCxnSpPr>
          <p:nvPr/>
        </p:nvCxnSpPr>
        <p:spPr>
          <a:xfrm flipH="1" flipV="1">
            <a:off x="4775838" y="5766339"/>
            <a:ext cx="2286075" cy="59886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6" name="Text Box 95"/>
          <p:cNvSpPr txBox="1">
            <a:spLocks noChangeArrowheads="1"/>
          </p:cNvSpPr>
          <p:nvPr/>
        </p:nvSpPr>
        <p:spPr bwMode="auto">
          <a:xfrm>
            <a:off x="7061913" y="2135707"/>
            <a:ext cx="2047122" cy="4154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>
                <a:solidFill>
                  <a:srgbClr val="0070C0"/>
                </a:solidFill>
                <a:cs typeface="Arial" panose="020B0604020202020204" pitchFamily="34" charset="0"/>
              </a:rPr>
              <a:t>200 MHz </a:t>
            </a:r>
            <a:r>
              <a:rPr lang="en-US" sz="11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RF power upgrade</a:t>
            </a:r>
            <a:r>
              <a:rPr lang="en-US" sz="1100" b="1" dirty="0">
                <a:solidFill>
                  <a:srgbClr val="0070C0"/>
                </a:solidFill>
                <a:cs typeface="Arial" panose="020B0604020202020204" pitchFamily="34" charset="0"/>
              </a:rPr>
              <a:t/>
            </a:r>
            <a:br>
              <a:rPr lang="en-US" sz="1100" b="1" dirty="0">
                <a:solidFill>
                  <a:srgbClr val="0070C0"/>
                </a:solidFill>
                <a:cs typeface="Arial" panose="020B0604020202020204" pitchFamily="34" charset="0"/>
              </a:rPr>
            </a:br>
            <a:r>
              <a:rPr lang="en-US" sz="1000" dirty="0" smtClean="0">
                <a:solidFill>
                  <a:srgbClr val="0070C0"/>
                </a:solidFill>
                <a:cs typeface="Arial" panose="020B0604020202020204" pitchFamily="34" charset="0"/>
              </a:rPr>
              <a:t>(LSS3, BA3, BAF3)</a:t>
            </a:r>
          </a:p>
        </p:txBody>
      </p:sp>
      <p:sp>
        <p:nvSpPr>
          <p:cNvPr id="7" name="Text Box 72"/>
          <p:cNvSpPr txBox="1">
            <a:spLocks noChangeArrowheads="1"/>
          </p:cNvSpPr>
          <p:nvPr/>
        </p:nvSpPr>
        <p:spPr bwMode="auto">
          <a:xfrm>
            <a:off x="8172" y="2770613"/>
            <a:ext cx="1714500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Reconfiguration of LSS1 </a:t>
            </a:r>
            <a:r>
              <a:rPr lang="en-US" sz="1000" kern="0" dirty="0" smtClean="0">
                <a:solidFill>
                  <a:srgbClr val="0070C0"/>
                </a:solidFill>
              </a:rPr>
              <a:t>(LSS1, BA1)</a:t>
            </a:r>
          </a:p>
        </p:txBody>
      </p:sp>
      <p:cxnSp>
        <p:nvCxnSpPr>
          <p:cNvPr id="8" name="Elbow Connector 32"/>
          <p:cNvCxnSpPr>
            <a:stCxn id="6" idx="1"/>
            <a:endCxn id="4" idx="6"/>
          </p:cNvCxnSpPr>
          <p:nvPr/>
        </p:nvCxnSpPr>
        <p:spPr>
          <a:xfrm flipH="1">
            <a:off x="6689949" y="2343456"/>
            <a:ext cx="371964" cy="106241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9" name="Elbow Connector 75"/>
          <p:cNvCxnSpPr>
            <a:stCxn id="7" idx="3"/>
            <a:endCxn id="25" idx="2"/>
          </p:cNvCxnSpPr>
          <p:nvPr/>
        </p:nvCxnSpPr>
        <p:spPr>
          <a:xfrm flipV="1">
            <a:off x="1722672" y="2955279"/>
            <a:ext cx="335413" cy="30778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0" name="Text Box 75"/>
          <p:cNvSpPr txBox="1">
            <a:spLocks noChangeArrowheads="1"/>
          </p:cNvSpPr>
          <p:nvPr/>
        </p:nvSpPr>
        <p:spPr bwMode="auto">
          <a:xfrm>
            <a:off x="7061913" y="5633864"/>
            <a:ext cx="1493919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</a:t>
            </a:r>
            <a:r>
              <a:rPr kumimoji="0" lang="en-US" sz="1100" b="1" i="0" u="none" strike="noStrike" kern="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Wire Scanners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(LSS4, LSS5)</a:t>
            </a:r>
            <a:endParaRPr kumimoji="0" lang="en-US" sz="8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cxnSp>
        <p:nvCxnSpPr>
          <p:cNvPr id="12" name="Elbow Connector 87"/>
          <p:cNvCxnSpPr>
            <a:stCxn id="10" idx="1"/>
          </p:cNvCxnSpPr>
          <p:nvPr/>
        </p:nvCxnSpPr>
        <p:spPr>
          <a:xfrm flipH="1" flipV="1">
            <a:off x="6408183" y="4930771"/>
            <a:ext cx="653730" cy="89545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3" name="Text Box 86"/>
          <p:cNvSpPr txBox="1">
            <a:spLocks noChangeArrowheads="1"/>
          </p:cNvSpPr>
          <p:nvPr/>
        </p:nvSpPr>
        <p:spPr bwMode="auto">
          <a:xfrm>
            <a:off x="1436186" y="1502735"/>
            <a:ext cx="1289135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ZS </a:t>
            </a: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improvement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(LSS2)</a:t>
            </a:r>
            <a:endParaRPr kumimoji="0" lang="en-US" sz="80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cxnSp>
        <p:nvCxnSpPr>
          <p:cNvPr id="14" name="Straight Connector 13"/>
          <p:cNvCxnSpPr>
            <a:stCxn id="13" idx="3"/>
            <a:endCxn id="23" idx="2"/>
          </p:cNvCxnSpPr>
          <p:nvPr/>
        </p:nvCxnSpPr>
        <p:spPr>
          <a:xfrm>
            <a:off x="2725321" y="1695096"/>
            <a:ext cx="932217" cy="25416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15" name="Elbow Connector 54"/>
          <p:cNvCxnSpPr>
            <a:stCxn id="11" idx="2"/>
            <a:endCxn id="22" idx="0"/>
          </p:cNvCxnSpPr>
          <p:nvPr/>
        </p:nvCxnSpPr>
        <p:spPr>
          <a:xfrm flipH="1">
            <a:off x="3098501" y="4359258"/>
            <a:ext cx="1338800" cy="805347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16" name="Elbow Connector 125"/>
          <p:cNvCxnSpPr>
            <a:stCxn id="11" idx="2"/>
          </p:cNvCxnSpPr>
          <p:nvPr/>
        </p:nvCxnSpPr>
        <p:spPr>
          <a:xfrm>
            <a:off x="4437301" y="4359258"/>
            <a:ext cx="1608473" cy="361287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7" name="Oval 16"/>
          <p:cNvSpPr/>
          <p:nvPr/>
        </p:nvSpPr>
        <p:spPr>
          <a:xfrm rot="7207036">
            <a:off x="5804647" y="4612998"/>
            <a:ext cx="844658" cy="418968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 Box 95"/>
          <p:cNvSpPr txBox="1">
            <a:spLocks noChangeArrowheads="1"/>
          </p:cNvSpPr>
          <p:nvPr/>
        </p:nvSpPr>
        <p:spPr bwMode="auto">
          <a:xfrm>
            <a:off x="402089" y="5538211"/>
            <a:ext cx="1830950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New Beam Dump</a:t>
            </a:r>
          </a:p>
          <a:p>
            <a:r>
              <a:rPr lang="en-US" sz="11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Reconfiguration of LSS5</a:t>
            </a:r>
          </a:p>
        </p:txBody>
      </p:sp>
      <p:cxnSp>
        <p:nvCxnSpPr>
          <p:cNvPr id="19" name="Elbow Connector 75"/>
          <p:cNvCxnSpPr>
            <a:stCxn id="26" idx="2"/>
            <a:endCxn id="18" idx="3"/>
          </p:cNvCxnSpPr>
          <p:nvPr/>
        </p:nvCxnSpPr>
        <p:spPr>
          <a:xfrm flipH="1" flipV="1">
            <a:off x="2233039" y="5753655"/>
            <a:ext cx="1698141" cy="1268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20" name="Text Box 95"/>
          <p:cNvSpPr txBox="1">
            <a:spLocks noChangeArrowheads="1"/>
          </p:cNvSpPr>
          <p:nvPr/>
        </p:nvSpPr>
        <p:spPr bwMode="auto">
          <a:xfrm>
            <a:off x="2748402" y="5901649"/>
            <a:ext cx="1066318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1" dirty="0" smtClean="0">
                <a:solidFill>
                  <a:srgbClr val="0070C0"/>
                </a:solidFill>
                <a:cs typeface="Arial" panose="020B0604020202020204" pitchFamily="34" charset="0"/>
              </a:rPr>
              <a:t>New BGI</a:t>
            </a:r>
            <a:r>
              <a:rPr lang="en-US" sz="1000" dirty="0" smtClean="0">
                <a:solidFill>
                  <a:srgbClr val="0070C0"/>
                </a:solidFill>
                <a:cs typeface="Arial" panose="020B0604020202020204" pitchFamily="34" charset="0"/>
              </a:rPr>
              <a:t> </a:t>
            </a:r>
            <a:r>
              <a:rPr lang="en-US" sz="800" dirty="0" smtClean="0">
                <a:solidFill>
                  <a:srgbClr val="0070C0"/>
                </a:solidFill>
                <a:cs typeface="Arial" panose="020B0604020202020204" pitchFamily="34" charset="0"/>
              </a:rPr>
              <a:t>(LSS5)</a:t>
            </a:r>
            <a:endParaRPr lang="en-US" sz="1000" b="1" dirty="0">
              <a:solidFill>
                <a:srgbClr val="0070C0"/>
              </a:solidFill>
              <a:cs typeface="Arial" panose="020B0604020202020204" pitchFamily="34" charset="0"/>
            </a:endParaRPr>
          </a:p>
        </p:txBody>
      </p:sp>
      <p:cxnSp>
        <p:nvCxnSpPr>
          <p:cNvPr id="21" name="Elbow Connector 75"/>
          <p:cNvCxnSpPr>
            <a:stCxn id="26" idx="3"/>
            <a:endCxn id="20" idx="3"/>
          </p:cNvCxnSpPr>
          <p:nvPr/>
        </p:nvCxnSpPr>
        <p:spPr>
          <a:xfrm flipH="1" flipV="1">
            <a:off x="3814720" y="6024760"/>
            <a:ext cx="240157" cy="4295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22" name="Oval 21"/>
          <p:cNvSpPr/>
          <p:nvPr/>
        </p:nvSpPr>
        <p:spPr>
          <a:xfrm rot="2477574">
            <a:off x="2537932" y="5112516"/>
            <a:ext cx="844658" cy="418968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3657538" y="1511028"/>
            <a:ext cx="844658" cy="418968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 Box 75"/>
          <p:cNvSpPr txBox="1">
            <a:spLocks noChangeArrowheads="1"/>
          </p:cNvSpPr>
          <p:nvPr/>
        </p:nvSpPr>
        <p:spPr bwMode="auto">
          <a:xfrm>
            <a:off x="6630993" y="4390446"/>
            <a:ext cx="25811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US" b="1" kern="0" dirty="0" smtClean="0">
                <a:solidFill>
                  <a:srgbClr val="0070C0"/>
                </a:solidFill>
              </a:rPr>
              <a:t>New collimators </a:t>
            </a:r>
            <a:r>
              <a:rPr lang="en-US" kern="0" dirty="0" smtClean="0">
                <a:solidFill>
                  <a:srgbClr val="0070C0"/>
                </a:solidFill>
              </a:rPr>
              <a:t>TCDI </a:t>
            </a:r>
            <a:r>
              <a:rPr lang="en-US" sz="1000" kern="0" dirty="0" smtClean="0">
                <a:solidFill>
                  <a:srgbClr val="0070C0"/>
                </a:solidFill>
              </a:rPr>
              <a:t>(TI2, TI8)</a:t>
            </a:r>
          </a:p>
          <a:p>
            <a:pPr marL="171450" lvl="0" indent="-171450">
              <a:buFont typeface="Arial" panose="020B0604020202020204" pitchFamily="34" charset="0"/>
              <a:buChar char="•"/>
              <a:defRPr/>
            </a:pPr>
            <a:r>
              <a:rPr lang="en-US" b="1" kern="0" dirty="0" smtClean="0">
                <a:solidFill>
                  <a:srgbClr val="0070C0"/>
                </a:solidFill>
              </a:rPr>
              <a:t>Replacement </a:t>
            </a:r>
            <a:r>
              <a:rPr lang="en-US" b="1" kern="0" dirty="0">
                <a:solidFill>
                  <a:srgbClr val="0070C0"/>
                </a:solidFill>
              </a:rPr>
              <a:t>MOPOS </a:t>
            </a:r>
            <a:r>
              <a:rPr lang="en-US" b="1" kern="0" dirty="0" smtClean="0">
                <a:solidFill>
                  <a:srgbClr val="0070C0"/>
                </a:solidFill>
              </a:rPr>
              <a:t>electronics</a:t>
            </a:r>
            <a:br>
              <a:rPr lang="en-US" b="1" kern="0" dirty="0" smtClean="0">
                <a:solidFill>
                  <a:srgbClr val="0070C0"/>
                </a:solidFill>
              </a:rPr>
            </a:br>
            <a:r>
              <a:rPr lang="en-US" sz="1000" kern="0" dirty="0" smtClean="0">
                <a:solidFill>
                  <a:srgbClr val="0070C0"/>
                </a:solidFill>
              </a:rPr>
              <a:t>(Sextants </a:t>
            </a:r>
            <a:r>
              <a:rPr lang="en-US" sz="1000" kern="0" dirty="0">
                <a:solidFill>
                  <a:srgbClr val="0070C0"/>
                </a:solidFill>
              </a:rPr>
              <a:t>1,2,3,4,5,6</a:t>
            </a:r>
            <a:r>
              <a:rPr lang="en-US" sz="1000" kern="0" dirty="0" smtClean="0">
                <a:solidFill>
                  <a:srgbClr val="0070C0"/>
                </a:solidFill>
              </a:rPr>
              <a:t>)</a:t>
            </a:r>
            <a:endParaRPr kumimoji="0" lang="en-US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2058085" y="2529076"/>
            <a:ext cx="844658" cy="852406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931180" y="5340136"/>
            <a:ext cx="844658" cy="852406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en-GB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8" name="Text Box 75"/>
          <p:cNvSpPr txBox="1">
            <a:spLocks noChangeArrowheads="1"/>
          </p:cNvSpPr>
          <p:nvPr/>
        </p:nvSpPr>
        <p:spPr bwMode="auto">
          <a:xfrm>
            <a:off x="6543549" y="3499912"/>
            <a:ext cx="260045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lvl="0">
              <a:defRPr/>
            </a:pPr>
            <a:r>
              <a:rPr lang="en-US" b="1" kern="0" dirty="0" err="1">
                <a:solidFill>
                  <a:srgbClr val="00B0F0"/>
                </a:solidFill>
              </a:rPr>
              <a:t>aC</a:t>
            </a:r>
            <a:r>
              <a:rPr lang="en-US" b="1" kern="0" dirty="0">
                <a:solidFill>
                  <a:srgbClr val="00B0F0"/>
                </a:solidFill>
              </a:rPr>
              <a:t> </a:t>
            </a:r>
            <a:r>
              <a:rPr lang="en-US" b="1" kern="0" dirty="0" smtClean="0">
                <a:solidFill>
                  <a:srgbClr val="00B0F0"/>
                </a:solidFill>
              </a:rPr>
              <a:t>coating </a:t>
            </a:r>
            <a:r>
              <a:rPr lang="en-US" kern="0" dirty="0" smtClean="0">
                <a:solidFill>
                  <a:srgbClr val="00B0F0"/>
                </a:solidFill>
              </a:rPr>
              <a:t>(QF, drifts), QD-MBB aperture, </a:t>
            </a:r>
            <a:r>
              <a:rPr lang="en-US" b="1" kern="0" dirty="0" smtClean="0">
                <a:solidFill>
                  <a:srgbClr val="00B0F0"/>
                </a:solidFill>
              </a:rPr>
              <a:t> </a:t>
            </a:r>
            <a:r>
              <a:rPr lang="en-US" b="1" kern="0" dirty="0" smtClean="0">
                <a:solidFill>
                  <a:srgbClr val="00B0F0"/>
                </a:solidFill>
              </a:rPr>
              <a:t>and impedance </a:t>
            </a:r>
            <a:r>
              <a:rPr lang="en-US" b="1" kern="0" dirty="0" smtClean="0">
                <a:solidFill>
                  <a:srgbClr val="00B0F0"/>
                </a:solidFill>
              </a:rPr>
              <a:t>reduction</a:t>
            </a:r>
            <a:endParaRPr lang="en-US" b="1" kern="0" dirty="0">
              <a:solidFill>
                <a:srgbClr val="00B0F0"/>
              </a:solidFill>
            </a:endParaRPr>
          </a:p>
        </p:txBody>
      </p:sp>
      <p:sp>
        <p:nvSpPr>
          <p:cNvPr id="30" name="Text Box 75"/>
          <p:cNvSpPr txBox="1">
            <a:spLocks noChangeArrowheads="1"/>
          </p:cNvSpPr>
          <p:nvPr/>
        </p:nvSpPr>
        <p:spPr bwMode="auto">
          <a:xfrm>
            <a:off x="7215003" y="2659977"/>
            <a:ext cx="1133644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New Fast BCT</a:t>
            </a:r>
            <a:endParaRPr kumimoji="0" lang="en-US" sz="110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00" kern="0" dirty="0" smtClean="0">
                <a:solidFill>
                  <a:srgbClr val="0070C0"/>
                </a:solidFill>
              </a:rPr>
              <a:t>(LSS3)</a:t>
            </a:r>
            <a:endParaRPr kumimoji="0" lang="en-US" sz="105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</a:endParaRPr>
          </a:p>
        </p:txBody>
      </p:sp>
      <p:cxnSp>
        <p:nvCxnSpPr>
          <p:cNvPr id="31" name="Elbow Connector 91"/>
          <p:cNvCxnSpPr>
            <a:stCxn id="30" idx="1"/>
          </p:cNvCxnSpPr>
          <p:nvPr/>
        </p:nvCxnSpPr>
        <p:spPr>
          <a:xfrm flipH="1" flipV="1">
            <a:off x="6382522" y="2732434"/>
            <a:ext cx="832481" cy="11990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32" name="Footer Placeholder 3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 Operational Readiness Analysis - SPS</a:t>
            </a:r>
            <a:endParaRPr lang="en-US" dirty="0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49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Mandatory CONSolidation activities for LIU-SPS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 Operational Readiness Analysis - SPS</a:t>
            </a:r>
            <a:endParaRPr lang="en-US" dirty="0"/>
          </a:p>
        </p:txBody>
      </p:sp>
      <p:graphicFrame>
        <p:nvGraphicFramePr>
          <p:cNvPr id="8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00377"/>
              </p:ext>
            </p:extLst>
          </p:nvPr>
        </p:nvGraphicFramePr>
        <p:xfrm>
          <a:off x="457200" y="1109009"/>
          <a:ext cx="8226424" cy="2651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566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15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163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Equipment / Systems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Descriptio</a:t>
                      </a:r>
                      <a:r>
                        <a:rPr lang="en-US" sz="1600" baseline="0" dirty="0" smtClean="0"/>
                        <a:t>n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Risks</a:t>
                      </a:r>
                      <a:r>
                        <a:rPr lang="en-US" sz="1600" baseline="0" dirty="0" smtClean="0"/>
                        <a:t> if not done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Due date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Electrical cables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Decabling</a:t>
                      </a:r>
                      <a:r>
                        <a:rPr lang="en-US" sz="1400" dirty="0" smtClean="0"/>
                        <a:t> of obsolete cables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No space in cable trays for new cables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EYETS, LS2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Electrical distribution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</a:t>
                      </a:r>
                      <a:r>
                        <a:rPr lang="en-US" sz="1400" baseline="0" dirty="0" smtClean="0"/>
                        <a:t> kV / </a:t>
                      </a:r>
                      <a:r>
                        <a:rPr lang="en-US" sz="1400" dirty="0" smtClean="0"/>
                        <a:t>3.5 kV</a:t>
                      </a:r>
                      <a:r>
                        <a:rPr lang="en-US" sz="1400" baseline="0" dirty="0" smtClean="0"/>
                        <a:t> / 400 V distribution consolidation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Essentia</a:t>
                      </a:r>
                      <a:r>
                        <a:rPr lang="en-US" sz="1400" baseline="0" dirty="0" smtClean="0"/>
                        <a:t>l for RF 200 MHz, LSS5 dump.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LS2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Water cooling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SPS cooling loop</a:t>
                      </a:r>
                      <a:r>
                        <a:rPr lang="en-US" sz="1400" baseline="0" dirty="0" smtClean="0"/>
                        <a:t> upgrade linked to SM18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Essential for</a:t>
                      </a:r>
                      <a:r>
                        <a:rPr lang="en-US" sz="1400" baseline="0" dirty="0" smtClean="0"/>
                        <a:t> RF 200 MHz system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LS2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BLM upgrade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BLM</a:t>
                      </a:r>
                      <a:r>
                        <a:rPr lang="en-US" sz="1400" baseline="0" dirty="0" smtClean="0"/>
                        <a:t> electronics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Increased</a:t>
                      </a:r>
                      <a:r>
                        <a:rPr lang="en-US" sz="1400" baseline="0" dirty="0" smtClean="0"/>
                        <a:t> losses, down-time, performance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LS3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734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Specific</a:t>
            </a:r>
            <a:r>
              <a:rPr lang="fr-CH" dirty="0" smtClean="0"/>
              <a:t> </a:t>
            </a:r>
            <a:r>
              <a:rPr lang="fr-CH" dirty="0" err="1"/>
              <a:t>r</a:t>
            </a:r>
            <a:r>
              <a:rPr lang="fr-CH" dirty="0" err="1" smtClean="0"/>
              <a:t>isks</a:t>
            </a:r>
            <a:r>
              <a:rPr lang="fr-CH" dirty="0" smtClean="0"/>
              <a:t> (</a:t>
            </a:r>
            <a:r>
              <a:rPr lang="fr-CH" dirty="0" err="1" smtClean="0"/>
              <a:t>many</a:t>
            </a:r>
            <a:r>
              <a:rPr lang="fr-CH" dirty="0" smtClean="0"/>
              <a:t> </a:t>
            </a:r>
            <a:r>
              <a:rPr lang="fr-CH" dirty="0" err="1" smtClean="0"/>
              <a:t>others</a:t>
            </a:r>
            <a:r>
              <a:rPr lang="fr-CH" dirty="0" smtClean="0"/>
              <a:t>…)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368589"/>
              </p:ext>
            </p:extLst>
          </p:nvPr>
        </p:nvGraphicFramePr>
        <p:xfrm>
          <a:off x="0" y="888974"/>
          <a:ext cx="9144000" cy="5974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23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877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94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731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Equipment</a:t>
                      </a:r>
                      <a:r>
                        <a:rPr lang="fr-CH" sz="1400" baseline="0" dirty="0" smtClean="0"/>
                        <a:t> / System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Risks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Risk Level</a:t>
                      </a:r>
                      <a:r>
                        <a:rPr lang="fr-CH" sz="1400" baseline="0" dirty="0" smtClean="0"/>
                        <a:t> class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Mitigation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Key system upgrades not tested with beam, no fall 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Unexpected problems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High (performance, schedule, availability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into the control system by the operations team and dry runs as early as possible</a:t>
                      </a:r>
                      <a:endParaRPr lang="en-US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558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PS</a:t>
                      </a:r>
                      <a:r>
                        <a:rPr lang="en-US" sz="1400" baseline="0" dirty="0" smtClean="0"/>
                        <a:t> to SPS transfer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High </a:t>
                      </a:r>
                      <a:r>
                        <a:rPr lang="en-US" sz="1400" dirty="0" smtClean="0"/>
                        <a:t>beam loss </a:t>
                      </a:r>
                      <a:r>
                        <a:rPr lang="en-US" sz="1400" dirty="0" smtClean="0"/>
                        <a:t>compromises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performance reach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Medium (performance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-use </a:t>
                      </a:r>
                      <a:r>
                        <a:rPr lang="en-US" sz="1400" baseline="0" dirty="0" smtClean="0"/>
                        <a:t>lower long emittance from PS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-</a:t>
                      </a:r>
                      <a:r>
                        <a:rPr lang="en-US" sz="1400" dirty="0" smtClean="0"/>
                        <a:t>improved</a:t>
                      </a:r>
                      <a:r>
                        <a:rPr lang="en-US" sz="1400" baseline="0" dirty="0" smtClean="0"/>
                        <a:t> PS bunch rotation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-80</a:t>
                      </a:r>
                      <a:r>
                        <a:rPr lang="en-US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MHz capture system in SPS</a:t>
                      </a:r>
                    </a:p>
                    <a:p>
                      <a:r>
                        <a:rPr lang="en-US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-additional RF voltage in PS for bunch shortening</a:t>
                      </a:r>
                    </a:p>
                    <a:p>
                      <a:r>
                        <a:rPr lang="en-US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-collimation system in SPS</a:t>
                      </a:r>
                      <a:endParaRPr lang="en-US" sz="14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RF 200 MHz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New SSPA system to operate</a:t>
                      </a:r>
                      <a:r>
                        <a:rPr lang="en-US" sz="1400" baseline="0" dirty="0" smtClean="0"/>
                        <a:t> (e.g. new RF power interlocks)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Low (</a:t>
                      </a:r>
                      <a:r>
                        <a:rPr lang="en-US" sz="1400" baseline="0" dirty="0" smtClean="0"/>
                        <a:t>availability)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-early testing, spares, expert</a:t>
                      </a:r>
                      <a:r>
                        <a:rPr lang="en-US" sz="1400" baseline="0" dirty="0" smtClean="0"/>
                        <a:t> availability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Ring impedance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Limited performance due to longitudinal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instabilities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Medium</a:t>
                      </a:r>
                    </a:p>
                    <a:p>
                      <a:r>
                        <a:rPr lang="en-US" sz="1400" dirty="0" smtClean="0"/>
                        <a:t>(performance)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-replace VV with</a:t>
                      </a:r>
                      <a:r>
                        <a:rPr lang="en-US" sz="14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shielded/damped versions</a:t>
                      </a:r>
                    </a:p>
                    <a:p>
                      <a:r>
                        <a:rPr lang="en-US" sz="1400" baseline="0" dirty="0" smtClean="0"/>
                        <a:t>-further impedance studies and reduction (LSS, MKP)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Slip stacking (ions)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Beam stability,</a:t>
                      </a:r>
                    </a:p>
                    <a:p>
                      <a:r>
                        <a:rPr lang="en-US" sz="1400" dirty="0" smtClean="0"/>
                        <a:t>complex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/>
                        <a:t>and new RF manipulations, LLRF functionality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High (ion performance)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-75 ns scheme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12543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Injection</a:t>
                      </a:r>
                      <a:r>
                        <a:rPr lang="en-US" sz="1400" baseline="0" dirty="0" smtClean="0"/>
                        <a:t> kicker MKP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Excessive</a:t>
                      </a:r>
                      <a:r>
                        <a:rPr lang="en-US" sz="1400" baseline="0" dirty="0" smtClean="0"/>
                        <a:t> impedance heating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Medium</a:t>
                      </a:r>
                      <a:r>
                        <a:rPr lang="en-US" sz="1400" baseline="0" dirty="0" smtClean="0"/>
                        <a:t> (performance)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-new kicker design to replace existing kickers (EYETS 2021/22 installation)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295207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41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8" b="6570"/>
          <a:stretch/>
        </p:blipFill>
        <p:spPr>
          <a:xfrm>
            <a:off x="129600" y="3394686"/>
            <a:ext cx="5400000" cy="3360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0" y="5969494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RF systems: 200 MHz power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LIU Operational Readiness Analysis - SPS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26074" y="3050910"/>
            <a:ext cx="332134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Validated BAF3 SSPA 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538889" y="4427630"/>
            <a:ext cx="237333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Cavities in LSS3</a:t>
            </a:r>
            <a:endParaRPr lang="en-GB" sz="16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3" t="19877" r="11366" b="10592"/>
          <a:stretch/>
        </p:blipFill>
        <p:spPr>
          <a:xfrm>
            <a:off x="3512220" y="989932"/>
            <a:ext cx="5400000" cy="3360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764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Internal beam dump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 Operational Readiness Analysis - SPS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073769" y="1221664"/>
            <a:ext cx="241265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MKDV PFN and cables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5834545" y="731121"/>
            <a:ext cx="2852255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Dump block TIDVG5 in LSS5</a:t>
            </a:r>
            <a:endParaRPr lang="en-GB" sz="1600" dirty="0"/>
          </a:p>
        </p:txBody>
      </p:sp>
      <p:pic>
        <p:nvPicPr>
          <p:cNvPr id="14" name="Image 3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887941" y="1069675"/>
            <a:ext cx="3738210" cy="4994694"/>
          </a:xfrm>
          <a:prstGeom prst="rect">
            <a:avLst/>
          </a:prstGeo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5" descr="A picture containing building, indoor, train, metal&#10;&#10;Description automatically generated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rot="5399978" flipV="1">
            <a:off x="511071" y="2125374"/>
            <a:ext cx="4501697" cy="3376273"/>
          </a:xfrm>
          <a:prstGeom prst="rect">
            <a:avLst/>
          </a:prstGeom>
          <a:effectLst>
            <a:outerShdw blurRad="88900" dist="762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109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LIU Operational Readiness Analysis - SPS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45057" y="1701479"/>
            <a:ext cx="8798944" cy="1300513"/>
          </a:xfrm>
          <a:prstGeom prst="rect">
            <a:avLst/>
          </a:prstGeom>
        </p:spPr>
        <p:txBody>
          <a:bodyPr vert="horz" lIns="45720" rIns="45720" anchor="b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70C0"/>
                </a:solidFill>
              </a:rPr>
              <a:t>Descriptive part: </a:t>
            </a:r>
            <a:r>
              <a:rPr lang="fr-CH" dirty="0" err="1" smtClean="0">
                <a:solidFill>
                  <a:srgbClr val="0070C0"/>
                </a:solidFill>
              </a:rPr>
              <a:t>layout</a:t>
            </a:r>
            <a:r>
              <a:rPr lang="fr-CH" dirty="0" smtClean="0">
                <a:solidFill>
                  <a:srgbClr val="0070C0"/>
                </a:solidFill>
              </a:rPr>
              <a:t>, machine </a:t>
            </a:r>
            <a:r>
              <a:rPr lang="fr-CH" dirty="0" err="1" smtClean="0">
                <a:solidFill>
                  <a:srgbClr val="0070C0"/>
                </a:solidFill>
              </a:rPr>
              <a:t>specificities</a:t>
            </a:r>
            <a:r>
              <a:rPr lang="fr-CH" dirty="0" smtClean="0">
                <a:solidFill>
                  <a:srgbClr val="0070C0"/>
                </a:solidFill>
              </a:rPr>
              <a:t>, LIU changes, </a:t>
            </a:r>
            <a:r>
              <a:rPr lang="fr-CH" dirty="0" err="1" smtClean="0">
                <a:solidFill>
                  <a:srgbClr val="0070C0"/>
                </a:solidFill>
              </a:rPr>
              <a:t>different</a:t>
            </a:r>
            <a:r>
              <a:rPr lang="fr-CH" dirty="0" smtClean="0">
                <a:solidFill>
                  <a:srgbClr val="0070C0"/>
                </a:solidFill>
              </a:rPr>
              <a:t> </a:t>
            </a:r>
            <a:r>
              <a:rPr lang="fr-CH" dirty="0" err="1" smtClean="0">
                <a:solidFill>
                  <a:srgbClr val="0070C0"/>
                </a:solidFill>
              </a:rPr>
              <a:t>beams</a:t>
            </a:r>
            <a:endParaRPr lang="fr-CH" dirty="0">
              <a:solidFill>
                <a:srgbClr val="0070C0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idx="10"/>
          </p:nvPr>
        </p:nvSpPr>
        <p:spPr>
          <a:xfrm>
            <a:off x="426225" y="3670916"/>
            <a:ext cx="8749484" cy="559537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rgbClr val="0070C0"/>
                </a:solidFill>
              </a:rPr>
              <a:t>LIU-SPS </a:t>
            </a:r>
            <a:r>
              <a:rPr lang="fr-CH" sz="2000" dirty="0" err="1" smtClean="0">
                <a:solidFill>
                  <a:srgbClr val="0070C0"/>
                </a:solidFill>
              </a:rPr>
              <a:t>operational</a:t>
            </a:r>
            <a:r>
              <a:rPr lang="fr-CH" sz="2000" dirty="0" smtClean="0">
                <a:solidFill>
                  <a:srgbClr val="0070C0"/>
                </a:solidFill>
              </a:rPr>
              <a:t> </a:t>
            </a:r>
            <a:r>
              <a:rPr lang="fr-CH" sz="2000" dirty="0" err="1" smtClean="0">
                <a:solidFill>
                  <a:srgbClr val="0070C0"/>
                </a:solidFill>
              </a:rPr>
              <a:t>readiness</a:t>
            </a:r>
            <a:r>
              <a:rPr lang="fr-CH" sz="2000" dirty="0" smtClean="0">
                <a:solidFill>
                  <a:srgbClr val="0070C0"/>
                </a:solidFill>
              </a:rPr>
              <a:t> </a:t>
            </a:r>
            <a:r>
              <a:rPr lang="fr-CH" sz="2000" dirty="0" err="1" smtClean="0">
                <a:solidFill>
                  <a:srgbClr val="0070C0"/>
                </a:solidFill>
              </a:rPr>
              <a:t>Analysis</a:t>
            </a:r>
            <a:r>
              <a:rPr lang="fr-CH" sz="2000" dirty="0" smtClean="0">
                <a:solidFill>
                  <a:srgbClr val="0070C0"/>
                </a:solidFill>
              </a:rPr>
              <a:t> (ORA) 26+27 </a:t>
            </a:r>
            <a:r>
              <a:rPr lang="fr-CH" sz="2000" dirty="0" err="1" smtClean="0">
                <a:solidFill>
                  <a:srgbClr val="0070C0"/>
                </a:solidFill>
              </a:rPr>
              <a:t>October</a:t>
            </a:r>
            <a:r>
              <a:rPr lang="fr-CH" sz="2000" dirty="0" smtClean="0">
                <a:solidFill>
                  <a:srgbClr val="0070C0"/>
                </a:solidFill>
              </a:rPr>
              <a:t> 2020</a:t>
            </a:r>
            <a:endParaRPr lang="fr-CH" sz="2000" dirty="0">
              <a:solidFill>
                <a:srgbClr val="0070C0"/>
              </a:solidFill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0" y="4374213"/>
            <a:ext cx="9175710" cy="179765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200" dirty="0"/>
              <a:t> B. Goddard for </a:t>
            </a:r>
            <a:r>
              <a:rPr lang="en-GB" sz="2200" dirty="0">
                <a:solidFill>
                  <a:srgbClr val="0070C0"/>
                </a:solidFill>
              </a:rPr>
              <a:t>LIU-SPS </a:t>
            </a:r>
            <a:r>
              <a:rPr lang="en-GB" sz="2200" dirty="0" smtClean="0">
                <a:solidFill>
                  <a:srgbClr val="0070C0"/>
                </a:solidFill>
              </a:rPr>
              <a:t>project team</a:t>
            </a:r>
            <a:r>
              <a:rPr lang="en-GB" sz="2200" dirty="0" smtClean="0"/>
              <a:t>, with input from </a:t>
            </a:r>
            <a:endParaRPr lang="en-GB" sz="2200" dirty="0"/>
          </a:p>
          <a:p>
            <a:pPr marL="0" indent="0" algn="ctr">
              <a:buNone/>
            </a:pPr>
            <a:r>
              <a:rPr lang="en-GB" sz="2200" dirty="0" smtClean="0"/>
              <a:t>R. </a:t>
            </a:r>
            <a:r>
              <a:rPr lang="en-GB" sz="2200" dirty="0" smtClean="0"/>
              <a:t>Alemany, </a:t>
            </a:r>
            <a:r>
              <a:rPr lang="en-GB" sz="2200" dirty="0" smtClean="0"/>
              <a:t>H</a:t>
            </a:r>
            <a:r>
              <a:rPr lang="en-GB" sz="2200" dirty="0"/>
              <a:t>. Bartosik, </a:t>
            </a:r>
            <a:r>
              <a:rPr lang="en-GB" sz="2200" dirty="0" smtClean="0"/>
              <a:t>V</a:t>
            </a:r>
            <a:r>
              <a:rPr lang="en-GB" sz="2200" dirty="0"/>
              <a:t>. Kain, K. Li, G. Papotti, E. </a:t>
            </a:r>
            <a:r>
              <a:rPr lang="en-GB" sz="2200" dirty="0" err="1" smtClean="0"/>
              <a:t>Shaposhnikova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1555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5969494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loss control: TCDIL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 Operational Readiness Analysis - SPS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43189" y="3284222"/>
            <a:ext cx="3750837" cy="2813128"/>
          </a:xfrm>
          <a:prstGeom prst="rect">
            <a:avLst/>
          </a:prstGeo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27695" y="2468994"/>
            <a:ext cx="1547411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Graphite/CC jaw</a:t>
            </a:r>
            <a:endParaRPr lang="en-GB" sz="1600" dirty="0"/>
          </a:p>
        </p:txBody>
      </p:sp>
      <p:sp>
        <p:nvSpPr>
          <p:cNvPr id="15" name="Rectangle 14"/>
          <p:cNvSpPr/>
          <p:nvPr/>
        </p:nvSpPr>
        <p:spPr>
          <a:xfrm>
            <a:off x="3084380" y="1923746"/>
            <a:ext cx="1607812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Installation in TI8</a:t>
            </a:r>
            <a:endParaRPr lang="en-GB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7842" y="2288195"/>
            <a:ext cx="5369556" cy="4007347"/>
          </a:xfrm>
          <a:prstGeom prst="rect">
            <a:avLst/>
          </a:prstGeo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1693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969494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instrumentation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 Operational Readiness Analysis - SPS</a:t>
            </a:r>
            <a:endParaRPr lang="en-US" dirty="0"/>
          </a:p>
        </p:txBody>
      </p:sp>
      <p:pic>
        <p:nvPicPr>
          <p:cNvPr id="12" name="Picture 1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77" y="1218052"/>
            <a:ext cx="5061133" cy="2402621"/>
          </a:xfrm>
          <a:prstGeom prst="rect">
            <a:avLst/>
          </a:prstGeom>
          <a:noFill/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Rectangle 12"/>
          <p:cNvSpPr/>
          <p:nvPr/>
        </p:nvSpPr>
        <p:spPr>
          <a:xfrm>
            <a:off x="909391" y="854890"/>
            <a:ext cx="223849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6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SPS wire-scanner in LSS5</a:t>
            </a:r>
            <a:endParaRPr lang="en-GB" sz="1600" dirty="0"/>
          </a:p>
        </p:txBody>
      </p:sp>
      <p:pic>
        <p:nvPicPr>
          <p:cNvPr id="14" name="Picture 13"/>
          <p:cNvPicPr/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6026" b="85703" l="20591" r="78227">
                        <a14:foregroundMark x1="27773" y1="43780" x2="27773" y2="43780"/>
                        <a14:foregroundMark x1="33636" y1="42488" x2="33636" y2="42488"/>
                        <a14:foregroundMark x1="28045" y1="41357" x2="28045" y2="41357"/>
                        <a14:foregroundMark x1="24773" y1="40792" x2="24773" y2="40792"/>
                        <a14:foregroundMark x1="24773" y1="46446" x2="24773" y2="46446"/>
                        <a14:foregroundMark x1="25591" y1="41680" x2="25591" y2="41680"/>
                        <a14:foregroundMark x1="23955" y1="46769" x2="23955" y2="46769"/>
                        <a14:foregroundMark x1="23955" y1="45638" x2="23955" y2="45638"/>
                        <a14:foregroundMark x1="22545" y1="73183" x2="22545" y2="73183"/>
                        <a14:foregroundMark x1="40818" y1="38853" x2="40818" y2="38853"/>
                        <a14:foregroundMark x1="39409" y1="39418" x2="39409" y2="39418"/>
                        <a14:foregroundMark x1="40591" y1="36914" x2="40591" y2="36914"/>
                        <a14:foregroundMark x1="42364" y1="36753" x2="42364" y2="36753"/>
                        <a14:foregroundMark x1="42545" y1="81099" x2="42545" y2="81099"/>
                        <a14:foregroundMark x1="45773" y1="81664" x2="45773" y2="81664"/>
                        <a14:foregroundMark x1="49636" y1="82229" x2="49636" y2="82229"/>
                        <a14:foregroundMark x1="49545" y1="82876" x2="49545" y2="82876"/>
                        <a14:foregroundMark x1="48636" y1="83037" x2="48636" y2="83037"/>
                        <a14:foregroundMark x1="50455" y1="82956" x2="50455" y2="82956"/>
                        <a14:foregroundMark x1="44227" y1="83279" x2="44227" y2="83279"/>
                        <a14:foregroundMark x1="41545" y1="83603" x2="41545" y2="83603"/>
                        <a14:foregroundMark x1="24773" y1="84006" x2="24773" y2="84006"/>
                        <a14:foregroundMark x1="23136" y1="80291" x2="23136" y2="80291"/>
                        <a14:foregroundMark x1="23318" y1="77302" x2="23318" y2="77302"/>
                        <a14:foregroundMark x1="24500" y1="73021" x2="24500" y2="73021"/>
                        <a14:foregroundMark x1="24364" y1="71486" x2="24364" y2="71486"/>
                        <a14:foregroundMark x1="22591" y1="74475" x2="22591" y2="74475"/>
                        <a14:foregroundMark x1="22364" y1="74313" x2="22364" y2="74313"/>
                        <a14:foregroundMark x1="22364" y1="75444" x2="22364" y2="75444"/>
                        <a14:foregroundMark x1="21727" y1="74637" x2="21727" y2="74637"/>
                        <a14:foregroundMark x1="21818" y1="75363" x2="21818" y2="75363"/>
                        <a14:foregroundMark x1="24364" y1="48304" x2="24364" y2="48304"/>
                        <a14:foregroundMark x1="23455" y1="46446" x2="23455" y2="46446"/>
                        <a14:foregroundMark x1="24182" y1="40711" x2="24182" y2="40711"/>
                        <a14:foregroundMark x1="46545" y1="41922" x2="46545" y2="41922"/>
                        <a14:foregroundMark x1="46818" y1="51050" x2="46818" y2="51050"/>
                        <a14:foregroundMark x1="72591" y1="52585" x2="72591" y2="52585"/>
                        <a14:foregroundMark x1="73636" y1="57674" x2="73636" y2="57674"/>
                        <a14:foregroundMark x1="73227" y1="55170" x2="73227" y2="55170"/>
                        <a14:foregroundMark x1="74500" y1="63651" x2="74500" y2="63651"/>
                        <a14:foregroundMark x1="51864" y1="83118" x2="51864" y2="83118"/>
                        <a14:foregroundMark x1="53591" y1="83037" x2="53591" y2="83037"/>
                        <a14:foregroundMark x1="27864" y1="47334" x2="27864" y2="47334"/>
                        <a14:foregroundMark x1="26409" y1="46931" x2="26409" y2="46931"/>
                        <a14:foregroundMark x1="26500" y1="52908" x2="26500" y2="52908"/>
                        <a14:foregroundMark x1="26545" y1="49435" x2="26545" y2="49435"/>
                        <a14:foregroundMark x1="26455" y1="43215" x2="26455" y2="43215"/>
                        <a14:foregroundMark x1="25227" y1="42811" x2="25227" y2="42811"/>
                        <a14:foregroundMark x1="24409" y1="42811" x2="24409" y2="42811"/>
                        <a14:foregroundMark x1="54955" y1="83118" x2="54955" y2="83118"/>
                        <a14:foregroundMark x1="56773" y1="82956" x2="56773" y2="82956"/>
                        <a14:foregroundMark x1="61045" y1="83037" x2="61045" y2="83037"/>
                        <a14:foregroundMark x1="58909" y1="83118" x2="58909" y2="83118"/>
                        <a14:foregroundMark x1="61682" y1="83037" x2="61682" y2="83037"/>
                        <a14:foregroundMark x1="40773" y1="84087" x2="40773" y2="84087"/>
                        <a14:foregroundMark x1="30455" y1="84330" x2="30455" y2="84330"/>
                        <a14:foregroundMark x1="28773" y1="84733" x2="28773" y2="84733"/>
                        <a14:foregroundMark x1="28000" y1="84976" x2="28000" y2="84976"/>
                        <a14:foregroundMark x1="26500" y1="84976" x2="26500" y2="84976"/>
                        <a14:foregroundMark x1="25500" y1="84976" x2="25500" y2="84976"/>
                        <a14:foregroundMark x1="24591" y1="84976" x2="24591" y2="84976"/>
                        <a14:foregroundMark x1="31364" y1="84410" x2="31364" y2="84410"/>
                        <a14:foregroundMark x1="32545" y1="84572" x2="32545" y2="84572"/>
                        <a14:foregroundMark x1="33818" y1="84653" x2="33818" y2="84653"/>
                        <a14:foregroundMark x1="63227" y1="82795" x2="63227" y2="82795"/>
                        <a14:foregroundMark x1="65136" y1="82795" x2="65136" y2="82795"/>
                        <a14:foregroundMark x1="67727" y1="82714" x2="67727" y2="82714"/>
                        <a14:foregroundMark x1="66273" y1="82714" x2="66273" y2="82714"/>
                        <a14:foregroundMark x1="68955" y1="82714" x2="68955" y2="82714"/>
                        <a14:foregroundMark x1="71364" y1="82472" x2="71364" y2="82472"/>
                        <a14:foregroundMark x1="73864" y1="82229" x2="73864" y2="82229"/>
                        <a14:foregroundMark x1="69727" y1="82876" x2="69727" y2="82876"/>
                        <a14:foregroundMark x1="75318" y1="82391" x2="75318" y2="82391"/>
                        <a14:foregroundMark x1="77000" y1="82229" x2="77000" y2="82229"/>
                        <a14:foregroundMark x1="76045" y1="82391" x2="76045" y2="82391"/>
                        <a14:foregroundMark x1="25364" y1="46042" x2="25364" y2="46042"/>
                        <a14:foregroundMark x1="25045" y1="48465" x2="25045" y2="48465"/>
                        <a14:foregroundMark x1="43000" y1="36672" x2="43000" y2="36672"/>
                        <a14:foregroundMark x1="45318" y1="40468" x2="45318" y2="40468"/>
                        <a14:foregroundMark x1="46136" y1="39984" x2="46136" y2="39984"/>
                        <a14:foregroundMark x1="47545" y1="40307" x2="47545" y2="40307"/>
                        <a14:foregroundMark x1="48318" y1="40145" x2="48318" y2="40145"/>
                        <a14:foregroundMark x1="49136" y1="40388" x2="49136" y2="40388"/>
                        <a14:foregroundMark x1="23909" y1="47658" x2="23909" y2="47658"/>
                        <a14:foregroundMark x1="23591" y1="47496" x2="23591" y2="47496"/>
                        <a14:foregroundMark x1="23773" y1="48304" x2="23773" y2="48304"/>
                        <a14:foregroundMark x1="24636" y1="60743" x2="24636" y2="60743"/>
                        <a14:foregroundMark x1="25773" y1="60905" x2="25773" y2="60905"/>
                        <a14:foregroundMark x1="50091" y1="41842" x2="50091" y2="41842"/>
                        <a14:foregroundMark x1="51000" y1="41922" x2="51000" y2="41922"/>
                        <a14:foregroundMark x1="51636" y1="41922" x2="51636" y2="41922"/>
                        <a14:foregroundMark x1="54500" y1="42165" x2="54500" y2="42165"/>
                        <a14:foregroundMark x1="52591" y1="42003" x2="52591" y2="42003"/>
                        <a14:foregroundMark x1="49545" y1="41761" x2="49545" y2="41761"/>
                        <a14:foregroundMark x1="57591" y1="42569" x2="57591" y2="42569"/>
                        <a14:foregroundMark x1="56318" y1="42488" x2="56318" y2="42488"/>
                        <a14:foregroundMark x1="55455" y1="42488" x2="55455" y2="42488"/>
                        <a14:foregroundMark x1="59773" y1="42730" x2="59773" y2="42730"/>
                        <a14:foregroundMark x1="60955" y1="42811" x2="60955" y2="42811"/>
                        <a14:foregroundMark x1="60409" y1="42730" x2="60409" y2="42730"/>
                        <a14:foregroundMark x1="62091" y1="42892" x2="62091" y2="42892"/>
                        <a14:foregroundMark x1="64000" y1="43134" x2="64000" y2="43134"/>
                        <a14:foregroundMark x1="63591" y1="42973" x2="63591" y2="42973"/>
                        <a14:foregroundMark x1="61682" y1="42892" x2="61682" y2="42892"/>
                        <a14:foregroundMark x1="65045" y1="43053" x2="65045" y2="43053"/>
                        <a14:foregroundMark x1="65955" y1="43215" x2="65955" y2="43215"/>
                        <a14:foregroundMark x1="67409" y1="43376" x2="67409" y2="43376"/>
                        <a14:foregroundMark x1="68318" y1="43376" x2="68318" y2="43376"/>
                        <a14:foregroundMark x1="71273" y1="43780" x2="71273" y2="43780"/>
                        <a14:foregroundMark x1="68591" y1="43376" x2="68591" y2="43376"/>
                        <a14:foregroundMark x1="69182" y1="43457" x2="69182" y2="43457"/>
                        <a14:foregroundMark x1="70000" y1="43457" x2="70000" y2="43457"/>
                        <a14:foregroundMark x1="70500" y1="43538" x2="70500" y2="43538"/>
                        <a14:foregroundMark x1="71545" y1="43619" x2="71545" y2="43619"/>
                        <a14:foregroundMark x1="44682" y1="40872" x2="44682" y2="40872"/>
                        <a14:foregroundMark x1="23455" y1="47900" x2="23455" y2="47900"/>
                        <a14:foregroundMark x1="27364" y1="39822" x2="27364" y2="39822"/>
                        <a14:foregroundMark x1="26773" y1="40065" x2="26773" y2="40065"/>
                        <a14:foregroundMark x1="25773" y1="40065" x2="25773" y2="40065"/>
                        <a14:foregroundMark x1="30500" y1="40388" x2="30500" y2="40388"/>
                        <a14:foregroundMark x1="31909" y1="40388" x2="31909" y2="40388"/>
                        <a14:foregroundMark x1="33273" y1="40630" x2="33273" y2="40630"/>
                        <a14:foregroundMark x1="34955" y1="40711" x2="34955" y2="40711"/>
                        <a14:foregroundMark x1="23227" y1="47334" x2="23227" y2="47334"/>
                        <a14:foregroundMark x1="23182" y1="46527" x2="23182" y2="46527"/>
                        <a14:foregroundMark x1="23227" y1="46042" x2="23227" y2="46042"/>
                        <a14:foregroundMark x1="23273" y1="45638" x2="23273" y2="45638"/>
                        <a14:foregroundMark x1="25591" y1="49758" x2="25591" y2="49758"/>
                        <a14:foregroundMark x1="22773" y1="75283" x2="22773" y2="75283"/>
                        <a14:backgroundMark x1="25091" y1="44750" x2="25091" y2="44750"/>
                        <a14:backgroundMark x1="24727" y1="50485" x2="24727" y2="50485"/>
                        <a14:backgroundMark x1="23273" y1="76090" x2="23273" y2="76090"/>
                        <a14:backgroundMark x1="24909" y1="48869" x2="24909" y2="48869"/>
                        <a14:backgroundMark x1="25364" y1="49435" x2="25364" y2="49435"/>
                        <a14:backgroundMark x1="41500" y1="40468" x2="41500" y2="40468"/>
                        <a14:backgroundMark x1="41091" y1="40549" x2="41091" y2="40549"/>
                        <a14:backgroundMark x1="36727" y1="39418" x2="36727" y2="39418"/>
                        <a14:backgroundMark x1="23955" y1="59935" x2="23955" y2="59935"/>
                        <a14:backgroundMark x1="23091" y1="47900" x2="23091" y2="47900"/>
                        <a14:backgroundMark x1="22591" y1="76010" x2="22591" y2="76010"/>
                        <a14:backgroundMark x1="23500" y1="75767" x2="23500" y2="757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263" t="36026" r="22038" b="13575"/>
          <a:stretch/>
        </p:blipFill>
        <p:spPr>
          <a:xfrm>
            <a:off x="119517" y="3669890"/>
            <a:ext cx="4815438" cy="240725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89976" y="5969494"/>
            <a:ext cx="4913673" cy="358816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en-GB" sz="1600" dirty="0" smtClean="0">
                <a:effectLst/>
                <a:latin typeface="Calibri"/>
                <a:ea typeface="MS Mincho" panose="02020609040205080304" pitchFamily="49" charset="-128"/>
                <a:cs typeface="Calibri"/>
              </a:rPr>
              <a:t>ALPS radiation hard digital front-end</a:t>
            </a:r>
            <a:endParaRPr lang="en-GB" sz="1400" dirty="0">
              <a:effectLst/>
              <a:latin typeface="Calibri"/>
              <a:ea typeface="MS Mincho" panose="02020609040205080304" pitchFamily="49" charset="-128"/>
              <a:cs typeface="Calibri"/>
            </a:endParaRPr>
          </a:p>
        </p:txBody>
      </p:sp>
      <p:pic>
        <p:nvPicPr>
          <p:cNvPr id="1026" name="C530D593-6720-496D-996D-1C74F6932272" descr="3342C7AC-D331-4F1E-BF31-7E64A8C06F2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678" y="590147"/>
            <a:ext cx="2451656" cy="5603784"/>
          </a:xfrm>
          <a:prstGeom prst="rect">
            <a:avLst/>
          </a:prstGeom>
          <a:noFill/>
          <a:ln>
            <a:noFill/>
          </a:ln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6036102" y="242183"/>
            <a:ext cx="1804405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6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ALPS BPM interlock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79676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5969494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ecloud</a:t>
            </a:r>
            <a:r>
              <a:rPr lang="en-GB" dirty="0" smtClean="0"/>
              <a:t> mitigation: </a:t>
            </a:r>
            <a:r>
              <a:rPr lang="en-GB" dirty="0" err="1" smtClean="0"/>
              <a:t>aC</a:t>
            </a:r>
            <a:r>
              <a:rPr lang="en-GB" dirty="0" smtClean="0"/>
              <a:t> coating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 Operational Readiness Analysis - SPS</a:t>
            </a:r>
            <a:endParaRPr lang="en-US" dirty="0"/>
          </a:p>
        </p:txBody>
      </p:sp>
      <p:pic>
        <p:nvPicPr>
          <p:cNvPr id="8" name="Picture 7" descr="QF cathod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57" y="1339979"/>
            <a:ext cx="2969543" cy="2973492"/>
          </a:xfrm>
          <a:prstGeom prst="rect">
            <a:avLst/>
          </a:prstGeo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MBB cathode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848" y="1339979"/>
            <a:ext cx="2969625" cy="2973492"/>
          </a:xfrm>
          <a:prstGeom prst="rect">
            <a:avLst/>
          </a:prstGeom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241857" y="989932"/>
            <a:ext cx="261371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QF hollow-cathode electrode</a:t>
            </a:r>
            <a:endParaRPr lang="en-GB" sz="1600" dirty="0"/>
          </a:p>
        </p:txBody>
      </p:sp>
      <p:sp>
        <p:nvSpPr>
          <p:cNvPr id="22" name="Rectangle 21"/>
          <p:cNvSpPr/>
          <p:nvPr/>
        </p:nvSpPr>
        <p:spPr>
          <a:xfrm>
            <a:off x="3419277" y="989932"/>
            <a:ext cx="2780028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MBB hollow-cathode electrode</a:t>
            </a:r>
            <a:endParaRPr lang="en-GB" sz="1600" dirty="0"/>
          </a:p>
        </p:txBody>
      </p:sp>
      <p:sp>
        <p:nvSpPr>
          <p:cNvPr id="24" name="Rectangle 23"/>
          <p:cNvSpPr/>
          <p:nvPr/>
        </p:nvSpPr>
        <p:spPr>
          <a:xfrm>
            <a:off x="7095653" y="3373036"/>
            <a:ext cx="1711526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MBB HC discharge</a:t>
            </a:r>
            <a:endParaRPr lang="en-GB" sz="1600" dirty="0"/>
          </a:p>
        </p:txBody>
      </p:sp>
      <p:pic>
        <p:nvPicPr>
          <p:cNvPr id="16" name="Picture 15" descr="IMG_0538.jpg"/>
          <p:cNvPicPr>
            <a:picLocks noChangeAspect="1"/>
          </p:cNvPicPr>
          <p:nvPr/>
        </p:nvPicPr>
        <p:blipFill rotWithShape="1">
          <a:blip r:embed="rId4" cstate="print"/>
          <a:srcRect l="12204" t="27633" r="26216" b="14318"/>
          <a:stretch/>
        </p:blipFill>
        <p:spPr>
          <a:xfrm>
            <a:off x="5157822" y="3711590"/>
            <a:ext cx="3586104" cy="2537107"/>
          </a:xfrm>
          <a:prstGeom prst="rect">
            <a:avLst/>
          </a:prstGeom>
          <a:ln>
            <a:noFill/>
          </a:ln>
          <a:effectLst>
            <a:outerShdw blurRad="88900" dist="635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041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5969494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systems: 200 MHz LL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LIU Operational Readiness Analysis - SPS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65964" y="3015788"/>
            <a:ext cx="158248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Cavity control</a:t>
            </a:r>
            <a:endParaRPr lang="en-GB" dirty="0"/>
          </a:p>
        </p:txBody>
      </p:sp>
      <p:pic>
        <p:nvPicPr>
          <p:cNvPr id="16" name="Picture 15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6741140" y="946589"/>
            <a:ext cx="2657446" cy="15684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5DF6DDB-E436-4839-AF0B-B85ECAE6ADD9}"/>
              </a:ext>
            </a:extLst>
          </p:cNvPr>
          <p:cNvSpPr txBox="1"/>
          <p:nvPr/>
        </p:nvSpPr>
        <p:spPr>
          <a:xfrm>
            <a:off x="5339565" y="1424570"/>
            <a:ext cx="200888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solidFill>
                  <a:srgbClr val="00B050"/>
                </a:solidFill>
              </a:rPr>
              <a:t>AFCZ</a:t>
            </a:r>
          </a:p>
          <a:p>
            <a:r>
              <a:rPr lang="en-US" sz="1100" b="1" dirty="0">
                <a:solidFill>
                  <a:srgbClr val="00B050"/>
                </a:solidFill>
              </a:rPr>
              <a:t>4 boards available</a:t>
            </a:r>
          </a:p>
          <a:p>
            <a:r>
              <a:rPr lang="en-US" sz="1100" b="1" dirty="0">
                <a:solidFill>
                  <a:srgbClr val="FF6600"/>
                </a:solidFill>
              </a:rPr>
              <a:t>Series 10 ordered…but late</a:t>
            </a:r>
            <a:endParaRPr lang="en-GB" sz="11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8424" y="3416060"/>
            <a:ext cx="6295974" cy="3426922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325" y="1020872"/>
            <a:ext cx="4173870" cy="2792004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103325" y="3843816"/>
            <a:ext cx="9156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FE SW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318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028" y="172224"/>
            <a:ext cx="7699772" cy="817708"/>
          </a:xfrm>
        </p:spPr>
        <p:txBody>
          <a:bodyPr>
            <a:normAutofit/>
          </a:bodyPr>
          <a:lstStyle/>
          <a:p>
            <a:r>
              <a:rPr lang="en-GB" dirty="0" smtClean="0"/>
              <a:t>What does the SPS have to provide?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167881"/>
            <a:ext cx="8226854" cy="4667421"/>
          </a:xfrm>
        </p:spPr>
        <p:txBody>
          <a:bodyPr>
            <a:normAutofit/>
          </a:bodyPr>
          <a:lstStyle/>
          <a:p>
            <a:r>
              <a:rPr lang="en-GB" sz="2400" dirty="0" smtClean="0"/>
              <a:t>Beam to LHC (protons, ions)</a:t>
            </a:r>
          </a:p>
          <a:p>
            <a:r>
              <a:rPr lang="en-GB" sz="2400" dirty="0" smtClean="0"/>
              <a:t>FT beam to NA (protons, ions)</a:t>
            </a:r>
          </a:p>
          <a:p>
            <a:r>
              <a:rPr lang="en-GB" sz="2400" dirty="0" smtClean="0"/>
              <a:t>Beam to </a:t>
            </a:r>
            <a:r>
              <a:rPr lang="en-GB" sz="2400" dirty="0" err="1" smtClean="0"/>
              <a:t>HiRadMat</a:t>
            </a:r>
            <a:r>
              <a:rPr lang="en-GB" sz="2400" dirty="0" smtClean="0"/>
              <a:t> (protons, theoretical ions)</a:t>
            </a:r>
          </a:p>
          <a:p>
            <a:r>
              <a:rPr lang="en-GB" sz="2400" dirty="0" smtClean="0"/>
              <a:t>Beam to AWAKE (</a:t>
            </a:r>
            <a:r>
              <a:rPr lang="en-GB" sz="2400" dirty="0" smtClean="0"/>
              <a:t>protons, possibly ions)</a:t>
            </a:r>
            <a:endParaRPr lang="en-GB" sz="2400" dirty="0" smtClean="0"/>
          </a:p>
          <a:p>
            <a:r>
              <a:rPr lang="en-GB" sz="2400" dirty="0" smtClean="0"/>
              <a:t>Beams for in-ring “test facilities” with or without COAST</a:t>
            </a:r>
          </a:p>
          <a:p>
            <a:pPr lvl="1"/>
            <a:r>
              <a:rPr lang="en-GB" sz="2000" dirty="0" smtClean="0"/>
              <a:t>UA9</a:t>
            </a:r>
          </a:p>
          <a:p>
            <a:pPr lvl="1"/>
            <a:r>
              <a:rPr lang="en-GB" sz="2000" dirty="0" smtClean="0"/>
              <a:t>Crab Cavities</a:t>
            </a:r>
          </a:p>
          <a:p>
            <a:pPr lvl="1"/>
            <a:r>
              <a:rPr lang="en-GB" sz="2000" dirty="0" smtClean="0"/>
              <a:t>COLDEX</a:t>
            </a:r>
          </a:p>
          <a:p>
            <a:r>
              <a:rPr lang="en-GB" sz="2400" dirty="0" smtClean="0"/>
              <a:t>Beams for MD </a:t>
            </a:r>
            <a:r>
              <a:rPr lang="en-GB" sz="2400" dirty="0" smtClean="0"/>
              <a:t>studies</a:t>
            </a:r>
          </a:p>
          <a:p>
            <a:pPr lvl="1"/>
            <a:r>
              <a:rPr lang="en-GB" sz="2000" dirty="0" smtClean="0"/>
              <a:t>Protons, ions, partially stripped ions</a:t>
            </a:r>
          </a:p>
          <a:p>
            <a:r>
              <a:rPr lang="en-GB" sz="2400" dirty="0" smtClean="0"/>
              <a:t>Huge range of particle types, bunches, cycles, ….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</a:t>
            </a:r>
            <a:r>
              <a:rPr lang="en-GB" baseline="0" smtClean="0"/>
              <a:t> Operational Readiness Analysis -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95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934" y="857251"/>
            <a:ext cx="7609417" cy="994172"/>
          </a:xfrm>
        </p:spPr>
        <p:txBody>
          <a:bodyPr/>
          <a:lstStyle/>
          <a:p>
            <a:r>
              <a:rPr lang="fr-CH" dirty="0"/>
              <a:t>Baseline proton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 smtClean="0"/>
              <a:t>parameters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883271" y="986418"/>
            <a:ext cx="5398761" cy="613281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300" dirty="0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7359970"/>
              </p:ext>
            </p:extLst>
          </p:nvPr>
        </p:nvGraphicFramePr>
        <p:xfrm>
          <a:off x="1439112" y="1756240"/>
          <a:ext cx="6310463" cy="10269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69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8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2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72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2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3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LIU target (protons)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/>
                        <a:t>N </a:t>
                      </a:r>
                    </a:p>
                    <a:p>
                      <a:pPr algn="ctr"/>
                      <a:r>
                        <a:rPr lang="en-GB" sz="1200" dirty="0" smtClean="0"/>
                        <a:t>(x 10</a:t>
                      </a:r>
                      <a:r>
                        <a:rPr lang="en-GB" sz="1200" strike="noStrike" baseline="30000" dirty="0" smtClean="0">
                          <a:effectLst/>
                        </a:rPr>
                        <a:t>11</a:t>
                      </a:r>
                      <a:r>
                        <a:rPr lang="en-GB" sz="1200" strike="noStrike" baseline="0" dirty="0" smtClean="0">
                          <a:effectLst/>
                        </a:rPr>
                        <a:t>p/b)</a:t>
                      </a:r>
                      <a:endParaRPr lang="en-US" sz="1200" b="0" strike="sngStrike" dirty="0"/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200" dirty="0" smtClean="0"/>
                        <a:t> (</a:t>
                      </a:r>
                      <a:r>
                        <a:rPr lang="en-US" sz="12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200" dirty="0" smtClean="0"/>
                        <a:t>m)</a:t>
                      </a:r>
                      <a:endParaRPr lang="en-US" sz="1200" b="0" dirty="0">
                        <a:latin typeface="+mn-lt"/>
                      </a:endParaRPr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Bunch length (ns)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Number</a:t>
                      </a:r>
                      <a:r>
                        <a:rPr lang="en-US" sz="1200" baseline="0" dirty="0" smtClean="0"/>
                        <a:t> of bunches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SPS injection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2.6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1.9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SPS extraction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2.3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2.1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1.65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 x 72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8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87818746"/>
              </p:ext>
            </p:extLst>
          </p:nvPr>
        </p:nvGraphicFramePr>
        <p:xfrm>
          <a:off x="1437628" y="3445684"/>
          <a:ext cx="6310463" cy="10269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69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8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028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72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2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3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Achieved (protons)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/>
                        <a:t>N </a:t>
                      </a:r>
                    </a:p>
                    <a:p>
                      <a:pPr algn="ctr"/>
                      <a:r>
                        <a:rPr lang="en-GB" sz="1200" dirty="0" smtClean="0"/>
                        <a:t>(x 10</a:t>
                      </a:r>
                      <a:r>
                        <a:rPr lang="en-GB" sz="1200" strike="noStrike" baseline="30000" dirty="0" smtClean="0">
                          <a:effectLst/>
                        </a:rPr>
                        <a:t>11</a:t>
                      </a:r>
                      <a:r>
                        <a:rPr lang="en-GB" sz="1200" strike="noStrike" baseline="0" dirty="0" smtClean="0">
                          <a:effectLst/>
                        </a:rPr>
                        <a:t>p/b)</a:t>
                      </a:r>
                      <a:endParaRPr lang="en-US" sz="1200" b="0" strike="sngStrike" dirty="0"/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smtClean="0"/>
                        <a:t>(</a:t>
                      </a:r>
                      <a:r>
                        <a:rPr lang="en-US" sz="12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200" dirty="0" smtClean="0"/>
                        <a:t>m</a:t>
                      </a:r>
                      <a:r>
                        <a:rPr lang="en-US" sz="1200" dirty="0" smtClean="0"/>
                        <a:t>)</a:t>
                      </a:r>
                      <a:endParaRPr lang="en-US" sz="1200" b="0" dirty="0">
                        <a:latin typeface="+mn-lt"/>
                      </a:endParaRPr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smtClean="0"/>
                        <a:t>Bunch length (ns)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Number</a:t>
                      </a:r>
                      <a:r>
                        <a:rPr lang="en-US" sz="1200" baseline="0" dirty="0" smtClean="0"/>
                        <a:t> of bunches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SPS injection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2.1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72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SPS extraction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1.3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1.6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 x 72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888430" y="2755378"/>
            <a:ext cx="2859661" cy="4385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25" dirty="0">
                <a:solidFill>
                  <a:srgbClr val="0055A0"/>
                </a:solidFill>
                <a:latin typeface="Arial"/>
              </a:rPr>
              <a:t>(*) Beam parameters at injection are given after RF capture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89914" y="4467514"/>
            <a:ext cx="2859661" cy="4385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25" dirty="0">
                <a:solidFill>
                  <a:srgbClr val="0055A0"/>
                </a:solidFill>
                <a:latin typeface="Arial"/>
              </a:rPr>
              <a:t>(**) Beam parameters at injection and extraction not simultaneously achieved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00505" y="5006320"/>
            <a:ext cx="4494242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dirty="0">
                <a:solidFill>
                  <a:srgbClr val="0055A0"/>
                </a:solidFill>
                <a:latin typeface="Arial"/>
              </a:rPr>
              <a:t>LHC Injectors Upgrade (LIU) Project Description, </a:t>
            </a:r>
            <a:r>
              <a:rPr lang="en-US" sz="1125" dirty="0">
                <a:solidFill>
                  <a:srgbClr val="0055A0"/>
                </a:solidFill>
                <a:latin typeface="Arial"/>
                <a:hlinkClick r:id="rId3"/>
              </a:rPr>
              <a:t>LIU-PM-RPT-0015</a:t>
            </a:r>
            <a:endParaRPr lang="en-US" sz="1125" dirty="0">
              <a:solidFill>
                <a:srgbClr val="0055A0"/>
              </a:solidFill>
              <a:latin typeface="Arial"/>
            </a:endParaRPr>
          </a:p>
          <a:p>
            <a:r>
              <a:rPr lang="en-US" sz="1125" dirty="0">
                <a:solidFill>
                  <a:srgbClr val="0055A0"/>
                </a:solidFill>
              </a:rPr>
              <a:t>LIU PROTON BEAM PARAMETERS, </a:t>
            </a:r>
            <a:r>
              <a:rPr lang="de-DE" sz="1125" dirty="0">
                <a:solidFill>
                  <a:srgbClr val="0055A0"/>
                </a:solidFill>
                <a:hlinkClick r:id="rId4"/>
              </a:rPr>
              <a:t>LIU-PM-NOT-0011</a:t>
            </a:r>
            <a:endParaRPr lang="en-US" sz="1125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</a:t>
            </a:r>
            <a:r>
              <a:rPr lang="en-GB" baseline="0" smtClean="0"/>
              <a:t> Operational Readiness Analysis -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70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SPS </a:t>
            </a:r>
            <a:r>
              <a:rPr lang="en-GB" b="1" dirty="0" smtClean="0">
                <a:solidFill>
                  <a:srgbClr val="0070C0"/>
                </a:solidFill>
              </a:rPr>
              <a:t>proton beam </a:t>
            </a:r>
            <a:r>
              <a:rPr lang="en-GB" b="1" dirty="0">
                <a:solidFill>
                  <a:srgbClr val="0070C0"/>
                </a:solidFill>
              </a:rPr>
              <a:t>parameters before LS2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dirty="0"/>
              <a:t>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375169"/>
              </p:ext>
            </p:extLst>
          </p:nvPr>
        </p:nvGraphicFramePr>
        <p:xfrm>
          <a:off x="284671" y="2804226"/>
          <a:ext cx="8548777" cy="243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18010">
                  <a:extLst>
                    <a:ext uri="{9D8B030D-6E8A-4147-A177-3AD203B41FA5}">
                      <a16:colId xmlns:a16="http://schemas.microsoft.com/office/drawing/2014/main" val="477832022"/>
                    </a:ext>
                  </a:extLst>
                </a:gridCol>
                <a:gridCol w="1558262">
                  <a:extLst>
                    <a:ext uri="{9D8B030D-6E8A-4147-A177-3AD203B41FA5}">
                      <a16:colId xmlns:a16="http://schemas.microsoft.com/office/drawing/2014/main" val="3308529097"/>
                    </a:ext>
                  </a:extLst>
                </a:gridCol>
                <a:gridCol w="1094519">
                  <a:extLst>
                    <a:ext uri="{9D8B030D-6E8A-4147-A177-3AD203B41FA5}">
                      <a16:colId xmlns:a16="http://schemas.microsoft.com/office/drawing/2014/main" val="303682818"/>
                    </a:ext>
                  </a:extLst>
                </a:gridCol>
                <a:gridCol w="1569128">
                  <a:extLst>
                    <a:ext uri="{9D8B030D-6E8A-4147-A177-3AD203B41FA5}">
                      <a16:colId xmlns:a16="http://schemas.microsoft.com/office/drawing/2014/main" val="815097351"/>
                    </a:ext>
                  </a:extLst>
                </a:gridCol>
                <a:gridCol w="1554429">
                  <a:extLst>
                    <a:ext uri="{9D8B030D-6E8A-4147-A177-3AD203B41FA5}">
                      <a16:colId xmlns:a16="http://schemas.microsoft.com/office/drawing/2014/main" val="1054216460"/>
                    </a:ext>
                  </a:extLst>
                </a:gridCol>
                <a:gridCol w="1554429">
                  <a:extLst>
                    <a:ext uri="{9D8B030D-6E8A-4147-A177-3AD203B41FA5}">
                      <a16:colId xmlns:a16="http://schemas.microsoft.com/office/drawing/2014/main" val="1900710863"/>
                    </a:ext>
                  </a:extLst>
                </a:gridCol>
              </a:tblGrid>
              <a:tr h="1097280">
                <a:tc>
                  <a:txBody>
                    <a:bodyPr/>
                    <a:lstStyle/>
                    <a:p>
                      <a:r>
                        <a:rPr lang="en-GB" sz="1400" dirty="0"/>
                        <a:t>number of bunches per</a:t>
                      </a:r>
                      <a:r>
                        <a:rPr lang="en-GB" sz="1400" baseline="0" dirty="0"/>
                        <a:t> injection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bunch intensity </a:t>
                      </a:r>
                    </a:p>
                    <a:p>
                      <a:pPr algn="ctr"/>
                      <a:r>
                        <a:rPr lang="en-GB" sz="1400" dirty="0"/>
                        <a:t>at</a:t>
                      </a:r>
                      <a:r>
                        <a:rPr lang="en-GB" sz="1400" baseline="0" dirty="0"/>
                        <a:t> 450 GeV/c</a:t>
                      </a:r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[10</a:t>
                      </a:r>
                      <a:r>
                        <a:rPr lang="en-GB" sz="1400" baseline="30000" dirty="0"/>
                        <a:t>11</a:t>
                      </a:r>
                      <a:r>
                        <a:rPr lang="en-GB" sz="1400" dirty="0"/>
                        <a:t>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transverse</a:t>
                      </a:r>
                    </a:p>
                    <a:p>
                      <a:pPr algn="ctr"/>
                      <a:r>
                        <a:rPr lang="en-GB" sz="1400" dirty="0"/>
                        <a:t>emittance</a:t>
                      </a:r>
                    </a:p>
                    <a:p>
                      <a:pPr algn="ctr"/>
                      <a:r>
                        <a:rPr lang="en-GB" sz="1400" dirty="0"/>
                        <a:t>[</a:t>
                      </a:r>
                      <a:r>
                        <a:rPr lang="el-GR" sz="1400" dirty="0"/>
                        <a:t>μ</a:t>
                      </a:r>
                      <a:r>
                        <a:rPr lang="en-GB" sz="1400" dirty="0"/>
                        <a:t>m]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bunch length </a:t>
                      </a:r>
                    </a:p>
                    <a:p>
                      <a:pPr algn="ctr"/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[ns]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total number of bunches at </a:t>
                      </a:r>
                    </a:p>
                    <a:p>
                      <a:pPr algn="ctr"/>
                      <a:r>
                        <a:rPr lang="en-GB" sz="1400" dirty="0"/>
                        <a:t>SPS extraction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main limitation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99163206"/>
                  </a:ext>
                </a:extLst>
              </a:tr>
              <a:tr h="48006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 </a:t>
                      </a:r>
                      <a:endParaRPr lang="en-GB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3.7</a:t>
                      </a:r>
                      <a:endParaRPr lang="en-GB" sz="1400" b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2.7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space </a:t>
                      </a:r>
                      <a:r>
                        <a:rPr lang="en-GB" sz="1400" dirty="0" smtClean="0"/>
                        <a:t>charge + </a:t>
                      </a:r>
                      <a:endParaRPr lang="en-GB" sz="1400" dirty="0"/>
                    </a:p>
                    <a:p>
                      <a:pPr algn="ctr"/>
                      <a:r>
                        <a:rPr lang="en-GB" sz="1400" dirty="0"/>
                        <a:t>instabilities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294140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12 </a:t>
                      </a:r>
                      <a:endParaRPr lang="en-GB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2.0</a:t>
                      </a:r>
                      <a:endParaRPr lang="en-GB" sz="1400" b="1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4.0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 x 12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long. instability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3275315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48 </a:t>
                      </a:r>
                      <a:endParaRPr lang="en-GB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1.4</a:t>
                      </a:r>
                      <a:endParaRPr lang="en-GB" sz="1400" b="1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 x 48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beam loading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0189573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72</a:t>
                      </a:r>
                      <a:r>
                        <a:rPr lang="en-GB" sz="1400" baseline="0" dirty="0"/>
                        <a:t> </a:t>
                      </a:r>
                      <a:endParaRPr lang="en-GB" sz="1400" b="1" dirty="0">
                        <a:solidFill>
                          <a:srgbClr val="0070C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1.3</a:t>
                      </a:r>
                      <a:endParaRPr lang="en-GB" sz="1400" b="1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1.6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 x 72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beam loading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0401282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801373" y="2091929"/>
            <a:ext cx="7101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Beam performance achieved </a:t>
            </a:r>
            <a:r>
              <a:rPr lang="en-GB" dirty="0">
                <a:solidFill>
                  <a:srgbClr val="0070C0"/>
                </a:solidFill>
              </a:rPr>
              <a:t>at the SPS flat top </a:t>
            </a:r>
            <a:r>
              <a:rPr lang="en-GB" dirty="0"/>
              <a:t>(double RF system)           for PS batches with </a:t>
            </a:r>
            <a:r>
              <a:rPr lang="en-GB" dirty="0">
                <a:solidFill>
                  <a:srgbClr val="0070C0"/>
                </a:solidFill>
              </a:rPr>
              <a:t>different number of bunches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2580" y="5280726"/>
            <a:ext cx="7219226" cy="55399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500" dirty="0"/>
              <a:t>The LIU intensity (72 x </a:t>
            </a:r>
            <a:r>
              <a:rPr lang="en-GB" sz="1500" dirty="0">
                <a:solidFill>
                  <a:srgbClr val="C00000"/>
                </a:solidFill>
              </a:rPr>
              <a:t>2.6x10</a:t>
            </a:r>
            <a:r>
              <a:rPr lang="en-GB" sz="1500" baseline="30000" dirty="0">
                <a:solidFill>
                  <a:srgbClr val="C00000"/>
                </a:solidFill>
              </a:rPr>
              <a:t>11</a:t>
            </a:r>
            <a:r>
              <a:rPr lang="en-GB" sz="1500" dirty="0"/>
              <a:t>) achieved in the PS in 2018 (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Ꜫ</a:t>
            </a:r>
            <a:r>
              <a:rPr lang="en-GB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 ~</a:t>
            </a:r>
            <a:r>
              <a:rPr lang="en-GB" sz="1500" dirty="0"/>
              <a:t> 5.0 </a:t>
            </a:r>
            <a:r>
              <a:rPr lang="el-GR" sz="15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1500" dirty="0"/>
              <a:t>m) </a:t>
            </a:r>
            <a:r>
              <a:rPr lang="en-GB" sz="15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5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available for SPS </a:t>
            </a:r>
            <a:endParaRPr lang="en-GB" sz="1500" dirty="0">
              <a:solidFill>
                <a:srgbClr val="C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</a:t>
            </a:r>
            <a:r>
              <a:rPr lang="en-GB" baseline="0" smtClean="0"/>
              <a:t> Operational Readiness Analysis -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7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5934" y="857251"/>
            <a:ext cx="7609417" cy="994172"/>
          </a:xfrm>
        </p:spPr>
        <p:txBody>
          <a:bodyPr/>
          <a:lstStyle/>
          <a:p>
            <a:r>
              <a:rPr lang="fr-CH" dirty="0"/>
              <a:t>Baseline Pb ion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parameters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D2AA0912-7711-44FF-8C26-7B8B322EF178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0705465"/>
              </p:ext>
            </p:extLst>
          </p:nvPr>
        </p:nvGraphicFramePr>
        <p:xfrm>
          <a:off x="1439112" y="1756240"/>
          <a:ext cx="6310463" cy="12403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69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8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21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79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2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3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LIU target (</a:t>
                      </a:r>
                      <a:r>
                        <a:rPr lang="en-US" sz="1400" dirty="0" err="1" smtClean="0"/>
                        <a:t>Pb</a:t>
                      </a:r>
                      <a:r>
                        <a:rPr lang="en-US" sz="1400" dirty="0" smtClean="0"/>
                        <a:t> ions)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/>
                        <a:t>N </a:t>
                      </a:r>
                    </a:p>
                    <a:p>
                      <a:pPr algn="ctr"/>
                      <a:r>
                        <a:rPr lang="en-GB" sz="1200" dirty="0" smtClean="0"/>
                        <a:t>(x 10</a:t>
                      </a:r>
                      <a:r>
                        <a:rPr lang="en-GB" sz="1200" strike="noStrike" baseline="30000" dirty="0" smtClean="0">
                          <a:effectLst/>
                        </a:rPr>
                        <a:t>8</a:t>
                      </a:r>
                      <a:r>
                        <a:rPr lang="en-GB" sz="1200" strike="noStrike" baseline="0" dirty="0" smtClean="0">
                          <a:effectLst/>
                        </a:rPr>
                        <a:t> ions/b)</a:t>
                      </a:r>
                      <a:endParaRPr lang="en-US" sz="1200" b="0" strike="sngStrike" dirty="0"/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200" dirty="0" smtClean="0"/>
                        <a:t> (</a:t>
                      </a:r>
                      <a:r>
                        <a:rPr lang="en-US" sz="12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200" dirty="0" smtClean="0"/>
                        <a:t>m)</a:t>
                      </a:r>
                      <a:endParaRPr lang="en-US" sz="1200" b="0" dirty="0">
                        <a:latin typeface="+mn-lt"/>
                      </a:endParaRPr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Bunch spacing (ns)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Number</a:t>
                      </a:r>
                      <a:r>
                        <a:rPr lang="en-US" sz="1200" baseline="0" dirty="0" smtClean="0"/>
                        <a:t> of bunches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SPS injection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3.5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1.0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3x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100 + 150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56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SPS extraction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7x 50 + 100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56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5694711"/>
              </p:ext>
            </p:extLst>
          </p:nvPr>
        </p:nvGraphicFramePr>
        <p:xfrm>
          <a:off x="1437628" y="3583702"/>
          <a:ext cx="6310463" cy="14537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69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85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57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44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2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31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Achieved </a:t>
                      </a:r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Pb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smtClean="0"/>
                        <a:t>ions 2016)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GB" sz="1200" dirty="0" smtClean="0"/>
                        <a:t>N </a:t>
                      </a:r>
                    </a:p>
                    <a:p>
                      <a:pPr algn="ctr"/>
                      <a:r>
                        <a:rPr lang="en-GB" sz="1200" dirty="0" smtClean="0"/>
                        <a:t>(x 10</a:t>
                      </a:r>
                      <a:r>
                        <a:rPr lang="en-GB" sz="1200" strike="noStrike" baseline="30000" dirty="0" smtClean="0">
                          <a:effectLst/>
                        </a:rPr>
                        <a:t>8 </a:t>
                      </a:r>
                      <a:r>
                        <a:rPr lang="en-GB" sz="1200" strike="noStrike" baseline="0" dirty="0" smtClean="0">
                          <a:effectLst/>
                        </a:rPr>
                        <a:t>ions/b)</a:t>
                      </a:r>
                      <a:endParaRPr lang="en-US" sz="1200" b="0" strike="sngStrike" dirty="0"/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200" dirty="0" smtClean="0"/>
                        <a:t> (</a:t>
                      </a:r>
                      <a:r>
                        <a:rPr lang="en-US" sz="12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200" dirty="0" smtClean="0"/>
                        <a:t>m)</a:t>
                      </a:r>
                      <a:endParaRPr kumimoji="0" lang="en-US" sz="1200" b="0" kern="1200" dirty="0">
                        <a:solidFill>
                          <a:schemeClr val="lt1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dirty="0" smtClean="0"/>
                        <a:t>Bunch spacing (ns)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Number</a:t>
                      </a:r>
                      <a:r>
                        <a:rPr lang="en-US" sz="1200" baseline="0" dirty="0" smtClean="0"/>
                        <a:t> of bunches</a:t>
                      </a:r>
                      <a:endParaRPr lang="en-US" sz="12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SPS injection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3.5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1.0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3x</a:t>
                      </a:r>
                      <a:r>
                        <a:rPr lang="en-US" sz="1400" baseline="0" dirty="0" smtClean="0"/>
                        <a:t> 100 + 150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28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SPS extraction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2.2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3x</a:t>
                      </a:r>
                      <a:r>
                        <a:rPr lang="en-US" sz="1400" baseline="0" dirty="0" smtClean="0"/>
                        <a:t> 100 + 150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28</a:t>
                      </a:r>
                      <a:endParaRPr lang="en-US" sz="14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888430" y="2981822"/>
            <a:ext cx="2859661" cy="4385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25" dirty="0">
                <a:solidFill>
                  <a:srgbClr val="0055A0"/>
                </a:solidFill>
                <a:latin typeface="Arial"/>
              </a:rPr>
              <a:t>(*) Assuming 14 injections from PS and slip stacking in the SPS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88429" y="5037402"/>
            <a:ext cx="2859661" cy="4385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125" dirty="0">
                <a:solidFill>
                  <a:srgbClr val="0055A0"/>
                </a:solidFill>
                <a:latin typeface="Arial"/>
              </a:rPr>
              <a:t>(**) In 2016 there were only 7 injections from the PS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00505" y="5453153"/>
            <a:ext cx="4494242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25" dirty="0">
                <a:solidFill>
                  <a:srgbClr val="0055A0"/>
                </a:solidFill>
                <a:latin typeface="Arial"/>
              </a:rPr>
              <a:t>LHC Injectors Upgrade (LIU) Project Description, </a:t>
            </a:r>
            <a:r>
              <a:rPr lang="en-US" sz="1125" dirty="0">
                <a:solidFill>
                  <a:srgbClr val="0055A0"/>
                </a:solidFill>
                <a:latin typeface="Arial"/>
                <a:hlinkClick r:id="rId2"/>
              </a:rPr>
              <a:t>LIU-PM-RPT-0015</a:t>
            </a:r>
            <a:endParaRPr lang="en-US" sz="1125" dirty="0">
              <a:solidFill>
                <a:srgbClr val="0055A0"/>
              </a:solidFill>
              <a:latin typeface="Arial"/>
            </a:endParaRPr>
          </a:p>
          <a:p>
            <a:r>
              <a:rPr lang="en-US" sz="1125" dirty="0" smtClean="0">
                <a:solidFill>
                  <a:srgbClr val="0055A0"/>
                </a:solidFill>
              </a:rPr>
              <a:t>LIU </a:t>
            </a:r>
            <a:r>
              <a:rPr lang="en-US" sz="1125" dirty="0" smtClean="0">
                <a:solidFill>
                  <a:srgbClr val="0055A0"/>
                </a:solidFill>
              </a:rPr>
              <a:t>ION</a:t>
            </a:r>
            <a:r>
              <a:rPr lang="en-US" sz="1125" dirty="0" smtClean="0">
                <a:solidFill>
                  <a:srgbClr val="0055A0"/>
                </a:solidFill>
              </a:rPr>
              <a:t> BEAM PARAMETERS, </a:t>
            </a:r>
            <a:r>
              <a:rPr lang="de-DE" sz="1125" dirty="0" smtClean="0">
                <a:solidFill>
                  <a:srgbClr val="0055A0"/>
                </a:solidFill>
                <a:hlinkClick r:id="rId3"/>
              </a:rPr>
              <a:t>EDMS 1581381</a:t>
            </a:r>
            <a:endParaRPr lang="en-US" sz="1125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</a:t>
            </a:r>
            <a:r>
              <a:rPr lang="en-GB" baseline="0" smtClean="0"/>
              <a:t> Operational Readiness Analysis -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82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562929" y="2149337"/>
            <a:ext cx="3536352" cy="573327"/>
          </a:xfrm>
          <a:prstGeom prst="rect">
            <a:avLst/>
          </a:prstGeom>
        </p:spPr>
        <p:txBody>
          <a:bodyPr vert="horz">
            <a:no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kumimoji="0" sz="2600" b="1" kern="1200" baseline="0">
                <a:solidFill>
                  <a:srgbClr val="0055A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§"/>
              <a:tabLst/>
              <a:defRPr kumimoji="0" sz="22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5000"/>
              <a:buFont typeface=".AppleSystemUIFont" charset="-120"/>
              <a:buChar char="-"/>
              <a:tabLst/>
              <a:defRPr kumimoji="0" sz="1800" kern="1200" baseline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4000" indent="0">
              <a:buNone/>
            </a:pPr>
            <a:r>
              <a:rPr lang="en-US" sz="1800" dirty="0"/>
              <a:t>Pre-LS2 performance needs to be maintained with </a:t>
            </a:r>
            <a:r>
              <a:rPr lang="en-US" sz="1800" dirty="0">
                <a:solidFill>
                  <a:srgbClr val="FF0000"/>
                </a:solidFill>
              </a:rPr>
              <a:t>addition of Slip-Stacking</a:t>
            </a:r>
            <a:r>
              <a:rPr lang="en-US" sz="1800" dirty="0"/>
              <a:t> </a:t>
            </a:r>
            <a:r>
              <a:rPr lang="en-GB" sz="1800" dirty="0" smtClean="0"/>
              <a:t>to </a:t>
            </a:r>
            <a:r>
              <a:rPr lang="en-GB" sz="1800" dirty="0"/>
              <a:t>reduce bunch spacing in the SPS </a:t>
            </a:r>
            <a:r>
              <a:rPr lang="en-GB" sz="1800" dirty="0" smtClean="0"/>
              <a:t>and </a:t>
            </a:r>
            <a:r>
              <a:rPr lang="en-GB" sz="1800" dirty="0"/>
              <a:t>double </a:t>
            </a:r>
            <a:r>
              <a:rPr lang="en-GB" sz="1800" dirty="0" smtClean="0"/>
              <a:t>number </a:t>
            </a:r>
            <a:r>
              <a:rPr lang="en-GB" sz="1800" dirty="0"/>
              <a:t>of bunches in the LHC</a:t>
            </a:r>
            <a:endParaRPr lang="en-US" sz="18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2929" y="4131713"/>
            <a:ext cx="2706166" cy="1358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419625" y="4362485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00B050"/>
                </a:solidFill>
              </a:rPr>
              <a:t>2018</a:t>
            </a:r>
            <a:endParaRPr lang="es-ES" sz="9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12983" y="4538659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/>
              <a:t>2016</a:t>
            </a:r>
            <a:endParaRPr lang="es-ES" sz="9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412983" y="4717325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7030A0"/>
                </a:solidFill>
              </a:rPr>
              <a:t>2015</a:t>
            </a:r>
            <a:endParaRPr lang="es-ES" sz="9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22682" y="4594282"/>
            <a:ext cx="5693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LEIR</a:t>
            </a:r>
            <a:endParaRPr lang="es-ES" sz="1350" dirty="0"/>
          </a:p>
        </p:txBody>
      </p:sp>
      <p:grpSp>
        <p:nvGrpSpPr>
          <p:cNvPr id="3" name="Group 2"/>
          <p:cNvGrpSpPr/>
          <p:nvPr/>
        </p:nvGrpSpPr>
        <p:grpSpPr>
          <a:xfrm>
            <a:off x="2038800" y="3798207"/>
            <a:ext cx="2654962" cy="1896402"/>
            <a:chOff x="277138" y="2662279"/>
            <a:chExt cx="3539949" cy="2528536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138" y="2662279"/>
              <a:ext cx="3539949" cy="2528536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1185405" y="2806315"/>
              <a:ext cx="125931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LIU target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383169" y="2990981"/>
              <a:ext cx="596746" cy="0"/>
            </a:xfrm>
            <a:prstGeom prst="line">
              <a:avLst/>
            </a:prstGeom>
            <a:ln>
              <a:solidFill>
                <a:srgbClr val="FFC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185763" y="3262962"/>
              <a:ext cx="1162890" cy="0"/>
            </a:xfrm>
            <a:prstGeom prst="line">
              <a:avLst/>
            </a:prstGeom>
            <a:ln>
              <a:solidFill>
                <a:srgbClr val="FFC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1087242" y="4206775"/>
              <a:ext cx="1047724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4b-100 ns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369568" y="4208218"/>
              <a:ext cx="947268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3b-75 ns</a:t>
              </a:r>
            </a:p>
          </p:txBody>
        </p:sp>
        <p:cxnSp>
          <p:nvCxnSpPr>
            <p:cNvPr id="30" name="Straight Connector 29"/>
            <p:cNvCxnSpPr/>
            <p:nvPr/>
          </p:nvCxnSpPr>
          <p:spPr>
            <a:xfrm flipV="1">
              <a:off x="709000" y="3593803"/>
              <a:ext cx="1385614" cy="2313"/>
            </a:xfrm>
            <a:prstGeom prst="line">
              <a:avLst/>
            </a:prstGeom>
            <a:ln>
              <a:solidFill>
                <a:srgbClr val="FFC000"/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362293" y="2149337"/>
            <a:ext cx="4934279" cy="46166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SPS extracted beam parameters from LHC luminosity production fills in 2018</a:t>
            </a:r>
            <a:endParaRPr lang="es-ES" sz="1200" dirty="0"/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9191346"/>
              </p:ext>
            </p:extLst>
          </p:nvPr>
        </p:nvGraphicFramePr>
        <p:xfrm>
          <a:off x="243214" y="2403252"/>
          <a:ext cx="5053360" cy="10990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366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6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8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15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513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Beam (2018)</a:t>
                      </a:r>
                      <a:endParaRPr lang="en-US" sz="1400" b="0" dirty="0"/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 </a:t>
                      </a:r>
                    </a:p>
                    <a:p>
                      <a:pPr algn="ctr"/>
                      <a:r>
                        <a:rPr lang="en-GB" sz="1400" dirty="0" smtClean="0"/>
                        <a:t>(10</a:t>
                      </a:r>
                      <a:r>
                        <a:rPr lang="en-GB" sz="1400" strike="noStrike" baseline="30000" dirty="0" smtClean="0">
                          <a:effectLst/>
                        </a:rPr>
                        <a:t>8</a:t>
                      </a:r>
                      <a:r>
                        <a:rPr lang="en-GB" sz="1400" strike="noStrike" baseline="0" dirty="0" smtClean="0">
                          <a:effectLst/>
                        </a:rPr>
                        <a:t> ions/b)</a:t>
                      </a:r>
                      <a:endParaRPr lang="en-US" sz="1400" b="0" strike="sngStrike" dirty="0"/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400" dirty="0" smtClean="0"/>
                        <a:t> (</a:t>
                      </a:r>
                      <a:r>
                        <a:rPr lang="en-US" sz="14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400" dirty="0" smtClean="0"/>
                        <a:t>m)</a:t>
                      </a:r>
                      <a:endParaRPr lang="en-US" sz="1400" b="0" dirty="0">
                        <a:latin typeface="+mn-lt"/>
                      </a:endParaRPr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# of bunches</a:t>
                      </a:r>
                      <a:endParaRPr lang="en-US" sz="1400" b="0" dirty="0">
                        <a:latin typeface="+mn-lt"/>
                      </a:endParaRPr>
                    </a:p>
                  </a:txBody>
                  <a:tcPr marL="63305" marR="63305" marT="34290" marB="3429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4b–100 ns</a:t>
                      </a:r>
                      <a:endParaRPr lang="en-US" sz="1400" b="0" dirty="0"/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2.0</a:t>
                      </a:r>
                      <a:endParaRPr lang="en-US" sz="1400" b="0" dirty="0">
                        <a:solidFill>
                          <a:srgbClr val="008000"/>
                        </a:solidFill>
                      </a:endParaRPr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</a:t>
                      </a:r>
                      <a:endParaRPr lang="en-US" sz="14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648</a:t>
                      </a:r>
                      <a:endParaRPr lang="en-US" sz="14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marL="63305" marR="63305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3b–75 ns</a:t>
                      </a:r>
                      <a:endParaRPr lang="en-US" sz="1400" b="0" dirty="0"/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2.3</a:t>
                      </a:r>
                      <a:endParaRPr lang="en-US" sz="1400" b="0" dirty="0">
                        <a:solidFill>
                          <a:srgbClr val="008000"/>
                        </a:solidFill>
                      </a:endParaRPr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1.5</a:t>
                      </a:r>
                      <a:endParaRPr lang="en-US" sz="14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marL="63305" marR="63305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733</a:t>
                      </a:r>
                      <a:endParaRPr lang="en-US" sz="1400" b="0" dirty="0" smtClean="0">
                        <a:solidFill>
                          <a:srgbClr val="008000"/>
                        </a:solidFill>
                      </a:endParaRPr>
                    </a:p>
                  </a:txBody>
                  <a:tcPr marL="63305" marR="63305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7" name="Title 1"/>
          <p:cNvSpPr txBox="1">
            <a:spLocks/>
          </p:cNvSpPr>
          <p:nvPr/>
        </p:nvSpPr>
        <p:spPr>
          <a:xfrm>
            <a:off x="889054" y="853976"/>
            <a:ext cx="7609417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b="1" dirty="0">
                <a:solidFill>
                  <a:srgbClr val="0070C0"/>
                </a:solidFill>
              </a:rPr>
              <a:t>SPS ion beam parameters before LS2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</a:t>
            </a:r>
            <a:r>
              <a:rPr lang="en-GB" baseline="0" smtClean="0"/>
              <a:t> Operational Readiness Analysis -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0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027" y="172224"/>
            <a:ext cx="7837795" cy="81770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Direct LHC proton performance 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034" y="1325606"/>
            <a:ext cx="8729932" cy="4667421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200 MHz RF power for beam acceleration</a:t>
            </a:r>
          </a:p>
          <a:p>
            <a:r>
              <a:rPr lang="en-GB" sz="2400" dirty="0" smtClean="0"/>
              <a:t>800 MHz RF power for beam stabilisation</a:t>
            </a:r>
          </a:p>
          <a:p>
            <a:r>
              <a:rPr lang="en-GB" sz="2400" dirty="0"/>
              <a:t>Beam Losses at injection (transfer, capture, acceleration</a:t>
            </a:r>
            <a:r>
              <a:rPr lang="en-GB" sz="2400" dirty="0" smtClean="0"/>
              <a:t>)</a:t>
            </a:r>
          </a:p>
          <a:p>
            <a:r>
              <a:rPr lang="en-GB" sz="2400" dirty="0" smtClean="0"/>
              <a:t>Longitudinal beam stability </a:t>
            </a:r>
          </a:p>
          <a:p>
            <a:r>
              <a:rPr lang="en-GB" sz="2400" dirty="0" smtClean="0"/>
              <a:t>Transverse beam stability (TMCI and horizontal coupled-bunch)</a:t>
            </a:r>
          </a:p>
          <a:p>
            <a:r>
              <a:rPr lang="en-GB" sz="2400" dirty="0" smtClean="0"/>
              <a:t>Beam dump robustness and power</a:t>
            </a:r>
          </a:p>
          <a:p>
            <a:r>
              <a:rPr lang="en-GB" sz="2400" dirty="0" smtClean="0"/>
              <a:t>Transfer line collimator performance</a:t>
            </a:r>
          </a:p>
          <a:p>
            <a:r>
              <a:rPr lang="en-GB" sz="2400" dirty="0" smtClean="0"/>
              <a:t>Electron cloud</a:t>
            </a:r>
          </a:p>
          <a:p>
            <a:r>
              <a:rPr lang="en-GB" sz="2400" dirty="0" smtClean="0"/>
              <a:t>Kicker heating</a:t>
            </a:r>
          </a:p>
          <a:p>
            <a:r>
              <a:rPr lang="en-GB" sz="2400" dirty="0" smtClean="0"/>
              <a:t>ZS sparking</a:t>
            </a:r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</a:t>
            </a:r>
            <a:r>
              <a:rPr lang="en-GB" baseline="0" smtClean="0"/>
              <a:t> Operational Readiness Analysis -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712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Special challenges for SPS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514272" cy="4667421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Many key system upgrades not tested with beam before LS2, and there are no fall back solutions:</a:t>
            </a:r>
          </a:p>
          <a:p>
            <a:pPr lvl="2"/>
            <a:r>
              <a:rPr lang="en-GB" sz="2000" dirty="0" smtClean="0"/>
              <a:t>BPMs needs to work from day 1</a:t>
            </a:r>
          </a:p>
          <a:p>
            <a:pPr lvl="2"/>
            <a:r>
              <a:rPr lang="en-GB" sz="2000" dirty="0"/>
              <a:t>Beam dump system needed from day 1</a:t>
            </a:r>
          </a:p>
          <a:p>
            <a:pPr lvl="2"/>
            <a:r>
              <a:rPr lang="en-GB" sz="2000" dirty="0" smtClean="0"/>
              <a:t>Full RF </a:t>
            </a:r>
            <a:r>
              <a:rPr lang="en-GB" sz="2000" dirty="0" smtClean="0"/>
              <a:t>system needs to work very early in </a:t>
            </a:r>
            <a:r>
              <a:rPr lang="en-GB" sz="2000" dirty="0" smtClean="0"/>
              <a:t>commissioning</a:t>
            </a:r>
          </a:p>
          <a:p>
            <a:pPr lvl="2"/>
            <a:r>
              <a:rPr lang="en-US" sz="2100" dirty="0"/>
              <a:t>New LLRF without keeping </a:t>
            </a:r>
            <a:r>
              <a:rPr lang="en-US" sz="2100" dirty="0" smtClean="0"/>
              <a:t>old </a:t>
            </a:r>
            <a:r>
              <a:rPr lang="en-US" sz="2100" dirty="0"/>
              <a:t>one (as </a:t>
            </a:r>
            <a:r>
              <a:rPr lang="en-US" sz="2100" dirty="0" smtClean="0"/>
              <a:t>done </a:t>
            </a:r>
            <a:r>
              <a:rPr lang="en-US" sz="2100" dirty="0"/>
              <a:t>in PS</a:t>
            </a:r>
            <a:r>
              <a:rPr lang="en-US" sz="2100"/>
              <a:t>) </a:t>
            </a:r>
            <a:r>
              <a:rPr lang="en-US" sz="2100" smtClean="0"/>
              <a:t>(major risk)</a:t>
            </a:r>
            <a:endParaRPr lang="en-GB" sz="2100" dirty="0" smtClean="0"/>
          </a:p>
          <a:p>
            <a:r>
              <a:rPr lang="en-GB" sz="2400" dirty="0" smtClean="0"/>
              <a:t>SPS beams are all very different:</a:t>
            </a:r>
          </a:p>
          <a:p>
            <a:pPr lvl="1"/>
            <a:r>
              <a:rPr lang="en-GB" sz="2000" dirty="0" smtClean="0"/>
              <a:t>Making </a:t>
            </a:r>
            <a:r>
              <a:rPr lang="en-GB" sz="2000" dirty="0" smtClean="0"/>
              <a:t>things work for one type is no guarantee for the others (ions versus protons, LHC protons versus FT protons, COAST,…)</a:t>
            </a:r>
          </a:p>
          <a:p>
            <a:pPr lvl="1"/>
            <a:r>
              <a:rPr lang="en-GB" sz="2000" dirty="0" smtClean="0"/>
              <a:t>Many commissioning steps need to be done again</a:t>
            </a:r>
          </a:p>
          <a:p>
            <a:r>
              <a:rPr lang="en-GB" sz="2400" dirty="0" smtClean="0"/>
              <a:t>Interlocking is even </a:t>
            </a:r>
            <a:r>
              <a:rPr lang="en-GB" sz="2400" dirty="0"/>
              <a:t>more </a:t>
            </a:r>
            <a:r>
              <a:rPr lang="en-GB" sz="2400" dirty="0" smtClean="0"/>
              <a:t>complex:</a:t>
            </a:r>
          </a:p>
          <a:p>
            <a:pPr lvl="1"/>
            <a:r>
              <a:rPr lang="en-GB" sz="2000" dirty="0" smtClean="0"/>
              <a:t>Few experts and intricate validation </a:t>
            </a:r>
            <a:r>
              <a:rPr lang="en-GB" sz="2000" dirty="0" smtClean="0"/>
              <a:t>needed</a:t>
            </a:r>
          </a:p>
          <a:p>
            <a:r>
              <a:rPr lang="en-GB" sz="2400" dirty="0" smtClean="0"/>
              <a:t>In 2021 same </a:t>
            </a:r>
            <a:r>
              <a:rPr lang="en-GB" sz="2400" dirty="0"/>
              <a:t>number of SPS operators on shift will have to operate </a:t>
            </a:r>
            <a:r>
              <a:rPr lang="en-GB" sz="2400" dirty="0" smtClean="0"/>
              <a:t>one </a:t>
            </a:r>
            <a:r>
              <a:rPr lang="en-GB" sz="2400" dirty="0"/>
              <a:t>additional </a:t>
            </a:r>
            <a:r>
              <a:rPr lang="en-GB" sz="2400" dirty="0" smtClean="0"/>
              <a:t>machine (LHC) </a:t>
            </a:r>
            <a:r>
              <a:rPr lang="en-GB" sz="2400" dirty="0"/>
              <a:t>besides SPS and LEIR</a:t>
            </a:r>
            <a:endParaRPr lang="en-GB" sz="2400" dirty="0" smtClean="0"/>
          </a:p>
          <a:p>
            <a:pPr marL="36576" indent="0">
              <a:buNone/>
            </a:pPr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LIU</a:t>
            </a:r>
            <a:r>
              <a:rPr lang="en-GB" baseline="0" smtClean="0"/>
              <a:t> Operational Readiness Analysis - SPS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266237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14391</TotalTime>
  <Words>1988</Words>
  <Application>Microsoft Office PowerPoint</Application>
  <PresentationFormat>On-screen Show (4:3)</PresentationFormat>
  <Paragraphs>446</Paragraphs>
  <Slides>23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MS Mincho</vt:lpstr>
      <vt:lpstr>Symbol</vt:lpstr>
      <vt:lpstr>Times New Roman</vt:lpstr>
      <vt:lpstr>CERNCorporate4-3</vt:lpstr>
      <vt:lpstr>PowerPoint Presentation</vt:lpstr>
      <vt:lpstr>PowerPoint Presentation</vt:lpstr>
      <vt:lpstr>What does the SPS have to provide?</vt:lpstr>
      <vt:lpstr>Baseline proton beam parameters</vt:lpstr>
      <vt:lpstr>SPS proton beam parameters before LS2</vt:lpstr>
      <vt:lpstr>Baseline Pb ion beam parameters</vt:lpstr>
      <vt:lpstr>PowerPoint Presentation</vt:lpstr>
      <vt:lpstr>Direct LHC proton performance limitations</vt:lpstr>
      <vt:lpstr>Special challenges for SPS</vt:lpstr>
      <vt:lpstr>Upgrade scope (i/iii)</vt:lpstr>
      <vt:lpstr>Upgrade scope (ii/iii)</vt:lpstr>
      <vt:lpstr>Upgrade scope (iii/iii)</vt:lpstr>
      <vt:lpstr>LIU-SPS upgrades: chronological LS1/EYETS 2016-2017</vt:lpstr>
      <vt:lpstr>LIU-SPS activities YETS 2017-2018</vt:lpstr>
      <vt:lpstr>LIU-SPS activities LS2</vt:lpstr>
      <vt:lpstr>Mandatory CONSolidation activities for LIU-SPS</vt:lpstr>
      <vt:lpstr>Specific risks (many others…)</vt:lpstr>
      <vt:lpstr>RF systems: 200 MHz power</vt:lpstr>
      <vt:lpstr>Internal beam dump</vt:lpstr>
      <vt:lpstr>Beam loss control: TCDIL</vt:lpstr>
      <vt:lpstr>Beam instrumentation</vt:lpstr>
      <vt:lpstr>ecloud mitigation: aC coating</vt:lpstr>
      <vt:lpstr>RF systems: 200 MHz LL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Brennan Goddard</cp:lastModifiedBy>
  <cp:revision>266</cp:revision>
  <dcterms:created xsi:type="dcterms:W3CDTF">2016-06-15T06:29:04Z</dcterms:created>
  <dcterms:modified xsi:type="dcterms:W3CDTF">2020-10-26T10:49:58Z</dcterms:modified>
</cp:coreProperties>
</file>