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4" r:id="rId3"/>
    <p:sldId id="874" r:id="rId4"/>
    <p:sldId id="952" r:id="rId5"/>
    <p:sldId id="1335" r:id="rId6"/>
    <p:sldId id="983" r:id="rId7"/>
    <p:sldId id="1336" r:id="rId8"/>
    <p:sldId id="953" r:id="rId9"/>
    <p:sldId id="1333" r:id="rId10"/>
    <p:sldId id="1334" r:id="rId11"/>
    <p:sldId id="1341" r:id="rId12"/>
    <p:sldId id="985" r:id="rId13"/>
    <p:sldId id="1338" r:id="rId14"/>
    <p:sldId id="1339" r:id="rId15"/>
    <p:sldId id="134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iko Damerau" initials="H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70A3"/>
    <a:srgbClr val="4F5263"/>
    <a:srgbClr val="6373A5"/>
    <a:srgbClr val="707EAB"/>
    <a:srgbClr val="5B6A9D"/>
    <a:srgbClr val="6474A4"/>
    <a:srgbClr val="5E6EA1"/>
    <a:srgbClr val="59689E"/>
    <a:srgbClr val="6170A2"/>
    <a:srgbClr val="6071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89" autoAdjust="0"/>
    <p:restoredTop sz="88694" autoAdjust="0"/>
  </p:normalViewPr>
  <p:slideViewPr>
    <p:cSldViewPr snapToGrid="0" snapToObjects="1">
      <p:cViewPr varScale="1">
        <p:scale>
          <a:sx n="99" d="100"/>
          <a:sy n="99" d="100"/>
        </p:scale>
        <p:origin x="1072" y="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6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958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589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619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789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72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950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21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3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9853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4357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6083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722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</p:spPr>
        <p:txBody>
          <a:bodyPr>
            <a:noAutofit/>
          </a:bodyPr>
          <a:lstStyle>
            <a:lvl1pPr algn="l">
              <a:defRPr sz="5400" b="0" baseline="0"/>
            </a:lvl1pPr>
          </a:lstStyle>
          <a:p>
            <a:r>
              <a:rPr kumimoji="0" lang="en-US" dirty="0"/>
              <a:t>LHC Injectors Upgrade Workshop</a:t>
            </a:r>
          </a:p>
        </p:txBody>
      </p:sp>
      <p:sp>
        <p:nvSpPr>
          <p:cNvPr id="22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9"/>
            <a:ext cx="3657600" cy="329788"/>
          </a:xfrm>
        </p:spPr>
        <p:txBody>
          <a:bodyPr lIns="45720" tIns="0" rIns="45720" bIns="0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None/>
              <a:tabLst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None/>
              <a:tabLst/>
              <a:defRPr/>
            </a:pPr>
            <a:r>
              <a:rPr kumimoji="0" lang="en-US" dirty="0"/>
              <a:t>Montreux</a:t>
            </a:r>
            <a:r>
              <a:rPr lang="en-GB" dirty="0"/>
              <a:t>, 20-22 January 2020</a:t>
            </a:r>
          </a:p>
          <a:p>
            <a:pPr lvl="0" eaLnBrk="1" latinLnBrk="0" hangingPunct="1"/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/>
              <a:t>Presentation title</a:t>
            </a:r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/>
              <a:t>Speaker’s name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fr-FR"/>
              <a:t>26/27 May 2020</a:t>
            </a:r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/>
              <a:t>PS Joint Leaders Team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87243" y="289208"/>
            <a:ext cx="9122538" cy="653767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en-US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2887" y="1076897"/>
            <a:ext cx="11687175" cy="4916131"/>
          </a:xfrm>
        </p:spPr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600"/>
            </a:lvl1pPr>
            <a:lvl2pPr marL="615600" indent="-241200">
              <a:buSzPct val="80000"/>
              <a:buFont typeface="Wingdings" charset="2"/>
              <a:buChar char="§"/>
              <a:defRPr sz="2200"/>
            </a:lvl2pPr>
            <a:lvl3pPr marL="878400" indent="-198000">
              <a:buFont typeface=".AppleSystemUIFont" charset="-120"/>
              <a:buChar char="-"/>
              <a:defRPr sz="1800"/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</a:p>
          <a:p>
            <a:pPr lvl="4" eaLnBrk="1" latinLnBrk="0" hangingPunct="1"/>
            <a:endParaRPr lang="en-US" dirty="0"/>
          </a:p>
          <a:p>
            <a:pPr lvl="4" eaLnBrk="1" latinLnBrk="0" hangingPunct="1"/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fr-FR"/>
              <a:t>26/27 May 2020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/>
              <a:t>PS Joint Leaders Team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7830" r="29787" b="28427"/>
          <a:stretch/>
        </p:blipFill>
        <p:spPr>
          <a:xfrm>
            <a:off x="92321" y="289208"/>
            <a:ext cx="827282" cy="78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26/27 May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 Joint Leaders Team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0527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0" descr="bande-02.eps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006" y="5943538"/>
            <a:ext cx="12238370" cy="91446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42888" y="233493"/>
            <a:ext cx="11335851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42888" y="1443038"/>
            <a:ext cx="11335852" cy="45499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  <a:p>
            <a:pPr lvl="1" eaLnBrk="1" latinLnBrk="0" hangingPunct="1"/>
            <a:r>
              <a:rPr kumimoji="0" lang="fr-CH" dirty="0"/>
              <a:t>Second </a:t>
            </a:r>
            <a:r>
              <a:rPr kumimoji="0" lang="fr-CH" dirty="0" err="1"/>
              <a:t>level</a:t>
            </a:r>
            <a:endParaRPr kumimoji="0" lang="fr-CH" dirty="0"/>
          </a:p>
          <a:p>
            <a:pPr lvl="2" eaLnBrk="1" latinLnBrk="0" hangingPunct="1"/>
            <a:r>
              <a:rPr kumimoji="0" lang="fr-CH" dirty="0" err="1"/>
              <a:t>Third</a:t>
            </a:r>
            <a:r>
              <a:rPr kumimoji="0" lang="fr-CH" dirty="0"/>
              <a:t> </a:t>
            </a:r>
            <a:r>
              <a:rPr kumimoji="0" lang="fr-CH" dirty="0" err="1"/>
              <a:t>level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55A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1162755" y="6184800"/>
            <a:ext cx="5678311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pPr algn="l"/>
            <a:r>
              <a:rPr lang="fr-FR"/>
              <a:t>26/27 May 2020</a:t>
            </a:r>
            <a:endParaRPr lang="en-GB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78133" y="6183112"/>
            <a:ext cx="4104718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r>
              <a:rPr lang="en-GB"/>
              <a:t>PS Joint Leaders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8" r:id="rId3"/>
    <p:sldLayoutId id="2147483665" r:id="rId4"/>
    <p:sldLayoutId id="2147483666" r:id="rId5"/>
    <p:sldLayoutId id="2147483670" r:id="rId6"/>
  </p:sldLayoutIdLst>
  <p:hf hdr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indent="-188913" algn="l" rtl="0" eaLnBrk="1" latinLnBrk="0" hangingPunct="1">
        <a:spcBef>
          <a:spcPct val="20000"/>
        </a:spcBef>
        <a:buClr>
          <a:srgbClr val="0055A1"/>
        </a:buClr>
        <a:buSzPct val="80000"/>
        <a:buFont typeface="Arial"/>
        <a:buChar char="•"/>
        <a:tabLst/>
        <a:defRPr kumimoji="0" sz="2800" b="1" kern="1200" baseline="0">
          <a:solidFill>
            <a:srgbClr val="0055A1"/>
          </a:solidFill>
          <a:latin typeface="+mn-lt"/>
          <a:ea typeface="+mn-ea"/>
          <a:cs typeface="+mn-cs"/>
        </a:defRPr>
      </a:lvl1pPr>
      <a:lvl2pPr marL="635000" indent="-223838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90000"/>
        <a:buFont typeface="Arial"/>
        <a:buChar char="•"/>
        <a:tabLst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944563" indent="-195263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5000"/>
        <a:buFont typeface="Arial"/>
        <a:buChar char="•"/>
        <a:tabLst/>
        <a:defRPr kumimoji="0"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zoom.us/j/94490736883?pwd=M2svVVhmWWpxdi9PZmV3cjhTY3JOUT09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harepoint.com/sites/Projects-Accelerator-Complex-Schedules/Projects.asp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oss-coordination.web.cern.ch/gantt/latest?facilities=SPS&amp;intervention=LS2-restart&amp;scale=week&amp;worktypeproject=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521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Keys points scheduled in the HWC planning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26 </a:t>
            </a:r>
            <a:r>
              <a:rPr lang="fr-FR" dirty="0" err="1"/>
              <a:t>October</a:t>
            </a:r>
            <a:r>
              <a:rPr lang="fr-FR" dirty="0"/>
              <a:t> 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11614168" cy="4916131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/>
              <a:t>Prerequisite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55A1"/>
                </a:solidFill>
              </a:rPr>
              <a:t>BAs cooling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55A1"/>
                </a:solidFill>
              </a:rPr>
              <a:t>Cooling TI2 and TI8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55A1"/>
                </a:solidFill>
              </a:rPr>
              <a:t>Timing check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55A1"/>
                </a:solidFill>
              </a:rPr>
              <a:t>All </a:t>
            </a:r>
            <a:r>
              <a:rPr lang="en-US" sz="2400" b="1" dirty="0" err="1">
                <a:solidFill>
                  <a:srgbClr val="0055A1"/>
                </a:solidFill>
              </a:rPr>
              <a:t>Fesa</a:t>
            </a:r>
            <a:r>
              <a:rPr lang="en-US" sz="2400" b="1" dirty="0">
                <a:solidFill>
                  <a:srgbClr val="0055A1"/>
                </a:solidFill>
              </a:rPr>
              <a:t> classes should have been ready from the end of July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100" dirty="0"/>
              <a:t>not the case, see Verena’s presentation</a:t>
            </a:r>
          </a:p>
          <a:p>
            <a:r>
              <a:rPr lang="en-US" sz="2400" dirty="0"/>
              <a:t>Hardware commissioning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55A1"/>
                </a:solidFill>
              </a:rPr>
              <a:t>DSO tests Ring, North extraction, LHC and AWAKE extraction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55A1"/>
                </a:solidFill>
              </a:rPr>
              <a:t>Vacuum ready and all valves opened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55A1"/>
                </a:solidFill>
              </a:rPr>
              <a:t>Commissioning of MPS, AUX PS, SBDS, BI items, RF Power, </a:t>
            </a:r>
            <a:r>
              <a:rPr lang="en-US" sz="2400" b="1" dirty="0" err="1">
                <a:solidFill>
                  <a:srgbClr val="0055A1"/>
                </a:solidFill>
              </a:rPr>
              <a:t>Btrain</a:t>
            </a:r>
            <a:endParaRPr lang="en-US" sz="2400" b="1" dirty="0">
              <a:solidFill>
                <a:srgbClr val="0055A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55A1"/>
                </a:solidFill>
              </a:rPr>
              <a:t>Commissioning of RF low level was usually not done fully by OP in the past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100" dirty="0"/>
              <a:t>New system, new routines and experience to be established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55A1"/>
                </a:solidFill>
              </a:rPr>
              <a:t>Magnets heat run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55A1"/>
                </a:solidFill>
              </a:rPr>
              <a:t>Polarity check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55A1"/>
                </a:solidFill>
              </a:rPr>
              <a:t>Commissioning injection BIS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55A1"/>
                </a:solidFill>
              </a:rPr>
              <a:t>Check main applications to operate the SPS and main analysis tools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3399B-3D3C-3940-B9C9-B7F22C5750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6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Keys point status for the HWC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26 </a:t>
            </a:r>
            <a:r>
              <a:rPr lang="fr-FR" dirty="0" err="1"/>
              <a:t>October</a:t>
            </a:r>
            <a:r>
              <a:rPr lang="fr-FR" dirty="0"/>
              <a:t> 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11614168" cy="4916131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/>
              <a:t>The equipment below are in the critical path for the HWC</a:t>
            </a:r>
          </a:p>
          <a:p>
            <a:pPr lvl="1"/>
            <a:r>
              <a:rPr lang="en-US" sz="1800" dirty="0"/>
              <a:t>Access system </a:t>
            </a:r>
            <a:r>
              <a:rPr lang="en-US" sz="1800" dirty="0">
                <a:solidFill>
                  <a:srgbClr val="00B050"/>
                </a:solidFill>
              </a:rPr>
              <a:t>(Global IST on W45, from 02-11-2020 to 08-11-2020)</a:t>
            </a:r>
          </a:p>
          <a:p>
            <a:pPr lvl="1"/>
            <a:r>
              <a:rPr lang="en-US" sz="1800" dirty="0"/>
              <a:t>Cooling water </a:t>
            </a:r>
            <a:r>
              <a:rPr lang="en-US" sz="1800" dirty="0">
                <a:solidFill>
                  <a:srgbClr val="00B050"/>
                </a:solidFill>
              </a:rPr>
              <a:t>(BA1,2, 5 completed, BA3, 4, 6 functional test to be done</a:t>
            </a:r>
          </a:p>
          <a:p>
            <a:pPr marL="374400" lvl="1" indent="0">
              <a:buNone/>
            </a:pPr>
            <a:r>
              <a:rPr lang="en-US" sz="1800" dirty="0">
                <a:solidFill>
                  <a:srgbClr val="00B050"/>
                </a:solidFill>
              </a:rPr>
              <a:t>		in BA3 minus one cooling cable not yet tested)</a:t>
            </a:r>
          </a:p>
          <a:p>
            <a:pPr lvl="1"/>
            <a:r>
              <a:rPr lang="en-US" sz="1800" dirty="0">
                <a:solidFill>
                  <a:schemeClr val="accent6"/>
                </a:solidFill>
              </a:rPr>
              <a:t>Vacuum </a:t>
            </a:r>
            <a:r>
              <a:rPr lang="en-US" sz="1800" dirty="0">
                <a:solidFill>
                  <a:srgbClr val="00B050"/>
                </a:solidFill>
              </a:rPr>
              <a:t>(on track, it stay dump sector, TT22, 23, 24, 25 and two sectors in TI2)</a:t>
            </a:r>
          </a:p>
          <a:p>
            <a:pPr lvl="1"/>
            <a:r>
              <a:rPr lang="en-US" sz="1800" dirty="0"/>
              <a:t>Compensator BEQ1 </a:t>
            </a:r>
            <a:r>
              <a:rPr lang="en-US" sz="1800" dirty="0">
                <a:solidFill>
                  <a:srgbClr val="00B050"/>
                </a:solidFill>
              </a:rPr>
              <a:t>(commissioning by ABB should be completed by end of W44)</a:t>
            </a:r>
          </a:p>
          <a:p>
            <a:pPr lvl="1"/>
            <a:r>
              <a:rPr lang="en-US" sz="1800" dirty="0"/>
              <a:t>BIS Ring </a:t>
            </a:r>
            <a:r>
              <a:rPr lang="en-US" sz="1800" dirty="0">
                <a:solidFill>
                  <a:srgbClr val="00B050"/>
                </a:solidFill>
              </a:rPr>
              <a:t>(on track)</a:t>
            </a:r>
            <a:endParaRPr lang="en-US" sz="1800" dirty="0"/>
          </a:p>
          <a:p>
            <a:pPr lvl="1"/>
            <a:r>
              <a:rPr lang="en-US" sz="1800" dirty="0"/>
              <a:t>MPS </a:t>
            </a:r>
            <a:r>
              <a:rPr lang="en-US" sz="1800" dirty="0">
                <a:solidFill>
                  <a:srgbClr val="00B050"/>
                </a:solidFill>
              </a:rPr>
              <a:t>(on track)</a:t>
            </a:r>
          </a:p>
          <a:p>
            <a:pPr lvl="1"/>
            <a:r>
              <a:rPr lang="en-US" sz="1800" dirty="0"/>
              <a:t>AUX PS </a:t>
            </a:r>
            <a:r>
              <a:rPr lang="en-US" sz="1800" dirty="0">
                <a:solidFill>
                  <a:srgbClr val="00B050"/>
                </a:solidFill>
              </a:rPr>
              <a:t>(on track)</a:t>
            </a:r>
          </a:p>
          <a:p>
            <a:pPr lvl="1"/>
            <a:r>
              <a:rPr lang="en-US" sz="1800" dirty="0"/>
              <a:t>RF power </a:t>
            </a:r>
            <a:r>
              <a:rPr lang="en-US" sz="1800" dirty="0">
                <a:solidFill>
                  <a:srgbClr val="00B050"/>
                </a:solidFill>
              </a:rPr>
              <a:t>(on track 7 cavities with RF power….)</a:t>
            </a:r>
          </a:p>
          <a:p>
            <a:pPr lvl="1"/>
            <a:r>
              <a:rPr lang="en-US" sz="1800" dirty="0"/>
              <a:t>RF low level </a:t>
            </a:r>
            <a:r>
              <a:rPr lang="en-US" sz="1800" dirty="0">
                <a:solidFill>
                  <a:srgbClr val="00B0F0"/>
                </a:solidFill>
              </a:rPr>
              <a:t>(on track, final system will only arrive during HWC) </a:t>
            </a:r>
          </a:p>
          <a:p>
            <a:pPr lvl="1"/>
            <a:r>
              <a:rPr lang="en-US" sz="1800" dirty="0"/>
              <a:t>SBDS </a:t>
            </a:r>
            <a:r>
              <a:rPr lang="en-US" sz="1800" dirty="0">
                <a:solidFill>
                  <a:srgbClr val="00B050"/>
                </a:solidFill>
              </a:rPr>
              <a:t>(on track)</a:t>
            </a:r>
          </a:p>
          <a:p>
            <a:pPr lvl="1"/>
            <a:r>
              <a:rPr lang="en-US" sz="1800" dirty="0"/>
              <a:t>Cycles generated </a:t>
            </a:r>
            <a:r>
              <a:rPr lang="en-US" sz="1800" dirty="0">
                <a:solidFill>
                  <a:srgbClr val="00B050"/>
                </a:solidFill>
              </a:rPr>
              <a:t>(on track)</a:t>
            </a:r>
          </a:p>
          <a:p>
            <a:pPr lvl="1"/>
            <a:r>
              <a:rPr lang="en-US" sz="1800" dirty="0"/>
              <a:t>Timing </a:t>
            </a:r>
            <a:r>
              <a:rPr lang="en-US" sz="1800" dirty="0">
                <a:solidFill>
                  <a:srgbClr val="00B050"/>
                </a:solidFill>
              </a:rPr>
              <a:t>(on track)</a:t>
            </a:r>
          </a:p>
          <a:p>
            <a:r>
              <a:rPr lang="en-US" sz="2400" dirty="0"/>
              <a:t>One of critical paths is to have on the 15-01-2021 the equipment below ready:</a:t>
            </a:r>
          </a:p>
          <a:p>
            <a:pPr lvl="1"/>
            <a:r>
              <a:rPr lang="en-US" sz="1800" dirty="0">
                <a:solidFill>
                  <a:srgbClr val="00B050"/>
                </a:solidFill>
              </a:rPr>
              <a:t>The main dipole operational</a:t>
            </a:r>
          </a:p>
          <a:p>
            <a:pPr lvl="1"/>
            <a:r>
              <a:rPr lang="en-US" sz="1800" dirty="0">
                <a:solidFill>
                  <a:srgbClr val="00B050"/>
                </a:solidFill>
              </a:rPr>
              <a:t>Cycle generated</a:t>
            </a:r>
          </a:p>
          <a:p>
            <a:pPr lvl="1"/>
            <a:r>
              <a:rPr lang="en-US" sz="1800" dirty="0" err="1">
                <a:solidFill>
                  <a:srgbClr val="00B050"/>
                </a:solidFill>
              </a:rPr>
              <a:t>Btrain</a:t>
            </a:r>
            <a:r>
              <a:rPr lang="en-US" sz="1800" dirty="0">
                <a:solidFill>
                  <a:srgbClr val="00B050"/>
                </a:solidFill>
              </a:rPr>
              <a:t> operational</a:t>
            </a:r>
          </a:p>
          <a:p>
            <a:pPr lvl="1"/>
            <a:r>
              <a:rPr lang="en-US" sz="1800" dirty="0" err="1">
                <a:solidFill>
                  <a:srgbClr val="00B050"/>
                </a:solidFill>
              </a:rPr>
              <a:t>Frev</a:t>
            </a:r>
            <a:r>
              <a:rPr lang="en-US" sz="1800" dirty="0">
                <a:solidFill>
                  <a:srgbClr val="00B050"/>
                </a:solidFill>
              </a:rPr>
              <a:t> operational</a:t>
            </a:r>
          </a:p>
          <a:p>
            <a:pPr lvl="1"/>
            <a:r>
              <a:rPr lang="en-US" sz="1800" dirty="0">
                <a:solidFill>
                  <a:srgbClr val="00B050"/>
                </a:solidFill>
              </a:rPr>
              <a:t>BIS Ring operational</a:t>
            </a:r>
          </a:p>
          <a:p>
            <a:pPr lvl="1"/>
            <a:r>
              <a:rPr lang="en-US" sz="1800" dirty="0"/>
              <a:t>To start the remote pulsing of SBDS on 18-01-2021 and to keep on the control the hardware commissioning</a:t>
            </a:r>
            <a:endParaRPr lang="en-US" sz="2200" dirty="0">
              <a:solidFill>
                <a:srgbClr val="00B050"/>
              </a:solidFill>
            </a:endParaRP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3399B-3D3C-3940-B9C9-B7F22C5750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814587-982C-4D4E-B574-4913C89494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36502" t="14374" r="13407" b="20976"/>
          <a:stretch/>
        </p:blipFill>
        <p:spPr>
          <a:xfrm>
            <a:off x="7440094" y="6276"/>
            <a:ext cx="4747447" cy="3488027"/>
          </a:xfrm>
          <a:prstGeom prst="rect">
            <a:avLst/>
          </a:prstGeom>
          <a:effectLst>
            <a:outerShdw blurRad="50800" dist="38100" dir="8100000" algn="tr" rotWithShape="0">
              <a:schemeClr val="tx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7104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13CED1C-9575-428F-927D-BCA473A97F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35" r="-58"/>
          <a:stretch/>
        </p:blipFill>
        <p:spPr>
          <a:xfrm>
            <a:off x="3297387" y="1838412"/>
            <a:ext cx="8705786" cy="4409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GB" dirty="0" err="1"/>
              <a:t>verview</a:t>
            </a:r>
            <a:r>
              <a:rPr lang="en-GB" dirty="0"/>
              <a:t> of HWC checklist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26 </a:t>
            </a:r>
            <a:r>
              <a:rPr lang="fr-FR" dirty="0" err="1"/>
              <a:t>October</a:t>
            </a:r>
            <a:r>
              <a:rPr lang="fr-FR" dirty="0"/>
              <a:t> 2020</a:t>
            </a:r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BF4A3A8-26D1-484E-B98E-8FD71DC58554}"/>
              </a:ext>
            </a:extLst>
          </p:cNvPr>
          <p:cNvSpPr/>
          <p:nvPr/>
        </p:nvSpPr>
        <p:spPr>
          <a:xfrm>
            <a:off x="6445876" y="3513398"/>
            <a:ext cx="689020" cy="354169"/>
          </a:xfrm>
          <a:prstGeom prst="roundRect">
            <a:avLst/>
          </a:prstGeom>
          <a:noFill/>
          <a:ln w="4762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35A531-7768-485E-989E-D476D87D9FEA}"/>
              </a:ext>
            </a:extLst>
          </p:cNvPr>
          <p:cNvSpPr txBox="1"/>
          <p:nvPr/>
        </p:nvSpPr>
        <p:spPr>
          <a:xfrm>
            <a:off x="8422601" y="3453074"/>
            <a:ext cx="2427668" cy="369332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Number of test to do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EC6F212-E03A-46BD-96C1-C9B4448901B3}"/>
              </a:ext>
            </a:extLst>
          </p:cNvPr>
          <p:cNvCxnSpPr>
            <a:cxnSpLocks/>
            <a:stCxn id="10" idx="1"/>
            <a:endCxn id="8" idx="3"/>
          </p:cNvCxnSpPr>
          <p:nvPr/>
        </p:nvCxnSpPr>
        <p:spPr>
          <a:xfrm flipH="1">
            <a:off x="7134896" y="3637740"/>
            <a:ext cx="1287705" cy="52743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1A8D01F-AD21-4290-8A40-B102BB46E52E}"/>
              </a:ext>
            </a:extLst>
          </p:cNvPr>
          <p:cNvSpPr/>
          <p:nvPr/>
        </p:nvSpPr>
        <p:spPr>
          <a:xfrm>
            <a:off x="5406980" y="3519030"/>
            <a:ext cx="425784" cy="354169"/>
          </a:xfrm>
          <a:prstGeom prst="roundRect">
            <a:avLst/>
          </a:prstGeom>
          <a:noFill/>
          <a:ln w="4762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30E7D1-E075-4FFD-B4C8-E306EC5257C9}"/>
              </a:ext>
            </a:extLst>
          </p:cNvPr>
          <p:cNvSpPr txBox="1"/>
          <p:nvPr/>
        </p:nvSpPr>
        <p:spPr>
          <a:xfrm>
            <a:off x="8422601" y="3035595"/>
            <a:ext cx="2427668" cy="369332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IST passed today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3EC4948-BC4A-4525-9BCE-EEA7C2E23EB6}"/>
              </a:ext>
            </a:extLst>
          </p:cNvPr>
          <p:cNvCxnSpPr>
            <a:cxnSpLocks/>
            <a:stCxn id="21" idx="1"/>
            <a:endCxn id="20" idx="3"/>
          </p:cNvCxnSpPr>
          <p:nvPr/>
        </p:nvCxnSpPr>
        <p:spPr>
          <a:xfrm flipH="1">
            <a:off x="5832764" y="3220261"/>
            <a:ext cx="2589837" cy="47585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35A9E38-D392-45BD-86D7-305951BE278B}"/>
              </a:ext>
            </a:extLst>
          </p:cNvPr>
          <p:cNvSpPr txBox="1"/>
          <p:nvPr/>
        </p:nvSpPr>
        <p:spPr>
          <a:xfrm>
            <a:off x="138551" y="1220637"/>
            <a:ext cx="11215254" cy="461665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marL="313200" marR="0" lvl="0" indent="-241200" algn="l" defTabSz="914400" rtl="0" eaLnBrk="1" fontAlgn="auto" latinLnBrk="0" hangingPunct="1">
              <a:lnSpc>
                <a:spcPct val="100000"/>
              </a:lnSpc>
              <a:spcBef>
                <a:spcPts val="1272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55A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55A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splited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55A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checklist in different family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9293B7B-83C7-483E-A66E-591C07944A6B}"/>
              </a:ext>
            </a:extLst>
          </p:cNvPr>
          <p:cNvSpPr txBox="1"/>
          <p:nvPr/>
        </p:nvSpPr>
        <p:spPr>
          <a:xfrm>
            <a:off x="138551" y="1682302"/>
            <a:ext cx="3158836" cy="2363724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marL="615600" marR="0" lvl="1" indent="-241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Prerequisite</a:t>
            </a:r>
            <a:endParaRPr lang="en-US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615600" marR="0" lvl="1" indent="-241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Hardware test</a:t>
            </a:r>
          </a:p>
          <a:p>
            <a:pPr marL="615600" marR="0" lvl="1" indent="-241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Special applications</a:t>
            </a:r>
          </a:p>
          <a:p>
            <a:pPr marL="615600" marR="0" lvl="1" indent="-241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  <a:tabLst/>
              <a:defRPr/>
            </a:pPr>
            <a:r>
              <a:rPr lang="en-US" dirty="0">
                <a:solidFill>
                  <a:srgbClr val="4D4D4D">
                    <a:lumMod val="50000"/>
                  </a:srgbClr>
                </a:solidFill>
                <a:latin typeface="Arial"/>
              </a:rPr>
              <a:t>M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achine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protection</a:t>
            </a:r>
          </a:p>
          <a:p>
            <a:pPr marL="615600" marR="0" lvl="1" indent="-241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  <a:tabLst/>
              <a:defRPr/>
            </a:pPr>
            <a:r>
              <a:rPr lang="en-US" dirty="0">
                <a:solidFill>
                  <a:srgbClr val="4D4D4D">
                    <a:lumMod val="50000"/>
                  </a:srgbClr>
                </a:solidFill>
                <a:latin typeface="Arial"/>
              </a:rPr>
              <a:t>S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pecial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operation</a:t>
            </a:r>
          </a:p>
          <a:p>
            <a:pPr marL="615600" marR="0" lvl="1" indent="-241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  <a:tabLst/>
              <a:defRPr/>
            </a:pPr>
            <a:r>
              <a:rPr lang="en-US" dirty="0">
                <a:solidFill>
                  <a:srgbClr val="4D4D4D">
                    <a:lumMod val="50000"/>
                  </a:srgbClr>
                </a:solidFill>
                <a:latin typeface="Arial"/>
              </a:rPr>
              <a:t>S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oftware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interlocks</a:t>
            </a:r>
            <a:endParaRPr lang="en-US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615600" marR="0" lvl="1" indent="-241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commissioning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110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need to do yet with checklist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26 </a:t>
            </a:r>
            <a:r>
              <a:rPr lang="fr-FR" dirty="0" err="1"/>
              <a:t>October</a:t>
            </a:r>
            <a:r>
              <a:rPr lang="fr-FR" dirty="0"/>
              <a:t> 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11614168" cy="4916131"/>
          </a:xfrm>
        </p:spPr>
        <p:txBody>
          <a:bodyPr>
            <a:normAutofit/>
          </a:bodyPr>
          <a:lstStyle/>
          <a:p>
            <a:r>
              <a:rPr lang="en-US" sz="2400" dirty="0"/>
              <a:t>We had already a checklist relatively complete but:</a:t>
            </a:r>
          </a:p>
          <a:p>
            <a:pPr lvl="1"/>
            <a:endParaRPr lang="en-US" sz="2000" dirty="0"/>
          </a:p>
          <a:p>
            <a:pPr lvl="1"/>
            <a:r>
              <a:rPr lang="en-US" sz="1800" dirty="0"/>
              <a:t>We added a checklist for the IST followed by EN/ACE , BE/OP</a:t>
            </a:r>
          </a:p>
          <a:p>
            <a:pPr lvl="1"/>
            <a:r>
              <a:rPr lang="en-US" sz="1800" dirty="0"/>
              <a:t>We updated the PREREQUISITE checklist  with new tests</a:t>
            </a:r>
          </a:p>
          <a:p>
            <a:pPr lvl="1"/>
            <a:r>
              <a:rPr lang="en-US" sz="1800" dirty="0"/>
              <a:t>We are updating HWC checklist with the tests of new equipment, injection BIS, new SIS tree, logging etc..</a:t>
            </a:r>
            <a:endParaRPr lang="en-US" dirty="0">
              <a:solidFill>
                <a:srgbClr val="FF0000"/>
              </a:solidFill>
            </a:endParaRPr>
          </a:p>
          <a:p>
            <a:pPr marL="680400" lvl="2" indent="0">
              <a:buNone/>
            </a:pPr>
            <a:endParaRPr lang="en-US" dirty="0"/>
          </a:p>
          <a:p>
            <a:pPr lvl="1"/>
            <a:endParaRPr lang="en-US" sz="1800" dirty="0"/>
          </a:p>
          <a:p>
            <a:r>
              <a:rPr lang="en-US" sz="2200" dirty="0"/>
              <a:t>We planned the main checklist tests in the HWC planning</a:t>
            </a:r>
          </a:p>
          <a:p>
            <a:pPr lvl="1"/>
            <a:endParaRPr lang="en-US" sz="1800" dirty="0">
              <a:solidFill>
                <a:srgbClr val="00B050"/>
              </a:solidFill>
            </a:endParaRPr>
          </a:p>
          <a:p>
            <a:pPr lvl="1"/>
            <a:r>
              <a:rPr lang="en-US" sz="1800" dirty="0"/>
              <a:t>We try to improve the planning of these tests more and more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3399B-3D3C-3940-B9C9-B7F22C5750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362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26 </a:t>
            </a:r>
            <a:r>
              <a:rPr lang="fr-FR" dirty="0" err="1"/>
              <a:t>October</a:t>
            </a:r>
            <a:r>
              <a:rPr lang="fr-FR" dirty="0"/>
              <a:t> 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11614168" cy="4916131"/>
          </a:xfrm>
        </p:spPr>
        <p:txBody>
          <a:bodyPr>
            <a:normAutofit/>
          </a:bodyPr>
          <a:lstStyle/>
          <a:p>
            <a:r>
              <a:rPr lang="en-US" sz="2400" dirty="0"/>
              <a:t>All the require equipment should be ready for the HWC start </a:t>
            </a:r>
            <a:r>
              <a:rPr lang="en-US" sz="2400" b="0" dirty="0"/>
              <a:t>→</a:t>
            </a:r>
          </a:p>
          <a:p>
            <a:pPr lvl="1"/>
            <a:r>
              <a:rPr lang="en-GB" sz="2000" dirty="0"/>
              <a:t>Reminder: </a:t>
            </a:r>
          </a:p>
          <a:p>
            <a:pPr lvl="2"/>
            <a:r>
              <a:rPr lang="en-GB" sz="2000" dirty="0"/>
              <a:t>The SPS will be closed from </a:t>
            </a:r>
            <a:r>
              <a:rPr lang="en-GB" sz="2000" b="1" dirty="0">
                <a:solidFill>
                  <a:srgbClr val="00B0F0"/>
                </a:solidFill>
              </a:rPr>
              <a:t>07/12/2020</a:t>
            </a:r>
            <a:r>
              <a:rPr lang="en-GB" sz="2000" dirty="0"/>
              <a:t>, the accesses will be permit only outside of working hours before </a:t>
            </a:r>
            <a:r>
              <a:rPr lang="en-GB" sz="2000" b="1" dirty="0">
                <a:solidFill>
                  <a:srgbClr val="00B0F0"/>
                </a:solidFill>
              </a:rPr>
              <a:t>8H30</a:t>
            </a:r>
            <a:r>
              <a:rPr lang="en-GB" sz="2000" dirty="0"/>
              <a:t> or after </a:t>
            </a:r>
            <a:r>
              <a:rPr lang="en-GB" sz="2000" b="1" dirty="0">
                <a:solidFill>
                  <a:srgbClr val="00B0F0"/>
                </a:solidFill>
              </a:rPr>
              <a:t>18H30</a:t>
            </a:r>
            <a:r>
              <a:rPr lang="en-GB" sz="2000" dirty="0"/>
              <a:t> and should be confirmed in the 8h30 morning meeting by zoom which will begin </a:t>
            </a:r>
            <a:r>
              <a:rPr lang="en-GB" sz="2000" dirty="0" err="1"/>
              <a:t>alsaw</a:t>
            </a:r>
            <a:r>
              <a:rPr lang="en-GB" sz="2000" dirty="0"/>
              <a:t> on </a:t>
            </a:r>
            <a:r>
              <a:rPr lang="en-GB" sz="2000" b="1" dirty="0">
                <a:solidFill>
                  <a:srgbClr val="00B0F0"/>
                </a:solidFill>
              </a:rPr>
              <a:t>07/12/2020</a:t>
            </a:r>
            <a:endParaRPr lang="nl-NL" sz="2000" b="1" dirty="0">
              <a:solidFill>
                <a:srgbClr val="00B0F0"/>
              </a:solidFill>
            </a:endParaRPr>
          </a:p>
          <a:p>
            <a:pPr lvl="1"/>
            <a:r>
              <a:rPr lang="nl-NL" sz="2000" b="0" dirty="0"/>
              <a:t>Link:</a:t>
            </a:r>
            <a:r>
              <a:rPr lang="nl-NL" sz="1600" b="0" dirty="0"/>
              <a:t> </a:t>
            </a:r>
            <a:r>
              <a:rPr lang="nl-NL" sz="2000" b="0" u="sng" dirty="0">
                <a:hlinkClick r:id="rId3"/>
              </a:rPr>
              <a:t>https://cern.zoom.us/j/94490736883?pwd=M2svVVhmWWpxdi9PZmV3cjhTY3JOUT09</a:t>
            </a:r>
            <a:br>
              <a:rPr lang="nl-NL" b="0" dirty="0"/>
            </a:br>
            <a:endParaRPr lang="en-US" sz="1600" dirty="0">
              <a:solidFill>
                <a:srgbClr val="00B0F0"/>
              </a:solidFill>
            </a:endParaRPr>
          </a:p>
          <a:p>
            <a:r>
              <a:rPr lang="en-US" sz="2400" dirty="0"/>
              <a:t>The planning of HWC is well established with minor updates ongoing</a:t>
            </a:r>
          </a:p>
          <a:p>
            <a:endParaRPr lang="en-US" sz="2400" dirty="0"/>
          </a:p>
          <a:p>
            <a:r>
              <a:rPr lang="en-US" sz="2400" dirty="0"/>
              <a:t>The checklist is being updated for the new 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3399B-3D3C-3940-B9C9-B7F22C5750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8F503F-5E0C-4A95-8798-F30FD3925025}"/>
              </a:ext>
            </a:extLst>
          </p:cNvPr>
          <p:cNvSpPr txBox="1"/>
          <p:nvPr/>
        </p:nvSpPr>
        <p:spPr>
          <a:xfrm>
            <a:off x="9725073" y="1076897"/>
            <a:ext cx="203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04-12-2020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741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26 </a:t>
            </a:r>
            <a:r>
              <a:rPr lang="fr-FR" dirty="0" err="1"/>
              <a:t>October</a:t>
            </a:r>
            <a:r>
              <a:rPr lang="fr-FR" dirty="0"/>
              <a:t> 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894" y="1427356"/>
            <a:ext cx="11614168" cy="740441"/>
          </a:xfrm>
        </p:spPr>
        <p:txBody>
          <a:bodyPr anchor="ctr" anchorCtr="0">
            <a:normAutofit/>
          </a:bodyPr>
          <a:lstStyle/>
          <a:p>
            <a:pPr marL="72000" indent="0" algn="ctr">
              <a:buNone/>
            </a:pPr>
            <a:r>
              <a:rPr lang="en-US" sz="2400" dirty="0"/>
              <a:t>THANKS FOR YOUR ATTENTION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3399B-3D3C-3940-B9C9-B7F22C5750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" name="Picture 1" descr="A picture containing building, green, train, track&#10;&#10;Description automatically generated">
            <a:extLst>
              <a:ext uri="{FF2B5EF4-FFF2-40B4-BE49-F238E27FC236}">
                <a16:creationId xmlns:a16="http://schemas.microsoft.com/office/drawing/2014/main" id="{3072B811-4ECC-47D9-BEBA-497B9089DF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564" y="2245132"/>
            <a:ext cx="2827934" cy="3770577"/>
          </a:xfrm>
          <a:prstGeom prst="rect">
            <a:avLst/>
          </a:prstGeom>
        </p:spPr>
      </p:pic>
      <p:pic>
        <p:nvPicPr>
          <p:cNvPr id="11" name="Picture 10" descr="A picture containing indoor&#10;&#10;Description automatically generated">
            <a:extLst>
              <a:ext uri="{FF2B5EF4-FFF2-40B4-BE49-F238E27FC236}">
                <a16:creationId xmlns:a16="http://schemas.microsoft.com/office/drawing/2014/main" id="{0D011358-F529-4262-9278-CDC63F11FC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2245131"/>
            <a:ext cx="5027435" cy="3770577"/>
          </a:xfrm>
          <a:prstGeom prst="rect">
            <a:avLst/>
          </a:prstGeom>
        </p:spPr>
      </p:pic>
      <p:pic>
        <p:nvPicPr>
          <p:cNvPr id="9" name="Picture 8" descr="A picture containing indoor, green, building, airplane&#10;&#10;Description automatically generated">
            <a:extLst>
              <a:ext uri="{FF2B5EF4-FFF2-40B4-BE49-F238E27FC236}">
                <a16:creationId xmlns:a16="http://schemas.microsoft.com/office/drawing/2014/main" id="{CBCF79A3-9AB8-4DA9-A022-2D0A4C0730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2408" y="2245133"/>
            <a:ext cx="5027435" cy="377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724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13261" y="2342013"/>
            <a:ext cx="11000563" cy="2105093"/>
          </a:xfrm>
        </p:spPr>
        <p:txBody>
          <a:bodyPr/>
          <a:lstStyle/>
          <a:p>
            <a:r>
              <a:rPr lang="en-US" dirty="0">
                <a:solidFill>
                  <a:srgbClr val="8A99BF"/>
                </a:solidFill>
                <a:ea typeface="+mn-ea"/>
                <a:cs typeface="+mn-cs"/>
              </a:rPr>
              <a:t>LIU-SPS Operations Readiness Analysis</a:t>
            </a:r>
            <a:br>
              <a:rPr lang="en-US" dirty="0"/>
            </a:br>
            <a:r>
              <a:rPr lang="en-US" dirty="0"/>
              <a:t>HWC plan and checklist status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613261" y="4932188"/>
            <a:ext cx="3657600" cy="363783"/>
          </a:xfrm>
        </p:spPr>
        <p:txBody>
          <a:bodyPr>
            <a:normAutofit/>
          </a:bodyPr>
          <a:lstStyle/>
          <a:p>
            <a:r>
              <a:rPr lang="en-GB" dirty="0"/>
              <a:t>SPS Joint Leaders Team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26 </a:t>
            </a:r>
            <a:r>
              <a:rPr lang="fr-FR" dirty="0" err="1"/>
              <a:t>October</a:t>
            </a:r>
            <a:r>
              <a:rPr lang="fr-FR" dirty="0"/>
              <a:t> 2020</a:t>
            </a:r>
            <a:endParaRPr lang="en-GB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D5D26FE6-83F0-BD46-B438-A2699650F7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US" dirty="0"/>
              <a:t>Stéphane Cettour-Cavé, James Ridewood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574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360494"/>
            <a:ext cx="11687175" cy="4916131"/>
          </a:xfrm>
        </p:spPr>
        <p:txBody>
          <a:bodyPr>
            <a:normAutofit/>
          </a:bodyPr>
          <a:lstStyle/>
          <a:p>
            <a:r>
              <a:rPr lang="en-GB" dirty="0"/>
              <a:t>SPS complex layout</a:t>
            </a:r>
          </a:p>
          <a:p>
            <a:r>
              <a:rPr lang="en-GB" dirty="0"/>
              <a:t>Post-LS2 changes</a:t>
            </a:r>
          </a:p>
          <a:p>
            <a:r>
              <a:rPr lang="en-GB" dirty="0"/>
              <a:t>Overview of HWC planning</a:t>
            </a:r>
          </a:p>
          <a:p>
            <a:r>
              <a:rPr lang="en-US" dirty="0"/>
              <a:t>Keys points scheduled in the HWC planning</a:t>
            </a:r>
          </a:p>
          <a:p>
            <a:r>
              <a:rPr lang="en-GB" dirty="0"/>
              <a:t>Key points status for the HWC</a:t>
            </a:r>
          </a:p>
          <a:p>
            <a:r>
              <a:rPr lang="en-GB" dirty="0"/>
              <a:t>Overview of HWC checklist</a:t>
            </a:r>
          </a:p>
          <a:p>
            <a:r>
              <a:rPr lang="en-GB" dirty="0"/>
              <a:t>What we still need to do with checklist</a:t>
            </a:r>
          </a:p>
          <a:p>
            <a:r>
              <a:rPr lang="en-GB" dirty="0"/>
              <a:t>Summary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26 </a:t>
            </a:r>
            <a:r>
              <a:rPr lang="fr-FR" dirty="0" err="1"/>
              <a:t>October</a:t>
            </a:r>
            <a:r>
              <a:rPr lang="fr-FR" dirty="0"/>
              <a:t>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316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GB" dirty="0"/>
              <a:t>PS complex layout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26 </a:t>
            </a:r>
            <a:r>
              <a:rPr lang="fr-FR" dirty="0" err="1"/>
              <a:t>October</a:t>
            </a:r>
            <a:r>
              <a:rPr lang="fr-FR" dirty="0"/>
              <a:t> 2020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D0CBBC-EE1B-7E40-8098-37307BAFCF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BDE66D6-049E-4B40-BABF-9F8649B90C42}"/>
              </a:ext>
            </a:extLst>
          </p:cNvPr>
          <p:cNvGrpSpPr/>
          <p:nvPr/>
        </p:nvGrpSpPr>
        <p:grpSpPr>
          <a:xfrm>
            <a:off x="723419" y="1013602"/>
            <a:ext cx="10745162" cy="4233296"/>
            <a:chOff x="723419" y="1013602"/>
            <a:chExt cx="10745162" cy="423329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B84A0DB-903F-4B8C-9FD6-D9C1CF822CFB}"/>
                </a:ext>
              </a:extLst>
            </p:cNvPr>
            <p:cNvGrpSpPr/>
            <p:nvPr/>
          </p:nvGrpSpPr>
          <p:grpSpPr>
            <a:xfrm>
              <a:off x="723419" y="1013602"/>
              <a:ext cx="10745162" cy="4233296"/>
              <a:chOff x="723419" y="1013602"/>
              <a:chExt cx="10745162" cy="4233296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AACAC3D2-5058-4550-9BD0-BD38AE9067DF}"/>
                  </a:ext>
                </a:extLst>
              </p:cNvPr>
              <p:cNvGrpSpPr/>
              <p:nvPr/>
            </p:nvGrpSpPr>
            <p:grpSpPr>
              <a:xfrm>
                <a:off x="723419" y="1013602"/>
                <a:ext cx="10745162" cy="4233296"/>
                <a:chOff x="866960" y="1415340"/>
                <a:chExt cx="10745162" cy="4233296"/>
              </a:xfrm>
            </p:grpSpPr>
            <p:pic>
              <p:nvPicPr>
                <p:cNvPr id="17" name="Picture 16" descr="A close up of a map&#10;&#10;Description automatically generated">
                  <a:extLst>
                    <a:ext uri="{FF2B5EF4-FFF2-40B4-BE49-F238E27FC236}">
                      <a16:creationId xmlns:a16="http://schemas.microsoft.com/office/drawing/2014/main" id="{377A1E68-D3C5-4BC9-B2AF-F58D52D4FFA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t="18370" b="11590"/>
                <a:stretch/>
              </p:blipFill>
              <p:spPr>
                <a:xfrm>
                  <a:off x="866960" y="1415340"/>
                  <a:ext cx="10745162" cy="4233296"/>
                </a:xfrm>
                <a:prstGeom prst="rect">
                  <a:avLst/>
                </a:prstGeom>
              </p:spPr>
            </p:pic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CB4686F4-E2B0-49E9-8590-7C79FC890DA8}"/>
                    </a:ext>
                  </a:extLst>
                </p:cNvPr>
                <p:cNvSpPr txBox="1"/>
                <p:nvPr/>
              </p:nvSpPr>
              <p:spPr>
                <a:xfrm>
                  <a:off x="2993498" y="3692238"/>
                  <a:ext cx="56648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rgbClr val="6C78A8"/>
                      </a:solidFill>
                    </a:rPr>
                    <a:t>TT10</a:t>
                  </a:r>
                  <a:endParaRPr lang="en-GB" sz="1200" dirty="0">
                    <a:solidFill>
                      <a:srgbClr val="6C78A8"/>
                    </a:solidFill>
                  </a:endParaRP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EBD9F0A6-78E0-4D83-A52F-0F7AB453E782}"/>
                    </a:ext>
                  </a:extLst>
                </p:cNvPr>
                <p:cNvSpPr txBox="1"/>
                <p:nvPr/>
              </p:nvSpPr>
              <p:spPr>
                <a:xfrm>
                  <a:off x="3592225" y="4904152"/>
                  <a:ext cx="47030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rgbClr val="6071A0"/>
                      </a:solidFill>
                    </a:rPr>
                    <a:t>TT2</a:t>
                  </a:r>
                  <a:endParaRPr lang="en-GB" sz="1200" dirty="0">
                    <a:solidFill>
                      <a:srgbClr val="6071A0"/>
                    </a:solidFill>
                  </a:endParaRP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12902279-AF3B-49CD-82D5-EF6A34E0FFA6}"/>
                    </a:ext>
                  </a:extLst>
                </p:cNvPr>
                <p:cNvSpPr txBox="1"/>
                <p:nvPr/>
              </p:nvSpPr>
              <p:spPr>
                <a:xfrm>
                  <a:off x="8139182" y="2052268"/>
                  <a:ext cx="56694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rgbClr val="6A79A7"/>
                      </a:solidFill>
                    </a:rPr>
                    <a:t>TT41</a:t>
                  </a:r>
                  <a:endParaRPr lang="en-GB" sz="1200" dirty="0">
                    <a:solidFill>
                      <a:srgbClr val="6A79A7"/>
                    </a:solidFill>
                  </a:endParaRP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ECA30F93-578A-4FE7-977F-439897A5BAAF}"/>
                    </a:ext>
                  </a:extLst>
                </p:cNvPr>
                <p:cNvSpPr txBox="1"/>
                <p:nvPr/>
              </p:nvSpPr>
              <p:spPr>
                <a:xfrm>
                  <a:off x="7100631" y="2052269"/>
                  <a:ext cx="56694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rgbClr val="6A79A7"/>
                      </a:solidFill>
                    </a:rPr>
                    <a:t>TT40</a:t>
                  </a:r>
                  <a:endParaRPr lang="en-GB" sz="1200" dirty="0">
                    <a:solidFill>
                      <a:srgbClr val="6A79A7"/>
                    </a:solidFill>
                  </a:endParaRP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568435F0-8CE1-4945-86F2-D4BD78AAB375}"/>
                    </a:ext>
                  </a:extLst>
                </p:cNvPr>
                <p:cNvSpPr txBox="1"/>
                <p:nvPr/>
              </p:nvSpPr>
              <p:spPr>
                <a:xfrm>
                  <a:off x="1472704" y="3380971"/>
                  <a:ext cx="40516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rgbClr val="646473"/>
                      </a:solidFill>
                    </a:rPr>
                    <a:t>TI2</a:t>
                  </a:r>
                  <a:endParaRPr lang="en-GB" sz="1200" dirty="0">
                    <a:solidFill>
                      <a:srgbClr val="646473"/>
                    </a:solidFill>
                  </a:endParaRP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B6094B87-C04B-4890-BA61-848B18FEEEC1}"/>
                    </a:ext>
                  </a:extLst>
                </p:cNvPr>
                <p:cNvSpPr txBox="1"/>
                <p:nvPr/>
              </p:nvSpPr>
              <p:spPr>
                <a:xfrm>
                  <a:off x="4225570" y="3634925"/>
                  <a:ext cx="55412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rgbClr val="6070A2"/>
                      </a:solidFill>
                    </a:rPr>
                    <a:t>TT60</a:t>
                  </a:r>
                  <a:endParaRPr lang="en-GB" sz="1200" dirty="0">
                    <a:solidFill>
                      <a:srgbClr val="6070A2"/>
                    </a:solidFill>
                  </a:endParaRP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39AA86AB-5F9E-4DFA-BF12-822577F0ED9E}"/>
                    </a:ext>
                  </a:extLst>
                </p:cNvPr>
                <p:cNvSpPr txBox="1"/>
                <p:nvPr/>
              </p:nvSpPr>
              <p:spPr>
                <a:xfrm>
                  <a:off x="2999679" y="3223221"/>
                  <a:ext cx="55412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rgbClr val="58699E"/>
                      </a:solidFill>
                    </a:rPr>
                    <a:t>TT66</a:t>
                  </a:r>
                  <a:endParaRPr lang="en-GB" sz="1200" dirty="0">
                    <a:solidFill>
                      <a:srgbClr val="58699E"/>
                    </a:solidFill>
                  </a:endParaRP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2A359F24-91ED-471E-BEC9-5E4A7D99ECD6}"/>
                    </a:ext>
                  </a:extLst>
                </p:cNvPr>
                <p:cNvSpPr txBox="1"/>
                <p:nvPr/>
              </p:nvSpPr>
              <p:spPr>
                <a:xfrm>
                  <a:off x="8516604" y="2365591"/>
                  <a:ext cx="56694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rgbClr val="5D5E70"/>
                      </a:solidFill>
                    </a:rPr>
                    <a:t>TI8</a:t>
                  </a:r>
                  <a:endParaRPr lang="en-GB" sz="1200" dirty="0">
                    <a:solidFill>
                      <a:srgbClr val="5D5E70"/>
                    </a:solidFill>
                  </a:endParaRPr>
                </a:p>
              </p:txBody>
            </p:sp>
          </p:grp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AD07431-BA37-442C-94B7-E82880E65F9A}"/>
                  </a:ext>
                </a:extLst>
              </p:cNvPr>
              <p:cNvSpPr txBox="1"/>
              <p:nvPr/>
            </p:nvSpPr>
            <p:spPr>
              <a:xfrm>
                <a:off x="6015184" y="4755453"/>
                <a:ext cx="470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C3227C"/>
                    </a:solidFill>
                  </a:rPr>
                  <a:t>PS</a:t>
                </a:r>
                <a:endParaRPr lang="en-GB" sz="1200" dirty="0">
                  <a:solidFill>
                    <a:srgbClr val="C3227C"/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87AA343-8A75-4AB6-B44B-E3147F8A08AD}"/>
                  </a:ext>
                </a:extLst>
              </p:cNvPr>
              <p:cNvSpPr txBox="1"/>
              <p:nvPr/>
            </p:nvSpPr>
            <p:spPr>
              <a:xfrm>
                <a:off x="1734325" y="1927530"/>
                <a:ext cx="5541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47485A"/>
                    </a:solidFill>
                  </a:rPr>
                  <a:t>LHC</a:t>
                </a:r>
                <a:endParaRPr lang="en-GB" sz="1200" dirty="0">
                  <a:solidFill>
                    <a:srgbClr val="47485A"/>
                  </a:solidFill>
                </a:endParaRPr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6DF0000-1FC9-4638-B857-56B98A2E19F1}"/>
                </a:ext>
              </a:extLst>
            </p:cNvPr>
            <p:cNvSpPr txBox="1"/>
            <p:nvPr/>
          </p:nvSpPr>
          <p:spPr>
            <a:xfrm>
              <a:off x="3683836" y="1315653"/>
              <a:ext cx="11459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6A76A7"/>
                  </a:solidFill>
                </a:rPr>
                <a:t>TT20, 21, 22, 23, 24, 25</a:t>
              </a:r>
              <a:endParaRPr lang="en-GB" sz="1200" dirty="0">
                <a:solidFill>
                  <a:srgbClr val="6A76A7"/>
                </a:solidFill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D184B4C3-52BC-47FB-9523-3B0B6A4A86B1}"/>
              </a:ext>
            </a:extLst>
          </p:cNvPr>
          <p:cNvSpPr txBox="1"/>
          <p:nvPr/>
        </p:nvSpPr>
        <p:spPr>
          <a:xfrm>
            <a:off x="6320511" y="3371686"/>
            <a:ext cx="569394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SPS complex composed by:</a:t>
            </a:r>
          </a:p>
          <a:p>
            <a:pPr defTabSz="1614488">
              <a:tabLst>
                <a:tab pos="539750" algn="l"/>
                <a:tab pos="1525588" algn="l"/>
              </a:tabLst>
            </a:pPr>
            <a:r>
              <a:rPr lang="en-US" dirty="0"/>
              <a:t>	</a:t>
            </a:r>
            <a:r>
              <a:rPr lang="en-US" sz="1600" dirty="0"/>
              <a:t>SPS Ring</a:t>
            </a:r>
          </a:p>
          <a:p>
            <a:pPr defTabSz="1614488">
              <a:tabLst>
                <a:tab pos="539750" algn="l"/>
                <a:tab pos="1525588" algn="l"/>
              </a:tabLst>
            </a:pPr>
            <a:r>
              <a:rPr lang="en-US" sz="1600" dirty="0"/>
              <a:t>	Transfer lines</a:t>
            </a:r>
          </a:p>
          <a:p>
            <a:pPr defTabSz="1614488">
              <a:tabLst>
                <a:tab pos="539750" algn="l"/>
                <a:tab pos="1525588" algn="l"/>
              </a:tabLst>
            </a:pPr>
            <a:r>
              <a:rPr lang="en-US" sz="1600" dirty="0"/>
              <a:t>	TT2, TT10 → Injection line</a:t>
            </a:r>
          </a:p>
          <a:p>
            <a:pPr defTabSz="1614488">
              <a:tabLst>
                <a:tab pos="539750" algn="l"/>
                <a:tab pos="1525588" algn="l"/>
              </a:tabLst>
            </a:pPr>
            <a:r>
              <a:rPr lang="en-US" sz="1600" dirty="0"/>
              <a:t>	North </a:t>
            </a:r>
            <a:r>
              <a:rPr lang="en-US" sz="1600" dirty="0" err="1"/>
              <a:t>Extr</a:t>
            </a:r>
            <a:r>
              <a:rPr lang="en-US" sz="1600" dirty="0"/>
              <a:t>,	TT20, 21, 22, 23, 24, 25 → FT North Area</a:t>
            </a:r>
          </a:p>
          <a:p>
            <a:pPr defTabSz="1614488">
              <a:tabLst>
                <a:tab pos="539750" algn="l"/>
                <a:tab pos="1525588" algn="l"/>
              </a:tabLst>
            </a:pPr>
            <a:r>
              <a:rPr lang="en-US" sz="1600" dirty="0"/>
              <a:t>	East </a:t>
            </a:r>
            <a:r>
              <a:rPr lang="en-US" sz="1600" dirty="0" err="1"/>
              <a:t>Extr</a:t>
            </a:r>
            <a:r>
              <a:rPr lang="en-US" sz="1600" dirty="0"/>
              <a:t>,	TT40, TI8 → LHC B2</a:t>
            </a:r>
          </a:p>
          <a:p>
            <a:pPr defTabSz="1614488">
              <a:tabLst>
                <a:tab pos="539750" algn="l"/>
                <a:tab pos="1525588" algn="l"/>
              </a:tabLst>
            </a:pPr>
            <a:r>
              <a:rPr lang="en-US" sz="1600" dirty="0"/>
              <a:t>	West </a:t>
            </a:r>
            <a:r>
              <a:rPr lang="en-US" sz="1600" dirty="0" err="1"/>
              <a:t>Extr</a:t>
            </a:r>
            <a:r>
              <a:rPr lang="en-US" sz="1600" dirty="0"/>
              <a:t>, TT60, TI2 → LHC B1</a:t>
            </a:r>
          </a:p>
          <a:p>
            <a:pPr defTabSz="1614488">
              <a:tabLst>
                <a:tab pos="539750" algn="l"/>
                <a:tab pos="1525588" algn="l"/>
              </a:tabLst>
            </a:pPr>
            <a:r>
              <a:rPr lang="en-US" sz="1600" dirty="0"/>
              <a:t>	East </a:t>
            </a:r>
            <a:r>
              <a:rPr lang="en-US" sz="1600" dirty="0" err="1"/>
              <a:t>Extr</a:t>
            </a:r>
            <a:r>
              <a:rPr lang="en-US" sz="1600" dirty="0"/>
              <a:t>,	TT40, TT41 → AWAKE</a:t>
            </a:r>
          </a:p>
          <a:p>
            <a:pPr defTabSz="1614488">
              <a:tabLst>
                <a:tab pos="539750" algn="l"/>
                <a:tab pos="1525588" algn="l"/>
              </a:tabLst>
            </a:pPr>
            <a:r>
              <a:rPr lang="en-US" sz="1600" dirty="0"/>
              <a:t>	West </a:t>
            </a:r>
            <a:r>
              <a:rPr lang="en-US" sz="1600" dirty="0" err="1"/>
              <a:t>Extr</a:t>
            </a:r>
            <a:r>
              <a:rPr lang="en-US" sz="1600" dirty="0"/>
              <a:t>,	TT60, TT66 → HIRADMAT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C47FD8C-7C0F-4BB8-8796-C60234BB5654}"/>
              </a:ext>
            </a:extLst>
          </p:cNvPr>
          <p:cNvSpPr/>
          <p:nvPr/>
        </p:nvSpPr>
        <p:spPr>
          <a:xfrm>
            <a:off x="3537167" y="1853536"/>
            <a:ext cx="4500632" cy="1308467"/>
          </a:xfrm>
          <a:prstGeom prst="ellipse">
            <a:avLst/>
          </a:prstGeom>
          <a:noFill/>
          <a:ln w="19050">
            <a:solidFill>
              <a:srgbClr val="707EAB">
                <a:alpha val="2000"/>
              </a:srgb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63500" dir="5400000" algn="ctr" rotWithShape="0">
              <a:srgbClr val="707EAB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36353455-E8D4-4D60-AE7A-2423BF91BA95}"/>
              </a:ext>
            </a:extLst>
          </p:cNvPr>
          <p:cNvSpPr/>
          <p:nvPr/>
        </p:nvSpPr>
        <p:spPr>
          <a:xfrm>
            <a:off x="3402013" y="2506663"/>
            <a:ext cx="133350" cy="960437"/>
          </a:xfrm>
          <a:custGeom>
            <a:avLst/>
            <a:gdLst>
              <a:gd name="connsiteX0" fmla="*/ 0 w 133350"/>
              <a:gd name="connsiteY0" fmla="*/ 960437 h 960437"/>
              <a:gd name="connsiteX1" fmla="*/ 12700 w 133350"/>
              <a:gd name="connsiteY1" fmla="*/ 701675 h 960437"/>
              <a:gd name="connsiteX2" fmla="*/ 65087 w 133350"/>
              <a:gd name="connsiteY2" fmla="*/ 314325 h 960437"/>
              <a:gd name="connsiteX3" fmla="*/ 133350 w 133350"/>
              <a:gd name="connsiteY3" fmla="*/ 0 h 960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350" h="960437">
                <a:moveTo>
                  <a:pt x="0" y="960437"/>
                </a:moveTo>
                <a:cubicBezTo>
                  <a:pt x="926" y="884898"/>
                  <a:pt x="1852" y="809360"/>
                  <a:pt x="12700" y="701675"/>
                </a:cubicBezTo>
                <a:cubicBezTo>
                  <a:pt x="23548" y="593990"/>
                  <a:pt x="44979" y="431271"/>
                  <a:pt x="65087" y="314325"/>
                </a:cubicBezTo>
                <a:cubicBezTo>
                  <a:pt x="85195" y="197379"/>
                  <a:pt x="109272" y="98689"/>
                  <a:pt x="133350" y="0"/>
                </a:cubicBezTo>
              </a:path>
            </a:pathLst>
          </a:custGeom>
          <a:noFill/>
          <a:ln w="19050">
            <a:solidFill>
              <a:srgbClr val="707EAB">
                <a:alpha val="2000"/>
              </a:srgb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50800" dir="5400000" algn="ctr" rotWithShape="0">
              <a:srgbClr val="5B6A9D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922B2EB-AE9A-4F43-BD9A-EAFC68AF384C}"/>
              </a:ext>
            </a:extLst>
          </p:cNvPr>
          <p:cNvCxnSpPr/>
          <p:nvPr/>
        </p:nvCxnSpPr>
        <p:spPr>
          <a:xfrm flipH="1">
            <a:off x="4082029" y="1487489"/>
            <a:ext cx="1048771" cy="576262"/>
          </a:xfrm>
          <a:prstGeom prst="line">
            <a:avLst/>
          </a:prstGeom>
          <a:ln>
            <a:solidFill>
              <a:srgbClr val="707EAB">
                <a:alpha val="2000"/>
              </a:srgbClr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r="5400000" algn="ctr" rotWithShape="0">
              <a:srgbClr val="707EAB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23138D6E-2214-44F0-BFBE-3319FC80E15D}"/>
              </a:ext>
            </a:extLst>
          </p:cNvPr>
          <p:cNvSpPr/>
          <p:nvPr/>
        </p:nvSpPr>
        <p:spPr>
          <a:xfrm>
            <a:off x="7253288" y="1985949"/>
            <a:ext cx="1755775" cy="271588"/>
          </a:xfrm>
          <a:custGeom>
            <a:avLst/>
            <a:gdLst>
              <a:gd name="connsiteX0" fmla="*/ 0 w 1755775"/>
              <a:gd name="connsiteY0" fmla="*/ 6364 h 271588"/>
              <a:gd name="connsiteX1" fmla="*/ 215900 w 1755775"/>
              <a:gd name="connsiteY1" fmla="*/ 14 h 271588"/>
              <a:gd name="connsiteX2" fmla="*/ 342900 w 1755775"/>
              <a:gd name="connsiteY2" fmla="*/ 7951 h 271588"/>
              <a:gd name="connsiteX3" fmla="*/ 498475 w 1755775"/>
              <a:gd name="connsiteY3" fmla="*/ 41289 h 271588"/>
              <a:gd name="connsiteX4" fmla="*/ 603250 w 1755775"/>
              <a:gd name="connsiteY4" fmla="*/ 88914 h 271588"/>
              <a:gd name="connsiteX5" fmla="*/ 708025 w 1755775"/>
              <a:gd name="connsiteY5" fmla="*/ 160351 h 271588"/>
              <a:gd name="connsiteX6" fmla="*/ 785812 w 1755775"/>
              <a:gd name="connsiteY6" fmla="*/ 211151 h 271588"/>
              <a:gd name="connsiteX7" fmla="*/ 884237 w 1755775"/>
              <a:gd name="connsiteY7" fmla="*/ 247664 h 271588"/>
              <a:gd name="connsiteX8" fmla="*/ 996950 w 1755775"/>
              <a:gd name="connsiteY8" fmla="*/ 258776 h 271588"/>
              <a:gd name="connsiteX9" fmla="*/ 1184275 w 1755775"/>
              <a:gd name="connsiteY9" fmla="*/ 269889 h 271588"/>
              <a:gd name="connsiteX10" fmla="*/ 1358900 w 1755775"/>
              <a:gd name="connsiteY10" fmla="*/ 269889 h 271588"/>
              <a:gd name="connsiteX11" fmla="*/ 1519237 w 1755775"/>
              <a:gd name="connsiteY11" fmla="*/ 254014 h 271588"/>
              <a:gd name="connsiteX12" fmla="*/ 1631950 w 1755775"/>
              <a:gd name="connsiteY12" fmla="*/ 231789 h 271588"/>
              <a:gd name="connsiteX13" fmla="*/ 1755775 w 1755775"/>
              <a:gd name="connsiteY13" fmla="*/ 203214 h 27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55775" h="271588">
                <a:moveTo>
                  <a:pt x="0" y="6364"/>
                </a:moveTo>
                <a:cubicBezTo>
                  <a:pt x="79375" y="3057"/>
                  <a:pt x="158750" y="-250"/>
                  <a:pt x="215900" y="14"/>
                </a:cubicBezTo>
                <a:cubicBezTo>
                  <a:pt x="273050" y="278"/>
                  <a:pt x="295804" y="1072"/>
                  <a:pt x="342900" y="7951"/>
                </a:cubicBezTo>
                <a:cubicBezTo>
                  <a:pt x="389996" y="14830"/>
                  <a:pt x="455083" y="27795"/>
                  <a:pt x="498475" y="41289"/>
                </a:cubicBezTo>
                <a:cubicBezTo>
                  <a:pt x="541867" y="54783"/>
                  <a:pt x="568325" y="69070"/>
                  <a:pt x="603250" y="88914"/>
                </a:cubicBezTo>
                <a:cubicBezTo>
                  <a:pt x="638175" y="108758"/>
                  <a:pt x="677598" y="139978"/>
                  <a:pt x="708025" y="160351"/>
                </a:cubicBezTo>
                <a:cubicBezTo>
                  <a:pt x="738452" y="180724"/>
                  <a:pt x="756443" y="196599"/>
                  <a:pt x="785812" y="211151"/>
                </a:cubicBezTo>
                <a:cubicBezTo>
                  <a:pt x="815181" y="225703"/>
                  <a:pt x="849047" y="239727"/>
                  <a:pt x="884237" y="247664"/>
                </a:cubicBezTo>
                <a:cubicBezTo>
                  <a:pt x="919427" y="255601"/>
                  <a:pt x="946944" y="255072"/>
                  <a:pt x="996950" y="258776"/>
                </a:cubicBezTo>
                <a:cubicBezTo>
                  <a:pt x="1046956" y="262480"/>
                  <a:pt x="1123950" y="268037"/>
                  <a:pt x="1184275" y="269889"/>
                </a:cubicBezTo>
                <a:cubicBezTo>
                  <a:pt x="1244600" y="271741"/>
                  <a:pt x="1303073" y="272535"/>
                  <a:pt x="1358900" y="269889"/>
                </a:cubicBezTo>
                <a:cubicBezTo>
                  <a:pt x="1414727" y="267243"/>
                  <a:pt x="1473729" y="260364"/>
                  <a:pt x="1519237" y="254014"/>
                </a:cubicBezTo>
                <a:cubicBezTo>
                  <a:pt x="1564745" y="247664"/>
                  <a:pt x="1592527" y="240256"/>
                  <a:pt x="1631950" y="231789"/>
                </a:cubicBezTo>
                <a:cubicBezTo>
                  <a:pt x="1671373" y="223322"/>
                  <a:pt x="1713574" y="213268"/>
                  <a:pt x="1755775" y="203214"/>
                </a:cubicBezTo>
              </a:path>
            </a:pathLst>
          </a:custGeom>
          <a:noFill/>
          <a:ln w="19050">
            <a:solidFill>
              <a:srgbClr val="707EAB">
                <a:alpha val="2000"/>
              </a:srgb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r="5400000" algn="ctr" rotWithShape="0">
              <a:srgbClr val="4F5263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60F3DE4C-3722-4091-A80B-B6C5D5959BDD}"/>
              </a:ext>
            </a:extLst>
          </p:cNvPr>
          <p:cNvSpPr/>
          <p:nvPr/>
        </p:nvSpPr>
        <p:spPr>
          <a:xfrm>
            <a:off x="7245350" y="1941755"/>
            <a:ext cx="2783417" cy="416212"/>
          </a:xfrm>
          <a:custGeom>
            <a:avLst/>
            <a:gdLst>
              <a:gd name="connsiteX0" fmla="*/ 0 w 2783417"/>
              <a:gd name="connsiteY0" fmla="*/ 54262 h 416212"/>
              <a:gd name="connsiteX1" fmla="*/ 465667 w 2783417"/>
              <a:gd name="connsiteY1" fmla="*/ 18278 h 416212"/>
              <a:gd name="connsiteX2" fmla="*/ 950383 w 2783417"/>
              <a:gd name="connsiteY2" fmla="*/ 1345 h 416212"/>
              <a:gd name="connsiteX3" fmla="*/ 1276350 w 2783417"/>
              <a:gd name="connsiteY3" fmla="*/ 3462 h 416212"/>
              <a:gd name="connsiteX4" fmla="*/ 1608667 w 2783417"/>
              <a:gd name="connsiteY4" fmla="*/ 22512 h 416212"/>
              <a:gd name="connsiteX5" fmla="*/ 1784350 w 2783417"/>
              <a:gd name="connsiteY5" fmla="*/ 45795 h 416212"/>
              <a:gd name="connsiteX6" fmla="*/ 1981200 w 2783417"/>
              <a:gd name="connsiteY6" fmla="*/ 94478 h 416212"/>
              <a:gd name="connsiteX7" fmla="*/ 2368550 w 2783417"/>
              <a:gd name="connsiteY7" fmla="*/ 244762 h 416212"/>
              <a:gd name="connsiteX8" fmla="*/ 2783417 w 2783417"/>
              <a:gd name="connsiteY8" fmla="*/ 416212 h 416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3417" h="416212">
                <a:moveTo>
                  <a:pt x="0" y="54262"/>
                </a:moveTo>
                <a:cubicBezTo>
                  <a:pt x="153635" y="40679"/>
                  <a:pt x="307270" y="27097"/>
                  <a:pt x="465667" y="18278"/>
                </a:cubicBezTo>
                <a:cubicBezTo>
                  <a:pt x="624064" y="9459"/>
                  <a:pt x="815269" y="3814"/>
                  <a:pt x="950383" y="1345"/>
                </a:cubicBezTo>
                <a:cubicBezTo>
                  <a:pt x="1085497" y="-1124"/>
                  <a:pt x="1166636" y="-66"/>
                  <a:pt x="1276350" y="3462"/>
                </a:cubicBezTo>
                <a:cubicBezTo>
                  <a:pt x="1386064" y="6990"/>
                  <a:pt x="1524000" y="15456"/>
                  <a:pt x="1608667" y="22512"/>
                </a:cubicBezTo>
                <a:cubicBezTo>
                  <a:pt x="1693334" y="29568"/>
                  <a:pt x="1722261" y="33801"/>
                  <a:pt x="1784350" y="45795"/>
                </a:cubicBezTo>
                <a:cubicBezTo>
                  <a:pt x="1846439" y="57789"/>
                  <a:pt x="1883833" y="61317"/>
                  <a:pt x="1981200" y="94478"/>
                </a:cubicBezTo>
                <a:cubicBezTo>
                  <a:pt x="2078567" y="127639"/>
                  <a:pt x="2234847" y="191140"/>
                  <a:pt x="2368550" y="244762"/>
                </a:cubicBezTo>
                <a:cubicBezTo>
                  <a:pt x="2502253" y="298384"/>
                  <a:pt x="2642835" y="357298"/>
                  <a:pt x="2783417" y="416212"/>
                </a:cubicBezTo>
              </a:path>
            </a:pathLst>
          </a:custGeom>
          <a:noFill/>
          <a:ln w="19050">
            <a:solidFill>
              <a:srgbClr val="707EAB">
                <a:alpha val="2000"/>
              </a:srgb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r="5400000" algn="ctr" rotWithShape="0">
              <a:srgbClr val="6373A5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5963626C-3102-4361-8B6D-643B81B72360}"/>
              </a:ext>
            </a:extLst>
          </p:cNvPr>
          <p:cNvSpPr/>
          <p:nvPr/>
        </p:nvSpPr>
        <p:spPr>
          <a:xfrm>
            <a:off x="1166283" y="1733550"/>
            <a:ext cx="4574117" cy="1582226"/>
          </a:xfrm>
          <a:custGeom>
            <a:avLst/>
            <a:gdLst>
              <a:gd name="connsiteX0" fmla="*/ 4574117 w 4574117"/>
              <a:gd name="connsiteY0" fmla="*/ 1416050 h 1582226"/>
              <a:gd name="connsiteX1" fmla="*/ 3932767 w 4574117"/>
              <a:gd name="connsiteY1" fmla="*/ 1452033 h 1582226"/>
              <a:gd name="connsiteX2" fmla="*/ 3217334 w 4574117"/>
              <a:gd name="connsiteY2" fmla="*/ 1471083 h 1582226"/>
              <a:gd name="connsiteX3" fmla="*/ 2798234 w 4574117"/>
              <a:gd name="connsiteY3" fmla="*/ 1471083 h 1582226"/>
              <a:gd name="connsiteX4" fmla="*/ 2641600 w 4574117"/>
              <a:gd name="connsiteY4" fmla="*/ 1462617 h 1582226"/>
              <a:gd name="connsiteX5" fmla="*/ 2542117 w 4574117"/>
              <a:gd name="connsiteY5" fmla="*/ 1462617 h 1582226"/>
              <a:gd name="connsiteX6" fmla="*/ 2400300 w 4574117"/>
              <a:gd name="connsiteY6" fmla="*/ 1481667 h 1582226"/>
              <a:gd name="connsiteX7" fmla="*/ 2131484 w 4574117"/>
              <a:gd name="connsiteY7" fmla="*/ 1515533 h 1582226"/>
              <a:gd name="connsiteX8" fmla="*/ 1786467 w 4574117"/>
              <a:gd name="connsiteY8" fmla="*/ 1564217 h 1582226"/>
              <a:gd name="connsiteX9" fmla="*/ 1606550 w 4574117"/>
              <a:gd name="connsiteY9" fmla="*/ 1576917 h 1582226"/>
              <a:gd name="connsiteX10" fmla="*/ 1371600 w 4574117"/>
              <a:gd name="connsiteY10" fmla="*/ 1581150 h 1582226"/>
              <a:gd name="connsiteX11" fmla="*/ 1176867 w 4574117"/>
              <a:gd name="connsiteY11" fmla="*/ 1557867 h 1582226"/>
              <a:gd name="connsiteX12" fmla="*/ 1045634 w 4574117"/>
              <a:gd name="connsiteY12" fmla="*/ 1528233 h 1582226"/>
              <a:gd name="connsiteX13" fmla="*/ 869950 w 4574117"/>
              <a:gd name="connsiteY13" fmla="*/ 1464733 h 1582226"/>
              <a:gd name="connsiteX14" fmla="*/ 740834 w 4574117"/>
              <a:gd name="connsiteY14" fmla="*/ 1392767 h 1582226"/>
              <a:gd name="connsiteX15" fmla="*/ 605367 w 4574117"/>
              <a:gd name="connsiteY15" fmla="*/ 1297517 h 1582226"/>
              <a:gd name="connsiteX16" fmla="*/ 476250 w 4574117"/>
              <a:gd name="connsiteY16" fmla="*/ 1155700 h 1582226"/>
              <a:gd name="connsiteX17" fmla="*/ 359834 w 4574117"/>
              <a:gd name="connsiteY17" fmla="*/ 994833 h 1582226"/>
              <a:gd name="connsiteX18" fmla="*/ 270934 w 4574117"/>
              <a:gd name="connsiteY18" fmla="*/ 848783 h 1582226"/>
              <a:gd name="connsiteX19" fmla="*/ 188384 w 4574117"/>
              <a:gd name="connsiteY19" fmla="*/ 668867 h 1582226"/>
              <a:gd name="connsiteX20" fmla="*/ 129117 w 4574117"/>
              <a:gd name="connsiteY20" fmla="*/ 508000 h 1582226"/>
              <a:gd name="connsiteX21" fmla="*/ 63500 w 4574117"/>
              <a:gd name="connsiteY21" fmla="*/ 285750 h 1582226"/>
              <a:gd name="connsiteX22" fmla="*/ 19050 w 4574117"/>
              <a:gd name="connsiteY22" fmla="*/ 116417 h 1582226"/>
              <a:gd name="connsiteX23" fmla="*/ 0 w 4574117"/>
              <a:gd name="connsiteY23" fmla="*/ 0 h 1582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574117" h="1582226">
                <a:moveTo>
                  <a:pt x="4574117" y="1416050"/>
                </a:moveTo>
                <a:lnTo>
                  <a:pt x="3932767" y="1452033"/>
                </a:lnTo>
                <a:cubicBezTo>
                  <a:pt x="3706637" y="1461205"/>
                  <a:pt x="3406423" y="1467908"/>
                  <a:pt x="3217334" y="1471083"/>
                </a:cubicBezTo>
                <a:cubicBezTo>
                  <a:pt x="3028245" y="1474258"/>
                  <a:pt x="2894190" y="1472494"/>
                  <a:pt x="2798234" y="1471083"/>
                </a:cubicBezTo>
                <a:cubicBezTo>
                  <a:pt x="2702278" y="1469672"/>
                  <a:pt x="2684286" y="1464028"/>
                  <a:pt x="2641600" y="1462617"/>
                </a:cubicBezTo>
                <a:cubicBezTo>
                  <a:pt x="2598914" y="1461206"/>
                  <a:pt x="2582334" y="1459442"/>
                  <a:pt x="2542117" y="1462617"/>
                </a:cubicBezTo>
                <a:cubicBezTo>
                  <a:pt x="2501900" y="1465792"/>
                  <a:pt x="2400300" y="1481667"/>
                  <a:pt x="2400300" y="1481667"/>
                </a:cubicBezTo>
                <a:lnTo>
                  <a:pt x="2131484" y="1515533"/>
                </a:lnTo>
                <a:lnTo>
                  <a:pt x="1786467" y="1564217"/>
                </a:lnTo>
                <a:cubicBezTo>
                  <a:pt x="1698978" y="1574448"/>
                  <a:pt x="1675694" y="1574095"/>
                  <a:pt x="1606550" y="1576917"/>
                </a:cubicBezTo>
                <a:cubicBezTo>
                  <a:pt x="1537406" y="1579739"/>
                  <a:pt x="1443214" y="1584325"/>
                  <a:pt x="1371600" y="1581150"/>
                </a:cubicBezTo>
                <a:cubicBezTo>
                  <a:pt x="1299986" y="1577975"/>
                  <a:pt x="1231194" y="1566686"/>
                  <a:pt x="1176867" y="1557867"/>
                </a:cubicBezTo>
                <a:cubicBezTo>
                  <a:pt x="1122540" y="1549048"/>
                  <a:pt x="1096787" y="1543755"/>
                  <a:pt x="1045634" y="1528233"/>
                </a:cubicBezTo>
                <a:cubicBezTo>
                  <a:pt x="994481" y="1512711"/>
                  <a:pt x="920750" y="1487311"/>
                  <a:pt x="869950" y="1464733"/>
                </a:cubicBezTo>
                <a:cubicBezTo>
                  <a:pt x="819150" y="1442155"/>
                  <a:pt x="784931" y="1420636"/>
                  <a:pt x="740834" y="1392767"/>
                </a:cubicBezTo>
                <a:cubicBezTo>
                  <a:pt x="696737" y="1364898"/>
                  <a:pt x="649464" y="1337028"/>
                  <a:pt x="605367" y="1297517"/>
                </a:cubicBezTo>
                <a:cubicBezTo>
                  <a:pt x="561270" y="1258006"/>
                  <a:pt x="517172" y="1206147"/>
                  <a:pt x="476250" y="1155700"/>
                </a:cubicBezTo>
                <a:cubicBezTo>
                  <a:pt x="435328" y="1105253"/>
                  <a:pt x="394053" y="1045986"/>
                  <a:pt x="359834" y="994833"/>
                </a:cubicBezTo>
                <a:cubicBezTo>
                  <a:pt x="325615" y="943680"/>
                  <a:pt x="299509" y="903111"/>
                  <a:pt x="270934" y="848783"/>
                </a:cubicBezTo>
                <a:cubicBezTo>
                  <a:pt x="242359" y="794455"/>
                  <a:pt x="212020" y="725664"/>
                  <a:pt x="188384" y="668867"/>
                </a:cubicBezTo>
                <a:cubicBezTo>
                  <a:pt x="164748" y="612070"/>
                  <a:pt x="149931" y="571853"/>
                  <a:pt x="129117" y="508000"/>
                </a:cubicBezTo>
                <a:cubicBezTo>
                  <a:pt x="108303" y="444147"/>
                  <a:pt x="81844" y="351014"/>
                  <a:pt x="63500" y="285750"/>
                </a:cubicBezTo>
                <a:cubicBezTo>
                  <a:pt x="45156" y="220486"/>
                  <a:pt x="29633" y="164042"/>
                  <a:pt x="19050" y="116417"/>
                </a:cubicBezTo>
                <a:cubicBezTo>
                  <a:pt x="8467" y="68792"/>
                  <a:pt x="4233" y="34396"/>
                  <a:pt x="0" y="0"/>
                </a:cubicBezTo>
              </a:path>
            </a:pathLst>
          </a:custGeom>
          <a:noFill/>
          <a:ln w="19050">
            <a:solidFill>
              <a:srgbClr val="707EAB">
                <a:alpha val="2000"/>
              </a:srgb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r="5400000" algn="ctr" rotWithShape="0">
              <a:srgbClr val="4F5263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31239EB1-CF67-47E5-96BB-10579754BFBB}"/>
              </a:ext>
            </a:extLst>
          </p:cNvPr>
          <p:cNvSpPr/>
          <p:nvPr/>
        </p:nvSpPr>
        <p:spPr>
          <a:xfrm>
            <a:off x="2771775" y="3008313"/>
            <a:ext cx="2963863" cy="195288"/>
          </a:xfrm>
          <a:custGeom>
            <a:avLst/>
            <a:gdLst>
              <a:gd name="connsiteX0" fmla="*/ 2963863 w 2963863"/>
              <a:gd name="connsiteY0" fmla="*/ 141287 h 195288"/>
              <a:gd name="connsiteX1" fmla="*/ 2373313 w 2963863"/>
              <a:gd name="connsiteY1" fmla="*/ 173037 h 195288"/>
              <a:gd name="connsiteX2" fmla="*/ 1804988 w 2963863"/>
              <a:gd name="connsiteY2" fmla="*/ 192087 h 195288"/>
              <a:gd name="connsiteX3" fmla="*/ 1492250 w 2963863"/>
              <a:gd name="connsiteY3" fmla="*/ 195262 h 195288"/>
              <a:gd name="connsiteX4" fmla="*/ 1181100 w 2963863"/>
              <a:gd name="connsiteY4" fmla="*/ 195262 h 195288"/>
              <a:gd name="connsiteX5" fmla="*/ 957263 w 2963863"/>
              <a:gd name="connsiteY5" fmla="*/ 184150 h 195288"/>
              <a:gd name="connsiteX6" fmla="*/ 709613 w 2963863"/>
              <a:gd name="connsiteY6" fmla="*/ 171450 h 195288"/>
              <a:gd name="connsiteX7" fmla="*/ 508000 w 2963863"/>
              <a:gd name="connsiteY7" fmla="*/ 146050 h 195288"/>
              <a:gd name="connsiteX8" fmla="*/ 328613 w 2963863"/>
              <a:gd name="connsiteY8" fmla="*/ 117475 h 195288"/>
              <a:gd name="connsiteX9" fmla="*/ 153988 w 2963863"/>
              <a:gd name="connsiteY9" fmla="*/ 74612 h 195288"/>
              <a:gd name="connsiteX10" fmla="*/ 69850 w 2963863"/>
              <a:gd name="connsiteY10" fmla="*/ 39687 h 195288"/>
              <a:gd name="connsiteX11" fmla="*/ 0 w 2963863"/>
              <a:gd name="connsiteY11" fmla="*/ 0 h 19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63863" h="195288">
                <a:moveTo>
                  <a:pt x="2963863" y="141287"/>
                </a:moveTo>
                <a:lnTo>
                  <a:pt x="2373313" y="173037"/>
                </a:lnTo>
                <a:cubicBezTo>
                  <a:pt x="2180167" y="181504"/>
                  <a:pt x="1951832" y="188383"/>
                  <a:pt x="1804988" y="192087"/>
                </a:cubicBezTo>
                <a:cubicBezTo>
                  <a:pt x="1658144" y="195791"/>
                  <a:pt x="1492250" y="195262"/>
                  <a:pt x="1492250" y="195262"/>
                </a:cubicBezTo>
                <a:lnTo>
                  <a:pt x="1181100" y="195262"/>
                </a:lnTo>
                <a:cubicBezTo>
                  <a:pt x="1091936" y="193410"/>
                  <a:pt x="957263" y="184150"/>
                  <a:pt x="957263" y="184150"/>
                </a:cubicBezTo>
                <a:cubicBezTo>
                  <a:pt x="878682" y="180181"/>
                  <a:pt x="784490" y="177800"/>
                  <a:pt x="709613" y="171450"/>
                </a:cubicBezTo>
                <a:cubicBezTo>
                  <a:pt x="634736" y="165100"/>
                  <a:pt x="571500" y="155046"/>
                  <a:pt x="508000" y="146050"/>
                </a:cubicBezTo>
                <a:cubicBezTo>
                  <a:pt x="444500" y="137054"/>
                  <a:pt x="387615" y="129381"/>
                  <a:pt x="328613" y="117475"/>
                </a:cubicBezTo>
                <a:cubicBezTo>
                  <a:pt x="269611" y="105569"/>
                  <a:pt x="197115" y="87577"/>
                  <a:pt x="153988" y="74612"/>
                </a:cubicBezTo>
                <a:cubicBezTo>
                  <a:pt x="110861" y="61647"/>
                  <a:pt x="95515" y="52122"/>
                  <a:pt x="69850" y="39687"/>
                </a:cubicBezTo>
                <a:cubicBezTo>
                  <a:pt x="44185" y="27252"/>
                  <a:pt x="12171" y="7144"/>
                  <a:pt x="0" y="0"/>
                </a:cubicBezTo>
              </a:path>
            </a:pathLst>
          </a:custGeom>
          <a:noFill/>
          <a:ln w="19050">
            <a:solidFill>
              <a:srgbClr val="707EAB">
                <a:alpha val="2000"/>
              </a:srgb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r="5400000" algn="ctr" rotWithShape="0">
              <a:srgbClr val="5F70A3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39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6" grpId="2" animBg="1"/>
      <p:bldP spid="48" grpId="0" animBg="1"/>
      <p:bldP spid="48" grpId="2" animBg="1"/>
      <p:bldP spid="56" grpId="0" animBg="1"/>
      <p:bldP spid="56" grpId="1" animBg="1"/>
      <p:bldP spid="55" grpId="0" animBg="1"/>
      <p:bldP spid="55" grpId="1" animBg="1"/>
      <p:bldP spid="57" grpId="0" animBg="1"/>
      <p:bldP spid="57" grpId="1" animBg="1"/>
      <p:bldP spid="58" grpId="0" animBg="1"/>
      <p:bldP spid="5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Post-LS2 changes (Ring)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26 </a:t>
            </a:r>
            <a:r>
              <a:rPr lang="fr-FR" dirty="0" err="1"/>
              <a:t>October</a:t>
            </a:r>
            <a:r>
              <a:rPr lang="fr-FR" dirty="0"/>
              <a:t> 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11614168" cy="5106215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New access system</a:t>
            </a:r>
          </a:p>
          <a:p>
            <a:pPr lvl="0"/>
            <a:r>
              <a:rPr lang="en-US" sz="2400" dirty="0"/>
              <a:t>New fire safety system</a:t>
            </a:r>
          </a:p>
          <a:p>
            <a:pPr lvl="0"/>
            <a:r>
              <a:rPr lang="en-US" sz="2400" dirty="0"/>
              <a:t>Upgrade Main Quadrupole power converters</a:t>
            </a:r>
          </a:p>
          <a:p>
            <a:pPr lvl="0"/>
            <a:r>
              <a:rPr lang="en-US" sz="2400" dirty="0"/>
              <a:t>Upgrade PLCs to control Main Power Supply (MPS)</a:t>
            </a:r>
          </a:p>
          <a:p>
            <a:r>
              <a:rPr lang="en-US" sz="2400" dirty="0"/>
              <a:t>RF power upgrade with new configuration of 200 MHz cavities </a:t>
            </a:r>
          </a:p>
          <a:p>
            <a:r>
              <a:rPr lang="en-US" sz="2400" dirty="0"/>
              <a:t>New low-level RF</a:t>
            </a:r>
          </a:p>
          <a:p>
            <a:r>
              <a:rPr lang="en-US" sz="2400" dirty="0"/>
              <a:t>New B train (based on white rabbit network)</a:t>
            </a:r>
          </a:p>
          <a:p>
            <a:r>
              <a:rPr lang="en-US" sz="2400" dirty="0"/>
              <a:t>New SPS Beam Dump System (SBDS) and displaced from BA1 to BA5</a:t>
            </a:r>
          </a:p>
          <a:p>
            <a:r>
              <a:rPr lang="en-US" sz="2400" dirty="0">
                <a:sym typeface="Wingdings"/>
              </a:rPr>
              <a:t>Reconfiguration of LSS1, LSS3, LSS5</a:t>
            </a:r>
          </a:p>
          <a:p>
            <a:r>
              <a:rPr lang="en-US" sz="2400" dirty="0">
                <a:sym typeface="Wingdings"/>
              </a:rPr>
              <a:t>Upgrade Beam Position Monitor: MOPOS </a:t>
            </a:r>
            <a:r>
              <a:rPr lang="en-US" sz="2400" dirty="0"/>
              <a:t>→ ALPS</a:t>
            </a:r>
          </a:p>
          <a:p>
            <a:pPr lvl="1"/>
            <a:r>
              <a:rPr lang="en-US" sz="2000" dirty="0"/>
              <a:t>Many other upgrade on beam instrumentation</a:t>
            </a:r>
          </a:p>
          <a:p>
            <a:pPr lvl="2"/>
            <a:r>
              <a:rPr lang="en-US" sz="1600" dirty="0"/>
              <a:t>BBQ, BGI, BSM, BOSTEP, Diamond BLM</a:t>
            </a:r>
          </a:p>
          <a:p>
            <a:endParaRPr lang="en-US" sz="2400" dirty="0">
              <a:sym typeface="Wingdings"/>
            </a:endParaRPr>
          </a:p>
          <a:p>
            <a:endParaRPr lang="en-US" sz="2400" dirty="0">
              <a:sym typeface="Wingdings"/>
            </a:endParaRPr>
          </a:p>
          <a:p>
            <a:endParaRPr lang="en-US" sz="2400" dirty="0">
              <a:sym typeface="Wingding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EFB89D-79D7-5949-B189-615A893E4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3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Post-LS2 changes (Ring)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26 </a:t>
            </a:r>
            <a:r>
              <a:rPr lang="fr-FR" dirty="0" err="1"/>
              <a:t>October</a:t>
            </a:r>
            <a:r>
              <a:rPr lang="fr-FR" dirty="0"/>
              <a:t> 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11614168" cy="4916131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New wire scanners</a:t>
            </a:r>
          </a:p>
          <a:p>
            <a:r>
              <a:rPr lang="en-US" sz="2400" dirty="0"/>
              <a:t>Upgrade Function Generator Controller from FGC_91 to FGC_63</a:t>
            </a:r>
            <a:endParaRPr lang="en-US" sz="1800" dirty="0"/>
          </a:p>
          <a:p>
            <a:r>
              <a:rPr lang="en-US" sz="2400" dirty="0"/>
              <a:t>New power converters</a:t>
            </a:r>
            <a:endParaRPr lang="en-US" sz="2200" dirty="0"/>
          </a:p>
          <a:p>
            <a:r>
              <a:rPr lang="en-US" sz="2400" dirty="0"/>
              <a:t>Upgrade Beam Loss Monitor (BLM) </a:t>
            </a:r>
            <a:r>
              <a:rPr lang="en-US" sz="2400" dirty="0" err="1"/>
              <a:t>Fesa</a:t>
            </a:r>
            <a:r>
              <a:rPr lang="en-US" sz="2400" dirty="0"/>
              <a:t> class</a:t>
            </a:r>
          </a:p>
          <a:p>
            <a:pPr lvl="0"/>
            <a:r>
              <a:rPr lang="en-US" sz="2400" dirty="0"/>
              <a:t>New compensator (BEQ1)</a:t>
            </a:r>
          </a:p>
          <a:p>
            <a:r>
              <a:rPr lang="en-US" sz="2400" dirty="0"/>
              <a:t>Update BIS Ring</a:t>
            </a:r>
          </a:p>
          <a:p>
            <a:r>
              <a:rPr lang="en-US" sz="2400" dirty="0"/>
              <a:t>Update optics sequence</a:t>
            </a:r>
          </a:p>
          <a:p>
            <a:r>
              <a:rPr lang="en-US" sz="2400" dirty="0"/>
              <a:t>New hierarchy of parameters RF in LSA for beam control, cavities control, synchro partially rewriting, </a:t>
            </a:r>
            <a:r>
              <a:rPr lang="en-US" sz="2400" dirty="0" err="1"/>
              <a:t>Atim</a:t>
            </a:r>
            <a:r>
              <a:rPr lang="en-US" sz="2400" dirty="0"/>
              <a:t>..</a:t>
            </a:r>
          </a:p>
          <a:p>
            <a:r>
              <a:rPr lang="en-US" sz="2400" dirty="0"/>
              <a:t>Renaming EPC devices</a:t>
            </a:r>
          </a:p>
          <a:p>
            <a:r>
              <a:rPr lang="en-US" sz="2400" dirty="0"/>
              <a:t>New DI/DT interlock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3399B-3D3C-3940-B9C9-B7F22C5750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108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Post-LS2 changes (Transfer lines)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26 </a:t>
            </a:r>
            <a:r>
              <a:rPr lang="fr-FR" dirty="0" err="1"/>
              <a:t>October</a:t>
            </a:r>
            <a:r>
              <a:rPr lang="fr-FR" dirty="0"/>
              <a:t> 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00" y="1076400"/>
            <a:ext cx="11614168" cy="4916131"/>
          </a:xfrm>
        </p:spPr>
        <p:txBody>
          <a:bodyPr>
            <a:normAutofit/>
          </a:bodyPr>
          <a:lstStyle/>
          <a:p>
            <a:r>
              <a:rPr lang="en-US" sz="2400" dirty="0"/>
              <a:t>New Beam Interlock System (BIS) for injection</a:t>
            </a:r>
          </a:p>
          <a:p>
            <a:r>
              <a:rPr lang="en-US" sz="2400" dirty="0"/>
              <a:t>New Beam Loss Monitors (BLM) in TT10</a:t>
            </a:r>
          </a:p>
          <a:p>
            <a:pPr lvl="0"/>
            <a:r>
              <a:rPr lang="en-US" sz="2400" dirty="0"/>
              <a:t>Upgrade TI8 optic add 2 matching quadrupoles and new collimators</a:t>
            </a:r>
          </a:p>
          <a:p>
            <a:pPr lvl="0"/>
            <a:r>
              <a:rPr lang="en-US" sz="2400" dirty="0"/>
              <a:t>New transfer line optic with all extraction region</a:t>
            </a:r>
          </a:p>
          <a:p>
            <a:r>
              <a:rPr lang="en-US" sz="2400" dirty="0"/>
              <a:t>New power converters in TI2 and collimators</a:t>
            </a:r>
          </a:p>
          <a:p>
            <a:r>
              <a:rPr lang="en-US" sz="2400" dirty="0"/>
              <a:t>Upgrade Function Generator Controller from FGC_91 to FGC_63</a:t>
            </a:r>
          </a:p>
          <a:p>
            <a:pPr lvl="1"/>
            <a:r>
              <a:rPr lang="en-US" sz="1800" dirty="0"/>
              <a:t>Part of TT10, TT40, TT41, TI2, TI8</a:t>
            </a:r>
          </a:p>
          <a:p>
            <a:r>
              <a:rPr lang="en-US" sz="2200" dirty="0"/>
              <a:t>New interlock intensity on TED TT40, TT60, TI8, TI2 managed by SMP flag…..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3399B-3D3C-3940-B9C9-B7F22C5750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977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r>
              <a:rPr lang="en-GB" dirty="0"/>
              <a:t> of HWC planning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26 </a:t>
            </a:r>
            <a:r>
              <a:rPr lang="fr-FR" dirty="0" err="1"/>
              <a:t>October</a:t>
            </a:r>
            <a:r>
              <a:rPr lang="fr-FR" dirty="0"/>
              <a:t> 2020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F32320-15C3-4A45-AEC6-1AE3374439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1C7F830F-5737-4A04-9737-B6616C530D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319" y="955839"/>
            <a:ext cx="3341072" cy="4725999"/>
          </a:xfrm>
          <a:prstGeom prst="rect">
            <a:avLst/>
          </a:prstGeom>
        </p:spPr>
      </p:pic>
      <p:pic>
        <p:nvPicPr>
          <p:cNvPr id="11" name="Picture 10" descr="A screenshot of text&#10;&#10;Description automatically generated">
            <a:extLst>
              <a:ext uri="{FF2B5EF4-FFF2-40B4-BE49-F238E27FC236}">
                <a16:creationId xmlns:a16="http://schemas.microsoft.com/office/drawing/2014/main" id="{F57CC53D-2F8F-4B70-937B-1BD2ECE6B5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5463" y="955837"/>
            <a:ext cx="3341073" cy="4726001"/>
          </a:xfrm>
          <a:prstGeom prst="rect">
            <a:avLst/>
          </a:prstGeom>
        </p:spPr>
      </p:pic>
      <p:pic>
        <p:nvPicPr>
          <p:cNvPr id="15" name="Picture 14" descr="A screenshot of a cell phone&#10;&#10;Description automatically generated">
            <a:extLst>
              <a:ext uri="{FF2B5EF4-FFF2-40B4-BE49-F238E27FC236}">
                <a16:creationId xmlns:a16="http://schemas.microsoft.com/office/drawing/2014/main" id="{2CFB0C8B-E199-4FDA-A94F-F00D7D61DD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4608" y="955837"/>
            <a:ext cx="3341073" cy="472600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485C2F5-40A7-4297-A0F8-19BABD8BE1BF}"/>
              </a:ext>
            </a:extLst>
          </p:cNvPr>
          <p:cNvSpPr txBox="1"/>
          <p:nvPr/>
        </p:nvSpPr>
        <p:spPr>
          <a:xfrm>
            <a:off x="313899" y="5626042"/>
            <a:ext cx="11505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All this planning has been rechecked with the expert groups after COVID19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828720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find planning Project or Gant viewer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26 </a:t>
            </a:r>
            <a:r>
              <a:rPr lang="fr-FR" dirty="0" err="1"/>
              <a:t>October</a:t>
            </a:r>
            <a:r>
              <a:rPr lang="fr-FR" dirty="0"/>
              <a:t> 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11614168" cy="4916131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  <a:cs typeface="Calibri" panose="020F0502020204030204" pitchFamily="34" charset="0"/>
              </a:rPr>
              <a:t>Link to project (with license)</a:t>
            </a:r>
          </a:p>
          <a:p>
            <a:pPr lvl="1"/>
            <a:r>
              <a:rPr lang="en-GB" sz="1700" dirty="0">
                <a:hlinkClick r:id="rId3"/>
              </a:rPr>
              <a:t> </a:t>
            </a:r>
            <a:r>
              <a:rPr lang="en-GB" sz="1600" dirty="0">
                <a:hlinkClick r:id="rId3"/>
              </a:rPr>
              <a:t>https://cern.sharepoint.com/sites/Projects-Accelerator-Complex-Schedules/Projects.aspx</a:t>
            </a:r>
            <a:endParaRPr lang="en-GB" sz="1600" dirty="0"/>
          </a:p>
          <a:p>
            <a:pPr lvl="1"/>
            <a:r>
              <a:rPr lang="en-GB" sz="1600" dirty="0">
                <a:cs typeface="Calibri" panose="020F0502020204030204" pitchFamily="34" charset="0"/>
              </a:rPr>
              <a:t>Project name node:  </a:t>
            </a:r>
            <a:r>
              <a:rPr lang="en-GB" sz="1600" b="1" dirty="0" err="1">
                <a:cs typeface="Calibri" panose="020F0502020204030204" pitchFamily="34" charset="0"/>
              </a:rPr>
              <a:t>Intervention_Period</a:t>
            </a:r>
            <a:r>
              <a:rPr lang="en-GB" sz="1600" b="1" dirty="0">
                <a:cs typeface="Calibri" panose="020F0502020204030204" pitchFamily="34" charset="0"/>
              </a:rPr>
              <a:t>: LS2-restart</a:t>
            </a:r>
          </a:p>
          <a:p>
            <a:pPr lvl="1"/>
            <a:r>
              <a:rPr lang="en-GB" sz="1600" dirty="0">
                <a:cs typeface="Calibri" panose="020F0502020204030204" pitchFamily="34" charset="0"/>
              </a:rPr>
              <a:t>Project</a:t>
            </a:r>
            <a:r>
              <a:rPr lang="en-GB" sz="1600" b="1" dirty="0">
                <a:cs typeface="Calibri" panose="020F0502020204030204" pitchFamily="34" charset="0"/>
              </a:rPr>
              <a:t> </a:t>
            </a:r>
            <a:r>
              <a:rPr lang="en-GB" sz="1600" dirty="0">
                <a:cs typeface="Calibri" panose="020F0502020204030204" pitchFamily="34" charset="0"/>
              </a:rPr>
              <a:t>name: </a:t>
            </a:r>
            <a:r>
              <a:rPr lang="en-GB" sz="1600" b="1" dirty="0">
                <a:cs typeface="Calibri" panose="020F0502020204030204" pitchFamily="34" charset="0"/>
              </a:rPr>
              <a:t>SPS_LS2-restart_HC</a:t>
            </a:r>
          </a:p>
          <a:p>
            <a:pPr lvl="1"/>
            <a:endParaRPr lang="en-GB" sz="1600" b="1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 lvl="1"/>
            <a:endParaRPr lang="en-GB" sz="1600" b="1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 lvl="1"/>
            <a:endParaRPr lang="en-US" sz="160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cs typeface="Calibri" panose="020F0502020204030204" pitchFamily="34" charset="0"/>
              </a:rPr>
              <a:t>Link to Gantt view (without license)</a:t>
            </a:r>
          </a:p>
          <a:p>
            <a:pPr lvl="1"/>
            <a:r>
              <a:rPr lang="en-GB" sz="1600" dirty="0">
                <a:hlinkClick r:id="rId4"/>
              </a:rPr>
              <a:t>https://oss-coordination.web.cern.ch/gantt/latest?facilities=SPS&amp;intervention=LS2-restart&amp;scale=week&amp;worktypeproject=</a:t>
            </a:r>
            <a:endParaRPr lang="en-GB" sz="1600" dirty="0"/>
          </a:p>
          <a:p>
            <a:pPr lvl="1"/>
            <a:r>
              <a:rPr lang="en-GB" sz="1600" dirty="0">
                <a:cs typeface="Calibri" panose="020F0502020204030204" pitchFamily="34" charset="0"/>
              </a:rPr>
              <a:t> Task</a:t>
            </a:r>
            <a:r>
              <a:rPr lang="en-GB" sz="1600" b="1" dirty="0">
                <a:cs typeface="Calibri" panose="020F0502020204030204" pitchFamily="34" charset="0"/>
              </a:rPr>
              <a:t> </a:t>
            </a:r>
            <a:r>
              <a:rPr lang="en-GB" sz="1600" dirty="0">
                <a:cs typeface="Calibri" panose="020F0502020204030204" pitchFamily="34" charset="0"/>
              </a:rPr>
              <a:t>name: </a:t>
            </a:r>
            <a:r>
              <a:rPr lang="en-GB" sz="1600" b="1" dirty="0">
                <a:cs typeface="Calibri" panose="020F0502020204030204" pitchFamily="34" charset="0"/>
              </a:rPr>
              <a:t>SPS_LS2-restart_HC</a:t>
            </a:r>
            <a:endParaRPr lang="en-US" sz="1600" dirty="0">
              <a:cs typeface="Calibri" panose="020F0502020204030204" pitchFamily="34" charset="0"/>
            </a:endParaRP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3399B-3D3C-3940-B9C9-B7F22C5750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0640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136259</TotalTime>
  <Words>1123</Words>
  <Application>Microsoft Office PowerPoint</Application>
  <PresentationFormat>Widescreen</PresentationFormat>
  <Paragraphs>192</Paragraphs>
  <Slides>15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.AppleSystemUIFont</vt:lpstr>
      <vt:lpstr>Arial</vt:lpstr>
      <vt:lpstr>Calibri</vt:lpstr>
      <vt:lpstr>Courier New</vt:lpstr>
      <vt:lpstr>Wingdings</vt:lpstr>
      <vt:lpstr>CERNCorporate4-3</vt:lpstr>
      <vt:lpstr>PowerPoint Presentation</vt:lpstr>
      <vt:lpstr>LIU-SPS Operations Readiness Analysis HWC plan and checklist status</vt:lpstr>
      <vt:lpstr>Contents</vt:lpstr>
      <vt:lpstr>SPS complex layout</vt:lpstr>
      <vt:lpstr>Post-LS2 changes (Ring)</vt:lpstr>
      <vt:lpstr>Post-LS2 changes (Ring)</vt:lpstr>
      <vt:lpstr>Post-LS2 changes (Transfer lines)</vt:lpstr>
      <vt:lpstr>Overview of HWC planning</vt:lpstr>
      <vt:lpstr>Where to find planning Project or Gant viewer</vt:lpstr>
      <vt:lpstr>Keys points scheduled in the HWC planning</vt:lpstr>
      <vt:lpstr>Keys point status for the HWC</vt:lpstr>
      <vt:lpstr>Overview of HWC checklist</vt:lpstr>
      <vt:lpstr>What we need to do yet with checklist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Stephane Cettour Cave</cp:lastModifiedBy>
  <cp:revision>1982</cp:revision>
  <cp:lastPrinted>2020-03-10T10:57:55Z</cp:lastPrinted>
  <dcterms:created xsi:type="dcterms:W3CDTF">2018-06-08T15:21:36Z</dcterms:created>
  <dcterms:modified xsi:type="dcterms:W3CDTF">2020-10-26T12:25:40Z</dcterms:modified>
</cp:coreProperties>
</file>