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80" r:id="rId3"/>
    <p:sldId id="390" r:id="rId4"/>
    <p:sldId id="395" r:id="rId5"/>
    <p:sldId id="394" r:id="rId6"/>
    <p:sldId id="397" r:id="rId7"/>
    <p:sldId id="398" r:id="rId8"/>
    <p:sldId id="407" r:id="rId9"/>
    <p:sldId id="396" r:id="rId10"/>
    <p:sldId id="399" r:id="rId11"/>
    <p:sldId id="406" r:id="rId12"/>
    <p:sldId id="400" r:id="rId13"/>
    <p:sldId id="401" r:id="rId14"/>
    <p:sldId id="403" r:id="rId15"/>
    <p:sldId id="404" r:id="rId16"/>
    <p:sldId id="405" r:id="rId17"/>
    <p:sldId id="40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ard Mcmonagle" initials="GM" lastIdx="1" clrIdx="0">
    <p:extLst>
      <p:ext uri="{19B8F6BF-5375-455C-9EA6-DF929625EA0E}">
        <p15:presenceInfo xmlns:p15="http://schemas.microsoft.com/office/powerpoint/2012/main" userId="S-1-5-21-1526224874-1540688658-1361462980-1147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>
        <p:scale>
          <a:sx n="90" d="100"/>
          <a:sy n="90" d="100"/>
        </p:scale>
        <p:origin x="942" y="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C537-C780-4C53-97C2-2B1834B1AA5D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E2E2-FE6E-4E37-ACE5-D657FE333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0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6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8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766-1155-4B9E-8732-DD8A7EA96967}" type="datetimeFigureOut">
              <a:rPr lang="en-GB" smtClean="0"/>
              <a:t>02/09/2020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2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084"/>
            <a:ext cx="12192000" cy="866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Xboxes Update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17" y="34562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02/09/2020</a:t>
            </a:r>
          </a:p>
          <a:p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1 Time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15.7MW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377" y="1047403"/>
            <a:ext cx="10370280" cy="564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1 BD Example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15.7MW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854" y="1047404"/>
            <a:ext cx="8667096" cy="579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9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1 Full Reversed History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23MW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853" y="1047403"/>
            <a:ext cx="10316913" cy="560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1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2 Time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23MW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19" y="1022148"/>
            <a:ext cx="10300455" cy="577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2 Time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23MW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485" y="1022148"/>
            <a:ext cx="10300455" cy="57787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960" y="5790815"/>
            <a:ext cx="10306050" cy="7381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408457"/>
            <a:ext cx="7165617" cy="50635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6015" y="7344537"/>
            <a:ext cx="8863192" cy="631286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879805" y="2428441"/>
            <a:ext cx="2307265" cy="569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5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2 Time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23MW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485" y="1022148"/>
            <a:ext cx="10300455" cy="57787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12" y="1047403"/>
            <a:ext cx="8193477" cy="583585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486400" y="2307265"/>
            <a:ext cx="3062177" cy="222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9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2 Time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23MW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485" y="1022148"/>
            <a:ext cx="10300455" cy="57787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2149"/>
            <a:ext cx="7687340" cy="550618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200940" y="2254102"/>
            <a:ext cx="6454685" cy="148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8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2 Full Reversed History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15.7MW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322" y="1047403"/>
            <a:ext cx="10173105" cy="544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71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 Summary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Image result for bug emoji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6393">
            <a:off x="16351803" y="9534552"/>
            <a:ext cx="109411" cy="10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454052" y="1430741"/>
            <a:ext cx="108585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1304907"/>
            <a:ext cx="4610777" cy="5728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XBOX1: LLRF &amp; Software Testing</a:t>
            </a:r>
          </a:p>
          <a:p>
            <a:r>
              <a:rPr lang="en-US" sz="2400" dirty="0"/>
              <a:t>XBOX2: </a:t>
            </a:r>
          </a:p>
          <a:p>
            <a:pPr lvl="1"/>
            <a:r>
              <a:rPr lang="en-US" sz="2000" dirty="0"/>
              <a:t>33.6MW and stable.</a:t>
            </a:r>
          </a:p>
          <a:p>
            <a:pPr lvl="1"/>
            <a:r>
              <a:rPr lang="en-US" sz="2000" dirty="0"/>
              <a:t>Measurable dark current signal.</a:t>
            </a:r>
          </a:p>
          <a:p>
            <a:r>
              <a:rPr lang="en-US" sz="2400" dirty="0"/>
              <a:t>XBOX3AB: T42 Structures</a:t>
            </a:r>
          </a:p>
          <a:p>
            <a:pPr lvl="1"/>
            <a:r>
              <a:rPr lang="en-US" sz="1800" dirty="0"/>
              <a:t> Has been offline due to a modulator problem.</a:t>
            </a:r>
          </a:p>
          <a:p>
            <a:pPr lvl="2"/>
            <a:endParaRPr lang="en-US" sz="1400" dirty="0"/>
          </a:p>
          <a:p>
            <a:pPr marL="457200" lvl="1" indent="0">
              <a:buNone/>
            </a:pPr>
            <a:r>
              <a:rPr lang="en-GB" sz="1800" dirty="0"/>
              <a:t/>
            </a:r>
            <a:br>
              <a:rPr lang="en-GB" sz="1800" dirty="0"/>
            </a:br>
            <a:r>
              <a:rPr lang="en-GB" sz="1050" dirty="0"/>
              <a:t/>
            </a:r>
            <a:br>
              <a:rPr lang="en-GB" sz="1050" dirty="0"/>
            </a:b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5999526" y="1304906"/>
            <a:ext cx="5839548" cy="50862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XBOX1: LLRF &amp; Software Testing</a:t>
            </a:r>
          </a:p>
          <a:p>
            <a:r>
              <a:rPr lang="en-US" sz="2400" dirty="0" smtClean="0"/>
              <a:t>XBOX2: </a:t>
            </a:r>
          </a:p>
          <a:p>
            <a:pPr lvl="1"/>
            <a:r>
              <a:rPr lang="en-US" sz="2000" dirty="0" smtClean="0"/>
              <a:t>Didn’t run during weekend (chiller alarm).</a:t>
            </a:r>
          </a:p>
          <a:p>
            <a:pPr lvl="1"/>
            <a:r>
              <a:rPr lang="en-US" sz="2000" dirty="0" smtClean="0"/>
              <a:t>Now at 35.5 peak input power </a:t>
            </a:r>
            <a:r>
              <a:rPr lang="en-US" sz="2000" dirty="0"/>
              <a:t>and stable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If we run without interruptions we might reach 100MV/m this month.</a:t>
            </a:r>
          </a:p>
          <a:p>
            <a:pPr lvl="1"/>
            <a:r>
              <a:rPr lang="en-US" sz="2000" dirty="0" smtClean="0"/>
              <a:t>Difficulty with transmitted power measurement.</a:t>
            </a:r>
          </a:p>
          <a:p>
            <a:r>
              <a:rPr lang="en-US" sz="2400" dirty="0" smtClean="0"/>
              <a:t>XBOX3AB: T42 Structures</a:t>
            </a:r>
          </a:p>
          <a:p>
            <a:pPr lvl="1"/>
            <a:r>
              <a:rPr lang="en-US" sz="1800" dirty="0" smtClean="0"/>
              <a:t>Restarted last Wednesday after being OFF for 10 days</a:t>
            </a:r>
          </a:p>
          <a:p>
            <a:pPr lvl="1"/>
            <a:r>
              <a:rPr lang="en-US" sz="1800" dirty="0" smtClean="0"/>
              <a:t>Bad restart – Line 1 dropped back to 12MW (previously at 22MW)</a:t>
            </a:r>
          </a:p>
          <a:p>
            <a:pPr lvl="1"/>
            <a:r>
              <a:rPr lang="en-US" sz="1800" dirty="0" smtClean="0"/>
              <a:t>Line 2 is fine, low BDR and flat running at </a:t>
            </a:r>
            <a:r>
              <a:rPr lang="en-US" sz="1800" smtClean="0"/>
              <a:t>23MW </a:t>
            </a:r>
          </a:p>
          <a:p>
            <a:pPr lvl="1"/>
            <a:r>
              <a:rPr lang="en-US" sz="1800" smtClean="0"/>
              <a:t>This </a:t>
            </a:r>
            <a:r>
              <a:rPr lang="en-US" sz="1800" dirty="0" smtClean="0"/>
              <a:t>morning I found the K6 chiller has stopped running</a:t>
            </a:r>
            <a:endParaRPr lang="en-US" sz="1800" dirty="0" smtClean="0"/>
          </a:p>
          <a:p>
            <a:pPr lvl="2"/>
            <a:endParaRPr lang="en-US" sz="1400" dirty="0" smtClean="0"/>
          </a:p>
          <a:p>
            <a:pPr marL="457200" lvl="1" indent="0">
              <a:buNone/>
            </a:pPr>
            <a:r>
              <a:rPr lang="en-GB" sz="1800" dirty="0"/>
              <a:t/>
            </a:r>
            <a:br>
              <a:rPr lang="en-GB" sz="1800" dirty="0"/>
            </a:br>
            <a:r>
              <a:rPr lang="en-GB" sz="1050" dirty="0"/>
              <a:t/>
            </a:r>
            <a:br>
              <a:rPr lang="en-GB" sz="1050" dirty="0"/>
            </a:b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1241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XBOX2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306" y="1458928"/>
            <a:ext cx="26835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Chiller alarm on Friday evening, didn’t run during the weekend. Also had a software crash on Monday evening, so not much runtime.</a:t>
            </a:r>
          </a:p>
          <a:p>
            <a:endParaRPr lang="en-US" sz="1600" dirty="0"/>
          </a:p>
          <a:p>
            <a:r>
              <a:rPr lang="en-US" sz="1600" dirty="0" smtClean="0"/>
              <a:t>Now at</a:t>
            </a:r>
            <a:r>
              <a:rPr lang="en-US" sz="1600" b="1" dirty="0" smtClean="0"/>
              <a:t> 35/31 MW </a:t>
            </a:r>
            <a:r>
              <a:rPr lang="en-US" sz="1600" dirty="0" smtClean="0"/>
              <a:t>(highest we have ever been!).</a:t>
            </a:r>
          </a:p>
          <a:p>
            <a:endParaRPr lang="en-US" sz="1600" dirty="0"/>
          </a:p>
          <a:p>
            <a:endParaRPr lang="en-GB" sz="1600" dirty="0" smtClean="0"/>
          </a:p>
          <a:p>
            <a:r>
              <a:rPr lang="en-GB" sz="16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0.7us </a:t>
            </a:r>
            <a:r>
              <a:rPr lang="en-GB" sz="1600" dirty="0"/>
              <a:t>klystron </a:t>
            </a:r>
            <a:r>
              <a:rPr lang="en-GB" sz="16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50Hz rep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Target Power: </a:t>
            </a:r>
            <a:r>
              <a:rPr lang="en-US" sz="1600" dirty="0" smtClean="0"/>
              <a:t>40MW Peak in structure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BDR </a:t>
            </a:r>
            <a:r>
              <a:rPr lang="en-US" sz="1600" b="1" dirty="0" err="1"/>
              <a:t>Setpoint</a:t>
            </a:r>
            <a:r>
              <a:rPr lang="en-US" sz="1600" b="1" dirty="0"/>
              <a:t>: </a:t>
            </a:r>
            <a:r>
              <a:rPr lang="en-US" sz="1600" dirty="0"/>
              <a:t>3E-5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156" y="1375042"/>
            <a:ext cx="8578430" cy="515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7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980" y="3899558"/>
            <a:ext cx="7659198" cy="259594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980" y="1141114"/>
            <a:ext cx="7659198" cy="263947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XBOX2 – Pulse Shape study.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240631"/>
            <a:ext cx="3223573" cy="49982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Occasionally it is mentioned that the structures receive different pulse shapes.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Following last week I ran a quick study for different pulse lengths.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Shown are the pulses seen at </a:t>
            </a:r>
            <a:r>
              <a:rPr lang="en-US" sz="2000" b="1" dirty="0" smtClean="0">
                <a:solidFill>
                  <a:srgbClr val="C00000"/>
                </a:solidFill>
              </a:rPr>
              <a:t>Port 2 </a:t>
            </a:r>
            <a:r>
              <a:rPr lang="en-US" sz="2000" dirty="0" smtClean="0"/>
              <a:t>and </a:t>
            </a:r>
            <a:r>
              <a:rPr lang="en-US" sz="2000" b="1" dirty="0" smtClean="0">
                <a:solidFill>
                  <a:srgbClr val="0070C0"/>
                </a:solidFill>
              </a:rPr>
              <a:t>Port 3</a:t>
            </a:r>
            <a:r>
              <a:rPr lang="en-GB" sz="2000" dirty="0" smtClean="0"/>
              <a:t>.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As expected the dispersive effect more prominent at shorter pulse lengths.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61337" y="1962086"/>
            <a:ext cx="812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Port 2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711586" y="4739759"/>
            <a:ext cx="759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Port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22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253" y="2677661"/>
            <a:ext cx="10414947" cy="35667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XBOX2 – Pulse Shape study.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1628" y="1288256"/>
            <a:ext cx="11367447" cy="88639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/>
              <a:t>Cause: Appears to be </a:t>
            </a:r>
            <a:r>
              <a:rPr lang="en-GB" sz="2000" dirty="0" smtClean="0"/>
              <a:t>due to the difference </a:t>
            </a:r>
            <a:r>
              <a:rPr lang="en-GB" sz="2000" dirty="0"/>
              <a:t>between the S21 and S31 </a:t>
            </a:r>
            <a:r>
              <a:rPr lang="en-GB" sz="2000" dirty="0" smtClean="0"/>
              <a:t>values of </a:t>
            </a:r>
            <a:r>
              <a:rPr lang="en-GB" sz="2000" dirty="0"/>
              <a:t>the power splitter</a:t>
            </a:r>
            <a:r>
              <a:rPr lang="en-GB" sz="2000" dirty="0" smtClean="0"/>
              <a:t>. One filters high frequency components, the other filters lower frequency components.</a:t>
            </a:r>
            <a:endParaRPr lang="en-GB" sz="2000" dirty="0"/>
          </a:p>
          <a:p>
            <a:pPr marL="0" indent="0">
              <a:buNone/>
            </a:pPr>
            <a:endParaRPr lang="en-GB" sz="20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714751" y="1903187"/>
            <a:ext cx="438149" cy="89829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0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XBOX2 – Phase Shifter.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0678" y="1357136"/>
            <a:ext cx="11367447" cy="88639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Phase Shifter has a negligible effect.</a:t>
            </a:r>
            <a:endParaRPr lang="en-GB" sz="20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62426" y="1658634"/>
            <a:ext cx="1190624" cy="91988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87" y="2684049"/>
            <a:ext cx="10029825" cy="35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XBOX2 – Pulse Shape study.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1628" y="1288256"/>
            <a:ext cx="11367447" cy="88639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If we deliver all power to port 2 or all power to port 3, the pulses are the same.</a:t>
            </a:r>
            <a:endParaRPr lang="en-GB"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77682"/>
            <a:ext cx="10201275" cy="36421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07246" y="3319853"/>
            <a:ext cx="1591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Piston Inserted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955546" y="3319853"/>
            <a:ext cx="172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Piston Retracted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94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1 Structure Temp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15.7MW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748" y="1022149"/>
            <a:ext cx="8259671" cy="588454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7517219" y="2892056"/>
            <a:ext cx="606055" cy="361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</a:t>
            </a:r>
            <a:r>
              <a:rPr lang="en-US" sz="3600" b="1" dirty="0" smtClean="0">
                <a:solidFill>
                  <a:schemeClr val="bg1"/>
                </a:solidFill>
              </a:rPr>
              <a:t>AB –Line </a:t>
            </a:r>
            <a:r>
              <a:rPr lang="en-US" sz="3600" b="1" dirty="0" smtClean="0">
                <a:solidFill>
                  <a:schemeClr val="bg1"/>
                </a:solidFill>
              </a:rPr>
              <a:t>1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092" y="1093913"/>
            <a:ext cx="10107976" cy="5554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21365"/>
            <a:ext cx="1635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1.3us </a:t>
            </a:r>
            <a:r>
              <a:rPr lang="en-GB" sz="1400" dirty="0"/>
              <a:t>klystron </a:t>
            </a:r>
            <a:r>
              <a:rPr lang="en-GB" sz="1400" dirty="0" smtClean="0"/>
              <a:t>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50Hz </a:t>
            </a:r>
            <a:r>
              <a:rPr lang="en-GB" sz="1400" dirty="0"/>
              <a:t>rep </a:t>
            </a:r>
            <a:r>
              <a:rPr lang="en-GB" sz="1400" dirty="0" smtClean="0"/>
              <a:t>rate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Current </a:t>
            </a:r>
            <a:r>
              <a:rPr lang="en-US" sz="1400" b="1" dirty="0" smtClean="0"/>
              <a:t>Power: 15.7MW </a:t>
            </a: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813402" y="1711757"/>
            <a:ext cx="1382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Bad Restart 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207390" y="1882975"/>
            <a:ext cx="1382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Bad Restart 2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564685" y="2150669"/>
            <a:ext cx="694944" cy="1397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337147" y="2428646"/>
            <a:ext cx="329183" cy="1008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36896</TotalTime>
  <Words>561</Words>
  <Application>Microsoft Office PowerPoint</Application>
  <PresentationFormat>Widescreen</PresentationFormat>
  <Paragraphs>117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Xboxes Update</vt:lpstr>
      <vt:lpstr> Summary</vt:lpstr>
      <vt:lpstr> XBOX2</vt:lpstr>
      <vt:lpstr> XBOX2 – Pulse Shape study.</vt:lpstr>
      <vt:lpstr> XBOX2 – Pulse Shape study.</vt:lpstr>
      <vt:lpstr> XBOX2 – Phase Shifter.</vt:lpstr>
      <vt:lpstr> XBOX2 – Pulse Shape study.</vt:lpstr>
      <vt:lpstr> XBOX3 AB –Line 1 Structure Temp</vt:lpstr>
      <vt:lpstr> XBOX3 AB –Line 1 Pulses</vt:lpstr>
      <vt:lpstr> XBOX3 AB –Line 1 Time</vt:lpstr>
      <vt:lpstr> XBOX3 AB –Line 1 BD Example</vt:lpstr>
      <vt:lpstr> XBOX3 AB –Line 1 Full Reversed History</vt:lpstr>
      <vt:lpstr> XBOX3 AB –Line 2 Time</vt:lpstr>
      <vt:lpstr> XBOX3 AB –Line 2 Time</vt:lpstr>
      <vt:lpstr> XBOX3 AB –Line 2 Time</vt:lpstr>
      <vt:lpstr> XBOX3 AB –Line 2 Time</vt:lpstr>
      <vt:lpstr> XBOX3 AB –Line 2 Full Reversed History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Xboxes meeting</dc:title>
  <dc:creator>Gerard Mcmonagle</dc:creator>
  <cp:lastModifiedBy>Gerard Mcmonagle</cp:lastModifiedBy>
  <cp:revision>1101</cp:revision>
  <dcterms:created xsi:type="dcterms:W3CDTF">2017-10-24T23:27:35Z</dcterms:created>
  <dcterms:modified xsi:type="dcterms:W3CDTF">2020-09-02T07:44:43Z</dcterms:modified>
</cp:coreProperties>
</file>