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9" r:id="rId3"/>
    <p:sldId id="261" r:id="rId4"/>
    <p:sldId id="262" r:id="rId5"/>
    <p:sldId id="260" r:id="rId6"/>
    <p:sldId id="258" r:id="rId7"/>
    <p:sldId id="264" r:id="rId8"/>
    <p:sldId id="263" r:id="rId9"/>
  </p:sldIdLst>
  <p:sldSz cx="12192000" cy="6858000"/>
  <p:notesSz cx="6858000" cy="9144000"/>
  <p:custShowLst>
    <p:custShow name="Custom Show 1" id="0">
      <p:sldLst>
        <p:sld r:id="rId2"/>
        <p:sld r:id="rId3"/>
        <p:sld r:id="rId4"/>
        <p:sld r:id="rId5"/>
        <p:sld r:id="rId6"/>
        <p:sld r:id="rId7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1" autoAdjust="0"/>
    <p:restoredTop sz="94660"/>
  </p:normalViewPr>
  <p:slideViewPr>
    <p:cSldViewPr snapToGrid="0">
      <p:cViewPr varScale="1">
        <p:scale>
          <a:sx n="76" d="100"/>
          <a:sy n="76" d="100"/>
        </p:scale>
        <p:origin x="62" y="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95884-60A0-4E5C-9392-41C641A704A2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08455E-BC9A-4947-881A-CCD8FED7F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774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16/09/2020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899C-0C5C-4CEB-B0C0-C443D787CD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800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16/09/2020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899C-0C5C-4CEB-B0C0-C443D787CD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829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16/09/2020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899C-0C5C-4CEB-B0C0-C443D787CD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642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16/09/2020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899C-0C5C-4CEB-B0C0-C443D787CD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284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16/09/2020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899C-0C5C-4CEB-B0C0-C443D787CD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570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16/09/2020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899C-0C5C-4CEB-B0C0-C443D787CD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676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16/09/2020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899C-0C5C-4CEB-B0C0-C443D787CD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194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16/09/2020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899C-0C5C-4CEB-B0C0-C443D787CD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242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16/09/2020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899C-0C5C-4CEB-B0C0-C443D787CD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280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16/09/2020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899C-0C5C-4CEB-B0C0-C443D787CD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800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16/09/2020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899C-0C5C-4CEB-B0C0-C443D787CD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499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16/09/2020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8899C-0C5C-4CEB-B0C0-C443D787CD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381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hyperlink" Target="https://edms.cern.ch/ui/file/896395/3.0/LHC-OP-MPS-0010-3-0.pdf" TargetMode="External"/><Relationship Id="rId3" Type="http://schemas.openxmlformats.org/officeDocument/2006/relationships/hyperlink" Target="https://edms.cern.ch/ui/file/2278630/1.0/LHC-DQEE-TP-0002-1-0.pdf" TargetMode="External"/><Relationship Id="rId7" Type="http://schemas.openxmlformats.org/officeDocument/2006/relationships/hyperlink" Target="https://wikis.cern.ch/display/MPEEP/QDS-IST+Specifications?preview=/152208254/153714760/QDS_IST_2020_v02.pdf" TargetMode="External"/><Relationship Id="rId12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hyperlink" Target="https://edms.cern.ch/document/2406291/1" TargetMode="External"/><Relationship Id="rId5" Type="http://schemas.openxmlformats.org/officeDocument/2006/relationships/hyperlink" Target="https://edms.cern.ch/file/1380150/0.4/LHC-DQEMC-TP-0001_v0.4.docx" TargetMode="External"/><Relationship Id="rId10" Type="http://schemas.openxmlformats.org/officeDocument/2006/relationships/slide" Target="slide6.xml"/><Relationship Id="rId4" Type="http://schemas.openxmlformats.org/officeDocument/2006/relationships/slide" Target="slide3.xml"/><Relationship Id="rId9" Type="http://schemas.openxmlformats.org/officeDocument/2006/relationships/hyperlink" Target="https://edms.cern.ch/file/531823/1.2/LHC-CI-TP-0001-10-13.doc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181774"/>
              </p:ext>
            </p:extLst>
          </p:nvPr>
        </p:nvGraphicFramePr>
        <p:xfrm>
          <a:off x="194958" y="618098"/>
          <a:ext cx="11802083" cy="599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094">
                  <a:extLst>
                    <a:ext uri="{9D8B030D-6E8A-4147-A177-3AD203B41FA5}">
                      <a16:colId xmlns:a16="http://schemas.microsoft.com/office/drawing/2014/main" val="2950967640"/>
                    </a:ext>
                  </a:extLst>
                </a:gridCol>
                <a:gridCol w="5275387">
                  <a:extLst>
                    <a:ext uri="{9D8B030D-6E8A-4147-A177-3AD203B41FA5}">
                      <a16:colId xmlns:a16="http://schemas.microsoft.com/office/drawing/2014/main" val="3840475719"/>
                    </a:ext>
                  </a:extLst>
                </a:gridCol>
                <a:gridCol w="2147389">
                  <a:extLst>
                    <a:ext uri="{9D8B030D-6E8A-4147-A177-3AD203B41FA5}">
                      <a16:colId xmlns:a16="http://schemas.microsoft.com/office/drawing/2014/main" val="890287777"/>
                    </a:ext>
                  </a:extLst>
                </a:gridCol>
                <a:gridCol w="2879213">
                  <a:extLst>
                    <a:ext uri="{9D8B030D-6E8A-4147-A177-3AD203B41FA5}">
                      <a16:colId xmlns:a16="http://schemas.microsoft.com/office/drawing/2014/main" val="1406889493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System Name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Link</a:t>
                      </a:r>
                      <a:r>
                        <a:rPr lang="en-GB" baseline="0" dirty="0" smtClean="0">
                          <a:solidFill>
                            <a:srgbClr val="0070C0"/>
                          </a:solidFill>
                        </a:rPr>
                        <a:t> to document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Status/Validity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References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011439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70C0"/>
                          </a:solidFill>
                          <a:hlinkClick r:id="rId2" action="ppaction://hlinksldjump"/>
                        </a:rPr>
                        <a:t>13kA EE</a:t>
                      </a:r>
                      <a:endParaRPr lang="en-GB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  <a:hlinkClick r:id="rId3"/>
                        </a:rPr>
                        <a:t>https://edms.cern.ch/ui/file/2278630/1.0/LHC-DQEE-TP-0002-1-0.pdf</a:t>
                      </a:r>
                      <a:endParaRPr lang="en-GB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B050"/>
                          </a:solidFill>
                          <a:effectLst/>
                        </a:rPr>
                        <a:t>RELEASED</a:t>
                      </a:r>
                      <a:endParaRPr lang="en-GB" b="1" dirty="0">
                        <a:solidFill>
                          <a:srgbClr val="00B05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EDMS</a:t>
                      </a:r>
                      <a:r>
                        <a:rPr lang="en-GB" baseline="0" dirty="0" smtClean="0">
                          <a:solidFill>
                            <a:srgbClr val="0070C0"/>
                          </a:solidFill>
                        </a:rPr>
                        <a:t> N0</a:t>
                      </a:r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. 2278630</a:t>
                      </a:r>
                      <a:endParaRPr lang="en-GB" baseline="0" dirty="0" smtClean="0">
                        <a:solidFill>
                          <a:srgbClr val="0070C0"/>
                        </a:solidFill>
                      </a:endParaRPr>
                    </a:p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Rev. 1.0, 02-06-2020</a:t>
                      </a:r>
                    </a:p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Ref.</a:t>
                      </a:r>
                      <a:r>
                        <a:rPr lang="en-GB" baseline="0" dirty="0" smtClean="0">
                          <a:solidFill>
                            <a:srgbClr val="0070C0"/>
                          </a:solidFill>
                        </a:rPr>
                        <a:t> LHC-DQEE-TP-0002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46614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70C0"/>
                          </a:solidFill>
                          <a:hlinkClick r:id="rId4" action="ppaction://hlinksldjump"/>
                        </a:rPr>
                        <a:t>600A EE</a:t>
                      </a:r>
                      <a:endParaRPr lang="en-GB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  <a:hlinkClick r:id="rId5"/>
                        </a:rPr>
                        <a:t>https://edms.cern.ch/file/1380150/0.4/LHC-DQEMC-TP-0001_v0.4.docx</a:t>
                      </a:r>
                      <a:endParaRPr lang="en-GB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70C0"/>
                          </a:solidFill>
                        </a:rPr>
                        <a:t>Under Approval</a:t>
                      </a:r>
                      <a:endParaRPr lang="en-GB" b="1" dirty="0" smtClean="0">
                        <a:solidFill>
                          <a:srgbClr val="C00000"/>
                        </a:solidFill>
                      </a:endParaRPr>
                    </a:p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DRAFT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EDMS N0. 1380150</a:t>
                      </a:r>
                    </a:p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Rev. 0.4, xx-xx-2020</a:t>
                      </a:r>
                    </a:p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Ref. LHC-DQEMC-TP-0001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6073708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70C0"/>
                          </a:solidFill>
                          <a:hlinkClick r:id="rId6" action="ppaction://hlinksldjump"/>
                        </a:rPr>
                        <a:t>QDS</a:t>
                      </a:r>
                      <a:endParaRPr lang="en-GB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  <a:hlinkClick r:id="rId7"/>
                        </a:rPr>
                        <a:t>https://wikis.cern.ch/display/MPEEP/QDS-IST+Specifications?preview=/152208254/153714760/QDS_IST_2020_v02.pdf</a:t>
                      </a:r>
                      <a:endParaRPr lang="en-GB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70C0"/>
                          </a:solidFill>
                        </a:rPr>
                        <a:t>In Preparation</a:t>
                      </a:r>
                    </a:p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DRAFT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EDMS N0. </a:t>
                      </a:r>
                      <a:r>
                        <a:rPr lang="en-GB" dirty="0" err="1" smtClean="0">
                          <a:solidFill>
                            <a:srgbClr val="0070C0"/>
                          </a:solidFill>
                        </a:rPr>
                        <a:t>xxxx</a:t>
                      </a:r>
                      <a:endParaRPr lang="en-GB" dirty="0" smtClean="0">
                        <a:solidFill>
                          <a:srgbClr val="0070C0"/>
                        </a:solidFill>
                      </a:endParaRPr>
                    </a:p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Rev.</a:t>
                      </a:r>
                      <a:r>
                        <a:rPr lang="en-GB" baseline="0" dirty="0" smtClean="0">
                          <a:solidFill>
                            <a:srgbClr val="0070C0"/>
                          </a:solidFill>
                        </a:rPr>
                        <a:t> 5.0, xx-xx-2020</a:t>
                      </a:r>
                    </a:p>
                    <a:p>
                      <a:r>
                        <a:rPr lang="en-GB" baseline="0" dirty="0" smtClean="0">
                          <a:solidFill>
                            <a:srgbClr val="0070C0"/>
                          </a:solidFill>
                        </a:rPr>
                        <a:t>Ref. LHC-DQ-TP-0002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309593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70C0"/>
                          </a:solidFill>
                          <a:hlinkClick r:id="rId8" action="ppaction://hlinksldjump"/>
                        </a:rPr>
                        <a:t>PIC</a:t>
                      </a:r>
                      <a:endParaRPr lang="en-GB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  <a:hlinkClick r:id="rId9"/>
                        </a:rPr>
                        <a:t>https://edms.cern.ch/file/531823/1.2/LHC-CI-TP-0001-10-13.docx</a:t>
                      </a:r>
                      <a:endParaRPr lang="en-GB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B050"/>
                          </a:solidFill>
                          <a:effectLst/>
                        </a:rPr>
                        <a:t>RELEASED</a:t>
                      </a:r>
                    </a:p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DRAFT(?)</a:t>
                      </a:r>
                      <a:endParaRPr lang="en-GB" b="1" dirty="0">
                        <a:solidFill>
                          <a:srgbClr val="00B05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EDMS N0. 531823</a:t>
                      </a:r>
                    </a:p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Rev: 1.3, 19-08-2020</a:t>
                      </a:r>
                    </a:p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Ref.</a:t>
                      </a:r>
                      <a:r>
                        <a:rPr lang="en-GB" baseline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LHC-CI-TP-0001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973170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70C0"/>
                          </a:solidFill>
                          <a:hlinkClick r:id="rId10" action="ppaction://hlinksldjump"/>
                        </a:rPr>
                        <a:t>CL Heating System</a:t>
                      </a:r>
                      <a:endParaRPr lang="en-GB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u="sng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https://edms.cern.ch/document/2406291/1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Engineering Check</a:t>
                      </a:r>
                      <a:endParaRPr lang="en-GB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DRAFT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EDMS N0. 2406291</a:t>
                      </a:r>
                    </a:p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Rev:</a:t>
                      </a:r>
                      <a:r>
                        <a:rPr lang="en-GB" baseline="0" dirty="0" smtClean="0">
                          <a:solidFill>
                            <a:srgbClr val="0070C0"/>
                          </a:solidFill>
                        </a:rPr>
                        <a:t> 0.2, 14-08-2020</a:t>
                      </a:r>
                      <a:endParaRPr lang="en-GB" dirty="0" smtClean="0">
                        <a:solidFill>
                          <a:srgbClr val="0070C0"/>
                        </a:solidFill>
                      </a:endParaRPr>
                    </a:p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Ref.</a:t>
                      </a:r>
                      <a:r>
                        <a:rPr lang="en-GB" baseline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LHC-DQCLHS-TP-000?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281329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70C0"/>
                          </a:solidFill>
                          <a:hlinkClick r:id="rId12" action="ppaction://hlinksldjump"/>
                        </a:rPr>
                        <a:t>WIC</a:t>
                      </a:r>
                      <a:endParaRPr lang="en-GB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  <a:hlinkClick r:id="rId13"/>
                        </a:rPr>
                        <a:t>https://edms.cern.ch/ui/file/896395/3.0/LHC-OP-MPS-0010-3-0.pdf</a:t>
                      </a:r>
                      <a:endParaRPr lang="en-GB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00B050"/>
                          </a:solidFill>
                          <a:effectLst/>
                        </a:rPr>
                        <a:t>RELEASED</a:t>
                      </a:r>
                    </a:p>
                    <a:p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EDMS N0. 896395</a:t>
                      </a:r>
                    </a:p>
                    <a:p>
                      <a:r>
                        <a:rPr lang="en-GB" baseline="0" dirty="0" smtClean="0">
                          <a:solidFill>
                            <a:srgbClr val="0070C0"/>
                          </a:solidFill>
                        </a:rPr>
                        <a:t>Rev. 3.0, 24-06-2016</a:t>
                      </a:r>
                    </a:p>
                    <a:p>
                      <a:r>
                        <a:rPr lang="en-GB" baseline="0" dirty="0" smtClean="0">
                          <a:solidFill>
                            <a:srgbClr val="0070C0"/>
                          </a:solidFill>
                        </a:rPr>
                        <a:t>Ref. LHC-OP-MPS-0010 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197156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394881" y="-78484"/>
            <a:ext cx="76697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 smtClean="0">
                <a:solidFill>
                  <a:srgbClr val="0070C0"/>
                </a:solidFill>
              </a:rPr>
              <a:t>Current status of IST Procedures</a:t>
            </a:r>
            <a:endParaRPr lang="en-GB" sz="4400" b="1" dirty="0">
              <a:solidFill>
                <a:srgbClr val="0070C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899C-0C5C-4CEB-B0C0-C443D787CD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83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91" y="610434"/>
            <a:ext cx="9936956" cy="6172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15408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</a:rPr>
              <a:t>13kA EE</a:t>
            </a:r>
            <a:endParaRPr lang="en-GB" sz="3200" b="1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4790" y="1399076"/>
            <a:ext cx="5021104" cy="5107781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899C-0C5C-4CEB-B0C0-C443D787CD25}" type="slidenum">
              <a:rPr lang="en-GB" smtClean="0"/>
              <a:t>2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0547193" y="5895907"/>
            <a:ext cx="14195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hlinkClick r:id="rId4" action="ppaction://hlinksldjump"/>
              </a:rPr>
              <a:t>Back to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29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99" y="638018"/>
            <a:ext cx="9858375" cy="59650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15408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</a:rPr>
              <a:t>600A EE</a:t>
            </a:r>
            <a:endParaRPr lang="en-GB" sz="3200" b="1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2742" y="1204279"/>
            <a:ext cx="5491639" cy="5398770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899C-0C5C-4CEB-B0C0-C443D787CD25}" type="slidenum">
              <a:rPr lang="en-GB" smtClean="0"/>
              <a:t>3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0547193" y="5895907"/>
            <a:ext cx="14195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hlinkClick r:id="rId4" action="ppaction://hlinksldjump"/>
              </a:rPr>
              <a:t>Back to Table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422032" y="6175480"/>
            <a:ext cx="5440129" cy="36174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91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899C-0C5C-4CEB-B0C0-C443D787CD25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88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</a:rPr>
              <a:t>QDS</a:t>
            </a:r>
            <a:endParaRPr lang="en-GB" sz="3200" b="1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00" y="623778"/>
            <a:ext cx="11822906" cy="56935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584775"/>
            <a:ext cx="5952744" cy="5707380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0547193" y="5895907"/>
            <a:ext cx="14195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hlinkClick r:id="rId4" action="ppaction://hlinksldjump"/>
              </a:rPr>
              <a:t>Back to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565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729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</a:rPr>
              <a:t>PIC</a:t>
            </a:r>
            <a:endParaRPr lang="en-GB" sz="3200" b="1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3" b="23360"/>
          <a:stretch/>
        </p:blipFill>
        <p:spPr>
          <a:xfrm>
            <a:off x="101268" y="584775"/>
            <a:ext cx="9851231" cy="5256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8725" y="1166080"/>
            <a:ext cx="5217795" cy="5332095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899C-0C5C-4CEB-B0C0-C443D787CD25}" type="slidenum">
              <a:rPr lang="en-GB" smtClean="0"/>
              <a:t>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0547193" y="5895907"/>
            <a:ext cx="14195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hlinkClick r:id="rId4" action="ppaction://hlinksldjump"/>
              </a:rPr>
              <a:t>Back to Table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10239272" y="1316335"/>
            <a:ext cx="944545" cy="36174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3094055" y="494045"/>
            <a:ext cx="944545" cy="361740"/>
          </a:xfrm>
          <a:prstGeom prst="roundRect">
            <a:avLst/>
          </a:prstGeom>
          <a:noFill/>
          <a:ln w="381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42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11" y="649287"/>
            <a:ext cx="10744200" cy="60721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50932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</a:rPr>
              <a:t>Current Lead Heating System</a:t>
            </a:r>
            <a:endParaRPr lang="en-GB" sz="3200" b="1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4595" y="982832"/>
            <a:ext cx="5541169" cy="5485448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899C-0C5C-4CEB-B0C0-C443D787CD25}" type="slidenum">
              <a:rPr lang="en-GB" smtClean="0"/>
              <a:t>6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0547193" y="5895907"/>
            <a:ext cx="14195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hlinkClick r:id="rId4" action="ppaction://hlinksldjump"/>
              </a:rPr>
              <a:t>Back to Table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558286" y="6106540"/>
            <a:ext cx="4833256" cy="525372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5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835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W</a:t>
            </a:r>
            <a:r>
              <a:rPr lang="en-GB" sz="3200" b="1" dirty="0" smtClean="0">
                <a:solidFill>
                  <a:srgbClr val="0070C0"/>
                </a:solidFill>
              </a:rPr>
              <a:t>IC</a:t>
            </a:r>
            <a:endParaRPr lang="en-GB" sz="3200" b="1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899C-0C5C-4CEB-B0C0-C443D787CD25}" type="slidenum">
              <a:rPr lang="en-GB" smtClean="0"/>
              <a:t>7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50" y="624967"/>
            <a:ext cx="9901238" cy="53435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6520" y="1011301"/>
            <a:ext cx="5640229" cy="5151120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0547193" y="5895907"/>
            <a:ext cx="14195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hlinkClick r:id="rId4" action="ppaction://hlinksldjump"/>
              </a:rPr>
              <a:t>Back to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190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IST Coordination Meeting, 16-09-2020,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899C-0C5C-4CEB-B0C0-C443D787CD25}" type="slidenum">
              <a:rPr lang="en-GB" smtClean="0"/>
              <a:t>8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055077" y="874207"/>
            <a:ext cx="31223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Thanks!</a:t>
            </a:r>
            <a:endParaRPr lang="en-GB" sz="7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449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232</Words>
  <Application>Microsoft Office PowerPoint</Application>
  <PresentationFormat>Widescreen</PresentationFormat>
  <Paragraphs>74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  <vt:variant>
        <vt:lpstr>Custom Shows</vt:lpstr>
      </vt:variant>
      <vt:variant>
        <vt:i4>1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Custom Show 1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status of IST procedures</dc:title>
  <dc:creator>Zinur Charifoulline</dc:creator>
  <cp:lastModifiedBy>Zinur Charifoulline</cp:lastModifiedBy>
  <cp:revision>75</cp:revision>
  <dcterms:created xsi:type="dcterms:W3CDTF">2020-09-15T10:00:47Z</dcterms:created>
  <dcterms:modified xsi:type="dcterms:W3CDTF">2020-09-15T14:23:52Z</dcterms:modified>
</cp:coreProperties>
</file>