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81" r:id="rId2"/>
    <p:sldId id="258" r:id="rId3"/>
    <p:sldId id="282" r:id="rId4"/>
    <p:sldId id="295" r:id="rId5"/>
    <p:sldId id="296" r:id="rId6"/>
    <p:sldId id="297" r:id="rId7"/>
    <p:sldId id="298" r:id="rId8"/>
    <p:sldId id="313" r:id="rId9"/>
    <p:sldId id="288" r:id="rId10"/>
    <p:sldId id="287" r:id="rId11"/>
    <p:sldId id="289" r:id="rId12"/>
    <p:sldId id="292" r:id="rId13"/>
    <p:sldId id="290" r:id="rId14"/>
    <p:sldId id="291" r:id="rId15"/>
    <p:sldId id="294" r:id="rId16"/>
    <p:sldId id="269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AF9B"/>
    <a:srgbClr val="2B75B2"/>
    <a:srgbClr val="CD2640"/>
    <a:srgbClr val="353A87"/>
    <a:srgbClr val="E08637"/>
    <a:srgbClr val="A36427"/>
    <a:srgbClr val="19A491"/>
    <a:srgbClr val="1D507A"/>
    <a:srgbClr val="282964"/>
    <a:srgbClr val="EA5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94595" autoAdjust="0"/>
  </p:normalViewPr>
  <p:slideViewPr>
    <p:cSldViewPr snapToGrid="0" snapToObjects="1">
      <p:cViewPr varScale="1">
        <p:scale>
          <a:sx n="73" d="100"/>
          <a:sy n="73" d="100"/>
        </p:scale>
        <p:origin x="77" y="254"/>
      </p:cViewPr>
      <p:guideLst/>
    </p:cSldViewPr>
  </p:slideViewPr>
  <p:outlineViewPr>
    <p:cViewPr>
      <p:scale>
        <a:sx n="33" d="100"/>
        <a:sy n="33" d="100"/>
      </p:scale>
      <p:origin x="0" y="-478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1" d="100"/>
          <a:sy n="101" d="100"/>
        </p:scale>
        <p:origin x="3533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A5DD6-A9B6-4773-9484-51DBED110E7F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6A666-DAFD-4346-9B29-712D4A7305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94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8700"/>
            <a:ext cx="10515600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Subtitle</a:t>
            </a:r>
          </a:p>
        </p:txBody>
      </p:sp>
      <p:pic>
        <p:nvPicPr>
          <p:cNvPr id="24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Surendrabikram Thapa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646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706879"/>
            <a:ext cx="10515600" cy="46494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Surendrabikram Thapa</a:t>
            </a:r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01710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two text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9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0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Surendrabikram Thapa</a:t>
            </a:r>
            <a:endParaRPr lang="en-GB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93252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3821206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  5"/>
          <p:cNvSpPr>
            <a:spLocks noGrp="1"/>
          </p:cNvSpPr>
          <p:nvPr>
            <p:ph type="pic" sz="quarter" idx="14"/>
          </p:nvPr>
        </p:nvSpPr>
        <p:spPr>
          <a:xfrm>
            <a:off x="4948238" y="1735138"/>
            <a:ext cx="6405562" cy="442098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 dirty="0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8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Surendrabikram Thapa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19347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3"/>
            <a:ext cx="5157787" cy="45085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6513512" y="1654549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  12"/>
          <p:cNvSpPr>
            <a:spLocks noGrp="1"/>
          </p:cNvSpPr>
          <p:nvPr>
            <p:ph type="pic" sz="quarter" idx="15"/>
          </p:nvPr>
        </p:nvSpPr>
        <p:spPr>
          <a:xfrm>
            <a:off x="6513512" y="4072310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8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1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2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/>
              <a:t>Surendrabikram Thapa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61043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s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6612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6"/>
          </p:nvPr>
        </p:nvSpPr>
        <p:spPr>
          <a:xfrm>
            <a:off x="62499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7" name="Espace réservé pour une image  12"/>
          <p:cNvSpPr>
            <a:spLocks noGrp="1"/>
          </p:cNvSpPr>
          <p:nvPr>
            <p:ph type="pic" sz="quarter" idx="17"/>
          </p:nvPr>
        </p:nvSpPr>
        <p:spPr>
          <a:xfrm>
            <a:off x="6249988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2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3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4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/>
              <a:t>Surendrabikram Thapa</a:t>
            </a:r>
            <a:endParaRPr lang="en-GB" dirty="0"/>
          </a:p>
        </p:txBody>
      </p:sp>
      <p:sp>
        <p:nvSpPr>
          <p:cNvPr id="1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89231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2750127"/>
            <a:ext cx="9144000" cy="1351506"/>
          </a:xfrm>
        </p:spPr>
        <p:txBody>
          <a:bodyPr anchor="b"/>
          <a:lstStyle>
            <a:lvl1pPr algn="ctr">
              <a:defRPr sz="6000"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93708"/>
            <a:ext cx="9144000" cy="558401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CONFERENCE NAME / MEETING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033858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05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DD / MM / YYYY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067129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First and Last Name</a:t>
            </a:r>
          </a:p>
        </p:txBody>
      </p:sp>
      <p:pic>
        <p:nvPicPr>
          <p:cNvPr id="9" name="Imag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557" y="758650"/>
            <a:ext cx="6054912" cy="249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378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no formatt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9806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CERN </a:t>
            </a:r>
            <a:r>
              <a:rPr lang="fr-FR" dirty="0" err="1"/>
              <a:t>openlab</a:t>
            </a:r>
            <a:r>
              <a:rPr lang="fr-FR" dirty="0"/>
              <a:t> </a:t>
            </a:r>
            <a:r>
              <a:rPr lang="fr-FR" dirty="0" err="1"/>
              <a:t>presentations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Below are slides that may be useful in creating your presentation. They can be used to give a brief overview CERN </a:t>
            </a:r>
            <a:r>
              <a:rPr lang="en-GB" noProof="0" dirty="0" err="1"/>
              <a:t>openlab</a:t>
            </a:r>
            <a:r>
              <a:rPr lang="en-GB" noProof="0" dirty="0"/>
              <a:t> and its work. Feel free to include as many or as few of these slides as you see fit.</a:t>
            </a:r>
          </a:p>
          <a:p>
            <a:pPr lvl="0"/>
            <a:r>
              <a:rPr lang="en-GB" noProof="0" dirty="0"/>
              <a:t>Add new slides (of various layouts, but all with the CERN </a:t>
            </a:r>
            <a:r>
              <a:rPr lang="en-GB" noProof="0" dirty="0" err="1"/>
              <a:t>openlab</a:t>
            </a:r>
            <a:r>
              <a:rPr lang="en-GB" noProof="0" dirty="0"/>
              <a:t> formatting), by clicking the drop-down arrow alongside ‘add new slide’.</a:t>
            </a:r>
          </a:p>
          <a:p>
            <a:pPr lvl="0"/>
            <a:r>
              <a:rPr lang="en-GB" noProof="0" dirty="0"/>
              <a:t>If you are unsure about how to use these slides, or would like any guidance about presenting CERN </a:t>
            </a:r>
            <a:r>
              <a:rPr lang="en-GB" noProof="0" dirty="0" err="1"/>
              <a:t>openlab’s</a:t>
            </a:r>
            <a:r>
              <a:rPr lang="en-GB" noProof="0" dirty="0"/>
              <a:t> work, please contact Andrew Purcell.</a:t>
            </a:r>
          </a:p>
          <a:p>
            <a:pPr lvl="0"/>
            <a:r>
              <a:rPr lang="en-GB" noProof="0" dirty="0"/>
              <a:t>These slides are continuously updated by the CERN </a:t>
            </a:r>
            <a:r>
              <a:rPr lang="en-GB" noProof="0" dirty="0" err="1"/>
              <a:t>openlab</a:t>
            </a:r>
            <a:r>
              <a:rPr lang="en-GB" noProof="0" dirty="0"/>
              <a:t> communications team. The latest versions (4:3 and 16:9) are available at http://www.cern.ch/openlab/templates.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10" name="Slide Number Placeholder 22"/>
          <p:cNvSpPr txBox="1">
            <a:spLocks/>
          </p:cNvSpPr>
          <p:nvPr userDrawn="1"/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100" kern="1200">
                <a:solidFill>
                  <a:srgbClr val="18AF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Surendrabikram Thapa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2" r:id="rId3"/>
    <p:sldLayoutId id="2147483656" r:id="rId4"/>
    <p:sldLayoutId id="2147483653" r:id="rId5"/>
    <p:sldLayoutId id="2147483655" r:id="rId6"/>
    <p:sldLayoutId id="2147483657" r:id="rId7"/>
    <p:sldLayoutId id="2147483659" r:id="rId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158619"/>
            <a:ext cx="9144000" cy="1351506"/>
          </a:xfrm>
        </p:spPr>
        <p:txBody>
          <a:bodyPr anchor="ctr" anchorCtr="0">
            <a:noAutofit/>
          </a:bodyPr>
          <a:lstStyle/>
          <a:p>
            <a:r>
              <a:rPr lang="en-GB" sz="3600" dirty="0"/>
              <a:t>Deep Learning for Disaster Relief: Generating Synthetic High Resolution Images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18018"/>
            <a:ext cx="9144000" cy="558401"/>
          </a:xfrm>
        </p:spPr>
        <p:txBody>
          <a:bodyPr/>
          <a:lstStyle/>
          <a:p>
            <a:r>
              <a:rPr lang="en-GB" dirty="0"/>
              <a:t>Openlab Lightning Talk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09/24/2020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524000" y="5490345"/>
            <a:ext cx="9144000" cy="222624"/>
          </a:xfrm>
        </p:spPr>
        <p:txBody>
          <a:bodyPr/>
          <a:lstStyle/>
          <a:p>
            <a:r>
              <a:rPr lang="en-GB" dirty="0"/>
              <a:t>Surendrabikram Thapa</a:t>
            </a:r>
          </a:p>
        </p:txBody>
      </p:sp>
    </p:spTree>
    <p:extLst>
      <p:ext uri="{BB962C8B-B14F-4D97-AF65-F5344CB8AC3E}">
        <p14:creationId xmlns:p14="http://schemas.microsoft.com/office/powerpoint/2010/main" val="2876083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4505B1-0BE2-4DD6-B354-5B41A1229B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3800" y="1545665"/>
            <a:ext cx="11017469" cy="463162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Nature of Conditional GAN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200" dirty="0"/>
              <a:t>Unlike most of the previous works using a combination of reconstruction, contextual or/and adversarial losses, our method is strictly conditional and only (Conditional) GAN-based so that it preserves the key-feature of CGAN.</a:t>
            </a:r>
          </a:p>
          <a:p>
            <a:pPr algn="just"/>
            <a:r>
              <a:rPr lang="en-US" sz="2200" b="1" dirty="0">
                <a:solidFill>
                  <a:srgbClr val="7030A0"/>
                </a:solidFill>
              </a:rPr>
              <a:t>Why Encoders?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1"/>
                </a:solidFill>
              </a:rPr>
              <a:t>The major issue having a strict GAN architecture lies in the fact that the conditional part is too large to be directly injected as input into the Generator. It should be encoded creating a bottle neck limiting the quantity of information transmitted to the Generator.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1"/>
                </a:solidFill>
              </a:rPr>
              <a:t>To tackle this issue, we introduced secondary encoders re-injecting information at each stage of the Progressive Generator.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D519FA-8B7D-43CE-9F04-CBCBC2D3D9C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Surendrabikram Thapa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6729EB-53C6-454C-848C-9C6864E0B9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Conditional Progressive GANs with Multiple Encoders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9E6D99D-9E87-4894-8F20-FE75C7C7D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slightly different approach…</a:t>
            </a:r>
          </a:p>
        </p:txBody>
      </p:sp>
    </p:spTree>
    <p:extLst>
      <p:ext uri="{BB962C8B-B14F-4D97-AF65-F5344CB8AC3E}">
        <p14:creationId xmlns:p14="http://schemas.microsoft.com/office/powerpoint/2010/main" val="2089740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1B269D1-BE6D-426B-A704-B2076E1AE6F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7936" b="7936"/>
          <a:stretch>
            <a:fillRect/>
          </a:stretch>
        </p:blipFill>
        <p:spPr>
          <a:xfrm>
            <a:off x="4523658" y="1471771"/>
            <a:ext cx="3260341" cy="2217358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12742E-492A-4065-9A66-3AD1CDF4781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Surendrabikram Thapa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3E0491-6E1A-42DD-BA20-54B1619F4B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75676"/>
            <a:ext cx="10515600" cy="515802"/>
          </a:xfrm>
        </p:spPr>
        <p:txBody>
          <a:bodyPr/>
          <a:lstStyle/>
          <a:p>
            <a:pPr algn="ctr"/>
            <a:r>
              <a:rPr lang="en-US" i="0" dirty="0"/>
              <a:t>UNOSAT Flood Dataset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7C96F49-AE3A-4FB3-A0FA-3E2C42C15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THE DATASET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A13C0B7C-3F42-4DA5-8C43-EAA22AE74A51}"/>
              </a:ext>
            </a:extLst>
          </p:cNvPr>
          <p:cNvSpPr txBox="1">
            <a:spLocks/>
          </p:cNvSpPr>
          <p:nvPr/>
        </p:nvSpPr>
        <p:spPr>
          <a:xfrm>
            <a:off x="3792100" y="2690972"/>
            <a:ext cx="3260342" cy="2742878"/>
          </a:xfrm>
          <a:prstGeom prst="rect">
            <a:avLst/>
          </a:prstGeom>
        </p:spPr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C25C37CD-7B84-4E7F-B066-385790F72F26}"/>
              </a:ext>
            </a:extLst>
          </p:cNvPr>
          <p:cNvSpPr txBox="1">
            <a:spLocks/>
          </p:cNvSpPr>
          <p:nvPr/>
        </p:nvSpPr>
        <p:spPr>
          <a:xfrm>
            <a:off x="7544293" y="2021568"/>
            <a:ext cx="3260342" cy="2742878"/>
          </a:xfrm>
          <a:prstGeom prst="rect">
            <a:avLst/>
          </a:prstGeom>
        </p:spPr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B4346F3-91E0-4B6B-8DE9-BED00EE0D1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3659" y="3835558"/>
            <a:ext cx="3260340" cy="2438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F12D730-8E88-4986-B4BA-140BEE6444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9936" y="3835558"/>
            <a:ext cx="3340018" cy="2438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D65C82F-BA58-4ABE-B411-FC46504D2C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087" y="3835558"/>
            <a:ext cx="3489582" cy="24384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58DE19E-563E-47FA-A7BD-B62A795A7A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1349" y="1471771"/>
            <a:ext cx="3424320" cy="221735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6577CC8-F243-4E82-8CC8-3CA5579501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71988" y="1471771"/>
            <a:ext cx="3417965" cy="221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754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25DDCF-D580-480F-A4CC-308175350F2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Surendrabikram Thapa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63EDB21-81A1-41E7-A411-C9888D813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THE FIRST STEP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956DB49-85F3-46B9-A127-D3602FD5894F}"/>
              </a:ext>
            </a:extLst>
          </p:cNvPr>
          <p:cNvGrpSpPr/>
          <p:nvPr/>
        </p:nvGrpSpPr>
        <p:grpSpPr>
          <a:xfrm>
            <a:off x="286943" y="2219155"/>
            <a:ext cx="11331261" cy="2443503"/>
            <a:chOff x="286943" y="2003688"/>
            <a:chExt cx="11331261" cy="244350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862E97A-DA32-45DB-8BE2-8A140B11F3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202577" y="2027503"/>
              <a:ext cx="2410161" cy="241968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6B7665B-1617-420B-9358-5315E9459B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2722" y="2032267"/>
              <a:ext cx="2410161" cy="241016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C125BA6-0465-4123-8D31-6459918452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09922" y="2003688"/>
              <a:ext cx="2419688" cy="243874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1F64669-6640-4561-BDEB-5E8A703FD0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6943" y="2032267"/>
              <a:ext cx="2438740" cy="2410161"/>
            </a:xfrm>
            <a:prstGeom prst="rect">
              <a:avLst/>
            </a:prstGeom>
          </p:spPr>
        </p:pic>
        <p:sp>
          <p:nvSpPr>
            <p:cNvPr id="16" name="Flowchart: Process 15">
              <a:extLst>
                <a:ext uri="{FF2B5EF4-FFF2-40B4-BE49-F238E27FC236}">
                  <a16:creationId xmlns:a16="http://schemas.microsoft.com/office/drawing/2014/main" id="{3ADDF732-D3C3-4361-966F-C64F0BC58B71}"/>
                </a:ext>
              </a:extLst>
            </p:cNvPr>
            <p:cNvSpPr/>
            <p:nvPr/>
          </p:nvSpPr>
          <p:spPr>
            <a:xfrm>
              <a:off x="1506313" y="3237347"/>
              <a:ext cx="1201683" cy="1207054"/>
            </a:xfrm>
            <a:prstGeom prst="flowChartProcess">
              <a:avLst/>
            </a:prstGeom>
            <a:solidFill>
              <a:srgbClr val="18AF9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lowchart: Process 17">
              <a:extLst>
                <a:ext uri="{FF2B5EF4-FFF2-40B4-BE49-F238E27FC236}">
                  <a16:creationId xmlns:a16="http://schemas.microsoft.com/office/drawing/2014/main" id="{AFCC7660-D332-453E-B0A8-D907A3EEB753}"/>
                </a:ext>
              </a:extLst>
            </p:cNvPr>
            <p:cNvSpPr/>
            <p:nvPr/>
          </p:nvSpPr>
          <p:spPr>
            <a:xfrm>
              <a:off x="4517802" y="3240137"/>
              <a:ext cx="1201683" cy="1207054"/>
            </a:xfrm>
            <a:prstGeom prst="flowChartProcess">
              <a:avLst/>
            </a:prstGeom>
            <a:solidFill>
              <a:srgbClr val="18AF9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lowchart: Process 19">
              <a:extLst>
                <a:ext uri="{FF2B5EF4-FFF2-40B4-BE49-F238E27FC236}">
                  <a16:creationId xmlns:a16="http://schemas.microsoft.com/office/drawing/2014/main" id="{E701CCD4-4109-4575-96B5-BB34696C87E1}"/>
                </a:ext>
              </a:extLst>
            </p:cNvPr>
            <p:cNvSpPr/>
            <p:nvPr/>
          </p:nvSpPr>
          <p:spPr>
            <a:xfrm>
              <a:off x="7529291" y="3233239"/>
              <a:ext cx="1201683" cy="1207054"/>
            </a:xfrm>
            <a:prstGeom prst="flowChartProcess">
              <a:avLst/>
            </a:prstGeom>
            <a:solidFill>
              <a:srgbClr val="18AF9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lowchart: Process 21">
              <a:extLst>
                <a:ext uri="{FF2B5EF4-FFF2-40B4-BE49-F238E27FC236}">
                  <a16:creationId xmlns:a16="http://schemas.microsoft.com/office/drawing/2014/main" id="{D71FB26F-046A-4E76-8B1E-70E0278B05C0}"/>
                </a:ext>
              </a:extLst>
            </p:cNvPr>
            <p:cNvSpPr/>
            <p:nvPr/>
          </p:nvSpPr>
          <p:spPr>
            <a:xfrm>
              <a:off x="10416521" y="3251137"/>
              <a:ext cx="1201683" cy="1196054"/>
            </a:xfrm>
            <a:prstGeom prst="flowChartProcess">
              <a:avLst/>
            </a:prstGeom>
            <a:solidFill>
              <a:srgbClr val="18AF9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5ED66895-ECF8-47C2-B8B2-DADDA9FE3E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4735" y="1198099"/>
            <a:ext cx="10515600" cy="515802"/>
          </a:xfrm>
        </p:spPr>
        <p:txBody>
          <a:bodyPr/>
          <a:lstStyle/>
          <a:p>
            <a:pPr algn="ctr"/>
            <a:r>
              <a:rPr lang="en-US" i="0" dirty="0"/>
              <a:t>Correctly guessing the fourth tile!</a:t>
            </a:r>
          </a:p>
        </p:txBody>
      </p:sp>
    </p:spTree>
    <p:extLst>
      <p:ext uri="{BB962C8B-B14F-4D97-AF65-F5344CB8AC3E}">
        <p14:creationId xmlns:p14="http://schemas.microsoft.com/office/powerpoint/2010/main" val="3749039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3551F9-CB13-43C1-B01F-CDCBF36ED82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Surendrabikram Thapa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386AE3-4FDA-4F54-A272-238510B38E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i="0" dirty="0"/>
              <a:t>Initializing the training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D11CCFC-16B1-4A61-9D84-04791F64F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THE APPROACH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D07142-567B-4853-BB90-1CED6F98A2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2577" y="2027503"/>
            <a:ext cx="2410161" cy="24196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B86F4C9-1FD5-4C98-A2BE-FB1A6B5FD9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2722" y="2032267"/>
            <a:ext cx="2410161" cy="241016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5C357D3-290D-4DE7-B365-77117508EC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922" y="2003688"/>
            <a:ext cx="2419688" cy="243874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7A2B2F7-DC70-49D8-8DC3-251D7A6D76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943" y="2032267"/>
            <a:ext cx="2438740" cy="2410161"/>
          </a:xfrm>
          <a:prstGeom prst="rect">
            <a:avLst/>
          </a:prstGeom>
        </p:spPr>
      </p:pic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783E9A44-2313-4200-87D6-7F4487660901}"/>
              </a:ext>
            </a:extLst>
          </p:cNvPr>
          <p:cNvSpPr txBox="1">
            <a:spLocks/>
          </p:cNvSpPr>
          <p:nvPr/>
        </p:nvSpPr>
        <p:spPr>
          <a:xfrm>
            <a:off x="834735" y="4929352"/>
            <a:ext cx="10515600" cy="101950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i="1" kern="1200" baseline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i="0" dirty="0"/>
              <a:t>Nature of the dataset</a:t>
            </a:r>
          </a:p>
          <a:p>
            <a:pPr algn="ctr"/>
            <a:r>
              <a:rPr lang="en-US" i="0" dirty="0"/>
              <a:t>256 X 256</a:t>
            </a:r>
          </a:p>
          <a:p>
            <a:pPr algn="ctr"/>
            <a:r>
              <a:rPr lang="en-US" i="0" dirty="0"/>
              <a:t>Single Channel</a:t>
            </a:r>
          </a:p>
        </p:txBody>
      </p:sp>
    </p:spTree>
    <p:extLst>
      <p:ext uri="{BB962C8B-B14F-4D97-AF65-F5344CB8AC3E}">
        <p14:creationId xmlns:p14="http://schemas.microsoft.com/office/powerpoint/2010/main" val="38129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38910710-E852-4669-B269-41668CEAD4C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198599" y="1241166"/>
            <a:ext cx="2400635" cy="2410161"/>
          </a:xfrm>
        </p:spPr>
      </p:pic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6E01BE87-24F5-4FDD-A505-D77E6D1652A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198598" y="3863794"/>
            <a:ext cx="2400635" cy="2324424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4034F0-7950-4FCE-8B7D-02AB58F63FB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Surendrabikram Thapa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B9FA735-5EB0-4AA3-BE10-00B9CEE00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RESULTS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215610C-E70C-47E1-BD76-D389549A09E2}"/>
              </a:ext>
            </a:extLst>
          </p:cNvPr>
          <p:cNvCxnSpPr>
            <a:cxnSpLocks/>
          </p:cNvCxnSpPr>
          <p:nvPr/>
        </p:nvCxnSpPr>
        <p:spPr>
          <a:xfrm flipV="1">
            <a:off x="1951012" y="2330631"/>
            <a:ext cx="1247586" cy="6635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EE75996-5EFA-4CFF-A50B-FF0C4ECFF89F}"/>
              </a:ext>
            </a:extLst>
          </p:cNvPr>
          <p:cNvCxnSpPr>
            <a:cxnSpLocks/>
          </p:cNvCxnSpPr>
          <p:nvPr/>
        </p:nvCxnSpPr>
        <p:spPr>
          <a:xfrm>
            <a:off x="1951012" y="4740792"/>
            <a:ext cx="1247587" cy="59785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8E2A2C7-36AB-4CD8-882B-5097A2F7C426}"/>
              </a:ext>
            </a:extLst>
          </p:cNvPr>
          <p:cNvCxnSpPr>
            <a:cxnSpLocks/>
          </p:cNvCxnSpPr>
          <p:nvPr/>
        </p:nvCxnSpPr>
        <p:spPr>
          <a:xfrm flipV="1">
            <a:off x="7696053" y="2330632"/>
            <a:ext cx="1247586" cy="6635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6682F17-F69C-499A-8DCA-7FA216AA3DFA}"/>
              </a:ext>
            </a:extLst>
          </p:cNvPr>
          <p:cNvCxnSpPr>
            <a:cxnSpLocks/>
          </p:cNvCxnSpPr>
          <p:nvPr/>
        </p:nvCxnSpPr>
        <p:spPr>
          <a:xfrm>
            <a:off x="7772252" y="4740793"/>
            <a:ext cx="1171388" cy="59785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E4ABCF9-0165-46F2-B752-4E619AFE0036}"/>
              </a:ext>
            </a:extLst>
          </p:cNvPr>
          <p:cNvSpPr/>
          <p:nvPr/>
        </p:nvSpPr>
        <p:spPr>
          <a:xfrm>
            <a:off x="486600" y="2821366"/>
            <a:ext cx="1640952" cy="20133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REAL IMAGES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65603A02-6547-4D32-BADC-A4ACC4AC902C}"/>
              </a:ext>
            </a:extLst>
          </p:cNvPr>
          <p:cNvSpPr/>
          <p:nvPr/>
        </p:nvSpPr>
        <p:spPr>
          <a:xfrm>
            <a:off x="6290614" y="2821366"/>
            <a:ext cx="1586741" cy="209226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FAKE IMAGES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C05060CC-5152-4654-930D-F01365DA21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8401" y="1241166"/>
            <a:ext cx="2400635" cy="2410161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6229B8FB-2DEF-442E-964C-019A4A6512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43639" y="3873324"/>
            <a:ext cx="2410161" cy="231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3645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E9AE47-9845-408C-A20E-C30B2770AA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56918" y="1573924"/>
            <a:ext cx="10271234" cy="3710151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4000" dirty="0"/>
              <a:t>Completing a bigger image tile by tile rather than filling the fourth tile only.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4000" dirty="0"/>
              <a:t>Assessing the quality of the GAN by testing on various datasets.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4000" dirty="0"/>
              <a:t>Evaluating the performance with standard evaluation metrics.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B1A762-5EAC-4BAB-8CE2-3AF0132C716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Surendrabikram Thapa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FB243EA-AF1D-4D54-B8D5-C94B4072A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FURTHER WORKS</a:t>
            </a:r>
          </a:p>
        </p:txBody>
      </p:sp>
    </p:spTree>
    <p:extLst>
      <p:ext uri="{BB962C8B-B14F-4D97-AF65-F5344CB8AC3E}">
        <p14:creationId xmlns:p14="http://schemas.microsoft.com/office/powerpoint/2010/main" val="11592846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86545" y="2541964"/>
            <a:ext cx="6069881" cy="812968"/>
          </a:xfrm>
        </p:spPr>
        <p:txBody>
          <a:bodyPr>
            <a:noAutofit/>
          </a:bodyPr>
          <a:lstStyle/>
          <a:p>
            <a:r>
              <a:rPr lang="fr-FR" sz="6000" dirty="0"/>
              <a:t>QUESTIONS?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48492" y="4082671"/>
            <a:ext cx="12143508" cy="490538"/>
          </a:xfrm>
        </p:spPr>
        <p:txBody>
          <a:bodyPr>
            <a:noAutofit/>
          </a:bodyPr>
          <a:lstStyle/>
          <a:p>
            <a:pPr algn="ctr"/>
            <a:r>
              <a:rPr lang="fr-FR" sz="3600" dirty="0"/>
              <a:t>surenthapa5803@gmail.com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047" y="1295407"/>
            <a:ext cx="1171074" cy="1171074"/>
          </a:xfrm>
          <a:prstGeom prst="rect">
            <a:avLst/>
          </a:prstGeom>
        </p:spPr>
      </p:pic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Surendrabikram Thapa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3925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Surendrabikram Thapa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400" dirty="0"/>
              <a:t>Satellite Images: Importance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70858" y="1120400"/>
            <a:ext cx="5963816" cy="4924231"/>
          </a:xfrm>
        </p:spPr>
        <p:txBody>
          <a:bodyPr/>
          <a:lstStyle/>
          <a:p>
            <a:pPr algn="just"/>
            <a:r>
              <a:rPr lang="en-GB" dirty="0">
                <a:solidFill>
                  <a:srgbClr val="FF0000"/>
                </a:solidFill>
              </a:rPr>
              <a:t>Use of Satellite images: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800" dirty="0"/>
              <a:t>Relief Works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800" dirty="0"/>
              <a:t>Risk Assessment due to disasters like Flood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800" dirty="0"/>
              <a:t>Phenomenal in making strategies for some of the critical problems like refugee management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800" dirty="0"/>
              <a:t>Planning and high level overview of the status of different crisis </a:t>
            </a:r>
          </a:p>
          <a:p>
            <a:pPr algn="just"/>
            <a:r>
              <a:rPr lang="en-GB" dirty="0">
                <a:solidFill>
                  <a:srgbClr val="FF0000"/>
                </a:solidFill>
              </a:rPr>
              <a:t>Applications in Deep Learning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2B75B2"/>
                </a:solidFill>
              </a:rPr>
              <a:t>Building models to make relief works easier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2B75B2"/>
                </a:solidFill>
              </a:rPr>
              <a:t>Ensure efficiency and timeliness of the rescue and rehabilitation operations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2B75B2"/>
                </a:solidFill>
              </a:rPr>
              <a:t>Make systems for sharing information sharing to response teams as early as possible</a:t>
            </a: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A196EEA9-F7AE-4082-8E83-7D0221101C6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992" r="992"/>
          <a:stretch>
            <a:fillRect/>
          </a:stretch>
        </p:blipFill>
        <p:spPr>
          <a:xfrm>
            <a:off x="6867331" y="1028700"/>
            <a:ext cx="5048399" cy="4786604"/>
          </a:xfrm>
        </p:spPr>
      </p:pic>
      <p:sp>
        <p:nvSpPr>
          <p:cNvPr id="10" name="Footer Placeholder 18">
            <a:extLst>
              <a:ext uri="{FF2B5EF4-FFF2-40B4-BE49-F238E27FC236}">
                <a16:creationId xmlns:a16="http://schemas.microsoft.com/office/drawing/2014/main" id="{250C8546-EFF7-4D4A-9077-740E55458642}"/>
              </a:ext>
            </a:extLst>
          </p:cNvPr>
          <p:cNvSpPr txBox="1">
            <a:spLocks/>
          </p:cNvSpPr>
          <p:nvPr/>
        </p:nvSpPr>
        <p:spPr>
          <a:xfrm>
            <a:off x="6979943" y="5885108"/>
            <a:ext cx="48231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100" kern="1200">
                <a:solidFill>
                  <a:srgbClr val="18AF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dirty="0">
                <a:solidFill>
                  <a:srgbClr val="7030A0"/>
                </a:solidFill>
              </a:rPr>
              <a:t>Fig. Flood Image of Myanmar provided by UNOSAT</a:t>
            </a:r>
          </a:p>
        </p:txBody>
      </p:sp>
    </p:spTree>
    <p:extLst>
      <p:ext uri="{BB962C8B-B14F-4D97-AF65-F5344CB8AC3E}">
        <p14:creationId xmlns:p14="http://schemas.microsoft.com/office/powerpoint/2010/main" val="1712402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556FB0-CE6B-4C09-9A65-530DC00F9F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8387"/>
            <a:ext cx="3821206" cy="4549152"/>
          </a:xfrm>
        </p:spPr>
        <p:txBody>
          <a:bodyPr>
            <a:normAutofit fontScale="92500" lnSpcReduction="10000"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/>
              <a:t>Image imputation for distorted images, for examples the images taken by a satellite in cloudy environment.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/>
              <a:t>Data Augmentation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/>
              <a:t>Synthetic Images can be shared with a lot of stake holders outside the imaging organization. This is the objective of </a:t>
            </a:r>
            <a:r>
              <a:rPr lang="en-US" b="1" dirty="0"/>
              <a:t>UNOSAT</a:t>
            </a:r>
            <a:r>
              <a:rPr lang="en-US" dirty="0"/>
              <a:t> in particular.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/>
              <a:t>Similarly, for open-source projects, synthetic images are useful.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EFE00BBD-543F-4218-A5DD-D5F99B8248B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3932" b="3932"/>
          <a:stretch>
            <a:fillRect/>
          </a:stretch>
        </p:blipFill>
        <p:spPr>
          <a:xfrm>
            <a:off x="5070425" y="1408387"/>
            <a:ext cx="6283375" cy="4336654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85D32A-DFA7-4BDA-A5E4-49C40C11A4C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Surendrabikram Thapa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E9FC4E3-AF64-430B-8AE3-072C741E2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462" y="218917"/>
            <a:ext cx="11196145" cy="800452"/>
          </a:xfrm>
        </p:spPr>
        <p:txBody>
          <a:bodyPr>
            <a:noAutofit/>
          </a:bodyPr>
          <a:lstStyle/>
          <a:p>
            <a:pPr algn="ctr"/>
            <a:r>
              <a:rPr lang="en-US" sz="3100" dirty="0"/>
              <a:t>Synthetic Images for Satellite Images</a:t>
            </a:r>
            <a:br>
              <a:rPr lang="en-US" sz="3100" dirty="0"/>
            </a:br>
            <a:r>
              <a:rPr lang="en-US" sz="2600" dirty="0"/>
              <a:t>This work was done in collaboration with UNOSAT</a:t>
            </a:r>
          </a:p>
        </p:txBody>
      </p:sp>
    </p:spTree>
    <p:extLst>
      <p:ext uri="{BB962C8B-B14F-4D97-AF65-F5344CB8AC3E}">
        <p14:creationId xmlns:p14="http://schemas.microsoft.com/office/powerpoint/2010/main" val="1205929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499843-F7C0-45D0-9B28-382995F3B8A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Surendrabikram Thapa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90DE82A-4E3D-45E6-9756-41A270924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8222"/>
            <a:ext cx="10515600" cy="663574"/>
          </a:xfrm>
        </p:spPr>
        <p:txBody>
          <a:bodyPr>
            <a:noAutofit/>
          </a:bodyPr>
          <a:lstStyle/>
          <a:p>
            <a:pPr algn="ctr"/>
            <a:r>
              <a:rPr lang="en-US" sz="2200" dirty="0"/>
              <a:t>OBJECTIVE OF THE PROJECT: IMAGE COMPLETION WHERE THE GENERATION OF EACH TILES ARE CONDITIONED ON PREVIOUSLY GENERATED TILES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1B8B65-0F5F-427A-A4FF-0FD49309BF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028700"/>
            <a:ext cx="10515599" cy="515180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FF1EC5B9-27C0-413A-81BA-DEBFE24149CC}"/>
              </a:ext>
            </a:extLst>
          </p:cNvPr>
          <p:cNvSpPr/>
          <p:nvPr/>
        </p:nvSpPr>
        <p:spPr>
          <a:xfrm>
            <a:off x="3444235" y="1028700"/>
            <a:ext cx="2633472" cy="257860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A4645A8-E64C-453C-A3AE-642C2ACC1800}"/>
              </a:ext>
            </a:extLst>
          </p:cNvPr>
          <p:cNvSpPr/>
          <p:nvPr/>
        </p:nvSpPr>
        <p:spPr>
          <a:xfrm>
            <a:off x="6086859" y="1028700"/>
            <a:ext cx="2633472" cy="257860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CFC41A7-CE57-48CF-87BD-D8C735363FA7}"/>
              </a:ext>
            </a:extLst>
          </p:cNvPr>
          <p:cNvSpPr/>
          <p:nvPr/>
        </p:nvSpPr>
        <p:spPr>
          <a:xfrm>
            <a:off x="8711182" y="1028700"/>
            <a:ext cx="2633472" cy="257860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B7E3703-A32F-42A9-AA9A-7D937DDB4A21}"/>
              </a:ext>
            </a:extLst>
          </p:cNvPr>
          <p:cNvSpPr/>
          <p:nvPr/>
        </p:nvSpPr>
        <p:spPr>
          <a:xfrm>
            <a:off x="819912" y="3599196"/>
            <a:ext cx="2633472" cy="257860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00E9A0-56F9-489C-BE2B-AE9647CC93C2}"/>
              </a:ext>
            </a:extLst>
          </p:cNvPr>
          <p:cNvSpPr/>
          <p:nvPr/>
        </p:nvSpPr>
        <p:spPr>
          <a:xfrm>
            <a:off x="3453384" y="3599196"/>
            <a:ext cx="2633472" cy="257860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E4425F8-6EBD-42A3-BDE3-B0A041A86450}"/>
              </a:ext>
            </a:extLst>
          </p:cNvPr>
          <p:cNvSpPr/>
          <p:nvPr/>
        </p:nvSpPr>
        <p:spPr>
          <a:xfrm>
            <a:off x="6068572" y="3599196"/>
            <a:ext cx="2633472" cy="257860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ACF7E59-B455-4256-9744-051BD1EFB768}"/>
              </a:ext>
            </a:extLst>
          </p:cNvPr>
          <p:cNvSpPr/>
          <p:nvPr/>
        </p:nvSpPr>
        <p:spPr>
          <a:xfrm>
            <a:off x="8702040" y="3599196"/>
            <a:ext cx="2633472" cy="257860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27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499843-F7C0-45D0-9B28-382995F3B8A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Surendrabikram Thapa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90DE82A-4E3D-45E6-9756-41A270924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054" y="218917"/>
            <a:ext cx="10515600" cy="663574"/>
          </a:xfrm>
        </p:spPr>
        <p:txBody>
          <a:bodyPr>
            <a:noAutofit/>
          </a:bodyPr>
          <a:lstStyle/>
          <a:p>
            <a:pPr algn="ctr"/>
            <a:r>
              <a:rPr lang="en-US" sz="2900" dirty="0"/>
              <a:t>FIRST STEP: CONDITIONING THE GENERATION OF SECOND TILE WITH INFORMATION FROM FIRST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1B8B65-0F5F-427A-A4FF-0FD49309BF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028700"/>
            <a:ext cx="10515599" cy="515180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8A4645A8-E64C-453C-A3AE-642C2ACC1800}"/>
              </a:ext>
            </a:extLst>
          </p:cNvPr>
          <p:cNvSpPr/>
          <p:nvPr/>
        </p:nvSpPr>
        <p:spPr>
          <a:xfrm>
            <a:off x="6086859" y="1028700"/>
            <a:ext cx="2633472" cy="257860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CFC41A7-CE57-48CF-87BD-D8C735363FA7}"/>
              </a:ext>
            </a:extLst>
          </p:cNvPr>
          <p:cNvSpPr/>
          <p:nvPr/>
        </p:nvSpPr>
        <p:spPr>
          <a:xfrm>
            <a:off x="8711182" y="1028700"/>
            <a:ext cx="2633472" cy="257860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B7E3703-A32F-42A9-AA9A-7D937DDB4A21}"/>
              </a:ext>
            </a:extLst>
          </p:cNvPr>
          <p:cNvSpPr/>
          <p:nvPr/>
        </p:nvSpPr>
        <p:spPr>
          <a:xfrm>
            <a:off x="819912" y="3599196"/>
            <a:ext cx="2633472" cy="257860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00E9A0-56F9-489C-BE2B-AE9647CC93C2}"/>
              </a:ext>
            </a:extLst>
          </p:cNvPr>
          <p:cNvSpPr/>
          <p:nvPr/>
        </p:nvSpPr>
        <p:spPr>
          <a:xfrm>
            <a:off x="3453384" y="3599196"/>
            <a:ext cx="2633472" cy="257860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E4425F8-6EBD-42A3-BDE3-B0A041A86450}"/>
              </a:ext>
            </a:extLst>
          </p:cNvPr>
          <p:cNvSpPr/>
          <p:nvPr/>
        </p:nvSpPr>
        <p:spPr>
          <a:xfrm>
            <a:off x="6068572" y="3599196"/>
            <a:ext cx="2633472" cy="257860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ACF7E59-B455-4256-9744-051BD1EFB768}"/>
              </a:ext>
            </a:extLst>
          </p:cNvPr>
          <p:cNvSpPr/>
          <p:nvPr/>
        </p:nvSpPr>
        <p:spPr>
          <a:xfrm>
            <a:off x="8702040" y="3599196"/>
            <a:ext cx="2633472" cy="257860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93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499843-F7C0-45D0-9B28-382995F3B8A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Surendrabikram Thapa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90DE82A-4E3D-45E6-9756-41A270924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917"/>
            <a:ext cx="10515600" cy="663574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SECOND STEP: COMPLETING THIRD TILE WITH INFORMATION FROM FIRST AND SECOND (GENERATED) TILE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1B8B65-0F5F-427A-A4FF-0FD49309BF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028700"/>
            <a:ext cx="10515599" cy="515180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1CFC41A7-CE57-48CF-87BD-D8C735363FA7}"/>
              </a:ext>
            </a:extLst>
          </p:cNvPr>
          <p:cNvSpPr/>
          <p:nvPr/>
        </p:nvSpPr>
        <p:spPr>
          <a:xfrm>
            <a:off x="8711182" y="1028700"/>
            <a:ext cx="2633472" cy="257860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B7E3703-A32F-42A9-AA9A-7D937DDB4A21}"/>
              </a:ext>
            </a:extLst>
          </p:cNvPr>
          <p:cNvSpPr/>
          <p:nvPr/>
        </p:nvSpPr>
        <p:spPr>
          <a:xfrm>
            <a:off x="819912" y="3599196"/>
            <a:ext cx="2633472" cy="257860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00E9A0-56F9-489C-BE2B-AE9647CC93C2}"/>
              </a:ext>
            </a:extLst>
          </p:cNvPr>
          <p:cNvSpPr/>
          <p:nvPr/>
        </p:nvSpPr>
        <p:spPr>
          <a:xfrm>
            <a:off x="3453384" y="3599196"/>
            <a:ext cx="2633472" cy="257860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E4425F8-6EBD-42A3-BDE3-B0A041A86450}"/>
              </a:ext>
            </a:extLst>
          </p:cNvPr>
          <p:cNvSpPr/>
          <p:nvPr/>
        </p:nvSpPr>
        <p:spPr>
          <a:xfrm>
            <a:off x="6068572" y="3599196"/>
            <a:ext cx="2633472" cy="257860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ACF7E59-B455-4256-9744-051BD1EFB768}"/>
              </a:ext>
            </a:extLst>
          </p:cNvPr>
          <p:cNvSpPr/>
          <p:nvPr/>
        </p:nvSpPr>
        <p:spPr>
          <a:xfrm>
            <a:off x="8702040" y="3599196"/>
            <a:ext cx="2633472" cy="257860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647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499843-F7C0-45D0-9B28-382995F3B8A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Surendrabikram Thapa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90DE82A-4E3D-45E6-9756-41A270924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4735" y="218917"/>
            <a:ext cx="10515600" cy="663574"/>
          </a:xfrm>
        </p:spPr>
        <p:txBody>
          <a:bodyPr>
            <a:noAutofit/>
          </a:bodyPr>
          <a:lstStyle/>
          <a:p>
            <a:pPr algn="ctr"/>
            <a:r>
              <a:rPr lang="en-US" sz="2200" dirty="0"/>
              <a:t>FINAL STEP: THE COMPLETE IMAGE WHICH IS COMPLETED BY CONDITIONING THE GENERATION OF EACH TILES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1B8B65-0F5F-427A-A4FF-0FD49309BF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028700"/>
            <a:ext cx="10515599" cy="515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662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A8958607-BBE5-4D26-BA39-8FF652FE4D35}"/>
              </a:ext>
            </a:extLst>
          </p:cNvPr>
          <p:cNvSpPr/>
          <p:nvPr/>
        </p:nvSpPr>
        <p:spPr>
          <a:xfrm rot="20190957">
            <a:off x="6343794" y="2821384"/>
            <a:ext cx="1168940" cy="138157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0" name="Flèche : droite 49">
            <a:extLst>
              <a:ext uri="{FF2B5EF4-FFF2-40B4-BE49-F238E27FC236}">
                <a16:creationId xmlns:a16="http://schemas.microsoft.com/office/drawing/2014/main" id="{55DAEB32-1A67-42BC-B81F-7BD9374ED803}"/>
              </a:ext>
            </a:extLst>
          </p:cNvPr>
          <p:cNvSpPr/>
          <p:nvPr/>
        </p:nvSpPr>
        <p:spPr>
          <a:xfrm rot="18272318">
            <a:off x="5557124" y="4355512"/>
            <a:ext cx="1427260" cy="260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4" name="Flèche : droite 33">
            <a:extLst>
              <a:ext uri="{FF2B5EF4-FFF2-40B4-BE49-F238E27FC236}">
                <a16:creationId xmlns:a16="http://schemas.microsoft.com/office/drawing/2014/main" id="{79E7D906-B243-4552-B309-B3B6D7C4E9BB}"/>
              </a:ext>
            </a:extLst>
          </p:cNvPr>
          <p:cNvSpPr/>
          <p:nvPr/>
        </p:nvSpPr>
        <p:spPr>
          <a:xfrm>
            <a:off x="1517213" y="1275390"/>
            <a:ext cx="717088" cy="362548"/>
          </a:xfrm>
          <a:prstGeom prst="rightArrow">
            <a:avLst/>
          </a:prstGeom>
          <a:ln w="3175">
            <a:solidFill>
              <a:schemeClr val="accent1">
                <a:shade val="5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35" name="Flèche : droite 34">
            <a:extLst>
              <a:ext uri="{FF2B5EF4-FFF2-40B4-BE49-F238E27FC236}">
                <a16:creationId xmlns:a16="http://schemas.microsoft.com/office/drawing/2014/main" id="{EC2DEAA7-0DF2-4BA0-A03E-276621678886}"/>
              </a:ext>
            </a:extLst>
          </p:cNvPr>
          <p:cNvSpPr/>
          <p:nvPr/>
        </p:nvSpPr>
        <p:spPr>
          <a:xfrm>
            <a:off x="1515951" y="2459650"/>
            <a:ext cx="717088" cy="362548"/>
          </a:xfrm>
          <a:prstGeom prst="rightArrow">
            <a:avLst/>
          </a:prstGeom>
          <a:ln w="3175">
            <a:solidFill>
              <a:schemeClr val="accent1">
                <a:shade val="5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36" name="Flèche : droite 35">
            <a:extLst>
              <a:ext uri="{FF2B5EF4-FFF2-40B4-BE49-F238E27FC236}">
                <a16:creationId xmlns:a16="http://schemas.microsoft.com/office/drawing/2014/main" id="{0EAD6071-3D77-48E6-80B9-87733041691C}"/>
              </a:ext>
            </a:extLst>
          </p:cNvPr>
          <p:cNvSpPr/>
          <p:nvPr/>
        </p:nvSpPr>
        <p:spPr>
          <a:xfrm>
            <a:off x="1507311" y="3568539"/>
            <a:ext cx="717088" cy="362548"/>
          </a:xfrm>
          <a:prstGeom prst="rightArrow">
            <a:avLst/>
          </a:prstGeom>
          <a:ln w="3175">
            <a:solidFill>
              <a:schemeClr val="accent1">
                <a:shade val="5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33" name="Flèche : droite 32">
            <a:extLst>
              <a:ext uri="{FF2B5EF4-FFF2-40B4-BE49-F238E27FC236}">
                <a16:creationId xmlns:a16="http://schemas.microsoft.com/office/drawing/2014/main" id="{E7D6AF2A-DFD3-40E5-8DF2-7300108BAD0D}"/>
              </a:ext>
            </a:extLst>
          </p:cNvPr>
          <p:cNvSpPr/>
          <p:nvPr/>
        </p:nvSpPr>
        <p:spPr>
          <a:xfrm rot="1375912" flipV="1">
            <a:off x="2962889" y="4178208"/>
            <a:ext cx="2800904" cy="287743"/>
          </a:xfrm>
          <a:prstGeom prst="rightArrow">
            <a:avLst/>
          </a:prstGeom>
          <a:ln w="3175">
            <a:solidFill>
              <a:schemeClr val="accent1">
                <a:shade val="5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32" name="Flèche : droite 31">
            <a:extLst>
              <a:ext uri="{FF2B5EF4-FFF2-40B4-BE49-F238E27FC236}">
                <a16:creationId xmlns:a16="http://schemas.microsoft.com/office/drawing/2014/main" id="{1B910DCE-BD36-4D04-A77B-A53DA08BE9E2}"/>
              </a:ext>
            </a:extLst>
          </p:cNvPr>
          <p:cNvSpPr/>
          <p:nvPr/>
        </p:nvSpPr>
        <p:spPr>
          <a:xfrm rot="2545798" flipV="1">
            <a:off x="3251366" y="3565839"/>
            <a:ext cx="2800904" cy="289487"/>
          </a:xfrm>
          <a:prstGeom prst="rightArrow">
            <a:avLst/>
          </a:prstGeom>
          <a:ln w="3175">
            <a:solidFill>
              <a:schemeClr val="accent1">
                <a:shade val="5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6" name="Flèche : droite 25">
            <a:extLst>
              <a:ext uri="{FF2B5EF4-FFF2-40B4-BE49-F238E27FC236}">
                <a16:creationId xmlns:a16="http://schemas.microsoft.com/office/drawing/2014/main" id="{98F1A31D-FB8F-4A08-BB1F-1EBA36AB08C7}"/>
              </a:ext>
            </a:extLst>
          </p:cNvPr>
          <p:cNvSpPr/>
          <p:nvPr/>
        </p:nvSpPr>
        <p:spPr>
          <a:xfrm rot="3119049" flipV="1">
            <a:off x="2485805" y="2693632"/>
            <a:ext cx="4377329" cy="279788"/>
          </a:xfrm>
          <a:prstGeom prst="rightArrow">
            <a:avLst/>
          </a:prstGeom>
          <a:ln w="3175">
            <a:solidFill>
              <a:schemeClr val="accent1">
                <a:shade val="5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5" name="Flèche : droite 24">
            <a:extLst>
              <a:ext uri="{FF2B5EF4-FFF2-40B4-BE49-F238E27FC236}">
                <a16:creationId xmlns:a16="http://schemas.microsoft.com/office/drawing/2014/main" id="{05EA692D-80A3-484D-9FD8-3044BCA392D2}"/>
              </a:ext>
            </a:extLst>
          </p:cNvPr>
          <p:cNvSpPr/>
          <p:nvPr/>
        </p:nvSpPr>
        <p:spPr>
          <a:xfrm>
            <a:off x="4035135" y="5093535"/>
            <a:ext cx="1628176" cy="362548"/>
          </a:xfrm>
          <a:prstGeom prst="rightArrow">
            <a:avLst/>
          </a:prstGeom>
          <a:ln w="3175">
            <a:solidFill>
              <a:schemeClr val="accent1">
                <a:shade val="5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83C53AC-BA64-4027-9677-9549845842E2}"/>
              </a:ext>
            </a:extLst>
          </p:cNvPr>
          <p:cNvSpPr/>
          <p:nvPr/>
        </p:nvSpPr>
        <p:spPr>
          <a:xfrm rot="2229530">
            <a:off x="6370777" y="2198563"/>
            <a:ext cx="1168940" cy="114439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Yoann Boget</a:t>
            </a:r>
            <a:r>
              <a:rPr lang="en-GB" i="1" dirty="0"/>
              <a:t>, Pro-Con-GAN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202566"/>
            <a:ext cx="10932042" cy="66357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Progressive Conditional GAN 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A5F486A4-D6DD-4953-9144-50DD004C39FF}"/>
              </a:ext>
            </a:extLst>
          </p:cNvPr>
          <p:cNvSpPr/>
          <p:nvPr/>
        </p:nvSpPr>
        <p:spPr>
          <a:xfrm>
            <a:off x="8121220" y="2028350"/>
            <a:ext cx="2306320" cy="13191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800" dirty="0" err="1"/>
              <a:t>Discriminator</a:t>
            </a:r>
            <a:endParaRPr lang="fr-CH" sz="2800" dirty="0"/>
          </a:p>
          <a:p>
            <a:pPr algn="ctr"/>
            <a:r>
              <a:rPr lang="fr-CH" sz="2800" dirty="0" err="1"/>
              <a:t>Critic</a:t>
            </a:r>
            <a:endParaRPr lang="fr-CH" sz="2800" dirty="0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AE31FE20-D120-4B70-9A78-C144FCBBABF5}"/>
              </a:ext>
            </a:extLst>
          </p:cNvPr>
          <p:cNvSpPr/>
          <p:nvPr/>
        </p:nvSpPr>
        <p:spPr>
          <a:xfrm>
            <a:off x="10822165" y="2358551"/>
            <a:ext cx="1036320" cy="746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800" dirty="0" err="1"/>
              <a:t>Loss</a:t>
            </a:r>
            <a:endParaRPr lang="fr-CH" sz="2800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817C03A0-9013-4DE8-8AA0-7668FF666819}"/>
              </a:ext>
            </a:extLst>
          </p:cNvPr>
          <p:cNvSpPr/>
          <p:nvPr/>
        </p:nvSpPr>
        <p:spPr>
          <a:xfrm>
            <a:off x="5944440" y="831133"/>
            <a:ext cx="1960880" cy="1319137"/>
          </a:xfrm>
          <a:prstGeom prst="roundRect">
            <a:avLst/>
          </a:prstGeom>
          <a:solidFill>
            <a:srgbClr val="19A4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800" dirty="0" err="1"/>
              <a:t>Dataset</a:t>
            </a:r>
            <a:endParaRPr lang="fr-CH" sz="2800" dirty="0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56C81C56-8511-4CF8-89DA-37ED2F8BCC62}"/>
              </a:ext>
            </a:extLst>
          </p:cNvPr>
          <p:cNvSpPr/>
          <p:nvPr/>
        </p:nvSpPr>
        <p:spPr>
          <a:xfrm>
            <a:off x="5663311" y="4589303"/>
            <a:ext cx="1960880" cy="1319137"/>
          </a:xfrm>
          <a:prstGeom prst="roundRect">
            <a:avLst/>
          </a:prstGeom>
          <a:solidFill>
            <a:srgbClr val="E0863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800" dirty="0"/>
              <a:t>Generator</a:t>
            </a:r>
          </a:p>
        </p:txBody>
      </p:sp>
      <p:sp>
        <p:nvSpPr>
          <p:cNvPr id="17" name="Flèche : droite 16">
            <a:extLst>
              <a:ext uri="{FF2B5EF4-FFF2-40B4-BE49-F238E27FC236}">
                <a16:creationId xmlns:a16="http://schemas.microsoft.com/office/drawing/2014/main" id="{DF7E7CDC-C79A-4ED4-A139-4B3A5A3CCDB0}"/>
              </a:ext>
            </a:extLst>
          </p:cNvPr>
          <p:cNvSpPr/>
          <p:nvPr/>
        </p:nvSpPr>
        <p:spPr>
          <a:xfrm>
            <a:off x="7371112" y="2467415"/>
            <a:ext cx="750107" cy="362076"/>
          </a:xfrm>
          <a:prstGeom prst="rightArrow">
            <a:avLst/>
          </a:prstGeom>
          <a:ln w="3175">
            <a:solidFill>
              <a:schemeClr val="accent1">
                <a:shade val="5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3" name="Flèche : droite 22">
            <a:extLst>
              <a:ext uri="{FF2B5EF4-FFF2-40B4-BE49-F238E27FC236}">
                <a16:creationId xmlns:a16="http://schemas.microsoft.com/office/drawing/2014/main" id="{6C0873CF-63E8-46AF-B697-C149F4B5354B}"/>
              </a:ext>
            </a:extLst>
          </p:cNvPr>
          <p:cNvSpPr/>
          <p:nvPr/>
        </p:nvSpPr>
        <p:spPr>
          <a:xfrm>
            <a:off x="10105077" y="2561490"/>
            <a:ext cx="717088" cy="362548"/>
          </a:xfrm>
          <a:prstGeom prst="rightArrow">
            <a:avLst/>
          </a:prstGeom>
          <a:ln w="3175">
            <a:solidFill>
              <a:schemeClr val="accent1">
                <a:shade val="5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DB5970D2-B0CD-45EA-AD62-0A5198507D01}"/>
              </a:ext>
            </a:extLst>
          </p:cNvPr>
          <p:cNvSpPr/>
          <p:nvPr/>
        </p:nvSpPr>
        <p:spPr>
          <a:xfrm>
            <a:off x="2233040" y="4978426"/>
            <a:ext cx="1960880" cy="1319137"/>
          </a:xfrm>
          <a:prstGeom prst="roundRect">
            <a:avLst/>
          </a:prstGeom>
          <a:solidFill>
            <a:srgbClr val="2829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800" dirty="0"/>
              <a:t>Noise</a:t>
            </a:r>
          </a:p>
          <a:p>
            <a:pPr algn="ctr"/>
            <a:r>
              <a:rPr lang="fr-CH" sz="2800" dirty="0"/>
              <a:t>̴̴</a:t>
            </a:r>
            <a:r>
              <a:rPr lang="fr-CH" sz="2800" i="1" dirty="0"/>
              <a:t>N(0, I)</a:t>
            </a:r>
          </a:p>
        </p:txBody>
      </p:sp>
      <p:pic>
        <p:nvPicPr>
          <p:cNvPr id="7" name="Image 6" descr="Une image contenant tennis&#10;&#10;Description générée automatiquement">
            <a:extLst>
              <a:ext uri="{FF2B5EF4-FFF2-40B4-BE49-F238E27FC236}">
                <a16:creationId xmlns:a16="http://schemas.microsoft.com/office/drawing/2014/main" id="{DF0F3C94-BE72-45A7-83FE-B85A9F31C55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30541"/>
            <a:ext cx="720000" cy="720000"/>
          </a:xfrm>
          <a:prstGeom prst="rect">
            <a:avLst/>
          </a:prstGeom>
        </p:spPr>
      </p:pic>
      <p:pic>
        <p:nvPicPr>
          <p:cNvPr id="9" name="Image 8" descr="Une image contenant terrain, extérieur, personne, homme&#10;&#10;Description générée automatiquement">
            <a:extLst>
              <a:ext uri="{FF2B5EF4-FFF2-40B4-BE49-F238E27FC236}">
                <a16:creationId xmlns:a16="http://schemas.microsoft.com/office/drawing/2014/main" id="{978B81D4-F11E-4F6D-92E2-5F0F89EB7854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252034"/>
            <a:ext cx="720000" cy="720000"/>
          </a:xfrm>
          <a:prstGeom prst="rect">
            <a:avLst/>
          </a:prstGeom>
        </p:spPr>
      </p:pic>
      <p:pic>
        <p:nvPicPr>
          <p:cNvPr id="14" name="Image 13" descr="Une image contenant tennis, terrain, extérieur, boule&#10;&#10;Description générée automatiquement">
            <a:extLst>
              <a:ext uri="{FF2B5EF4-FFF2-40B4-BE49-F238E27FC236}">
                <a16:creationId xmlns:a16="http://schemas.microsoft.com/office/drawing/2014/main" id="{DCD1976E-A931-4B92-8E08-65144777229E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373527"/>
            <a:ext cx="720000" cy="720000"/>
          </a:xfrm>
          <a:prstGeom prst="rect">
            <a:avLst/>
          </a:prstGeom>
        </p:spPr>
      </p:pic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1E062EBA-1531-4201-B064-9963325D8994}"/>
              </a:ext>
            </a:extLst>
          </p:cNvPr>
          <p:cNvSpPr/>
          <p:nvPr/>
        </p:nvSpPr>
        <p:spPr>
          <a:xfrm>
            <a:off x="2233039" y="3399823"/>
            <a:ext cx="1566256" cy="958035"/>
          </a:xfrm>
          <a:prstGeom prst="roundRect">
            <a:avLst/>
          </a:prstGeom>
          <a:solidFill>
            <a:srgbClr val="2829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800" dirty="0"/>
              <a:t>Encoder</a:t>
            </a:r>
            <a:endParaRPr lang="fr-CH" sz="2800" i="1" dirty="0"/>
          </a:p>
        </p:txBody>
      </p:sp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6F2F5875-048F-4243-AA49-EBD4BF4BC0D2}"/>
              </a:ext>
            </a:extLst>
          </p:cNvPr>
          <p:cNvSpPr/>
          <p:nvPr/>
        </p:nvSpPr>
        <p:spPr>
          <a:xfrm>
            <a:off x="2233040" y="2182455"/>
            <a:ext cx="1566256" cy="958035"/>
          </a:xfrm>
          <a:prstGeom prst="roundRect">
            <a:avLst/>
          </a:prstGeom>
          <a:solidFill>
            <a:srgbClr val="2829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800" dirty="0"/>
              <a:t>Encoder</a:t>
            </a:r>
            <a:endParaRPr lang="fr-CH" sz="2800" i="1" dirty="0"/>
          </a:p>
        </p:txBody>
      </p:sp>
      <p:sp>
        <p:nvSpPr>
          <p:cNvPr id="31" name="Rectangle : coins arrondis 30">
            <a:extLst>
              <a:ext uri="{FF2B5EF4-FFF2-40B4-BE49-F238E27FC236}">
                <a16:creationId xmlns:a16="http://schemas.microsoft.com/office/drawing/2014/main" id="{B9CE064B-42E8-4FB9-829A-BB8E45377854}"/>
              </a:ext>
            </a:extLst>
          </p:cNvPr>
          <p:cNvSpPr/>
          <p:nvPr/>
        </p:nvSpPr>
        <p:spPr>
          <a:xfrm>
            <a:off x="2254042" y="965087"/>
            <a:ext cx="1566256" cy="958035"/>
          </a:xfrm>
          <a:prstGeom prst="roundRect">
            <a:avLst/>
          </a:prstGeom>
          <a:solidFill>
            <a:srgbClr val="2829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800" dirty="0"/>
              <a:t>Encoder</a:t>
            </a:r>
          </a:p>
        </p:txBody>
      </p: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A4E5BF53-77F8-464B-B8BF-E7BABFD0DAC8}"/>
              </a:ext>
            </a:extLst>
          </p:cNvPr>
          <p:cNvGrpSpPr>
            <a:grpSpLocks noChangeAspect="1"/>
          </p:cNvGrpSpPr>
          <p:nvPr/>
        </p:nvGrpSpPr>
        <p:grpSpPr>
          <a:xfrm>
            <a:off x="6004191" y="2802111"/>
            <a:ext cx="1080000" cy="1080000"/>
            <a:chOff x="3829935" y="1878601"/>
            <a:chExt cx="2880000" cy="2880000"/>
          </a:xfrm>
          <a:solidFill>
            <a:srgbClr val="E08637"/>
          </a:solidFill>
        </p:grpSpPr>
        <p:pic>
          <p:nvPicPr>
            <p:cNvPr id="38" name="Image 37" descr="Une image contenant terrain, extérieur, bâtiment&#10;&#10;Description générée automatiquement">
              <a:extLst>
                <a:ext uri="{FF2B5EF4-FFF2-40B4-BE49-F238E27FC236}">
                  <a16:creationId xmlns:a16="http://schemas.microsoft.com/office/drawing/2014/main" id="{02D15253-A78B-4174-8B88-4B8439D8BA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29935" y="1878601"/>
              <a:ext cx="2880000" cy="2880000"/>
            </a:xfrm>
            <a:prstGeom prst="rect">
              <a:avLst/>
            </a:prstGeom>
            <a:grpFill/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1BA333A-2113-4E9C-91BF-28DAC6DB4DC9}"/>
                </a:ext>
              </a:extLst>
            </p:cNvPr>
            <p:cNvSpPr/>
            <p:nvPr/>
          </p:nvSpPr>
          <p:spPr>
            <a:xfrm>
              <a:off x="5223543" y="3291204"/>
              <a:ext cx="1440000" cy="1440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</p:grpSp>
      <p:sp>
        <p:nvSpPr>
          <p:cNvPr id="44" name="Forme libre : forme 43">
            <a:extLst>
              <a:ext uri="{FF2B5EF4-FFF2-40B4-BE49-F238E27FC236}">
                <a16:creationId xmlns:a16="http://schemas.microsoft.com/office/drawing/2014/main" id="{6A9372B4-CBC3-44C7-9596-F0C2ACB8846E}"/>
              </a:ext>
            </a:extLst>
          </p:cNvPr>
          <p:cNvSpPr/>
          <p:nvPr/>
        </p:nvSpPr>
        <p:spPr>
          <a:xfrm>
            <a:off x="1407560" y="1715784"/>
            <a:ext cx="5465851" cy="1263722"/>
          </a:xfrm>
          <a:custGeom>
            <a:avLst/>
            <a:gdLst>
              <a:gd name="connsiteX0" fmla="*/ 0 w 5465851"/>
              <a:gd name="connsiteY0" fmla="*/ 0 h 1263722"/>
              <a:gd name="connsiteX1" fmla="*/ 1551397 w 5465851"/>
              <a:gd name="connsiteY1" fmla="*/ 328773 h 1263722"/>
              <a:gd name="connsiteX2" fmla="*/ 4592548 w 5465851"/>
              <a:gd name="connsiteY2" fmla="*/ 482886 h 1263722"/>
              <a:gd name="connsiteX3" fmla="*/ 5465851 w 5465851"/>
              <a:gd name="connsiteY3" fmla="*/ 1263722 h 1263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5851" h="1263722">
                <a:moveTo>
                  <a:pt x="0" y="0"/>
                </a:moveTo>
                <a:cubicBezTo>
                  <a:pt x="392986" y="124146"/>
                  <a:pt x="785972" y="248292"/>
                  <a:pt x="1551397" y="328773"/>
                </a:cubicBezTo>
                <a:cubicBezTo>
                  <a:pt x="2316822" y="409254"/>
                  <a:pt x="3940139" y="327061"/>
                  <a:pt x="4592548" y="482886"/>
                </a:cubicBezTo>
                <a:cubicBezTo>
                  <a:pt x="5244957" y="638711"/>
                  <a:pt x="5355404" y="951216"/>
                  <a:pt x="5465851" y="126372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7" name="Forme libre : forme 46">
            <a:extLst>
              <a:ext uri="{FF2B5EF4-FFF2-40B4-BE49-F238E27FC236}">
                <a16:creationId xmlns:a16="http://schemas.microsoft.com/office/drawing/2014/main" id="{0423FB76-43D6-4D22-958D-1500D57E365F}"/>
              </a:ext>
            </a:extLst>
          </p:cNvPr>
          <p:cNvSpPr/>
          <p:nvPr/>
        </p:nvSpPr>
        <p:spPr>
          <a:xfrm>
            <a:off x="1407560" y="2804845"/>
            <a:ext cx="4859676" cy="489514"/>
          </a:xfrm>
          <a:custGeom>
            <a:avLst/>
            <a:gdLst>
              <a:gd name="connsiteX0" fmla="*/ 0 w 4859676"/>
              <a:gd name="connsiteY0" fmla="*/ 0 h 489514"/>
              <a:gd name="connsiteX1" fmla="*/ 1541123 w 4859676"/>
              <a:gd name="connsiteY1" fmla="*/ 482885 h 489514"/>
              <a:gd name="connsiteX2" fmla="*/ 4859676 w 4859676"/>
              <a:gd name="connsiteY2" fmla="*/ 236306 h 489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59676" h="489514">
                <a:moveTo>
                  <a:pt x="0" y="0"/>
                </a:moveTo>
                <a:cubicBezTo>
                  <a:pt x="365588" y="221750"/>
                  <a:pt x="731177" y="443501"/>
                  <a:pt x="1541123" y="482885"/>
                </a:cubicBezTo>
                <a:cubicBezTo>
                  <a:pt x="2351069" y="522269"/>
                  <a:pt x="3605372" y="379287"/>
                  <a:pt x="4859676" y="23630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9" name="Forme libre : forme 48">
            <a:extLst>
              <a:ext uri="{FF2B5EF4-FFF2-40B4-BE49-F238E27FC236}">
                <a16:creationId xmlns:a16="http://schemas.microsoft.com/office/drawing/2014/main" id="{C781E5D9-ECB4-40BF-8A44-03B3E98F7E3E}"/>
              </a:ext>
            </a:extLst>
          </p:cNvPr>
          <p:cNvSpPr/>
          <p:nvPr/>
        </p:nvSpPr>
        <p:spPr>
          <a:xfrm>
            <a:off x="1387011" y="3698697"/>
            <a:ext cx="4787758" cy="1142145"/>
          </a:xfrm>
          <a:custGeom>
            <a:avLst/>
            <a:gdLst>
              <a:gd name="connsiteX0" fmla="*/ 0 w 4787758"/>
              <a:gd name="connsiteY0" fmla="*/ 205483 h 1142145"/>
              <a:gd name="connsiteX1" fmla="*/ 1602769 w 4787758"/>
              <a:gd name="connsiteY1" fmla="*/ 1140431 h 1142145"/>
              <a:gd name="connsiteX2" fmla="*/ 4787758 w 4787758"/>
              <a:gd name="connsiteY2" fmla="*/ 0 h 1142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87758" h="1142145">
                <a:moveTo>
                  <a:pt x="0" y="205483"/>
                </a:moveTo>
                <a:cubicBezTo>
                  <a:pt x="402404" y="690080"/>
                  <a:pt x="804809" y="1174678"/>
                  <a:pt x="1602769" y="1140431"/>
                </a:cubicBezTo>
                <a:cubicBezTo>
                  <a:pt x="2400729" y="1106184"/>
                  <a:pt x="3594243" y="553092"/>
                  <a:pt x="4787758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68873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639079-904B-495F-B024-F0DDE1110EE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Surendrabikram Thapa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651AE4-C2F2-4167-BACC-A0296DEE85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4734" y="419795"/>
            <a:ext cx="10515600" cy="515802"/>
          </a:xfrm>
        </p:spPr>
        <p:txBody>
          <a:bodyPr>
            <a:normAutofit/>
          </a:bodyPr>
          <a:lstStyle/>
          <a:p>
            <a:pPr algn="ctr"/>
            <a:r>
              <a:rPr lang="en-US" sz="2800" i="0" dirty="0">
                <a:solidFill>
                  <a:srgbClr val="7030A0"/>
                </a:solidFill>
                <a:latin typeface="Arial Black" panose="020B0A04020102020204" pitchFamily="34" charset="0"/>
              </a:rPr>
              <a:t>Progressive GANs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F6EB78E-FAF9-424A-B945-D3AE8B885E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872" y="1334814"/>
            <a:ext cx="10878255" cy="4720131"/>
          </a:xfrm>
          <a:prstGeom prst="rect">
            <a:avLst/>
          </a:prstGeom>
        </p:spPr>
      </p:pic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5BBB5A61-10C6-4D42-B9DA-CFA56EF7A121}"/>
              </a:ext>
            </a:extLst>
          </p:cNvPr>
          <p:cNvSpPr txBox="1">
            <a:spLocks/>
          </p:cNvSpPr>
          <p:nvPr/>
        </p:nvSpPr>
        <p:spPr>
          <a:xfrm>
            <a:off x="838200" y="5974031"/>
            <a:ext cx="10515600" cy="5158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i="1" kern="1200" baseline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i="0">
                <a:solidFill>
                  <a:srgbClr val="2B75B2"/>
                </a:solidFill>
                <a:latin typeface="Arial" panose="020B0604020202020204" pitchFamily="34" charset="0"/>
              </a:rPr>
              <a:t>Karras, Tero, et al. "Progressive growing of gans for improved quality, stability, and variation." </a:t>
            </a:r>
            <a:endParaRPr lang="en-US" sz="1800" dirty="0">
              <a:solidFill>
                <a:srgbClr val="2B75B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8929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2A7DBF"/>
            </a:solidFill>
            <a:latin typeface="Arial" charset="0"/>
            <a:ea typeface="Arial" charset="0"/>
            <a:cs typeface="Arial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4554</TotalTime>
  <Words>510</Words>
  <Application>Microsoft Office PowerPoint</Application>
  <PresentationFormat>Widescreen</PresentationFormat>
  <Paragraphs>77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Arial Black</vt:lpstr>
      <vt:lpstr>Calibri</vt:lpstr>
      <vt:lpstr>Calibri Light</vt:lpstr>
      <vt:lpstr>Thème Office</vt:lpstr>
      <vt:lpstr>Deep Learning for Disaster Relief: Generating Synthetic High Resolution Images</vt:lpstr>
      <vt:lpstr>Satellite Images: Importance</vt:lpstr>
      <vt:lpstr>Synthetic Images for Satellite Images This work was done in collaboration with UNOSAT</vt:lpstr>
      <vt:lpstr>OBJECTIVE OF THE PROJECT: IMAGE COMPLETION WHERE THE GENERATION OF EACH TILES ARE CONDITIONED ON PREVIOUSLY GENERATED TILES</vt:lpstr>
      <vt:lpstr>FIRST STEP: CONDITIONING THE GENERATION OF SECOND TILE WITH INFORMATION FROM FIRST</vt:lpstr>
      <vt:lpstr>SECOND STEP: COMPLETING THIRD TILE WITH INFORMATION FROM FIRST AND SECOND (GENERATED) TILE</vt:lpstr>
      <vt:lpstr>FINAL STEP: THE COMPLETE IMAGE WHICH IS COMPLETED BY CONDITIONING THE GENERATION OF EACH TILES</vt:lpstr>
      <vt:lpstr>Progressive Conditional GAN </vt:lpstr>
      <vt:lpstr>PowerPoint Presentation</vt:lpstr>
      <vt:lpstr>A slightly different approach…</vt:lpstr>
      <vt:lpstr>THE DATASET</vt:lpstr>
      <vt:lpstr>THE FIRST STEP</vt:lpstr>
      <vt:lpstr>THE APPROACH</vt:lpstr>
      <vt:lpstr>RESULTS</vt:lpstr>
      <vt:lpstr>FURTHER WORKS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Surendrabikram Thapa</cp:lastModifiedBy>
  <cp:revision>209</cp:revision>
  <dcterms:created xsi:type="dcterms:W3CDTF">2017-05-22T08:24:09Z</dcterms:created>
  <dcterms:modified xsi:type="dcterms:W3CDTF">2020-09-24T11:44:45Z</dcterms:modified>
</cp:coreProperties>
</file>