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81" r:id="rId2"/>
    <p:sldId id="258" r:id="rId3"/>
    <p:sldId id="286" r:id="rId4"/>
    <p:sldId id="287" r:id="rId5"/>
    <p:sldId id="288" r:id="rId6"/>
    <p:sldId id="284" r:id="rId7"/>
    <p:sldId id="285" r:id="rId8"/>
    <p:sldId id="269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2640"/>
    <a:srgbClr val="353A87"/>
    <a:srgbClr val="2B75B2"/>
    <a:srgbClr val="E08637"/>
    <a:srgbClr val="A36427"/>
    <a:srgbClr val="19A491"/>
    <a:srgbClr val="1D507A"/>
    <a:srgbClr val="282964"/>
    <a:srgbClr val="18AF9B"/>
    <a:srgbClr val="EA5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94595" autoAdjust="0"/>
  </p:normalViewPr>
  <p:slideViewPr>
    <p:cSldViewPr snapToGrid="0" snapToObjects="1">
      <p:cViewPr varScale="1">
        <p:scale>
          <a:sx n="68" d="100"/>
          <a:sy n="68" d="100"/>
        </p:scale>
        <p:origin x="78" y="948"/>
      </p:cViewPr>
      <p:guideLst/>
    </p:cSldViewPr>
  </p:slideViewPr>
  <p:outlineViewPr>
    <p:cViewPr>
      <p:scale>
        <a:sx n="33" d="100"/>
        <a:sy n="33" d="100"/>
      </p:scale>
      <p:origin x="0" y="-478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1" d="100"/>
          <a:sy n="101" d="100"/>
        </p:scale>
        <p:origin x="3533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A5DD6-A9B6-4773-9484-51DBED110E7F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6A666-DAFD-4346-9B29-712D4A7305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94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8700"/>
            <a:ext cx="10515600" cy="6191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Subtitle</a:t>
            </a:r>
          </a:p>
        </p:txBody>
      </p:sp>
      <p:pic>
        <p:nvPicPr>
          <p:cNvPr id="24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Angéla Czirkos, Attila Krasznahorkay: Heterogeneous computing in SYCL/DPC++ with the ATLAS Offline Software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646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706879"/>
            <a:ext cx="10515600" cy="46494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Angéla Czirkos, Attila Krasznahorkay: Heterogeneous computing in SYCL/DPC++ with the ATLAS Offline Software</a:t>
            </a:r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01710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two text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9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0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Angéla Czirkos, Attila Krasznahorkay: Heterogeneous computing in SYCL/DPC++ with the ATLAS Offline Software</a:t>
            </a:r>
            <a:endParaRPr lang="en-GB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932524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3821206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  5"/>
          <p:cNvSpPr>
            <a:spLocks noGrp="1"/>
          </p:cNvSpPr>
          <p:nvPr>
            <p:ph type="pic" sz="quarter" idx="14"/>
          </p:nvPr>
        </p:nvSpPr>
        <p:spPr>
          <a:xfrm>
            <a:off x="4948238" y="1735138"/>
            <a:ext cx="6405562" cy="442098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 dirty="0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8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19" name="Footer Placeholder 1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Angéla Czirkos, Attila Krasznahorkay: Heterogeneous computing in SYCL/DPC++ with the ATLAS Offline Software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19347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3"/>
            <a:ext cx="5157787" cy="45085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6513512" y="1654549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  12"/>
          <p:cNvSpPr>
            <a:spLocks noGrp="1"/>
          </p:cNvSpPr>
          <p:nvPr>
            <p:ph type="pic" sz="quarter" idx="15"/>
          </p:nvPr>
        </p:nvSpPr>
        <p:spPr>
          <a:xfrm>
            <a:off x="6513512" y="4072310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8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1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2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/>
              <a:t>Angéla Czirkos, Attila Krasznahorkay: Heterogeneous computing in SYCL/DPC++ with the ATLAS Offline Software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61043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s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6612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6"/>
          </p:nvPr>
        </p:nvSpPr>
        <p:spPr>
          <a:xfrm>
            <a:off x="62499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7" name="Espace réservé pour une image  12"/>
          <p:cNvSpPr>
            <a:spLocks noGrp="1"/>
          </p:cNvSpPr>
          <p:nvPr>
            <p:ph type="pic" sz="quarter" idx="17"/>
          </p:nvPr>
        </p:nvSpPr>
        <p:spPr>
          <a:xfrm>
            <a:off x="6249988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2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3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4" name="Footer Placeholder 18"/>
          <p:cNvSpPr>
            <a:spLocks noGrp="1"/>
          </p:cNvSpPr>
          <p:nvPr>
            <p:ph type="ftr" sz="quarter" idx="19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/>
              <a:t>Angéla Czirkos, Attila Krasznahorkay: Heterogeneous computing in SYCL/DPC++ with the ATLAS Offline Software</a:t>
            </a:r>
            <a:endParaRPr lang="en-GB" dirty="0"/>
          </a:p>
        </p:txBody>
      </p:sp>
      <p:sp>
        <p:nvSpPr>
          <p:cNvPr id="1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89231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2750127"/>
            <a:ext cx="9144000" cy="1351506"/>
          </a:xfrm>
        </p:spPr>
        <p:txBody>
          <a:bodyPr anchor="b"/>
          <a:lstStyle>
            <a:lvl1pPr algn="ctr">
              <a:defRPr sz="6000"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93708"/>
            <a:ext cx="9144000" cy="558401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CONFERENCE NAME / MEETING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033858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05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DD / MM / YYYY</a:t>
            </a:r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067129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40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First and Last Name</a:t>
            </a:r>
          </a:p>
        </p:txBody>
      </p:sp>
      <p:pic>
        <p:nvPicPr>
          <p:cNvPr id="9" name="Imag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557" y="758650"/>
            <a:ext cx="6054912" cy="249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378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no formatt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9806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CERN </a:t>
            </a:r>
            <a:r>
              <a:rPr lang="fr-FR" dirty="0" err="1"/>
              <a:t>openlab</a:t>
            </a:r>
            <a:r>
              <a:rPr lang="fr-FR" dirty="0"/>
              <a:t> </a:t>
            </a:r>
            <a:r>
              <a:rPr lang="fr-FR" dirty="0" err="1"/>
              <a:t>presentations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Below are slides that may be useful in creating your presentation. They can be used to give a brief overview CERN </a:t>
            </a:r>
            <a:r>
              <a:rPr lang="en-GB" noProof="0" dirty="0" err="1"/>
              <a:t>openlab</a:t>
            </a:r>
            <a:r>
              <a:rPr lang="en-GB" noProof="0" dirty="0"/>
              <a:t> and its work. Feel free to include as many or as few of these slides as you see fit.</a:t>
            </a:r>
          </a:p>
          <a:p>
            <a:pPr lvl="0"/>
            <a:r>
              <a:rPr lang="en-GB" noProof="0" dirty="0"/>
              <a:t>Add new slides (of various layouts, but all with the CERN </a:t>
            </a:r>
            <a:r>
              <a:rPr lang="en-GB" noProof="0" dirty="0" err="1"/>
              <a:t>openlab</a:t>
            </a:r>
            <a:r>
              <a:rPr lang="en-GB" noProof="0" dirty="0"/>
              <a:t> formatting), by clicking the drop-down arrow alongside ‘add new slide’.</a:t>
            </a:r>
          </a:p>
          <a:p>
            <a:pPr lvl="0"/>
            <a:r>
              <a:rPr lang="en-GB" noProof="0" dirty="0"/>
              <a:t>If you are unsure about how to use these slides, or would like any guidance about presenting CERN </a:t>
            </a:r>
            <a:r>
              <a:rPr lang="en-GB" noProof="0" dirty="0" err="1"/>
              <a:t>openlab’s</a:t>
            </a:r>
            <a:r>
              <a:rPr lang="en-GB" noProof="0" dirty="0"/>
              <a:t> work, please contact Andrew Purcell.</a:t>
            </a:r>
          </a:p>
          <a:p>
            <a:pPr lvl="0"/>
            <a:r>
              <a:rPr lang="en-GB" noProof="0" dirty="0"/>
              <a:t>These slides are continuously updated by the CERN </a:t>
            </a:r>
            <a:r>
              <a:rPr lang="en-GB" noProof="0" dirty="0" err="1"/>
              <a:t>openlab</a:t>
            </a:r>
            <a:r>
              <a:rPr lang="en-GB" noProof="0" dirty="0"/>
              <a:t> communications team. The latest versions (4:3 and 16:9) are available at http://www.cern.ch/openlab/templates.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10" name="Slide Number Placeholder 22"/>
          <p:cNvSpPr txBox="1">
            <a:spLocks/>
          </p:cNvSpPr>
          <p:nvPr userDrawn="1"/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100" kern="1200">
                <a:solidFill>
                  <a:srgbClr val="18AF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Angéla Czirkos, Attila Krasznahorkay: Heterogeneous computing in SYCL/DPC++ with the ATLAS Offline Software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2" r:id="rId3"/>
    <p:sldLayoutId id="2147483656" r:id="rId4"/>
    <p:sldLayoutId id="2147483653" r:id="rId5"/>
    <p:sldLayoutId id="2147483655" r:id="rId6"/>
    <p:sldLayoutId id="2147483657" r:id="rId7"/>
    <p:sldLayoutId id="2147483659" r:id="rId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zangela/openlab2020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cts-project/acts/tree/master/Plugins/Sycl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ntel/llvm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ntel/llvm/issues/2376" TargetMode="External"/><Relationship Id="rId2" Type="http://schemas.openxmlformats.org/officeDocument/2006/relationships/hyperlink" Target="https://github.com/intel/llvm/issues/2328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https://indico.cern.ch/event/955809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158619"/>
            <a:ext cx="9144000" cy="1351506"/>
          </a:xfrm>
        </p:spPr>
        <p:txBody>
          <a:bodyPr anchor="ctr" anchorCtr="0">
            <a:normAutofit/>
          </a:bodyPr>
          <a:lstStyle/>
          <a:p>
            <a:r>
              <a:rPr lang="en-GB" sz="3600" dirty="0"/>
              <a:t>Intel </a:t>
            </a:r>
            <a:r>
              <a:rPr lang="en-GB" sz="3600" dirty="0" err="1"/>
              <a:t>oneAPI</a:t>
            </a:r>
            <a:r>
              <a:rPr lang="en-GB" sz="3600" dirty="0"/>
              <a:t> Integration Tests With the ATLAS Offline Software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18018"/>
            <a:ext cx="9144000" cy="558401"/>
          </a:xfrm>
        </p:spPr>
        <p:txBody>
          <a:bodyPr/>
          <a:lstStyle/>
          <a:p>
            <a:r>
              <a:rPr lang="en-GB" dirty="0"/>
              <a:t>CERN </a:t>
            </a:r>
            <a:r>
              <a:rPr lang="en-GB" dirty="0" err="1"/>
              <a:t>Openlab</a:t>
            </a:r>
            <a:r>
              <a:rPr lang="en-GB" dirty="0"/>
              <a:t> online summer intern project presentations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24 / 09 / 2020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524000" y="5490345"/>
            <a:ext cx="9144000" cy="222624"/>
          </a:xfrm>
        </p:spPr>
        <p:txBody>
          <a:bodyPr/>
          <a:lstStyle/>
          <a:p>
            <a:r>
              <a:rPr lang="en-GB" dirty="0"/>
              <a:t>Speaker: Angéla Czirkos, supervisor: Attila </a:t>
            </a:r>
            <a:r>
              <a:rPr lang="en-GB" dirty="0" err="1"/>
              <a:t>Krasznahorkay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6083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Angéla Czirkos, Attila Krasznahorkay: Heterogeneous computing in SYCL/DPC++ with the ATLAS Offline Software</a:t>
            </a:r>
            <a:endParaRPr lang="en-GB" dirty="0"/>
          </a:p>
        </p:txBody>
      </p:sp>
      <p:sp>
        <p:nvSpPr>
          <p:cNvPr id="9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/>
          <a:p>
            <a:r>
              <a:rPr lang="fr-FR" sz="2400" dirty="0"/>
              <a:t>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4735" y="367797"/>
            <a:ext cx="10515600" cy="663574"/>
          </a:xfrm>
        </p:spPr>
        <p:txBody>
          <a:bodyPr>
            <a:normAutofit fontScale="90000"/>
          </a:bodyPr>
          <a:lstStyle/>
          <a:p>
            <a:r>
              <a:rPr lang="en-GB" dirty="0"/>
              <a:t>SYCL/DPC++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27329" y="1438300"/>
            <a:ext cx="5007475" cy="2200422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Use Intel </a:t>
            </a:r>
            <a:r>
              <a:rPr lang="en-GB" dirty="0" err="1"/>
              <a:t>oneAPI</a:t>
            </a:r>
            <a:r>
              <a:rPr lang="en-GB" dirty="0"/>
              <a:t>, SYCL and DPC++ to utilize heterogeneous backends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Investigate how GPUs could be used with the ATLAS Offline Software → implement SYCL/DPC++ algorithm for the tracking software.</a:t>
            </a:r>
          </a:p>
        </p:txBody>
      </p:sp>
      <p:pic>
        <p:nvPicPr>
          <p:cNvPr id="3" name="Picture 2" descr="A picture containing engine&#10;&#10;Description automatically generated">
            <a:extLst>
              <a:ext uri="{FF2B5EF4-FFF2-40B4-BE49-F238E27FC236}">
                <a16:creationId xmlns:a16="http://schemas.microsoft.com/office/drawing/2014/main" id="{EB1130D0-172C-4D14-ABB0-8ABEE6BE2C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283" y="3531679"/>
            <a:ext cx="3367568" cy="2164418"/>
          </a:xfrm>
          <a:prstGeom prst="rect">
            <a:avLst/>
          </a:prstGeom>
        </p:spPr>
      </p:pic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B171F63F-9877-48C6-94C7-EB8CE2D217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481" t="3815" r="9499" b="3821"/>
          <a:stretch/>
        </p:blipFill>
        <p:spPr>
          <a:xfrm>
            <a:off x="5421304" y="1438300"/>
            <a:ext cx="5845995" cy="3748826"/>
          </a:xfrm>
          <a:prstGeom prst="rect">
            <a:avLst/>
          </a:prstGeom>
        </p:spPr>
      </p:pic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8915733E-23E8-47FE-9980-54C4A68FCC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149" y="4945945"/>
            <a:ext cx="1747420" cy="91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402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75217E6-0060-4FB3-A1F1-05A876AD153C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835025" y="1476119"/>
                <a:ext cx="4543425" cy="4257932"/>
              </a:xfrm>
            </p:spPr>
            <p:txBody>
              <a:bodyPr>
                <a:norm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Provide an initial direction (“seed”) to the track finder where to look for a particle track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Find space point triplets: huge combinatorial problem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GB" dirty="0"/>
                  <a:t>complexity)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Most computations are independent of each other → “delightfully parallel” algorithm</a:t>
                </a:r>
                <a:endParaRPr lang="hu-HU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75217E6-0060-4FB3-A1F1-05A876AD153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835025" y="1476119"/>
                <a:ext cx="4543425" cy="4257932"/>
              </a:xfrm>
              <a:blipFill>
                <a:blip r:embed="rId2"/>
                <a:stretch>
                  <a:fillRect l="-1879" t="-1860" r="-2013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904030-433E-463C-8EAB-7E321398E0D0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/>
              <a:t>Angéla Czirkos, Attila Krasznahorkay: Heterogeneous computing in SYCL/DPC++ with the ATLAS Offline Software</a:t>
            </a:r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2709F9CC-386E-4F08-AECE-29D72D9CF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Track seeding</a:t>
            </a:r>
            <a:endParaRPr lang="hu-HU" dirty="0"/>
          </a:p>
        </p:txBody>
      </p:sp>
      <p:pic>
        <p:nvPicPr>
          <p:cNvPr id="13" name="Picture Placeholder 12" descr="A close up of a map&#10;&#10;Description automatically generated">
            <a:extLst>
              <a:ext uri="{FF2B5EF4-FFF2-40B4-BE49-F238E27FC236}">
                <a16:creationId xmlns:a16="http://schemas.microsoft.com/office/drawing/2014/main" id="{8AD36031-E422-42AE-97F9-DDD2CFBEFB43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l="791" r="791"/>
          <a:stretch>
            <a:fillRect/>
          </a:stretch>
        </p:blipFill>
        <p:spPr>
          <a:xfrm>
            <a:off x="6249988" y="365125"/>
            <a:ext cx="5106987" cy="5857875"/>
          </a:xfrm>
        </p:spPr>
      </p:pic>
    </p:spTree>
    <p:extLst>
      <p:ext uri="{BB962C8B-B14F-4D97-AF65-F5344CB8AC3E}">
        <p14:creationId xmlns:p14="http://schemas.microsoft.com/office/powerpoint/2010/main" val="437571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7CAC8F-A7C0-4E4D-8E2F-82F04A308B0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Angéla Czirkos, Attila Krasznahorkay: Heterogeneous computing in SYCL/DPC++ with the ATLAS Offline Software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1148A15-EE59-4044-BC7C-953D0756B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Evaluation</a:t>
            </a:r>
            <a:endParaRPr lang="hu-HU" dirty="0"/>
          </a:p>
        </p:txBody>
      </p:sp>
      <p:pic>
        <p:nvPicPr>
          <p:cNvPr id="6" name="Picture Placeholder 6" descr="Plots">
            <a:extLst>
              <a:ext uri="{FF2B5EF4-FFF2-40B4-BE49-F238E27FC236}">
                <a16:creationId xmlns:a16="http://schemas.microsoft.com/office/drawing/2014/main" id="{96AA771E-9EF5-4BE2-B682-DF07DCBFB5ED}"/>
              </a:ext>
            </a:extLst>
          </p:cNvPr>
          <p:cNvPicPr>
            <a:picLocks noGrp="1"/>
          </p:cNvPicPr>
          <p:nvPr>
            <p:ph type="pic" sz="quarter" idx="14"/>
          </p:nvPr>
        </p:nvPicPr>
        <p:blipFill rotWithShape="1">
          <a:blip r:embed="rId2"/>
          <a:stretch/>
        </p:blipFill>
        <p:spPr>
          <a:xfrm>
            <a:off x="161925" y="1232653"/>
            <a:ext cx="11503948" cy="35949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5465F76-8E80-465A-BF23-A706E3F5223D}"/>
              </a:ext>
            </a:extLst>
          </p:cNvPr>
          <p:cNvSpPr txBox="1"/>
          <p:nvPr/>
        </p:nvSpPr>
        <p:spPr>
          <a:xfrm>
            <a:off x="545494" y="4903311"/>
            <a:ext cx="10921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Experimental setup: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>
                <a:solidFill>
                  <a:srgbClr val="2A7DBF"/>
                </a:solidFill>
                <a:latin typeface="Arial" charset="0"/>
                <a:cs typeface="Arial" charset="0"/>
              </a:rPr>
              <a:t>CPU: Intel® </a:t>
            </a:r>
            <a:r>
              <a:rPr lang="hu-HU" sz="1600" dirty="0" err="1">
                <a:solidFill>
                  <a:srgbClr val="2A7DBF"/>
                </a:solidFill>
                <a:latin typeface="Arial" charset="0"/>
                <a:cs typeface="Arial" charset="0"/>
              </a:rPr>
              <a:t>Core</a:t>
            </a:r>
            <a:r>
              <a:rPr lang="hu-HU" sz="1600" dirty="0">
                <a:solidFill>
                  <a:srgbClr val="2A7DBF"/>
                </a:solidFill>
                <a:latin typeface="Arial" charset="0"/>
                <a:cs typeface="Arial" charset="0"/>
              </a:rPr>
              <a:t>™ i9-9900K </a:t>
            </a:r>
            <a:r>
              <a:rPr lang="hu-HU" sz="1600" dirty="0" err="1">
                <a:solidFill>
                  <a:srgbClr val="2A7DBF"/>
                </a:solidFill>
                <a:latin typeface="Arial" charset="0"/>
                <a:cs typeface="Arial" charset="0"/>
              </a:rPr>
              <a:t>Processor</a:t>
            </a:r>
            <a:r>
              <a:rPr lang="hu-HU" sz="1600" dirty="0">
                <a:solidFill>
                  <a:srgbClr val="2A7DBF"/>
                </a:solidFill>
                <a:latin typeface="Arial" charset="0"/>
                <a:cs typeface="Arial" charset="0"/>
              </a:rPr>
              <a:t> (16M Cache, </a:t>
            </a:r>
            <a:r>
              <a:rPr lang="hu-HU" sz="1600" dirty="0" err="1">
                <a:solidFill>
                  <a:srgbClr val="2A7DBF"/>
                </a:solidFill>
                <a:latin typeface="Arial" charset="0"/>
                <a:cs typeface="Arial" charset="0"/>
              </a:rPr>
              <a:t>up</a:t>
            </a:r>
            <a:r>
              <a:rPr lang="hu-HU" sz="1600" dirty="0">
                <a:solidFill>
                  <a:srgbClr val="2A7DBF"/>
                </a:solidFill>
                <a:latin typeface="Arial" charset="0"/>
                <a:cs typeface="Arial" charset="0"/>
              </a:rPr>
              <a:t> </a:t>
            </a:r>
            <a:r>
              <a:rPr lang="hu-HU" sz="1600" dirty="0" err="1">
                <a:solidFill>
                  <a:srgbClr val="2A7DBF"/>
                </a:solidFill>
                <a:latin typeface="Arial" charset="0"/>
                <a:cs typeface="Arial" charset="0"/>
              </a:rPr>
              <a:t>to</a:t>
            </a:r>
            <a:r>
              <a:rPr lang="hu-HU" sz="1600" dirty="0">
                <a:solidFill>
                  <a:srgbClr val="2A7DBF"/>
                </a:solidFill>
                <a:latin typeface="Arial" charset="0"/>
                <a:cs typeface="Arial" charset="0"/>
              </a:rPr>
              <a:t> 5.00 </a:t>
            </a:r>
            <a:r>
              <a:rPr lang="hu-HU" sz="1600" dirty="0" err="1">
                <a:solidFill>
                  <a:srgbClr val="2A7DBF"/>
                </a:solidFill>
                <a:latin typeface="Arial" charset="0"/>
                <a:cs typeface="Arial" charset="0"/>
              </a:rPr>
              <a:t>GHz</a:t>
            </a:r>
            <a:r>
              <a:rPr lang="hu-HU" sz="1600" dirty="0">
                <a:solidFill>
                  <a:srgbClr val="2A7DBF"/>
                </a:solidFill>
                <a:latin typeface="Arial" charset="0"/>
                <a:cs typeface="Arial" charset="0"/>
              </a:rPr>
              <a:t>)</a:t>
            </a:r>
            <a:r>
              <a:rPr lang="en-GB" sz="1600" dirty="0">
                <a:solidFill>
                  <a:srgbClr val="2A7DBF"/>
                </a:solidFill>
                <a:latin typeface="Arial" charset="0"/>
                <a:cs typeface="Arial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>
                <a:solidFill>
                  <a:srgbClr val="2A7DBF"/>
                </a:solidFill>
                <a:latin typeface="Arial" charset="0"/>
                <a:cs typeface="Arial" charset="0"/>
              </a:rPr>
              <a:t>GPU: </a:t>
            </a:r>
            <a:r>
              <a:rPr lang="en-GB" sz="1600" dirty="0">
                <a:solidFill>
                  <a:srgbClr val="2A7DBF"/>
                </a:solidFill>
                <a:latin typeface="Arial" charset="0"/>
                <a:cs typeface="Arial" charset="0"/>
              </a:rPr>
              <a:t>Nvidia </a:t>
            </a:r>
            <a:r>
              <a:rPr lang="hu-HU" sz="1600" dirty="0" err="1">
                <a:solidFill>
                  <a:srgbClr val="2A7DBF"/>
                </a:solidFill>
                <a:latin typeface="Arial" charset="0"/>
                <a:cs typeface="Arial" charset="0"/>
              </a:rPr>
              <a:t>GeForce</a:t>
            </a:r>
            <a:r>
              <a:rPr lang="hu-HU" sz="1600" dirty="0">
                <a:solidFill>
                  <a:srgbClr val="2A7DBF"/>
                </a:solidFill>
                <a:latin typeface="Arial" charset="0"/>
                <a:cs typeface="Arial" charset="0"/>
              </a:rPr>
              <a:t> RTX 2060 6GB GDDR6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7A9AFA-DF25-4309-9CDF-FF8B987DD76F}"/>
              </a:ext>
            </a:extLst>
          </p:cNvPr>
          <p:cNvSpPr txBox="1"/>
          <p:nvPr/>
        </p:nvSpPr>
        <p:spPr>
          <a:xfrm>
            <a:off x="7839075" y="4886683"/>
            <a:ext cx="3514725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Note: part of the seed finding algorithm (the last step of filtering) is still carried out on CPUs, which limits performance, especially for higher intensity events. There’s another sub-optimal solution, namely frequent memory allocation and deallocation.</a:t>
            </a:r>
            <a:endParaRPr lang="hu-HU" sz="105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10B846-7A66-4843-9175-F125447C81FE}"/>
              </a:ext>
            </a:extLst>
          </p:cNvPr>
          <p:cNvSpPr txBox="1"/>
          <p:nvPr/>
        </p:nvSpPr>
        <p:spPr>
          <a:xfrm>
            <a:off x="545494" y="5812293"/>
            <a:ext cx="5708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Code, data and graphs are available at: </a:t>
            </a:r>
            <a:r>
              <a:rPr lang="en-GB" sz="12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  <a:hlinkClick r:id="rId3"/>
              </a:rPr>
              <a:t>https://github.com/czangela/openlab2020</a:t>
            </a:r>
            <a:endParaRPr lang="en-GB" sz="12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hu-HU" sz="12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Speech Bubble: Oval 2">
            <a:extLst>
              <a:ext uri="{FF2B5EF4-FFF2-40B4-BE49-F238E27FC236}">
                <a16:creationId xmlns:a16="http://schemas.microsoft.com/office/drawing/2014/main" id="{F5FE9045-84FD-4A43-9CC1-52A0BD44EF9B}"/>
              </a:ext>
            </a:extLst>
          </p:cNvPr>
          <p:cNvSpPr/>
          <p:nvPr/>
        </p:nvSpPr>
        <p:spPr>
          <a:xfrm>
            <a:off x="8608285" y="5994855"/>
            <a:ext cx="2270928" cy="461665"/>
          </a:xfrm>
          <a:prstGeom prst="wedgeEllipseCallout">
            <a:avLst>
              <a:gd name="adj1" fmla="val -34550"/>
              <a:gd name="adj2" fmla="val -789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“Software is never finished, only released.” (unknown)</a:t>
            </a:r>
            <a:endParaRPr lang="hu-HU" sz="1000" dirty="0"/>
          </a:p>
        </p:txBody>
      </p:sp>
    </p:spTree>
    <p:extLst>
      <p:ext uri="{BB962C8B-B14F-4D97-AF65-F5344CB8AC3E}">
        <p14:creationId xmlns:p14="http://schemas.microsoft.com/office/powerpoint/2010/main" val="3361880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704637B-4E17-4643-9B98-672C7A0C39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199" y="1823318"/>
            <a:ext cx="2568191" cy="939980"/>
          </a:xfrm>
        </p:spPr>
        <p:txBody>
          <a:bodyPr>
            <a:noAutofit/>
          </a:bodyPr>
          <a:lstStyle/>
          <a:p>
            <a:r>
              <a:rPr lang="en-GB" sz="1800" dirty="0"/>
              <a:t>The code was successfully merged into Acts master branch</a:t>
            </a:r>
          </a:p>
          <a:p>
            <a:endParaRPr lang="en-GB" sz="1800" dirty="0"/>
          </a:p>
        </p:txBody>
      </p:sp>
      <p:pic>
        <p:nvPicPr>
          <p:cNvPr id="9" name="Picture Placeholder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4A056CAF-38F7-4803-98D6-6C3B7D69335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tretch>
            <a:fillRect/>
          </a:stretch>
        </p:blipFill>
        <p:spPr>
          <a:xfrm>
            <a:off x="3521009" y="1569466"/>
            <a:ext cx="7832791" cy="1683363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1365D6-144A-4C7A-BBE7-8C6FACDAA20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Angéla Czirkos, Attila Krasznahorkay: Heterogeneous computing in SYCL/DPC++ with the ATLAS Offline Software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15D9E02-93EA-4586-9A6A-FFAD021B02F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Availability, reproducibility</a:t>
            </a:r>
            <a:endParaRPr lang="hu-HU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93AA75C-5AD8-4345-A769-48813C4A1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Acts Common Tracking Software</a:t>
            </a:r>
            <a:endParaRPr lang="hu-HU" dirty="0"/>
          </a:p>
        </p:txBody>
      </p:sp>
      <p:sp>
        <p:nvSpPr>
          <p:cNvPr id="11" name="Speech Bubble: Oval 10">
            <a:extLst>
              <a:ext uri="{FF2B5EF4-FFF2-40B4-BE49-F238E27FC236}">
                <a16:creationId xmlns:a16="http://schemas.microsoft.com/office/drawing/2014/main" id="{532A61EF-6358-4FE0-9ED9-A5F88B117714}"/>
              </a:ext>
            </a:extLst>
          </p:cNvPr>
          <p:cNvSpPr/>
          <p:nvPr/>
        </p:nvSpPr>
        <p:spPr>
          <a:xfrm>
            <a:off x="2009670" y="2763298"/>
            <a:ext cx="1256043" cy="612951"/>
          </a:xfrm>
          <a:prstGeom prst="wedgeEllipseCallout">
            <a:avLst>
              <a:gd name="adj1" fmla="val 132187"/>
              <a:gd name="adj2" fmla="val -571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It wasn’t that easy, but we did it.</a:t>
            </a:r>
            <a:endParaRPr lang="hu-HU" sz="1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1693E1-24ED-4769-8323-375D6A0F2513}"/>
              </a:ext>
            </a:extLst>
          </p:cNvPr>
          <p:cNvSpPr txBox="1"/>
          <p:nvPr/>
        </p:nvSpPr>
        <p:spPr>
          <a:xfrm>
            <a:off x="838200" y="3888712"/>
            <a:ext cx="24275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A follow-up pull request included some updates and documentation for the code and a how-to build and run guide</a:t>
            </a:r>
            <a:endParaRPr lang="hu-HU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7A2109-361A-4F25-961E-02ADEF40B62F}"/>
              </a:ext>
            </a:extLst>
          </p:cNvPr>
          <p:cNvSpPr txBox="1"/>
          <p:nvPr/>
        </p:nvSpPr>
        <p:spPr>
          <a:xfrm>
            <a:off x="5804598" y="5805177"/>
            <a:ext cx="5751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Code is available at: </a:t>
            </a:r>
            <a:r>
              <a:rPr lang="en-GB" sz="12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  <a:hlinkClick r:id="rId3"/>
              </a:rPr>
              <a:t>https://github.com/acts-project/acts/tree/master/Plugins/Sycl</a:t>
            </a:r>
            <a:endParaRPr lang="en-GB" sz="12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GB" sz="12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" name="Picture Placeholder 9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084C398B-6CEF-4568-B6FB-A8625CCE7DE4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/>
          <a:stretch>
            <a:fillRect/>
          </a:stretch>
        </p:blipFill>
        <p:spPr>
          <a:xfrm>
            <a:off x="3521010" y="3366497"/>
            <a:ext cx="7832790" cy="1693116"/>
          </a:xfr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1E34C2F-A080-456C-B92E-31BF23C6BC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1010" y="5133125"/>
            <a:ext cx="7832790" cy="55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498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CA9F47-54A8-4C65-8613-B16DB4363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681163"/>
            <a:ext cx="5023705" cy="4508500"/>
          </a:xfrm>
        </p:spPr>
        <p:txBody>
          <a:bodyPr/>
          <a:lstStyle/>
          <a:p>
            <a:r>
              <a:rPr lang="en-GB" dirty="0"/>
              <a:t>The code ran successfully on the following architectures:</a:t>
            </a:r>
          </a:p>
          <a:p>
            <a:r>
              <a:rPr lang="en-GB" dirty="0"/>
              <a:t>OpenCL backends: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400" dirty="0">
                <a:solidFill>
                  <a:srgbClr val="2A7DBF"/>
                </a:solidFill>
                <a:latin typeface="Arial" charset="0"/>
                <a:cs typeface="Arial" charset="0"/>
              </a:rPr>
              <a:t>Intel Gen9 </a:t>
            </a:r>
            <a:r>
              <a:rPr lang="en-GB" sz="2400" dirty="0">
                <a:solidFill>
                  <a:srgbClr val="2A7DBF"/>
                </a:solidFill>
                <a:latin typeface="Arial" charset="0"/>
                <a:cs typeface="Arial" charset="0"/>
              </a:rPr>
              <a:t>Integrated</a:t>
            </a:r>
            <a:r>
              <a:rPr lang="hu-HU" sz="2400" dirty="0">
                <a:solidFill>
                  <a:srgbClr val="2A7DBF"/>
                </a:solidFill>
                <a:latin typeface="Arial" charset="0"/>
                <a:cs typeface="Arial" charset="0"/>
              </a:rPr>
              <a:t> </a:t>
            </a:r>
            <a:r>
              <a:rPr lang="hu-HU" sz="2400" dirty="0" err="1">
                <a:solidFill>
                  <a:srgbClr val="2A7DBF"/>
                </a:solidFill>
                <a:latin typeface="Arial" charset="0"/>
                <a:cs typeface="Arial" charset="0"/>
              </a:rPr>
              <a:t>Graphics</a:t>
            </a:r>
            <a:r>
              <a:rPr lang="hu-HU" sz="2400" dirty="0">
                <a:solidFill>
                  <a:srgbClr val="2A7DBF"/>
                </a:solidFill>
                <a:latin typeface="Arial" charset="0"/>
                <a:cs typeface="Arial" charset="0"/>
              </a:rPr>
              <a:t> </a:t>
            </a:r>
            <a:endParaRPr lang="en-GB" sz="2400" dirty="0">
              <a:solidFill>
                <a:srgbClr val="2A7DBF"/>
              </a:solidFill>
              <a:latin typeface="Arial" charset="0"/>
              <a:cs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dirty="0"/>
              <a:t>Intel Gen12</a:t>
            </a:r>
            <a:r>
              <a:rPr lang="en-GB" dirty="0"/>
              <a:t> Discrete Graphics </a:t>
            </a:r>
            <a:endParaRPr lang="hu-HU" dirty="0"/>
          </a:p>
          <a:p>
            <a:r>
              <a:rPr lang="hu-HU" dirty="0"/>
              <a:t>(DG-1 </a:t>
            </a:r>
            <a:r>
              <a:rPr lang="hu-HU" dirty="0" err="1"/>
              <a:t>card</a:t>
            </a:r>
            <a:r>
              <a:rPr lang="hu-HU" dirty="0"/>
              <a:t>, </a:t>
            </a:r>
            <a:r>
              <a:rPr lang="hu-HU" dirty="0" err="1"/>
              <a:t>accessed</a:t>
            </a:r>
            <a:r>
              <a:rPr lang="hu-HU" dirty="0"/>
              <a:t> </a:t>
            </a:r>
            <a:r>
              <a:rPr lang="hu-HU" dirty="0" err="1"/>
              <a:t>through</a:t>
            </a:r>
            <a:r>
              <a:rPr lang="hu-HU" dirty="0"/>
              <a:t> </a:t>
            </a:r>
            <a:r>
              <a:rPr lang="hu-HU" dirty="0" err="1"/>
              <a:t>Intel’s</a:t>
            </a:r>
            <a:r>
              <a:rPr lang="hu-HU" dirty="0"/>
              <a:t> </a:t>
            </a:r>
            <a:r>
              <a:rPr lang="hu-HU" dirty="0" err="1"/>
              <a:t>devcloud</a:t>
            </a:r>
            <a:r>
              <a:rPr lang="hu-HU" dirty="0"/>
              <a:t>)</a:t>
            </a:r>
            <a:endParaRPr lang="en-GB" dirty="0"/>
          </a:p>
          <a:p>
            <a:r>
              <a:rPr lang="en-GB" dirty="0"/>
              <a:t>CUDA backends:</a:t>
            </a:r>
            <a:endParaRPr lang="hu-HU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dirty="0"/>
              <a:t>Turing and Pascal </a:t>
            </a:r>
            <a:r>
              <a:rPr lang="en-GB" dirty="0"/>
              <a:t>architectures (3 different devices)</a:t>
            </a:r>
          </a:p>
        </p:txBody>
      </p:sp>
      <p:pic>
        <p:nvPicPr>
          <p:cNvPr id="8" name="Picture Placeholder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2462A767-3B97-4CF9-8D1B-0CE978B0FE9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tretch>
            <a:fillRect/>
          </a:stretch>
        </p:blipFill>
        <p:spPr>
          <a:xfrm>
            <a:off x="5997575" y="2091802"/>
            <a:ext cx="5356225" cy="1552089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DE5C0D-F684-40F6-876B-C08634647FA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Angéla Czirkos, Attila Krasznahorkay: Heterogeneous computing in SYCL/DPC++ with the ATLAS Offline Software</a:t>
            </a:r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983622A-B212-4842-970A-F6CA40502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Heterogeneous computing</a:t>
            </a:r>
            <a:endParaRPr lang="hu-H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2C44C5-F27B-4C75-BAD5-95F453FA0BCC}"/>
              </a:ext>
            </a:extLst>
          </p:cNvPr>
          <p:cNvSpPr txBox="1"/>
          <p:nvPr/>
        </p:nvSpPr>
        <p:spPr>
          <a:xfrm>
            <a:off x="5863493" y="4334747"/>
            <a:ext cx="54887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Compiler: </a:t>
            </a:r>
            <a:r>
              <a:rPr lang="en-GB" sz="1600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dpc</a:t>
            </a:r>
            <a:r>
              <a:rPr lang="en-GB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++ (custom built clang based compiler from </a:t>
            </a:r>
            <a:r>
              <a:rPr lang="en-GB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  <a:hlinkClick r:id="rId3"/>
              </a:rPr>
              <a:t>https://github.com/intel/llvm/</a:t>
            </a:r>
            <a:r>
              <a:rPr lang="en-GB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r>
              <a:rPr lang="en-GB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Clang version: 12.0.0.</a:t>
            </a:r>
          </a:p>
          <a:p>
            <a:r>
              <a:rPr lang="en-GB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Date: 24/08/2020</a:t>
            </a:r>
          </a:p>
          <a:p>
            <a:r>
              <a:rPr lang="en-GB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CUDA version: 10.1.</a:t>
            </a:r>
            <a:endParaRPr lang="hu-HU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560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C182B8-90D2-4816-A6CB-E14F2273F5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112995"/>
            <a:ext cx="5157787" cy="507666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Introductory speech about SYCL and the seed finding algorithm to the Acts group as part of their parallelization discussion.</a:t>
            </a:r>
          </a:p>
          <a:p>
            <a:endParaRPr lang="en-GB" dirty="0"/>
          </a:p>
          <a:p>
            <a:r>
              <a:rPr lang="en-GB" dirty="0"/>
              <a:t>Contributed to the development of DPC++ compiler by providing feedback in form of issues.</a:t>
            </a:r>
          </a:p>
          <a:p>
            <a:r>
              <a:rPr lang="en-GB" sz="1800" dirty="0">
                <a:hlinkClick r:id="rId2"/>
              </a:rPr>
              <a:t>https://github.com/intel/llvm/issues/2328</a:t>
            </a:r>
          </a:p>
          <a:p>
            <a:r>
              <a:rPr lang="en-GB" sz="1800" dirty="0">
                <a:hlinkClick r:id="rId2"/>
              </a:rPr>
              <a:t>https://github.com/intel/llvm/issues/2353</a:t>
            </a:r>
            <a:endParaRPr lang="en-GB" sz="1800" dirty="0"/>
          </a:p>
          <a:p>
            <a:r>
              <a:rPr lang="en-GB" sz="1800" dirty="0">
                <a:hlinkClick r:id="rId3"/>
              </a:rPr>
              <a:t>https://github.com/intel/llvm/issues/2376</a:t>
            </a:r>
            <a:endParaRPr lang="en-GB" sz="1800" dirty="0"/>
          </a:p>
          <a:p>
            <a:endParaRPr lang="en-GB" dirty="0"/>
          </a:p>
          <a:p>
            <a:r>
              <a:rPr lang="en-GB" dirty="0"/>
              <a:t>Discussed further development directions and technical difficulties with </a:t>
            </a:r>
            <a:r>
              <a:rPr lang="en-GB" dirty="0" err="1"/>
              <a:t>Codeplay</a:t>
            </a:r>
            <a:r>
              <a:rPr lang="en-GB" dirty="0"/>
              <a:t> Software.</a:t>
            </a:r>
          </a:p>
          <a:p>
            <a:r>
              <a:rPr lang="hu-HU" dirty="0">
                <a:hlinkClick r:id="rId4"/>
              </a:rPr>
              <a:t>https://indico.cern.ch/event/955809/</a:t>
            </a:r>
            <a:endParaRPr lang="en-GB" dirty="0"/>
          </a:p>
          <a:p>
            <a:endParaRPr lang="en-GB" dirty="0"/>
          </a:p>
          <a:p>
            <a:endParaRPr lang="hu-HU" dirty="0"/>
          </a:p>
        </p:txBody>
      </p:sp>
      <p:pic>
        <p:nvPicPr>
          <p:cNvPr id="9" name="Picture Placeholder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669D81CB-95A0-444B-A18B-CDA15E4B8A8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/>
          <a:stretch>
            <a:fillRect/>
          </a:stretch>
        </p:blipFill>
        <p:spPr>
          <a:xfrm>
            <a:off x="6657350" y="1132209"/>
            <a:ext cx="4417586" cy="2519119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3AEA36-D5C5-423C-A3AF-C8FBDEAF649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035134" y="6273958"/>
            <a:ext cx="4137315" cy="365125"/>
          </a:xfrm>
        </p:spPr>
        <p:txBody>
          <a:bodyPr/>
          <a:lstStyle/>
          <a:p>
            <a:r>
              <a:rPr lang="en-GB"/>
              <a:t>Angéla Czirkos, Attila Krasznahorkay: Heterogeneous computing in SYCL/DPC++ with the ATLAS Offline Software</a:t>
            </a:r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74B6610-81AE-4585-91BB-E79BED284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Contribution </a:t>
            </a:r>
            <a:endParaRPr lang="hu-HU" dirty="0"/>
          </a:p>
        </p:txBody>
      </p:sp>
      <p:pic>
        <p:nvPicPr>
          <p:cNvPr id="15" name="Picture Placeholder 14" descr="A screenshot of a cell phone&#10;&#10;Description automatically generated">
            <a:extLst>
              <a:ext uri="{FF2B5EF4-FFF2-40B4-BE49-F238E27FC236}">
                <a16:creationId xmlns:a16="http://schemas.microsoft.com/office/drawing/2014/main" id="{DE2072E0-6FBC-4B78-9B88-86C0DA24F3A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6"/>
          <a:stretch>
            <a:fillRect/>
          </a:stretch>
        </p:blipFill>
        <p:spPr>
          <a:xfrm>
            <a:off x="6657350" y="4722352"/>
            <a:ext cx="4417586" cy="1076786"/>
          </a:xfr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24EA4DC-305D-4FCA-A1BD-573D29BB60F0}"/>
              </a:ext>
            </a:extLst>
          </p:cNvPr>
          <p:cNvSpPr txBox="1"/>
          <p:nvPr/>
        </p:nvSpPr>
        <p:spPr>
          <a:xfrm>
            <a:off x="6657350" y="4299025"/>
            <a:ext cx="44175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Discussion with </a:t>
            </a:r>
            <a:r>
              <a:rPr lang="en-GB" sz="1600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Codeplay</a:t>
            </a:r>
            <a:r>
              <a:rPr lang="en-GB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:</a:t>
            </a:r>
            <a:endParaRPr lang="hu-HU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559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86545" y="2541964"/>
            <a:ext cx="6069881" cy="812968"/>
          </a:xfrm>
        </p:spPr>
        <p:txBody>
          <a:bodyPr>
            <a:noAutofit/>
          </a:bodyPr>
          <a:lstStyle/>
          <a:p>
            <a:r>
              <a:rPr lang="fr-FR" sz="6000" dirty="0"/>
              <a:t>QUESTIONS?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48492" y="4082671"/>
            <a:ext cx="12143508" cy="490538"/>
          </a:xfrm>
        </p:spPr>
        <p:txBody>
          <a:bodyPr>
            <a:noAutofit/>
          </a:bodyPr>
          <a:lstStyle/>
          <a:p>
            <a:pPr algn="ctr"/>
            <a:r>
              <a:rPr lang="fr-FR" sz="3600" dirty="0"/>
              <a:t>angela.czirkos@cern.ch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047" y="1295407"/>
            <a:ext cx="1171074" cy="1171074"/>
          </a:xfrm>
          <a:prstGeom prst="rect">
            <a:avLst/>
          </a:prstGeom>
        </p:spPr>
      </p:pic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Angéla Czirkos, Attila Krasznahorkay: Heterogeneous computing in SYCL/DPC++ with the ATLAS Offline Software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39252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2A7DBF"/>
            </a:solidFill>
            <a:latin typeface="Arial" charset="0"/>
            <a:ea typeface="Arial" charset="0"/>
            <a:cs typeface="Arial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</TotalTime>
  <Words>600</Words>
  <Application>Microsoft Office PowerPoint</Application>
  <PresentationFormat>Widescreen</PresentationFormat>
  <Paragraphs>57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Cambria Math</vt:lpstr>
      <vt:lpstr>Thème Office</vt:lpstr>
      <vt:lpstr>Intel oneAPI Integration Tests With the ATLAS Offline Software</vt:lpstr>
      <vt:lpstr>SYCL/DPC++</vt:lpstr>
      <vt:lpstr>Track seeding</vt:lpstr>
      <vt:lpstr>Evaluation</vt:lpstr>
      <vt:lpstr>Acts Common Tracking Software</vt:lpstr>
      <vt:lpstr>Heterogeneous computing</vt:lpstr>
      <vt:lpstr>Contribution 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 oneAPI Integration Tests With the ATLAS Offline Software</dc:title>
  <dc:creator>Czirkos</dc:creator>
  <cp:lastModifiedBy>Czirkos Angéla</cp:lastModifiedBy>
  <cp:revision>36</cp:revision>
  <dcterms:created xsi:type="dcterms:W3CDTF">2020-09-21T19:22:16Z</dcterms:created>
  <dcterms:modified xsi:type="dcterms:W3CDTF">2020-09-23T17:00:24Z</dcterms:modified>
</cp:coreProperties>
</file>