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4" y="1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2850" spc="-28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2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演示文稿标题</a:t>
            </a:r>
          </a:p>
        </p:txBody>
      </p:sp>
      <p:sp>
        <p:nvSpPr>
          <p:cNvPr id="1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说明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事实信息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事实信息</a:t>
            </a:r>
          </a:p>
        </p:txBody>
      </p:sp>
      <p:sp>
        <p:nvSpPr>
          <p:cNvPr id="107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属性</a:t>
            </a:r>
          </a:p>
        </p:txBody>
      </p:sp>
      <p:sp>
        <p:nvSpPr>
          <p:cNvPr id="116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“著名引文”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演示文稿标题</a:t>
            </a:r>
          </a:p>
        </p:txBody>
      </p:sp>
      <p:sp>
        <p:nvSpPr>
          <p:cNvPr id="2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作者和日期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2850" spc="-28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作者和日期</a:t>
            </a:r>
          </a:p>
        </p:txBody>
      </p:sp>
      <p:sp>
        <p:nvSpPr>
          <p:cNvPr id="2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幻灯片标题</a:t>
            </a:r>
          </a:p>
        </p:txBody>
      </p:sp>
      <p:sp>
        <p:nvSpPr>
          <p:cNvPr id="33" name="图像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幻灯片副标题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标题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43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4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61" name="图像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幻灯片副标题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6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章节标题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章节标题</a:t>
            </a:r>
          </a:p>
        </p:txBody>
      </p:sp>
      <p:sp>
        <p:nvSpPr>
          <p:cNvPr id="7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幻灯片标题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80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8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议程标题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议程标题</a:t>
            </a:r>
          </a:p>
        </p:txBody>
      </p:sp>
      <p:sp>
        <p:nvSpPr>
          <p:cNvPr id="89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议程主题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议程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z="4180" spc="-41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议程副标题</a:t>
            </a:r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幻灯片标题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87530" y="12684760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作者和日期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2" name="重子与重子数守恒"/>
          <p:cNvSpPr txBox="1">
            <a:spLocks noGrp="1"/>
          </p:cNvSpPr>
          <p:nvPr>
            <p:ph type="ctrTitle"/>
          </p:nvPr>
        </p:nvSpPr>
        <p:spPr>
          <a:xfrm>
            <a:off x="3697356" y="3068476"/>
            <a:ext cx="16763999" cy="2329027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重子与重子数守恒</a:t>
            </a:r>
            <a:endParaRPr dirty="0"/>
          </a:p>
        </p:txBody>
      </p:sp>
      <p:sp>
        <p:nvSpPr>
          <p:cNvPr id="153" name="学生：周漪林…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767715">
              <a:defRPr sz="5952" spc="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rPr dirty="0" err="1">
                <a:solidFill>
                  <a:schemeClr val="tx1"/>
                </a:solidFill>
              </a:rPr>
              <a:t>学生：周漪林</a:t>
            </a:r>
            <a:endParaRPr dirty="0">
              <a:solidFill>
                <a:schemeClr val="tx1"/>
              </a:solidFill>
            </a:endParaRPr>
          </a:p>
          <a:p>
            <a:pPr defTabSz="767715">
              <a:defRPr sz="5952" spc="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rPr dirty="0">
                <a:solidFill>
                  <a:schemeClr val="tx1"/>
                </a:solidFill>
              </a:rPr>
              <a:t>课题组：清华&amp;南师CMSpsi2sJpsi研究组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重子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重子</a:t>
            </a:r>
          </a:p>
        </p:txBody>
      </p:sp>
      <p:sp>
        <p:nvSpPr>
          <p:cNvPr id="156" name="Bary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92479">
              <a:defRPr sz="4224" spc="-42"/>
            </a:lvl1pPr>
          </a:lstStyle>
          <a:p>
            <a:r>
              <a:t>Baryon</a:t>
            </a:r>
          </a:p>
        </p:txBody>
      </p:sp>
      <p:sp>
        <p:nvSpPr>
          <p:cNvPr id="157" name="由三个夸克或三个反夸克组成的复合粒子…"/>
          <p:cNvSpPr txBox="1">
            <a:spLocks noGrp="1"/>
          </p:cNvSpPr>
          <p:nvPr>
            <p:ph type="body" idx="4294967295"/>
          </p:nvPr>
        </p:nvSpPr>
        <p:spPr>
          <a:xfrm>
            <a:off x="1219200" y="4013200"/>
            <a:ext cx="21945600" cy="8483600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由三个夸克或三个反夸克组成的复合粒子</a:t>
            </a:r>
            <a:endParaRPr lang="en-US" dirty="0"/>
          </a:p>
          <a:p>
            <a:endParaRPr dirty="0"/>
          </a:p>
          <a:p>
            <a:r>
              <a:rPr dirty="0" err="1"/>
              <a:t>属于强子一类</a:t>
            </a:r>
            <a:endParaRPr lang="en-US" dirty="0"/>
          </a:p>
          <a:p>
            <a:endParaRPr dirty="0"/>
          </a:p>
          <a:p>
            <a:r>
              <a:rPr dirty="0" err="1"/>
              <a:t>费米子</a:t>
            </a:r>
            <a:endParaRPr lang="en-US" dirty="0"/>
          </a:p>
          <a:p>
            <a:endParaRPr dirty="0"/>
          </a:p>
          <a:p>
            <a:r>
              <a:rPr dirty="0" err="1"/>
              <a:t>常见重子：质子、中子</a:t>
            </a:r>
            <a:r>
              <a:rPr dirty="0"/>
              <a:t>……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重子列表"/>
          <p:cNvSpPr txBox="1">
            <a:spLocks noGrp="1"/>
          </p:cNvSpPr>
          <p:nvPr>
            <p:ph type="title"/>
          </p:nvPr>
        </p:nvSpPr>
        <p:spPr>
          <a:xfrm>
            <a:off x="-13959" y="5562214"/>
            <a:ext cx="6690383" cy="1443910"/>
          </a:xfrm>
          <a:prstGeom prst="rect">
            <a:avLst/>
          </a:prstGeom>
        </p:spPr>
        <p:txBody>
          <a:bodyPr/>
          <a:lstStyle>
            <a:lvl1pPr defTabSz="2194559">
              <a:defRPr sz="7560" spc="-75"/>
            </a:lvl1pPr>
          </a:lstStyle>
          <a:p>
            <a:r>
              <a:t>重子列表</a:t>
            </a:r>
          </a:p>
        </p:txBody>
      </p:sp>
      <p:pic>
        <p:nvPicPr>
          <p:cNvPr id="160" name="94F44D3C-91FA-4FBB-846A-61356A8860A4-L0-001.jpeg" descr="94F44D3C-91FA-4FBB-846A-61356A8860A4-L0-0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970" y="7018610"/>
            <a:ext cx="16080908" cy="42438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AA9D6268-C799-4865-86A3-06B2F2307000-L0-001.jpeg" descr="AA9D6268-C799-4865-86A3-06B2F2307000-L0-00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42" y="609913"/>
            <a:ext cx="16122766" cy="60949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重子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重子数</a:t>
            </a:r>
            <a:endParaRPr dirty="0"/>
          </a:p>
        </p:txBody>
      </p:sp>
      <p:sp>
        <p:nvSpPr>
          <p:cNvPr id="165" name="重子的重子数为+1，反重子的重子数为-1…"/>
          <p:cNvSpPr txBox="1">
            <a:spLocks noGrp="1"/>
          </p:cNvSpPr>
          <p:nvPr>
            <p:ph type="body" idx="4294967295"/>
          </p:nvPr>
        </p:nvSpPr>
        <p:spPr>
          <a:xfrm>
            <a:off x="1219200" y="2616200"/>
            <a:ext cx="21945600" cy="8483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/>
              <a:t>夸克禁闭：组成粒子的夸克的色荷总和必须为零</a:t>
            </a:r>
          </a:p>
          <a:p>
            <a:endParaRPr lang="zh-CN" altLang="en-US" dirty="0"/>
          </a:p>
          <a:p>
            <a:r>
              <a:rPr lang="zh-CN" altLang="en-US" dirty="0"/>
              <a:t>强子：介子和重子</a:t>
            </a:r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/>
              <a:t>三种不同颜色的夸克组成一个重子，其重子数为</a:t>
            </a:r>
            <a:r>
              <a:rPr lang="en-US" altLang="zh-CN" dirty="0"/>
              <a:t>1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三种不同反颜色的反夸克组成一个反重子，其重子数为</a:t>
            </a:r>
            <a:r>
              <a:rPr lang="en-US" altLang="zh-CN" dirty="0"/>
              <a:t>-1</a:t>
            </a:r>
          </a:p>
          <a:p>
            <a:endParaRPr lang="en-US" dirty="0"/>
          </a:p>
          <a:p>
            <a:r>
              <a:rPr lang="zh-CN" altLang="en-US" dirty="0"/>
              <a:t>夸克的重子数定义为</a:t>
            </a:r>
            <a:r>
              <a:rPr lang="en-US" altLang="zh-CN" dirty="0"/>
              <a:t>1/3</a:t>
            </a:r>
            <a:endParaRPr lang="en-US" dirty="0"/>
          </a:p>
          <a:p>
            <a:pPr marL="0" indent="0">
              <a:buNone/>
            </a:pPr>
            <a:endParaRPr dirty="0"/>
          </a:p>
          <a:p>
            <a:r>
              <a:rPr dirty="0" err="1"/>
              <a:t>除了质子以外的其他重子最终都要衰变为质子</a:t>
            </a:r>
            <a:endParaRPr lang="en-US" dirty="0"/>
          </a:p>
          <a:p>
            <a:endParaRPr lang="en-US" dirty="0"/>
          </a:p>
          <a:p>
            <a:endParaRPr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重子数守恒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重子数守恒</a:t>
            </a:r>
          </a:p>
        </p:txBody>
      </p:sp>
      <p:sp>
        <p:nvSpPr>
          <p:cNvPr id="169" name="夸克禁闭：组成粒子的夸克的色荷总和必须为零…"/>
          <p:cNvSpPr txBox="1">
            <a:spLocks noGrp="1"/>
          </p:cNvSpPr>
          <p:nvPr>
            <p:ph type="body" idx="4294967295"/>
          </p:nvPr>
        </p:nvSpPr>
        <p:spPr>
          <a:xfrm>
            <a:off x="1219200" y="2999409"/>
            <a:ext cx="21945600" cy="84836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dirty="0"/>
          </a:p>
          <a:p>
            <a:r>
              <a:rPr lang="zh-CN" altLang="en-US" dirty="0"/>
              <a:t>重子数是一个相加性量子数</a:t>
            </a:r>
            <a:endParaRPr lang="en-US" altLang="zh-CN" dirty="0"/>
          </a:p>
          <a:p>
            <a:endParaRPr lang="en-US" dirty="0"/>
          </a:p>
          <a:p>
            <a:r>
              <a:rPr dirty="0" err="1"/>
              <a:t>反应前后各粒子的重子数之和等于反应之后各粒子的重子数之和</a:t>
            </a:r>
            <a:endParaRPr lang="en-US" dirty="0"/>
          </a:p>
          <a:p>
            <a:endParaRPr lang="en-US" dirty="0"/>
          </a:p>
          <a:p>
            <a:r>
              <a:rPr lang="zh-CN" altLang="en-US" dirty="0"/>
              <a:t>对于强相互作用、弱相互作用、电磁相互作用都是成立的</a:t>
            </a:r>
            <a:endParaRPr lang="en-US" altLang="zh-CN" dirty="0"/>
          </a:p>
          <a:p>
            <a:endParaRPr lang="en-US" dirty="0"/>
          </a:p>
          <a:p>
            <a:r>
              <a:rPr lang="zh-CN" altLang="en-US" dirty="0"/>
              <a:t>推论：重子与反重子对是同时产生或者湮灭的。</a:t>
            </a:r>
            <a:endParaRPr lang="en-US" dirty="0"/>
          </a:p>
          <a:p>
            <a:endParaRPr lang="en-US" dirty="0"/>
          </a:p>
          <a:p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重子数守恒例子"/>
          <p:cNvSpPr txBox="1">
            <a:spLocks noGrp="1"/>
          </p:cNvSpPr>
          <p:nvPr>
            <p:ph type="title"/>
          </p:nvPr>
        </p:nvSpPr>
        <p:spPr>
          <a:xfrm>
            <a:off x="6347791" y="764761"/>
            <a:ext cx="9753600" cy="1600200"/>
          </a:xfrm>
          <a:prstGeom prst="rect">
            <a:avLst/>
          </a:prstGeom>
        </p:spPr>
        <p:txBody>
          <a:bodyPr>
            <a:normAutofit/>
          </a:bodyPr>
          <a:lstStyle>
            <a:lvl1pPr defTabSz="1316736">
              <a:defRPr sz="4536" spc="-45"/>
            </a:lvl1pPr>
          </a:lstStyle>
          <a:p>
            <a:r>
              <a:rPr sz="8800" dirty="0" err="1"/>
              <a:t>重子数守恒例子</a:t>
            </a:r>
            <a:endParaRPr sz="8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幻灯片项目符号文本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1361005" y="2195484"/>
                <a:ext cx="9757569" cy="1042721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Λ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5400" dirty="0"/>
                  <a:t>→ </a:t>
                </a:r>
                <a:r>
                  <a:rPr lang="en-US" altLang="zh-CN" sz="5400" dirty="0"/>
                  <a:t>p+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Λ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5400" dirty="0"/>
                  <a:t>→ </a:t>
                </a:r>
                <a:r>
                  <a:rPr lang="en-US" altLang="zh-CN" sz="5400" dirty="0"/>
                  <a:t>p+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5400" dirty="0"/>
                  <a:t> → </a:t>
                </a:r>
                <a:r>
                  <a:rPr lang="en-US" altLang="zh-CN" sz="5400" dirty="0"/>
                  <a:t>n+</a:t>
                </a:r>
                <a14:m>
                  <m:oMath xmlns:m="http://schemas.openxmlformats.org/officeDocument/2006/math">
                    <m:r>
                      <a:rPr lang="en-US" altLang="zh-CN" sz="5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540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sz="5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sz="54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altLang="zh-CN" sz="5400" b="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Σ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n+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Σ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p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Σ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p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Ξ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Λ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5400" dirty="0"/>
                  <a:t>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Ξ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Λ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5400" dirty="0"/>
                  <a:t>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Ω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Ξ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54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Ω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Ξ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54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Ω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5400" dirty="0"/>
                  <a:t> →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Λ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54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Κ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ar-AE" altLang="zh-CN" sz="5400" dirty="0"/>
              </a:p>
              <a:p>
                <a:endParaRPr lang="en-US" altLang="zh-CN" dirty="0"/>
              </a:p>
              <a:p>
                <a:pPr marL="0" indent="0"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73" name="幻灯片项目符号文本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361005" y="2195484"/>
                <a:ext cx="9757569" cy="10427212"/>
              </a:xfrm>
              <a:prstGeom prst="rect">
                <a:avLst/>
              </a:prstGeom>
              <a:blipFill>
                <a:blip r:embed="rId2"/>
                <a:stretch>
                  <a:fillRect t="-2279" b="-1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幻灯片项目符号文本">
            <a:extLst>
              <a:ext uri="{FF2B5EF4-FFF2-40B4-BE49-F238E27FC236}">
                <a16:creationId xmlns:a16="http://schemas.microsoft.com/office/drawing/2014/main" id="{364877AC-C646-494E-8722-7581D1F63860}"/>
              </a:ext>
            </a:extLst>
          </p:cNvPr>
          <p:cNvSpPr txBox="1">
            <a:spLocks/>
          </p:cNvSpPr>
          <p:nvPr/>
        </p:nvSpPr>
        <p:spPr>
          <a:xfrm>
            <a:off x="14859000" y="4142491"/>
            <a:ext cx="9757569" cy="9325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5461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922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383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844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305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  <a:lvl6pPr marL="32766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6pPr>
            <a:lvl7pPr marL="38227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7pPr>
            <a:lvl8pPr marL="43688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8pPr>
            <a:lvl9pPr marL="4914900" marR="0" indent="-546100" algn="l" defTabSz="2438338" rtl="0" latinLnBrk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ct val="150000"/>
              <a:buFontTx/>
              <a:buChar char="•"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nela Text Regular"/>
                <a:ea typeface="Canela Text Regular"/>
                <a:cs typeface="Canela Text Regular"/>
                <a:sym typeface="Canela Text Regular"/>
              </a:defRPr>
            </a:lvl9pPr>
          </a:lstStyle>
          <a:p>
            <a:endParaRPr lang="ar-AE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D55B5FD-3EF3-4DD4-AA5A-714C19C7A99A}"/>
                  </a:ext>
                </a:extLst>
              </p:cNvPr>
              <p:cNvSpPr txBox="1"/>
              <p:nvPr/>
            </p:nvSpPr>
            <p:spPr>
              <a:xfrm>
                <a:off x="9283148" y="5216760"/>
                <a:ext cx="12165496" cy="23462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r>
                  <a:rPr lang="en-US" altLang="zh-CN" sz="5400" dirty="0"/>
                  <a:t>Easy     </a:t>
                </a:r>
                <a:r>
                  <a:rPr lang="en-US" altLang="zh-CN" sz="5400" dirty="0" err="1"/>
                  <a:t>p</a:t>
                </a:r>
                <a:r>
                  <a:rPr kumimoji="0" lang="en-US" altLang="zh-CN" sz="5400" b="0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nela Text Regular"/>
                  </a:rPr>
                  <a:t>+p</a:t>
                </a:r>
                <a:r>
                  <a:rPr lang="zh-CN" altLang="en-US" sz="5400" dirty="0"/>
                  <a:t> →</a:t>
                </a:r>
                <a:r>
                  <a:rPr lang="el-GR" altLang="zh-CN" sz="5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sz="5400"/>
                      <m:t>Λ</m:t>
                    </m:r>
                  </m:oMath>
                </a14:m>
                <a:r>
                  <a:rPr kumimoji="0" lang="en-US" altLang="zh-CN" sz="5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nela Text Regular"/>
                  </a:rPr>
                  <a:t>+p+</a:t>
                </a:r>
                <a:r>
                  <a:rPr lang="en-US" altLang="zh-CN" sz="5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altLang="zh-CN" sz="5400"/>
                          <m:t>Κ</m:t>
                        </m:r>
                        <m:r>
                          <m:rPr>
                            <m:nor/>
                          </m:rPr>
                          <a:rPr lang="el-GR" altLang="zh-CN" sz="5400"/>
                          <m:t> </m:t>
                        </m:r>
                      </m:e>
                      <m:sup>
                        <m:r>
                          <a:rPr lang="en-US" altLang="zh-CN" sz="5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5400" dirty="0"/>
              </a:p>
              <a:p>
                <a:endParaRPr lang="en-US" altLang="zh-CN" sz="5400" dirty="0"/>
              </a:p>
              <a:p>
                <a:r>
                  <a:rPr lang="en-US" altLang="zh-CN" sz="5400" dirty="0"/>
                  <a:t>Slow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sz="5400" smtClean="0"/>
                      <m:t>Λ</m:t>
                    </m:r>
                    <m:r>
                      <m:rPr>
                        <m:nor/>
                      </m:rPr>
                      <a:rPr lang="zh-CN" altLang="en-US" sz="5400" dirty="0"/>
                      <m:t>→</m:t>
                    </m:r>
                  </m:oMath>
                </a14:m>
                <a:r>
                  <a:rPr kumimoji="0" lang="en-US" altLang="zh-CN" sz="5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nela Text Regular"/>
                  </a:rPr>
                  <a:t>p+</a:t>
                </a:r>
                <a14:m>
                  <m:oMath xmlns:m="http://schemas.openxmlformats.org/officeDocument/2006/math">
                    <m:r>
                      <a:rPr kumimoji="0" lang="zh-CN" altLang="en-US" sz="54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sym typeface="Canela Text Regular"/>
                      </a:rPr>
                      <m:t>𝜋</m:t>
                    </m:r>
                  </m:oMath>
                </a14:m>
                <a:endParaRPr kumimoji="0" lang="zh-CN" altLang="en-US" sz="5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nela Text Regular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D55B5FD-3EF3-4DD4-AA5A-714C19C7A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148" y="5216760"/>
                <a:ext cx="12165496" cy="2346283"/>
              </a:xfrm>
              <a:prstGeom prst="rect">
                <a:avLst/>
              </a:prstGeom>
              <a:blipFill>
                <a:blip r:embed="rId3"/>
                <a:stretch>
                  <a:fillRect t="-10130" b="-1506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206</Words>
  <Application>Microsoft Office PowerPoint</Application>
  <PresentationFormat>自定义</PresentationFormat>
  <Paragraphs>49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Avenir Next Demi Bold</vt:lpstr>
      <vt:lpstr>Avenir Next Medium</vt:lpstr>
      <vt:lpstr>Avenir Next Regular</vt:lpstr>
      <vt:lpstr>Canela Bold</vt:lpstr>
      <vt:lpstr>Canela Deck Regular</vt:lpstr>
      <vt:lpstr>Canela Regular</vt:lpstr>
      <vt:lpstr>Canela Text Regular</vt:lpstr>
      <vt:lpstr>Helvetica Neue</vt:lpstr>
      <vt:lpstr>Cambria Math</vt:lpstr>
      <vt:lpstr>23_ClassicWhite</vt:lpstr>
      <vt:lpstr>重子与重子数守恒</vt:lpstr>
      <vt:lpstr>重子</vt:lpstr>
      <vt:lpstr>重子列表</vt:lpstr>
      <vt:lpstr>重子数</vt:lpstr>
      <vt:lpstr>重子数守恒</vt:lpstr>
      <vt:lpstr>重子数守恒例子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重子与重子数守恒</dc:title>
  <cp:lastModifiedBy>周 漪林</cp:lastModifiedBy>
  <cp:revision>9</cp:revision>
  <dcterms:modified xsi:type="dcterms:W3CDTF">2020-09-24T10:20:16Z</dcterms:modified>
</cp:coreProperties>
</file>