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9" r:id="rId4"/>
    <p:sldId id="278" r:id="rId5"/>
    <p:sldId id="284" r:id="rId6"/>
    <p:sldId id="281" r:id="rId7"/>
    <p:sldId id="282" r:id="rId8"/>
    <p:sldId id="285" r:id="rId9"/>
    <p:sldId id="288" r:id="rId10"/>
    <p:sldId id="289" r:id="rId11"/>
    <p:sldId id="273" r:id="rId12"/>
    <p:sldId id="298" r:id="rId13"/>
    <p:sldId id="280" r:id="rId14"/>
    <p:sldId id="275" r:id="rId15"/>
    <p:sldId id="295" r:id="rId16"/>
    <p:sldId id="286" r:id="rId17"/>
    <p:sldId id="290" r:id="rId18"/>
    <p:sldId id="291" r:id="rId19"/>
    <p:sldId id="283" r:id="rId20"/>
    <p:sldId id="292" r:id="rId21"/>
    <p:sldId id="297" r:id="rId22"/>
    <p:sldId id="299" r:id="rId23"/>
    <p:sldId id="29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60" d="100"/>
          <a:sy n="60" d="100"/>
        </p:scale>
        <p:origin x="5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3154-B523-4D30-90F0-98AE70565B8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0392-0E83-4C88-AAC5-EC6CBA9F9A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803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3154-B523-4D30-90F0-98AE70565B8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0392-0E83-4C88-AAC5-EC6CBA9F9A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828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3154-B523-4D30-90F0-98AE70565B8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0392-0E83-4C88-AAC5-EC6CBA9F9A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217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3154-B523-4D30-90F0-98AE70565B8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0392-0E83-4C88-AAC5-EC6CBA9F9A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87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3154-B523-4D30-90F0-98AE70565B8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0392-0E83-4C88-AAC5-EC6CBA9F9A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32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3154-B523-4D30-90F0-98AE70565B8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0392-0E83-4C88-AAC5-EC6CBA9F9A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275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3154-B523-4D30-90F0-98AE70565B8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0392-0E83-4C88-AAC5-EC6CBA9F9A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17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3154-B523-4D30-90F0-98AE70565B8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0392-0E83-4C88-AAC5-EC6CBA9F9A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959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3154-B523-4D30-90F0-98AE70565B8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0392-0E83-4C88-AAC5-EC6CBA9F9A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979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3154-B523-4D30-90F0-98AE70565B8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0392-0E83-4C88-AAC5-EC6CBA9F9A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413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B3154-B523-4D30-90F0-98AE70565B8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10392-0E83-4C88-AAC5-EC6CBA9F9A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497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B3154-B523-4D30-90F0-98AE70565B8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10392-0E83-4C88-AAC5-EC6CBA9F9A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799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34.png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1.wmf"/><Relationship Id="rId10" Type="http://schemas.openxmlformats.org/officeDocument/2006/relationships/image" Target="../media/image35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3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jpeg"/><Relationship Id="rId9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53.png"/><Relationship Id="rId7" Type="http://schemas.openxmlformats.org/officeDocument/2006/relationships/image" Target="../media/image46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53.png"/><Relationship Id="rId7" Type="http://schemas.openxmlformats.org/officeDocument/2006/relationships/image" Target="../media/image64.png"/><Relationship Id="rId12" Type="http://schemas.openxmlformats.org/officeDocument/2006/relationships/image" Target="../media/image50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49.jpeg"/><Relationship Id="rId5" Type="http://schemas.openxmlformats.org/officeDocument/2006/relationships/image" Target="../media/image62.png"/><Relationship Id="rId10" Type="http://schemas.openxmlformats.org/officeDocument/2006/relationships/image" Target="../media/image48.jpeg"/><Relationship Id="rId4" Type="http://schemas.openxmlformats.org/officeDocument/2006/relationships/image" Target="../media/image54.png"/><Relationship Id="rId9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52.jpeg"/><Relationship Id="rId7" Type="http://schemas.openxmlformats.org/officeDocument/2006/relationships/image" Target="../media/image5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02564"/>
            <a:ext cx="6326373" cy="230640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-24250" y="858086"/>
            <a:ext cx="61941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Afterburner configurations to control polarisation of FEL output</a:t>
            </a:r>
            <a:endParaRPr lang="en-GB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9534" y="3106585"/>
            <a:ext cx="3508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Jenny Morgan</a:t>
            </a:r>
          </a:p>
          <a:p>
            <a:pPr algn="ctr"/>
            <a:r>
              <a:rPr lang="en-GB" sz="2400" dirty="0" smtClean="0"/>
              <a:t>University of Strathclyde</a:t>
            </a:r>
            <a:endParaRPr lang="en-GB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49" y="5414163"/>
            <a:ext cx="998424" cy="998424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3" name="TextBox 12"/>
          <p:cNvSpPr txBox="1"/>
          <p:nvPr/>
        </p:nvSpPr>
        <p:spPr>
          <a:xfrm>
            <a:off x="1364390" y="5419530"/>
            <a:ext cx="17084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C</a:t>
            </a:r>
            <a:r>
              <a:rPr lang="en-GB" sz="16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omputational</a:t>
            </a:r>
          </a:p>
          <a:p>
            <a:r>
              <a:rPr lang="en-GB" sz="16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N</a:t>
            </a:r>
            <a:r>
              <a:rPr lang="en-GB" sz="16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onlinear and</a:t>
            </a:r>
          </a:p>
          <a:p>
            <a:r>
              <a:rPr lang="en-GB" sz="16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Q</a:t>
            </a:r>
            <a:r>
              <a:rPr lang="en-GB" sz="16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uantum</a:t>
            </a:r>
          </a:p>
          <a:p>
            <a:r>
              <a:rPr lang="en-GB" sz="16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O</a:t>
            </a:r>
            <a:r>
              <a:rPr lang="en-GB" sz="16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ptics</a:t>
            </a:r>
            <a:endParaRPr lang="en-GB" sz="1600" dirty="0">
              <a:latin typeface="Arial Rounded MT Bold" panose="020F07040305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227" y="5414163"/>
            <a:ext cx="1701278" cy="96122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579" y="5414163"/>
            <a:ext cx="1907101" cy="106881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2179" y="5541300"/>
            <a:ext cx="2249821" cy="95544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629" y="5289937"/>
            <a:ext cx="1828826" cy="1231421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326373" y="4056789"/>
            <a:ext cx="861237" cy="8470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7033437" y="4393552"/>
            <a:ext cx="861237" cy="8470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9" t="-775" b="775"/>
          <a:stretch/>
        </p:blipFill>
        <p:spPr>
          <a:xfrm>
            <a:off x="6454587" y="274708"/>
            <a:ext cx="5476753" cy="428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04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56031"/>
            <a:ext cx="655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+mj-lt"/>
              </a:rPr>
              <a:t>Laguerre-Gaussian Beams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230043" y="255094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+mj-lt"/>
              </a:rPr>
              <a:t>Generation methods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3831" y="1068988"/>
            <a:ext cx="1151119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Techniques for generating </a:t>
            </a:r>
            <a:r>
              <a:rPr lang="en-GB" dirty="0">
                <a:latin typeface="Helvetica" panose="020B0604020202020204" pitchFamily="34" charset="0"/>
                <a:cs typeface="Helvetica" panose="020B0604020202020204" pitchFamily="34" charset="0"/>
              </a:rPr>
              <a:t>Poincaré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beams include: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interferometric techniques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q-plates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liquid crystal spatial light modulators.</a:t>
            </a:r>
          </a:p>
          <a:p>
            <a:endParaRPr lang="en-US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These use external conversion optics which superimpose orthogonally polarized transverse modes. </a:t>
            </a: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This limits the wavelength and power of the </a:t>
            </a:r>
            <a:r>
              <a:rPr lang="en-GB" dirty="0">
                <a:latin typeface="Helvetica" panose="020B0604020202020204" pitchFamily="34" charset="0"/>
                <a:cs typeface="Helvetica" panose="020B0604020202020204" pitchFamily="34" charset="0"/>
              </a:rPr>
              <a:t>Poincaré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beams generated through these methods. </a:t>
            </a:r>
          </a:p>
          <a:p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No optics method currently exists at X-rays. </a:t>
            </a:r>
          </a:p>
          <a:p>
            <a:endParaRPr lang="en-US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We want to generate bight </a:t>
            </a:r>
            <a:r>
              <a:rPr lang="en-US" dirty="0">
                <a:latin typeface="MinionLT-Regular"/>
              </a:rPr>
              <a:t>generating bright, tunable, coherent Poincaré beams </a:t>
            </a:r>
            <a:r>
              <a:rPr lang="en-US" dirty="0" smtClean="0">
                <a:latin typeface="MinionLT-Regular"/>
              </a:rPr>
              <a:t>with wavelengths as short as X-rays. </a:t>
            </a: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Solution: Use a FEL.</a:t>
            </a:r>
          </a:p>
          <a:p>
            <a:endParaRPr lang="en-US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68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568176"/>
            <a:ext cx="3270693" cy="3180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4748826"/>
            <a:ext cx="33669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 smtClean="0"/>
              <a:t>Figure : Electrons exchange energy with the radiation field causing them to bunch together and emit coherently[1]. </a:t>
            </a:r>
            <a:endParaRPr lang="en-GB" sz="1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44905" y="6128084"/>
            <a:ext cx="119192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[1] Brian 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WJ McNeil and Neil R Thompson. X-ray free-electron lasers.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Nature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photonics</a:t>
            </a:r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4(12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):814, 2010</a:t>
            </a:r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6268" y="3619165"/>
            <a:ext cx="59837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Resonant wavelength: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 smtClean="0"/>
          </a:p>
          <a:p>
            <a:endParaRPr lang="en-GB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44905" y="262219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+mj-lt"/>
              </a:rPr>
              <a:t>Free Electron Lasers, FELs 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7528664" y="3915280"/>
                <a:ext cx="2839687" cy="569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m:rPr>
                              <m:nor/>
                            </m:rPr>
                            <a:rPr lang="en-GB" dirty="0"/>
                            <m:t> 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m:rPr>
                                  <m:nor/>
                                </m:rPr>
                                <a:rPr lang="en-GB" dirty="0"/>
                                <m:t> </m:t>
                              </m:r>
                            </m:e>
                            <m:sub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(1+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8664" y="3915280"/>
                <a:ext cx="2839687" cy="56932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5977136" y="4881319"/>
                <a:ext cx="3370520" cy="1101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r>
                          <m:rPr>
                            <m:nor/>
                          </m:rPr>
                          <a:rPr lang="en-GB" sz="1600" dirty="0"/>
                          <m:t> 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GB" sz="1600" dirty="0" smtClean="0"/>
                  <a:t> </a:t>
                </a:r>
                <a:r>
                  <a:rPr lang="en-GB" sz="1600" dirty="0"/>
                  <a:t>-</a:t>
                </a:r>
                <a:r>
                  <a:rPr lang="en-GB" sz="1600" dirty="0" smtClean="0"/>
                  <a:t> undulator wavelength</a:t>
                </a:r>
              </a:p>
              <a:p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1600" dirty="0" smtClean="0"/>
                  <a:t>    - harmonic number </a:t>
                </a:r>
                <a:endParaRPr lang="en-GB" sz="1600" dirty="0" smtClean="0"/>
              </a:p>
              <a:p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GB" sz="1600" dirty="0" smtClean="0"/>
                  <a:t> – angle from propagation axis </a:t>
                </a:r>
              </a:p>
              <a:p>
                <a:endParaRPr lang="en-GB" sz="1600" dirty="0" smtClean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7136" y="4881319"/>
                <a:ext cx="3370520" cy="1101648"/>
              </a:xfrm>
              <a:prstGeom prst="rect">
                <a:avLst/>
              </a:prstGeom>
              <a:blipFill>
                <a:blip r:embed="rId4"/>
                <a:stretch>
                  <a:fillRect t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8842745" y="4881319"/>
                <a:ext cx="3349255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1600" dirty="0" smtClean="0"/>
                  <a:t>    - electron energy</a:t>
                </a:r>
              </a:p>
              <a:p>
                <a:r>
                  <a:rPr lang="en-GB" sz="1600" dirty="0" smtClean="0"/>
                  <a:t>K- </a:t>
                </a:r>
                <a:r>
                  <a:rPr lang="en-GB" sz="1600" dirty="0" err="1" smtClean="0"/>
                  <a:t>rms</a:t>
                </a:r>
                <a:r>
                  <a:rPr lang="en-GB" sz="1600" dirty="0" smtClean="0"/>
                  <a:t> undulator </a:t>
                </a:r>
                <a:r>
                  <a:rPr lang="en-GB" sz="1600" dirty="0" smtClean="0"/>
                  <a:t>parameter</a:t>
                </a:r>
                <a:endParaRPr lang="en-GB" sz="1600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2745" y="4881319"/>
                <a:ext cx="3349255" cy="861774"/>
              </a:xfrm>
              <a:prstGeom prst="rect">
                <a:avLst/>
              </a:prstGeom>
              <a:blipFill>
                <a:blip r:embed="rId5"/>
                <a:stretch>
                  <a:fillRect l="-1093" t="-21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5716268" y="1364478"/>
            <a:ext cx="53220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Tuneable wavelength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High-Brightness  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Short wavelength : </a:t>
            </a:r>
            <a:r>
              <a:rPr lang="en-GB" i="1" dirty="0" smtClean="0"/>
              <a:t>(down to a few Armstrong)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Short pulse durations : </a:t>
            </a:r>
            <a:r>
              <a:rPr lang="en-GB" i="1" dirty="0" smtClean="0"/>
              <a:t>(few </a:t>
            </a:r>
            <a:r>
              <a:rPr lang="en-GB" i="1" dirty="0" err="1" smtClean="0"/>
              <a:t>femto</a:t>
            </a:r>
            <a:r>
              <a:rPr lang="en-GB" i="1" dirty="0"/>
              <a:t>-</a:t>
            </a:r>
            <a:r>
              <a:rPr lang="en-GB" i="1" dirty="0" smtClean="0"/>
              <a:t>seconds. 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31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6400800" y="815518"/>
            <a:ext cx="5303497" cy="3836676"/>
            <a:chOff x="6394360" y="1203157"/>
            <a:chExt cx="5149516" cy="4026569"/>
          </a:xfrm>
        </p:grpSpPr>
        <p:sp>
          <p:nvSpPr>
            <p:cNvPr id="27" name="Arc 26"/>
            <p:cNvSpPr/>
            <p:nvPr/>
          </p:nvSpPr>
          <p:spPr>
            <a:xfrm>
              <a:off x="8346074" y="4038758"/>
              <a:ext cx="208211" cy="139375"/>
            </a:xfrm>
            <a:prstGeom prst="arc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6394360" y="1203157"/>
              <a:ext cx="5149516" cy="4026569"/>
              <a:chOff x="6394360" y="1203157"/>
              <a:chExt cx="5149516" cy="4026569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6394360" y="1203157"/>
                <a:ext cx="5149516" cy="4026569"/>
                <a:chOff x="6394360" y="1203157"/>
                <a:chExt cx="5149516" cy="4026569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6394360" y="1203157"/>
                  <a:ext cx="5149516" cy="4026569"/>
                  <a:chOff x="920598" y="1295112"/>
                  <a:chExt cx="6223159" cy="3672217"/>
                </a:xfrm>
              </p:grpSpPr>
              <p:pic>
                <p:nvPicPr>
                  <p:cNvPr id="75" name="Picture 74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3012" t="11391" r="9412" b="10027"/>
                  <a:stretch/>
                </p:blipFill>
                <p:spPr>
                  <a:xfrm>
                    <a:off x="3551229" y="1295112"/>
                    <a:ext cx="3592528" cy="3528000"/>
                  </a:xfrm>
                  <a:prstGeom prst="rect">
                    <a:avLst/>
                  </a:prstGeom>
                  <a:solidFill>
                    <a:srgbClr val="FFFFFF">
                      <a:shade val="85000"/>
                    </a:srgbClr>
                  </a:solidFill>
                  <a:ln w="190500" cap="rnd">
                    <a:solidFill>
                      <a:srgbClr val="FFFFFF"/>
                    </a:solidFill>
                  </a:ln>
                  <a:effectLst/>
                  <a:scene3d>
                    <a:camera prst="isometricOffAxis2Left">
                      <a:rot lat="2400000" lon="1800000" rev="0"/>
                    </a:camera>
                    <a:lightRig rig="threePt" dir="t"/>
                  </a:scene3d>
                </p:spPr>
              </p:pic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3184634" y="4508938"/>
                    <a:ext cx="0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 flipH="1" flipV="1">
                    <a:off x="3551229" y="2550696"/>
                    <a:ext cx="3592528" cy="1026693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>
                    <a:off x="5286448" y="1392052"/>
                    <a:ext cx="17778" cy="3244116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 flipH="1">
                    <a:off x="938376" y="2895168"/>
                    <a:ext cx="5287079" cy="207216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 flipH="1">
                    <a:off x="920598" y="3049232"/>
                    <a:ext cx="4365850" cy="1918097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 flipH="1">
                    <a:off x="5304226" y="2895168"/>
                    <a:ext cx="921233" cy="118942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aphicFrame>
              <p:nvGraphicFramePr>
                <p:cNvPr id="26" name="Object 2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78339835"/>
                    </p:ext>
                  </p:extLst>
                </p:nvPr>
              </p:nvGraphicFramePr>
              <p:xfrm>
                <a:off x="8157465" y="3873705"/>
                <a:ext cx="217501" cy="30611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55" name="Equation" r:id="rId4" imgW="126720" imgH="177480" progId="Equation.DSMT4">
                        <p:embed/>
                      </p:oleObj>
                    </mc:Choice>
                    <mc:Fallback>
                      <p:oleObj name="Equation" r:id="rId4" imgW="126720" imgH="17748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5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8157465" y="3873705"/>
                              <a:ext cx="217501" cy="30611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8" name="Object 2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759158273"/>
                    </p:ext>
                  </p:extLst>
                </p:nvPr>
              </p:nvGraphicFramePr>
              <p:xfrm>
                <a:off x="9165563" y="3717231"/>
                <a:ext cx="247017" cy="26760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56" name="Equation" r:id="rId6" imgW="152280" imgH="164880" progId="Equation.DSMT4">
                        <p:embed/>
                      </p:oleObj>
                    </mc:Choice>
                    <mc:Fallback>
                      <p:oleObj name="Equation" r:id="rId6" imgW="152280" imgH="16488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7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9165563" y="3717231"/>
                              <a:ext cx="247017" cy="267602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1" name="Object 3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40693271"/>
                    </p:ext>
                  </p:extLst>
                </p:nvPr>
              </p:nvGraphicFramePr>
              <p:xfrm>
                <a:off x="10471674" y="3037229"/>
                <a:ext cx="199978" cy="31996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57" name="Equation" r:id="rId8" imgW="126720" imgH="203040" progId="Equation.DSMT4">
                        <p:embed/>
                      </p:oleObj>
                    </mc:Choice>
                    <mc:Fallback>
                      <p:oleObj name="Equation" r:id="rId8" imgW="126720" imgH="20304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9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0471674" y="3037229"/>
                              <a:ext cx="199978" cy="31996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37" name="Arc 36"/>
              <p:cNvSpPr/>
              <p:nvPr/>
            </p:nvSpPr>
            <p:spPr>
              <a:xfrm>
                <a:off x="10298751" y="3027721"/>
                <a:ext cx="204817" cy="329473"/>
              </a:xfrm>
              <a:prstGeom prst="arc">
                <a:avLst>
                  <a:gd name="adj1" fmla="val 16200000"/>
                  <a:gd name="adj2" fmla="val 3032163"/>
                </a:avLst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253521" y="1114089"/>
                <a:ext cx="6129916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Emission from one electron in an undulator. </a:t>
                </a:r>
              </a:p>
              <a:p>
                <a:endParaRPr lang="en-GB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On axis radiation, (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𝜃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=0)</m:t>
                    </m:r>
                  </m:oMath>
                </a14:m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:</a:t>
                </a:r>
              </a:p>
              <a:p>
                <a:r>
                  <a:rPr lang="en-GB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	</a:t>
                </a:r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Helical undulator – No harmonic emission </a:t>
                </a:r>
              </a:p>
              <a:p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	Planar </a:t>
                </a:r>
                <a:r>
                  <a:rPr lang="en-GB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undulator - No </a:t>
                </a:r>
                <a:r>
                  <a:rPr lang="en-GB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even</a:t>
                </a:r>
                <a:r>
                  <a:rPr lang="en-GB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 harmonic emission</a:t>
                </a:r>
                <a:endParaRPr lang="en-GB" dirty="0" smtClean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endParaRPr lang="en-GB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Off axis, </a:t>
                </a:r>
              </a:p>
              <a:p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Helical </a:t>
                </a:r>
                <a:r>
                  <a:rPr lang="en-GB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undulator </a:t>
                </a:r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- The phase of the field varies with azimuthal position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h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&gt;1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.</m:t>
                    </m:r>
                  </m:oMath>
                </a14:m>
                <a:endParaRPr lang="en-GB" dirty="0" smtClean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Helical </a:t>
                </a:r>
                <a:r>
                  <a:rPr lang="en-GB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phase </a:t>
                </a:r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structure carries OAM  </a:t>
                </a:r>
                <a:r>
                  <a:rPr lang="en-GB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with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.</a:t>
                </a:r>
              </a:p>
              <a:p>
                <a:endParaRPr lang="en-GB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Planar undulator – At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𝜙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=0</m:t>
                    </m:r>
                  </m:oMath>
                </a14:m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𝜙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=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𝜋</m:t>
                    </m:r>
                  </m:oMath>
                </a14:m>
                <a:r>
                  <a:rPr lang="en-GB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the radiation is 180</a:t>
                </a:r>
                <a:r>
                  <a:rPr lang="en-GB" baseline="300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° </a:t>
                </a:r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out of phase corresponding to the HG modes. </a:t>
                </a:r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521" y="1114089"/>
                <a:ext cx="6129916" cy="3693319"/>
              </a:xfrm>
              <a:prstGeom prst="rect">
                <a:avLst/>
              </a:prstGeom>
              <a:blipFill>
                <a:blip r:embed="rId10"/>
                <a:stretch>
                  <a:fillRect l="-896" t="-990" b="-16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0" y="173814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50499" y="260451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Transverse modes from harmonic emission</a:t>
            </a:r>
            <a:endParaRPr lang="en-GB" sz="2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08547" y="6301409"/>
            <a:ext cx="11983453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Shigemi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Sasaki and Ian McNulty. Proposal for generating brilliant x-ray beams carrying orbital angular momentum. Phys. Rev. Lett.,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100(12):124801, 2008.</a:t>
            </a:r>
            <a:endParaRPr lang="en-GB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70478" y="5231243"/>
            <a:ext cx="119215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For a Gaussian electrons beam: The angular emission is determined by the beams finite electron beam directions.</a:t>
            </a:r>
          </a:p>
          <a:p>
            <a:r>
              <a:rPr lang="en-GB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		         Bunching in the e-beam determines the spectrum radiated. 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6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50499" y="255617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Higher order modes carry OAM </a:t>
            </a:r>
            <a:endParaRPr lang="en-GB" sz="2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288" y="1015200"/>
            <a:ext cx="116665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Helical undulator – LG modes. </a:t>
            </a:r>
          </a:p>
          <a:p>
            <a:pPr algn="just"/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Planar undulator – HG modes. 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0499" y="2058159"/>
            <a:ext cx="8624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Can access the higher order modes through an afterburner set up: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49515"/>
            <a:ext cx="6723200" cy="300142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250498" y="2591651"/>
                <a:ext cx="1172037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Electrons bunched at the second harmonic of the undulator,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dirty="0" smtClean="0"/>
                  <a:t>/</a:t>
                </a:r>
                <a:r>
                  <a:rPr lang="en-GB" dirty="0"/>
                  <a:t>h</a:t>
                </a:r>
                <a:r>
                  <a:rPr lang="en-GB" dirty="0" smtClean="0"/>
                  <a:t>, </a:t>
                </a:r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radiate with higher order transverse modes. </a:t>
                </a:r>
                <a:endParaRPr lang="en-GB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498" y="2591651"/>
                <a:ext cx="11720373" cy="646331"/>
              </a:xfrm>
              <a:prstGeom prst="rect">
                <a:avLst/>
              </a:prstGeom>
              <a:blipFill>
                <a:blip r:embed="rId3"/>
                <a:stretch>
                  <a:fillRect l="-416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7925" y="3796581"/>
            <a:ext cx="5750525" cy="217149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23850" y="6526680"/>
            <a:ext cx="118681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Hemsing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, E. (2020). Coherent photons with angular momentum in a helical afterburner. 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Physical Review Accelerators and Beams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, 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23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(2), 020703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40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250499" y="255617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+mj-lt"/>
              </a:rPr>
              <a:t>Schematic of set up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675" y="1280325"/>
            <a:ext cx="9835076" cy="557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78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250499" y="255617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+mj-lt"/>
              </a:rPr>
              <a:t>Schematic of set up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569071"/>
            <a:ext cx="5348696" cy="38722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16256" y="1091743"/>
                <a:ext cx="11519931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 Helvetica"/>
                  </a:rPr>
                  <a:t>The FEL is modelled using the FEL simulation code Puffin</a:t>
                </a:r>
                <a:r>
                  <a:rPr lang="en-GB" baseline="30000" dirty="0" smtClean="0">
                    <a:latin typeface=" Helvetica"/>
                  </a:rPr>
                  <a:t>1</a:t>
                </a:r>
                <a:r>
                  <a:rPr lang="en-GB" dirty="0" smtClean="0">
                    <a:latin typeface=" Helvetica"/>
                  </a:rPr>
                  <a:t>.</a:t>
                </a:r>
              </a:p>
              <a:p>
                <a:endParaRPr lang="en-GB" dirty="0">
                  <a:latin typeface=" Helvetica"/>
                </a:endParaRPr>
              </a:p>
              <a:p>
                <a:r>
                  <a:rPr lang="en-GB" dirty="0" smtClean="0">
                    <a:latin typeface=" Helvetica"/>
                  </a:rPr>
                  <a:t>Electrons are bunched in a tapered FEL amplifier based on LCLSII parameters. </a:t>
                </a:r>
              </a:p>
              <a:p>
                <a:endParaRPr lang="en-GB" dirty="0">
                  <a:latin typeface=" Helvetica"/>
                </a:endParaRPr>
              </a:p>
              <a:p>
                <a:r>
                  <a:rPr lang="en-GB" dirty="0" smtClean="0">
                    <a:latin typeface=" Helvetica"/>
                  </a:rPr>
                  <a:t>The electrons are extracted from the amplifier with a bunching parameter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=0.45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256" y="1091743"/>
                <a:ext cx="11519931" cy="1477328"/>
              </a:xfrm>
              <a:prstGeom prst="rect">
                <a:avLst/>
              </a:prstGeom>
              <a:blipFill>
                <a:blip r:embed="rId3"/>
                <a:stretch>
                  <a:fillRect l="-423" t="-2066" b="-53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250499" y="6452692"/>
            <a:ext cx="7677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  <a:latin typeface=" Helvetica"/>
              </a:rPr>
              <a:t>[1]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 Helvetica"/>
              </a:rPr>
              <a:t>Campbell, L.T. and McNeil, B.W.J., </a:t>
            </a:r>
            <a:r>
              <a:rPr lang="en-GB" i="1" dirty="0">
                <a:solidFill>
                  <a:schemeClr val="bg1">
                    <a:lumMod val="50000"/>
                  </a:schemeClr>
                </a:solidFill>
                <a:latin typeface=" Helvetica"/>
              </a:rPr>
              <a:t>Phys. Plasmas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 Helvetica"/>
              </a:rPr>
              <a:t>. </a:t>
            </a:r>
            <a:r>
              <a:rPr lang="en-GB" b="1" i="1" dirty="0">
                <a:solidFill>
                  <a:schemeClr val="bg1">
                    <a:lumMod val="50000"/>
                  </a:schemeClr>
                </a:solidFill>
                <a:latin typeface=" Helvetica"/>
              </a:rPr>
              <a:t>19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 Helvetica"/>
              </a:rPr>
              <a:t>, 093119 (2012</a:t>
            </a:r>
            <a:r>
              <a:rPr lang="en-GB" dirty="0">
                <a:latin typeface=" Helvetica"/>
              </a:rPr>
              <a:t>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66" y="3039114"/>
            <a:ext cx="4886325" cy="277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08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250499" y="218746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+mj-lt"/>
              </a:rPr>
              <a:t>Results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14" t="30129" r="6616" b="15331"/>
          <a:stretch/>
        </p:blipFill>
        <p:spPr>
          <a:xfrm>
            <a:off x="407933" y="2391533"/>
            <a:ext cx="5468093" cy="27113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84" r="74931" b="1"/>
          <a:stretch/>
        </p:blipFill>
        <p:spPr>
          <a:xfrm>
            <a:off x="3683230" y="4860816"/>
            <a:ext cx="1486219" cy="16583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50" r="74174" b="50257"/>
          <a:stretch/>
        </p:blipFill>
        <p:spPr>
          <a:xfrm>
            <a:off x="1344222" y="4818002"/>
            <a:ext cx="1531042" cy="13574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71"/>
          <a:stretch/>
        </p:blipFill>
        <p:spPr>
          <a:xfrm>
            <a:off x="7072839" y="2868942"/>
            <a:ext cx="4430242" cy="34902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48338" y="5161493"/>
                <a:ext cx="498533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338" y="5161493"/>
                <a:ext cx="498533" cy="61555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096000" y="5139707"/>
                <a:ext cx="498533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139707"/>
                <a:ext cx="498533" cy="61555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116256" y="1091743"/>
            <a:ext cx="11519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Combination of second harmonic radiation from two planar undulators produces a Radial Vector beam.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499095" y="6166566"/>
                <a:ext cx="987322" cy="3947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𝐻𝐺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  <m:sSub>
                        <m:sSub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9095" y="6166566"/>
                <a:ext cx="987322" cy="394788"/>
              </a:xfrm>
              <a:prstGeom prst="rect">
                <a:avLst/>
              </a:prstGeom>
              <a:blipFill>
                <a:blip r:embed="rId7"/>
                <a:stretch>
                  <a:fillRect t="-4688" r="-11728"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002827" y="6149870"/>
                <a:ext cx="9787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𝐻𝐺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sSub>
                        <m:sSub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827" y="6149870"/>
                <a:ext cx="978794" cy="369332"/>
              </a:xfrm>
              <a:prstGeom prst="rect">
                <a:avLst/>
              </a:prstGeom>
              <a:blipFill>
                <a:blip r:embed="rId8"/>
                <a:stretch>
                  <a:fillRect t="-6667" r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876026" y="6228148"/>
                <a:ext cx="5911737" cy="6298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𝐻𝐺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sSub>
                        <m:sSubPr>
                          <m:ctrlPr>
                            <a:rPr lang="en-GB" sz="3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GB" sz="32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𝐻𝐺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sSub>
                        <m:sSubPr>
                          <m:ctrlPr>
                            <a:rPr lang="en-GB" sz="3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sz="32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026" y="6228148"/>
                <a:ext cx="5911737" cy="62985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57488" y="1982390"/>
                <a:ext cx="44644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X-poled planar undulator </a:t>
                </a:r>
                <a:endParaRPr lang="en-GB" dirty="0"/>
              </a:p>
              <a:p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dirty="0" smtClean="0"/>
                  <a:t>/2</a:t>
                </a:r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488" y="1982390"/>
                <a:ext cx="4464424" cy="646331"/>
              </a:xfrm>
              <a:prstGeom prst="rect">
                <a:avLst/>
              </a:prstGeom>
              <a:blipFill>
                <a:blip r:embed="rId10"/>
                <a:stretch>
                  <a:fillRect l="-1091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209136" y="1974785"/>
                <a:ext cx="446442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Y-poled planar undulator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dirty="0"/>
                  <a:t>/2</a:t>
                </a:r>
              </a:p>
              <a:p>
                <a:endParaRPr lang="en-GB" dirty="0"/>
              </a:p>
              <a:p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9136" y="1974785"/>
                <a:ext cx="4464424" cy="1200329"/>
              </a:xfrm>
              <a:prstGeom prst="rect">
                <a:avLst/>
              </a:prstGeom>
              <a:blipFill>
                <a:blip r:embed="rId11"/>
                <a:stretch>
                  <a:fillRect l="-1091" t="-30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057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250499" y="218746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+mj-lt"/>
              </a:rPr>
              <a:t>Results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14" t="30129" r="6616" b="15331"/>
          <a:stretch/>
        </p:blipFill>
        <p:spPr>
          <a:xfrm>
            <a:off x="407933" y="2397509"/>
            <a:ext cx="5468093" cy="27113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903185" y="5194120"/>
                <a:ext cx="498533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3185" y="5194120"/>
                <a:ext cx="498533" cy="6155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824695" y="5223850"/>
                <a:ext cx="498533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4695" y="5223850"/>
                <a:ext cx="498533" cy="6155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64729" y="1133704"/>
            <a:ext cx="11519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Combination of second harmonic radiation from two helical undulators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57488" y="1982390"/>
                <a:ext cx="446442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Left-Hand Helical undulator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dirty="0"/>
                  <a:t>/2</a:t>
                </a:r>
              </a:p>
              <a:p>
                <a:endParaRPr lang="en-GB" dirty="0"/>
              </a:p>
              <a:p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488" y="1982390"/>
                <a:ext cx="4464424" cy="1200329"/>
              </a:xfrm>
              <a:prstGeom prst="rect">
                <a:avLst/>
              </a:prstGeom>
              <a:blipFill>
                <a:blip r:embed="rId5"/>
                <a:stretch>
                  <a:fillRect l="-1091" t="-2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209136" y="1974785"/>
                <a:ext cx="446442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Right-Hand undulator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dirty="0"/>
                  <a:t>/2</a:t>
                </a:r>
              </a:p>
              <a:p>
                <a:endParaRPr lang="en-GB" dirty="0"/>
              </a:p>
              <a:p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9136" y="1974785"/>
                <a:ext cx="4464424" cy="1200329"/>
              </a:xfrm>
              <a:prstGeom prst="rect">
                <a:avLst/>
              </a:prstGeom>
              <a:blipFill>
                <a:blip r:embed="rId6"/>
                <a:stretch>
                  <a:fillRect l="-1091" t="-30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93" r="74776" b="9667"/>
          <a:stretch/>
        </p:blipFill>
        <p:spPr>
          <a:xfrm>
            <a:off x="1155056" y="4790697"/>
            <a:ext cx="1506999" cy="1422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77" r="75326" b="51381"/>
          <a:stretch/>
        </p:blipFill>
        <p:spPr>
          <a:xfrm>
            <a:off x="3303401" y="4947421"/>
            <a:ext cx="1474129" cy="127475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74"/>
          <a:stretch/>
        </p:blipFill>
        <p:spPr>
          <a:xfrm>
            <a:off x="6770431" y="2708552"/>
            <a:ext cx="4500282" cy="35173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5681047" y="6003376"/>
                <a:ext cx="5911737" cy="5934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𝐿</m:t>
                      </m:r>
                      <m:sSubSup>
                        <m:sSubSup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sSub>
                        <m:sSubPr>
                          <m:ctrlPr>
                            <a:rPr lang="en-GB" sz="3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sz="3200" b="1" i="1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r>
                        <a:rPr lang="en-GB" sz="32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3200" i="1">
                          <a:latin typeface="Cambria Math" panose="02040503050406030204" pitchFamily="18" charset="0"/>
                        </a:rPr>
                        <m:t>𝐿</m:t>
                      </m:r>
                      <m:sSubSup>
                        <m:sSubSup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sSub>
                        <m:sSubPr>
                          <m:ctrlPr>
                            <a:rPr lang="en-GB" sz="3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sz="3200" b="1" i="1"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</m:oMath>
                  </m:oMathPara>
                </a14:m>
                <a:endParaRPr lang="en-GB" sz="12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1047" y="6003376"/>
                <a:ext cx="5911737" cy="59349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450705" y="6222172"/>
                <a:ext cx="1008096" cy="3742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𝐿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bSup>
                      <m:sSub>
                        <m:sSub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0705" y="6222172"/>
                <a:ext cx="1008096" cy="374205"/>
              </a:xfrm>
              <a:prstGeom prst="rect">
                <a:avLst/>
              </a:prstGeom>
              <a:blipFill>
                <a:blip r:embed="rId10"/>
                <a:stretch>
                  <a:fillRect t="-4918" r="-10303" b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3650234" y="6213097"/>
                <a:ext cx="858888" cy="3742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𝐿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sSub>
                        <m:sSub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0234" y="6213097"/>
                <a:ext cx="858888" cy="374205"/>
              </a:xfrm>
              <a:prstGeom prst="rect">
                <a:avLst/>
              </a:prstGeom>
              <a:blipFill>
                <a:blip r:embed="rId11"/>
                <a:stretch>
                  <a:fillRect t="-4839" r="-141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987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189842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250499" y="218746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+mj-lt"/>
              </a:rPr>
              <a:t>Results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14" t="30129" r="6616" b="15331"/>
          <a:stretch/>
        </p:blipFill>
        <p:spPr>
          <a:xfrm>
            <a:off x="407933" y="2397509"/>
            <a:ext cx="5468093" cy="27113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903185" y="5194120"/>
                <a:ext cx="498533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3185" y="5194120"/>
                <a:ext cx="498533" cy="6155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824695" y="5223850"/>
                <a:ext cx="498533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4695" y="5223850"/>
                <a:ext cx="498533" cy="6155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57488" y="1982390"/>
                <a:ext cx="446442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Left-Hand Helical undulator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488" y="1982390"/>
                <a:ext cx="4464424" cy="1200329"/>
              </a:xfrm>
              <a:prstGeom prst="rect">
                <a:avLst/>
              </a:prstGeom>
              <a:blipFill>
                <a:blip r:embed="rId5"/>
                <a:stretch>
                  <a:fillRect l="-1091" t="-2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209136" y="1974785"/>
                <a:ext cx="446442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Right-Hand undulator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9136" y="1974785"/>
                <a:ext cx="4464424" cy="1200329"/>
              </a:xfrm>
              <a:prstGeom prst="rect">
                <a:avLst/>
              </a:prstGeom>
              <a:blipFill>
                <a:blip r:embed="rId6"/>
                <a:stretch>
                  <a:fillRect l="-1091" t="-30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5681047" y="6003376"/>
                <a:ext cx="5911737" cy="5975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𝐿</m:t>
                      </m:r>
                      <m:sSubSup>
                        <m:sSubSup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sSub>
                        <m:sSubPr>
                          <m:ctrlPr>
                            <a:rPr lang="en-GB" sz="3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sz="3200" b="1" i="1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r>
                        <a:rPr lang="en-GB" sz="32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3200" i="1">
                          <a:latin typeface="Cambria Math" panose="02040503050406030204" pitchFamily="18" charset="0"/>
                        </a:rPr>
                        <m:t>𝐿</m:t>
                      </m:r>
                      <m:sSubSup>
                        <m:sSubSup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sSub>
                        <m:sSubPr>
                          <m:ctrlPr>
                            <a:rPr lang="en-GB" sz="3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sz="3200" b="1" i="1"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</m:oMath>
                  </m:oMathPara>
                </a14:m>
                <a:endParaRPr lang="en-GB" sz="12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1047" y="6003376"/>
                <a:ext cx="5911737" cy="5975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450705" y="6222172"/>
                <a:ext cx="886268" cy="3765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𝐿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sSub>
                        <m:sSub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0705" y="6222172"/>
                <a:ext cx="886268" cy="376513"/>
              </a:xfrm>
              <a:prstGeom prst="rect">
                <a:avLst/>
              </a:prstGeom>
              <a:blipFill>
                <a:blip r:embed="rId8"/>
                <a:stretch>
                  <a:fillRect t="-3279" r="-11724" b="-3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3650234" y="6213097"/>
                <a:ext cx="858888" cy="3742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𝐿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sSub>
                        <m:sSub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0234" y="6213097"/>
                <a:ext cx="858888" cy="374205"/>
              </a:xfrm>
              <a:prstGeom prst="rect">
                <a:avLst/>
              </a:prstGeom>
              <a:blipFill>
                <a:blip r:embed="rId9"/>
                <a:stretch>
                  <a:fillRect t="-4839" r="-141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15" r="74953" b="10153"/>
          <a:stretch/>
        </p:blipFill>
        <p:spPr>
          <a:xfrm>
            <a:off x="1156886" y="4755191"/>
            <a:ext cx="1546191" cy="14669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562" b="54398"/>
          <a:stretch/>
        </p:blipFill>
        <p:spPr>
          <a:xfrm>
            <a:off x="3426357" y="4830094"/>
            <a:ext cx="1417260" cy="140306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46"/>
          <a:stretch/>
        </p:blipFill>
        <p:spPr>
          <a:xfrm>
            <a:off x="6857104" y="2898115"/>
            <a:ext cx="4238045" cy="315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75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250499" y="255617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+mj-lt"/>
              </a:rPr>
              <a:t>Results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46"/>
          <a:stretch/>
        </p:blipFill>
        <p:spPr>
          <a:xfrm>
            <a:off x="8320123" y="3816712"/>
            <a:ext cx="3681377" cy="27415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74"/>
          <a:stretch/>
        </p:blipFill>
        <p:spPr>
          <a:xfrm>
            <a:off x="4410635" y="3734862"/>
            <a:ext cx="3612388" cy="28233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71"/>
          <a:stretch/>
        </p:blipFill>
        <p:spPr>
          <a:xfrm>
            <a:off x="384089" y="3698970"/>
            <a:ext cx="3529421" cy="2780569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530791"/>
              </p:ext>
            </p:extLst>
          </p:nvPr>
        </p:nvGraphicFramePr>
        <p:xfrm>
          <a:off x="1358899" y="1578249"/>
          <a:ext cx="4098925" cy="875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Equation" r:id="rId6" imgW="2260440" imgH="482400" progId="Equation.DSMT4">
                  <p:embed/>
                </p:oleObj>
              </mc:Choice>
              <mc:Fallback>
                <p:oleObj name="Equation" r:id="rId6" imgW="226044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58899" y="1578249"/>
                        <a:ext cx="4098925" cy="8750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4089" y="1225405"/>
            <a:ext cx="5588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finial power is,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865509" y="2453300"/>
                <a:ext cx="11135991" cy="1351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is the peak electron beam power,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dirty="0" smtClean="0"/>
                  <a:t>=17kA is the Alfven current,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GB" dirty="0" smtClean="0"/>
                  <a:t> is the Fresnel </a:t>
                </a:r>
                <a:r>
                  <a:rPr lang="en-GB" dirty="0" err="1" smtClean="0"/>
                  <a:t>nuber</a:t>
                </a:r>
                <a:r>
                  <a:rPr lang="en-GB" dirty="0" smtClean="0"/>
                  <a:t> of the electron beam with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GB" dirty="0" smtClean="0"/>
                  <a:t>.</a:t>
                </a:r>
              </a:p>
              <a:p>
                <a:endParaRPr lang="en-GB" dirty="0"/>
              </a:p>
              <a:p>
                <a:r>
                  <a:rPr lang="en-GB" dirty="0" smtClean="0"/>
                  <a:t>The finial radiation power for the simulation parameters used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=0.3</m:t>
                    </m:r>
                  </m:oMath>
                </a14:m>
                <a:r>
                  <a:rPr lang="en-GB" dirty="0" smtClean="0"/>
                  <a:t> MW</a:t>
                </a:r>
                <a:endParaRPr lang="en-GB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509" y="2453300"/>
                <a:ext cx="11135991" cy="1351652"/>
              </a:xfrm>
              <a:prstGeom prst="rect">
                <a:avLst/>
              </a:prstGeom>
              <a:blipFill>
                <a:blip r:embed="rId8"/>
                <a:stretch>
                  <a:fillRect l="-493" t="-2252" b="-63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653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179001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250499" y="255617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+mj-lt"/>
              </a:rPr>
              <a:t>Overview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6712" y="1730960"/>
            <a:ext cx="817060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What are Poincar</a:t>
            </a:r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é </a:t>
            </a: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beams?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Transverse mode generation in a FEL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Poincaré</a:t>
            </a: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beam generation in a FEL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Results </a:t>
            </a:r>
            <a:endParaRPr lang="en-GB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Other polarisation variation</a:t>
            </a:r>
            <a:endParaRPr lang="en-GB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7425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250499" y="255617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+mj-lt"/>
              </a:rPr>
              <a:t>Future work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288" y="1015200"/>
            <a:ext cx="1166658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We have demonstrated three polarisation distributions by varying the polarisation and resonance of the afterburner undulators.</a:t>
            </a:r>
          </a:p>
          <a:p>
            <a:pPr algn="just"/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/>
            <a:endParaRPr lang="en-GB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/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Other factors which will change the polarisation distribution includes,</a:t>
            </a:r>
          </a:p>
          <a:p>
            <a:pPr algn="just">
              <a:lnSpc>
                <a:spcPct val="200000"/>
              </a:lnSpc>
            </a:pP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Phase between the two transverse modes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Power ratio between the two transverse modes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Detuning the resonance of one undulator to push radiation further off axis</a:t>
            </a:r>
          </a:p>
          <a:p>
            <a:pPr marL="285750" indent="-28575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Radiating at even higher harmonics of a helical undulator. 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22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250499" y="255617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+mj-lt"/>
              </a:rPr>
              <a:t>Pulses with alternating polarisation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83" y="4139726"/>
            <a:ext cx="9634412" cy="224716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32219" y="907624"/>
            <a:ext cx="811463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 train of pulse can be generated through mode locking where </a:t>
            </a:r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polarisation of each pulse alternates. </a:t>
            </a:r>
            <a:endParaRPr lang="en-GB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spcBef>
                <a:spcPts val="1200"/>
              </a:spcBef>
            </a:pPr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 energy modulated beam only experiences bunching at the energy minima – creating a micro bunching comb</a:t>
            </a:r>
            <a:endParaRPr lang="en-GB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spcBef>
                <a:spcPts val="1200"/>
              </a:spcBef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In each undulator, those regions of the electron beam with modulated micro-bunching emit coherently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algn="just">
              <a:spcBef>
                <a:spcPts val="1200"/>
              </a:spcBef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Chicanes 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delay the electron beam between undulator modules so that those sections of high micro-bunching overlap with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appropriately </a:t>
            </a:r>
            <a:r>
              <a:rPr lang="en-US" dirty="0" err="1">
                <a:latin typeface="Helvetica" panose="020B0604020202020204" pitchFamily="34" charset="0"/>
                <a:cs typeface="Helvetica" panose="020B0604020202020204" pitchFamily="34" charset="0"/>
              </a:rPr>
              <a:t>polarised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pulse.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288" y="6488668"/>
            <a:ext cx="3964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D Dunning et al, PRL 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110,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104801 (2013)</a:t>
            </a:r>
            <a:endParaRPr lang="en-GB" dirty="0">
              <a:solidFill>
                <a:schemeClr val="bg1">
                  <a:lumMod val="50000"/>
                </a:schemeClr>
              </a:solidFill>
              <a:cs typeface="Arial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224" y="876700"/>
            <a:ext cx="3535776" cy="176788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655401" y="2556976"/>
            <a:ext cx="35942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GB" sz="12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Energy modulation creates a </a:t>
            </a:r>
            <a:r>
              <a:rPr lang="en-GB" sz="1200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microbunching</a:t>
            </a:r>
            <a:r>
              <a:rPr lang="en-GB" sz="12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comb</a:t>
            </a:r>
            <a:endParaRPr lang="en-GB" sz="12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78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250499" y="255617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+mj-lt"/>
              </a:rPr>
              <a:t>Pulses with alternating polarisation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97" y="907625"/>
            <a:ext cx="5787198" cy="27413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1" y="4051650"/>
            <a:ext cx="5217704" cy="223615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250499" y="3777152"/>
                <a:ext cx="2047484" cy="5489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𝑆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=|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sub>
                    </m:sSub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GB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|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sub>
                    </m:sSub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endParaRPr lang="en-GB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499" y="3777152"/>
                <a:ext cx="2047484" cy="54899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5903495" y="432614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5903495" y="1496275"/>
                <a:ext cx="6096000" cy="177574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/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FWHM pulse duration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Helvetica" panose="020B0604020202020204" pitchFamily="34" charset="0"/>
                          </a:rPr>
                          <m:t>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𝑝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=19 </m:t>
                    </m:r>
                  </m:oMath>
                </a14:m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as</a:t>
                </a:r>
              </a:p>
              <a:p>
                <a:pPr algn="just"/>
                <a:endParaRPr lang="en-GB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algn="just"/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Separation between each pulse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≈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panose="020B0604020202020204" pitchFamily="34" charset="0"/>
                      </a:rPr>
                      <m:t>67</m:t>
                    </m:r>
                  </m:oMath>
                </a14:m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as </a:t>
                </a:r>
              </a:p>
              <a:p>
                <a:pPr algn="just"/>
                <a:endParaRPr lang="en-GB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algn="just"/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Polarisation switching rate 15 PHz</a:t>
                </a:r>
              </a:p>
              <a:p>
                <a:pPr algn="just"/>
                <a:endParaRPr lang="en-GB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3495" y="1496275"/>
                <a:ext cx="6096000" cy="1775743"/>
              </a:xfrm>
              <a:prstGeom prst="rect">
                <a:avLst/>
              </a:prstGeom>
              <a:blipFill>
                <a:blip r:embed="rId5"/>
                <a:stretch>
                  <a:fillRect l="-800" t="-17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5903495" y="435123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Switching rate might be improved by moving to yet shorter wavelengths. </a:t>
            </a:r>
          </a:p>
          <a:p>
            <a:pPr algn="just"/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/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Further opportunities : alternating wavelengths </a:t>
            </a:r>
          </a:p>
          <a:p>
            <a:pPr algn="just"/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                                    alternating Transverse modes</a:t>
            </a:r>
          </a:p>
          <a:p>
            <a:pPr algn="just"/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/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42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250499" y="255617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+mj-lt"/>
              </a:rPr>
              <a:t>Thank you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81175" y="1910060"/>
            <a:ext cx="9315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Morgan, J., </a:t>
            </a:r>
            <a:r>
              <a:rPr lang="en-US" dirty="0" err="1">
                <a:solidFill>
                  <a:srgbClr val="222222"/>
                </a:solidFill>
                <a:latin typeface="Arial" panose="020B0604020202020204" pitchFamily="34" charset="0"/>
              </a:rPr>
              <a:t>Hemsing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, E., McNeil, B., &amp; Yao, A. M. (2020). Free electron laser generation of X-ray Poincaré beams. </a:t>
            </a:r>
            <a:r>
              <a:rPr lang="en-US" i="1" dirty="0">
                <a:solidFill>
                  <a:srgbClr val="222222"/>
                </a:solidFill>
                <a:latin typeface="Arial" panose="020B0604020202020204" pitchFamily="34" charset="0"/>
              </a:rPr>
              <a:t>New Journal of Physics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04825" y="143895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Recent publication of this work is available, 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687646" y="3278063"/>
            <a:ext cx="904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Thank you to my collaborators:  Erik </a:t>
            </a:r>
            <a:r>
              <a:rPr lang="en-GB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Hemsing</a:t>
            </a:r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Brian McNeil and Alison Yao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889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50499" y="255617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Transverse Polarisation</a:t>
            </a:r>
            <a:endParaRPr lang="en-GB" sz="2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63" y="1278641"/>
            <a:ext cx="10688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Poincaré</a:t>
            </a: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beams – polarisation which varies transversely across the beam. </a:t>
            </a:r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740" t="-1" b="2927"/>
          <a:stretch/>
        </p:blipFill>
        <p:spPr>
          <a:xfrm>
            <a:off x="3152031" y="2199891"/>
            <a:ext cx="6687815" cy="208546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55096" y="2584342"/>
            <a:ext cx="106883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Cylindrical</a:t>
            </a:r>
          </a:p>
          <a:p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Vector </a:t>
            </a:r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00" r="51673"/>
          <a:stretch/>
        </p:blipFill>
        <p:spPr>
          <a:xfrm>
            <a:off x="4057401" y="4654691"/>
            <a:ext cx="1775634" cy="171432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92" t="52144"/>
          <a:stretch/>
        </p:blipFill>
        <p:spPr>
          <a:xfrm>
            <a:off x="6651812" y="4582974"/>
            <a:ext cx="1943546" cy="178604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56475" y="4654691"/>
            <a:ext cx="10688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Full </a:t>
            </a:r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Poincaré</a:t>
            </a: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beams </a:t>
            </a:r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2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250499" y="255617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Mapping  Polarisation</a:t>
            </a:r>
            <a:endParaRPr lang="en-GB" sz="2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250499" y="1665138"/>
                <a:ext cx="8835393" cy="36237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3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From the Stokes Vectors,</a:t>
                </a: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GB" sz="28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𝑆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=|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sub>
                    </m:sSub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</m:e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n-GB" sz="28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+|</m:t>
                    </m:r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sub>
                    </m:sSub>
                    <m:sSup>
                      <m:sSupPr>
                        <m:ctrlP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</m:e>
                      <m:sup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8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en-GB" sz="2800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</m:t>
                    </m:r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𝑆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=|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sub>
                    </m:sSub>
                    <m:sSup>
                      <m:sSupPr>
                        <m:ctrlP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</m:e>
                      <m:sup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GB" sz="28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|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sub>
                    </m:sSub>
                    <m:sSup>
                      <m:sSupPr>
                        <m:ctrlP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|</m:t>
                        </m:r>
                      </m:e>
                      <m:sup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endParaRPr lang="en-GB" sz="2800" dirty="0" smtClean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GB" sz="28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𝑆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2800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Re</m:t>
                    </m:r>
                    <m:d>
                      <m:dPr>
                        <m:ctrlPr>
                          <a:rPr lang="en-GB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Sup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∗</m:t>
                            </m:r>
                          </m:sup>
                        </m:sSubSup>
                        <m:sSub>
                          <m:sSub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GB" sz="28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,</m:t>
                    </m:r>
                    <m:r>
                      <a:rPr lang="en-GB" sz="2800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     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𝑆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3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2800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Im</m:t>
                    </m:r>
                    <m:r>
                      <a:rPr lang="en-GB" sz="280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sSubSup>
                      <m:sSubSupPr>
                        <m:ctrlP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sub>
                      <m:sup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∗</m:t>
                        </m:r>
                      </m:sup>
                    </m:sSubSup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𝑦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lang="en-GB" sz="28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endParaRPr lang="en-GB" sz="28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endParaRPr lang="en-GB" sz="28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endParaRPr lang="en-GB" sz="2300" dirty="0" smtClean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r>
                  <a:rPr lang="en-GB" sz="23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endParaRPr lang="en-GB" sz="23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499" y="1665138"/>
                <a:ext cx="8835393" cy="3623749"/>
              </a:xfrm>
              <a:prstGeom prst="rect">
                <a:avLst/>
              </a:prstGeom>
              <a:blipFill>
                <a:blip r:embed="rId2"/>
                <a:stretch>
                  <a:fillRect l="-966" t="-1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289" y="1377734"/>
            <a:ext cx="4231625" cy="38266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345641" y="4235116"/>
                <a:ext cx="7330506" cy="22769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3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Calculate the </a:t>
                </a:r>
                <a:r>
                  <a:rPr lang="en-GB" sz="2300" dirty="0" err="1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ellipticity</a:t>
                </a:r>
                <a:r>
                  <a:rPr lang="en-GB" sz="23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</m:oMath>
                </a14:m>
                <a:r>
                  <a:rPr lang="en-GB" sz="23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, and orientation,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ψ</m:t>
                    </m:r>
                  </m:oMath>
                </a14:m>
                <a:r>
                  <a:rPr lang="en-GB" sz="23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, of the polarisation ellipse,</a:t>
                </a:r>
              </a:p>
              <a:p>
                <a:endParaRPr lang="en-GB" sz="23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       </m:t>
                    </m:r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𝜒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sin</m:t>
                        </m:r>
                      </m:e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3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GB" sz="28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,      </a:t>
                </a:r>
                <a14:m>
                  <m:oMath xmlns:m="http://schemas.openxmlformats.org/officeDocument/2006/math">
                    <m:r>
                      <a:rPr lang="en-GB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     </m:t>
                    </m:r>
                    <m:r>
                      <m:rPr>
                        <m:sty m:val="p"/>
                      </m:rPr>
                      <a:rPr lang="el-GR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ψ</m:t>
                    </m:r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tan</m:t>
                        </m:r>
                      </m:e>
                      <m:sup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GB" sz="28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endParaRPr lang="en-GB" sz="2300" dirty="0" smtClean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641" y="4235116"/>
                <a:ext cx="7330506" cy="2276905"/>
              </a:xfrm>
              <a:prstGeom prst="rect">
                <a:avLst/>
              </a:prstGeom>
              <a:blipFill>
                <a:blip r:embed="rId4"/>
                <a:stretch>
                  <a:fillRect l="-1248" t="-18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8516471" y="5261961"/>
            <a:ext cx="3209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Figure: Polarisation ellipse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250499" y="262219"/>
            <a:ext cx="598297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Mapping </a:t>
            </a:r>
            <a:r>
              <a:rPr lang="en-GB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Polarisation</a:t>
            </a:r>
            <a:endParaRPr lang="en-GB" sz="2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24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250499" y="255617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Transverse Polarisation</a:t>
            </a:r>
            <a:endParaRPr lang="en-GB" sz="2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17730" y="2111250"/>
                <a:ext cx="11331572" cy="8012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4400" b="1" i="1" smtClean="0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GB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GB" sz="4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4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4400" b="1" i="1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GB" sz="44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4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GB" sz="4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GB" sz="4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44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44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sz="4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GB" sz="44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4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4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4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4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  <m:sSub>
                        <m:sSubPr>
                          <m:ctrlPr>
                            <a:rPr lang="en-GB" sz="4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4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4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4400" b="1" i="1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GB" sz="44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4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GB" sz="4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GB" sz="4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4400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44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sz="4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730" y="2111250"/>
                <a:ext cx="11331572" cy="80124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28063" y="1278641"/>
            <a:ext cx="4467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Poincaré</a:t>
            </a: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Beams:</a:t>
            </a:r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70322" y="3749851"/>
                <a:ext cx="7398731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1" i="1"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GB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1" i="1"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r>
                  <a:rPr lang="en-GB" sz="24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are spatial modes </a:t>
                </a:r>
              </a:p>
              <a:p>
                <a:endParaRPr lang="en-GB" sz="24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400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1" i="1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</m:acc>
                      </m:e>
                      <m:sub>
                        <m:r>
                          <a:rPr lang="en-GB" sz="2400" b="1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sz="24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,</a:t>
                </a:r>
                <a:r>
                  <a:rPr lang="en-GB" sz="2400" b="1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400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1" i="1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</m:acc>
                      </m:e>
                      <m:sub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4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are orthogonal polarisation vectors</a:t>
                </a:r>
              </a:p>
              <a:p>
                <a:endParaRPr lang="en-GB" sz="24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24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is the phase between the two modes</a:t>
                </a:r>
                <a:endParaRPr lang="en-GB" sz="24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endParaRPr lang="en-GB" sz="24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322" y="3749851"/>
                <a:ext cx="7398731" cy="2308324"/>
              </a:xfrm>
              <a:prstGeom prst="rect">
                <a:avLst/>
              </a:prstGeom>
              <a:blipFill>
                <a:blip r:embed="rId3"/>
                <a:stretch>
                  <a:fillRect l="-742" t="-18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055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56031"/>
            <a:ext cx="655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Laguerre-Gaussian Beams</a:t>
            </a:r>
            <a:endParaRPr lang="en-GB" sz="2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964131" y="5722660"/>
                <a:ext cx="55089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sz="1400" i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Figure: Transverse phase distributions due of different Laguerre -Gaussian modes: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=1,2,3</m:t>
                    </m:r>
                  </m:oMath>
                </a14:m>
                <a:r>
                  <a:rPr lang="en-GB" sz="1400" i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respectively.</a:t>
                </a:r>
                <a:endParaRPr lang="en-GB" sz="1400" i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4131" y="5722660"/>
                <a:ext cx="5508988" cy="523220"/>
              </a:xfrm>
              <a:prstGeom prst="rect">
                <a:avLst/>
              </a:prstGeom>
              <a:blipFill>
                <a:blip r:embed="rId3"/>
                <a:stretch>
                  <a:fillRect l="-332" t="-2326" r="-332" b="-104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87415" y="6457099"/>
            <a:ext cx="103559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[1] </a:t>
            </a: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Alison M. Yao and Miles J. Padgett, "</a:t>
            </a: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Orbital angular momentum: origins, </a:t>
            </a:r>
            <a:r>
              <a:rPr lang="en-GB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behavior</a:t>
            </a: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and applications</a:t>
            </a: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," Adv. Opt. Photon. 3, 161-204 (2011)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3088652"/>
              </p:ext>
            </p:extLst>
          </p:nvPr>
        </p:nvGraphicFramePr>
        <p:xfrm>
          <a:off x="2148384" y="1491456"/>
          <a:ext cx="6684963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Equation" r:id="rId4" imgW="4368600" imgH="545760" progId="Equation.DSMT4">
                  <p:embed/>
                </p:oleObj>
              </mc:Choice>
              <mc:Fallback>
                <p:oleObj name="Equation" r:id="rId4" imgW="4368600" imgH="545760" progId="Equation.DSMT4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8384" y="1491456"/>
                        <a:ext cx="6684963" cy="844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230043" y="941570"/>
            <a:ext cx="12230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Laguerre-Gaussian modes make up a complete orthonormal basis set: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211" y="3872022"/>
            <a:ext cx="2241362" cy="17656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47075" y="5823430"/>
                <a:ext cx="23736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sz="1400" i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Figure: Intensity profile of the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sz="1400" i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mode</a:t>
                </a:r>
                <a:endParaRPr lang="en-GB" sz="1400" i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075" y="5823430"/>
                <a:ext cx="2373635" cy="523220"/>
              </a:xfrm>
              <a:prstGeom prst="rect">
                <a:avLst/>
              </a:prstGeom>
              <a:blipFill>
                <a:blip r:embed="rId7"/>
                <a:stretch>
                  <a:fillRect l="-769" t="-1163" r="-513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230043" y="2428871"/>
                <a:ext cx="12230961" cy="26729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is the OAM index: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is the radial coordinate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tan</m:t>
                            </m:r>
                          </m:e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func>
                  </m:oMath>
                </a14:m>
                <a:r>
                  <a:rPr lang="en-US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is the azimuthal coordinate</a:t>
                </a:r>
              </a:p>
              <a:p>
                <a:pPr>
                  <a:lnSpc>
                    <a:spcPct val="150000"/>
                  </a:lnSpc>
                </a:pPr>
                <a:endParaRPr lang="en-US" dirty="0" smtClean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endParaRPr lang="en-US" dirty="0" smtClean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GB" dirty="0" smtClean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043" y="2428871"/>
                <a:ext cx="12230961" cy="2672976"/>
              </a:xfrm>
              <a:prstGeom prst="rect">
                <a:avLst/>
              </a:prstGeom>
              <a:blipFill>
                <a:blip r:embed="rId8"/>
                <a:stretch>
                  <a:fillRect l="-1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0043" y="255094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Laguerre-Gaussian beams</a:t>
            </a:r>
            <a:endParaRPr lang="en-GB" sz="2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131" y="4140237"/>
            <a:ext cx="5508988" cy="157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9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56031"/>
            <a:ext cx="655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Laguerre-Gaussian Beams</a:t>
            </a:r>
            <a:endParaRPr lang="en-GB" sz="2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0043" y="255094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Combining Laguerre-Gaussian beams</a:t>
            </a:r>
            <a:endParaRPr lang="en-GB" sz="2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696515" y="5320240"/>
                <a:ext cx="6400800" cy="6600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3600" i="1" smtClean="0"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en-GB" sz="3600" i="1" smtClean="0">
                          <a:latin typeface="Cambria Math" panose="02040503050406030204" pitchFamily="18" charset="0"/>
                        </a:rPr>
                        <m:t>𝐿</m:t>
                      </m:r>
                      <m:sSubSup>
                        <m:sSubSupPr>
                          <m:ctrlPr>
                            <a:rPr lang="en-GB" sz="3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6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3600" i="1">
                          <a:latin typeface="Cambria Math" panose="02040503050406030204" pitchFamily="18" charset="0"/>
                        </a:rPr>
                        <m:t>𝐿</m:t>
                      </m:r>
                      <m:sSubSup>
                        <m:sSubSupPr>
                          <m:ctrlPr>
                            <a:rPr lang="en-GB" sz="3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6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bSup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GB" sz="3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sz="3600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endParaRPr lang="en-GB" sz="36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6515" y="5320240"/>
                <a:ext cx="6400800" cy="6600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4380" y="2180213"/>
            <a:ext cx="3140300" cy="29204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8747" y="2010809"/>
            <a:ext cx="3406030" cy="29960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-304801" y="5324150"/>
                <a:ext cx="6795247" cy="6561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36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3600" i="1" smtClean="0">
                          <a:latin typeface="Cambria Math" panose="02040503050406030204" pitchFamily="18" charset="0"/>
                        </a:rPr>
                        <m:t>𝐿</m:t>
                      </m:r>
                      <m:sSubSup>
                        <m:sSubSupPr>
                          <m:ctrlPr>
                            <a:rPr lang="en-GB" sz="3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6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bSup>
                      <m:sSub>
                        <m:sSubPr>
                          <m:ctrlPr>
                            <a:rPr lang="en-GB" sz="3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sz="3600" b="1" i="1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endParaRPr lang="en-GB" sz="14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04801" y="5324150"/>
                <a:ext cx="6795247" cy="6561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298822" y="1339252"/>
            <a:ext cx="117318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Single right or left hand </a:t>
            </a: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polarisation</a:t>
            </a:r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: Scalar </a:t>
            </a:r>
            <a:r>
              <a:rPr lang="en-GB" dirty="0">
                <a:latin typeface="Helvetica" panose="020B0604020202020204" pitchFamily="34" charset="0"/>
                <a:cs typeface="Helvetica" panose="020B0604020202020204" pitchFamily="34" charset="0"/>
              </a:rPr>
              <a:t>combination of spin and angular momentum: </a:t>
            </a:r>
          </a:p>
          <a:p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94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56031"/>
            <a:ext cx="655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Laguerre-Gaussian Beams</a:t>
            </a:r>
            <a:endParaRPr lang="en-GB" sz="2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0043" y="255094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Combining Laguerre-Gaussian beams</a:t>
            </a:r>
            <a:endParaRPr lang="en-GB" sz="2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757914" y="1206794"/>
                <a:ext cx="5911737" cy="7253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3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3200" i="1">
                          <a:latin typeface="Cambria Math" panose="02040503050406030204" pitchFamily="18" charset="0"/>
                        </a:rPr>
                        <m:t>𝐿</m:t>
                      </m:r>
                      <m:sSubSup>
                        <m:sSubSup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sup>
                      </m:sSubSup>
                      <m:sSub>
                        <m:sSubPr>
                          <m:ctrlPr>
                            <a:rPr lang="en-GB" sz="3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sz="3200" b="1" i="1"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r>
                        <a:rPr lang="en-GB" sz="32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  <m:r>
                        <a:rPr lang="en-GB" sz="3200" i="1">
                          <a:latin typeface="Cambria Math" panose="02040503050406030204" pitchFamily="18" charset="0"/>
                        </a:rPr>
                        <m:t>𝐿</m:t>
                      </m:r>
                      <m:sSubSup>
                        <m:sSubSup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sup>
                      </m:sSubSup>
                      <m:sSub>
                        <m:sSubPr>
                          <m:ctrlPr>
                            <a:rPr lang="en-GB" sz="3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sz="3200" b="1" i="1"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</m:oMath>
                  </m:oMathPara>
                </a14:m>
                <a:endParaRPr lang="en-GB" sz="12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7914" y="1206794"/>
                <a:ext cx="5911737" cy="7253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190590" y="1355765"/>
            <a:ext cx="10688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Vector combination of spin and OAM: </a:t>
            </a:r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230043" y="2042522"/>
                <a:ext cx="1068832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Cylindrical vector beams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sz="24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=-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endParaRPr lang="en-GB" sz="24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043" y="2042522"/>
                <a:ext cx="10688326" cy="461665"/>
              </a:xfrm>
              <a:prstGeom prst="rect">
                <a:avLst/>
              </a:prstGeom>
              <a:blipFill>
                <a:blip r:embed="rId3"/>
                <a:stretch>
                  <a:fillRect l="-913" t="-9211" b="-30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6445"/>
          <a:stretch/>
        </p:blipFill>
        <p:spPr>
          <a:xfrm>
            <a:off x="3223610" y="2452523"/>
            <a:ext cx="6729507" cy="19980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50289"/>
          <a:stretch/>
        </p:blipFill>
        <p:spPr>
          <a:xfrm>
            <a:off x="6506362" y="4622775"/>
            <a:ext cx="2191785" cy="195856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r="50050"/>
          <a:stretch/>
        </p:blipFill>
        <p:spPr>
          <a:xfrm>
            <a:off x="4087641" y="4622775"/>
            <a:ext cx="2202330" cy="19585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66806" y="4450599"/>
                <a:ext cx="1068832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Full </a:t>
                </a:r>
                <a:r>
                  <a:rPr lang="en-GB" sz="24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Poincaré</a:t>
                </a:r>
                <a:r>
                  <a:rPr lang="en-GB" sz="24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 Beams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GB" sz="24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GB" sz="24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endParaRPr lang="en-GB" sz="24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06" y="4450599"/>
                <a:ext cx="10688326" cy="461665"/>
              </a:xfrm>
              <a:prstGeom prst="rect">
                <a:avLst/>
              </a:prstGeom>
              <a:blipFill>
                <a:blip r:embed="rId6"/>
                <a:stretch>
                  <a:fillRect l="-855" t="-9211" b="-30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628960" y="2559803"/>
                <a:ext cx="6251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=1</a:t>
                </a:r>
                <a:endParaRPr lang="en-GB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8960" y="2559803"/>
                <a:ext cx="625108" cy="369332"/>
              </a:xfrm>
              <a:prstGeom prst="rect">
                <a:avLst/>
              </a:prstGeom>
              <a:blipFill>
                <a:blip r:embed="rId7"/>
                <a:stretch>
                  <a:fillRect t="-9836" r="-776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139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56031"/>
            <a:ext cx="6551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+mj-lt"/>
              </a:rPr>
              <a:t>Laguerre-Gaussian Beams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167049"/>
            <a:ext cx="12192000" cy="6520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230043" y="255094"/>
            <a:ext cx="6970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+mj-lt"/>
              </a:rPr>
              <a:t>Hermit Gaussian Modes</a:t>
            </a:r>
            <a:endParaRPr lang="en-GB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1151"/>
          <a:stretch/>
        </p:blipFill>
        <p:spPr>
          <a:xfrm>
            <a:off x="2468542" y="2185107"/>
            <a:ext cx="6839888" cy="396699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7737" y="777913"/>
            <a:ext cx="106883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Using linear polarisation cylindrical vector beams can be expressed in terms of </a:t>
            </a:r>
            <a:r>
              <a:rPr lang="en-GB" sz="2400" dirty="0" err="1" smtClean="0"/>
              <a:t>Hermite</a:t>
            </a:r>
            <a:r>
              <a:rPr lang="en-GB" sz="2400" dirty="0"/>
              <a:t>-</a:t>
            </a:r>
            <a:r>
              <a:rPr lang="en-GB" sz="2400" dirty="0" smtClean="0"/>
              <a:t>Gaussian modes. </a:t>
            </a:r>
          </a:p>
          <a:p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47812" y="6254395"/>
            <a:ext cx="123414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[1] </a:t>
            </a:r>
            <a:r>
              <a:rPr lang="en-GB" dirty="0" err="1" smtClean="0">
                <a:solidFill>
                  <a:schemeClr val="bg1">
                    <a:lumMod val="50000"/>
                  </a:schemeClr>
                </a:solidFill>
              </a:rPr>
              <a:t>Qiwen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Zhan, “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Cylindrical vector beams: from mathematical concepts to applications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,"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Advances in Optics and Photonics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 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1.1, 161-1-57 (2009)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2726426" y="1473751"/>
                <a:ext cx="5911737" cy="6298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𝐻𝐺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𝑚𝑛</m:t>
                          </m:r>
                        </m:sub>
                      </m:sSub>
                      <m:sSub>
                        <m:sSubPr>
                          <m:ctrlPr>
                            <a:rPr lang="en-GB" sz="3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sz="32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GB" sz="32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𝐻𝐺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𝑚𝑛</m:t>
                          </m:r>
                        </m:sub>
                      </m:sSub>
                      <m:sSub>
                        <m:sSubPr>
                          <m:ctrlPr>
                            <a:rPr lang="en-GB" sz="3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</m:acc>
                        </m:e>
                        <m:sub>
                          <m:r>
                            <a:rPr lang="en-GB" sz="32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6426" y="1473751"/>
                <a:ext cx="5911737" cy="62985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35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11917</TotalTime>
  <Words>1974</Words>
  <Application>Microsoft Office PowerPoint</Application>
  <PresentationFormat>Widescreen</PresentationFormat>
  <Paragraphs>213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 Helvetica</vt:lpstr>
      <vt:lpstr>Arial</vt:lpstr>
      <vt:lpstr>Arial Rounded MT Bold</vt:lpstr>
      <vt:lpstr>Calibri</vt:lpstr>
      <vt:lpstr>Calibri Light</vt:lpstr>
      <vt:lpstr>Cambria Math</vt:lpstr>
      <vt:lpstr>Helvetica</vt:lpstr>
      <vt:lpstr>MinionLT-Regular</vt:lpstr>
      <vt:lpstr>Office Theme</vt:lpstr>
      <vt:lpstr>Equation</vt:lpstr>
      <vt:lpstr>MathType 6.0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Morgan</dc:creator>
  <cp:lastModifiedBy>cnqoadmin</cp:lastModifiedBy>
  <cp:revision>106</cp:revision>
  <dcterms:created xsi:type="dcterms:W3CDTF">2018-08-20T10:59:52Z</dcterms:created>
  <dcterms:modified xsi:type="dcterms:W3CDTF">2020-09-29T22:01:00Z</dcterms:modified>
</cp:coreProperties>
</file>