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5"/>
  </p:notesMasterIdLst>
  <p:sldIdLst>
    <p:sldId id="275" r:id="rId5"/>
    <p:sldId id="451" r:id="rId6"/>
    <p:sldId id="452" r:id="rId7"/>
    <p:sldId id="453" r:id="rId8"/>
    <p:sldId id="454" r:id="rId9"/>
    <p:sldId id="438" r:id="rId10"/>
    <p:sldId id="444" r:id="rId11"/>
    <p:sldId id="443" r:id="rId12"/>
    <p:sldId id="446" r:id="rId13"/>
    <p:sldId id="437" r:id="rId14"/>
    <p:sldId id="439" r:id="rId15"/>
    <p:sldId id="440" r:id="rId16"/>
    <p:sldId id="441" r:id="rId17"/>
    <p:sldId id="442" r:id="rId18"/>
    <p:sldId id="445" r:id="rId19"/>
    <p:sldId id="302" r:id="rId20"/>
    <p:sldId id="447" r:id="rId21"/>
    <p:sldId id="448" r:id="rId22"/>
    <p:sldId id="449" r:id="rId23"/>
    <p:sldId id="450" r:id="rId24"/>
  </p:sldIdLst>
  <p:sldSz cx="9144000" cy="6858000" type="screen4x3"/>
  <p:notesSz cx="6670675" cy="9929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EEEE1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882" autoAdjust="0"/>
    <p:restoredTop sz="94718" autoAdjust="0"/>
  </p:normalViewPr>
  <p:slideViewPr>
    <p:cSldViewPr>
      <p:cViewPr varScale="1">
        <p:scale>
          <a:sx n="179" d="100"/>
          <a:sy n="179" d="100"/>
        </p:scale>
        <p:origin x="-158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626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8505" y="0"/>
            <a:ext cx="2890626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FCC084-B322-4930-9D87-243EF6E46CDD}" type="datetimeFigureOut">
              <a:rPr lang="en-US" smtClean="0"/>
              <a:pPr/>
              <a:t>6/23/2010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56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7068" y="4716662"/>
            <a:ext cx="5336540" cy="4468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599"/>
            <a:ext cx="2890626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8505" y="9431599"/>
            <a:ext cx="2890626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8A533C-001D-47F3-8D1A-511031BA0B5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4C69-A77A-4829-890D-081FF2A6740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A533C-001D-47F3-8D1A-511031BA0B5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A533C-001D-47F3-8D1A-511031BA0B5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A533C-001D-47F3-8D1A-511031BA0B5E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A533C-001D-47F3-8D1A-511031BA0B5E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A533C-001D-47F3-8D1A-511031BA0B5E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A533C-001D-47F3-8D1A-511031BA0B5E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A533C-001D-47F3-8D1A-511031BA0B5E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8B3A8E-51DF-4ED1-8137-1660F73EC219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8B3A8E-51DF-4ED1-8137-1660F73EC219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8B3A8E-51DF-4ED1-8137-1660F73EC219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A533C-001D-47F3-8D1A-511031BA0B5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8B3A8E-51DF-4ED1-8137-1660F73EC219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931D9F-FC26-45E6-8FB6-BE23098E1F4B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931D9F-FC26-45E6-8FB6-BE23098E1F4B}" type="slidenum">
              <a:rPr lang="en-GB" smtClean="0"/>
              <a:pPr/>
              <a:t>4</a:t>
            </a:fld>
            <a:endParaRPr lang="en-GB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A533C-001D-47F3-8D1A-511031BA0B5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A533C-001D-47F3-8D1A-511031BA0B5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A533C-001D-47F3-8D1A-511031BA0B5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A533C-001D-47F3-8D1A-511031BA0B5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A533C-001D-47F3-8D1A-511031BA0B5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80B38-C851-45EA-BA38-D4F7E0AA2D8D}" type="datetimeFigureOut">
              <a:rPr lang="en-US" smtClean="0"/>
              <a:pPr/>
              <a:t>6/23/2010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6C45B-CCD6-4FDA-95D2-2F29483C74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80B38-C851-45EA-BA38-D4F7E0AA2D8D}" type="datetimeFigureOut">
              <a:rPr lang="en-US" smtClean="0"/>
              <a:pPr/>
              <a:t>6/23/2010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6C45B-CCD6-4FDA-95D2-2F29483C74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80B38-C851-45EA-BA38-D4F7E0AA2D8D}" type="datetimeFigureOut">
              <a:rPr lang="en-US" smtClean="0"/>
              <a:pPr/>
              <a:t>6/23/2010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6C45B-CCD6-4FDA-95D2-2F29483C74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80B38-C851-45EA-BA38-D4F7E0AA2D8D}" type="datetimeFigureOut">
              <a:rPr lang="en-US" smtClean="0"/>
              <a:pPr/>
              <a:t>6/23/2010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6C45B-CCD6-4FDA-95D2-2F29483C74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80B38-C851-45EA-BA38-D4F7E0AA2D8D}" type="datetimeFigureOut">
              <a:rPr lang="en-US" smtClean="0"/>
              <a:pPr/>
              <a:t>6/23/2010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6C45B-CCD6-4FDA-95D2-2F29483C74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80B38-C851-45EA-BA38-D4F7E0AA2D8D}" type="datetimeFigureOut">
              <a:rPr lang="en-US" smtClean="0"/>
              <a:pPr/>
              <a:t>6/23/2010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6C45B-CCD6-4FDA-95D2-2F29483C74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80B38-C851-45EA-BA38-D4F7E0AA2D8D}" type="datetimeFigureOut">
              <a:rPr lang="en-US" smtClean="0"/>
              <a:pPr/>
              <a:t>6/23/2010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6C45B-CCD6-4FDA-95D2-2F29483C74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80B38-C851-45EA-BA38-D4F7E0AA2D8D}" type="datetimeFigureOut">
              <a:rPr lang="en-US" smtClean="0"/>
              <a:pPr/>
              <a:t>6/23/2010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6C45B-CCD6-4FDA-95D2-2F29483C74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80B38-C851-45EA-BA38-D4F7E0AA2D8D}" type="datetimeFigureOut">
              <a:rPr lang="en-US" smtClean="0"/>
              <a:pPr/>
              <a:t>6/23/2010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6C45B-CCD6-4FDA-95D2-2F29483C74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80B38-C851-45EA-BA38-D4F7E0AA2D8D}" type="datetimeFigureOut">
              <a:rPr lang="en-US" smtClean="0"/>
              <a:pPr/>
              <a:t>6/23/2010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6C45B-CCD6-4FDA-95D2-2F29483C74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80B38-C851-45EA-BA38-D4F7E0AA2D8D}" type="datetimeFigureOut">
              <a:rPr lang="en-US" smtClean="0"/>
              <a:pPr/>
              <a:t>6/23/2010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6C45B-CCD6-4FDA-95D2-2F29483C74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780B38-C851-45EA-BA38-D4F7E0AA2D8D}" type="datetimeFigureOut">
              <a:rPr lang="en-US" smtClean="0"/>
              <a:pPr/>
              <a:t>6/23/2010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C6C45B-CCD6-4FDA-95D2-2F29483C74D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066800"/>
            <a:ext cx="7643866" cy="5111750"/>
          </a:xfrm>
        </p:spPr>
        <p:txBody>
          <a:bodyPr/>
          <a:lstStyle/>
          <a:p>
            <a:pPr>
              <a:buNone/>
            </a:pPr>
            <a:endParaRPr lang="en-US" sz="4000" dirty="0" smtClean="0"/>
          </a:p>
          <a:p>
            <a:pPr algn="ctr">
              <a:buNone/>
            </a:pPr>
            <a:r>
              <a:rPr lang="en-US" sz="4000" dirty="0" smtClean="0"/>
              <a:t>CERN Scientific Strategy</a:t>
            </a:r>
            <a:endParaRPr lang="en-US" sz="40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sz="4000" dirty="0" smtClean="0"/>
          </a:p>
          <a:p>
            <a:pPr algn="ctr">
              <a:buNone/>
            </a:pPr>
            <a:r>
              <a:rPr lang="en-US" sz="2000" dirty="0" smtClean="0"/>
              <a:t>Steve Myers</a:t>
            </a:r>
          </a:p>
          <a:p>
            <a:pPr algn="ctr">
              <a:buNone/>
            </a:pPr>
            <a:r>
              <a:rPr lang="en-US" sz="1600" dirty="0" smtClean="0"/>
              <a:t>CERN </a:t>
            </a:r>
            <a:r>
              <a:rPr lang="en-US" sz="1600" dirty="0" err="1" smtClean="0"/>
              <a:t>sLHC</a:t>
            </a:r>
            <a:r>
              <a:rPr lang="en-US" sz="1600" dirty="0" smtClean="0"/>
              <a:t> 23</a:t>
            </a:r>
            <a:r>
              <a:rPr lang="en-US" sz="1600" baseline="30000" dirty="0" smtClean="0"/>
              <a:t>rd</a:t>
            </a:r>
            <a:r>
              <a:rPr lang="en-US" sz="1600" dirty="0" smtClean="0"/>
              <a:t> June 2010.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36712"/>
            <a:ext cx="9036496" cy="3024336"/>
          </a:xfrm>
          <a:prstGeom prst="rect">
            <a:avLst/>
          </a:prstGeom>
          <a:noFill/>
          <a:ln w="6350" cmpd="sng">
            <a:solidFill>
              <a:srgbClr val="000000"/>
            </a:solidFill>
            <a:miter lim="800000"/>
            <a:headEnd/>
            <a:tailEnd/>
          </a:ln>
          <a:effectLst/>
        </p:spPr>
      </p:pic>
      <p:pic>
        <p:nvPicPr>
          <p:cNvPr id="5" name="Picture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933056"/>
            <a:ext cx="9144000" cy="2924944"/>
          </a:xfrm>
          <a:prstGeom prst="rect">
            <a:avLst/>
          </a:prstGeom>
          <a:noFill/>
          <a:ln w="6350" cmpd="sng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683568" y="1"/>
            <a:ext cx="7920880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Preliminary Plan</a:t>
            </a:r>
            <a:endParaRPr lang="en-GB" sz="3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r>
              <a:rPr lang="en-US" b="1" dirty="0" smtClean="0"/>
              <a:t>2012;  ≥12 months Shutdown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8863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4400" b="1" dirty="0" smtClean="0"/>
              <a:t>LHC</a:t>
            </a:r>
            <a:r>
              <a:rPr lang="en-US" sz="4400" dirty="0" smtClean="0"/>
              <a:t> </a:t>
            </a:r>
          </a:p>
          <a:p>
            <a:pPr lvl="1"/>
            <a:r>
              <a:rPr lang="en-US" b="1" i="1" dirty="0" smtClean="0"/>
              <a:t>12-15 months</a:t>
            </a:r>
            <a:r>
              <a:rPr lang="en-US" dirty="0" smtClean="0"/>
              <a:t> foreseen for the </a:t>
            </a:r>
            <a:r>
              <a:rPr lang="en-US" b="1" i="1" dirty="0" smtClean="0"/>
              <a:t>interconnection consolidation</a:t>
            </a:r>
            <a:r>
              <a:rPr lang="en-US" dirty="0" smtClean="0"/>
              <a:t> and hardware commissioning for 7TeV,</a:t>
            </a:r>
          </a:p>
          <a:p>
            <a:pPr lvl="1"/>
            <a:r>
              <a:rPr lang="en-US" dirty="0" smtClean="0"/>
              <a:t>In the shadow,  some R2E (Radiation to Electronics) project work –to be defined,</a:t>
            </a:r>
            <a:endParaRPr lang="en-GB" dirty="0" smtClean="0"/>
          </a:p>
          <a:p>
            <a:pPr lvl="1"/>
            <a:r>
              <a:rPr lang="en-US" dirty="0" smtClean="0"/>
              <a:t>Collimation project – phase 2 in IR3 ; 3 options are being envisaged:</a:t>
            </a:r>
            <a:endParaRPr lang="en-GB" dirty="0" smtClean="0"/>
          </a:p>
          <a:p>
            <a:pPr lvl="1"/>
            <a:r>
              <a:rPr lang="en-US" dirty="0" smtClean="0"/>
              <a:t>In the shadow, performed by experiments:</a:t>
            </a:r>
            <a:endParaRPr lang="en-GB" dirty="0" smtClean="0"/>
          </a:p>
          <a:p>
            <a:pPr lvl="2"/>
            <a:r>
              <a:rPr lang="en-US" dirty="0" smtClean="0"/>
              <a:t>ATLAS: consolidation and installation of a new forward beam pipe</a:t>
            </a:r>
            <a:endParaRPr lang="en-GB" dirty="0" smtClean="0"/>
          </a:p>
          <a:p>
            <a:pPr lvl="2"/>
            <a:r>
              <a:rPr lang="en-US" dirty="0" smtClean="0"/>
              <a:t>ALICE: commissioning of TID and some calorimeter modules</a:t>
            </a:r>
            <a:endParaRPr lang="en-GB" dirty="0" smtClean="0"/>
          </a:p>
          <a:p>
            <a:pPr lvl="2"/>
            <a:r>
              <a:rPr lang="en-US" dirty="0" smtClean="0"/>
              <a:t>CMS: works on the infrastructure and consolidation</a:t>
            </a:r>
            <a:endParaRPr lang="en-GB" dirty="0" smtClean="0"/>
          </a:p>
          <a:p>
            <a:pPr lvl="2"/>
            <a:r>
              <a:rPr lang="en-US" dirty="0" smtClean="0"/>
              <a:t>LHCB: improvements, exchange of the bigger part of the conical beam pipe</a:t>
            </a:r>
            <a:endParaRPr lang="en-GB" dirty="0" smtClean="0"/>
          </a:p>
          <a:p>
            <a:r>
              <a:rPr lang="en-US" b="1" u="sng" dirty="0" smtClean="0"/>
              <a:t>Injectors: </a:t>
            </a:r>
            <a:endParaRPr lang="en-GB" dirty="0" smtClean="0"/>
          </a:p>
          <a:p>
            <a:r>
              <a:rPr lang="en-US" dirty="0" smtClean="0"/>
              <a:t>SPS and PS upgrade activities will be performed in 2 shut-downs of 15 weeks, at the end of 2011 and 2012.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/>
          </a:bodyPr>
          <a:lstStyle/>
          <a:p>
            <a:r>
              <a:rPr lang="en-US" b="1" dirty="0" smtClean="0"/>
              <a:t>2015 shutdown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sz="4400" b="1" dirty="0" smtClean="0"/>
              <a:t>LHC</a:t>
            </a:r>
            <a:r>
              <a:rPr lang="en-US" sz="4400" dirty="0" smtClean="0"/>
              <a:t> </a:t>
            </a:r>
            <a:endParaRPr lang="en-GB" sz="4400" dirty="0" smtClean="0"/>
          </a:p>
          <a:p>
            <a:pPr lvl="1"/>
            <a:r>
              <a:rPr lang="en-US" dirty="0" smtClean="0"/>
              <a:t>The length driven by CMS consolidation. CMS requests 12 months to consolidate the calorimeter, forward pixel tracker, needed for better performance at nominal luminosity. </a:t>
            </a:r>
            <a:endParaRPr lang="en-GB" dirty="0" smtClean="0"/>
          </a:p>
          <a:p>
            <a:pPr lvl="1"/>
            <a:r>
              <a:rPr lang="en-US" dirty="0" smtClean="0"/>
              <a:t>In the shadow:</a:t>
            </a:r>
            <a:endParaRPr lang="en-GB" dirty="0" smtClean="0"/>
          </a:p>
          <a:p>
            <a:pPr lvl="2"/>
            <a:r>
              <a:rPr lang="en-US" dirty="0" smtClean="0"/>
              <a:t>The full maintenance of all the equipments (machine and experiments) will be performed,</a:t>
            </a:r>
            <a:endParaRPr lang="en-GB" dirty="0" smtClean="0"/>
          </a:p>
          <a:p>
            <a:pPr lvl="2"/>
            <a:r>
              <a:rPr lang="en-US" dirty="0" smtClean="0"/>
              <a:t>The completion of the collimation project – phase 2</a:t>
            </a:r>
            <a:endParaRPr lang="en-GB" dirty="0" smtClean="0"/>
          </a:p>
          <a:p>
            <a:pPr lvl="2"/>
            <a:r>
              <a:rPr lang="en-US" dirty="0" smtClean="0"/>
              <a:t>The installation of a separate cryogenic system for the RF (which could be postponed in 2017) </a:t>
            </a:r>
            <a:endParaRPr lang="en-GB" dirty="0" smtClean="0"/>
          </a:p>
          <a:p>
            <a:pPr>
              <a:buNone/>
            </a:pPr>
            <a:r>
              <a:rPr lang="en-US" sz="4400" b="1" i="1" dirty="0" smtClean="0"/>
              <a:t>Injectors</a:t>
            </a:r>
            <a:endParaRPr lang="en-GB" sz="4400" b="1" i="1" dirty="0" smtClean="0"/>
          </a:p>
          <a:p>
            <a:r>
              <a:rPr lang="en-US" dirty="0" smtClean="0"/>
              <a:t> A shutdown of 9 months</a:t>
            </a:r>
            <a:endParaRPr lang="en-GB" dirty="0" smtClean="0"/>
          </a:p>
          <a:p>
            <a:pPr lvl="1"/>
            <a:r>
              <a:rPr lang="en-US" dirty="0" smtClean="0"/>
              <a:t>Connect LINAC4 to PSB</a:t>
            </a:r>
            <a:endParaRPr lang="en-GB" dirty="0" smtClean="0"/>
          </a:p>
          <a:p>
            <a:pPr lvl="1"/>
            <a:r>
              <a:rPr lang="en-US" dirty="0" smtClean="0"/>
              <a:t>Upgrade the PS booster, for 2-GeV operation</a:t>
            </a:r>
            <a:endParaRPr lang="en-GB" dirty="0" smtClean="0"/>
          </a:p>
          <a:p>
            <a:pPr lvl="1"/>
            <a:r>
              <a:rPr lang="en-US" i="1" dirty="0" smtClean="0"/>
              <a:t>(These activities can be postponed to 2017 if necessary)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rmAutofit/>
          </a:bodyPr>
          <a:lstStyle/>
          <a:p>
            <a:r>
              <a:rPr lang="en-US" b="1" dirty="0" smtClean="0"/>
              <a:t>2017 shutdown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08720"/>
            <a:ext cx="8568952" cy="583264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800" b="1" dirty="0" smtClean="0"/>
              <a:t>LHC – 10 months</a:t>
            </a:r>
            <a:endParaRPr lang="en-GB" sz="2800" dirty="0" smtClean="0"/>
          </a:p>
          <a:p>
            <a:r>
              <a:rPr lang="en-US" sz="2400" dirty="0" smtClean="0"/>
              <a:t>Shutdown driven by the activities in the experiments and especially in ATLAS and ALICE. </a:t>
            </a:r>
            <a:endParaRPr lang="en-GB" sz="2400" dirty="0" smtClean="0"/>
          </a:p>
          <a:p>
            <a:pPr lvl="0"/>
            <a:r>
              <a:rPr lang="en-US" sz="2400" dirty="0" smtClean="0"/>
              <a:t>ATLAS; insert the new pixel layer. In parallel various systems will be upgraded and the LV1 will be sharpened.</a:t>
            </a:r>
            <a:endParaRPr lang="en-GB" sz="2400" dirty="0" smtClean="0"/>
          </a:p>
          <a:p>
            <a:pPr lvl="0"/>
            <a:r>
              <a:rPr lang="en-US" sz="2400" dirty="0" smtClean="0"/>
              <a:t>ALICE; installation of a smaller beam pipe and a new vertex detector. The outer detector will be upgraded in shorter shutdowns (Christmas breaks).</a:t>
            </a:r>
            <a:endParaRPr lang="en-GB" sz="2400" dirty="0" smtClean="0"/>
          </a:p>
          <a:p>
            <a:pPr lvl="0"/>
            <a:r>
              <a:rPr lang="en-US" sz="2400" dirty="0" smtClean="0"/>
              <a:t>LHCb ;rebuild the vertex detector and increase the readout rate</a:t>
            </a:r>
            <a:endParaRPr lang="en-GB" sz="2400" dirty="0" smtClean="0"/>
          </a:p>
          <a:p>
            <a:r>
              <a:rPr lang="en-US" sz="2400" dirty="0" smtClean="0"/>
              <a:t>In the shadow, full maintenance as well as the preparation of magnets for crab cavities in IR4.</a:t>
            </a:r>
            <a:endParaRPr lang="en-GB" sz="2400" dirty="0" smtClean="0"/>
          </a:p>
          <a:p>
            <a:pPr>
              <a:buNone/>
            </a:pPr>
            <a:r>
              <a:rPr lang="en-US" sz="2800" b="1" dirty="0" smtClean="0"/>
              <a:t>Injectors - (2 x 3.5 months)</a:t>
            </a:r>
            <a:endParaRPr lang="en-GB" sz="2800" b="1" dirty="0" smtClean="0"/>
          </a:p>
          <a:p>
            <a:r>
              <a:rPr lang="en-US" sz="2400" dirty="0" smtClean="0"/>
              <a:t>consolidations and upgrades</a:t>
            </a:r>
            <a:endParaRPr lang="en-GB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>
            <a:normAutofit/>
          </a:bodyPr>
          <a:lstStyle/>
          <a:p>
            <a:r>
              <a:rPr lang="en-US" b="1" dirty="0" smtClean="0"/>
              <a:t>2020 -2021 shutdown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sz="3300" b="1" dirty="0" smtClean="0"/>
              <a:t>LHC</a:t>
            </a:r>
            <a:endParaRPr lang="en-GB" sz="3300" dirty="0" smtClean="0"/>
          </a:p>
          <a:p>
            <a:r>
              <a:rPr lang="en-US" dirty="0" smtClean="0"/>
              <a:t>CMS, ATLAS; Inner detector trackers to be replaced. Possibly a major upgrade of all the front-end and back-end electronics and the online computing systems. </a:t>
            </a:r>
            <a:endParaRPr lang="en-GB" dirty="0" smtClean="0"/>
          </a:p>
          <a:p>
            <a:r>
              <a:rPr lang="en-US" dirty="0" smtClean="0"/>
              <a:t>ALICE; upgrade its second vertex detector,</a:t>
            </a:r>
          </a:p>
          <a:p>
            <a:r>
              <a:rPr lang="en-US" dirty="0" smtClean="0"/>
              <a:t>Machine; new Inner Triplets and the crab cavities to be installed.</a:t>
            </a:r>
            <a:endParaRPr lang="en-GB" dirty="0" smtClean="0"/>
          </a:p>
          <a:p>
            <a:pPr>
              <a:buNone/>
            </a:pPr>
            <a:r>
              <a:rPr lang="en-US" sz="3300" b="1" dirty="0" smtClean="0"/>
              <a:t>Injectors</a:t>
            </a:r>
            <a:endParaRPr lang="en-GB" sz="3300" b="1" dirty="0" smtClean="0"/>
          </a:p>
          <a:p>
            <a:r>
              <a:rPr lang="en-US" dirty="0" smtClean="0"/>
              <a:t>During the 2020-2021 shutdown the injectors will run in a “normal mode”, with 3.5months shutdowns at the end of  2019 and 2020.</a:t>
            </a:r>
            <a:endParaRPr lang="en-GB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36712"/>
            <a:ext cx="9036496" cy="3024336"/>
          </a:xfrm>
          <a:prstGeom prst="rect">
            <a:avLst/>
          </a:prstGeom>
          <a:noFill/>
          <a:ln w="6350" cmpd="sng">
            <a:solidFill>
              <a:srgbClr val="000000"/>
            </a:solidFill>
            <a:miter lim="800000"/>
            <a:headEnd/>
            <a:tailEnd/>
          </a:ln>
          <a:effectLst/>
        </p:spPr>
      </p:pic>
      <p:pic>
        <p:nvPicPr>
          <p:cNvPr id="5" name="Picture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933056"/>
            <a:ext cx="9144000" cy="2924944"/>
          </a:xfrm>
          <a:prstGeom prst="rect">
            <a:avLst/>
          </a:prstGeom>
          <a:noFill/>
          <a:ln w="6350" cmpd="sng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683568" y="1"/>
            <a:ext cx="7920880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Preliminary Plan</a:t>
            </a:r>
            <a:endParaRPr lang="en-GB" sz="32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92880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6000" dirty="0" smtClean="0"/>
              <a:t>Thank you for your attention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en-US" sz="4000" dirty="0" smtClean="0">
                <a:effectLst/>
              </a:rPr>
              <a:t>Scientific Strategy</a:t>
            </a:r>
            <a:endParaRPr lang="en-US" sz="4000" dirty="0">
              <a:effectLst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680520"/>
          </a:xfrm>
        </p:spPr>
        <p:txBody>
          <a:bodyPr>
            <a:noAutofit/>
          </a:bodyPr>
          <a:lstStyle/>
          <a:p>
            <a:r>
              <a:rPr lang="en-US" sz="2400" dirty="0" smtClean="0"/>
              <a:t>Full exploitation of LHC physics potential </a:t>
            </a:r>
          </a:p>
          <a:p>
            <a:pPr lvl="1"/>
            <a:r>
              <a:rPr lang="en-US" sz="2000" dirty="0" smtClean="0"/>
              <a:t>Reliable operation (including consolidation and LINAC 4)</a:t>
            </a:r>
          </a:p>
          <a:p>
            <a:pPr lvl="1"/>
            <a:r>
              <a:rPr lang="en-US" sz="2000" dirty="0" smtClean="0"/>
              <a:t>Remove bottlenecks to reach and benefit from nominal luminosity for both machine and detectors</a:t>
            </a:r>
          </a:p>
          <a:p>
            <a:pPr lvl="1"/>
            <a:r>
              <a:rPr lang="en-US" sz="2000" dirty="0" smtClean="0"/>
              <a:t>Focused R&amp;D and prototyping for High-Luminosity LHC</a:t>
            </a:r>
          </a:p>
          <a:p>
            <a:pPr lvl="1"/>
            <a:r>
              <a:rPr lang="en-US" sz="2000" dirty="0" smtClean="0"/>
              <a:t>Re-establish standards for technical and general infrastructure</a:t>
            </a:r>
          </a:p>
          <a:p>
            <a:r>
              <a:rPr lang="en-US" sz="2400" dirty="0" smtClean="0"/>
              <a:t>Preparation for the long-term future (&gt;2015)</a:t>
            </a:r>
          </a:p>
          <a:p>
            <a:pPr lvl="1"/>
            <a:r>
              <a:rPr lang="en-US" sz="2000" dirty="0" smtClean="0"/>
              <a:t>Energy frontier</a:t>
            </a:r>
          </a:p>
          <a:p>
            <a:pPr lvl="2"/>
            <a:r>
              <a:rPr lang="en-US" sz="1600" dirty="0" smtClean="0"/>
              <a:t>CLIC/ILC collaboration and R&amp;D (for detectors and machine)</a:t>
            </a:r>
          </a:p>
          <a:p>
            <a:pPr lvl="2"/>
            <a:r>
              <a:rPr lang="en-US" sz="1600" dirty="0" smtClean="0"/>
              <a:t>Generic R&amp;D for High-Energy LHC (i.e. high field magnets)</a:t>
            </a:r>
          </a:p>
          <a:p>
            <a:pPr lvl="1"/>
            <a:r>
              <a:rPr lang="en-US" sz="2000" dirty="0" smtClean="0"/>
              <a:t>Generic R&amp;D for high-power proton sources (High-Power SPL)</a:t>
            </a:r>
          </a:p>
          <a:p>
            <a:r>
              <a:rPr lang="en-US" sz="2400" dirty="0" smtClean="0"/>
              <a:t>World-class fixed-target physics </a:t>
            </a:r>
            <a:r>
              <a:rPr lang="en-US" sz="2400" dirty="0" err="1" smtClean="0"/>
              <a:t>programme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404664"/>
            <a:ext cx="9001156" cy="7350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effectLst/>
              </a:rPr>
              <a:t/>
            </a:r>
            <a:br>
              <a:rPr lang="en-US" sz="3200" b="1" dirty="0" smtClean="0">
                <a:effectLst/>
              </a:rPr>
            </a:br>
            <a:r>
              <a:rPr lang="en-US" sz="3200" b="1" dirty="0" smtClean="0">
                <a:effectLst/>
              </a:rPr>
              <a:t>Full exploitation of the LHC physics potential</a:t>
            </a:r>
            <a:r>
              <a:rPr lang="en-US" sz="4800" b="1" dirty="0" smtClean="0">
                <a:effectLst/>
              </a:rPr>
              <a:t/>
            </a:r>
            <a:br>
              <a:rPr lang="en-US" sz="4800" b="1" dirty="0" smtClean="0">
                <a:effectLst/>
              </a:rPr>
            </a:br>
            <a:endParaRPr lang="en-US" sz="4800" dirty="0"/>
          </a:p>
        </p:txBody>
      </p:sp>
      <p:sp>
        <p:nvSpPr>
          <p:cNvPr id="4" name="Title 4"/>
          <p:cNvSpPr txBox="1">
            <a:spLocks/>
          </p:cNvSpPr>
          <p:nvPr/>
        </p:nvSpPr>
        <p:spPr bwMode="auto">
          <a:xfrm>
            <a:off x="285720" y="1928802"/>
            <a:ext cx="8207375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le 4"/>
          <p:cNvSpPr txBox="1">
            <a:spLocks/>
          </p:cNvSpPr>
          <p:nvPr/>
        </p:nvSpPr>
        <p:spPr bwMode="auto">
          <a:xfrm>
            <a:off x="438120" y="2081202"/>
            <a:ext cx="8207375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/>
            </a:r>
            <a:b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</a:b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1196752"/>
            <a:ext cx="813690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400" dirty="0" smtClean="0">
                <a:effectLst/>
              </a:rPr>
              <a:t> LHC operation until around 2030, aim at ∫</a:t>
            </a:r>
            <a:r>
              <a:rPr lang="en-US" sz="2400" dirty="0" err="1" smtClean="0">
                <a:effectLst/>
              </a:rPr>
              <a:t>Ldt</a:t>
            </a:r>
            <a:r>
              <a:rPr lang="en-US" sz="2400" dirty="0" smtClean="0">
                <a:effectLst/>
              </a:rPr>
              <a:t> ≈ 3000/</a:t>
            </a:r>
            <a:r>
              <a:rPr lang="en-US" sz="2400" dirty="0" err="1" smtClean="0">
                <a:effectLst/>
              </a:rPr>
              <a:t>fb</a:t>
            </a:r>
            <a:endParaRPr lang="en-US" sz="2400" dirty="0" smtClean="0">
              <a:effectLst/>
            </a:endParaRPr>
          </a:p>
          <a:p>
            <a:endParaRPr lang="en-US" sz="2400" dirty="0" smtClean="0">
              <a:effectLst/>
            </a:endParaRPr>
          </a:p>
          <a:p>
            <a:r>
              <a:rPr lang="en-US" sz="2400" dirty="0" smtClean="0">
                <a:effectLst/>
              </a:rPr>
              <a:t>   </a:t>
            </a:r>
            <a:r>
              <a:rPr lang="en-US" sz="2400" dirty="0" smtClean="0">
                <a:effectLst/>
                <a:sym typeface="Wingdings" pitchFamily="2" charset="2"/>
              </a:rPr>
              <a:t> first decade </a:t>
            </a:r>
            <a:r>
              <a:rPr lang="en-US" sz="2400" b="1" dirty="0" smtClean="0">
                <a:solidFill>
                  <a:srgbClr val="FF0000"/>
                </a:solidFill>
                <a:effectLst/>
                <a:sym typeface="Wingdings" pitchFamily="2" charset="2"/>
              </a:rPr>
              <a:t>2010-2020</a:t>
            </a:r>
          </a:p>
          <a:p>
            <a:r>
              <a:rPr lang="en-US" sz="2400" dirty="0" smtClean="0">
                <a:effectLst/>
                <a:sym typeface="Wingdings" pitchFamily="2" charset="2"/>
              </a:rPr>
              <a:t>            up to 14 </a:t>
            </a:r>
            <a:r>
              <a:rPr lang="en-US" sz="2400" dirty="0" err="1" smtClean="0">
                <a:effectLst/>
                <a:sym typeface="Wingdings" pitchFamily="2" charset="2"/>
              </a:rPr>
              <a:t>TeV</a:t>
            </a:r>
            <a:r>
              <a:rPr lang="en-US" sz="2400" dirty="0" smtClean="0">
                <a:effectLst/>
                <a:sym typeface="Wingdings" pitchFamily="2" charset="2"/>
              </a:rPr>
              <a:t>, up to around design luminosity </a:t>
            </a:r>
          </a:p>
          <a:p>
            <a:endParaRPr lang="en-US" sz="2400" dirty="0" smtClean="0">
              <a:effectLst/>
              <a:sym typeface="Wingdings" pitchFamily="2" charset="2"/>
            </a:endParaRPr>
          </a:p>
          <a:p>
            <a:r>
              <a:rPr lang="en-US" sz="2400" dirty="0" smtClean="0">
                <a:effectLst/>
                <a:sym typeface="Wingdings" pitchFamily="2" charset="2"/>
              </a:rPr>
              <a:t>    </a:t>
            </a:r>
            <a:r>
              <a:rPr lang="en-US" sz="2400" dirty="0" smtClean="0">
                <a:effectLst/>
              </a:rPr>
              <a:t>reliable operation of the whole accelerator complex</a:t>
            </a:r>
          </a:p>
          <a:p>
            <a:r>
              <a:rPr lang="en-US" sz="2400" dirty="0" smtClean="0">
                <a:effectLst/>
              </a:rPr>
              <a:t>        (consolidation needs independent of decision on SPL/PS2)</a:t>
            </a:r>
            <a:endParaRPr lang="en-US" sz="2400" dirty="0" smtClean="0">
              <a:effectLst/>
              <a:sym typeface="Wingdings" pitchFamily="2" charset="2"/>
            </a:endParaRPr>
          </a:p>
          <a:p>
            <a:r>
              <a:rPr lang="en-US" sz="2400" dirty="0" smtClean="0">
                <a:effectLst/>
                <a:sym typeface="Wingdings" pitchFamily="2" charset="2"/>
              </a:rPr>
              <a:t>    shutdown around 2020 for luminosity and detector upgrade</a:t>
            </a:r>
          </a:p>
          <a:p>
            <a:r>
              <a:rPr lang="en-US" sz="2400" dirty="0" smtClean="0">
                <a:effectLst/>
                <a:sym typeface="Wingdings" pitchFamily="2" charset="2"/>
              </a:rPr>
              <a:t>                          </a:t>
            </a:r>
            <a:endParaRPr lang="en-US" sz="2400" dirty="0" smtClean="0">
              <a:effectLst/>
            </a:endParaRPr>
          </a:p>
          <a:p>
            <a:r>
              <a:rPr lang="en-US" sz="2400" dirty="0" smtClean="0">
                <a:effectLst/>
                <a:sym typeface="Wingdings" pitchFamily="2" charset="2"/>
              </a:rPr>
              <a:t>    second decade </a:t>
            </a:r>
            <a:r>
              <a:rPr lang="en-US" sz="2400" b="1" dirty="0" smtClean="0">
                <a:solidFill>
                  <a:srgbClr val="FF0000"/>
                </a:solidFill>
                <a:effectLst/>
                <a:sym typeface="Wingdings" pitchFamily="2" charset="2"/>
              </a:rPr>
              <a:t>2020-2030</a:t>
            </a:r>
          </a:p>
          <a:p>
            <a:r>
              <a:rPr lang="en-US" sz="2400" dirty="0" smtClean="0">
                <a:effectLst/>
                <a:sym typeface="Wingdings" pitchFamily="2" charset="2"/>
              </a:rPr>
              <a:t>            up to 14 TeV, luminosity around 5x10</a:t>
            </a:r>
            <a:r>
              <a:rPr lang="en-US" sz="2400" baseline="30000" dirty="0" smtClean="0">
                <a:effectLst/>
                <a:sym typeface="Wingdings" pitchFamily="2" charset="2"/>
              </a:rPr>
              <a:t>34</a:t>
            </a:r>
            <a:r>
              <a:rPr lang="en-US" sz="2400" dirty="0" smtClean="0">
                <a:effectLst/>
                <a:sym typeface="Wingdings" pitchFamily="2" charset="2"/>
              </a:rPr>
              <a:t>, luminosity leveling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404664"/>
            <a:ext cx="9001156" cy="7350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effectLst/>
              </a:rPr>
              <a:t/>
            </a:r>
            <a:br>
              <a:rPr lang="en-US" sz="3200" b="1" dirty="0" smtClean="0">
                <a:effectLst/>
              </a:rPr>
            </a:br>
            <a:r>
              <a:rPr lang="en-US" sz="3200" b="1" dirty="0" smtClean="0">
                <a:effectLst/>
              </a:rPr>
              <a:t>Full exploitation of the LHC physics potential</a:t>
            </a:r>
            <a:r>
              <a:rPr lang="en-US" sz="4800" b="1" dirty="0" smtClean="0">
                <a:effectLst/>
              </a:rPr>
              <a:t/>
            </a:r>
            <a:br>
              <a:rPr lang="en-US" sz="4800" b="1" dirty="0" smtClean="0">
                <a:effectLst/>
              </a:rPr>
            </a:br>
            <a:endParaRPr lang="en-US" sz="4800" dirty="0"/>
          </a:p>
        </p:txBody>
      </p:sp>
      <p:sp>
        <p:nvSpPr>
          <p:cNvPr id="4" name="Title 4"/>
          <p:cNvSpPr txBox="1">
            <a:spLocks/>
          </p:cNvSpPr>
          <p:nvPr/>
        </p:nvSpPr>
        <p:spPr bwMode="auto">
          <a:xfrm>
            <a:off x="285720" y="1928802"/>
            <a:ext cx="8207375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le 4"/>
          <p:cNvSpPr txBox="1">
            <a:spLocks/>
          </p:cNvSpPr>
          <p:nvPr/>
        </p:nvSpPr>
        <p:spPr bwMode="auto">
          <a:xfrm>
            <a:off x="438120" y="2081202"/>
            <a:ext cx="8207375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/>
            </a:r>
            <a:b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</a:b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24" y="1785926"/>
            <a:ext cx="8396145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en-US" sz="2800" dirty="0" smtClean="0">
                <a:effectLst/>
              </a:rPr>
              <a:t> LHC operation until around 2030, aim at ∫</a:t>
            </a:r>
            <a:r>
              <a:rPr lang="en-US" sz="2800" dirty="0" err="1" smtClean="0">
                <a:effectLst/>
              </a:rPr>
              <a:t>Ldt</a:t>
            </a:r>
            <a:r>
              <a:rPr lang="en-US" sz="2800" dirty="0" smtClean="0">
                <a:effectLst/>
              </a:rPr>
              <a:t> ≈ 3000/</a:t>
            </a:r>
            <a:r>
              <a:rPr lang="en-US" sz="2800" dirty="0" err="1" smtClean="0">
                <a:effectLst/>
              </a:rPr>
              <a:t>fb</a:t>
            </a:r>
            <a:endParaRPr lang="en-US" sz="2800" dirty="0" smtClean="0">
              <a:effectLst/>
            </a:endParaRPr>
          </a:p>
          <a:p>
            <a:endParaRPr lang="en-US" sz="2800" dirty="0" smtClean="0">
              <a:effectLst/>
            </a:endParaRPr>
          </a:p>
          <a:p>
            <a:r>
              <a:rPr lang="en-US" sz="2800" dirty="0" smtClean="0">
                <a:effectLst/>
              </a:rPr>
              <a:t>   </a:t>
            </a:r>
            <a:r>
              <a:rPr lang="en-US" sz="2800" dirty="0" smtClean="0">
                <a:effectLst/>
                <a:sym typeface="Wingdings" pitchFamily="2" charset="2"/>
              </a:rPr>
              <a:t> two-year running scenario</a:t>
            </a:r>
            <a:r>
              <a:rPr lang="en-US" sz="2800" dirty="0" smtClean="0">
                <a:effectLst/>
              </a:rPr>
              <a:t>  </a:t>
            </a:r>
          </a:p>
          <a:p>
            <a:r>
              <a:rPr lang="en-US" sz="2800" dirty="0" smtClean="0">
                <a:effectLst/>
              </a:rPr>
              <a:t>        </a:t>
            </a:r>
            <a:r>
              <a:rPr lang="en-US" sz="2800" dirty="0" smtClean="0">
                <a:effectLst/>
                <a:sym typeface="Wingdings" pitchFamily="2" charset="2"/>
              </a:rPr>
              <a:t> run 2010/11 at 7 </a:t>
            </a:r>
            <a:r>
              <a:rPr lang="en-US" sz="2800" dirty="0" err="1" smtClean="0">
                <a:effectLst/>
                <a:sym typeface="Wingdings" pitchFamily="2" charset="2"/>
              </a:rPr>
              <a:t>TeV</a:t>
            </a:r>
            <a:r>
              <a:rPr lang="en-US" sz="2800" dirty="0" smtClean="0">
                <a:effectLst/>
                <a:sym typeface="Wingdings" pitchFamily="2" charset="2"/>
              </a:rPr>
              <a:t> </a:t>
            </a:r>
            <a:r>
              <a:rPr lang="en-US" sz="2800" dirty="0" err="1" smtClean="0">
                <a:effectLst/>
                <a:sym typeface="Wingdings" pitchFamily="2" charset="2"/>
              </a:rPr>
              <a:t>cms</a:t>
            </a:r>
            <a:r>
              <a:rPr lang="en-US" sz="2800" dirty="0" smtClean="0">
                <a:effectLst/>
                <a:sym typeface="Wingdings" pitchFamily="2" charset="2"/>
              </a:rPr>
              <a:t> energy, aim 1/</a:t>
            </a:r>
            <a:r>
              <a:rPr lang="en-US" sz="2800" dirty="0" err="1" smtClean="0">
                <a:effectLst/>
                <a:sym typeface="Wingdings" pitchFamily="2" charset="2"/>
              </a:rPr>
              <a:t>fb</a:t>
            </a:r>
            <a:endParaRPr lang="en-US" sz="2800" dirty="0" smtClean="0">
              <a:effectLst/>
              <a:sym typeface="Wingdings" pitchFamily="2" charset="2"/>
            </a:endParaRPr>
          </a:p>
          <a:p>
            <a:r>
              <a:rPr lang="en-US" sz="2800" dirty="0" smtClean="0">
                <a:effectLst/>
                <a:sym typeface="Wingdings" pitchFamily="2" charset="2"/>
              </a:rPr>
              <a:t>         refurbish copper stabilizers in 2012</a:t>
            </a:r>
          </a:p>
          <a:p>
            <a:r>
              <a:rPr lang="en-US" sz="2800" dirty="0" smtClean="0">
                <a:effectLst/>
                <a:sym typeface="Wingdings" pitchFamily="2" charset="2"/>
              </a:rPr>
              <a:t>         run 2013/14 at maximum </a:t>
            </a:r>
            <a:r>
              <a:rPr lang="en-US" sz="2800" dirty="0" err="1" smtClean="0">
                <a:effectLst/>
                <a:sym typeface="Wingdings" pitchFamily="2" charset="2"/>
              </a:rPr>
              <a:t>cms</a:t>
            </a:r>
            <a:r>
              <a:rPr lang="en-US" sz="2800" dirty="0" smtClean="0">
                <a:effectLst/>
                <a:sym typeface="Wingdings" pitchFamily="2" charset="2"/>
              </a:rPr>
              <a:t> energy</a:t>
            </a:r>
          </a:p>
          <a:p>
            <a:r>
              <a:rPr lang="en-US" sz="2800" dirty="0" smtClean="0">
                <a:effectLst/>
                <a:sym typeface="Wingdings" pitchFamily="2" charset="2"/>
              </a:rPr>
              <a:t>         ~2015 connect LINAC4, detector improvements</a:t>
            </a:r>
            <a:endParaRPr lang="en-US" sz="2800" dirty="0" smtClean="0">
              <a:effectLst/>
            </a:endParaRPr>
          </a:p>
          <a:p>
            <a:r>
              <a:rPr lang="en-US" sz="2800" dirty="0" smtClean="0">
                <a:effectLst/>
              </a:rPr>
              <a:t>   </a:t>
            </a:r>
            <a:endParaRPr lang="en-US" sz="2800" dirty="0" smtClean="0">
              <a:effectLst/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en-GB" sz="3600" dirty="0" smtClean="0"/>
              <a:t>Savings “Observations from the DG”</a:t>
            </a:r>
            <a:endParaRPr lang="en-GB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85720" y="1600200"/>
            <a:ext cx="8401080" cy="4525963"/>
          </a:xfrm>
        </p:spPr>
        <p:txBody>
          <a:bodyPr/>
          <a:lstStyle/>
          <a:p>
            <a:r>
              <a:rPr lang="en-GB" dirty="0" smtClean="0"/>
              <a:t>Main changes with financial implications (following Chamonix) were associated with </a:t>
            </a:r>
          </a:p>
          <a:p>
            <a:pPr lvl="1"/>
            <a:r>
              <a:rPr lang="en-GB" dirty="0" smtClean="0"/>
              <a:t>  the proposed construction of a new injector chain (LP-SPL + PS2)</a:t>
            </a:r>
          </a:p>
          <a:p>
            <a:pPr lvl="1"/>
            <a:r>
              <a:rPr lang="en-GB" dirty="0" smtClean="0"/>
              <a:t>  Insertion Upgrade of the LHC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5" y="908050"/>
            <a:ext cx="9001156" cy="735000"/>
          </a:xfrm>
        </p:spPr>
        <p:txBody>
          <a:bodyPr>
            <a:normAutofit fontScale="90000"/>
          </a:bodyPr>
          <a:lstStyle/>
          <a:p>
            <a:r>
              <a:rPr lang="en-US" sz="2800" b="1" dirty="0" smtClean="0">
                <a:effectLst/>
              </a:rPr>
              <a:t/>
            </a:r>
            <a:br>
              <a:rPr lang="en-US" sz="2800" b="1" dirty="0" smtClean="0">
                <a:effectLst/>
              </a:rPr>
            </a:br>
            <a:r>
              <a:rPr lang="en-US" sz="2800" b="1" dirty="0" smtClean="0">
                <a:effectLst/>
              </a:rPr>
              <a:t>CERN as laboratory at the energy frontier</a:t>
            </a:r>
            <a:r>
              <a:rPr lang="en-US" b="1" dirty="0" smtClean="0">
                <a:effectLst/>
              </a:rPr>
              <a:t/>
            </a:r>
            <a:br>
              <a:rPr lang="en-US" b="1" dirty="0" smtClean="0">
                <a:effectLst/>
              </a:rPr>
            </a:br>
            <a:endParaRPr lang="en-US" dirty="0"/>
          </a:p>
        </p:txBody>
      </p:sp>
      <p:sp>
        <p:nvSpPr>
          <p:cNvPr id="4" name="Title 4"/>
          <p:cNvSpPr txBox="1">
            <a:spLocks/>
          </p:cNvSpPr>
          <p:nvPr/>
        </p:nvSpPr>
        <p:spPr bwMode="auto">
          <a:xfrm>
            <a:off x="285720" y="1928802"/>
            <a:ext cx="8207375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le 4"/>
          <p:cNvSpPr txBox="1">
            <a:spLocks/>
          </p:cNvSpPr>
          <p:nvPr/>
        </p:nvSpPr>
        <p:spPr bwMode="auto">
          <a:xfrm>
            <a:off x="438120" y="2081202"/>
            <a:ext cx="8207375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/>
            </a:r>
            <a:b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</a:b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24" y="1643050"/>
            <a:ext cx="552766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en-US" sz="2000" dirty="0" smtClean="0">
                <a:effectLst/>
                <a:sym typeface="Wingdings" pitchFamily="2" charset="2"/>
              </a:rPr>
              <a:t> CLIC/ILC collaboration</a:t>
            </a:r>
          </a:p>
          <a:p>
            <a:r>
              <a:rPr lang="en-US" sz="2000" dirty="0" smtClean="0">
                <a:effectLst/>
                <a:sym typeface="Wingdings" pitchFamily="2" charset="2"/>
              </a:rPr>
              <a:t>    CLIC CDR 2011, ILC TDR 2012</a:t>
            </a:r>
          </a:p>
          <a:p>
            <a:r>
              <a:rPr lang="en-US" sz="2000" dirty="0" smtClean="0">
                <a:effectLst/>
                <a:sym typeface="Wingdings" pitchFamily="2" charset="2"/>
              </a:rPr>
              <a:t>    LC detector R&amp;D</a:t>
            </a:r>
          </a:p>
          <a:p>
            <a:r>
              <a:rPr lang="en-US" sz="2000" dirty="0" smtClean="0">
                <a:effectLst/>
                <a:sym typeface="Wingdings" pitchFamily="2" charset="2"/>
              </a:rPr>
              <a:t>    increased efforts after CDR/TDR accepted</a:t>
            </a:r>
          </a:p>
          <a:p>
            <a:endParaRPr lang="en-US" sz="2000" dirty="0" smtClean="0">
              <a:effectLst/>
              <a:sym typeface="Wingdings" pitchFamily="2" charset="2"/>
            </a:endParaRPr>
          </a:p>
          <a:p>
            <a:r>
              <a:rPr lang="en-US" sz="2000" dirty="0" smtClean="0">
                <a:effectLst/>
                <a:sym typeface="Wingdings" pitchFamily="2" charset="2"/>
              </a:rPr>
              <a:t>- R&amp;D for high-field magnets (HE-LHC)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0" y="3714752"/>
            <a:ext cx="9001156" cy="7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800" b="1" kern="0" dirty="0" smtClean="0">
              <a:effectLst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Focused</a:t>
            </a:r>
            <a:r>
              <a:rPr kumimoji="0" lang="en-US" sz="2800" b="1" i="0" u="none" strike="noStrike" kern="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R&amp;D for Neutrino Physics</a:t>
            </a: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00100" y="4214818"/>
            <a:ext cx="43300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en-US" sz="2000" dirty="0" smtClean="0">
                <a:effectLst/>
                <a:sym typeface="Wingdings" pitchFamily="2" charset="2"/>
              </a:rPr>
              <a:t> R&amp;D on high power proton sources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0" y="4786322"/>
            <a:ext cx="9001156" cy="7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800" b="1" kern="0" dirty="0" smtClean="0">
              <a:effectLst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Fixed</a:t>
            </a:r>
            <a:r>
              <a:rPr kumimoji="0" lang="en-US" sz="2800" b="1" i="0" u="none" strike="noStrike" kern="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target physics</a:t>
            </a: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42976" y="5643578"/>
            <a:ext cx="78486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en-US" sz="2000" dirty="0" smtClean="0">
                <a:effectLst/>
                <a:sym typeface="Wingdings" pitchFamily="2" charset="2"/>
              </a:rPr>
              <a:t> CERN share of HIE-</a:t>
            </a:r>
            <a:r>
              <a:rPr lang="en-US" sz="2000" dirty="0" err="1" smtClean="0">
                <a:effectLst/>
                <a:sym typeface="Wingdings" pitchFamily="2" charset="2"/>
              </a:rPr>
              <a:t>Isolde</a:t>
            </a:r>
            <a:r>
              <a:rPr lang="en-US" sz="2000" dirty="0" smtClean="0">
                <a:effectLst/>
                <a:sym typeface="Wingdings" pitchFamily="2" charset="2"/>
              </a:rPr>
              <a:t> infrastructure (high priority in </a:t>
            </a:r>
            <a:r>
              <a:rPr lang="en-US" sz="2000" dirty="0" err="1" smtClean="0">
                <a:effectLst/>
                <a:sym typeface="Wingdings" pitchFamily="2" charset="2"/>
              </a:rPr>
              <a:t>NuPECC</a:t>
            </a:r>
            <a:r>
              <a:rPr lang="en-US" sz="2000" dirty="0" smtClean="0">
                <a:effectLst/>
                <a:sym typeface="Wingdings" pitchFamily="2" charset="2"/>
              </a:rPr>
              <a:t>)</a:t>
            </a:r>
          </a:p>
          <a:p>
            <a:pPr>
              <a:buFontTx/>
              <a:buChar char="-"/>
            </a:pPr>
            <a:r>
              <a:rPr lang="en-US" sz="2000" dirty="0" smtClean="0">
                <a:effectLst/>
                <a:sym typeface="Wingdings" pitchFamily="2" charset="2"/>
              </a:rPr>
              <a:t> ELENA not approved yet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96908"/>
          </a:xfrm>
        </p:spPr>
        <p:txBody>
          <a:bodyPr/>
          <a:lstStyle/>
          <a:p>
            <a:r>
              <a:rPr lang="en-GB" dirty="0" smtClean="0"/>
              <a:t>Intensity Limits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71472" y="1285860"/>
          <a:ext cx="7572427" cy="3443106"/>
        </p:xfrm>
        <a:graphic>
          <a:graphicData uri="http://schemas.openxmlformats.org/drawingml/2006/table">
            <a:tbl>
              <a:tblPr/>
              <a:tblGrid>
                <a:gridCol w="2129745"/>
                <a:gridCol w="1991706"/>
                <a:gridCol w="1735348"/>
                <a:gridCol w="1715628"/>
              </a:tblGrid>
              <a:tr h="642941">
                <a:tc gridSpan="4">
                  <a:txBody>
                    <a:bodyPr/>
                    <a:lstStyle/>
                    <a:p>
                      <a:pPr algn="l" fontAlgn="t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Intensity Limitations </a:t>
                      </a:r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(10</a:t>
                      </a:r>
                      <a:r>
                        <a:rPr lang="en-GB" sz="2000" b="0" i="0" u="none" strike="noStrike" baseline="2000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  <a:r>
                        <a:rPr lang="en-GB" sz="2000" b="0" i="0" u="none" strike="noStrike" baseline="3000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protons </a:t>
                      </a:r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per bunch)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62837"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Present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SPL-PS2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2GeV in PS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62837"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Linac2/LINAC4</a:t>
                      </a:r>
                      <a:endParaRPr lang="en-GB" sz="2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2837"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PSB or SPL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3.6</a:t>
                      </a:r>
                      <a:endParaRPr lang="en-GB" sz="2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2837"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PS or PS2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2837"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&gt;1.7?</a:t>
                      </a:r>
                      <a:endParaRPr lang="en-GB" sz="2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&gt;1.7?</a:t>
                      </a:r>
                      <a:endParaRPr lang="en-GB" sz="2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85980"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LHC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1.7-2.3?</a:t>
                      </a:r>
                      <a:endParaRPr lang="en-GB" sz="2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1.7-2.3?</a:t>
                      </a:r>
                      <a:endParaRPr lang="en-GB" sz="2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1.7-2.3?</a:t>
                      </a:r>
                      <a:endParaRPr lang="en-GB" sz="2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5072066" y="3286124"/>
            <a:ext cx="2714644" cy="57150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533400" y="1600200"/>
            <a:ext cx="62484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Reminder design = 1.15  (for 10</a:t>
            </a:r>
            <a:r>
              <a:rPr lang="en-GB" baseline="30000" dirty="0" smtClean="0"/>
              <a:t>34</a:t>
            </a:r>
            <a:r>
              <a:rPr lang="en-GB" dirty="0" smtClean="0"/>
              <a:t>); Ultimate = 1.7   (for 2.3x10</a:t>
            </a:r>
            <a:r>
              <a:rPr lang="en-GB" baseline="30000" dirty="0" smtClean="0"/>
              <a:t>34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5029200"/>
            <a:ext cx="8229600" cy="163121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Conclusion: </a:t>
            </a:r>
          </a:p>
          <a:p>
            <a:r>
              <a:rPr lang="en-GB" sz="2000" dirty="0" smtClean="0"/>
              <a:t>We continue (as planned) and terminate the study for LP-SPL/PS2 and study in parallel the PS Booster energy upgrade</a:t>
            </a:r>
          </a:p>
          <a:p>
            <a:r>
              <a:rPr lang="en-GB" sz="2000" dirty="0" smtClean="0"/>
              <a:t>Decision can be taken when we have the results of these studies and  </a:t>
            </a:r>
            <a:r>
              <a:rPr lang="en-GB" sz="2000" dirty="0" smtClean="0">
                <a:solidFill>
                  <a:srgbClr val="FF0000"/>
                </a:solidFill>
              </a:rPr>
              <a:t>experience with the LHC operation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214678" y="3786190"/>
            <a:ext cx="1000132" cy="50006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Insertion Upgrade Plans</a:t>
            </a: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1857388"/>
          </a:xfrm>
        </p:spPr>
        <p:txBody>
          <a:bodyPr>
            <a:normAutofit fontScale="85000" lnSpcReduction="20000"/>
          </a:bodyPr>
          <a:lstStyle/>
          <a:p>
            <a:r>
              <a:rPr lang="en-GB" sz="2800" dirty="0" smtClean="0"/>
              <a:t>IT Upgrade “phase 1”</a:t>
            </a:r>
          </a:p>
          <a:p>
            <a:pPr lvl="1"/>
            <a:r>
              <a:rPr lang="en-GB" sz="2400" dirty="0" smtClean="0"/>
              <a:t>Goal: reliable operation at 2x10</a:t>
            </a:r>
            <a:r>
              <a:rPr lang="en-GB" sz="2400" baseline="30000" dirty="0" smtClean="0"/>
              <a:t>34</a:t>
            </a:r>
            <a:r>
              <a:rPr lang="en-GB" sz="2400" dirty="0" smtClean="0"/>
              <a:t>cm</a:t>
            </a:r>
            <a:r>
              <a:rPr lang="en-GB" sz="2400" baseline="30000" dirty="0" smtClean="0"/>
              <a:t>-2</a:t>
            </a:r>
            <a:r>
              <a:rPr lang="en-GB" sz="2400" dirty="0" smtClean="0"/>
              <a:t>s</a:t>
            </a:r>
            <a:r>
              <a:rPr lang="en-GB" sz="2400" baseline="30000" dirty="0" smtClean="0"/>
              <a:t>-1 </a:t>
            </a:r>
            <a:r>
              <a:rPr lang="en-GB" sz="2400" dirty="0" smtClean="0"/>
              <a:t> , intensity &lt; ultimate and &gt; nominal</a:t>
            </a:r>
          </a:p>
          <a:p>
            <a:pPr lvl="1"/>
            <a:endParaRPr lang="en-GB" sz="2400" dirty="0" smtClean="0"/>
          </a:p>
          <a:p>
            <a:pPr lvl="1">
              <a:buNone/>
            </a:pPr>
            <a:r>
              <a:rPr lang="en-GB" sz="2400" dirty="0" smtClean="0">
                <a:solidFill>
                  <a:srgbClr val="FF0000"/>
                </a:solidFill>
              </a:rPr>
              <a:t> Same resources are needed for splice consolidation!</a:t>
            </a:r>
          </a:p>
          <a:p>
            <a:pPr lvl="1">
              <a:buNone/>
            </a:pPr>
            <a:r>
              <a:rPr lang="en-GB" sz="2400" dirty="0" smtClean="0">
                <a:solidFill>
                  <a:srgbClr val="FF0000"/>
                </a:solidFill>
              </a:rPr>
              <a:t>(up to beginning 2013)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42910" y="3286124"/>
            <a:ext cx="7572428" cy="221599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Tough Questions: 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/>
              <a:t>Will the phase 1 upgrade produce an increase in useful integrated luminosity?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GB" dirty="0" smtClean="0"/>
              <a:t>Installation time and recomissioning a new machine afterwards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/>
              <a:t>Do we have the resources to complete on a time scale which is reasonable with respect to phase 2?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85984" y="1857364"/>
            <a:ext cx="2786082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Very similar to “ultimate”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0" y="5715016"/>
            <a:ext cx="9144000" cy="95410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Task force set up immediately after Chamonix</a:t>
            </a:r>
          </a:p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First preliminary report given: more details at next SPC.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85786" y="2357430"/>
            <a:ext cx="7239000" cy="7143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MTP “Observations from the DG”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525963"/>
          </a:xfrm>
        </p:spPr>
        <p:txBody>
          <a:bodyPr>
            <a:normAutofit fontScale="92500" lnSpcReduction="20000"/>
          </a:bodyPr>
          <a:lstStyle/>
          <a:p>
            <a:r>
              <a:rPr lang="en-GB" b="1" dirty="0" smtClean="0"/>
              <a:t>Thus, the MTP assumes the feasibility of the energy upgrade of the PS Booster and does not include the start of the LP-SPL and PS2 construction as of 2013 </a:t>
            </a:r>
          </a:p>
          <a:p>
            <a:r>
              <a:rPr lang="en-GB" dirty="0" smtClean="0"/>
              <a:t>In order to optimize the strategy towards the HL-LHC, with the goal of maximizing the integrated luminosity useful for physics, Management has set up a task force. </a:t>
            </a:r>
            <a:r>
              <a:rPr lang="en-GB" dirty="0" smtClean="0">
                <a:solidFill>
                  <a:srgbClr val="FF0000"/>
                </a:solidFill>
              </a:rPr>
              <a:t>A preliminary recommendation from this task force is to delay the inner triplet replacement to a single HL-LHC upgrade around 2020. 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656" y="0"/>
            <a:ext cx="6264696" cy="836712"/>
          </a:xfrm>
        </p:spPr>
        <p:txBody>
          <a:bodyPr/>
          <a:lstStyle/>
          <a:p>
            <a:r>
              <a:rPr lang="en-GB" dirty="0" smtClean="0"/>
              <a:t>Glossary of terms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805264"/>
          </a:xfrm>
        </p:spPr>
        <p:txBody>
          <a:bodyPr>
            <a:noAutofit/>
          </a:bodyPr>
          <a:lstStyle/>
          <a:p>
            <a:pPr lvl="0"/>
            <a:r>
              <a:rPr lang="en-US" sz="2400" b="1" u="sng" dirty="0" smtClean="0"/>
              <a:t>LHC Technical Stops</a:t>
            </a:r>
            <a:r>
              <a:rPr lang="en-US" sz="2400" dirty="0" smtClean="0"/>
              <a:t>: 4 days each 6 weeks for maintenance, etc. Followed by a 5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day for re-commissioning with beam. </a:t>
            </a:r>
            <a:endParaRPr lang="en-GB" sz="2400" dirty="0" smtClean="0"/>
          </a:p>
          <a:p>
            <a:pPr lvl="0"/>
            <a:r>
              <a:rPr lang="en-US" sz="2400" b="1" u="sng" dirty="0" smtClean="0"/>
              <a:t>Christmas break</a:t>
            </a:r>
            <a:r>
              <a:rPr lang="en-US" sz="2400" dirty="0" smtClean="0"/>
              <a:t>: mid period stop, between 2 years of operation - 9 weeks to perform minimal maintenance in order to be in conformity with legal and safety requirements, and run for another year.</a:t>
            </a:r>
            <a:endParaRPr lang="en-GB" sz="2400" dirty="0" smtClean="0"/>
          </a:p>
          <a:p>
            <a:pPr lvl="0"/>
            <a:r>
              <a:rPr lang="en-US" sz="2400" b="1" u="sng" dirty="0" smtClean="0"/>
              <a:t>Shut-Down</a:t>
            </a:r>
            <a:r>
              <a:rPr lang="en-US" sz="2400" dirty="0" smtClean="0"/>
              <a:t>: major stop of operation with major consolidations and full maintenance of the different systems</a:t>
            </a:r>
            <a:endParaRPr lang="en-GB" sz="2400" dirty="0" smtClean="0"/>
          </a:p>
          <a:p>
            <a:pPr lvl="0"/>
            <a:r>
              <a:rPr lang="en-US" sz="2400" b="1" u="sng" dirty="0" smtClean="0"/>
              <a:t>“Normal mode”</a:t>
            </a:r>
            <a:endParaRPr lang="en-GB" sz="2400" dirty="0" smtClean="0"/>
          </a:p>
          <a:p>
            <a:pPr>
              <a:buNone/>
            </a:pPr>
            <a:r>
              <a:rPr lang="en-US" sz="2400" dirty="0" smtClean="0"/>
              <a:t>During “normal operation”, the LHC will be operated on a 2 year basis as following: </a:t>
            </a:r>
            <a:endParaRPr lang="en-GB" sz="2400" dirty="0" smtClean="0"/>
          </a:p>
          <a:p>
            <a:pPr lvl="1"/>
            <a:r>
              <a:rPr lang="en-US" sz="1800" dirty="0" smtClean="0"/>
              <a:t>Periodic time windows of 6 weeks: Operation during 5.2 weeks and Technical Stops of 4 days.</a:t>
            </a:r>
            <a:endParaRPr lang="en-GB" sz="1800" dirty="0" smtClean="0"/>
          </a:p>
          <a:p>
            <a:pPr lvl="1"/>
            <a:r>
              <a:rPr lang="en-US" sz="1800" dirty="0" smtClean="0"/>
              <a:t>At the end of each year: a heavy Ion run of 4-5 weeks</a:t>
            </a:r>
            <a:r>
              <a:rPr lang="en-GB" sz="1800" dirty="0" smtClean="0"/>
              <a:t> total</a:t>
            </a:r>
          </a:p>
          <a:p>
            <a:pPr lvl="1"/>
            <a:r>
              <a:rPr lang="en-US" sz="1800" dirty="0" smtClean="0"/>
              <a:t>LHC and injectors schedules are synchronized. </a:t>
            </a:r>
            <a:endParaRPr lang="en-GB" sz="1600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Luminosity Goals (short term)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Integrated luminosity of ≥ 1fb</a:t>
            </a:r>
            <a:r>
              <a:rPr lang="en-GB" baseline="30000" dirty="0" smtClean="0"/>
              <a:t>-1</a:t>
            </a:r>
            <a:r>
              <a:rPr lang="en-GB" dirty="0" smtClean="0"/>
              <a:t> by end of 2010</a:t>
            </a:r>
          </a:p>
          <a:p>
            <a:pPr lvl="1"/>
            <a:r>
              <a:rPr lang="en-GB" dirty="0" smtClean="0"/>
              <a:t>Need to reach a peak luminosity of 10</a:t>
            </a:r>
            <a:r>
              <a:rPr lang="en-GB" baseline="30000" dirty="0" smtClean="0"/>
              <a:t>32</a:t>
            </a:r>
            <a:r>
              <a:rPr lang="en-GB" dirty="0" smtClean="0"/>
              <a:t> cm</a:t>
            </a:r>
            <a:r>
              <a:rPr lang="en-GB" baseline="30000" dirty="0" smtClean="0"/>
              <a:t>-2</a:t>
            </a:r>
            <a:r>
              <a:rPr lang="en-GB" dirty="0" smtClean="0"/>
              <a:t>s</a:t>
            </a:r>
            <a:r>
              <a:rPr lang="en-GB" baseline="30000" dirty="0" smtClean="0"/>
              <a:t>-1</a:t>
            </a:r>
            <a:r>
              <a:rPr lang="en-GB" dirty="0" smtClean="0"/>
              <a:t> before end of 2010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Physics with lead ions end of 2010 and 2011</a:t>
            </a: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Luminosity Goals 2020-2030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Goal from detectors 3000fb</a:t>
            </a:r>
            <a:r>
              <a:rPr lang="en-GB" baseline="30000" dirty="0" smtClean="0"/>
              <a:t>-1</a:t>
            </a:r>
          </a:p>
          <a:p>
            <a:r>
              <a:rPr lang="en-GB" dirty="0" smtClean="0"/>
              <a:t>High luminosity Running at peak luminosity of ~ 5x10</a:t>
            </a:r>
            <a:r>
              <a:rPr lang="en-GB" baseline="30000" dirty="0" smtClean="0"/>
              <a:t>34</a:t>
            </a:r>
            <a:r>
              <a:rPr lang="en-GB" dirty="0" smtClean="0"/>
              <a:t>cm</a:t>
            </a:r>
            <a:r>
              <a:rPr lang="en-GB" baseline="30000" dirty="0" smtClean="0"/>
              <a:t>-2</a:t>
            </a:r>
            <a:r>
              <a:rPr lang="en-GB" dirty="0" smtClean="0"/>
              <a:t>s</a:t>
            </a:r>
            <a:r>
              <a:rPr lang="en-GB" baseline="30000" dirty="0" smtClean="0"/>
              <a:t>-1</a:t>
            </a:r>
            <a:r>
              <a:rPr lang="en-GB" dirty="0" smtClean="0"/>
              <a:t> with long luminosity lifetime by luminosity levelling</a:t>
            </a:r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Technical Goals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New high field sc magnets (?Nb</a:t>
            </a:r>
            <a:r>
              <a:rPr lang="en-GB" baseline="30000" dirty="0" smtClean="0"/>
              <a:t>3</a:t>
            </a:r>
            <a:r>
              <a:rPr lang="en-GB" dirty="0" smtClean="0"/>
              <a:t>Sn)  </a:t>
            </a:r>
          </a:p>
          <a:p>
            <a:pPr lvl="1"/>
            <a:r>
              <a:rPr lang="en-GB" dirty="0" smtClean="0"/>
              <a:t>insertion quads</a:t>
            </a:r>
          </a:p>
          <a:p>
            <a:pPr lvl="1"/>
            <a:r>
              <a:rPr lang="en-GB" dirty="0" smtClean="0"/>
              <a:t>Dipoles for “</a:t>
            </a:r>
            <a:r>
              <a:rPr lang="en-GB" dirty="0" err="1" smtClean="0"/>
              <a:t>cryo</a:t>
            </a:r>
            <a:r>
              <a:rPr lang="en-GB" dirty="0" smtClean="0"/>
              <a:t> collimation”</a:t>
            </a:r>
          </a:p>
          <a:p>
            <a:pPr lvl="1"/>
            <a:r>
              <a:rPr lang="en-GB" dirty="0" smtClean="0"/>
              <a:t>Diploes for energy upgrade of LHC</a:t>
            </a:r>
          </a:p>
          <a:p>
            <a:r>
              <a:rPr lang="en-GB" dirty="0" smtClean="0"/>
              <a:t>Crab cavities R&amp;D</a:t>
            </a:r>
          </a:p>
          <a:p>
            <a:r>
              <a:rPr lang="en-GB" dirty="0" smtClean="0"/>
              <a:t>Intensity upgrades of injectors (≥1.7x10</a:t>
            </a:r>
            <a:r>
              <a:rPr lang="en-GB" baseline="30000" dirty="0" smtClean="0"/>
              <a:t>11</a:t>
            </a:r>
            <a:r>
              <a:rPr lang="en-GB" dirty="0" smtClean="0"/>
              <a:t> ppb, 2808 bunches)</a:t>
            </a:r>
          </a:p>
          <a:p>
            <a:pPr lvl="1"/>
            <a:r>
              <a:rPr lang="en-GB" dirty="0" smtClean="0"/>
              <a:t>SPS, PSB, LINAC4</a:t>
            </a:r>
          </a:p>
          <a:p>
            <a:pPr lvl="1"/>
            <a:r>
              <a:rPr lang="en-GB" dirty="0" smtClean="0"/>
              <a:t>LHC</a:t>
            </a:r>
          </a:p>
          <a:p>
            <a:pPr lvl="2"/>
            <a:r>
              <a:rPr lang="en-GB" dirty="0" smtClean="0"/>
              <a:t>Electron cloud</a:t>
            </a:r>
          </a:p>
          <a:p>
            <a:pPr lvl="2"/>
            <a:r>
              <a:rPr lang="en-GB" dirty="0" smtClean="0"/>
              <a:t>Beam screen 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FC45E1ACE23D4DAB802479341084B1" ma:contentTypeVersion="0" ma:contentTypeDescription="Create a new document." ma:contentTypeScope="" ma:versionID="0e331d5aff74aaf211fe32b85bbe042b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54BD479A-5CD7-4FC6-8B52-57F3CAF518D8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FE48FA8B-35AA-425B-84D1-DD155692B70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7210339-5B2F-4093-9CD7-A2C28967953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863</TotalTime>
  <Words>1338</Words>
  <Application>Microsoft Office PowerPoint</Application>
  <PresentationFormat>On-screen Show (4:3)</PresentationFormat>
  <Paragraphs>199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Slide 1</vt:lpstr>
      <vt:lpstr>Savings “Observations from the DG”</vt:lpstr>
      <vt:lpstr>Intensity Limits</vt:lpstr>
      <vt:lpstr>Insertion Upgrade Plans</vt:lpstr>
      <vt:lpstr>MTP “Observations from the DG”</vt:lpstr>
      <vt:lpstr>Glossary of terms</vt:lpstr>
      <vt:lpstr>Luminosity Goals (short term)</vt:lpstr>
      <vt:lpstr>Luminosity Goals 2020-2030</vt:lpstr>
      <vt:lpstr>Technical Goals</vt:lpstr>
      <vt:lpstr>Slide 10</vt:lpstr>
      <vt:lpstr>2012;  ≥12 months Shutdown</vt:lpstr>
      <vt:lpstr>2015 shutdown</vt:lpstr>
      <vt:lpstr>2017 shutdown</vt:lpstr>
      <vt:lpstr>2020 -2021 shutdown</vt:lpstr>
      <vt:lpstr>Slide 15</vt:lpstr>
      <vt:lpstr>Thank you for your attention</vt:lpstr>
      <vt:lpstr>Scientific Strategy</vt:lpstr>
      <vt:lpstr> Full exploitation of the LHC physics potential </vt:lpstr>
      <vt:lpstr> Full exploitation of the LHC physics potential </vt:lpstr>
      <vt:lpstr> CERN as laboratory at the energy frontier 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myers</dc:creator>
  <cp:lastModifiedBy>myers</cp:lastModifiedBy>
  <cp:revision>104</cp:revision>
  <dcterms:created xsi:type="dcterms:W3CDTF">2010-03-13T15:55:14Z</dcterms:created>
  <dcterms:modified xsi:type="dcterms:W3CDTF">2010-06-23T06:56:39Z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0x0101006DFC45E1ACE23D4DAB802479341084B1</vt:lpwstr>
  </property>
</Properties>
</file>