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8"/>
  </p:notesMasterIdLst>
  <p:handoutMasterIdLst>
    <p:handoutMasterId r:id="rId9"/>
  </p:handoutMasterIdLst>
  <p:sldIdLst>
    <p:sldId id="339" r:id="rId2"/>
    <p:sldId id="340" r:id="rId3"/>
    <p:sldId id="338" r:id="rId4"/>
    <p:sldId id="341" r:id="rId5"/>
    <p:sldId id="342" r:id="rId6"/>
    <p:sldId id="337" r:id="rId7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541" autoAdjust="0"/>
  </p:normalViewPr>
  <p:slideViewPr>
    <p:cSldViewPr>
      <p:cViewPr varScale="1">
        <p:scale>
          <a:sx n="92" d="100"/>
          <a:sy n="92" d="100"/>
        </p:scale>
        <p:origin x="714" y="6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05/10/2020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9526" y="741784"/>
            <a:ext cx="10090151" cy="6817892"/>
            <a:chOff x="-9526" y="741784"/>
            <a:chExt cx="10090151" cy="6817892"/>
          </a:xfrm>
        </p:grpSpPr>
        <p:sp>
          <p:nvSpPr>
            <p:cNvPr id="33" name="Rectangle 32"/>
            <p:cNvSpPr/>
            <p:nvPr userDrawn="1"/>
          </p:nvSpPr>
          <p:spPr bwMode="auto">
            <a:xfrm>
              <a:off x="0" y="7020197"/>
              <a:ext cx="10080625" cy="5394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" name="Text Box 1"/>
            <p:cNvSpPr txBox="1">
              <a:spLocks noChangeArrowheads="1"/>
            </p:cNvSpPr>
            <p:nvPr userDrawn="1"/>
          </p:nvSpPr>
          <p:spPr bwMode="auto">
            <a:xfrm>
              <a:off x="0" y="741784"/>
              <a:ext cx="10080625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89991" tIns="76672" rIns="89991" bIns="44996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r>
                <a:rPr lang="it-IT" sz="6000" dirty="0" err="1">
                  <a:solidFill>
                    <a:srgbClr val="C00000"/>
                  </a:solidFill>
                </a:rPr>
                <a:t>Thank</a:t>
              </a:r>
              <a:r>
                <a:rPr lang="it-IT" sz="6000" dirty="0">
                  <a:solidFill>
                    <a:srgbClr val="C00000"/>
                  </a:solidFill>
                </a:rPr>
                <a:t> </a:t>
              </a:r>
              <a:r>
                <a:rPr lang="it-IT" sz="6000" dirty="0" err="1">
                  <a:solidFill>
                    <a:srgbClr val="C00000"/>
                  </a:solidFill>
                </a:rPr>
                <a:t>you</a:t>
              </a:r>
              <a:r>
                <a:rPr lang="it-IT" sz="6000" dirty="0">
                  <a:solidFill>
                    <a:srgbClr val="C00000"/>
                  </a:solidFill>
                </a:rPr>
                <a:t>!</a:t>
              </a:r>
            </a:p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endParaRPr lang="it-IT" sz="3300" dirty="0">
                <a:solidFill>
                  <a:srgbClr val="C00000"/>
                </a:solidFill>
              </a:endParaRPr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-9525" y="6394836"/>
              <a:ext cx="10080625" cy="27699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1200" b="1" kern="1200" dirty="0">
                  <a:solidFill>
                    <a:srgbClr val="C00000"/>
                  </a:solidFill>
                  <a:latin typeface="Arial" pitchFamily="34" charset="0"/>
                  <a:ea typeface="ＭＳ Ｐゴシック" pitchFamily="34" charset="-128"/>
                  <a:cs typeface="+mn-cs"/>
                </a:rPr>
                <a:t>CompactLight is funded by the European Union’s Horizon2020 research and innovation programme under Grant Agreement No. 777431.</a:t>
              </a:r>
              <a:endParaRPr lang="de-DE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 Box 7"/>
            <p:cNvSpPr txBox="1">
              <a:spLocks noChangeArrowheads="1"/>
            </p:cNvSpPr>
            <p:nvPr userDrawn="1"/>
          </p:nvSpPr>
          <p:spPr bwMode="auto">
            <a:xfrm>
              <a:off x="1511920" y="1643980"/>
              <a:ext cx="7128792" cy="28803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808080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9991" tIns="56514" rIns="89991" bIns="44996"/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marL="0" marR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GB" altLang="it-IT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CompactLight@elettra.eu</a:t>
              </a:r>
              <a:r>
                <a:rPr kumimoji="0" lang="en-GB" altLang="it-IT" sz="11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                                                       </a:t>
              </a:r>
              <a:r>
                <a:rPr lang="it-IT" altLang="en-US" sz="1800" b="0" i="0">
                  <a:solidFill>
                    <a:schemeClr val="tx1"/>
                  </a:solidFill>
                </a:rPr>
                <a:t>www.CompactLight.eu</a:t>
              </a:r>
              <a:endParaRPr lang="it-IT" altLang="it-IT" sz="1800" i="0" dirty="0">
                <a:solidFill>
                  <a:schemeClr val="tx1"/>
                </a:solidFill>
              </a:endParaRPr>
            </a:p>
            <a:p>
              <a:pPr algn="ctr" eaLnBrk="1">
                <a:lnSpc>
                  <a:spcPct val="93000"/>
                </a:lnSpc>
                <a:buSzPct val="100000"/>
                <a:defRPr/>
              </a:pPr>
              <a:r>
                <a:rPr lang="it-IT" altLang="en-US" sz="2400" b="0" dirty="0">
                  <a:solidFill>
                    <a:srgbClr val="C00000"/>
                  </a:solidFill>
                </a:rPr>
                <a:t> </a:t>
              </a:r>
            </a:p>
          </p:txBody>
        </p:sp>
        <p:pic>
          <p:nvPicPr>
            <p:cNvPr id="35" name="Picture 26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88556" y="1985666"/>
              <a:ext cx="6959032" cy="4311792"/>
            </a:xfrm>
            <a:prstGeom prst="rect">
              <a:avLst/>
            </a:prstGeom>
            <a:noFill/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526" y="6707040"/>
              <a:ext cx="10090151" cy="852636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Electron gun design and simulation</a:t>
            </a:r>
          </a:p>
          <a:p>
            <a:r>
              <a:rPr lang="de-DE" sz="2000" i="1" dirty="0"/>
              <a:t>8th Oct. 2020</a:t>
            </a:r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Gyroklystron Update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L. J. R. Nix, L. Zhang, A. W .Cross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494807" y="827509"/>
            <a:ext cx="9091010" cy="5904656"/>
          </a:xfrm>
        </p:spPr>
        <p:txBody>
          <a:bodyPr/>
          <a:lstStyle/>
          <a:p>
            <a:r>
              <a:rPr lang="en-US" dirty="0"/>
              <a:t>Recap: 36GHz Gyroklystron Specifications</a:t>
            </a: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B49C74C7-8D9A-464F-8925-30E400A94F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5086177"/>
              </p:ext>
            </p:extLst>
          </p:nvPr>
        </p:nvGraphicFramePr>
        <p:xfrm>
          <a:off x="518648" y="1403573"/>
          <a:ext cx="9036496" cy="5248182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354414072"/>
                    </a:ext>
                  </a:extLst>
                </a:gridCol>
                <a:gridCol w="5148064">
                  <a:extLst>
                    <a:ext uri="{9D8B030D-6E8A-4147-A177-3AD203B41FA5}">
                      <a16:colId xmlns:a16="http://schemas.microsoft.com/office/drawing/2014/main" val="2013732589"/>
                    </a:ext>
                  </a:extLst>
                </a:gridCol>
              </a:tblGrid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voltage / Beam current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 kV / 50 A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4324074"/>
                  </a:ext>
                </a:extLst>
              </a:tr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power / 2</a:t>
                      </a:r>
                      <a:r>
                        <a:rPr lang="en-GB" sz="17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harmonic power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MW / 2.3%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402255"/>
                  </a:ext>
                </a:extLst>
              </a:tr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power stability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0.4% @0.5% variation of the modulator voltage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327705"/>
                  </a:ext>
                </a:extLst>
              </a:tr>
              <a:tr h="34925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frequency / 3dB bandwidth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GHz / 108 MHz (0.3%) 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085553"/>
                  </a:ext>
                </a:extLst>
              </a:tr>
              <a:tr h="54759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Magnetic field and frequency drift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 T and &lt; 1 MHz frequency drift due to the drift of magnetic field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739469"/>
                  </a:ext>
                </a:extLst>
              </a:tr>
              <a:tr h="54759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Frequency drift due to beam voltage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MHz @0.5%  / 4.8MHz @0.1%  variation of the modulator voltage</a:t>
                      </a: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256825"/>
                  </a:ext>
                </a:extLst>
              </a:tr>
              <a:tr h="306853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Pulse repetition rate / Duration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 Hz / 1.5 us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122862"/>
                  </a:ext>
                </a:extLst>
              </a:tr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Drive power / Gain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 W / 39 dB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633673"/>
                  </a:ext>
                </a:extLst>
              </a:tr>
              <a:tr h="54759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 / output waveguide mode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 TE10 (Rectangular) mode, output TE02 (Circular) mode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846385"/>
                  </a:ext>
                </a:extLst>
              </a:tr>
              <a:tr h="54759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43% (without energy recovery), 58.0% (with single stage depressed collector)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5246487"/>
                  </a:ext>
                </a:extLst>
              </a:tr>
              <a:tr h="26452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spent beam power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 kW (mm-waves on),11.3kW (mm-waves off)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160806"/>
                  </a:ext>
                </a:extLst>
              </a:tr>
              <a:tr h="274626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Dimensions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cm (W) * 60 cm (L) * 1200 cm (H) 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198406"/>
                  </a:ext>
                </a:extLst>
              </a:tr>
              <a:tr h="753964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stability</a:t>
                      </a:r>
                      <a:endParaRPr lang="en-GB" sz="1700" dirty="0"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 degree @ 0.5% variation in modulator voltage</a:t>
                      </a:r>
                    </a:p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 degree @ 0.1%</a:t>
                      </a:r>
                      <a:r>
                        <a:rPr lang="en-GB" sz="17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variation in modulator voltage</a:t>
                      </a:r>
                    </a:p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 degree @ 0.01%</a:t>
                      </a:r>
                      <a:r>
                        <a:rPr lang="en-GB" sz="17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7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variation in modulator voltage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14999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D88AFAB-3E1A-4AAB-B3C5-182509910264}"/>
              </a:ext>
            </a:extLst>
          </p:cNvPr>
          <p:cNvSpPr/>
          <p:nvPr/>
        </p:nvSpPr>
        <p:spPr>
          <a:xfrm>
            <a:off x="4407080" y="5827864"/>
            <a:ext cx="5148064" cy="864096"/>
          </a:xfrm>
          <a:prstGeom prst="rect">
            <a:avLst/>
          </a:prstGeom>
          <a:noFill/>
          <a:ln w="5715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9023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943" y="738598"/>
            <a:ext cx="9072563" cy="720080"/>
          </a:xfrm>
        </p:spPr>
        <p:txBody>
          <a:bodyPr/>
          <a:lstStyle/>
          <a:p>
            <a:r>
              <a:rPr lang="de-DE" dirty="0"/>
              <a:t>Practical considerations for the cathode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4EC6407-91C9-4EBF-94AE-E12FAE5D223B}"/>
              </a:ext>
            </a:extLst>
          </p:cNvPr>
          <p:cNvSpPr/>
          <p:nvPr/>
        </p:nvSpPr>
        <p:spPr bwMode="auto">
          <a:xfrm>
            <a:off x="2453363" y="2701560"/>
            <a:ext cx="1704335" cy="115433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Small beam radius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44A9B5D-9085-4D6A-BC59-E68AF565A292}"/>
              </a:ext>
            </a:extLst>
          </p:cNvPr>
          <p:cNvSpPr/>
          <p:nvPr/>
        </p:nvSpPr>
        <p:spPr bwMode="auto">
          <a:xfrm>
            <a:off x="2453364" y="1504256"/>
            <a:ext cx="1704335" cy="86409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High current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A2DCEB8-829F-4043-A6A4-010211B00682}"/>
              </a:ext>
            </a:extLst>
          </p:cNvPr>
          <p:cNvSpPr/>
          <p:nvPr/>
        </p:nvSpPr>
        <p:spPr bwMode="auto">
          <a:xfrm>
            <a:off x="287784" y="1504256"/>
            <a:ext cx="1728192" cy="86409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High Power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38618DD-7242-4F4D-8479-D66ABB51EAD3}"/>
              </a:ext>
            </a:extLst>
          </p:cNvPr>
          <p:cNvSpPr/>
          <p:nvPr/>
        </p:nvSpPr>
        <p:spPr bwMode="auto">
          <a:xfrm>
            <a:off x="304818" y="2712604"/>
            <a:ext cx="1728192" cy="114108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Lower operating mode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9D12D17-E663-45AC-B714-6DF4E726B316}"/>
              </a:ext>
            </a:extLst>
          </p:cNvPr>
          <p:cNvCxnSpPr>
            <a:stCxn id="7" idx="3"/>
            <a:endCxn id="6" idx="1"/>
          </p:cNvCxnSpPr>
          <p:nvPr/>
        </p:nvCxnSpPr>
        <p:spPr bwMode="auto">
          <a:xfrm>
            <a:off x="2015976" y="1936304"/>
            <a:ext cx="437388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81D4B3-738D-4CB8-BB24-FBD140D0AA3A}"/>
              </a:ext>
            </a:extLst>
          </p:cNvPr>
          <p:cNvCxnSpPr/>
          <p:nvPr/>
        </p:nvCxnSpPr>
        <p:spPr bwMode="auto">
          <a:xfrm>
            <a:off x="2033010" y="3277624"/>
            <a:ext cx="437388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8D3BD05-9664-422D-804A-10B34F21544C}"/>
              </a:ext>
            </a:extLst>
          </p:cNvPr>
          <p:cNvSpPr/>
          <p:nvPr/>
        </p:nvSpPr>
        <p:spPr bwMode="auto">
          <a:xfrm>
            <a:off x="4701202" y="1504256"/>
            <a:ext cx="1703358" cy="115433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b="1" dirty="0">
                <a:solidFill>
                  <a:srgbClr val="C00000"/>
                </a:solidFill>
                <a:latin typeface="Arial" charset="0"/>
                <a:ea typeface="ＭＳ Ｐゴシック" charset="0"/>
                <a:cs typeface="ＭＳ Ｐゴシック" charset="0"/>
              </a:rPr>
              <a:t>Large emission density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84E8347-B1CA-47F5-8A1E-E4CD706E0FBC}"/>
              </a:ext>
            </a:extLst>
          </p:cNvPr>
          <p:cNvSpPr/>
          <p:nvPr/>
        </p:nvSpPr>
        <p:spPr bwMode="auto">
          <a:xfrm>
            <a:off x="4700225" y="2712604"/>
            <a:ext cx="1704335" cy="115433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Large </a:t>
            </a:r>
            <a:r>
              <a:rPr lang="en-GB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emitter thickness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Callout: Right Arrow 13">
            <a:extLst>
              <a:ext uri="{FF2B5EF4-FFF2-40B4-BE49-F238E27FC236}">
                <a16:creationId xmlns:a16="http://schemas.microsoft.com/office/drawing/2014/main" id="{91804EFD-2E8B-417B-A826-2EC8274FD9D5}"/>
              </a:ext>
            </a:extLst>
          </p:cNvPr>
          <p:cNvSpPr/>
          <p:nvPr/>
        </p:nvSpPr>
        <p:spPr bwMode="auto">
          <a:xfrm>
            <a:off x="4181556" y="1475581"/>
            <a:ext cx="498946" cy="2391361"/>
          </a:xfrm>
          <a:prstGeom prst="rightArrowCallout">
            <a:avLst>
              <a:gd name="adj1" fmla="val 147973"/>
              <a:gd name="adj2" fmla="val 165620"/>
              <a:gd name="adj3" fmla="val 25000"/>
              <a:gd name="adj4" fmla="val 17252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55F392D-C04D-4386-88F4-28F5439802F2}"/>
              </a:ext>
            </a:extLst>
          </p:cNvPr>
          <p:cNvSpPr/>
          <p:nvPr/>
        </p:nvSpPr>
        <p:spPr bwMode="auto">
          <a:xfrm>
            <a:off x="6846605" y="1504256"/>
            <a:ext cx="2206423" cy="86409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b="1" dirty="0">
                <a:solidFill>
                  <a:srgbClr val="C00000"/>
                </a:solidFill>
                <a:latin typeface="Arial" charset="0"/>
                <a:ea typeface="ＭＳ Ｐゴシック" charset="0"/>
                <a:cs typeface="ＭＳ Ｐゴシック" charset="0"/>
              </a:rPr>
              <a:t>Life time?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6B6738B-1078-4E4F-B76C-FEA82375E5DA}"/>
              </a:ext>
            </a:extLst>
          </p:cNvPr>
          <p:cNvCxnSpPr>
            <a:cxnSpLocks/>
            <a:endCxn id="15" idx="1"/>
          </p:cNvCxnSpPr>
          <p:nvPr/>
        </p:nvCxnSpPr>
        <p:spPr bwMode="auto">
          <a:xfrm>
            <a:off x="6409217" y="1936304"/>
            <a:ext cx="437388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A36C0FA-82A9-451D-BB2E-604A5E1E18A1}"/>
              </a:ext>
            </a:extLst>
          </p:cNvPr>
          <p:cNvSpPr/>
          <p:nvPr/>
        </p:nvSpPr>
        <p:spPr bwMode="auto">
          <a:xfrm>
            <a:off x="6871677" y="2793538"/>
            <a:ext cx="2206423" cy="86409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Larger alpha spread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AE4290C-6AAA-4699-993B-7F00B30D000E}"/>
              </a:ext>
            </a:extLst>
          </p:cNvPr>
          <p:cNvCxnSpPr>
            <a:cxnSpLocks/>
            <a:endCxn id="18" idx="1"/>
          </p:cNvCxnSpPr>
          <p:nvPr/>
        </p:nvCxnSpPr>
        <p:spPr bwMode="auto">
          <a:xfrm>
            <a:off x="6434289" y="3225586"/>
            <a:ext cx="437388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2839859-EA08-4D00-8E6D-1DDEE2D41B2F}"/>
              </a:ext>
            </a:extLst>
          </p:cNvPr>
          <p:cNvCxnSpPr>
            <a:cxnSpLocks/>
          </p:cNvCxnSpPr>
          <p:nvPr/>
        </p:nvCxnSpPr>
        <p:spPr bwMode="auto">
          <a:xfrm>
            <a:off x="7959494" y="3657634"/>
            <a:ext cx="0" cy="3400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F98AC98-F12D-435A-86F2-CBB86F7DC6DF}"/>
              </a:ext>
            </a:extLst>
          </p:cNvPr>
          <p:cNvSpPr/>
          <p:nvPr/>
        </p:nvSpPr>
        <p:spPr bwMode="auto">
          <a:xfrm>
            <a:off x="6336130" y="4007701"/>
            <a:ext cx="3389717" cy="48232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Smaller output power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175BA26-1F5F-4663-9EE3-6D62A0F90A66}"/>
              </a:ext>
            </a:extLst>
          </p:cNvPr>
          <p:cNvSpPr/>
          <p:nvPr/>
        </p:nvSpPr>
        <p:spPr>
          <a:xfrm>
            <a:off x="233129" y="4669403"/>
            <a:ext cx="94927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kern="0" dirty="0">
                <a:solidFill>
                  <a:schemeClr val="tx1"/>
                </a:solidFill>
              </a:rPr>
              <a:t>Magnetron injection gun (MIG) was achieved by global optimization to minimize the alpha spread at given design condition (journal paper [1] has been published).</a:t>
            </a:r>
          </a:p>
          <a:p>
            <a:r>
              <a:rPr lang="en-US" sz="2000" kern="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kern="0" dirty="0">
                <a:solidFill>
                  <a:schemeClr val="tx1"/>
                </a:solidFill>
              </a:rPr>
              <a:t>A ~20 A/cm</a:t>
            </a:r>
            <a:r>
              <a:rPr lang="en-US" sz="2000" kern="0" baseline="30000" dirty="0">
                <a:solidFill>
                  <a:schemeClr val="tx1"/>
                </a:solidFill>
              </a:rPr>
              <a:t>2</a:t>
            </a:r>
            <a:r>
              <a:rPr lang="en-US" sz="2000" kern="0" dirty="0">
                <a:solidFill>
                  <a:schemeClr val="tx1"/>
                </a:solidFill>
              </a:rPr>
              <a:t> current density is still needed. The availability of high current density thermionic cathodes was investigated.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FECF597-0393-44DD-A520-EC2E21984604}"/>
              </a:ext>
            </a:extLst>
          </p:cNvPr>
          <p:cNvSpPr/>
          <p:nvPr/>
        </p:nvSpPr>
        <p:spPr>
          <a:xfrm>
            <a:off x="163943" y="6418081"/>
            <a:ext cx="9492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kern="0" dirty="0">
                <a:solidFill>
                  <a:schemeClr val="tx1"/>
                </a:solidFill>
              </a:rPr>
              <a:t>[1] L. Zhang, L. J.R. Nix, A. W. Cross, Magnetron Injection Gun for high-power </a:t>
            </a:r>
            <a:r>
              <a:rPr lang="en-US" sz="1800" kern="0" dirty="0" err="1">
                <a:solidFill>
                  <a:schemeClr val="tx1"/>
                </a:solidFill>
              </a:rPr>
              <a:t>gyroklystron</a:t>
            </a:r>
            <a:r>
              <a:rPr lang="en-US" sz="1800" kern="0" dirty="0">
                <a:solidFill>
                  <a:schemeClr val="tx1"/>
                </a:solidFill>
              </a:rPr>
              <a:t>, IEEE Transactions on Electron Devices, 2020, DOI:10.1109/TED.2020.3025747</a:t>
            </a:r>
            <a:endParaRPr lang="en-US" sz="1800" i="1" kern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51E92-5EF5-4E67-B154-BC34D3B11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4" y="827509"/>
            <a:ext cx="9072563" cy="720080"/>
          </a:xfrm>
        </p:spPr>
        <p:txBody>
          <a:bodyPr/>
          <a:lstStyle/>
          <a:p>
            <a:r>
              <a:rPr lang="en-GB" dirty="0"/>
              <a:t>High Emission Density Cathodes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E806BE-AA78-461D-BD85-A10CE2C5F0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9187DC3-1FF6-475A-879B-A8A9D86E1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777" y="1702146"/>
            <a:ext cx="9725924" cy="4525963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Commercial solution exists and has been experimentally demonstrated in a MIG application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2200" dirty="0"/>
              <a:t>MIG designed and tested with 30A/cm</a:t>
            </a:r>
            <a:r>
              <a:rPr lang="en-GB" sz="2200" baseline="30000" dirty="0"/>
              <a:t>2</a:t>
            </a:r>
            <a:r>
              <a:rPr lang="en-GB" sz="2200" dirty="0"/>
              <a:t> Spectra-Mat 612X cathode </a:t>
            </a:r>
          </a:p>
          <a:p>
            <a:pPr marL="1095375" lvl="3" indent="-285750">
              <a:buFont typeface="Arial" panose="020B0604020202020204" pitchFamily="34" charset="0"/>
              <a:buChar char="–"/>
            </a:pPr>
            <a:r>
              <a:rPr lang="en-GB" sz="1600" i="1" dirty="0"/>
              <a:t>(</a:t>
            </a:r>
            <a:r>
              <a:rPr lang="en-US" sz="1600" i="1" dirty="0"/>
              <a:t>L. R. Barnett, N. C. </a:t>
            </a:r>
            <a:r>
              <a:rPr lang="en-US" sz="1600" i="1" dirty="0" err="1"/>
              <a:t>Luhmann</a:t>
            </a:r>
            <a:r>
              <a:rPr lang="en-US" sz="1600" i="1" dirty="0"/>
              <a:t>, C. C. Chiu, and K. R. Chu, "Relativistic performance analysis of a high current density magnetron injection gun," Physics of Plasmas, vol. 16, no. 9, p. 093111, 2009/09/01 2009, </a:t>
            </a:r>
            <a:r>
              <a:rPr lang="en-US" sz="1600" i="1" dirty="0" err="1"/>
              <a:t>doi</a:t>
            </a:r>
            <a:r>
              <a:rPr lang="en-US" sz="1600" i="1" dirty="0"/>
              <a:t>: 10.1063/1.3227649.</a:t>
            </a:r>
            <a:r>
              <a:rPr lang="en-GB" sz="1600" i="1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some experimental solutions have been demonstrated: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2200" dirty="0"/>
              <a:t>a scandia-doped Dispenser Cathode, life test &gt;5000 hours at 40A/cm</a:t>
            </a:r>
            <a:r>
              <a:rPr lang="en-GB" sz="2200" baseline="30000" dirty="0"/>
              <a:t>2</a:t>
            </a:r>
            <a:r>
              <a:rPr lang="en-US" sz="2200" dirty="0"/>
              <a:t> </a:t>
            </a:r>
          </a:p>
          <a:p>
            <a:pPr marL="1095375" lvl="3" indent="-285750">
              <a:buFont typeface="Arial" panose="020B0604020202020204" pitchFamily="34" charset="0"/>
              <a:buChar char="–"/>
            </a:pPr>
            <a:r>
              <a:rPr lang="en-US" sz="1600" i="1" dirty="0"/>
              <a:t>(F. Yang, J. Wang, Y. Wang, W. Liu, and X. Zhu, "Investigation of Nanosized-Scandia-Doped Dispenser Cathodes With Machined Surfaces," IEEE Trans. Electron Devices, vol. 63, no. 4, pp. 1728-1733, 2016, </a:t>
            </a:r>
            <a:r>
              <a:rPr lang="en-US" sz="1600" i="1" dirty="0" err="1"/>
              <a:t>doi</a:t>
            </a:r>
            <a:r>
              <a:rPr lang="en-US" sz="1600" i="1" dirty="0"/>
              <a:t>: 10.1109/TED.2016.2528580.)</a:t>
            </a:r>
          </a:p>
          <a:p>
            <a:pPr marL="0" indent="0">
              <a:buNone/>
            </a:pPr>
            <a:endParaRPr lang="en-GB" sz="800" i="1" dirty="0"/>
          </a:p>
        </p:txBody>
      </p:sp>
    </p:spTree>
    <p:extLst>
      <p:ext uri="{BB962C8B-B14F-4D97-AF65-F5344CB8AC3E}">
        <p14:creationId xmlns:p14="http://schemas.microsoft.com/office/powerpoint/2010/main" val="1971285497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D2955-F63C-4113-8E42-7D1C8F531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4" y="827509"/>
            <a:ext cx="9072563" cy="720080"/>
          </a:xfrm>
        </p:spPr>
        <p:txBody>
          <a:bodyPr/>
          <a:lstStyle/>
          <a:p>
            <a:r>
              <a:rPr lang="en-GB" dirty="0"/>
              <a:t>High Emission Density Cathodes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004EE-B8A6-4B21-A068-2F7EE9EE5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BE6F0EE-00D0-459A-9764-08D82DD6E0D1}"/>
              </a:ext>
            </a:extLst>
          </p:cNvPr>
          <p:cNvGrpSpPr/>
          <p:nvPr/>
        </p:nvGrpSpPr>
        <p:grpSpPr>
          <a:xfrm>
            <a:off x="1187884" y="1475581"/>
            <a:ext cx="7704856" cy="2108698"/>
            <a:chOff x="457200" y="1386729"/>
            <a:chExt cx="7704856" cy="185605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CDF923F-27AF-4F76-8DF9-89CF571FCA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8072" y="1767013"/>
              <a:ext cx="6923112" cy="1437458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61B3A35-0B02-4D4B-A33E-FEA6432BCEBF}"/>
                </a:ext>
              </a:extLst>
            </p:cNvPr>
            <p:cNvGrpSpPr/>
            <p:nvPr/>
          </p:nvGrpSpPr>
          <p:grpSpPr>
            <a:xfrm>
              <a:off x="457200" y="1386729"/>
              <a:ext cx="7704856" cy="1856053"/>
              <a:chOff x="611560" y="2677032"/>
              <a:chExt cx="7704856" cy="1638776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F26F6D6-8A61-471C-BF9F-94AAF8A407BA}"/>
                  </a:ext>
                </a:extLst>
              </p:cNvPr>
              <p:cNvSpPr/>
              <p:nvPr/>
            </p:nvSpPr>
            <p:spPr>
              <a:xfrm>
                <a:off x="611560" y="2802365"/>
                <a:ext cx="7704856" cy="1513443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7500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8DD3768-48E8-41D3-A5E9-967F904015A6}"/>
                  </a:ext>
                </a:extLst>
              </p:cNvPr>
              <p:cNvSpPr txBox="1"/>
              <p:nvPr/>
            </p:nvSpPr>
            <p:spPr>
              <a:xfrm>
                <a:off x="935596" y="2677032"/>
                <a:ext cx="7056784" cy="239189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chemeClr val="accent2">
                        <a:lumMod val="75000"/>
                      </a:schemeClr>
                    </a:solidFill>
                  </a:rPr>
                  <a:t>Overview from Spectra-Mat website</a:t>
                </a:r>
              </a:p>
            </p:txBody>
          </p:sp>
        </p:grp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0FC1E97-4049-4366-8779-E60211E64386}"/>
              </a:ext>
            </a:extLst>
          </p:cNvPr>
          <p:cNvSpPr/>
          <p:nvPr/>
        </p:nvSpPr>
        <p:spPr>
          <a:xfrm>
            <a:off x="647824" y="3851845"/>
            <a:ext cx="87132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The range and viability of other options is discussed in this paper:</a:t>
            </a:r>
          </a:p>
          <a:p>
            <a:pPr marL="641350" lvl="1" indent="-285750">
              <a:buFont typeface="Arial" panose="020B0604020202020204" pitchFamily="34" charset="0"/>
              <a:buChar char="–"/>
            </a:pPr>
            <a:r>
              <a:rPr lang="en-GB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Kirkwood, D. M. et al. Frontiers in Thermionic Cathode Research. TED </a:t>
            </a:r>
            <a:r>
              <a:rPr lang="en-GB" sz="16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</a:t>
            </a:r>
            <a:r>
              <a:rPr lang="en-GB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2061-2071, doi:10.1109/ted.2018.2804484 (2018)</a:t>
            </a:r>
          </a:p>
          <a:p>
            <a:pPr indent="-38576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The ease of manufacture, emission uniformity, and lifetime vary, but 	several potentially viable high-emission density cathodes have been 	demonstrated.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C99F144-6520-4232-BF4E-8B65624FB330}"/>
              </a:ext>
            </a:extLst>
          </p:cNvPr>
          <p:cNvSpPr/>
          <p:nvPr/>
        </p:nvSpPr>
        <p:spPr>
          <a:xfrm>
            <a:off x="791580" y="5811272"/>
            <a:ext cx="8713228" cy="1107996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200" dirty="0">
                <a:solidFill>
                  <a:schemeClr val="tx1"/>
                </a:solidFill>
              </a:rPr>
              <a:t>The 48GHz MIG uses a 20A/cm</a:t>
            </a:r>
            <a:r>
              <a:rPr lang="en-GB" sz="2200" baseline="30000" dirty="0">
                <a:solidFill>
                  <a:schemeClr val="tx1"/>
                </a:solidFill>
              </a:rPr>
              <a:t>2 </a:t>
            </a:r>
            <a:r>
              <a:rPr lang="en-GB" sz="2200" dirty="0">
                <a:solidFill>
                  <a:schemeClr val="tx1"/>
                </a:solidFill>
              </a:rPr>
              <a:t>cathode and the 36GHz MIG uses a 22A/cm</a:t>
            </a:r>
            <a:r>
              <a:rPr lang="en-GB" sz="2200" baseline="30000" dirty="0">
                <a:solidFill>
                  <a:schemeClr val="tx1"/>
                </a:solidFill>
              </a:rPr>
              <a:t>2</a:t>
            </a:r>
            <a:r>
              <a:rPr lang="en-GB" sz="2200" dirty="0">
                <a:solidFill>
                  <a:schemeClr val="tx1"/>
                </a:solidFill>
              </a:rPr>
              <a:t> cathode, both of which are feasible based on available cathode technology and the pulsed operation of the gyroklystron</a:t>
            </a:r>
          </a:p>
        </p:txBody>
      </p:sp>
    </p:spTree>
    <p:extLst>
      <p:ext uri="{BB962C8B-B14F-4D97-AF65-F5344CB8AC3E}">
        <p14:creationId xmlns:p14="http://schemas.microsoft.com/office/powerpoint/2010/main" val="264120386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653</Words>
  <Application>Microsoft Office PowerPoint</Application>
  <PresentationFormat>Custom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Symbol</vt:lpstr>
      <vt:lpstr>Times New Roman</vt:lpstr>
      <vt:lpstr>Wingdings</vt:lpstr>
      <vt:lpstr>CompactLight_Template Slides ENG</vt:lpstr>
      <vt:lpstr>Gyroklystron Update</vt:lpstr>
      <vt:lpstr>PowerPoint Presentation</vt:lpstr>
      <vt:lpstr>Practical considerations for the cathode</vt:lpstr>
      <vt:lpstr>High Emission Density Cathodes</vt:lpstr>
      <vt:lpstr>High Emission Density Cathodes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Laurence Nix</cp:lastModifiedBy>
  <cp:revision>310</cp:revision>
  <cp:lastPrinted>2015-12-09T13:35:49Z</cp:lastPrinted>
  <dcterms:created xsi:type="dcterms:W3CDTF">2015-12-09T11:23:36Z</dcterms:created>
  <dcterms:modified xsi:type="dcterms:W3CDTF">2020-10-05T10:52:54Z</dcterms:modified>
</cp:coreProperties>
</file>