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35"/>
  </p:notesMasterIdLst>
  <p:handoutMasterIdLst>
    <p:handoutMasterId r:id="rId36"/>
  </p:handoutMasterIdLst>
  <p:sldIdLst>
    <p:sldId id="259" r:id="rId2"/>
    <p:sldId id="335" r:id="rId3"/>
    <p:sldId id="336" r:id="rId4"/>
    <p:sldId id="296" r:id="rId5"/>
    <p:sldId id="298" r:id="rId6"/>
    <p:sldId id="299" r:id="rId7"/>
    <p:sldId id="352" r:id="rId8"/>
    <p:sldId id="354" r:id="rId9"/>
    <p:sldId id="375" r:id="rId10"/>
    <p:sldId id="353" r:id="rId11"/>
    <p:sldId id="357" r:id="rId12"/>
    <p:sldId id="380" r:id="rId13"/>
    <p:sldId id="377" r:id="rId14"/>
    <p:sldId id="378" r:id="rId15"/>
    <p:sldId id="360" r:id="rId16"/>
    <p:sldId id="379" r:id="rId17"/>
    <p:sldId id="361" r:id="rId18"/>
    <p:sldId id="369" r:id="rId19"/>
    <p:sldId id="362" r:id="rId20"/>
    <p:sldId id="367" r:id="rId21"/>
    <p:sldId id="370" r:id="rId22"/>
    <p:sldId id="365" r:id="rId23"/>
    <p:sldId id="381" r:id="rId24"/>
    <p:sldId id="383" r:id="rId25"/>
    <p:sldId id="384" r:id="rId26"/>
    <p:sldId id="363" r:id="rId27"/>
    <p:sldId id="364" r:id="rId28"/>
    <p:sldId id="385" r:id="rId29"/>
    <p:sldId id="366" r:id="rId30"/>
    <p:sldId id="386" r:id="rId31"/>
    <p:sldId id="373" r:id="rId32"/>
    <p:sldId id="3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12" autoAdjust="0"/>
  </p:normalViewPr>
  <p:slideViewPr>
    <p:cSldViewPr snapToGrid="0" snapToObjects="1">
      <p:cViewPr varScale="1">
        <p:scale>
          <a:sx n="70" d="100"/>
          <a:sy n="70" d="100"/>
        </p:scale>
        <p:origin x="90" y="60"/>
      </p:cViewPr>
      <p:guideLst/>
    </p:cSldViewPr>
  </p:slideViewPr>
  <p:outlineViewPr>
    <p:cViewPr>
      <p:scale>
        <a:sx n="33" d="100"/>
        <a:sy n="33" d="100"/>
      </p:scale>
      <p:origin x="0" y="-4224"/>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99C48C-E38E-4DCF-8411-694005B79D00}" type="doc">
      <dgm:prSet loTypeId="urn:microsoft.com/office/officeart/2005/8/layout/cycle3" loCatId="cycle" qsTypeId="urn:microsoft.com/office/officeart/2005/8/quickstyle/3d4" qsCatId="3D" csTypeId="urn:microsoft.com/office/officeart/2005/8/colors/colorful1" csCatId="colorful" phldr="1"/>
      <dgm:spPr/>
      <dgm:t>
        <a:bodyPr/>
        <a:lstStyle/>
        <a:p>
          <a:endParaRPr lang="en-US"/>
        </a:p>
      </dgm:t>
    </dgm:pt>
    <dgm:pt modelId="{51455F8F-344D-4392-B79F-B7C266B25533}">
      <dgm:prSet phldrT="[Text]" custT="1"/>
      <dgm:spPr/>
      <dgm:t>
        <a:bodyPr/>
        <a:lstStyle/>
        <a:p>
          <a:r>
            <a:rPr lang="en-US" sz="1100" b="0" cap="none" spc="0" dirty="0">
              <a:ln w="0"/>
              <a:solidFill>
                <a:schemeClr val="tx1"/>
              </a:solidFill>
              <a:effectLst>
                <a:outerShdw blurRad="38100" dist="19050" dir="2700000" algn="tl" rotWithShape="0">
                  <a:schemeClr val="dk1">
                    <a:alpha val="40000"/>
                  </a:schemeClr>
                </a:outerShdw>
              </a:effectLst>
            </a:rPr>
            <a:t>Basic Research</a:t>
          </a:r>
        </a:p>
      </dgm:t>
    </dgm:pt>
    <dgm:pt modelId="{360A658F-1657-4152-BFE1-1A35639DA2D5}" type="parTrans" cxnId="{37F8A1CB-AE1F-49D3-ADAF-9405DF31EF0E}">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9FC3004A-63FE-493A-B0FD-419B327AAB68}" type="sibTrans" cxnId="{37F8A1CB-AE1F-49D3-ADAF-9405DF31EF0E}">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7E9BBFA9-34EC-4AF2-BFC3-78A77DBB9770}">
      <dgm:prSet phldrT="[Text]" custT="1"/>
      <dgm:spPr/>
      <dgm:t>
        <a:bodyPr/>
        <a:lstStyle/>
        <a:p>
          <a:r>
            <a:rPr lang="en-US" sz="1100" b="0" cap="none" spc="0" dirty="0">
              <a:ln w="0"/>
              <a:solidFill>
                <a:schemeClr val="tx1"/>
              </a:solidFill>
              <a:effectLst>
                <a:outerShdw blurRad="38100" dist="19050" dir="2700000" algn="tl" rotWithShape="0">
                  <a:schemeClr val="dk1">
                    <a:alpha val="40000"/>
                  </a:schemeClr>
                </a:outerShdw>
              </a:effectLst>
            </a:rPr>
            <a:t>Innovation</a:t>
          </a:r>
        </a:p>
      </dgm:t>
    </dgm:pt>
    <dgm:pt modelId="{D2070AE6-C14D-47D4-B0A6-051D00E5F9CA}" type="parTrans" cxnId="{B4554C3C-12C6-4362-9BAE-2AABB6E4B097}">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EC144A42-004F-49F0-8C35-F26623A0E520}" type="sibTrans" cxnId="{B4554C3C-12C6-4362-9BAE-2AABB6E4B097}">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DEC6154E-AEF2-47C0-BC30-6611EE804B6E}">
      <dgm:prSet phldrT="[Text]" custT="1"/>
      <dgm:spPr/>
      <dgm:t>
        <a:bodyPr/>
        <a:lstStyle/>
        <a:p>
          <a:r>
            <a:rPr lang="en-US" sz="1100" b="0" cap="none" spc="0" dirty="0">
              <a:ln w="0"/>
              <a:solidFill>
                <a:schemeClr val="tx1"/>
              </a:solidFill>
              <a:effectLst>
                <a:outerShdw blurRad="38100" dist="19050" dir="2700000" algn="tl" rotWithShape="0">
                  <a:schemeClr val="dk1">
                    <a:alpha val="40000"/>
                  </a:schemeClr>
                </a:outerShdw>
              </a:effectLst>
            </a:rPr>
            <a:t>Economic growth</a:t>
          </a:r>
        </a:p>
      </dgm:t>
    </dgm:pt>
    <dgm:pt modelId="{F899A65C-AC72-452E-A34A-CFE173D86D3E}" type="parTrans" cxnId="{4C16510A-7745-4C0A-9BBE-C39EDB377F81}">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16E42049-E539-4EE6-99B0-3734E8F952A0}" type="sibTrans" cxnId="{4C16510A-7745-4C0A-9BBE-C39EDB377F81}">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DC193CCE-A6EB-4BB0-8582-7D10C1540BD7}">
      <dgm:prSet phldrT="[Text]" custT="1"/>
      <dgm:spPr/>
      <dgm:t>
        <a:bodyPr/>
        <a:lstStyle/>
        <a:p>
          <a:r>
            <a:rPr lang="en-US" sz="1100" b="0" cap="none" spc="0" dirty="0">
              <a:ln w="0"/>
              <a:solidFill>
                <a:schemeClr val="tx1"/>
              </a:solidFill>
              <a:effectLst>
                <a:outerShdw blurRad="38100" dist="19050" dir="2700000" algn="tl" rotWithShape="0">
                  <a:schemeClr val="dk1">
                    <a:alpha val="40000"/>
                  </a:schemeClr>
                </a:outerShdw>
              </a:effectLst>
            </a:rPr>
            <a:t>Government resources</a:t>
          </a:r>
        </a:p>
      </dgm:t>
    </dgm:pt>
    <dgm:pt modelId="{32AE8A3A-E153-4C92-B7A8-16BE8644E088}" type="parTrans" cxnId="{9C1C27D3-4F45-419E-8A52-2A41496ECC80}">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D0FC94B0-EC8D-46AE-99C0-8440D367977E}" type="sibTrans" cxnId="{9C1C27D3-4F45-419E-8A52-2A41496ECC80}">
      <dgm:prSet/>
      <dgm:spPr/>
      <dgm:t>
        <a:bodyPr/>
        <a:lstStyle/>
        <a:p>
          <a:endParaRPr lang="en-US" sz="2400" b="0" cap="none" spc="0">
            <a:ln w="0"/>
            <a:solidFill>
              <a:schemeClr val="tx1"/>
            </a:solidFill>
            <a:effectLst>
              <a:outerShdw blurRad="38100" dist="19050" dir="2700000" algn="tl" rotWithShape="0">
                <a:schemeClr val="dk1">
                  <a:alpha val="40000"/>
                </a:schemeClr>
              </a:outerShdw>
            </a:effectLst>
          </a:endParaRPr>
        </a:p>
      </dgm:t>
    </dgm:pt>
    <dgm:pt modelId="{720CE738-68F7-4B2D-8DAA-900E09FD89C6}" type="pres">
      <dgm:prSet presAssocID="{F399C48C-E38E-4DCF-8411-694005B79D00}" presName="Name0" presStyleCnt="0">
        <dgm:presLayoutVars>
          <dgm:dir/>
          <dgm:resizeHandles val="exact"/>
        </dgm:presLayoutVars>
      </dgm:prSet>
      <dgm:spPr/>
    </dgm:pt>
    <dgm:pt modelId="{E5FD864C-1B95-4DFE-9DF3-BFC907C8F045}" type="pres">
      <dgm:prSet presAssocID="{F399C48C-E38E-4DCF-8411-694005B79D00}" presName="cycle" presStyleCnt="0"/>
      <dgm:spPr/>
    </dgm:pt>
    <dgm:pt modelId="{9CA9EC12-6DBD-4E76-A32C-4968D4C74D1A}" type="pres">
      <dgm:prSet presAssocID="{51455F8F-344D-4392-B79F-B7C266B25533}" presName="nodeFirstNode" presStyleLbl="node1" presStyleIdx="0" presStyleCnt="4">
        <dgm:presLayoutVars>
          <dgm:bulletEnabled val="1"/>
        </dgm:presLayoutVars>
      </dgm:prSet>
      <dgm:spPr/>
    </dgm:pt>
    <dgm:pt modelId="{4B563E55-43B1-4877-889D-4D53D2036D2B}" type="pres">
      <dgm:prSet presAssocID="{9FC3004A-63FE-493A-B0FD-419B327AAB68}" presName="sibTransFirstNode" presStyleLbl="bgShp" presStyleIdx="0" presStyleCnt="1"/>
      <dgm:spPr/>
    </dgm:pt>
    <dgm:pt modelId="{50CDCFA5-71E7-4ECA-AC70-D020B1FCBB52}" type="pres">
      <dgm:prSet presAssocID="{7E9BBFA9-34EC-4AF2-BFC3-78A77DBB9770}" presName="nodeFollowingNodes" presStyleLbl="node1" presStyleIdx="1" presStyleCnt="4">
        <dgm:presLayoutVars>
          <dgm:bulletEnabled val="1"/>
        </dgm:presLayoutVars>
      </dgm:prSet>
      <dgm:spPr/>
    </dgm:pt>
    <dgm:pt modelId="{9A1F683B-1BFB-42C1-8253-E9B593DF9966}" type="pres">
      <dgm:prSet presAssocID="{DEC6154E-AEF2-47C0-BC30-6611EE804B6E}" presName="nodeFollowingNodes" presStyleLbl="node1" presStyleIdx="2" presStyleCnt="4">
        <dgm:presLayoutVars>
          <dgm:bulletEnabled val="1"/>
        </dgm:presLayoutVars>
      </dgm:prSet>
      <dgm:spPr/>
    </dgm:pt>
    <dgm:pt modelId="{7603FB5F-C5D9-420F-8486-22D02ECB2B60}" type="pres">
      <dgm:prSet presAssocID="{DC193CCE-A6EB-4BB0-8582-7D10C1540BD7}" presName="nodeFollowingNodes" presStyleLbl="node1" presStyleIdx="3" presStyleCnt="4">
        <dgm:presLayoutVars>
          <dgm:bulletEnabled val="1"/>
        </dgm:presLayoutVars>
      </dgm:prSet>
      <dgm:spPr/>
    </dgm:pt>
  </dgm:ptLst>
  <dgm:cxnLst>
    <dgm:cxn modelId="{4C16510A-7745-4C0A-9BBE-C39EDB377F81}" srcId="{F399C48C-E38E-4DCF-8411-694005B79D00}" destId="{DEC6154E-AEF2-47C0-BC30-6611EE804B6E}" srcOrd="2" destOrd="0" parTransId="{F899A65C-AC72-452E-A34A-CFE173D86D3E}" sibTransId="{16E42049-E539-4EE6-99B0-3734E8F952A0}"/>
    <dgm:cxn modelId="{C593970F-0CF6-4ED1-BCF0-B4C98DE4C3EF}" type="presOf" srcId="{51455F8F-344D-4392-B79F-B7C266B25533}" destId="{9CA9EC12-6DBD-4E76-A32C-4968D4C74D1A}" srcOrd="0" destOrd="0" presId="urn:microsoft.com/office/officeart/2005/8/layout/cycle3"/>
    <dgm:cxn modelId="{59E64B19-E32A-482D-870C-0BB9172653FB}" type="presOf" srcId="{DC193CCE-A6EB-4BB0-8582-7D10C1540BD7}" destId="{7603FB5F-C5D9-420F-8486-22D02ECB2B60}" srcOrd="0" destOrd="0" presId="urn:microsoft.com/office/officeart/2005/8/layout/cycle3"/>
    <dgm:cxn modelId="{874A1539-89C0-4D05-AF6E-9C789897FB93}" type="presOf" srcId="{7E9BBFA9-34EC-4AF2-BFC3-78A77DBB9770}" destId="{50CDCFA5-71E7-4ECA-AC70-D020B1FCBB52}" srcOrd="0" destOrd="0" presId="urn:microsoft.com/office/officeart/2005/8/layout/cycle3"/>
    <dgm:cxn modelId="{D915343A-000C-4948-A3CB-DA2136F7E07C}" type="presOf" srcId="{DEC6154E-AEF2-47C0-BC30-6611EE804B6E}" destId="{9A1F683B-1BFB-42C1-8253-E9B593DF9966}" srcOrd="0" destOrd="0" presId="urn:microsoft.com/office/officeart/2005/8/layout/cycle3"/>
    <dgm:cxn modelId="{B4554C3C-12C6-4362-9BAE-2AABB6E4B097}" srcId="{F399C48C-E38E-4DCF-8411-694005B79D00}" destId="{7E9BBFA9-34EC-4AF2-BFC3-78A77DBB9770}" srcOrd="1" destOrd="0" parTransId="{D2070AE6-C14D-47D4-B0A6-051D00E5F9CA}" sibTransId="{EC144A42-004F-49F0-8C35-F26623A0E520}"/>
    <dgm:cxn modelId="{0036AB9A-D7DC-4600-86F5-C11B8471C187}" type="presOf" srcId="{F399C48C-E38E-4DCF-8411-694005B79D00}" destId="{720CE738-68F7-4B2D-8DAA-900E09FD89C6}" srcOrd="0" destOrd="0" presId="urn:microsoft.com/office/officeart/2005/8/layout/cycle3"/>
    <dgm:cxn modelId="{37F8A1CB-AE1F-49D3-ADAF-9405DF31EF0E}" srcId="{F399C48C-E38E-4DCF-8411-694005B79D00}" destId="{51455F8F-344D-4392-B79F-B7C266B25533}" srcOrd="0" destOrd="0" parTransId="{360A658F-1657-4152-BFE1-1A35639DA2D5}" sibTransId="{9FC3004A-63FE-493A-B0FD-419B327AAB68}"/>
    <dgm:cxn modelId="{9C1C27D3-4F45-419E-8A52-2A41496ECC80}" srcId="{F399C48C-E38E-4DCF-8411-694005B79D00}" destId="{DC193CCE-A6EB-4BB0-8582-7D10C1540BD7}" srcOrd="3" destOrd="0" parTransId="{32AE8A3A-E153-4C92-B7A8-16BE8644E088}" sibTransId="{D0FC94B0-EC8D-46AE-99C0-8440D367977E}"/>
    <dgm:cxn modelId="{4D0B02F2-BB3A-4456-A8E0-8D724A3BF094}" type="presOf" srcId="{9FC3004A-63FE-493A-B0FD-419B327AAB68}" destId="{4B563E55-43B1-4877-889D-4D53D2036D2B}" srcOrd="0" destOrd="0" presId="urn:microsoft.com/office/officeart/2005/8/layout/cycle3"/>
    <dgm:cxn modelId="{17788876-76F2-4757-AA40-BC8FE807E096}" type="presParOf" srcId="{720CE738-68F7-4B2D-8DAA-900E09FD89C6}" destId="{E5FD864C-1B95-4DFE-9DF3-BFC907C8F045}" srcOrd="0" destOrd="0" presId="urn:microsoft.com/office/officeart/2005/8/layout/cycle3"/>
    <dgm:cxn modelId="{E03B0799-8F3B-49DB-AF9D-440AD1F56790}" type="presParOf" srcId="{E5FD864C-1B95-4DFE-9DF3-BFC907C8F045}" destId="{9CA9EC12-6DBD-4E76-A32C-4968D4C74D1A}" srcOrd="0" destOrd="0" presId="urn:microsoft.com/office/officeart/2005/8/layout/cycle3"/>
    <dgm:cxn modelId="{8196D560-60F4-4354-8385-86AA0A903EC8}" type="presParOf" srcId="{E5FD864C-1B95-4DFE-9DF3-BFC907C8F045}" destId="{4B563E55-43B1-4877-889D-4D53D2036D2B}" srcOrd="1" destOrd="0" presId="urn:microsoft.com/office/officeart/2005/8/layout/cycle3"/>
    <dgm:cxn modelId="{8A45CCCD-B85D-4E8A-AAED-742E4E6385E9}" type="presParOf" srcId="{E5FD864C-1B95-4DFE-9DF3-BFC907C8F045}" destId="{50CDCFA5-71E7-4ECA-AC70-D020B1FCBB52}" srcOrd="2" destOrd="0" presId="urn:microsoft.com/office/officeart/2005/8/layout/cycle3"/>
    <dgm:cxn modelId="{1C38DDFF-D85F-47D5-ABA4-E6CA7446392A}" type="presParOf" srcId="{E5FD864C-1B95-4DFE-9DF3-BFC907C8F045}" destId="{9A1F683B-1BFB-42C1-8253-E9B593DF9966}" srcOrd="3" destOrd="0" presId="urn:microsoft.com/office/officeart/2005/8/layout/cycle3"/>
    <dgm:cxn modelId="{0D5C2162-56C2-44C2-9405-BA4DC05C568A}" type="presParOf" srcId="{E5FD864C-1B95-4DFE-9DF3-BFC907C8F045}" destId="{7603FB5F-C5D9-420F-8486-22D02ECB2B60}"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563E55-43B1-4877-889D-4D53D2036D2B}">
      <dsp:nvSpPr>
        <dsp:cNvPr id="0" name=""/>
        <dsp:cNvSpPr/>
      </dsp:nvSpPr>
      <dsp:spPr>
        <a:xfrm>
          <a:off x="366988" y="117606"/>
          <a:ext cx="2462975" cy="2462975"/>
        </a:xfrm>
        <a:prstGeom prst="circularArrow">
          <a:avLst>
            <a:gd name="adj1" fmla="val 4668"/>
            <a:gd name="adj2" fmla="val 272909"/>
            <a:gd name="adj3" fmla="val 13318593"/>
            <a:gd name="adj4" fmla="val 17708072"/>
            <a:gd name="adj5" fmla="val 4847"/>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9CA9EC12-6DBD-4E76-A32C-4968D4C74D1A}">
      <dsp:nvSpPr>
        <dsp:cNvPr id="0" name=""/>
        <dsp:cNvSpPr/>
      </dsp:nvSpPr>
      <dsp:spPr>
        <a:xfrm>
          <a:off x="885093" y="136384"/>
          <a:ext cx="1426764" cy="713382"/>
        </a:xfrm>
        <a:prstGeom prst="round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tx1"/>
              </a:solidFill>
              <a:effectLst>
                <a:outerShdw blurRad="38100" dist="19050" dir="2700000" algn="tl" rotWithShape="0">
                  <a:schemeClr val="dk1">
                    <a:alpha val="40000"/>
                  </a:schemeClr>
                </a:outerShdw>
              </a:effectLst>
            </a:rPr>
            <a:t>Basic Research</a:t>
          </a:r>
        </a:p>
      </dsp:txBody>
      <dsp:txXfrm>
        <a:off x="919917" y="171208"/>
        <a:ext cx="1357116" cy="643734"/>
      </dsp:txXfrm>
    </dsp:sp>
    <dsp:sp modelId="{50CDCFA5-71E7-4ECA-AC70-D020B1FCBB52}">
      <dsp:nvSpPr>
        <dsp:cNvPr id="0" name=""/>
        <dsp:cNvSpPr/>
      </dsp:nvSpPr>
      <dsp:spPr>
        <a:xfrm>
          <a:off x="1769465" y="1020755"/>
          <a:ext cx="1426764" cy="713382"/>
        </a:xfrm>
        <a:prstGeom prst="round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tx1"/>
              </a:solidFill>
              <a:effectLst>
                <a:outerShdw blurRad="38100" dist="19050" dir="2700000" algn="tl" rotWithShape="0">
                  <a:schemeClr val="dk1">
                    <a:alpha val="40000"/>
                  </a:schemeClr>
                </a:outerShdw>
              </a:effectLst>
            </a:rPr>
            <a:t>Innovation</a:t>
          </a:r>
        </a:p>
      </dsp:txBody>
      <dsp:txXfrm>
        <a:off x="1804289" y="1055579"/>
        <a:ext cx="1357116" cy="643734"/>
      </dsp:txXfrm>
    </dsp:sp>
    <dsp:sp modelId="{9A1F683B-1BFB-42C1-8253-E9B593DF9966}">
      <dsp:nvSpPr>
        <dsp:cNvPr id="0" name=""/>
        <dsp:cNvSpPr/>
      </dsp:nvSpPr>
      <dsp:spPr>
        <a:xfrm>
          <a:off x="885093" y="1905127"/>
          <a:ext cx="1426764" cy="713382"/>
        </a:xfrm>
        <a:prstGeom prst="round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tx1"/>
              </a:solidFill>
              <a:effectLst>
                <a:outerShdw blurRad="38100" dist="19050" dir="2700000" algn="tl" rotWithShape="0">
                  <a:schemeClr val="dk1">
                    <a:alpha val="40000"/>
                  </a:schemeClr>
                </a:outerShdw>
              </a:effectLst>
            </a:rPr>
            <a:t>Economic growth</a:t>
          </a:r>
        </a:p>
      </dsp:txBody>
      <dsp:txXfrm>
        <a:off x="919917" y="1939951"/>
        <a:ext cx="1357116" cy="643734"/>
      </dsp:txXfrm>
    </dsp:sp>
    <dsp:sp modelId="{7603FB5F-C5D9-420F-8486-22D02ECB2B60}">
      <dsp:nvSpPr>
        <dsp:cNvPr id="0" name=""/>
        <dsp:cNvSpPr/>
      </dsp:nvSpPr>
      <dsp:spPr>
        <a:xfrm>
          <a:off x="721" y="1020755"/>
          <a:ext cx="1426764" cy="713382"/>
        </a:xfrm>
        <a:prstGeom prst="roundRect">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0" kern="1200" cap="none" spc="0" dirty="0">
              <a:ln w="0"/>
              <a:solidFill>
                <a:schemeClr val="tx1"/>
              </a:solidFill>
              <a:effectLst>
                <a:outerShdw blurRad="38100" dist="19050" dir="2700000" algn="tl" rotWithShape="0">
                  <a:schemeClr val="dk1">
                    <a:alpha val="40000"/>
                  </a:schemeClr>
                </a:outerShdw>
              </a:effectLst>
            </a:rPr>
            <a:t>Government resources</a:t>
          </a:r>
        </a:p>
      </dsp:txBody>
      <dsp:txXfrm>
        <a:off x="35545" y="1055579"/>
        <a:ext cx="1357116" cy="64373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10/15/2020</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Before</a:t>
            </a:r>
            <a:r>
              <a:rPr lang="fr-CH" dirty="0"/>
              <a:t> </a:t>
            </a:r>
            <a:r>
              <a:rPr lang="fr-CH" dirty="0" err="1"/>
              <a:t>showing</a:t>
            </a:r>
            <a:r>
              <a:rPr lang="fr-CH" dirty="0"/>
              <a:t> </a:t>
            </a:r>
            <a:r>
              <a:rPr lang="fr-CH" dirty="0" err="1"/>
              <a:t>what</a:t>
            </a:r>
            <a:r>
              <a:rPr lang="fr-CH" dirty="0"/>
              <a:t> </a:t>
            </a:r>
            <a:r>
              <a:rPr lang="fr-CH" dirty="0" err="1"/>
              <a:t>we</a:t>
            </a:r>
            <a:r>
              <a:rPr lang="fr-CH" dirty="0"/>
              <a:t> do, I </a:t>
            </a:r>
            <a:r>
              <a:rPr lang="fr-CH" dirty="0" err="1"/>
              <a:t>need</a:t>
            </a:r>
            <a:r>
              <a:rPr lang="fr-CH" dirty="0"/>
              <a:t> to </a:t>
            </a:r>
            <a:r>
              <a:rPr lang="fr-CH" dirty="0" err="1"/>
              <a:t>convince</a:t>
            </a:r>
            <a:r>
              <a:rPr lang="fr-CH" dirty="0"/>
              <a:t> </a:t>
            </a:r>
            <a:r>
              <a:rPr lang="fr-CH" dirty="0" err="1"/>
              <a:t>you</a:t>
            </a:r>
            <a:r>
              <a:rPr lang="fr-CH" dirty="0"/>
              <a:t> of </a:t>
            </a:r>
            <a:r>
              <a:rPr lang="fr-CH" dirty="0" err="1"/>
              <a:t>why</a:t>
            </a:r>
            <a:r>
              <a:rPr lang="fr-CH" dirty="0"/>
              <a:t> </a:t>
            </a:r>
            <a:r>
              <a:rPr lang="fr-CH" dirty="0" err="1"/>
              <a:t>we</a:t>
            </a:r>
            <a:r>
              <a:rPr lang="fr-CH" dirty="0"/>
              <a:t> </a:t>
            </a:r>
            <a:r>
              <a:rPr lang="fr-CH" dirty="0" err="1"/>
              <a:t>need</a:t>
            </a:r>
            <a:r>
              <a:rPr lang="fr-CH" dirty="0"/>
              <a:t> to do </a:t>
            </a:r>
            <a:r>
              <a:rPr lang="fr-CH" dirty="0" err="1"/>
              <a:t>it</a:t>
            </a:r>
            <a:r>
              <a:rPr lang="fr-CH" dirty="0"/>
              <a:t>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356183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One </a:t>
            </a:r>
            <a:r>
              <a:rPr lang="fr-CH" dirty="0" err="1"/>
              <a:t>step</a:t>
            </a:r>
            <a:r>
              <a:rPr lang="fr-CH" dirty="0"/>
              <a:t> back</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330878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Why</a:t>
            </a:r>
            <a:r>
              <a:rPr lang="fr-CH" dirty="0"/>
              <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659847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Ions lose more </a:t>
            </a:r>
            <a:r>
              <a:rPr lang="fr-CH" dirty="0" err="1"/>
              <a:t>energy</a:t>
            </a:r>
            <a:r>
              <a:rPr lang="fr-CH" dirty="0"/>
              <a:t> per unit </a:t>
            </a:r>
            <a:r>
              <a:rPr lang="fr-CH" dirty="0" err="1"/>
              <a:t>length</a:t>
            </a:r>
            <a:r>
              <a:rPr lang="fr-CH" dirty="0"/>
              <a:t> – </a:t>
            </a:r>
            <a:r>
              <a:rPr lang="fr-CH" dirty="0" err="1"/>
              <a:t>need</a:t>
            </a:r>
            <a:r>
              <a:rPr lang="fr-CH" dirty="0"/>
              <a:t> </a:t>
            </a:r>
            <a:r>
              <a:rPr lang="fr-CH" dirty="0" err="1"/>
              <a:t>higher</a:t>
            </a:r>
            <a:r>
              <a:rPr lang="fr-CH" dirty="0"/>
              <a:t> </a:t>
            </a:r>
            <a:r>
              <a:rPr lang="fr-CH" dirty="0" err="1"/>
              <a:t>energy</a:t>
            </a:r>
            <a:r>
              <a:rPr lang="fr-CH" dirty="0"/>
              <a:t> at entrance point to go to </a:t>
            </a:r>
            <a:r>
              <a:rPr lang="fr-CH" dirty="0" err="1"/>
              <a:t>inner</a:t>
            </a:r>
            <a:r>
              <a:rPr lang="fr-CH" dirty="0"/>
              <a:t> </a:t>
            </a:r>
            <a:r>
              <a:rPr lang="fr-CH" dirty="0" err="1"/>
              <a:t>organs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489987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11918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941316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26764757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10/15/2020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10/15/2020</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10/15/2020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10/15/2020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10/15/2020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10/15/2020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3621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10/15/2020</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4.xml"/><Relationship Id="rId4" Type="http://schemas.openxmlformats.org/officeDocument/2006/relationships/image" Target="../media/image3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4.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 Id="rId6" Type="http://schemas.openxmlformats.org/officeDocument/2006/relationships/image" Target="../media/image56.png"/><Relationship Id="rId5" Type="http://schemas.openxmlformats.org/officeDocument/2006/relationships/image" Target="../media/image55.emf"/><Relationship Id="rId4" Type="http://schemas.openxmlformats.org/officeDocument/2006/relationships/image" Target="../media/image54.pn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emf"/><Relationship Id="rId1" Type="http://schemas.openxmlformats.org/officeDocument/2006/relationships/slideLayout" Target="../slideLayouts/slideLayout4.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66.jpeg"/><Relationship Id="rId7"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4.xml"/><Relationship Id="rId5" Type="http://schemas.openxmlformats.org/officeDocument/2006/relationships/image" Target="../media/image74.png"/><Relationship Id="rId4" Type="http://schemas.openxmlformats.org/officeDocument/2006/relationships/image" Target="../media/image73.png"/></Relationships>
</file>

<file path=ppt/slides/_rels/slide2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4.xml"/><Relationship Id="rId5" Type="http://schemas.openxmlformats.org/officeDocument/2006/relationships/image" Target="../media/image79.jpeg"/><Relationship Id="rId4" Type="http://schemas.openxmlformats.org/officeDocument/2006/relationships/image" Target="../media/image78.png"/></Relationships>
</file>

<file path=ppt/slides/_rels/slide25.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g"/><Relationship Id="rId1" Type="http://schemas.openxmlformats.org/officeDocument/2006/relationships/slideLayout" Target="../slideLayouts/slideLayout4.xml"/><Relationship Id="rId4" Type="http://schemas.openxmlformats.org/officeDocument/2006/relationships/image" Target="../media/image82.png"/></Relationships>
</file>

<file path=ppt/slides/_rels/slide26.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jpeg"/><Relationship Id="rId2" Type="http://schemas.openxmlformats.org/officeDocument/2006/relationships/image" Target="../media/image83.png"/><Relationship Id="rId1" Type="http://schemas.openxmlformats.org/officeDocument/2006/relationships/slideLayout" Target="../slideLayouts/slideLayout4.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2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4.xml"/><Relationship Id="rId4" Type="http://schemas.openxmlformats.org/officeDocument/2006/relationships/image" Target="../media/image91.png"/></Relationships>
</file>

<file path=ppt/slides/_rels/slide28.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4.xml"/><Relationship Id="rId4" Type="http://schemas.openxmlformats.org/officeDocument/2006/relationships/image" Target="../media/image95.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diagramLayout" Target="../diagrams/layout1.xml"/><Relationship Id="rId7" Type="http://schemas.openxmlformats.org/officeDocument/2006/relationships/image" Target="../media/image96.jpe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9292608" y="141011"/>
            <a:ext cx="2841055" cy="2339012"/>
          </a:xfrm>
        </p:spPr>
        <p:txBody>
          <a:bodyPr/>
          <a:lstStyle/>
          <a:p>
            <a:pPr algn="l"/>
            <a:r>
              <a:rPr lang="en-US" sz="2800" dirty="0"/>
              <a:t>Maurizio Vretenar </a:t>
            </a:r>
            <a:r>
              <a:rPr lang="en-US" dirty="0"/>
              <a:t>for the NIMMS Collaboration</a:t>
            </a:r>
          </a:p>
          <a:p>
            <a:pPr algn="l"/>
            <a:r>
              <a:rPr lang="en-US" sz="2800" dirty="0"/>
              <a:t>ATS</a:t>
            </a:r>
            <a:r>
              <a:rPr lang="fr-CH" sz="2800" dirty="0"/>
              <a:t>&amp;</a:t>
            </a:r>
            <a:r>
              <a:rPr lang="en-US" sz="2800" dirty="0"/>
              <a:t>KT Seminar</a:t>
            </a:r>
          </a:p>
          <a:p>
            <a:pPr algn="l"/>
            <a:r>
              <a:rPr lang="en-US" sz="2800" dirty="0"/>
              <a:t>19 October 2020</a:t>
            </a:r>
          </a:p>
        </p:txBody>
      </p:sp>
      <p:pic>
        <p:nvPicPr>
          <p:cNvPr id="4" name="Picture 3">
            <a:extLst>
              <a:ext uri="{FF2B5EF4-FFF2-40B4-BE49-F238E27FC236}">
                <a16:creationId xmlns:a16="http://schemas.microsoft.com/office/drawing/2014/main" id="{65974EF1-81E3-416D-8094-2C31019B2B5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21399" y="5653117"/>
            <a:ext cx="11949202" cy="1063872"/>
          </a:xfrm>
        </p:spPr>
        <p:txBody>
          <a:bodyPr/>
          <a:lstStyle/>
          <a:p>
            <a:r>
              <a:rPr lang="en-GB" sz="3600" dirty="0">
                <a:solidFill>
                  <a:srgbClr val="FFFF00"/>
                </a:solidFill>
              </a:rPr>
              <a:t>The CERN Next Ion Medical Machine Study: towards a new generation of accelerators for cancer therapy</a:t>
            </a:r>
            <a:endParaRPr lang="en-US" sz="3600" dirty="0">
              <a:solidFill>
                <a:srgbClr val="FFFF00"/>
              </a:solidFill>
            </a:endParaRPr>
          </a:p>
        </p:txBody>
      </p:sp>
      <p:pic>
        <p:nvPicPr>
          <p:cNvPr id="6" name="Picture 5">
            <a:extLst>
              <a:ext uri="{FF2B5EF4-FFF2-40B4-BE49-F238E27FC236}">
                <a16:creationId xmlns:a16="http://schemas.microsoft.com/office/drawing/2014/main" id="{D89DEB51-B75A-495A-89B7-4B52CBEAB5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06378" y="3030035"/>
            <a:ext cx="2938189" cy="1890235"/>
          </a:xfrm>
          <a:prstGeom prst="rect">
            <a:avLst/>
          </a:prstGeom>
        </p:spPr>
      </p:pic>
      <p:pic>
        <p:nvPicPr>
          <p:cNvPr id="8" name="Image 2" descr="logooutline.eps">
            <a:extLst>
              <a:ext uri="{FF2B5EF4-FFF2-40B4-BE49-F238E27FC236}">
                <a16:creationId xmlns:a16="http://schemas.microsoft.com/office/drawing/2014/main" id="{9DB1972A-65C6-419C-B9D9-9064F385F6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70888" y="3210090"/>
            <a:ext cx="1545657" cy="1530123"/>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E2ABA8-756C-41CD-90B1-B33273A503F7}"/>
              </a:ext>
            </a:extLst>
          </p:cNvPr>
          <p:cNvSpPr>
            <a:spLocks noGrp="1"/>
          </p:cNvSpPr>
          <p:nvPr>
            <p:ph type="title"/>
          </p:nvPr>
        </p:nvSpPr>
        <p:spPr/>
        <p:txBody>
          <a:bodyPr/>
          <a:lstStyle/>
          <a:p>
            <a:r>
              <a:rPr lang="fr-CH" sz="3200" dirty="0"/>
              <a:t>A </a:t>
            </a:r>
            <a:r>
              <a:rPr lang="fr-CH" sz="3200" dirty="0" err="1"/>
              <a:t>strategy</a:t>
            </a:r>
            <a:r>
              <a:rPr lang="fr-CH" sz="3200" dirty="0"/>
              <a:t> for CERN</a:t>
            </a:r>
            <a:endParaRPr lang="en-GB" sz="3200" dirty="0"/>
          </a:p>
        </p:txBody>
      </p:sp>
      <p:sp>
        <p:nvSpPr>
          <p:cNvPr id="4" name="Date Placeholder 3">
            <a:extLst>
              <a:ext uri="{FF2B5EF4-FFF2-40B4-BE49-F238E27FC236}">
                <a16:creationId xmlns:a16="http://schemas.microsoft.com/office/drawing/2014/main" id="{EEC64D8D-58D6-4423-82B9-91E258D0A590}"/>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76FC3F8F-C48A-4992-B608-0567CF1EA26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Content Placeholder 1">
            <a:extLst>
              <a:ext uri="{FF2B5EF4-FFF2-40B4-BE49-F238E27FC236}">
                <a16:creationId xmlns:a16="http://schemas.microsoft.com/office/drawing/2014/main" id="{FDD6699B-710F-4508-901F-466F731767EE}"/>
              </a:ext>
            </a:extLst>
          </p:cNvPr>
          <p:cNvSpPr txBox="1">
            <a:spLocks/>
          </p:cNvSpPr>
          <p:nvPr/>
        </p:nvSpPr>
        <p:spPr>
          <a:xfrm>
            <a:off x="5909580" y="1041947"/>
            <a:ext cx="3392840" cy="115022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pPr>
            <a:r>
              <a:rPr lang="fr-CH" dirty="0" err="1"/>
              <a:t>Specifications</a:t>
            </a:r>
            <a:r>
              <a:rPr lang="fr-CH" dirty="0"/>
              <a:t> </a:t>
            </a:r>
            <a:r>
              <a:rPr lang="fr-CH" dirty="0" err="1"/>
              <a:t>from</a:t>
            </a:r>
            <a:r>
              <a:rPr lang="fr-CH" dirty="0"/>
              <a:t> the </a:t>
            </a:r>
            <a:r>
              <a:rPr lang="fr-CH" dirty="0" err="1"/>
              <a:t>scientific</a:t>
            </a:r>
            <a:r>
              <a:rPr lang="fr-CH" dirty="0"/>
              <a:t> </a:t>
            </a:r>
            <a:r>
              <a:rPr lang="fr-CH" dirty="0" err="1"/>
              <a:t>community</a:t>
            </a:r>
            <a:endParaRPr lang="fr-CH" dirty="0"/>
          </a:p>
          <a:p>
            <a:pPr>
              <a:spcBef>
                <a:spcPts val="600"/>
              </a:spcBef>
            </a:pPr>
            <a:r>
              <a:rPr lang="fr-CH" sz="1400" dirty="0"/>
              <a:t>(Archamps Workshop, June 2018)</a:t>
            </a:r>
            <a:endParaRPr lang="en-GB" sz="1400" dirty="0"/>
          </a:p>
        </p:txBody>
      </p:sp>
      <p:pic>
        <p:nvPicPr>
          <p:cNvPr id="11" name="Picture 10">
            <a:extLst>
              <a:ext uri="{FF2B5EF4-FFF2-40B4-BE49-F238E27FC236}">
                <a16:creationId xmlns:a16="http://schemas.microsoft.com/office/drawing/2014/main" id="{01F640B8-7A2B-4B88-8C15-180AC4DC1EF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43836" y="4744497"/>
            <a:ext cx="2348164" cy="1560344"/>
          </a:xfrm>
          <a:prstGeom prst="rect">
            <a:avLst/>
          </a:prstGeom>
        </p:spPr>
      </p:pic>
      <p:sp>
        <p:nvSpPr>
          <p:cNvPr id="13" name="Content Placeholder 2">
            <a:extLst>
              <a:ext uri="{FF2B5EF4-FFF2-40B4-BE49-F238E27FC236}">
                <a16:creationId xmlns:a16="http://schemas.microsoft.com/office/drawing/2014/main" id="{BB578C8C-D6F5-4CCF-8CE7-B68FF900CD3E}"/>
              </a:ext>
            </a:extLst>
          </p:cNvPr>
          <p:cNvSpPr txBox="1">
            <a:spLocks/>
          </p:cNvSpPr>
          <p:nvPr/>
        </p:nvSpPr>
        <p:spPr>
          <a:xfrm>
            <a:off x="317062" y="1100234"/>
            <a:ext cx="4911650" cy="3211313"/>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1200"/>
              </a:spcBef>
              <a:buFont typeface="Wingdings" panose="05000000000000000000" pitchFamily="2" charset="2"/>
              <a:buChar char="Ø"/>
            </a:pPr>
            <a:r>
              <a:rPr lang="en-GB" sz="1600" b="1" dirty="0">
                <a:solidFill>
                  <a:srgbClr val="FF0000"/>
                </a:solidFill>
              </a:rPr>
              <a:t>Proton</a:t>
            </a:r>
            <a:r>
              <a:rPr lang="en-GB" sz="1600" dirty="0"/>
              <a:t> therapy is now commercial, 4 companies offer turnkey treatment facilities (3 SC cyclotrons, one conventional synchrotron), and in competition with conventional radiation therapy (X-rays).</a:t>
            </a:r>
          </a:p>
          <a:p>
            <a:pPr>
              <a:spcBef>
                <a:spcPts val="1200"/>
              </a:spcBef>
              <a:buFont typeface="Wingdings" panose="05000000000000000000" pitchFamily="2" charset="2"/>
              <a:buChar char="Ø"/>
            </a:pPr>
            <a:r>
              <a:rPr lang="en-GB" sz="1600" b="1" dirty="0">
                <a:solidFill>
                  <a:srgbClr val="FF0000"/>
                </a:solidFill>
              </a:rPr>
              <a:t>Heavy ion </a:t>
            </a:r>
            <a:r>
              <a:rPr lang="en-GB" sz="1600" dirty="0"/>
              <a:t>therapy (mainly </a:t>
            </a:r>
            <a:r>
              <a:rPr lang="en-GB" sz="1600" b="1" dirty="0">
                <a:solidFill>
                  <a:srgbClr val="FF0000"/>
                </a:solidFill>
              </a:rPr>
              <a:t>carbon</a:t>
            </a:r>
            <a:r>
              <a:rPr lang="en-GB" sz="1600" dirty="0"/>
              <a:t>) is still in an early phase (13 facilities worldwide, 4 in Europe) in spite of its several advantages but its diffusion is limited mainly by: </a:t>
            </a:r>
          </a:p>
          <a:p>
            <a:pPr lvl="1">
              <a:spcBef>
                <a:spcPts val="600"/>
              </a:spcBef>
              <a:buFont typeface="Wingdings" panose="05000000000000000000" pitchFamily="2" charset="2"/>
              <a:buChar char="ü"/>
            </a:pPr>
            <a:r>
              <a:rPr lang="en-GB" sz="1600" b="1" dirty="0">
                <a:solidFill>
                  <a:srgbClr val="FF0000"/>
                </a:solidFill>
              </a:rPr>
              <a:t>Size and cost of the accelerator</a:t>
            </a:r>
            <a:r>
              <a:rPr lang="en-GB" sz="1600" dirty="0"/>
              <a:t>;</a:t>
            </a:r>
          </a:p>
          <a:p>
            <a:pPr lvl="1">
              <a:spcBef>
                <a:spcPts val="600"/>
              </a:spcBef>
              <a:buFont typeface="Wingdings" panose="05000000000000000000" pitchFamily="2" charset="2"/>
              <a:buChar char="ü"/>
            </a:pPr>
            <a:r>
              <a:rPr lang="en-GB" sz="1600" b="1" dirty="0">
                <a:solidFill>
                  <a:srgbClr val="FF0000"/>
                </a:solidFill>
              </a:rPr>
              <a:t>Lack of experimental data</a:t>
            </a:r>
            <a:r>
              <a:rPr lang="en-GB" sz="1600" dirty="0"/>
              <a:t>.</a:t>
            </a:r>
          </a:p>
        </p:txBody>
      </p:sp>
      <p:sp>
        <p:nvSpPr>
          <p:cNvPr id="14" name="Arrow: Down 13">
            <a:extLst>
              <a:ext uri="{FF2B5EF4-FFF2-40B4-BE49-F238E27FC236}">
                <a16:creationId xmlns:a16="http://schemas.microsoft.com/office/drawing/2014/main" id="{67D38AD8-489F-47F3-B3B5-F57FB383C40C}"/>
              </a:ext>
            </a:extLst>
          </p:cNvPr>
          <p:cNvSpPr/>
          <p:nvPr/>
        </p:nvSpPr>
        <p:spPr>
          <a:xfrm>
            <a:off x="2333297" y="4209690"/>
            <a:ext cx="504496" cy="3814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F619745-8D34-410F-BFC9-03E4F3E31EBE}"/>
              </a:ext>
            </a:extLst>
          </p:cNvPr>
          <p:cNvSpPr txBox="1"/>
          <p:nvPr/>
        </p:nvSpPr>
        <p:spPr>
          <a:xfrm>
            <a:off x="317062" y="4684802"/>
            <a:ext cx="4725993" cy="1508105"/>
          </a:xfrm>
          <a:prstGeom prst="rect">
            <a:avLst/>
          </a:prstGeom>
          <a:noFill/>
        </p:spPr>
        <p:txBody>
          <a:bodyPr wrap="square" lIns="0" tIns="0" rIns="0" bIns="0" rtlCol="0">
            <a:spAutoFit/>
          </a:bodyPr>
          <a:lstStyle/>
          <a:p>
            <a:pPr algn="l"/>
            <a:r>
              <a:rPr lang="en-GB" sz="1600" dirty="0"/>
              <a:t>Opportunity for a strong impact on the medical field with an R&amp;D programme based on critical accelerator technologies for a next generation ion </a:t>
            </a:r>
            <a:r>
              <a:rPr lang="en-GB" sz="1600" dirty="0">
                <a:solidFill>
                  <a:srgbClr val="FF0000"/>
                </a:solidFill>
              </a:rPr>
              <a:t>therapy and research </a:t>
            </a:r>
            <a:r>
              <a:rPr lang="en-GB" sz="1600" dirty="0"/>
              <a:t>facility, </a:t>
            </a:r>
            <a:r>
              <a:rPr lang="en-GB" sz="1600" dirty="0">
                <a:solidFill>
                  <a:srgbClr val="FF0000"/>
                </a:solidFill>
              </a:rPr>
              <a:t>smaller</a:t>
            </a:r>
            <a:r>
              <a:rPr lang="en-GB" sz="1600" dirty="0"/>
              <a:t>, possibly </a:t>
            </a:r>
            <a:r>
              <a:rPr lang="en-GB" sz="1600" dirty="0">
                <a:solidFill>
                  <a:srgbClr val="FF0000"/>
                </a:solidFill>
              </a:rPr>
              <a:t>less expensive </a:t>
            </a:r>
            <a:r>
              <a:rPr lang="en-GB" sz="1600" dirty="0">
                <a:solidFill>
                  <a:srgbClr val="0070C0"/>
                </a:solidFill>
              </a:rPr>
              <a:t>and</a:t>
            </a:r>
            <a:r>
              <a:rPr lang="en-GB" sz="1600" dirty="0">
                <a:solidFill>
                  <a:srgbClr val="FF0000"/>
                </a:solidFill>
              </a:rPr>
              <a:t> more performant </a:t>
            </a:r>
            <a:r>
              <a:rPr lang="en-GB" sz="1600" dirty="0"/>
              <a:t>than the present reference design</a:t>
            </a:r>
            <a:r>
              <a:rPr lang="en-GB" dirty="0"/>
              <a:t>.</a:t>
            </a:r>
          </a:p>
        </p:txBody>
      </p:sp>
      <p:sp>
        <p:nvSpPr>
          <p:cNvPr id="18" name="Content Placeholder 2">
            <a:extLst>
              <a:ext uri="{FF2B5EF4-FFF2-40B4-BE49-F238E27FC236}">
                <a16:creationId xmlns:a16="http://schemas.microsoft.com/office/drawing/2014/main" id="{12AAE231-C089-4D4D-AD8C-85CD5B7BEE42}"/>
              </a:ext>
            </a:extLst>
          </p:cNvPr>
          <p:cNvSpPr>
            <a:spLocks noGrp="1"/>
          </p:cNvSpPr>
          <p:nvPr>
            <p:ph idx="1"/>
          </p:nvPr>
        </p:nvSpPr>
        <p:spPr>
          <a:xfrm>
            <a:off x="5371559" y="2292557"/>
            <a:ext cx="4452907" cy="3524756"/>
          </a:xfrm>
        </p:spPr>
        <p:txBody>
          <a:bodyPr>
            <a:noAutofit/>
          </a:bodyPr>
          <a:lstStyle/>
          <a:p>
            <a:pPr marL="36576" indent="0">
              <a:spcBef>
                <a:spcPts val="0"/>
              </a:spcBef>
              <a:buNone/>
            </a:pPr>
            <a:r>
              <a:rPr lang="fr-CH" sz="1600" b="1" dirty="0"/>
              <a:t>Accelerator</a:t>
            </a:r>
            <a:endParaRPr lang="fr-CH" sz="1600" dirty="0"/>
          </a:p>
          <a:p>
            <a:pPr>
              <a:spcBef>
                <a:spcPts val="0"/>
              </a:spcBef>
              <a:buFont typeface="Wingdings" panose="05000000000000000000" pitchFamily="2" charset="2"/>
              <a:buChar char="q"/>
            </a:pPr>
            <a:r>
              <a:rPr lang="en-GB" sz="1600" dirty="0">
                <a:solidFill>
                  <a:srgbClr val="FF0000"/>
                </a:solidFill>
              </a:rPr>
              <a:t>Lower cost</a:t>
            </a:r>
            <a:r>
              <a:rPr lang="en-GB" sz="1600" dirty="0"/>
              <a:t>, compared to present (~120 M€);</a:t>
            </a:r>
          </a:p>
          <a:p>
            <a:pPr>
              <a:spcBef>
                <a:spcPts val="0"/>
              </a:spcBef>
              <a:buFont typeface="Wingdings" panose="05000000000000000000" pitchFamily="2" charset="2"/>
              <a:buChar char="q"/>
            </a:pPr>
            <a:r>
              <a:rPr lang="en-GB" sz="1600" dirty="0">
                <a:solidFill>
                  <a:srgbClr val="FF0000"/>
                </a:solidFill>
              </a:rPr>
              <a:t>Higher beam intensities </a:t>
            </a:r>
            <a:r>
              <a:rPr lang="en-GB" sz="1600" dirty="0"/>
              <a:t>than present (10</a:t>
            </a:r>
            <a:r>
              <a:rPr lang="en-GB" sz="1600" baseline="30000" dirty="0"/>
              <a:t>10</a:t>
            </a:r>
            <a:r>
              <a:rPr lang="en-GB" sz="1600" dirty="0"/>
              <a:t> </a:t>
            </a:r>
            <a:r>
              <a:rPr lang="en-GB" sz="1600" dirty="0" err="1"/>
              <a:t>ppp</a:t>
            </a:r>
            <a:r>
              <a:rPr lang="en-GB" sz="1600" dirty="0"/>
              <a:t>);</a:t>
            </a:r>
          </a:p>
          <a:p>
            <a:pPr>
              <a:spcBef>
                <a:spcPts val="0"/>
              </a:spcBef>
              <a:buFont typeface="Wingdings" panose="05000000000000000000" pitchFamily="2" charset="2"/>
              <a:buChar char="q"/>
            </a:pPr>
            <a:r>
              <a:rPr lang="en-GB" sz="1600" dirty="0">
                <a:solidFill>
                  <a:srgbClr val="FF0000"/>
                </a:solidFill>
              </a:rPr>
              <a:t>Reduced footprint, </a:t>
            </a:r>
            <a:r>
              <a:rPr lang="en-GB" sz="1600" dirty="0"/>
              <a:t>to about 1’000 m</a:t>
            </a:r>
            <a:r>
              <a:rPr lang="en-GB" sz="1600" baseline="30000" dirty="0"/>
              <a:t>2</a:t>
            </a:r>
            <a:r>
              <a:rPr lang="en-GB" sz="1600" dirty="0"/>
              <a:t>;</a:t>
            </a:r>
          </a:p>
          <a:p>
            <a:pPr>
              <a:spcBef>
                <a:spcPts val="0"/>
              </a:spcBef>
              <a:buFont typeface="Wingdings" panose="05000000000000000000" pitchFamily="2" charset="2"/>
              <a:buChar char="q"/>
            </a:pPr>
            <a:r>
              <a:rPr lang="en-GB" sz="1600" dirty="0"/>
              <a:t>Lower </a:t>
            </a:r>
            <a:r>
              <a:rPr lang="en-GB" sz="1600" dirty="0">
                <a:solidFill>
                  <a:srgbClr val="FF0000"/>
                </a:solidFill>
              </a:rPr>
              <a:t>running costs</a:t>
            </a:r>
            <a:r>
              <a:rPr lang="en-GB" sz="1600" dirty="0"/>
              <a:t>.</a:t>
            </a:r>
          </a:p>
          <a:p>
            <a:pPr marL="36576" indent="0">
              <a:spcBef>
                <a:spcPts val="0"/>
              </a:spcBef>
              <a:buNone/>
            </a:pPr>
            <a:endParaRPr lang="fr-CH" sz="1050" b="1" dirty="0"/>
          </a:p>
          <a:p>
            <a:pPr marL="36576" indent="0">
              <a:spcBef>
                <a:spcPts val="0"/>
              </a:spcBef>
              <a:buNone/>
            </a:pPr>
            <a:r>
              <a:rPr lang="fr-CH" sz="1600" b="1" dirty="0"/>
              <a:t>Delivery</a:t>
            </a:r>
            <a:endParaRPr lang="en-GB" sz="1600" dirty="0"/>
          </a:p>
          <a:p>
            <a:pPr>
              <a:spcBef>
                <a:spcPts val="0"/>
              </a:spcBef>
              <a:buFont typeface="Wingdings" panose="05000000000000000000" pitchFamily="2" charset="2"/>
              <a:buChar char="q"/>
            </a:pPr>
            <a:r>
              <a:rPr lang="en-GB" sz="1600" dirty="0">
                <a:solidFill>
                  <a:srgbClr val="FF0000"/>
                </a:solidFill>
              </a:rPr>
              <a:t>Fast dose delivery </a:t>
            </a:r>
            <a:r>
              <a:rPr lang="en-GB" sz="1600" dirty="0"/>
              <a:t>(possibly with 3D feedback);</a:t>
            </a:r>
          </a:p>
          <a:p>
            <a:pPr>
              <a:spcBef>
                <a:spcPts val="0"/>
              </a:spcBef>
              <a:buFont typeface="Wingdings" panose="05000000000000000000" pitchFamily="2" charset="2"/>
              <a:buChar char="q"/>
            </a:pPr>
            <a:r>
              <a:rPr lang="en-GB" sz="1600" dirty="0"/>
              <a:t>Equipped with a </a:t>
            </a:r>
            <a:r>
              <a:rPr lang="en-GB" sz="1600" dirty="0">
                <a:solidFill>
                  <a:srgbClr val="FF0000"/>
                </a:solidFill>
              </a:rPr>
              <a:t>rotating gantry</a:t>
            </a:r>
            <a:r>
              <a:rPr lang="en-GB" sz="1600" dirty="0"/>
              <a:t>;</a:t>
            </a:r>
          </a:p>
          <a:p>
            <a:pPr>
              <a:spcBef>
                <a:spcPts val="0"/>
              </a:spcBef>
              <a:buFont typeface="Wingdings" panose="05000000000000000000" pitchFamily="2" charset="2"/>
              <a:buChar char="q"/>
            </a:pPr>
            <a:r>
              <a:rPr lang="en-GB" sz="1600" dirty="0"/>
              <a:t>Using </a:t>
            </a:r>
            <a:r>
              <a:rPr lang="en-GB" sz="1600" dirty="0">
                <a:solidFill>
                  <a:srgbClr val="FF0000"/>
                </a:solidFill>
              </a:rPr>
              <a:t>multiple ions;</a:t>
            </a:r>
            <a:endParaRPr lang="en-GB" sz="1600" dirty="0"/>
          </a:p>
          <a:p>
            <a:pPr>
              <a:spcBef>
                <a:spcPts val="0"/>
              </a:spcBef>
              <a:buFont typeface="Wingdings" panose="05000000000000000000" pitchFamily="2" charset="2"/>
              <a:buChar char="q"/>
            </a:pPr>
            <a:r>
              <a:rPr lang="en-GB" sz="1600" dirty="0"/>
              <a:t>With </a:t>
            </a:r>
            <a:r>
              <a:rPr lang="en-GB" sz="1600" dirty="0">
                <a:solidFill>
                  <a:srgbClr val="FF0000"/>
                </a:solidFill>
              </a:rPr>
              <a:t>range calibration and diagnostics </a:t>
            </a:r>
            <a:r>
              <a:rPr lang="en-GB" sz="1600" dirty="0"/>
              <a:t>online.</a:t>
            </a:r>
          </a:p>
        </p:txBody>
      </p:sp>
      <p:pic>
        <p:nvPicPr>
          <p:cNvPr id="20" name="Picture 19">
            <a:extLst>
              <a:ext uri="{FF2B5EF4-FFF2-40B4-BE49-F238E27FC236}">
                <a16:creationId xmlns:a16="http://schemas.microsoft.com/office/drawing/2014/main" id="{3757958D-902E-4317-894A-22AE139917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34845" y="935162"/>
            <a:ext cx="2380096" cy="3424342"/>
          </a:xfrm>
          <a:prstGeom prst="rect">
            <a:avLst/>
          </a:prstGeom>
        </p:spPr>
      </p:pic>
      <p:sp>
        <p:nvSpPr>
          <p:cNvPr id="2" name="Arrow: Right 1">
            <a:extLst>
              <a:ext uri="{FF2B5EF4-FFF2-40B4-BE49-F238E27FC236}">
                <a16:creationId xmlns:a16="http://schemas.microsoft.com/office/drawing/2014/main" id="{9FE9948B-9115-4616-BCED-AEA5DEF489C2}"/>
              </a:ext>
            </a:extLst>
          </p:cNvPr>
          <p:cNvSpPr/>
          <p:nvPr/>
        </p:nvSpPr>
        <p:spPr>
          <a:xfrm rot="10800000">
            <a:off x="9279827" y="1098277"/>
            <a:ext cx="370012" cy="4895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ooter Placeholder 4">
            <a:extLst>
              <a:ext uri="{FF2B5EF4-FFF2-40B4-BE49-F238E27FC236}">
                <a16:creationId xmlns:a16="http://schemas.microsoft.com/office/drawing/2014/main" id="{45675FAD-7BB7-463A-8106-EA54D45DF2E2}"/>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1993409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D4CDECF-F4E3-4823-8D27-10E6413904F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69203" y="2669927"/>
            <a:ext cx="1976868" cy="1976868"/>
          </a:xfrm>
          <a:prstGeom prst="rect">
            <a:avLst/>
          </a:prstGeom>
        </p:spPr>
      </p:pic>
      <p:sp>
        <p:nvSpPr>
          <p:cNvPr id="3" name="Title 2">
            <a:extLst>
              <a:ext uri="{FF2B5EF4-FFF2-40B4-BE49-F238E27FC236}">
                <a16:creationId xmlns:a16="http://schemas.microsoft.com/office/drawing/2014/main" id="{FF2F68AD-6D0A-4D42-ADA6-013395C9B1B1}"/>
              </a:ext>
            </a:extLst>
          </p:cNvPr>
          <p:cNvSpPr>
            <a:spLocks noGrp="1"/>
          </p:cNvSpPr>
          <p:nvPr>
            <p:ph type="title"/>
          </p:nvPr>
        </p:nvSpPr>
        <p:spPr/>
        <p:txBody>
          <a:bodyPr/>
          <a:lstStyle/>
          <a:p>
            <a:r>
              <a:rPr lang="fr-CH" dirty="0"/>
              <a:t>NIMMS Origins and Goals</a:t>
            </a:r>
            <a:endParaRPr lang="en-GB" dirty="0"/>
          </a:p>
        </p:txBody>
      </p:sp>
      <p:sp>
        <p:nvSpPr>
          <p:cNvPr id="4" name="Date Placeholder 3">
            <a:extLst>
              <a:ext uri="{FF2B5EF4-FFF2-40B4-BE49-F238E27FC236}">
                <a16:creationId xmlns:a16="http://schemas.microsoft.com/office/drawing/2014/main" id="{340350F3-6974-4AFF-A2F1-2DCAFF5F3E39}"/>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035E3771-E1EE-4710-B667-14015A10912E}"/>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extBox 6">
            <a:extLst>
              <a:ext uri="{FF2B5EF4-FFF2-40B4-BE49-F238E27FC236}">
                <a16:creationId xmlns:a16="http://schemas.microsoft.com/office/drawing/2014/main" id="{2ADD99F6-C847-40D1-A274-5E0DCA0079CD}"/>
              </a:ext>
            </a:extLst>
          </p:cNvPr>
          <p:cNvSpPr txBox="1"/>
          <p:nvPr/>
        </p:nvSpPr>
        <p:spPr>
          <a:xfrm>
            <a:off x="247268" y="1276746"/>
            <a:ext cx="5421356" cy="1477328"/>
          </a:xfrm>
          <a:prstGeom prst="rect">
            <a:avLst/>
          </a:prstGeom>
          <a:noFill/>
        </p:spPr>
        <p:txBody>
          <a:bodyPr wrap="none" lIns="0" tIns="0" rIns="0" bIns="0" rtlCol="0">
            <a:spAutoFit/>
          </a:bodyPr>
          <a:lstStyle/>
          <a:p>
            <a:pPr algn="l"/>
            <a:r>
              <a:rPr lang="fr-CH" sz="1600" b="1" dirty="0"/>
              <a:t>Next Ion </a:t>
            </a:r>
            <a:r>
              <a:rPr lang="fr-CH" sz="1600" b="1" dirty="0" err="1"/>
              <a:t>Medical</a:t>
            </a:r>
            <a:r>
              <a:rPr lang="fr-CH" sz="1600" b="1" dirty="0"/>
              <a:t> Machine </a:t>
            </a:r>
            <a:r>
              <a:rPr lang="fr-CH" sz="1600" b="1" dirty="0" err="1"/>
              <a:t>Study</a:t>
            </a:r>
            <a:endParaRPr lang="fr-CH" sz="1600" b="1" dirty="0"/>
          </a:p>
          <a:p>
            <a:pPr marL="285750" indent="-285750" algn="l">
              <a:buFontTx/>
              <a:buChar char="-"/>
            </a:pPr>
            <a:r>
              <a:rPr lang="fr-CH" sz="1600" dirty="0" err="1"/>
              <a:t>Started</a:t>
            </a:r>
            <a:r>
              <a:rPr lang="fr-CH" sz="1600" dirty="0"/>
              <a:t> </a:t>
            </a:r>
            <a:r>
              <a:rPr lang="fr-CH" sz="1600" dirty="0" err="1"/>
              <a:t>from</a:t>
            </a:r>
            <a:r>
              <a:rPr lang="fr-CH" sz="1600" dirty="0"/>
              <a:t> an impulse by U. Amaldi in 2016-17</a:t>
            </a:r>
          </a:p>
          <a:p>
            <a:pPr marL="285750" indent="-285750" algn="l">
              <a:buFontTx/>
              <a:buChar char="-"/>
            </a:pPr>
            <a:r>
              <a:rPr lang="fr-CH" sz="1600" dirty="0" err="1"/>
              <a:t>Structured</a:t>
            </a:r>
            <a:r>
              <a:rPr lang="fr-CH" sz="1600" dirty="0"/>
              <a:t> </a:t>
            </a:r>
            <a:r>
              <a:rPr lang="fr-CH" sz="1600" dirty="0" err="1"/>
              <a:t>after</a:t>
            </a:r>
            <a:r>
              <a:rPr lang="fr-CH" sz="1600" dirty="0"/>
              <a:t> the Archamps Workshop in 2018</a:t>
            </a:r>
          </a:p>
          <a:p>
            <a:pPr marL="285750" indent="-285750" algn="l">
              <a:buFontTx/>
              <a:buChar char="-"/>
            </a:pPr>
            <a:r>
              <a:rPr lang="fr-CH" sz="1600" dirty="0"/>
              <a:t>International collaborations </a:t>
            </a:r>
            <a:r>
              <a:rPr lang="fr-CH" sz="1600" dirty="0" err="1"/>
              <a:t>started</a:t>
            </a:r>
            <a:r>
              <a:rPr lang="fr-CH" sz="1600" dirty="0"/>
              <a:t> in 2018</a:t>
            </a:r>
          </a:p>
          <a:p>
            <a:pPr marL="285750" indent="-285750" algn="l">
              <a:buFontTx/>
              <a:buChar char="-"/>
            </a:pPr>
            <a:r>
              <a:rPr lang="fr-CH" sz="1600" dirty="0"/>
              <a:t>CERN </a:t>
            </a:r>
            <a:r>
              <a:rPr lang="fr-CH" sz="1600" dirty="0" err="1"/>
              <a:t>funding</a:t>
            </a:r>
            <a:r>
              <a:rPr lang="fr-CH" sz="1600" dirty="0"/>
              <a:t> </a:t>
            </a:r>
            <a:r>
              <a:rPr lang="fr-CH" sz="1600" dirty="0" err="1"/>
              <a:t>approved</a:t>
            </a:r>
            <a:r>
              <a:rPr lang="fr-CH" sz="1600" dirty="0"/>
              <a:t> by KT-MA in 2019 </a:t>
            </a:r>
            <a:r>
              <a:rPr lang="fr-CH" sz="1600" dirty="0" err="1"/>
              <a:t>until</a:t>
            </a:r>
            <a:r>
              <a:rPr lang="fr-CH" sz="1600" dirty="0"/>
              <a:t> 2022</a:t>
            </a:r>
          </a:p>
          <a:p>
            <a:pPr marL="285750" indent="-285750" algn="l">
              <a:buFontTx/>
              <a:buChar char="-"/>
            </a:pPr>
            <a:r>
              <a:rPr lang="fr-CH" sz="1600" dirty="0" err="1"/>
              <a:t>Submitted</a:t>
            </a:r>
            <a:r>
              <a:rPr lang="fr-CH" sz="1600" dirty="0"/>
              <a:t> </a:t>
            </a:r>
            <a:r>
              <a:rPr lang="fr-CH" sz="1600" dirty="0" err="1"/>
              <a:t>two</a:t>
            </a:r>
            <a:r>
              <a:rPr lang="fr-CH" sz="1600" dirty="0"/>
              <a:t> </a:t>
            </a:r>
            <a:r>
              <a:rPr lang="fr-CH" sz="1600" dirty="0" err="1"/>
              <a:t>proposals</a:t>
            </a:r>
            <a:r>
              <a:rPr lang="fr-CH" sz="1600" dirty="0"/>
              <a:t> for H2020 EU support in 2020  </a:t>
            </a:r>
          </a:p>
        </p:txBody>
      </p:sp>
      <p:sp>
        <p:nvSpPr>
          <p:cNvPr id="11" name="Rectangle 10">
            <a:extLst>
              <a:ext uri="{FF2B5EF4-FFF2-40B4-BE49-F238E27FC236}">
                <a16:creationId xmlns:a16="http://schemas.microsoft.com/office/drawing/2014/main" id="{70C477F9-7497-4332-9E11-C52358F2D805}"/>
              </a:ext>
            </a:extLst>
          </p:cNvPr>
          <p:cNvSpPr/>
          <p:nvPr/>
        </p:nvSpPr>
        <p:spPr>
          <a:xfrm>
            <a:off x="5887562" y="984195"/>
            <a:ext cx="6142355"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SEEIIST as </a:t>
            </a:r>
            <a:r>
              <a:rPr lang="fr-CH" dirty="0" err="1"/>
              <a:t>strategic</a:t>
            </a:r>
            <a:r>
              <a:rPr lang="fr-CH" dirty="0"/>
              <a:t> </a:t>
            </a:r>
            <a:r>
              <a:rPr lang="fr-CH" dirty="0" err="1"/>
              <a:t>partner</a:t>
            </a:r>
            <a:r>
              <a:rPr lang="fr-CH" dirty="0"/>
              <a:t> and </a:t>
            </a:r>
            <a:r>
              <a:rPr lang="fr-CH" dirty="0" err="1"/>
              <a:t>reference</a:t>
            </a:r>
            <a:r>
              <a:rPr lang="fr-CH" dirty="0"/>
              <a:t> user</a:t>
            </a:r>
            <a:endParaRPr lang="en-GB" dirty="0"/>
          </a:p>
        </p:txBody>
      </p:sp>
      <p:sp>
        <p:nvSpPr>
          <p:cNvPr id="12" name="TextBox 11">
            <a:extLst>
              <a:ext uri="{FF2B5EF4-FFF2-40B4-BE49-F238E27FC236}">
                <a16:creationId xmlns:a16="http://schemas.microsoft.com/office/drawing/2014/main" id="{1544BB85-188D-47CC-97C0-06595A233C91}"/>
              </a:ext>
            </a:extLst>
          </p:cNvPr>
          <p:cNvSpPr txBox="1"/>
          <p:nvPr/>
        </p:nvSpPr>
        <p:spPr>
          <a:xfrm>
            <a:off x="314005" y="2919697"/>
            <a:ext cx="3295767" cy="1477328"/>
          </a:xfrm>
          <a:prstGeom prst="rect">
            <a:avLst/>
          </a:prstGeom>
          <a:noFill/>
        </p:spPr>
        <p:txBody>
          <a:bodyPr wrap="square" lIns="0" tIns="0" rIns="0" bIns="0" rtlCol="0">
            <a:spAutoFit/>
          </a:bodyPr>
          <a:lstStyle/>
          <a:p>
            <a:pPr algn="l"/>
            <a:r>
              <a:rPr lang="fr-CH" sz="1600" b="1" dirty="0"/>
              <a:t>I</a:t>
            </a:r>
            <a:r>
              <a:rPr lang="fr-CH" sz="1600" dirty="0"/>
              <a:t>n line </a:t>
            </a:r>
            <a:r>
              <a:rPr lang="fr-CH" sz="1600" dirty="0" err="1"/>
              <a:t>with</a:t>
            </a:r>
            <a:r>
              <a:rPr lang="fr-CH" sz="1600" dirty="0"/>
              <a:t> CERN mission, </a:t>
            </a:r>
            <a:r>
              <a:rPr lang="fr-CH" sz="1600" dirty="0" err="1"/>
              <a:t>build</a:t>
            </a:r>
            <a:r>
              <a:rPr lang="fr-CH" sz="1600" dirty="0"/>
              <a:t> on CERN expertise to </a:t>
            </a:r>
            <a:r>
              <a:rPr lang="fr-CH" sz="1600" dirty="0" err="1"/>
              <a:t>develop</a:t>
            </a:r>
            <a:r>
              <a:rPr lang="fr-CH" sz="1600" dirty="0"/>
              <a:t> a </a:t>
            </a:r>
            <a:r>
              <a:rPr lang="fr-CH" sz="1600" b="1" dirty="0">
                <a:solidFill>
                  <a:srgbClr val="FF0000"/>
                </a:solidFill>
              </a:rPr>
              <a:t>portfolio of technologies </a:t>
            </a:r>
            <a:r>
              <a:rPr lang="fr-CH" sz="1600" dirty="0" err="1"/>
              <a:t>that</a:t>
            </a:r>
            <a:r>
              <a:rPr lang="fr-CH" sz="1600" dirty="0"/>
              <a:t> can </a:t>
            </a:r>
            <a:r>
              <a:rPr lang="fr-CH" sz="1600" dirty="0" err="1"/>
              <a:t>be</a:t>
            </a:r>
            <a:r>
              <a:rPr lang="fr-CH" sz="1600" dirty="0"/>
              <a:t> </a:t>
            </a:r>
            <a:r>
              <a:rPr lang="fr-CH" sz="1600" dirty="0" err="1"/>
              <a:t>used</a:t>
            </a:r>
            <a:r>
              <a:rPr lang="fr-CH" sz="1600" dirty="0"/>
              <a:t> in a </a:t>
            </a:r>
            <a:r>
              <a:rPr lang="fr-CH" sz="1600" dirty="0" err="1"/>
              <a:t>next</a:t>
            </a:r>
            <a:r>
              <a:rPr lang="fr-CH" sz="1600" dirty="0"/>
              <a:t> </a:t>
            </a:r>
            <a:r>
              <a:rPr lang="fr-CH" sz="1600" dirty="0" err="1"/>
              <a:t>generation</a:t>
            </a:r>
            <a:r>
              <a:rPr lang="fr-CH" sz="1600" dirty="0"/>
              <a:t> </a:t>
            </a:r>
            <a:r>
              <a:rPr lang="fr-CH" sz="1600" dirty="0" err="1"/>
              <a:t>facility</a:t>
            </a:r>
            <a:r>
              <a:rPr lang="fr-CH" sz="1600" dirty="0"/>
              <a:t>, more </a:t>
            </a:r>
            <a:r>
              <a:rPr lang="fr-CH" sz="1600" dirty="0" err="1"/>
              <a:t>than</a:t>
            </a:r>
            <a:r>
              <a:rPr lang="fr-CH" sz="1600" dirty="0"/>
              <a:t> </a:t>
            </a:r>
            <a:r>
              <a:rPr lang="fr-CH" sz="1600" dirty="0" err="1"/>
              <a:t>developing</a:t>
            </a:r>
            <a:r>
              <a:rPr lang="fr-CH" sz="1600" dirty="0"/>
              <a:t> a unique design (NIMMS as a «</a:t>
            </a:r>
            <a:r>
              <a:rPr lang="fr-CH" sz="1600" dirty="0" err="1"/>
              <a:t>toolbox</a:t>
            </a:r>
            <a:r>
              <a:rPr lang="fr-CH" sz="1600" dirty="0"/>
              <a:t>»)      </a:t>
            </a:r>
            <a:endParaRPr lang="en-GB" sz="1600" dirty="0"/>
          </a:p>
        </p:txBody>
      </p:sp>
      <p:sp>
        <p:nvSpPr>
          <p:cNvPr id="16" name="Content Placeholder 2">
            <a:extLst>
              <a:ext uri="{FF2B5EF4-FFF2-40B4-BE49-F238E27FC236}">
                <a16:creationId xmlns:a16="http://schemas.microsoft.com/office/drawing/2014/main" id="{0CB21FA9-0339-4CBF-B0EB-FFAF2104453B}"/>
              </a:ext>
            </a:extLst>
          </p:cNvPr>
          <p:cNvSpPr txBox="1">
            <a:spLocks/>
          </p:cNvSpPr>
          <p:nvPr/>
        </p:nvSpPr>
        <p:spPr>
          <a:xfrm>
            <a:off x="5877857" y="1361064"/>
            <a:ext cx="4634924" cy="4594595"/>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1200"/>
              </a:spcBef>
              <a:buFont typeface="Wingdings" panose="05000000000000000000" pitchFamily="2" charset="2"/>
              <a:buChar char="Ø"/>
            </a:pPr>
            <a:r>
              <a:rPr lang="en-GB" sz="1400" dirty="0"/>
              <a:t>The </a:t>
            </a:r>
            <a:r>
              <a:rPr lang="en-GB" sz="1400" b="1" dirty="0">
                <a:solidFill>
                  <a:srgbClr val="FF0000"/>
                </a:solidFill>
              </a:rPr>
              <a:t>SEEIIST</a:t>
            </a:r>
            <a:r>
              <a:rPr lang="en-GB" sz="1400" dirty="0"/>
              <a:t> (South East Europe International Institute for Sustainable Technologies) is a new international partnership aiming at the construction of a new Research Infrastructure for cancer research and therapy in South East Europe (8 member countries and 2 observers).</a:t>
            </a:r>
          </a:p>
          <a:p>
            <a:pPr>
              <a:spcBef>
                <a:spcPts val="1200"/>
              </a:spcBef>
              <a:buFont typeface="Wingdings" panose="05000000000000000000" pitchFamily="2" charset="2"/>
              <a:buChar char="Ø"/>
            </a:pPr>
            <a:r>
              <a:rPr lang="en-GB" sz="1400" dirty="0"/>
              <a:t>SEEIIST has received a </a:t>
            </a:r>
            <a:r>
              <a:rPr lang="en-GB" sz="1400" dirty="0">
                <a:solidFill>
                  <a:srgbClr val="FF0000"/>
                </a:solidFill>
              </a:rPr>
              <a:t>preliminary funding </a:t>
            </a:r>
            <a:r>
              <a:rPr lang="en-GB" sz="1400" dirty="0"/>
              <a:t>from the EC to develop the facility design, in collaboration with CERN.</a:t>
            </a:r>
          </a:p>
          <a:p>
            <a:pPr>
              <a:spcBef>
                <a:spcPts val="1200"/>
              </a:spcBef>
              <a:buFont typeface="Wingdings" panose="05000000000000000000" pitchFamily="2" charset="2"/>
              <a:buChar char="Ø"/>
            </a:pPr>
            <a:r>
              <a:rPr lang="en-GB" sz="1400" dirty="0"/>
              <a:t>Goals are to develop a new advanced design and to build international cooperation and scientific capacity in a region that will join EU but is less develop and still divided after the wars, in the line of “science for peace”.</a:t>
            </a:r>
          </a:p>
          <a:p>
            <a:pPr>
              <a:spcBef>
                <a:spcPts val="1200"/>
              </a:spcBef>
              <a:buFont typeface="Wingdings" panose="05000000000000000000" pitchFamily="2" charset="2"/>
              <a:buChar char="Ø"/>
            </a:pPr>
            <a:r>
              <a:rPr lang="en-GB" sz="1400" dirty="0"/>
              <a:t>Promoted by S. Damjanovic, Minister of Science of Montenegro, and H. Schopper, former Director General of CERN.</a:t>
            </a:r>
          </a:p>
          <a:p>
            <a:pPr>
              <a:spcBef>
                <a:spcPts val="1200"/>
              </a:spcBef>
              <a:buFont typeface="Wingdings" panose="05000000000000000000" pitchFamily="2" charset="2"/>
              <a:buChar char="Ø"/>
            </a:pPr>
            <a:r>
              <a:rPr lang="en-GB" sz="1400" dirty="0"/>
              <a:t>Strong support by the EC and by Switzerland.</a:t>
            </a:r>
          </a:p>
        </p:txBody>
      </p:sp>
      <p:pic>
        <p:nvPicPr>
          <p:cNvPr id="18" name="Picture 17">
            <a:extLst>
              <a:ext uri="{FF2B5EF4-FFF2-40B4-BE49-F238E27FC236}">
                <a16:creationId xmlns:a16="http://schemas.microsoft.com/office/drawing/2014/main" id="{808891E4-6B00-4D45-BCA4-5ACC28D61D3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391543" y="1670503"/>
            <a:ext cx="1732790" cy="2462306"/>
          </a:xfrm>
          <a:prstGeom prst="rect">
            <a:avLst/>
          </a:prstGeom>
        </p:spPr>
      </p:pic>
      <p:sp>
        <p:nvSpPr>
          <p:cNvPr id="21" name="Rectangle 20">
            <a:extLst>
              <a:ext uri="{FF2B5EF4-FFF2-40B4-BE49-F238E27FC236}">
                <a16:creationId xmlns:a16="http://schemas.microsoft.com/office/drawing/2014/main" id="{C18BD5E2-D6EB-4425-9FF7-CC92D1FA743C}"/>
              </a:ext>
            </a:extLst>
          </p:cNvPr>
          <p:cNvSpPr/>
          <p:nvPr/>
        </p:nvSpPr>
        <p:spPr>
          <a:xfrm>
            <a:off x="5887563" y="984195"/>
            <a:ext cx="6142354" cy="49714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0773AFA1-60EA-4365-A638-713EF68ACA8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12781" y="4453992"/>
            <a:ext cx="1467425" cy="978283"/>
          </a:xfrm>
          <a:prstGeom prst="rect">
            <a:avLst/>
          </a:prstGeom>
        </p:spPr>
      </p:pic>
      <p:sp>
        <p:nvSpPr>
          <p:cNvPr id="2" name="TextBox 1">
            <a:extLst>
              <a:ext uri="{FF2B5EF4-FFF2-40B4-BE49-F238E27FC236}">
                <a16:creationId xmlns:a16="http://schemas.microsoft.com/office/drawing/2014/main" id="{D45C20CF-5963-4795-BE6C-99A854133495}"/>
              </a:ext>
            </a:extLst>
          </p:cNvPr>
          <p:cNvSpPr txBox="1"/>
          <p:nvPr/>
        </p:nvSpPr>
        <p:spPr>
          <a:xfrm>
            <a:off x="247269" y="4555042"/>
            <a:ext cx="5100586" cy="984885"/>
          </a:xfrm>
          <a:prstGeom prst="rect">
            <a:avLst/>
          </a:prstGeom>
          <a:noFill/>
        </p:spPr>
        <p:txBody>
          <a:bodyPr wrap="square" lIns="0" tIns="0" rIns="0" bIns="0" rtlCol="0">
            <a:spAutoFit/>
          </a:bodyPr>
          <a:lstStyle/>
          <a:p>
            <a:pPr algn="l"/>
            <a:r>
              <a:rPr lang="en-GB" sz="1600" dirty="0"/>
              <a:t>Approved in June 2019 with a budget of 250’000 CHF/</a:t>
            </a:r>
            <a:r>
              <a:rPr lang="en-GB" sz="1600" dirty="0" err="1"/>
              <a:t>yr</a:t>
            </a:r>
            <a:r>
              <a:rPr lang="en-GB" sz="1600" dirty="0"/>
              <a:t> for 2020 and 2021 from the CERN KT Medical Applications, as “seed money” to launch collaborations and joint initiatives.</a:t>
            </a:r>
          </a:p>
        </p:txBody>
      </p:sp>
      <p:sp>
        <p:nvSpPr>
          <p:cNvPr id="8" name="TextBox 7">
            <a:extLst>
              <a:ext uri="{FF2B5EF4-FFF2-40B4-BE49-F238E27FC236}">
                <a16:creationId xmlns:a16="http://schemas.microsoft.com/office/drawing/2014/main" id="{8E90E010-BC4C-4B12-95F8-0F72B4961317}"/>
              </a:ext>
            </a:extLst>
          </p:cNvPr>
          <p:cNvSpPr txBox="1"/>
          <p:nvPr/>
        </p:nvSpPr>
        <p:spPr>
          <a:xfrm>
            <a:off x="2114611" y="5666034"/>
            <a:ext cx="3530404" cy="553998"/>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fr-CH" b="1" dirty="0"/>
              <a:t>This </a:t>
            </a:r>
            <a:r>
              <a:rPr lang="fr-CH" b="1" dirty="0" err="1"/>
              <a:t>presentation</a:t>
            </a:r>
            <a:r>
              <a:rPr lang="fr-CH" b="1" dirty="0"/>
              <a:t> </a:t>
            </a:r>
            <a:r>
              <a:rPr lang="fr-CH" b="1" dirty="0" err="1"/>
              <a:t>will</a:t>
            </a:r>
            <a:r>
              <a:rPr lang="fr-CH" b="1" dirty="0"/>
              <a:t> report on the first 1.5 </a:t>
            </a:r>
            <a:r>
              <a:rPr lang="fr-CH" b="1" dirty="0" err="1"/>
              <a:t>years</a:t>
            </a:r>
            <a:r>
              <a:rPr lang="fr-CH" b="1" dirty="0"/>
              <a:t> of NIMMS</a:t>
            </a:r>
            <a:endParaRPr lang="en-GB" b="1" dirty="0"/>
          </a:p>
        </p:txBody>
      </p:sp>
      <p:sp>
        <p:nvSpPr>
          <p:cNvPr id="9" name="Arrow: Down 8">
            <a:extLst>
              <a:ext uri="{FF2B5EF4-FFF2-40B4-BE49-F238E27FC236}">
                <a16:creationId xmlns:a16="http://schemas.microsoft.com/office/drawing/2014/main" id="{55596A50-DAF3-4D54-BCB7-FE884BF6852A}"/>
              </a:ext>
            </a:extLst>
          </p:cNvPr>
          <p:cNvSpPr/>
          <p:nvPr/>
        </p:nvSpPr>
        <p:spPr>
          <a:xfrm>
            <a:off x="2548180" y="5340083"/>
            <a:ext cx="397164" cy="2769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ooter Placeholder 4">
            <a:extLst>
              <a:ext uri="{FF2B5EF4-FFF2-40B4-BE49-F238E27FC236}">
                <a16:creationId xmlns:a16="http://schemas.microsoft.com/office/drawing/2014/main" id="{3D0604D6-0C43-4183-B522-C88FD8AA2C02}"/>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360139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4A1D7B-98A2-48C4-BF03-307803477FDA}"/>
              </a:ext>
            </a:extLst>
          </p:cNvPr>
          <p:cNvSpPr>
            <a:spLocks noGrp="1"/>
          </p:cNvSpPr>
          <p:nvPr>
            <p:ph type="title"/>
          </p:nvPr>
        </p:nvSpPr>
        <p:spPr/>
        <p:txBody>
          <a:bodyPr/>
          <a:lstStyle/>
          <a:p>
            <a:r>
              <a:rPr lang="fr-CH" dirty="0"/>
              <a:t>The NIMMS Collaboration</a:t>
            </a:r>
            <a:endParaRPr lang="en-GB" dirty="0"/>
          </a:p>
        </p:txBody>
      </p:sp>
      <p:sp>
        <p:nvSpPr>
          <p:cNvPr id="4" name="Date Placeholder 3">
            <a:extLst>
              <a:ext uri="{FF2B5EF4-FFF2-40B4-BE49-F238E27FC236}">
                <a16:creationId xmlns:a16="http://schemas.microsoft.com/office/drawing/2014/main" id="{37E6DA63-1606-4148-B610-8CA170E2F1D7}"/>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CF86E3AB-09F7-441C-A200-C2C9475051C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8" name="TextBox 7">
            <a:extLst>
              <a:ext uri="{FF2B5EF4-FFF2-40B4-BE49-F238E27FC236}">
                <a16:creationId xmlns:a16="http://schemas.microsoft.com/office/drawing/2014/main" id="{3467C845-1CB7-417D-AB42-868D08EA03FA}"/>
              </a:ext>
            </a:extLst>
          </p:cNvPr>
          <p:cNvSpPr txBox="1"/>
          <p:nvPr/>
        </p:nvSpPr>
        <p:spPr>
          <a:xfrm>
            <a:off x="499860" y="1050901"/>
            <a:ext cx="5974831" cy="4262705"/>
          </a:xfrm>
          <a:prstGeom prst="rect">
            <a:avLst/>
          </a:prstGeom>
          <a:noFill/>
        </p:spPr>
        <p:txBody>
          <a:bodyPr wrap="square" lIns="0" tIns="0" rIns="0" bIns="0" rtlCol="0">
            <a:spAutoFit/>
          </a:bodyPr>
          <a:lstStyle/>
          <a:p>
            <a:pPr algn="l"/>
            <a:r>
              <a:rPr lang="fr-CH" sz="1600" dirty="0"/>
              <a:t>Large </a:t>
            </a:r>
            <a:r>
              <a:rPr lang="fr-CH" sz="1600" dirty="0" err="1"/>
              <a:t>number</a:t>
            </a:r>
            <a:r>
              <a:rPr lang="fr-CH" sz="1600" dirty="0"/>
              <a:t> of international </a:t>
            </a:r>
            <a:r>
              <a:rPr lang="fr-CH" sz="1600" dirty="0" err="1"/>
              <a:t>partners</a:t>
            </a:r>
            <a:r>
              <a:rPr lang="fr-CH" sz="1600" dirty="0"/>
              <a:t> </a:t>
            </a:r>
            <a:r>
              <a:rPr lang="fr-CH" sz="1600" dirty="0" err="1"/>
              <a:t>collaborating</a:t>
            </a:r>
            <a:r>
              <a:rPr lang="fr-CH" sz="1600" dirty="0"/>
              <a:t> </a:t>
            </a:r>
            <a:r>
              <a:rPr lang="fr-CH" sz="1600" dirty="0" err="1"/>
              <a:t>with</a:t>
            </a:r>
            <a:r>
              <a:rPr lang="fr-CH" sz="1600" dirty="0"/>
              <a:t> NIMMS (a collaboration </a:t>
            </a:r>
            <a:r>
              <a:rPr lang="fr-CH" sz="1600" dirty="0" err="1"/>
              <a:t>MoU</a:t>
            </a:r>
            <a:r>
              <a:rPr lang="fr-CH" sz="1600" dirty="0"/>
              <a:t> </a:t>
            </a:r>
            <a:r>
              <a:rPr lang="fr-CH" sz="1600" dirty="0" err="1"/>
              <a:t>is</a:t>
            </a:r>
            <a:r>
              <a:rPr lang="fr-CH" sz="1600" dirty="0"/>
              <a:t> </a:t>
            </a:r>
            <a:r>
              <a:rPr lang="fr-CH" sz="1600" dirty="0" err="1"/>
              <a:t>planned</a:t>
            </a:r>
            <a:r>
              <a:rPr lang="fr-CH" sz="1600" dirty="0"/>
              <a:t>):</a:t>
            </a:r>
          </a:p>
          <a:p>
            <a:pPr algn="l"/>
            <a:endParaRPr lang="fr-CH" sz="500" dirty="0"/>
          </a:p>
          <a:p>
            <a:pPr marL="285750" indent="-285750">
              <a:buFont typeface="Wingdings" panose="05000000000000000000" pitchFamily="2" charset="2"/>
              <a:buChar char="q"/>
            </a:pPr>
            <a:r>
              <a:rPr lang="fr-CH" sz="1600" dirty="0"/>
              <a:t>SEEIIST 		E. Benedetto, M. Sapinski, S. 				Damjanovic, P. </a:t>
            </a:r>
            <a:r>
              <a:rPr lang="fr-CH" sz="1600" dirty="0" err="1"/>
              <a:t>Grübling</a:t>
            </a:r>
            <a:endParaRPr lang="fr-CH" sz="1600" dirty="0"/>
          </a:p>
          <a:p>
            <a:pPr marL="285750" indent="-285750" algn="l">
              <a:buFont typeface="Wingdings" panose="05000000000000000000" pitchFamily="2" charset="2"/>
              <a:buChar char="q"/>
            </a:pPr>
            <a:r>
              <a:rPr lang="fr-CH" sz="1600" dirty="0"/>
              <a:t>TERA </a:t>
            </a:r>
            <a:r>
              <a:rPr lang="fr-CH" sz="1600" dirty="0" err="1"/>
              <a:t>Foundation</a:t>
            </a:r>
            <a:r>
              <a:rPr lang="fr-CH" sz="1600" dirty="0"/>
              <a:t>	U. Amaldi, P. </a:t>
            </a:r>
            <a:r>
              <a:rPr lang="fr-CH" sz="1600" dirty="0" err="1"/>
              <a:t>Riboni</a:t>
            </a:r>
            <a:r>
              <a:rPr lang="fr-CH" sz="1600" dirty="0"/>
              <a:t>, N. </a:t>
            </a:r>
            <a:r>
              <a:rPr lang="fr-CH" sz="1600" dirty="0" err="1"/>
              <a:t>Alharbi</a:t>
            </a:r>
            <a:endParaRPr lang="fr-CH" sz="1600" dirty="0"/>
          </a:p>
          <a:p>
            <a:pPr marL="285750" indent="-285750" algn="l">
              <a:buFont typeface="Wingdings" panose="05000000000000000000" pitchFamily="2" charset="2"/>
              <a:buChar char="q"/>
            </a:pPr>
            <a:r>
              <a:rPr lang="fr-CH" sz="1600" dirty="0"/>
              <a:t>GSI			P. Foka</a:t>
            </a:r>
          </a:p>
          <a:p>
            <a:pPr marL="285750" indent="-285750" algn="l">
              <a:buFont typeface="Wingdings" panose="05000000000000000000" pitchFamily="2" charset="2"/>
              <a:buChar char="q"/>
            </a:pPr>
            <a:r>
              <a:rPr lang="fr-CH" sz="1600" dirty="0"/>
              <a:t>INFN			G. Bisoffi, L. Rossi</a:t>
            </a:r>
          </a:p>
          <a:p>
            <a:pPr marL="285750" indent="-285750" algn="l">
              <a:buFont typeface="Wingdings" panose="05000000000000000000" pitchFamily="2" charset="2"/>
              <a:buChar char="q"/>
            </a:pPr>
            <a:r>
              <a:rPr lang="fr-CH" sz="1600" dirty="0"/>
              <a:t>CIEMAT		J. Navarro, C. Oliver, D. Perez</a:t>
            </a:r>
          </a:p>
          <a:p>
            <a:pPr marL="285750" indent="-285750" algn="l">
              <a:buFont typeface="Wingdings" panose="05000000000000000000" pitchFamily="2" charset="2"/>
              <a:buChar char="q"/>
            </a:pPr>
            <a:r>
              <a:rPr lang="fr-CH" sz="1600" dirty="0"/>
              <a:t>Cockcroft Institute	H. Owen</a:t>
            </a:r>
          </a:p>
          <a:p>
            <a:pPr marL="285750" indent="-285750" algn="l">
              <a:buFont typeface="Wingdings" panose="05000000000000000000" pitchFamily="2" charset="2"/>
              <a:buChar char="q"/>
            </a:pPr>
            <a:r>
              <a:rPr lang="fr-CH" sz="1600" dirty="0"/>
              <a:t>CNAO			S. Rossi, M. Pullia</a:t>
            </a:r>
          </a:p>
          <a:p>
            <a:pPr marL="285750" indent="-285750" algn="l">
              <a:buFont typeface="Wingdings" panose="05000000000000000000" pitchFamily="2" charset="2"/>
              <a:buChar char="q"/>
            </a:pPr>
            <a:r>
              <a:rPr lang="fr-CH" sz="1600" dirty="0"/>
              <a:t>Imperial </a:t>
            </a:r>
            <a:r>
              <a:rPr lang="fr-CH" sz="1600" dirty="0" err="1"/>
              <a:t>College</a:t>
            </a:r>
            <a:r>
              <a:rPr lang="fr-CH" sz="1600" dirty="0"/>
              <a:t>		K. Long, R. Taylor</a:t>
            </a:r>
          </a:p>
          <a:p>
            <a:pPr marL="285750" indent="-285750" algn="l">
              <a:buFont typeface="Wingdings" panose="05000000000000000000" pitchFamily="2" charset="2"/>
              <a:buChar char="q"/>
            </a:pPr>
            <a:r>
              <a:rPr lang="fr-CH" sz="1600" dirty="0"/>
              <a:t>MedAustron		P. </a:t>
            </a:r>
            <a:r>
              <a:rPr lang="fr-CH" sz="1600" dirty="0" err="1"/>
              <a:t>Urschütz</a:t>
            </a:r>
            <a:endParaRPr lang="fr-CH" sz="1600" dirty="0"/>
          </a:p>
          <a:p>
            <a:pPr marL="285750" indent="-285750" algn="l">
              <a:buFont typeface="Wingdings" panose="05000000000000000000" pitchFamily="2" charset="2"/>
              <a:buChar char="q"/>
            </a:pPr>
            <a:r>
              <a:rPr lang="fr-CH" sz="1600" dirty="0"/>
              <a:t>U. Melbourne		S. </a:t>
            </a:r>
            <a:r>
              <a:rPr lang="fr-CH" sz="1600" dirty="0" err="1"/>
              <a:t>Sheehy</a:t>
            </a:r>
            <a:r>
              <a:rPr lang="fr-CH" sz="1600" dirty="0"/>
              <a:t>, X. Zhang</a:t>
            </a:r>
          </a:p>
          <a:p>
            <a:pPr algn="l"/>
            <a:endParaRPr lang="fr-CH" sz="1600" dirty="0"/>
          </a:p>
          <a:p>
            <a:pPr algn="l"/>
            <a:r>
              <a:rPr lang="fr-CH" sz="1600" dirty="0" err="1"/>
              <a:t>Interest</a:t>
            </a:r>
            <a:r>
              <a:rPr lang="fr-CH" sz="1600" dirty="0"/>
              <a:t> in </a:t>
            </a:r>
            <a:r>
              <a:rPr lang="fr-CH" sz="1600" dirty="0" err="1"/>
              <a:t>joining</a:t>
            </a:r>
            <a:r>
              <a:rPr lang="fr-CH" sz="1600" dirty="0"/>
              <a:t> the collaboration </a:t>
            </a:r>
            <a:r>
              <a:rPr lang="fr-CH" sz="1600" dirty="0" err="1"/>
              <a:t>expressed</a:t>
            </a:r>
            <a:r>
              <a:rPr lang="fr-CH" sz="1600" dirty="0"/>
              <a:t> by </a:t>
            </a:r>
            <a:r>
              <a:rPr lang="fr-CH" sz="1600" dirty="0" err="1"/>
              <a:t>other</a:t>
            </a:r>
            <a:r>
              <a:rPr lang="fr-CH" sz="1600" dirty="0"/>
              <a:t> </a:t>
            </a:r>
            <a:r>
              <a:rPr lang="fr-CH" sz="1600" dirty="0" err="1"/>
              <a:t>partners</a:t>
            </a:r>
            <a:r>
              <a:rPr lang="fr-CH" sz="1600" dirty="0"/>
              <a:t>:</a:t>
            </a:r>
          </a:p>
          <a:p>
            <a:pPr marL="285750" indent="-285750" algn="l">
              <a:buFont typeface="Wingdings" panose="05000000000000000000" pitchFamily="2" charset="2"/>
              <a:buChar char="q"/>
            </a:pPr>
            <a:r>
              <a:rPr lang="fr-CH" sz="1600" dirty="0" err="1"/>
              <a:t>Indian</a:t>
            </a:r>
            <a:r>
              <a:rPr lang="fr-CH" sz="1600" dirty="0"/>
              <a:t> Institutions</a:t>
            </a:r>
          </a:p>
          <a:p>
            <a:pPr marL="285750" indent="-285750" algn="l">
              <a:buFont typeface="Wingdings" panose="05000000000000000000" pitchFamily="2" charset="2"/>
              <a:buChar char="q"/>
            </a:pPr>
            <a:r>
              <a:rPr lang="fr-CH" sz="1600" dirty="0"/>
              <a:t>Baltic Institutions</a:t>
            </a:r>
            <a:endParaRPr lang="en-GB" sz="1600" dirty="0"/>
          </a:p>
        </p:txBody>
      </p:sp>
      <p:sp>
        <p:nvSpPr>
          <p:cNvPr id="9" name="TextBox 8">
            <a:extLst>
              <a:ext uri="{FF2B5EF4-FFF2-40B4-BE49-F238E27FC236}">
                <a16:creationId xmlns:a16="http://schemas.microsoft.com/office/drawing/2014/main" id="{EB600AF1-6660-4E54-BB5F-3149F8B9B201}"/>
              </a:ext>
            </a:extLst>
          </p:cNvPr>
          <p:cNvSpPr txBox="1"/>
          <p:nvPr/>
        </p:nvSpPr>
        <p:spPr>
          <a:xfrm>
            <a:off x="499860" y="5304057"/>
            <a:ext cx="11073304" cy="738664"/>
          </a:xfrm>
          <a:prstGeom prst="rect">
            <a:avLst/>
          </a:prstGeom>
          <a:noFill/>
        </p:spPr>
        <p:txBody>
          <a:bodyPr wrap="square" lIns="0" tIns="0" rIns="0" bIns="0" rtlCol="0">
            <a:spAutoFit/>
          </a:bodyPr>
          <a:lstStyle/>
          <a:p>
            <a:pPr marL="285750" indent="-285750" algn="l">
              <a:buFont typeface="Wingdings" panose="05000000000000000000" pitchFamily="2" charset="2"/>
              <a:buChar char="q"/>
            </a:pPr>
            <a:r>
              <a:rPr lang="fr-CH" sz="1600" dirty="0"/>
              <a:t>CERN </a:t>
            </a:r>
            <a:r>
              <a:rPr lang="fr-CH" sz="1600" dirty="0" err="1"/>
              <a:t>contributors</a:t>
            </a:r>
            <a:r>
              <a:rPr lang="fr-CH" sz="1600" dirty="0"/>
              <a:t>, </a:t>
            </a:r>
            <a:r>
              <a:rPr lang="fr-CH" sz="1600" dirty="0" err="1"/>
              <a:t>who</a:t>
            </a:r>
            <a:r>
              <a:rPr lang="fr-CH" sz="1600" dirty="0"/>
              <a:t> have in </a:t>
            </a:r>
            <a:r>
              <a:rPr lang="fr-CH" sz="1600" dirty="0" err="1"/>
              <a:t>different</a:t>
            </a:r>
            <a:r>
              <a:rPr lang="fr-CH" sz="1600" dirty="0"/>
              <a:t> </a:t>
            </a:r>
            <a:r>
              <a:rPr lang="fr-CH" sz="1600" dirty="0" err="1"/>
              <a:t>ways</a:t>
            </a:r>
            <a:r>
              <a:rPr lang="fr-CH" sz="1600" dirty="0"/>
              <a:t> </a:t>
            </a:r>
            <a:r>
              <a:rPr lang="fr-CH" sz="1600" dirty="0" err="1"/>
              <a:t>contributed</a:t>
            </a:r>
            <a:r>
              <a:rPr lang="fr-CH" sz="1600" dirty="0"/>
              <a:t> to the </a:t>
            </a:r>
            <a:r>
              <a:rPr lang="fr-CH" sz="1600" dirty="0" err="1"/>
              <a:t>study</a:t>
            </a:r>
            <a:r>
              <a:rPr lang="fr-CH" sz="1600" dirty="0"/>
              <a:t>:</a:t>
            </a:r>
          </a:p>
          <a:p>
            <a:pPr algn="l"/>
            <a:r>
              <a:rPr lang="fr-CH" sz="1600" dirty="0"/>
              <a:t>M. Vretenar, A. Lombardi, V. Bencini, D. </a:t>
            </a:r>
            <a:r>
              <a:rPr lang="fr-CH" sz="1600" dirty="0" err="1"/>
              <a:t>Gibellieri</a:t>
            </a:r>
            <a:r>
              <a:rPr lang="fr-CH" sz="1600" dirty="0"/>
              <a:t>, A. Grudiev, H. Pommerenke, S. Ramberger, M. Khalvati, E. Oponowicz, D. Tommasini, D. </a:t>
            </a:r>
            <a:r>
              <a:rPr lang="fr-CH" sz="1600" dirty="0" err="1"/>
              <a:t>Perini</a:t>
            </a:r>
            <a:r>
              <a:rPr lang="fr-CH" sz="1600" dirty="0"/>
              <a:t>, M. </a:t>
            </a:r>
            <a:r>
              <a:rPr lang="fr-CH" sz="1600" dirty="0" err="1"/>
              <a:t>Karpinen</a:t>
            </a:r>
            <a:r>
              <a:rPr lang="fr-CH" sz="1600" dirty="0"/>
              <a:t>, etc.</a:t>
            </a:r>
            <a:endParaRPr lang="en-GB" sz="1600" dirty="0"/>
          </a:p>
        </p:txBody>
      </p:sp>
      <p:sp>
        <p:nvSpPr>
          <p:cNvPr id="2" name="TextBox 1">
            <a:extLst>
              <a:ext uri="{FF2B5EF4-FFF2-40B4-BE49-F238E27FC236}">
                <a16:creationId xmlns:a16="http://schemas.microsoft.com/office/drawing/2014/main" id="{1204CD05-E715-4FCC-B38A-B7F282B49F87}"/>
              </a:ext>
            </a:extLst>
          </p:cNvPr>
          <p:cNvSpPr txBox="1"/>
          <p:nvPr/>
        </p:nvSpPr>
        <p:spPr>
          <a:xfrm>
            <a:off x="7117414" y="1112291"/>
            <a:ext cx="3990132" cy="2046714"/>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fr-CH" sz="1600" dirty="0"/>
              <a:t>Input </a:t>
            </a:r>
            <a:r>
              <a:rPr lang="fr-CH" sz="1600" dirty="0" err="1"/>
              <a:t>from</a:t>
            </a:r>
            <a:r>
              <a:rPr lang="fr-CH" sz="1600" dirty="0"/>
              <a:t> </a:t>
            </a:r>
            <a:r>
              <a:rPr lang="fr-CH" sz="1600" dirty="0" err="1"/>
              <a:t>medical</a:t>
            </a:r>
            <a:r>
              <a:rPr lang="fr-CH" sz="1600" dirty="0"/>
              <a:t> </a:t>
            </a:r>
            <a:r>
              <a:rPr lang="fr-CH" sz="1600" dirty="0" err="1"/>
              <a:t>community</a:t>
            </a:r>
            <a:r>
              <a:rPr lang="fr-CH" sz="1600" dirty="0"/>
              <a:t> via the ENLIGHT Network (</a:t>
            </a:r>
            <a:r>
              <a:rPr lang="fr-CH" sz="1600" dirty="0" err="1"/>
              <a:t>managed</a:t>
            </a:r>
            <a:r>
              <a:rPr lang="fr-CH" sz="1600" dirty="0"/>
              <a:t> by M. Dosanjh </a:t>
            </a:r>
            <a:r>
              <a:rPr lang="fr-CH" sz="1600" dirty="0" err="1"/>
              <a:t>with</a:t>
            </a:r>
            <a:r>
              <a:rPr lang="fr-CH" sz="1600" dirty="0"/>
              <a:t> M. Ristova and P. Georgieva)</a:t>
            </a:r>
          </a:p>
          <a:p>
            <a:pPr marL="285750" indent="-285750" algn="l">
              <a:buFont typeface="Wingdings" panose="05000000000000000000" pitchFamily="2" charset="2"/>
              <a:buChar char="Ø"/>
            </a:pPr>
            <a:endParaRPr lang="fr-CH" sz="1600" dirty="0"/>
          </a:p>
          <a:p>
            <a:pPr marL="285750" indent="-285750" algn="l">
              <a:buFont typeface="Wingdings" panose="05000000000000000000" pitchFamily="2" charset="2"/>
              <a:buChar char="Ø"/>
            </a:pPr>
            <a:r>
              <a:rPr lang="fr-CH" sz="1600" dirty="0"/>
              <a:t>Input </a:t>
            </a:r>
            <a:r>
              <a:rPr lang="fr-CH" sz="1600" dirty="0" err="1"/>
              <a:t>from</a:t>
            </a:r>
            <a:r>
              <a:rPr lang="fr-CH" sz="1600" dirty="0"/>
              <a:t> ion </a:t>
            </a:r>
            <a:r>
              <a:rPr lang="fr-CH" sz="1600" dirty="0" err="1"/>
              <a:t>therapy</a:t>
            </a:r>
            <a:r>
              <a:rPr lang="fr-CH" sz="1600" dirty="0"/>
              <a:t> </a:t>
            </a:r>
            <a:r>
              <a:rPr lang="fr-CH" sz="1600" dirty="0" err="1"/>
              <a:t>scientific</a:t>
            </a:r>
            <a:r>
              <a:rPr lang="fr-CH" sz="1600" dirty="0"/>
              <a:t> </a:t>
            </a:r>
            <a:r>
              <a:rPr lang="fr-CH" sz="1600" dirty="0" err="1"/>
              <a:t>community</a:t>
            </a:r>
            <a:r>
              <a:rPr lang="fr-CH" sz="1600" dirty="0"/>
              <a:t> via M. Durante (GSI) and </a:t>
            </a:r>
            <a:r>
              <a:rPr lang="fr-CH" sz="1600" dirty="0" err="1"/>
              <a:t>his</a:t>
            </a:r>
            <a:r>
              <a:rPr lang="fr-CH" sz="1600" dirty="0"/>
              <a:t> International </a:t>
            </a:r>
            <a:r>
              <a:rPr lang="fr-CH" sz="1600" dirty="0" err="1"/>
              <a:t>Biophysics</a:t>
            </a:r>
            <a:r>
              <a:rPr lang="fr-CH" sz="1600" dirty="0"/>
              <a:t> Collaboration.  </a:t>
            </a:r>
          </a:p>
          <a:p>
            <a:pPr algn="l"/>
            <a:endParaRPr lang="fr-CH" sz="500" dirty="0"/>
          </a:p>
        </p:txBody>
      </p:sp>
      <p:sp>
        <p:nvSpPr>
          <p:cNvPr id="12" name="Footer Placeholder 4">
            <a:extLst>
              <a:ext uri="{FF2B5EF4-FFF2-40B4-BE49-F238E27FC236}">
                <a16:creationId xmlns:a16="http://schemas.microsoft.com/office/drawing/2014/main" id="{03F61893-5AFF-41A4-BD7A-3CA04BE0B726}"/>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362726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ooter Placeholder 4">
            <a:extLst>
              <a:ext uri="{FF2B5EF4-FFF2-40B4-BE49-F238E27FC236}">
                <a16:creationId xmlns:a16="http://schemas.microsoft.com/office/drawing/2014/main" id="{27562763-072F-49BE-8960-EDA0CC6D7CDE}"/>
              </a:ext>
            </a:extLst>
          </p:cNvPr>
          <p:cNvSpPr>
            <a:spLocks noGrp="1"/>
          </p:cNvSpPr>
          <p:nvPr>
            <p:ph type="ftr" sz="quarter" idx="11"/>
          </p:nvPr>
        </p:nvSpPr>
        <p:spPr>
          <a:xfrm>
            <a:off x="4259262" y="6356350"/>
            <a:ext cx="6572221" cy="365125"/>
          </a:xfrm>
        </p:spPr>
        <p:txBody>
          <a:bodyPr/>
          <a:lstStyle/>
          <a:p>
            <a:r>
              <a:rPr lang="en-US" dirty="0"/>
              <a:t>M. Vretenar | NIMMS</a:t>
            </a:r>
          </a:p>
        </p:txBody>
      </p:sp>
      <p:graphicFrame>
        <p:nvGraphicFramePr>
          <p:cNvPr id="10" name="Table 9">
            <a:extLst>
              <a:ext uri="{FF2B5EF4-FFF2-40B4-BE49-F238E27FC236}">
                <a16:creationId xmlns:a16="http://schemas.microsoft.com/office/drawing/2014/main" id="{6B87FF4A-02DD-4283-87BE-C4FE312CBCE8}"/>
              </a:ext>
            </a:extLst>
          </p:cNvPr>
          <p:cNvGraphicFramePr>
            <a:graphicFrameLocks noGrp="1"/>
          </p:cNvGraphicFramePr>
          <p:nvPr>
            <p:extLst>
              <p:ext uri="{D42A27DB-BD31-4B8C-83A1-F6EECF244321}">
                <p14:modId xmlns:p14="http://schemas.microsoft.com/office/powerpoint/2010/main" val="2015609020"/>
              </p:ext>
            </p:extLst>
          </p:nvPr>
        </p:nvGraphicFramePr>
        <p:xfrm>
          <a:off x="173200" y="3403955"/>
          <a:ext cx="7886375" cy="1097280"/>
        </p:xfrm>
        <a:graphic>
          <a:graphicData uri="http://schemas.openxmlformats.org/drawingml/2006/table">
            <a:tbl>
              <a:tblPr firstRow="1" bandRow="1">
                <a:tableStyleId>{7E9639D4-E3E2-4D34-9284-5A2195B3D0D7}</a:tableStyleId>
              </a:tblPr>
              <a:tblGrid>
                <a:gridCol w="486088">
                  <a:extLst>
                    <a:ext uri="{9D8B030D-6E8A-4147-A177-3AD203B41FA5}">
                      <a16:colId xmlns:a16="http://schemas.microsoft.com/office/drawing/2014/main" val="3438456516"/>
                    </a:ext>
                  </a:extLst>
                </a:gridCol>
                <a:gridCol w="2162933">
                  <a:extLst>
                    <a:ext uri="{9D8B030D-6E8A-4147-A177-3AD203B41FA5}">
                      <a16:colId xmlns:a16="http://schemas.microsoft.com/office/drawing/2014/main" val="1418922644"/>
                    </a:ext>
                  </a:extLst>
                </a:gridCol>
                <a:gridCol w="5237354">
                  <a:extLst>
                    <a:ext uri="{9D8B030D-6E8A-4147-A177-3AD203B41FA5}">
                      <a16:colId xmlns:a16="http://schemas.microsoft.com/office/drawing/2014/main" val="268984221"/>
                    </a:ext>
                  </a:extLst>
                </a:gridCol>
              </a:tblGrid>
              <a:tr h="0">
                <a:tc>
                  <a:txBody>
                    <a:bodyPr/>
                    <a:lstStyle/>
                    <a:p>
                      <a:endParaRPr lang="en-GB" sz="1200" dirty="0"/>
                    </a:p>
                  </a:txBody>
                  <a:tcPr/>
                </a:tc>
                <a:tc>
                  <a:txBody>
                    <a:bodyPr/>
                    <a:lstStyle/>
                    <a:p>
                      <a:endParaRPr lang="en-GB" sz="1200" dirty="0"/>
                    </a:p>
                  </a:txBody>
                  <a:tcPr/>
                </a:tc>
                <a:tc>
                  <a:txBody>
                    <a:bodyPr/>
                    <a:lstStyle/>
                    <a:p>
                      <a:endParaRPr lang="en-GB" sz="1200" dirty="0"/>
                    </a:p>
                  </a:txBody>
                  <a:tcPr/>
                </a:tc>
                <a:extLst>
                  <a:ext uri="{0D108BD9-81ED-4DB2-BD59-A6C34878D82A}">
                    <a16:rowId xmlns:a16="http://schemas.microsoft.com/office/drawing/2014/main" val="640886578"/>
                  </a:ext>
                </a:extLst>
              </a:tr>
              <a:tr h="370840">
                <a:tc>
                  <a:txBody>
                    <a:bodyPr/>
                    <a:lstStyle/>
                    <a:p>
                      <a:r>
                        <a:rPr lang="fr-CH" sz="1200" dirty="0"/>
                        <a:t>4</a:t>
                      </a:r>
                      <a:endParaRPr lang="en-GB" sz="1200" dirty="0"/>
                    </a:p>
                  </a:txBody>
                  <a:tcPr/>
                </a:tc>
                <a:tc>
                  <a:txBody>
                    <a:bodyPr/>
                    <a:lstStyle/>
                    <a:p>
                      <a:r>
                        <a:rPr lang="fr-CH" sz="1200" dirty="0"/>
                        <a:t>Synchrotron design</a:t>
                      </a:r>
                      <a:endParaRPr lang="en-GB" sz="1200" dirty="0"/>
                    </a:p>
                  </a:txBody>
                  <a:tcPr/>
                </a:tc>
                <a:tc>
                  <a:txBody>
                    <a:bodyPr/>
                    <a:lstStyle/>
                    <a:p>
                      <a:r>
                        <a:rPr lang="fr-CH" sz="1200" dirty="0"/>
                        <a:t>Design of </a:t>
                      </a:r>
                      <a:r>
                        <a:rPr lang="fr-CH" sz="1200" dirty="0" err="1"/>
                        <a:t>Superconducting</a:t>
                      </a:r>
                      <a:r>
                        <a:rPr lang="fr-CH" sz="1200" dirty="0"/>
                        <a:t> synchrotron and of a backup</a:t>
                      </a:r>
                      <a:r>
                        <a:rPr lang="fr-CH" sz="1200" baseline="0" dirty="0"/>
                        <a:t> normal </a:t>
                      </a:r>
                      <a:r>
                        <a:rPr lang="fr-CH" sz="1200" baseline="0" dirty="0" err="1"/>
                        <a:t>conducting</a:t>
                      </a:r>
                      <a:r>
                        <a:rPr lang="fr-CH" sz="1200" baseline="0" dirty="0"/>
                        <a:t> version </a:t>
                      </a:r>
                      <a:r>
                        <a:rPr lang="fr-CH" sz="1200" baseline="0" dirty="0" err="1"/>
                        <a:t>with</a:t>
                      </a:r>
                      <a:r>
                        <a:rPr lang="fr-CH" sz="1200" baseline="0" dirty="0"/>
                        <a:t> </a:t>
                      </a:r>
                      <a:r>
                        <a:rPr lang="fr-CH" sz="1200" baseline="0" dirty="0" err="1"/>
                        <a:t>advanced</a:t>
                      </a:r>
                      <a:r>
                        <a:rPr lang="fr-CH" sz="1200" baseline="0" dirty="0"/>
                        <a:t> </a:t>
                      </a:r>
                      <a:r>
                        <a:rPr lang="fr-CH" sz="1200" baseline="0" dirty="0" err="1"/>
                        <a:t>features</a:t>
                      </a:r>
                      <a:r>
                        <a:rPr lang="fr-CH" sz="1200" baseline="0" dirty="0"/>
                        <a:t>: multi-</a:t>
                      </a:r>
                      <a:r>
                        <a:rPr lang="fr-CH" sz="1200" baseline="0" dirty="0" err="1"/>
                        <a:t>turn</a:t>
                      </a:r>
                      <a:r>
                        <a:rPr lang="fr-CH" sz="1200" baseline="0" dirty="0"/>
                        <a:t> injection for 10</a:t>
                      </a:r>
                      <a:r>
                        <a:rPr lang="fr-CH" sz="1200" baseline="30000" dirty="0"/>
                        <a:t>10</a:t>
                      </a:r>
                      <a:r>
                        <a:rPr lang="fr-CH" sz="1200" baseline="0" dirty="0"/>
                        <a:t> </a:t>
                      </a:r>
                      <a:r>
                        <a:rPr lang="fr-CH" sz="1200" baseline="0" dirty="0" err="1"/>
                        <a:t>particles</a:t>
                      </a:r>
                      <a:r>
                        <a:rPr lang="fr-CH" sz="1200" baseline="0" dirty="0"/>
                        <a:t> per pulse, </a:t>
                      </a:r>
                      <a:r>
                        <a:rPr lang="fr-CH" sz="1200" baseline="0" dirty="0" err="1"/>
                        <a:t>fast</a:t>
                      </a:r>
                      <a:r>
                        <a:rPr lang="fr-CH" sz="1200" baseline="0" dirty="0"/>
                        <a:t> and slow extraction, multiple ion </a:t>
                      </a:r>
                      <a:r>
                        <a:rPr lang="fr-CH" sz="1200" baseline="0" dirty="0" err="1"/>
                        <a:t>operation</a:t>
                      </a:r>
                      <a:r>
                        <a:rPr lang="fr-CH" sz="1200" baseline="0" dirty="0"/>
                        <a:t>, new </a:t>
                      </a:r>
                      <a:r>
                        <a:rPr lang="fr-CH" sz="1200" baseline="0" dirty="0" err="1"/>
                        <a:t>upgraded</a:t>
                      </a:r>
                      <a:r>
                        <a:rPr lang="fr-CH" sz="1200" baseline="0" dirty="0"/>
                        <a:t> linac </a:t>
                      </a:r>
                      <a:r>
                        <a:rPr lang="fr-CH" sz="1200" baseline="0" dirty="0" err="1"/>
                        <a:t>injector</a:t>
                      </a:r>
                      <a:r>
                        <a:rPr lang="fr-CH" sz="1200" baseline="0" dirty="0"/>
                        <a:t>.</a:t>
                      </a:r>
                      <a:r>
                        <a:rPr lang="fr-CH" sz="1200" dirty="0"/>
                        <a:t> </a:t>
                      </a:r>
                      <a:endParaRPr lang="en-GB" sz="1200" dirty="0"/>
                    </a:p>
                  </a:txBody>
                  <a:tcPr/>
                </a:tc>
                <a:extLst>
                  <a:ext uri="{0D108BD9-81ED-4DB2-BD59-A6C34878D82A}">
                    <a16:rowId xmlns:a16="http://schemas.microsoft.com/office/drawing/2014/main" val="1859072244"/>
                  </a:ext>
                </a:extLst>
              </a:tr>
            </a:tbl>
          </a:graphicData>
        </a:graphic>
      </p:graphicFrame>
      <p:sp>
        <p:nvSpPr>
          <p:cNvPr id="3" name="Title 2">
            <a:extLst>
              <a:ext uri="{FF2B5EF4-FFF2-40B4-BE49-F238E27FC236}">
                <a16:creationId xmlns:a16="http://schemas.microsoft.com/office/drawing/2014/main" id="{9263662B-9729-46CC-A461-87191F5A65BC}"/>
              </a:ext>
            </a:extLst>
          </p:cNvPr>
          <p:cNvSpPr>
            <a:spLocks noGrp="1"/>
          </p:cNvSpPr>
          <p:nvPr>
            <p:ph type="title"/>
          </p:nvPr>
        </p:nvSpPr>
        <p:spPr/>
        <p:txBody>
          <a:bodyPr/>
          <a:lstStyle/>
          <a:p>
            <a:r>
              <a:rPr lang="fr-CH" dirty="0"/>
              <a:t>NIMMS </a:t>
            </a:r>
            <a:r>
              <a:rPr lang="fr-CH" dirty="0" err="1"/>
              <a:t>Workpackages</a:t>
            </a:r>
            <a:r>
              <a:rPr lang="fr-CH" dirty="0"/>
              <a:t> – </a:t>
            </a:r>
            <a:r>
              <a:rPr lang="fr-CH" dirty="0" err="1"/>
              <a:t>inside</a:t>
            </a:r>
            <a:r>
              <a:rPr lang="fr-CH" dirty="0"/>
              <a:t> the </a:t>
            </a:r>
            <a:r>
              <a:rPr lang="fr-CH" dirty="0" err="1"/>
              <a:t>toolbox</a:t>
            </a:r>
            <a:endParaRPr lang="en-GB" dirty="0"/>
          </a:p>
        </p:txBody>
      </p:sp>
      <p:sp>
        <p:nvSpPr>
          <p:cNvPr id="4" name="Date Placeholder 3">
            <a:extLst>
              <a:ext uri="{FF2B5EF4-FFF2-40B4-BE49-F238E27FC236}">
                <a16:creationId xmlns:a16="http://schemas.microsoft.com/office/drawing/2014/main" id="{97EE7D36-D826-4580-AD90-93573748D627}"/>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6C1B4EF5-23F4-41AF-8EE4-AA81D2A5CE3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aphicFrame>
        <p:nvGraphicFramePr>
          <p:cNvPr id="8" name="Table 7">
            <a:extLst>
              <a:ext uri="{FF2B5EF4-FFF2-40B4-BE49-F238E27FC236}">
                <a16:creationId xmlns:a16="http://schemas.microsoft.com/office/drawing/2014/main" id="{BB1D0A47-DD74-4605-A513-E7C12D252AC3}"/>
              </a:ext>
            </a:extLst>
          </p:cNvPr>
          <p:cNvGraphicFramePr>
            <a:graphicFrameLocks noGrp="1"/>
          </p:cNvGraphicFramePr>
          <p:nvPr>
            <p:extLst>
              <p:ext uri="{D42A27DB-BD31-4B8C-83A1-F6EECF244321}">
                <p14:modId xmlns:p14="http://schemas.microsoft.com/office/powerpoint/2010/main" val="2941321398"/>
              </p:ext>
            </p:extLst>
          </p:nvPr>
        </p:nvGraphicFramePr>
        <p:xfrm>
          <a:off x="173200" y="1200592"/>
          <a:ext cx="7897649" cy="2473960"/>
        </p:xfrm>
        <a:graphic>
          <a:graphicData uri="http://schemas.openxmlformats.org/drawingml/2006/table">
            <a:tbl>
              <a:tblPr firstRow="1" bandRow="1">
                <a:tableStyleId>{7E9639D4-E3E2-4D34-9284-5A2195B3D0D7}</a:tableStyleId>
              </a:tblPr>
              <a:tblGrid>
                <a:gridCol w="491614">
                  <a:extLst>
                    <a:ext uri="{9D8B030D-6E8A-4147-A177-3AD203B41FA5}">
                      <a16:colId xmlns:a16="http://schemas.microsoft.com/office/drawing/2014/main" val="1008712884"/>
                    </a:ext>
                  </a:extLst>
                </a:gridCol>
                <a:gridCol w="2082473">
                  <a:extLst>
                    <a:ext uri="{9D8B030D-6E8A-4147-A177-3AD203B41FA5}">
                      <a16:colId xmlns:a16="http://schemas.microsoft.com/office/drawing/2014/main" val="2629686397"/>
                    </a:ext>
                  </a:extLst>
                </a:gridCol>
                <a:gridCol w="5323562">
                  <a:extLst>
                    <a:ext uri="{9D8B030D-6E8A-4147-A177-3AD203B41FA5}">
                      <a16:colId xmlns:a16="http://schemas.microsoft.com/office/drawing/2014/main" val="3484669702"/>
                    </a:ext>
                  </a:extLst>
                </a:gridCol>
              </a:tblGrid>
              <a:tr h="370840">
                <a:tc>
                  <a:txBody>
                    <a:bodyPr/>
                    <a:lstStyle/>
                    <a:p>
                      <a:endParaRPr lang="en-GB" sz="1200" dirty="0"/>
                    </a:p>
                  </a:txBody>
                  <a:tcPr/>
                </a:tc>
                <a:tc>
                  <a:txBody>
                    <a:bodyPr/>
                    <a:lstStyle/>
                    <a:p>
                      <a:r>
                        <a:rPr lang="fr-CH" sz="1200" dirty="0" err="1"/>
                        <a:t>Workpackage</a:t>
                      </a:r>
                      <a:endParaRPr lang="en-GB" sz="1200" dirty="0"/>
                    </a:p>
                  </a:txBody>
                  <a:tcPr/>
                </a:tc>
                <a:tc>
                  <a:txBody>
                    <a:bodyPr/>
                    <a:lstStyle/>
                    <a:p>
                      <a:r>
                        <a:rPr lang="fr-CH" sz="1200" dirty="0"/>
                        <a:t>Objectives</a:t>
                      </a:r>
                      <a:endParaRPr lang="en-GB" sz="1200" dirty="0"/>
                    </a:p>
                  </a:txBody>
                  <a:tcPr/>
                </a:tc>
                <a:extLst>
                  <a:ext uri="{0D108BD9-81ED-4DB2-BD59-A6C34878D82A}">
                    <a16:rowId xmlns:a16="http://schemas.microsoft.com/office/drawing/2014/main" val="124331343"/>
                  </a:ext>
                </a:extLst>
              </a:tr>
              <a:tr h="370840">
                <a:tc>
                  <a:txBody>
                    <a:bodyPr/>
                    <a:lstStyle/>
                    <a:p>
                      <a:r>
                        <a:rPr lang="fr-CH" sz="1200" dirty="0"/>
                        <a:t>1</a:t>
                      </a:r>
                      <a:endParaRPr lang="en-GB" sz="1200" dirty="0"/>
                    </a:p>
                  </a:txBody>
                  <a:tcPr/>
                </a:tc>
                <a:tc>
                  <a:txBody>
                    <a:bodyPr/>
                    <a:lstStyle/>
                    <a:p>
                      <a:r>
                        <a:rPr lang="fr-CH" sz="1200" dirty="0" err="1"/>
                        <a:t>Superconducting</a:t>
                      </a:r>
                      <a:r>
                        <a:rPr lang="fr-CH" sz="1200" dirty="0"/>
                        <a:t> </a:t>
                      </a:r>
                      <a:r>
                        <a:rPr lang="fr-CH" sz="1200" dirty="0" err="1"/>
                        <a:t>magnets</a:t>
                      </a:r>
                      <a:endParaRPr lang="en-GB" sz="1200" dirty="0"/>
                    </a:p>
                  </a:txBody>
                  <a:tcPr/>
                </a:tc>
                <a:tc>
                  <a:txBody>
                    <a:bodyPr/>
                    <a:lstStyle/>
                    <a:p>
                      <a:r>
                        <a:rPr lang="fr-CH" sz="1200" dirty="0" err="1"/>
                        <a:t>Comparison</a:t>
                      </a:r>
                      <a:r>
                        <a:rPr lang="fr-CH" sz="1200" dirty="0"/>
                        <a:t> of </a:t>
                      </a:r>
                      <a:r>
                        <a:rPr lang="fr-CH" sz="1200" dirty="0" err="1"/>
                        <a:t>magnet</a:t>
                      </a:r>
                      <a:r>
                        <a:rPr lang="fr-CH" sz="1200" dirty="0"/>
                        <a:t> technologies (CCT,</a:t>
                      </a:r>
                      <a:r>
                        <a:rPr lang="fr-CH" sz="1200" baseline="0" dirty="0"/>
                        <a:t> </a:t>
                      </a:r>
                      <a:r>
                        <a:rPr lang="fr-CH" sz="1200" baseline="0" dirty="0" err="1"/>
                        <a:t>costheta</a:t>
                      </a:r>
                      <a:r>
                        <a:rPr lang="fr-CH" sz="1200" baseline="0" dirty="0"/>
                        <a:t>) and </a:t>
                      </a:r>
                      <a:r>
                        <a:rPr lang="fr-CH" sz="1200" baseline="0" dirty="0" err="1"/>
                        <a:t>cables</a:t>
                      </a:r>
                      <a:r>
                        <a:rPr lang="fr-CH" sz="1200" baseline="0" dirty="0"/>
                        <a:t> (</a:t>
                      </a:r>
                      <a:r>
                        <a:rPr lang="fr-CH" sz="1200" baseline="0" dirty="0" err="1"/>
                        <a:t>NbTi</a:t>
                      </a:r>
                      <a:r>
                        <a:rPr lang="fr-CH" sz="1200" baseline="0" dirty="0"/>
                        <a:t>, HTS).</a:t>
                      </a:r>
                    </a:p>
                    <a:p>
                      <a:r>
                        <a:rPr lang="fr-CH" sz="1200" baseline="0" dirty="0"/>
                        <a:t>Design of prototype </a:t>
                      </a:r>
                      <a:r>
                        <a:rPr lang="fr-CH" sz="1200" baseline="0" dirty="0" err="1"/>
                        <a:t>magnets</a:t>
                      </a:r>
                      <a:r>
                        <a:rPr lang="fr-CH" sz="1200" baseline="0" dirty="0"/>
                        <a:t> (</a:t>
                      </a:r>
                      <a:r>
                        <a:rPr lang="fr-CH" sz="1200" baseline="0" dirty="0" err="1"/>
                        <a:t>gantry</a:t>
                      </a:r>
                      <a:r>
                        <a:rPr lang="fr-CH" sz="1200" baseline="0" dirty="0"/>
                        <a:t> and synchrotron) for the </a:t>
                      </a:r>
                      <a:r>
                        <a:rPr lang="fr-CH" sz="1200" baseline="0" dirty="0" err="1"/>
                        <a:t>selected</a:t>
                      </a:r>
                      <a:r>
                        <a:rPr lang="fr-CH" sz="1200" baseline="0" dirty="0"/>
                        <a:t> option. </a:t>
                      </a:r>
                      <a:endParaRPr lang="en-GB" sz="1200" dirty="0"/>
                    </a:p>
                  </a:txBody>
                  <a:tcPr/>
                </a:tc>
                <a:extLst>
                  <a:ext uri="{0D108BD9-81ED-4DB2-BD59-A6C34878D82A}">
                    <a16:rowId xmlns:a16="http://schemas.microsoft.com/office/drawing/2014/main" val="3492386137"/>
                  </a:ext>
                </a:extLst>
              </a:tr>
              <a:tr h="370840">
                <a:tc>
                  <a:txBody>
                    <a:bodyPr/>
                    <a:lstStyle/>
                    <a:p>
                      <a:r>
                        <a:rPr lang="fr-CH" sz="1200" dirty="0"/>
                        <a:t>2</a:t>
                      </a:r>
                      <a:endParaRPr lang="en-GB" sz="1200" dirty="0"/>
                    </a:p>
                  </a:txBody>
                  <a:tcPr/>
                </a:tc>
                <a:tc>
                  <a:txBody>
                    <a:bodyPr/>
                    <a:lstStyle/>
                    <a:p>
                      <a:r>
                        <a:rPr lang="fr-CH" sz="1200" dirty="0"/>
                        <a:t>High-</a:t>
                      </a:r>
                      <a:r>
                        <a:rPr lang="fr-CH" sz="1200" dirty="0" err="1"/>
                        <a:t>frequency</a:t>
                      </a:r>
                      <a:r>
                        <a:rPr lang="fr-CH" sz="1200" dirty="0"/>
                        <a:t> hadron linacs</a:t>
                      </a:r>
                      <a:endParaRPr lang="en-GB" sz="1200" dirty="0"/>
                    </a:p>
                  </a:txBody>
                  <a:tcPr/>
                </a:tc>
                <a:tc>
                  <a:txBody>
                    <a:bodyPr/>
                    <a:lstStyle/>
                    <a:p>
                      <a:r>
                        <a:rPr lang="en-GB" sz="1200" dirty="0"/>
                        <a:t>End-to-end beam dynamics design, study of 180-degree bend, design of medium-beta accelerating structures (5-20 MeV/u), RF optimisation.</a:t>
                      </a:r>
                    </a:p>
                  </a:txBody>
                  <a:tcPr/>
                </a:tc>
                <a:extLst>
                  <a:ext uri="{0D108BD9-81ED-4DB2-BD59-A6C34878D82A}">
                    <a16:rowId xmlns:a16="http://schemas.microsoft.com/office/drawing/2014/main" val="412556274"/>
                  </a:ext>
                </a:extLst>
              </a:tr>
              <a:tr h="370840">
                <a:tc>
                  <a:txBody>
                    <a:bodyPr/>
                    <a:lstStyle/>
                    <a:p>
                      <a:r>
                        <a:rPr lang="fr-CH" sz="1200" dirty="0"/>
                        <a:t>3</a:t>
                      </a:r>
                      <a:endParaRPr lang="en-GB" sz="1200" dirty="0"/>
                    </a:p>
                  </a:txBody>
                  <a:tcPr>
                    <a:solidFill>
                      <a:schemeClr val="bg1"/>
                    </a:solidFill>
                  </a:tcPr>
                </a:tc>
                <a:tc>
                  <a:txBody>
                    <a:bodyPr/>
                    <a:lstStyle/>
                    <a:p>
                      <a:r>
                        <a:rPr lang="fr-CH" sz="1200" dirty="0"/>
                        <a:t>Gantries</a:t>
                      </a:r>
                      <a:endParaRPr lang="en-GB" sz="1200" dirty="0"/>
                    </a:p>
                  </a:txBody>
                  <a:tcPr>
                    <a:solidFill>
                      <a:schemeClr val="bg1"/>
                    </a:solidFill>
                  </a:tcPr>
                </a:tc>
                <a:tc>
                  <a:txBody>
                    <a:bodyPr/>
                    <a:lstStyle/>
                    <a:p>
                      <a:r>
                        <a:rPr lang="fr-CH" sz="1200" dirty="0"/>
                        <a:t>Advanced design</a:t>
                      </a:r>
                      <a:r>
                        <a:rPr lang="fr-CH" sz="1200" baseline="0" dirty="0"/>
                        <a:t> and </a:t>
                      </a:r>
                      <a:r>
                        <a:rPr lang="fr-CH" sz="1200" baseline="0" dirty="0" err="1"/>
                        <a:t>comparison</a:t>
                      </a:r>
                      <a:r>
                        <a:rPr lang="fr-CH" sz="1200" baseline="0" dirty="0"/>
                        <a:t> of 2 </a:t>
                      </a:r>
                      <a:r>
                        <a:rPr lang="fr-CH" sz="1200" baseline="0" dirty="0" err="1"/>
                        <a:t>gantry</a:t>
                      </a:r>
                      <a:r>
                        <a:rPr lang="fr-CH" sz="1200" baseline="0" dirty="0"/>
                        <a:t> options (</a:t>
                      </a:r>
                      <a:r>
                        <a:rPr lang="fr-CH" sz="1200" baseline="0" dirty="0" err="1"/>
                        <a:t>optics</a:t>
                      </a:r>
                      <a:r>
                        <a:rPr lang="fr-CH" sz="1200" baseline="0" dirty="0"/>
                        <a:t> and </a:t>
                      </a:r>
                      <a:r>
                        <a:rPr lang="fr-CH" sz="1200" baseline="0" dirty="0" err="1"/>
                        <a:t>mechanical</a:t>
                      </a:r>
                      <a:r>
                        <a:rPr lang="fr-CH" sz="1200" baseline="0" dirty="0"/>
                        <a:t> structure):</a:t>
                      </a:r>
                    </a:p>
                    <a:p>
                      <a:pPr marL="171450" indent="-171450">
                        <a:buFontTx/>
                        <a:buChar char="-"/>
                      </a:pPr>
                      <a:r>
                        <a:rPr lang="fr-CH" sz="1200" baseline="0" dirty="0" err="1"/>
                        <a:t>Rotational</a:t>
                      </a:r>
                      <a:endParaRPr lang="fr-CH" sz="1200" baseline="0" dirty="0"/>
                    </a:p>
                    <a:p>
                      <a:pPr marL="171450" indent="-171450">
                        <a:buFontTx/>
                        <a:buChar char="-"/>
                      </a:pPr>
                      <a:r>
                        <a:rPr lang="fr-CH" sz="1200" baseline="0" dirty="0" err="1"/>
                        <a:t>Toroidal</a:t>
                      </a:r>
                      <a:r>
                        <a:rPr lang="fr-CH" sz="1200" baseline="0" dirty="0"/>
                        <a:t> </a:t>
                      </a:r>
                      <a:endParaRPr lang="en-GB" sz="1200" dirty="0"/>
                    </a:p>
                  </a:txBody>
                  <a:tcPr>
                    <a:solidFill>
                      <a:schemeClr val="bg1"/>
                    </a:solidFill>
                  </a:tcPr>
                </a:tc>
                <a:extLst>
                  <a:ext uri="{0D108BD9-81ED-4DB2-BD59-A6C34878D82A}">
                    <a16:rowId xmlns:a16="http://schemas.microsoft.com/office/drawing/2014/main" val="1013988369"/>
                  </a:ext>
                </a:extLst>
              </a:tr>
            </a:tbl>
          </a:graphicData>
        </a:graphic>
      </p:graphicFrame>
      <p:sp>
        <p:nvSpPr>
          <p:cNvPr id="12" name="TextBox 11">
            <a:extLst>
              <a:ext uri="{FF2B5EF4-FFF2-40B4-BE49-F238E27FC236}">
                <a16:creationId xmlns:a16="http://schemas.microsoft.com/office/drawing/2014/main" id="{410A79DF-3EF9-4269-92C7-5A9D2684372F}"/>
              </a:ext>
            </a:extLst>
          </p:cNvPr>
          <p:cNvSpPr txBox="1"/>
          <p:nvPr/>
        </p:nvSpPr>
        <p:spPr>
          <a:xfrm>
            <a:off x="217160" y="4793666"/>
            <a:ext cx="3880871" cy="1231106"/>
          </a:xfrm>
          <a:prstGeom prst="rect">
            <a:avLst/>
          </a:prstGeom>
          <a:noFill/>
        </p:spPr>
        <p:txBody>
          <a:bodyPr wrap="none" lIns="0" tIns="0" rIns="0" bIns="0" rtlCol="0">
            <a:spAutoFit/>
          </a:bodyPr>
          <a:lstStyle/>
          <a:p>
            <a:pPr algn="l"/>
            <a:r>
              <a:rPr lang="en-GB" sz="1600" dirty="0"/>
              <a:t>Main challenge for ion acceleration is the</a:t>
            </a:r>
          </a:p>
          <a:p>
            <a:pPr algn="l"/>
            <a:r>
              <a:rPr lang="en-GB" sz="1600" dirty="0"/>
              <a:t>magnetic rigidity (B</a:t>
            </a:r>
            <a:r>
              <a:rPr lang="en-GB" sz="1600" dirty="0">
                <a:latin typeface="Symbol" panose="05050102010706020507" pitchFamily="18" charset="2"/>
              </a:rPr>
              <a:t>r</a:t>
            </a:r>
            <a:r>
              <a:rPr lang="en-GB" sz="1600" dirty="0"/>
              <a:t>) at treatment energy: </a:t>
            </a:r>
          </a:p>
          <a:p>
            <a:pPr lvl="1"/>
            <a:r>
              <a:rPr lang="en-GB" sz="1600" dirty="0"/>
              <a:t>2.27 Tm for protons (220 MeV)</a:t>
            </a:r>
          </a:p>
          <a:p>
            <a:pPr lvl="1"/>
            <a:r>
              <a:rPr lang="en-GB" sz="1600" dirty="0"/>
              <a:t>6.63 Tm for carbon ions (430 MeV/u)</a:t>
            </a:r>
          </a:p>
          <a:p>
            <a:pPr lvl="1"/>
            <a:r>
              <a:rPr lang="en-GB" sz="1600" dirty="0"/>
              <a:t>→ </a:t>
            </a:r>
            <a:r>
              <a:rPr lang="en-GB" sz="1600" b="1" dirty="0">
                <a:solidFill>
                  <a:srgbClr val="FF0000"/>
                </a:solidFill>
              </a:rPr>
              <a:t>factor 2.9</a:t>
            </a:r>
          </a:p>
        </p:txBody>
      </p:sp>
      <p:sp>
        <p:nvSpPr>
          <p:cNvPr id="9" name="TextBox 8">
            <a:extLst>
              <a:ext uri="{FF2B5EF4-FFF2-40B4-BE49-F238E27FC236}">
                <a16:creationId xmlns:a16="http://schemas.microsoft.com/office/drawing/2014/main" id="{0872B1E5-6BF3-40CF-B25C-BBC2CB4E6437}"/>
              </a:ext>
            </a:extLst>
          </p:cNvPr>
          <p:cNvSpPr txBox="1"/>
          <p:nvPr/>
        </p:nvSpPr>
        <p:spPr>
          <a:xfrm>
            <a:off x="8444327" y="1231065"/>
            <a:ext cx="3574474" cy="984885"/>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sz="1600" b="1" i="1" dirty="0">
                <a:solidFill>
                  <a:srgbClr val="FF0000"/>
                </a:solidFill>
                <a:latin typeface="Calibri" panose="020F0502020204030204" pitchFamily="34" charset="0"/>
                <a:cs typeface="Calibri" panose="020F0502020204030204" pitchFamily="34" charset="0"/>
              </a:rPr>
              <a:t>Superconductivity</a:t>
            </a:r>
            <a:r>
              <a:rPr lang="en-GB" sz="1600" i="1" dirty="0">
                <a:latin typeface="Calibri" panose="020F0502020204030204" pitchFamily="34" charset="0"/>
                <a:cs typeface="Calibri" panose="020F0502020204030204" pitchFamily="34" charset="0"/>
              </a:rPr>
              <a:t>, the main avenue to accelerator miniaturisation.</a:t>
            </a:r>
          </a:p>
          <a:p>
            <a:pPr algn="l"/>
            <a:r>
              <a:rPr lang="en-GB" sz="1600" i="1" dirty="0">
                <a:latin typeface="Calibri" panose="020F0502020204030204" pitchFamily="34" charset="0"/>
                <a:cs typeface="Calibri" panose="020F0502020204030204" pitchFamily="34" charset="0"/>
              </a:rPr>
              <a:t>Long-standing CERN expertise, needs high fields, pulsed operation, strong curvature  </a:t>
            </a:r>
          </a:p>
        </p:txBody>
      </p:sp>
      <p:sp>
        <p:nvSpPr>
          <p:cNvPr id="13" name="Arrow: Right 12">
            <a:extLst>
              <a:ext uri="{FF2B5EF4-FFF2-40B4-BE49-F238E27FC236}">
                <a16:creationId xmlns:a16="http://schemas.microsoft.com/office/drawing/2014/main" id="{5FA304AE-5F07-40E5-B8BA-80402FC0F9DE}"/>
              </a:ext>
            </a:extLst>
          </p:cNvPr>
          <p:cNvSpPr/>
          <p:nvPr/>
        </p:nvSpPr>
        <p:spPr>
          <a:xfrm rot="10800000">
            <a:off x="8124228" y="1671789"/>
            <a:ext cx="193685" cy="4423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2FD1FAF-4B2C-40E6-8B8A-01C5146EE2A1}"/>
              </a:ext>
            </a:extLst>
          </p:cNvPr>
          <p:cNvSpPr txBox="1"/>
          <p:nvPr/>
        </p:nvSpPr>
        <p:spPr>
          <a:xfrm>
            <a:off x="8444327" y="2373002"/>
            <a:ext cx="3574474" cy="492443"/>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sz="1600" i="1" dirty="0">
                <a:solidFill>
                  <a:schemeClr val="tx1"/>
                </a:solidFill>
                <a:latin typeface="Calibri" panose="020F0502020204030204" pitchFamily="34" charset="0"/>
                <a:cs typeface="Calibri" panose="020F0502020204030204" pitchFamily="34" charset="0"/>
              </a:rPr>
              <a:t>The</a:t>
            </a:r>
            <a:r>
              <a:rPr lang="en-GB" sz="1600" b="1" i="1" dirty="0">
                <a:solidFill>
                  <a:srgbClr val="FF0000"/>
                </a:solidFill>
                <a:latin typeface="Calibri" panose="020F0502020204030204" pitchFamily="34" charset="0"/>
                <a:cs typeface="Calibri" panose="020F0502020204030204" pitchFamily="34" charset="0"/>
              </a:rPr>
              <a:t> “full-linac”</a:t>
            </a:r>
            <a:r>
              <a:rPr lang="en-GB" sz="1600" i="1" dirty="0">
                <a:latin typeface="Calibri" panose="020F0502020204030204" pitchFamily="34" charset="0"/>
                <a:cs typeface="Calibri" panose="020F0502020204030204" pitchFamily="34" charset="0"/>
              </a:rPr>
              <a:t>, a different approach for fast 3D scanning of tumours</a:t>
            </a:r>
          </a:p>
        </p:txBody>
      </p:sp>
      <p:sp>
        <p:nvSpPr>
          <p:cNvPr id="17" name="TextBox 16">
            <a:extLst>
              <a:ext uri="{FF2B5EF4-FFF2-40B4-BE49-F238E27FC236}">
                <a16:creationId xmlns:a16="http://schemas.microsoft.com/office/drawing/2014/main" id="{815D6ED2-2F7C-4C05-AEB2-31E098C54C6A}"/>
              </a:ext>
            </a:extLst>
          </p:cNvPr>
          <p:cNvSpPr txBox="1"/>
          <p:nvPr/>
        </p:nvSpPr>
        <p:spPr>
          <a:xfrm>
            <a:off x="8444326" y="3000576"/>
            <a:ext cx="3673783" cy="738664"/>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sz="1600" i="1" dirty="0">
                <a:solidFill>
                  <a:schemeClr val="tx1"/>
                </a:solidFill>
                <a:latin typeface="Calibri" panose="020F0502020204030204" pitchFamily="34" charset="0"/>
                <a:cs typeface="Calibri" panose="020F0502020204030204" pitchFamily="34" charset="0"/>
              </a:rPr>
              <a:t>The </a:t>
            </a:r>
            <a:r>
              <a:rPr lang="en-GB" sz="1600" b="1" i="1" dirty="0">
                <a:solidFill>
                  <a:srgbClr val="FF0000"/>
                </a:solidFill>
                <a:latin typeface="Calibri" panose="020F0502020204030204" pitchFamily="34" charset="0"/>
                <a:cs typeface="Calibri" panose="020F0502020204030204" pitchFamily="34" charset="0"/>
              </a:rPr>
              <a:t>gantry</a:t>
            </a:r>
            <a:r>
              <a:rPr lang="en-GB" sz="1600" i="1" dirty="0">
                <a:latin typeface="Calibri" panose="020F0502020204030204" pitchFamily="34" charset="0"/>
                <a:cs typeface="Calibri" panose="020F0502020204030204" pitchFamily="34" charset="0"/>
              </a:rPr>
              <a:t>, a strategic component merging traditional CERN competences: magnets, beam optics, mechanics.</a:t>
            </a:r>
          </a:p>
        </p:txBody>
      </p:sp>
      <p:sp>
        <p:nvSpPr>
          <p:cNvPr id="19" name="Arrow: Right 18">
            <a:extLst>
              <a:ext uri="{FF2B5EF4-FFF2-40B4-BE49-F238E27FC236}">
                <a16:creationId xmlns:a16="http://schemas.microsoft.com/office/drawing/2014/main" id="{615183A7-FD96-48A7-80F5-69CA432F9A55}"/>
              </a:ext>
            </a:extLst>
          </p:cNvPr>
          <p:cNvSpPr/>
          <p:nvPr/>
        </p:nvSpPr>
        <p:spPr>
          <a:xfrm rot="10800000">
            <a:off x="8160745" y="2398049"/>
            <a:ext cx="193685" cy="4423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C844B086-F0FA-4DF7-9C33-EC1A4B3F6CE7}"/>
              </a:ext>
            </a:extLst>
          </p:cNvPr>
          <p:cNvSpPr/>
          <p:nvPr/>
        </p:nvSpPr>
        <p:spPr>
          <a:xfrm rot="10800000">
            <a:off x="8154655" y="3124309"/>
            <a:ext cx="193685" cy="4423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5B97EA4E-127E-48A2-ABF9-EB3CBC4F3C42}"/>
              </a:ext>
            </a:extLst>
          </p:cNvPr>
          <p:cNvSpPr/>
          <p:nvPr/>
        </p:nvSpPr>
        <p:spPr>
          <a:xfrm rot="10800000">
            <a:off x="8136182" y="3867231"/>
            <a:ext cx="193685" cy="4423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65D396DC-31CB-4BBB-925C-83F6FB070E79}"/>
              </a:ext>
            </a:extLst>
          </p:cNvPr>
          <p:cNvSpPr txBox="1"/>
          <p:nvPr/>
        </p:nvSpPr>
        <p:spPr>
          <a:xfrm>
            <a:off x="8444327" y="3899124"/>
            <a:ext cx="3574473" cy="738664"/>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l"/>
            <a:r>
              <a:rPr lang="en-GB" sz="1600" i="1" dirty="0">
                <a:solidFill>
                  <a:schemeClr val="tx1"/>
                </a:solidFill>
                <a:latin typeface="Calibri" panose="020F0502020204030204" pitchFamily="34" charset="0"/>
                <a:cs typeface="Calibri" panose="020F0502020204030204" pitchFamily="34" charset="0"/>
              </a:rPr>
              <a:t>Design of </a:t>
            </a:r>
            <a:r>
              <a:rPr lang="en-GB" sz="1600" b="1" i="1" dirty="0">
                <a:solidFill>
                  <a:srgbClr val="FF0000"/>
                </a:solidFill>
                <a:latin typeface="Calibri" panose="020F0502020204030204" pitchFamily="34" charset="0"/>
                <a:cs typeface="Calibri" panose="020F0502020204030204" pitchFamily="34" charset="0"/>
              </a:rPr>
              <a:t>synchrotrons</a:t>
            </a:r>
            <a:r>
              <a:rPr lang="en-GB" sz="1600" i="1" dirty="0">
                <a:latin typeface="Calibri" panose="020F0502020204030204" pitchFamily="34" charset="0"/>
                <a:cs typeface="Calibri" panose="020F0502020204030204" pitchFamily="34" charset="0"/>
              </a:rPr>
              <a:t>, key element of most ion therapy systems, is a core competence of CERN.</a:t>
            </a:r>
          </a:p>
        </p:txBody>
      </p:sp>
      <p:pic>
        <p:nvPicPr>
          <p:cNvPr id="28" name="Picture 27">
            <a:extLst>
              <a:ext uri="{FF2B5EF4-FFF2-40B4-BE49-F238E27FC236}">
                <a16:creationId xmlns:a16="http://schemas.microsoft.com/office/drawing/2014/main" id="{C3DA309E-FCC1-409C-AB72-0BF8201FB05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064" r="41628" b="13105"/>
          <a:stretch/>
        </p:blipFill>
        <p:spPr>
          <a:xfrm>
            <a:off x="5561863" y="4474582"/>
            <a:ext cx="2770267" cy="2290741"/>
          </a:xfrm>
          <a:prstGeom prst="rect">
            <a:avLst/>
          </a:prstGeom>
        </p:spPr>
      </p:pic>
      <p:sp>
        <p:nvSpPr>
          <p:cNvPr id="29" name="TextBox 28">
            <a:extLst>
              <a:ext uri="{FF2B5EF4-FFF2-40B4-BE49-F238E27FC236}">
                <a16:creationId xmlns:a16="http://schemas.microsoft.com/office/drawing/2014/main" id="{72B6D37F-A1FB-4DE9-8976-DCB5B477F0EE}"/>
              </a:ext>
            </a:extLst>
          </p:cNvPr>
          <p:cNvSpPr txBox="1"/>
          <p:nvPr/>
        </p:nvSpPr>
        <p:spPr>
          <a:xfrm>
            <a:off x="8504063" y="4957913"/>
            <a:ext cx="3673783" cy="1261884"/>
          </a:xfrm>
          <a:prstGeom prst="rect">
            <a:avLst/>
          </a:prstGeom>
          <a:noFill/>
        </p:spPr>
        <p:txBody>
          <a:bodyPr wrap="square" lIns="0" tIns="0" rIns="0" bIns="0" rtlCol="0">
            <a:spAutoFit/>
          </a:bodyPr>
          <a:lstStyle/>
          <a:p>
            <a:pPr algn="l"/>
            <a:r>
              <a:rPr lang="en-GB" sz="1600" dirty="0"/>
              <a:t>Gantry=rotating beam line sending the beam to precise positions on the patient</a:t>
            </a:r>
          </a:p>
          <a:p>
            <a:pPr algn="l"/>
            <a:endParaRPr lang="en-GB" sz="1600" dirty="0"/>
          </a:p>
          <a:p>
            <a:pPr algn="l"/>
            <a:r>
              <a:rPr lang="en-GB" sz="1600" dirty="0"/>
              <a:t>HIT carbon ion gantry (RT magnets):</a:t>
            </a:r>
          </a:p>
          <a:p>
            <a:pPr algn="l"/>
            <a:r>
              <a:rPr lang="en-GB" sz="1600" dirty="0"/>
              <a:t>L=25 m, F = 13 m, 600 tons</a:t>
            </a:r>
          </a:p>
        </p:txBody>
      </p:sp>
      <p:cxnSp>
        <p:nvCxnSpPr>
          <p:cNvPr id="31" name="Straight Arrow Connector 30">
            <a:extLst>
              <a:ext uri="{FF2B5EF4-FFF2-40B4-BE49-F238E27FC236}">
                <a16:creationId xmlns:a16="http://schemas.microsoft.com/office/drawing/2014/main" id="{821EA135-87E8-4CBF-8641-258EA4F38DD1}"/>
              </a:ext>
            </a:extLst>
          </p:cNvPr>
          <p:cNvCxnSpPr/>
          <p:nvPr/>
        </p:nvCxnSpPr>
        <p:spPr>
          <a:xfrm flipH="1">
            <a:off x="8154655" y="5929745"/>
            <a:ext cx="2896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CCA9DD1F-654E-47C0-9965-9DA8A71C7EB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176226" y="4833371"/>
            <a:ext cx="1327869" cy="1931952"/>
          </a:xfrm>
          <a:prstGeom prst="rect">
            <a:avLst/>
          </a:prstGeom>
        </p:spPr>
      </p:pic>
    </p:spTree>
    <p:extLst>
      <p:ext uri="{BB962C8B-B14F-4D97-AF65-F5344CB8AC3E}">
        <p14:creationId xmlns:p14="http://schemas.microsoft.com/office/powerpoint/2010/main" val="2847463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531CF1-DB39-4732-9F3F-E714C1415DA5}"/>
              </a:ext>
            </a:extLst>
          </p:cNvPr>
          <p:cNvSpPr>
            <a:spLocks noGrp="1"/>
          </p:cNvSpPr>
          <p:nvPr>
            <p:ph type="title"/>
          </p:nvPr>
        </p:nvSpPr>
        <p:spPr/>
        <p:txBody>
          <a:bodyPr/>
          <a:lstStyle/>
          <a:p>
            <a:r>
              <a:rPr lang="fr-CH" dirty="0" err="1"/>
              <a:t>Three</a:t>
            </a:r>
            <a:r>
              <a:rPr lang="fr-CH" dirty="0"/>
              <a:t> alternative </a:t>
            </a:r>
            <a:r>
              <a:rPr lang="fr-CH" dirty="0" err="1"/>
              <a:t>accelerator</a:t>
            </a:r>
            <a:r>
              <a:rPr lang="fr-CH" dirty="0"/>
              <a:t> designs</a:t>
            </a:r>
            <a:endParaRPr lang="en-GB" dirty="0"/>
          </a:p>
        </p:txBody>
      </p:sp>
      <p:sp>
        <p:nvSpPr>
          <p:cNvPr id="4" name="Date Placeholder 3">
            <a:extLst>
              <a:ext uri="{FF2B5EF4-FFF2-40B4-BE49-F238E27FC236}">
                <a16:creationId xmlns:a16="http://schemas.microsoft.com/office/drawing/2014/main" id="{08DE0AF9-686C-4C92-B243-148EF2AD6CD4}"/>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9FA2CBFA-DD10-4FC7-96C0-8CF0F4D2DB42}"/>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8" name="Rectangle 7">
            <a:extLst>
              <a:ext uri="{FF2B5EF4-FFF2-40B4-BE49-F238E27FC236}">
                <a16:creationId xmlns:a16="http://schemas.microsoft.com/office/drawing/2014/main" id="{4528ED2F-5193-44E5-B2EA-9C4AB08B0ED1}"/>
              </a:ext>
            </a:extLst>
          </p:cNvPr>
          <p:cNvSpPr/>
          <p:nvPr/>
        </p:nvSpPr>
        <p:spPr>
          <a:xfrm>
            <a:off x="8168524" y="979666"/>
            <a:ext cx="3500066" cy="474061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10" name="Rectangle 9">
            <a:extLst>
              <a:ext uri="{FF2B5EF4-FFF2-40B4-BE49-F238E27FC236}">
                <a16:creationId xmlns:a16="http://schemas.microsoft.com/office/drawing/2014/main" id="{6C83FF08-1714-4F55-88F2-C2A720018253}"/>
              </a:ext>
            </a:extLst>
          </p:cNvPr>
          <p:cNvSpPr/>
          <p:nvPr/>
        </p:nvSpPr>
        <p:spPr>
          <a:xfrm>
            <a:off x="3569382" y="979666"/>
            <a:ext cx="491490" cy="357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E565480-3923-4A22-AEC8-01230141DFF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382073" y="2778285"/>
            <a:ext cx="2134116" cy="1200881"/>
          </a:xfrm>
          <a:prstGeom prst="rect">
            <a:avLst/>
          </a:prstGeom>
        </p:spPr>
      </p:pic>
      <p:sp>
        <p:nvSpPr>
          <p:cNvPr id="14" name="Content Placeholder 2">
            <a:extLst>
              <a:ext uri="{FF2B5EF4-FFF2-40B4-BE49-F238E27FC236}">
                <a16:creationId xmlns:a16="http://schemas.microsoft.com/office/drawing/2014/main" id="{FD20951B-DC75-43A3-B627-9419E5894899}"/>
              </a:ext>
            </a:extLst>
          </p:cNvPr>
          <p:cNvSpPr txBox="1">
            <a:spLocks/>
          </p:cNvSpPr>
          <p:nvPr/>
        </p:nvSpPr>
        <p:spPr>
          <a:xfrm>
            <a:off x="8354198" y="1090659"/>
            <a:ext cx="3314391" cy="1334547"/>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FF0000"/>
                </a:solidFill>
              </a:rPr>
              <a:t>Linear accelerator</a:t>
            </a:r>
            <a:endParaRPr lang="en-US" sz="2000" dirty="0">
              <a:solidFill>
                <a:srgbClr val="FF0000"/>
              </a:solidFill>
            </a:endParaRPr>
          </a:p>
          <a:p>
            <a:pPr marL="0" indent="0">
              <a:buNone/>
            </a:pPr>
            <a:endParaRPr lang="en-GB" sz="1600" dirty="0"/>
          </a:p>
          <a:p>
            <a:pPr marL="0" indent="0">
              <a:buNone/>
            </a:pPr>
            <a:r>
              <a:rPr lang="en-GB" sz="1800" dirty="0"/>
              <a:t>Linear sequence of accelerating cells, high pulse frequency. </a:t>
            </a:r>
          </a:p>
          <a:p>
            <a:pPr marL="0" indent="0">
              <a:buNone/>
            </a:pPr>
            <a:r>
              <a:rPr lang="en-GB" sz="1800" dirty="0"/>
              <a:t>Length  </a:t>
            </a:r>
            <a:r>
              <a:rPr lang="en-US" sz="1800" dirty="0"/>
              <a:t>~ 53 m</a:t>
            </a:r>
            <a:endParaRPr lang="en-GB" sz="1800" dirty="0"/>
          </a:p>
          <a:p>
            <a:pPr marL="0" indent="0">
              <a:buNone/>
            </a:pPr>
            <a:endParaRPr lang="en-GB" sz="1800" dirty="0"/>
          </a:p>
        </p:txBody>
      </p:sp>
      <p:pic>
        <p:nvPicPr>
          <p:cNvPr id="16" name="Picture 15">
            <a:extLst>
              <a:ext uri="{FF2B5EF4-FFF2-40B4-BE49-F238E27FC236}">
                <a16:creationId xmlns:a16="http://schemas.microsoft.com/office/drawing/2014/main" id="{6450A32B-7EE8-434B-B38C-0892ADD1BE7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54198" y="4176078"/>
            <a:ext cx="3205657" cy="1440870"/>
          </a:xfrm>
          <a:prstGeom prst="rect">
            <a:avLst/>
          </a:prstGeom>
        </p:spPr>
      </p:pic>
      <p:sp>
        <p:nvSpPr>
          <p:cNvPr id="18" name="Rectangle 17">
            <a:extLst>
              <a:ext uri="{FF2B5EF4-FFF2-40B4-BE49-F238E27FC236}">
                <a16:creationId xmlns:a16="http://schemas.microsoft.com/office/drawing/2014/main" id="{E3D4FFE1-6CD2-423A-9CBB-3E922519E159}"/>
              </a:ext>
            </a:extLst>
          </p:cNvPr>
          <p:cNvSpPr/>
          <p:nvPr/>
        </p:nvSpPr>
        <p:spPr>
          <a:xfrm>
            <a:off x="4326871" y="979667"/>
            <a:ext cx="3448183" cy="474061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20" name="Rectangle 19">
            <a:extLst>
              <a:ext uri="{FF2B5EF4-FFF2-40B4-BE49-F238E27FC236}">
                <a16:creationId xmlns:a16="http://schemas.microsoft.com/office/drawing/2014/main" id="{F646ED75-8B29-4BE3-A2A7-06E0EBC6764D}"/>
              </a:ext>
            </a:extLst>
          </p:cNvPr>
          <p:cNvSpPr/>
          <p:nvPr/>
        </p:nvSpPr>
        <p:spPr>
          <a:xfrm>
            <a:off x="465439" y="979665"/>
            <a:ext cx="3528122" cy="4740617"/>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GB"/>
          </a:p>
        </p:txBody>
      </p:sp>
      <p:sp>
        <p:nvSpPr>
          <p:cNvPr id="22" name="Content Placeholder 2">
            <a:extLst>
              <a:ext uri="{FF2B5EF4-FFF2-40B4-BE49-F238E27FC236}">
                <a16:creationId xmlns:a16="http://schemas.microsoft.com/office/drawing/2014/main" id="{81081E00-29E9-4B1C-8CC3-A39921464F9C}"/>
              </a:ext>
            </a:extLst>
          </p:cNvPr>
          <p:cNvSpPr txBox="1">
            <a:spLocks/>
          </p:cNvSpPr>
          <p:nvPr/>
        </p:nvSpPr>
        <p:spPr>
          <a:xfrm>
            <a:off x="685779" y="1108010"/>
            <a:ext cx="3185778" cy="2391490"/>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FF0000"/>
                </a:solidFill>
              </a:rPr>
              <a:t>Improved synchrotron (warm)</a:t>
            </a:r>
            <a:r>
              <a:rPr lang="en-US" sz="2000" dirty="0">
                <a:solidFill>
                  <a:srgbClr val="FF0000"/>
                </a:solidFill>
              </a:rPr>
              <a:t> </a:t>
            </a:r>
          </a:p>
          <a:p>
            <a:pPr marL="0" indent="0">
              <a:buNone/>
            </a:pPr>
            <a:r>
              <a:rPr lang="en-GB" sz="1800" dirty="0"/>
              <a:t>Equipped with several innovative features: multi-turn injection for higher beam intensity, new injector at higher gradient and energy, multiple extraction schemes, multi-ion.</a:t>
            </a:r>
          </a:p>
          <a:p>
            <a:pPr marL="0" indent="0">
              <a:buNone/>
            </a:pPr>
            <a:r>
              <a:rPr lang="en-US" sz="1800" dirty="0"/>
              <a:t>Circumference ~ 75 m</a:t>
            </a:r>
            <a:endParaRPr lang="en-GB" sz="1800" dirty="0"/>
          </a:p>
        </p:txBody>
      </p:sp>
      <p:sp>
        <p:nvSpPr>
          <p:cNvPr id="24" name="Content Placeholder 2">
            <a:extLst>
              <a:ext uri="{FF2B5EF4-FFF2-40B4-BE49-F238E27FC236}">
                <a16:creationId xmlns:a16="http://schemas.microsoft.com/office/drawing/2014/main" id="{AE582BA7-3EF6-4058-B0E9-00A7EFDABEBC}"/>
              </a:ext>
            </a:extLst>
          </p:cNvPr>
          <p:cNvSpPr txBox="1">
            <a:spLocks/>
          </p:cNvSpPr>
          <p:nvPr/>
        </p:nvSpPr>
        <p:spPr>
          <a:xfrm>
            <a:off x="4589276" y="1108010"/>
            <a:ext cx="3185778" cy="2168206"/>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FF0000"/>
                </a:solidFill>
              </a:rPr>
              <a:t>Improved synchrotron (superconducting)</a:t>
            </a:r>
            <a:r>
              <a:rPr lang="en-US" sz="2000" dirty="0">
                <a:solidFill>
                  <a:srgbClr val="FF0000"/>
                </a:solidFill>
              </a:rPr>
              <a:t> </a:t>
            </a:r>
          </a:p>
          <a:p>
            <a:pPr marL="0" indent="0">
              <a:buNone/>
            </a:pPr>
            <a:r>
              <a:rPr lang="en-GB" sz="1800" dirty="0"/>
              <a:t>Equipped with the same innovative features as warm, but additionally 90</a:t>
            </a:r>
            <a:r>
              <a:rPr lang="en-GB" sz="1800" baseline="30000" dirty="0"/>
              <a:t>0</a:t>
            </a:r>
            <a:r>
              <a:rPr lang="en-GB" sz="1800" dirty="0"/>
              <a:t> superconducting magnets.</a:t>
            </a:r>
          </a:p>
          <a:p>
            <a:pPr marL="0" indent="0">
              <a:buNone/>
            </a:pPr>
            <a:r>
              <a:rPr lang="en-US" sz="1800" dirty="0"/>
              <a:t>Circumference ~ 27 m</a:t>
            </a:r>
            <a:endParaRPr lang="en-GB" sz="1800" dirty="0"/>
          </a:p>
          <a:p>
            <a:pPr marL="0" indent="0">
              <a:buNone/>
            </a:pPr>
            <a:endParaRPr lang="en-GB" sz="1800" dirty="0"/>
          </a:p>
        </p:txBody>
      </p:sp>
      <p:pic>
        <p:nvPicPr>
          <p:cNvPr id="26" name="Picture 25">
            <a:extLst>
              <a:ext uri="{FF2B5EF4-FFF2-40B4-BE49-F238E27FC236}">
                <a16:creationId xmlns:a16="http://schemas.microsoft.com/office/drawing/2014/main" id="{94EE5413-3ED1-4BB2-86E5-B6C4493C7E8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85779" y="3781706"/>
            <a:ext cx="3087746" cy="1901568"/>
          </a:xfrm>
          <a:prstGeom prst="rect">
            <a:avLst/>
          </a:prstGeom>
          <a:solidFill>
            <a:schemeClr val="bg1"/>
          </a:solidFill>
        </p:spPr>
      </p:pic>
      <p:pic>
        <p:nvPicPr>
          <p:cNvPr id="28" name="Picture 27">
            <a:extLst>
              <a:ext uri="{FF2B5EF4-FFF2-40B4-BE49-F238E27FC236}">
                <a16:creationId xmlns:a16="http://schemas.microsoft.com/office/drawing/2014/main" id="{FAD61672-D329-48CC-A7C4-21BD8C0AB0F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25017" y="4501147"/>
            <a:ext cx="2455499" cy="1182127"/>
          </a:xfrm>
          <a:prstGeom prst="rect">
            <a:avLst/>
          </a:prstGeom>
          <a:solidFill>
            <a:schemeClr val="bg1"/>
          </a:solidFill>
        </p:spPr>
      </p:pic>
      <p:pic>
        <p:nvPicPr>
          <p:cNvPr id="30" name="Picture 29">
            <a:extLst>
              <a:ext uri="{FF2B5EF4-FFF2-40B4-BE49-F238E27FC236}">
                <a16:creationId xmlns:a16="http://schemas.microsoft.com/office/drawing/2014/main" id="{454B1B3F-0E80-4CF3-9FC4-9F7F25F55E9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89276" y="3169518"/>
            <a:ext cx="1116557" cy="1224375"/>
          </a:xfrm>
          <a:prstGeom prst="rect">
            <a:avLst/>
          </a:prstGeom>
        </p:spPr>
      </p:pic>
      <p:sp>
        <p:nvSpPr>
          <p:cNvPr id="31" name="TextBox 30">
            <a:extLst>
              <a:ext uri="{FF2B5EF4-FFF2-40B4-BE49-F238E27FC236}">
                <a16:creationId xmlns:a16="http://schemas.microsoft.com/office/drawing/2014/main" id="{5F74EA29-460F-4C0B-9830-C7DFB5B4FFC2}"/>
              </a:ext>
            </a:extLst>
          </p:cNvPr>
          <p:cNvSpPr txBox="1"/>
          <p:nvPr/>
        </p:nvSpPr>
        <p:spPr>
          <a:xfrm>
            <a:off x="222636" y="5917194"/>
            <a:ext cx="11837921" cy="246221"/>
          </a:xfrm>
          <a:prstGeom prst="rect">
            <a:avLst/>
          </a:prstGeom>
          <a:noFill/>
        </p:spPr>
        <p:txBody>
          <a:bodyPr wrap="none" lIns="0" tIns="0" rIns="0" bIns="0" rtlCol="0">
            <a:spAutoFit/>
          </a:bodyPr>
          <a:lstStyle/>
          <a:p>
            <a:pPr algn="l"/>
            <a:r>
              <a:rPr lang="fr-CH" sz="1600" dirty="0" err="1"/>
              <a:t>Other</a:t>
            </a:r>
            <a:r>
              <a:rPr lang="fr-CH" sz="1600" dirty="0"/>
              <a:t> options </a:t>
            </a:r>
            <a:r>
              <a:rPr lang="fr-CH" sz="1600" dirty="0" err="1"/>
              <a:t>considered</a:t>
            </a:r>
            <a:r>
              <a:rPr lang="fr-CH" sz="1600" dirty="0"/>
              <a:t> as </a:t>
            </a:r>
            <a:r>
              <a:rPr lang="fr-CH" sz="1600" dirty="0" err="1"/>
              <a:t>less</a:t>
            </a:r>
            <a:r>
              <a:rPr lang="fr-CH" sz="1600" dirty="0"/>
              <a:t> </a:t>
            </a:r>
            <a:r>
              <a:rPr lang="fr-CH" sz="1600" dirty="0" err="1"/>
              <a:t>interesting</a:t>
            </a:r>
            <a:r>
              <a:rPr lang="fr-CH" sz="1600" dirty="0"/>
              <a:t> </a:t>
            </a:r>
            <a:r>
              <a:rPr lang="fr-CH" sz="1600" dirty="0" err="1"/>
              <a:t>because</a:t>
            </a:r>
            <a:r>
              <a:rPr lang="fr-CH" sz="1600" dirty="0"/>
              <a:t> of </a:t>
            </a:r>
            <a:r>
              <a:rPr lang="fr-CH" sz="1600" dirty="0" err="1"/>
              <a:t>cost</a:t>
            </a:r>
            <a:r>
              <a:rPr lang="fr-CH" sz="1600" dirty="0"/>
              <a:t> and/or </a:t>
            </a:r>
            <a:r>
              <a:rPr lang="fr-CH" sz="1600" dirty="0" err="1"/>
              <a:t>required</a:t>
            </a:r>
            <a:r>
              <a:rPr lang="fr-CH" sz="1600" dirty="0"/>
              <a:t> R&amp;D: </a:t>
            </a:r>
            <a:r>
              <a:rPr lang="fr-CH" sz="1600" b="1" dirty="0"/>
              <a:t>RC synchrotron</a:t>
            </a:r>
            <a:r>
              <a:rPr lang="fr-CH" sz="1600" dirty="0"/>
              <a:t>, </a:t>
            </a:r>
            <a:r>
              <a:rPr lang="fr-CH" sz="1600" b="1" dirty="0"/>
              <a:t>FFAG</a:t>
            </a:r>
            <a:r>
              <a:rPr lang="fr-CH" sz="1600" dirty="0"/>
              <a:t>, </a:t>
            </a:r>
            <a:r>
              <a:rPr lang="fr-CH" sz="1600" b="1" dirty="0"/>
              <a:t>SC cyclotron</a:t>
            </a:r>
            <a:r>
              <a:rPr lang="fr-CH" sz="1600" dirty="0"/>
              <a:t>, </a:t>
            </a:r>
            <a:r>
              <a:rPr lang="fr-CH" sz="1600" b="1" dirty="0"/>
              <a:t>PWFA</a:t>
            </a:r>
            <a:endParaRPr lang="en-GB" sz="1600" b="1" dirty="0"/>
          </a:p>
        </p:txBody>
      </p:sp>
      <p:sp>
        <p:nvSpPr>
          <p:cNvPr id="19" name="Footer Placeholder 4">
            <a:extLst>
              <a:ext uri="{FF2B5EF4-FFF2-40B4-BE49-F238E27FC236}">
                <a16:creationId xmlns:a16="http://schemas.microsoft.com/office/drawing/2014/main" id="{0A57048F-8F1A-42A7-834B-0EC336296F7A}"/>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990604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E057BE-8142-48CB-9578-3047A5C09C34}"/>
              </a:ext>
            </a:extLst>
          </p:cNvPr>
          <p:cNvSpPr>
            <a:spLocks noGrp="1"/>
          </p:cNvSpPr>
          <p:nvPr>
            <p:ph type="title"/>
          </p:nvPr>
        </p:nvSpPr>
        <p:spPr/>
        <p:txBody>
          <a:bodyPr/>
          <a:lstStyle/>
          <a:p>
            <a:pPr marL="180000"/>
            <a:r>
              <a:rPr lang="fr-CH" dirty="0"/>
              <a:t>Accelerator option #1: the linac</a:t>
            </a:r>
            <a:endParaRPr lang="en-GB" dirty="0"/>
          </a:p>
        </p:txBody>
      </p:sp>
      <p:sp>
        <p:nvSpPr>
          <p:cNvPr id="4" name="Date Placeholder 3">
            <a:extLst>
              <a:ext uri="{FF2B5EF4-FFF2-40B4-BE49-F238E27FC236}">
                <a16:creationId xmlns:a16="http://schemas.microsoft.com/office/drawing/2014/main" id="{231D4E71-3F7D-440D-BDB1-E826CD93A0F3}"/>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3EBE5E46-5027-4507-A0EC-BAAC8350ACF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TextBox 6">
            <a:extLst>
              <a:ext uri="{FF2B5EF4-FFF2-40B4-BE49-F238E27FC236}">
                <a16:creationId xmlns:a16="http://schemas.microsoft.com/office/drawing/2014/main" id="{2E7DB325-5FAA-41BD-8EFD-DCB7ABE5DF49}"/>
              </a:ext>
            </a:extLst>
          </p:cNvPr>
          <p:cNvSpPr txBox="1"/>
          <p:nvPr/>
        </p:nvSpPr>
        <p:spPr>
          <a:xfrm>
            <a:off x="7136509" y="121080"/>
            <a:ext cx="5055491" cy="861774"/>
          </a:xfrm>
          <a:prstGeom prst="rect">
            <a:avLst/>
          </a:prstGeom>
          <a:noFill/>
        </p:spPr>
        <p:txBody>
          <a:bodyPr wrap="square" lIns="0" tIns="0" rIns="0" bIns="0" rtlCol="0">
            <a:spAutoFit/>
          </a:bodyPr>
          <a:lstStyle/>
          <a:p>
            <a:pPr algn="l"/>
            <a:r>
              <a:rPr lang="fr-CH" sz="1400" b="1" dirty="0"/>
              <a:t>A. Lombardi</a:t>
            </a:r>
            <a:r>
              <a:rPr lang="fr-CH" sz="1400" dirty="0"/>
              <a:t>, V. Bencini, D. </a:t>
            </a:r>
            <a:r>
              <a:rPr lang="fr-CH" sz="1400" dirty="0" err="1"/>
              <a:t>Gibellieri</a:t>
            </a:r>
            <a:r>
              <a:rPr lang="fr-CH" sz="1400" dirty="0"/>
              <a:t>, F. </a:t>
            </a:r>
            <a:r>
              <a:rPr lang="fr-CH" sz="1400" dirty="0" err="1"/>
              <a:t>Wenander</a:t>
            </a:r>
            <a:r>
              <a:rPr lang="fr-CH" sz="1400" dirty="0"/>
              <a:t>, BE/ABP</a:t>
            </a:r>
          </a:p>
          <a:p>
            <a:pPr algn="l"/>
            <a:r>
              <a:rPr lang="fr-CH" sz="1400" dirty="0"/>
              <a:t>A. Grudiev, H. Pommerenke, S. Ramberger, M. Khalvati, BE/RF </a:t>
            </a:r>
            <a:r>
              <a:rPr lang="pt-BR" sz="1400" dirty="0"/>
              <a:t>J. Navarro, C. Oliver, D. Perez, CIEMAT</a:t>
            </a:r>
          </a:p>
          <a:p>
            <a:pPr algn="l"/>
            <a:endParaRPr lang="en-GB" sz="1400" dirty="0"/>
          </a:p>
        </p:txBody>
      </p:sp>
      <p:pic>
        <p:nvPicPr>
          <p:cNvPr id="8" name="Picture 7" descr="Imagen que contiene captura de pantalla&#10;&#10;Descripción generada automáticamente">
            <a:extLst>
              <a:ext uri="{FF2B5EF4-FFF2-40B4-BE49-F238E27FC236}">
                <a16:creationId xmlns:a16="http://schemas.microsoft.com/office/drawing/2014/main" id="{54F0E1AD-0F29-4943-B033-16AE6251D0A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61807" y="1146874"/>
            <a:ext cx="8432336" cy="4207751"/>
          </a:xfrm>
          <a:custGeom>
            <a:avLst/>
            <a:gdLst>
              <a:gd name="connsiteX0" fmla="*/ 0 w 11116505"/>
              <a:gd name="connsiteY0" fmla="*/ 0 h 5547156"/>
              <a:gd name="connsiteX1" fmla="*/ 11116505 w 11116505"/>
              <a:gd name="connsiteY1" fmla="*/ 0 h 5547156"/>
              <a:gd name="connsiteX2" fmla="*/ 11116505 w 11116505"/>
              <a:gd name="connsiteY2" fmla="*/ 5547156 h 5547156"/>
              <a:gd name="connsiteX3" fmla="*/ 0 w 11116505"/>
              <a:gd name="connsiteY3" fmla="*/ 5547156 h 5547156"/>
              <a:gd name="connsiteX4" fmla="*/ 0 w 11116505"/>
              <a:gd name="connsiteY4" fmla="*/ 5545855 h 5547156"/>
              <a:gd name="connsiteX5" fmla="*/ 7331119 w 11116505"/>
              <a:gd name="connsiteY5" fmla="*/ 5545855 h 5547156"/>
              <a:gd name="connsiteX6" fmla="*/ 7331119 w 11116505"/>
              <a:gd name="connsiteY6" fmla="*/ 4847395 h 5547156"/>
              <a:gd name="connsiteX7" fmla="*/ 0 w 11116505"/>
              <a:gd name="connsiteY7" fmla="*/ 4847395 h 5547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16505" h="5547156">
                <a:moveTo>
                  <a:pt x="0" y="0"/>
                </a:moveTo>
                <a:lnTo>
                  <a:pt x="11116505" y="0"/>
                </a:lnTo>
                <a:lnTo>
                  <a:pt x="11116505" y="5547156"/>
                </a:lnTo>
                <a:lnTo>
                  <a:pt x="0" y="5547156"/>
                </a:lnTo>
                <a:lnTo>
                  <a:pt x="0" y="5545855"/>
                </a:lnTo>
                <a:lnTo>
                  <a:pt x="7331119" y="5545855"/>
                </a:lnTo>
                <a:lnTo>
                  <a:pt x="7331119" y="4847395"/>
                </a:lnTo>
                <a:lnTo>
                  <a:pt x="0" y="4847395"/>
                </a:lnTo>
                <a:close/>
              </a:path>
            </a:pathLst>
          </a:custGeom>
        </p:spPr>
      </p:pic>
      <p:sp>
        <p:nvSpPr>
          <p:cNvPr id="11" name="TextBox 10">
            <a:extLst>
              <a:ext uri="{FF2B5EF4-FFF2-40B4-BE49-F238E27FC236}">
                <a16:creationId xmlns:a16="http://schemas.microsoft.com/office/drawing/2014/main" id="{4351EE49-8496-4DB9-A6DB-36CDF013F1C8}"/>
              </a:ext>
            </a:extLst>
          </p:cNvPr>
          <p:cNvSpPr txBox="1"/>
          <p:nvPr/>
        </p:nvSpPr>
        <p:spPr>
          <a:xfrm>
            <a:off x="8694143" y="1000725"/>
            <a:ext cx="3358454" cy="738664"/>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400" i="1" dirty="0">
                <a:latin typeface="Calibri" panose="020F0502020204030204" pitchFamily="34" charset="0"/>
                <a:cs typeface="Calibri" panose="020F0502020204030204" pitchFamily="34" charset="0"/>
              </a:rPr>
              <a:t>High </a:t>
            </a:r>
            <a:r>
              <a:rPr lang="fr-CH" sz="1400" i="1" dirty="0" err="1">
                <a:latin typeface="Calibri" panose="020F0502020204030204" pitchFamily="34" charset="0"/>
                <a:cs typeface="Calibri" panose="020F0502020204030204" pitchFamily="34" charset="0"/>
              </a:rPr>
              <a:t>repetition</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frequency</a:t>
            </a:r>
            <a:r>
              <a:rPr lang="fr-CH" sz="1400" i="1" dirty="0">
                <a:latin typeface="Calibri" panose="020F0502020204030204" pitchFamily="34" charset="0"/>
                <a:cs typeface="Calibri" panose="020F0502020204030204" pitchFamily="34" charset="0"/>
              </a:rPr>
              <a:t> (360 Hz) </a:t>
            </a:r>
            <a:r>
              <a:rPr lang="fr-CH" sz="1400" i="1" dirty="0" err="1">
                <a:latin typeface="Calibri" panose="020F0502020204030204" pitchFamily="34" charset="0"/>
                <a:cs typeface="Calibri" panose="020F0502020204030204" pitchFamily="34" charset="0"/>
              </a:rPr>
              <a:t>with</a:t>
            </a:r>
            <a:r>
              <a:rPr lang="fr-CH" sz="1400" i="1" dirty="0">
                <a:latin typeface="Calibri" panose="020F0502020204030204" pitchFamily="34" charset="0"/>
                <a:cs typeface="Calibri" panose="020F0502020204030204" pitchFamily="34" charset="0"/>
              </a:rPr>
              <a:t> pulse-to-pulse </a:t>
            </a:r>
            <a:r>
              <a:rPr lang="fr-CH" sz="1400" i="1" dirty="0" err="1">
                <a:latin typeface="Calibri" panose="020F0502020204030204" pitchFamily="34" charset="0"/>
                <a:cs typeface="Calibri" panose="020F0502020204030204" pitchFamily="34" charset="0"/>
              </a:rPr>
              <a:t>energy</a:t>
            </a:r>
            <a:r>
              <a:rPr lang="fr-CH" sz="1400" i="1" dirty="0">
                <a:latin typeface="Calibri" panose="020F0502020204030204" pitchFamily="34" charset="0"/>
                <a:cs typeface="Calibri" panose="020F0502020204030204" pitchFamily="34" charset="0"/>
              </a:rPr>
              <a:t> modulation </a:t>
            </a:r>
            <a:r>
              <a:rPr lang="fr-CH" sz="1400" i="1" dirty="0" err="1">
                <a:latin typeface="Calibri" panose="020F0502020204030204" pitchFamily="34" charset="0"/>
                <a:cs typeface="Calibri" panose="020F0502020204030204" pitchFamily="34" charset="0"/>
              </a:rPr>
              <a:t>allow</a:t>
            </a:r>
            <a:r>
              <a:rPr lang="fr-CH" sz="1400" i="1" dirty="0">
                <a:latin typeface="Calibri" panose="020F0502020204030204" pitchFamily="34" charset="0"/>
                <a:cs typeface="Calibri" panose="020F0502020204030204" pitchFamily="34" charset="0"/>
              </a:rPr>
              <a:t> </a:t>
            </a:r>
            <a:r>
              <a:rPr lang="fr-CH" sz="1400" i="1" dirty="0" err="1">
                <a:latin typeface="Calibri" panose="020F0502020204030204" pitchFamily="34" charset="0"/>
                <a:cs typeface="Calibri" panose="020F0502020204030204" pitchFamily="34" charset="0"/>
              </a:rPr>
              <a:t>fast</a:t>
            </a:r>
            <a:r>
              <a:rPr lang="fr-CH" sz="1400" i="1" dirty="0">
                <a:latin typeface="Calibri" panose="020F0502020204030204" pitchFamily="34" charset="0"/>
                <a:cs typeface="Calibri" panose="020F0502020204030204" pitchFamily="34" charset="0"/>
              </a:rPr>
              <a:t> and </a:t>
            </a:r>
            <a:r>
              <a:rPr lang="fr-CH" sz="1400" i="1" dirty="0" err="1">
                <a:latin typeface="Calibri" panose="020F0502020204030204" pitchFamily="34" charset="0"/>
                <a:cs typeface="Calibri" panose="020F0502020204030204" pitchFamily="34" charset="0"/>
              </a:rPr>
              <a:t>accurate</a:t>
            </a:r>
            <a:r>
              <a:rPr lang="fr-CH" sz="1400" i="1" dirty="0">
                <a:latin typeface="Calibri" panose="020F0502020204030204" pitchFamily="34" charset="0"/>
                <a:cs typeface="Calibri" panose="020F0502020204030204" pitchFamily="34" charset="0"/>
              </a:rPr>
              <a:t> dose </a:t>
            </a:r>
            <a:r>
              <a:rPr lang="fr-CH" sz="1400" i="1" dirty="0" err="1">
                <a:latin typeface="Calibri" panose="020F0502020204030204" pitchFamily="34" charset="0"/>
                <a:cs typeface="Calibri" panose="020F0502020204030204" pitchFamily="34" charset="0"/>
              </a:rPr>
              <a:t>delivery</a:t>
            </a:r>
            <a:r>
              <a:rPr lang="fr-CH" sz="1400" i="1" dirty="0">
                <a:latin typeface="Calibri" panose="020F0502020204030204" pitchFamily="34" charset="0"/>
                <a:cs typeface="Calibri" panose="020F0502020204030204" pitchFamily="34" charset="0"/>
              </a:rPr>
              <a:t> to the </a:t>
            </a:r>
            <a:r>
              <a:rPr lang="fr-CH" sz="1400" i="1" dirty="0" err="1">
                <a:latin typeface="Calibri" panose="020F0502020204030204" pitchFamily="34" charset="0"/>
                <a:cs typeface="Calibri" panose="020F0502020204030204" pitchFamily="34" charset="0"/>
              </a:rPr>
              <a:t>tumour</a:t>
            </a:r>
            <a:r>
              <a:rPr lang="fr-CH" sz="1400" i="1" dirty="0">
                <a:latin typeface="Calibri" panose="020F0502020204030204" pitchFamily="34" charset="0"/>
                <a:cs typeface="Calibri" panose="020F0502020204030204" pitchFamily="34" charset="0"/>
              </a:rPr>
              <a:t>  </a:t>
            </a:r>
            <a:endParaRPr lang="en-GB" sz="1400" i="1" dirty="0">
              <a:latin typeface="Calibri" panose="020F0502020204030204" pitchFamily="34" charset="0"/>
              <a:cs typeface="Calibri" panose="020F0502020204030204" pitchFamily="34" charset="0"/>
            </a:endParaRPr>
          </a:p>
        </p:txBody>
      </p:sp>
      <p:graphicFrame>
        <p:nvGraphicFramePr>
          <p:cNvPr id="17" name="Table 16">
            <a:extLst>
              <a:ext uri="{FF2B5EF4-FFF2-40B4-BE49-F238E27FC236}">
                <a16:creationId xmlns:a16="http://schemas.microsoft.com/office/drawing/2014/main" id="{D2AB4698-1020-409A-A5F7-15FAE594BEE4}"/>
              </a:ext>
            </a:extLst>
          </p:cNvPr>
          <p:cNvGraphicFramePr>
            <a:graphicFrameLocks noGrp="1"/>
          </p:cNvGraphicFramePr>
          <p:nvPr>
            <p:extLst>
              <p:ext uri="{D42A27DB-BD31-4B8C-83A1-F6EECF244321}">
                <p14:modId xmlns:p14="http://schemas.microsoft.com/office/powerpoint/2010/main" val="3450836488"/>
              </p:ext>
            </p:extLst>
          </p:nvPr>
        </p:nvGraphicFramePr>
        <p:xfrm>
          <a:off x="8938686" y="1935931"/>
          <a:ext cx="3047166" cy="1828800"/>
        </p:xfrm>
        <a:graphic>
          <a:graphicData uri="http://schemas.openxmlformats.org/drawingml/2006/table">
            <a:tbl>
              <a:tblPr firstRow="1" bandRow="1">
                <a:tableStyleId>{5C22544A-7EE6-4342-B048-85BDC9FD1C3A}</a:tableStyleId>
              </a:tblPr>
              <a:tblGrid>
                <a:gridCol w="1523583">
                  <a:extLst>
                    <a:ext uri="{9D8B030D-6E8A-4147-A177-3AD203B41FA5}">
                      <a16:colId xmlns:a16="http://schemas.microsoft.com/office/drawing/2014/main" val="3208795202"/>
                    </a:ext>
                  </a:extLst>
                </a:gridCol>
                <a:gridCol w="1523583">
                  <a:extLst>
                    <a:ext uri="{9D8B030D-6E8A-4147-A177-3AD203B41FA5}">
                      <a16:colId xmlns:a16="http://schemas.microsoft.com/office/drawing/2014/main" val="45427973"/>
                    </a:ext>
                  </a:extLst>
                </a:gridCol>
              </a:tblGrid>
              <a:tr h="300050">
                <a:tc>
                  <a:txBody>
                    <a:bodyPr/>
                    <a:lstStyle/>
                    <a:p>
                      <a:r>
                        <a:rPr lang="en-US" sz="1400" dirty="0">
                          <a:solidFill>
                            <a:schemeClr val="bg1"/>
                          </a:solidFill>
                          <a:latin typeface="Calibri Light" panose="020F0302020204030204" pitchFamily="34" charset="0"/>
                        </a:rPr>
                        <a:t>Parameter</a:t>
                      </a:r>
                      <a:endParaRPr lang="en-GB" sz="1400" dirty="0">
                        <a:solidFill>
                          <a:schemeClr val="bg1"/>
                        </a:solidFill>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a:solidFill>
                            <a:schemeClr val="bg1"/>
                          </a:solidFill>
                          <a:latin typeface="Calibri Light" panose="020F0302020204030204" pitchFamily="34" charset="0"/>
                        </a:rPr>
                        <a:t>Value</a:t>
                      </a:r>
                      <a:endParaRPr lang="en-GB" sz="1400" dirty="0">
                        <a:solidFill>
                          <a:schemeClr val="bg1"/>
                        </a:solidFill>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1504621534"/>
                  </a:ext>
                </a:extLst>
              </a:tr>
              <a:tr h="300050">
                <a:tc>
                  <a:txBody>
                    <a:bodyPr/>
                    <a:lstStyle/>
                    <a:p>
                      <a:r>
                        <a:rPr lang="en-US" sz="1400" dirty="0">
                          <a:latin typeface="Calibri Light" panose="020F0302020204030204" pitchFamily="34" charset="0"/>
                        </a:rPr>
                        <a:t>Frequency</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r>
                        <a:rPr lang="en-US" sz="1400" dirty="0">
                          <a:latin typeface="Calibri Light" panose="020F0302020204030204" pitchFamily="34" charset="0"/>
                        </a:rPr>
                        <a:t>750 MHz/3 GHz</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3077919852"/>
                  </a:ext>
                </a:extLst>
              </a:tr>
              <a:tr h="300050">
                <a:tc>
                  <a:txBody>
                    <a:bodyPr/>
                    <a:lstStyle/>
                    <a:p>
                      <a:r>
                        <a:rPr lang="en-US" sz="1400" dirty="0">
                          <a:latin typeface="Calibri Light" panose="020F0302020204030204" pitchFamily="34" charset="0"/>
                        </a:rPr>
                        <a:t>Species</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r>
                        <a:rPr lang="en-US" sz="1400" baseline="30000" dirty="0">
                          <a:latin typeface="Calibri Light" panose="020F0302020204030204" pitchFamily="34" charset="0"/>
                        </a:rPr>
                        <a:t>12</a:t>
                      </a:r>
                      <a:r>
                        <a:rPr lang="en-US" sz="1400" dirty="0">
                          <a:latin typeface="Calibri Light" panose="020F0302020204030204" pitchFamily="34" charset="0"/>
                        </a:rPr>
                        <a:t>C</a:t>
                      </a:r>
                      <a:r>
                        <a:rPr lang="en-US" sz="1400" baseline="30000" dirty="0">
                          <a:latin typeface="Calibri Light" panose="020F0302020204030204" pitchFamily="34" charset="0"/>
                        </a:rPr>
                        <a:t>6+</a:t>
                      </a:r>
                      <a:endParaRPr lang="en-GB" sz="1400" baseline="300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671817472"/>
                  </a:ext>
                </a:extLst>
              </a:tr>
              <a:tr h="300050">
                <a:tc>
                  <a:txBody>
                    <a:bodyPr/>
                    <a:lstStyle/>
                    <a:p>
                      <a:r>
                        <a:rPr lang="en-US" sz="1400" dirty="0">
                          <a:latin typeface="Calibri Light" panose="020F0302020204030204" pitchFamily="34" charset="0"/>
                        </a:rPr>
                        <a:t>Final energy</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r>
                        <a:rPr lang="en-US" sz="1400" dirty="0">
                          <a:latin typeface="Calibri Light" panose="020F0302020204030204" pitchFamily="34" charset="0"/>
                        </a:rPr>
                        <a:t>100-430 MeV/u</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2823228873"/>
                  </a:ext>
                </a:extLst>
              </a:tr>
              <a:tr h="300050">
                <a:tc>
                  <a:txBody>
                    <a:bodyPr/>
                    <a:lstStyle/>
                    <a:p>
                      <a:r>
                        <a:rPr lang="en-US" sz="1400" dirty="0">
                          <a:latin typeface="Calibri Light" panose="020F0302020204030204" pitchFamily="34" charset="0"/>
                        </a:rPr>
                        <a:t>Repetition rate</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r>
                        <a:rPr lang="en-US" sz="1400" dirty="0">
                          <a:latin typeface="Calibri Light" panose="020F0302020204030204" pitchFamily="34" charset="0"/>
                        </a:rPr>
                        <a:t>200 (400) Hz </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671325376"/>
                  </a:ext>
                </a:extLst>
              </a:tr>
              <a:tr h="300050">
                <a:tc>
                  <a:txBody>
                    <a:bodyPr/>
                    <a:lstStyle/>
                    <a:p>
                      <a:r>
                        <a:rPr lang="en-US" sz="1400" dirty="0">
                          <a:latin typeface="Calibri Light" panose="020F0302020204030204" pitchFamily="34" charset="0"/>
                        </a:rPr>
                        <a:t>Pulse length</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400" dirty="0">
                          <a:latin typeface="Calibri Light" panose="020F0302020204030204" pitchFamily="34" charset="0"/>
                        </a:rPr>
                        <a:t>5 </a:t>
                      </a:r>
                      <a:r>
                        <a:rPr lang="el-GR" sz="1400" dirty="0">
                          <a:latin typeface="Calibri Light" panose="020F0302020204030204" pitchFamily="34" charset="0"/>
                        </a:rPr>
                        <a:t>μ</a:t>
                      </a:r>
                      <a:r>
                        <a:rPr lang="en-US" sz="1400" dirty="0">
                          <a:latin typeface="Calibri Light" panose="020F0302020204030204" pitchFamily="34" charset="0"/>
                        </a:rPr>
                        <a:t>s</a:t>
                      </a:r>
                      <a:endParaRPr lang="en-GB" sz="1400" dirty="0">
                        <a:latin typeface="Calibri Light" panose="020F03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37431254"/>
                  </a:ext>
                </a:extLst>
              </a:tr>
            </a:tbl>
          </a:graphicData>
        </a:graphic>
      </p:graphicFrame>
      <p:sp>
        <p:nvSpPr>
          <p:cNvPr id="18" name="TextBox 17">
            <a:extLst>
              <a:ext uri="{FF2B5EF4-FFF2-40B4-BE49-F238E27FC236}">
                <a16:creationId xmlns:a16="http://schemas.microsoft.com/office/drawing/2014/main" id="{8F422A7F-5D81-4B1C-860E-000207C84CC9}"/>
              </a:ext>
            </a:extLst>
          </p:cNvPr>
          <p:cNvSpPr txBox="1"/>
          <p:nvPr/>
        </p:nvSpPr>
        <p:spPr>
          <a:xfrm>
            <a:off x="7420713" y="4512014"/>
            <a:ext cx="4771287" cy="1723549"/>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GB" sz="1600" dirty="0"/>
              <a:t>Starts from a TERA basic design (CABOTO)</a:t>
            </a:r>
          </a:p>
          <a:p>
            <a:pPr marL="285750" indent="-285750" algn="l">
              <a:buFont typeface="Wingdings" panose="05000000000000000000" pitchFamily="2" charset="2"/>
              <a:buChar char="Ø"/>
            </a:pPr>
            <a:r>
              <a:rPr lang="en-GB" sz="1600" dirty="0"/>
              <a:t>Innovative «folded» version to save space</a:t>
            </a:r>
          </a:p>
          <a:p>
            <a:pPr marL="285750" indent="-285750" algn="l">
              <a:buFont typeface="Wingdings" panose="05000000000000000000" pitchFamily="2" charset="2"/>
              <a:buChar char="Ø"/>
            </a:pPr>
            <a:r>
              <a:rPr lang="en-GB" sz="1600" dirty="0"/>
              <a:t>Particle tracking completed</a:t>
            </a:r>
          </a:p>
          <a:p>
            <a:pPr marL="285750" indent="-285750" algn="l">
              <a:buFont typeface="Wingdings" panose="05000000000000000000" pitchFamily="2" charset="2"/>
              <a:buChar char="Ø"/>
            </a:pPr>
            <a:r>
              <a:rPr lang="en-GB" sz="1600" dirty="0"/>
              <a:t>Prototype EBIS source under commissioning</a:t>
            </a:r>
          </a:p>
          <a:p>
            <a:pPr marL="285750" indent="-285750" algn="l">
              <a:buFont typeface="Wingdings" panose="05000000000000000000" pitchFamily="2" charset="2"/>
              <a:buChar char="Ø"/>
            </a:pPr>
            <a:r>
              <a:rPr lang="en-GB" sz="1600" dirty="0"/>
              <a:t>RFQ designed</a:t>
            </a:r>
          </a:p>
          <a:p>
            <a:pPr marL="285750" indent="-285750" algn="l">
              <a:buFont typeface="Wingdings" panose="05000000000000000000" pitchFamily="2" charset="2"/>
              <a:buChar char="Ø"/>
            </a:pPr>
            <a:r>
              <a:rPr lang="en-GB" sz="1600" b="1" dirty="0">
                <a:solidFill>
                  <a:srgbClr val="FF0000"/>
                </a:solidFill>
              </a:rPr>
              <a:t>Agreement with CIEMAT </a:t>
            </a:r>
            <a:r>
              <a:rPr lang="en-GB" sz="1600" dirty="0"/>
              <a:t>for construction of pre-injector in collaboration with Spanish industry  </a:t>
            </a:r>
          </a:p>
        </p:txBody>
      </p:sp>
      <p:sp>
        <p:nvSpPr>
          <p:cNvPr id="19" name="TextBox 18">
            <a:extLst>
              <a:ext uri="{FF2B5EF4-FFF2-40B4-BE49-F238E27FC236}">
                <a16:creationId xmlns:a16="http://schemas.microsoft.com/office/drawing/2014/main" id="{2E5A9175-60B0-4602-A098-3698F3A223DD}"/>
              </a:ext>
            </a:extLst>
          </p:cNvPr>
          <p:cNvSpPr txBox="1"/>
          <p:nvPr/>
        </p:nvSpPr>
        <p:spPr>
          <a:xfrm>
            <a:off x="8660771" y="3851992"/>
            <a:ext cx="3358453" cy="492443"/>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fr-CH" sz="1600" dirty="0" err="1"/>
              <a:t>Acceleration</a:t>
            </a:r>
            <a:r>
              <a:rPr lang="fr-CH" sz="1600" dirty="0"/>
              <a:t> of </a:t>
            </a:r>
            <a:r>
              <a:rPr lang="fr-CH" sz="1600" dirty="0" err="1">
                <a:solidFill>
                  <a:srgbClr val="FF0000"/>
                </a:solidFill>
              </a:rPr>
              <a:t>fully</a:t>
            </a:r>
            <a:r>
              <a:rPr lang="fr-CH" sz="1600" dirty="0">
                <a:solidFill>
                  <a:srgbClr val="FF0000"/>
                </a:solidFill>
              </a:rPr>
              <a:t> </a:t>
            </a:r>
            <a:r>
              <a:rPr lang="fr-CH" sz="1600" dirty="0" err="1">
                <a:solidFill>
                  <a:srgbClr val="FF0000"/>
                </a:solidFill>
              </a:rPr>
              <a:t>stripped</a:t>
            </a:r>
            <a:r>
              <a:rPr lang="fr-CH" sz="1600" dirty="0">
                <a:solidFill>
                  <a:srgbClr val="FF0000"/>
                </a:solidFill>
              </a:rPr>
              <a:t> </a:t>
            </a:r>
            <a:r>
              <a:rPr lang="fr-CH" sz="1600" dirty="0"/>
              <a:t>Carbon </a:t>
            </a:r>
            <a:r>
              <a:rPr lang="fr-CH" sz="1600" dirty="0" err="1"/>
              <a:t>with</a:t>
            </a:r>
            <a:r>
              <a:rPr lang="fr-CH" sz="1600" dirty="0"/>
              <a:t> </a:t>
            </a:r>
            <a:r>
              <a:rPr lang="fr-CH" sz="1600" dirty="0">
                <a:solidFill>
                  <a:srgbClr val="FF0000"/>
                </a:solidFill>
              </a:rPr>
              <a:t>750MHz/3GHz </a:t>
            </a:r>
            <a:r>
              <a:rPr lang="fr-CH" sz="1600" dirty="0"/>
              <a:t>structures</a:t>
            </a:r>
            <a:endParaRPr lang="en-GB" sz="1600" dirty="0"/>
          </a:p>
        </p:txBody>
      </p:sp>
      <p:pic>
        <p:nvPicPr>
          <p:cNvPr id="20" name="Picture 19">
            <a:extLst>
              <a:ext uri="{FF2B5EF4-FFF2-40B4-BE49-F238E27FC236}">
                <a16:creationId xmlns:a16="http://schemas.microsoft.com/office/drawing/2014/main" id="{C525AEA6-136B-4C88-990A-5A993A146C7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045" y="4728689"/>
            <a:ext cx="3118183" cy="1559092"/>
          </a:xfrm>
          <a:prstGeom prst="rect">
            <a:avLst/>
          </a:prstGeom>
        </p:spPr>
      </p:pic>
      <p:pic>
        <p:nvPicPr>
          <p:cNvPr id="2" name="Picture 2" descr="https://scontent.xx.fbcdn.net/hphotos-xtp1/t31.0-8/11875009_10154199301083712_5340614520726226508_o.jpg">
            <a:extLst>
              <a:ext uri="{FF2B5EF4-FFF2-40B4-BE49-F238E27FC236}">
                <a16:creationId xmlns:a16="http://schemas.microsoft.com/office/drawing/2014/main" id="{DB1939D3-BC3B-456B-A9CB-1E8EE797D5A0}"/>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335486" y="4546120"/>
            <a:ext cx="1381550" cy="2141592"/>
          </a:xfrm>
          <a:prstGeom prst="rect">
            <a:avLst/>
          </a:prstGeom>
          <a:noFill/>
          <a:extLst>
            <a:ext uri="{909E8E84-426E-40dd-AFC4-6F175D3DCCD1}">
              <a14:hiddenFill xmlns="" xmlns:a14="http://schemas.microsoft.com/office/drawing/2010/main">
                <a:solidFill>
                  <a:srgbClr val="FFFFFF"/>
                </a:solidFill>
              </a14:hiddenFill>
            </a:ext>
          </a:extLst>
        </p:spPr>
      </p:pic>
      <p:sp>
        <p:nvSpPr>
          <p:cNvPr id="14" name="Footer Placeholder 4">
            <a:extLst>
              <a:ext uri="{FF2B5EF4-FFF2-40B4-BE49-F238E27FC236}">
                <a16:creationId xmlns:a16="http://schemas.microsoft.com/office/drawing/2014/main" id="{021CE623-2103-4362-9CEA-01A7D18427FC}"/>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1082353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F4F610-D918-41C9-87C8-2C3343AF6DBD}"/>
              </a:ext>
            </a:extLst>
          </p:cNvPr>
          <p:cNvSpPr>
            <a:spLocks noGrp="1"/>
          </p:cNvSpPr>
          <p:nvPr>
            <p:ph type="title"/>
          </p:nvPr>
        </p:nvSpPr>
        <p:spPr/>
        <p:txBody>
          <a:bodyPr/>
          <a:lstStyle/>
          <a:p>
            <a:r>
              <a:rPr lang="fr-CH" dirty="0"/>
              <a:t>Linac key components: source, RFQ, acc. structures</a:t>
            </a:r>
            <a:endParaRPr lang="en-GB" dirty="0"/>
          </a:p>
        </p:txBody>
      </p:sp>
      <p:sp>
        <p:nvSpPr>
          <p:cNvPr id="4" name="Date Placeholder 3">
            <a:extLst>
              <a:ext uri="{FF2B5EF4-FFF2-40B4-BE49-F238E27FC236}">
                <a16:creationId xmlns:a16="http://schemas.microsoft.com/office/drawing/2014/main" id="{AE5FFB18-527B-4620-A5FD-63102A1D7AD6}"/>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A501A33A-395F-4ACA-A545-008EA1218EFF}"/>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TextBox 6">
            <a:extLst>
              <a:ext uri="{FF2B5EF4-FFF2-40B4-BE49-F238E27FC236}">
                <a16:creationId xmlns:a16="http://schemas.microsoft.com/office/drawing/2014/main" id="{CC7067AD-4D3D-497D-9357-B0D3E6B896E6}"/>
              </a:ext>
            </a:extLst>
          </p:cNvPr>
          <p:cNvSpPr txBox="1"/>
          <p:nvPr/>
        </p:nvSpPr>
        <p:spPr>
          <a:xfrm>
            <a:off x="1215176" y="3295473"/>
            <a:ext cx="4191690" cy="830997"/>
          </a:xfrm>
          <a:prstGeom prst="rect">
            <a:avLst/>
          </a:prstGeom>
          <a:noFill/>
        </p:spPr>
        <p:txBody>
          <a:bodyPr wrap="square" rtlCol="0">
            <a:spAutoFit/>
          </a:bodyPr>
          <a:lstStyle/>
          <a:p>
            <a:pPr marL="285750" indent="-285750">
              <a:buFont typeface="Arial" panose="020B0604020202020204" pitchFamily="34" charset="0"/>
              <a:buChar char="•"/>
            </a:pPr>
            <a:r>
              <a:rPr lang="en-US" sz="1200" dirty="0">
                <a:latin typeface="Calibri Light" panose="020F0302020204030204" pitchFamily="34" charset="0"/>
              </a:rPr>
              <a:t>Stable reproducible operation above nominal current</a:t>
            </a:r>
          </a:p>
          <a:p>
            <a:pPr marL="285750" indent="-285750">
              <a:buFont typeface="Arial" panose="020B0604020202020204" pitchFamily="34" charset="0"/>
              <a:buChar char="•"/>
            </a:pPr>
            <a:r>
              <a:rPr lang="en-US" sz="1200" dirty="0">
                <a:latin typeface="Calibri Light" panose="020F0302020204030204" pitchFamily="34" charset="0"/>
              </a:rPr>
              <a:t>Energy decreased to the lower theoretical limit</a:t>
            </a:r>
          </a:p>
          <a:p>
            <a:pPr marL="285750" indent="-285750">
              <a:buFont typeface="Arial" panose="020B0604020202020204" pitchFamily="34" charset="0"/>
              <a:buChar char="•"/>
            </a:pPr>
            <a:r>
              <a:rPr lang="en-US" sz="1200" dirty="0">
                <a:latin typeface="Calibri Light" panose="020F0302020204030204" pitchFamily="34" charset="0"/>
              </a:rPr>
              <a:t>Minimized losses (&lt;1.5 mA)</a:t>
            </a:r>
          </a:p>
          <a:p>
            <a:pPr marL="285750" indent="-285750">
              <a:buFont typeface="Arial" panose="020B0604020202020204" pitchFamily="34" charset="0"/>
              <a:buChar char="•"/>
            </a:pPr>
            <a:r>
              <a:rPr lang="en-US" sz="1200" dirty="0">
                <a:latin typeface="Calibri Light" panose="020F0302020204030204" pitchFamily="34" charset="0"/>
              </a:rPr>
              <a:t>Calculation of expected ion current</a:t>
            </a:r>
          </a:p>
        </p:txBody>
      </p:sp>
      <p:sp>
        <p:nvSpPr>
          <p:cNvPr id="67" name="TextBox 66">
            <a:extLst>
              <a:ext uri="{FF2B5EF4-FFF2-40B4-BE49-F238E27FC236}">
                <a16:creationId xmlns:a16="http://schemas.microsoft.com/office/drawing/2014/main" id="{77BDAC4A-1344-49A0-92E3-48C2674EC8BD}"/>
              </a:ext>
            </a:extLst>
          </p:cNvPr>
          <p:cNvSpPr txBox="1"/>
          <p:nvPr/>
        </p:nvSpPr>
        <p:spPr>
          <a:xfrm>
            <a:off x="1024097" y="1064727"/>
            <a:ext cx="4382769" cy="369332"/>
          </a:xfrm>
          <a:prstGeom prst="rect">
            <a:avLst/>
          </a:prstGeom>
          <a:noFill/>
        </p:spPr>
        <p:txBody>
          <a:bodyPr wrap="square" rtlCol="0">
            <a:spAutoFit/>
          </a:bodyPr>
          <a:lstStyle/>
          <a:p>
            <a:pPr algn="ctr"/>
            <a:r>
              <a:rPr lang="en-US" b="1" dirty="0">
                <a:latin typeface="+mj-lt"/>
              </a:rPr>
              <a:t>2019 Commissioning of </a:t>
            </a:r>
            <a:r>
              <a:rPr lang="en-US" b="1" dirty="0" err="1">
                <a:latin typeface="+mj-lt"/>
              </a:rPr>
              <a:t>MEDeGUN</a:t>
            </a:r>
            <a:endParaRPr lang="en-US" b="1" dirty="0">
              <a:latin typeface="+mj-lt"/>
            </a:endParaRPr>
          </a:p>
        </p:txBody>
      </p:sp>
      <p:pic>
        <p:nvPicPr>
          <p:cNvPr id="127" name="Picture 126">
            <a:extLst>
              <a:ext uri="{FF2B5EF4-FFF2-40B4-BE49-F238E27FC236}">
                <a16:creationId xmlns:a16="http://schemas.microsoft.com/office/drawing/2014/main" id="{CFDE8776-8DE4-4A87-BBF9-F0A8AA5E5C7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91427" y="1767449"/>
            <a:ext cx="4563696" cy="2075579"/>
          </a:xfrm>
          <a:prstGeom prst="rect">
            <a:avLst/>
          </a:prstGeom>
        </p:spPr>
      </p:pic>
      <p:pic>
        <p:nvPicPr>
          <p:cNvPr id="129" name="Picture 128">
            <a:extLst>
              <a:ext uri="{FF2B5EF4-FFF2-40B4-BE49-F238E27FC236}">
                <a16:creationId xmlns:a16="http://schemas.microsoft.com/office/drawing/2014/main" id="{F815320D-40A9-4A5B-B517-B3A455A325F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91427" y="1437142"/>
            <a:ext cx="1753550" cy="920211"/>
          </a:xfrm>
          <a:prstGeom prst="rect">
            <a:avLst/>
          </a:prstGeom>
        </p:spPr>
      </p:pic>
      <p:sp>
        <p:nvSpPr>
          <p:cNvPr id="131" name="TextBox 130">
            <a:extLst>
              <a:ext uri="{FF2B5EF4-FFF2-40B4-BE49-F238E27FC236}">
                <a16:creationId xmlns:a16="http://schemas.microsoft.com/office/drawing/2014/main" id="{8F078565-E73F-4627-8A21-6B01FEF33FEA}"/>
              </a:ext>
            </a:extLst>
          </p:cNvPr>
          <p:cNvSpPr txBox="1"/>
          <p:nvPr/>
        </p:nvSpPr>
        <p:spPr>
          <a:xfrm>
            <a:off x="8773381" y="1527916"/>
            <a:ext cx="1404157" cy="369332"/>
          </a:xfrm>
          <a:prstGeom prst="rect">
            <a:avLst/>
          </a:prstGeom>
          <a:noFill/>
        </p:spPr>
        <p:txBody>
          <a:bodyPr wrap="square" lIns="0" tIns="0" rIns="0" bIns="0" rtlCol="0">
            <a:spAutoFit/>
          </a:bodyPr>
          <a:lstStyle/>
          <a:p>
            <a:pPr algn="l"/>
            <a:r>
              <a:rPr lang="en-GB" sz="1200" i="1" dirty="0"/>
              <a:t>trapezoidal vanes with sinusoidal step</a:t>
            </a:r>
          </a:p>
        </p:txBody>
      </p:sp>
      <p:pic>
        <p:nvPicPr>
          <p:cNvPr id="133" name="Picture 132">
            <a:extLst>
              <a:ext uri="{FF2B5EF4-FFF2-40B4-BE49-F238E27FC236}">
                <a16:creationId xmlns:a16="http://schemas.microsoft.com/office/drawing/2014/main" id="{3B5D1993-25E1-489A-ACBF-8CE781FC3E8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06607" y="4430504"/>
            <a:ext cx="3465863" cy="1729458"/>
          </a:xfrm>
          <a:prstGeom prst="rect">
            <a:avLst/>
          </a:prstGeom>
        </p:spPr>
      </p:pic>
      <p:pic>
        <p:nvPicPr>
          <p:cNvPr id="8" name="Picture 7">
            <a:extLst>
              <a:ext uri="{FF2B5EF4-FFF2-40B4-BE49-F238E27FC236}">
                <a16:creationId xmlns:a16="http://schemas.microsoft.com/office/drawing/2014/main" id="{06114F85-A40E-427F-A185-B9F84D2026C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66313" y="1393102"/>
            <a:ext cx="4889416" cy="1877731"/>
          </a:xfrm>
          <a:prstGeom prst="rect">
            <a:avLst/>
          </a:prstGeom>
        </p:spPr>
      </p:pic>
      <p:sp>
        <p:nvSpPr>
          <p:cNvPr id="70" name="TextBox 69">
            <a:extLst>
              <a:ext uri="{FF2B5EF4-FFF2-40B4-BE49-F238E27FC236}">
                <a16:creationId xmlns:a16="http://schemas.microsoft.com/office/drawing/2014/main" id="{A33E7F9F-CB9F-46CA-9915-3BA949065826}"/>
              </a:ext>
            </a:extLst>
          </p:cNvPr>
          <p:cNvSpPr txBox="1"/>
          <p:nvPr/>
        </p:nvSpPr>
        <p:spPr>
          <a:xfrm>
            <a:off x="6436271" y="1023770"/>
            <a:ext cx="4889416" cy="369332"/>
          </a:xfrm>
          <a:prstGeom prst="rect">
            <a:avLst/>
          </a:prstGeom>
          <a:noFill/>
        </p:spPr>
        <p:txBody>
          <a:bodyPr wrap="square" rtlCol="0">
            <a:spAutoFit/>
          </a:bodyPr>
          <a:lstStyle/>
          <a:p>
            <a:pPr algn="ctr"/>
            <a:r>
              <a:rPr lang="en-US" b="1" dirty="0">
                <a:latin typeface="+mj-lt"/>
              </a:rPr>
              <a:t>Radio Frequency Quadrupole designed</a:t>
            </a:r>
          </a:p>
        </p:txBody>
      </p:sp>
      <p:pic>
        <p:nvPicPr>
          <p:cNvPr id="79" name="Picture 78">
            <a:extLst>
              <a:ext uri="{FF2B5EF4-FFF2-40B4-BE49-F238E27FC236}">
                <a16:creationId xmlns:a16="http://schemas.microsoft.com/office/drawing/2014/main" id="{73D791C0-7C97-4B65-AC87-3335CAD8EB9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95212" y="3181769"/>
            <a:ext cx="1830475" cy="839865"/>
          </a:xfrm>
          <a:prstGeom prst="rect">
            <a:avLst/>
          </a:prstGeom>
        </p:spPr>
      </p:pic>
      <p:sp>
        <p:nvSpPr>
          <p:cNvPr id="81" name="TextBox 80">
            <a:extLst>
              <a:ext uri="{FF2B5EF4-FFF2-40B4-BE49-F238E27FC236}">
                <a16:creationId xmlns:a16="http://schemas.microsoft.com/office/drawing/2014/main" id="{8A722AB7-C23C-4245-9797-3482FAC0DEC0}"/>
              </a:ext>
            </a:extLst>
          </p:cNvPr>
          <p:cNvSpPr txBox="1"/>
          <p:nvPr/>
        </p:nvSpPr>
        <p:spPr>
          <a:xfrm>
            <a:off x="227056" y="4258043"/>
            <a:ext cx="7778664" cy="369332"/>
          </a:xfrm>
          <a:prstGeom prst="rect">
            <a:avLst/>
          </a:prstGeom>
          <a:noFill/>
        </p:spPr>
        <p:txBody>
          <a:bodyPr wrap="square" rtlCol="0">
            <a:spAutoFit/>
          </a:bodyPr>
          <a:lstStyle/>
          <a:p>
            <a:pPr algn="ctr"/>
            <a:r>
              <a:rPr lang="en-US" b="1" dirty="0">
                <a:latin typeface="+mj-lt"/>
              </a:rPr>
              <a:t>Comparison of alternatives for the fixed energy section 5-10 MeV/u</a:t>
            </a:r>
          </a:p>
        </p:txBody>
      </p:sp>
      <p:pic>
        <p:nvPicPr>
          <p:cNvPr id="83" name="Picture 82">
            <a:extLst>
              <a:ext uri="{FF2B5EF4-FFF2-40B4-BE49-F238E27FC236}">
                <a16:creationId xmlns:a16="http://schemas.microsoft.com/office/drawing/2014/main" id="{FFEFFD94-1208-4B85-9814-3EB0539432F2}"/>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83706" y="4941423"/>
            <a:ext cx="1435247" cy="1178687"/>
          </a:xfrm>
          <a:prstGeom prst="rect">
            <a:avLst/>
          </a:prstGeom>
        </p:spPr>
      </p:pic>
      <p:pic>
        <p:nvPicPr>
          <p:cNvPr id="85" name="Picture 84">
            <a:extLst>
              <a:ext uri="{FF2B5EF4-FFF2-40B4-BE49-F238E27FC236}">
                <a16:creationId xmlns:a16="http://schemas.microsoft.com/office/drawing/2014/main" id="{A3CEA6DB-C0E0-4B36-B7EE-09F7F9D665B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788534" y="4929429"/>
            <a:ext cx="1875289" cy="1031723"/>
          </a:xfrm>
          <a:prstGeom prst="rect">
            <a:avLst/>
          </a:prstGeom>
        </p:spPr>
      </p:pic>
      <p:sp>
        <p:nvSpPr>
          <p:cNvPr id="86" name="TextBox 85">
            <a:extLst>
              <a:ext uri="{FF2B5EF4-FFF2-40B4-BE49-F238E27FC236}">
                <a16:creationId xmlns:a16="http://schemas.microsoft.com/office/drawing/2014/main" id="{BC9736DF-AEA0-4693-AE15-5347E4E852B2}"/>
              </a:ext>
            </a:extLst>
          </p:cNvPr>
          <p:cNvSpPr txBox="1"/>
          <p:nvPr/>
        </p:nvSpPr>
        <p:spPr>
          <a:xfrm>
            <a:off x="2927586" y="6051543"/>
            <a:ext cx="767839" cy="123111"/>
          </a:xfrm>
          <a:prstGeom prst="rect">
            <a:avLst/>
          </a:prstGeom>
          <a:noFill/>
        </p:spPr>
        <p:txBody>
          <a:bodyPr wrap="none" lIns="0" tIns="0" rIns="0" bIns="0" rtlCol="0">
            <a:spAutoFit/>
          </a:bodyPr>
          <a:lstStyle/>
          <a:p>
            <a:pPr algn="l"/>
            <a:r>
              <a:rPr lang="fr-CH" sz="800" dirty="0" err="1">
                <a:solidFill>
                  <a:schemeClr val="bg2">
                    <a:lumMod val="10000"/>
                  </a:schemeClr>
                </a:solidFill>
                <a:latin typeface="Calibri" panose="020F0502020204030204" pitchFamily="34" charset="0"/>
                <a:cs typeface="Calibri" panose="020F0502020204030204" pitchFamily="34" charset="0"/>
              </a:rPr>
              <a:t>Courtesy</a:t>
            </a:r>
            <a:r>
              <a:rPr lang="fr-CH" sz="800" dirty="0">
                <a:solidFill>
                  <a:schemeClr val="bg2">
                    <a:lumMod val="10000"/>
                  </a:schemeClr>
                </a:solidFill>
                <a:latin typeface="Calibri" panose="020F0502020204030204" pitchFamily="34" charset="0"/>
                <a:cs typeface="Calibri" panose="020F0502020204030204" pitchFamily="34" charset="0"/>
              </a:rPr>
              <a:t> L. </a:t>
            </a:r>
            <a:r>
              <a:rPr lang="fr-CH" sz="800" dirty="0" err="1">
                <a:solidFill>
                  <a:schemeClr val="bg2">
                    <a:lumMod val="10000"/>
                  </a:schemeClr>
                </a:solidFill>
                <a:latin typeface="Calibri" panose="020F0502020204030204" pitchFamily="34" charset="0"/>
                <a:cs typeface="Calibri" panose="020F0502020204030204" pitchFamily="34" charset="0"/>
              </a:rPr>
              <a:t>Picardi</a:t>
            </a:r>
            <a:endParaRPr lang="en-GB" sz="800" dirty="0">
              <a:solidFill>
                <a:schemeClr val="bg2">
                  <a:lumMod val="10000"/>
                </a:schemeClr>
              </a:solidFill>
              <a:latin typeface="Calibri" panose="020F0502020204030204" pitchFamily="34" charset="0"/>
              <a:cs typeface="Calibri" panose="020F0502020204030204" pitchFamily="34" charset="0"/>
            </a:endParaRPr>
          </a:p>
        </p:txBody>
      </p:sp>
      <p:sp>
        <p:nvSpPr>
          <p:cNvPr id="87" name="TextBox 86">
            <a:extLst>
              <a:ext uri="{FF2B5EF4-FFF2-40B4-BE49-F238E27FC236}">
                <a16:creationId xmlns:a16="http://schemas.microsoft.com/office/drawing/2014/main" id="{18A7F1BE-8532-4CE9-A5A0-97B8AB621719}"/>
              </a:ext>
            </a:extLst>
          </p:cNvPr>
          <p:cNvSpPr txBox="1"/>
          <p:nvPr/>
        </p:nvSpPr>
        <p:spPr>
          <a:xfrm>
            <a:off x="809733" y="6098407"/>
            <a:ext cx="897682" cy="123111"/>
          </a:xfrm>
          <a:prstGeom prst="rect">
            <a:avLst/>
          </a:prstGeom>
          <a:noFill/>
        </p:spPr>
        <p:txBody>
          <a:bodyPr wrap="none" lIns="0" tIns="0" rIns="0" bIns="0" rtlCol="0">
            <a:spAutoFit/>
          </a:bodyPr>
          <a:lstStyle/>
          <a:p>
            <a:pPr algn="l"/>
            <a:r>
              <a:rPr lang="fr-CH" sz="800" dirty="0" err="1">
                <a:solidFill>
                  <a:schemeClr val="bg2">
                    <a:lumMod val="10000"/>
                  </a:schemeClr>
                </a:solidFill>
                <a:latin typeface="Calibri" panose="020F0502020204030204" pitchFamily="34" charset="0"/>
                <a:cs typeface="Calibri" panose="020F0502020204030204" pitchFamily="34" charset="0"/>
              </a:rPr>
              <a:t>Courtesy</a:t>
            </a:r>
            <a:r>
              <a:rPr lang="fr-CH" sz="800" dirty="0">
                <a:solidFill>
                  <a:schemeClr val="bg2">
                    <a:lumMod val="10000"/>
                  </a:schemeClr>
                </a:solidFill>
                <a:latin typeface="Calibri" panose="020F0502020204030204" pitchFamily="34" charset="0"/>
                <a:cs typeface="Calibri" panose="020F0502020204030204" pitchFamily="34" charset="0"/>
              </a:rPr>
              <a:t> S. Benedetti</a:t>
            </a:r>
            <a:endParaRPr lang="en-GB" sz="800" dirty="0">
              <a:solidFill>
                <a:schemeClr val="bg2">
                  <a:lumMod val="10000"/>
                </a:schemeClr>
              </a:solidFill>
              <a:latin typeface="Calibri" panose="020F0502020204030204" pitchFamily="34" charset="0"/>
              <a:cs typeface="Calibri" panose="020F0502020204030204" pitchFamily="34" charset="0"/>
            </a:endParaRPr>
          </a:p>
        </p:txBody>
      </p:sp>
      <p:sp>
        <p:nvSpPr>
          <p:cNvPr id="95" name="TextBox 94">
            <a:extLst>
              <a:ext uri="{FF2B5EF4-FFF2-40B4-BE49-F238E27FC236}">
                <a16:creationId xmlns:a16="http://schemas.microsoft.com/office/drawing/2014/main" id="{8E652EF0-9811-4735-8B31-5CCF78BA6D9B}"/>
              </a:ext>
            </a:extLst>
          </p:cNvPr>
          <p:cNvSpPr txBox="1"/>
          <p:nvPr/>
        </p:nvSpPr>
        <p:spPr>
          <a:xfrm>
            <a:off x="247304" y="4632924"/>
            <a:ext cx="1308050" cy="276999"/>
          </a:xfrm>
          <a:prstGeom prst="rect">
            <a:avLst/>
          </a:prstGeom>
          <a:noFill/>
        </p:spPr>
        <p:txBody>
          <a:bodyPr wrap="none" lIns="0" tIns="0" rIns="0" bIns="0" rtlCol="0">
            <a:spAutoFit/>
          </a:bodyPr>
          <a:lstStyle/>
          <a:p>
            <a:pPr algn="l"/>
            <a:r>
              <a:rPr lang="fr-CH" dirty="0"/>
              <a:t>Interdigital-H</a:t>
            </a:r>
            <a:endParaRPr lang="en-GB" dirty="0"/>
          </a:p>
        </p:txBody>
      </p:sp>
      <p:sp>
        <p:nvSpPr>
          <p:cNvPr id="97" name="TextBox 96">
            <a:extLst>
              <a:ext uri="{FF2B5EF4-FFF2-40B4-BE49-F238E27FC236}">
                <a16:creationId xmlns:a16="http://schemas.microsoft.com/office/drawing/2014/main" id="{658CFB00-1E90-4915-9EBC-FA29AC75ED6C}"/>
              </a:ext>
            </a:extLst>
          </p:cNvPr>
          <p:cNvSpPr txBox="1"/>
          <p:nvPr/>
        </p:nvSpPr>
        <p:spPr>
          <a:xfrm>
            <a:off x="1752461" y="4627375"/>
            <a:ext cx="1897955" cy="276999"/>
          </a:xfrm>
          <a:prstGeom prst="rect">
            <a:avLst/>
          </a:prstGeom>
          <a:noFill/>
        </p:spPr>
        <p:txBody>
          <a:bodyPr wrap="none" lIns="0" tIns="0" rIns="0" bIns="0" rtlCol="0">
            <a:spAutoFit/>
          </a:bodyPr>
          <a:lstStyle/>
          <a:p>
            <a:pPr algn="l"/>
            <a:r>
              <a:rPr lang="fr-CH" dirty="0" err="1"/>
              <a:t>Side-Coupled</a:t>
            </a:r>
            <a:r>
              <a:rPr lang="fr-CH" dirty="0"/>
              <a:t> DTL</a:t>
            </a:r>
            <a:endParaRPr lang="en-GB" dirty="0"/>
          </a:p>
        </p:txBody>
      </p:sp>
      <p:pic>
        <p:nvPicPr>
          <p:cNvPr id="100" name="Picture 99">
            <a:extLst>
              <a:ext uri="{FF2B5EF4-FFF2-40B4-BE49-F238E27FC236}">
                <a16:creationId xmlns:a16="http://schemas.microsoft.com/office/drawing/2014/main" id="{E8DE8403-EAC1-4AB7-A5D3-08358184683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583704" y="4650613"/>
            <a:ext cx="3245932" cy="1558370"/>
          </a:xfrm>
          <a:prstGeom prst="rect">
            <a:avLst/>
          </a:prstGeom>
        </p:spPr>
      </p:pic>
      <p:pic>
        <p:nvPicPr>
          <p:cNvPr id="108" name="Picture 107">
            <a:extLst>
              <a:ext uri="{FF2B5EF4-FFF2-40B4-BE49-F238E27FC236}">
                <a16:creationId xmlns:a16="http://schemas.microsoft.com/office/drawing/2014/main" id="{578791F6-1EAA-4A27-9ADD-86FF15155B86}"/>
              </a:ext>
            </a:extLst>
          </p:cNvPr>
          <p:cNvPicPr/>
          <p:nvPr/>
        </p:nvPicPr>
        <p:blipFill rotWithShape="1">
          <a:blip r:embed="rId10" cstate="hqprint">
            <a:extLst>
              <a:ext uri="{28A0092B-C50C-407E-A947-70E740481C1C}">
                <a14:useLocalDpi xmlns:a14="http://schemas.microsoft.com/office/drawing/2010/main"/>
              </a:ext>
            </a:extLst>
          </a:blip>
          <a:srcRect/>
          <a:stretch/>
        </p:blipFill>
        <p:spPr bwMode="auto">
          <a:xfrm>
            <a:off x="3990672" y="4997558"/>
            <a:ext cx="1416194" cy="895463"/>
          </a:xfrm>
          <a:prstGeom prst="rect">
            <a:avLst/>
          </a:prstGeom>
        </p:spPr>
      </p:pic>
      <p:sp>
        <p:nvSpPr>
          <p:cNvPr id="101" name="TextBox 100">
            <a:extLst>
              <a:ext uri="{FF2B5EF4-FFF2-40B4-BE49-F238E27FC236}">
                <a16:creationId xmlns:a16="http://schemas.microsoft.com/office/drawing/2014/main" id="{326FC195-22FE-4CDE-B3B9-7CCBAC843280}"/>
              </a:ext>
            </a:extLst>
          </p:cNvPr>
          <p:cNvSpPr txBox="1"/>
          <p:nvPr/>
        </p:nvSpPr>
        <p:spPr>
          <a:xfrm>
            <a:off x="3960043" y="4648480"/>
            <a:ext cx="1372171" cy="276999"/>
          </a:xfrm>
          <a:prstGeom prst="rect">
            <a:avLst/>
          </a:prstGeom>
          <a:noFill/>
        </p:spPr>
        <p:txBody>
          <a:bodyPr wrap="none" lIns="0" tIns="0" rIns="0" bIns="0" rtlCol="0">
            <a:spAutoFit/>
          </a:bodyPr>
          <a:lstStyle/>
          <a:p>
            <a:pPr algn="l"/>
            <a:r>
              <a:rPr lang="fr-CH" dirty="0" err="1"/>
              <a:t>QuasiAlvarez</a:t>
            </a:r>
            <a:endParaRPr lang="en-GB" dirty="0"/>
          </a:p>
        </p:txBody>
      </p:sp>
      <p:sp>
        <p:nvSpPr>
          <p:cNvPr id="102" name="TextBox 101">
            <a:extLst>
              <a:ext uri="{FF2B5EF4-FFF2-40B4-BE49-F238E27FC236}">
                <a16:creationId xmlns:a16="http://schemas.microsoft.com/office/drawing/2014/main" id="{5100CF33-8A0E-478F-9F96-0FC8EC8519F3}"/>
              </a:ext>
            </a:extLst>
          </p:cNvPr>
          <p:cNvSpPr txBox="1"/>
          <p:nvPr/>
        </p:nvSpPr>
        <p:spPr>
          <a:xfrm>
            <a:off x="4460327" y="6059157"/>
            <a:ext cx="864019" cy="123111"/>
          </a:xfrm>
          <a:prstGeom prst="rect">
            <a:avLst/>
          </a:prstGeom>
          <a:noFill/>
        </p:spPr>
        <p:txBody>
          <a:bodyPr wrap="none" lIns="0" tIns="0" rIns="0" bIns="0" rtlCol="0">
            <a:spAutoFit/>
          </a:bodyPr>
          <a:lstStyle/>
          <a:p>
            <a:pPr algn="l"/>
            <a:r>
              <a:rPr lang="fr-CH" sz="800" dirty="0" err="1">
                <a:solidFill>
                  <a:schemeClr val="bg2">
                    <a:lumMod val="10000"/>
                  </a:schemeClr>
                </a:solidFill>
                <a:latin typeface="Calibri" panose="020F0502020204030204" pitchFamily="34" charset="0"/>
                <a:cs typeface="Calibri" panose="020F0502020204030204" pitchFamily="34" charset="0"/>
              </a:rPr>
              <a:t>Courtesy</a:t>
            </a:r>
            <a:r>
              <a:rPr lang="fr-CH" sz="800" dirty="0">
                <a:solidFill>
                  <a:schemeClr val="bg2">
                    <a:lumMod val="10000"/>
                  </a:schemeClr>
                </a:solidFill>
                <a:latin typeface="Calibri" panose="020F0502020204030204" pitchFamily="34" charset="0"/>
                <a:cs typeface="Calibri" panose="020F0502020204030204" pitchFamily="34" charset="0"/>
              </a:rPr>
              <a:t> M. Khalvati</a:t>
            </a:r>
            <a:endParaRPr lang="en-GB" sz="800" dirty="0">
              <a:solidFill>
                <a:schemeClr val="bg2">
                  <a:lumMod val="10000"/>
                </a:schemeClr>
              </a:solidFill>
              <a:latin typeface="Calibri" panose="020F0502020204030204" pitchFamily="34" charset="0"/>
              <a:cs typeface="Calibri" panose="020F0502020204030204" pitchFamily="34" charset="0"/>
            </a:endParaRPr>
          </a:p>
        </p:txBody>
      </p:sp>
      <p:sp>
        <p:nvSpPr>
          <p:cNvPr id="113" name="Footer Placeholder 4">
            <a:extLst>
              <a:ext uri="{FF2B5EF4-FFF2-40B4-BE49-F238E27FC236}">
                <a16:creationId xmlns:a16="http://schemas.microsoft.com/office/drawing/2014/main" id="{369B05BD-A615-42BE-AC95-EF60819C372A}"/>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048887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585E3E7-1A25-4C7B-AA2C-D6D4373EAFB9}"/>
              </a:ext>
            </a:extLst>
          </p:cNvPr>
          <p:cNvSpPr>
            <a:spLocks noGrp="1"/>
          </p:cNvSpPr>
          <p:nvPr>
            <p:ph type="title"/>
          </p:nvPr>
        </p:nvSpPr>
        <p:spPr/>
        <p:txBody>
          <a:bodyPr/>
          <a:lstStyle/>
          <a:p>
            <a:r>
              <a:rPr lang="fr-CH" dirty="0"/>
              <a:t>Accelerator option #2: the </a:t>
            </a:r>
            <a:r>
              <a:rPr lang="fr-CH" dirty="0" err="1"/>
              <a:t>advanced</a:t>
            </a:r>
            <a:r>
              <a:rPr lang="fr-CH" dirty="0"/>
              <a:t> RT synchrotron</a:t>
            </a:r>
            <a:endParaRPr lang="en-GB" dirty="0"/>
          </a:p>
        </p:txBody>
      </p:sp>
      <p:sp>
        <p:nvSpPr>
          <p:cNvPr id="4" name="Date Placeholder 3">
            <a:extLst>
              <a:ext uri="{FF2B5EF4-FFF2-40B4-BE49-F238E27FC236}">
                <a16:creationId xmlns:a16="http://schemas.microsoft.com/office/drawing/2014/main" id="{EC04D209-AB8C-4344-B72F-C2B42C8B4753}"/>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1904DD8A-285B-4C72-B1DC-414AA96EA17C}"/>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TextBox 6">
            <a:extLst>
              <a:ext uri="{FF2B5EF4-FFF2-40B4-BE49-F238E27FC236}">
                <a16:creationId xmlns:a16="http://schemas.microsoft.com/office/drawing/2014/main" id="{BF2D674D-3776-469A-9566-8C77ABDE403D}"/>
              </a:ext>
            </a:extLst>
          </p:cNvPr>
          <p:cNvSpPr txBox="1"/>
          <p:nvPr/>
        </p:nvSpPr>
        <p:spPr>
          <a:xfrm>
            <a:off x="413469" y="1026436"/>
            <a:ext cx="6305383" cy="3046988"/>
          </a:xfrm>
          <a:prstGeom prst="rect">
            <a:avLst/>
          </a:prstGeom>
          <a:noFill/>
        </p:spPr>
        <p:txBody>
          <a:bodyPr wrap="square" lIns="0" tIns="0" rIns="0" bIns="0" rtlCol="0">
            <a:spAutoFit/>
          </a:bodyPr>
          <a:lstStyle/>
          <a:p>
            <a:pPr algn="l"/>
            <a:r>
              <a:rPr lang="en-GB" dirty="0"/>
              <a:t>Starting point: the PIMMS design </a:t>
            </a:r>
          </a:p>
          <a:p>
            <a:pPr algn="l"/>
            <a:r>
              <a:rPr lang="en-GB" b="1" dirty="0"/>
              <a:t>Improvements:</a:t>
            </a:r>
          </a:p>
          <a:p>
            <a:pPr marL="285750" indent="-285750" algn="l">
              <a:buFont typeface="Wingdings" panose="05000000000000000000" pitchFamily="2" charset="2"/>
              <a:buChar char="Ø"/>
            </a:pPr>
            <a:r>
              <a:rPr lang="en-GB" dirty="0"/>
              <a:t>Higher beam intensity for faster treatment (2x10</a:t>
            </a:r>
            <a:r>
              <a:rPr lang="en-GB" baseline="30000" dirty="0"/>
              <a:t>10</a:t>
            </a:r>
            <a:r>
              <a:rPr lang="en-GB" dirty="0"/>
              <a:t>, 20 times higher)</a:t>
            </a:r>
          </a:p>
          <a:p>
            <a:pPr marL="285750" indent="-285750" algn="l">
              <a:buFont typeface="Wingdings" panose="05000000000000000000" pitchFamily="2" charset="2"/>
              <a:buChar char="Ø"/>
            </a:pPr>
            <a:r>
              <a:rPr lang="en-GB" dirty="0"/>
              <a:t>Multiple energy extraction (multiple flat-tops)</a:t>
            </a:r>
          </a:p>
          <a:p>
            <a:pPr marL="285750" indent="-285750" algn="l">
              <a:buFont typeface="Wingdings" panose="05000000000000000000" pitchFamily="2" charset="2"/>
              <a:buChar char="Ø"/>
            </a:pPr>
            <a:r>
              <a:rPr lang="en-GB" dirty="0"/>
              <a:t>Additional fast extraction for FLASH operation</a:t>
            </a:r>
          </a:p>
          <a:p>
            <a:pPr marL="285750" indent="-285750" algn="l">
              <a:buFont typeface="Wingdings" panose="05000000000000000000" pitchFamily="2" charset="2"/>
              <a:buChar char="Ø"/>
            </a:pPr>
            <a:r>
              <a:rPr lang="en-GB" dirty="0"/>
              <a:t>Redesigned linac at higher frequency, for lower cost and parallel isotope production</a:t>
            </a:r>
          </a:p>
          <a:p>
            <a:pPr marL="285750" indent="-285750" algn="l">
              <a:buFont typeface="Wingdings" panose="05000000000000000000" pitchFamily="2" charset="2"/>
              <a:buChar char="Ø"/>
            </a:pPr>
            <a:r>
              <a:rPr lang="en-GB" dirty="0"/>
              <a:t>Multiple particles: p, He, C, O </a:t>
            </a:r>
          </a:p>
          <a:p>
            <a:pPr marL="285750" indent="-285750" algn="l">
              <a:buFont typeface="Wingdings" panose="05000000000000000000" pitchFamily="2" charset="2"/>
              <a:buChar char="Ø"/>
            </a:pPr>
            <a:r>
              <a:rPr lang="en-GB" dirty="0"/>
              <a:t>Optimised layout of beam transport, for both research and therapy</a:t>
            </a:r>
          </a:p>
        </p:txBody>
      </p:sp>
      <p:pic>
        <p:nvPicPr>
          <p:cNvPr id="15" name="Picture 14">
            <a:extLst>
              <a:ext uri="{FF2B5EF4-FFF2-40B4-BE49-F238E27FC236}">
                <a16:creationId xmlns:a16="http://schemas.microsoft.com/office/drawing/2014/main" id="{DC54F038-68ED-4818-B7A0-71B260C202C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05533" y="2434826"/>
            <a:ext cx="4903587" cy="3742911"/>
          </a:xfrm>
          <a:prstGeom prst="rect">
            <a:avLst/>
          </a:prstGeom>
        </p:spPr>
      </p:pic>
      <p:pic>
        <p:nvPicPr>
          <p:cNvPr id="16" name="Picture 15">
            <a:extLst>
              <a:ext uri="{FF2B5EF4-FFF2-40B4-BE49-F238E27FC236}">
                <a16:creationId xmlns:a16="http://schemas.microsoft.com/office/drawing/2014/main" id="{C96E2574-8BD5-4BB9-929A-CC1A52C0DC1B}"/>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1942890" y="3863451"/>
            <a:ext cx="4346996" cy="2402564"/>
          </a:xfrm>
          <a:prstGeom prst="rect">
            <a:avLst/>
          </a:prstGeom>
          <a:noFill/>
          <a:ln>
            <a:noFill/>
          </a:ln>
        </p:spPr>
      </p:pic>
      <p:sp>
        <p:nvSpPr>
          <p:cNvPr id="18" name="TextBox 17">
            <a:extLst>
              <a:ext uri="{FF2B5EF4-FFF2-40B4-BE49-F238E27FC236}">
                <a16:creationId xmlns:a16="http://schemas.microsoft.com/office/drawing/2014/main" id="{3C261FFE-2E3C-4832-A29F-95D0F4C8FA6E}"/>
              </a:ext>
            </a:extLst>
          </p:cNvPr>
          <p:cNvSpPr txBox="1"/>
          <p:nvPr/>
        </p:nvSpPr>
        <p:spPr>
          <a:xfrm>
            <a:off x="8493460" y="884583"/>
            <a:ext cx="3698540" cy="1138773"/>
          </a:xfrm>
          <a:prstGeom prst="rect">
            <a:avLst/>
          </a:prstGeom>
          <a:solidFill>
            <a:srgbClr val="FFC000"/>
          </a:solidFill>
        </p:spPr>
        <p:txBody>
          <a:bodyPr wrap="square" lIns="0" tIns="0" rIns="0" bIns="0" rtlCol="0">
            <a:spAutoFit/>
          </a:bodyPr>
          <a:lstStyle/>
          <a:p>
            <a:pPr marL="180000" algn="l"/>
            <a:r>
              <a:rPr lang="fr-CH" sz="1400" b="1" dirty="0"/>
              <a:t>E. Benedetto, </a:t>
            </a:r>
            <a:r>
              <a:rPr lang="fr-CH" sz="1400" dirty="0"/>
              <a:t>M. Sapinski, TERA/SEEIIST</a:t>
            </a:r>
          </a:p>
          <a:p>
            <a:pPr marL="180000" algn="l"/>
            <a:r>
              <a:rPr lang="fr-CH" sz="1400" dirty="0"/>
              <a:t>U. Amaldi, TERA</a:t>
            </a:r>
          </a:p>
          <a:p>
            <a:pPr marL="180000" algn="l">
              <a:tabLst>
                <a:tab pos="3140075" algn="l"/>
              </a:tabLst>
            </a:pPr>
            <a:r>
              <a:rPr lang="en-GB" sz="1400" dirty="0">
                <a:effectLst/>
                <a:ea typeface="Calibri" panose="020F0502020204030204" pitchFamily="34" charset="0"/>
              </a:rPr>
              <a:t>A. Avdic, A. Ibrahimovic, U. Sarajevo</a:t>
            </a:r>
            <a:r>
              <a:rPr lang="en-GB" sz="1600" dirty="0">
                <a:effectLst/>
                <a:ea typeface="Calibri" panose="020F0502020204030204" pitchFamily="34" charset="0"/>
              </a:rPr>
              <a:t> </a:t>
            </a:r>
            <a:endParaRPr lang="fr-CH" sz="1200" dirty="0"/>
          </a:p>
          <a:p>
            <a:pPr marL="180000" algn="l"/>
            <a:r>
              <a:rPr lang="fr-CH" sz="1400" dirty="0"/>
              <a:t>X. Zhang, U. Melbourne</a:t>
            </a:r>
          </a:p>
          <a:p>
            <a:pPr marL="180000" algn="l"/>
            <a:r>
              <a:rPr lang="fr-CH" sz="1400" dirty="0"/>
              <a:t>M. Vretenar, CERN</a:t>
            </a:r>
          </a:p>
        </p:txBody>
      </p:sp>
      <p:sp>
        <p:nvSpPr>
          <p:cNvPr id="10" name="Footer Placeholder 4">
            <a:extLst>
              <a:ext uri="{FF2B5EF4-FFF2-40B4-BE49-F238E27FC236}">
                <a16:creationId xmlns:a16="http://schemas.microsoft.com/office/drawing/2014/main" id="{90454863-D46D-47E5-9547-C469A209004F}"/>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4245899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7C21FAC-8579-424D-8B95-045C5AF86732}"/>
              </a:ext>
            </a:extLst>
          </p:cNvPr>
          <p:cNvSpPr>
            <a:spLocks noGrp="1"/>
          </p:cNvSpPr>
          <p:nvPr>
            <p:ph type="title"/>
          </p:nvPr>
        </p:nvSpPr>
        <p:spPr/>
        <p:txBody>
          <a:bodyPr/>
          <a:lstStyle/>
          <a:p>
            <a:r>
              <a:rPr lang="fr-CH" dirty="0"/>
              <a:t>Advanced synchrotron design, key </a:t>
            </a:r>
            <a:r>
              <a:rPr lang="fr-CH" dirty="0" err="1"/>
              <a:t>elements</a:t>
            </a:r>
            <a:endParaRPr lang="en-GB" dirty="0"/>
          </a:p>
        </p:txBody>
      </p:sp>
      <p:sp>
        <p:nvSpPr>
          <p:cNvPr id="4" name="Date Placeholder 3">
            <a:extLst>
              <a:ext uri="{FF2B5EF4-FFF2-40B4-BE49-F238E27FC236}">
                <a16:creationId xmlns:a16="http://schemas.microsoft.com/office/drawing/2014/main" id="{429E7B65-211C-46E6-9937-376294942B03}"/>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5" name="Footer Placeholder 4">
            <a:extLst>
              <a:ext uri="{FF2B5EF4-FFF2-40B4-BE49-F238E27FC236}">
                <a16:creationId xmlns:a16="http://schemas.microsoft.com/office/drawing/2014/main" id="{FFB3EDF2-C8B7-477E-9DF3-75ABAF30F72F}"/>
              </a:ext>
            </a:extLst>
          </p:cNvPr>
          <p:cNvSpPr>
            <a:spLocks noGrp="1"/>
          </p:cNvSpPr>
          <p:nvPr>
            <p:ph type="ftr" sz="quarter" idx="11"/>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3DD197E1-CF60-4654-A9FF-93A693A1C2D6}"/>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12" name="Rectangle 3">
            <a:extLst>
              <a:ext uri="{FF2B5EF4-FFF2-40B4-BE49-F238E27FC236}">
                <a16:creationId xmlns:a16="http://schemas.microsoft.com/office/drawing/2014/main" id="{30E56EAA-0769-41CA-89D6-25D81AA1C476}"/>
              </a:ext>
            </a:extLst>
          </p:cNvPr>
          <p:cNvSpPr>
            <a:spLocks noChangeArrowheads="1"/>
          </p:cNvSpPr>
          <p:nvPr/>
        </p:nvSpPr>
        <p:spPr bwMode="auto">
          <a:xfrm>
            <a:off x="5685182" y="6096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6" name="Picture 7168">
            <a:extLst>
              <a:ext uri="{FF2B5EF4-FFF2-40B4-BE49-F238E27FC236}">
                <a16:creationId xmlns:a16="http://schemas.microsoft.com/office/drawing/2014/main" id="{FF74B8AB-8CE8-4EC1-A3A7-11AFEA09E3B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55889" y="1252107"/>
            <a:ext cx="2396616" cy="204014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6AA46F30-12D3-4736-AF97-D65E2DF76FB3}"/>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39589" y="1226369"/>
            <a:ext cx="3038475" cy="2315663"/>
          </a:xfrm>
          <a:prstGeom prst="rect">
            <a:avLst/>
          </a:prstGeom>
          <a:noFill/>
          <a:ln>
            <a:noFill/>
          </a:ln>
        </p:spPr>
      </p:pic>
      <p:sp>
        <p:nvSpPr>
          <p:cNvPr id="22" name="TextBox 21">
            <a:extLst>
              <a:ext uri="{FF2B5EF4-FFF2-40B4-BE49-F238E27FC236}">
                <a16:creationId xmlns:a16="http://schemas.microsoft.com/office/drawing/2014/main" id="{B29ACE0C-E8A3-48E4-9025-914A7161D93E}"/>
              </a:ext>
            </a:extLst>
          </p:cNvPr>
          <p:cNvSpPr txBox="1"/>
          <p:nvPr/>
        </p:nvSpPr>
        <p:spPr>
          <a:xfrm>
            <a:off x="692204" y="3622777"/>
            <a:ext cx="2476569" cy="461665"/>
          </a:xfrm>
          <a:prstGeom prst="rect">
            <a:avLst/>
          </a:prstGeom>
          <a:noFill/>
        </p:spPr>
        <p:txBody>
          <a:bodyPr wrap="square" lIns="0" tIns="0" rIns="0" bIns="0" rtlCol="0">
            <a:spAutoFit/>
          </a:bodyPr>
          <a:lstStyle/>
          <a:p>
            <a:pPr algn="l"/>
            <a:r>
              <a:rPr lang="fr-CH" sz="1600" i="1" dirty="0"/>
              <a:t>Multiple flat-top </a:t>
            </a:r>
            <a:r>
              <a:rPr lang="fr-CH" sz="1600" i="1" dirty="0" err="1"/>
              <a:t>operation</a:t>
            </a:r>
            <a:r>
              <a:rPr lang="fr-CH" sz="1600" i="1" dirty="0"/>
              <a:t> </a:t>
            </a:r>
            <a:r>
              <a:rPr lang="fr-CH" sz="1400" i="1" dirty="0"/>
              <a:t>(</a:t>
            </a:r>
            <a:r>
              <a:rPr lang="fr-CH" sz="1400" i="1" dirty="0" err="1"/>
              <a:t>from</a:t>
            </a:r>
            <a:r>
              <a:rPr lang="fr-CH" sz="1400" i="1" dirty="0"/>
              <a:t> HIMAC, Japan)</a:t>
            </a:r>
            <a:endParaRPr lang="en-GB" sz="1600" i="1" dirty="0"/>
          </a:p>
        </p:txBody>
      </p:sp>
      <p:sp>
        <p:nvSpPr>
          <p:cNvPr id="24" name="TextBox 23">
            <a:extLst>
              <a:ext uri="{FF2B5EF4-FFF2-40B4-BE49-F238E27FC236}">
                <a16:creationId xmlns:a16="http://schemas.microsoft.com/office/drawing/2014/main" id="{C5C8E290-659B-42BB-8CB0-F1BBE5B7C329}"/>
              </a:ext>
            </a:extLst>
          </p:cNvPr>
          <p:cNvSpPr txBox="1"/>
          <p:nvPr/>
        </p:nvSpPr>
        <p:spPr>
          <a:xfrm>
            <a:off x="4166248" y="3638460"/>
            <a:ext cx="3323880" cy="707886"/>
          </a:xfrm>
          <a:prstGeom prst="rect">
            <a:avLst/>
          </a:prstGeom>
          <a:noFill/>
        </p:spPr>
        <p:txBody>
          <a:bodyPr wrap="square" lIns="0" tIns="0" rIns="0" bIns="0" rtlCol="0">
            <a:spAutoFit/>
          </a:bodyPr>
          <a:lstStyle/>
          <a:p>
            <a:pPr algn="l"/>
            <a:r>
              <a:rPr lang="fr-CH" sz="1600" i="1" dirty="0"/>
              <a:t>Optimisation of multi-</a:t>
            </a:r>
            <a:r>
              <a:rPr lang="fr-CH" sz="1600" i="1" dirty="0" err="1"/>
              <a:t>turn</a:t>
            </a:r>
            <a:r>
              <a:rPr lang="fr-CH" sz="1600" i="1" dirty="0"/>
              <a:t> injection: phase </a:t>
            </a:r>
            <a:r>
              <a:rPr lang="fr-CH" sz="1600" i="1" dirty="0" err="1"/>
              <a:t>space</a:t>
            </a:r>
            <a:r>
              <a:rPr lang="fr-CH" sz="1600" i="1" dirty="0"/>
              <a:t> </a:t>
            </a:r>
            <a:r>
              <a:rPr lang="fr-CH" sz="1600" i="1" dirty="0" err="1"/>
              <a:t>after</a:t>
            </a:r>
            <a:r>
              <a:rPr lang="fr-CH" sz="1600" i="1" dirty="0"/>
              <a:t> 30 </a:t>
            </a:r>
            <a:r>
              <a:rPr lang="fr-CH" sz="1600" i="1" dirty="0" err="1"/>
              <a:t>turns</a:t>
            </a:r>
            <a:r>
              <a:rPr lang="fr-CH" sz="1600" i="1" dirty="0"/>
              <a:t> </a:t>
            </a:r>
          </a:p>
          <a:p>
            <a:pPr algn="l"/>
            <a:r>
              <a:rPr lang="fr-CH" sz="1400" i="1" dirty="0"/>
              <a:t>(A. Avdic, U. Sarajevo)</a:t>
            </a:r>
          </a:p>
        </p:txBody>
      </p:sp>
      <p:pic>
        <p:nvPicPr>
          <p:cNvPr id="29" name="Picture 28">
            <a:extLst>
              <a:ext uri="{FF2B5EF4-FFF2-40B4-BE49-F238E27FC236}">
                <a16:creationId xmlns:a16="http://schemas.microsoft.com/office/drawing/2014/main" id="{49B54100-B47C-431C-AC47-3BEDFF9EEAC3}"/>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a:off x="4166248" y="1226369"/>
            <a:ext cx="3038475" cy="2388870"/>
          </a:xfrm>
          <a:prstGeom prst="rect">
            <a:avLst/>
          </a:prstGeom>
          <a:noFill/>
          <a:ln>
            <a:noFill/>
          </a:ln>
        </p:spPr>
      </p:pic>
      <p:sp>
        <p:nvSpPr>
          <p:cNvPr id="26" name="TextBox 25">
            <a:extLst>
              <a:ext uri="{FF2B5EF4-FFF2-40B4-BE49-F238E27FC236}">
                <a16:creationId xmlns:a16="http://schemas.microsoft.com/office/drawing/2014/main" id="{315AC8BD-A342-442D-97E5-2F8D0565662F}"/>
              </a:ext>
            </a:extLst>
          </p:cNvPr>
          <p:cNvSpPr txBox="1"/>
          <p:nvPr/>
        </p:nvSpPr>
        <p:spPr>
          <a:xfrm>
            <a:off x="7936716" y="4816468"/>
            <a:ext cx="3932911" cy="1138773"/>
          </a:xfrm>
          <a:prstGeom prst="rect">
            <a:avLst/>
          </a:prstGeom>
          <a:noFill/>
        </p:spPr>
        <p:txBody>
          <a:bodyPr wrap="square" lIns="0" tIns="0" rIns="0" bIns="0" rtlCol="0">
            <a:spAutoFit/>
          </a:bodyPr>
          <a:lstStyle/>
          <a:p>
            <a:pPr algn="l"/>
            <a:r>
              <a:rPr lang="en-GB" sz="1600" i="1" dirty="0"/>
              <a:t>Alternative lattice based on Double Bend Achromat cells, </a:t>
            </a:r>
            <a:r>
              <a:rPr lang="en-GB" sz="1400" i="1" dirty="0"/>
              <a:t>with dispersion-free drift sections and only 12 dipoles and 14 quadrupoles (16 dipoles and 24 quadrupoles in PIMMS)</a:t>
            </a:r>
          </a:p>
          <a:p>
            <a:pPr algn="l"/>
            <a:r>
              <a:rPr lang="en-GB" sz="1400" i="1" dirty="0"/>
              <a:t>(X. Zhang, U. Melbourne)</a:t>
            </a:r>
            <a:endParaRPr lang="en-GB" sz="1600" i="1" dirty="0"/>
          </a:p>
        </p:txBody>
      </p:sp>
      <p:pic>
        <p:nvPicPr>
          <p:cNvPr id="31" name="Picture 30">
            <a:extLst>
              <a:ext uri="{FF2B5EF4-FFF2-40B4-BE49-F238E27FC236}">
                <a16:creationId xmlns:a16="http://schemas.microsoft.com/office/drawing/2014/main" id="{4E99A169-C21F-4856-A8CB-182E03AA1586}"/>
              </a:ext>
            </a:extLst>
          </p:cNvPr>
          <p:cNvPicPr/>
          <p:nvPr/>
        </p:nvPicPr>
        <p:blipFill rotWithShape="1">
          <a:blip r:embed="rId5" cstate="email">
            <a:extLst>
              <a:ext uri="{28A0092B-C50C-407E-A947-70E740481C1C}">
                <a14:useLocalDpi xmlns:a14="http://schemas.microsoft.com/office/drawing/2010/main"/>
              </a:ext>
            </a:extLst>
          </a:blip>
          <a:srcRect l="19159" t="26986"/>
          <a:stretch/>
        </p:blipFill>
        <p:spPr bwMode="auto">
          <a:xfrm>
            <a:off x="297195" y="4750276"/>
            <a:ext cx="4629785" cy="967740"/>
          </a:xfrm>
          <a:prstGeom prst="rect">
            <a:avLst/>
          </a:prstGeom>
          <a:noFill/>
          <a:ln>
            <a:noFill/>
          </a:ln>
          <a:extLst>
            <a:ext uri="{53640926-AAD7-44d8-BBD7-CCE9431645EC}">
              <a14:shadowObscured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pic>
      <p:sp>
        <p:nvSpPr>
          <p:cNvPr id="28" name="TextBox 27">
            <a:extLst>
              <a:ext uri="{FF2B5EF4-FFF2-40B4-BE49-F238E27FC236}">
                <a16:creationId xmlns:a16="http://schemas.microsoft.com/office/drawing/2014/main" id="{610E6F9F-8D2B-4B74-A996-0D8EFCADB08F}"/>
              </a:ext>
            </a:extLst>
          </p:cNvPr>
          <p:cNvSpPr txBox="1"/>
          <p:nvPr/>
        </p:nvSpPr>
        <p:spPr>
          <a:xfrm>
            <a:off x="4926980" y="4876639"/>
            <a:ext cx="2476569" cy="984885"/>
          </a:xfrm>
          <a:prstGeom prst="rect">
            <a:avLst/>
          </a:prstGeom>
          <a:noFill/>
        </p:spPr>
        <p:txBody>
          <a:bodyPr wrap="square" lIns="0" tIns="0" rIns="0" bIns="0" rtlCol="0">
            <a:spAutoFit/>
          </a:bodyPr>
          <a:lstStyle/>
          <a:p>
            <a:pPr algn="l"/>
            <a:r>
              <a:rPr lang="fr-CH" sz="1600" i="1" dirty="0" err="1"/>
              <a:t>Two</a:t>
            </a:r>
            <a:r>
              <a:rPr lang="fr-CH" sz="1600" i="1" dirty="0"/>
              <a:t> alternative concepts for a new 7 MeV </a:t>
            </a:r>
            <a:r>
              <a:rPr lang="fr-CH" sz="1600" i="1" dirty="0" err="1"/>
              <a:t>injector</a:t>
            </a:r>
            <a:r>
              <a:rPr lang="fr-CH" sz="1600" i="1" dirty="0"/>
              <a:t> linac at </a:t>
            </a:r>
            <a:r>
              <a:rPr lang="fr-CH" sz="1600" i="1" dirty="0" err="1"/>
              <a:t>higher</a:t>
            </a:r>
            <a:r>
              <a:rPr lang="fr-CH" sz="1600" i="1" dirty="0"/>
              <a:t> </a:t>
            </a:r>
            <a:r>
              <a:rPr lang="fr-CH" sz="1600" i="1" dirty="0" err="1"/>
              <a:t>frequency</a:t>
            </a:r>
            <a:endParaRPr lang="fr-CH" sz="1600" i="1" dirty="0"/>
          </a:p>
          <a:p>
            <a:pPr algn="l"/>
            <a:r>
              <a:rPr lang="fr-CH" sz="1600" i="1" dirty="0"/>
              <a:t>(q/m = 1/3)</a:t>
            </a:r>
            <a:endParaRPr lang="en-GB" sz="1600" i="1" dirty="0"/>
          </a:p>
        </p:txBody>
      </p:sp>
      <p:pic>
        <p:nvPicPr>
          <p:cNvPr id="34" name="Picture 33">
            <a:extLst>
              <a:ext uri="{FF2B5EF4-FFF2-40B4-BE49-F238E27FC236}">
                <a16:creationId xmlns:a16="http://schemas.microsoft.com/office/drawing/2014/main" id="{61FFB9BC-240B-45BC-ADAA-6623BE6DF059}"/>
              </a:ext>
            </a:extLst>
          </p:cNvPr>
          <p:cNvPicPr/>
          <p:nvPr/>
        </p:nvPicPr>
        <p:blipFill>
          <a:blip r:embed="rId6" cstate="email">
            <a:extLst>
              <a:ext uri="{28A0092B-C50C-407E-A947-70E740481C1C}">
                <a14:useLocalDpi xmlns:a14="http://schemas.microsoft.com/office/drawing/2010/main"/>
              </a:ext>
            </a:extLst>
          </a:blip>
          <a:srcRect/>
          <a:stretch>
            <a:fillRect/>
          </a:stretch>
        </p:blipFill>
        <p:spPr bwMode="auto">
          <a:xfrm>
            <a:off x="9712886" y="3180017"/>
            <a:ext cx="2156741" cy="1505883"/>
          </a:xfrm>
          <a:prstGeom prst="rect">
            <a:avLst/>
          </a:prstGeom>
          <a:noFill/>
          <a:ln>
            <a:noFill/>
          </a:ln>
        </p:spPr>
      </p:pic>
    </p:spTree>
    <p:extLst>
      <p:ext uri="{BB962C8B-B14F-4D97-AF65-F5344CB8AC3E}">
        <p14:creationId xmlns:p14="http://schemas.microsoft.com/office/powerpoint/2010/main" val="31914462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44A363-640E-4207-B3D1-B29D3A2D001F}"/>
              </a:ext>
            </a:extLst>
          </p:cNvPr>
          <p:cNvSpPr>
            <a:spLocks noGrp="1"/>
          </p:cNvSpPr>
          <p:nvPr>
            <p:ph type="title"/>
          </p:nvPr>
        </p:nvSpPr>
        <p:spPr/>
        <p:txBody>
          <a:bodyPr/>
          <a:lstStyle/>
          <a:p>
            <a:pPr marL="180000"/>
            <a:r>
              <a:rPr lang="fr-CH" dirty="0"/>
              <a:t>Accelerator option #3: </a:t>
            </a:r>
            <a:r>
              <a:rPr lang="fr-CH" dirty="0" err="1"/>
              <a:t>superconducting</a:t>
            </a:r>
            <a:r>
              <a:rPr lang="fr-CH" dirty="0"/>
              <a:t> synchrotron</a:t>
            </a:r>
            <a:endParaRPr lang="en-GB" dirty="0"/>
          </a:p>
        </p:txBody>
      </p:sp>
      <p:sp>
        <p:nvSpPr>
          <p:cNvPr id="4" name="Date Placeholder 3">
            <a:extLst>
              <a:ext uri="{FF2B5EF4-FFF2-40B4-BE49-F238E27FC236}">
                <a16:creationId xmlns:a16="http://schemas.microsoft.com/office/drawing/2014/main" id="{D1F2F0B1-374D-48AF-8B14-2CD63FE7A482}"/>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D0080E39-BE80-4AEE-A372-B6C2575938AA}"/>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8" name="Picture 7">
            <a:extLst>
              <a:ext uri="{FF2B5EF4-FFF2-40B4-BE49-F238E27FC236}">
                <a16:creationId xmlns:a16="http://schemas.microsoft.com/office/drawing/2014/main" id="{E50E415E-D1D1-4167-A611-F6344A3C7AE7}"/>
              </a:ext>
            </a:extLst>
          </p:cNvPr>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8456" y="1100259"/>
            <a:ext cx="3463082" cy="2517458"/>
          </a:xfrm>
          <a:prstGeom prst="rect">
            <a:avLst/>
          </a:prstGeom>
          <a:noFill/>
          <a:ln>
            <a:noFill/>
          </a:ln>
        </p:spPr>
      </p:pic>
      <p:sp>
        <p:nvSpPr>
          <p:cNvPr id="9" name="TextBox 8">
            <a:extLst>
              <a:ext uri="{FF2B5EF4-FFF2-40B4-BE49-F238E27FC236}">
                <a16:creationId xmlns:a16="http://schemas.microsoft.com/office/drawing/2014/main" id="{6110E422-F594-4CBB-96B3-8125A130C98C}"/>
              </a:ext>
            </a:extLst>
          </p:cNvPr>
          <p:cNvSpPr txBox="1"/>
          <p:nvPr/>
        </p:nvSpPr>
        <p:spPr>
          <a:xfrm>
            <a:off x="316429" y="3705308"/>
            <a:ext cx="3463082" cy="492443"/>
          </a:xfrm>
          <a:prstGeom prst="rect">
            <a:avLst/>
          </a:prstGeom>
          <a:noFill/>
        </p:spPr>
        <p:txBody>
          <a:bodyPr wrap="square" lIns="0" tIns="0" rIns="0" bIns="0" rtlCol="0">
            <a:spAutoFit/>
          </a:bodyPr>
          <a:lstStyle/>
          <a:p>
            <a:pPr algn="l"/>
            <a:r>
              <a:rPr lang="fr-CH" sz="1600" i="1" dirty="0"/>
              <a:t>A </a:t>
            </a:r>
            <a:r>
              <a:rPr lang="fr-CH" sz="1600" i="1" dirty="0" err="1"/>
              <a:t>superconducting</a:t>
            </a:r>
            <a:r>
              <a:rPr lang="fr-CH" sz="1600" i="1" dirty="0"/>
              <a:t> C-ring at the </a:t>
            </a:r>
            <a:r>
              <a:rPr lang="fr-CH" sz="1600" i="1" dirty="0" err="1"/>
              <a:t>same</a:t>
            </a:r>
            <a:r>
              <a:rPr lang="fr-CH" sz="1600" i="1" dirty="0"/>
              <a:t> </a:t>
            </a:r>
            <a:r>
              <a:rPr lang="fr-CH" sz="1600" i="1" dirty="0" err="1"/>
              <a:t>scale</a:t>
            </a:r>
            <a:r>
              <a:rPr lang="fr-CH" sz="1600" i="1" dirty="0"/>
              <a:t> of CNAO and MedAustron</a:t>
            </a:r>
            <a:endParaRPr lang="en-GB" sz="1600" i="1" dirty="0"/>
          </a:p>
        </p:txBody>
      </p:sp>
      <p:graphicFrame>
        <p:nvGraphicFramePr>
          <p:cNvPr id="10" name="Table 9">
            <a:extLst>
              <a:ext uri="{FF2B5EF4-FFF2-40B4-BE49-F238E27FC236}">
                <a16:creationId xmlns:a16="http://schemas.microsoft.com/office/drawing/2014/main" id="{E6228AD8-6B5B-4585-A747-EA8CCC4A19C2}"/>
              </a:ext>
            </a:extLst>
          </p:cNvPr>
          <p:cNvGraphicFramePr>
            <a:graphicFrameLocks noGrp="1"/>
          </p:cNvGraphicFramePr>
          <p:nvPr>
            <p:extLst>
              <p:ext uri="{D42A27DB-BD31-4B8C-83A1-F6EECF244321}">
                <p14:modId xmlns:p14="http://schemas.microsoft.com/office/powerpoint/2010/main" val="3102389579"/>
              </p:ext>
            </p:extLst>
          </p:nvPr>
        </p:nvGraphicFramePr>
        <p:xfrm>
          <a:off x="8336107" y="1103290"/>
          <a:ext cx="3514535" cy="1645920"/>
        </p:xfrm>
        <a:graphic>
          <a:graphicData uri="http://schemas.openxmlformats.org/drawingml/2006/table">
            <a:tbl>
              <a:tblPr firstRow="1" firstCol="1" bandRow="1"/>
              <a:tblGrid>
                <a:gridCol w="2255330">
                  <a:extLst>
                    <a:ext uri="{9D8B030D-6E8A-4147-A177-3AD203B41FA5}">
                      <a16:colId xmlns:a16="http://schemas.microsoft.com/office/drawing/2014/main" val="11304220"/>
                    </a:ext>
                  </a:extLst>
                </a:gridCol>
                <a:gridCol w="1259205">
                  <a:extLst>
                    <a:ext uri="{9D8B030D-6E8A-4147-A177-3AD203B41FA5}">
                      <a16:colId xmlns:a16="http://schemas.microsoft.com/office/drawing/2014/main" val="3392883469"/>
                    </a:ext>
                  </a:extLst>
                </a:gridCol>
              </a:tblGrid>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Circumference</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27 m</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765031"/>
                  </a:ext>
                </a:extLst>
              </a:tr>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Injection energy </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7 MeV/u</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9051550"/>
                  </a:ext>
                </a:extLst>
              </a:tr>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Extraction energy </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100 </a:t>
                      </a:r>
                      <a:r>
                        <a:rPr lang="en-GB" sz="1200">
                          <a:solidFill>
                            <a:srgbClr val="000000"/>
                          </a:solidFill>
                          <a:effectLst/>
                          <a:latin typeface="Times New Roman" panose="02020603050405020304" pitchFamily="18" charset="0"/>
                          <a:ea typeface="Times New Roman" panose="02020603050405020304" pitchFamily="18" charset="0"/>
                          <a:sym typeface="Wingdings" panose="05000000000000000000" pitchFamily="2" charset="2"/>
                        </a:rPr>
                        <a:t></a:t>
                      </a:r>
                      <a:r>
                        <a:rPr lang="en-GB" sz="1200">
                          <a:solidFill>
                            <a:srgbClr val="000000"/>
                          </a:solidFill>
                          <a:effectLst/>
                          <a:latin typeface="Times New Roman" panose="02020603050405020304" pitchFamily="18" charset="0"/>
                          <a:ea typeface="Times New Roman" panose="02020603050405020304" pitchFamily="18" charset="0"/>
                        </a:rPr>
                        <a:t> 430 MeV/u</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25892894"/>
                  </a:ext>
                </a:extLst>
              </a:tr>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Straight section 1</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3 m</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451404"/>
                  </a:ext>
                </a:extLst>
              </a:tr>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Straight section 2</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3.6 m</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9825956"/>
                  </a:ext>
                </a:extLst>
              </a:tr>
              <a:tr h="56604">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AG-CCT Max. bending field</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3.5 T</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9889689"/>
                  </a:ext>
                </a:extLst>
              </a:tr>
              <a:tr h="0">
                <a:tc>
                  <a:txBody>
                    <a:bodyPr/>
                    <a:lstStyle/>
                    <a:p>
                      <a:pPr algn="just">
                        <a:spcBef>
                          <a:spcPts val="200"/>
                        </a:spcBef>
                        <a:spcAft>
                          <a:spcPts val="200"/>
                        </a:spcAft>
                      </a:pPr>
                      <a:r>
                        <a:rPr lang="en-GB" sz="1200" dirty="0">
                          <a:solidFill>
                            <a:srgbClr val="000000"/>
                          </a:solidFill>
                          <a:effectLst/>
                          <a:latin typeface="Times New Roman" panose="02020603050405020304" pitchFamily="18" charset="0"/>
                          <a:ea typeface="Times New Roman" panose="02020603050405020304" pitchFamily="18" charset="0"/>
                        </a:rPr>
                        <a:t>AG-CCT Bending radius </a:t>
                      </a:r>
                      <a:endParaRPr lang="en-GB"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1.89 m</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2661655"/>
                  </a:ext>
                </a:extLst>
              </a:tr>
              <a:tr h="0">
                <a:tc>
                  <a:txBody>
                    <a:bodyPr/>
                    <a:lstStyle/>
                    <a:p>
                      <a:pPr algn="just">
                        <a:spcBef>
                          <a:spcPts val="200"/>
                        </a:spcBef>
                        <a:spcAft>
                          <a:spcPts val="200"/>
                        </a:spcAft>
                      </a:pPr>
                      <a:r>
                        <a:rPr lang="en-GB" sz="1200">
                          <a:solidFill>
                            <a:srgbClr val="000000"/>
                          </a:solidFill>
                          <a:effectLst/>
                          <a:latin typeface="Times New Roman" panose="02020603050405020304" pitchFamily="18" charset="0"/>
                          <a:ea typeface="Times New Roman" panose="02020603050405020304" pitchFamily="18" charset="0"/>
                        </a:rPr>
                        <a:t>AG-CCT Magnetic bending angle</a:t>
                      </a:r>
                      <a:endParaRPr lang="en-GB" sz="160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200"/>
                        </a:spcBef>
                        <a:spcAft>
                          <a:spcPts val="200"/>
                        </a:spcAft>
                      </a:pPr>
                      <a:r>
                        <a:rPr lang="en-GB" sz="1200" dirty="0">
                          <a:solidFill>
                            <a:srgbClr val="000000"/>
                          </a:solidFill>
                          <a:effectLst/>
                          <a:latin typeface="Times New Roman" panose="02020603050405020304" pitchFamily="18" charset="0"/>
                          <a:ea typeface="Times New Roman" panose="02020603050405020304" pitchFamily="18" charset="0"/>
                        </a:rPr>
                        <a:t>90°</a:t>
                      </a:r>
                      <a:endParaRPr lang="en-GB" sz="1600" dirty="0">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936380"/>
                  </a:ext>
                </a:extLst>
              </a:tr>
            </a:tbl>
          </a:graphicData>
        </a:graphic>
      </p:graphicFrame>
      <p:pic>
        <p:nvPicPr>
          <p:cNvPr id="11" name="Picture 10">
            <a:extLst>
              <a:ext uri="{FF2B5EF4-FFF2-40B4-BE49-F238E27FC236}">
                <a16:creationId xmlns:a16="http://schemas.microsoft.com/office/drawing/2014/main" id="{3409B9DA-6CF8-4D07-BF01-3F9E424DEE1F}"/>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6356833" y="3940540"/>
            <a:ext cx="2377077" cy="1138874"/>
          </a:xfrm>
          <a:prstGeom prst="rect">
            <a:avLst/>
          </a:prstGeom>
          <a:noFill/>
          <a:ln>
            <a:noFill/>
          </a:ln>
        </p:spPr>
      </p:pic>
      <p:sp>
        <p:nvSpPr>
          <p:cNvPr id="12" name="TextBox 11">
            <a:extLst>
              <a:ext uri="{FF2B5EF4-FFF2-40B4-BE49-F238E27FC236}">
                <a16:creationId xmlns:a16="http://schemas.microsoft.com/office/drawing/2014/main" id="{737C9252-6035-4CFE-B386-5DCB8E8E338D}"/>
              </a:ext>
            </a:extLst>
          </p:cNvPr>
          <p:cNvSpPr txBox="1"/>
          <p:nvPr/>
        </p:nvSpPr>
        <p:spPr>
          <a:xfrm>
            <a:off x="3784811" y="1161952"/>
            <a:ext cx="4187044" cy="1107996"/>
          </a:xfrm>
          <a:prstGeom prst="rect">
            <a:avLst/>
          </a:prstGeom>
          <a:noFill/>
        </p:spPr>
        <p:txBody>
          <a:bodyPr wrap="none" lIns="0" tIns="0" rIns="0" bIns="0" rtlCol="0">
            <a:spAutoFit/>
          </a:bodyPr>
          <a:lstStyle/>
          <a:p>
            <a:pPr algn="l"/>
            <a:r>
              <a:rPr lang="fr-CH" dirty="0" err="1"/>
              <a:t>Advantages</a:t>
            </a:r>
            <a:r>
              <a:rPr lang="fr-CH" dirty="0"/>
              <a:t>:</a:t>
            </a:r>
          </a:p>
          <a:p>
            <a:pPr marL="285750" indent="-285750" algn="l">
              <a:buFont typeface="Wingdings" panose="05000000000000000000" pitchFamily="2" charset="2"/>
              <a:buChar char="Ø"/>
            </a:pPr>
            <a:r>
              <a:rPr lang="fr-CH" dirty="0" err="1"/>
              <a:t>Smaller</a:t>
            </a:r>
            <a:r>
              <a:rPr lang="fr-CH" dirty="0"/>
              <a:t> dimensions</a:t>
            </a:r>
          </a:p>
          <a:p>
            <a:pPr marL="285750" indent="-285750" algn="l">
              <a:buFont typeface="Wingdings" panose="05000000000000000000" pitchFamily="2" charset="2"/>
              <a:buChar char="Ø"/>
            </a:pPr>
            <a:r>
              <a:rPr lang="fr-CH" dirty="0" err="1"/>
              <a:t>Lower</a:t>
            </a:r>
            <a:r>
              <a:rPr lang="fr-CH" dirty="0"/>
              <a:t> construction and </a:t>
            </a:r>
            <a:r>
              <a:rPr lang="fr-CH" dirty="0" err="1"/>
              <a:t>operation</a:t>
            </a:r>
            <a:r>
              <a:rPr lang="fr-CH" dirty="0"/>
              <a:t> </a:t>
            </a:r>
            <a:r>
              <a:rPr lang="fr-CH" dirty="0" err="1"/>
              <a:t>cost</a:t>
            </a:r>
            <a:endParaRPr lang="fr-CH" dirty="0"/>
          </a:p>
          <a:p>
            <a:pPr marL="285750" indent="-285750" algn="l">
              <a:buFont typeface="Wingdings" panose="05000000000000000000" pitchFamily="2" charset="2"/>
              <a:buChar char="Ø"/>
            </a:pPr>
            <a:r>
              <a:rPr lang="fr-CH" dirty="0" err="1"/>
              <a:t>Reduced</a:t>
            </a:r>
            <a:r>
              <a:rPr lang="fr-CH" dirty="0"/>
              <a:t> power </a:t>
            </a:r>
            <a:r>
              <a:rPr lang="fr-CH" dirty="0" err="1"/>
              <a:t>consumption</a:t>
            </a:r>
            <a:endParaRPr lang="en-GB" dirty="0"/>
          </a:p>
        </p:txBody>
      </p:sp>
      <p:sp>
        <p:nvSpPr>
          <p:cNvPr id="13" name="TextBox 12">
            <a:extLst>
              <a:ext uri="{FF2B5EF4-FFF2-40B4-BE49-F238E27FC236}">
                <a16:creationId xmlns:a16="http://schemas.microsoft.com/office/drawing/2014/main" id="{B0526398-B89D-484E-914F-DA98F6C204AB}"/>
              </a:ext>
            </a:extLst>
          </p:cNvPr>
          <p:cNvSpPr txBox="1"/>
          <p:nvPr/>
        </p:nvSpPr>
        <p:spPr>
          <a:xfrm>
            <a:off x="3784811" y="2449678"/>
            <a:ext cx="4262877" cy="276999"/>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marL="180000" algn="l"/>
            <a:r>
              <a:rPr lang="fr-CH" dirty="0"/>
              <a:t>Need: 3 – 4 T magnets </a:t>
            </a:r>
            <a:r>
              <a:rPr lang="fr-CH" dirty="0" err="1"/>
              <a:t>ramped</a:t>
            </a:r>
            <a:r>
              <a:rPr lang="fr-CH" dirty="0"/>
              <a:t> at 1 T/s</a:t>
            </a:r>
            <a:endParaRPr lang="en-GB" dirty="0"/>
          </a:p>
        </p:txBody>
      </p:sp>
      <p:sp>
        <p:nvSpPr>
          <p:cNvPr id="14" name="TextBox 13">
            <a:extLst>
              <a:ext uri="{FF2B5EF4-FFF2-40B4-BE49-F238E27FC236}">
                <a16:creationId xmlns:a16="http://schemas.microsoft.com/office/drawing/2014/main" id="{5F8E5398-95F8-4ADA-A0A6-7EED7E3CCA41}"/>
              </a:ext>
            </a:extLst>
          </p:cNvPr>
          <p:cNvSpPr txBox="1"/>
          <p:nvPr/>
        </p:nvSpPr>
        <p:spPr>
          <a:xfrm>
            <a:off x="3957344" y="2904820"/>
            <a:ext cx="3167534" cy="1046440"/>
          </a:xfrm>
          <a:prstGeom prst="rect">
            <a:avLst/>
          </a:prstGeom>
          <a:noFill/>
        </p:spPr>
        <p:txBody>
          <a:bodyPr wrap="none" lIns="0" tIns="0" rIns="0" bIns="0" rtlCol="0">
            <a:spAutoFit/>
          </a:bodyPr>
          <a:lstStyle/>
          <a:p>
            <a:pPr algn="l"/>
            <a:r>
              <a:rPr lang="fr-CH" dirty="0"/>
              <a:t>Magnet options to </a:t>
            </a:r>
            <a:r>
              <a:rPr lang="fr-CH" dirty="0" err="1"/>
              <a:t>be</a:t>
            </a:r>
            <a:r>
              <a:rPr lang="fr-CH" dirty="0"/>
              <a:t> </a:t>
            </a:r>
            <a:r>
              <a:rPr lang="fr-CH" dirty="0" err="1"/>
              <a:t>explored</a:t>
            </a:r>
            <a:r>
              <a:rPr lang="fr-CH" dirty="0"/>
              <a:t>:</a:t>
            </a:r>
          </a:p>
          <a:p>
            <a:pPr marL="285750" indent="-285750" algn="l">
              <a:buFont typeface="Arial" panose="020B0604020202020204" pitchFamily="34" charset="0"/>
              <a:buChar char="•"/>
            </a:pPr>
            <a:r>
              <a:rPr lang="fr-CH" sz="1600" dirty="0" err="1"/>
              <a:t>Conventional</a:t>
            </a:r>
            <a:r>
              <a:rPr lang="fr-CH" sz="1600" dirty="0"/>
              <a:t> Nb-Ti</a:t>
            </a:r>
          </a:p>
          <a:p>
            <a:pPr marL="285750" indent="-285750" algn="l">
              <a:buFont typeface="Arial" panose="020B0604020202020204" pitchFamily="34" charset="0"/>
              <a:buChar char="•"/>
            </a:pPr>
            <a:r>
              <a:rPr lang="fr-CH" sz="1600" dirty="0" err="1"/>
              <a:t>Canted</a:t>
            </a:r>
            <a:r>
              <a:rPr lang="fr-CH" sz="1600" dirty="0"/>
              <a:t> </a:t>
            </a:r>
            <a:r>
              <a:rPr lang="fr-CH" sz="1600" dirty="0" err="1"/>
              <a:t>Cosine</a:t>
            </a:r>
            <a:r>
              <a:rPr lang="fr-CH" sz="1600" dirty="0"/>
              <a:t> </a:t>
            </a:r>
            <a:r>
              <a:rPr lang="fr-CH" sz="1600" dirty="0" err="1"/>
              <a:t>Theta</a:t>
            </a:r>
            <a:endParaRPr lang="fr-CH" sz="1600" dirty="0"/>
          </a:p>
          <a:p>
            <a:pPr marL="285750" indent="-285750" algn="l">
              <a:buFont typeface="Arial" panose="020B0604020202020204" pitchFamily="34" charset="0"/>
              <a:buChar char="•"/>
            </a:pPr>
            <a:r>
              <a:rPr lang="fr-CH" sz="1600" dirty="0"/>
              <a:t>High </a:t>
            </a:r>
            <a:r>
              <a:rPr lang="fr-CH" sz="1600" dirty="0" err="1"/>
              <a:t>Temperature</a:t>
            </a:r>
            <a:r>
              <a:rPr lang="fr-CH" sz="1600" dirty="0"/>
              <a:t> </a:t>
            </a:r>
            <a:r>
              <a:rPr lang="fr-CH" sz="1600" dirty="0" err="1"/>
              <a:t>Superc</a:t>
            </a:r>
            <a:r>
              <a:rPr lang="fr-CH" sz="1600" dirty="0"/>
              <a:t>.</a:t>
            </a:r>
            <a:endParaRPr lang="en-GB" sz="1600" dirty="0"/>
          </a:p>
        </p:txBody>
      </p:sp>
      <p:sp>
        <p:nvSpPr>
          <p:cNvPr id="15" name="TextBox 14">
            <a:extLst>
              <a:ext uri="{FF2B5EF4-FFF2-40B4-BE49-F238E27FC236}">
                <a16:creationId xmlns:a16="http://schemas.microsoft.com/office/drawing/2014/main" id="{226DC0B1-1D7A-477A-96B9-7A5960483475}"/>
              </a:ext>
            </a:extLst>
          </p:cNvPr>
          <p:cNvSpPr txBox="1"/>
          <p:nvPr/>
        </p:nvSpPr>
        <p:spPr>
          <a:xfrm>
            <a:off x="7408847" y="5205409"/>
            <a:ext cx="4441795" cy="923330"/>
          </a:xfrm>
          <a:prstGeom prst="rect">
            <a:avLst/>
          </a:prstGeom>
          <a:noFill/>
        </p:spPr>
        <p:txBody>
          <a:bodyPr wrap="square" lIns="0" tIns="0" rIns="0" bIns="0" rtlCol="0">
            <a:spAutoFit/>
          </a:bodyPr>
          <a:lstStyle/>
          <a:p>
            <a:pPr algn="l"/>
            <a:r>
              <a:rPr lang="fr-CH" dirty="0" err="1"/>
              <a:t>Canted</a:t>
            </a:r>
            <a:r>
              <a:rPr lang="fr-CH" dirty="0"/>
              <a:t> </a:t>
            </a:r>
            <a:r>
              <a:rPr lang="fr-CH" dirty="0" err="1"/>
              <a:t>Cosine</a:t>
            </a:r>
            <a:r>
              <a:rPr lang="fr-CH" dirty="0"/>
              <a:t> </a:t>
            </a:r>
            <a:r>
              <a:rPr lang="fr-CH" dirty="0" err="1"/>
              <a:t>Theta</a:t>
            </a:r>
            <a:r>
              <a:rPr lang="fr-CH" dirty="0"/>
              <a:t> magnets</a:t>
            </a:r>
          </a:p>
          <a:p>
            <a:pPr algn="l"/>
            <a:r>
              <a:rPr lang="fr-CH" sz="1400" dirty="0" err="1"/>
              <a:t>Proposed</a:t>
            </a:r>
            <a:r>
              <a:rPr lang="fr-CH" sz="1400" dirty="0"/>
              <a:t> by TERA, </a:t>
            </a:r>
            <a:r>
              <a:rPr lang="fr-CH" sz="1400" dirty="0" err="1"/>
              <a:t>based</a:t>
            </a:r>
            <a:r>
              <a:rPr lang="fr-CH" sz="1400" dirty="0"/>
              <a:t> on the LBNL </a:t>
            </a:r>
            <a:r>
              <a:rPr lang="fr-CH" sz="1400" dirty="0" err="1"/>
              <a:t>experience</a:t>
            </a:r>
            <a:r>
              <a:rPr lang="fr-CH" sz="1400" dirty="0"/>
              <a:t> in the design and </a:t>
            </a:r>
            <a:r>
              <a:rPr lang="fr-CH" sz="1400" dirty="0" err="1"/>
              <a:t>prototyping</a:t>
            </a:r>
            <a:r>
              <a:rPr lang="fr-CH" sz="1400" dirty="0"/>
              <a:t> of a proton </a:t>
            </a:r>
            <a:r>
              <a:rPr lang="fr-CH" sz="1400" dirty="0" err="1"/>
              <a:t>gantry</a:t>
            </a:r>
            <a:r>
              <a:rPr lang="fr-CH" sz="1400" dirty="0"/>
              <a:t> magnet</a:t>
            </a:r>
          </a:p>
          <a:p>
            <a:pPr algn="l"/>
            <a:r>
              <a:rPr lang="fr-CH" sz="1400" dirty="0" err="1"/>
              <a:t>Layered</a:t>
            </a:r>
            <a:r>
              <a:rPr lang="fr-CH" sz="1400" dirty="0"/>
              <a:t> construction, can </a:t>
            </a:r>
            <a:r>
              <a:rPr lang="fr-CH" sz="1400" dirty="0" err="1"/>
              <a:t>include</a:t>
            </a:r>
            <a:r>
              <a:rPr lang="fr-CH" sz="1400" dirty="0"/>
              <a:t> </a:t>
            </a:r>
            <a:r>
              <a:rPr lang="fr-CH" sz="1400" dirty="0" err="1">
                <a:solidFill>
                  <a:srgbClr val="FF0000"/>
                </a:solidFill>
              </a:rPr>
              <a:t>quadrupole</a:t>
            </a:r>
            <a:r>
              <a:rPr lang="fr-CH" sz="1400" dirty="0">
                <a:solidFill>
                  <a:srgbClr val="FF0000"/>
                </a:solidFill>
              </a:rPr>
              <a:t> </a:t>
            </a:r>
            <a:r>
              <a:rPr lang="fr-CH" sz="1400" dirty="0" err="1">
                <a:solidFill>
                  <a:srgbClr val="FF0000"/>
                </a:solidFill>
              </a:rPr>
              <a:t>layers</a:t>
            </a:r>
            <a:endParaRPr lang="en-GB" sz="1400" dirty="0">
              <a:solidFill>
                <a:srgbClr val="FF0000"/>
              </a:solidFill>
            </a:endParaRPr>
          </a:p>
        </p:txBody>
      </p:sp>
      <p:sp>
        <p:nvSpPr>
          <p:cNvPr id="2" name="TextBox 1">
            <a:extLst>
              <a:ext uri="{FF2B5EF4-FFF2-40B4-BE49-F238E27FC236}">
                <a16:creationId xmlns:a16="http://schemas.microsoft.com/office/drawing/2014/main" id="{11C536C6-308B-435E-B7D0-0D4E3A9E6A17}"/>
              </a:ext>
            </a:extLst>
          </p:cNvPr>
          <p:cNvSpPr txBox="1"/>
          <p:nvPr/>
        </p:nvSpPr>
        <p:spPr>
          <a:xfrm>
            <a:off x="828160" y="5017341"/>
            <a:ext cx="2439619"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a:t>TERA synchrotron Design: CCT magnets 3.5T</a:t>
            </a:r>
          </a:p>
          <a:p>
            <a:r>
              <a:rPr lang="fr-CH" sz="1400" dirty="0"/>
              <a:t>Aperture 60 mm</a:t>
            </a:r>
            <a:endParaRPr lang="en-GB" sz="1400" dirty="0"/>
          </a:p>
          <a:p>
            <a:r>
              <a:rPr lang="en-GB" sz="1400" dirty="0"/>
              <a:t>Total circumference 27 m</a:t>
            </a:r>
          </a:p>
        </p:txBody>
      </p:sp>
      <p:pic>
        <p:nvPicPr>
          <p:cNvPr id="19" name="Picture 18">
            <a:extLst>
              <a:ext uri="{FF2B5EF4-FFF2-40B4-BE49-F238E27FC236}">
                <a16:creationId xmlns:a16="http://schemas.microsoft.com/office/drawing/2014/main" id="{5EA71A27-88DD-4F66-850D-3A508A5C771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3910" y="3550344"/>
            <a:ext cx="3003150" cy="1592068"/>
          </a:xfrm>
          <a:prstGeom prst="rect">
            <a:avLst/>
          </a:prstGeom>
        </p:spPr>
      </p:pic>
      <p:pic>
        <p:nvPicPr>
          <p:cNvPr id="20" name="Picture 19">
            <a:extLst>
              <a:ext uri="{FF2B5EF4-FFF2-40B4-BE49-F238E27FC236}">
                <a16:creationId xmlns:a16="http://schemas.microsoft.com/office/drawing/2014/main" id="{4C1B5F68-3F0C-4620-817D-5965C16DD2D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015850" y="5083617"/>
            <a:ext cx="1255787" cy="1049289"/>
          </a:xfrm>
          <a:prstGeom prst="rect">
            <a:avLst/>
          </a:prstGeom>
        </p:spPr>
      </p:pic>
      <p:pic>
        <p:nvPicPr>
          <p:cNvPr id="50" name="Picture 49">
            <a:extLst>
              <a:ext uri="{FF2B5EF4-FFF2-40B4-BE49-F238E27FC236}">
                <a16:creationId xmlns:a16="http://schemas.microsoft.com/office/drawing/2014/main" id="{CE82C0CB-DFCD-413A-9CB4-5C6E7309EC5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368051" y="4041084"/>
            <a:ext cx="2082789" cy="1979094"/>
          </a:xfrm>
          <a:prstGeom prst="rect">
            <a:avLst/>
          </a:prstGeom>
        </p:spPr>
      </p:pic>
      <p:sp>
        <p:nvSpPr>
          <p:cNvPr id="51" name="Footer Placeholder 4">
            <a:extLst>
              <a:ext uri="{FF2B5EF4-FFF2-40B4-BE49-F238E27FC236}">
                <a16:creationId xmlns:a16="http://schemas.microsoft.com/office/drawing/2014/main" id="{5865512F-85DA-459C-9675-82FB54B269D3}"/>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42112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80AED0B4-5500-4753-9D0D-523C8EE8B306}"/>
              </a:ext>
            </a:extLst>
          </p:cNvPr>
          <p:cNvSpPr/>
          <p:nvPr/>
        </p:nvSpPr>
        <p:spPr>
          <a:xfrm>
            <a:off x="8079828" y="886564"/>
            <a:ext cx="4095675" cy="540389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9C834CAD-4688-41F8-BC49-9FEFC8BCE90A}"/>
              </a:ext>
            </a:extLst>
          </p:cNvPr>
          <p:cNvSpPr>
            <a:spLocks noGrp="1"/>
          </p:cNvSpPr>
          <p:nvPr>
            <p:ph type="title"/>
          </p:nvPr>
        </p:nvSpPr>
        <p:spPr/>
        <p:txBody>
          <a:bodyPr/>
          <a:lstStyle/>
          <a:p>
            <a:r>
              <a:rPr lang="fr-CH" dirty="0"/>
              <a:t>CERN </a:t>
            </a:r>
            <a:r>
              <a:rPr lang="fr-CH" dirty="0" err="1"/>
              <a:t>Knowledge</a:t>
            </a:r>
            <a:r>
              <a:rPr lang="fr-CH" dirty="0"/>
              <a:t> Transfer for </a:t>
            </a:r>
            <a:r>
              <a:rPr lang="fr-CH" dirty="0" err="1"/>
              <a:t>Medical</a:t>
            </a:r>
            <a:r>
              <a:rPr lang="fr-CH" dirty="0"/>
              <a:t> Applications</a:t>
            </a:r>
            <a:endParaRPr lang="en-GB" dirty="0"/>
          </a:p>
        </p:txBody>
      </p:sp>
      <p:sp>
        <p:nvSpPr>
          <p:cNvPr id="4" name="Date Placeholder 3">
            <a:extLst>
              <a:ext uri="{FF2B5EF4-FFF2-40B4-BE49-F238E27FC236}">
                <a16:creationId xmlns:a16="http://schemas.microsoft.com/office/drawing/2014/main" id="{FE7B0383-2D90-45E9-AE19-9A39A81B77EA}"/>
              </a:ext>
            </a:extLst>
          </p:cNvPr>
          <p:cNvSpPr>
            <a:spLocks noGrp="1"/>
          </p:cNvSpPr>
          <p:nvPr>
            <p:ph type="dt" sz="half" idx="10"/>
          </p:nvPr>
        </p:nvSpPr>
        <p:spPr/>
        <p:txBody>
          <a:bodyPr/>
          <a:lstStyle/>
          <a:p>
            <a:fld id="{23793A62-AA7E-5A4D-A43E-DF1B3593C4E5}" type="datetime1">
              <a:rPr lang="en-US" smtClean="0"/>
              <a:t>10/15/2020</a:t>
            </a:fld>
            <a:endParaRPr lang="en-US" dirty="0"/>
          </a:p>
        </p:txBody>
      </p:sp>
      <p:sp>
        <p:nvSpPr>
          <p:cNvPr id="5" name="Footer Placeholder 4">
            <a:extLst>
              <a:ext uri="{FF2B5EF4-FFF2-40B4-BE49-F238E27FC236}">
                <a16:creationId xmlns:a16="http://schemas.microsoft.com/office/drawing/2014/main" id="{E00DF839-CC17-4A68-B7E5-173F1D2AC42B}"/>
              </a:ext>
            </a:extLst>
          </p:cNvPr>
          <p:cNvSpPr>
            <a:spLocks noGrp="1"/>
          </p:cNvSpPr>
          <p:nvPr>
            <p:ph type="ftr" sz="quarter" idx="11"/>
          </p:nvPr>
        </p:nvSpPr>
        <p:spPr/>
        <p:txBody>
          <a:bodyPr/>
          <a:lstStyle/>
          <a:p>
            <a:r>
              <a:rPr lang="en-US" dirty="0"/>
              <a:t>M. Vretenar | NIMMS</a:t>
            </a:r>
          </a:p>
        </p:txBody>
      </p:sp>
      <p:sp>
        <p:nvSpPr>
          <p:cNvPr id="6" name="Slide Number Placeholder 5">
            <a:extLst>
              <a:ext uri="{FF2B5EF4-FFF2-40B4-BE49-F238E27FC236}">
                <a16:creationId xmlns:a16="http://schemas.microsoft.com/office/drawing/2014/main" id="{4A599F1C-FC8E-43C0-993F-FBD609303487}"/>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Picture 7">
            <a:extLst>
              <a:ext uri="{FF2B5EF4-FFF2-40B4-BE49-F238E27FC236}">
                <a16:creationId xmlns:a16="http://schemas.microsoft.com/office/drawing/2014/main" id="{A5034BEA-0E38-49A4-B9D1-0694A69999F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369787" y="3923301"/>
            <a:ext cx="3648893" cy="2075634"/>
          </a:xfrm>
          <a:prstGeom prst="rect">
            <a:avLst/>
          </a:prstGeom>
        </p:spPr>
      </p:pic>
      <p:sp>
        <p:nvSpPr>
          <p:cNvPr id="12" name="TextBox 11">
            <a:extLst>
              <a:ext uri="{FF2B5EF4-FFF2-40B4-BE49-F238E27FC236}">
                <a16:creationId xmlns:a16="http://schemas.microsoft.com/office/drawing/2014/main" id="{0C19D4A2-E075-4420-8290-581D5C8DFB9A}"/>
              </a:ext>
            </a:extLst>
          </p:cNvPr>
          <p:cNvSpPr txBox="1"/>
          <p:nvPr/>
        </p:nvSpPr>
        <p:spPr>
          <a:xfrm>
            <a:off x="208682" y="1034660"/>
            <a:ext cx="7707522" cy="193899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342900" indent="-342900">
              <a:buFontTx/>
              <a:buChar char="-"/>
            </a:pPr>
            <a:r>
              <a:rPr lang="en-US" altLang="en-US" sz="2000" dirty="0">
                <a:solidFill>
                  <a:srgbClr val="004197"/>
                </a:solidFill>
              </a:rPr>
              <a:t>Huge portfolio of </a:t>
            </a:r>
            <a:r>
              <a:rPr lang="en-US" altLang="en-US" sz="2000" dirty="0">
                <a:solidFill>
                  <a:srgbClr val="FF0000"/>
                </a:solidFill>
              </a:rPr>
              <a:t>CERN technologies </a:t>
            </a:r>
            <a:r>
              <a:rPr lang="en-US" altLang="en-US" sz="2000" dirty="0">
                <a:solidFill>
                  <a:srgbClr val="004197"/>
                </a:solidFill>
              </a:rPr>
              <a:t>with potential impact on society, some with related commercial interest;</a:t>
            </a:r>
          </a:p>
          <a:p>
            <a:pPr marL="342900" indent="-342900">
              <a:buFontTx/>
              <a:buChar char="-"/>
            </a:pPr>
            <a:r>
              <a:rPr lang="en-US" altLang="en-US" sz="2000" dirty="0">
                <a:solidFill>
                  <a:srgbClr val="004197"/>
                </a:solidFill>
              </a:rPr>
              <a:t>But: CERN technologies </a:t>
            </a:r>
            <a:r>
              <a:rPr lang="en-US" altLang="en-US" sz="2000" dirty="0">
                <a:solidFill>
                  <a:srgbClr val="FF0000"/>
                </a:solidFill>
              </a:rPr>
              <a:t>as such </a:t>
            </a:r>
            <a:r>
              <a:rPr lang="en-US" altLang="en-US" sz="2000" dirty="0">
                <a:solidFill>
                  <a:srgbClr val="004197"/>
                </a:solidFill>
              </a:rPr>
              <a:t>(optimized for particle physics) have little or no </a:t>
            </a:r>
            <a:r>
              <a:rPr lang="en-US" altLang="en-US" sz="2000" dirty="0">
                <a:solidFill>
                  <a:srgbClr val="FF0000"/>
                </a:solidFill>
              </a:rPr>
              <a:t>direct</a:t>
            </a:r>
            <a:r>
              <a:rPr lang="en-US" altLang="en-US" sz="2000" dirty="0">
                <a:solidFill>
                  <a:srgbClr val="004197"/>
                </a:solidFill>
              </a:rPr>
              <a:t> interest;</a:t>
            </a:r>
          </a:p>
          <a:p>
            <a:pPr marL="342900" indent="-342900">
              <a:buFontTx/>
              <a:buChar char="-"/>
            </a:pPr>
            <a:r>
              <a:rPr lang="en-US" altLang="en-US" sz="2000" b="1" dirty="0">
                <a:solidFill>
                  <a:srgbClr val="004197"/>
                </a:solidFill>
              </a:rPr>
              <a:t>An </a:t>
            </a:r>
            <a:r>
              <a:rPr lang="en-US" altLang="en-US" sz="2000" b="1" dirty="0">
                <a:solidFill>
                  <a:srgbClr val="FF0000"/>
                </a:solidFill>
              </a:rPr>
              <a:t>additional R&amp;D step is needed</a:t>
            </a:r>
            <a:r>
              <a:rPr lang="en-US" altLang="en-US" sz="2000" b="1" dirty="0">
                <a:solidFill>
                  <a:srgbClr val="004197"/>
                </a:solidFill>
              </a:rPr>
              <a:t>, </a:t>
            </a:r>
            <a:r>
              <a:rPr lang="en-US" altLang="en-US" sz="2000" dirty="0">
                <a:solidFill>
                  <a:srgbClr val="004197"/>
                </a:solidFill>
              </a:rPr>
              <a:t>to adapt CERN technologies to what is required by society and by the market.</a:t>
            </a:r>
          </a:p>
        </p:txBody>
      </p:sp>
      <p:pic>
        <p:nvPicPr>
          <p:cNvPr id="15" name="Picture 14">
            <a:extLst>
              <a:ext uri="{FF2B5EF4-FFF2-40B4-BE49-F238E27FC236}">
                <a16:creationId xmlns:a16="http://schemas.microsoft.com/office/drawing/2014/main" id="{D475863B-C2D7-40C6-83A5-93D78A767DF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2304" y="1163563"/>
            <a:ext cx="2688101" cy="1793934"/>
          </a:xfrm>
          <a:prstGeom prst="rect">
            <a:avLst/>
          </a:prstGeom>
        </p:spPr>
      </p:pic>
      <p:sp>
        <p:nvSpPr>
          <p:cNvPr id="16" name="TextBox 15">
            <a:extLst>
              <a:ext uri="{FF2B5EF4-FFF2-40B4-BE49-F238E27FC236}">
                <a16:creationId xmlns:a16="http://schemas.microsoft.com/office/drawing/2014/main" id="{D9BD1D14-384A-4EEB-AFC9-8695EBFD93D9}"/>
              </a:ext>
            </a:extLst>
          </p:cNvPr>
          <p:cNvSpPr txBox="1"/>
          <p:nvPr/>
        </p:nvSpPr>
        <p:spPr>
          <a:xfrm>
            <a:off x="8182304" y="886564"/>
            <a:ext cx="2526333" cy="276999"/>
          </a:xfrm>
          <a:prstGeom prst="rect">
            <a:avLst/>
          </a:prstGeom>
          <a:noFill/>
        </p:spPr>
        <p:txBody>
          <a:bodyPr wrap="none" lIns="0" tIns="0" rIns="0" bIns="0" rtlCol="0">
            <a:spAutoFit/>
          </a:bodyPr>
          <a:lstStyle/>
          <a:p>
            <a:pPr algn="l"/>
            <a:r>
              <a:rPr lang="fr-CH" dirty="0"/>
              <a:t>EXAMPLE: 	Linac4</a:t>
            </a:r>
          </a:p>
        </p:txBody>
      </p:sp>
      <p:sp>
        <p:nvSpPr>
          <p:cNvPr id="17" name="TextBox 16">
            <a:extLst>
              <a:ext uri="{FF2B5EF4-FFF2-40B4-BE49-F238E27FC236}">
                <a16:creationId xmlns:a16="http://schemas.microsoft.com/office/drawing/2014/main" id="{1BA15441-E07C-4893-9550-1FCE4ED67D79}"/>
              </a:ext>
            </a:extLst>
          </p:cNvPr>
          <p:cNvSpPr txBox="1"/>
          <p:nvPr/>
        </p:nvSpPr>
        <p:spPr>
          <a:xfrm>
            <a:off x="11038269" y="1158178"/>
            <a:ext cx="1024759" cy="1292662"/>
          </a:xfrm>
          <a:prstGeom prst="rect">
            <a:avLst/>
          </a:prstGeom>
          <a:noFill/>
        </p:spPr>
        <p:txBody>
          <a:bodyPr wrap="square" lIns="0" tIns="0" rIns="0" bIns="0" rtlCol="0">
            <a:spAutoFit/>
          </a:bodyPr>
          <a:lstStyle/>
          <a:p>
            <a:pPr algn="l"/>
            <a:r>
              <a:rPr lang="en-GB" sz="1200" dirty="0"/>
              <a:t>Developed for particle physics, no societal or commercial interest as such</a:t>
            </a:r>
          </a:p>
        </p:txBody>
      </p:sp>
      <p:sp>
        <p:nvSpPr>
          <p:cNvPr id="18" name="Arrow: Down 17">
            <a:extLst>
              <a:ext uri="{FF2B5EF4-FFF2-40B4-BE49-F238E27FC236}">
                <a16:creationId xmlns:a16="http://schemas.microsoft.com/office/drawing/2014/main" id="{DCEC5929-8DC3-418E-AF1D-95810B943091}"/>
              </a:ext>
            </a:extLst>
          </p:cNvPr>
          <p:cNvSpPr/>
          <p:nvPr/>
        </p:nvSpPr>
        <p:spPr>
          <a:xfrm>
            <a:off x="8333313" y="3071242"/>
            <a:ext cx="417786" cy="4440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5053D187-E429-400D-9A45-C71810CBB00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82304" y="3560130"/>
            <a:ext cx="2209087" cy="1477327"/>
          </a:xfrm>
          <a:prstGeom prst="rect">
            <a:avLst/>
          </a:prstGeom>
        </p:spPr>
      </p:pic>
      <p:sp>
        <p:nvSpPr>
          <p:cNvPr id="21" name="TextBox 20">
            <a:extLst>
              <a:ext uri="{FF2B5EF4-FFF2-40B4-BE49-F238E27FC236}">
                <a16:creationId xmlns:a16="http://schemas.microsoft.com/office/drawing/2014/main" id="{44D38ABF-B44E-4E4B-A3C7-CEDE2061F110}"/>
              </a:ext>
            </a:extLst>
          </p:cNvPr>
          <p:cNvSpPr txBox="1"/>
          <p:nvPr/>
        </p:nvSpPr>
        <p:spPr>
          <a:xfrm>
            <a:off x="10555014" y="3589596"/>
            <a:ext cx="1608083" cy="1292662"/>
          </a:xfrm>
          <a:prstGeom prst="rect">
            <a:avLst/>
          </a:prstGeom>
          <a:noFill/>
        </p:spPr>
        <p:txBody>
          <a:bodyPr wrap="square" lIns="0" tIns="0" rIns="0" bIns="0" rtlCol="0">
            <a:spAutoFit/>
          </a:bodyPr>
          <a:lstStyle/>
          <a:p>
            <a:r>
              <a:rPr lang="en-GB" sz="1200" dirty="0"/>
              <a:t>Developed using Linac4 technology, for </a:t>
            </a:r>
            <a:r>
              <a:rPr lang="en-GB" sz="1200" dirty="0">
                <a:solidFill>
                  <a:srgbClr val="FF0000"/>
                </a:solidFill>
              </a:rPr>
              <a:t>medical and societal </a:t>
            </a:r>
            <a:r>
              <a:rPr lang="en-GB" sz="1200" dirty="0"/>
              <a:t>applications (2 years, 1.5 MCHF shared between CERN and industrial partner)</a:t>
            </a:r>
          </a:p>
        </p:txBody>
      </p:sp>
      <p:sp>
        <p:nvSpPr>
          <p:cNvPr id="23" name="TextBox 22">
            <a:extLst>
              <a:ext uri="{FF2B5EF4-FFF2-40B4-BE49-F238E27FC236}">
                <a16:creationId xmlns:a16="http://schemas.microsoft.com/office/drawing/2014/main" id="{361E4109-F15D-482B-B409-5EBDB6BA4978}"/>
              </a:ext>
            </a:extLst>
          </p:cNvPr>
          <p:cNvSpPr txBox="1"/>
          <p:nvPr/>
        </p:nvSpPr>
        <p:spPr>
          <a:xfrm>
            <a:off x="8853575" y="3127719"/>
            <a:ext cx="3257302" cy="276999"/>
          </a:xfrm>
          <a:prstGeom prst="rect">
            <a:avLst/>
          </a:prstGeom>
          <a:noFill/>
        </p:spPr>
        <p:txBody>
          <a:bodyPr wrap="none" lIns="0" tIns="0" rIns="0" bIns="0" rtlCol="0">
            <a:spAutoFit/>
          </a:bodyPr>
          <a:lstStyle/>
          <a:p>
            <a:pPr algn="l"/>
            <a:r>
              <a:rPr lang="fr-CH" dirty="0"/>
              <a:t>The CERN high-</a:t>
            </a:r>
            <a:r>
              <a:rPr lang="fr-CH" dirty="0" err="1"/>
              <a:t>frequency</a:t>
            </a:r>
            <a:r>
              <a:rPr lang="fr-CH" dirty="0"/>
              <a:t> RFQ</a:t>
            </a:r>
          </a:p>
        </p:txBody>
      </p:sp>
      <p:pic>
        <p:nvPicPr>
          <p:cNvPr id="25" name="Picture 24" descr="A close up of a shop&#10;&#10;Description automatically generated">
            <a:extLst>
              <a:ext uri="{FF2B5EF4-FFF2-40B4-BE49-F238E27FC236}">
                <a16:creationId xmlns:a16="http://schemas.microsoft.com/office/drawing/2014/main" id="{6F8A196B-7482-4DBF-8BB8-36FBA009696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186024" y="4961118"/>
            <a:ext cx="3705252" cy="1211746"/>
          </a:xfrm>
          <a:prstGeom prst="rect">
            <a:avLst/>
          </a:prstGeom>
        </p:spPr>
      </p:pic>
      <p:sp>
        <p:nvSpPr>
          <p:cNvPr id="28" name="TextBox 27">
            <a:extLst>
              <a:ext uri="{FF2B5EF4-FFF2-40B4-BE49-F238E27FC236}">
                <a16:creationId xmlns:a16="http://schemas.microsoft.com/office/drawing/2014/main" id="{CDC60AB6-EC92-4146-99FF-F19267B80135}"/>
              </a:ext>
            </a:extLst>
          </p:cNvPr>
          <p:cNvSpPr txBox="1"/>
          <p:nvPr/>
        </p:nvSpPr>
        <p:spPr>
          <a:xfrm>
            <a:off x="208681" y="3081333"/>
            <a:ext cx="7707523" cy="923330"/>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GB" dirty="0"/>
              <a:t>The </a:t>
            </a:r>
            <a:r>
              <a:rPr lang="en-GB" b="1" dirty="0">
                <a:solidFill>
                  <a:srgbClr val="FFC000"/>
                </a:solidFill>
              </a:rPr>
              <a:t>Next Ion Medical Machine Study (NIMMS) </a:t>
            </a:r>
            <a:r>
              <a:rPr lang="en-GB" dirty="0"/>
              <a:t>is a CERN-based initiative, aimed at leveraging on CERN technologies developed for HEP for a new generation of accelerators for cancer therapy with ion beams</a:t>
            </a:r>
          </a:p>
        </p:txBody>
      </p:sp>
      <p:sp>
        <p:nvSpPr>
          <p:cNvPr id="30" name="TextBox 29">
            <a:extLst>
              <a:ext uri="{FF2B5EF4-FFF2-40B4-BE49-F238E27FC236}">
                <a16:creationId xmlns:a16="http://schemas.microsoft.com/office/drawing/2014/main" id="{7F4520A3-181D-4FF0-A873-818307C4DB06}"/>
              </a:ext>
            </a:extLst>
          </p:cNvPr>
          <p:cNvSpPr txBox="1"/>
          <p:nvPr/>
        </p:nvSpPr>
        <p:spPr>
          <a:xfrm>
            <a:off x="23554" y="3992069"/>
            <a:ext cx="4490848" cy="1831271"/>
          </a:xfrm>
          <a:prstGeom prst="rect">
            <a:avLst/>
          </a:prstGeom>
          <a:noFill/>
        </p:spPr>
        <p:txBody>
          <a:bodyPr wrap="square" rtlCol="0">
            <a:spAutoFit/>
          </a:bodyPr>
          <a:lstStyle/>
          <a:p>
            <a:pPr>
              <a:spcAft>
                <a:spcPts val="600"/>
              </a:spcAft>
            </a:pPr>
            <a:r>
              <a:rPr lang="en-US" altLang="en-US" sz="1400" b="1" dirty="0">
                <a:solidFill>
                  <a:srgbClr val="004197"/>
                </a:solidFill>
              </a:rPr>
              <a:t>Challenges:</a:t>
            </a:r>
          </a:p>
          <a:p>
            <a:pPr marL="285750" indent="-285750">
              <a:spcAft>
                <a:spcPts val="600"/>
              </a:spcAft>
              <a:buFontTx/>
              <a:buChar char="-"/>
            </a:pPr>
            <a:r>
              <a:rPr lang="en-US" altLang="en-US" sz="1400" dirty="0">
                <a:solidFill>
                  <a:srgbClr val="004197"/>
                </a:solidFill>
              </a:rPr>
              <a:t>Promote the development within a wide collaboration;</a:t>
            </a:r>
          </a:p>
          <a:p>
            <a:pPr marL="285750" indent="-285750">
              <a:spcAft>
                <a:spcPts val="600"/>
              </a:spcAft>
              <a:buFontTx/>
              <a:buChar char="-"/>
            </a:pPr>
            <a:r>
              <a:rPr lang="en-US" altLang="en-US" sz="1400" dirty="0">
                <a:solidFill>
                  <a:srgbClr val="004197"/>
                </a:solidFill>
              </a:rPr>
              <a:t>In close contact with the final users, to privilege “market pull” against “technology push”;</a:t>
            </a:r>
          </a:p>
          <a:p>
            <a:pPr marL="285750" indent="-285750">
              <a:spcAft>
                <a:spcPts val="600"/>
              </a:spcAft>
              <a:buFontTx/>
              <a:buChar char="-"/>
            </a:pPr>
            <a:r>
              <a:rPr lang="en-US" altLang="en-US" sz="1400" dirty="0">
                <a:solidFill>
                  <a:srgbClr val="004197"/>
                </a:solidFill>
              </a:rPr>
              <a:t>Combining competences and expertise from many different CERN and non-CERN groups and teams</a:t>
            </a:r>
          </a:p>
        </p:txBody>
      </p:sp>
      <p:sp>
        <p:nvSpPr>
          <p:cNvPr id="2" name="TextBox 1">
            <a:extLst>
              <a:ext uri="{FF2B5EF4-FFF2-40B4-BE49-F238E27FC236}">
                <a16:creationId xmlns:a16="http://schemas.microsoft.com/office/drawing/2014/main" id="{79CFC5A1-E53E-47F3-9A38-8D753B0DA881}"/>
              </a:ext>
            </a:extLst>
          </p:cNvPr>
          <p:cNvSpPr txBox="1"/>
          <p:nvPr/>
        </p:nvSpPr>
        <p:spPr>
          <a:xfrm>
            <a:off x="192183" y="5971436"/>
            <a:ext cx="7707523" cy="276999"/>
          </a:xfrm>
          <a:prstGeom prst="rect">
            <a:avLst/>
          </a:prstGeom>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l"/>
            <a:r>
              <a:rPr lang="en-GB" dirty="0"/>
              <a:t> Wider Goal: highlight the social benefit of technologies developed for HEP</a:t>
            </a:r>
          </a:p>
        </p:txBody>
      </p:sp>
    </p:spTree>
    <p:extLst>
      <p:ext uri="{BB962C8B-B14F-4D97-AF65-F5344CB8AC3E}">
        <p14:creationId xmlns:p14="http://schemas.microsoft.com/office/powerpoint/2010/main" val="11788925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15A9F1-A40D-4BD6-8726-73150D873389}"/>
              </a:ext>
            </a:extLst>
          </p:cNvPr>
          <p:cNvSpPr>
            <a:spLocks noGrp="1"/>
          </p:cNvSpPr>
          <p:nvPr>
            <p:ph type="title"/>
          </p:nvPr>
        </p:nvSpPr>
        <p:spPr/>
        <p:txBody>
          <a:bodyPr/>
          <a:lstStyle/>
          <a:p>
            <a:r>
              <a:rPr lang="fr-CH" dirty="0"/>
              <a:t>SC magnets for synchrotrons and gantries </a:t>
            </a:r>
            <a:endParaRPr lang="en-GB" dirty="0"/>
          </a:p>
        </p:txBody>
      </p:sp>
      <p:sp>
        <p:nvSpPr>
          <p:cNvPr id="4" name="Date Placeholder 3">
            <a:extLst>
              <a:ext uri="{FF2B5EF4-FFF2-40B4-BE49-F238E27FC236}">
                <a16:creationId xmlns:a16="http://schemas.microsoft.com/office/drawing/2014/main" id="{90D6C2DA-0A06-4F53-8952-0F3BA9858027}"/>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E7317D00-2E3D-4C4E-869C-DFE4DDF5473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graphicFrame>
        <p:nvGraphicFramePr>
          <p:cNvPr id="7" name="Table 6">
            <a:extLst>
              <a:ext uri="{FF2B5EF4-FFF2-40B4-BE49-F238E27FC236}">
                <a16:creationId xmlns:a16="http://schemas.microsoft.com/office/drawing/2014/main" id="{2C602CB6-9B99-47CC-9241-2FCC420B4BD7}"/>
              </a:ext>
            </a:extLst>
          </p:cNvPr>
          <p:cNvGraphicFramePr>
            <a:graphicFrameLocks noGrp="1"/>
          </p:cNvGraphicFramePr>
          <p:nvPr>
            <p:extLst>
              <p:ext uri="{D42A27DB-BD31-4B8C-83A1-F6EECF244321}">
                <p14:modId xmlns:p14="http://schemas.microsoft.com/office/powerpoint/2010/main" val="2625172904"/>
              </p:ext>
            </p:extLst>
          </p:nvPr>
        </p:nvGraphicFramePr>
        <p:xfrm>
          <a:off x="6923430" y="1292569"/>
          <a:ext cx="4951731" cy="2286000"/>
        </p:xfrm>
        <a:graphic>
          <a:graphicData uri="http://schemas.openxmlformats.org/drawingml/2006/table">
            <a:tbl>
              <a:tblPr firstRow="1" firstCol="1" bandRow="1">
                <a:tableStyleId>{8EC20E35-A176-4012-BC5E-935CFFF8708E}</a:tableStyleId>
              </a:tblPr>
              <a:tblGrid>
                <a:gridCol w="1746885">
                  <a:extLst>
                    <a:ext uri="{9D8B030D-6E8A-4147-A177-3AD203B41FA5}">
                      <a16:colId xmlns:a16="http://schemas.microsoft.com/office/drawing/2014/main" val="700764407"/>
                    </a:ext>
                  </a:extLst>
                </a:gridCol>
                <a:gridCol w="1408748">
                  <a:extLst>
                    <a:ext uri="{9D8B030D-6E8A-4147-A177-3AD203B41FA5}">
                      <a16:colId xmlns:a16="http://schemas.microsoft.com/office/drawing/2014/main" val="4203984703"/>
                    </a:ext>
                  </a:extLst>
                </a:gridCol>
                <a:gridCol w="1796098">
                  <a:extLst>
                    <a:ext uri="{9D8B030D-6E8A-4147-A177-3AD203B41FA5}">
                      <a16:colId xmlns:a16="http://schemas.microsoft.com/office/drawing/2014/main" val="631633327"/>
                    </a:ext>
                  </a:extLst>
                </a:gridCol>
              </a:tblGrid>
              <a:tr h="0">
                <a:tc>
                  <a:txBody>
                    <a:bodyPr/>
                    <a:lstStyle/>
                    <a:p>
                      <a:pPr algn="just">
                        <a:spcBef>
                          <a:spcPts val="200"/>
                        </a:spcBef>
                        <a:spcAft>
                          <a:spcPts val="200"/>
                        </a:spcAft>
                      </a:pPr>
                      <a:r>
                        <a:rPr lang="en-GB" sz="1000">
                          <a:effectLst/>
                        </a:rPr>
                        <a:t>Parameter</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just">
                        <a:spcBef>
                          <a:spcPts val="200"/>
                        </a:spcBef>
                        <a:spcAft>
                          <a:spcPts val="200"/>
                        </a:spcAft>
                      </a:pPr>
                      <a:r>
                        <a:rPr lang="en-GB" sz="1000">
                          <a:effectLst/>
                        </a:rPr>
                        <a:t>Synchrotron magnet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just">
                        <a:spcBef>
                          <a:spcPts val="200"/>
                        </a:spcBef>
                        <a:spcAft>
                          <a:spcPts val="200"/>
                        </a:spcAft>
                      </a:pPr>
                      <a:r>
                        <a:rPr lang="en-GB" sz="1000">
                          <a:effectLst/>
                        </a:rPr>
                        <a:t>Prototype Magnet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712741710"/>
                  </a:ext>
                </a:extLst>
              </a:tr>
              <a:tr h="0">
                <a:tc>
                  <a:txBody>
                    <a:bodyPr/>
                    <a:lstStyle/>
                    <a:p>
                      <a:pPr algn="just">
                        <a:spcBef>
                          <a:spcPts val="200"/>
                        </a:spcBef>
                        <a:spcAft>
                          <a:spcPts val="200"/>
                        </a:spcAft>
                      </a:pPr>
                      <a:r>
                        <a:rPr lang="en-GB" sz="1000">
                          <a:effectLst/>
                        </a:rPr>
                        <a:t>B</a:t>
                      </a:r>
                      <a:r>
                        <a:rPr lang="en-GB" sz="1000">
                          <a:effectLst/>
                          <a:sym typeface="Symbol" panose="05050102010706020507" pitchFamily="18" charset="2"/>
                        </a:rPr>
                        <a:t></a:t>
                      </a:r>
                      <a:r>
                        <a:rPr lang="en-GB" sz="1000">
                          <a:effectLst/>
                        </a:rPr>
                        <a:t> (Tm)</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6.6</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6.6</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158392548"/>
                  </a:ext>
                </a:extLst>
              </a:tr>
              <a:tr h="0">
                <a:tc>
                  <a:txBody>
                    <a:bodyPr/>
                    <a:lstStyle/>
                    <a:p>
                      <a:pPr algn="just">
                        <a:spcBef>
                          <a:spcPts val="200"/>
                        </a:spcBef>
                        <a:spcAft>
                          <a:spcPts val="200"/>
                        </a:spcAft>
                      </a:pPr>
                      <a:r>
                        <a:rPr lang="en-GB" sz="1000">
                          <a:effectLst/>
                        </a:rPr>
                        <a:t>B</a:t>
                      </a:r>
                      <a:r>
                        <a:rPr lang="en-GB" sz="1000" baseline="-25000">
                          <a:effectLst/>
                        </a:rPr>
                        <a:t>0</a:t>
                      </a:r>
                      <a:r>
                        <a:rPr lang="en-GB" sz="1000">
                          <a:effectLst/>
                        </a:rPr>
                        <a:t> dipole (T)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3.0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4-5</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955590179"/>
                  </a:ext>
                </a:extLst>
              </a:tr>
              <a:tr h="0">
                <a:tc>
                  <a:txBody>
                    <a:bodyPr/>
                    <a:lstStyle/>
                    <a:p>
                      <a:pPr algn="just">
                        <a:spcBef>
                          <a:spcPts val="200"/>
                        </a:spcBef>
                        <a:spcAft>
                          <a:spcPts val="200"/>
                        </a:spcAft>
                      </a:pPr>
                      <a:r>
                        <a:rPr lang="en-GB" sz="1000">
                          <a:effectLst/>
                        </a:rPr>
                        <a:t>Coil apert. (mm)</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70-90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60 (90)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94599258"/>
                  </a:ext>
                </a:extLst>
              </a:tr>
              <a:tr h="0">
                <a:tc>
                  <a:txBody>
                    <a:bodyPr/>
                    <a:lstStyle/>
                    <a:p>
                      <a:pPr algn="just">
                        <a:spcBef>
                          <a:spcPts val="200"/>
                        </a:spcBef>
                        <a:spcAft>
                          <a:spcPts val="200"/>
                        </a:spcAft>
                      </a:pPr>
                      <a:r>
                        <a:rPr lang="en-GB" sz="1000">
                          <a:effectLst/>
                        </a:rPr>
                        <a:t>Curvature radius (m)</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2.2</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2.2 ,  </a:t>
                      </a:r>
                      <a:r>
                        <a:rPr lang="en-GB" sz="1000">
                          <a:effectLst/>
                          <a:sym typeface="Symbol" panose="05050102010706020507" pitchFamily="18" charset="2"/>
                        </a:rPr>
                        <a: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28523903"/>
                  </a:ext>
                </a:extLst>
              </a:tr>
              <a:tr h="0">
                <a:tc>
                  <a:txBody>
                    <a:bodyPr/>
                    <a:lstStyle/>
                    <a:p>
                      <a:pPr algn="just">
                        <a:spcBef>
                          <a:spcPts val="200"/>
                        </a:spcBef>
                        <a:spcAft>
                          <a:spcPts val="200"/>
                        </a:spcAft>
                      </a:pPr>
                      <a:r>
                        <a:rPr lang="en-GB" sz="1000">
                          <a:effectLst/>
                        </a:rPr>
                        <a:t>Ramp Rate (T/s)</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1</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0.15-1</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400294472"/>
                  </a:ext>
                </a:extLst>
              </a:tr>
              <a:tr h="0">
                <a:tc>
                  <a:txBody>
                    <a:bodyPr/>
                    <a:lstStyle/>
                    <a:p>
                      <a:pPr algn="just">
                        <a:spcBef>
                          <a:spcPts val="200"/>
                        </a:spcBef>
                        <a:spcAft>
                          <a:spcPts val="200"/>
                        </a:spcAft>
                      </a:pPr>
                      <a:r>
                        <a:rPr lang="en-GB" sz="1000">
                          <a:effectLst/>
                        </a:rPr>
                        <a:t>Field Quality (10</a:t>
                      </a:r>
                      <a:r>
                        <a:rPr lang="en-GB" sz="1000" baseline="30000">
                          <a:effectLst/>
                        </a:rPr>
                        <a:t>-4</a:t>
                      </a:r>
                      <a:r>
                        <a:rPr lang="en-GB" sz="1000">
                          <a:effectLst/>
                        </a:rPr>
                        <a: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1-2</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10-20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592415738"/>
                  </a:ext>
                </a:extLst>
              </a:tr>
              <a:tr h="0">
                <a:tc>
                  <a:txBody>
                    <a:bodyPr/>
                    <a:lstStyle/>
                    <a:p>
                      <a:pPr algn="just">
                        <a:spcBef>
                          <a:spcPts val="200"/>
                        </a:spcBef>
                        <a:spcAft>
                          <a:spcPts val="200"/>
                        </a:spcAft>
                      </a:pPr>
                      <a:r>
                        <a:rPr lang="en-GB" sz="1000">
                          <a:effectLst/>
                        </a:rPr>
                        <a:t>Deflecting angle</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90</a:t>
                      </a:r>
                      <a:r>
                        <a:rPr lang="en-GB" sz="1000">
                          <a:effectLst/>
                          <a:sym typeface="Symbol" panose="05050102010706020507" pitchFamily="18" charset="2"/>
                        </a:rPr>
                        <a: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0 - 45</a:t>
                      </a:r>
                      <a:r>
                        <a:rPr lang="en-GB" sz="1000">
                          <a:effectLst/>
                          <a:sym typeface="Symbol" panose="05050102010706020507" pitchFamily="18" charset="2"/>
                        </a:rPr>
                        <a: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170050158"/>
                  </a:ext>
                </a:extLst>
              </a:tr>
              <a:tr h="0">
                <a:tc>
                  <a:txBody>
                    <a:bodyPr/>
                    <a:lstStyle/>
                    <a:p>
                      <a:pPr algn="just">
                        <a:spcBef>
                          <a:spcPts val="200"/>
                        </a:spcBef>
                        <a:spcAft>
                          <a:spcPts val="200"/>
                        </a:spcAft>
                      </a:pPr>
                      <a:r>
                        <a:rPr lang="en-GB" sz="1000">
                          <a:effectLst/>
                        </a:rPr>
                        <a:t>Alternating-Gradient </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yes (triplet)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N/A</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113590165"/>
                  </a:ext>
                </a:extLst>
              </a:tr>
              <a:tr h="0">
                <a:tc>
                  <a:txBody>
                    <a:bodyPr/>
                    <a:lstStyle/>
                    <a:p>
                      <a:pPr algn="just">
                        <a:spcBef>
                          <a:spcPts val="200"/>
                        </a:spcBef>
                        <a:spcAft>
                          <a:spcPts val="200"/>
                        </a:spcAft>
                      </a:pPr>
                      <a:r>
                        <a:rPr lang="en-GB" sz="1000">
                          <a:effectLst/>
                        </a:rPr>
                        <a:t>Quad gradient (T/m)</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40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40</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648174044"/>
                  </a:ext>
                </a:extLst>
              </a:tr>
              <a:tr h="0">
                <a:tc>
                  <a:txBody>
                    <a:bodyPr/>
                    <a:lstStyle/>
                    <a:p>
                      <a:pPr algn="just">
                        <a:spcBef>
                          <a:spcPts val="200"/>
                        </a:spcBef>
                        <a:spcAft>
                          <a:spcPts val="200"/>
                        </a:spcAft>
                      </a:pPr>
                      <a:r>
                        <a:rPr lang="en-GB" sz="1000">
                          <a:effectLst/>
                        </a:rPr>
                        <a:t>B</a:t>
                      </a:r>
                      <a:r>
                        <a:rPr lang="en-GB" sz="1000" baseline="-25000">
                          <a:effectLst/>
                        </a:rPr>
                        <a:t>quad</a:t>
                      </a:r>
                      <a:r>
                        <a:rPr lang="en-GB" sz="1000">
                          <a:effectLst/>
                        </a:rPr>
                        <a:t> peak  (T)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1.54- 1.98</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1.2</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409789263"/>
                  </a:ext>
                </a:extLst>
              </a:tr>
              <a:tr h="0">
                <a:tc>
                  <a:txBody>
                    <a:bodyPr/>
                    <a:lstStyle/>
                    <a:p>
                      <a:pPr algn="just">
                        <a:spcBef>
                          <a:spcPts val="200"/>
                        </a:spcBef>
                        <a:spcAft>
                          <a:spcPts val="200"/>
                        </a:spcAft>
                      </a:pPr>
                      <a:r>
                        <a:rPr lang="en-GB" sz="1000">
                          <a:effectLst/>
                        </a:rPr>
                        <a:t>B</a:t>
                      </a:r>
                      <a:r>
                        <a:rPr lang="en-GB" sz="1000" baseline="-25000">
                          <a:effectLst/>
                        </a:rPr>
                        <a:t>peak</a:t>
                      </a:r>
                      <a:r>
                        <a:rPr lang="en-GB" sz="1000">
                          <a:effectLst/>
                        </a:rPr>
                        <a:t> coil (T)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4.6 - 5</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5.6-7</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331957522"/>
                  </a:ext>
                </a:extLst>
              </a:tr>
              <a:tr h="0">
                <a:tc>
                  <a:txBody>
                    <a:bodyPr/>
                    <a:lstStyle/>
                    <a:p>
                      <a:pPr algn="just">
                        <a:spcBef>
                          <a:spcPts val="200"/>
                        </a:spcBef>
                        <a:spcAft>
                          <a:spcPts val="200"/>
                        </a:spcAft>
                      </a:pPr>
                      <a:r>
                        <a:rPr lang="en-GB" sz="1000">
                          <a:effectLst/>
                        </a:rPr>
                        <a:t>Operating current (kA)</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&lt; 6</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&lt; 5</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007746895"/>
                  </a:ext>
                </a:extLst>
              </a:tr>
              <a:tr h="0">
                <a:tc>
                  <a:txBody>
                    <a:bodyPr/>
                    <a:lstStyle/>
                    <a:p>
                      <a:pPr algn="just">
                        <a:spcBef>
                          <a:spcPts val="200"/>
                        </a:spcBef>
                        <a:spcAft>
                          <a:spcPts val="200"/>
                        </a:spcAft>
                      </a:pPr>
                      <a:r>
                        <a:rPr lang="en-GB" sz="1000">
                          <a:effectLst/>
                        </a:rPr>
                        <a:t>Type of Superconductor</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NbTi (Nb</a:t>
                      </a:r>
                      <a:r>
                        <a:rPr lang="en-GB" sz="1000" baseline="-25000">
                          <a:effectLst/>
                        </a:rPr>
                        <a:t>3</a:t>
                      </a:r>
                      <a:r>
                        <a:rPr lang="en-GB" sz="1000">
                          <a:effectLst/>
                        </a:rPr>
                        <a:t>Sn)</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NbTi (curved), HTS (straight)</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84811420"/>
                  </a:ext>
                </a:extLst>
              </a:tr>
              <a:tr h="0">
                <a:tc>
                  <a:txBody>
                    <a:bodyPr/>
                    <a:lstStyle/>
                    <a:p>
                      <a:pPr algn="just">
                        <a:spcBef>
                          <a:spcPts val="200"/>
                        </a:spcBef>
                        <a:spcAft>
                          <a:spcPts val="200"/>
                        </a:spcAft>
                      </a:pPr>
                      <a:r>
                        <a:rPr lang="en-GB" sz="1000">
                          <a:effectLst/>
                        </a:rPr>
                        <a:t>Operating temperature (K)</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a:effectLst/>
                        </a:rPr>
                        <a:t>5 (8)</a:t>
                      </a:r>
                      <a:endParaRPr lang="en-GB" sz="1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dirty="0">
                          <a:effectLst/>
                        </a:rPr>
                        <a:t>5 (20)</a:t>
                      </a:r>
                      <a:endParaRPr lang="en-GB" sz="100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518942755"/>
                  </a:ext>
                </a:extLst>
              </a:tr>
            </a:tbl>
          </a:graphicData>
        </a:graphic>
      </p:graphicFrame>
      <p:sp>
        <p:nvSpPr>
          <p:cNvPr id="9" name="TextBox 8">
            <a:extLst>
              <a:ext uri="{FF2B5EF4-FFF2-40B4-BE49-F238E27FC236}">
                <a16:creationId xmlns:a16="http://schemas.microsoft.com/office/drawing/2014/main" id="{85C63B0E-1405-4586-B836-685FC68A0D17}"/>
              </a:ext>
            </a:extLst>
          </p:cNvPr>
          <p:cNvSpPr txBox="1"/>
          <p:nvPr/>
        </p:nvSpPr>
        <p:spPr>
          <a:xfrm>
            <a:off x="212235" y="992367"/>
            <a:ext cx="6588693" cy="2131353"/>
          </a:xfrm>
          <a:prstGeom prst="rect">
            <a:avLst/>
          </a:prstGeom>
          <a:noFill/>
        </p:spPr>
        <p:txBody>
          <a:bodyPr wrap="square" lIns="0" tIns="0" rIns="0" bIns="0" rtlCol="0">
            <a:spAutoFit/>
          </a:bodyPr>
          <a:lstStyle/>
          <a:p>
            <a:pPr algn="l"/>
            <a:r>
              <a:rPr lang="en-GB" sz="1600" dirty="0"/>
              <a:t>High Energy Physics is promoting a wide international effort in the development of conductors, designs and technologies for SC magnets.</a:t>
            </a:r>
          </a:p>
          <a:p>
            <a:pPr algn="l"/>
            <a:endParaRPr lang="en-GB" sz="1050" dirty="0"/>
          </a:p>
          <a:p>
            <a:pPr algn="l"/>
            <a:r>
              <a:rPr lang="en-GB" sz="1600" dirty="0"/>
              <a:t>NIMMS aims at profiting of this R&amp;D effort for compact synchrotron and gantry magnets. </a:t>
            </a:r>
          </a:p>
          <a:p>
            <a:pPr algn="l"/>
            <a:endParaRPr lang="en-GB" sz="1600" dirty="0"/>
          </a:p>
          <a:p>
            <a:pPr algn="l"/>
            <a:r>
              <a:rPr lang="en-GB" sz="1600" dirty="0"/>
              <a:t>Some of the challenges are common, other are specific for medical accelerator magnets: </a:t>
            </a:r>
            <a:r>
              <a:rPr lang="en-GB" sz="1600" dirty="0">
                <a:solidFill>
                  <a:srgbClr val="FF0000"/>
                </a:solidFill>
              </a:rPr>
              <a:t>ramping field, curved shape, quadrupole integration, use of cryocoolers</a:t>
            </a:r>
            <a:r>
              <a:rPr lang="en-GB" sz="1600" dirty="0"/>
              <a:t>.</a:t>
            </a:r>
          </a:p>
        </p:txBody>
      </p:sp>
      <p:sp>
        <p:nvSpPr>
          <p:cNvPr id="2" name="TextBox 1">
            <a:extLst>
              <a:ext uri="{FF2B5EF4-FFF2-40B4-BE49-F238E27FC236}">
                <a16:creationId xmlns:a16="http://schemas.microsoft.com/office/drawing/2014/main" id="{953D183B-1FF3-4631-B77F-9D8786009CB3}"/>
              </a:ext>
            </a:extLst>
          </p:cNvPr>
          <p:cNvSpPr txBox="1"/>
          <p:nvPr/>
        </p:nvSpPr>
        <p:spPr>
          <a:xfrm>
            <a:off x="6924605" y="950076"/>
            <a:ext cx="4950555" cy="276999"/>
          </a:xfrm>
          <a:prstGeom prst="rect">
            <a:avLst/>
          </a:prstGeom>
        </p:spPr>
        <p:style>
          <a:lnRef idx="1">
            <a:schemeClr val="accent1"/>
          </a:lnRef>
          <a:fillRef idx="3">
            <a:schemeClr val="accent1"/>
          </a:fillRef>
          <a:effectRef idx="2">
            <a:schemeClr val="accent1"/>
          </a:effectRef>
          <a:fontRef idx="minor">
            <a:schemeClr val="lt1"/>
          </a:fontRef>
        </p:style>
        <p:txBody>
          <a:bodyPr wrap="square" lIns="0" tIns="0" rIns="0" bIns="0" rtlCol="0">
            <a:spAutoFit/>
          </a:bodyPr>
          <a:lstStyle/>
          <a:p>
            <a:pPr algn="l"/>
            <a:r>
              <a:rPr lang="fr-CH" dirty="0"/>
              <a:t>Magnet </a:t>
            </a:r>
            <a:r>
              <a:rPr lang="fr-CH" dirty="0" err="1"/>
              <a:t>Parameters</a:t>
            </a:r>
            <a:r>
              <a:rPr lang="fr-CH" dirty="0"/>
              <a:t> for HITRI+ and IFAST </a:t>
            </a:r>
            <a:endParaRPr lang="en-GB" dirty="0"/>
          </a:p>
        </p:txBody>
      </p:sp>
      <p:sp>
        <p:nvSpPr>
          <p:cNvPr id="18" name="Content Placeholder 2">
            <a:extLst>
              <a:ext uri="{FF2B5EF4-FFF2-40B4-BE49-F238E27FC236}">
                <a16:creationId xmlns:a16="http://schemas.microsoft.com/office/drawing/2014/main" id="{8A43E3FC-2BD3-4C82-9A05-E7DF2E0DE270}"/>
              </a:ext>
            </a:extLst>
          </p:cNvPr>
          <p:cNvSpPr>
            <a:spLocks noGrp="1"/>
          </p:cNvSpPr>
          <p:nvPr>
            <p:ph idx="1"/>
          </p:nvPr>
        </p:nvSpPr>
        <p:spPr bwMode="auto">
          <a:xfrm>
            <a:off x="6941098" y="3664786"/>
            <a:ext cx="5066175" cy="2615941"/>
          </a:xfrm>
        </p:spPr>
        <p:txBody>
          <a:bodyPr/>
          <a:lstStyle/>
          <a:p>
            <a:pPr>
              <a:lnSpc>
                <a:spcPct val="70000"/>
              </a:lnSpc>
              <a:spcBef>
                <a:spcPts val="600"/>
              </a:spcBef>
              <a:defRPr/>
            </a:pPr>
            <a:r>
              <a:rPr lang="en-GB" sz="1400" b="1" dirty="0">
                <a:latin typeface="Calibri" panose="020F0502020204030204" pitchFamily="34" charset="0"/>
                <a:cs typeface="Calibri" panose="020F0502020204030204" pitchFamily="34" charset="0"/>
              </a:rPr>
              <a:t>2 proposal</a:t>
            </a:r>
            <a:r>
              <a:rPr lang="en-GB" sz="1400" dirty="0">
                <a:latin typeface="Calibri" panose="020F0502020204030204" pitchFamily="34" charset="0"/>
                <a:cs typeface="Calibri" panose="020F0502020204030204" pitchFamily="34" charset="0"/>
              </a:rPr>
              <a:t>s submitted to H2020 calls with </a:t>
            </a:r>
            <a:r>
              <a:rPr lang="en-GB" sz="1400" dirty="0" err="1">
                <a:latin typeface="Calibri" panose="020F0502020204030204" pitchFamily="34" charset="0"/>
                <a:cs typeface="Calibri" panose="020F0502020204030204" pitchFamily="34" charset="0"/>
              </a:rPr>
              <a:t>Workpackages</a:t>
            </a:r>
            <a:r>
              <a:rPr lang="en-GB" sz="1400" dirty="0">
                <a:latin typeface="Calibri" panose="020F0502020204030204" pitchFamily="34" charset="0"/>
                <a:cs typeface="Calibri" panose="020F0502020204030204" pitchFamily="34" charset="0"/>
              </a:rPr>
              <a:t> dedicated to SC magnets for medical accelerators – covering 2021/25 </a:t>
            </a:r>
            <a:endParaRPr lang="en-GB" sz="1400" b="1" dirty="0">
              <a:latin typeface="Calibri" panose="020F0502020204030204" pitchFamily="34" charset="0"/>
              <a:cs typeface="Calibri" panose="020F0502020204030204" pitchFamily="34" charset="0"/>
            </a:endParaRPr>
          </a:p>
          <a:p>
            <a:pPr>
              <a:lnSpc>
                <a:spcPct val="70000"/>
              </a:lnSpc>
              <a:spcBef>
                <a:spcPts val="600"/>
              </a:spcBef>
              <a:defRPr/>
            </a:pPr>
            <a:r>
              <a:rPr lang="en-GB" sz="1400" b="1" dirty="0" err="1">
                <a:latin typeface="Calibri" panose="020F0502020204030204" pitchFamily="34" charset="0"/>
                <a:cs typeface="Calibri" panose="020F0502020204030204" pitchFamily="34" charset="0"/>
              </a:rPr>
              <a:t>HITRI</a:t>
            </a:r>
            <a:r>
              <a:rPr lang="en-GB" sz="1400" b="1" i="1" dirty="0" err="1">
                <a:latin typeface="Calibri" panose="020F0502020204030204" pitchFamily="34" charset="0"/>
                <a:cs typeface="Calibri" panose="020F0502020204030204" pitchFamily="34" charset="0"/>
              </a:rPr>
              <a:t>plus</a:t>
            </a:r>
            <a:r>
              <a:rPr lang="en-GB" sz="1400" b="1" dirty="0">
                <a:latin typeface="Calibri" panose="020F0502020204030204" pitchFamily="34" charset="0"/>
                <a:cs typeface="Calibri" panose="020F0502020204030204" pitchFamily="34" charset="0"/>
              </a:rPr>
              <a:t> – </a:t>
            </a:r>
            <a:r>
              <a:rPr lang="en-GB" sz="1400" b="0" dirty="0">
                <a:latin typeface="Calibri" panose="020F0502020204030204" pitchFamily="34" charset="0"/>
                <a:cs typeface="Calibri" panose="020F0502020204030204" pitchFamily="34" charset="0"/>
              </a:rPr>
              <a:t>Integrating Activity for Ion Therapy</a:t>
            </a:r>
            <a:endParaRPr lang="en-GB" sz="1400" dirty="0">
              <a:latin typeface="Calibri" panose="020F0502020204030204" pitchFamily="34" charset="0"/>
              <a:cs typeface="Calibri" panose="020F0502020204030204" pitchFamily="34" charset="0"/>
            </a:endParaRPr>
          </a:p>
          <a:p>
            <a:pPr lvl="1">
              <a:lnSpc>
                <a:spcPct val="70000"/>
              </a:lnSpc>
              <a:spcBef>
                <a:spcPts val="600"/>
              </a:spcBef>
              <a:defRPr/>
            </a:pPr>
            <a:r>
              <a:rPr lang="en-GB" sz="1200" b="1" dirty="0">
                <a:solidFill>
                  <a:srgbClr val="C00000"/>
                </a:solidFill>
                <a:latin typeface="Calibri" panose="020F0502020204030204" pitchFamily="34" charset="0"/>
                <a:cs typeface="Calibri" panose="020F0502020204030204" pitchFamily="34" charset="0"/>
              </a:rPr>
              <a:t>WP8 on Magnet Design: </a:t>
            </a:r>
            <a:r>
              <a:rPr lang="en-GB" sz="1100" dirty="0">
                <a:latin typeface="Calibri" panose="020F0502020204030204" pitchFamily="34" charset="0"/>
                <a:cs typeface="Calibri" panose="020F0502020204030204" pitchFamily="34" charset="0"/>
              </a:rPr>
              <a:t>overview and assessment of various conductors (LTS, HTS, various types of cables) and magnet layouts (</a:t>
            </a:r>
            <a:r>
              <a:rPr lang="en-GB" sz="1100" dirty="0" err="1">
                <a:latin typeface="Calibri" panose="020F0502020204030204" pitchFamily="34" charset="0"/>
                <a:cs typeface="Calibri" panose="020F0502020204030204" pitchFamily="34" charset="0"/>
              </a:rPr>
              <a:t>costheta</a:t>
            </a:r>
            <a:r>
              <a:rPr lang="en-GB" sz="1100" dirty="0">
                <a:latin typeface="Calibri" panose="020F0502020204030204" pitchFamily="34" charset="0"/>
                <a:cs typeface="Calibri" panose="020F0502020204030204" pitchFamily="34" charset="0"/>
              </a:rPr>
              <a:t>, CCT, racetracks – spit coils or flare ends – etc…). Design construction and test of 1 </a:t>
            </a:r>
            <a:r>
              <a:rPr lang="en-GB" sz="1100" dirty="0" err="1">
                <a:latin typeface="Calibri" panose="020F0502020204030204" pitchFamily="34" charset="0"/>
                <a:cs typeface="Calibri" panose="020F0502020204030204" pitchFamily="34" charset="0"/>
              </a:rPr>
              <a:t>demontrator</a:t>
            </a:r>
            <a:r>
              <a:rPr lang="en-GB" sz="1100" dirty="0">
                <a:latin typeface="Calibri" panose="020F0502020204030204" pitchFamily="34" charset="0"/>
                <a:cs typeface="Calibri" panose="020F0502020204030204" pitchFamily="34" charset="0"/>
              </a:rPr>
              <a:t> 500 mm long (either LTS or HTS)</a:t>
            </a:r>
          </a:p>
          <a:p>
            <a:pPr>
              <a:lnSpc>
                <a:spcPct val="70000"/>
              </a:lnSpc>
              <a:spcBef>
                <a:spcPts val="600"/>
              </a:spcBef>
              <a:defRPr/>
            </a:pPr>
            <a:r>
              <a:rPr lang="en-GB" sz="1400" b="1" dirty="0">
                <a:latin typeface="Calibri" panose="020F0502020204030204" pitchFamily="34" charset="0"/>
                <a:cs typeface="Calibri" panose="020F0502020204030204" pitchFamily="34" charset="0"/>
              </a:rPr>
              <a:t>I.FAST – </a:t>
            </a:r>
            <a:r>
              <a:rPr lang="en-GB" sz="1400" b="0" dirty="0">
                <a:latin typeface="Calibri" panose="020F0502020204030204" pitchFamily="34" charset="0"/>
                <a:cs typeface="Calibri" panose="020F0502020204030204" pitchFamily="34" charset="0"/>
              </a:rPr>
              <a:t>General innovation programme for accelerator R&amp;D</a:t>
            </a:r>
            <a:endParaRPr lang="en-GB" sz="1400" dirty="0">
              <a:latin typeface="Calibri" panose="020F0502020204030204" pitchFamily="34" charset="0"/>
              <a:cs typeface="Calibri" panose="020F0502020204030204" pitchFamily="34" charset="0"/>
            </a:endParaRPr>
          </a:p>
          <a:p>
            <a:pPr lvl="1">
              <a:lnSpc>
                <a:spcPct val="70000"/>
              </a:lnSpc>
              <a:spcBef>
                <a:spcPts val="600"/>
              </a:spcBef>
              <a:defRPr/>
            </a:pPr>
            <a:r>
              <a:rPr lang="en-GB" sz="1200" b="1" dirty="0">
                <a:solidFill>
                  <a:srgbClr val="C00000"/>
                </a:solidFill>
                <a:latin typeface="Calibri" panose="020F0502020204030204" pitchFamily="34" charset="0"/>
                <a:cs typeface="Calibri" panose="020F0502020204030204" pitchFamily="34" charset="0"/>
              </a:rPr>
              <a:t>WP8 on Innovative Superconducting Magnets: </a:t>
            </a:r>
            <a:r>
              <a:rPr lang="en-GB" sz="1100" dirty="0">
                <a:latin typeface="Calibri" panose="020F0502020204030204" pitchFamily="34" charset="0"/>
                <a:cs typeface="Calibri" panose="020F0502020204030204" pitchFamily="34" charset="0"/>
              </a:rPr>
              <a:t>General consensus to go toward CCT, different conductors. Development of a HTS cable suitable for low losses - large size - fast cycling - synchrotrons (led by GSI) </a:t>
            </a:r>
          </a:p>
          <a:p>
            <a:pPr>
              <a:lnSpc>
                <a:spcPct val="70000"/>
              </a:lnSpc>
              <a:spcBef>
                <a:spcPts val="600"/>
              </a:spcBef>
              <a:defRPr/>
            </a:pPr>
            <a:r>
              <a:rPr lang="en-GB" sz="1400" dirty="0">
                <a:latin typeface="Calibri" panose="020F0502020204030204" pitchFamily="34" charset="0"/>
                <a:cs typeface="Calibri" panose="020F0502020204030204" pitchFamily="34" charset="0"/>
              </a:rPr>
              <a:t>Both WPs coordinated by L. Rossi (INFN, former CERN)</a:t>
            </a:r>
          </a:p>
          <a:p>
            <a:pPr>
              <a:lnSpc>
                <a:spcPct val="70000"/>
              </a:lnSpc>
              <a:spcBef>
                <a:spcPts val="600"/>
              </a:spcBef>
              <a:defRPr/>
            </a:pPr>
            <a:r>
              <a:rPr lang="en-GB" sz="1400" dirty="0">
                <a:latin typeface="Calibri" panose="020F0502020204030204" pitchFamily="34" charset="0"/>
                <a:cs typeface="Calibri" panose="020F0502020204030204" pitchFamily="34" charset="0"/>
              </a:rPr>
              <a:t>Participants: </a:t>
            </a:r>
            <a:r>
              <a:rPr lang="en-GB" sz="1400" b="0" dirty="0">
                <a:latin typeface="Calibri" panose="020F0502020204030204" pitchFamily="34" charset="0"/>
                <a:cs typeface="Calibri" panose="020F0502020204030204" pitchFamily="34" charset="0"/>
              </a:rPr>
              <a:t>CEA, CERN, CIEMAT, INFN, PSI, UU, Wigner, SEEIIST, GSI  	+ BNG, </a:t>
            </a:r>
            <a:r>
              <a:rPr lang="en-GB" sz="1400" b="0" dirty="0" err="1">
                <a:latin typeface="Calibri" panose="020F0502020204030204" pitchFamily="34" charset="0"/>
                <a:cs typeface="Calibri" panose="020F0502020204030204" pitchFamily="34" charset="0"/>
              </a:rPr>
              <a:t>Sigmaphi</a:t>
            </a:r>
            <a:r>
              <a:rPr lang="en-GB" sz="1400" b="0" dirty="0">
                <a:latin typeface="Calibri" panose="020F0502020204030204" pitchFamily="34" charset="0"/>
                <a:cs typeface="Calibri" panose="020F0502020204030204" pitchFamily="34" charset="0"/>
              </a:rPr>
              <a:t>, </a:t>
            </a:r>
            <a:r>
              <a:rPr lang="en-GB" sz="1400" b="0" dirty="0" err="1">
                <a:latin typeface="Calibri" panose="020F0502020204030204" pitchFamily="34" charset="0"/>
                <a:cs typeface="Calibri" panose="020F0502020204030204" pitchFamily="34" charset="0"/>
              </a:rPr>
              <a:t>Elytt</a:t>
            </a:r>
            <a:r>
              <a:rPr lang="en-GB" sz="1400" b="0" dirty="0">
                <a:latin typeface="Calibri" panose="020F0502020204030204" pitchFamily="34" charset="0"/>
                <a:cs typeface="Calibri" panose="020F0502020204030204" pitchFamily="34" charset="0"/>
              </a:rPr>
              <a:t> (industrial) </a:t>
            </a:r>
            <a:endParaRPr lang="en-GB" sz="1400" dirty="0">
              <a:latin typeface="Calibri" panose="020F0502020204030204" pitchFamily="34" charset="0"/>
              <a:cs typeface="Calibri" panose="020F0502020204030204" pitchFamily="34" charset="0"/>
            </a:endParaRPr>
          </a:p>
        </p:txBody>
      </p:sp>
      <p:sp>
        <p:nvSpPr>
          <p:cNvPr id="19" name="Title 1">
            <a:extLst>
              <a:ext uri="{FF2B5EF4-FFF2-40B4-BE49-F238E27FC236}">
                <a16:creationId xmlns:a16="http://schemas.microsoft.com/office/drawing/2014/main" id="{7FD36FDB-18E7-4035-AF00-926B80EAAFD3}"/>
              </a:ext>
            </a:extLst>
          </p:cNvPr>
          <p:cNvSpPr txBox="1">
            <a:spLocks/>
          </p:cNvSpPr>
          <p:nvPr/>
        </p:nvSpPr>
        <p:spPr bwMode="auto">
          <a:xfrm>
            <a:off x="204000" y="3193215"/>
            <a:ext cx="6605165" cy="385354"/>
          </a:xfrm>
          <a:prstGeom prst="rect">
            <a:avLst/>
          </a:prstGeom>
        </p:spPr>
        <p:style>
          <a:lnRef idx="0">
            <a:schemeClr val="accent4"/>
          </a:lnRef>
          <a:fillRef idx="3">
            <a:schemeClr val="accent4"/>
          </a:fillRef>
          <a:effectRef idx="3">
            <a:schemeClr val="accent4"/>
          </a:effectRef>
          <a:fontRef idx="minor">
            <a:schemeClr val="lt1"/>
          </a:fontRef>
        </p:style>
        <p:txBody>
          <a:bodyPr vert="horz" lIns="0" tIns="0" rIns="0" bIns="0" rtlCol="0" anchor="ctr" anchorCtr="0">
            <a:noAutofit/>
          </a:bodyPr>
          <a:lst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defRPr/>
            </a:pPr>
            <a:r>
              <a:rPr lang="fr-CH" sz="1800" dirty="0"/>
              <a:t>A few </a:t>
            </a:r>
            <a:r>
              <a:rPr lang="fr-CH" sz="1800" dirty="0" err="1"/>
              <a:t>ideas</a:t>
            </a:r>
            <a:endParaRPr lang="en-US" sz="1800" dirty="0"/>
          </a:p>
        </p:txBody>
      </p:sp>
      <p:pic>
        <p:nvPicPr>
          <p:cNvPr id="21" name="Picture 20">
            <a:extLst>
              <a:ext uri="{FF2B5EF4-FFF2-40B4-BE49-F238E27FC236}">
                <a16:creationId xmlns:a16="http://schemas.microsoft.com/office/drawing/2014/main" id="{A401A26A-9ECA-45FF-ADD5-7F3E854635A7}"/>
              </a:ext>
            </a:extLst>
          </p:cNvPr>
          <p:cNvPicPr>
            <a:picLocks noChangeAspect="1"/>
          </p:cNvPicPr>
          <p:nvPr/>
        </p:nvPicPr>
        <p:blipFill>
          <a:blip r:embed="rId3" cstate="screen">
            <a:extLst>
              <a:ext uri="{28A0092B-C50C-407E-A947-70E740481C1C}">
                <a14:useLocalDpi xmlns:a14="http://schemas.microsoft.com/office/drawing/2010/main"/>
              </a:ext>
            </a:extLst>
          </a:blip>
          <a:stretch/>
        </p:blipFill>
        <p:spPr bwMode="auto">
          <a:xfrm>
            <a:off x="204000" y="3793249"/>
            <a:ext cx="1969274" cy="804902"/>
          </a:xfrm>
          <a:prstGeom prst="rect">
            <a:avLst/>
          </a:prstGeom>
        </p:spPr>
      </p:pic>
      <p:pic>
        <p:nvPicPr>
          <p:cNvPr id="23" name="Picture 12">
            <a:extLst>
              <a:ext uri="{FF2B5EF4-FFF2-40B4-BE49-F238E27FC236}">
                <a16:creationId xmlns:a16="http://schemas.microsoft.com/office/drawing/2014/main" id="{0FB2E56A-1693-42D1-9C02-ACD0799EB48D}"/>
              </a:ext>
            </a:extLst>
          </p:cNvPr>
          <p:cNvPicPr>
            <a:picLocks noChangeAspect="1"/>
          </p:cNvPicPr>
          <p:nvPr/>
        </p:nvPicPr>
        <p:blipFill>
          <a:blip r:embed="rId4" cstate="screen">
            <a:extLst>
              <a:ext uri="{28A0092B-C50C-407E-A947-70E740481C1C}">
                <a14:useLocalDpi xmlns:a14="http://schemas.microsoft.com/office/drawing/2010/main"/>
              </a:ext>
            </a:extLst>
          </a:blip>
          <a:stretch/>
        </p:blipFill>
        <p:spPr bwMode="auto">
          <a:xfrm>
            <a:off x="204000" y="4932485"/>
            <a:ext cx="3319055" cy="1212496"/>
          </a:xfrm>
          <a:prstGeom prst="rect">
            <a:avLst/>
          </a:prstGeom>
        </p:spPr>
      </p:pic>
      <p:sp>
        <p:nvSpPr>
          <p:cNvPr id="25" name="TextBox 19">
            <a:extLst>
              <a:ext uri="{FF2B5EF4-FFF2-40B4-BE49-F238E27FC236}">
                <a16:creationId xmlns:a16="http://schemas.microsoft.com/office/drawing/2014/main" id="{E52220CD-63C0-4777-8F24-A80C472FFA21}"/>
              </a:ext>
            </a:extLst>
          </p:cNvPr>
          <p:cNvSpPr>
            <a:spLocks/>
          </p:cNvSpPr>
          <p:nvPr/>
        </p:nvSpPr>
        <p:spPr bwMode="auto">
          <a:xfrm>
            <a:off x="2244435" y="3703489"/>
            <a:ext cx="1431637" cy="1061829"/>
          </a:xfrm>
          <a:prstGeom prst="rect">
            <a:avLst/>
          </a:prstGeom>
          <a:solidFill>
            <a:schemeClr val="accent1"/>
          </a:solidFill>
          <a:ln>
            <a:noFill/>
          </a:ln>
        </p:spPr>
        <p:style>
          <a:lnRef idx="0">
            <a:srgbClr val="000000"/>
          </a:lnRef>
          <a:fillRef idx="0">
            <a:srgbClr val="000000"/>
          </a:fillRef>
          <a:effectRef idx="0">
            <a:srgbClr val="000000"/>
          </a:effectRef>
          <a:fontRef idx="minor">
            <a:schemeClr val="lt1"/>
          </a:fontRef>
        </p:style>
        <p:txBody>
          <a:bodyPr wrap="square" rtlCol="0">
            <a:spAutoFit/>
          </a:bodyPr>
          <a:lstStyle/>
          <a:p>
            <a:pPr>
              <a:defRPr/>
            </a:pPr>
            <a:r>
              <a:rPr lang="fr-CH" sz="900" b="1" i="1" dirty="0"/>
              <a:t>Solution for </a:t>
            </a:r>
            <a:r>
              <a:rPr lang="fr-CH" sz="900" b="1" i="1" dirty="0" err="1"/>
              <a:t>curved</a:t>
            </a:r>
            <a:r>
              <a:rPr lang="fr-CH" sz="900" b="1" i="1" dirty="0"/>
              <a:t> and straight CCT </a:t>
            </a:r>
            <a:r>
              <a:rPr lang="fr-CH" sz="900" b="1" i="1" dirty="0" err="1"/>
              <a:t>coils</a:t>
            </a:r>
            <a:r>
              <a:rPr lang="fr-CH" sz="900" b="1" i="1" dirty="0"/>
              <a:t> </a:t>
            </a:r>
            <a:r>
              <a:rPr lang="fr-CH" sz="900" b="1" i="1" dirty="0" err="1"/>
              <a:t>combining</a:t>
            </a:r>
            <a:r>
              <a:rPr lang="fr-CH" sz="900" b="1" i="1" dirty="0"/>
              <a:t> </a:t>
            </a:r>
            <a:r>
              <a:rPr lang="fr-CH" sz="900" b="1" i="1" dirty="0" err="1"/>
              <a:t>dipole</a:t>
            </a:r>
            <a:r>
              <a:rPr lang="fr-CH" sz="900" b="1" i="1" dirty="0"/>
              <a:t> and </a:t>
            </a:r>
            <a:r>
              <a:rPr lang="fr-CH" sz="900" b="1" i="1" dirty="0" err="1"/>
              <a:t>quadrupole</a:t>
            </a:r>
            <a:r>
              <a:rPr lang="fr-CH" sz="900" b="1" i="1" dirty="0"/>
              <a:t> in the </a:t>
            </a:r>
            <a:r>
              <a:rPr lang="fr-CH" sz="900" b="1" i="1" dirty="0" err="1"/>
              <a:t>same</a:t>
            </a:r>
            <a:r>
              <a:rPr lang="fr-CH" sz="900" b="1" i="1" dirty="0"/>
              <a:t> </a:t>
            </a:r>
            <a:r>
              <a:rPr lang="fr-CH" sz="900" b="1" i="1" dirty="0" err="1"/>
              <a:t>winding</a:t>
            </a:r>
            <a:r>
              <a:rPr lang="fr-CH" sz="900" b="1" i="1" dirty="0"/>
              <a:t> -  </a:t>
            </a:r>
            <a:r>
              <a:rPr lang="fr-CH" sz="900" b="1" i="1" dirty="0" err="1"/>
              <a:t>Courtesy</a:t>
            </a:r>
            <a:r>
              <a:rPr lang="fr-CH" sz="900" b="1" i="1" dirty="0"/>
              <a:t> G. Kirby and J. van </a:t>
            </a:r>
            <a:r>
              <a:rPr lang="fr-CH" sz="900" b="1" i="1" dirty="0" err="1"/>
              <a:t>Nugteren</a:t>
            </a:r>
            <a:r>
              <a:rPr lang="fr-CH" sz="900" b="1" i="1" dirty="0"/>
              <a:t>, CERN </a:t>
            </a:r>
            <a:endParaRPr lang="en-US" sz="900" b="1" i="1" dirty="0"/>
          </a:p>
        </p:txBody>
      </p:sp>
      <p:pic>
        <p:nvPicPr>
          <p:cNvPr id="27" name="Picture 4">
            <a:extLst>
              <a:ext uri="{FF2B5EF4-FFF2-40B4-BE49-F238E27FC236}">
                <a16:creationId xmlns:a16="http://schemas.microsoft.com/office/drawing/2014/main" id="{8E63CDEA-FB1B-4F92-98E3-7BC78C63BAE0}"/>
              </a:ext>
            </a:extLst>
          </p:cNvPr>
          <p:cNvPicPr>
            <a:picLocks noChangeAspect="1"/>
          </p:cNvPicPr>
          <p:nvPr/>
        </p:nvPicPr>
        <p:blipFill>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tretch/>
        </p:blipFill>
        <p:spPr bwMode="auto">
          <a:xfrm>
            <a:off x="3900113" y="4943029"/>
            <a:ext cx="1207596" cy="1070829"/>
          </a:xfrm>
          <a:prstGeom prst="rect">
            <a:avLst/>
          </a:prstGeom>
        </p:spPr>
      </p:pic>
      <p:pic>
        <p:nvPicPr>
          <p:cNvPr id="29" name="Picture 6">
            <a:extLst>
              <a:ext uri="{FF2B5EF4-FFF2-40B4-BE49-F238E27FC236}">
                <a16:creationId xmlns:a16="http://schemas.microsoft.com/office/drawing/2014/main" id="{A1B83783-225F-4A73-9E00-9C8C15555952}"/>
              </a:ext>
            </a:extLst>
          </p:cNvPr>
          <p:cNvPicPr>
            <a:picLocks noChangeAspect="1"/>
          </p:cNvPicPr>
          <p:nvPr/>
        </p:nvPicPr>
        <p:blipFill>
          <a:blip r:embed="rId6" cstate="hqprint">
            <a:extLst>
              <a:ext uri="{28A0092B-C50C-407E-A947-70E740481C1C}">
                <a14:useLocalDpi xmlns:a14="http://schemas.microsoft.com/office/drawing/2010/main"/>
              </a:ext>
            </a:extLst>
          </a:blip>
          <a:srcRect/>
          <a:stretch/>
        </p:blipFill>
        <p:spPr bwMode="auto">
          <a:xfrm>
            <a:off x="3900113" y="3671710"/>
            <a:ext cx="2681247" cy="1249555"/>
          </a:xfrm>
          <a:prstGeom prst="rect">
            <a:avLst/>
          </a:prstGeom>
        </p:spPr>
      </p:pic>
      <p:sp>
        <p:nvSpPr>
          <p:cNvPr id="31" name="TextBox 7">
            <a:extLst>
              <a:ext uri="{FF2B5EF4-FFF2-40B4-BE49-F238E27FC236}">
                <a16:creationId xmlns:a16="http://schemas.microsoft.com/office/drawing/2014/main" id="{AEF4C622-9A95-456D-BDC6-ECDA9D54E3AE}"/>
              </a:ext>
            </a:extLst>
          </p:cNvPr>
          <p:cNvSpPr>
            <a:spLocks/>
          </p:cNvSpPr>
          <p:nvPr/>
        </p:nvSpPr>
        <p:spPr bwMode="auto">
          <a:xfrm>
            <a:off x="5220894" y="5077068"/>
            <a:ext cx="1343146" cy="923330"/>
          </a:xfrm>
          <a:prstGeom prst="rect">
            <a:avLst/>
          </a:prstGeom>
          <a:solidFill>
            <a:schemeClr val="accent1"/>
          </a:solidFill>
          <a:ln>
            <a:noFill/>
          </a:ln>
        </p:spPr>
        <p:style>
          <a:lnRef idx="0">
            <a:srgbClr val="000000"/>
          </a:lnRef>
          <a:fillRef idx="0">
            <a:srgbClr val="000000"/>
          </a:fillRef>
          <a:effectRef idx="0">
            <a:srgbClr val="000000"/>
          </a:effectRef>
          <a:fontRef idx="minor">
            <a:schemeClr val="lt1"/>
          </a:fontRef>
        </p:style>
        <p:txBody>
          <a:bodyPr wrap="square" rtlCol="0">
            <a:spAutoFit/>
          </a:bodyPr>
          <a:lstStyle/>
          <a:p>
            <a:pPr>
              <a:defRPr/>
            </a:pPr>
            <a:r>
              <a:rPr lang="fr-CH" sz="900" b="1" i="1" dirty="0" err="1"/>
              <a:t>Curved</a:t>
            </a:r>
            <a:r>
              <a:rPr lang="fr-CH" sz="900" b="1" i="1" dirty="0"/>
              <a:t> cos-</a:t>
            </a:r>
            <a:r>
              <a:rPr lang="fr-CH" sz="900" b="1" i="1" dirty="0" err="1"/>
              <a:t>theta</a:t>
            </a:r>
            <a:r>
              <a:rPr lang="fr-CH" sz="900" b="1" i="1" dirty="0"/>
              <a:t> </a:t>
            </a:r>
            <a:r>
              <a:rPr lang="fr-CH" sz="900" b="1" i="1" dirty="0" err="1"/>
              <a:t>dipole</a:t>
            </a:r>
            <a:r>
              <a:rPr lang="fr-CH" sz="900" b="1" i="1" dirty="0"/>
              <a:t> </a:t>
            </a:r>
            <a:r>
              <a:rPr lang="fr-CH" sz="900" b="1" i="1" dirty="0" err="1"/>
              <a:t>with</a:t>
            </a:r>
            <a:r>
              <a:rPr lang="fr-CH" sz="900" b="1" i="1" dirty="0"/>
              <a:t> H-split </a:t>
            </a:r>
            <a:r>
              <a:rPr lang="fr-CH" sz="900" b="1" i="1" dirty="0" err="1"/>
              <a:t>yoke</a:t>
            </a:r>
            <a:r>
              <a:rPr lang="fr-CH" sz="900" b="1" i="1" dirty="0"/>
              <a:t> </a:t>
            </a:r>
            <a:r>
              <a:rPr lang="fr-CH" sz="900" b="1" i="1" dirty="0" err="1"/>
              <a:t>with</a:t>
            </a:r>
            <a:r>
              <a:rPr lang="fr-CH" sz="900" b="1" i="1" dirty="0"/>
              <a:t> </a:t>
            </a:r>
            <a:r>
              <a:rPr lang="fr-CH" sz="900" b="1" i="1" dirty="0" err="1"/>
              <a:t>assembly</a:t>
            </a:r>
            <a:r>
              <a:rPr lang="fr-CH" sz="900" b="1" i="1" dirty="0"/>
              <a:t> clamps -  </a:t>
            </a:r>
            <a:r>
              <a:rPr lang="fr-CH" sz="900" b="1" i="1" dirty="0" err="1"/>
              <a:t>Courtesy</a:t>
            </a:r>
            <a:r>
              <a:rPr lang="fr-CH" sz="900" b="1" i="1" dirty="0"/>
              <a:t> Mikko Karppinen, CERN</a:t>
            </a:r>
            <a:endParaRPr lang="en-US" sz="900" b="1" i="1" dirty="0"/>
          </a:p>
        </p:txBody>
      </p:sp>
      <p:sp>
        <p:nvSpPr>
          <p:cNvPr id="32" name="Footer Placeholder 4">
            <a:extLst>
              <a:ext uri="{FF2B5EF4-FFF2-40B4-BE49-F238E27FC236}">
                <a16:creationId xmlns:a16="http://schemas.microsoft.com/office/drawing/2014/main" id="{44EEF740-DA5B-41DC-B228-90FE4A9216DD}"/>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102065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810DAC-668E-4329-9B5B-6D0CE38BAC15}"/>
              </a:ext>
            </a:extLst>
          </p:cNvPr>
          <p:cNvSpPr>
            <a:spLocks noGrp="1"/>
          </p:cNvSpPr>
          <p:nvPr>
            <p:ph type="title"/>
          </p:nvPr>
        </p:nvSpPr>
        <p:spPr/>
        <p:txBody>
          <a:bodyPr/>
          <a:lstStyle/>
          <a:p>
            <a:r>
              <a:rPr lang="fr-CH" dirty="0"/>
              <a:t>The compact SC synchrotron</a:t>
            </a:r>
            <a:endParaRPr lang="en-GB" dirty="0"/>
          </a:p>
        </p:txBody>
      </p:sp>
      <p:sp>
        <p:nvSpPr>
          <p:cNvPr id="4" name="Date Placeholder 3">
            <a:extLst>
              <a:ext uri="{FF2B5EF4-FFF2-40B4-BE49-F238E27FC236}">
                <a16:creationId xmlns:a16="http://schemas.microsoft.com/office/drawing/2014/main" id="{0283F74D-6B51-4AC5-B579-9C57E70F49D2}"/>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B25804E6-9DB7-4C21-A6C7-9EACFE41D3E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6146" name="Picture 2" descr="The New IBA Superconducting Synchrocyclotron (S2C2) – from Modeling to  Reality">
            <a:extLst>
              <a:ext uri="{FF2B5EF4-FFF2-40B4-BE49-F238E27FC236}">
                <a16:creationId xmlns:a16="http://schemas.microsoft.com/office/drawing/2014/main" id="{2DD8C409-3965-4603-882A-96F058EB498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931806" y="3924846"/>
            <a:ext cx="2219325" cy="20574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4124F88-CAC3-40DF-8AD9-47A7F64A07AF}"/>
              </a:ext>
            </a:extLst>
          </p:cNvPr>
          <p:cNvSpPr txBox="1"/>
          <p:nvPr/>
        </p:nvSpPr>
        <p:spPr>
          <a:xfrm>
            <a:off x="10339346" y="4658314"/>
            <a:ext cx="1852654" cy="1292662"/>
          </a:xfrm>
          <a:prstGeom prst="rect">
            <a:avLst/>
          </a:prstGeom>
          <a:noFill/>
        </p:spPr>
        <p:txBody>
          <a:bodyPr wrap="square" lIns="0" tIns="0" rIns="0" bIns="0" rtlCol="0">
            <a:spAutoFit/>
          </a:bodyPr>
          <a:lstStyle/>
          <a:p>
            <a:pPr algn="l"/>
            <a:r>
              <a:rPr lang="fr-CH" sz="1400" i="1" dirty="0"/>
              <a:t>Comparable in size </a:t>
            </a:r>
            <a:r>
              <a:rPr lang="fr-CH" sz="1400" i="1" dirty="0" err="1"/>
              <a:t>with</a:t>
            </a:r>
            <a:r>
              <a:rPr lang="fr-CH" sz="1400" i="1" dirty="0"/>
              <a:t> proton </a:t>
            </a:r>
            <a:r>
              <a:rPr lang="fr-CH" sz="1400" i="1" dirty="0" err="1"/>
              <a:t>therapy</a:t>
            </a:r>
            <a:r>
              <a:rPr lang="fr-CH" sz="1400" i="1" dirty="0"/>
              <a:t> </a:t>
            </a:r>
            <a:r>
              <a:rPr lang="fr-CH" sz="1400" i="1" dirty="0" err="1"/>
              <a:t>systems</a:t>
            </a:r>
            <a:r>
              <a:rPr lang="fr-CH" sz="1400" i="1" dirty="0"/>
              <a:t> – </a:t>
            </a:r>
            <a:r>
              <a:rPr lang="fr-CH" sz="1400" i="1" dirty="0" err="1"/>
              <a:t>here</a:t>
            </a:r>
            <a:r>
              <a:rPr lang="fr-CH" sz="1400" i="1" dirty="0"/>
              <a:t> the single-room proton </a:t>
            </a:r>
            <a:r>
              <a:rPr lang="fr-CH" sz="1400" i="1" dirty="0" err="1"/>
              <a:t>facility</a:t>
            </a:r>
            <a:r>
              <a:rPr lang="fr-CH" sz="1400" i="1" dirty="0"/>
              <a:t> </a:t>
            </a:r>
            <a:r>
              <a:rPr lang="fr-CH" sz="1400" i="1" dirty="0" err="1"/>
              <a:t>ProteusOne</a:t>
            </a:r>
            <a:r>
              <a:rPr lang="fr-CH" sz="1400" i="1" dirty="0"/>
              <a:t>, </a:t>
            </a:r>
            <a:r>
              <a:rPr lang="fr-CH" sz="1400" i="1" dirty="0" err="1"/>
              <a:t>from</a:t>
            </a:r>
            <a:r>
              <a:rPr lang="fr-CH" sz="1400" i="1" dirty="0"/>
              <a:t> IBA) </a:t>
            </a:r>
            <a:endParaRPr lang="en-GB" sz="1400" i="1" dirty="0"/>
          </a:p>
        </p:txBody>
      </p:sp>
      <p:sp>
        <p:nvSpPr>
          <p:cNvPr id="14" name="TextBox 13">
            <a:extLst>
              <a:ext uri="{FF2B5EF4-FFF2-40B4-BE49-F238E27FC236}">
                <a16:creationId xmlns:a16="http://schemas.microsoft.com/office/drawing/2014/main" id="{9E0F5EBD-26E3-450A-9283-7BFA76DCC894}"/>
              </a:ext>
            </a:extLst>
          </p:cNvPr>
          <p:cNvSpPr txBox="1"/>
          <p:nvPr/>
        </p:nvSpPr>
        <p:spPr>
          <a:xfrm>
            <a:off x="8493460" y="20343"/>
            <a:ext cx="3698540" cy="861774"/>
          </a:xfrm>
          <a:prstGeom prst="rect">
            <a:avLst/>
          </a:prstGeom>
          <a:solidFill>
            <a:srgbClr val="FFC000"/>
          </a:solidFill>
        </p:spPr>
        <p:txBody>
          <a:bodyPr wrap="square" lIns="0" tIns="0" rIns="0" bIns="0" rtlCol="0">
            <a:spAutoFit/>
          </a:bodyPr>
          <a:lstStyle/>
          <a:p>
            <a:pPr marL="180000" algn="l"/>
            <a:r>
              <a:rPr lang="fr-CH" sz="1400" b="1" dirty="0"/>
              <a:t>E. Benedetto, </a:t>
            </a:r>
            <a:r>
              <a:rPr lang="fr-CH" sz="1400" dirty="0"/>
              <a:t>M. Sapinski, TERA/SEEIIST</a:t>
            </a:r>
          </a:p>
          <a:p>
            <a:pPr marL="180000" algn="l"/>
            <a:r>
              <a:rPr lang="fr-CH" sz="1400" dirty="0"/>
              <a:t>P. Foka, GSI</a:t>
            </a:r>
          </a:p>
          <a:p>
            <a:pPr marL="180000" algn="l"/>
            <a:r>
              <a:rPr lang="fr-CH" sz="1400" dirty="0"/>
              <a:t>D. Kaprinis, Kaprinis </a:t>
            </a:r>
            <a:r>
              <a:rPr lang="fr-CH" sz="1400" dirty="0" err="1"/>
              <a:t>Architects</a:t>
            </a:r>
            <a:endParaRPr lang="fr-CH" sz="1400" dirty="0"/>
          </a:p>
          <a:p>
            <a:pPr marL="180000" algn="l"/>
            <a:r>
              <a:rPr lang="fr-CH" sz="1400" dirty="0"/>
              <a:t>M. Vretenar, CERN</a:t>
            </a:r>
          </a:p>
        </p:txBody>
      </p:sp>
      <p:sp>
        <p:nvSpPr>
          <p:cNvPr id="16" name="TextBox 15">
            <a:extLst>
              <a:ext uri="{FF2B5EF4-FFF2-40B4-BE49-F238E27FC236}">
                <a16:creationId xmlns:a16="http://schemas.microsoft.com/office/drawing/2014/main" id="{FFE6A051-559A-4492-A0F2-4E7C9404DDFA}"/>
              </a:ext>
            </a:extLst>
          </p:cNvPr>
          <p:cNvSpPr txBox="1"/>
          <p:nvPr/>
        </p:nvSpPr>
        <p:spPr>
          <a:xfrm>
            <a:off x="467680" y="4597251"/>
            <a:ext cx="1699367" cy="1384995"/>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fr-CH" b="1" dirty="0"/>
              <a:t>A compact single-room ion </a:t>
            </a:r>
            <a:r>
              <a:rPr lang="fr-CH" b="1" dirty="0" err="1"/>
              <a:t>therapy</a:t>
            </a:r>
            <a:r>
              <a:rPr lang="fr-CH" b="1" dirty="0"/>
              <a:t> </a:t>
            </a:r>
            <a:r>
              <a:rPr lang="fr-CH" b="1" dirty="0" err="1"/>
              <a:t>facility</a:t>
            </a:r>
            <a:r>
              <a:rPr lang="fr-CH" b="1" dirty="0"/>
              <a:t> in about 1,000 m</a:t>
            </a:r>
            <a:r>
              <a:rPr lang="fr-CH" b="1" baseline="30000" dirty="0"/>
              <a:t>2</a:t>
            </a:r>
            <a:r>
              <a:rPr lang="fr-CH" b="1" dirty="0"/>
              <a:t> </a:t>
            </a:r>
            <a:endParaRPr lang="en-GB" b="1" dirty="0"/>
          </a:p>
        </p:txBody>
      </p:sp>
      <p:pic>
        <p:nvPicPr>
          <p:cNvPr id="17" name="Picture 16">
            <a:extLst>
              <a:ext uri="{FF2B5EF4-FFF2-40B4-BE49-F238E27FC236}">
                <a16:creationId xmlns:a16="http://schemas.microsoft.com/office/drawing/2014/main" id="{14CC14B6-3340-43A0-9392-A4F7C30115C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490967" y="1230343"/>
            <a:ext cx="2491865" cy="2619574"/>
          </a:xfrm>
          <a:prstGeom prst="rect">
            <a:avLst/>
          </a:prstGeom>
        </p:spPr>
      </p:pic>
      <p:sp>
        <p:nvSpPr>
          <p:cNvPr id="18" name="TextBox 17">
            <a:extLst>
              <a:ext uri="{FF2B5EF4-FFF2-40B4-BE49-F238E27FC236}">
                <a16:creationId xmlns:a16="http://schemas.microsoft.com/office/drawing/2014/main" id="{116526B1-A837-42C3-89E2-BB4E458E924C}"/>
              </a:ext>
            </a:extLst>
          </p:cNvPr>
          <p:cNvSpPr txBox="1"/>
          <p:nvPr/>
        </p:nvSpPr>
        <p:spPr>
          <a:xfrm>
            <a:off x="7380283" y="1173268"/>
            <a:ext cx="1528364" cy="430887"/>
          </a:xfrm>
          <a:prstGeom prst="rect">
            <a:avLst/>
          </a:prstGeom>
          <a:noFill/>
        </p:spPr>
        <p:txBody>
          <a:bodyPr wrap="square" lIns="0" tIns="0" rIns="0" bIns="0" rtlCol="0">
            <a:spAutoFit/>
          </a:bodyPr>
          <a:lstStyle/>
          <a:p>
            <a:pPr algn="l"/>
            <a:r>
              <a:rPr lang="fr-CH" sz="1400" i="1" dirty="0"/>
              <a:t>Alternative </a:t>
            </a:r>
            <a:r>
              <a:rPr lang="fr-CH" sz="1400" i="1" dirty="0" err="1"/>
              <a:t>lattice</a:t>
            </a:r>
            <a:r>
              <a:rPr lang="fr-CH" sz="1400" i="1" dirty="0"/>
              <a:t> </a:t>
            </a:r>
            <a:r>
              <a:rPr lang="fr-CH" sz="1400" i="1" dirty="0" err="1"/>
              <a:t>with</a:t>
            </a:r>
            <a:r>
              <a:rPr lang="fr-CH" sz="1400" i="1" dirty="0"/>
              <a:t> 60</a:t>
            </a:r>
            <a:r>
              <a:rPr lang="fr-CH" sz="1400" i="1" baseline="30000" dirty="0"/>
              <a:t>0</a:t>
            </a:r>
            <a:r>
              <a:rPr lang="fr-CH" sz="1400" i="1" dirty="0"/>
              <a:t> magnets</a:t>
            </a:r>
            <a:endParaRPr lang="en-GB" sz="1400" i="1" dirty="0"/>
          </a:p>
        </p:txBody>
      </p:sp>
      <p:sp>
        <p:nvSpPr>
          <p:cNvPr id="20" name="Arrow: Left-Right 19">
            <a:extLst>
              <a:ext uri="{FF2B5EF4-FFF2-40B4-BE49-F238E27FC236}">
                <a16:creationId xmlns:a16="http://schemas.microsoft.com/office/drawing/2014/main" id="{625A8949-BAE1-4951-B7B1-E2070B5D558F}"/>
              </a:ext>
            </a:extLst>
          </p:cNvPr>
          <p:cNvSpPr/>
          <p:nvPr/>
        </p:nvSpPr>
        <p:spPr>
          <a:xfrm>
            <a:off x="7083841" y="5147334"/>
            <a:ext cx="592884" cy="2401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a:extLst>
              <a:ext uri="{FF2B5EF4-FFF2-40B4-BE49-F238E27FC236}">
                <a16:creationId xmlns:a16="http://schemas.microsoft.com/office/drawing/2014/main" id="{1EB9C53F-5B42-410A-8623-28731EADC8D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294588" y="4090659"/>
            <a:ext cx="4695146" cy="2176706"/>
          </a:xfrm>
          <a:prstGeom prst="rect">
            <a:avLst/>
          </a:prstGeom>
        </p:spPr>
      </p:pic>
      <p:pic>
        <p:nvPicPr>
          <p:cNvPr id="24" name="Picture 23">
            <a:extLst>
              <a:ext uri="{FF2B5EF4-FFF2-40B4-BE49-F238E27FC236}">
                <a16:creationId xmlns:a16="http://schemas.microsoft.com/office/drawing/2014/main" id="{52D406C4-EA69-4541-AFCE-1451F7D193B4}"/>
              </a:ext>
            </a:extLst>
          </p:cNvPr>
          <p:cNvPicPr>
            <a:picLocks noChangeAspect="1"/>
          </p:cNvPicPr>
          <p:nvPr/>
        </p:nvPicPr>
        <p:blipFill>
          <a:blip r:embed="rId6"/>
          <a:stretch>
            <a:fillRect/>
          </a:stretch>
        </p:blipFill>
        <p:spPr>
          <a:xfrm>
            <a:off x="467680" y="906631"/>
            <a:ext cx="5084350" cy="3211168"/>
          </a:xfrm>
          <a:prstGeom prst="rect">
            <a:avLst/>
          </a:prstGeom>
        </p:spPr>
      </p:pic>
      <p:sp>
        <p:nvSpPr>
          <p:cNvPr id="25" name="TextBox 24">
            <a:extLst>
              <a:ext uri="{FF2B5EF4-FFF2-40B4-BE49-F238E27FC236}">
                <a16:creationId xmlns:a16="http://schemas.microsoft.com/office/drawing/2014/main" id="{5592A8B4-4E61-4959-9453-AB75D72EE53C}"/>
              </a:ext>
            </a:extLst>
          </p:cNvPr>
          <p:cNvSpPr txBox="1"/>
          <p:nvPr/>
        </p:nvSpPr>
        <p:spPr>
          <a:xfrm>
            <a:off x="3661199" y="1528478"/>
            <a:ext cx="1528364" cy="430887"/>
          </a:xfrm>
          <a:prstGeom prst="rect">
            <a:avLst/>
          </a:prstGeom>
          <a:noFill/>
        </p:spPr>
        <p:txBody>
          <a:bodyPr wrap="square" lIns="0" tIns="0" rIns="0" bIns="0" rtlCol="0">
            <a:spAutoFit/>
          </a:bodyPr>
          <a:lstStyle/>
          <a:p>
            <a:pPr algn="l"/>
            <a:r>
              <a:rPr lang="fr-CH" sz="1400" i="1" dirty="0"/>
              <a:t>Compact </a:t>
            </a:r>
            <a:r>
              <a:rPr lang="fr-CH" sz="1400" i="1" dirty="0" err="1"/>
              <a:t>faciliy</a:t>
            </a:r>
            <a:r>
              <a:rPr lang="fr-CH" sz="1400" i="1" dirty="0"/>
              <a:t> </a:t>
            </a:r>
            <a:r>
              <a:rPr lang="fr-CH" sz="1400" i="1" dirty="0" err="1"/>
              <a:t>with</a:t>
            </a:r>
            <a:r>
              <a:rPr lang="fr-CH" sz="1400" i="1" dirty="0"/>
              <a:t> 2 </a:t>
            </a:r>
            <a:r>
              <a:rPr lang="fr-CH" sz="1400" i="1" dirty="0" err="1"/>
              <a:t>rooms</a:t>
            </a:r>
            <a:endParaRPr lang="en-GB" sz="1400" i="1" dirty="0"/>
          </a:p>
        </p:txBody>
      </p:sp>
      <p:sp>
        <p:nvSpPr>
          <p:cNvPr id="28" name="Footer Placeholder 4">
            <a:extLst>
              <a:ext uri="{FF2B5EF4-FFF2-40B4-BE49-F238E27FC236}">
                <a16:creationId xmlns:a16="http://schemas.microsoft.com/office/drawing/2014/main" id="{E1EE863F-AD3F-4DAB-A46F-5922F11F0397}"/>
              </a:ext>
            </a:extLst>
          </p:cNvPr>
          <p:cNvSpPr>
            <a:spLocks noGrp="1"/>
          </p:cNvSpPr>
          <p:nvPr>
            <p:ph type="ftr" sz="quarter" idx="11"/>
          </p:nvPr>
        </p:nvSpPr>
        <p:spPr>
          <a:xfrm>
            <a:off x="4259262" y="6356350"/>
            <a:ext cx="6572221" cy="365125"/>
          </a:xfrm>
        </p:spPr>
        <p:txBody>
          <a:bodyPr/>
          <a:lstStyle/>
          <a:p>
            <a:r>
              <a:rPr lang="en-US" dirty="0"/>
              <a:t>M. Vretenar | NIMMS</a:t>
            </a:r>
          </a:p>
        </p:txBody>
      </p:sp>
      <p:pic>
        <p:nvPicPr>
          <p:cNvPr id="29" name="Picture 28">
            <a:extLst>
              <a:ext uri="{FF2B5EF4-FFF2-40B4-BE49-F238E27FC236}">
                <a16:creationId xmlns:a16="http://schemas.microsoft.com/office/drawing/2014/main" id="{BC78880D-9772-46FD-B75C-900E277B715E}"/>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l="15211" t="10826" r="7229" b="6860"/>
          <a:stretch/>
        </p:blipFill>
        <p:spPr>
          <a:xfrm>
            <a:off x="6817127" y="1839174"/>
            <a:ext cx="2358749" cy="1852269"/>
          </a:xfrm>
          <a:prstGeom prst="rect">
            <a:avLst/>
          </a:prstGeom>
        </p:spPr>
      </p:pic>
    </p:spTree>
    <p:extLst>
      <p:ext uri="{BB962C8B-B14F-4D97-AF65-F5344CB8AC3E}">
        <p14:creationId xmlns:p14="http://schemas.microsoft.com/office/powerpoint/2010/main" val="3590321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493A458-91AD-449C-ADE3-543FBDF2C45D}"/>
              </a:ext>
            </a:extLst>
          </p:cNvPr>
          <p:cNvPicPr/>
          <p:nvPr/>
        </p:nvPicPr>
        <p:blipFill>
          <a:blip r:embed="rId2" cstate="email">
            <a:extLst>
              <a:ext uri="{28A0092B-C50C-407E-A947-70E740481C1C}">
                <a14:useLocalDpi xmlns:a14="http://schemas.microsoft.com/office/drawing/2010/main"/>
              </a:ext>
            </a:extLst>
          </a:blip>
          <a:stretch>
            <a:fillRect/>
          </a:stretch>
        </p:blipFill>
        <p:spPr>
          <a:xfrm>
            <a:off x="230585" y="749317"/>
            <a:ext cx="3800988" cy="2608121"/>
          </a:xfrm>
          <a:prstGeom prst="rect">
            <a:avLst/>
          </a:prstGeom>
        </p:spPr>
      </p:pic>
      <p:pic>
        <p:nvPicPr>
          <p:cNvPr id="8" name="Picture 7">
            <a:extLst>
              <a:ext uri="{FF2B5EF4-FFF2-40B4-BE49-F238E27FC236}">
                <a16:creationId xmlns:a16="http://schemas.microsoft.com/office/drawing/2014/main" id="{A0CD4E86-06CB-4CBE-A421-671A9C116489}"/>
              </a:ext>
            </a:extLst>
          </p:cNvPr>
          <p:cNvPicPr/>
          <p:nvPr/>
        </p:nvPicPr>
        <p:blipFill>
          <a:blip r:embed="rId3" cstate="email">
            <a:extLst>
              <a:ext uri="{28A0092B-C50C-407E-A947-70E740481C1C}">
                <a14:useLocalDpi xmlns:a14="http://schemas.microsoft.com/office/drawing/2010/main"/>
              </a:ext>
            </a:extLst>
          </a:blip>
          <a:stretch>
            <a:fillRect/>
          </a:stretch>
        </p:blipFill>
        <p:spPr>
          <a:xfrm>
            <a:off x="4031573" y="782425"/>
            <a:ext cx="3864072" cy="2608121"/>
          </a:xfrm>
          <a:prstGeom prst="rect">
            <a:avLst/>
          </a:prstGeom>
        </p:spPr>
      </p:pic>
      <p:pic>
        <p:nvPicPr>
          <p:cNvPr id="9" name="Picture 8">
            <a:extLst>
              <a:ext uri="{FF2B5EF4-FFF2-40B4-BE49-F238E27FC236}">
                <a16:creationId xmlns:a16="http://schemas.microsoft.com/office/drawing/2014/main" id="{6943BEAF-26EE-4AAF-93D7-1517C229AF6F}"/>
              </a:ext>
            </a:extLst>
          </p:cNvPr>
          <p:cNvPicPr/>
          <p:nvPr/>
        </p:nvPicPr>
        <p:blipFill>
          <a:blip r:embed="rId4" cstate="email">
            <a:extLst>
              <a:ext uri="{28A0092B-C50C-407E-A947-70E740481C1C}">
                <a14:useLocalDpi xmlns:a14="http://schemas.microsoft.com/office/drawing/2010/main"/>
              </a:ext>
            </a:extLst>
          </a:blip>
          <a:stretch>
            <a:fillRect/>
          </a:stretch>
        </p:blipFill>
        <p:spPr>
          <a:xfrm>
            <a:off x="8011306" y="782425"/>
            <a:ext cx="3731798" cy="2575013"/>
          </a:xfrm>
          <a:prstGeom prst="rect">
            <a:avLst/>
          </a:prstGeom>
        </p:spPr>
      </p:pic>
      <p:sp>
        <p:nvSpPr>
          <p:cNvPr id="3" name="Title 2">
            <a:extLst>
              <a:ext uri="{FF2B5EF4-FFF2-40B4-BE49-F238E27FC236}">
                <a16:creationId xmlns:a16="http://schemas.microsoft.com/office/drawing/2014/main" id="{35A1CD49-DCEA-4A65-A57A-39C73B1E1426}"/>
              </a:ext>
            </a:extLst>
          </p:cNvPr>
          <p:cNvSpPr>
            <a:spLocks noGrp="1"/>
          </p:cNvSpPr>
          <p:nvPr>
            <p:ph type="title"/>
          </p:nvPr>
        </p:nvSpPr>
        <p:spPr/>
        <p:txBody>
          <a:bodyPr/>
          <a:lstStyle/>
          <a:p>
            <a:r>
              <a:rPr lang="fr-CH" dirty="0" err="1"/>
              <a:t>Comparing</a:t>
            </a:r>
            <a:r>
              <a:rPr lang="fr-CH" dirty="0"/>
              <a:t> the </a:t>
            </a:r>
            <a:r>
              <a:rPr lang="fr-CH" dirty="0" err="1"/>
              <a:t>three</a:t>
            </a:r>
            <a:r>
              <a:rPr lang="fr-CH" dirty="0"/>
              <a:t> options for SEEIIST</a:t>
            </a:r>
            <a:endParaRPr lang="en-GB" dirty="0"/>
          </a:p>
        </p:txBody>
      </p:sp>
      <p:sp>
        <p:nvSpPr>
          <p:cNvPr id="4" name="Date Placeholder 3">
            <a:extLst>
              <a:ext uri="{FF2B5EF4-FFF2-40B4-BE49-F238E27FC236}">
                <a16:creationId xmlns:a16="http://schemas.microsoft.com/office/drawing/2014/main" id="{918EB60A-9981-4885-90C7-71E9DB7DA957}"/>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4DE91909-44AE-42A3-A62B-A372A67C8F32}"/>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10" name="Picture 9">
            <a:extLst>
              <a:ext uri="{FF2B5EF4-FFF2-40B4-BE49-F238E27FC236}">
                <a16:creationId xmlns:a16="http://schemas.microsoft.com/office/drawing/2014/main" id="{A3B13E9A-419F-4B84-AD57-05892BE6C91D}"/>
              </a:ext>
            </a:extLst>
          </p:cNvPr>
          <p:cNvPicPr/>
          <p:nvPr/>
        </p:nvPicPr>
        <p:blipFill>
          <a:blip r:embed="rId5" cstate="email">
            <a:extLst>
              <a:ext uri="{28A0092B-C50C-407E-A947-70E740481C1C}">
                <a14:useLocalDpi xmlns:a14="http://schemas.microsoft.com/office/drawing/2010/main"/>
              </a:ext>
            </a:extLst>
          </a:blip>
          <a:srcRect/>
          <a:stretch>
            <a:fillRect/>
          </a:stretch>
        </p:blipFill>
        <p:spPr bwMode="auto">
          <a:xfrm>
            <a:off x="302067" y="4645564"/>
            <a:ext cx="5929762" cy="1430011"/>
          </a:xfrm>
          <a:prstGeom prst="rect">
            <a:avLst/>
          </a:prstGeom>
          <a:noFill/>
        </p:spPr>
      </p:pic>
      <p:sp>
        <p:nvSpPr>
          <p:cNvPr id="13" name="Rectangle 2">
            <a:extLst>
              <a:ext uri="{FF2B5EF4-FFF2-40B4-BE49-F238E27FC236}">
                <a16:creationId xmlns:a16="http://schemas.microsoft.com/office/drawing/2014/main" id="{09AC6BE0-909C-4F0B-BE68-6F504DFD7913}"/>
              </a:ext>
            </a:extLst>
          </p:cNvPr>
          <p:cNvSpPr>
            <a:spLocks noChangeArrowheads="1"/>
          </p:cNvSpPr>
          <p:nvPr/>
        </p:nvSpPr>
        <p:spPr bwMode="auto">
          <a:xfrm>
            <a:off x="4728874" y="11131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 name="Rectangle 13">
            <a:extLst>
              <a:ext uri="{FF2B5EF4-FFF2-40B4-BE49-F238E27FC236}">
                <a16:creationId xmlns:a16="http://schemas.microsoft.com/office/drawing/2014/main" id="{5DF34057-7E62-4C9C-8ED7-9EB7E4D4C5B9}"/>
              </a:ext>
            </a:extLst>
          </p:cNvPr>
          <p:cNvSpPr/>
          <p:nvPr/>
        </p:nvSpPr>
        <p:spPr>
          <a:xfrm>
            <a:off x="6408680" y="4281346"/>
            <a:ext cx="5658738" cy="1972963"/>
          </a:xfrm>
          <a:prstGeom prst="rect">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TextBox 16">
            <a:extLst>
              <a:ext uri="{FF2B5EF4-FFF2-40B4-BE49-F238E27FC236}">
                <a16:creationId xmlns:a16="http://schemas.microsoft.com/office/drawing/2014/main" id="{0F12C6B5-0FE3-4D73-AA06-1DBDD988DE95}"/>
              </a:ext>
            </a:extLst>
          </p:cNvPr>
          <p:cNvSpPr txBox="1"/>
          <p:nvPr/>
        </p:nvSpPr>
        <p:spPr>
          <a:xfrm>
            <a:off x="6408680" y="4263123"/>
            <a:ext cx="5658738" cy="1991186"/>
          </a:xfrm>
          <a:prstGeom prst="rect">
            <a:avLst/>
          </a:prstGeom>
          <a:noFill/>
        </p:spPr>
        <p:txBody>
          <a:bodyPr wrap="square">
            <a:spAutoFit/>
          </a:bodyPr>
          <a:lstStyle/>
          <a:p>
            <a:pPr algn="just">
              <a:lnSpc>
                <a:spcPct val="115000"/>
              </a:lnSpc>
              <a:spcAft>
                <a:spcPts val="10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This study recommends to SEEIIST the adoption as </a:t>
            </a:r>
            <a:r>
              <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baseline configuration </a:t>
            </a:r>
            <a:r>
              <a:rPr lang="en-GB" sz="1200" dirty="0">
                <a:effectLst/>
                <a:latin typeface="Calibri" panose="020F0502020204030204" pitchFamily="34" charset="0"/>
                <a:ea typeface="Calibri" panose="020F0502020204030204" pitchFamily="34" charset="0"/>
                <a:cs typeface="Times New Roman" panose="02020603050405020304" pitchFamily="18" charset="0"/>
              </a:rPr>
              <a:t>of a </a:t>
            </a:r>
            <a:r>
              <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warm-magnet synchrotron</a:t>
            </a:r>
            <a:r>
              <a:rPr lang="en-GB" sz="1200"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with novel features</a:t>
            </a:r>
            <a:r>
              <a:rPr lang="en-GB" sz="1200" dirty="0">
                <a:effectLst/>
                <a:latin typeface="Calibri" panose="020F0502020204030204" pitchFamily="34" charset="0"/>
                <a:ea typeface="Calibri" panose="020F0502020204030204" pitchFamily="34" charset="0"/>
                <a:cs typeface="Times New Roman" panose="02020603050405020304" pitchFamily="18" charset="0"/>
              </a:rPr>
              <a:t>. Development of superconducting magnets and adequate </a:t>
            </a:r>
            <a:r>
              <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superconducting</a:t>
            </a:r>
            <a:r>
              <a:rPr lang="en-GB" sz="1200" dirty="0">
                <a:effectLst/>
                <a:latin typeface="Calibri" panose="020F0502020204030204" pitchFamily="34" charset="0"/>
                <a:ea typeface="Calibri" panose="020F0502020204030204" pitchFamily="34" charset="0"/>
                <a:cs typeface="Times New Roman" panose="02020603050405020304" pitchFamily="18" charset="0"/>
              </a:rPr>
              <a:t> synchrotron designs should continue as an </a:t>
            </a:r>
            <a:r>
              <a:rPr lang="en-GB" sz="12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advanced alternative option</a:t>
            </a:r>
            <a:r>
              <a:rPr lang="en-GB" sz="1200" dirty="0">
                <a:effectLst/>
                <a:latin typeface="Calibri" panose="020F0502020204030204" pitchFamily="34" charset="0"/>
                <a:ea typeface="Calibri" panose="020F0502020204030204" pitchFamily="34" charset="0"/>
                <a:cs typeface="Times New Roman" panose="02020603050405020304" pitchFamily="18" charset="0"/>
              </a:rPr>
              <a:t>. The superconducting alternative with its potentially lower cost and smaller dimensions might become the baseline in case preparation for construction of SEEIIST would take more time than foreseen and in case of success of the superconducting magnet development. Additionally, the superconducting option might more easily become a standard commercial design for a next generation of ion therapy facilities beyond SEEIIST. </a:t>
            </a:r>
          </a:p>
        </p:txBody>
      </p:sp>
      <p:sp>
        <p:nvSpPr>
          <p:cNvPr id="18" name="TextBox 17">
            <a:extLst>
              <a:ext uri="{FF2B5EF4-FFF2-40B4-BE49-F238E27FC236}">
                <a16:creationId xmlns:a16="http://schemas.microsoft.com/office/drawing/2014/main" id="{77862E11-82D0-4256-B2CE-486BBA0D60B1}"/>
              </a:ext>
            </a:extLst>
          </p:cNvPr>
          <p:cNvSpPr txBox="1"/>
          <p:nvPr/>
        </p:nvSpPr>
        <p:spPr>
          <a:xfrm>
            <a:off x="643546" y="3325644"/>
            <a:ext cx="3008837" cy="677108"/>
          </a:xfrm>
          <a:prstGeom prst="rect">
            <a:avLst/>
          </a:prstGeom>
          <a:noFill/>
        </p:spPr>
        <p:txBody>
          <a:bodyPr wrap="none" lIns="0" tIns="0" rIns="0" bIns="0" rtlCol="0">
            <a:spAutoFit/>
          </a:bodyPr>
          <a:lstStyle/>
          <a:p>
            <a:pPr algn="l"/>
            <a:r>
              <a:rPr lang="fr-CH" sz="1600" dirty="0"/>
              <a:t>RT synchrotron:</a:t>
            </a:r>
          </a:p>
          <a:p>
            <a:pPr algn="l"/>
            <a:r>
              <a:rPr lang="fr-CH" sz="1400" dirty="0" err="1"/>
              <a:t>accelerator</a:t>
            </a:r>
            <a:r>
              <a:rPr lang="fr-CH" sz="1400" dirty="0"/>
              <a:t> 1,200 m</a:t>
            </a:r>
            <a:r>
              <a:rPr lang="fr-CH" sz="1400" baseline="30000" dirty="0"/>
              <a:t>2</a:t>
            </a:r>
            <a:r>
              <a:rPr lang="fr-CH" sz="1400" dirty="0"/>
              <a:t>, </a:t>
            </a:r>
            <a:r>
              <a:rPr lang="fr-CH" sz="1400" dirty="0" err="1"/>
              <a:t>facility</a:t>
            </a:r>
            <a:r>
              <a:rPr lang="fr-CH" sz="1400" dirty="0"/>
              <a:t> 6,500 m</a:t>
            </a:r>
            <a:r>
              <a:rPr lang="fr-CH" sz="1400" baseline="30000" dirty="0"/>
              <a:t>2</a:t>
            </a:r>
          </a:p>
          <a:p>
            <a:pPr algn="l"/>
            <a:r>
              <a:rPr lang="fr-CH" sz="1400" dirty="0" err="1"/>
              <a:t>estimated</a:t>
            </a:r>
            <a:r>
              <a:rPr lang="fr-CH" sz="1400" dirty="0"/>
              <a:t> </a:t>
            </a:r>
            <a:r>
              <a:rPr lang="fr-CH" sz="1400" dirty="0" err="1"/>
              <a:t>cost</a:t>
            </a:r>
            <a:r>
              <a:rPr lang="fr-CH" sz="1400" dirty="0"/>
              <a:t> (acc. </a:t>
            </a:r>
            <a:r>
              <a:rPr lang="fr-CH" sz="1400" dirty="0" err="1"/>
              <a:t>only</a:t>
            </a:r>
            <a:r>
              <a:rPr lang="fr-CH" sz="1400" dirty="0"/>
              <a:t>): 42 M€</a:t>
            </a:r>
            <a:endParaRPr lang="fr-CH" sz="1400" baseline="30000" dirty="0"/>
          </a:p>
        </p:txBody>
      </p:sp>
      <p:sp>
        <p:nvSpPr>
          <p:cNvPr id="20" name="TextBox 19">
            <a:extLst>
              <a:ext uri="{FF2B5EF4-FFF2-40B4-BE49-F238E27FC236}">
                <a16:creationId xmlns:a16="http://schemas.microsoft.com/office/drawing/2014/main" id="{D0EA966C-7120-4F5B-890B-CB2EE3C868B2}"/>
              </a:ext>
            </a:extLst>
          </p:cNvPr>
          <p:cNvSpPr txBox="1"/>
          <p:nvPr/>
        </p:nvSpPr>
        <p:spPr>
          <a:xfrm>
            <a:off x="4448506" y="3350548"/>
            <a:ext cx="2859757" cy="677108"/>
          </a:xfrm>
          <a:prstGeom prst="rect">
            <a:avLst/>
          </a:prstGeom>
          <a:noFill/>
        </p:spPr>
        <p:txBody>
          <a:bodyPr wrap="none" lIns="0" tIns="0" rIns="0" bIns="0" rtlCol="0">
            <a:spAutoFit/>
          </a:bodyPr>
          <a:lstStyle/>
          <a:p>
            <a:pPr algn="l"/>
            <a:r>
              <a:rPr lang="fr-CH" sz="1600" dirty="0"/>
              <a:t>SC synchrotron:</a:t>
            </a:r>
          </a:p>
          <a:p>
            <a:pPr algn="l"/>
            <a:r>
              <a:rPr lang="fr-CH" sz="1400" dirty="0" err="1"/>
              <a:t>accelerator</a:t>
            </a:r>
            <a:r>
              <a:rPr lang="fr-CH" sz="1400" dirty="0"/>
              <a:t> 600 m</a:t>
            </a:r>
            <a:r>
              <a:rPr lang="fr-CH" sz="1400" baseline="30000" dirty="0"/>
              <a:t>2</a:t>
            </a:r>
            <a:r>
              <a:rPr lang="fr-CH" sz="1400" dirty="0"/>
              <a:t>, </a:t>
            </a:r>
            <a:r>
              <a:rPr lang="fr-CH" sz="1400" dirty="0" err="1"/>
              <a:t>facility</a:t>
            </a:r>
            <a:r>
              <a:rPr lang="fr-CH" sz="1400" dirty="0"/>
              <a:t> 5,500 m</a:t>
            </a:r>
            <a:r>
              <a:rPr lang="fr-CH" sz="1400" baseline="30000" dirty="0"/>
              <a:t>2</a:t>
            </a:r>
          </a:p>
          <a:p>
            <a:r>
              <a:rPr lang="fr-CH" sz="1400" dirty="0" err="1"/>
              <a:t>estimated</a:t>
            </a:r>
            <a:r>
              <a:rPr lang="fr-CH" sz="1400" dirty="0"/>
              <a:t> </a:t>
            </a:r>
            <a:r>
              <a:rPr lang="fr-CH" sz="1400" dirty="0" err="1"/>
              <a:t>cost</a:t>
            </a:r>
            <a:r>
              <a:rPr lang="fr-CH" sz="1400" dirty="0"/>
              <a:t> (acc. </a:t>
            </a:r>
            <a:r>
              <a:rPr lang="fr-CH" sz="1400" dirty="0" err="1"/>
              <a:t>only</a:t>
            </a:r>
            <a:r>
              <a:rPr lang="fr-CH" sz="1400" dirty="0"/>
              <a:t>): 31 M€</a:t>
            </a:r>
            <a:endParaRPr lang="fr-CH" sz="1400" baseline="30000" dirty="0"/>
          </a:p>
        </p:txBody>
      </p:sp>
      <p:sp>
        <p:nvSpPr>
          <p:cNvPr id="22" name="TextBox 21">
            <a:extLst>
              <a:ext uri="{FF2B5EF4-FFF2-40B4-BE49-F238E27FC236}">
                <a16:creationId xmlns:a16="http://schemas.microsoft.com/office/drawing/2014/main" id="{99D2E6E9-810C-4403-93F8-9001CC6EDA4A}"/>
              </a:ext>
            </a:extLst>
          </p:cNvPr>
          <p:cNvSpPr txBox="1"/>
          <p:nvPr/>
        </p:nvSpPr>
        <p:spPr>
          <a:xfrm>
            <a:off x="8447326" y="3344377"/>
            <a:ext cx="2859757" cy="820738"/>
          </a:xfrm>
          <a:prstGeom prst="rect">
            <a:avLst/>
          </a:prstGeom>
          <a:noFill/>
        </p:spPr>
        <p:txBody>
          <a:bodyPr wrap="none" lIns="0" tIns="0" rIns="0" bIns="0" rtlCol="0">
            <a:spAutoFit/>
          </a:bodyPr>
          <a:lstStyle/>
          <a:p>
            <a:pPr algn="l"/>
            <a:r>
              <a:rPr lang="fr-CH" sz="1600" dirty="0"/>
              <a:t>Full linac:</a:t>
            </a:r>
          </a:p>
          <a:p>
            <a:pPr algn="l"/>
            <a:r>
              <a:rPr lang="fr-CH" sz="1400" dirty="0" err="1"/>
              <a:t>accelerator</a:t>
            </a:r>
            <a:r>
              <a:rPr lang="fr-CH" sz="1400" dirty="0"/>
              <a:t> 600 m</a:t>
            </a:r>
            <a:r>
              <a:rPr lang="fr-CH" sz="1400" baseline="30000" dirty="0"/>
              <a:t>2</a:t>
            </a:r>
            <a:r>
              <a:rPr lang="fr-CH" sz="1400" dirty="0"/>
              <a:t>, </a:t>
            </a:r>
            <a:r>
              <a:rPr lang="fr-CH" sz="1400" dirty="0" err="1"/>
              <a:t>facility</a:t>
            </a:r>
            <a:r>
              <a:rPr lang="fr-CH" sz="1400" dirty="0"/>
              <a:t> 5,500 m</a:t>
            </a:r>
            <a:r>
              <a:rPr lang="fr-CH" sz="1400" baseline="30000" dirty="0"/>
              <a:t>2</a:t>
            </a:r>
          </a:p>
          <a:p>
            <a:r>
              <a:rPr lang="fr-CH" sz="1400" dirty="0" err="1"/>
              <a:t>estimated</a:t>
            </a:r>
            <a:r>
              <a:rPr lang="fr-CH" sz="1400" dirty="0"/>
              <a:t> </a:t>
            </a:r>
            <a:r>
              <a:rPr lang="fr-CH" sz="1400" dirty="0" err="1"/>
              <a:t>cost</a:t>
            </a:r>
            <a:r>
              <a:rPr lang="fr-CH" sz="1400" dirty="0"/>
              <a:t> (acc. </a:t>
            </a:r>
            <a:r>
              <a:rPr lang="fr-CH" sz="1400" dirty="0" err="1"/>
              <a:t>only</a:t>
            </a:r>
            <a:r>
              <a:rPr lang="fr-CH" sz="1400" dirty="0"/>
              <a:t>): 31 M€</a:t>
            </a:r>
            <a:endParaRPr lang="fr-CH" sz="1400" baseline="30000" dirty="0"/>
          </a:p>
          <a:p>
            <a:pPr algn="l"/>
            <a:endParaRPr lang="en-GB" sz="1400" baseline="30000" dirty="0"/>
          </a:p>
        </p:txBody>
      </p:sp>
      <p:sp>
        <p:nvSpPr>
          <p:cNvPr id="23" name="TextBox 22">
            <a:extLst>
              <a:ext uri="{FF2B5EF4-FFF2-40B4-BE49-F238E27FC236}">
                <a16:creationId xmlns:a16="http://schemas.microsoft.com/office/drawing/2014/main" id="{10B4AB78-0B5A-4E72-A2AA-0738650B0225}"/>
              </a:ext>
            </a:extLst>
          </p:cNvPr>
          <p:cNvSpPr txBox="1"/>
          <p:nvPr/>
        </p:nvSpPr>
        <p:spPr>
          <a:xfrm>
            <a:off x="302067" y="4129697"/>
            <a:ext cx="5863063" cy="430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spAutoFit/>
          </a:bodyPr>
          <a:lstStyle/>
          <a:p>
            <a:pPr algn="l"/>
            <a:r>
              <a:rPr lang="fr-CH" sz="1400" dirty="0"/>
              <a:t>SC synchrotron or linac </a:t>
            </a:r>
            <a:r>
              <a:rPr lang="fr-CH" sz="1400" dirty="0" err="1"/>
              <a:t>allow</a:t>
            </a:r>
            <a:r>
              <a:rPr lang="fr-CH" sz="1400" dirty="0"/>
              <a:t> 50% </a:t>
            </a:r>
            <a:r>
              <a:rPr lang="fr-CH" sz="1400" dirty="0" err="1"/>
              <a:t>reduction</a:t>
            </a:r>
            <a:r>
              <a:rPr lang="fr-CH" sz="1400" dirty="0"/>
              <a:t> in </a:t>
            </a:r>
            <a:r>
              <a:rPr lang="fr-CH" sz="1400" dirty="0" err="1"/>
              <a:t>accelerator</a:t>
            </a:r>
            <a:r>
              <a:rPr lang="fr-CH" sz="1400" dirty="0"/>
              <a:t> dimensions, 15% in </a:t>
            </a:r>
            <a:r>
              <a:rPr lang="fr-CH" sz="1400" dirty="0" err="1"/>
              <a:t>overall</a:t>
            </a:r>
            <a:r>
              <a:rPr lang="fr-CH" sz="1400" dirty="0"/>
              <a:t> </a:t>
            </a:r>
            <a:r>
              <a:rPr lang="fr-CH" sz="1400" dirty="0" err="1"/>
              <a:t>facility</a:t>
            </a:r>
            <a:r>
              <a:rPr lang="fr-CH" sz="1400" dirty="0"/>
              <a:t> dimensions, and 20% </a:t>
            </a:r>
            <a:r>
              <a:rPr lang="fr-CH" sz="1400" dirty="0" err="1"/>
              <a:t>reduction</a:t>
            </a:r>
            <a:r>
              <a:rPr lang="fr-CH" sz="1400" dirty="0"/>
              <a:t> in </a:t>
            </a:r>
            <a:r>
              <a:rPr lang="fr-CH" sz="1400" dirty="0" err="1"/>
              <a:t>cost</a:t>
            </a:r>
            <a:r>
              <a:rPr lang="fr-CH" sz="1400" dirty="0"/>
              <a:t>. </a:t>
            </a:r>
          </a:p>
        </p:txBody>
      </p:sp>
      <p:sp>
        <p:nvSpPr>
          <p:cNvPr id="2" name="TextBox 1">
            <a:extLst>
              <a:ext uri="{FF2B5EF4-FFF2-40B4-BE49-F238E27FC236}">
                <a16:creationId xmlns:a16="http://schemas.microsoft.com/office/drawing/2014/main" id="{629C75FF-B78E-435E-8471-A0CB76DE63E7}"/>
              </a:ext>
            </a:extLst>
          </p:cNvPr>
          <p:cNvSpPr txBox="1"/>
          <p:nvPr/>
        </p:nvSpPr>
        <p:spPr>
          <a:xfrm>
            <a:off x="302067" y="6084387"/>
            <a:ext cx="5929762" cy="43088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spAutoFit/>
          </a:bodyPr>
          <a:lstStyle/>
          <a:p>
            <a:pPr algn="l"/>
            <a:r>
              <a:rPr lang="en-GB" sz="1400" dirty="0"/>
              <a:t>Linac option discarded by SEEIIST because requires R&amp;D, is not evolutive, and needs specific medical licensing.   </a:t>
            </a:r>
          </a:p>
        </p:txBody>
      </p:sp>
      <p:sp>
        <p:nvSpPr>
          <p:cNvPr id="21" name="Footer Placeholder 4">
            <a:extLst>
              <a:ext uri="{FF2B5EF4-FFF2-40B4-BE49-F238E27FC236}">
                <a16:creationId xmlns:a16="http://schemas.microsoft.com/office/drawing/2014/main" id="{DAFF3FD9-313E-49A7-9368-23592EE892CD}"/>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305716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97FBD-9DE7-4E92-B7B9-1A5553E632AC}"/>
              </a:ext>
            </a:extLst>
          </p:cNvPr>
          <p:cNvSpPr>
            <a:spLocks noGrp="1"/>
          </p:cNvSpPr>
          <p:nvPr>
            <p:ph type="title"/>
          </p:nvPr>
        </p:nvSpPr>
        <p:spPr/>
        <p:txBody>
          <a:bodyPr/>
          <a:lstStyle/>
          <a:p>
            <a:r>
              <a:rPr lang="fr-CH" dirty="0" err="1"/>
              <a:t>Layout</a:t>
            </a:r>
            <a:r>
              <a:rPr lang="fr-CH" dirty="0"/>
              <a:t> of the </a:t>
            </a:r>
            <a:r>
              <a:rPr lang="fr-CH" dirty="0" err="1"/>
              <a:t>complete</a:t>
            </a:r>
            <a:r>
              <a:rPr lang="fr-CH" dirty="0"/>
              <a:t> SEEIIST-type </a:t>
            </a:r>
            <a:r>
              <a:rPr lang="fr-CH" dirty="0" err="1"/>
              <a:t>facility</a:t>
            </a:r>
            <a:endParaRPr lang="en-GB" dirty="0"/>
          </a:p>
        </p:txBody>
      </p:sp>
      <p:sp>
        <p:nvSpPr>
          <p:cNvPr id="4" name="Date Placeholder 3">
            <a:extLst>
              <a:ext uri="{FF2B5EF4-FFF2-40B4-BE49-F238E27FC236}">
                <a16:creationId xmlns:a16="http://schemas.microsoft.com/office/drawing/2014/main" id="{3F3B9F5E-3BA3-41F1-AD8D-270EE02CF59F}"/>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01709184-AC56-4147-863A-FE0578723F4A}"/>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TextBox 8">
            <a:extLst>
              <a:ext uri="{FF2B5EF4-FFF2-40B4-BE49-F238E27FC236}">
                <a16:creationId xmlns:a16="http://schemas.microsoft.com/office/drawing/2014/main" id="{492C928B-A327-4C79-9436-96A1DE066E65}"/>
              </a:ext>
            </a:extLst>
          </p:cNvPr>
          <p:cNvSpPr txBox="1"/>
          <p:nvPr/>
        </p:nvSpPr>
        <p:spPr>
          <a:xfrm>
            <a:off x="10185621" y="20343"/>
            <a:ext cx="2006378" cy="646331"/>
          </a:xfrm>
          <a:prstGeom prst="rect">
            <a:avLst/>
          </a:prstGeom>
          <a:solidFill>
            <a:srgbClr val="FFC000"/>
          </a:solidFill>
        </p:spPr>
        <p:txBody>
          <a:bodyPr wrap="square" lIns="0" tIns="0" rIns="0" bIns="0" rtlCol="0">
            <a:spAutoFit/>
          </a:bodyPr>
          <a:lstStyle/>
          <a:p>
            <a:pPr marL="180000" algn="l"/>
            <a:r>
              <a:rPr lang="fr-CH" sz="1400" dirty="0"/>
              <a:t>All team, </a:t>
            </a:r>
            <a:r>
              <a:rPr lang="fr-CH" sz="1400" dirty="0" err="1"/>
              <a:t>with</a:t>
            </a:r>
            <a:r>
              <a:rPr lang="fr-CH" sz="1400" dirty="0"/>
              <a:t> P. Foka, GSI and D. Kaprinis, Kaprinis </a:t>
            </a:r>
            <a:r>
              <a:rPr lang="fr-CH" sz="1400" dirty="0" err="1"/>
              <a:t>Architects</a:t>
            </a:r>
            <a:endParaRPr lang="fr-CH" sz="1400" dirty="0"/>
          </a:p>
        </p:txBody>
      </p:sp>
      <p:pic>
        <p:nvPicPr>
          <p:cNvPr id="11" name="Picture 10">
            <a:extLst>
              <a:ext uri="{FF2B5EF4-FFF2-40B4-BE49-F238E27FC236}">
                <a16:creationId xmlns:a16="http://schemas.microsoft.com/office/drawing/2014/main" id="{723EDB17-6534-4839-B9FC-983621D2492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12328" y="1356011"/>
            <a:ext cx="6178163" cy="4368615"/>
          </a:xfrm>
          <a:prstGeom prst="rect">
            <a:avLst/>
          </a:prstGeom>
        </p:spPr>
      </p:pic>
      <p:sp>
        <p:nvSpPr>
          <p:cNvPr id="12" name="TextBox 11">
            <a:extLst>
              <a:ext uri="{FF2B5EF4-FFF2-40B4-BE49-F238E27FC236}">
                <a16:creationId xmlns:a16="http://schemas.microsoft.com/office/drawing/2014/main" id="{C6928A23-8696-4D3F-827D-487027BE3887}"/>
              </a:ext>
            </a:extLst>
          </p:cNvPr>
          <p:cNvSpPr txBox="1"/>
          <p:nvPr/>
        </p:nvSpPr>
        <p:spPr>
          <a:xfrm>
            <a:off x="3689405" y="979307"/>
            <a:ext cx="1910779" cy="276999"/>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rtlCol="0">
            <a:spAutoFit/>
          </a:bodyPr>
          <a:lstStyle/>
          <a:p>
            <a:pPr algn="l"/>
            <a:r>
              <a:rPr lang="fr-CH" dirty="0"/>
              <a:t>Access for </a:t>
            </a:r>
            <a:r>
              <a:rPr lang="fr-CH" dirty="0" err="1"/>
              <a:t>therapy</a:t>
            </a:r>
            <a:endParaRPr lang="en-GB" dirty="0"/>
          </a:p>
        </p:txBody>
      </p:sp>
      <p:sp>
        <p:nvSpPr>
          <p:cNvPr id="14" name="TextBox 13">
            <a:extLst>
              <a:ext uri="{FF2B5EF4-FFF2-40B4-BE49-F238E27FC236}">
                <a16:creationId xmlns:a16="http://schemas.microsoft.com/office/drawing/2014/main" id="{972A8D1E-871D-4AA3-B27D-44A03334B912}"/>
              </a:ext>
            </a:extLst>
          </p:cNvPr>
          <p:cNvSpPr txBox="1"/>
          <p:nvPr/>
        </p:nvSpPr>
        <p:spPr>
          <a:xfrm>
            <a:off x="5184250" y="5827011"/>
            <a:ext cx="4078039" cy="276999"/>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rtlCol="0">
            <a:spAutoFit/>
          </a:bodyPr>
          <a:lstStyle/>
          <a:p>
            <a:pPr algn="l"/>
            <a:r>
              <a:rPr lang="fr-CH" dirty="0"/>
              <a:t>Access to </a:t>
            </a:r>
            <a:r>
              <a:rPr lang="fr-CH" dirty="0" err="1"/>
              <a:t>experimental</a:t>
            </a:r>
            <a:r>
              <a:rPr lang="fr-CH" dirty="0"/>
              <a:t> room and linac</a:t>
            </a:r>
            <a:endParaRPr lang="en-GB" dirty="0"/>
          </a:p>
        </p:txBody>
      </p:sp>
      <p:sp>
        <p:nvSpPr>
          <p:cNvPr id="16" name="TextBox 15">
            <a:extLst>
              <a:ext uri="{FF2B5EF4-FFF2-40B4-BE49-F238E27FC236}">
                <a16:creationId xmlns:a16="http://schemas.microsoft.com/office/drawing/2014/main" id="{1B007877-0387-4B71-939B-DCC842B81A11}"/>
              </a:ext>
            </a:extLst>
          </p:cNvPr>
          <p:cNvSpPr txBox="1"/>
          <p:nvPr/>
        </p:nvSpPr>
        <p:spPr>
          <a:xfrm>
            <a:off x="9676365" y="4873581"/>
            <a:ext cx="1908686"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fr-CH" dirty="0"/>
              <a:t>Target for isotope production</a:t>
            </a:r>
            <a:endParaRPr lang="en-GB" dirty="0"/>
          </a:p>
        </p:txBody>
      </p:sp>
      <p:sp>
        <p:nvSpPr>
          <p:cNvPr id="17" name="Arrow: Down 16">
            <a:extLst>
              <a:ext uri="{FF2B5EF4-FFF2-40B4-BE49-F238E27FC236}">
                <a16:creationId xmlns:a16="http://schemas.microsoft.com/office/drawing/2014/main" id="{7E02AA3F-2A45-4819-B383-4865A9F7B864}"/>
              </a:ext>
            </a:extLst>
          </p:cNvPr>
          <p:cNvSpPr/>
          <p:nvPr/>
        </p:nvSpPr>
        <p:spPr>
          <a:xfrm>
            <a:off x="5184250" y="1314566"/>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Down 18">
            <a:extLst>
              <a:ext uri="{FF2B5EF4-FFF2-40B4-BE49-F238E27FC236}">
                <a16:creationId xmlns:a16="http://schemas.microsoft.com/office/drawing/2014/main" id="{67E0284F-4CC5-4FFF-9BA7-926D1B74A376}"/>
              </a:ext>
            </a:extLst>
          </p:cNvPr>
          <p:cNvSpPr/>
          <p:nvPr/>
        </p:nvSpPr>
        <p:spPr>
          <a:xfrm rot="10800000">
            <a:off x="6301409" y="5644386"/>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267CB4CE-FAA0-4B88-B2F1-159C9F05EB03}"/>
              </a:ext>
            </a:extLst>
          </p:cNvPr>
          <p:cNvSpPr txBox="1"/>
          <p:nvPr/>
        </p:nvSpPr>
        <p:spPr>
          <a:xfrm>
            <a:off x="9629981" y="2123287"/>
            <a:ext cx="2348199"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fr-CH" dirty="0"/>
              <a:t>Equipment room and </a:t>
            </a:r>
            <a:r>
              <a:rPr lang="fr-CH" dirty="0" err="1"/>
              <a:t>access</a:t>
            </a:r>
            <a:r>
              <a:rPr lang="fr-CH" dirty="0"/>
              <a:t> to synchrotron</a:t>
            </a:r>
          </a:p>
        </p:txBody>
      </p:sp>
      <p:sp>
        <p:nvSpPr>
          <p:cNvPr id="24" name="Arrow: Down 23">
            <a:extLst>
              <a:ext uri="{FF2B5EF4-FFF2-40B4-BE49-F238E27FC236}">
                <a16:creationId xmlns:a16="http://schemas.microsoft.com/office/drawing/2014/main" id="{B18B40CD-9E44-4497-AE9E-10209054237A}"/>
              </a:ext>
            </a:extLst>
          </p:cNvPr>
          <p:cNvSpPr/>
          <p:nvPr/>
        </p:nvSpPr>
        <p:spPr>
          <a:xfrm rot="5400000">
            <a:off x="9325692" y="2331036"/>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Down 25">
            <a:extLst>
              <a:ext uri="{FF2B5EF4-FFF2-40B4-BE49-F238E27FC236}">
                <a16:creationId xmlns:a16="http://schemas.microsoft.com/office/drawing/2014/main" id="{6D86B8DC-EDB5-4F5C-A024-EA2C0549DB6A}"/>
              </a:ext>
            </a:extLst>
          </p:cNvPr>
          <p:cNvSpPr/>
          <p:nvPr/>
        </p:nvSpPr>
        <p:spPr>
          <a:xfrm rot="5400000">
            <a:off x="9408842" y="5081330"/>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E21486EC-F14A-4F39-A7D9-26611BF8C926}"/>
              </a:ext>
            </a:extLst>
          </p:cNvPr>
          <p:cNvSpPr txBox="1"/>
          <p:nvPr/>
        </p:nvSpPr>
        <p:spPr>
          <a:xfrm>
            <a:off x="1419122" y="5827011"/>
            <a:ext cx="3586411" cy="276999"/>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fr-CH" dirty="0"/>
              <a:t>Reconfigurable </a:t>
            </a:r>
            <a:r>
              <a:rPr lang="fr-CH" dirty="0" err="1"/>
              <a:t>experimental</a:t>
            </a:r>
            <a:r>
              <a:rPr lang="fr-CH" dirty="0"/>
              <a:t> room </a:t>
            </a:r>
            <a:endParaRPr lang="en-GB" dirty="0"/>
          </a:p>
        </p:txBody>
      </p:sp>
      <p:sp>
        <p:nvSpPr>
          <p:cNvPr id="30" name="Arrow: Down 29">
            <a:extLst>
              <a:ext uri="{FF2B5EF4-FFF2-40B4-BE49-F238E27FC236}">
                <a16:creationId xmlns:a16="http://schemas.microsoft.com/office/drawing/2014/main" id="{A53FB5DE-7869-4F78-A938-E24157F2EB13}"/>
              </a:ext>
            </a:extLst>
          </p:cNvPr>
          <p:cNvSpPr/>
          <p:nvPr/>
        </p:nvSpPr>
        <p:spPr>
          <a:xfrm rot="10800000">
            <a:off x="4410986" y="5644387"/>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D6A94835-8F7A-48F4-9957-082E8BA4FEAC}"/>
              </a:ext>
            </a:extLst>
          </p:cNvPr>
          <p:cNvSpPr txBox="1"/>
          <p:nvPr/>
        </p:nvSpPr>
        <p:spPr>
          <a:xfrm>
            <a:off x="381663" y="1138537"/>
            <a:ext cx="2591175" cy="1384995"/>
          </a:xfrm>
          <a:prstGeom prst="rect">
            <a:avLst/>
          </a:prstGeom>
          <a:noFill/>
        </p:spPr>
        <p:txBody>
          <a:bodyPr wrap="square" lIns="0" tIns="0" rIns="0" bIns="0" rtlCol="0">
            <a:spAutoFit/>
          </a:bodyPr>
          <a:lstStyle/>
          <a:p>
            <a:pPr algn="l"/>
            <a:r>
              <a:rPr lang="en-GB" b="1" dirty="0">
                <a:solidFill>
                  <a:srgbClr val="FF0000"/>
                </a:solidFill>
              </a:rPr>
              <a:t>Research and Therapy Facility</a:t>
            </a:r>
          </a:p>
          <a:p>
            <a:pPr algn="l"/>
            <a:r>
              <a:rPr lang="en-GB" dirty="0"/>
              <a:t>(50% daily beam time for research, 50% for therapy)</a:t>
            </a:r>
          </a:p>
        </p:txBody>
      </p:sp>
      <p:sp>
        <p:nvSpPr>
          <p:cNvPr id="33" name="TextBox 32">
            <a:extLst>
              <a:ext uri="{FF2B5EF4-FFF2-40B4-BE49-F238E27FC236}">
                <a16:creationId xmlns:a16="http://schemas.microsoft.com/office/drawing/2014/main" id="{FF185421-DEE6-40A0-B3CA-92370F05E0F2}"/>
              </a:ext>
            </a:extLst>
          </p:cNvPr>
          <p:cNvSpPr txBox="1"/>
          <p:nvPr/>
        </p:nvSpPr>
        <p:spPr>
          <a:xfrm>
            <a:off x="1403376" y="5150580"/>
            <a:ext cx="1513786"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fr-CH" dirty="0"/>
              <a:t>Access for animal </a:t>
            </a:r>
            <a:r>
              <a:rPr lang="fr-CH" dirty="0" err="1"/>
              <a:t>testing</a:t>
            </a:r>
            <a:endParaRPr lang="fr-CH" dirty="0"/>
          </a:p>
        </p:txBody>
      </p:sp>
      <p:sp>
        <p:nvSpPr>
          <p:cNvPr id="35" name="Arrow: Down 34">
            <a:extLst>
              <a:ext uri="{FF2B5EF4-FFF2-40B4-BE49-F238E27FC236}">
                <a16:creationId xmlns:a16="http://schemas.microsoft.com/office/drawing/2014/main" id="{898F572B-F65B-49B2-8E73-A0B70E3E2BB7}"/>
              </a:ext>
            </a:extLst>
          </p:cNvPr>
          <p:cNvSpPr/>
          <p:nvPr/>
        </p:nvSpPr>
        <p:spPr>
          <a:xfrm rot="16200000">
            <a:off x="2944805" y="5375240"/>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6D9B63FB-2B32-41FC-AA32-6353CE032E12}"/>
              </a:ext>
            </a:extLst>
          </p:cNvPr>
          <p:cNvSpPr txBox="1"/>
          <p:nvPr/>
        </p:nvSpPr>
        <p:spPr>
          <a:xfrm>
            <a:off x="922351" y="3208049"/>
            <a:ext cx="1741336" cy="276999"/>
          </a:xfrm>
          <a:prstGeom prst="rect">
            <a:avLst/>
          </a:prstGeom>
          <a:noFill/>
        </p:spPr>
        <p:txBody>
          <a:bodyPr wrap="square" lIns="0" tIns="0" rIns="0" bIns="0" rtlCol="0">
            <a:spAutoFit/>
          </a:bodyPr>
          <a:lstStyle/>
          <a:p>
            <a:pPr algn="l"/>
            <a:r>
              <a:rPr lang="fr-CH" dirty="0"/>
              <a:t>Total 6,600 m</a:t>
            </a:r>
            <a:r>
              <a:rPr lang="fr-CH" baseline="30000" dirty="0"/>
              <a:t>2</a:t>
            </a:r>
            <a:r>
              <a:rPr lang="fr-CH" dirty="0"/>
              <a:t> </a:t>
            </a:r>
            <a:endParaRPr lang="en-GB" dirty="0"/>
          </a:p>
        </p:txBody>
      </p:sp>
      <p:cxnSp>
        <p:nvCxnSpPr>
          <p:cNvPr id="7" name="Straight Arrow Connector 6">
            <a:extLst>
              <a:ext uri="{FF2B5EF4-FFF2-40B4-BE49-F238E27FC236}">
                <a16:creationId xmlns:a16="http://schemas.microsoft.com/office/drawing/2014/main" id="{3E3E36CA-7677-4FBC-BA4F-09CE5BDB05AC}"/>
              </a:ext>
            </a:extLst>
          </p:cNvPr>
          <p:cNvCxnSpPr/>
          <p:nvPr/>
        </p:nvCxnSpPr>
        <p:spPr>
          <a:xfrm flipH="1">
            <a:off x="8308428" y="1453066"/>
            <a:ext cx="1063308" cy="2236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D54511E9-F37F-4C2C-BD45-A2546B9F431F}"/>
              </a:ext>
            </a:extLst>
          </p:cNvPr>
          <p:cNvSpPr txBox="1"/>
          <p:nvPr/>
        </p:nvSpPr>
        <p:spPr>
          <a:xfrm>
            <a:off x="9524136" y="1032811"/>
            <a:ext cx="2498766" cy="738664"/>
          </a:xfrm>
          <a:prstGeom prst="rect">
            <a:avLst/>
          </a:prstGeom>
          <a:noFill/>
        </p:spPr>
        <p:txBody>
          <a:bodyPr wrap="square" lIns="0" tIns="0" rIns="0" bIns="0" rtlCol="0">
            <a:spAutoFit/>
          </a:bodyPr>
          <a:lstStyle/>
          <a:p>
            <a:pPr algn="l"/>
            <a:r>
              <a:rPr lang="fr-CH" sz="1600" dirty="0"/>
              <a:t>The synchrotron can </a:t>
            </a:r>
            <a:r>
              <a:rPr lang="fr-CH" sz="1600" dirty="0" err="1"/>
              <a:t>be</a:t>
            </a:r>
            <a:r>
              <a:rPr lang="fr-CH" sz="1600" dirty="0"/>
              <a:t> </a:t>
            </a:r>
            <a:r>
              <a:rPr lang="fr-CH" sz="1600" dirty="0" err="1"/>
              <a:t>replaced</a:t>
            </a:r>
            <a:r>
              <a:rPr lang="fr-CH" sz="1600" dirty="0"/>
              <a:t> by an SC version if R&amp;D </a:t>
            </a:r>
            <a:r>
              <a:rPr lang="fr-CH" sz="1600" dirty="0" err="1"/>
              <a:t>successful</a:t>
            </a:r>
            <a:r>
              <a:rPr lang="fr-CH" sz="1600" dirty="0"/>
              <a:t>  </a:t>
            </a:r>
            <a:endParaRPr lang="en-GB" sz="1600" dirty="0"/>
          </a:p>
        </p:txBody>
      </p:sp>
      <p:sp>
        <p:nvSpPr>
          <p:cNvPr id="25" name="Footer Placeholder 4">
            <a:extLst>
              <a:ext uri="{FF2B5EF4-FFF2-40B4-BE49-F238E27FC236}">
                <a16:creationId xmlns:a16="http://schemas.microsoft.com/office/drawing/2014/main" id="{B08B3363-1A9E-461F-8149-37541402F7B5}"/>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860744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84C6B7-BA73-4C79-9BC7-99565FA6CB7E}"/>
              </a:ext>
            </a:extLst>
          </p:cNvPr>
          <p:cNvSpPr>
            <a:spLocks noGrp="1"/>
          </p:cNvSpPr>
          <p:nvPr>
            <p:ph type="title"/>
          </p:nvPr>
        </p:nvSpPr>
        <p:spPr/>
        <p:txBody>
          <a:bodyPr/>
          <a:lstStyle/>
          <a:p>
            <a:r>
              <a:rPr lang="fr-CH" sz="3200" dirty="0"/>
              <a:t>Linac for production of </a:t>
            </a:r>
            <a:r>
              <a:rPr lang="fr-CH" sz="3200" dirty="0" err="1"/>
              <a:t>medical</a:t>
            </a:r>
            <a:r>
              <a:rPr lang="fr-CH" sz="3200" dirty="0"/>
              <a:t> radioisotopes</a:t>
            </a:r>
            <a:endParaRPr lang="en-GB" sz="3200" dirty="0"/>
          </a:p>
        </p:txBody>
      </p:sp>
      <p:sp>
        <p:nvSpPr>
          <p:cNvPr id="4" name="Date Placeholder 3">
            <a:extLst>
              <a:ext uri="{FF2B5EF4-FFF2-40B4-BE49-F238E27FC236}">
                <a16:creationId xmlns:a16="http://schemas.microsoft.com/office/drawing/2014/main" id="{11CEE89F-7375-4578-B911-2169524AE8A5}"/>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F8B7C350-C454-4B31-A4D7-EC71F5E3AFD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8" name="TextBox 7">
            <a:extLst>
              <a:ext uri="{FF2B5EF4-FFF2-40B4-BE49-F238E27FC236}">
                <a16:creationId xmlns:a16="http://schemas.microsoft.com/office/drawing/2014/main" id="{105129A1-72C5-439A-9270-106F2995C209}"/>
              </a:ext>
            </a:extLst>
          </p:cNvPr>
          <p:cNvSpPr txBox="1"/>
          <p:nvPr/>
        </p:nvSpPr>
        <p:spPr>
          <a:xfrm>
            <a:off x="9632731" y="30139"/>
            <a:ext cx="2559268" cy="861774"/>
          </a:xfrm>
          <a:prstGeom prst="rect">
            <a:avLst/>
          </a:prstGeom>
          <a:solidFill>
            <a:srgbClr val="FFC000"/>
          </a:solidFill>
        </p:spPr>
        <p:txBody>
          <a:bodyPr wrap="square" lIns="0" tIns="0" rIns="0" bIns="0" rtlCol="0">
            <a:spAutoFit/>
          </a:bodyPr>
          <a:lstStyle/>
          <a:p>
            <a:pPr marL="180000" algn="l"/>
            <a:r>
              <a:rPr lang="fr-CH" sz="1400" b="1" dirty="0"/>
              <a:t>M. Vretenar</a:t>
            </a:r>
            <a:r>
              <a:rPr lang="fr-CH" sz="1400" dirty="0"/>
              <a:t>, CERN</a:t>
            </a:r>
          </a:p>
          <a:p>
            <a:pPr marL="180000" algn="l"/>
            <a:r>
              <a:rPr lang="fr-CH" sz="1400" dirty="0"/>
              <a:t>P. Foka, GSI</a:t>
            </a:r>
          </a:p>
          <a:p>
            <a:pPr marL="180000" algn="l"/>
            <a:r>
              <a:rPr lang="fr-CH" sz="1400" dirty="0"/>
              <a:t>A. </a:t>
            </a:r>
            <a:r>
              <a:rPr lang="fr-CH" sz="1400" dirty="0" err="1"/>
              <a:t>Marmaras</a:t>
            </a:r>
            <a:r>
              <a:rPr lang="fr-CH" sz="1400" dirty="0"/>
              <a:t>, U. Thessaloniki</a:t>
            </a:r>
          </a:p>
          <a:p>
            <a:pPr marL="180000" algn="l"/>
            <a:r>
              <a:rPr lang="fr-CH" sz="1400" dirty="0"/>
              <a:t>G. Bisoffi, INFN/CERN</a:t>
            </a:r>
          </a:p>
        </p:txBody>
      </p:sp>
      <p:sp>
        <p:nvSpPr>
          <p:cNvPr id="9" name="TextBox 8">
            <a:extLst>
              <a:ext uri="{FF2B5EF4-FFF2-40B4-BE49-F238E27FC236}">
                <a16:creationId xmlns:a16="http://schemas.microsoft.com/office/drawing/2014/main" id="{23930359-372F-4A96-9274-88DB5D31063D}"/>
              </a:ext>
            </a:extLst>
          </p:cNvPr>
          <p:cNvSpPr txBox="1"/>
          <p:nvPr/>
        </p:nvSpPr>
        <p:spPr>
          <a:xfrm>
            <a:off x="465442" y="1028007"/>
            <a:ext cx="6255656" cy="1646605"/>
          </a:xfrm>
          <a:prstGeom prst="rect">
            <a:avLst/>
          </a:prstGeom>
          <a:noFill/>
        </p:spPr>
        <p:txBody>
          <a:bodyPr wrap="square" rtlCol="0">
            <a:spAutoFit/>
          </a:bodyPr>
          <a:lstStyle/>
          <a:p>
            <a:pPr>
              <a:spcBef>
                <a:spcPts val="600"/>
              </a:spcBef>
            </a:pPr>
            <a:r>
              <a:rPr lang="en-US" sz="1600" dirty="0">
                <a:latin typeface="Calibri" panose="020F0502020204030204" pitchFamily="34" charset="0"/>
                <a:cs typeface="Calibri" panose="020F0502020204030204" pitchFamily="34" charset="0"/>
              </a:rPr>
              <a:t>The SEEIIST facility will have a </a:t>
            </a:r>
            <a:r>
              <a:rPr lang="en-US" sz="1600" b="1" dirty="0">
                <a:solidFill>
                  <a:srgbClr val="FF0000"/>
                </a:solidFill>
                <a:latin typeface="Calibri" panose="020F0502020204030204" pitchFamily="34" charset="0"/>
                <a:cs typeface="Calibri" panose="020F0502020204030204" pitchFamily="34" charset="0"/>
              </a:rPr>
              <a:t>new injector linear accelerator </a:t>
            </a:r>
            <a:r>
              <a:rPr lang="en-US" sz="1600" dirty="0">
                <a:latin typeface="Calibri" panose="020F0502020204030204" pitchFamily="34" charset="0"/>
                <a:cs typeface="Calibri" panose="020F0502020204030204" pitchFamily="34" charset="0"/>
              </a:rPr>
              <a:t>(linac) designed for higher energy (10 MeV/u), with lower cost, higher efficiency and higher intensity.</a:t>
            </a:r>
          </a:p>
          <a:p>
            <a:pPr>
              <a:spcBef>
                <a:spcPts val="600"/>
              </a:spcBef>
            </a:pPr>
            <a:r>
              <a:rPr lang="en-US" sz="1600" dirty="0">
                <a:latin typeface="Calibri" panose="020F0502020204030204" pitchFamily="34" charset="0"/>
                <a:cs typeface="Calibri" panose="020F0502020204030204" pitchFamily="34" charset="0"/>
              </a:rPr>
              <a:t>With a minor </a:t>
            </a:r>
            <a:r>
              <a:rPr lang="en-US" sz="1600" dirty="0">
                <a:solidFill>
                  <a:srgbClr val="FF0000"/>
                </a:solidFill>
                <a:latin typeface="Calibri" panose="020F0502020204030204" pitchFamily="34" charset="0"/>
                <a:cs typeface="Calibri" panose="020F0502020204030204" pitchFamily="34" charset="0"/>
              </a:rPr>
              <a:t>additional investment</a:t>
            </a:r>
            <a:r>
              <a:rPr lang="en-US" sz="1600" dirty="0">
                <a:latin typeface="Calibri" panose="020F0502020204030204" pitchFamily="34" charset="0"/>
                <a:cs typeface="Calibri" panose="020F0502020204030204" pitchFamily="34" charset="0"/>
              </a:rPr>
              <a:t>, the linac could have 2 modes of operation: for injection in the synchrotron, and for sending the beam to a </a:t>
            </a:r>
            <a:r>
              <a:rPr lang="en-US" sz="1600" dirty="0">
                <a:solidFill>
                  <a:srgbClr val="FF0000"/>
                </a:solidFill>
                <a:latin typeface="Calibri" panose="020F0502020204030204" pitchFamily="34" charset="0"/>
                <a:cs typeface="Calibri" panose="020F0502020204030204" pitchFamily="34" charset="0"/>
              </a:rPr>
              <a:t>target for production of medical radioisotopes</a:t>
            </a:r>
            <a:r>
              <a:rPr lang="en-US" sz="1600" dirty="0">
                <a:latin typeface="Calibri" panose="020F0502020204030204" pitchFamily="34" charset="0"/>
                <a:cs typeface="Calibri" panose="020F0502020204030204" pitchFamily="34" charset="0"/>
              </a:rPr>
              <a:t>. </a:t>
            </a:r>
          </a:p>
        </p:txBody>
      </p:sp>
      <p:sp>
        <p:nvSpPr>
          <p:cNvPr id="10" name="Content Placeholder 2">
            <a:extLst>
              <a:ext uri="{FF2B5EF4-FFF2-40B4-BE49-F238E27FC236}">
                <a16:creationId xmlns:a16="http://schemas.microsoft.com/office/drawing/2014/main" id="{EC8D2DE4-0282-4237-B3AE-CDE25D218712}"/>
              </a:ext>
            </a:extLst>
          </p:cNvPr>
          <p:cNvSpPr txBox="1">
            <a:spLocks/>
          </p:cNvSpPr>
          <p:nvPr/>
        </p:nvSpPr>
        <p:spPr>
          <a:xfrm>
            <a:off x="7175715" y="1028007"/>
            <a:ext cx="4760332" cy="3084210"/>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400" dirty="0">
                <a:solidFill>
                  <a:srgbClr val="002060"/>
                </a:solidFill>
              </a:rPr>
              <a:t>An example: </a:t>
            </a:r>
            <a:r>
              <a:rPr lang="en-GB" sz="1400" b="1" dirty="0">
                <a:solidFill>
                  <a:srgbClr val="FF0000"/>
                </a:solidFill>
              </a:rPr>
              <a:t>Targeted Alpha Therapy</a:t>
            </a:r>
          </a:p>
          <a:p>
            <a:pPr marL="0" indent="0">
              <a:buNone/>
            </a:pPr>
            <a:r>
              <a:rPr lang="en-GB" sz="1400" dirty="0">
                <a:solidFill>
                  <a:srgbClr val="002060"/>
                </a:solidFill>
              </a:rPr>
              <a:t>Alpha-emitting therapeutic isotopes: charged atomic nuclei emitting </a:t>
            </a:r>
            <a:r>
              <a:rPr lang="en-GB" sz="1400" dirty="0">
                <a:solidFill>
                  <a:srgbClr val="002060"/>
                </a:solidFill>
                <a:latin typeface="Symbol" panose="05050102010706020507" pitchFamily="18" charset="2"/>
              </a:rPr>
              <a:t>a</a:t>
            </a:r>
            <a:r>
              <a:rPr lang="en-GB" sz="1400" dirty="0">
                <a:solidFill>
                  <a:srgbClr val="002060"/>
                </a:solidFill>
              </a:rPr>
              <a:t> particles (2 protons+2 neutrons), produced by bombardment of nuclei with an </a:t>
            </a:r>
            <a:r>
              <a:rPr lang="en-GB" sz="1400" dirty="0">
                <a:solidFill>
                  <a:srgbClr val="002060"/>
                </a:solidFill>
                <a:latin typeface="Symbol" panose="05050102010706020507" pitchFamily="18" charset="2"/>
              </a:rPr>
              <a:t>a</a:t>
            </a:r>
            <a:r>
              <a:rPr lang="en-GB" sz="1400" dirty="0">
                <a:solidFill>
                  <a:srgbClr val="002060"/>
                </a:solidFill>
              </a:rPr>
              <a:t> beam.</a:t>
            </a:r>
          </a:p>
          <a:p>
            <a:pPr marL="0" indent="0">
              <a:buFont typeface="Arial"/>
              <a:buNone/>
            </a:pPr>
            <a:r>
              <a:rPr lang="en-GB" sz="1400" dirty="0">
                <a:solidFill>
                  <a:srgbClr val="002060"/>
                </a:solidFill>
              </a:rPr>
              <a:t>Attached to antibodies and injected to the patient: accumulate in cancer tissues and selectively deliver their dose. </a:t>
            </a:r>
          </a:p>
          <a:p>
            <a:pPr marL="0" indent="0">
              <a:buFont typeface="Arial"/>
              <a:buNone/>
            </a:pPr>
            <a:r>
              <a:rPr lang="en-GB" sz="1400" dirty="0">
                <a:solidFill>
                  <a:srgbClr val="002060"/>
                </a:solidFill>
              </a:rPr>
              <a:t>Advanced experimentation going on in several medical centres, very promising for solid or diffused cancers (leukaemia). Potential to become a powerful and selective tool for personalised cancer treatment.</a:t>
            </a:r>
          </a:p>
          <a:p>
            <a:pPr marL="0" indent="0">
              <a:buFont typeface="Arial"/>
              <a:buNone/>
            </a:pPr>
            <a:r>
              <a:rPr lang="en-GB" sz="1400" dirty="0">
                <a:solidFill>
                  <a:srgbClr val="002060"/>
                </a:solidFill>
              </a:rPr>
              <a:t>If the radioisotope is also a gamma or beta emitter, can be coupled to diagnostics tools to optimise the dose (</a:t>
            </a:r>
            <a:r>
              <a:rPr lang="en-GB" sz="1400" dirty="0" err="1">
                <a:solidFill>
                  <a:srgbClr val="FF0000"/>
                </a:solidFill>
              </a:rPr>
              <a:t>theragnostics</a:t>
            </a:r>
            <a:r>
              <a:rPr lang="en-GB" sz="1400" dirty="0">
                <a:solidFill>
                  <a:srgbClr val="002060"/>
                </a:solidFill>
              </a:rPr>
              <a:t>)</a:t>
            </a:r>
          </a:p>
        </p:txBody>
      </p:sp>
      <p:pic>
        <p:nvPicPr>
          <p:cNvPr id="11" name="Picture 10">
            <a:extLst>
              <a:ext uri="{FF2B5EF4-FFF2-40B4-BE49-F238E27FC236}">
                <a16:creationId xmlns:a16="http://schemas.microsoft.com/office/drawing/2014/main" id="{2EE4265B-D074-4F7C-82C5-89A735B2076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1418" y="4360186"/>
            <a:ext cx="4014999" cy="1571586"/>
          </a:xfrm>
          <a:prstGeom prst="rect">
            <a:avLst/>
          </a:prstGeom>
        </p:spPr>
      </p:pic>
      <p:pic>
        <p:nvPicPr>
          <p:cNvPr id="12" name="Picture 11">
            <a:extLst>
              <a:ext uri="{FF2B5EF4-FFF2-40B4-BE49-F238E27FC236}">
                <a16:creationId xmlns:a16="http://schemas.microsoft.com/office/drawing/2014/main" id="{DA03D002-6BE9-4178-8EE0-A723D3769A5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55466" y="5038754"/>
            <a:ext cx="1722877" cy="1145894"/>
          </a:xfrm>
          <a:prstGeom prst="rect">
            <a:avLst/>
          </a:prstGeom>
        </p:spPr>
      </p:pic>
      <p:pic>
        <p:nvPicPr>
          <p:cNvPr id="13" name="Picture 12">
            <a:extLst>
              <a:ext uri="{FF2B5EF4-FFF2-40B4-BE49-F238E27FC236}">
                <a16:creationId xmlns:a16="http://schemas.microsoft.com/office/drawing/2014/main" id="{BA21034E-C9DF-4E57-927A-C9B9408773E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3345" y="2674612"/>
            <a:ext cx="4447612" cy="1902064"/>
          </a:xfrm>
          <a:prstGeom prst="rect">
            <a:avLst/>
          </a:prstGeom>
        </p:spPr>
      </p:pic>
      <p:pic>
        <p:nvPicPr>
          <p:cNvPr id="14" name="Picture 13">
            <a:extLst>
              <a:ext uri="{FF2B5EF4-FFF2-40B4-BE49-F238E27FC236}">
                <a16:creationId xmlns:a16="http://schemas.microsoft.com/office/drawing/2014/main" id="{9FB556D6-70BB-4A6A-BA3C-01836E23891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07782" y="4262630"/>
            <a:ext cx="3573247" cy="1552249"/>
          </a:xfrm>
          <a:prstGeom prst="rect">
            <a:avLst/>
          </a:prstGeom>
        </p:spPr>
      </p:pic>
      <p:sp>
        <p:nvSpPr>
          <p:cNvPr id="15" name="TextBox 14">
            <a:extLst>
              <a:ext uri="{FF2B5EF4-FFF2-40B4-BE49-F238E27FC236}">
                <a16:creationId xmlns:a16="http://schemas.microsoft.com/office/drawing/2014/main" id="{A5759AFE-3C97-4D0D-BBA4-9E690E359845}"/>
              </a:ext>
            </a:extLst>
          </p:cNvPr>
          <p:cNvSpPr txBox="1"/>
          <p:nvPr/>
        </p:nvSpPr>
        <p:spPr>
          <a:xfrm>
            <a:off x="5212597" y="2866304"/>
            <a:ext cx="1255921" cy="307777"/>
          </a:xfrm>
          <a:prstGeom prst="rect">
            <a:avLst/>
          </a:prstGeom>
          <a:solidFill>
            <a:srgbClr val="FFFF00"/>
          </a:solidFill>
        </p:spPr>
        <p:txBody>
          <a:bodyPr wrap="none" rtlCol="0">
            <a:spAutoFit/>
          </a:bodyPr>
          <a:lstStyle/>
          <a:p>
            <a:r>
              <a:rPr lang="fr-CH" sz="1400" dirty="0"/>
              <a:t>to synchrotron</a:t>
            </a:r>
            <a:endParaRPr lang="en-GB" sz="1400" dirty="0"/>
          </a:p>
        </p:txBody>
      </p:sp>
      <p:sp>
        <p:nvSpPr>
          <p:cNvPr id="16" name="TextBox 15">
            <a:extLst>
              <a:ext uri="{FF2B5EF4-FFF2-40B4-BE49-F238E27FC236}">
                <a16:creationId xmlns:a16="http://schemas.microsoft.com/office/drawing/2014/main" id="{1049EC92-B168-4344-BF83-A4A2C650B6F1}"/>
              </a:ext>
            </a:extLst>
          </p:cNvPr>
          <p:cNvSpPr txBox="1"/>
          <p:nvPr/>
        </p:nvSpPr>
        <p:spPr>
          <a:xfrm>
            <a:off x="5212597" y="3369491"/>
            <a:ext cx="1459423" cy="523220"/>
          </a:xfrm>
          <a:prstGeom prst="rect">
            <a:avLst/>
          </a:prstGeom>
          <a:solidFill>
            <a:srgbClr val="FFFF00"/>
          </a:solidFill>
        </p:spPr>
        <p:txBody>
          <a:bodyPr wrap="square" rtlCol="0">
            <a:spAutoFit/>
          </a:bodyPr>
          <a:lstStyle/>
          <a:p>
            <a:r>
              <a:rPr lang="fr-CH" sz="1400" dirty="0"/>
              <a:t>to </a:t>
            </a:r>
            <a:r>
              <a:rPr lang="fr-CH" sz="1400" dirty="0" err="1"/>
              <a:t>radioisotope</a:t>
            </a:r>
            <a:r>
              <a:rPr lang="fr-CH" sz="1400" dirty="0"/>
              <a:t> production </a:t>
            </a:r>
            <a:r>
              <a:rPr lang="fr-CH" sz="1400" dirty="0" err="1"/>
              <a:t>target</a:t>
            </a:r>
            <a:endParaRPr lang="en-GB" sz="1400" dirty="0"/>
          </a:p>
        </p:txBody>
      </p:sp>
      <p:cxnSp>
        <p:nvCxnSpPr>
          <p:cNvPr id="17" name="Straight Arrow Connector 16">
            <a:extLst>
              <a:ext uri="{FF2B5EF4-FFF2-40B4-BE49-F238E27FC236}">
                <a16:creationId xmlns:a16="http://schemas.microsoft.com/office/drawing/2014/main" id="{1B0B62C3-098F-4DB5-9E2B-AB976D58232D}"/>
              </a:ext>
            </a:extLst>
          </p:cNvPr>
          <p:cNvCxnSpPr/>
          <p:nvPr/>
        </p:nvCxnSpPr>
        <p:spPr>
          <a:xfrm flipV="1">
            <a:off x="4530671" y="3038691"/>
            <a:ext cx="681926" cy="2760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FCD0613-5CBF-493F-B795-7DE2DC5F1018}"/>
              </a:ext>
            </a:extLst>
          </p:cNvPr>
          <p:cNvCxnSpPr/>
          <p:nvPr/>
        </p:nvCxnSpPr>
        <p:spPr>
          <a:xfrm>
            <a:off x="4530671" y="3314732"/>
            <a:ext cx="681926" cy="321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Footer Placeholder 4">
            <a:extLst>
              <a:ext uri="{FF2B5EF4-FFF2-40B4-BE49-F238E27FC236}">
                <a16:creationId xmlns:a16="http://schemas.microsoft.com/office/drawing/2014/main" id="{014BC3FF-D92E-4774-9511-5C0C6A7D8DD5}"/>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1621195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1B5E4C-56B4-4C2E-B5E6-FC582B3C228B}"/>
              </a:ext>
            </a:extLst>
          </p:cNvPr>
          <p:cNvSpPr>
            <a:spLocks noGrp="1"/>
          </p:cNvSpPr>
          <p:nvPr>
            <p:ph type="title"/>
          </p:nvPr>
        </p:nvSpPr>
        <p:spPr/>
        <p:txBody>
          <a:bodyPr/>
          <a:lstStyle/>
          <a:p>
            <a:r>
              <a:rPr lang="fr-CH" dirty="0"/>
              <a:t>The </a:t>
            </a:r>
            <a:r>
              <a:rPr lang="fr-CH" dirty="0" err="1"/>
              <a:t>gantry</a:t>
            </a:r>
            <a:r>
              <a:rPr lang="fr-CH" dirty="0"/>
              <a:t> collaboration</a:t>
            </a:r>
            <a:endParaRPr lang="en-GB" dirty="0"/>
          </a:p>
        </p:txBody>
      </p:sp>
      <p:sp>
        <p:nvSpPr>
          <p:cNvPr id="4" name="Date Placeholder 3">
            <a:extLst>
              <a:ext uri="{FF2B5EF4-FFF2-40B4-BE49-F238E27FC236}">
                <a16:creationId xmlns:a16="http://schemas.microsoft.com/office/drawing/2014/main" id="{E60770C5-77F4-48E5-A722-B64D26717C70}"/>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C9F82ADA-D1A6-428E-85B6-BFA59B26915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7" name="TextBox 6">
            <a:extLst>
              <a:ext uri="{FF2B5EF4-FFF2-40B4-BE49-F238E27FC236}">
                <a16:creationId xmlns:a16="http://schemas.microsoft.com/office/drawing/2014/main" id="{E017E2C6-0395-46B4-972A-EF94FF235AFA}"/>
              </a:ext>
            </a:extLst>
          </p:cNvPr>
          <p:cNvSpPr txBox="1"/>
          <p:nvPr/>
        </p:nvSpPr>
        <p:spPr>
          <a:xfrm>
            <a:off x="5277164" y="1032619"/>
            <a:ext cx="6096000" cy="2231380"/>
          </a:xfrm>
          <a:prstGeom prst="rect">
            <a:avLst/>
          </a:prstGeom>
          <a:noFill/>
        </p:spPr>
        <p:txBody>
          <a:bodyPr wrap="square" lIns="0" tIns="0" rIns="0" bIns="0" rtlCol="0">
            <a:spAutoFit/>
          </a:bodyPr>
          <a:lstStyle/>
          <a:p>
            <a:pPr algn="l"/>
            <a:r>
              <a:rPr lang="en-GB" sz="1600" dirty="0"/>
              <a:t>CNAO (Pavia, Italy) and MedAustron (W. Neustadt, Austria) have 3 treatment rooms but no gantry (too large and expensive).  </a:t>
            </a:r>
          </a:p>
          <a:p>
            <a:pPr algn="l"/>
            <a:endParaRPr lang="en-GB" sz="1050" dirty="0"/>
          </a:p>
          <a:p>
            <a:pPr algn="l"/>
            <a:r>
              <a:rPr lang="en-GB" sz="1600" dirty="0"/>
              <a:t>CNAO plans to install a gantry </a:t>
            </a:r>
            <a:r>
              <a:rPr lang="en-GB" sz="1600" dirty="0">
                <a:solidFill>
                  <a:srgbClr val="FF0000"/>
                </a:solidFill>
              </a:rPr>
              <a:t>within the next 10 years</a:t>
            </a:r>
            <a:r>
              <a:rPr lang="en-GB" sz="1600" dirty="0"/>
              <a:t>, MedAustron has a similar plan for the longer term.</a:t>
            </a:r>
          </a:p>
          <a:p>
            <a:pPr algn="l"/>
            <a:endParaRPr lang="en-GB" sz="1050" dirty="0"/>
          </a:p>
          <a:p>
            <a:pPr algn="l"/>
            <a:r>
              <a:rPr lang="en-GB" sz="1600" dirty="0"/>
              <a:t>They have both asked CERN to collaborate in the design of a superconducting gantry that would satisfy their requirements.</a:t>
            </a:r>
          </a:p>
          <a:p>
            <a:pPr algn="l"/>
            <a:endParaRPr lang="en-GB" sz="1050" dirty="0"/>
          </a:p>
          <a:p>
            <a:pPr algn="l"/>
            <a:r>
              <a:rPr lang="en-GB" sz="1600" dirty="0"/>
              <a:t>The same design could be adopted by SEEIIST.</a:t>
            </a:r>
          </a:p>
        </p:txBody>
      </p:sp>
      <p:pic>
        <p:nvPicPr>
          <p:cNvPr id="11" name="Picture 10" descr="Map&#10;&#10;Description automatically generated">
            <a:extLst>
              <a:ext uri="{FF2B5EF4-FFF2-40B4-BE49-F238E27FC236}">
                <a16:creationId xmlns:a16="http://schemas.microsoft.com/office/drawing/2014/main" id="{7DE8CC57-1307-413B-BD5B-62CB722F848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0615" y="1079373"/>
            <a:ext cx="4007726" cy="2448815"/>
          </a:xfrm>
          <a:prstGeom prst="rect">
            <a:avLst/>
          </a:prstGeom>
        </p:spPr>
      </p:pic>
      <p:pic>
        <p:nvPicPr>
          <p:cNvPr id="13" name="Picture 12" descr="Diagram&#10;&#10;Description automatically generated">
            <a:extLst>
              <a:ext uri="{FF2B5EF4-FFF2-40B4-BE49-F238E27FC236}">
                <a16:creationId xmlns:a16="http://schemas.microsoft.com/office/drawing/2014/main" id="{61EC90C8-BFFF-4065-8404-25FB3F2DAC9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42979" y="3640021"/>
            <a:ext cx="3481739" cy="2369153"/>
          </a:xfrm>
          <a:prstGeom prst="rect">
            <a:avLst/>
          </a:prstGeom>
        </p:spPr>
      </p:pic>
      <p:sp>
        <p:nvSpPr>
          <p:cNvPr id="15" name="TextBox 14">
            <a:extLst>
              <a:ext uri="{FF2B5EF4-FFF2-40B4-BE49-F238E27FC236}">
                <a16:creationId xmlns:a16="http://schemas.microsoft.com/office/drawing/2014/main" id="{93FFB9BB-3A42-4027-A13F-A151FA0F37B2}"/>
              </a:ext>
            </a:extLst>
          </p:cNvPr>
          <p:cNvSpPr txBox="1"/>
          <p:nvPr/>
        </p:nvSpPr>
        <p:spPr>
          <a:xfrm>
            <a:off x="8654473" y="84943"/>
            <a:ext cx="3352799" cy="738664"/>
          </a:xfrm>
          <a:prstGeom prst="rect">
            <a:avLst/>
          </a:prstGeom>
          <a:solidFill>
            <a:srgbClr val="FFC000"/>
          </a:solidFill>
        </p:spPr>
        <p:txBody>
          <a:bodyPr wrap="square" lIns="0" tIns="0" rIns="0" bIns="0" rtlCol="0">
            <a:spAutoFit/>
          </a:bodyPr>
          <a:lstStyle/>
          <a:p>
            <a:pPr marL="180000" algn="l"/>
            <a:r>
              <a:rPr lang="fr-CH" sz="1600" b="1" dirty="0"/>
              <a:t>CERN, CNAO, MedAustron, INFN</a:t>
            </a:r>
          </a:p>
          <a:p>
            <a:pPr marL="180000" algn="l"/>
            <a:r>
              <a:rPr lang="fr-CH" sz="1600" dirty="0" err="1"/>
              <a:t>Coordinated</a:t>
            </a:r>
            <a:r>
              <a:rPr lang="fr-CH" sz="1600" dirty="0"/>
              <a:t> by M. Cirilli, CERN and S. Rossi, CNAO</a:t>
            </a:r>
          </a:p>
        </p:txBody>
      </p:sp>
      <p:sp>
        <p:nvSpPr>
          <p:cNvPr id="17" name="TextBox 16">
            <a:extLst>
              <a:ext uri="{FF2B5EF4-FFF2-40B4-BE49-F238E27FC236}">
                <a16:creationId xmlns:a16="http://schemas.microsoft.com/office/drawing/2014/main" id="{0BE1EBE8-E821-43B2-BAE7-16A3E04C13B7}"/>
              </a:ext>
            </a:extLst>
          </p:cNvPr>
          <p:cNvSpPr txBox="1"/>
          <p:nvPr/>
        </p:nvSpPr>
        <p:spPr>
          <a:xfrm>
            <a:off x="9874037" y="3761491"/>
            <a:ext cx="1927200" cy="1292662"/>
          </a:xfrm>
          <a:prstGeom prst="rect">
            <a:avLst/>
          </a:prstGeom>
          <a:noFill/>
        </p:spPr>
        <p:txBody>
          <a:bodyPr wrap="square" lIns="0" tIns="0" rIns="0" bIns="0" rtlCol="0">
            <a:spAutoFit/>
          </a:bodyPr>
          <a:lstStyle/>
          <a:p>
            <a:pPr algn="l"/>
            <a:r>
              <a:rPr lang="fr-CH" sz="1400" i="1" dirty="0" err="1"/>
              <a:t>Term</a:t>
            </a:r>
            <a:r>
              <a:rPr lang="fr-CH" sz="1400" i="1" dirty="0"/>
              <a:t> of </a:t>
            </a:r>
            <a:r>
              <a:rPr lang="fr-CH" sz="1400" i="1" dirty="0" err="1"/>
              <a:t>comparison</a:t>
            </a:r>
            <a:r>
              <a:rPr lang="fr-CH" sz="1400" i="1" dirty="0"/>
              <a:t> </a:t>
            </a:r>
            <a:r>
              <a:rPr lang="fr-CH" sz="1400" i="1" dirty="0" err="1"/>
              <a:t>is</a:t>
            </a:r>
            <a:r>
              <a:rPr lang="fr-CH" sz="1400" i="1" dirty="0"/>
              <a:t> the SC </a:t>
            </a:r>
            <a:r>
              <a:rPr lang="fr-CH" sz="1400" i="1" dirty="0" err="1"/>
              <a:t>gantry</a:t>
            </a:r>
            <a:r>
              <a:rPr lang="fr-CH" sz="1400" i="1" dirty="0"/>
              <a:t> </a:t>
            </a:r>
            <a:r>
              <a:rPr lang="fr-CH" sz="1400" i="1" dirty="0" err="1"/>
              <a:t>built</a:t>
            </a:r>
            <a:r>
              <a:rPr lang="fr-CH" sz="1400" i="1" dirty="0"/>
              <a:t> by Toshiba for HIMAC (Japan): </a:t>
            </a:r>
          </a:p>
          <a:p>
            <a:pPr algn="l"/>
            <a:r>
              <a:rPr lang="fr-CH" sz="1400" i="1" dirty="0"/>
              <a:t>15 m long, 6 m radius, 300 tons</a:t>
            </a:r>
            <a:endParaRPr lang="en-GB" sz="1400" i="1" dirty="0"/>
          </a:p>
        </p:txBody>
      </p:sp>
      <p:sp>
        <p:nvSpPr>
          <p:cNvPr id="18" name="TextBox 17">
            <a:extLst>
              <a:ext uri="{FF2B5EF4-FFF2-40B4-BE49-F238E27FC236}">
                <a16:creationId xmlns:a16="http://schemas.microsoft.com/office/drawing/2014/main" id="{38236DA5-20E4-4AA1-BAD3-30D3FF89421E}"/>
              </a:ext>
            </a:extLst>
          </p:cNvPr>
          <p:cNvSpPr txBox="1"/>
          <p:nvPr/>
        </p:nvSpPr>
        <p:spPr>
          <a:xfrm>
            <a:off x="6351783" y="5378795"/>
            <a:ext cx="5449454" cy="738664"/>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r>
              <a:rPr lang="fr-CH" sz="1600" dirty="0" err="1"/>
              <a:t>Two</a:t>
            </a:r>
            <a:r>
              <a:rPr lang="fr-CH" sz="1600" dirty="0"/>
              <a:t> alternative designs are </a:t>
            </a:r>
            <a:r>
              <a:rPr lang="fr-CH" sz="1600" dirty="0" err="1"/>
              <a:t>being</a:t>
            </a:r>
            <a:r>
              <a:rPr lang="fr-CH" sz="1600" dirty="0"/>
              <a:t> </a:t>
            </a:r>
            <a:r>
              <a:rPr lang="fr-CH" sz="1600" dirty="0" err="1"/>
              <a:t>considered</a:t>
            </a:r>
            <a:r>
              <a:rPr lang="fr-CH" sz="1600" dirty="0"/>
              <a:t>.</a:t>
            </a:r>
          </a:p>
          <a:p>
            <a:r>
              <a:rPr lang="fr-CH" sz="1600" dirty="0"/>
              <a:t>A </a:t>
            </a:r>
            <a:r>
              <a:rPr lang="fr-CH" sz="1600" dirty="0" err="1"/>
              <a:t>specially</a:t>
            </a:r>
            <a:r>
              <a:rPr lang="fr-CH" sz="1600" dirty="0"/>
              <a:t> </a:t>
            </a:r>
            <a:r>
              <a:rPr lang="fr-CH" sz="1600" dirty="0" err="1"/>
              <a:t>appointed</a:t>
            </a:r>
            <a:r>
              <a:rPr lang="fr-CH" sz="1600" dirty="0"/>
              <a:t> </a:t>
            </a:r>
            <a:r>
              <a:rPr lang="fr-CH" sz="1600" dirty="0" err="1"/>
              <a:t>Review</a:t>
            </a:r>
            <a:r>
              <a:rPr lang="fr-CH" sz="1600" dirty="0"/>
              <a:t>  </a:t>
            </a:r>
            <a:r>
              <a:rPr lang="fr-CH" sz="1600" dirty="0" err="1"/>
              <a:t>Committee</a:t>
            </a:r>
            <a:r>
              <a:rPr lang="fr-CH" sz="1600" dirty="0"/>
              <a:t> </a:t>
            </a:r>
            <a:r>
              <a:rPr lang="fr-CH" sz="1600" dirty="0" err="1"/>
              <a:t>will</a:t>
            </a:r>
            <a:r>
              <a:rPr lang="fr-CH" sz="1600" dirty="0"/>
              <a:t> select in </a:t>
            </a:r>
            <a:r>
              <a:rPr lang="fr-CH" sz="1600" dirty="0" err="1"/>
              <a:t>early</a:t>
            </a:r>
            <a:r>
              <a:rPr lang="fr-CH" sz="1600" dirty="0"/>
              <a:t> 2021the </a:t>
            </a:r>
            <a:r>
              <a:rPr lang="fr-CH" sz="1600" dirty="0" err="1"/>
              <a:t>priority</a:t>
            </a:r>
            <a:r>
              <a:rPr lang="fr-CH" sz="1600" dirty="0"/>
              <a:t> design for the collaboration</a:t>
            </a:r>
            <a:endParaRPr lang="en-GB" sz="1600" dirty="0"/>
          </a:p>
        </p:txBody>
      </p:sp>
      <p:pic>
        <p:nvPicPr>
          <p:cNvPr id="20" name="Picture 19">
            <a:extLst>
              <a:ext uri="{FF2B5EF4-FFF2-40B4-BE49-F238E27FC236}">
                <a16:creationId xmlns:a16="http://schemas.microsoft.com/office/drawing/2014/main" id="{4AAF253B-626A-46C3-8AE1-72BFF57AF428}"/>
              </a:ext>
            </a:extLst>
          </p:cNvPr>
          <p:cNvPicPr>
            <a:picLocks noChangeAspect="1"/>
          </p:cNvPicPr>
          <p:nvPr/>
        </p:nvPicPr>
        <p:blipFill>
          <a:blip r:embed="rId4"/>
          <a:stretch>
            <a:fillRect/>
          </a:stretch>
        </p:blipFill>
        <p:spPr>
          <a:xfrm>
            <a:off x="4887649" y="3429000"/>
            <a:ext cx="4859915" cy="1633937"/>
          </a:xfrm>
          <a:prstGeom prst="rect">
            <a:avLst/>
          </a:prstGeom>
        </p:spPr>
      </p:pic>
      <p:sp>
        <p:nvSpPr>
          <p:cNvPr id="21" name="TextBox 20">
            <a:extLst>
              <a:ext uri="{FF2B5EF4-FFF2-40B4-BE49-F238E27FC236}">
                <a16:creationId xmlns:a16="http://schemas.microsoft.com/office/drawing/2014/main" id="{B97AEECE-AC38-465F-8EA6-74DC7E98D646}"/>
              </a:ext>
            </a:extLst>
          </p:cNvPr>
          <p:cNvSpPr txBox="1"/>
          <p:nvPr/>
        </p:nvSpPr>
        <p:spPr>
          <a:xfrm>
            <a:off x="3800808" y="1265382"/>
            <a:ext cx="666849" cy="276999"/>
          </a:xfrm>
          <a:prstGeom prst="rect">
            <a:avLst/>
          </a:prstGeom>
          <a:noFill/>
        </p:spPr>
        <p:txBody>
          <a:bodyPr wrap="none" lIns="0" tIns="0" rIns="0" bIns="0" rtlCol="0">
            <a:spAutoFit/>
          </a:bodyPr>
          <a:lstStyle/>
          <a:p>
            <a:pPr algn="l"/>
            <a:r>
              <a:rPr lang="fr-CH" dirty="0"/>
              <a:t>CNAO</a:t>
            </a:r>
            <a:endParaRPr lang="en-GB" dirty="0"/>
          </a:p>
        </p:txBody>
      </p:sp>
      <p:sp>
        <p:nvSpPr>
          <p:cNvPr id="22" name="TextBox 21">
            <a:extLst>
              <a:ext uri="{FF2B5EF4-FFF2-40B4-BE49-F238E27FC236}">
                <a16:creationId xmlns:a16="http://schemas.microsoft.com/office/drawing/2014/main" id="{FB618E6D-8C8C-4B97-9103-F2236FCBC2D9}"/>
              </a:ext>
            </a:extLst>
          </p:cNvPr>
          <p:cNvSpPr txBox="1"/>
          <p:nvPr/>
        </p:nvSpPr>
        <p:spPr>
          <a:xfrm>
            <a:off x="3080788" y="6009174"/>
            <a:ext cx="1243930" cy="276999"/>
          </a:xfrm>
          <a:prstGeom prst="rect">
            <a:avLst/>
          </a:prstGeom>
          <a:noFill/>
        </p:spPr>
        <p:txBody>
          <a:bodyPr wrap="none" lIns="0" tIns="0" rIns="0" bIns="0" rtlCol="0">
            <a:spAutoFit/>
          </a:bodyPr>
          <a:lstStyle/>
          <a:p>
            <a:pPr algn="l"/>
            <a:r>
              <a:rPr lang="fr-CH" dirty="0"/>
              <a:t>MedAustron</a:t>
            </a:r>
            <a:endParaRPr lang="en-GB" dirty="0"/>
          </a:p>
        </p:txBody>
      </p:sp>
      <p:sp>
        <p:nvSpPr>
          <p:cNvPr id="23" name="Footer Placeholder 4">
            <a:extLst>
              <a:ext uri="{FF2B5EF4-FFF2-40B4-BE49-F238E27FC236}">
                <a16:creationId xmlns:a16="http://schemas.microsoft.com/office/drawing/2014/main" id="{C3168D58-9CCF-4710-B22A-FF6AFF32CDC2}"/>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203723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718757E1-DFB0-4E0A-A562-36BF95D04C9F}"/>
              </a:ext>
            </a:extLst>
          </p:cNvPr>
          <p:cNvSpPr/>
          <p:nvPr/>
        </p:nvSpPr>
        <p:spPr>
          <a:xfrm>
            <a:off x="9808284" y="1479072"/>
            <a:ext cx="2314052" cy="358312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B878B051-30E3-4694-B1D2-2A2EAF8837C6}"/>
              </a:ext>
            </a:extLst>
          </p:cNvPr>
          <p:cNvSpPr>
            <a:spLocks noGrp="1"/>
          </p:cNvSpPr>
          <p:nvPr>
            <p:ph type="title"/>
          </p:nvPr>
        </p:nvSpPr>
        <p:spPr/>
        <p:txBody>
          <a:bodyPr/>
          <a:lstStyle/>
          <a:p>
            <a:r>
              <a:rPr lang="fr-CH" dirty="0" err="1"/>
              <a:t>Gantry</a:t>
            </a:r>
            <a:r>
              <a:rPr lang="fr-CH" dirty="0"/>
              <a:t> option 1</a:t>
            </a:r>
            <a:endParaRPr lang="en-GB" dirty="0"/>
          </a:p>
        </p:txBody>
      </p:sp>
      <p:sp>
        <p:nvSpPr>
          <p:cNvPr id="4" name="Date Placeholder 3">
            <a:extLst>
              <a:ext uri="{FF2B5EF4-FFF2-40B4-BE49-F238E27FC236}">
                <a16:creationId xmlns:a16="http://schemas.microsoft.com/office/drawing/2014/main" id="{E3FD4189-309E-4417-B605-381054429D43}"/>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B13D431B-E4FE-4747-A009-B3D96C525287}"/>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8" name="TextBox 7">
            <a:extLst>
              <a:ext uri="{FF2B5EF4-FFF2-40B4-BE49-F238E27FC236}">
                <a16:creationId xmlns:a16="http://schemas.microsoft.com/office/drawing/2014/main" id="{475F0781-F82F-4411-94E3-BB7EDF106586}"/>
              </a:ext>
            </a:extLst>
          </p:cNvPr>
          <p:cNvSpPr txBox="1"/>
          <p:nvPr/>
        </p:nvSpPr>
        <p:spPr>
          <a:xfrm>
            <a:off x="7130474" y="22809"/>
            <a:ext cx="5061526" cy="861774"/>
          </a:xfrm>
          <a:prstGeom prst="rect">
            <a:avLst/>
          </a:prstGeom>
          <a:solidFill>
            <a:srgbClr val="FFC000"/>
          </a:solidFill>
        </p:spPr>
        <p:txBody>
          <a:bodyPr wrap="square" lIns="0" tIns="0" rIns="0" bIns="0" rtlCol="0">
            <a:spAutoFit/>
          </a:bodyPr>
          <a:lstStyle/>
          <a:p>
            <a:pPr marL="180000"/>
            <a:r>
              <a:rPr lang="en-US" sz="1400" dirty="0"/>
              <a:t>U. Amaldi, N. Al Harbi, P. </a:t>
            </a:r>
            <a:r>
              <a:rPr lang="en-US" sz="1400" dirty="0" err="1"/>
              <a:t>Riboni</a:t>
            </a:r>
            <a:r>
              <a:rPr lang="en-US" sz="1400" dirty="0"/>
              <a:t> (TERA)</a:t>
            </a:r>
          </a:p>
          <a:p>
            <a:pPr marL="180000" algn="l"/>
            <a:r>
              <a:rPr lang="en-US" sz="1400" dirty="0"/>
              <a:t>L. Gentini, M. Karppinen, D. Perini, D. Tommasini (CERN) </a:t>
            </a:r>
          </a:p>
          <a:p>
            <a:pPr marL="180000" algn="l"/>
            <a:r>
              <a:rPr lang="en-US" sz="1400" dirty="0"/>
              <a:t>E. Benedetto (TERA/SEEIIST)</a:t>
            </a:r>
          </a:p>
          <a:p>
            <a:pPr marL="180000" algn="l"/>
            <a:r>
              <a:rPr lang="en-US" sz="1400" dirty="0"/>
              <a:t>M. Pullia (CNAO)</a:t>
            </a:r>
            <a:endParaRPr lang="fr-CH" sz="1200" dirty="0"/>
          </a:p>
        </p:txBody>
      </p:sp>
      <p:sp>
        <p:nvSpPr>
          <p:cNvPr id="11" name="TextBox 10">
            <a:extLst>
              <a:ext uri="{FF2B5EF4-FFF2-40B4-BE49-F238E27FC236}">
                <a16:creationId xmlns:a16="http://schemas.microsoft.com/office/drawing/2014/main" id="{D00113A1-4CD8-4F3F-95C2-BADDC95AB13B}"/>
              </a:ext>
            </a:extLst>
          </p:cNvPr>
          <p:cNvSpPr txBox="1"/>
          <p:nvPr/>
        </p:nvSpPr>
        <p:spPr>
          <a:xfrm>
            <a:off x="9808284" y="3469571"/>
            <a:ext cx="2262856" cy="1508105"/>
          </a:xfrm>
          <a:prstGeom prst="rect">
            <a:avLst/>
          </a:prstGeom>
          <a:noFill/>
        </p:spPr>
        <p:txBody>
          <a:bodyPr wrap="square" lIns="0" tIns="0" rIns="0" bIns="0" rtlCol="0">
            <a:spAutoFit/>
          </a:bodyPr>
          <a:lstStyle/>
          <a:p>
            <a:pPr marL="171450" indent="-171450" algn="l">
              <a:buFont typeface="Wingdings" panose="05000000000000000000" pitchFamily="2" charset="2"/>
              <a:buChar char="Ø"/>
            </a:pPr>
            <a:r>
              <a:rPr lang="en-GB" sz="1400" dirty="0"/>
              <a:t>Ongoing development of analysis tools and magnet design for curved cos-theta magnets </a:t>
            </a:r>
          </a:p>
          <a:p>
            <a:pPr marL="171450" indent="-171450" algn="l">
              <a:buFont typeface="Wingdings" panose="05000000000000000000" pitchFamily="2" charset="2"/>
              <a:buChar char="Ø"/>
            </a:pPr>
            <a:r>
              <a:rPr lang="en-GB" sz="1400" dirty="0"/>
              <a:t>Application for </a:t>
            </a:r>
            <a:r>
              <a:rPr lang="en-GB" sz="1400" dirty="0">
                <a:solidFill>
                  <a:srgbClr val="FF0000"/>
                </a:solidFill>
              </a:rPr>
              <a:t>KT-MA support </a:t>
            </a:r>
            <a:r>
              <a:rPr lang="en-GB" sz="1400" dirty="0"/>
              <a:t>of small demonstrator magnet</a:t>
            </a:r>
          </a:p>
        </p:txBody>
      </p:sp>
      <p:sp>
        <p:nvSpPr>
          <p:cNvPr id="12" name="TextBox 11">
            <a:extLst>
              <a:ext uri="{FF2B5EF4-FFF2-40B4-BE49-F238E27FC236}">
                <a16:creationId xmlns:a16="http://schemas.microsoft.com/office/drawing/2014/main" id="{49D666E7-1968-4043-B524-A133F5BBF03B}"/>
              </a:ext>
            </a:extLst>
          </p:cNvPr>
          <p:cNvSpPr txBox="1"/>
          <p:nvPr/>
        </p:nvSpPr>
        <p:spPr>
          <a:xfrm>
            <a:off x="378690" y="978815"/>
            <a:ext cx="4604328" cy="492443"/>
          </a:xfrm>
          <a:prstGeom prst="rect">
            <a:avLst/>
          </a:prstGeom>
          <a:noFill/>
        </p:spPr>
        <p:txBody>
          <a:bodyPr wrap="square" lIns="0" tIns="0" rIns="0" bIns="0" rtlCol="0">
            <a:spAutoFit/>
          </a:bodyPr>
          <a:lstStyle/>
          <a:p>
            <a:pPr algn="l"/>
            <a:r>
              <a:rPr lang="fr-CH" sz="1600" dirty="0"/>
              <a:t>Basic </a:t>
            </a:r>
            <a:r>
              <a:rPr lang="fr-CH" sz="1600" dirty="0" err="1"/>
              <a:t>idea</a:t>
            </a:r>
            <a:r>
              <a:rPr lang="fr-CH" sz="1600" dirty="0"/>
              <a:t> </a:t>
            </a:r>
            <a:r>
              <a:rPr lang="fr-CH" sz="1600" dirty="0" err="1"/>
              <a:t>from</a:t>
            </a:r>
            <a:r>
              <a:rPr lang="fr-CH" sz="1600" dirty="0"/>
              <a:t> TERA: 5T 90</a:t>
            </a:r>
            <a:r>
              <a:rPr lang="fr-CH" sz="1600" baseline="30000" dirty="0"/>
              <a:t>0</a:t>
            </a:r>
            <a:r>
              <a:rPr lang="fr-CH" sz="1600" dirty="0"/>
              <a:t> CCT magnets, light structure </a:t>
            </a:r>
            <a:r>
              <a:rPr lang="fr-CH" sz="1600" dirty="0" err="1"/>
              <a:t>attached</a:t>
            </a:r>
            <a:r>
              <a:rPr lang="fr-CH" sz="1600" dirty="0"/>
              <a:t> to a </a:t>
            </a:r>
            <a:r>
              <a:rPr lang="fr-CH" sz="1600" dirty="0" err="1"/>
              <a:t>wall</a:t>
            </a:r>
            <a:r>
              <a:rPr lang="fr-CH" sz="1600" dirty="0"/>
              <a:t>, </a:t>
            </a:r>
            <a:r>
              <a:rPr lang="fr-CH" sz="1600" dirty="0" err="1"/>
              <a:t>rotating</a:t>
            </a:r>
            <a:r>
              <a:rPr lang="fr-CH" sz="1600" dirty="0"/>
              <a:t> by </a:t>
            </a:r>
            <a:r>
              <a:rPr lang="fr-CH" sz="1600" dirty="0" err="1"/>
              <a:t>only</a:t>
            </a:r>
            <a:r>
              <a:rPr lang="fr-CH" sz="1600" dirty="0"/>
              <a:t> 180</a:t>
            </a:r>
            <a:r>
              <a:rPr lang="fr-CH" sz="1600" baseline="30000" dirty="0"/>
              <a:t>0</a:t>
            </a:r>
            <a:r>
              <a:rPr lang="fr-CH" sz="1600" dirty="0"/>
              <a:t>  </a:t>
            </a:r>
            <a:endParaRPr lang="en-GB" sz="1600" dirty="0"/>
          </a:p>
        </p:txBody>
      </p:sp>
      <p:pic>
        <p:nvPicPr>
          <p:cNvPr id="14" name="Picture 13">
            <a:extLst>
              <a:ext uri="{FF2B5EF4-FFF2-40B4-BE49-F238E27FC236}">
                <a16:creationId xmlns:a16="http://schemas.microsoft.com/office/drawing/2014/main" id="{758B7942-9C7A-4D46-ADFA-556601BBF9F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8690" y="1565490"/>
            <a:ext cx="4068566" cy="3022051"/>
          </a:xfrm>
          <a:prstGeom prst="rect">
            <a:avLst/>
          </a:prstGeom>
        </p:spPr>
        <p:style>
          <a:lnRef idx="2">
            <a:schemeClr val="accent2"/>
          </a:lnRef>
          <a:fillRef idx="1">
            <a:schemeClr val="lt1"/>
          </a:fillRef>
          <a:effectRef idx="0">
            <a:schemeClr val="accent2"/>
          </a:effectRef>
          <a:fontRef idx="minor">
            <a:schemeClr val="dk1"/>
          </a:fontRef>
        </p:style>
      </p:pic>
      <p:sp>
        <p:nvSpPr>
          <p:cNvPr id="15" name="Arrow: Right 14">
            <a:extLst>
              <a:ext uri="{FF2B5EF4-FFF2-40B4-BE49-F238E27FC236}">
                <a16:creationId xmlns:a16="http://schemas.microsoft.com/office/drawing/2014/main" id="{46B1B2ED-B120-4164-BDE9-F046953E50F1}"/>
              </a:ext>
            </a:extLst>
          </p:cNvPr>
          <p:cNvSpPr/>
          <p:nvPr/>
        </p:nvSpPr>
        <p:spPr>
          <a:xfrm>
            <a:off x="4545246" y="2693305"/>
            <a:ext cx="249382" cy="4876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F562BA20-5CAC-4D69-8C48-1159A6CB5F8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8690" y="4703767"/>
            <a:ext cx="2066998" cy="1536357"/>
          </a:xfrm>
          <a:prstGeom prst="rect">
            <a:avLst/>
          </a:prstGeom>
        </p:spPr>
        <p:style>
          <a:lnRef idx="2">
            <a:schemeClr val="accent2"/>
          </a:lnRef>
          <a:fillRef idx="1">
            <a:schemeClr val="lt1"/>
          </a:fillRef>
          <a:effectRef idx="0">
            <a:schemeClr val="accent2"/>
          </a:effectRef>
          <a:fontRef idx="minor">
            <a:schemeClr val="dk1"/>
          </a:fontRef>
        </p:style>
      </p:pic>
      <p:sp>
        <p:nvSpPr>
          <p:cNvPr id="18" name="TextBox 17">
            <a:extLst>
              <a:ext uri="{FF2B5EF4-FFF2-40B4-BE49-F238E27FC236}">
                <a16:creationId xmlns:a16="http://schemas.microsoft.com/office/drawing/2014/main" id="{00DE4452-D47A-4C50-BD1D-F4D64552E56B}"/>
              </a:ext>
            </a:extLst>
          </p:cNvPr>
          <p:cNvSpPr txBox="1"/>
          <p:nvPr/>
        </p:nvSpPr>
        <p:spPr>
          <a:xfrm>
            <a:off x="2658573" y="4795912"/>
            <a:ext cx="1653309" cy="553998"/>
          </a:xfrm>
          <a:prstGeom prst="rect">
            <a:avLst/>
          </a:prstGeom>
          <a:noFill/>
        </p:spPr>
        <p:txBody>
          <a:bodyPr wrap="square" lIns="0" tIns="0" rIns="0" bIns="0" rtlCol="0">
            <a:spAutoFit/>
          </a:bodyPr>
          <a:lstStyle/>
          <a:p>
            <a:pPr algn="l"/>
            <a:r>
              <a:rPr lang="fr-CH" sz="1200" dirty="0"/>
              <a:t>Small aperture (40mm)</a:t>
            </a:r>
          </a:p>
          <a:p>
            <a:pPr algn="l"/>
            <a:r>
              <a:rPr lang="fr-CH" sz="1200" dirty="0"/>
              <a:t>Scanning magnets </a:t>
            </a:r>
            <a:r>
              <a:rPr lang="fr-CH" sz="1200" dirty="0" err="1"/>
              <a:t>downstream</a:t>
            </a:r>
            <a:endParaRPr lang="en-GB" sz="1200" dirty="0"/>
          </a:p>
        </p:txBody>
      </p:sp>
      <p:sp>
        <p:nvSpPr>
          <p:cNvPr id="20" name="TextBox 19">
            <a:extLst>
              <a:ext uri="{FF2B5EF4-FFF2-40B4-BE49-F238E27FC236}">
                <a16:creationId xmlns:a16="http://schemas.microsoft.com/office/drawing/2014/main" id="{6375FC0D-6DEE-43C6-BE0C-F0CEF9F4929C}"/>
              </a:ext>
            </a:extLst>
          </p:cNvPr>
          <p:cNvSpPr txBox="1"/>
          <p:nvPr/>
        </p:nvSpPr>
        <p:spPr>
          <a:xfrm>
            <a:off x="5257076" y="980892"/>
            <a:ext cx="6639359" cy="492443"/>
          </a:xfrm>
          <a:prstGeom prst="rect">
            <a:avLst/>
          </a:prstGeom>
          <a:noFill/>
        </p:spPr>
        <p:txBody>
          <a:bodyPr wrap="square" lIns="0" tIns="0" rIns="0" bIns="0" rtlCol="0">
            <a:spAutoFit/>
          </a:bodyPr>
          <a:lstStyle/>
          <a:p>
            <a:pPr algn="l"/>
            <a:r>
              <a:rPr lang="fr-CH" sz="1600" dirty="0"/>
              <a:t>A CERN team </a:t>
            </a:r>
            <a:r>
              <a:rPr lang="fr-CH" sz="1600" dirty="0" err="1"/>
              <a:t>is</a:t>
            </a:r>
            <a:r>
              <a:rPr lang="fr-CH" sz="1600" dirty="0"/>
              <a:t> </a:t>
            </a:r>
            <a:r>
              <a:rPr lang="fr-CH" sz="1600" dirty="0" err="1"/>
              <a:t>developing</a:t>
            </a:r>
            <a:r>
              <a:rPr lang="fr-CH" sz="1600" dirty="0"/>
              <a:t> a more conservative version, compatible </a:t>
            </a:r>
            <a:r>
              <a:rPr lang="fr-CH" sz="1600" dirty="0" err="1"/>
              <a:t>with</a:t>
            </a:r>
            <a:r>
              <a:rPr lang="fr-CH" sz="1600" dirty="0"/>
              <a:t> the CNAO </a:t>
            </a:r>
            <a:r>
              <a:rPr lang="fr-CH" sz="1600" dirty="0" err="1"/>
              <a:t>schedule</a:t>
            </a:r>
            <a:r>
              <a:rPr lang="fr-CH" sz="1600" dirty="0"/>
              <a:t>, </a:t>
            </a:r>
            <a:r>
              <a:rPr lang="fr-CH" sz="1600" dirty="0" err="1"/>
              <a:t>based</a:t>
            </a:r>
            <a:r>
              <a:rPr lang="fr-CH" sz="1600" dirty="0"/>
              <a:t> on 3T cos-</a:t>
            </a:r>
            <a:r>
              <a:rPr lang="fr-CH" sz="1600" dirty="0" err="1"/>
              <a:t>theta</a:t>
            </a:r>
            <a:r>
              <a:rPr lang="fr-CH" sz="1600" dirty="0"/>
              <a:t> magnets at maximum 45</a:t>
            </a:r>
            <a:r>
              <a:rPr lang="fr-CH" sz="1600" baseline="30000" dirty="0"/>
              <a:t>0  </a:t>
            </a:r>
          </a:p>
        </p:txBody>
      </p:sp>
      <p:sp>
        <p:nvSpPr>
          <p:cNvPr id="24" name="TextBox 23">
            <a:extLst>
              <a:ext uri="{FF2B5EF4-FFF2-40B4-BE49-F238E27FC236}">
                <a16:creationId xmlns:a16="http://schemas.microsoft.com/office/drawing/2014/main" id="{B7E2D427-C241-4683-A6AE-BDAF28E216C4}"/>
              </a:ext>
            </a:extLst>
          </p:cNvPr>
          <p:cNvSpPr txBox="1"/>
          <p:nvPr/>
        </p:nvSpPr>
        <p:spPr>
          <a:xfrm>
            <a:off x="8033824" y="4943218"/>
            <a:ext cx="3862611" cy="830997"/>
          </a:xfrm>
          <a:prstGeom prst="rect">
            <a:avLst/>
          </a:prstGeom>
          <a:noFill/>
        </p:spPr>
        <p:txBody>
          <a:bodyPr wrap="square" lIns="0" tIns="0" rIns="0" bIns="0" rtlCol="0">
            <a:spAutoFit/>
          </a:bodyPr>
          <a:lstStyle/>
          <a:p>
            <a:r>
              <a:rPr lang="en-US" sz="1400" dirty="0">
                <a:solidFill>
                  <a:schemeClr val="accent1"/>
                </a:solidFill>
              </a:rPr>
              <a:t>Optics completed:</a:t>
            </a:r>
          </a:p>
          <a:p>
            <a:pPr marL="285750" indent="-285750">
              <a:buFont typeface="Wingdings" panose="05000000000000000000" pitchFamily="2" charset="2"/>
              <a:buChar char="Ø"/>
            </a:pPr>
            <a:r>
              <a:rPr lang="en-US" sz="1400" dirty="0">
                <a:solidFill>
                  <a:schemeClr val="accent1"/>
                </a:solidFill>
              </a:rPr>
              <a:t>Bending sections inside 2 cryostats: </a:t>
            </a:r>
            <a:r>
              <a:rPr lang="en-US" sz="1200" dirty="0">
                <a:solidFill>
                  <a:schemeClr val="accent1"/>
                </a:solidFill>
                <a:sym typeface="Wingdings"/>
              </a:rPr>
              <a:t>45</a:t>
            </a:r>
            <a:r>
              <a:rPr lang="en-US" sz="1200" baseline="30000" dirty="0">
                <a:solidFill>
                  <a:schemeClr val="accent1"/>
                </a:solidFill>
                <a:sym typeface="Wingdings"/>
              </a:rPr>
              <a:t>0</a:t>
            </a:r>
            <a:r>
              <a:rPr lang="en-US" sz="1200" dirty="0">
                <a:solidFill>
                  <a:schemeClr val="accent1"/>
                </a:solidFill>
                <a:sym typeface="Wingdings"/>
              </a:rPr>
              <a:t> , 135</a:t>
            </a:r>
            <a:r>
              <a:rPr lang="en-US" sz="1200" baseline="30000" dirty="0">
                <a:solidFill>
                  <a:schemeClr val="accent1"/>
                </a:solidFill>
                <a:sym typeface="Wingdings"/>
              </a:rPr>
              <a:t>0 </a:t>
            </a:r>
            <a:r>
              <a:rPr lang="en-US" sz="1200" dirty="0">
                <a:solidFill>
                  <a:schemeClr val="accent1"/>
                </a:solidFill>
              </a:rPr>
              <a:t>with SC quads between dipoles (</a:t>
            </a:r>
            <a:r>
              <a:rPr lang="en-US" sz="1200" dirty="0">
                <a:solidFill>
                  <a:schemeClr val="accent1"/>
                </a:solidFill>
                <a:sym typeface="Wingdings"/>
              </a:rPr>
              <a:t>achromaticity)</a:t>
            </a:r>
            <a:endParaRPr lang="en-US" sz="1200" dirty="0">
              <a:solidFill>
                <a:schemeClr val="accent1"/>
              </a:solidFill>
            </a:endParaRPr>
          </a:p>
          <a:p>
            <a:pPr marL="285750" indent="-285750">
              <a:buFont typeface="Wingdings" panose="05000000000000000000" pitchFamily="2" charset="2"/>
              <a:buChar char="Ø"/>
            </a:pPr>
            <a:r>
              <a:rPr lang="en-US" sz="1400" dirty="0">
                <a:solidFill>
                  <a:schemeClr val="accent1"/>
                </a:solidFill>
                <a:sym typeface="Wingdings"/>
              </a:rPr>
              <a:t>Warm quadrupoles between cryostats</a:t>
            </a:r>
            <a:endParaRPr lang="en-US" sz="1800" dirty="0">
              <a:solidFill>
                <a:schemeClr val="accent1"/>
              </a:solidFill>
              <a:sym typeface="Wingdings"/>
            </a:endParaRPr>
          </a:p>
        </p:txBody>
      </p:sp>
      <p:pic>
        <p:nvPicPr>
          <p:cNvPr id="26" name="Picture 25">
            <a:extLst>
              <a:ext uri="{FF2B5EF4-FFF2-40B4-BE49-F238E27FC236}">
                <a16:creationId xmlns:a16="http://schemas.microsoft.com/office/drawing/2014/main" id="{E333FD7F-5717-4059-B13A-B618C9D5529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92618" y="1605403"/>
            <a:ext cx="4858306" cy="2924132"/>
          </a:xfrm>
          <a:prstGeom prst="rect">
            <a:avLst/>
          </a:prstGeom>
        </p:spPr>
      </p:pic>
      <p:sp>
        <p:nvSpPr>
          <p:cNvPr id="28" name="TextBox 27">
            <a:extLst>
              <a:ext uri="{FF2B5EF4-FFF2-40B4-BE49-F238E27FC236}">
                <a16:creationId xmlns:a16="http://schemas.microsoft.com/office/drawing/2014/main" id="{CE36DBC0-F011-4F0B-A2B9-E58B3FE2451E}"/>
              </a:ext>
            </a:extLst>
          </p:cNvPr>
          <p:cNvSpPr txBox="1"/>
          <p:nvPr/>
        </p:nvSpPr>
        <p:spPr>
          <a:xfrm>
            <a:off x="7985792" y="4054347"/>
            <a:ext cx="953787" cy="169277"/>
          </a:xfrm>
          <a:prstGeom prst="rect">
            <a:avLst/>
          </a:prstGeom>
          <a:solidFill>
            <a:srgbClr val="FFC000"/>
          </a:solidFill>
        </p:spPr>
        <p:txBody>
          <a:bodyPr wrap="none" lIns="0" tIns="0" rIns="0" bIns="0" rtlCol="0">
            <a:spAutoFit/>
          </a:bodyPr>
          <a:lstStyle/>
          <a:p>
            <a:pPr algn="l"/>
            <a:r>
              <a:rPr lang="fr-CH" sz="1100" dirty="0" err="1">
                <a:solidFill>
                  <a:schemeClr val="tx2"/>
                </a:solidFill>
              </a:rPr>
              <a:t>gear</a:t>
            </a:r>
            <a:r>
              <a:rPr lang="fr-CH" sz="1100" dirty="0">
                <a:solidFill>
                  <a:schemeClr val="tx2"/>
                </a:solidFill>
              </a:rPr>
              <a:t> and </a:t>
            </a:r>
            <a:r>
              <a:rPr lang="fr-CH" sz="1100" dirty="0" err="1">
                <a:solidFill>
                  <a:schemeClr val="tx2"/>
                </a:solidFill>
              </a:rPr>
              <a:t>motor</a:t>
            </a:r>
            <a:endParaRPr lang="en-GB" sz="1100" dirty="0">
              <a:solidFill>
                <a:schemeClr val="tx2"/>
              </a:solidFill>
            </a:endParaRPr>
          </a:p>
        </p:txBody>
      </p:sp>
      <p:cxnSp>
        <p:nvCxnSpPr>
          <p:cNvPr id="30" name="Straight Arrow Connector 29">
            <a:extLst>
              <a:ext uri="{FF2B5EF4-FFF2-40B4-BE49-F238E27FC236}">
                <a16:creationId xmlns:a16="http://schemas.microsoft.com/office/drawing/2014/main" id="{385F07D4-41ED-46D0-A8AF-27EA223353F1}"/>
              </a:ext>
            </a:extLst>
          </p:cNvPr>
          <p:cNvCxnSpPr/>
          <p:nvPr/>
        </p:nvCxnSpPr>
        <p:spPr>
          <a:xfrm flipV="1">
            <a:off x="8296273" y="3771404"/>
            <a:ext cx="0" cy="193964"/>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0E5A517-C836-464A-B921-5A718367D40B}"/>
              </a:ext>
            </a:extLst>
          </p:cNvPr>
          <p:cNvSpPr txBox="1"/>
          <p:nvPr/>
        </p:nvSpPr>
        <p:spPr>
          <a:xfrm>
            <a:off x="8785022" y="1695912"/>
            <a:ext cx="812723" cy="169277"/>
          </a:xfrm>
          <a:prstGeom prst="rect">
            <a:avLst/>
          </a:prstGeom>
          <a:solidFill>
            <a:srgbClr val="FFC000"/>
          </a:solidFill>
        </p:spPr>
        <p:txBody>
          <a:bodyPr wrap="none" lIns="0" tIns="0" rIns="0" bIns="0" rtlCol="0">
            <a:spAutoFit/>
          </a:bodyPr>
          <a:lstStyle/>
          <a:p>
            <a:pPr algn="l"/>
            <a:r>
              <a:rPr lang="fr-CH" sz="1100" dirty="0"/>
              <a:t>radius 6.5 m </a:t>
            </a:r>
            <a:endParaRPr lang="en-GB" sz="1100" dirty="0"/>
          </a:p>
        </p:txBody>
      </p:sp>
      <p:sp>
        <p:nvSpPr>
          <p:cNvPr id="32" name="TextBox 31">
            <a:extLst>
              <a:ext uri="{FF2B5EF4-FFF2-40B4-BE49-F238E27FC236}">
                <a16:creationId xmlns:a16="http://schemas.microsoft.com/office/drawing/2014/main" id="{921A7950-BC40-4123-A1B3-EAF76839F0D9}"/>
              </a:ext>
            </a:extLst>
          </p:cNvPr>
          <p:cNvSpPr txBox="1"/>
          <p:nvPr/>
        </p:nvSpPr>
        <p:spPr>
          <a:xfrm>
            <a:off x="8118964" y="5814495"/>
            <a:ext cx="3150465" cy="430887"/>
          </a:xfrm>
          <a:prstGeom prst="rect">
            <a:avLst/>
          </a:prstGeom>
          <a:noFill/>
        </p:spPr>
        <p:txBody>
          <a:bodyPr wrap="square" lIns="0" tIns="0" rIns="0" bIns="0" rtlCol="0">
            <a:spAutoFit/>
          </a:bodyPr>
          <a:lstStyle/>
          <a:p>
            <a:pPr algn="l"/>
            <a:r>
              <a:rPr lang="fr-CH" sz="1400" dirty="0"/>
              <a:t>Source Axis Distance 2.5 m – challenge for the scanning magnets</a:t>
            </a:r>
            <a:endParaRPr lang="en-GB" sz="1400" dirty="0"/>
          </a:p>
        </p:txBody>
      </p:sp>
      <p:pic>
        <p:nvPicPr>
          <p:cNvPr id="34" name="Picture 33">
            <a:extLst>
              <a:ext uri="{FF2B5EF4-FFF2-40B4-BE49-F238E27FC236}">
                <a16:creationId xmlns:a16="http://schemas.microsoft.com/office/drawing/2014/main" id="{A28BF0A5-CABD-405B-BE5E-5A1840A8B9F0}"/>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10436343" y="1506809"/>
            <a:ext cx="1666173" cy="1259548"/>
          </a:xfrm>
          <a:prstGeom prst="rect">
            <a:avLst/>
          </a:prstGeom>
        </p:spPr>
      </p:pic>
      <p:pic>
        <p:nvPicPr>
          <p:cNvPr id="36" name="Picture 35">
            <a:extLst>
              <a:ext uri="{FF2B5EF4-FFF2-40B4-BE49-F238E27FC236}">
                <a16:creationId xmlns:a16="http://schemas.microsoft.com/office/drawing/2014/main" id="{35846B7A-41D0-496A-8BB1-FADC050BD714}"/>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9892745" y="2340667"/>
            <a:ext cx="1126836" cy="1068829"/>
          </a:xfrm>
          <a:prstGeom prst="rect">
            <a:avLst/>
          </a:prstGeom>
        </p:spPr>
      </p:pic>
      <p:pic>
        <p:nvPicPr>
          <p:cNvPr id="38" name="Content Placeholder 5">
            <a:extLst>
              <a:ext uri="{FF2B5EF4-FFF2-40B4-BE49-F238E27FC236}">
                <a16:creationId xmlns:a16="http://schemas.microsoft.com/office/drawing/2014/main" id="{6CE2B4DC-9B5E-4594-9A25-1E5941FDFEC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751978" y="4690703"/>
            <a:ext cx="3136415" cy="1598749"/>
          </a:xfrm>
          <a:prstGeom prst="rect">
            <a:avLst/>
          </a:prstGeom>
        </p:spPr>
      </p:pic>
      <p:sp>
        <p:nvSpPr>
          <p:cNvPr id="39" name="Footer Placeholder 4">
            <a:extLst>
              <a:ext uri="{FF2B5EF4-FFF2-40B4-BE49-F238E27FC236}">
                <a16:creationId xmlns:a16="http://schemas.microsoft.com/office/drawing/2014/main" id="{C83721F0-437C-44C6-AFF0-6C733E4BA816}"/>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386943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9D032-CB9B-42C3-972E-1B3D31EF0C5D}"/>
              </a:ext>
            </a:extLst>
          </p:cNvPr>
          <p:cNvSpPr>
            <a:spLocks noGrp="1"/>
          </p:cNvSpPr>
          <p:nvPr>
            <p:ph type="title"/>
          </p:nvPr>
        </p:nvSpPr>
        <p:spPr/>
        <p:txBody>
          <a:bodyPr/>
          <a:lstStyle/>
          <a:p>
            <a:r>
              <a:rPr lang="fr-CH" dirty="0" err="1"/>
              <a:t>Gantry</a:t>
            </a:r>
            <a:r>
              <a:rPr lang="fr-CH" dirty="0"/>
              <a:t> option 2: </a:t>
            </a:r>
            <a:r>
              <a:rPr lang="fr-CH" dirty="0" err="1"/>
              <a:t>GaToRoid</a:t>
            </a:r>
            <a:endParaRPr lang="en-GB" dirty="0"/>
          </a:p>
        </p:txBody>
      </p:sp>
      <p:sp>
        <p:nvSpPr>
          <p:cNvPr id="4" name="Date Placeholder 3">
            <a:extLst>
              <a:ext uri="{FF2B5EF4-FFF2-40B4-BE49-F238E27FC236}">
                <a16:creationId xmlns:a16="http://schemas.microsoft.com/office/drawing/2014/main" id="{A17A3892-7D64-441D-8897-47C2ADEF07E6}"/>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C51993C2-398E-49F3-BB99-FC9F5C85046A}"/>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8" name="TextBox 7">
            <a:extLst>
              <a:ext uri="{FF2B5EF4-FFF2-40B4-BE49-F238E27FC236}">
                <a16:creationId xmlns:a16="http://schemas.microsoft.com/office/drawing/2014/main" id="{544B81DD-089A-400E-AAD7-DDE92AAD59EA}"/>
              </a:ext>
            </a:extLst>
          </p:cNvPr>
          <p:cNvSpPr txBox="1"/>
          <p:nvPr/>
        </p:nvSpPr>
        <p:spPr>
          <a:xfrm>
            <a:off x="8748074" y="226847"/>
            <a:ext cx="3377938" cy="430887"/>
          </a:xfrm>
          <a:prstGeom prst="rect">
            <a:avLst/>
          </a:prstGeom>
          <a:solidFill>
            <a:srgbClr val="FFC000"/>
          </a:solidFill>
        </p:spPr>
        <p:txBody>
          <a:bodyPr wrap="square" lIns="0" tIns="0" rIns="0" bIns="0" rtlCol="0">
            <a:spAutoFit/>
          </a:bodyPr>
          <a:lstStyle/>
          <a:p>
            <a:pPr marL="180000"/>
            <a:r>
              <a:rPr lang="en-US" sz="1400" b="1" dirty="0"/>
              <a:t>L. Bottura</a:t>
            </a:r>
            <a:r>
              <a:rPr lang="en-US" sz="1400" dirty="0"/>
              <a:t>, E. </a:t>
            </a:r>
            <a:r>
              <a:rPr lang="en-US" sz="1400" dirty="0" err="1"/>
              <a:t>Felcini</a:t>
            </a:r>
            <a:r>
              <a:rPr lang="en-US" sz="1400" dirty="0"/>
              <a:t>, J. van </a:t>
            </a:r>
            <a:r>
              <a:rPr lang="en-US" sz="1400" dirty="0" err="1"/>
              <a:t>Nugteren</a:t>
            </a:r>
            <a:r>
              <a:rPr lang="en-US" sz="1400" dirty="0"/>
              <a:t>, G. de Rijk, G. Kirby, B. </a:t>
            </a:r>
            <a:r>
              <a:rPr lang="en-US" sz="1400" dirty="0" err="1"/>
              <a:t>Dutoit</a:t>
            </a:r>
            <a:r>
              <a:rPr lang="en-US" sz="1400" dirty="0"/>
              <a:t>, CERN</a:t>
            </a:r>
            <a:endParaRPr lang="fr-CH" sz="1200" dirty="0"/>
          </a:p>
        </p:txBody>
      </p:sp>
      <p:pic>
        <p:nvPicPr>
          <p:cNvPr id="9" name="Picture 8">
            <a:extLst>
              <a:ext uri="{FF2B5EF4-FFF2-40B4-BE49-F238E27FC236}">
                <a16:creationId xmlns:a16="http://schemas.microsoft.com/office/drawing/2014/main" id="{77A58B94-4CE2-48EC-BD5B-67FB7B38A470}"/>
              </a:ext>
            </a:extLst>
          </p:cNvPr>
          <p:cNvPicPr/>
          <p:nvPr/>
        </p:nvPicPr>
        <p:blipFill>
          <a:blip r:embed="rId2" cstate="hqprint">
            <a:extLst>
              <a:ext uri="{28A0092B-C50C-407E-A947-70E740481C1C}">
                <a14:useLocalDpi xmlns:a14="http://schemas.microsoft.com/office/drawing/2010/main"/>
              </a:ext>
            </a:extLst>
          </a:blip>
          <a:srcRect/>
          <a:stretch>
            <a:fillRect/>
          </a:stretch>
        </p:blipFill>
        <p:spPr bwMode="auto">
          <a:xfrm>
            <a:off x="386024" y="1013690"/>
            <a:ext cx="4546194" cy="3164413"/>
          </a:xfrm>
          <a:prstGeom prst="rect">
            <a:avLst/>
          </a:prstGeom>
          <a:noFill/>
          <a:ln>
            <a:noFill/>
          </a:ln>
        </p:spPr>
      </p:pic>
      <p:pic>
        <p:nvPicPr>
          <p:cNvPr id="10" name="Picture 9">
            <a:extLst>
              <a:ext uri="{FF2B5EF4-FFF2-40B4-BE49-F238E27FC236}">
                <a16:creationId xmlns:a16="http://schemas.microsoft.com/office/drawing/2014/main" id="{B0AB9C7D-D222-4E03-A139-1849EE045376}"/>
              </a:ext>
            </a:extLst>
          </p:cNvPr>
          <p:cNvPicPr/>
          <p:nvPr/>
        </p:nvPicPr>
        <p:blipFill>
          <a:blip r:embed="rId3" cstate="hqprint">
            <a:extLst>
              <a:ext uri="{28A0092B-C50C-407E-A947-70E740481C1C}">
                <a14:useLocalDpi xmlns:a14="http://schemas.microsoft.com/office/drawing/2010/main"/>
              </a:ext>
            </a:extLst>
          </a:blip>
          <a:srcRect/>
          <a:stretch>
            <a:fillRect/>
          </a:stretch>
        </p:blipFill>
        <p:spPr bwMode="auto">
          <a:xfrm>
            <a:off x="529940" y="4348224"/>
            <a:ext cx="3450684" cy="1799590"/>
          </a:xfrm>
          <a:prstGeom prst="rect">
            <a:avLst/>
          </a:prstGeom>
          <a:noFill/>
          <a:ln>
            <a:noFill/>
          </a:ln>
        </p:spPr>
      </p:pic>
      <p:pic>
        <p:nvPicPr>
          <p:cNvPr id="11" name="Picture 10">
            <a:extLst>
              <a:ext uri="{FF2B5EF4-FFF2-40B4-BE49-F238E27FC236}">
                <a16:creationId xmlns:a16="http://schemas.microsoft.com/office/drawing/2014/main" id="{C470BD23-B8A7-499E-B27E-E63DE4664912}"/>
              </a:ext>
            </a:extLst>
          </p:cNvPr>
          <p:cNvPicPr/>
          <p:nvPr/>
        </p:nvPicPr>
        <p:blipFill>
          <a:blip r:embed="rId4" cstate="print">
            <a:extLst>
              <a:ext uri="{28A0092B-C50C-407E-A947-70E740481C1C}">
                <a14:useLocalDpi xmlns:a14="http://schemas.microsoft.com/office/drawing/2010/main"/>
              </a:ext>
            </a:extLst>
          </a:blip>
          <a:srcRect/>
          <a:stretch>
            <a:fillRect/>
          </a:stretch>
        </p:blipFill>
        <p:spPr bwMode="auto">
          <a:xfrm>
            <a:off x="9051636" y="4306645"/>
            <a:ext cx="2610424" cy="1841169"/>
          </a:xfrm>
          <a:prstGeom prst="rect">
            <a:avLst/>
          </a:prstGeom>
          <a:noFill/>
          <a:ln>
            <a:noFill/>
          </a:ln>
        </p:spPr>
      </p:pic>
      <p:sp>
        <p:nvSpPr>
          <p:cNvPr id="12" name="TextBox 11">
            <a:extLst>
              <a:ext uri="{FF2B5EF4-FFF2-40B4-BE49-F238E27FC236}">
                <a16:creationId xmlns:a16="http://schemas.microsoft.com/office/drawing/2014/main" id="{70B82355-4EDA-41AE-8A6A-7298C5169219}"/>
              </a:ext>
            </a:extLst>
          </p:cNvPr>
          <p:cNvSpPr txBox="1"/>
          <p:nvPr/>
        </p:nvSpPr>
        <p:spPr>
          <a:xfrm>
            <a:off x="5160625" y="1014048"/>
            <a:ext cx="6572220" cy="738664"/>
          </a:xfrm>
          <a:prstGeom prst="rect">
            <a:avLst/>
          </a:prstGeom>
          <a:noFill/>
        </p:spPr>
        <p:txBody>
          <a:bodyPr wrap="square" lIns="0" tIns="0" rIns="0" bIns="0" rtlCol="0">
            <a:spAutoFit/>
          </a:bodyPr>
          <a:lstStyle/>
          <a:p>
            <a:pPr algn="l"/>
            <a:r>
              <a:rPr lang="en-GB" sz="1600" dirty="0"/>
              <a:t>CERN development (L. Bottura, 2017)</a:t>
            </a:r>
          </a:p>
          <a:p>
            <a:pPr algn="l"/>
            <a:r>
              <a:rPr lang="en-GB" sz="1600" dirty="0"/>
              <a:t>Novel concept of a fixed toroidal gantry to deliver the dose from a number of discrete directions covering the full 360</a:t>
            </a:r>
            <a:r>
              <a:rPr lang="en-GB" sz="1600" baseline="30000" dirty="0"/>
              <a:t>0</a:t>
            </a:r>
            <a:r>
              <a:rPr lang="en-GB" sz="1600" dirty="0"/>
              <a:t> range</a:t>
            </a:r>
          </a:p>
        </p:txBody>
      </p:sp>
      <p:sp>
        <p:nvSpPr>
          <p:cNvPr id="13" name="TextBox 12">
            <a:extLst>
              <a:ext uri="{FF2B5EF4-FFF2-40B4-BE49-F238E27FC236}">
                <a16:creationId xmlns:a16="http://schemas.microsoft.com/office/drawing/2014/main" id="{B7574D2D-28BB-433C-A471-5CA9524932CC}"/>
              </a:ext>
            </a:extLst>
          </p:cNvPr>
          <p:cNvSpPr txBox="1"/>
          <p:nvPr/>
        </p:nvSpPr>
        <p:spPr>
          <a:xfrm>
            <a:off x="5160625" y="1882177"/>
            <a:ext cx="4130939" cy="246221"/>
          </a:xfrm>
          <a:prstGeom prst="rect">
            <a:avLst/>
          </a:prstGeom>
          <a:noFill/>
        </p:spPr>
        <p:txBody>
          <a:bodyPr wrap="none" lIns="0" tIns="0" rIns="0" bIns="0" rtlCol="0">
            <a:spAutoFit/>
          </a:bodyPr>
          <a:lstStyle/>
          <a:p>
            <a:pPr algn="l"/>
            <a:r>
              <a:rPr lang="fr-CH" sz="1600" dirty="0" err="1"/>
              <a:t>Studied</a:t>
            </a:r>
            <a:r>
              <a:rPr lang="fr-CH" sz="1600" dirty="0"/>
              <a:t> in 2 versions, for protons and for ions</a:t>
            </a:r>
          </a:p>
        </p:txBody>
      </p:sp>
      <p:sp>
        <p:nvSpPr>
          <p:cNvPr id="14" name="TextBox 13">
            <a:extLst>
              <a:ext uri="{FF2B5EF4-FFF2-40B4-BE49-F238E27FC236}">
                <a16:creationId xmlns:a16="http://schemas.microsoft.com/office/drawing/2014/main" id="{2860E4FE-454C-46D1-AF9D-0411B5E426EA}"/>
              </a:ext>
            </a:extLst>
          </p:cNvPr>
          <p:cNvSpPr txBox="1"/>
          <p:nvPr/>
        </p:nvSpPr>
        <p:spPr>
          <a:xfrm>
            <a:off x="4051873" y="4368880"/>
            <a:ext cx="774651" cy="1477328"/>
          </a:xfrm>
          <a:prstGeom prst="rect">
            <a:avLst/>
          </a:prstGeom>
          <a:noFill/>
        </p:spPr>
        <p:txBody>
          <a:bodyPr wrap="square" lIns="0" tIns="0" rIns="0" bIns="0" rtlCol="0">
            <a:spAutoFit/>
          </a:bodyPr>
          <a:lstStyle/>
          <a:p>
            <a:pPr algn="l"/>
            <a:r>
              <a:rPr lang="fr-CH" sz="1200" i="1" dirty="0"/>
              <a:t>Single </a:t>
            </a:r>
            <a:r>
              <a:rPr lang="fr-CH" sz="1200" i="1" dirty="0" err="1"/>
              <a:t>particles</a:t>
            </a:r>
            <a:r>
              <a:rPr lang="fr-CH" sz="1200" i="1" dirty="0"/>
              <a:t> </a:t>
            </a:r>
            <a:r>
              <a:rPr lang="fr-CH" sz="1200" i="1" dirty="0" err="1"/>
              <a:t>with</a:t>
            </a:r>
            <a:r>
              <a:rPr lang="fr-CH" sz="1200" i="1" dirty="0"/>
              <a:t> </a:t>
            </a:r>
            <a:r>
              <a:rPr lang="fr-CH" sz="1200" i="1" dirty="0" err="1"/>
              <a:t>different</a:t>
            </a:r>
            <a:r>
              <a:rPr lang="fr-CH" sz="1200" i="1" dirty="0"/>
              <a:t> </a:t>
            </a:r>
            <a:r>
              <a:rPr lang="fr-CH" sz="1200" i="1" dirty="0" err="1"/>
              <a:t>energies</a:t>
            </a:r>
            <a:r>
              <a:rPr lang="fr-CH" sz="1200" i="1" dirty="0"/>
              <a:t> converge at the </a:t>
            </a:r>
            <a:r>
              <a:rPr lang="fr-CH" sz="1200" i="1" dirty="0" err="1"/>
              <a:t>isocentre</a:t>
            </a:r>
            <a:r>
              <a:rPr lang="fr-CH" sz="1200" i="1" dirty="0"/>
              <a:t> </a:t>
            </a:r>
            <a:endParaRPr lang="en-GB" sz="1200" i="1" dirty="0"/>
          </a:p>
        </p:txBody>
      </p:sp>
      <p:graphicFrame>
        <p:nvGraphicFramePr>
          <p:cNvPr id="16" name="Table 16">
            <a:extLst>
              <a:ext uri="{FF2B5EF4-FFF2-40B4-BE49-F238E27FC236}">
                <a16:creationId xmlns:a16="http://schemas.microsoft.com/office/drawing/2014/main" id="{7E882749-0211-46E8-8F2B-629B8868AA9F}"/>
              </a:ext>
            </a:extLst>
          </p:cNvPr>
          <p:cNvGraphicFramePr>
            <a:graphicFrameLocks noGrp="1"/>
          </p:cNvGraphicFramePr>
          <p:nvPr>
            <p:extLst>
              <p:ext uri="{D42A27DB-BD31-4B8C-83A1-F6EECF244321}">
                <p14:modId xmlns:p14="http://schemas.microsoft.com/office/powerpoint/2010/main" val="2845068272"/>
              </p:ext>
            </p:extLst>
          </p:nvPr>
        </p:nvGraphicFramePr>
        <p:xfrm>
          <a:off x="5160625" y="2257863"/>
          <a:ext cx="3004185" cy="1920240"/>
        </p:xfrm>
        <a:graphic>
          <a:graphicData uri="http://schemas.openxmlformats.org/drawingml/2006/table">
            <a:tbl>
              <a:tblPr firstRow="1" bandRow="1">
                <a:tableStyleId>{8EC20E35-A176-4012-BC5E-935CFFF8708E}</a:tableStyleId>
              </a:tblPr>
              <a:tblGrid>
                <a:gridCol w="2313305">
                  <a:extLst>
                    <a:ext uri="{9D8B030D-6E8A-4147-A177-3AD203B41FA5}">
                      <a16:colId xmlns:a16="http://schemas.microsoft.com/office/drawing/2014/main" val="3798641939"/>
                    </a:ext>
                  </a:extLst>
                </a:gridCol>
                <a:gridCol w="690880">
                  <a:extLst>
                    <a:ext uri="{9D8B030D-6E8A-4147-A177-3AD203B41FA5}">
                      <a16:colId xmlns:a16="http://schemas.microsoft.com/office/drawing/2014/main" val="1279760672"/>
                    </a:ext>
                  </a:extLst>
                </a:gridCol>
              </a:tblGrid>
              <a:tr h="250910">
                <a:tc gridSpan="2">
                  <a:txBody>
                    <a:bodyPr/>
                    <a:lstStyle/>
                    <a:p>
                      <a:r>
                        <a:rPr lang="fr-CH" sz="1200" dirty="0"/>
                        <a:t>Reference </a:t>
                      </a:r>
                      <a:r>
                        <a:rPr lang="fr-CH" sz="1200" dirty="0" err="1"/>
                        <a:t>parameters</a:t>
                      </a:r>
                      <a:r>
                        <a:rPr lang="fr-CH" sz="1200" dirty="0"/>
                        <a:t> for ion version</a:t>
                      </a:r>
                      <a:endParaRPr lang="en-GB" sz="1200" dirty="0"/>
                    </a:p>
                  </a:txBody>
                  <a:tcPr/>
                </a:tc>
                <a:tc hMerge="1">
                  <a:txBody>
                    <a:bodyPr/>
                    <a:lstStyle/>
                    <a:p>
                      <a:endParaRPr lang="en-GB" dirty="0"/>
                    </a:p>
                  </a:txBody>
                  <a:tcPr/>
                </a:tc>
                <a:extLst>
                  <a:ext uri="{0D108BD9-81ED-4DB2-BD59-A6C34878D82A}">
                    <a16:rowId xmlns:a16="http://schemas.microsoft.com/office/drawing/2014/main" val="1274705013"/>
                  </a:ext>
                </a:extLst>
              </a:tr>
              <a:tr h="0">
                <a:tc>
                  <a:txBody>
                    <a:bodyPr/>
                    <a:lstStyle/>
                    <a:p>
                      <a:r>
                        <a:rPr lang="fr-CH" sz="1200" dirty="0" err="1"/>
                        <a:t>Internal</a:t>
                      </a:r>
                      <a:r>
                        <a:rPr lang="fr-CH" sz="1200" dirty="0"/>
                        <a:t> </a:t>
                      </a:r>
                      <a:r>
                        <a:rPr lang="fr-CH" sz="1200" dirty="0" err="1"/>
                        <a:t>diameter</a:t>
                      </a:r>
                      <a:endParaRPr lang="en-GB" sz="1200" dirty="0"/>
                    </a:p>
                  </a:txBody>
                  <a:tcPr/>
                </a:tc>
                <a:tc>
                  <a:txBody>
                    <a:bodyPr/>
                    <a:lstStyle/>
                    <a:p>
                      <a:r>
                        <a:rPr lang="fr-CH" sz="1200" dirty="0"/>
                        <a:t>3.7 m</a:t>
                      </a:r>
                      <a:endParaRPr lang="en-GB" sz="1200" dirty="0"/>
                    </a:p>
                  </a:txBody>
                  <a:tcPr/>
                </a:tc>
                <a:extLst>
                  <a:ext uri="{0D108BD9-81ED-4DB2-BD59-A6C34878D82A}">
                    <a16:rowId xmlns:a16="http://schemas.microsoft.com/office/drawing/2014/main" val="571456432"/>
                  </a:ext>
                </a:extLst>
              </a:tr>
              <a:tr h="0">
                <a:tc>
                  <a:txBody>
                    <a:bodyPr/>
                    <a:lstStyle/>
                    <a:p>
                      <a:r>
                        <a:rPr lang="fr-CH" sz="1200" dirty="0" err="1"/>
                        <a:t>External</a:t>
                      </a:r>
                      <a:r>
                        <a:rPr lang="fr-CH" sz="1200" dirty="0"/>
                        <a:t> </a:t>
                      </a:r>
                      <a:r>
                        <a:rPr lang="fr-CH" sz="1200" dirty="0" err="1"/>
                        <a:t>diameter</a:t>
                      </a:r>
                      <a:endParaRPr lang="en-GB" sz="1200" dirty="0"/>
                    </a:p>
                  </a:txBody>
                  <a:tcPr/>
                </a:tc>
                <a:tc>
                  <a:txBody>
                    <a:bodyPr/>
                    <a:lstStyle/>
                    <a:p>
                      <a:r>
                        <a:rPr lang="fr-CH" sz="1200" dirty="0"/>
                        <a:t>12.8 m</a:t>
                      </a:r>
                      <a:endParaRPr lang="en-GB" sz="1200" dirty="0"/>
                    </a:p>
                  </a:txBody>
                  <a:tcPr/>
                </a:tc>
                <a:extLst>
                  <a:ext uri="{0D108BD9-81ED-4DB2-BD59-A6C34878D82A}">
                    <a16:rowId xmlns:a16="http://schemas.microsoft.com/office/drawing/2014/main" val="901400729"/>
                  </a:ext>
                </a:extLst>
              </a:tr>
              <a:tr h="0">
                <a:tc>
                  <a:txBody>
                    <a:bodyPr/>
                    <a:lstStyle/>
                    <a:p>
                      <a:r>
                        <a:rPr lang="fr-CH" sz="1200" dirty="0" err="1"/>
                        <a:t>Number</a:t>
                      </a:r>
                      <a:r>
                        <a:rPr lang="fr-CH" sz="1200" dirty="0"/>
                        <a:t> of </a:t>
                      </a:r>
                      <a:r>
                        <a:rPr lang="fr-CH" sz="1200" dirty="0" err="1"/>
                        <a:t>treatment</a:t>
                      </a:r>
                      <a:r>
                        <a:rPr lang="fr-CH" sz="1200" dirty="0"/>
                        <a:t> directions</a:t>
                      </a:r>
                      <a:endParaRPr lang="en-GB" sz="1200" dirty="0"/>
                    </a:p>
                  </a:txBody>
                  <a:tcPr/>
                </a:tc>
                <a:tc>
                  <a:txBody>
                    <a:bodyPr/>
                    <a:lstStyle/>
                    <a:p>
                      <a:r>
                        <a:rPr lang="fr-CH" sz="1200" dirty="0"/>
                        <a:t>20</a:t>
                      </a:r>
                      <a:endParaRPr lang="en-GB" sz="1200" dirty="0"/>
                    </a:p>
                  </a:txBody>
                  <a:tcPr/>
                </a:tc>
                <a:extLst>
                  <a:ext uri="{0D108BD9-81ED-4DB2-BD59-A6C34878D82A}">
                    <a16:rowId xmlns:a16="http://schemas.microsoft.com/office/drawing/2014/main" val="2201183210"/>
                  </a:ext>
                </a:extLst>
              </a:tr>
              <a:tr h="0">
                <a:tc>
                  <a:txBody>
                    <a:bodyPr/>
                    <a:lstStyle/>
                    <a:p>
                      <a:r>
                        <a:rPr lang="fr-CH" sz="1200" dirty="0" err="1"/>
                        <a:t>Length</a:t>
                      </a:r>
                      <a:r>
                        <a:rPr lang="fr-CH" sz="1200" dirty="0"/>
                        <a:t> (w/o </a:t>
                      </a:r>
                      <a:r>
                        <a:rPr lang="fr-CH" sz="1200" dirty="0" err="1"/>
                        <a:t>vector</a:t>
                      </a:r>
                      <a:r>
                        <a:rPr lang="fr-CH" sz="1200" dirty="0"/>
                        <a:t> magnet)</a:t>
                      </a:r>
                      <a:endParaRPr lang="en-GB" sz="1200" dirty="0"/>
                    </a:p>
                  </a:txBody>
                  <a:tcPr/>
                </a:tc>
                <a:tc>
                  <a:txBody>
                    <a:bodyPr/>
                    <a:lstStyle/>
                    <a:p>
                      <a:r>
                        <a:rPr lang="fr-CH" sz="1200" dirty="0"/>
                        <a:t>10 m</a:t>
                      </a:r>
                      <a:endParaRPr lang="en-GB" sz="1200" dirty="0"/>
                    </a:p>
                  </a:txBody>
                  <a:tcPr/>
                </a:tc>
                <a:extLst>
                  <a:ext uri="{0D108BD9-81ED-4DB2-BD59-A6C34878D82A}">
                    <a16:rowId xmlns:a16="http://schemas.microsoft.com/office/drawing/2014/main" val="1082095325"/>
                  </a:ext>
                </a:extLst>
              </a:tr>
              <a:tr h="0">
                <a:tc>
                  <a:txBody>
                    <a:bodyPr/>
                    <a:lstStyle/>
                    <a:p>
                      <a:r>
                        <a:rPr lang="fr-CH" sz="1200" dirty="0"/>
                        <a:t>Peak </a:t>
                      </a:r>
                      <a:r>
                        <a:rPr lang="fr-CH" sz="1200" dirty="0" err="1"/>
                        <a:t>field</a:t>
                      </a:r>
                      <a:r>
                        <a:rPr lang="fr-CH" sz="1200" dirty="0"/>
                        <a:t> on </a:t>
                      </a:r>
                      <a:r>
                        <a:rPr lang="fr-CH" sz="1200" dirty="0" err="1"/>
                        <a:t>coils</a:t>
                      </a:r>
                      <a:r>
                        <a:rPr lang="fr-CH" sz="1200" dirty="0"/>
                        <a:t> </a:t>
                      </a:r>
                      <a:endParaRPr lang="en-GB" sz="1200" dirty="0"/>
                    </a:p>
                  </a:txBody>
                  <a:tcPr/>
                </a:tc>
                <a:tc>
                  <a:txBody>
                    <a:bodyPr/>
                    <a:lstStyle/>
                    <a:p>
                      <a:r>
                        <a:rPr lang="fr-CH" sz="1200" dirty="0"/>
                        <a:t>6 T</a:t>
                      </a:r>
                      <a:endParaRPr lang="en-GB" sz="1200" dirty="0"/>
                    </a:p>
                  </a:txBody>
                  <a:tcPr/>
                </a:tc>
                <a:extLst>
                  <a:ext uri="{0D108BD9-81ED-4DB2-BD59-A6C34878D82A}">
                    <a16:rowId xmlns:a16="http://schemas.microsoft.com/office/drawing/2014/main" val="2659070319"/>
                  </a:ext>
                </a:extLst>
              </a:tr>
              <a:tr h="0">
                <a:tc>
                  <a:txBody>
                    <a:bodyPr/>
                    <a:lstStyle/>
                    <a:p>
                      <a:r>
                        <a:rPr lang="fr-CH" sz="1200" dirty="0"/>
                        <a:t>Torus mass</a:t>
                      </a:r>
                      <a:endParaRPr lang="en-GB" sz="1200" dirty="0"/>
                    </a:p>
                  </a:txBody>
                  <a:tcPr/>
                </a:tc>
                <a:tc>
                  <a:txBody>
                    <a:bodyPr/>
                    <a:lstStyle/>
                    <a:p>
                      <a:r>
                        <a:rPr lang="fr-CH" sz="1200" dirty="0"/>
                        <a:t>270 t</a:t>
                      </a:r>
                      <a:endParaRPr lang="en-GB" sz="1200" dirty="0"/>
                    </a:p>
                  </a:txBody>
                  <a:tcPr/>
                </a:tc>
                <a:extLst>
                  <a:ext uri="{0D108BD9-81ED-4DB2-BD59-A6C34878D82A}">
                    <a16:rowId xmlns:a16="http://schemas.microsoft.com/office/drawing/2014/main" val="1581209887"/>
                  </a:ext>
                </a:extLst>
              </a:tr>
            </a:tbl>
          </a:graphicData>
        </a:graphic>
      </p:graphicFrame>
      <p:sp>
        <p:nvSpPr>
          <p:cNvPr id="17" name="TextBox 16">
            <a:extLst>
              <a:ext uri="{FF2B5EF4-FFF2-40B4-BE49-F238E27FC236}">
                <a16:creationId xmlns:a16="http://schemas.microsoft.com/office/drawing/2014/main" id="{B19E2CAC-1165-4DFF-B0D2-CA02AD40E6D5}"/>
              </a:ext>
            </a:extLst>
          </p:cNvPr>
          <p:cNvSpPr txBox="1"/>
          <p:nvPr/>
        </p:nvSpPr>
        <p:spPr>
          <a:xfrm>
            <a:off x="8625578" y="2480429"/>
            <a:ext cx="3107267" cy="1477328"/>
          </a:xfrm>
          <a:prstGeom prst="rect">
            <a:avLst/>
          </a:prstGeom>
          <a:noFill/>
        </p:spPr>
        <p:txBody>
          <a:bodyPr wrap="square" lIns="0" tIns="0" rIns="0" bIns="0" rtlCol="0">
            <a:spAutoFit/>
          </a:bodyPr>
          <a:lstStyle/>
          <a:p>
            <a:pPr algn="l"/>
            <a:r>
              <a:rPr lang="fr-CH" sz="1600" dirty="0" err="1"/>
              <a:t>Ongoing</a:t>
            </a:r>
            <a:r>
              <a:rPr lang="fr-CH" sz="1600" dirty="0"/>
              <a:t>:</a:t>
            </a:r>
          </a:p>
          <a:p>
            <a:pPr marL="285750" indent="-285750" algn="l">
              <a:buFont typeface="Wingdings" panose="05000000000000000000" pitchFamily="2" charset="2"/>
              <a:buChar char="Ø"/>
            </a:pPr>
            <a:r>
              <a:rPr lang="fr-CH" sz="1600" dirty="0" err="1"/>
              <a:t>Linear</a:t>
            </a:r>
            <a:r>
              <a:rPr lang="fr-CH" sz="1600" dirty="0"/>
              <a:t> </a:t>
            </a:r>
            <a:r>
              <a:rPr lang="fr-CH" sz="1600" dirty="0" err="1"/>
              <a:t>beam</a:t>
            </a:r>
            <a:r>
              <a:rPr lang="fr-CH" sz="1600" dirty="0"/>
              <a:t> </a:t>
            </a:r>
            <a:r>
              <a:rPr lang="fr-CH" sz="1600" dirty="0" err="1"/>
              <a:t>optics</a:t>
            </a:r>
            <a:r>
              <a:rPr lang="fr-CH" sz="1600" dirty="0"/>
              <a:t> </a:t>
            </a:r>
            <a:r>
              <a:rPr lang="fr-CH" sz="1600" dirty="0" err="1"/>
              <a:t>study</a:t>
            </a:r>
            <a:endParaRPr lang="fr-CH" sz="1600" dirty="0"/>
          </a:p>
          <a:p>
            <a:pPr marL="285750" indent="-285750" algn="l">
              <a:buFont typeface="Wingdings" panose="05000000000000000000" pitchFamily="2" charset="2"/>
              <a:buChar char="Ø"/>
            </a:pPr>
            <a:r>
              <a:rPr lang="fr-CH" sz="1600" dirty="0" err="1"/>
              <a:t>Analysis</a:t>
            </a:r>
            <a:r>
              <a:rPr lang="fr-CH" sz="1600" dirty="0"/>
              <a:t> and design of </a:t>
            </a:r>
            <a:r>
              <a:rPr lang="fr-CH" sz="1600" dirty="0" err="1"/>
              <a:t>vector</a:t>
            </a:r>
            <a:r>
              <a:rPr lang="fr-CH" sz="1600" dirty="0"/>
              <a:t> magnet</a:t>
            </a:r>
          </a:p>
          <a:p>
            <a:pPr marL="285750" indent="-285750" algn="l">
              <a:buFont typeface="Wingdings" panose="05000000000000000000" pitchFamily="2" charset="2"/>
              <a:buChar char="Ø"/>
            </a:pPr>
            <a:r>
              <a:rPr lang="fr-CH" sz="1600" dirty="0"/>
              <a:t>Construction of a proton </a:t>
            </a:r>
            <a:r>
              <a:rPr lang="fr-CH" sz="1600" dirty="0" err="1"/>
              <a:t>demonstrator</a:t>
            </a:r>
            <a:r>
              <a:rPr lang="fr-CH" sz="1600" dirty="0"/>
              <a:t> </a:t>
            </a:r>
            <a:r>
              <a:rPr lang="fr-CH" sz="1600" dirty="0" err="1"/>
              <a:t>coil</a:t>
            </a:r>
            <a:endParaRPr lang="fr-CH" sz="1600" dirty="0"/>
          </a:p>
        </p:txBody>
      </p:sp>
      <p:sp>
        <p:nvSpPr>
          <p:cNvPr id="18" name="TextBox 17">
            <a:extLst>
              <a:ext uri="{FF2B5EF4-FFF2-40B4-BE49-F238E27FC236}">
                <a16:creationId xmlns:a16="http://schemas.microsoft.com/office/drawing/2014/main" id="{44591B01-6C48-4003-83B8-DE5BEEFF5D09}"/>
              </a:ext>
            </a:extLst>
          </p:cNvPr>
          <p:cNvSpPr txBox="1"/>
          <p:nvPr/>
        </p:nvSpPr>
        <p:spPr>
          <a:xfrm>
            <a:off x="5975927" y="5454947"/>
            <a:ext cx="2900749" cy="646331"/>
          </a:xfrm>
          <a:prstGeom prst="rect">
            <a:avLst/>
          </a:prstGeom>
          <a:noFill/>
        </p:spPr>
        <p:txBody>
          <a:bodyPr wrap="square" lIns="0" tIns="0" rIns="0" bIns="0" rtlCol="0">
            <a:spAutoFit/>
          </a:bodyPr>
          <a:lstStyle/>
          <a:p>
            <a:pPr algn="l"/>
            <a:r>
              <a:rPr lang="en-GB" sz="1400" i="1" dirty="0"/>
              <a:t>Demonstrator of a coil for the proton version: first winding test in stainless steel tape on 3D-printed spacers </a:t>
            </a:r>
          </a:p>
        </p:txBody>
      </p:sp>
      <p:sp>
        <p:nvSpPr>
          <p:cNvPr id="19" name="TextBox 18">
            <a:extLst>
              <a:ext uri="{FF2B5EF4-FFF2-40B4-BE49-F238E27FC236}">
                <a16:creationId xmlns:a16="http://schemas.microsoft.com/office/drawing/2014/main" id="{0F71797C-1972-4E12-BB53-33F55F642E44}"/>
              </a:ext>
            </a:extLst>
          </p:cNvPr>
          <p:cNvSpPr txBox="1"/>
          <p:nvPr/>
        </p:nvSpPr>
        <p:spPr>
          <a:xfrm>
            <a:off x="5182943" y="4271688"/>
            <a:ext cx="3082057" cy="646331"/>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400" dirty="0"/>
              <a:t>The requirements for the ion version are currently being revised to come to a more competitive set of parameters</a:t>
            </a:r>
          </a:p>
        </p:txBody>
      </p:sp>
      <p:sp>
        <p:nvSpPr>
          <p:cNvPr id="20" name="Footer Placeholder 4">
            <a:extLst>
              <a:ext uri="{FF2B5EF4-FFF2-40B4-BE49-F238E27FC236}">
                <a16:creationId xmlns:a16="http://schemas.microsoft.com/office/drawing/2014/main" id="{E8A9E4AD-A8BA-4C09-9DA7-31C2525EA952}"/>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3754742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C5750C8-857D-47F2-8D7C-9F13BE5E8626}"/>
              </a:ext>
            </a:extLst>
          </p:cNvPr>
          <p:cNvSpPr>
            <a:spLocks noGrp="1"/>
          </p:cNvSpPr>
          <p:nvPr>
            <p:ph type="title"/>
          </p:nvPr>
        </p:nvSpPr>
        <p:spPr/>
        <p:txBody>
          <a:bodyPr/>
          <a:lstStyle/>
          <a:p>
            <a:r>
              <a:rPr lang="fr-CH" dirty="0"/>
              <a:t>NIMMS Future Goals and Timeline</a:t>
            </a:r>
            <a:endParaRPr lang="en-GB" dirty="0"/>
          </a:p>
        </p:txBody>
      </p:sp>
      <p:sp>
        <p:nvSpPr>
          <p:cNvPr id="4" name="Date Placeholder 3">
            <a:extLst>
              <a:ext uri="{FF2B5EF4-FFF2-40B4-BE49-F238E27FC236}">
                <a16:creationId xmlns:a16="http://schemas.microsoft.com/office/drawing/2014/main" id="{243757F7-E26F-4408-8E74-71DC102DAF30}"/>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5" name="Footer Placeholder 4">
            <a:extLst>
              <a:ext uri="{FF2B5EF4-FFF2-40B4-BE49-F238E27FC236}">
                <a16:creationId xmlns:a16="http://schemas.microsoft.com/office/drawing/2014/main" id="{B8A3C554-3700-4C61-923E-D20E3BF244B0}"/>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883B3756-D26B-4682-A482-B00462EBC2BA}"/>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aphicFrame>
        <p:nvGraphicFramePr>
          <p:cNvPr id="14" name="Table 14">
            <a:extLst>
              <a:ext uri="{FF2B5EF4-FFF2-40B4-BE49-F238E27FC236}">
                <a16:creationId xmlns:a16="http://schemas.microsoft.com/office/drawing/2014/main" id="{63930127-F48A-40D3-9FDF-93733F38028B}"/>
              </a:ext>
            </a:extLst>
          </p:cNvPr>
          <p:cNvGraphicFramePr>
            <a:graphicFrameLocks noGrp="1"/>
          </p:cNvGraphicFramePr>
          <p:nvPr>
            <p:extLst>
              <p:ext uri="{D42A27DB-BD31-4B8C-83A1-F6EECF244321}">
                <p14:modId xmlns:p14="http://schemas.microsoft.com/office/powerpoint/2010/main" val="1722439521"/>
              </p:ext>
            </p:extLst>
          </p:nvPr>
        </p:nvGraphicFramePr>
        <p:xfrm>
          <a:off x="361719" y="1106065"/>
          <a:ext cx="9695180" cy="2494280"/>
        </p:xfrm>
        <a:graphic>
          <a:graphicData uri="http://schemas.openxmlformats.org/drawingml/2006/table">
            <a:tbl>
              <a:tblPr firstRow="1" bandRow="1">
                <a:tableStyleId>{8EC20E35-A176-4012-BC5E-935CFFF8708E}</a:tableStyleId>
              </a:tblPr>
              <a:tblGrid>
                <a:gridCol w="3599180">
                  <a:extLst>
                    <a:ext uri="{9D8B030D-6E8A-4147-A177-3AD203B41FA5}">
                      <a16:colId xmlns:a16="http://schemas.microsoft.com/office/drawing/2014/main" val="3288591060"/>
                    </a:ext>
                  </a:extLst>
                </a:gridCol>
                <a:gridCol w="2032000">
                  <a:extLst>
                    <a:ext uri="{9D8B030D-6E8A-4147-A177-3AD203B41FA5}">
                      <a16:colId xmlns:a16="http://schemas.microsoft.com/office/drawing/2014/main" val="3113357462"/>
                    </a:ext>
                  </a:extLst>
                </a:gridCol>
                <a:gridCol w="2032000">
                  <a:extLst>
                    <a:ext uri="{9D8B030D-6E8A-4147-A177-3AD203B41FA5}">
                      <a16:colId xmlns:a16="http://schemas.microsoft.com/office/drawing/2014/main" val="2545912456"/>
                    </a:ext>
                  </a:extLst>
                </a:gridCol>
                <a:gridCol w="2032000">
                  <a:extLst>
                    <a:ext uri="{9D8B030D-6E8A-4147-A177-3AD203B41FA5}">
                      <a16:colId xmlns:a16="http://schemas.microsoft.com/office/drawing/2014/main" val="1685583734"/>
                    </a:ext>
                  </a:extLst>
                </a:gridCol>
              </a:tblGrid>
              <a:tr h="370840">
                <a:tc>
                  <a:txBody>
                    <a:bodyPr/>
                    <a:lstStyle/>
                    <a:p>
                      <a:pPr algn="r"/>
                      <a:r>
                        <a:rPr lang="fr-CH" i="1" dirty="0"/>
                        <a:t>User</a:t>
                      </a:r>
                      <a:endParaRPr lang="en-GB" i="1" dirty="0"/>
                    </a:p>
                  </a:txBody>
                  <a:tcPr/>
                </a:tc>
                <a:tc>
                  <a:txBody>
                    <a:bodyPr/>
                    <a:lstStyle/>
                    <a:p>
                      <a:r>
                        <a:rPr lang="fr-CH" dirty="0"/>
                        <a:t>CNAO-MedAustron</a:t>
                      </a:r>
                      <a:endParaRPr lang="en-GB" dirty="0"/>
                    </a:p>
                  </a:txBody>
                  <a:tcPr/>
                </a:tc>
                <a:tc>
                  <a:txBody>
                    <a:bodyPr/>
                    <a:lstStyle/>
                    <a:p>
                      <a:r>
                        <a:rPr lang="fr-CH" dirty="0"/>
                        <a:t>SEEIIST</a:t>
                      </a:r>
                      <a:endParaRPr lang="en-GB" dirty="0"/>
                    </a:p>
                  </a:txBody>
                  <a:tcPr/>
                </a:tc>
                <a:tc>
                  <a:txBody>
                    <a:bodyPr/>
                    <a:lstStyle/>
                    <a:p>
                      <a:r>
                        <a:rPr lang="fr-CH" dirty="0"/>
                        <a:t>Future compact </a:t>
                      </a:r>
                      <a:r>
                        <a:rPr lang="fr-CH" dirty="0" err="1"/>
                        <a:t>facilities</a:t>
                      </a:r>
                      <a:endParaRPr lang="en-GB" dirty="0"/>
                    </a:p>
                  </a:txBody>
                  <a:tcPr/>
                </a:tc>
                <a:extLst>
                  <a:ext uri="{0D108BD9-81ED-4DB2-BD59-A6C34878D82A}">
                    <a16:rowId xmlns:a16="http://schemas.microsoft.com/office/drawing/2014/main" val="4155455210"/>
                  </a:ext>
                </a:extLst>
              </a:tr>
              <a:tr h="37084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CH" i="1" dirty="0"/>
                        <a:t>            Time frame for </a:t>
                      </a:r>
                      <a:r>
                        <a:rPr lang="fr-CH" i="1" dirty="0" err="1"/>
                        <a:t>completion</a:t>
                      </a:r>
                      <a:endParaRPr lang="en-GB" i="1" dirty="0"/>
                    </a:p>
                  </a:txBody>
                  <a:tcPr/>
                </a:tc>
                <a:tc>
                  <a:txBody>
                    <a:bodyPr/>
                    <a:lstStyle/>
                    <a:p>
                      <a:pPr algn="ctr"/>
                      <a:r>
                        <a:rPr lang="fr-CH" dirty="0"/>
                        <a:t>2025-30</a:t>
                      </a:r>
                      <a:endParaRPr lang="en-GB" dirty="0"/>
                    </a:p>
                  </a:txBody>
                  <a:tcPr/>
                </a:tc>
                <a:tc>
                  <a:txBody>
                    <a:bodyPr/>
                    <a:lstStyle/>
                    <a:p>
                      <a:pPr algn="ctr"/>
                      <a:r>
                        <a:rPr lang="fr-CH" dirty="0"/>
                        <a:t>2025-30</a:t>
                      </a:r>
                      <a:endParaRPr lang="en-GB" dirty="0"/>
                    </a:p>
                  </a:txBody>
                  <a:tcPr/>
                </a:tc>
                <a:tc>
                  <a:txBody>
                    <a:bodyPr/>
                    <a:lstStyle/>
                    <a:p>
                      <a:pPr algn="ctr"/>
                      <a:r>
                        <a:rPr lang="fr-CH" dirty="0"/>
                        <a:t>2030-35</a:t>
                      </a:r>
                      <a:endParaRPr lang="en-GB" dirty="0"/>
                    </a:p>
                  </a:txBody>
                  <a:tcPr/>
                </a:tc>
                <a:extLst>
                  <a:ext uri="{0D108BD9-81ED-4DB2-BD59-A6C34878D82A}">
                    <a16:rowId xmlns:a16="http://schemas.microsoft.com/office/drawing/2014/main" val="2898892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WP1 - </a:t>
                      </a:r>
                      <a:r>
                        <a:rPr lang="fr-CH" dirty="0" err="1"/>
                        <a:t>Superconducting</a:t>
                      </a:r>
                      <a:r>
                        <a:rPr lang="fr-CH" dirty="0"/>
                        <a:t> magnets</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868044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WP2 – High-</a:t>
                      </a:r>
                      <a:r>
                        <a:rPr lang="fr-CH" dirty="0" err="1"/>
                        <a:t>energy</a:t>
                      </a:r>
                      <a:r>
                        <a:rPr lang="fr-CH" dirty="0"/>
                        <a:t> linac</a:t>
                      </a:r>
                      <a:endParaRPr lang="en-GB" dirty="0"/>
                    </a:p>
                  </a:txBody>
                  <a:tcPr/>
                </a:tc>
                <a:tc>
                  <a:txBody>
                    <a:bodyPr/>
                    <a:lstStyle/>
                    <a:p>
                      <a:endParaRPr lang="en-GB"/>
                    </a:p>
                  </a:txBody>
                  <a:tcPr/>
                </a:tc>
                <a:tc>
                  <a:txBody>
                    <a:bodyPr/>
                    <a:lstStyle/>
                    <a:p>
                      <a:endParaRPr lang="en-GB" dirty="0"/>
                    </a:p>
                  </a:txBody>
                  <a:tcPr/>
                </a:tc>
                <a:tc>
                  <a:txBody>
                    <a:bodyPr/>
                    <a:lstStyle/>
                    <a:p>
                      <a:endParaRPr lang="en-GB"/>
                    </a:p>
                  </a:txBody>
                  <a:tcPr/>
                </a:tc>
                <a:extLst>
                  <a:ext uri="{0D108BD9-81ED-4DB2-BD59-A6C34878D82A}">
                    <a16:rowId xmlns:a16="http://schemas.microsoft.com/office/drawing/2014/main" val="338271386"/>
                  </a:ext>
                </a:extLst>
              </a:tr>
              <a:tr h="370840">
                <a:tc>
                  <a:txBody>
                    <a:bodyPr/>
                    <a:lstStyle/>
                    <a:p>
                      <a:r>
                        <a:rPr lang="en-GB" dirty="0"/>
                        <a:t>WP3 – Gantry design</a:t>
                      </a:r>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037338586"/>
                  </a:ext>
                </a:extLst>
              </a:tr>
              <a:tr h="370840">
                <a:tc>
                  <a:txBody>
                    <a:bodyPr/>
                    <a:lstStyle/>
                    <a:p>
                      <a:r>
                        <a:rPr lang="en-GB" dirty="0"/>
                        <a:t>WP4 – Synchrotron design</a:t>
                      </a:r>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447375415"/>
                  </a:ext>
                </a:extLst>
              </a:tr>
            </a:tbl>
          </a:graphicData>
        </a:graphic>
      </p:graphicFrame>
      <p:sp>
        <p:nvSpPr>
          <p:cNvPr id="15" name="Star: 5 Points 14">
            <a:extLst>
              <a:ext uri="{FF2B5EF4-FFF2-40B4-BE49-F238E27FC236}">
                <a16:creationId xmlns:a16="http://schemas.microsoft.com/office/drawing/2014/main" id="{0AE3C1F4-CC7A-486F-AABF-B1C906F60768}"/>
              </a:ext>
            </a:extLst>
          </p:cNvPr>
          <p:cNvSpPr/>
          <p:nvPr/>
        </p:nvSpPr>
        <p:spPr>
          <a:xfrm>
            <a:off x="4446935" y="2818707"/>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7" name="Star: 5 Points 16">
            <a:extLst>
              <a:ext uri="{FF2B5EF4-FFF2-40B4-BE49-F238E27FC236}">
                <a16:creationId xmlns:a16="http://schemas.microsoft.com/office/drawing/2014/main" id="{2514E3C0-90DD-4A3C-AF31-4ED8FCB1AA16}"/>
              </a:ext>
            </a:extLst>
          </p:cNvPr>
          <p:cNvSpPr/>
          <p:nvPr/>
        </p:nvSpPr>
        <p:spPr>
          <a:xfrm>
            <a:off x="6335772" y="2818707"/>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9" name="Star: 5 Points 18">
            <a:extLst>
              <a:ext uri="{FF2B5EF4-FFF2-40B4-BE49-F238E27FC236}">
                <a16:creationId xmlns:a16="http://schemas.microsoft.com/office/drawing/2014/main" id="{1D1C9C98-75BB-4D89-A514-9AD4E409AE83}"/>
              </a:ext>
            </a:extLst>
          </p:cNvPr>
          <p:cNvSpPr/>
          <p:nvPr/>
        </p:nvSpPr>
        <p:spPr>
          <a:xfrm>
            <a:off x="8626390" y="2818707"/>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1" name="Star: 5 Points 20">
            <a:extLst>
              <a:ext uri="{FF2B5EF4-FFF2-40B4-BE49-F238E27FC236}">
                <a16:creationId xmlns:a16="http://schemas.microsoft.com/office/drawing/2014/main" id="{F7CE56BE-EE3E-40E0-8402-E8AEE82D088F}"/>
              </a:ext>
            </a:extLst>
          </p:cNvPr>
          <p:cNvSpPr/>
          <p:nvPr/>
        </p:nvSpPr>
        <p:spPr>
          <a:xfrm>
            <a:off x="6335772" y="2068231"/>
            <a:ext cx="471054" cy="406400"/>
          </a:xfrm>
          <a:prstGeom prst="star5">
            <a:avLst/>
          </a:prstGeom>
          <a:solidFill>
            <a:srgbClr val="92D050"/>
          </a:solidFill>
          <a:ln>
            <a:prstDash val="dash"/>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ln>
                <a:solidFill>
                  <a:schemeClr val="tx1"/>
                </a:solidFill>
                <a:prstDash val="dash"/>
              </a:ln>
            </a:endParaRPr>
          </a:p>
        </p:txBody>
      </p:sp>
      <p:sp>
        <p:nvSpPr>
          <p:cNvPr id="23" name="Star: 5 Points 22">
            <a:extLst>
              <a:ext uri="{FF2B5EF4-FFF2-40B4-BE49-F238E27FC236}">
                <a16:creationId xmlns:a16="http://schemas.microsoft.com/office/drawing/2014/main" id="{8BD8EE51-7CD1-4ABA-821F-38C07FE461BF}"/>
              </a:ext>
            </a:extLst>
          </p:cNvPr>
          <p:cNvSpPr/>
          <p:nvPr/>
        </p:nvSpPr>
        <p:spPr>
          <a:xfrm>
            <a:off x="8626390" y="2112630"/>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5" name="Star: 5 Points 24">
            <a:extLst>
              <a:ext uri="{FF2B5EF4-FFF2-40B4-BE49-F238E27FC236}">
                <a16:creationId xmlns:a16="http://schemas.microsoft.com/office/drawing/2014/main" id="{72D6C129-20C5-4EF0-B434-35CFDD7943FE}"/>
              </a:ext>
            </a:extLst>
          </p:cNvPr>
          <p:cNvSpPr/>
          <p:nvPr/>
        </p:nvSpPr>
        <p:spPr>
          <a:xfrm>
            <a:off x="8626390" y="2467999"/>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7" name="Star: 5 Points 26">
            <a:extLst>
              <a:ext uri="{FF2B5EF4-FFF2-40B4-BE49-F238E27FC236}">
                <a16:creationId xmlns:a16="http://schemas.microsoft.com/office/drawing/2014/main" id="{08961990-B67F-454D-B4AB-E792DAA5FC15}"/>
              </a:ext>
            </a:extLst>
          </p:cNvPr>
          <p:cNvSpPr/>
          <p:nvPr/>
        </p:nvSpPr>
        <p:spPr>
          <a:xfrm>
            <a:off x="6335772" y="3193945"/>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9" name="Star: 5 Points 28">
            <a:extLst>
              <a:ext uri="{FF2B5EF4-FFF2-40B4-BE49-F238E27FC236}">
                <a16:creationId xmlns:a16="http://schemas.microsoft.com/office/drawing/2014/main" id="{2C471784-5B6B-4B92-A73A-444322A58643}"/>
              </a:ext>
            </a:extLst>
          </p:cNvPr>
          <p:cNvSpPr/>
          <p:nvPr/>
        </p:nvSpPr>
        <p:spPr>
          <a:xfrm>
            <a:off x="8626390" y="3193945"/>
            <a:ext cx="471054" cy="406400"/>
          </a:xfrm>
          <a:prstGeom prst="star5">
            <a:avLst/>
          </a:prstGeom>
          <a:solidFill>
            <a:srgbClr val="92D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304742E6-0CE5-4023-B79E-DCA4FCD5A4CD}"/>
              </a:ext>
            </a:extLst>
          </p:cNvPr>
          <p:cNvSpPr/>
          <p:nvPr/>
        </p:nvSpPr>
        <p:spPr>
          <a:xfrm>
            <a:off x="3967942" y="2264262"/>
            <a:ext cx="2289320" cy="4798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5BB48F9A-E6DB-4298-BD22-3922532AFE93}"/>
              </a:ext>
            </a:extLst>
          </p:cNvPr>
          <p:cNvSpPr/>
          <p:nvPr/>
        </p:nvSpPr>
        <p:spPr>
          <a:xfrm>
            <a:off x="3967941" y="2623211"/>
            <a:ext cx="4530799" cy="4571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Arrow: Right 33">
            <a:extLst>
              <a:ext uri="{FF2B5EF4-FFF2-40B4-BE49-F238E27FC236}">
                <a16:creationId xmlns:a16="http://schemas.microsoft.com/office/drawing/2014/main" id="{3CB14835-F309-4926-8BBD-24B95CA3769E}"/>
              </a:ext>
            </a:extLst>
          </p:cNvPr>
          <p:cNvSpPr/>
          <p:nvPr/>
        </p:nvSpPr>
        <p:spPr>
          <a:xfrm>
            <a:off x="3967942" y="3388731"/>
            <a:ext cx="2289320" cy="4798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C70FEC85-2D94-4CE4-A871-000E06706167}"/>
              </a:ext>
            </a:extLst>
          </p:cNvPr>
          <p:cNvSpPr/>
          <p:nvPr/>
        </p:nvSpPr>
        <p:spPr>
          <a:xfrm>
            <a:off x="6986935" y="3388731"/>
            <a:ext cx="1511806" cy="4742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EEE700D2-2B05-4CC3-B334-04BA68306041}"/>
              </a:ext>
            </a:extLst>
          </p:cNvPr>
          <p:cNvSpPr/>
          <p:nvPr/>
        </p:nvSpPr>
        <p:spPr>
          <a:xfrm>
            <a:off x="6986935" y="3046926"/>
            <a:ext cx="1511806" cy="4742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Arrow: Right 39">
            <a:extLst>
              <a:ext uri="{FF2B5EF4-FFF2-40B4-BE49-F238E27FC236}">
                <a16:creationId xmlns:a16="http://schemas.microsoft.com/office/drawing/2014/main" id="{7CA26085-9BB6-4C7F-8C40-E9C589CE0E30}"/>
              </a:ext>
            </a:extLst>
          </p:cNvPr>
          <p:cNvSpPr/>
          <p:nvPr/>
        </p:nvSpPr>
        <p:spPr>
          <a:xfrm>
            <a:off x="5045638" y="3041166"/>
            <a:ext cx="1211624" cy="6427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Arrow: Right 41">
            <a:extLst>
              <a:ext uri="{FF2B5EF4-FFF2-40B4-BE49-F238E27FC236}">
                <a16:creationId xmlns:a16="http://schemas.microsoft.com/office/drawing/2014/main" id="{7826E53D-E093-4AF8-B26D-58E6C32C83B0}"/>
              </a:ext>
            </a:extLst>
          </p:cNvPr>
          <p:cNvSpPr/>
          <p:nvPr/>
        </p:nvSpPr>
        <p:spPr>
          <a:xfrm>
            <a:off x="3967942" y="3045738"/>
            <a:ext cx="471054" cy="9828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 name="Content Placeholder 8">
            <a:extLst>
              <a:ext uri="{FF2B5EF4-FFF2-40B4-BE49-F238E27FC236}">
                <a16:creationId xmlns:a16="http://schemas.microsoft.com/office/drawing/2014/main" id="{5720004C-A075-41FF-83AB-EB63280F0AFE}"/>
              </a:ext>
            </a:extLst>
          </p:cNvPr>
          <p:cNvPicPr>
            <a:picLocks noGrp="1" noChangeAspect="1"/>
          </p:cNvPicPr>
          <p:nvPr>
            <p:ph idx="1"/>
          </p:nvPr>
        </p:nvPicPr>
        <p:blipFill>
          <a:blip r:embed="rId2"/>
          <a:stretch/>
        </p:blipFill>
        <p:spPr bwMode="auto">
          <a:xfrm>
            <a:off x="361719" y="4204634"/>
            <a:ext cx="10678101" cy="2081235"/>
          </a:xfrm>
          <a:prstGeom prst="rect">
            <a:avLst/>
          </a:prstGeom>
        </p:spPr>
      </p:pic>
      <p:sp>
        <p:nvSpPr>
          <p:cNvPr id="44" name="TextBox 43">
            <a:extLst>
              <a:ext uri="{FF2B5EF4-FFF2-40B4-BE49-F238E27FC236}">
                <a16:creationId xmlns:a16="http://schemas.microsoft.com/office/drawing/2014/main" id="{8C23C517-ACAB-481F-AC09-C850523B534E}"/>
              </a:ext>
            </a:extLst>
          </p:cNvPr>
          <p:cNvSpPr txBox="1"/>
          <p:nvPr/>
        </p:nvSpPr>
        <p:spPr>
          <a:xfrm>
            <a:off x="361719" y="3897675"/>
            <a:ext cx="5091137" cy="276999"/>
          </a:xfrm>
          <a:prstGeom prst="rect">
            <a:avLst/>
          </a:prstGeom>
          <a:noFill/>
        </p:spPr>
        <p:txBody>
          <a:bodyPr wrap="none" lIns="0" tIns="0" rIns="0" bIns="0" rtlCol="0">
            <a:spAutoFit/>
          </a:bodyPr>
          <a:lstStyle/>
          <a:p>
            <a:pPr algn="l"/>
            <a:r>
              <a:rPr lang="fr-CH" dirty="0" err="1"/>
              <a:t>Superconducting</a:t>
            </a:r>
            <a:r>
              <a:rPr lang="fr-CH" dirty="0"/>
              <a:t> magnet plan – </a:t>
            </a:r>
            <a:r>
              <a:rPr lang="fr-CH" dirty="0" err="1"/>
              <a:t>courtesy</a:t>
            </a:r>
            <a:r>
              <a:rPr lang="fr-CH" dirty="0"/>
              <a:t> L. Rossi</a:t>
            </a:r>
            <a:endParaRPr lang="en-GB" dirty="0"/>
          </a:p>
        </p:txBody>
      </p:sp>
      <p:sp>
        <p:nvSpPr>
          <p:cNvPr id="46" name="Arrow: Right 45">
            <a:extLst>
              <a:ext uri="{FF2B5EF4-FFF2-40B4-BE49-F238E27FC236}">
                <a16:creationId xmlns:a16="http://schemas.microsoft.com/office/drawing/2014/main" id="{32AC1F6B-A5F6-4CC7-AADA-EA019BCAF2D4}"/>
              </a:ext>
            </a:extLst>
          </p:cNvPr>
          <p:cNvSpPr/>
          <p:nvPr/>
        </p:nvSpPr>
        <p:spPr>
          <a:xfrm>
            <a:off x="6960705" y="2267343"/>
            <a:ext cx="1511806" cy="47428"/>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88288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EC46A7-CA20-45B7-B0C2-BB67EB938B87}"/>
              </a:ext>
            </a:extLst>
          </p:cNvPr>
          <p:cNvSpPr>
            <a:spLocks noGrp="1"/>
          </p:cNvSpPr>
          <p:nvPr>
            <p:ph type="title"/>
          </p:nvPr>
        </p:nvSpPr>
        <p:spPr/>
        <p:txBody>
          <a:bodyPr/>
          <a:lstStyle/>
          <a:p>
            <a:r>
              <a:rPr lang="fr-CH" dirty="0"/>
              <a:t>SEEIIST plans and </a:t>
            </a:r>
            <a:r>
              <a:rPr lang="fr-CH" dirty="0" err="1"/>
              <a:t>schedule</a:t>
            </a:r>
            <a:endParaRPr lang="en-GB" dirty="0"/>
          </a:p>
        </p:txBody>
      </p:sp>
      <p:sp>
        <p:nvSpPr>
          <p:cNvPr id="4" name="Date Placeholder 3">
            <a:extLst>
              <a:ext uri="{FF2B5EF4-FFF2-40B4-BE49-F238E27FC236}">
                <a16:creationId xmlns:a16="http://schemas.microsoft.com/office/drawing/2014/main" id="{F79AB543-3D0B-4923-8AC4-7A656ABB8033}"/>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67F7FFFC-11E8-48A7-BE70-2433607E3CBB}"/>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2" name="TextBox 1">
            <a:extLst>
              <a:ext uri="{FF2B5EF4-FFF2-40B4-BE49-F238E27FC236}">
                <a16:creationId xmlns:a16="http://schemas.microsoft.com/office/drawing/2014/main" id="{515A9959-63AA-44D3-AEFD-36A5D5489D1A}"/>
              </a:ext>
            </a:extLst>
          </p:cNvPr>
          <p:cNvSpPr txBox="1"/>
          <p:nvPr/>
        </p:nvSpPr>
        <p:spPr>
          <a:xfrm>
            <a:off x="204953" y="1111469"/>
            <a:ext cx="4311868" cy="1292662"/>
          </a:xfrm>
          <a:prstGeom prst="rect">
            <a:avLst/>
          </a:prstGeom>
          <a:noFill/>
        </p:spPr>
        <p:txBody>
          <a:bodyPr wrap="square" lIns="0" tIns="0" rIns="0" bIns="0" rtlCol="0">
            <a:spAutoFit/>
          </a:bodyPr>
          <a:lstStyle/>
          <a:p>
            <a:pPr algn="l"/>
            <a:r>
              <a:rPr lang="fr-CH" sz="1600" dirty="0"/>
              <a:t>SEEIIST has </a:t>
            </a:r>
            <a:r>
              <a:rPr lang="fr-CH" sz="1600" dirty="0" err="1"/>
              <a:t>just</a:t>
            </a:r>
            <a:r>
              <a:rPr lang="fr-CH" sz="1600" dirty="0"/>
              <a:t> </a:t>
            </a:r>
            <a:r>
              <a:rPr lang="fr-CH" sz="1600" dirty="0" err="1"/>
              <a:t>submitted</a:t>
            </a:r>
            <a:r>
              <a:rPr lang="fr-CH" sz="1600" dirty="0"/>
              <a:t> </a:t>
            </a:r>
            <a:r>
              <a:rPr lang="fr-CH" sz="1600" dirty="0" err="1"/>
              <a:t>its</a:t>
            </a:r>
            <a:r>
              <a:rPr lang="fr-CH" sz="1600" dirty="0"/>
              <a:t> application to enter </a:t>
            </a:r>
            <a:r>
              <a:rPr lang="fr-CH" sz="1600" dirty="0" err="1"/>
              <a:t>into</a:t>
            </a:r>
            <a:r>
              <a:rPr lang="fr-CH" sz="1600" dirty="0"/>
              <a:t> the ESFRI Roadmap of future </a:t>
            </a:r>
            <a:r>
              <a:rPr lang="fr-CH" sz="1600" dirty="0" err="1"/>
              <a:t>Research</a:t>
            </a:r>
            <a:r>
              <a:rPr lang="fr-CH" sz="1600" dirty="0"/>
              <a:t> Infrastructure of </a:t>
            </a:r>
            <a:r>
              <a:rPr lang="fr-CH" sz="1600" dirty="0" err="1"/>
              <a:t>European</a:t>
            </a:r>
            <a:r>
              <a:rPr lang="fr-CH" sz="1600" dirty="0"/>
              <a:t> relevance.</a:t>
            </a:r>
          </a:p>
          <a:p>
            <a:pPr algn="l"/>
            <a:endParaRPr lang="fr-CH" sz="500" dirty="0"/>
          </a:p>
          <a:p>
            <a:pPr algn="l"/>
            <a:r>
              <a:rPr lang="fr-CH" sz="1400" dirty="0" err="1"/>
              <a:t>Based</a:t>
            </a:r>
            <a:r>
              <a:rPr lang="fr-CH" sz="1400" dirty="0"/>
              <a:t> on 200 pages of </a:t>
            </a:r>
            <a:r>
              <a:rPr lang="fr-CH" sz="1400" dirty="0" err="1"/>
              <a:t>technical</a:t>
            </a:r>
            <a:r>
              <a:rPr lang="fr-CH" sz="1400" dirty="0"/>
              <a:t> documents </a:t>
            </a:r>
            <a:r>
              <a:rPr lang="fr-CH" sz="1400" dirty="0" err="1"/>
              <a:t>prepared</a:t>
            </a:r>
            <a:r>
              <a:rPr lang="fr-CH" sz="1400" dirty="0"/>
              <a:t> </a:t>
            </a:r>
            <a:r>
              <a:rPr lang="fr-CH" sz="1400" dirty="0" err="1"/>
              <a:t>with</a:t>
            </a:r>
            <a:r>
              <a:rPr lang="fr-CH" sz="1400" dirty="0"/>
              <a:t> an important contribution </a:t>
            </a:r>
            <a:r>
              <a:rPr lang="fr-CH" sz="1400" dirty="0" err="1"/>
              <a:t>from</a:t>
            </a:r>
            <a:r>
              <a:rPr lang="fr-CH" sz="1400" dirty="0"/>
              <a:t> NIMMS </a:t>
            </a:r>
            <a:endParaRPr lang="en-GB" sz="1400" dirty="0"/>
          </a:p>
        </p:txBody>
      </p:sp>
      <p:pic>
        <p:nvPicPr>
          <p:cNvPr id="10" name="Picture 9">
            <a:extLst>
              <a:ext uri="{FF2B5EF4-FFF2-40B4-BE49-F238E27FC236}">
                <a16:creationId xmlns:a16="http://schemas.microsoft.com/office/drawing/2014/main" id="{3F02A291-78BF-42F5-8EE2-EC82AB88510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73" y="2802563"/>
            <a:ext cx="5197536" cy="3436513"/>
          </a:xfrm>
          <a:prstGeom prst="rect">
            <a:avLst/>
          </a:prstGeom>
        </p:spPr>
      </p:pic>
      <p:sp>
        <p:nvSpPr>
          <p:cNvPr id="11" name="TextBox 10">
            <a:extLst>
              <a:ext uri="{FF2B5EF4-FFF2-40B4-BE49-F238E27FC236}">
                <a16:creationId xmlns:a16="http://schemas.microsoft.com/office/drawing/2014/main" id="{3ACA3ECE-D1E8-4914-98D4-94FD79AB4102}"/>
              </a:ext>
            </a:extLst>
          </p:cNvPr>
          <p:cNvSpPr txBox="1"/>
          <p:nvPr/>
        </p:nvSpPr>
        <p:spPr>
          <a:xfrm>
            <a:off x="35473" y="2577567"/>
            <a:ext cx="2983189" cy="215444"/>
          </a:xfrm>
          <a:prstGeom prst="rect">
            <a:avLst/>
          </a:prstGeom>
          <a:noFill/>
        </p:spPr>
        <p:txBody>
          <a:bodyPr wrap="none" lIns="0" tIns="0" rIns="0" bIns="0" rtlCol="0">
            <a:spAutoFit/>
          </a:bodyPr>
          <a:lstStyle/>
          <a:p>
            <a:pPr algn="l"/>
            <a:r>
              <a:rPr lang="fr-CH" sz="1400" i="1" dirty="0" err="1"/>
              <a:t>Masterplan</a:t>
            </a:r>
            <a:r>
              <a:rPr lang="fr-CH" sz="1400" i="1" dirty="0"/>
              <a:t> for construction in 9 </a:t>
            </a:r>
            <a:r>
              <a:rPr lang="fr-CH" sz="1400" i="1" dirty="0" err="1"/>
              <a:t>years</a:t>
            </a:r>
            <a:endParaRPr lang="en-GB" sz="1400" i="1" dirty="0"/>
          </a:p>
        </p:txBody>
      </p:sp>
      <p:pic>
        <p:nvPicPr>
          <p:cNvPr id="13" name="Picture 12">
            <a:extLst>
              <a:ext uri="{FF2B5EF4-FFF2-40B4-BE49-F238E27FC236}">
                <a16:creationId xmlns:a16="http://schemas.microsoft.com/office/drawing/2014/main" id="{CDA782DD-912C-47AA-B400-1826AC2E921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6185925" y="344777"/>
            <a:ext cx="5154149" cy="6858000"/>
          </a:xfrm>
          <a:prstGeom prst="rect">
            <a:avLst/>
          </a:prstGeom>
        </p:spPr>
      </p:pic>
      <p:pic>
        <p:nvPicPr>
          <p:cNvPr id="8" name="Picture 7">
            <a:extLst>
              <a:ext uri="{FF2B5EF4-FFF2-40B4-BE49-F238E27FC236}">
                <a16:creationId xmlns:a16="http://schemas.microsoft.com/office/drawing/2014/main" id="{0838A129-5076-473E-AB89-59B97DB970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16821" y="894135"/>
            <a:ext cx="1602901" cy="2124962"/>
          </a:xfrm>
          <a:prstGeom prst="rect">
            <a:avLst/>
          </a:prstGeom>
          <a:ln>
            <a:solidFill>
              <a:schemeClr val="tx1"/>
            </a:solidFill>
          </a:ln>
        </p:spPr>
      </p:pic>
      <p:sp>
        <p:nvSpPr>
          <p:cNvPr id="12" name="Footer Placeholder 4">
            <a:extLst>
              <a:ext uri="{FF2B5EF4-FFF2-40B4-BE49-F238E27FC236}">
                <a16:creationId xmlns:a16="http://schemas.microsoft.com/office/drawing/2014/main" id="{ADFA4DE1-4B36-437D-82D8-6F4D42F2CFFE}"/>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265906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2225C2-B93A-42A5-A5B4-849D1BB33DB5}"/>
              </a:ext>
            </a:extLst>
          </p:cNvPr>
          <p:cNvSpPr>
            <a:spLocks noGrp="1"/>
          </p:cNvSpPr>
          <p:nvPr>
            <p:ph type="title"/>
          </p:nvPr>
        </p:nvSpPr>
        <p:spPr/>
        <p:txBody>
          <a:bodyPr/>
          <a:lstStyle/>
          <a:p>
            <a:r>
              <a:rPr lang="fr-CH" dirty="0" err="1"/>
              <a:t>From</a:t>
            </a:r>
            <a:r>
              <a:rPr lang="fr-CH" dirty="0"/>
              <a:t> PIMMS to NIMMS</a:t>
            </a:r>
            <a:endParaRPr lang="en-GB" dirty="0"/>
          </a:p>
        </p:txBody>
      </p:sp>
      <p:sp>
        <p:nvSpPr>
          <p:cNvPr id="4" name="Date Placeholder 3">
            <a:extLst>
              <a:ext uri="{FF2B5EF4-FFF2-40B4-BE49-F238E27FC236}">
                <a16:creationId xmlns:a16="http://schemas.microsoft.com/office/drawing/2014/main" id="{51784AC4-63C3-42AB-9F2C-ABA4206CA6AE}"/>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46F5FE48-F8DB-4B8E-A5E2-82248D0B1E9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10" name="Rectangle 9">
            <a:extLst>
              <a:ext uri="{FF2B5EF4-FFF2-40B4-BE49-F238E27FC236}">
                <a16:creationId xmlns:a16="http://schemas.microsoft.com/office/drawing/2014/main" id="{CBEA555C-1821-4E0D-BCEA-56153273587B}"/>
              </a:ext>
            </a:extLst>
          </p:cNvPr>
          <p:cNvSpPr/>
          <p:nvPr/>
        </p:nvSpPr>
        <p:spPr>
          <a:xfrm>
            <a:off x="249741" y="4465013"/>
            <a:ext cx="7577364" cy="1723549"/>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36576" indent="0">
              <a:spcBef>
                <a:spcPts val="1200"/>
              </a:spcBef>
              <a:buNone/>
            </a:pPr>
            <a:r>
              <a:rPr lang="fr-CH" sz="1600" dirty="0">
                <a:solidFill>
                  <a:schemeClr val="bg1"/>
                </a:solidFill>
              </a:rPr>
              <a:t>June 2017 </a:t>
            </a:r>
            <a:r>
              <a:rPr lang="fr-CH" sz="1600" dirty="0">
                <a:solidFill>
                  <a:srgbClr val="FF0000"/>
                </a:solidFill>
              </a:rPr>
              <a:t>CERN Council </a:t>
            </a:r>
            <a:r>
              <a:rPr lang="fr-CH" sz="1600" dirty="0" err="1">
                <a:solidFill>
                  <a:srgbClr val="FF0000"/>
                </a:solidFill>
              </a:rPr>
              <a:t>Strategy</a:t>
            </a:r>
            <a:r>
              <a:rPr lang="fr-CH" sz="1600" dirty="0">
                <a:solidFill>
                  <a:srgbClr val="FF0000"/>
                </a:solidFill>
              </a:rPr>
              <a:t> document </a:t>
            </a:r>
            <a:r>
              <a:rPr lang="fr-CH" sz="1600" dirty="0"/>
              <a:t>on KT for </a:t>
            </a:r>
            <a:r>
              <a:rPr lang="fr-CH" sz="1600" dirty="0" err="1"/>
              <a:t>Medical</a:t>
            </a:r>
            <a:r>
              <a:rPr lang="fr-CH" sz="1600" dirty="0"/>
              <a:t> Applications: </a:t>
            </a:r>
          </a:p>
          <a:p>
            <a:pPr marL="36576" indent="0">
              <a:spcBef>
                <a:spcPts val="1200"/>
              </a:spcBef>
              <a:buNone/>
            </a:pPr>
            <a:r>
              <a:rPr lang="en-GB" sz="1600" dirty="0"/>
              <a:t>A </a:t>
            </a:r>
            <a:r>
              <a:rPr lang="en-GB" sz="1600" dirty="0">
                <a:solidFill>
                  <a:srgbClr val="FF0000"/>
                </a:solidFill>
              </a:rPr>
              <a:t>collaborative design study coordinated by CERN </a:t>
            </a:r>
            <a:r>
              <a:rPr lang="en-GB" sz="1600" dirty="0"/>
              <a:t>would contribute to the development of a </a:t>
            </a:r>
            <a:r>
              <a:rPr lang="en-GB" sz="1600" dirty="0">
                <a:solidFill>
                  <a:schemeClr val="bg1"/>
                </a:solidFill>
              </a:rPr>
              <a:t>new generation of compact and cost-effective </a:t>
            </a:r>
            <a:r>
              <a:rPr lang="en-GB" sz="1600" dirty="0">
                <a:solidFill>
                  <a:srgbClr val="FF0000"/>
                </a:solidFill>
              </a:rPr>
              <a:t>light-ion</a:t>
            </a:r>
            <a:r>
              <a:rPr lang="en-GB" sz="1600" dirty="0">
                <a:solidFill>
                  <a:schemeClr val="bg1"/>
                </a:solidFill>
              </a:rPr>
              <a:t> </a:t>
            </a:r>
            <a:r>
              <a:rPr lang="en-GB" sz="1600" dirty="0">
                <a:solidFill>
                  <a:srgbClr val="FF0000"/>
                </a:solidFill>
              </a:rPr>
              <a:t>medical accelerators</a:t>
            </a:r>
            <a:r>
              <a:rPr lang="en-GB" sz="1600" dirty="0">
                <a:solidFill>
                  <a:schemeClr val="bg1"/>
                </a:solidFill>
              </a:rPr>
              <a:t>.</a:t>
            </a:r>
            <a:r>
              <a:rPr lang="en-GB" sz="1600" dirty="0"/>
              <a:t> A new initiative of this type would leverage existing and upcoming CERN technologies and the Laboratory’s expertise in the fields of </a:t>
            </a:r>
            <a:r>
              <a:rPr lang="en-GB" sz="1600" dirty="0">
                <a:solidFill>
                  <a:schemeClr val="bg1"/>
                </a:solidFill>
              </a:rPr>
              <a:t>radiofrequency systems, advanced magnet design, superconducting materials, and beam optics. </a:t>
            </a:r>
          </a:p>
        </p:txBody>
      </p:sp>
      <p:sp>
        <p:nvSpPr>
          <p:cNvPr id="11" name="TextBox 10">
            <a:extLst>
              <a:ext uri="{FF2B5EF4-FFF2-40B4-BE49-F238E27FC236}">
                <a16:creationId xmlns:a16="http://schemas.microsoft.com/office/drawing/2014/main" id="{DD473E06-EF21-4624-8DF7-8826C3CCA873}"/>
              </a:ext>
            </a:extLst>
          </p:cNvPr>
          <p:cNvSpPr txBox="1"/>
          <p:nvPr/>
        </p:nvSpPr>
        <p:spPr>
          <a:xfrm>
            <a:off x="7299434" y="3232537"/>
            <a:ext cx="4642824" cy="984885"/>
          </a:xfrm>
          <a:prstGeom prst="rect">
            <a:avLst/>
          </a:prstGeom>
          <a:noFill/>
        </p:spPr>
        <p:txBody>
          <a:bodyPr wrap="square" lIns="0" tIns="0" rIns="0" bIns="0" rtlCol="0">
            <a:spAutoFit/>
          </a:bodyPr>
          <a:lstStyle/>
          <a:p>
            <a:pPr algn="l"/>
            <a:r>
              <a:rPr lang="en-GB" sz="1600" dirty="0"/>
              <a:t>20 years later, and with the experience gained with LHC construction, it is time to explore new technologies to extend to a wider fraction of society the benefits of cancer therapy with particle beams. </a:t>
            </a:r>
          </a:p>
        </p:txBody>
      </p:sp>
      <p:sp>
        <p:nvSpPr>
          <p:cNvPr id="13" name="Content Placeholder 2">
            <a:extLst>
              <a:ext uri="{FF2B5EF4-FFF2-40B4-BE49-F238E27FC236}">
                <a16:creationId xmlns:a16="http://schemas.microsoft.com/office/drawing/2014/main" id="{7FAFEC56-FAE3-450A-AFD1-4D614C0E520D}"/>
              </a:ext>
            </a:extLst>
          </p:cNvPr>
          <p:cNvSpPr txBox="1">
            <a:spLocks/>
          </p:cNvSpPr>
          <p:nvPr/>
        </p:nvSpPr>
        <p:spPr>
          <a:xfrm>
            <a:off x="8423092" y="4606680"/>
            <a:ext cx="3593417" cy="144021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spcBef>
                <a:spcPts val="1200"/>
              </a:spcBef>
              <a:buNone/>
            </a:pPr>
            <a:r>
              <a:rPr lang="en-GB" sz="1800" b="1" dirty="0">
                <a:solidFill>
                  <a:srgbClr val="FF0000"/>
                </a:solidFill>
                <a:latin typeface="Calibri" panose="020F0502020204030204" pitchFamily="34" charset="0"/>
                <a:cs typeface="Calibri" panose="020F0502020204030204" pitchFamily="34" charset="0"/>
              </a:rPr>
              <a:t>NIMMS</a:t>
            </a:r>
            <a:r>
              <a:rPr lang="en-GB" sz="1800" dirty="0">
                <a:latin typeface="Calibri" panose="020F0502020204030204" pitchFamily="34" charset="0"/>
                <a:cs typeface="Calibri" panose="020F0502020204030204" pitchFamily="34" charset="0"/>
              </a:rPr>
              <a:t> = </a:t>
            </a:r>
            <a:r>
              <a:rPr lang="en-GB" sz="1800" dirty="0">
                <a:solidFill>
                  <a:srgbClr val="FF0000"/>
                </a:solidFill>
                <a:latin typeface="Calibri" panose="020F0502020204030204" pitchFamily="34" charset="0"/>
                <a:cs typeface="Calibri" panose="020F0502020204030204" pitchFamily="34" charset="0"/>
              </a:rPr>
              <a:t>Next Ion Medical Machine Study</a:t>
            </a:r>
            <a:endParaRPr lang="en-GB" sz="1800" dirty="0">
              <a:latin typeface="Calibri" panose="020F0502020204030204" pitchFamily="34" charset="0"/>
              <a:cs typeface="Calibri" panose="020F0502020204030204" pitchFamily="34" charset="0"/>
            </a:endParaRPr>
          </a:p>
          <a:p>
            <a:pPr marL="36576" indent="0">
              <a:spcBef>
                <a:spcPts val="1200"/>
              </a:spcBef>
              <a:buNone/>
            </a:pPr>
            <a:r>
              <a:rPr lang="en-GB" sz="1400" dirty="0">
                <a:latin typeface="Calibri" panose="020F0502020204030204" pitchFamily="34" charset="0"/>
                <a:cs typeface="Calibri" panose="020F0502020204030204" pitchFamily="34" charset="0"/>
              </a:rPr>
              <a:t>To be developed at CERN in collaboration with the existing ion therapy centres and with similar programmes in the Member States.</a:t>
            </a:r>
            <a:endParaRPr lang="fr-CH" sz="1200" dirty="0">
              <a:latin typeface="Calibri" panose="020F0502020204030204" pitchFamily="34" charset="0"/>
              <a:cs typeface="Calibri" panose="020F0502020204030204" pitchFamily="34" charset="0"/>
            </a:endParaRPr>
          </a:p>
          <a:p>
            <a:pPr marL="36576" indent="0">
              <a:spcBef>
                <a:spcPts val="0"/>
              </a:spcBef>
              <a:buNone/>
            </a:pPr>
            <a:endParaRPr lang="en-GB" sz="1200" dirty="0">
              <a:latin typeface="Calibri" panose="020F0502020204030204" pitchFamily="34" charset="0"/>
              <a:cs typeface="Calibri" panose="020F0502020204030204" pitchFamily="34" charset="0"/>
            </a:endParaRPr>
          </a:p>
          <a:p>
            <a:pPr marL="36576" indent="0">
              <a:spcBef>
                <a:spcPts val="1200"/>
              </a:spcBef>
              <a:buNone/>
            </a:pPr>
            <a:endParaRPr lang="en-GB" sz="1200" dirty="0">
              <a:latin typeface="Calibri" panose="020F0502020204030204" pitchFamily="34" charset="0"/>
              <a:cs typeface="Calibri" panose="020F0502020204030204" pitchFamily="34" charset="0"/>
            </a:endParaRPr>
          </a:p>
          <a:p>
            <a:pPr marL="36576" indent="0">
              <a:spcBef>
                <a:spcPts val="1200"/>
              </a:spcBef>
              <a:buNone/>
            </a:pPr>
            <a:endParaRPr lang="en-GB" sz="1200" dirty="0">
              <a:latin typeface="Calibri" panose="020F0502020204030204" pitchFamily="34" charset="0"/>
              <a:cs typeface="Calibri" panose="020F0502020204030204" pitchFamily="34" charset="0"/>
            </a:endParaRPr>
          </a:p>
          <a:p>
            <a:pPr marL="36576" indent="0">
              <a:spcBef>
                <a:spcPts val="1200"/>
              </a:spcBef>
              <a:buNone/>
            </a:pPr>
            <a:endParaRPr lang="en-GB" sz="1200" dirty="0">
              <a:latin typeface="Calibri" panose="020F0502020204030204" pitchFamily="34" charset="0"/>
              <a:cs typeface="Calibri" panose="020F0502020204030204" pitchFamily="34" charset="0"/>
            </a:endParaRPr>
          </a:p>
          <a:p>
            <a:pPr marL="36576" indent="0">
              <a:spcBef>
                <a:spcPts val="1200"/>
              </a:spcBef>
              <a:buNone/>
            </a:pPr>
            <a:endParaRPr lang="en-GB" sz="1200" dirty="0">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2AA6F93F-80FB-42E0-9F77-073E8432F04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73272" y="990317"/>
            <a:ext cx="1349802" cy="2036848"/>
          </a:xfrm>
          <a:prstGeom prst="rect">
            <a:avLst/>
          </a:prstGeom>
        </p:spPr>
      </p:pic>
      <p:pic>
        <p:nvPicPr>
          <p:cNvPr id="16" name="Picture 15">
            <a:extLst>
              <a:ext uri="{FF2B5EF4-FFF2-40B4-BE49-F238E27FC236}">
                <a16:creationId xmlns:a16="http://schemas.microsoft.com/office/drawing/2014/main" id="{FB938541-40DA-464F-AE88-FA99F26C40A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99434" y="990317"/>
            <a:ext cx="3344852" cy="2015273"/>
          </a:xfrm>
          <a:prstGeom prst="rect">
            <a:avLst/>
          </a:prstGeom>
        </p:spPr>
      </p:pic>
      <p:sp>
        <p:nvSpPr>
          <p:cNvPr id="17" name="TextBox 16">
            <a:extLst>
              <a:ext uri="{FF2B5EF4-FFF2-40B4-BE49-F238E27FC236}">
                <a16:creationId xmlns:a16="http://schemas.microsoft.com/office/drawing/2014/main" id="{3537B4AF-8F97-4838-87C6-7C693FE747A5}"/>
              </a:ext>
            </a:extLst>
          </p:cNvPr>
          <p:cNvSpPr txBox="1"/>
          <p:nvPr/>
        </p:nvSpPr>
        <p:spPr>
          <a:xfrm>
            <a:off x="249742" y="3171994"/>
            <a:ext cx="6317314" cy="830997"/>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dirty="0"/>
              <a:t>Successful technology, but </a:t>
            </a:r>
            <a:r>
              <a:rPr lang="en-GB" dirty="0">
                <a:solidFill>
                  <a:srgbClr val="FF0000"/>
                </a:solidFill>
              </a:rPr>
              <a:t>developing slowly </a:t>
            </a:r>
            <a:r>
              <a:rPr lang="en-GB" dirty="0"/>
              <a:t>because of:</a:t>
            </a:r>
          </a:p>
          <a:p>
            <a:pPr marL="285750" indent="-285750">
              <a:buFontTx/>
              <a:buChar char="-"/>
            </a:pPr>
            <a:r>
              <a:rPr lang="en-GB" dirty="0"/>
              <a:t>high treatment costs linked to </a:t>
            </a:r>
            <a:r>
              <a:rPr lang="en-GB" b="1" dirty="0">
                <a:solidFill>
                  <a:srgbClr val="FF0000"/>
                </a:solidFill>
              </a:rPr>
              <a:t>cost and size </a:t>
            </a:r>
            <a:r>
              <a:rPr lang="en-GB" dirty="0"/>
              <a:t>of the facility</a:t>
            </a:r>
          </a:p>
          <a:p>
            <a:pPr marL="285750" indent="-285750" algn="l">
              <a:buFontTx/>
              <a:buChar char="-"/>
            </a:pPr>
            <a:r>
              <a:rPr lang="en-GB" dirty="0"/>
              <a:t>slow acceptance by the medical community</a:t>
            </a:r>
          </a:p>
        </p:txBody>
      </p:sp>
      <p:sp>
        <p:nvSpPr>
          <p:cNvPr id="18" name="TextBox 17">
            <a:extLst>
              <a:ext uri="{FF2B5EF4-FFF2-40B4-BE49-F238E27FC236}">
                <a16:creationId xmlns:a16="http://schemas.microsoft.com/office/drawing/2014/main" id="{8FC2BD28-6D82-4541-A73C-94F8A8DB51E3}"/>
              </a:ext>
            </a:extLst>
          </p:cNvPr>
          <p:cNvSpPr txBox="1"/>
          <p:nvPr/>
        </p:nvSpPr>
        <p:spPr>
          <a:xfrm>
            <a:off x="249741" y="1161959"/>
            <a:ext cx="6963103" cy="1723549"/>
          </a:xfrm>
          <a:prstGeom prst="rect">
            <a:avLst/>
          </a:prstGeom>
          <a:noFill/>
        </p:spPr>
        <p:txBody>
          <a:bodyPr wrap="square" lIns="0" tIns="0" rIns="0" bIns="0" rtlCol="0">
            <a:spAutoFit/>
          </a:bodyPr>
          <a:lstStyle/>
          <a:p>
            <a:pPr algn="l"/>
            <a:r>
              <a:rPr lang="en-GB" sz="1600" b="1" dirty="0">
                <a:solidFill>
                  <a:srgbClr val="FF0000"/>
                </a:solidFill>
              </a:rPr>
              <a:t>1996/2000</a:t>
            </a:r>
            <a:r>
              <a:rPr lang="en-GB" sz="1600" dirty="0"/>
              <a:t>: CERN hosts </a:t>
            </a:r>
            <a:r>
              <a:rPr lang="en-GB" sz="1600" b="1" dirty="0">
                <a:solidFill>
                  <a:srgbClr val="FF0000"/>
                </a:solidFill>
              </a:rPr>
              <a:t>PIMMS</a:t>
            </a:r>
            <a:r>
              <a:rPr lang="en-GB" sz="1600" dirty="0"/>
              <a:t> (Proton-Ion Medical Machine Study), a collaborative study (CERN, TERA Foundation, </a:t>
            </a:r>
            <a:r>
              <a:rPr lang="en-GB" sz="1600" dirty="0" err="1"/>
              <a:t>MedAUSTRON</a:t>
            </a:r>
            <a:r>
              <a:rPr lang="en-GB" sz="1600" dirty="0"/>
              <a:t>, </a:t>
            </a:r>
            <a:r>
              <a:rPr lang="en-GB" sz="1600" dirty="0" err="1"/>
              <a:t>Onkologie</a:t>
            </a:r>
            <a:r>
              <a:rPr lang="en-GB" sz="1600" dirty="0"/>
              <a:t> 2000) for the design of a </a:t>
            </a:r>
            <a:r>
              <a:rPr lang="en-GB" sz="1600" dirty="0">
                <a:solidFill>
                  <a:srgbClr val="FF0000"/>
                </a:solidFill>
              </a:rPr>
              <a:t>cancer therapy synchrotron</a:t>
            </a:r>
            <a:r>
              <a:rPr lang="en-GB" sz="1600" dirty="0"/>
              <a:t>. The study has been the foundation for the construction of the </a:t>
            </a:r>
            <a:r>
              <a:rPr lang="en-GB" sz="1600" dirty="0">
                <a:solidFill>
                  <a:srgbClr val="FF0000"/>
                </a:solidFill>
              </a:rPr>
              <a:t>CNAO</a:t>
            </a:r>
            <a:r>
              <a:rPr lang="en-GB" sz="1600" dirty="0"/>
              <a:t> and </a:t>
            </a:r>
            <a:r>
              <a:rPr lang="en-GB" sz="1600" dirty="0">
                <a:solidFill>
                  <a:srgbClr val="FF0000"/>
                </a:solidFill>
              </a:rPr>
              <a:t>MedAustron</a:t>
            </a:r>
            <a:r>
              <a:rPr lang="en-GB" sz="1600" dirty="0"/>
              <a:t> particle therapy centres.</a:t>
            </a:r>
          </a:p>
          <a:p>
            <a:pPr algn="l"/>
            <a:r>
              <a:rPr lang="en-GB" sz="1600" dirty="0"/>
              <a:t>In parallel, </a:t>
            </a:r>
            <a:r>
              <a:rPr lang="en-GB" sz="1600" b="1" dirty="0">
                <a:solidFill>
                  <a:srgbClr val="FF0000"/>
                </a:solidFill>
              </a:rPr>
              <a:t>GSI</a:t>
            </a:r>
            <a:r>
              <a:rPr lang="en-GB" sz="1600" dirty="0"/>
              <a:t> develops a similar technology and treats the first patients. This experience goes in the construction of the </a:t>
            </a:r>
            <a:r>
              <a:rPr lang="en-GB" sz="1600" dirty="0">
                <a:solidFill>
                  <a:srgbClr val="FF0000"/>
                </a:solidFill>
              </a:rPr>
              <a:t>HIT</a:t>
            </a:r>
            <a:r>
              <a:rPr lang="en-GB" sz="1600" dirty="0"/>
              <a:t> and </a:t>
            </a:r>
            <a:r>
              <a:rPr lang="en-GB" sz="1600" dirty="0">
                <a:solidFill>
                  <a:srgbClr val="FF0000"/>
                </a:solidFill>
              </a:rPr>
              <a:t>MIT</a:t>
            </a:r>
            <a:r>
              <a:rPr lang="en-GB" sz="1600" dirty="0"/>
              <a:t> therapy centres </a:t>
            </a:r>
          </a:p>
        </p:txBody>
      </p:sp>
      <p:sp>
        <p:nvSpPr>
          <p:cNvPr id="21" name="Arrow: Right 20">
            <a:extLst>
              <a:ext uri="{FF2B5EF4-FFF2-40B4-BE49-F238E27FC236}">
                <a16:creationId xmlns:a16="http://schemas.microsoft.com/office/drawing/2014/main" id="{494FC8AB-65C0-4A48-8A56-58B466610FA4}"/>
              </a:ext>
            </a:extLst>
          </p:cNvPr>
          <p:cNvSpPr/>
          <p:nvPr/>
        </p:nvSpPr>
        <p:spPr>
          <a:xfrm>
            <a:off x="6878911" y="3347530"/>
            <a:ext cx="212715" cy="48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Arrow: Down 1">
            <a:extLst>
              <a:ext uri="{FF2B5EF4-FFF2-40B4-BE49-F238E27FC236}">
                <a16:creationId xmlns:a16="http://schemas.microsoft.com/office/drawing/2014/main" id="{89AC59EB-6E43-49CC-8693-0782981859AE}"/>
              </a:ext>
            </a:extLst>
          </p:cNvPr>
          <p:cNvSpPr/>
          <p:nvPr/>
        </p:nvSpPr>
        <p:spPr>
          <a:xfrm>
            <a:off x="3177309" y="4094147"/>
            <a:ext cx="307919" cy="2465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D109AC81-653C-48B7-AE77-5A6ACB1E7C0B}"/>
              </a:ext>
            </a:extLst>
          </p:cNvPr>
          <p:cNvSpPr/>
          <p:nvPr/>
        </p:nvSpPr>
        <p:spPr>
          <a:xfrm>
            <a:off x="8084447" y="5083755"/>
            <a:ext cx="212715" cy="48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ooter Placeholder 4">
            <a:extLst>
              <a:ext uri="{FF2B5EF4-FFF2-40B4-BE49-F238E27FC236}">
                <a16:creationId xmlns:a16="http://schemas.microsoft.com/office/drawing/2014/main" id="{9C8F14A4-547E-4700-B66B-01991CACF098}"/>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8319592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C03529-6BA7-4FA0-BD33-21FABC3C5A9B}"/>
              </a:ext>
            </a:extLst>
          </p:cNvPr>
          <p:cNvSpPr>
            <a:spLocks noGrp="1"/>
          </p:cNvSpPr>
          <p:nvPr>
            <p:ph type="title"/>
          </p:nvPr>
        </p:nvSpPr>
        <p:spPr/>
        <p:txBody>
          <a:bodyPr/>
          <a:lstStyle/>
          <a:p>
            <a:r>
              <a:rPr lang="fr-CH" dirty="0"/>
              <a:t>NIMMS Impact on Ion </a:t>
            </a:r>
            <a:r>
              <a:rPr lang="fr-CH" dirty="0" err="1"/>
              <a:t>Therapy</a:t>
            </a:r>
            <a:r>
              <a:rPr lang="fr-CH" dirty="0"/>
              <a:t> Accelerator </a:t>
            </a:r>
            <a:r>
              <a:rPr lang="fr-CH" dirty="0" err="1"/>
              <a:t>Research</a:t>
            </a:r>
            <a:endParaRPr lang="en-GB" dirty="0"/>
          </a:p>
        </p:txBody>
      </p:sp>
      <p:sp>
        <p:nvSpPr>
          <p:cNvPr id="4" name="Date Placeholder 3">
            <a:extLst>
              <a:ext uri="{FF2B5EF4-FFF2-40B4-BE49-F238E27FC236}">
                <a16:creationId xmlns:a16="http://schemas.microsoft.com/office/drawing/2014/main" id="{A2D90A30-6132-43B4-BD6D-3849E3365154}"/>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5" name="Footer Placeholder 4">
            <a:extLst>
              <a:ext uri="{FF2B5EF4-FFF2-40B4-BE49-F238E27FC236}">
                <a16:creationId xmlns:a16="http://schemas.microsoft.com/office/drawing/2014/main" id="{0B7A8C0B-5809-43FE-A281-1A2237A26514}"/>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DDD9A87B-C5A0-4530-849C-7C83DEE1E0C2}"/>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7" name="Oval 6">
            <a:extLst>
              <a:ext uri="{FF2B5EF4-FFF2-40B4-BE49-F238E27FC236}">
                <a16:creationId xmlns:a16="http://schemas.microsoft.com/office/drawing/2014/main" id="{B03EC84A-7239-4334-A9E0-CD164C2A8FE1}"/>
              </a:ext>
            </a:extLst>
          </p:cNvPr>
          <p:cNvSpPr/>
          <p:nvPr/>
        </p:nvSpPr>
        <p:spPr>
          <a:xfrm>
            <a:off x="5218547" y="2783787"/>
            <a:ext cx="1396312" cy="13412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dirty="0"/>
              <a:t>NIMMS</a:t>
            </a:r>
            <a:endParaRPr lang="en-GB" dirty="0"/>
          </a:p>
        </p:txBody>
      </p:sp>
      <p:sp>
        <p:nvSpPr>
          <p:cNvPr id="8" name="TextBox 7">
            <a:extLst>
              <a:ext uri="{FF2B5EF4-FFF2-40B4-BE49-F238E27FC236}">
                <a16:creationId xmlns:a16="http://schemas.microsoft.com/office/drawing/2014/main" id="{4D65E6FD-457F-436D-8B1A-E5195A695E41}"/>
              </a:ext>
            </a:extLst>
          </p:cNvPr>
          <p:cNvSpPr txBox="1"/>
          <p:nvPr/>
        </p:nvSpPr>
        <p:spPr>
          <a:xfrm>
            <a:off x="7112000" y="1118608"/>
            <a:ext cx="4769164" cy="236988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HITRI+, </a:t>
            </a:r>
            <a:r>
              <a:rPr lang="en-GB" sz="1400" dirty="0">
                <a:solidFill>
                  <a:schemeClr val="accent3">
                    <a:lumMod val="50000"/>
                  </a:schemeClr>
                </a:solidFill>
              </a:rPr>
              <a:t>submitted to H2020, </a:t>
            </a:r>
            <a:r>
              <a:rPr lang="en-GB" sz="1400" dirty="0">
                <a:solidFill>
                  <a:srgbClr val="FF0000"/>
                </a:solidFill>
              </a:rPr>
              <a:t>1.2 M€</a:t>
            </a:r>
            <a:r>
              <a:rPr lang="en-GB" sz="1400" dirty="0">
                <a:solidFill>
                  <a:schemeClr val="accent3">
                    <a:lumMod val="50000"/>
                  </a:schemeClr>
                </a:solidFill>
              </a:rPr>
              <a:t> for accelerator studies</a:t>
            </a:r>
          </a:p>
          <a:p>
            <a:pPr algn="l"/>
            <a:r>
              <a:rPr lang="en-GB" sz="1400" dirty="0">
                <a:solidFill>
                  <a:schemeClr val="accent3">
                    <a:lumMod val="50000"/>
                  </a:schemeClr>
                </a:solidFill>
              </a:rPr>
              <a:t>(total budget 5 M€ for all ion therapy, support to SEEIIST)</a:t>
            </a:r>
          </a:p>
          <a:p>
            <a:pPr algn="l"/>
            <a:r>
              <a:rPr lang="en-GB" sz="1400" dirty="0">
                <a:solidFill>
                  <a:srgbClr val="FF0000"/>
                </a:solidFill>
              </a:rPr>
              <a:t>2021-2024</a:t>
            </a:r>
          </a:p>
          <a:p>
            <a:pPr marL="285750" indent="-285750" algn="l">
              <a:buFont typeface="Wingdings" panose="05000000000000000000" pitchFamily="2" charset="2"/>
              <a:buChar char="§"/>
            </a:pPr>
            <a:r>
              <a:rPr lang="en-GB" sz="1200" dirty="0">
                <a:solidFill>
                  <a:schemeClr val="accent3">
                    <a:lumMod val="50000"/>
                  </a:schemeClr>
                </a:solidFill>
              </a:rPr>
              <a:t>synchrotron injection and extraction</a:t>
            </a:r>
          </a:p>
          <a:p>
            <a:pPr marL="285750" indent="-285750" algn="l">
              <a:buFont typeface="Wingdings" panose="05000000000000000000" pitchFamily="2" charset="2"/>
              <a:buChar char="§"/>
            </a:pPr>
            <a:r>
              <a:rPr lang="en-GB" sz="1200" dirty="0">
                <a:solidFill>
                  <a:schemeClr val="accent3">
                    <a:lumMod val="50000"/>
                  </a:schemeClr>
                </a:solidFill>
              </a:rPr>
              <a:t>synchrotron beam optics and operational modes</a:t>
            </a:r>
          </a:p>
          <a:p>
            <a:pPr marL="285750" indent="-285750" algn="l">
              <a:buFont typeface="Wingdings" panose="05000000000000000000" pitchFamily="2" charset="2"/>
              <a:buChar char="§"/>
            </a:pPr>
            <a:r>
              <a:rPr lang="en-GB" sz="1200" dirty="0">
                <a:solidFill>
                  <a:schemeClr val="accent3">
                    <a:lumMod val="50000"/>
                  </a:schemeClr>
                </a:solidFill>
              </a:rPr>
              <a:t>SC synchrotron lattice</a:t>
            </a:r>
          </a:p>
          <a:p>
            <a:pPr marL="285750" indent="-285750" algn="l">
              <a:buFont typeface="Wingdings" panose="05000000000000000000" pitchFamily="2" charset="2"/>
              <a:buChar char="§"/>
            </a:pPr>
            <a:r>
              <a:rPr lang="en-GB" sz="1200" dirty="0">
                <a:solidFill>
                  <a:schemeClr val="accent3">
                    <a:lumMod val="50000"/>
                  </a:schemeClr>
                </a:solidFill>
              </a:rPr>
              <a:t>injector linac design</a:t>
            </a:r>
          </a:p>
          <a:p>
            <a:pPr marL="285750" indent="-285750" algn="l">
              <a:buFont typeface="Wingdings" panose="05000000000000000000" pitchFamily="2" charset="2"/>
              <a:buChar char="§"/>
            </a:pPr>
            <a:r>
              <a:rPr lang="en-GB" sz="1200" dirty="0">
                <a:solidFill>
                  <a:schemeClr val="accent3">
                    <a:lumMod val="50000"/>
                  </a:schemeClr>
                </a:solidFill>
              </a:rPr>
              <a:t>gantry integration</a:t>
            </a:r>
          </a:p>
          <a:p>
            <a:pPr marL="285750" indent="-285750" algn="l">
              <a:buFont typeface="Wingdings" panose="05000000000000000000" pitchFamily="2" charset="2"/>
              <a:buChar char="§"/>
            </a:pPr>
            <a:r>
              <a:rPr lang="en-GB" sz="1200" dirty="0">
                <a:solidFill>
                  <a:schemeClr val="accent3">
                    <a:lumMod val="50000"/>
                  </a:schemeClr>
                </a:solidFill>
              </a:rPr>
              <a:t>engineering design of SC magnets</a:t>
            </a:r>
          </a:p>
          <a:p>
            <a:pPr marL="285750" indent="-285750" algn="l">
              <a:buFont typeface="Wingdings" panose="05000000000000000000" pitchFamily="2" charset="2"/>
              <a:buChar char="§"/>
            </a:pPr>
            <a:r>
              <a:rPr lang="en-GB" sz="1200" dirty="0">
                <a:solidFill>
                  <a:schemeClr val="accent3">
                    <a:lumMod val="50000"/>
                  </a:schemeClr>
                </a:solidFill>
              </a:rPr>
              <a:t>small SC magnet demonstrator</a:t>
            </a:r>
          </a:p>
          <a:p>
            <a:pPr algn="l"/>
            <a:r>
              <a:rPr lang="en-GB" sz="1400" dirty="0">
                <a:solidFill>
                  <a:schemeClr val="accent3">
                    <a:lumMod val="50000"/>
                  </a:schemeClr>
                </a:solidFill>
              </a:rPr>
              <a:t>SEEIIST, CERN, CNAO, </a:t>
            </a:r>
            <a:r>
              <a:rPr lang="en-GB" sz="1400" dirty="0" err="1">
                <a:solidFill>
                  <a:schemeClr val="accent3">
                    <a:lumMod val="50000"/>
                  </a:schemeClr>
                </a:solidFill>
              </a:rPr>
              <a:t>MedA</a:t>
            </a:r>
            <a:r>
              <a:rPr lang="en-GB" sz="1400" dirty="0">
                <a:solidFill>
                  <a:schemeClr val="accent3">
                    <a:lumMod val="50000"/>
                  </a:schemeClr>
                </a:solidFill>
              </a:rPr>
              <a:t>, INFN, CEA, CIEMAT, PSI, UU, Wigner</a:t>
            </a:r>
          </a:p>
        </p:txBody>
      </p:sp>
      <p:sp>
        <p:nvSpPr>
          <p:cNvPr id="12" name="TextBox 11">
            <a:extLst>
              <a:ext uri="{FF2B5EF4-FFF2-40B4-BE49-F238E27FC236}">
                <a16:creationId xmlns:a16="http://schemas.microsoft.com/office/drawing/2014/main" id="{3C03649F-6B9B-4CD2-8C52-E1A56293C1D9}"/>
              </a:ext>
            </a:extLst>
          </p:cNvPr>
          <p:cNvSpPr txBox="1"/>
          <p:nvPr/>
        </p:nvSpPr>
        <p:spPr>
          <a:xfrm>
            <a:off x="7112001" y="3767828"/>
            <a:ext cx="4769163" cy="218521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IFAST</a:t>
            </a:r>
            <a:r>
              <a:rPr lang="en-GB" sz="1400" dirty="0">
                <a:solidFill>
                  <a:schemeClr val="accent3">
                    <a:lumMod val="50000"/>
                  </a:schemeClr>
                </a:solidFill>
              </a:rPr>
              <a:t>, submitted to H2020, </a:t>
            </a:r>
            <a:r>
              <a:rPr lang="en-GB" sz="1400" dirty="0">
                <a:solidFill>
                  <a:srgbClr val="FF0000"/>
                </a:solidFill>
              </a:rPr>
              <a:t>1.41 M€</a:t>
            </a:r>
            <a:r>
              <a:rPr lang="en-GB" sz="1400" dirty="0">
                <a:solidFill>
                  <a:schemeClr val="accent3">
                    <a:lumMod val="50000"/>
                  </a:schemeClr>
                </a:solidFill>
              </a:rPr>
              <a:t> for accelerator studies</a:t>
            </a:r>
          </a:p>
          <a:p>
            <a:pPr algn="l"/>
            <a:r>
              <a:rPr lang="en-GB" sz="1400" dirty="0">
                <a:solidFill>
                  <a:schemeClr val="accent3">
                    <a:lumMod val="50000"/>
                  </a:schemeClr>
                </a:solidFill>
              </a:rPr>
              <a:t>(total budget 10 M€ for accelerator Research &amp; Innovation)</a:t>
            </a:r>
          </a:p>
          <a:p>
            <a:pPr algn="l"/>
            <a:r>
              <a:rPr lang="en-GB" sz="1400" dirty="0">
                <a:solidFill>
                  <a:srgbClr val="FF0000"/>
                </a:solidFill>
              </a:rPr>
              <a:t>2021-2025</a:t>
            </a:r>
          </a:p>
          <a:p>
            <a:pPr marL="285750" indent="-285750" algn="l">
              <a:buFont typeface="Wingdings" panose="05000000000000000000" pitchFamily="2" charset="2"/>
              <a:buChar char="§"/>
            </a:pPr>
            <a:r>
              <a:rPr lang="en-GB" sz="1200" dirty="0">
                <a:solidFill>
                  <a:schemeClr val="accent3">
                    <a:lumMod val="50000"/>
                  </a:schemeClr>
                </a:solidFill>
              </a:rPr>
              <a:t>Improvement of slow extraction spill quality (with FAIR)</a:t>
            </a:r>
          </a:p>
          <a:p>
            <a:pPr marL="285750" indent="-285750" algn="l">
              <a:buFont typeface="Wingdings" panose="05000000000000000000" pitchFamily="2" charset="2"/>
              <a:buChar char="§"/>
            </a:pPr>
            <a:r>
              <a:rPr lang="en-GB" sz="1200" dirty="0">
                <a:solidFill>
                  <a:schemeClr val="accent3">
                    <a:lumMod val="50000"/>
                  </a:schemeClr>
                </a:solidFill>
              </a:rPr>
              <a:t>Engineering design of curvet CCT magnet</a:t>
            </a:r>
          </a:p>
          <a:p>
            <a:pPr marL="285750" indent="-285750" algn="l">
              <a:buFont typeface="Wingdings" panose="05000000000000000000" pitchFamily="2" charset="2"/>
              <a:buChar char="§"/>
            </a:pPr>
            <a:r>
              <a:rPr lang="en-GB" sz="1200" dirty="0">
                <a:solidFill>
                  <a:schemeClr val="accent3">
                    <a:lumMod val="50000"/>
                  </a:schemeClr>
                </a:solidFill>
              </a:rPr>
              <a:t>Engineering design of HTS CCT magnet</a:t>
            </a:r>
          </a:p>
          <a:p>
            <a:pPr marL="285750" indent="-285750" algn="l">
              <a:buFont typeface="Wingdings" panose="05000000000000000000" pitchFamily="2" charset="2"/>
              <a:buChar char="§"/>
            </a:pPr>
            <a:r>
              <a:rPr lang="en-GB" sz="1200" dirty="0">
                <a:solidFill>
                  <a:schemeClr val="accent3">
                    <a:lumMod val="50000"/>
                  </a:schemeClr>
                </a:solidFill>
              </a:rPr>
              <a:t>Construction of curved CCT magnet demonstrator</a:t>
            </a:r>
          </a:p>
          <a:p>
            <a:pPr marL="285750" indent="-285750" algn="l">
              <a:buFont typeface="Wingdings" panose="05000000000000000000" pitchFamily="2" charset="2"/>
              <a:buChar char="§"/>
            </a:pPr>
            <a:r>
              <a:rPr lang="en-GB" sz="1200" dirty="0">
                <a:solidFill>
                  <a:schemeClr val="accent3">
                    <a:lumMod val="50000"/>
                  </a:schemeClr>
                </a:solidFill>
              </a:rPr>
              <a:t>Construction of HTS magnet demonstrator</a:t>
            </a:r>
          </a:p>
          <a:p>
            <a:pPr marL="285750" indent="-285750" algn="l">
              <a:buFont typeface="Wingdings" panose="05000000000000000000" pitchFamily="2" charset="2"/>
              <a:buChar char="§"/>
            </a:pPr>
            <a:r>
              <a:rPr lang="en-GB" sz="1200" dirty="0">
                <a:solidFill>
                  <a:schemeClr val="accent3">
                    <a:lumMod val="50000"/>
                  </a:schemeClr>
                </a:solidFill>
              </a:rPr>
              <a:t>Development of </a:t>
            </a:r>
            <a:r>
              <a:rPr lang="en-GB" sz="1200" dirty="0" err="1">
                <a:solidFill>
                  <a:schemeClr val="accent3">
                    <a:lumMod val="50000"/>
                  </a:schemeClr>
                </a:solidFill>
              </a:rPr>
              <a:t>ReBCO</a:t>
            </a:r>
            <a:r>
              <a:rPr lang="en-GB" sz="1200" dirty="0">
                <a:solidFill>
                  <a:schemeClr val="accent3">
                    <a:lumMod val="50000"/>
                  </a:schemeClr>
                </a:solidFill>
              </a:rPr>
              <a:t> HTS </a:t>
            </a:r>
            <a:r>
              <a:rPr lang="en-GB" sz="1200" dirty="0" err="1">
                <a:solidFill>
                  <a:schemeClr val="accent3">
                    <a:lumMod val="50000"/>
                  </a:schemeClr>
                </a:solidFill>
              </a:rPr>
              <a:t>nuclotron</a:t>
            </a:r>
            <a:r>
              <a:rPr lang="en-GB" sz="1200" dirty="0">
                <a:solidFill>
                  <a:schemeClr val="accent3">
                    <a:lumMod val="50000"/>
                  </a:schemeClr>
                </a:solidFill>
              </a:rPr>
              <a:t> cable (with FAIR)</a:t>
            </a:r>
          </a:p>
          <a:p>
            <a:pPr algn="l"/>
            <a:r>
              <a:rPr lang="en-GB" sz="1400" dirty="0">
                <a:solidFill>
                  <a:schemeClr val="accent3">
                    <a:lumMod val="50000"/>
                  </a:schemeClr>
                </a:solidFill>
              </a:rPr>
              <a:t>GSI, BI, BT, CERN, HIT, CERN, CEA, INFN, CIEMAT, Wigner, UU, PSI, </a:t>
            </a:r>
            <a:r>
              <a:rPr lang="en-GB" sz="1400" dirty="0" err="1">
                <a:solidFill>
                  <a:schemeClr val="accent3">
                    <a:lumMod val="50000"/>
                  </a:schemeClr>
                </a:solidFill>
              </a:rPr>
              <a:t>Scanditronix</a:t>
            </a:r>
            <a:r>
              <a:rPr lang="en-GB" sz="1400" dirty="0">
                <a:solidFill>
                  <a:schemeClr val="accent3">
                    <a:lumMod val="50000"/>
                  </a:schemeClr>
                </a:solidFill>
              </a:rPr>
              <a:t>, </a:t>
            </a:r>
            <a:r>
              <a:rPr lang="en-GB" sz="1400" dirty="0" err="1">
                <a:solidFill>
                  <a:schemeClr val="accent3">
                    <a:lumMod val="50000"/>
                  </a:schemeClr>
                </a:solidFill>
              </a:rPr>
              <a:t>Elytt</a:t>
            </a:r>
            <a:r>
              <a:rPr lang="en-GB" sz="1400" dirty="0">
                <a:solidFill>
                  <a:schemeClr val="accent3">
                    <a:lumMod val="50000"/>
                  </a:schemeClr>
                </a:solidFill>
              </a:rPr>
              <a:t>, </a:t>
            </a:r>
            <a:r>
              <a:rPr lang="en-GB" sz="1400" dirty="0" err="1">
                <a:solidFill>
                  <a:schemeClr val="accent3">
                    <a:lumMod val="50000"/>
                  </a:schemeClr>
                </a:solidFill>
              </a:rPr>
              <a:t>SigmaPhi</a:t>
            </a:r>
            <a:endParaRPr lang="en-GB" sz="1400" dirty="0">
              <a:solidFill>
                <a:schemeClr val="accent3">
                  <a:lumMod val="50000"/>
                </a:schemeClr>
              </a:solidFill>
            </a:endParaRPr>
          </a:p>
        </p:txBody>
      </p:sp>
      <p:sp>
        <p:nvSpPr>
          <p:cNvPr id="14" name="TextBox 13">
            <a:extLst>
              <a:ext uri="{FF2B5EF4-FFF2-40B4-BE49-F238E27FC236}">
                <a16:creationId xmlns:a16="http://schemas.microsoft.com/office/drawing/2014/main" id="{9628064B-196F-46D9-A736-096978FCD99B}"/>
              </a:ext>
            </a:extLst>
          </p:cNvPr>
          <p:cNvSpPr txBox="1"/>
          <p:nvPr/>
        </p:nvSpPr>
        <p:spPr>
          <a:xfrm>
            <a:off x="218472" y="1118608"/>
            <a:ext cx="4510547" cy="196977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Service Contract </a:t>
            </a:r>
            <a:r>
              <a:rPr lang="en-GB" sz="1400" dirty="0">
                <a:solidFill>
                  <a:schemeClr val="accent3">
                    <a:lumMod val="50000"/>
                  </a:schemeClr>
                </a:solidFill>
              </a:rPr>
              <a:t>for SEEIIST support, </a:t>
            </a:r>
            <a:r>
              <a:rPr lang="en-GB" sz="1400" dirty="0">
                <a:solidFill>
                  <a:srgbClr val="FF0000"/>
                </a:solidFill>
              </a:rPr>
              <a:t>0.5 M€</a:t>
            </a:r>
            <a:r>
              <a:rPr lang="en-GB" sz="1400" dirty="0">
                <a:solidFill>
                  <a:schemeClr val="accent3">
                    <a:lumMod val="50000"/>
                  </a:schemeClr>
                </a:solidFill>
              </a:rPr>
              <a:t> to CERN</a:t>
            </a:r>
          </a:p>
          <a:p>
            <a:pPr algn="l"/>
            <a:r>
              <a:rPr lang="en-GB" sz="1400" dirty="0">
                <a:solidFill>
                  <a:schemeClr val="accent3">
                    <a:lumMod val="50000"/>
                  </a:schemeClr>
                </a:solidFill>
              </a:rPr>
              <a:t>(total budget 1.3 M€ for support to SEEIIST)</a:t>
            </a:r>
          </a:p>
          <a:p>
            <a:pPr algn="l"/>
            <a:r>
              <a:rPr lang="en-GB" sz="1400" dirty="0">
                <a:solidFill>
                  <a:srgbClr val="FF0000"/>
                </a:solidFill>
              </a:rPr>
              <a:t>2019/2021</a:t>
            </a:r>
          </a:p>
          <a:p>
            <a:pPr marL="285750" indent="-285750" algn="l">
              <a:buFont typeface="Wingdings" panose="05000000000000000000" pitchFamily="2" charset="2"/>
              <a:buChar char="§"/>
            </a:pPr>
            <a:r>
              <a:rPr lang="en-GB" sz="1200" dirty="0">
                <a:solidFill>
                  <a:schemeClr val="accent3">
                    <a:lumMod val="50000"/>
                  </a:schemeClr>
                </a:solidFill>
              </a:rPr>
              <a:t>development RT synchrotron design</a:t>
            </a:r>
          </a:p>
          <a:p>
            <a:pPr marL="285750" indent="-285750" algn="l">
              <a:buFont typeface="Wingdings" panose="05000000000000000000" pitchFamily="2" charset="2"/>
              <a:buChar char="§"/>
            </a:pPr>
            <a:r>
              <a:rPr lang="en-GB" sz="1200" dirty="0">
                <a:solidFill>
                  <a:schemeClr val="accent3">
                    <a:lumMod val="50000"/>
                  </a:schemeClr>
                </a:solidFill>
              </a:rPr>
              <a:t>design Quasi-Alvarez option for bent linac</a:t>
            </a:r>
          </a:p>
          <a:p>
            <a:pPr marL="285750" indent="-285750" algn="l">
              <a:buFont typeface="Wingdings" panose="05000000000000000000" pitchFamily="2" charset="2"/>
              <a:buChar char="§"/>
            </a:pPr>
            <a:r>
              <a:rPr lang="en-GB" sz="1200" dirty="0">
                <a:solidFill>
                  <a:schemeClr val="accent3">
                    <a:lumMod val="50000"/>
                  </a:schemeClr>
                </a:solidFill>
              </a:rPr>
              <a:t>design SC gantry optics</a:t>
            </a:r>
          </a:p>
          <a:p>
            <a:pPr marL="285750" indent="-285750" algn="l">
              <a:buFont typeface="Wingdings" panose="05000000000000000000" pitchFamily="2" charset="2"/>
              <a:buChar char="§"/>
            </a:pPr>
            <a:r>
              <a:rPr lang="en-GB" sz="1200" dirty="0">
                <a:solidFill>
                  <a:schemeClr val="accent3">
                    <a:lumMod val="50000"/>
                  </a:schemeClr>
                </a:solidFill>
              </a:rPr>
              <a:t>design transfer lines for therapy and experiment </a:t>
            </a:r>
          </a:p>
          <a:p>
            <a:pPr marL="285750" indent="-285750" algn="l">
              <a:buFont typeface="Wingdings" panose="05000000000000000000" pitchFamily="2" charset="2"/>
              <a:buChar char="§"/>
            </a:pPr>
            <a:r>
              <a:rPr lang="en-GB" sz="1200" dirty="0">
                <a:solidFill>
                  <a:schemeClr val="accent3">
                    <a:lumMod val="50000"/>
                  </a:schemeClr>
                </a:solidFill>
              </a:rPr>
              <a:t>facility integration</a:t>
            </a:r>
          </a:p>
          <a:p>
            <a:pPr marL="285750" indent="-285750" algn="l">
              <a:buFont typeface="Wingdings" panose="05000000000000000000" pitchFamily="2" charset="2"/>
              <a:buChar char="§"/>
            </a:pPr>
            <a:r>
              <a:rPr lang="en-GB" sz="1200" dirty="0">
                <a:solidFill>
                  <a:schemeClr val="accent3">
                    <a:lumMod val="50000"/>
                  </a:schemeClr>
                </a:solidFill>
              </a:rPr>
              <a:t>comparison of 3 accelerator designs</a:t>
            </a:r>
          </a:p>
          <a:p>
            <a:pPr algn="l"/>
            <a:r>
              <a:rPr lang="en-GB" sz="1400" dirty="0">
                <a:solidFill>
                  <a:schemeClr val="accent3">
                    <a:lumMod val="50000"/>
                  </a:schemeClr>
                </a:solidFill>
              </a:rPr>
              <a:t>SEEIIST, TERA, CERN, GSI, SAE</a:t>
            </a:r>
          </a:p>
        </p:txBody>
      </p:sp>
      <p:sp>
        <p:nvSpPr>
          <p:cNvPr id="16" name="TextBox 15">
            <a:extLst>
              <a:ext uri="{FF2B5EF4-FFF2-40B4-BE49-F238E27FC236}">
                <a16:creationId xmlns:a16="http://schemas.microsoft.com/office/drawing/2014/main" id="{8D6976A4-5B68-4EC7-881B-3018FF692F8F}"/>
              </a:ext>
            </a:extLst>
          </p:cNvPr>
          <p:cNvSpPr txBox="1"/>
          <p:nvPr/>
        </p:nvSpPr>
        <p:spPr>
          <a:xfrm>
            <a:off x="229855" y="3302207"/>
            <a:ext cx="4510547" cy="830997"/>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Gantry collaboration </a:t>
            </a:r>
            <a:r>
              <a:rPr lang="en-GB" sz="1400" dirty="0">
                <a:solidFill>
                  <a:schemeClr val="accent3">
                    <a:lumMod val="50000"/>
                  </a:schemeClr>
                </a:solidFill>
              </a:rPr>
              <a:t>for new SC gantry design</a:t>
            </a:r>
          </a:p>
          <a:p>
            <a:pPr algn="l"/>
            <a:r>
              <a:rPr lang="en-GB" sz="1400" dirty="0">
                <a:solidFill>
                  <a:srgbClr val="FF0000"/>
                </a:solidFill>
              </a:rPr>
              <a:t>2019/…</a:t>
            </a:r>
          </a:p>
          <a:p>
            <a:pPr marL="285750" indent="-285750" algn="l">
              <a:buFont typeface="Wingdings" panose="05000000000000000000" pitchFamily="2" charset="2"/>
              <a:buChar char="§"/>
            </a:pPr>
            <a:r>
              <a:rPr lang="en-GB" sz="1200" dirty="0">
                <a:solidFill>
                  <a:schemeClr val="accent3">
                    <a:lumMod val="50000"/>
                  </a:schemeClr>
                </a:solidFill>
              </a:rPr>
              <a:t>Design and prototyping of a novel SC ion gantry</a:t>
            </a:r>
          </a:p>
          <a:p>
            <a:pPr algn="l"/>
            <a:r>
              <a:rPr lang="en-GB" sz="1400" dirty="0">
                <a:solidFill>
                  <a:schemeClr val="accent3">
                    <a:lumMod val="50000"/>
                  </a:schemeClr>
                </a:solidFill>
              </a:rPr>
              <a:t>CERN, CNAO, </a:t>
            </a:r>
            <a:r>
              <a:rPr lang="en-GB" sz="1400" dirty="0" err="1">
                <a:solidFill>
                  <a:schemeClr val="accent3">
                    <a:lumMod val="50000"/>
                  </a:schemeClr>
                </a:solidFill>
              </a:rPr>
              <a:t>MedA</a:t>
            </a:r>
            <a:r>
              <a:rPr lang="en-GB" sz="1400" dirty="0">
                <a:solidFill>
                  <a:schemeClr val="accent3">
                    <a:lumMod val="50000"/>
                  </a:schemeClr>
                </a:solidFill>
              </a:rPr>
              <a:t>, INFN, TERA</a:t>
            </a:r>
          </a:p>
        </p:txBody>
      </p:sp>
      <p:sp>
        <p:nvSpPr>
          <p:cNvPr id="18" name="TextBox 17">
            <a:extLst>
              <a:ext uri="{FF2B5EF4-FFF2-40B4-BE49-F238E27FC236}">
                <a16:creationId xmlns:a16="http://schemas.microsoft.com/office/drawing/2014/main" id="{C94763B4-9468-4300-B4BE-75496716BA1E}"/>
              </a:ext>
            </a:extLst>
          </p:cNvPr>
          <p:cNvSpPr txBox="1"/>
          <p:nvPr/>
        </p:nvSpPr>
        <p:spPr>
          <a:xfrm>
            <a:off x="229854" y="4343228"/>
            <a:ext cx="4510547" cy="830997"/>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Bent-linac pre-injector collaboration</a:t>
            </a:r>
            <a:endParaRPr lang="en-GB" sz="1400" dirty="0">
              <a:solidFill>
                <a:schemeClr val="accent3">
                  <a:lumMod val="50000"/>
                </a:schemeClr>
              </a:solidFill>
            </a:endParaRPr>
          </a:p>
          <a:p>
            <a:pPr algn="l"/>
            <a:r>
              <a:rPr lang="en-GB" sz="1400" dirty="0">
                <a:solidFill>
                  <a:srgbClr val="FF0000"/>
                </a:solidFill>
              </a:rPr>
              <a:t>2021/…</a:t>
            </a:r>
          </a:p>
          <a:p>
            <a:pPr marL="285750" indent="-285750" algn="l">
              <a:buFont typeface="Wingdings" panose="05000000000000000000" pitchFamily="2" charset="2"/>
              <a:buChar char="§"/>
            </a:pPr>
            <a:r>
              <a:rPr lang="en-GB" sz="1200" dirty="0">
                <a:solidFill>
                  <a:schemeClr val="accent3">
                    <a:lumMod val="50000"/>
                  </a:schemeClr>
                </a:solidFill>
              </a:rPr>
              <a:t>Engineering design and construction by Spanish industry</a:t>
            </a:r>
          </a:p>
          <a:p>
            <a:pPr algn="l"/>
            <a:r>
              <a:rPr lang="en-GB" sz="1400" dirty="0">
                <a:solidFill>
                  <a:schemeClr val="accent3">
                    <a:lumMod val="50000"/>
                  </a:schemeClr>
                </a:solidFill>
              </a:rPr>
              <a:t>CERN, CIEMAT</a:t>
            </a:r>
          </a:p>
        </p:txBody>
      </p:sp>
      <p:sp>
        <p:nvSpPr>
          <p:cNvPr id="19" name="TextBox 18">
            <a:extLst>
              <a:ext uri="{FF2B5EF4-FFF2-40B4-BE49-F238E27FC236}">
                <a16:creationId xmlns:a16="http://schemas.microsoft.com/office/drawing/2014/main" id="{70A17B50-40BC-4F7C-BF71-308476E50A70}"/>
              </a:ext>
            </a:extLst>
          </p:cNvPr>
          <p:cNvSpPr txBox="1"/>
          <p:nvPr/>
        </p:nvSpPr>
        <p:spPr>
          <a:xfrm>
            <a:off x="4951859" y="4666160"/>
            <a:ext cx="1987612" cy="1508105"/>
          </a:xfrm>
          <a:prstGeom prst="rect">
            <a:avLst/>
          </a:prstGeom>
          <a:noFill/>
        </p:spPr>
        <p:txBody>
          <a:bodyPr wrap="square" lIns="0" tIns="0" rIns="0" bIns="0" rtlCol="0">
            <a:spAutoFit/>
          </a:bodyPr>
          <a:lstStyle/>
          <a:p>
            <a:pPr algn="l"/>
            <a:r>
              <a:rPr lang="en-GB" sz="1400" dirty="0"/>
              <a:t>Starting from a CERN investment of 500 k€ for 2019/21, NIMMS has launched collaborations that have collected funding for ~4 M€ (factor 8 leverage factor) </a:t>
            </a:r>
          </a:p>
        </p:txBody>
      </p:sp>
      <p:sp>
        <p:nvSpPr>
          <p:cNvPr id="20" name="Arrow: Right 19">
            <a:extLst>
              <a:ext uri="{FF2B5EF4-FFF2-40B4-BE49-F238E27FC236}">
                <a16:creationId xmlns:a16="http://schemas.microsoft.com/office/drawing/2014/main" id="{B7C12746-459A-44E0-A31C-E60C0CFA5F9C}"/>
              </a:ext>
            </a:extLst>
          </p:cNvPr>
          <p:cNvSpPr/>
          <p:nvPr/>
        </p:nvSpPr>
        <p:spPr>
          <a:xfrm rot="18798699">
            <a:off x="6564092" y="2746025"/>
            <a:ext cx="323273" cy="282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8D9FE1E-87E3-4788-A110-15FDE425F852}"/>
              </a:ext>
            </a:extLst>
          </p:cNvPr>
          <p:cNvSpPr/>
          <p:nvPr/>
        </p:nvSpPr>
        <p:spPr>
          <a:xfrm rot="8931485">
            <a:off x="4874649" y="3576531"/>
            <a:ext cx="323273" cy="282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2A9A1BCF-416B-4AED-A1BB-02FABEF523B8}"/>
              </a:ext>
            </a:extLst>
          </p:cNvPr>
          <p:cNvSpPr/>
          <p:nvPr/>
        </p:nvSpPr>
        <p:spPr>
          <a:xfrm rot="7479225">
            <a:off x="4916600" y="4027765"/>
            <a:ext cx="469367" cy="282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3D3475AA-B5E1-4D29-855F-1A830C9F9DF8}"/>
              </a:ext>
            </a:extLst>
          </p:cNvPr>
          <p:cNvSpPr/>
          <p:nvPr/>
        </p:nvSpPr>
        <p:spPr>
          <a:xfrm rot="1762237">
            <a:off x="6663453" y="3700581"/>
            <a:ext cx="323273" cy="282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54ED6419-A962-4013-A30B-7ECE7D20108E}"/>
              </a:ext>
            </a:extLst>
          </p:cNvPr>
          <p:cNvSpPr/>
          <p:nvPr/>
        </p:nvSpPr>
        <p:spPr>
          <a:xfrm rot="13145301">
            <a:off x="4921916" y="2854060"/>
            <a:ext cx="323273" cy="2827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39272869-8455-4F3F-AD5D-2CC225C1693A}"/>
              </a:ext>
            </a:extLst>
          </p:cNvPr>
          <p:cNvSpPr txBox="1"/>
          <p:nvPr/>
        </p:nvSpPr>
        <p:spPr>
          <a:xfrm>
            <a:off x="229857" y="5306711"/>
            <a:ext cx="4510547" cy="646331"/>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2"/>
          </a:fillRef>
          <a:effectRef idx="1">
            <a:schemeClr val="accent2"/>
          </a:effectRef>
          <a:fontRef idx="minor">
            <a:schemeClr val="lt1"/>
          </a:fontRef>
        </p:style>
        <p:txBody>
          <a:bodyPr wrap="square" lIns="0" tIns="0" rIns="0" bIns="0" rtlCol="0">
            <a:spAutoFit/>
          </a:bodyPr>
          <a:lstStyle/>
          <a:p>
            <a:pPr algn="l"/>
            <a:r>
              <a:rPr lang="en-GB" sz="1400" b="1" dirty="0">
                <a:solidFill>
                  <a:srgbClr val="FF0000"/>
                </a:solidFill>
              </a:rPr>
              <a:t>Synchrotron design collaboration</a:t>
            </a:r>
            <a:endParaRPr lang="en-GB" sz="1400" dirty="0">
              <a:solidFill>
                <a:schemeClr val="accent3">
                  <a:lumMod val="50000"/>
                </a:schemeClr>
              </a:solidFill>
            </a:endParaRPr>
          </a:p>
          <a:p>
            <a:pPr algn="l"/>
            <a:r>
              <a:rPr lang="en-GB" sz="1400" dirty="0">
                <a:solidFill>
                  <a:srgbClr val="FF0000"/>
                </a:solidFill>
              </a:rPr>
              <a:t>2020/…</a:t>
            </a:r>
            <a:endParaRPr lang="en-GB" sz="1200" dirty="0">
              <a:solidFill>
                <a:schemeClr val="accent3">
                  <a:lumMod val="50000"/>
                </a:schemeClr>
              </a:solidFill>
            </a:endParaRPr>
          </a:p>
          <a:p>
            <a:pPr algn="l"/>
            <a:r>
              <a:rPr lang="en-GB" sz="1400" dirty="0">
                <a:solidFill>
                  <a:schemeClr val="accent3">
                    <a:lumMod val="50000"/>
                  </a:schemeClr>
                </a:solidFill>
              </a:rPr>
              <a:t>U. Melbourne, Cockcroft I. </a:t>
            </a:r>
          </a:p>
        </p:txBody>
      </p:sp>
      <p:sp>
        <p:nvSpPr>
          <p:cNvPr id="31" name="Callout: Left-Right Arrow 30">
            <a:extLst>
              <a:ext uri="{FF2B5EF4-FFF2-40B4-BE49-F238E27FC236}">
                <a16:creationId xmlns:a16="http://schemas.microsoft.com/office/drawing/2014/main" id="{7DE22A52-013C-47A8-8098-8DF938991CC1}"/>
              </a:ext>
            </a:extLst>
          </p:cNvPr>
          <p:cNvSpPr/>
          <p:nvPr/>
        </p:nvSpPr>
        <p:spPr>
          <a:xfrm>
            <a:off x="4740404" y="1224968"/>
            <a:ext cx="2371595" cy="461818"/>
          </a:xfrm>
          <a:prstGeom prst="leftRightArrowCallou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with SEEIIST</a:t>
            </a:r>
            <a:endParaRPr lang="en-GB" sz="1200" dirty="0"/>
          </a:p>
        </p:txBody>
      </p:sp>
    </p:spTree>
    <p:extLst>
      <p:ext uri="{BB962C8B-B14F-4D97-AF65-F5344CB8AC3E}">
        <p14:creationId xmlns:p14="http://schemas.microsoft.com/office/powerpoint/2010/main" val="1160768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0BCF92-B278-4C53-8075-96E5DA37DD37}"/>
              </a:ext>
            </a:extLst>
          </p:cNvPr>
          <p:cNvSpPr>
            <a:spLocks noGrp="1"/>
          </p:cNvSpPr>
          <p:nvPr>
            <p:ph type="title"/>
          </p:nvPr>
        </p:nvSpPr>
        <p:spPr/>
        <p:txBody>
          <a:bodyPr/>
          <a:lstStyle/>
          <a:p>
            <a:r>
              <a:rPr lang="en-GB" sz="3200" dirty="0"/>
              <a:t>Some conclusions - NIMMS and accelerator applications</a:t>
            </a:r>
          </a:p>
        </p:txBody>
      </p:sp>
      <p:sp>
        <p:nvSpPr>
          <p:cNvPr id="4" name="Date Placeholder 3">
            <a:extLst>
              <a:ext uri="{FF2B5EF4-FFF2-40B4-BE49-F238E27FC236}">
                <a16:creationId xmlns:a16="http://schemas.microsoft.com/office/drawing/2014/main" id="{03CA8A8D-7A04-40C7-872C-391EC494AB09}"/>
              </a:ext>
            </a:extLst>
          </p:cNvPr>
          <p:cNvSpPr>
            <a:spLocks noGrp="1"/>
          </p:cNvSpPr>
          <p:nvPr>
            <p:ph type="dt" sz="half" idx="10"/>
          </p:nvPr>
        </p:nvSpPr>
        <p:spPr/>
        <p:txBody>
          <a:bodyPr/>
          <a:lstStyle/>
          <a:p>
            <a:fld id="{23793A62-AA7E-5A4D-A43E-DF1B3593C4E5}" type="datetime1">
              <a:rPr lang="en-US" smtClean="0"/>
              <a:t>10/19/2020</a:t>
            </a:fld>
            <a:endParaRPr lang="en-US" dirty="0"/>
          </a:p>
        </p:txBody>
      </p:sp>
      <p:sp>
        <p:nvSpPr>
          <p:cNvPr id="6" name="Slide Number Placeholder 5">
            <a:extLst>
              <a:ext uri="{FF2B5EF4-FFF2-40B4-BE49-F238E27FC236}">
                <a16:creationId xmlns:a16="http://schemas.microsoft.com/office/drawing/2014/main" id="{3EC54EE4-EA4A-4BE1-8426-EA2415D825B4}"/>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7" name="Footer Placeholder 4">
            <a:extLst>
              <a:ext uri="{FF2B5EF4-FFF2-40B4-BE49-F238E27FC236}">
                <a16:creationId xmlns:a16="http://schemas.microsoft.com/office/drawing/2014/main" id="{3C58BFD5-0A6B-4696-9CC4-8CB3E075278F}"/>
              </a:ext>
            </a:extLst>
          </p:cNvPr>
          <p:cNvSpPr>
            <a:spLocks noGrp="1"/>
          </p:cNvSpPr>
          <p:nvPr>
            <p:ph type="ftr" sz="quarter" idx="11"/>
          </p:nvPr>
        </p:nvSpPr>
        <p:spPr>
          <a:xfrm>
            <a:off x="4259262" y="6356350"/>
            <a:ext cx="6572221" cy="365125"/>
          </a:xfrm>
        </p:spPr>
        <p:txBody>
          <a:bodyPr/>
          <a:lstStyle/>
          <a:p>
            <a:r>
              <a:rPr lang="en-US" dirty="0"/>
              <a:t>M. Vretenar | NIMMS</a:t>
            </a:r>
          </a:p>
        </p:txBody>
      </p:sp>
      <p:sp>
        <p:nvSpPr>
          <p:cNvPr id="8" name="TextBox 7">
            <a:extLst>
              <a:ext uri="{FF2B5EF4-FFF2-40B4-BE49-F238E27FC236}">
                <a16:creationId xmlns:a16="http://schemas.microsoft.com/office/drawing/2014/main" id="{492ADF65-E879-40E1-AAF1-DAA2C3E29AD4}"/>
              </a:ext>
            </a:extLst>
          </p:cNvPr>
          <p:cNvSpPr txBox="1"/>
          <p:nvPr/>
        </p:nvSpPr>
        <p:spPr>
          <a:xfrm>
            <a:off x="369455" y="1018365"/>
            <a:ext cx="7527636" cy="1985159"/>
          </a:xfrm>
          <a:prstGeom prst="rect">
            <a:avLst/>
          </a:prstGeom>
          <a:noFill/>
        </p:spPr>
        <p:txBody>
          <a:bodyPr wrap="square" lIns="0" tIns="0" rIns="0" bIns="0" rtlCol="0">
            <a:spAutoFit/>
          </a:bodyPr>
          <a:lstStyle/>
          <a:p>
            <a:pPr algn="l"/>
            <a:r>
              <a:rPr lang="en-GB" dirty="0"/>
              <a:t>The next years will be critical for the future of particle physics and of basic research in general.</a:t>
            </a:r>
          </a:p>
          <a:p>
            <a:pPr algn="l"/>
            <a:endParaRPr lang="en-GB" sz="1000" dirty="0"/>
          </a:p>
          <a:p>
            <a:pPr algn="l"/>
            <a:r>
              <a:rPr lang="en-GB" dirty="0"/>
              <a:t>We need to show the </a:t>
            </a:r>
            <a:r>
              <a:rPr lang="en-GB" dirty="0">
                <a:solidFill>
                  <a:srgbClr val="FF0000"/>
                </a:solidFill>
              </a:rPr>
              <a:t>impact on society of our technologies </a:t>
            </a:r>
            <a:r>
              <a:rPr lang="en-GB" dirty="0"/>
              <a:t>by investing on applications of accelerators and in general of particle physics.</a:t>
            </a:r>
          </a:p>
          <a:p>
            <a:pPr algn="l"/>
            <a:endParaRPr lang="en-GB" sz="1100" dirty="0"/>
          </a:p>
          <a:p>
            <a:pPr algn="l"/>
            <a:r>
              <a:rPr lang="en-GB" dirty="0"/>
              <a:t>There is a wealth of </a:t>
            </a:r>
            <a:r>
              <a:rPr lang="en-GB" dirty="0">
                <a:solidFill>
                  <a:srgbClr val="FF0000"/>
                </a:solidFill>
              </a:rPr>
              <a:t>applications of accelerators </a:t>
            </a:r>
            <a:r>
              <a:rPr lang="en-GB" dirty="0"/>
              <a:t>waiting to be developed not only in medicine, but also in environment, energy, security, industry,… </a:t>
            </a:r>
          </a:p>
        </p:txBody>
      </p:sp>
      <p:graphicFrame>
        <p:nvGraphicFramePr>
          <p:cNvPr id="9" name="Diagram 8">
            <a:extLst>
              <a:ext uri="{FF2B5EF4-FFF2-40B4-BE49-F238E27FC236}">
                <a16:creationId xmlns:a16="http://schemas.microsoft.com/office/drawing/2014/main" id="{826DC47F-11D9-4DCA-9B8B-3B842A5F93EB}"/>
              </a:ext>
            </a:extLst>
          </p:cNvPr>
          <p:cNvGraphicFramePr/>
          <p:nvPr>
            <p:extLst>
              <p:ext uri="{D42A27DB-BD31-4B8C-83A1-F6EECF244321}">
                <p14:modId xmlns:p14="http://schemas.microsoft.com/office/powerpoint/2010/main" val="2500625557"/>
              </p:ext>
            </p:extLst>
          </p:nvPr>
        </p:nvGraphicFramePr>
        <p:xfrm>
          <a:off x="8460161" y="1002233"/>
          <a:ext cx="3196952" cy="2754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a:extLst>
              <a:ext uri="{FF2B5EF4-FFF2-40B4-BE49-F238E27FC236}">
                <a16:creationId xmlns:a16="http://schemas.microsoft.com/office/drawing/2014/main" id="{618969AD-E410-41FE-9F93-FA5AABF8414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69455" y="3264053"/>
            <a:ext cx="3715014" cy="2089695"/>
          </a:xfrm>
          <a:prstGeom prst="rect">
            <a:avLst/>
          </a:prstGeom>
        </p:spPr>
      </p:pic>
      <p:sp>
        <p:nvSpPr>
          <p:cNvPr id="12" name="Oval 11">
            <a:extLst>
              <a:ext uri="{FF2B5EF4-FFF2-40B4-BE49-F238E27FC236}">
                <a16:creationId xmlns:a16="http://schemas.microsoft.com/office/drawing/2014/main" id="{8B9F57CD-7F43-4982-82BE-4BF5B325B595}"/>
              </a:ext>
            </a:extLst>
          </p:cNvPr>
          <p:cNvSpPr/>
          <p:nvPr/>
        </p:nvSpPr>
        <p:spPr>
          <a:xfrm>
            <a:off x="11182155" y="1660498"/>
            <a:ext cx="983166" cy="2955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NIMMS</a:t>
            </a:r>
            <a:endParaRPr lang="en-GB" sz="1200" dirty="0"/>
          </a:p>
        </p:txBody>
      </p:sp>
      <p:sp>
        <p:nvSpPr>
          <p:cNvPr id="13" name="TextBox 12">
            <a:extLst>
              <a:ext uri="{FF2B5EF4-FFF2-40B4-BE49-F238E27FC236}">
                <a16:creationId xmlns:a16="http://schemas.microsoft.com/office/drawing/2014/main" id="{B6F67EDD-A4F1-4C3F-8A76-2F28F5D198C5}"/>
              </a:ext>
            </a:extLst>
          </p:cNvPr>
          <p:cNvSpPr txBox="1"/>
          <p:nvPr/>
        </p:nvSpPr>
        <p:spPr>
          <a:xfrm>
            <a:off x="369455" y="5467926"/>
            <a:ext cx="3672835" cy="738664"/>
          </a:xfrm>
          <a:prstGeom prst="rect">
            <a:avLst/>
          </a:prstGeom>
          <a:noFill/>
        </p:spPr>
        <p:txBody>
          <a:bodyPr wrap="square" lIns="0" tIns="0" rIns="0" bIns="0" rtlCol="0">
            <a:spAutoFit/>
          </a:bodyPr>
          <a:lstStyle/>
          <a:p>
            <a:pPr algn="l"/>
            <a:r>
              <a:rPr lang="en-GB" sz="1200" dirty="0"/>
              <a:t>The right way to communicate future projects:</a:t>
            </a:r>
          </a:p>
          <a:p>
            <a:pPr algn="l"/>
            <a:r>
              <a:rPr lang="en-GB" sz="1200" i="1" dirty="0"/>
              <a:t>In the «Code of the Universe» exhibition on CERN and FCC 10 out of the 38 panels quote applications, to medicine (3) and more general (7).</a:t>
            </a:r>
          </a:p>
        </p:txBody>
      </p:sp>
      <p:sp>
        <p:nvSpPr>
          <p:cNvPr id="14" name="TextBox 13">
            <a:extLst>
              <a:ext uri="{FF2B5EF4-FFF2-40B4-BE49-F238E27FC236}">
                <a16:creationId xmlns:a16="http://schemas.microsoft.com/office/drawing/2014/main" id="{97D2DACE-7F0B-4CD3-9B11-3D110499CA2B}"/>
              </a:ext>
            </a:extLst>
          </p:cNvPr>
          <p:cNvSpPr txBox="1"/>
          <p:nvPr/>
        </p:nvSpPr>
        <p:spPr>
          <a:xfrm>
            <a:off x="7044205" y="3906423"/>
            <a:ext cx="5018138" cy="2300630"/>
          </a:xfrm>
          <a:prstGeom prst="rect">
            <a:avLst/>
          </a:prstGeom>
          <a:noFill/>
        </p:spPr>
        <p:txBody>
          <a:bodyPr wrap="square" lIns="0" tIns="0" rIns="0" bIns="0" rtlCol="0">
            <a:spAutoFit/>
          </a:bodyPr>
          <a:lstStyle/>
          <a:p>
            <a:r>
              <a:rPr lang="en-GB" sz="1600" i="1" dirty="0"/>
              <a:t>Our community needs to address seriously this issue. </a:t>
            </a:r>
            <a:r>
              <a:rPr lang="en-GB" sz="1600" dirty="0"/>
              <a:t>For medicine, is the limited “seed-funding” KT-MA scheme the right tool to address it at CERN?</a:t>
            </a:r>
          </a:p>
          <a:p>
            <a:pPr algn="l"/>
            <a:endParaRPr lang="en-GB" sz="1100" dirty="0"/>
          </a:p>
          <a:p>
            <a:pPr algn="l"/>
            <a:r>
              <a:rPr lang="en-GB" sz="1600" dirty="0"/>
              <a:t>We need wide programs like NIMMS, to federate initiatives, provide coherence, ensure connection with final users, launch new initiatives, offer coordination, support and (some) funding.</a:t>
            </a:r>
          </a:p>
          <a:p>
            <a:pPr algn="l"/>
            <a:endParaRPr lang="en-GB" sz="1050" dirty="0"/>
          </a:p>
          <a:p>
            <a:pPr algn="l"/>
            <a:r>
              <a:rPr lang="en-GB" sz="1600" dirty="0"/>
              <a:t>Recognition as a strategic direction for our community.  </a:t>
            </a:r>
          </a:p>
        </p:txBody>
      </p:sp>
      <p:sp>
        <p:nvSpPr>
          <p:cNvPr id="18" name="TextBox 17">
            <a:extLst>
              <a:ext uri="{FF2B5EF4-FFF2-40B4-BE49-F238E27FC236}">
                <a16:creationId xmlns:a16="http://schemas.microsoft.com/office/drawing/2014/main" id="{B0C8C3A0-A8F4-4A31-918B-99908C6C77EB}"/>
              </a:ext>
            </a:extLst>
          </p:cNvPr>
          <p:cNvSpPr txBox="1"/>
          <p:nvPr/>
        </p:nvSpPr>
        <p:spPr>
          <a:xfrm>
            <a:off x="7592291" y="3277343"/>
            <a:ext cx="1672686" cy="369332"/>
          </a:xfrm>
          <a:prstGeom prst="rect">
            <a:avLst/>
          </a:prstGeom>
          <a:noFill/>
        </p:spPr>
        <p:txBody>
          <a:bodyPr wrap="square" lIns="0" tIns="0" rIns="0" bIns="0" rtlCol="0">
            <a:spAutoFit/>
          </a:bodyPr>
          <a:lstStyle/>
          <a:p>
            <a:pPr algn="l"/>
            <a:r>
              <a:rPr lang="fr-CH" sz="1200" i="1" dirty="0"/>
              <a:t>The </a:t>
            </a:r>
            <a:r>
              <a:rPr lang="fr-CH" sz="1200" i="1" dirty="0" err="1"/>
              <a:t>virtuous</a:t>
            </a:r>
            <a:r>
              <a:rPr lang="fr-CH" sz="1200" i="1" dirty="0"/>
              <a:t> </a:t>
            </a:r>
            <a:r>
              <a:rPr lang="fr-CH" sz="1200" i="1" dirty="0" err="1"/>
              <a:t>circle</a:t>
            </a:r>
            <a:r>
              <a:rPr lang="fr-CH" sz="1200" i="1" dirty="0"/>
              <a:t> of </a:t>
            </a:r>
            <a:r>
              <a:rPr lang="fr-CH" sz="1200" i="1" dirty="0" err="1"/>
              <a:t>scientific</a:t>
            </a:r>
            <a:r>
              <a:rPr lang="fr-CH" sz="1200" i="1" dirty="0"/>
              <a:t> innovation</a:t>
            </a:r>
            <a:endParaRPr lang="en-GB" sz="1200" i="1" dirty="0"/>
          </a:p>
        </p:txBody>
      </p:sp>
      <p:sp>
        <p:nvSpPr>
          <p:cNvPr id="19" name="TextBox 18">
            <a:extLst>
              <a:ext uri="{FF2B5EF4-FFF2-40B4-BE49-F238E27FC236}">
                <a16:creationId xmlns:a16="http://schemas.microsoft.com/office/drawing/2014/main" id="{E3C260CB-0B4E-482C-B199-99A884C11AD4}"/>
              </a:ext>
            </a:extLst>
          </p:cNvPr>
          <p:cNvSpPr txBox="1"/>
          <p:nvPr/>
        </p:nvSpPr>
        <p:spPr>
          <a:xfrm>
            <a:off x="4376360" y="5405507"/>
            <a:ext cx="2355008" cy="846386"/>
          </a:xfrm>
          <a:prstGeom prst="rect">
            <a:avLst/>
          </a:prstGeom>
          <a:noFill/>
        </p:spPr>
        <p:txBody>
          <a:bodyPr wrap="square" lIns="0" tIns="0" rIns="0" bIns="0" rtlCol="0">
            <a:spAutoFit/>
          </a:bodyPr>
          <a:lstStyle/>
          <a:p>
            <a:pPr algn="l"/>
            <a:r>
              <a:rPr lang="en-GB" sz="1100" dirty="0"/>
              <a:t>2017 EuCARD2 Report on Accelerator Applications:</a:t>
            </a:r>
          </a:p>
          <a:p>
            <a:pPr algn="l"/>
            <a:r>
              <a:rPr lang="en-GB" sz="1100" i="1" dirty="0"/>
              <a:t>http://apae.ific.uv.es/apae/wp-content/uploads/2015/04/EuCARD_Applications-of-Accelerators-2017.pdf</a:t>
            </a:r>
          </a:p>
        </p:txBody>
      </p:sp>
      <p:pic>
        <p:nvPicPr>
          <p:cNvPr id="21" name="Picture 20">
            <a:extLst>
              <a:ext uri="{FF2B5EF4-FFF2-40B4-BE49-F238E27FC236}">
                <a16:creationId xmlns:a16="http://schemas.microsoft.com/office/drawing/2014/main" id="{A3D06D6A-620F-492C-99A8-F894EBBD662B}"/>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4571620" y="3280000"/>
            <a:ext cx="1423430" cy="2021052"/>
          </a:xfrm>
          <a:prstGeom prst="rect">
            <a:avLst/>
          </a:prstGeom>
          <a:ln>
            <a:solidFill>
              <a:srgbClr val="2F2F2F"/>
            </a:solidFill>
          </a:ln>
        </p:spPr>
      </p:pic>
    </p:spTree>
    <p:extLst>
      <p:ext uri="{BB962C8B-B14F-4D97-AF65-F5344CB8AC3E}">
        <p14:creationId xmlns:p14="http://schemas.microsoft.com/office/powerpoint/2010/main" val="16264031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D77867-E823-4B75-8651-EABAC58120A0}"/>
              </a:ext>
            </a:extLst>
          </p:cNvPr>
          <p:cNvSpPr>
            <a:spLocks noGrp="1"/>
          </p:cNvSpPr>
          <p:nvPr>
            <p:ph type="title"/>
          </p:nvPr>
        </p:nvSpPr>
        <p:spPr/>
        <p:txBody>
          <a:bodyPr/>
          <a:lstStyle/>
          <a:p>
            <a:r>
              <a:rPr lang="fr-CH" dirty="0"/>
              <a:t> </a:t>
            </a:r>
            <a:endParaRPr lang="en-GB" dirty="0"/>
          </a:p>
        </p:txBody>
      </p:sp>
      <p:sp>
        <p:nvSpPr>
          <p:cNvPr id="4" name="Date Placeholder 3">
            <a:extLst>
              <a:ext uri="{FF2B5EF4-FFF2-40B4-BE49-F238E27FC236}">
                <a16:creationId xmlns:a16="http://schemas.microsoft.com/office/drawing/2014/main" id="{B9121AB7-B074-4D7E-BA46-50B3278C6CA8}"/>
              </a:ext>
            </a:extLst>
          </p:cNvPr>
          <p:cNvSpPr>
            <a:spLocks noGrp="1"/>
          </p:cNvSpPr>
          <p:nvPr>
            <p:ph type="dt" sz="half" idx="10"/>
          </p:nvPr>
        </p:nvSpPr>
        <p:spPr/>
        <p:txBody>
          <a:bodyPr/>
          <a:lstStyle/>
          <a:p>
            <a:fld id="{23793A62-AA7E-5A4D-A43E-DF1B3593C4E5}" type="datetime1">
              <a:rPr lang="en-US" smtClean="0"/>
              <a:t>10/19/2020</a:t>
            </a:fld>
            <a:endParaRPr lang="en-US" dirty="0"/>
          </a:p>
        </p:txBody>
      </p:sp>
      <p:sp>
        <p:nvSpPr>
          <p:cNvPr id="5" name="Footer Placeholder 4">
            <a:extLst>
              <a:ext uri="{FF2B5EF4-FFF2-40B4-BE49-F238E27FC236}">
                <a16:creationId xmlns:a16="http://schemas.microsoft.com/office/drawing/2014/main" id="{4F2C6DDE-F673-453A-8001-6BE675405FBE}"/>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FB95DADD-F155-4BD8-9A52-D3772C32C5A5}"/>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8" name="Picture 7">
            <a:extLst>
              <a:ext uri="{FF2B5EF4-FFF2-40B4-BE49-F238E27FC236}">
                <a16:creationId xmlns:a16="http://schemas.microsoft.com/office/drawing/2014/main" id="{692B5E6E-87D7-484A-A5FB-584FF17DD6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831" y="884583"/>
            <a:ext cx="12113169" cy="4586853"/>
          </a:xfrm>
          <a:prstGeom prst="rect">
            <a:avLst/>
          </a:prstGeom>
        </p:spPr>
      </p:pic>
      <p:sp>
        <p:nvSpPr>
          <p:cNvPr id="9" name="TextBox 8">
            <a:extLst>
              <a:ext uri="{FF2B5EF4-FFF2-40B4-BE49-F238E27FC236}">
                <a16:creationId xmlns:a16="http://schemas.microsoft.com/office/drawing/2014/main" id="{C17CED35-3E5D-4BE2-8351-FFAD47D64A62}"/>
              </a:ext>
            </a:extLst>
          </p:cNvPr>
          <p:cNvSpPr txBox="1"/>
          <p:nvPr/>
        </p:nvSpPr>
        <p:spPr>
          <a:xfrm>
            <a:off x="1613592" y="5347992"/>
            <a:ext cx="9577943" cy="923330"/>
          </a:xfrm>
          <a:prstGeom prst="rect">
            <a:avLst/>
          </a:prstGeom>
          <a:noFill/>
        </p:spPr>
        <p:txBody>
          <a:bodyPr wrap="none" lIns="0" tIns="0" rIns="0" bIns="0" rtlCol="0">
            <a:spAutoFit/>
          </a:bodyPr>
          <a:lstStyle/>
          <a:p>
            <a:pPr algn="l"/>
            <a:r>
              <a:rPr lang="en-GB" sz="6000"/>
              <a:t>Thank you for your attention</a:t>
            </a:r>
          </a:p>
        </p:txBody>
      </p:sp>
      <p:sp>
        <p:nvSpPr>
          <p:cNvPr id="11" name="TextBox 10">
            <a:extLst>
              <a:ext uri="{FF2B5EF4-FFF2-40B4-BE49-F238E27FC236}">
                <a16:creationId xmlns:a16="http://schemas.microsoft.com/office/drawing/2014/main" id="{5EE801D0-EE70-41DF-B5A3-8170E1153B9D}"/>
              </a:ext>
            </a:extLst>
          </p:cNvPr>
          <p:cNvSpPr txBox="1"/>
          <p:nvPr/>
        </p:nvSpPr>
        <p:spPr>
          <a:xfrm>
            <a:off x="10017161" y="4986505"/>
            <a:ext cx="1771639" cy="276999"/>
          </a:xfrm>
          <a:prstGeom prst="rect">
            <a:avLst/>
          </a:prstGeom>
          <a:solidFill>
            <a:srgbClr val="FFFF00"/>
          </a:solidFill>
        </p:spPr>
        <p:txBody>
          <a:bodyPr wrap="none" rtlCol="0">
            <a:spAutoFit/>
          </a:bodyPr>
          <a:lstStyle/>
          <a:p>
            <a:r>
              <a:rPr lang="fr-CH" sz="1200" i="1" dirty="0"/>
              <a:t>the </a:t>
            </a:r>
            <a:r>
              <a:rPr lang="fr-CH" sz="1200" i="1" dirty="0" err="1"/>
              <a:t>MedAUSTRON</a:t>
            </a:r>
            <a:r>
              <a:rPr lang="fr-CH" sz="1200" i="1" dirty="0"/>
              <a:t> hall</a:t>
            </a:r>
            <a:endParaRPr lang="en-GB" sz="1200" i="1" dirty="0"/>
          </a:p>
        </p:txBody>
      </p:sp>
    </p:spTree>
    <p:extLst>
      <p:ext uri="{BB962C8B-B14F-4D97-AF65-F5344CB8AC3E}">
        <p14:creationId xmlns:p14="http://schemas.microsoft.com/office/powerpoint/2010/main" val="26643920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91214"/>
          </a:xfrm>
          <a:solidFill>
            <a:srgbClr val="FFC000"/>
          </a:solidFill>
        </p:spPr>
        <p:txBody>
          <a:bodyPr anchor="ctr">
            <a:noAutofit/>
          </a:bodyPr>
          <a:lstStyle/>
          <a:p>
            <a:pPr marL="360000">
              <a:spcBef>
                <a:spcPts val="0"/>
              </a:spcBef>
            </a:pPr>
            <a:r>
              <a:rPr lang="en-US" dirty="0"/>
              <a:t>Particle accelerators: a formidable tool for medicine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8" name="TextBox 7"/>
          <p:cNvSpPr txBox="1"/>
          <p:nvPr/>
        </p:nvSpPr>
        <p:spPr>
          <a:xfrm>
            <a:off x="119484" y="891214"/>
            <a:ext cx="4154701" cy="5478423"/>
          </a:xfrm>
          <a:prstGeom prst="rect">
            <a:avLst/>
          </a:prstGeom>
          <a:noFill/>
        </p:spPr>
        <p:txBody>
          <a:bodyPr wrap="square" rtlCol="0">
            <a:spAutoFit/>
          </a:bodyPr>
          <a:lstStyle/>
          <a:p>
            <a:pPr marL="285750" indent="-285750" defTabSz="457200">
              <a:spcAft>
                <a:spcPts val="600"/>
              </a:spcAft>
              <a:buFont typeface="Wingdings" panose="05000000000000000000" pitchFamily="2" charset="2"/>
              <a:buChar char="Ø"/>
            </a:pPr>
            <a:r>
              <a:rPr lang="en-GB" sz="2000" dirty="0">
                <a:solidFill>
                  <a:prstClr val="black"/>
                </a:solidFill>
                <a:latin typeface="Calibri"/>
              </a:rPr>
              <a:t>Particle beams (primary and secondary) precisely deliver large amounts of energy to small volumes, penetrate in depth (different from lasers) and interact with cells, molecules, and atoms (electrons and nuclei).</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Particles beams can activate the nuclei generating radiation that can destroy cancerous cells or can be detected from outside</a:t>
            </a:r>
          </a:p>
          <a:p>
            <a:pPr marL="285750" indent="-285750" defTabSz="457200">
              <a:spcAft>
                <a:spcPts val="600"/>
              </a:spcAft>
              <a:buFont typeface="Wingdings" panose="05000000000000000000" pitchFamily="2" charset="2"/>
              <a:buChar char="Ø"/>
            </a:pPr>
            <a:r>
              <a:rPr lang="en-GB" sz="2000" dirty="0">
                <a:solidFill>
                  <a:prstClr val="black"/>
                </a:solidFill>
                <a:latin typeface="Calibri"/>
              </a:rPr>
              <a:t>Accelerators are the way to realise the old dream of a </a:t>
            </a:r>
            <a:r>
              <a:rPr lang="en-GB" sz="2000" b="1" dirty="0">
                <a:solidFill>
                  <a:srgbClr val="C00000"/>
                </a:solidFill>
                <a:latin typeface="Calibri"/>
              </a:rPr>
              <a:t>bloodless surgery and imaging</a:t>
            </a:r>
            <a:r>
              <a:rPr lang="en-GB" sz="2000" dirty="0">
                <a:solidFill>
                  <a:prstClr val="black"/>
                </a:solidFill>
                <a:latin typeface="Calibri"/>
              </a:rPr>
              <a:t>: penetrate into the human body to </a:t>
            </a:r>
            <a:r>
              <a:rPr lang="en-GB" sz="2000" dirty="0">
                <a:solidFill>
                  <a:srgbClr val="C00000"/>
                </a:solidFill>
                <a:latin typeface="Calibri"/>
              </a:rPr>
              <a:t>treat diseases </a:t>
            </a:r>
            <a:r>
              <a:rPr lang="en-GB" sz="2000" dirty="0">
                <a:solidFill>
                  <a:prstClr val="black"/>
                </a:solidFill>
                <a:latin typeface="Calibri"/>
              </a:rPr>
              <a:t>and to </a:t>
            </a:r>
            <a:r>
              <a:rPr lang="en-GB" sz="2000" dirty="0">
                <a:solidFill>
                  <a:srgbClr val="C00000"/>
                </a:solidFill>
                <a:latin typeface="Calibri"/>
              </a:rPr>
              <a:t>observe internal organs</a:t>
            </a:r>
            <a:r>
              <a:rPr lang="en-GB" sz="2000" dirty="0">
                <a:solidFill>
                  <a:prstClr val="black"/>
                </a:solidFill>
                <a:latin typeface="Calibri"/>
              </a:rPr>
              <a:t> without using surgical tools.</a:t>
            </a:r>
          </a:p>
        </p:txBody>
      </p:sp>
      <p:sp>
        <p:nvSpPr>
          <p:cNvPr id="12" name="TextBox 11"/>
          <p:cNvSpPr txBox="1"/>
          <p:nvPr/>
        </p:nvSpPr>
        <p:spPr>
          <a:xfrm>
            <a:off x="4612261" y="4249300"/>
            <a:ext cx="3435187" cy="1938992"/>
          </a:xfrm>
          <a:prstGeom prst="rect">
            <a:avLst/>
          </a:prstGeom>
          <a:noFill/>
        </p:spPr>
        <p:txBody>
          <a:bodyPr wrap="square" rtlCol="0">
            <a:spAutoFit/>
          </a:bodyPr>
          <a:lstStyle/>
          <a:p>
            <a:r>
              <a:rPr lang="fr-CH" dirty="0"/>
              <a:t>Nuclear </a:t>
            </a:r>
            <a:r>
              <a:rPr lang="fr-CH" dirty="0" err="1"/>
              <a:t>medicine</a:t>
            </a:r>
            <a:r>
              <a:rPr lang="fr-CH" dirty="0"/>
              <a:t>:</a:t>
            </a:r>
          </a:p>
          <a:p>
            <a:r>
              <a:rPr lang="en-GB" sz="1400" i="1" dirty="0"/>
              <a:t>application of radioactive substances in the diagnosis and treatment of disease</a:t>
            </a:r>
          </a:p>
          <a:p>
            <a:endParaRPr lang="en-GB" sz="1400" i="1" dirty="0"/>
          </a:p>
          <a:p>
            <a:r>
              <a:rPr lang="fr-CH" dirty="0"/>
              <a:t>Radiation </a:t>
            </a:r>
            <a:r>
              <a:rPr lang="fr-CH" dirty="0" err="1"/>
              <a:t>therapy</a:t>
            </a:r>
            <a:r>
              <a:rPr lang="fr-CH" dirty="0"/>
              <a:t>:</a:t>
            </a:r>
          </a:p>
          <a:p>
            <a:r>
              <a:rPr lang="en-GB" sz="1400" i="1" dirty="0"/>
              <a:t>therapy using ionizing radiation, generally as part of cancer treatment to control or kill malignant cells</a:t>
            </a:r>
          </a:p>
        </p:txBody>
      </p:sp>
      <p:sp>
        <p:nvSpPr>
          <p:cNvPr id="17" name="TextBox 16">
            <a:extLst>
              <a:ext uri="{FF2B5EF4-FFF2-40B4-BE49-F238E27FC236}">
                <a16:creationId xmlns:a16="http://schemas.microsoft.com/office/drawing/2014/main" id="{1A722BF8-61BC-46D7-9805-82F398E636E6}"/>
              </a:ext>
            </a:extLst>
          </p:cNvPr>
          <p:cNvSpPr txBox="1"/>
          <p:nvPr/>
        </p:nvSpPr>
        <p:spPr>
          <a:xfrm>
            <a:off x="11248117" y="1145447"/>
            <a:ext cx="903890" cy="3077766"/>
          </a:xfrm>
          <a:prstGeom prst="rect">
            <a:avLst/>
          </a:prstGeom>
          <a:noFill/>
        </p:spPr>
        <p:txBody>
          <a:bodyPr wrap="square" rtlCol="0">
            <a:spAutoFit/>
          </a:bodyPr>
          <a:lstStyle/>
          <a:p>
            <a:r>
              <a:rPr lang="fr-CH" sz="1200" dirty="0"/>
              <a:t>≈ 75</a:t>
            </a:r>
          </a:p>
          <a:p>
            <a:r>
              <a:rPr lang="fr-CH" sz="1200" dirty="0"/>
              <a:t>12</a:t>
            </a:r>
          </a:p>
          <a:p>
            <a:endParaRPr lang="fr-CH" sz="1200" dirty="0"/>
          </a:p>
          <a:p>
            <a:r>
              <a:rPr lang="fr-CH" sz="1200" dirty="0"/>
              <a:t>&gt;300</a:t>
            </a:r>
          </a:p>
          <a:p>
            <a:endParaRPr lang="fr-CH" sz="800" dirty="0"/>
          </a:p>
          <a:p>
            <a:r>
              <a:rPr lang="fr-CH" sz="1200" dirty="0"/>
              <a:t>0</a:t>
            </a:r>
          </a:p>
          <a:p>
            <a:endParaRPr lang="fr-CH" sz="1200" dirty="0"/>
          </a:p>
          <a:p>
            <a:endParaRPr lang="fr-CH" sz="1200" dirty="0"/>
          </a:p>
          <a:p>
            <a:r>
              <a:rPr lang="fr-CH" sz="1200" dirty="0"/>
              <a:t>≈ 14’000</a:t>
            </a:r>
          </a:p>
          <a:p>
            <a:endParaRPr lang="fr-CH" sz="600" dirty="0"/>
          </a:p>
          <a:p>
            <a:r>
              <a:rPr lang="fr-CH" sz="1200" dirty="0"/>
              <a:t>7</a:t>
            </a:r>
          </a:p>
          <a:p>
            <a:endParaRPr lang="fr-CH" sz="1200" dirty="0"/>
          </a:p>
          <a:p>
            <a:endParaRPr lang="fr-CH" sz="700" dirty="0"/>
          </a:p>
          <a:p>
            <a:endParaRPr lang="fr-CH" sz="700" dirty="0"/>
          </a:p>
          <a:p>
            <a:r>
              <a:rPr lang="fr-CH" sz="1200" dirty="0"/>
              <a:t>≈ 1’500</a:t>
            </a:r>
          </a:p>
          <a:p>
            <a:endParaRPr lang="fr-CH" sz="1000" dirty="0"/>
          </a:p>
          <a:p>
            <a:endParaRPr lang="fr-CH" sz="1200" dirty="0"/>
          </a:p>
          <a:p>
            <a:r>
              <a:rPr lang="fr-CH" sz="1200" dirty="0"/>
              <a:t>0</a:t>
            </a:r>
          </a:p>
        </p:txBody>
      </p:sp>
      <p:pic>
        <p:nvPicPr>
          <p:cNvPr id="19" name="Picture 18">
            <a:extLst>
              <a:ext uri="{FF2B5EF4-FFF2-40B4-BE49-F238E27FC236}">
                <a16:creationId xmlns:a16="http://schemas.microsoft.com/office/drawing/2014/main" id="{49C6A30D-8324-43CF-AC63-7C120D9F70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58646" y="1000162"/>
            <a:ext cx="6277134" cy="3249138"/>
          </a:xfrm>
          <a:prstGeom prst="rect">
            <a:avLst/>
          </a:prstGeom>
        </p:spPr>
      </p:pic>
      <p:sp>
        <p:nvSpPr>
          <p:cNvPr id="21" name="TextBox 20">
            <a:extLst>
              <a:ext uri="{FF2B5EF4-FFF2-40B4-BE49-F238E27FC236}">
                <a16:creationId xmlns:a16="http://schemas.microsoft.com/office/drawing/2014/main" id="{A4F11A24-8D94-43AC-A5A0-054311E9A35E}"/>
              </a:ext>
            </a:extLst>
          </p:cNvPr>
          <p:cNvSpPr txBox="1"/>
          <p:nvPr/>
        </p:nvSpPr>
        <p:spPr>
          <a:xfrm rot="5400000">
            <a:off x="10088004" y="1983533"/>
            <a:ext cx="1879481"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400" dirty="0"/>
              <a:t>Cancer </a:t>
            </a:r>
            <a:r>
              <a:rPr lang="fr-CH" sz="1400" dirty="0" err="1"/>
              <a:t>treatment</a:t>
            </a:r>
            <a:endParaRPr lang="en-GB" sz="1400" dirty="0"/>
          </a:p>
        </p:txBody>
      </p:sp>
      <p:sp>
        <p:nvSpPr>
          <p:cNvPr id="23" name="TextBox 22">
            <a:extLst>
              <a:ext uri="{FF2B5EF4-FFF2-40B4-BE49-F238E27FC236}">
                <a16:creationId xmlns:a16="http://schemas.microsoft.com/office/drawing/2014/main" id="{9F50E73D-A859-4100-837C-268F643C9A6E}"/>
              </a:ext>
            </a:extLst>
          </p:cNvPr>
          <p:cNvSpPr txBox="1"/>
          <p:nvPr/>
        </p:nvSpPr>
        <p:spPr>
          <a:xfrm rot="5400000">
            <a:off x="10707928" y="3446912"/>
            <a:ext cx="685800" cy="261610"/>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100" dirty="0"/>
              <a:t>Imaging</a:t>
            </a:r>
            <a:endParaRPr lang="en-GB" sz="1100" dirty="0"/>
          </a:p>
        </p:txBody>
      </p:sp>
      <p:sp>
        <p:nvSpPr>
          <p:cNvPr id="25" name="TextBox 24">
            <a:extLst>
              <a:ext uri="{FF2B5EF4-FFF2-40B4-BE49-F238E27FC236}">
                <a16:creationId xmlns:a16="http://schemas.microsoft.com/office/drawing/2014/main" id="{07EFC904-A8E2-4ECC-BE5F-FFEC3789B9D9}"/>
              </a:ext>
            </a:extLst>
          </p:cNvPr>
          <p:cNvSpPr txBox="1"/>
          <p:nvPr/>
        </p:nvSpPr>
        <p:spPr>
          <a:xfrm rot="5400000">
            <a:off x="10200394" y="3798595"/>
            <a:ext cx="995995" cy="43088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CH" sz="1050" dirty="0"/>
              <a:t>New cancer </a:t>
            </a:r>
            <a:r>
              <a:rPr lang="fr-CH" sz="1050" dirty="0" err="1"/>
              <a:t>treatments</a:t>
            </a:r>
            <a:endParaRPr lang="en-GB" sz="1050" dirty="0"/>
          </a:p>
        </p:txBody>
      </p:sp>
      <p:sp>
        <p:nvSpPr>
          <p:cNvPr id="27" name="TextBox 26">
            <a:extLst>
              <a:ext uri="{FF2B5EF4-FFF2-40B4-BE49-F238E27FC236}">
                <a16:creationId xmlns:a16="http://schemas.microsoft.com/office/drawing/2014/main" id="{3B5230D4-0EE6-4B70-894A-377FC51CF783}"/>
              </a:ext>
            </a:extLst>
          </p:cNvPr>
          <p:cNvSpPr txBox="1"/>
          <p:nvPr/>
        </p:nvSpPr>
        <p:spPr>
          <a:xfrm>
            <a:off x="8325744" y="5039043"/>
            <a:ext cx="3625067" cy="92333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dirty="0"/>
              <a:t>≈ 16’000 </a:t>
            </a:r>
            <a:r>
              <a:rPr lang="fr-CH" dirty="0" err="1"/>
              <a:t>particle</a:t>
            </a:r>
            <a:r>
              <a:rPr lang="fr-CH" dirty="0"/>
              <a:t> </a:t>
            </a:r>
            <a:r>
              <a:rPr lang="fr-CH" dirty="0" err="1"/>
              <a:t>accelerators</a:t>
            </a:r>
            <a:r>
              <a:rPr lang="fr-CH" dirty="0"/>
              <a:t> operating for </a:t>
            </a:r>
            <a:r>
              <a:rPr lang="fr-CH" dirty="0" err="1"/>
              <a:t>medicine</a:t>
            </a:r>
            <a:r>
              <a:rPr lang="fr-CH" dirty="0"/>
              <a:t> </a:t>
            </a:r>
            <a:r>
              <a:rPr lang="fr-CH" dirty="0" err="1"/>
              <a:t>worldwide</a:t>
            </a:r>
            <a:r>
              <a:rPr lang="fr-CH" dirty="0"/>
              <a:t>, in cancer </a:t>
            </a:r>
            <a:r>
              <a:rPr lang="fr-CH" dirty="0" err="1"/>
              <a:t>therapy</a:t>
            </a:r>
            <a:r>
              <a:rPr lang="fr-CH" dirty="0"/>
              <a:t> and </a:t>
            </a:r>
            <a:r>
              <a:rPr lang="fr-CH" dirty="0" err="1"/>
              <a:t>imaging</a:t>
            </a:r>
            <a:r>
              <a:rPr lang="fr-CH" dirty="0"/>
              <a:t> </a:t>
            </a:r>
            <a:endParaRPr lang="en-GB" dirty="0"/>
          </a:p>
        </p:txBody>
      </p:sp>
      <p:sp>
        <p:nvSpPr>
          <p:cNvPr id="13" name="Footer Placeholder 4">
            <a:extLst>
              <a:ext uri="{FF2B5EF4-FFF2-40B4-BE49-F238E27FC236}">
                <a16:creationId xmlns:a16="http://schemas.microsoft.com/office/drawing/2014/main" id="{B26BB002-FD9E-400C-9ED2-C786B69F9677}"/>
              </a:ext>
            </a:extLst>
          </p:cNvPr>
          <p:cNvSpPr txBox="1">
            <a:spLocks/>
          </p:cNvSpPr>
          <p:nvPr/>
        </p:nvSpPr>
        <p:spPr>
          <a:xfrm>
            <a:off x="4259262" y="6356350"/>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M. Vretenar | NIMMS</a:t>
            </a:r>
            <a:endParaRPr lang="en-US" dirty="0"/>
          </a:p>
        </p:txBody>
      </p:sp>
      <p:sp>
        <p:nvSpPr>
          <p:cNvPr id="3" name="TextBox 2">
            <a:extLst>
              <a:ext uri="{FF2B5EF4-FFF2-40B4-BE49-F238E27FC236}">
                <a16:creationId xmlns:a16="http://schemas.microsoft.com/office/drawing/2014/main" id="{E57809B1-2A2B-4046-BCB5-FA4BBF978DEB}"/>
              </a:ext>
            </a:extLst>
          </p:cNvPr>
          <p:cNvSpPr txBox="1"/>
          <p:nvPr/>
        </p:nvSpPr>
        <p:spPr>
          <a:xfrm>
            <a:off x="10831483" y="907829"/>
            <a:ext cx="1261564" cy="184666"/>
          </a:xfrm>
          <a:prstGeom prst="rect">
            <a:avLst/>
          </a:prstGeom>
          <a:noFill/>
        </p:spPr>
        <p:txBody>
          <a:bodyPr wrap="none" lIns="0" tIns="0" rIns="0" bIns="0" rtlCol="0">
            <a:spAutoFit/>
          </a:bodyPr>
          <a:lstStyle/>
          <a:p>
            <a:pPr algn="l"/>
            <a:r>
              <a:rPr lang="fr-CH" sz="1200" i="1" dirty="0"/>
              <a:t>Operating </a:t>
            </a:r>
            <a:r>
              <a:rPr lang="fr-CH" sz="1200" i="1" dirty="0" err="1"/>
              <a:t>facilities</a:t>
            </a:r>
            <a:endParaRPr lang="en-GB" sz="1200" i="1" dirty="0"/>
          </a:p>
        </p:txBody>
      </p:sp>
    </p:spTree>
    <p:extLst>
      <p:ext uri="{BB962C8B-B14F-4D97-AF65-F5344CB8AC3E}">
        <p14:creationId xmlns:p14="http://schemas.microsoft.com/office/powerpoint/2010/main" val="113002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395797-26F3-41BD-B2CB-67C4A8869194}"/>
              </a:ext>
            </a:extLst>
          </p:cNvPr>
          <p:cNvSpPr>
            <a:spLocks noGrp="1"/>
          </p:cNvSpPr>
          <p:nvPr>
            <p:ph type="title"/>
          </p:nvPr>
        </p:nvSpPr>
        <p:spPr/>
        <p:txBody>
          <a:bodyPr/>
          <a:lstStyle/>
          <a:p>
            <a:r>
              <a:rPr lang="fr-CH" dirty="0" err="1"/>
              <a:t>Fighting</a:t>
            </a:r>
            <a:r>
              <a:rPr lang="fr-CH" dirty="0"/>
              <a:t> </a:t>
            </a:r>
            <a:r>
              <a:rPr lang="fr-CH" dirty="0" err="1"/>
              <a:t>against</a:t>
            </a:r>
            <a:r>
              <a:rPr lang="fr-CH" dirty="0"/>
              <a:t> Cancer</a:t>
            </a:r>
            <a:endParaRPr lang="en-GB" dirty="0"/>
          </a:p>
        </p:txBody>
      </p:sp>
      <p:sp>
        <p:nvSpPr>
          <p:cNvPr id="4" name="Date Placeholder 3">
            <a:extLst>
              <a:ext uri="{FF2B5EF4-FFF2-40B4-BE49-F238E27FC236}">
                <a16:creationId xmlns:a16="http://schemas.microsoft.com/office/drawing/2014/main" id="{20E619CE-A0A6-4077-B879-6C35ED67E11B}"/>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A759D2CE-7D5A-416D-9EE3-5CD007BCCBF1}"/>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8" name="Picture 7">
            <a:extLst>
              <a:ext uri="{FF2B5EF4-FFF2-40B4-BE49-F238E27FC236}">
                <a16:creationId xmlns:a16="http://schemas.microsoft.com/office/drawing/2014/main" id="{4816CAD5-C8A5-40AD-AB38-67D9541D2D1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9681" y="1746847"/>
            <a:ext cx="4887918" cy="3662497"/>
          </a:xfrm>
          <a:prstGeom prst="rect">
            <a:avLst/>
          </a:prstGeom>
        </p:spPr>
      </p:pic>
      <p:sp>
        <p:nvSpPr>
          <p:cNvPr id="10" name="TextBox 9">
            <a:extLst>
              <a:ext uri="{FF2B5EF4-FFF2-40B4-BE49-F238E27FC236}">
                <a16:creationId xmlns:a16="http://schemas.microsoft.com/office/drawing/2014/main" id="{07C936E8-93C8-4BC8-ABF6-A44E3C900D10}"/>
              </a:ext>
            </a:extLst>
          </p:cNvPr>
          <p:cNvSpPr txBox="1"/>
          <p:nvPr/>
        </p:nvSpPr>
        <p:spPr>
          <a:xfrm>
            <a:off x="5974612" y="1745977"/>
            <a:ext cx="2939602" cy="3585597"/>
          </a:xfrm>
          <a:prstGeom prst="rect">
            <a:avLst/>
          </a:prstGeom>
          <a:noFill/>
        </p:spPr>
        <p:txBody>
          <a:bodyPr wrap="square" rtlCol="0">
            <a:spAutoFit/>
          </a:bodyPr>
          <a:lstStyle/>
          <a:p>
            <a:pPr defTabSz="457200">
              <a:spcAft>
                <a:spcPts val="600"/>
              </a:spcAft>
            </a:pPr>
            <a:r>
              <a:rPr lang="en-GB" sz="1600" dirty="0">
                <a:solidFill>
                  <a:prstClr val="black"/>
                </a:solidFill>
                <a:latin typeface="Calibri"/>
              </a:rPr>
              <a:t>Increase of cancer cases due to:</a:t>
            </a:r>
          </a:p>
          <a:p>
            <a:pPr marL="342900" indent="-342900" defTabSz="457200">
              <a:spcAft>
                <a:spcPts val="600"/>
              </a:spcAft>
              <a:buFont typeface="Wingdings" panose="05000000000000000000" pitchFamily="2" charset="2"/>
              <a:buChar char="Ø"/>
            </a:pPr>
            <a:r>
              <a:rPr lang="en-GB" sz="1600" dirty="0">
                <a:solidFill>
                  <a:prstClr val="black"/>
                </a:solidFill>
                <a:latin typeface="Calibri"/>
              </a:rPr>
              <a:t>Increasing age of population</a:t>
            </a:r>
          </a:p>
          <a:p>
            <a:pPr marL="342900" indent="-342900" defTabSz="457200">
              <a:spcAft>
                <a:spcPts val="600"/>
              </a:spcAft>
              <a:buFont typeface="Wingdings" panose="05000000000000000000" pitchFamily="2" charset="2"/>
              <a:buChar char="Ø"/>
            </a:pPr>
            <a:r>
              <a:rPr lang="en-GB" sz="1600" dirty="0">
                <a:solidFill>
                  <a:prstClr val="black"/>
                </a:solidFill>
                <a:latin typeface="Calibri"/>
              </a:rPr>
              <a:t>Aggressive environmental and living conditions in developing countries.</a:t>
            </a:r>
          </a:p>
          <a:p>
            <a:pPr defTabSz="457200">
              <a:spcAft>
                <a:spcPts val="600"/>
              </a:spcAft>
            </a:pPr>
            <a:r>
              <a:rPr lang="en-GB" sz="1600" dirty="0">
                <a:solidFill>
                  <a:prstClr val="black"/>
                </a:solidFill>
                <a:latin typeface="Calibri"/>
              </a:rPr>
              <a:t>The standard protocol for treatment of most cancers is based on:</a:t>
            </a:r>
          </a:p>
          <a:p>
            <a:pPr marL="342900" indent="-342900" defTabSz="457200">
              <a:spcAft>
                <a:spcPts val="600"/>
              </a:spcAft>
              <a:buFont typeface="+mj-lt"/>
              <a:buAutoNum type="arabicPeriod"/>
            </a:pPr>
            <a:r>
              <a:rPr lang="en-GB" sz="1600" dirty="0">
                <a:solidFill>
                  <a:prstClr val="black"/>
                </a:solidFill>
                <a:latin typeface="Calibri"/>
              </a:rPr>
              <a:t>Surgery</a:t>
            </a:r>
          </a:p>
          <a:p>
            <a:pPr marL="342900" indent="-342900" defTabSz="457200">
              <a:spcAft>
                <a:spcPts val="600"/>
              </a:spcAft>
              <a:buFont typeface="+mj-lt"/>
              <a:buAutoNum type="arabicPeriod"/>
            </a:pPr>
            <a:r>
              <a:rPr lang="en-GB" sz="1600" b="1" dirty="0">
                <a:solidFill>
                  <a:srgbClr val="C00000"/>
                </a:solidFill>
                <a:latin typeface="Calibri"/>
              </a:rPr>
              <a:t>Radiotherapy </a:t>
            </a:r>
            <a:r>
              <a:rPr lang="en-GB" sz="1600" dirty="0">
                <a:solidFill>
                  <a:srgbClr val="104282"/>
                </a:solidFill>
                <a:latin typeface="Calibri"/>
              </a:rPr>
              <a:t>(mainly X-rays)</a:t>
            </a:r>
            <a:endParaRPr lang="en-GB" sz="1600" b="1" dirty="0">
              <a:solidFill>
                <a:srgbClr val="C00000"/>
              </a:solidFill>
              <a:latin typeface="Calibri"/>
            </a:endParaRPr>
          </a:p>
          <a:p>
            <a:pPr marL="342900" indent="-342900" defTabSz="457200">
              <a:spcAft>
                <a:spcPts val="600"/>
              </a:spcAft>
              <a:buFont typeface="+mj-lt"/>
              <a:buAutoNum type="arabicPeriod"/>
            </a:pPr>
            <a:r>
              <a:rPr lang="en-GB" sz="1600" dirty="0" err="1">
                <a:solidFill>
                  <a:prstClr val="black"/>
                </a:solidFill>
                <a:latin typeface="Calibri"/>
              </a:rPr>
              <a:t>Chemiotherapy</a:t>
            </a:r>
            <a:endParaRPr lang="en-GB" sz="1600" dirty="0">
              <a:solidFill>
                <a:prstClr val="black"/>
              </a:solidFill>
              <a:latin typeface="Calibri"/>
            </a:endParaRPr>
          </a:p>
          <a:p>
            <a:pPr marL="342900" indent="-342900" defTabSz="457200">
              <a:spcAft>
                <a:spcPts val="600"/>
              </a:spcAft>
              <a:buFont typeface="+mj-lt"/>
              <a:buAutoNum type="arabicPeriod"/>
            </a:pPr>
            <a:r>
              <a:rPr lang="en-GB" sz="1600" dirty="0">
                <a:solidFill>
                  <a:prstClr val="black"/>
                </a:solidFill>
                <a:latin typeface="Calibri"/>
              </a:rPr>
              <a:t>(Immunotherapy)</a:t>
            </a:r>
          </a:p>
        </p:txBody>
      </p:sp>
      <p:sp>
        <p:nvSpPr>
          <p:cNvPr id="12" name="TextBox 11">
            <a:extLst>
              <a:ext uri="{FF2B5EF4-FFF2-40B4-BE49-F238E27FC236}">
                <a16:creationId xmlns:a16="http://schemas.microsoft.com/office/drawing/2014/main" id="{3337F5DB-84E7-45C9-8948-3E1DB0E4061B}"/>
              </a:ext>
            </a:extLst>
          </p:cNvPr>
          <p:cNvSpPr txBox="1"/>
          <p:nvPr/>
        </p:nvSpPr>
        <p:spPr>
          <a:xfrm>
            <a:off x="377825" y="946433"/>
            <a:ext cx="8385604" cy="646331"/>
          </a:xfrm>
          <a:prstGeom prst="rect">
            <a:avLst/>
          </a:prstGeom>
          <a:noFill/>
        </p:spPr>
        <p:txBody>
          <a:bodyPr wrap="square" rtlCol="0">
            <a:spAutoFit/>
          </a:bodyPr>
          <a:lstStyle/>
          <a:p>
            <a:r>
              <a:rPr lang="en-GB" dirty="0"/>
              <a:t>Cancer is the second leading cause of death globally, and was responsible for 8.8 million deaths in 2015. Globally, nearly 1 in 6 deaths is due to cancer (WHO).</a:t>
            </a:r>
          </a:p>
        </p:txBody>
      </p:sp>
      <p:sp>
        <p:nvSpPr>
          <p:cNvPr id="14" name="TextBox 13">
            <a:extLst>
              <a:ext uri="{FF2B5EF4-FFF2-40B4-BE49-F238E27FC236}">
                <a16:creationId xmlns:a16="http://schemas.microsoft.com/office/drawing/2014/main" id="{AF724719-C322-4FF9-9328-4B82D15A24D2}"/>
              </a:ext>
            </a:extLst>
          </p:cNvPr>
          <p:cNvSpPr txBox="1"/>
          <p:nvPr/>
        </p:nvSpPr>
        <p:spPr>
          <a:xfrm>
            <a:off x="180556" y="5669186"/>
            <a:ext cx="8974638" cy="338554"/>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fr-CH" sz="1600" dirty="0"/>
              <a:t>New trend: </a:t>
            </a:r>
            <a:r>
              <a:rPr lang="fr-CH" sz="1600" dirty="0" err="1"/>
              <a:t>personalised</a:t>
            </a:r>
            <a:r>
              <a:rPr lang="fr-CH" sz="1600" dirty="0"/>
              <a:t> </a:t>
            </a:r>
            <a:r>
              <a:rPr lang="fr-CH" sz="1600" dirty="0" err="1"/>
              <a:t>medicine</a:t>
            </a:r>
            <a:r>
              <a:rPr lang="fr-CH" sz="1600" dirty="0"/>
              <a:t> </a:t>
            </a:r>
            <a:r>
              <a:rPr lang="fr-CH" sz="1600" dirty="0" err="1"/>
              <a:t>based</a:t>
            </a:r>
            <a:r>
              <a:rPr lang="fr-CH" sz="1600" dirty="0"/>
              <a:t> on combination of </a:t>
            </a:r>
            <a:r>
              <a:rPr lang="fr-CH" sz="1600" dirty="0" err="1"/>
              <a:t>different</a:t>
            </a:r>
            <a:r>
              <a:rPr lang="fr-CH" sz="1600" dirty="0"/>
              <a:t> high-</a:t>
            </a:r>
            <a:r>
              <a:rPr lang="fr-CH" sz="1600" dirty="0" err="1"/>
              <a:t>technology</a:t>
            </a:r>
            <a:r>
              <a:rPr lang="fr-CH" sz="1600" dirty="0"/>
              <a:t> </a:t>
            </a:r>
            <a:r>
              <a:rPr lang="fr-CH" sz="1600" dirty="0" err="1"/>
              <a:t>treatments</a:t>
            </a:r>
            <a:r>
              <a:rPr lang="fr-CH" sz="1600" dirty="0"/>
              <a:t>.  </a:t>
            </a:r>
            <a:endParaRPr lang="en-GB" sz="1600" dirty="0"/>
          </a:p>
        </p:txBody>
      </p:sp>
      <p:sp>
        <p:nvSpPr>
          <p:cNvPr id="16" name="TextBox 15">
            <a:extLst>
              <a:ext uri="{FF2B5EF4-FFF2-40B4-BE49-F238E27FC236}">
                <a16:creationId xmlns:a16="http://schemas.microsoft.com/office/drawing/2014/main" id="{E1127A3F-6491-4F26-A6B7-53D14B0F89F5}"/>
              </a:ext>
            </a:extLst>
          </p:cNvPr>
          <p:cNvSpPr txBox="1"/>
          <p:nvPr/>
        </p:nvSpPr>
        <p:spPr>
          <a:xfrm>
            <a:off x="9342207" y="176405"/>
            <a:ext cx="2650360" cy="279307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b="1" dirty="0"/>
              <a:t>Cancer and </a:t>
            </a:r>
            <a:r>
              <a:rPr lang="en-GB" b="1" dirty="0" err="1"/>
              <a:t>Covid</a:t>
            </a:r>
            <a:endParaRPr lang="en-GB" b="1" dirty="0"/>
          </a:p>
          <a:p>
            <a:endParaRPr lang="en-GB" sz="1050" dirty="0"/>
          </a:p>
          <a:p>
            <a:r>
              <a:rPr lang="en-GB" b="1" dirty="0">
                <a:solidFill>
                  <a:srgbClr val="FF0000"/>
                </a:solidFill>
              </a:rPr>
              <a:t>193,000</a:t>
            </a:r>
            <a:r>
              <a:rPr lang="en-GB" dirty="0"/>
              <a:t> deaths reported in Europe for Covid19 (at 7.10.20).</a:t>
            </a:r>
          </a:p>
          <a:p>
            <a:endParaRPr lang="en-GB" sz="800" dirty="0"/>
          </a:p>
          <a:p>
            <a:r>
              <a:rPr lang="en-GB" dirty="0"/>
              <a:t>About </a:t>
            </a:r>
            <a:r>
              <a:rPr lang="en-GB" b="1" dirty="0">
                <a:solidFill>
                  <a:srgbClr val="FF0000"/>
                </a:solidFill>
              </a:rPr>
              <a:t>1,900,000</a:t>
            </a:r>
            <a:r>
              <a:rPr lang="en-GB" dirty="0"/>
              <a:t> deaths of cancer every year in Europe.</a:t>
            </a:r>
          </a:p>
          <a:p>
            <a:endParaRPr lang="en-GB" sz="800" dirty="0"/>
          </a:p>
          <a:p>
            <a:r>
              <a:rPr lang="en-GB" dirty="0"/>
              <a:t>→ </a:t>
            </a:r>
            <a:r>
              <a:rPr lang="en-GB" b="1" dirty="0">
                <a:solidFill>
                  <a:srgbClr val="FF0000"/>
                </a:solidFill>
              </a:rPr>
              <a:t>Factor 10 </a:t>
            </a:r>
            <a:r>
              <a:rPr lang="en-GB" dirty="0"/>
              <a:t>!</a:t>
            </a:r>
          </a:p>
        </p:txBody>
      </p:sp>
      <p:sp>
        <p:nvSpPr>
          <p:cNvPr id="20" name="TextBox 19">
            <a:extLst>
              <a:ext uri="{FF2B5EF4-FFF2-40B4-BE49-F238E27FC236}">
                <a16:creationId xmlns:a16="http://schemas.microsoft.com/office/drawing/2014/main" id="{A5011410-DF08-4E96-8409-F5E45A70B494}"/>
              </a:ext>
            </a:extLst>
          </p:cNvPr>
          <p:cNvSpPr txBox="1"/>
          <p:nvPr/>
        </p:nvSpPr>
        <p:spPr>
          <a:xfrm>
            <a:off x="9342207" y="3155337"/>
            <a:ext cx="2669237" cy="302390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b="1" dirty="0"/>
              <a:t>EU Mission on Cancer</a:t>
            </a:r>
          </a:p>
          <a:p>
            <a:endParaRPr lang="en-GB" sz="1050" dirty="0"/>
          </a:p>
          <a:p>
            <a:r>
              <a:rPr lang="en-GB" dirty="0"/>
              <a:t>Cancer research has been declared as one of the 5 specific mission areas of the next EU research and innovation framework programme, Horizon Europe (2021-27): conquering cancer, mission possible</a:t>
            </a:r>
          </a:p>
        </p:txBody>
      </p:sp>
      <p:pic>
        <p:nvPicPr>
          <p:cNvPr id="22" name="Picture 21" descr="A picture containing cake, chocolate, decorated, piece&#10;&#10;Description automatically generated">
            <a:extLst>
              <a:ext uri="{FF2B5EF4-FFF2-40B4-BE49-F238E27FC236}">
                <a16:creationId xmlns:a16="http://schemas.microsoft.com/office/drawing/2014/main" id="{C2B85805-902A-483F-80F0-FC4DC27ABE6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181806" y="2207581"/>
            <a:ext cx="714102" cy="685045"/>
          </a:xfrm>
          <a:prstGeom prst="rect">
            <a:avLst/>
          </a:prstGeom>
        </p:spPr>
      </p:pic>
      <p:sp>
        <p:nvSpPr>
          <p:cNvPr id="13" name="Footer Placeholder 4">
            <a:extLst>
              <a:ext uri="{FF2B5EF4-FFF2-40B4-BE49-F238E27FC236}">
                <a16:creationId xmlns:a16="http://schemas.microsoft.com/office/drawing/2014/main" id="{B0360FC2-D937-4A77-BB06-B5198D4035D1}"/>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139088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A70637-E9A2-432E-8D6C-4E539B10AE39}"/>
              </a:ext>
            </a:extLst>
          </p:cNvPr>
          <p:cNvSpPr>
            <a:spLocks noGrp="1"/>
          </p:cNvSpPr>
          <p:nvPr>
            <p:ph type="title"/>
          </p:nvPr>
        </p:nvSpPr>
        <p:spPr/>
        <p:txBody>
          <a:bodyPr/>
          <a:lstStyle/>
          <a:p>
            <a:r>
              <a:rPr lang="fr-CH" dirty="0"/>
              <a:t>X-ray radiation </a:t>
            </a:r>
            <a:r>
              <a:rPr lang="fr-CH" dirty="0" err="1"/>
              <a:t>therapy</a:t>
            </a:r>
            <a:endParaRPr lang="en-GB" dirty="0"/>
          </a:p>
        </p:txBody>
      </p:sp>
      <p:sp>
        <p:nvSpPr>
          <p:cNvPr id="4" name="Date Placeholder 3">
            <a:extLst>
              <a:ext uri="{FF2B5EF4-FFF2-40B4-BE49-F238E27FC236}">
                <a16:creationId xmlns:a16="http://schemas.microsoft.com/office/drawing/2014/main" id="{CA3941E0-3CF9-4F85-A18C-0541611F4FB7}"/>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F523BF84-DCA8-402F-BA01-E18867ED52A1}"/>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ext Box 5">
            <a:extLst>
              <a:ext uri="{FF2B5EF4-FFF2-40B4-BE49-F238E27FC236}">
                <a16:creationId xmlns:a16="http://schemas.microsoft.com/office/drawing/2014/main" id="{E1FAE906-CADC-4A66-BD60-F31305023875}"/>
              </a:ext>
            </a:extLst>
          </p:cNvPr>
          <p:cNvSpPr txBox="1">
            <a:spLocks noChangeArrowheads="1"/>
          </p:cNvSpPr>
          <p:nvPr/>
        </p:nvSpPr>
        <p:spPr bwMode="auto">
          <a:xfrm>
            <a:off x="324884" y="985237"/>
            <a:ext cx="3825876" cy="2012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nSpc>
                <a:spcPct val="130000"/>
              </a:lnSpc>
            </a:pPr>
            <a:r>
              <a:rPr lang="en-US" sz="1600" dirty="0"/>
              <a:t>New cancer patients per year: </a:t>
            </a:r>
          </a:p>
          <a:p>
            <a:pPr>
              <a:lnSpc>
                <a:spcPct val="130000"/>
              </a:lnSpc>
            </a:pPr>
            <a:r>
              <a:rPr lang="en-US" sz="1600" dirty="0"/>
              <a:t>Increasing from 12.5M in 2008 to 27M in 2030.</a:t>
            </a:r>
          </a:p>
          <a:p>
            <a:pPr>
              <a:lnSpc>
                <a:spcPct val="130000"/>
              </a:lnSpc>
            </a:pPr>
            <a:r>
              <a:rPr lang="en-US" sz="1600" dirty="0"/>
              <a:t>Over 60% treated with Radiation Therapy.</a:t>
            </a:r>
          </a:p>
          <a:p>
            <a:pPr>
              <a:lnSpc>
                <a:spcPct val="130000"/>
              </a:lnSpc>
            </a:pPr>
            <a:endParaRPr lang="fr-BE" sz="1600" dirty="0"/>
          </a:p>
        </p:txBody>
      </p:sp>
      <p:pic>
        <p:nvPicPr>
          <p:cNvPr id="10" name="Picture 2" descr="Image result for varian truebeam linear accelerator photos">
            <a:extLst>
              <a:ext uri="{FF2B5EF4-FFF2-40B4-BE49-F238E27FC236}">
                <a16:creationId xmlns:a16="http://schemas.microsoft.com/office/drawing/2014/main" id="{DF2BAF1F-6890-4FF4-8A85-0A65DAB8CC3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4884" y="2986549"/>
            <a:ext cx="3971251" cy="264468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15851C6-1D79-4964-8026-F4A3CFD2308C}"/>
              </a:ext>
            </a:extLst>
          </p:cNvPr>
          <p:cNvSpPr txBox="1"/>
          <p:nvPr/>
        </p:nvSpPr>
        <p:spPr>
          <a:xfrm>
            <a:off x="7047018" y="1130059"/>
            <a:ext cx="1662635" cy="276999"/>
          </a:xfrm>
          <a:prstGeom prst="rect">
            <a:avLst/>
          </a:prstGeom>
          <a:noFill/>
        </p:spPr>
        <p:txBody>
          <a:bodyPr wrap="none" rtlCol="0">
            <a:spAutoFit/>
          </a:bodyPr>
          <a:lstStyle/>
          <a:p>
            <a:r>
              <a:rPr lang="fr-CH" sz="1200" dirty="0" err="1"/>
              <a:t>Courtesy</a:t>
            </a:r>
            <a:r>
              <a:rPr lang="fr-CH" sz="1200" dirty="0"/>
              <a:t> of R. Hamm</a:t>
            </a:r>
            <a:endParaRPr lang="en-GB" sz="1200" dirty="0"/>
          </a:p>
        </p:txBody>
      </p:sp>
      <p:sp>
        <p:nvSpPr>
          <p:cNvPr id="13" name="TextBox 12">
            <a:extLst>
              <a:ext uri="{FF2B5EF4-FFF2-40B4-BE49-F238E27FC236}">
                <a16:creationId xmlns:a16="http://schemas.microsoft.com/office/drawing/2014/main" id="{5C572691-E667-4A8B-861D-9BE203FA2443}"/>
              </a:ext>
            </a:extLst>
          </p:cNvPr>
          <p:cNvSpPr txBox="1"/>
          <p:nvPr/>
        </p:nvSpPr>
        <p:spPr>
          <a:xfrm>
            <a:off x="9121471" y="1434911"/>
            <a:ext cx="2667329" cy="2731517"/>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600" dirty="0"/>
              <a:t>The most successful particle accelerator in the world.</a:t>
            </a:r>
          </a:p>
          <a:p>
            <a:pPr algn="l"/>
            <a:endParaRPr lang="en-GB" sz="700" dirty="0"/>
          </a:p>
          <a:p>
            <a:pPr algn="l"/>
            <a:r>
              <a:rPr lang="en-GB" sz="1600" dirty="0"/>
              <a:t>More than 15,000 operating units worldwide, at a cost of about 1-5 M€/unit.</a:t>
            </a:r>
          </a:p>
          <a:p>
            <a:pPr algn="l"/>
            <a:endParaRPr lang="en-GB" sz="1050" dirty="0"/>
          </a:p>
          <a:p>
            <a:pPr algn="l"/>
            <a:r>
              <a:rPr lang="en-GB" sz="1600" dirty="0"/>
              <a:t>Constant improvement (collimation, 3D conformal treatment, intensity modulation, combined imaging and therapy)  </a:t>
            </a:r>
          </a:p>
        </p:txBody>
      </p:sp>
      <p:pic>
        <p:nvPicPr>
          <p:cNvPr id="17" name="Picture 16">
            <a:extLst>
              <a:ext uri="{FF2B5EF4-FFF2-40B4-BE49-F238E27FC236}">
                <a16:creationId xmlns:a16="http://schemas.microsoft.com/office/drawing/2014/main" id="{03BE0C63-418D-4F02-A328-76095C3702C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87605" y="1424134"/>
            <a:ext cx="4322048" cy="4207100"/>
          </a:xfrm>
          <a:prstGeom prst="rect">
            <a:avLst/>
          </a:prstGeom>
        </p:spPr>
      </p:pic>
      <p:pic>
        <p:nvPicPr>
          <p:cNvPr id="19" name="Picture 18">
            <a:extLst>
              <a:ext uri="{FF2B5EF4-FFF2-40B4-BE49-F238E27FC236}">
                <a16:creationId xmlns:a16="http://schemas.microsoft.com/office/drawing/2014/main" id="{5A6B0DE4-5C5B-4BAC-8AC2-53E34262DD7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01087" y="4363496"/>
            <a:ext cx="2947073" cy="1630296"/>
          </a:xfrm>
          <a:prstGeom prst="rect">
            <a:avLst/>
          </a:prstGeom>
        </p:spPr>
      </p:pic>
      <p:sp>
        <p:nvSpPr>
          <p:cNvPr id="14" name="Footer Placeholder 4">
            <a:extLst>
              <a:ext uri="{FF2B5EF4-FFF2-40B4-BE49-F238E27FC236}">
                <a16:creationId xmlns:a16="http://schemas.microsoft.com/office/drawing/2014/main" id="{F9E31A57-A189-436B-9FF5-C66C0E76A54C}"/>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675529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181E2D-B701-46AB-83F6-4BA9E2D05FE3}"/>
              </a:ext>
            </a:extLst>
          </p:cNvPr>
          <p:cNvSpPr>
            <a:spLocks noGrp="1"/>
          </p:cNvSpPr>
          <p:nvPr>
            <p:ph type="title"/>
          </p:nvPr>
        </p:nvSpPr>
        <p:spPr/>
        <p:txBody>
          <a:bodyPr/>
          <a:lstStyle/>
          <a:p>
            <a:r>
              <a:rPr lang="fr-CH" dirty="0"/>
              <a:t>Hadron </a:t>
            </a:r>
            <a:r>
              <a:rPr lang="fr-CH" dirty="0" err="1"/>
              <a:t>therapy</a:t>
            </a:r>
            <a:r>
              <a:rPr lang="fr-CH" dirty="0"/>
              <a:t> (protons or ions)</a:t>
            </a:r>
            <a:endParaRPr lang="en-GB" dirty="0"/>
          </a:p>
        </p:txBody>
      </p:sp>
      <p:sp>
        <p:nvSpPr>
          <p:cNvPr id="4" name="Date Placeholder 3">
            <a:extLst>
              <a:ext uri="{FF2B5EF4-FFF2-40B4-BE49-F238E27FC236}">
                <a16:creationId xmlns:a16="http://schemas.microsoft.com/office/drawing/2014/main" id="{DBDF70AA-054B-452C-984E-E9BE1E6D4209}"/>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37750323-A20C-4FA5-99B6-6CCC3B2E5A2C}"/>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8">
            <a:extLst>
              <a:ext uri="{FF2B5EF4-FFF2-40B4-BE49-F238E27FC236}">
                <a16:creationId xmlns:a16="http://schemas.microsoft.com/office/drawing/2014/main" id="{E5400DB5-508A-4258-968C-9AC098CE0291}"/>
              </a:ext>
            </a:extLst>
          </p:cNvPr>
          <p:cNvPicPr/>
          <p:nvPr/>
        </p:nvPicPr>
        <p:blipFill rotWithShape="1">
          <a:blip r:embed="rId3" cstate="screen">
            <a:extLst>
              <a:ext uri="{28A0092B-C50C-407E-A947-70E740481C1C}">
                <a14:useLocalDpi xmlns:a14="http://schemas.microsoft.com/office/drawing/2010/main"/>
              </a:ext>
            </a:extLst>
          </a:blip>
          <a:srcRect/>
          <a:stretch/>
        </p:blipFill>
        <p:spPr bwMode="auto">
          <a:xfrm>
            <a:off x="4607138" y="1103753"/>
            <a:ext cx="4128629" cy="3080882"/>
          </a:xfrm>
          <a:prstGeom prst="rect">
            <a:avLst/>
          </a:prstGeom>
          <a:ln>
            <a:noFill/>
          </a:ln>
          <a:extLst>
            <a:ext uri="{53640926-AAD7-44D8-BBD7-CCE9431645EC}">
              <a14:shadowObscured xmlns:a14="http://schemas.microsoft.com/office/drawing/2010/main"/>
            </a:ext>
          </a:extLst>
        </p:spPr>
      </p:pic>
      <p:sp>
        <p:nvSpPr>
          <p:cNvPr id="10" name="Content Placeholder 2">
            <a:extLst>
              <a:ext uri="{FF2B5EF4-FFF2-40B4-BE49-F238E27FC236}">
                <a16:creationId xmlns:a16="http://schemas.microsoft.com/office/drawing/2014/main" id="{FD1E1632-F94A-4C5A-800D-4275E51CC679}"/>
              </a:ext>
            </a:extLst>
          </p:cNvPr>
          <p:cNvSpPr>
            <a:spLocks noGrp="1"/>
          </p:cNvSpPr>
          <p:nvPr>
            <p:ph idx="1"/>
          </p:nvPr>
        </p:nvSpPr>
        <p:spPr>
          <a:xfrm>
            <a:off x="8701710" y="1067492"/>
            <a:ext cx="3374322" cy="3259445"/>
          </a:xfrm>
        </p:spPr>
        <p:txBody>
          <a:bodyPr>
            <a:noAutofit/>
          </a:bodyPr>
          <a:lstStyle/>
          <a:p>
            <a:pPr marL="189000" indent="-189000">
              <a:spcBef>
                <a:spcPts val="0"/>
              </a:spcBef>
            </a:pPr>
            <a:r>
              <a:rPr lang="fr-CH" sz="1400" b="0" dirty="0">
                <a:latin typeface="Calibri" panose="020F0502020204030204" pitchFamily="34" charset="0"/>
                <a:cs typeface="Calibri" panose="020F0502020204030204" pitchFamily="34" charset="0"/>
              </a:rPr>
              <a:t>First </a:t>
            </a:r>
            <a:r>
              <a:rPr lang="fr-CH" sz="1400" b="0" dirty="0" err="1">
                <a:latin typeface="Calibri" panose="020F0502020204030204" pitchFamily="34" charset="0"/>
                <a:cs typeface="Calibri" panose="020F0502020204030204" pitchFamily="34" charset="0"/>
              </a:rPr>
              <a:t>experimental</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treatment</a:t>
            </a:r>
            <a:r>
              <a:rPr lang="fr-CH" sz="1400" b="0" dirty="0">
                <a:latin typeface="Calibri" panose="020F0502020204030204" pitchFamily="34" charset="0"/>
                <a:cs typeface="Calibri" panose="020F0502020204030204" pitchFamily="34" charset="0"/>
              </a:rPr>
              <a:t>: 1954, Berkeley.</a:t>
            </a:r>
          </a:p>
          <a:p>
            <a:pPr marL="189000" indent="-189000">
              <a:spcBef>
                <a:spcPts val="0"/>
              </a:spcBef>
            </a:pPr>
            <a:r>
              <a:rPr lang="fr-CH" sz="1400" b="0" dirty="0">
                <a:latin typeface="Calibri" panose="020F0502020204030204" pitchFamily="34" charset="0"/>
                <a:cs typeface="Calibri" panose="020F0502020204030204" pitchFamily="34" charset="0"/>
              </a:rPr>
              <a:t>First </a:t>
            </a:r>
            <a:r>
              <a:rPr lang="fr-CH" sz="1400" b="0" dirty="0" err="1">
                <a:latin typeface="Calibri" panose="020F0502020204030204" pitchFamily="34" charset="0"/>
                <a:cs typeface="Calibri" panose="020F0502020204030204" pitchFamily="34" charset="0"/>
              </a:rPr>
              <a:t>hospital-based</a:t>
            </a:r>
            <a:r>
              <a:rPr lang="fr-CH" sz="1400" b="0" dirty="0">
                <a:latin typeface="Calibri" panose="020F0502020204030204" pitchFamily="34" charset="0"/>
                <a:cs typeface="Calibri" panose="020F0502020204030204" pitchFamily="34" charset="0"/>
              </a:rPr>
              <a:t> proton </a:t>
            </a:r>
            <a:r>
              <a:rPr lang="fr-CH" sz="1400" b="0" dirty="0" err="1">
                <a:latin typeface="Calibri" panose="020F0502020204030204" pitchFamily="34" charset="0"/>
                <a:cs typeface="Calibri" panose="020F0502020204030204" pitchFamily="34" charset="0"/>
              </a:rPr>
              <a:t>treatment</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facility</a:t>
            </a:r>
            <a:r>
              <a:rPr lang="fr-CH" sz="1400" b="0" dirty="0">
                <a:latin typeface="Calibri" panose="020F0502020204030204" pitchFamily="34" charset="0"/>
                <a:cs typeface="Calibri" panose="020F0502020204030204" pitchFamily="34" charset="0"/>
              </a:rPr>
              <a:t>: 1993, </a:t>
            </a:r>
            <a:r>
              <a:rPr lang="fr-CH" sz="1400" b="0" dirty="0" err="1">
                <a:latin typeface="Calibri" panose="020F0502020204030204" pitchFamily="34" charset="0"/>
                <a:cs typeface="Calibri" panose="020F0502020204030204" pitchFamily="34" charset="0"/>
              </a:rPr>
              <a:t>Loma</a:t>
            </a:r>
            <a:r>
              <a:rPr lang="fr-CH" sz="1400" b="0" dirty="0">
                <a:latin typeface="Calibri" panose="020F0502020204030204" pitchFamily="34" charset="0"/>
                <a:cs typeface="Calibri" panose="020F0502020204030204" pitchFamily="34" charset="0"/>
              </a:rPr>
              <a:t> Linda, US.</a:t>
            </a:r>
          </a:p>
          <a:p>
            <a:pPr marL="189000" indent="-189000">
              <a:spcBef>
                <a:spcPts val="0"/>
              </a:spcBef>
            </a:pPr>
            <a:r>
              <a:rPr lang="fr-CH" sz="1400" b="0" dirty="0">
                <a:latin typeface="Calibri" panose="020F0502020204030204" pitchFamily="34" charset="0"/>
                <a:cs typeface="Calibri" panose="020F0502020204030204" pitchFamily="34" charset="0"/>
              </a:rPr>
              <a:t>First </a:t>
            </a:r>
            <a:r>
              <a:rPr lang="fr-CH" sz="1400" b="0" dirty="0" err="1">
                <a:latin typeface="Calibri" panose="020F0502020204030204" pitchFamily="34" charset="0"/>
                <a:cs typeface="Calibri" panose="020F0502020204030204" pitchFamily="34" charset="0"/>
              </a:rPr>
              <a:t>treatment</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facility</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with</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carbon</a:t>
            </a:r>
            <a:r>
              <a:rPr lang="fr-CH" sz="1400" b="0" dirty="0">
                <a:latin typeface="Calibri" panose="020F0502020204030204" pitchFamily="34" charset="0"/>
                <a:cs typeface="Calibri" panose="020F0502020204030204" pitchFamily="34" charset="0"/>
              </a:rPr>
              <a:t> ions: 1994, HIMAC, Japan.</a:t>
            </a:r>
          </a:p>
          <a:p>
            <a:pPr marL="189000" indent="-189000">
              <a:spcBef>
                <a:spcPts val="0"/>
              </a:spcBef>
            </a:pPr>
            <a:r>
              <a:rPr lang="fr-CH" sz="1400" b="0" dirty="0" err="1">
                <a:latin typeface="Calibri" panose="020F0502020204030204" pitchFamily="34" charset="0"/>
                <a:cs typeface="Calibri" panose="020F0502020204030204" pitchFamily="34" charset="0"/>
              </a:rPr>
              <a:t>Treatments</a:t>
            </a:r>
            <a:r>
              <a:rPr lang="fr-CH" sz="1400" b="0" dirty="0">
                <a:latin typeface="Calibri" panose="020F0502020204030204" pitchFamily="34" charset="0"/>
                <a:cs typeface="Calibri" panose="020F0502020204030204" pitchFamily="34" charset="0"/>
              </a:rPr>
              <a:t> in Europe at </a:t>
            </a:r>
            <a:r>
              <a:rPr lang="fr-CH" sz="1400" b="0" dirty="0" err="1">
                <a:latin typeface="Calibri" panose="020F0502020204030204" pitchFamily="34" charset="0"/>
                <a:cs typeface="Calibri" panose="020F0502020204030204" pitchFamily="34" charset="0"/>
              </a:rPr>
              <a:t>physics</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facilities</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from</a:t>
            </a:r>
            <a:r>
              <a:rPr lang="fr-CH" sz="1400" b="0" dirty="0">
                <a:latin typeface="Calibri" panose="020F0502020204030204" pitchFamily="34" charset="0"/>
                <a:cs typeface="Calibri" panose="020F0502020204030204" pitchFamily="34" charset="0"/>
              </a:rPr>
              <a:t> end of ‘90s.</a:t>
            </a:r>
          </a:p>
          <a:p>
            <a:pPr marL="189000" indent="-189000">
              <a:spcBef>
                <a:spcPts val="0"/>
              </a:spcBef>
            </a:pPr>
            <a:r>
              <a:rPr lang="fr-CH" sz="1400" b="0" dirty="0">
                <a:latin typeface="Calibri" panose="020F0502020204030204" pitchFamily="34" charset="0"/>
                <a:cs typeface="Calibri" panose="020F0502020204030204" pitchFamily="34" charset="0"/>
              </a:rPr>
              <a:t>First </a:t>
            </a:r>
            <a:r>
              <a:rPr lang="fr-CH" sz="1400" b="0" dirty="0" err="1">
                <a:latin typeface="Calibri" panose="020F0502020204030204" pitchFamily="34" charset="0"/>
                <a:cs typeface="Calibri" panose="020F0502020204030204" pitchFamily="34" charset="0"/>
              </a:rPr>
              <a:t>dedicated</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European</a:t>
            </a:r>
            <a:r>
              <a:rPr lang="fr-CH" sz="1400" b="0" dirty="0">
                <a:latin typeface="Calibri" panose="020F0502020204030204" pitchFamily="34" charset="0"/>
                <a:cs typeface="Calibri" panose="020F0502020204030204" pitchFamily="34" charset="0"/>
              </a:rPr>
              <a:t> </a:t>
            </a:r>
            <a:r>
              <a:rPr lang="fr-CH" sz="1400" b="0" dirty="0" err="1">
                <a:latin typeface="Calibri" panose="020F0502020204030204" pitchFamily="34" charset="0"/>
                <a:cs typeface="Calibri" panose="020F0502020204030204" pitchFamily="34" charset="0"/>
              </a:rPr>
              <a:t>facility</a:t>
            </a:r>
            <a:r>
              <a:rPr lang="fr-CH" sz="1400" b="0" dirty="0">
                <a:latin typeface="Calibri" panose="020F0502020204030204" pitchFamily="34" charset="0"/>
                <a:cs typeface="Calibri" panose="020F0502020204030204" pitchFamily="34" charset="0"/>
              </a:rPr>
              <a:t> for </a:t>
            </a:r>
            <a:r>
              <a:rPr lang="fr-CH" sz="1400" b="0" dirty="0">
                <a:solidFill>
                  <a:srgbClr val="FF0000"/>
                </a:solidFill>
                <a:latin typeface="Calibri" panose="020F0502020204030204" pitchFamily="34" charset="0"/>
                <a:cs typeface="Calibri" panose="020F0502020204030204" pitchFamily="34" charset="0"/>
              </a:rPr>
              <a:t>protons and </a:t>
            </a:r>
            <a:r>
              <a:rPr lang="fr-CH" sz="1400" b="0" dirty="0" err="1">
                <a:solidFill>
                  <a:srgbClr val="FF0000"/>
                </a:solidFill>
                <a:latin typeface="Calibri" panose="020F0502020204030204" pitchFamily="34" charset="0"/>
                <a:cs typeface="Calibri" panose="020F0502020204030204" pitchFamily="34" charset="0"/>
              </a:rPr>
              <a:t>carbon</a:t>
            </a:r>
            <a:r>
              <a:rPr lang="fr-CH" sz="1400" b="0" dirty="0">
                <a:solidFill>
                  <a:srgbClr val="FF0000"/>
                </a:solidFill>
                <a:latin typeface="Calibri" panose="020F0502020204030204" pitchFamily="34" charset="0"/>
                <a:cs typeface="Calibri" panose="020F0502020204030204" pitchFamily="34" charset="0"/>
              </a:rPr>
              <a:t> ions: </a:t>
            </a:r>
            <a:r>
              <a:rPr lang="fr-CH" sz="1400" b="0" dirty="0">
                <a:latin typeface="Calibri" panose="020F0502020204030204" pitchFamily="34" charset="0"/>
                <a:cs typeface="Calibri" panose="020F0502020204030204" pitchFamily="34" charset="0"/>
              </a:rPr>
              <a:t>2009, Heidelberg.</a:t>
            </a:r>
          </a:p>
          <a:p>
            <a:pPr marL="189000" indent="-189000">
              <a:spcBef>
                <a:spcPts val="0"/>
              </a:spcBef>
            </a:pPr>
            <a:r>
              <a:rPr lang="fr-CH" sz="1400" b="0" dirty="0" err="1">
                <a:latin typeface="Calibri" panose="020F0502020204030204" pitchFamily="34" charset="0"/>
                <a:cs typeface="Calibri" panose="020F0502020204030204" pitchFamily="34" charset="0"/>
              </a:rPr>
              <a:t>From</a:t>
            </a:r>
            <a:r>
              <a:rPr lang="fr-CH" sz="1400" b="0" dirty="0">
                <a:latin typeface="Calibri" panose="020F0502020204030204" pitchFamily="34" charset="0"/>
                <a:cs typeface="Calibri" panose="020F0502020204030204" pitchFamily="34" charset="0"/>
              </a:rPr>
              <a:t> 2006, commercial proton </a:t>
            </a:r>
            <a:r>
              <a:rPr lang="fr-CH" sz="1400" b="0" dirty="0" err="1">
                <a:latin typeface="Calibri" panose="020F0502020204030204" pitchFamily="34" charset="0"/>
                <a:cs typeface="Calibri" panose="020F0502020204030204" pitchFamily="34" charset="0"/>
              </a:rPr>
              <a:t>therapy</a:t>
            </a:r>
            <a:r>
              <a:rPr lang="fr-CH" sz="1400" b="0" dirty="0">
                <a:latin typeface="Calibri" panose="020F0502020204030204" pitchFamily="34" charset="0"/>
                <a:cs typeface="Calibri" panose="020F0502020204030204" pitchFamily="34" charset="0"/>
              </a:rPr>
              <a:t> cyclotrons </a:t>
            </a:r>
            <a:r>
              <a:rPr lang="fr-CH" sz="1400" b="0" dirty="0" err="1">
                <a:latin typeface="Calibri" panose="020F0502020204030204" pitchFamily="34" charset="0"/>
                <a:cs typeface="Calibri" panose="020F0502020204030204" pitchFamily="34" charset="0"/>
              </a:rPr>
              <a:t>appear</a:t>
            </a:r>
            <a:r>
              <a:rPr lang="fr-CH" sz="1400" b="0" dirty="0">
                <a:latin typeface="Calibri" panose="020F0502020204030204" pitchFamily="34" charset="0"/>
                <a:cs typeface="Calibri" panose="020F0502020204030204" pitchFamily="34" charset="0"/>
              </a:rPr>
              <a:t> on the </a:t>
            </a:r>
            <a:r>
              <a:rPr lang="fr-CH" sz="1400" b="0" dirty="0" err="1">
                <a:latin typeface="Calibri" panose="020F0502020204030204" pitchFamily="34" charset="0"/>
                <a:cs typeface="Calibri" panose="020F0502020204030204" pitchFamily="34" charset="0"/>
              </a:rPr>
              <a:t>market</a:t>
            </a:r>
            <a:r>
              <a:rPr lang="fr-CH" sz="1400" b="0" dirty="0">
                <a:latin typeface="Calibri" panose="020F0502020204030204" pitchFamily="34" charset="0"/>
                <a:cs typeface="Calibri" panose="020F0502020204030204" pitchFamily="34" charset="0"/>
              </a:rPr>
              <a:t> (but </a:t>
            </a:r>
            <a:r>
              <a:rPr lang="fr-CH" sz="1400" b="0" dirty="0">
                <a:solidFill>
                  <a:srgbClr val="FF0000"/>
                </a:solidFill>
                <a:latin typeface="Calibri" panose="020F0502020204030204" pitchFamily="34" charset="0"/>
                <a:cs typeface="Calibri" panose="020F0502020204030204" pitchFamily="34" charset="0"/>
              </a:rPr>
              <a:t>Siemens </a:t>
            </a:r>
            <a:r>
              <a:rPr lang="fr-CH" sz="1400" b="0" dirty="0" err="1">
                <a:solidFill>
                  <a:srgbClr val="FF0000"/>
                </a:solidFill>
                <a:latin typeface="Calibri" panose="020F0502020204030204" pitchFamily="34" charset="0"/>
                <a:cs typeface="Calibri" panose="020F0502020204030204" pitchFamily="34" charset="0"/>
              </a:rPr>
              <a:t>gets</a:t>
            </a:r>
            <a:r>
              <a:rPr lang="fr-CH" sz="1400" b="0" dirty="0">
                <a:solidFill>
                  <a:srgbClr val="FF0000"/>
                </a:solidFill>
                <a:latin typeface="Calibri" panose="020F0502020204030204" pitchFamily="34" charset="0"/>
                <a:cs typeface="Calibri" panose="020F0502020204030204" pitchFamily="34" charset="0"/>
              </a:rPr>
              <a:t> out </a:t>
            </a:r>
            <a:r>
              <a:rPr lang="fr-CH" sz="1400" b="0" dirty="0">
                <a:latin typeface="Calibri" panose="020F0502020204030204" pitchFamily="34" charset="0"/>
                <a:cs typeface="Calibri" panose="020F0502020204030204" pitchFamily="34" charset="0"/>
              </a:rPr>
              <a:t>of proton/</a:t>
            </a:r>
            <a:r>
              <a:rPr lang="fr-CH" sz="1400" b="0" dirty="0" err="1">
                <a:latin typeface="Calibri" panose="020F0502020204030204" pitchFamily="34" charset="0"/>
                <a:cs typeface="Calibri" panose="020F0502020204030204" pitchFamily="34" charset="0"/>
              </a:rPr>
              <a:t>carbon</a:t>
            </a:r>
            <a:r>
              <a:rPr lang="fr-CH" sz="1400" b="0" dirty="0">
                <a:latin typeface="Calibri" panose="020F0502020204030204" pitchFamily="34" charset="0"/>
                <a:cs typeface="Calibri" panose="020F0502020204030204" pitchFamily="34" charset="0"/>
              </a:rPr>
              <a:t> synchrotrons </a:t>
            </a:r>
            <a:r>
              <a:rPr lang="fr-CH" sz="1400" b="0" dirty="0" err="1">
                <a:latin typeface="Calibri" panose="020F0502020204030204" pitchFamily="34" charset="0"/>
                <a:cs typeface="Calibri" panose="020F0502020204030204" pitchFamily="34" charset="0"/>
              </a:rPr>
              <a:t>market</a:t>
            </a:r>
            <a:r>
              <a:rPr lang="fr-CH" sz="1400" b="0" dirty="0">
                <a:latin typeface="Calibri" panose="020F0502020204030204" pitchFamily="34" charset="0"/>
                <a:cs typeface="Calibri" panose="020F0502020204030204" pitchFamily="34" charset="0"/>
              </a:rPr>
              <a:t> in 2011). </a:t>
            </a:r>
          </a:p>
          <a:p>
            <a:pPr marL="189000" indent="-189000">
              <a:spcBef>
                <a:spcPts val="0"/>
              </a:spcBef>
            </a:pPr>
            <a:r>
              <a:rPr lang="fr-CH" sz="1400" b="0" dirty="0" err="1">
                <a:latin typeface="Calibri" panose="020F0502020204030204" pitchFamily="34" charset="0"/>
                <a:cs typeface="Calibri" panose="020F0502020204030204" pitchFamily="34" charset="0"/>
              </a:rPr>
              <a:t>Nowadays</a:t>
            </a:r>
            <a:r>
              <a:rPr lang="fr-CH" sz="1400" b="0" dirty="0">
                <a:latin typeface="Calibri" panose="020F0502020204030204" pitchFamily="34" charset="0"/>
                <a:cs typeface="Calibri" panose="020F0502020204030204" pitchFamily="34" charset="0"/>
              </a:rPr>
              <a:t> </a:t>
            </a:r>
            <a:r>
              <a:rPr lang="fr-CH" sz="1400" b="0" dirty="0">
                <a:solidFill>
                  <a:srgbClr val="FF0000"/>
                </a:solidFill>
                <a:latin typeface="Calibri" panose="020F0502020204030204" pitchFamily="34" charset="0"/>
                <a:cs typeface="Calibri" panose="020F0502020204030204" pitchFamily="34" charset="0"/>
              </a:rPr>
              <a:t>3 </a:t>
            </a:r>
            <a:r>
              <a:rPr lang="fr-CH" sz="1400" b="0" dirty="0" err="1">
                <a:solidFill>
                  <a:srgbClr val="FF0000"/>
                </a:solidFill>
                <a:latin typeface="Calibri" panose="020F0502020204030204" pitchFamily="34" charset="0"/>
                <a:cs typeface="Calibri" panose="020F0502020204030204" pitchFamily="34" charset="0"/>
              </a:rPr>
              <a:t>competing</a:t>
            </a:r>
            <a:r>
              <a:rPr lang="fr-CH" sz="1400" b="0" dirty="0">
                <a:solidFill>
                  <a:srgbClr val="FF0000"/>
                </a:solidFill>
                <a:latin typeface="Calibri" panose="020F0502020204030204" pitchFamily="34" charset="0"/>
                <a:cs typeface="Calibri" panose="020F0502020204030204" pitchFamily="34" charset="0"/>
              </a:rPr>
              <a:t> </a:t>
            </a:r>
            <a:r>
              <a:rPr lang="fr-CH" sz="1400" b="0" dirty="0" err="1">
                <a:solidFill>
                  <a:srgbClr val="FF0000"/>
                </a:solidFill>
                <a:latin typeface="Calibri" panose="020F0502020204030204" pitchFamily="34" charset="0"/>
                <a:cs typeface="Calibri" panose="020F0502020204030204" pitchFamily="34" charset="0"/>
              </a:rPr>
              <a:t>vendors</a:t>
            </a:r>
            <a:r>
              <a:rPr lang="fr-CH" sz="1400" b="0" dirty="0">
                <a:solidFill>
                  <a:srgbClr val="FF0000"/>
                </a:solidFill>
                <a:latin typeface="Calibri" panose="020F0502020204030204" pitchFamily="34" charset="0"/>
                <a:cs typeface="Calibri" panose="020F0502020204030204" pitchFamily="34" charset="0"/>
              </a:rPr>
              <a:t> </a:t>
            </a:r>
            <a:r>
              <a:rPr lang="fr-CH" sz="1400" b="0" dirty="0">
                <a:latin typeface="Calibri" panose="020F0502020204030204" pitchFamily="34" charset="0"/>
                <a:cs typeface="Calibri" panose="020F0502020204030204" pitchFamily="34" charset="0"/>
              </a:rPr>
              <a:t>for cyclotrons, one for synchrotrons (all protons). </a:t>
            </a:r>
          </a:p>
        </p:txBody>
      </p:sp>
      <p:sp>
        <p:nvSpPr>
          <p:cNvPr id="11" name="TextBox 10">
            <a:extLst>
              <a:ext uri="{FF2B5EF4-FFF2-40B4-BE49-F238E27FC236}">
                <a16:creationId xmlns:a16="http://schemas.microsoft.com/office/drawing/2014/main" id="{824E363A-DB41-4934-B716-361F600B98BA}"/>
              </a:ext>
            </a:extLst>
          </p:cNvPr>
          <p:cNvSpPr txBox="1"/>
          <p:nvPr/>
        </p:nvSpPr>
        <p:spPr>
          <a:xfrm>
            <a:off x="6767492" y="4557731"/>
            <a:ext cx="5214193" cy="1107996"/>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lIns="0" tIns="0" rIns="0" bIns="0" rtlCol="0">
            <a:spAutoFit/>
          </a:bodyPr>
          <a:lstStyle/>
          <a:p>
            <a:pPr algn="l"/>
            <a:r>
              <a:rPr lang="fr-CH" dirty="0"/>
              <a:t>Hadron </a:t>
            </a:r>
            <a:r>
              <a:rPr lang="fr-CH" dirty="0" err="1"/>
              <a:t>therapy</a:t>
            </a:r>
            <a:r>
              <a:rPr lang="fr-CH" dirty="0"/>
              <a:t> </a:t>
            </a:r>
            <a:r>
              <a:rPr lang="fr-CH" dirty="0" err="1"/>
              <a:t>remains</a:t>
            </a:r>
            <a:r>
              <a:rPr lang="fr-CH" dirty="0"/>
              <a:t> a niche in cancer </a:t>
            </a:r>
            <a:r>
              <a:rPr lang="fr-CH" dirty="0" err="1"/>
              <a:t>therapy</a:t>
            </a:r>
            <a:r>
              <a:rPr lang="fr-CH" dirty="0"/>
              <a:t>:</a:t>
            </a:r>
          </a:p>
          <a:p>
            <a:pPr algn="l"/>
            <a:r>
              <a:rPr lang="en-GB" dirty="0"/>
              <a:t>22,000 patients/year (2018) treated with particle beams against 25,000,000 patients/year with conventional RT.</a:t>
            </a:r>
          </a:p>
        </p:txBody>
      </p:sp>
      <p:sp>
        <p:nvSpPr>
          <p:cNvPr id="14" name="TextBox 13">
            <a:extLst>
              <a:ext uri="{FF2B5EF4-FFF2-40B4-BE49-F238E27FC236}">
                <a16:creationId xmlns:a16="http://schemas.microsoft.com/office/drawing/2014/main" id="{E97B8896-64EF-4FC7-99E0-2465127BF2DB}"/>
              </a:ext>
            </a:extLst>
          </p:cNvPr>
          <p:cNvSpPr txBox="1"/>
          <p:nvPr/>
        </p:nvSpPr>
        <p:spPr>
          <a:xfrm>
            <a:off x="584403" y="1043540"/>
            <a:ext cx="3374322" cy="307777"/>
          </a:xfrm>
          <a:prstGeom prst="rect">
            <a:avLst/>
          </a:prstGeom>
        </p:spPr>
        <p:style>
          <a:lnRef idx="0">
            <a:schemeClr val="accent3"/>
          </a:lnRef>
          <a:fillRef idx="3">
            <a:schemeClr val="accent3"/>
          </a:fillRef>
          <a:effectRef idx="3">
            <a:schemeClr val="accent3"/>
          </a:effectRef>
          <a:fontRef idx="minor">
            <a:schemeClr val="lt1"/>
          </a:fontRef>
        </p:style>
        <p:txBody>
          <a:bodyPr wrap="none" lIns="0" tIns="0" rIns="0" bIns="0" rtlCol="0">
            <a:spAutoFit/>
          </a:bodyPr>
          <a:lstStyle/>
          <a:p>
            <a:pPr algn="l"/>
            <a:r>
              <a:rPr lang="fr-CH" sz="2000" dirty="0"/>
              <a:t>The beauty of the Bragg </a:t>
            </a:r>
            <a:r>
              <a:rPr lang="fr-CH" sz="2000" dirty="0" err="1"/>
              <a:t>peak</a:t>
            </a:r>
            <a:endParaRPr lang="en-GB" sz="2000" dirty="0"/>
          </a:p>
        </p:txBody>
      </p:sp>
      <p:sp>
        <p:nvSpPr>
          <p:cNvPr id="16" name="TextBox 15">
            <a:extLst>
              <a:ext uri="{FF2B5EF4-FFF2-40B4-BE49-F238E27FC236}">
                <a16:creationId xmlns:a16="http://schemas.microsoft.com/office/drawing/2014/main" id="{6A052A7C-0204-4648-91FF-D187D17A4BEB}"/>
              </a:ext>
            </a:extLst>
          </p:cNvPr>
          <p:cNvSpPr txBox="1"/>
          <p:nvPr/>
        </p:nvSpPr>
        <p:spPr>
          <a:xfrm>
            <a:off x="121919" y="4567983"/>
            <a:ext cx="4728755" cy="1661993"/>
          </a:xfrm>
          <a:prstGeom prst="rect">
            <a:avLst/>
          </a:prstGeom>
          <a:noFill/>
        </p:spPr>
        <p:txBody>
          <a:bodyPr wrap="square" rtlCol="0">
            <a:spAutoFit/>
          </a:bodyPr>
          <a:lstStyle/>
          <a:p>
            <a:r>
              <a:rPr lang="fr-CH" sz="1600" dirty="0" err="1"/>
              <a:t>Different</a:t>
            </a:r>
            <a:r>
              <a:rPr lang="fr-CH" sz="1600" dirty="0"/>
              <a:t> </a:t>
            </a:r>
            <a:r>
              <a:rPr lang="fr-CH" sz="1600" dirty="0" err="1"/>
              <a:t>from</a:t>
            </a:r>
            <a:r>
              <a:rPr lang="fr-CH" sz="1600" dirty="0"/>
              <a:t> X-rays or </a:t>
            </a:r>
            <a:r>
              <a:rPr lang="fr-CH" sz="1600" dirty="0" err="1"/>
              <a:t>electrons</a:t>
            </a:r>
            <a:r>
              <a:rPr lang="fr-CH" sz="1600" dirty="0"/>
              <a:t>, protons (and ions) </a:t>
            </a:r>
            <a:r>
              <a:rPr lang="fr-CH" sz="1600" dirty="0" err="1"/>
              <a:t>deposit</a:t>
            </a:r>
            <a:r>
              <a:rPr lang="fr-CH" sz="1600" dirty="0"/>
              <a:t> </a:t>
            </a:r>
            <a:r>
              <a:rPr lang="fr-CH" sz="1600" dirty="0" err="1"/>
              <a:t>their</a:t>
            </a:r>
            <a:r>
              <a:rPr lang="fr-CH" sz="1600" dirty="0"/>
              <a:t> </a:t>
            </a:r>
            <a:r>
              <a:rPr lang="fr-CH" sz="1600" dirty="0" err="1"/>
              <a:t>energy</a:t>
            </a:r>
            <a:r>
              <a:rPr lang="fr-CH" sz="1600" dirty="0"/>
              <a:t> at a </a:t>
            </a:r>
            <a:r>
              <a:rPr lang="fr-CH" sz="1600" dirty="0" err="1"/>
              <a:t>given</a:t>
            </a:r>
            <a:r>
              <a:rPr lang="fr-CH" sz="1600" dirty="0"/>
              <a:t> </a:t>
            </a:r>
            <a:r>
              <a:rPr lang="fr-CH" sz="1600" dirty="0" err="1"/>
              <a:t>depth</a:t>
            </a:r>
            <a:r>
              <a:rPr lang="fr-CH" sz="1600" dirty="0"/>
              <a:t> </a:t>
            </a:r>
            <a:r>
              <a:rPr lang="fr-CH" sz="1600" dirty="0" err="1"/>
              <a:t>inside</a:t>
            </a:r>
            <a:r>
              <a:rPr lang="fr-CH" sz="1600" dirty="0"/>
              <a:t> the tissues, </a:t>
            </a:r>
            <a:r>
              <a:rPr lang="fr-CH" sz="1600" b="1" dirty="0" err="1">
                <a:solidFill>
                  <a:srgbClr val="FF0000"/>
                </a:solidFill>
              </a:rPr>
              <a:t>minimising</a:t>
            </a:r>
            <a:r>
              <a:rPr lang="fr-CH" sz="1600" b="1" dirty="0">
                <a:solidFill>
                  <a:srgbClr val="FF0000"/>
                </a:solidFill>
              </a:rPr>
              <a:t> dose to the </a:t>
            </a:r>
            <a:r>
              <a:rPr lang="fr-CH" sz="1600" b="1" dirty="0" err="1">
                <a:solidFill>
                  <a:srgbClr val="FF0000"/>
                </a:solidFill>
              </a:rPr>
              <a:t>organs</a:t>
            </a:r>
            <a:r>
              <a:rPr lang="fr-CH" sz="1600" b="1" dirty="0">
                <a:solidFill>
                  <a:srgbClr val="FF0000"/>
                </a:solidFill>
              </a:rPr>
              <a:t> close to the </a:t>
            </a:r>
            <a:r>
              <a:rPr lang="fr-CH" sz="1600" b="1" dirty="0" err="1">
                <a:solidFill>
                  <a:srgbClr val="FF0000"/>
                </a:solidFill>
              </a:rPr>
              <a:t>tumour</a:t>
            </a:r>
            <a:r>
              <a:rPr lang="fr-CH" sz="1600" b="1" dirty="0">
                <a:solidFill>
                  <a:srgbClr val="FF0000"/>
                </a:solidFill>
              </a:rPr>
              <a:t>,</a:t>
            </a:r>
            <a:r>
              <a:rPr lang="fr-CH" sz="1600" dirty="0"/>
              <a:t> </a:t>
            </a:r>
            <a:r>
              <a:rPr lang="fr-CH" sz="1600" dirty="0" err="1"/>
              <a:t>sparing</a:t>
            </a:r>
            <a:r>
              <a:rPr lang="fr-CH" sz="1600" dirty="0"/>
              <a:t> </a:t>
            </a:r>
            <a:r>
              <a:rPr lang="fr-CH" sz="1600" dirty="0" err="1"/>
              <a:t>nearby</a:t>
            </a:r>
            <a:r>
              <a:rPr lang="fr-CH" sz="1600" dirty="0"/>
              <a:t> </a:t>
            </a:r>
            <a:r>
              <a:rPr lang="fr-CH" sz="1600" dirty="0" err="1"/>
              <a:t>organs</a:t>
            </a:r>
            <a:r>
              <a:rPr lang="fr-CH" sz="1600" dirty="0"/>
              <a:t>.</a:t>
            </a:r>
          </a:p>
          <a:p>
            <a:endParaRPr lang="fr-CH" sz="1000" dirty="0"/>
          </a:p>
          <a:p>
            <a:r>
              <a:rPr lang="fr-CH" sz="1400" dirty="0" err="1"/>
              <a:t>Required</a:t>
            </a:r>
            <a:r>
              <a:rPr lang="fr-CH" sz="1400" dirty="0"/>
              <a:t> </a:t>
            </a:r>
            <a:r>
              <a:rPr lang="fr-CH" sz="1400" dirty="0" err="1"/>
              <a:t>energy</a:t>
            </a:r>
            <a:r>
              <a:rPr lang="fr-CH" sz="1400" dirty="0"/>
              <a:t> for full-body </a:t>
            </a:r>
            <a:r>
              <a:rPr lang="fr-CH" sz="1400" dirty="0" err="1"/>
              <a:t>penetration</a:t>
            </a:r>
            <a:r>
              <a:rPr lang="fr-CH" sz="1400" dirty="0"/>
              <a:t>: 230 MeV protons, 450 MeV/u C-ions.</a:t>
            </a:r>
          </a:p>
        </p:txBody>
      </p:sp>
      <p:pic>
        <p:nvPicPr>
          <p:cNvPr id="19" name="Picture 18">
            <a:extLst>
              <a:ext uri="{FF2B5EF4-FFF2-40B4-BE49-F238E27FC236}">
                <a16:creationId xmlns:a16="http://schemas.microsoft.com/office/drawing/2014/main" id="{5A232412-7C75-48FF-A0CB-E5536D01DF8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bwMode="auto">
          <a:xfrm>
            <a:off x="4722311" y="4326937"/>
            <a:ext cx="1949141" cy="2404050"/>
          </a:xfrm>
          <a:prstGeom prst="rect">
            <a:avLst/>
          </a:prstGeom>
          <a:noFill/>
        </p:spPr>
      </p:pic>
      <p:pic>
        <p:nvPicPr>
          <p:cNvPr id="21" name="Picture 20">
            <a:extLst>
              <a:ext uri="{FF2B5EF4-FFF2-40B4-BE49-F238E27FC236}">
                <a16:creationId xmlns:a16="http://schemas.microsoft.com/office/drawing/2014/main" id="{6F8D391E-A7C7-4937-8375-F88E71C2B21D}"/>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67950" y="1501184"/>
            <a:ext cx="3848437" cy="3041538"/>
          </a:xfrm>
          <a:prstGeom prst="rect">
            <a:avLst/>
          </a:prstGeom>
          <a:noFill/>
          <a:ln>
            <a:noFill/>
          </a:ln>
        </p:spPr>
      </p:pic>
      <p:sp>
        <p:nvSpPr>
          <p:cNvPr id="13" name="Footer Placeholder 4">
            <a:extLst>
              <a:ext uri="{FF2B5EF4-FFF2-40B4-BE49-F238E27FC236}">
                <a16:creationId xmlns:a16="http://schemas.microsoft.com/office/drawing/2014/main" id="{37305DCF-174B-472C-A134-28C165A4A87E}"/>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509540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DE9F01E-CB07-4DEB-A6B3-986D0B4661A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79921" y="4313205"/>
            <a:ext cx="5312079" cy="1653267"/>
          </a:xfrm>
          <a:prstGeom prst="rect">
            <a:avLst/>
          </a:prstGeom>
        </p:spPr>
      </p:pic>
      <p:sp>
        <p:nvSpPr>
          <p:cNvPr id="3" name="Title 2">
            <a:extLst>
              <a:ext uri="{FF2B5EF4-FFF2-40B4-BE49-F238E27FC236}">
                <a16:creationId xmlns:a16="http://schemas.microsoft.com/office/drawing/2014/main" id="{FB250CDC-F4DA-454D-A649-F8138F4261D6}"/>
              </a:ext>
            </a:extLst>
          </p:cNvPr>
          <p:cNvSpPr>
            <a:spLocks noGrp="1"/>
          </p:cNvSpPr>
          <p:nvPr>
            <p:ph type="title"/>
          </p:nvPr>
        </p:nvSpPr>
        <p:spPr/>
        <p:txBody>
          <a:bodyPr/>
          <a:lstStyle/>
          <a:p>
            <a:r>
              <a:rPr lang="en-GB" dirty="0"/>
              <a:t>Particle therapy: a growing niche but not a panacea</a:t>
            </a:r>
          </a:p>
        </p:txBody>
      </p:sp>
      <p:sp>
        <p:nvSpPr>
          <p:cNvPr id="4" name="Date Placeholder 3">
            <a:extLst>
              <a:ext uri="{FF2B5EF4-FFF2-40B4-BE49-F238E27FC236}">
                <a16:creationId xmlns:a16="http://schemas.microsoft.com/office/drawing/2014/main" id="{4C2E8413-AECF-4AC7-BA7C-AF3936C692BA}"/>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6A8E069B-4C83-4AA8-8BE5-5390572241D3}"/>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8" name="TextBox 7">
            <a:extLst>
              <a:ext uri="{FF2B5EF4-FFF2-40B4-BE49-F238E27FC236}">
                <a16:creationId xmlns:a16="http://schemas.microsoft.com/office/drawing/2014/main" id="{C1D2A3C6-E2FB-4D66-A286-39107FA96FE0}"/>
              </a:ext>
            </a:extLst>
          </p:cNvPr>
          <p:cNvSpPr txBox="1"/>
          <p:nvPr/>
        </p:nvSpPr>
        <p:spPr>
          <a:xfrm>
            <a:off x="117221" y="901662"/>
            <a:ext cx="6854076" cy="5463034"/>
          </a:xfrm>
          <a:prstGeom prst="rect">
            <a:avLst/>
          </a:prstGeom>
          <a:noFill/>
        </p:spPr>
        <p:txBody>
          <a:bodyPr wrap="square" rtlCol="0">
            <a:spAutoFit/>
          </a:bodyPr>
          <a:lstStyle/>
          <a:p>
            <a:pPr defTabSz="457200">
              <a:spcAft>
                <a:spcPts val="600"/>
              </a:spcAft>
            </a:pPr>
            <a:r>
              <a:rPr lang="en-GB" b="1" dirty="0">
                <a:solidFill>
                  <a:srgbClr val="C00000"/>
                </a:solidFill>
                <a:latin typeface="Calibri"/>
              </a:rPr>
              <a:t>Factors limiting growth</a:t>
            </a:r>
          </a:p>
          <a:p>
            <a:pPr marL="285750" indent="-285750" defTabSz="457200">
              <a:spcAft>
                <a:spcPts val="600"/>
              </a:spcAft>
              <a:buFont typeface="Wingdings" panose="05000000000000000000" pitchFamily="2" charset="2"/>
              <a:buChar char="Ø"/>
            </a:pPr>
            <a:r>
              <a:rPr lang="en-GB" b="1" dirty="0">
                <a:solidFill>
                  <a:srgbClr val="C00000"/>
                </a:solidFill>
                <a:latin typeface="Calibri"/>
              </a:rPr>
              <a:t>X-ray Radiation Therapy is improving</a:t>
            </a:r>
            <a:r>
              <a:rPr lang="en-GB" dirty="0">
                <a:solidFill>
                  <a:schemeClr val="tx2"/>
                </a:solidFill>
                <a:latin typeface="Calibri"/>
              </a:rPr>
              <a:t>: thanks to a wide market and a strong industry basis, RT is becoming increasingly precise and effective. FLASH therapy could give it another boost. </a:t>
            </a:r>
            <a:endParaRPr lang="en-GB" b="1" dirty="0">
              <a:solidFill>
                <a:srgbClr val="C00000"/>
              </a:solidFill>
              <a:latin typeface="Calibri"/>
            </a:endParaRPr>
          </a:p>
          <a:p>
            <a:pPr marL="285750" indent="-285750" defTabSz="457200">
              <a:spcAft>
                <a:spcPts val="600"/>
              </a:spcAft>
              <a:buFont typeface="Wingdings" panose="05000000000000000000" pitchFamily="2" charset="2"/>
              <a:buChar char="Ø"/>
            </a:pPr>
            <a:r>
              <a:rPr lang="en-GB" b="1" dirty="0">
                <a:solidFill>
                  <a:srgbClr val="C00000"/>
                </a:solidFill>
                <a:latin typeface="Calibri"/>
              </a:rPr>
              <a:t>Cost</a:t>
            </a:r>
            <a:r>
              <a:rPr lang="en-GB" dirty="0">
                <a:solidFill>
                  <a:prstClr val="black"/>
                </a:solidFill>
                <a:latin typeface="Calibri"/>
              </a:rPr>
              <a:t>: a commercial single-room proton therapy system has a price from 30 M€, to be compared with 2-3 M€ of a X-ray radiotherapy system. An ion therapy centre has a cost of 150-200 M€.</a:t>
            </a:r>
          </a:p>
          <a:p>
            <a:pPr marL="285750" indent="-285750" defTabSz="457200">
              <a:spcAft>
                <a:spcPts val="600"/>
              </a:spcAft>
              <a:buFont typeface="Wingdings" panose="05000000000000000000" pitchFamily="2" charset="2"/>
              <a:buChar char="Ø"/>
            </a:pPr>
            <a:r>
              <a:rPr lang="en-GB" b="1" dirty="0">
                <a:solidFill>
                  <a:srgbClr val="C00000"/>
                </a:solidFill>
                <a:latin typeface="Calibri"/>
              </a:rPr>
              <a:t>Lack of clinical data</a:t>
            </a:r>
            <a:r>
              <a:rPr lang="en-GB" dirty="0">
                <a:solidFill>
                  <a:prstClr val="black"/>
                </a:solidFill>
                <a:latin typeface="Calibri"/>
              </a:rPr>
              <a:t>: the effect of protons and ions is not as known as that of X-rays, optimisation of treatment is still ongoing. Biological tests are needed to compare the loss of energy (Bragg peak) to the effect on the cells – not necessarily linear.</a:t>
            </a:r>
          </a:p>
          <a:p>
            <a:pPr marL="285750" indent="-285750" defTabSz="457200">
              <a:spcAft>
                <a:spcPts val="600"/>
              </a:spcAft>
              <a:buFont typeface="Wingdings" panose="05000000000000000000" pitchFamily="2" charset="2"/>
              <a:buChar char="Ø"/>
            </a:pPr>
            <a:r>
              <a:rPr lang="en-GB" b="1" dirty="0">
                <a:solidFill>
                  <a:srgbClr val="C00000"/>
                </a:solidFill>
                <a:latin typeface="Calibri"/>
              </a:rPr>
              <a:t>Quality of life appreciation</a:t>
            </a:r>
            <a:r>
              <a:rPr lang="en-GB" dirty="0">
                <a:solidFill>
                  <a:prstClr val="black"/>
                </a:solidFill>
                <a:latin typeface="Calibri"/>
              </a:rPr>
              <a:t>: protons and ions are superior in sparing the surrounding tissues, improving quality of life after treatment. But while survival rates are easy to measure and compare, quality of life is only recently becoming a “measurable” parameter.</a:t>
            </a:r>
          </a:p>
          <a:p>
            <a:pPr marL="285750" indent="-285750" defTabSz="457200">
              <a:spcAft>
                <a:spcPts val="600"/>
              </a:spcAft>
              <a:buFont typeface="Wingdings" panose="05000000000000000000" pitchFamily="2" charset="2"/>
              <a:buChar char="Ø"/>
            </a:pPr>
            <a:r>
              <a:rPr lang="en-GB" b="1" dirty="0">
                <a:solidFill>
                  <a:srgbClr val="C00000"/>
                </a:solidFill>
                <a:latin typeface="Calibri"/>
              </a:rPr>
              <a:t>Centralisation of medicine</a:t>
            </a:r>
            <a:r>
              <a:rPr lang="en-GB" dirty="0">
                <a:solidFill>
                  <a:prstClr val="black"/>
                </a:solidFill>
                <a:latin typeface="Calibri"/>
              </a:rPr>
              <a:t>: the high cost of particle treatment calls for large centralised units that have difficulties in attracting patients from other hospitals.</a:t>
            </a:r>
          </a:p>
        </p:txBody>
      </p:sp>
      <p:sp>
        <p:nvSpPr>
          <p:cNvPr id="12" name="TextBox 11">
            <a:extLst>
              <a:ext uri="{FF2B5EF4-FFF2-40B4-BE49-F238E27FC236}">
                <a16:creationId xmlns:a16="http://schemas.microsoft.com/office/drawing/2014/main" id="{10B7F2A9-387A-4950-A4A0-326BE1CE1987}"/>
              </a:ext>
            </a:extLst>
          </p:cNvPr>
          <p:cNvSpPr txBox="1"/>
          <p:nvPr/>
        </p:nvSpPr>
        <p:spPr>
          <a:xfrm>
            <a:off x="7313723" y="3263847"/>
            <a:ext cx="4475077" cy="738664"/>
          </a:xfrm>
          <a:prstGeom prst="rect">
            <a:avLst/>
          </a:prstGeom>
          <a:noFill/>
        </p:spPr>
        <p:txBody>
          <a:bodyPr wrap="square" lIns="0" tIns="0" rIns="0" bIns="0" rtlCol="0">
            <a:spAutoFit/>
          </a:bodyPr>
          <a:lstStyle/>
          <a:p>
            <a:pPr algn="l"/>
            <a:r>
              <a:rPr lang="fr-CH" sz="1600" dirty="0"/>
              <a:t>Proton </a:t>
            </a:r>
            <a:r>
              <a:rPr lang="fr-CH" sz="1600" dirty="0" err="1"/>
              <a:t>therapy</a:t>
            </a:r>
            <a:r>
              <a:rPr lang="fr-CH" sz="1600" dirty="0"/>
              <a:t> </a:t>
            </a:r>
            <a:r>
              <a:rPr lang="fr-CH" sz="1600" dirty="0" err="1"/>
              <a:t>is</a:t>
            </a:r>
            <a:r>
              <a:rPr lang="fr-CH" sz="1600" dirty="0"/>
              <a:t> </a:t>
            </a:r>
            <a:r>
              <a:rPr lang="fr-CH" sz="1600" dirty="0" err="1"/>
              <a:t>mainly</a:t>
            </a:r>
            <a:r>
              <a:rPr lang="fr-CH" sz="1600" dirty="0"/>
              <a:t> </a:t>
            </a:r>
            <a:r>
              <a:rPr lang="fr-CH" sz="1600" dirty="0" err="1"/>
              <a:t>recommended</a:t>
            </a:r>
            <a:r>
              <a:rPr lang="fr-CH" sz="1600" dirty="0"/>
              <a:t> for:</a:t>
            </a:r>
          </a:p>
          <a:p>
            <a:pPr marL="285750" indent="-285750" algn="l">
              <a:buFontTx/>
              <a:buChar char="-"/>
            </a:pPr>
            <a:r>
              <a:rPr lang="fr-CH" sz="1600" dirty="0" err="1"/>
              <a:t>Some</a:t>
            </a:r>
            <a:r>
              <a:rPr lang="fr-CH" sz="1600" dirty="0"/>
              <a:t> </a:t>
            </a:r>
            <a:r>
              <a:rPr lang="fr-CH" sz="1600" dirty="0" err="1"/>
              <a:t>specific</a:t>
            </a:r>
            <a:r>
              <a:rPr lang="fr-CH" sz="1600" dirty="0"/>
              <a:t> </a:t>
            </a:r>
            <a:r>
              <a:rPr lang="fr-CH" sz="1600" dirty="0" err="1"/>
              <a:t>tumours</a:t>
            </a:r>
            <a:r>
              <a:rPr lang="fr-CH" sz="1600" dirty="0"/>
              <a:t> close to </a:t>
            </a:r>
            <a:r>
              <a:rPr lang="fr-CH" sz="1600" dirty="0" err="1"/>
              <a:t>critical</a:t>
            </a:r>
            <a:r>
              <a:rPr lang="fr-CH" sz="1600" dirty="0"/>
              <a:t> </a:t>
            </a:r>
            <a:r>
              <a:rPr lang="fr-CH" sz="1600" dirty="0" err="1"/>
              <a:t>organs</a:t>
            </a:r>
            <a:endParaRPr lang="fr-CH" sz="1600" dirty="0"/>
          </a:p>
          <a:p>
            <a:pPr marL="285750" indent="-285750" algn="l">
              <a:buFontTx/>
              <a:buChar char="-"/>
            </a:pPr>
            <a:r>
              <a:rPr lang="fr-CH" sz="1600" dirty="0" err="1"/>
              <a:t>Pediatric</a:t>
            </a:r>
            <a:r>
              <a:rPr lang="fr-CH" sz="1600" dirty="0"/>
              <a:t> </a:t>
            </a:r>
            <a:r>
              <a:rPr lang="fr-CH" sz="1600" dirty="0" err="1"/>
              <a:t>tumours</a:t>
            </a:r>
            <a:r>
              <a:rPr lang="fr-CH" sz="1600" dirty="0"/>
              <a:t> (</a:t>
            </a:r>
            <a:r>
              <a:rPr lang="fr-CH" sz="1600" dirty="0" err="1"/>
              <a:t>less</a:t>
            </a:r>
            <a:r>
              <a:rPr lang="fr-CH" sz="1600" dirty="0"/>
              <a:t> </a:t>
            </a:r>
            <a:r>
              <a:rPr lang="fr-CH" sz="1600" dirty="0" err="1"/>
              <a:t>risk</a:t>
            </a:r>
            <a:r>
              <a:rPr lang="fr-CH" sz="1600" dirty="0"/>
              <a:t> of </a:t>
            </a:r>
            <a:r>
              <a:rPr lang="fr-CH" sz="1600" dirty="0" err="1"/>
              <a:t>recurrency</a:t>
            </a:r>
            <a:r>
              <a:rPr lang="fr-CH" sz="1600" dirty="0"/>
              <a:t>)</a:t>
            </a:r>
          </a:p>
        </p:txBody>
      </p:sp>
      <p:pic>
        <p:nvPicPr>
          <p:cNvPr id="14" name="Picture 13">
            <a:extLst>
              <a:ext uri="{FF2B5EF4-FFF2-40B4-BE49-F238E27FC236}">
                <a16:creationId xmlns:a16="http://schemas.microsoft.com/office/drawing/2014/main" id="{3D07410B-2CD2-4660-A94C-BD0804BD555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247360" y="1145760"/>
            <a:ext cx="4579155" cy="1709730"/>
          </a:xfrm>
          <a:prstGeom prst="rect">
            <a:avLst/>
          </a:prstGeom>
        </p:spPr>
      </p:pic>
      <p:sp>
        <p:nvSpPr>
          <p:cNvPr id="18" name="TextBox 17">
            <a:extLst>
              <a:ext uri="{FF2B5EF4-FFF2-40B4-BE49-F238E27FC236}">
                <a16:creationId xmlns:a16="http://schemas.microsoft.com/office/drawing/2014/main" id="{259AF59F-4275-4BDF-8EB8-65089476652F}"/>
              </a:ext>
            </a:extLst>
          </p:cNvPr>
          <p:cNvSpPr txBox="1"/>
          <p:nvPr/>
        </p:nvSpPr>
        <p:spPr>
          <a:xfrm>
            <a:off x="8520183" y="5966472"/>
            <a:ext cx="3440973" cy="246221"/>
          </a:xfrm>
          <a:prstGeom prst="rect">
            <a:avLst/>
          </a:prstGeom>
          <a:noFill/>
        </p:spPr>
        <p:txBody>
          <a:bodyPr wrap="square" rtlCol="0">
            <a:spAutoFit/>
          </a:bodyPr>
          <a:lstStyle/>
          <a:p>
            <a:r>
              <a:rPr lang="fr-CH" sz="1000" i="1" dirty="0"/>
              <a:t>Source: IBA, state of proton </a:t>
            </a:r>
            <a:r>
              <a:rPr lang="fr-CH" sz="1000" i="1" dirty="0" err="1"/>
              <a:t>therapy</a:t>
            </a:r>
            <a:r>
              <a:rPr lang="fr-CH" sz="1000" i="1" dirty="0"/>
              <a:t> </a:t>
            </a:r>
            <a:r>
              <a:rPr lang="fr-CH" sz="1000" i="1" dirty="0" err="1"/>
              <a:t>market</a:t>
            </a:r>
            <a:r>
              <a:rPr lang="fr-CH" sz="1000" i="1" dirty="0"/>
              <a:t> </a:t>
            </a:r>
            <a:r>
              <a:rPr lang="fr-CH" sz="1000" i="1" dirty="0" err="1"/>
              <a:t>entering</a:t>
            </a:r>
            <a:r>
              <a:rPr lang="fr-CH" sz="1000" i="1" dirty="0"/>
              <a:t> 2017</a:t>
            </a:r>
          </a:p>
        </p:txBody>
      </p:sp>
      <p:sp>
        <p:nvSpPr>
          <p:cNvPr id="11" name="Footer Placeholder 4">
            <a:extLst>
              <a:ext uri="{FF2B5EF4-FFF2-40B4-BE49-F238E27FC236}">
                <a16:creationId xmlns:a16="http://schemas.microsoft.com/office/drawing/2014/main" id="{407C6664-B82B-4201-B2FA-18939130727A}"/>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25960361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82F02-2045-4D47-8028-2AA457391976}"/>
              </a:ext>
            </a:extLst>
          </p:cNvPr>
          <p:cNvSpPr>
            <a:spLocks noGrp="1"/>
          </p:cNvSpPr>
          <p:nvPr>
            <p:ph type="title"/>
          </p:nvPr>
        </p:nvSpPr>
        <p:spPr/>
        <p:txBody>
          <a:bodyPr/>
          <a:lstStyle/>
          <a:p>
            <a:r>
              <a:rPr lang="fr-CH" dirty="0" err="1"/>
              <a:t>Therapy</a:t>
            </a:r>
            <a:r>
              <a:rPr lang="fr-CH" dirty="0"/>
              <a:t> </a:t>
            </a:r>
            <a:r>
              <a:rPr lang="fr-CH" dirty="0" err="1"/>
              <a:t>with</a:t>
            </a:r>
            <a:r>
              <a:rPr lang="fr-CH" dirty="0"/>
              <a:t> </a:t>
            </a:r>
            <a:r>
              <a:rPr lang="fr-CH" dirty="0" err="1"/>
              <a:t>heavier</a:t>
            </a:r>
            <a:r>
              <a:rPr lang="fr-CH" dirty="0"/>
              <a:t> ions (Carbon and </a:t>
            </a:r>
            <a:r>
              <a:rPr lang="fr-CH" dirty="0" err="1"/>
              <a:t>others</a:t>
            </a:r>
            <a:r>
              <a:rPr lang="fr-CH" dirty="0"/>
              <a:t>)</a:t>
            </a:r>
            <a:endParaRPr lang="en-GB" dirty="0"/>
          </a:p>
        </p:txBody>
      </p:sp>
      <p:sp>
        <p:nvSpPr>
          <p:cNvPr id="4" name="Date Placeholder 3">
            <a:extLst>
              <a:ext uri="{FF2B5EF4-FFF2-40B4-BE49-F238E27FC236}">
                <a16:creationId xmlns:a16="http://schemas.microsoft.com/office/drawing/2014/main" id="{08EF81A8-46AC-4014-9137-BE5A14221026}"/>
              </a:ext>
            </a:extLst>
          </p:cNvPr>
          <p:cNvSpPr>
            <a:spLocks noGrp="1"/>
          </p:cNvSpPr>
          <p:nvPr>
            <p:ph type="dt" sz="half" idx="10"/>
          </p:nvPr>
        </p:nvSpPr>
        <p:spPr/>
        <p:txBody>
          <a:bodyPr/>
          <a:lstStyle/>
          <a:p>
            <a:fld id="{23793A62-AA7E-5A4D-A43E-DF1B3593C4E5}" type="datetime1">
              <a:rPr lang="en-US" smtClean="0"/>
              <a:t>10/18/2020</a:t>
            </a:fld>
            <a:endParaRPr lang="en-US" dirty="0"/>
          </a:p>
        </p:txBody>
      </p:sp>
      <p:sp>
        <p:nvSpPr>
          <p:cNvPr id="6" name="Slide Number Placeholder 5">
            <a:extLst>
              <a:ext uri="{FF2B5EF4-FFF2-40B4-BE49-F238E27FC236}">
                <a16:creationId xmlns:a16="http://schemas.microsoft.com/office/drawing/2014/main" id="{EBD8FD97-B680-4A93-B2CD-AB31A852DE3D}"/>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TextBox 7">
            <a:extLst>
              <a:ext uri="{FF2B5EF4-FFF2-40B4-BE49-F238E27FC236}">
                <a16:creationId xmlns:a16="http://schemas.microsoft.com/office/drawing/2014/main" id="{FC7567A2-C832-4C92-A1FA-A9A250774113}"/>
              </a:ext>
            </a:extLst>
          </p:cNvPr>
          <p:cNvSpPr txBox="1"/>
          <p:nvPr/>
        </p:nvSpPr>
        <p:spPr>
          <a:xfrm>
            <a:off x="283780" y="1456371"/>
            <a:ext cx="7197676" cy="2939266"/>
          </a:xfrm>
          <a:prstGeom prst="rect">
            <a:avLst/>
          </a:prstGeom>
          <a:noFill/>
        </p:spPr>
        <p:txBody>
          <a:bodyPr wrap="square" rtlCol="0">
            <a:spAutoFit/>
          </a:bodyPr>
          <a:lstStyle/>
          <a:p>
            <a:pPr defTabSz="457200">
              <a:spcAft>
                <a:spcPts val="600"/>
              </a:spcAft>
            </a:pPr>
            <a:r>
              <a:rPr lang="fr-CH" sz="1600" dirty="0">
                <a:solidFill>
                  <a:prstClr val="black"/>
                </a:solidFill>
                <a:latin typeface="Calibri"/>
              </a:rPr>
              <a:t>Heavy ions </a:t>
            </a:r>
            <a:r>
              <a:rPr lang="en-GB" sz="1600" dirty="0">
                <a:solidFill>
                  <a:prstClr val="black"/>
                </a:solidFill>
                <a:latin typeface="Calibri"/>
              </a:rPr>
              <a:t>are </a:t>
            </a:r>
            <a:r>
              <a:rPr lang="en-GB" sz="1600" b="1" dirty="0">
                <a:solidFill>
                  <a:srgbClr val="FF0000"/>
                </a:solidFill>
                <a:latin typeface="Calibri"/>
              </a:rPr>
              <a:t>more effective than protons or X-rays </a:t>
            </a:r>
            <a:r>
              <a:rPr lang="en-GB" sz="1600" dirty="0">
                <a:solidFill>
                  <a:prstClr val="black"/>
                </a:solidFill>
                <a:latin typeface="Calibri"/>
              </a:rPr>
              <a:t>in attacking cancer:</a:t>
            </a:r>
          </a:p>
          <a:p>
            <a:pPr marL="342900" indent="-342900" defTabSz="457200">
              <a:spcAft>
                <a:spcPts val="600"/>
              </a:spcAft>
              <a:buAutoNum type="arabicPeriod"/>
            </a:pPr>
            <a:r>
              <a:rPr lang="en-GB" sz="1600" dirty="0">
                <a:solidFill>
                  <a:prstClr val="black"/>
                </a:solidFill>
                <a:latin typeface="Calibri"/>
              </a:rPr>
              <a:t>The higher energy deposition (and ionisation) per length generates a large number of </a:t>
            </a:r>
            <a:r>
              <a:rPr lang="en-GB" sz="1600" dirty="0">
                <a:solidFill>
                  <a:srgbClr val="FF0000"/>
                </a:solidFill>
                <a:latin typeface="Calibri"/>
              </a:rPr>
              <a:t>double-strand DNA breakings </a:t>
            </a:r>
            <a:r>
              <a:rPr lang="en-GB" sz="1600" dirty="0">
                <a:solidFill>
                  <a:schemeClr val="tx2"/>
                </a:solidFill>
                <a:latin typeface="Calibri"/>
              </a:rPr>
              <a:t>that are not reparable by the cell itself.</a:t>
            </a:r>
          </a:p>
          <a:p>
            <a:pPr marL="342900" indent="-342900" defTabSz="457200">
              <a:spcAft>
                <a:spcPts val="600"/>
              </a:spcAft>
              <a:buAutoNum type="arabicPeriod"/>
            </a:pPr>
            <a:r>
              <a:rPr lang="en-GB" sz="1600" dirty="0">
                <a:solidFill>
                  <a:schemeClr val="tx2"/>
                </a:solidFill>
                <a:latin typeface="Calibri"/>
              </a:rPr>
              <a:t>The different damage mechanism makes them effective on </a:t>
            </a:r>
            <a:r>
              <a:rPr lang="en-GB" sz="1600" dirty="0">
                <a:solidFill>
                  <a:srgbClr val="FF0000"/>
                </a:solidFill>
                <a:latin typeface="Calibri"/>
              </a:rPr>
              <a:t>hypoxic radioresistant tumours </a:t>
            </a:r>
            <a:r>
              <a:rPr lang="en-GB" sz="1600" dirty="0">
                <a:solidFill>
                  <a:schemeClr val="tx2"/>
                </a:solidFill>
                <a:latin typeface="Calibri"/>
              </a:rPr>
              <a:t>(while protons or X-rays act via generation of Reactive Oxygen Species) – 1 to 3% of all RT cases.  </a:t>
            </a:r>
          </a:p>
          <a:p>
            <a:pPr marL="342900" indent="-342900" defTabSz="457200">
              <a:spcAft>
                <a:spcPts val="600"/>
              </a:spcAft>
              <a:buAutoNum type="arabicPeriod"/>
            </a:pPr>
            <a:r>
              <a:rPr lang="en-GB" sz="1600" dirty="0">
                <a:solidFill>
                  <a:schemeClr val="tx2"/>
                </a:solidFill>
                <a:latin typeface="Calibri"/>
              </a:rPr>
              <a:t>Are </a:t>
            </a:r>
            <a:r>
              <a:rPr lang="en-GB" sz="1600" dirty="0">
                <a:solidFill>
                  <a:srgbClr val="FF0000"/>
                </a:solidFill>
                <a:latin typeface="Calibri"/>
              </a:rPr>
              <a:t>more precise</a:t>
            </a:r>
            <a:r>
              <a:rPr lang="en-GB" sz="1600" dirty="0">
                <a:solidFill>
                  <a:schemeClr val="tx2"/>
                </a:solidFill>
                <a:latin typeface="Calibri"/>
              </a:rPr>
              <a:t>, with lower straggling and scattering.</a:t>
            </a:r>
          </a:p>
          <a:p>
            <a:pPr marL="342900" indent="-342900" defTabSz="457200">
              <a:spcAft>
                <a:spcPts val="600"/>
              </a:spcAft>
              <a:buAutoNum type="arabicPeriod"/>
            </a:pPr>
            <a:r>
              <a:rPr lang="en-GB" sz="1600" dirty="0">
                <a:solidFill>
                  <a:schemeClr val="tx2"/>
                </a:solidFill>
                <a:latin typeface="Calibri"/>
              </a:rPr>
              <a:t>Recent studies show that ion therapy </a:t>
            </a:r>
            <a:r>
              <a:rPr lang="en-GB" sz="1600" dirty="0">
                <a:solidFill>
                  <a:srgbClr val="FF0000"/>
                </a:solidFill>
                <a:latin typeface="Calibri"/>
              </a:rPr>
              <a:t>combined with immunotherapy </a:t>
            </a:r>
            <a:r>
              <a:rPr lang="en-GB" sz="1600" dirty="0">
                <a:solidFill>
                  <a:schemeClr val="tx2"/>
                </a:solidFill>
                <a:latin typeface="Calibri"/>
              </a:rPr>
              <a:t>may be successful in treating </a:t>
            </a:r>
            <a:r>
              <a:rPr lang="en-GB" sz="1600" dirty="0">
                <a:solidFill>
                  <a:srgbClr val="FF0000"/>
                </a:solidFill>
                <a:latin typeface="Calibri"/>
              </a:rPr>
              <a:t>diffused cancers and metastasis</a:t>
            </a:r>
            <a:r>
              <a:rPr lang="en-GB" sz="1600" dirty="0">
                <a:solidFill>
                  <a:schemeClr val="tx2"/>
                </a:solidFill>
                <a:latin typeface="Calibri"/>
              </a:rPr>
              <a:t>. </a:t>
            </a:r>
          </a:p>
          <a:p>
            <a:pPr defTabSz="457200">
              <a:spcAft>
                <a:spcPts val="600"/>
              </a:spcAft>
            </a:pPr>
            <a:r>
              <a:rPr lang="en-GB" sz="1600" dirty="0">
                <a:solidFill>
                  <a:prstClr val="black"/>
                </a:solidFill>
                <a:latin typeface="Calibri"/>
              </a:rPr>
              <a:t>So far, 2/3 of cases at the mixed facilities like CNAO are treated with carbon.</a:t>
            </a:r>
          </a:p>
        </p:txBody>
      </p:sp>
      <p:sp>
        <p:nvSpPr>
          <p:cNvPr id="9" name="TextBox 8">
            <a:extLst>
              <a:ext uri="{FF2B5EF4-FFF2-40B4-BE49-F238E27FC236}">
                <a16:creationId xmlns:a16="http://schemas.microsoft.com/office/drawing/2014/main" id="{66C6DE92-CBFA-49AA-931C-E0904F15D967}"/>
              </a:ext>
            </a:extLst>
          </p:cNvPr>
          <p:cNvSpPr txBox="1"/>
          <p:nvPr/>
        </p:nvSpPr>
        <p:spPr>
          <a:xfrm>
            <a:off x="283779" y="1003567"/>
            <a:ext cx="5574283" cy="276999"/>
          </a:xfrm>
          <a:prstGeom prst="rect">
            <a:avLst/>
          </a:prstGeom>
        </p:spPr>
        <p:style>
          <a:lnRef idx="0">
            <a:schemeClr val="accent3"/>
          </a:lnRef>
          <a:fillRef idx="3">
            <a:schemeClr val="accent3"/>
          </a:fillRef>
          <a:effectRef idx="3">
            <a:schemeClr val="accent3"/>
          </a:effectRef>
          <a:fontRef idx="minor">
            <a:schemeClr val="lt1"/>
          </a:fontRef>
        </p:style>
        <p:txBody>
          <a:bodyPr wrap="none" lIns="0" tIns="0" rIns="0" bIns="0" rtlCol="0">
            <a:spAutoFit/>
          </a:bodyPr>
          <a:lstStyle/>
          <a:p>
            <a:pPr algn="l"/>
            <a:r>
              <a:rPr lang="fr-CH" dirty="0"/>
              <a:t>Ions (e.g. Carbon) are </a:t>
            </a:r>
            <a:r>
              <a:rPr lang="fr-CH" dirty="0" err="1"/>
              <a:t>different</a:t>
            </a:r>
            <a:r>
              <a:rPr lang="fr-CH" dirty="0"/>
              <a:t> </a:t>
            </a:r>
            <a:r>
              <a:rPr lang="fr-CH" dirty="0" err="1"/>
              <a:t>from</a:t>
            </a:r>
            <a:r>
              <a:rPr lang="fr-CH" dirty="0"/>
              <a:t> X-rays or protons!</a:t>
            </a:r>
            <a:endParaRPr lang="en-GB" dirty="0"/>
          </a:p>
        </p:txBody>
      </p:sp>
      <p:pic>
        <p:nvPicPr>
          <p:cNvPr id="15" name="Picture 14">
            <a:extLst>
              <a:ext uri="{FF2B5EF4-FFF2-40B4-BE49-F238E27FC236}">
                <a16:creationId xmlns:a16="http://schemas.microsoft.com/office/drawing/2014/main" id="{0498E52D-9B06-44C9-A955-19AE2F8CEB3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49368" y="1003567"/>
            <a:ext cx="2443494" cy="2064925"/>
          </a:xfrm>
          <a:prstGeom prst="rect">
            <a:avLst/>
          </a:prstGeom>
        </p:spPr>
      </p:pic>
      <p:pic>
        <p:nvPicPr>
          <p:cNvPr id="17" name="Picture 16">
            <a:extLst>
              <a:ext uri="{FF2B5EF4-FFF2-40B4-BE49-F238E27FC236}">
                <a16:creationId xmlns:a16="http://schemas.microsoft.com/office/drawing/2014/main" id="{D8D34268-094D-4A9B-8B9F-A694DAE887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86599" y="3209557"/>
            <a:ext cx="4757360" cy="1444291"/>
          </a:xfrm>
          <a:prstGeom prst="rect">
            <a:avLst/>
          </a:prstGeom>
        </p:spPr>
      </p:pic>
      <p:sp>
        <p:nvSpPr>
          <p:cNvPr id="18" name="TextBox 17">
            <a:extLst>
              <a:ext uri="{FF2B5EF4-FFF2-40B4-BE49-F238E27FC236}">
                <a16:creationId xmlns:a16="http://schemas.microsoft.com/office/drawing/2014/main" id="{0515A602-9F92-478E-A5F2-B2C09E4817F4}"/>
              </a:ext>
            </a:extLst>
          </p:cNvPr>
          <p:cNvSpPr txBox="1"/>
          <p:nvPr/>
        </p:nvSpPr>
        <p:spPr>
          <a:xfrm>
            <a:off x="283779" y="4481396"/>
            <a:ext cx="6283275" cy="1646605"/>
          </a:xfrm>
          <a:prstGeom prst="rect">
            <a:avLst/>
          </a:prstGeom>
        </p:spPr>
        <p:style>
          <a:lnRef idx="0">
            <a:scrgbClr r="0" g="0" b="0"/>
          </a:lnRef>
          <a:fillRef idx="1003">
            <a:schemeClr val="lt1"/>
          </a:fillRef>
          <a:effectRef idx="0">
            <a:scrgbClr r="0" g="0" b="0"/>
          </a:effectRef>
          <a:fontRef idx="major"/>
        </p:style>
        <p:txBody>
          <a:bodyPr wrap="square" lIns="0" tIns="0" rIns="0" bIns="0" rtlCol="0">
            <a:spAutoFit/>
          </a:bodyPr>
          <a:lstStyle/>
          <a:p>
            <a:r>
              <a:rPr lang="en-GB" sz="1600" dirty="0"/>
              <a:t>The development of ion therapy needs to be supported by tests with </a:t>
            </a:r>
            <a:r>
              <a:rPr lang="en-GB" sz="1600" b="1" dirty="0">
                <a:solidFill>
                  <a:srgbClr val="FF0000"/>
                </a:solidFill>
              </a:rPr>
              <a:t>o</a:t>
            </a:r>
            <a:r>
              <a:rPr lang="fr-CH" sz="1600" b="1" dirty="0" err="1">
                <a:solidFill>
                  <a:srgbClr val="FF0000"/>
                </a:solidFill>
              </a:rPr>
              <a:t>ther</a:t>
            </a:r>
            <a:r>
              <a:rPr lang="fr-CH" sz="1600" b="1" dirty="0">
                <a:solidFill>
                  <a:srgbClr val="FF0000"/>
                </a:solidFill>
              </a:rPr>
              <a:t> ions (He, O, etc.) </a:t>
            </a:r>
            <a:r>
              <a:rPr lang="fr-CH" sz="1600" dirty="0"/>
              <a:t>and by </a:t>
            </a:r>
            <a:r>
              <a:rPr lang="en-GB" sz="1600" dirty="0"/>
              <a:t>a strong experimental effort covering:</a:t>
            </a:r>
          </a:p>
          <a:p>
            <a:endParaRPr lang="en-GB" sz="700" dirty="0"/>
          </a:p>
          <a:p>
            <a:pPr marL="742950" lvl="1" indent="-285750">
              <a:buFont typeface="Wingdings" panose="05000000000000000000" pitchFamily="2" charset="2"/>
              <a:buChar char="Ø"/>
            </a:pPr>
            <a:r>
              <a:rPr lang="en-GB" sz="1600" dirty="0"/>
              <a:t>Pre-clinical radiobiology;</a:t>
            </a:r>
          </a:p>
          <a:p>
            <a:pPr marL="742950" lvl="1" indent="-285750">
              <a:buFont typeface="Wingdings" panose="05000000000000000000" pitchFamily="2" charset="2"/>
              <a:buChar char="Ø"/>
            </a:pPr>
            <a:r>
              <a:rPr lang="en-GB" sz="1600" dirty="0"/>
              <a:t>Medical physics;</a:t>
            </a:r>
          </a:p>
          <a:p>
            <a:pPr marL="742950" lvl="1" indent="-285750">
              <a:buFont typeface="Wingdings" panose="05000000000000000000" pitchFamily="2" charset="2"/>
              <a:buChar char="Ø"/>
            </a:pPr>
            <a:r>
              <a:rPr lang="en-GB" sz="1600" dirty="0"/>
              <a:t>Animal studies; </a:t>
            </a:r>
          </a:p>
          <a:p>
            <a:pPr marL="742950" lvl="1" indent="-285750">
              <a:buFont typeface="Wingdings" panose="05000000000000000000" pitchFamily="2" charset="2"/>
              <a:buChar char="Ø"/>
            </a:pPr>
            <a:r>
              <a:rPr lang="en-GB" sz="1600" dirty="0"/>
              <a:t>Clinical trials on patients.</a:t>
            </a:r>
          </a:p>
        </p:txBody>
      </p:sp>
      <p:sp>
        <p:nvSpPr>
          <p:cNvPr id="19" name="Oval 18">
            <a:extLst>
              <a:ext uri="{FF2B5EF4-FFF2-40B4-BE49-F238E27FC236}">
                <a16:creationId xmlns:a16="http://schemas.microsoft.com/office/drawing/2014/main" id="{873D55D1-8848-40FF-94ED-6170DD86CC6B}"/>
              </a:ext>
            </a:extLst>
          </p:cNvPr>
          <p:cNvSpPr/>
          <p:nvPr/>
        </p:nvSpPr>
        <p:spPr>
          <a:xfrm>
            <a:off x="4807098" y="5109276"/>
            <a:ext cx="2577804" cy="5192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programme of the former </a:t>
            </a:r>
            <a:r>
              <a:rPr lang="fr-CH" sz="1200" dirty="0" err="1"/>
              <a:t>BioLEIR</a:t>
            </a:r>
            <a:r>
              <a:rPr lang="fr-CH" sz="1200" dirty="0"/>
              <a:t> </a:t>
            </a:r>
            <a:r>
              <a:rPr lang="fr-CH" sz="1200" dirty="0" err="1"/>
              <a:t>study</a:t>
            </a:r>
            <a:endParaRPr lang="en-GB" sz="1200" dirty="0"/>
          </a:p>
        </p:txBody>
      </p:sp>
      <p:sp>
        <p:nvSpPr>
          <p:cNvPr id="20" name="Arrow: Right 19">
            <a:extLst>
              <a:ext uri="{FF2B5EF4-FFF2-40B4-BE49-F238E27FC236}">
                <a16:creationId xmlns:a16="http://schemas.microsoft.com/office/drawing/2014/main" id="{D2722EB7-5D25-4F57-A7A3-F28179C59F1D}"/>
              </a:ext>
            </a:extLst>
          </p:cNvPr>
          <p:cNvSpPr/>
          <p:nvPr/>
        </p:nvSpPr>
        <p:spPr>
          <a:xfrm rot="10800000">
            <a:off x="4127861" y="5250684"/>
            <a:ext cx="561279" cy="2364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ight Brace 20">
            <a:extLst>
              <a:ext uri="{FF2B5EF4-FFF2-40B4-BE49-F238E27FC236}">
                <a16:creationId xmlns:a16="http://schemas.microsoft.com/office/drawing/2014/main" id="{0CEA09B1-5318-496A-B2A6-AB27AEFF14C2}"/>
              </a:ext>
            </a:extLst>
          </p:cNvPr>
          <p:cNvSpPr/>
          <p:nvPr/>
        </p:nvSpPr>
        <p:spPr>
          <a:xfrm>
            <a:off x="3810514" y="5134057"/>
            <a:ext cx="105822" cy="46181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2" name="Picture 1">
            <a:extLst>
              <a:ext uri="{FF2B5EF4-FFF2-40B4-BE49-F238E27FC236}">
                <a16:creationId xmlns:a16="http://schemas.microsoft.com/office/drawing/2014/main" id="{20AFF3DF-B4A8-462F-83F1-CCDD02D4D998}"/>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545371" y="4777633"/>
            <a:ext cx="2891719" cy="1916722"/>
          </a:xfrm>
          <a:prstGeom prst="rect">
            <a:avLst/>
          </a:prstGeom>
        </p:spPr>
      </p:pic>
      <p:sp>
        <p:nvSpPr>
          <p:cNvPr id="16" name="Footer Placeholder 4">
            <a:extLst>
              <a:ext uri="{FF2B5EF4-FFF2-40B4-BE49-F238E27FC236}">
                <a16:creationId xmlns:a16="http://schemas.microsoft.com/office/drawing/2014/main" id="{EFDEF1E1-E488-41A4-AEFD-8F25CB9771FE}"/>
              </a:ext>
            </a:extLst>
          </p:cNvPr>
          <p:cNvSpPr>
            <a:spLocks noGrp="1"/>
          </p:cNvSpPr>
          <p:nvPr>
            <p:ph type="ftr" sz="quarter" idx="11"/>
          </p:nvPr>
        </p:nvSpPr>
        <p:spPr>
          <a:xfrm>
            <a:off x="4259262" y="6356350"/>
            <a:ext cx="6572221" cy="365125"/>
          </a:xfrm>
        </p:spPr>
        <p:txBody>
          <a:bodyPr/>
          <a:lstStyle/>
          <a:p>
            <a:r>
              <a:rPr lang="en-US" dirty="0"/>
              <a:t>M. Vretenar | NIMMS</a:t>
            </a:r>
          </a:p>
        </p:txBody>
      </p:sp>
    </p:spTree>
    <p:extLst>
      <p:ext uri="{BB962C8B-B14F-4D97-AF65-F5344CB8AC3E}">
        <p14:creationId xmlns:p14="http://schemas.microsoft.com/office/powerpoint/2010/main" val="362351993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22778</TotalTime>
  <Words>5618</Words>
  <Application>Microsoft Office PowerPoint</Application>
  <PresentationFormat>Widescreen</PresentationFormat>
  <Paragraphs>689</Paragraphs>
  <Slides>33</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Calibri Light</vt:lpstr>
      <vt:lpstr>Symbol</vt:lpstr>
      <vt:lpstr>Times New Roman</vt:lpstr>
      <vt:lpstr>Wingdings</vt:lpstr>
      <vt:lpstr>Office Theme</vt:lpstr>
      <vt:lpstr>The CERN Next Ion Medical Machine Study: towards a new generation of accelerators for cancer therapy</vt:lpstr>
      <vt:lpstr>CERN Knowledge Transfer for Medical Applications</vt:lpstr>
      <vt:lpstr>From PIMMS to NIMMS</vt:lpstr>
      <vt:lpstr>Particle accelerators: a formidable tool for medicine</vt:lpstr>
      <vt:lpstr>Fighting against Cancer</vt:lpstr>
      <vt:lpstr>X-ray radiation therapy</vt:lpstr>
      <vt:lpstr>Hadron therapy (protons or ions)</vt:lpstr>
      <vt:lpstr>Particle therapy: a growing niche but not a panacea</vt:lpstr>
      <vt:lpstr>Therapy with heavier ions (Carbon and others)</vt:lpstr>
      <vt:lpstr>A strategy for CERN</vt:lpstr>
      <vt:lpstr>NIMMS Origins and Goals</vt:lpstr>
      <vt:lpstr>The NIMMS Collaboration</vt:lpstr>
      <vt:lpstr>NIMMS Workpackages – inside the toolbox</vt:lpstr>
      <vt:lpstr>Three alternative accelerator designs</vt:lpstr>
      <vt:lpstr>Accelerator option #1: the linac</vt:lpstr>
      <vt:lpstr>Linac key components: source, RFQ, acc. structures</vt:lpstr>
      <vt:lpstr>Accelerator option #2: the advanced RT synchrotron</vt:lpstr>
      <vt:lpstr>Advanced synchrotron design, key elements</vt:lpstr>
      <vt:lpstr>Accelerator option #3: superconducting synchrotron</vt:lpstr>
      <vt:lpstr>SC magnets for synchrotrons and gantries </vt:lpstr>
      <vt:lpstr>The compact SC synchrotron</vt:lpstr>
      <vt:lpstr>Comparing the three options for SEEIIST</vt:lpstr>
      <vt:lpstr>Layout of the complete SEEIIST-type facility</vt:lpstr>
      <vt:lpstr>Linac for production of medical radioisotopes</vt:lpstr>
      <vt:lpstr>The gantry collaboration</vt:lpstr>
      <vt:lpstr>Gantry option 1</vt:lpstr>
      <vt:lpstr>Gantry option 2: GaToRoid</vt:lpstr>
      <vt:lpstr>NIMMS Future Goals and Timeline</vt:lpstr>
      <vt:lpstr>SEEIIST plans and schedule</vt:lpstr>
      <vt:lpstr>NIMMS Impact on Ion Therapy Accelerator Research</vt:lpstr>
      <vt:lpstr>Some conclusions - NIMMS and accelerator applications</vt:lpstr>
      <vt:lpstr>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CERN Next Ion Medical Machine Study: towards a new generation of accelerators for cancer therapy</dc:title>
  <dc:creator>Maurizio Vretenar</dc:creator>
  <cp:lastModifiedBy>Maurizio Vretenar</cp:lastModifiedBy>
  <cp:revision>883</cp:revision>
  <dcterms:created xsi:type="dcterms:W3CDTF">2020-10-05T08:58:48Z</dcterms:created>
  <dcterms:modified xsi:type="dcterms:W3CDTF">2020-10-21T10:30:39Z</dcterms:modified>
</cp:coreProperties>
</file>