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81" autoAdjust="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120" y="7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eterroelants.github.io/posts/gaussian-process-tutorial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94664" y="2335044"/>
            <a:ext cx="1802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D. Alves, L. Grech</a:t>
            </a:r>
          </a:p>
          <a:p>
            <a:pPr algn="ctr"/>
            <a:r>
              <a:rPr lang="en-US" dirty="0" smtClean="0"/>
              <a:t>BE-BI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382260" y="1230300"/>
            <a:ext cx="3494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BBQ peak finding</a:t>
            </a:r>
            <a:endParaRPr lang="en-GB" sz="3600" b="1" dirty="0"/>
          </a:p>
        </p:txBody>
      </p:sp>
      <p:pic>
        <p:nvPicPr>
          <p:cNvPr id="7" name="Picture 6" descr="Come fregare la doppia spunta blu di Whatsapp | Il Segugio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487" y="1229261"/>
            <a:ext cx="2133898" cy="285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22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186" y="729672"/>
            <a:ext cx="8263614" cy="36187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86347" y="194365"/>
            <a:ext cx="4771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Weighted Moving Average – 1/2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671872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768" y="755755"/>
            <a:ext cx="6480465" cy="35674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86347" y="194365"/>
            <a:ext cx="4771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Weighted Moving Average – 2/2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696915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11219" y="194365"/>
            <a:ext cx="3948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Gaussian processes – 1/2</a:t>
            </a:r>
            <a:endParaRPr lang="en-GB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17" y="989162"/>
            <a:ext cx="3711388" cy="34449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25818" y="950898"/>
            <a:ext cx="48678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Observed data (x</a:t>
            </a:r>
            <a:r>
              <a:rPr lang="en-US" baseline="-25000" dirty="0" smtClean="0"/>
              <a:t>1</a:t>
            </a:r>
            <a:r>
              <a:rPr lang="en-US" dirty="0" smtClean="0"/>
              <a:t>,y</a:t>
            </a:r>
            <a:r>
              <a:rPr lang="en-US" baseline="-25000" dirty="0" smtClean="0"/>
              <a:t>1</a:t>
            </a:r>
            <a:r>
              <a:rPr lang="en-US" dirty="0" smtClean="0"/>
              <a:t>) – black pts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P(x</a:t>
            </a:r>
            <a:r>
              <a:rPr lang="en-US" baseline="-25000" dirty="0"/>
              <a:t>1</a:t>
            </a:r>
            <a:r>
              <a:rPr lang="en-US" dirty="0"/>
              <a:t>,y</a:t>
            </a:r>
            <a:r>
              <a:rPr lang="en-US" baseline="-25000" dirty="0"/>
              <a:t>1</a:t>
            </a:r>
            <a:r>
              <a:rPr lang="en-US" dirty="0"/>
              <a:t>)~</a:t>
            </a:r>
            <a:r>
              <a:rPr lang="en-US" dirty="0" smtClean="0"/>
              <a:t>N(</a:t>
            </a:r>
            <a:r>
              <a:rPr lang="el-GR" dirty="0" smtClean="0"/>
              <a:t>μ</a:t>
            </a:r>
            <a:r>
              <a:rPr lang="en-US" baseline="-25000" dirty="0" smtClean="0"/>
              <a:t>1</a:t>
            </a:r>
            <a:r>
              <a:rPr lang="en-US" dirty="0" smtClean="0"/>
              <a:t>=m</a:t>
            </a:r>
            <a:r>
              <a:rPr lang="en-US" baseline="-25000" dirty="0" smtClean="0"/>
              <a:t>1</a:t>
            </a:r>
            <a:r>
              <a:rPr lang="en-US" dirty="0" smtClean="0"/>
              <a:t>(x</a:t>
            </a:r>
            <a:r>
              <a:rPr lang="en-US" dirty="0"/>
              <a:t>), </a:t>
            </a:r>
            <a:r>
              <a:rPr lang="el-GR" dirty="0" smtClean="0"/>
              <a:t>Σ</a:t>
            </a:r>
            <a:r>
              <a:rPr lang="en-US" baseline="-25000" dirty="0" smtClean="0"/>
              <a:t>1</a:t>
            </a:r>
            <a:r>
              <a:rPr lang="en-US" dirty="0" smtClean="0"/>
              <a:t>=k(</a:t>
            </a:r>
            <a:r>
              <a:rPr lang="en-US" dirty="0" err="1" smtClean="0"/>
              <a:t>x,x</a:t>
            </a:r>
            <a:r>
              <a:rPr lang="en-US" dirty="0" smtClean="0"/>
              <a:t>))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Predict y</a:t>
            </a:r>
            <a:r>
              <a:rPr lang="en-US" baseline="-25000" dirty="0" smtClean="0"/>
              <a:t>2 </a:t>
            </a:r>
            <a:r>
              <a:rPr lang="en-US" dirty="0" smtClean="0"/>
              <a:t>at unobserved pts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P(y</a:t>
            </a:r>
            <a:r>
              <a:rPr lang="en-US" baseline="-25000" dirty="0" smtClean="0"/>
              <a:t>2</a:t>
            </a:r>
            <a:r>
              <a:rPr lang="en-US" dirty="0" smtClean="0"/>
              <a:t>|x</a:t>
            </a:r>
            <a:r>
              <a:rPr lang="en-US" baseline="-25000" dirty="0" smtClean="0"/>
              <a:t>1</a:t>
            </a:r>
            <a:r>
              <a:rPr lang="en-US" dirty="0" smtClean="0"/>
              <a:t>,y</a:t>
            </a:r>
            <a:r>
              <a:rPr lang="en-US" baseline="-25000" dirty="0" smtClean="0"/>
              <a:t>1</a:t>
            </a:r>
            <a:r>
              <a:rPr lang="en-US" dirty="0" smtClean="0"/>
              <a:t>,y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dirty="0"/>
              <a:t> ~</a:t>
            </a:r>
            <a:r>
              <a:rPr lang="en-US" dirty="0" smtClean="0"/>
              <a:t>N(</a:t>
            </a:r>
            <a:r>
              <a:rPr lang="el-GR" dirty="0" smtClean="0"/>
              <a:t>μ</a:t>
            </a:r>
            <a:r>
              <a:rPr lang="en-US" baseline="-25000" dirty="0" smtClean="0"/>
              <a:t>2|1</a:t>
            </a:r>
            <a:r>
              <a:rPr lang="en-US" dirty="0" smtClean="0"/>
              <a:t>=m</a:t>
            </a:r>
            <a:r>
              <a:rPr lang="en-US" baseline="-25000" dirty="0" smtClean="0"/>
              <a:t>2|1</a:t>
            </a:r>
            <a:r>
              <a:rPr lang="en-US" dirty="0" smtClean="0"/>
              <a:t>(x</a:t>
            </a:r>
            <a:r>
              <a:rPr lang="en-US" dirty="0"/>
              <a:t>), </a:t>
            </a:r>
            <a:r>
              <a:rPr lang="el-GR" dirty="0" smtClean="0"/>
              <a:t>Σ</a:t>
            </a:r>
            <a:r>
              <a:rPr lang="en-US" baseline="-25000" dirty="0" smtClean="0"/>
              <a:t>2|1</a:t>
            </a:r>
            <a:r>
              <a:rPr lang="en-US" dirty="0" smtClean="0"/>
              <a:t>=k(</a:t>
            </a:r>
            <a:r>
              <a:rPr lang="en-US" dirty="0" err="1" smtClean="0"/>
              <a:t>x,x</a:t>
            </a:r>
            <a:r>
              <a:rPr lang="en-US" dirty="0" smtClean="0"/>
              <a:t>))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As both distributions are jointly normal, it is possible to relate both </a:t>
            </a:r>
            <a:r>
              <a:rPr lang="en-US" dirty="0" err="1" smtClean="0"/>
              <a:t>parametrisations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13487" y="3813160"/>
            <a:ext cx="4373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3"/>
              </a:rPr>
              <a:t>https://peterroelants.github.io/posts/gaussian-process-tutorial/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75984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944" y="803812"/>
            <a:ext cx="6773066" cy="35939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11219" y="194365"/>
            <a:ext cx="3948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Gaussian processes – 2/2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2298391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138" y="65511"/>
            <a:ext cx="7451725" cy="424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033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986" b="-986"/>
          <a:stretch/>
        </p:blipFill>
        <p:spPr>
          <a:xfrm>
            <a:off x="64683" y="729674"/>
            <a:ext cx="4437026" cy="36935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1016" y="729674"/>
            <a:ext cx="4437026" cy="36935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17932" y="138949"/>
            <a:ext cx="6308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Generated spectrum can be fairly realistic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700044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527" y="1039372"/>
            <a:ext cx="4608946" cy="33828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7086" y="138949"/>
            <a:ext cx="6344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Performance comparison of algorithms with simulated spectra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33767" y="1792942"/>
            <a:ext cx="2393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Needs to be cross-checked and re-done!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9183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054" y="1335741"/>
            <a:ext cx="4201946" cy="30311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61896" y="307026"/>
            <a:ext cx="1620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Real data</a:t>
            </a:r>
            <a:endParaRPr lang="en-GB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22" y="1287706"/>
            <a:ext cx="4235378" cy="312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109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292" y="753092"/>
            <a:ext cx="5643417" cy="36652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28526" y="138008"/>
            <a:ext cx="3902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curse of the 50Hz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28309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12528" y="253531"/>
            <a:ext cx="55808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BBQ – present algorithm</a:t>
            </a:r>
            <a:endParaRPr lang="en-GB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428" y="1316532"/>
            <a:ext cx="6849410" cy="274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923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69335" y="204944"/>
            <a:ext cx="3533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BBQ Settings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03986" y="1413384"/>
            <a:ext cx="3605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Use-case </a:t>
            </a:r>
            <a:r>
              <a:rPr lang="en-US" sz="2400" b="1" u="sng" dirty="0" smtClean="0"/>
              <a:t>FAST</a:t>
            </a:r>
            <a:endParaRPr lang="en-GB" sz="24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07287" y="1410352"/>
            <a:ext cx="3001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Use-case </a:t>
            </a:r>
            <a:r>
              <a:rPr lang="en-US" sz="2400" b="1" u="sng" dirty="0" smtClean="0"/>
              <a:t>FB</a:t>
            </a:r>
            <a:endParaRPr lang="en-GB" sz="24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4868720" y="2010641"/>
            <a:ext cx="3961244" cy="20313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IIR ON → </a:t>
            </a:r>
            <a:r>
              <a:rPr lang="el-GR" dirty="0" smtClean="0"/>
              <a:t>α</a:t>
            </a:r>
            <a:r>
              <a:rPr lang="en-US" dirty="0" smtClean="0"/>
              <a:t> = 0.5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Med filter ON → LEN = 5 samples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 smtClean="0"/>
              <a:t>avg</a:t>
            </a:r>
            <a:r>
              <a:rPr lang="en-US" dirty="0" smtClean="0"/>
              <a:t> ON → LEN = 5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Refined peak search </a:t>
            </a:r>
            <a:r>
              <a:rPr lang="en-US" b="1" dirty="0" smtClean="0"/>
              <a:t>DONE</a:t>
            </a:r>
            <a:r>
              <a:rPr lang="en-US" dirty="0" smtClean="0"/>
              <a:t> despite begin configured as </a:t>
            </a:r>
            <a:r>
              <a:rPr lang="en-US" b="1" dirty="0" smtClean="0"/>
              <a:t>DISABLED</a:t>
            </a:r>
            <a:r>
              <a:rPr lang="en-GB" dirty="0" smtClean="0"/>
              <a:t> – width = 1 sample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 </a:t>
            </a:r>
            <a:r>
              <a:rPr lang="en-US" dirty="0" err="1" smtClean="0"/>
              <a:t>pt</a:t>
            </a:r>
            <a:r>
              <a:rPr lang="en-US" dirty="0" smtClean="0"/>
              <a:t> Gaussian fit 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2709" y="2010641"/>
            <a:ext cx="3760470" cy="203132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IIR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Med filter OFF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Mov</a:t>
            </a:r>
            <a:r>
              <a:rPr lang="en-US" dirty="0" smtClean="0"/>
              <a:t> </a:t>
            </a:r>
            <a:r>
              <a:rPr lang="en-US" dirty="0" err="1" smtClean="0"/>
              <a:t>avg</a:t>
            </a:r>
            <a:r>
              <a:rPr lang="en-US" dirty="0" smtClean="0"/>
              <a:t>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Refined peak search </a:t>
            </a:r>
            <a:r>
              <a:rPr lang="en-US" b="1" dirty="0" smtClean="0"/>
              <a:t>DONE</a:t>
            </a:r>
            <a:r>
              <a:rPr lang="en-US" dirty="0" smtClean="0"/>
              <a:t> despite begin configured as </a:t>
            </a:r>
            <a:r>
              <a:rPr lang="en-US" b="1" dirty="0" smtClean="0"/>
              <a:t>DISABLED</a:t>
            </a:r>
            <a:r>
              <a:rPr lang="en-GB" dirty="0" smtClean="0"/>
              <a:t> – width = 2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 </a:t>
            </a:r>
            <a:r>
              <a:rPr lang="en-US" dirty="0" err="1" smtClean="0"/>
              <a:t>pt</a:t>
            </a:r>
            <a:r>
              <a:rPr lang="en-US" dirty="0" smtClean="0"/>
              <a:t> Gaussian fit ON</a:t>
            </a:r>
          </a:p>
        </p:txBody>
      </p:sp>
    </p:spTree>
    <p:extLst>
      <p:ext uri="{BB962C8B-B14F-4D97-AF65-F5344CB8AC3E}">
        <p14:creationId xmlns:p14="http://schemas.microsoft.com/office/powerpoint/2010/main" val="91842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802" y="790878"/>
            <a:ext cx="4235826" cy="36640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890" y="847070"/>
            <a:ext cx="4498109" cy="36078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9997" y="225709"/>
            <a:ext cx="3558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Use-case </a:t>
            </a:r>
            <a:r>
              <a:rPr lang="en-US" sz="2400" b="1" u="sng" dirty="0" smtClean="0"/>
              <a:t>FAST</a:t>
            </a:r>
            <a:endParaRPr lang="en-GB" sz="24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5877678" y="222891"/>
            <a:ext cx="2034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Use-case </a:t>
            </a:r>
            <a:r>
              <a:rPr lang="en-US" sz="2400" b="1" u="sng" dirty="0" smtClean="0"/>
              <a:t>FB</a:t>
            </a:r>
            <a:endParaRPr lang="en-GB" sz="2400" b="1" u="sng" dirty="0"/>
          </a:p>
        </p:txBody>
      </p:sp>
    </p:spTree>
    <p:extLst>
      <p:ext uri="{BB962C8B-B14F-4D97-AF65-F5344CB8AC3E}">
        <p14:creationId xmlns:p14="http://schemas.microsoft.com/office/powerpoint/2010/main" val="7900430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70" y="642256"/>
            <a:ext cx="4470511" cy="36652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7166" y="50617"/>
            <a:ext cx="3902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The curse of the 50Hz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65537" y="781955"/>
            <a:ext cx="4295775" cy="336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Present </a:t>
            </a:r>
            <a:r>
              <a:rPr lang="en-GB" dirty="0"/>
              <a:t>peak finder algorithm attempts to estimate tune from </a:t>
            </a:r>
            <a:r>
              <a:rPr lang="en-GB" b="1" dirty="0"/>
              <a:t>spectrum polluted with 50Hz harmonic</a:t>
            </a:r>
            <a:r>
              <a:rPr lang="en-GB" dirty="0"/>
              <a:t> content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It neither completely rejects or makes use of this knowledge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Often the tune estimate jumps from 50Hz line to 50Hz </a:t>
            </a:r>
            <a:r>
              <a:rPr lang="en-GB" dirty="0" smtClean="0"/>
              <a:t>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99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43630" y="344302"/>
            <a:ext cx="7056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BBQ peak finding – a different approach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72537" y="1265381"/>
            <a:ext cx="720581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Frequencies of 50Hz harmonic content are </a:t>
            </a:r>
            <a:r>
              <a:rPr lang="en-GB" dirty="0"/>
              <a:t>fairly deterministic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Drop spectral points corresponding to </a:t>
            </a:r>
            <a:r>
              <a:rPr lang="en-GB" dirty="0"/>
              <a:t>50Hz noise harmonics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End up with a spectrum with periodic gaps</a:t>
            </a:r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Fit the data with </a:t>
            </a:r>
            <a:r>
              <a:rPr lang="en-GB" dirty="0" smtClean="0"/>
              <a:t>gaps</a:t>
            </a:r>
          </a:p>
          <a:p>
            <a:pPr marL="1200150" lvl="2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Need methods that can cope with unevenly sampled data</a:t>
            </a:r>
            <a:endParaRPr lang="en-GB" dirty="0"/>
          </a:p>
          <a:p>
            <a:pPr marL="742950" lvl="1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Estimate tune </a:t>
            </a:r>
            <a:r>
              <a:rPr lang="en-GB" dirty="0" smtClean="0"/>
              <a:t>(peak finding)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0362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43630" y="344302"/>
            <a:ext cx="7056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BBQ peak finding – a different approach</a:t>
            </a:r>
            <a:endParaRPr lang="en-GB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40681" y="1674617"/>
            <a:ext cx="3149260" cy="1287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Polynomial fit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Weighted moving average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Gaussian processes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41870" y="3726628"/>
            <a:ext cx="7346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L. Grech et al, “</a:t>
            </a:r>
            <a:r>
              <a:rPr lang="en-GB" sz="1200" i="1" dirty="0" smtClean="0"/>
              <a:t>An </a:t>
            </a:r>
            <a:r>
              <a:rPr lang="en-GB" sz="1200" i="1" dirty="0"/>
              <a:t>alternative processing algorithm for the tune measurement system in the </a:t>
            </a:r>
            <a:r>
              <a:rPr lang="en-GB" sz="1200" i="1" dirty="0" smtClean="0"/>
              <a:t>LHC</a:t>
            </a:r>
            <a:r>
              <a:rPr lang="en-GB" sz="1200" dirty="0" smtClean="0"/>
              <a:t>”, IBIC’20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42843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986" y="1026938"/>
            <a:ext cx="6299634" cy="33265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78404" y="194365"/>
            <a:ext cx="2387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Polynominal</a:t>
            </a:r>
            <a:r>
              <a:rPr lang="en-US" sz="2400" b="1" dirty="0" smtClean="0"/>
              <a:t> fit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40037645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410</TotalTime>
  <Words>386</Words>
  <Application>Microsoft Office PowerPoint</Application>
  <PresentationFormat>On-screen Show (16:9)</PresentationFormat>
  <Paragraphs>102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Optima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Diogo Miguel Louro Alves</cp:lastModifiedBy>
  <cp:revision>77</cp:revision>
  <dcterms:created xsi:type="dcterms:W3CDTF">2012-11-30T11:04:26Z</dcterms:created>
  <dcterms:modified xsi:type="dcterms:W3CDTF">2020-10-15T12:54:34Z</dcterms:modified>
</cp:coreProperties>
</file>