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3"/>
  </p:notesMasterIdLst>
  <p:handoutMasterIdLst>
    <p:handoutMasterId r:id="rId14"/>
  </p:handoutMasterIdLst>
  <p:sldIdLst>
    <p:sldId id="256" r:id="rId5"/>
    <p:sldId id="260" r:id="rId6"/>
    <p:sldId id="261" r:id="rId7"/>
    <p:sldId id="262" r:id="rId8"/>
    <p:sldId id="263" r:id="rId9"/>
    <p:sldId id="264" r:id="rId10"/>
    <p:sldId id="265" r:id="rId11"/>
    <p:sldId id="266" r:id="rId12"/>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513F2EC3-852C-4C69-B472-3599B3EF472C}">
          <p14:sldIdLst>
            <p14:sldId id="256"/>
            <p14:sldId id="260"/>
            <p14:sldId id="261"/>
            <p14:sldId id="262"/>
            <p14:sldId id="263"/>
            <p14:sldId id="264"/>
            <p14:sldId id="265"/>
            <p14:sldId id="266"/>
          </p14:sldIdLst>
        </p14:section>
      </p14:sectionLst>
    </p:ext>
    <p:ext uri="{EFAFB233-063F-42B5-8137-9DF3F51BA10A}">
      <p15:sldGuideLst xmlns:p15="http://schemas.microsoft.com/office/powerpoint/2012/main">
        <p15:guide id="1" orient="horz" pos="4080">
          <p15:clr>
            <a:srgbClr val="A4A3A4"/>
          </p15:clr>
        </p15:guide>
        <p15:guide id="2" pos="2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0" autoAdjust="0"/>
    <p:restoredTop sz="94660"/>
  </p:normalViewPr>
  <p:slideViewPr>
    <p:cSldViewPr snapToObjects="1" showGuides="1">
      <p:cViewPr varScale="1">
        <p:scale>
          <a:sx n="56" d="100"/>
          <a:sy n="56" d="100"/>
        </p:scale>
        <p:origin x="90" y="996"/>
      </p:cViewPr>
      <p:guideLst>
        <p:guide orient="horz" pos="4080"/>
        <p:guide pos="240"/>
      </p:guideLst>
    </p:cSldViewPr>
  </p:slid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EECF580-0851-A34A-A4AB-280CF4E646CC}" type="datetime1">
              <a:rPr lang="en-US" smtClean="0"/>
              <a:t>10/9/2020</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284558021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85C444-E552-5841-BBFE-C58E504E7E30}" type="datetime1">
              <a:rPr lang="en-US" smtClean="0"/>
              <a:t>10/9/2020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292875210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US" noProof="0"/>
              <a:t>R. De Maria, 80th WP2 Meeting, 1/11/2016</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en-US" noProof="0"/>
              <a:t>R. De Maria, 80th WP2 Meeting, 1/11/2016</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en-US" noProof="0"/>
              <a:t>R. De Maria, 80th WP2 Meeting, 1/11/2016</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en-US" noProof="0"/>
              <a:t>R. De Maria, 80th WP2 Meeting, 1/11/2016</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US" noProof="0"/>
              <a:t>R. De Maria, 80th WP2 Meeting, 1/11/2016</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US" noProof="0"/>
              <a:t>R. De Maria, 80th WP2 Meeting, 1/11/2016</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en-US" noProof="0"/>
              <a:t>R. De Maria, 80th WP2 Meeting, 1/11/2016</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rot="16200000">
            <a:off x="5769864" y="3154680"/>
            <a:ext cx="6537962" cy="228600"/>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R. De Maria, 80th WP2 Meeting, 1/11/2016</a:t>
            </a:r>
          </a:p>
        </p:txBody>
      </p:sp>
      <p:sp>
        <p:nvSpPr>
          <p:cNvPr id="6" name="Slide Number Placeholder 5"/>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sz="2800"/>
            </a:lvl1pPr>
          </a:lstStyle>
          <a:p>
            <a:r>
              <a:rPr lang="en-US" dirty="0"/>
              <a:t>Click to edit Master title style</a:t>
            </a:r>
          </a:p>
        </p:txBody>
      </p:sp>
    </p:spTree>
    <p:extLst>
      <p:ext uri="{BB962C8B-B14F-4D97-AF65-F5344CB8AC3E}">
        <p14:creationId xmlns:p14="http://schemas.microsoft.com/office/powerpoint/2010/main" val="47744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US" noProof="0"/>
              <a:t>R. De Maria, 80th WP2 Meeting, 1/11/2016</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62" r:id="rId8"/>
  </p:sldLayoutIdLst>
  <p:hf sldNum="0" hdr="0" ft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espace.cern.ch/HiLumi/WP2/_layouts/15/WopiFrame.aspx?sourcedoc=/HiLumi/WP2/Lists/Tasks/Attachments/179/OPScenarios_14082020_uptodate.docx&amp;action=default" TargetMode="External"/><Relationship Id="rId2" Type="http://schemas.openxmlformats.org/officeDocument/2006/relationships/hyperlink" Target="https://espace.cern.ch/HiLumi/WP2/Lists/Tasks/Attachments/224/WP10_EnergyDepositionStudies_23072020_uptodate.docx?Web=1" TargetMode="External"/><Relationship Id="rId1" Type="http://schemas.openxmlformats.org/officeDocument/2006/relationships/slideLayout" Target="../slideLayouts/slideLayout2.xml"/><Relationship Id="rId6" Type="http://schemas.openxmlformats.org/officeDocument/2006/relationships/hyperlink" Target="http://cds.cern.ch/record/2696118/files/mopmp020.pdf" TargetMode="External"/><Relationship Id="rId5" Type="http://schemas.openxmlformats.org/officeDocument/2006/relationships/hyperlink" Target="https://indico.cern.ch/event/790856/contributions/3368526/attachments/1827300/2991203/LHCb_2010410.pptx" TargetMode="External"/><Relationship Id="rId4" Type="http://schemas.openxmlformats.org/officeDocument/2006/relationships/hyperlink" Target="https://indico.cern.ch/event/803396/contributions/3340841/attachments/1814020/2964077/HL14-Aperture.pdf"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espace.cern.ch/HiLumi/WP2/Lists/Tasks/Attachments/250/Optics%20and%20layout_15082020_uptodate.docx?Web=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Actions Optics/Orbit/Instrumentation</a:t>
            </a:r>
            <a:endParaRPr lang="en-GB" dirty="0"/>
          </a:p>
        </p:txBody>
      </p:sp>
      <p:sp>
        <p:nvSpPr>
          <p:cNvPr id="3" name="Subtitle 2"/>
          <p:cNvSpPr>
            <a:spLocks noGrp="1"/>
          </p:cNvSpPr>
          <p:nvPr>
            <p:ph type="subTitle" idx="1"/>
          </p:nvPr>
        </p:nvSpPr>
        <p:spPr/>
        <p:txBody>
          <a:bodyPr/>
          <a:lstStyle/>
          <a:p>
            <a:r>
              <a:rPr lang="en-US" dirty="0"/>
              <a:t>R. De Maria</a:t>
            </a:r>
            <a:endParaRPr lang="en-GB" dirty="0"/>
          </a:p>
        </p:txBody>
      </p:sp>
      <p:sp>
        <p:nvSpPr>
          <p:cNvPr id="4" name="Text Placeholder 3"/>
          <p:cNvSpPr>
            <a:spLocks noGrp="1"/>
          </p:cNvSpPr>
          <p:nvPr>
            <p:ph type="body" sz="quarter" idx="14"/>
          </p:nvPr>
        </p:nvSpPr>
        <p:spPr/>
        <p:txBody>
          <a:bodyPr/>
          <a:lstStyle/>
          <a:p>
            <a:r>
              <a:rPr lang="en-US" dirty="0"/>
              <a:t>09/10/2020</a:t>
            </a:r>
            <a:endParaRPr lang="en-GB" dirty="0"/>
          </a:p>
        </p:txBody>
      </p:sp>
    </p:spTree>
    <p:extLst>
      <p:ext uri="{BB962C8B-B14F-4D97-AF65-F5344CB8AC3E}">
        <p14:creationId xmlns:p14="http://schemas.microsoft.com/office/powerpoint/2010/main" val="38879039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6C8AE-1F5F-404B-9415-20FFF89D7456}"/>
              </a:ext>
            </a:extLst>
          </p:cNvPr>
          <p:cNvSpPr>
            <a:spLocks noGrp="1"/>
          </p:cNvSpPr>
          <p:nvPr>
            <p:ph type="title"/>
          </p:nvPr>
        </p:nvSpPr>
        <p:spPr/>
        <p:txBody>
          <a:bodyPr/>
          <a:lstStyle/>
          <a:p>
            <a:r>
              <a:rPr lang="en-US" dirty="0"/>
              <a:t>Other Actions</a:t>
            </a:r>
            <a:endParaRPr lang="en-GB" dirty="0"/>
          </a:p>
        </p:txBody>
      </p:sp>
      <p:sp>
        <p:nvSpPr>
          <p:cNvPr id="3" name="Content Placeholder 2">
            <a:extLst>
              <a:ext uri="{FF2B5EF4-FFF2-40B4-BE49-F238E27FC236}">
                <a16:creationId xmlns:a16="http://schemas.microsoft.com/office/drawing/2014/main" id="{331D4C57-0E66-489E-9A22-2DF8CAA046E3}"/>
              </a:ext>
            </a:extLst>
          </p:cNvPr>
          <p:cNvSpPr>
            <a:spLocks noGrp="1"/>
          </p:cNvSpPr>
          <p:nvPr>
            <p:ph idx="1"/>
          </p:nvPr>
        </p:nvSpPr>
        <p:spPr/>
        <p:txBody>
          <a:bodyPr>
            <a:normAutofit/>
          </a:bodyPr>
          <a:lstStyle/>
          <a:p>
            <a:pPr marL="0" indent="0">
              <a:buNone/>
            </a:pPr>
            <a:r>
              <a:rPr lang="en-GB" sz="1800" b="0" i="0" dirty="0">
                <a:solidFill>
                  <a:srgbClr val="000000"/>
                </a:solidFill>
                <a:effectLst/>
                <a:latin typeface="Times New Roman" panose="02020603050405020304" pitchFamily="18" charset="0"/>
                <a:hlinkClick r:id="rId2"/>
              </a:rPr>
              <a:t>WP10</a:t>
            </a:r>
            <a:endParaRPr lang="en-GB" sz="1800" b="0" i="0" dirty="0">
              <a:solidFill>
                <a:srgbClr val="000000"/>
              </a:solidFill>
              <a:effectLst/>
              <a:latin typeface="Times New Roman" panose="02020603050405020304" pitchFamily="18" charset="0"/>
            </a:endParaRPr>
          </a:p>
          <a:p>
            <a:pPr marL="0" indent="0">
              <a:buNone/>
            </a:pPr>
            <a:r>
              <a:rPr lang="en-GB" sz="1800" b="0" i="0" dirty="0">
                <a:solidFill>
                  <a:srgbClr val="000000"/>
                </a:solidFill>
                <a:effectLst/>
                <a:latin typeface="Times New Roman" panose="02020603050405020304" pitchFamily="18" charset="0"/>
              </a:rPr>
              <a:t>Update on the expected reduction of the energy deposition for the possible triplet shift attainable using the margin of the full remote alignment (Action: Marta, Riccardo).  </a:t>
            </a:r>
            <a:r>
              <a:rPr lang="en-GB" sz="1800" b="0" i="0" dirty="0">
                <a:solidFill>
                  <a:srgbClr val="FF0000"/>
                </a:solidFill>
                <a:effectLst/>
                <a:latin typeface="Times New Roman" panose="02020603050405020304" pitchFamily="18" charset="0"/>
              </a:rPr>
              <a:t>Talk foreseen from </a:t>
            </a:r>
            <a:r>
              <a:rPr lang="en-GB" sz="1800" dirty="0">
                <a:solidFill>
                  <a:srgbClr val="FF0000"/>
                </a:solidFill>
                <a:latin typeface="Times New Roman" panose="02020603050405020304" pitchFamily="18" charset="0"/>
              </a:rPr>
              <a:t>M</a:t>
            </a:r>
            <a:r>
              <a:rPr lang="en-GB" sz="1800" b="0" i="0" dirty="0">
                <a:solidFill>
                  <a:srgbClr val="FF0000"/>
                </a:solidFill>
                <a:effectLst/>
                <a:latin typeface="Times New Roman" panose="02020603050405020304" pitchFamily="18" charset="0"/>
              </a:rPr>
              <a:t>arta on 27/10/2020.</a:t>
            </a:r>
          </a:p>
          <a:p>
            <a:pPr marL="0" indent="0">
              <a:buNone/>
            </a:pPr>
            <a:endParaRPr lang="en-GB" sz="1800" dirty="0">
              <a:solidFill>
                <a:srgbClr val="000000"/>
              </a:solidFill>
              <a:latin typeface="Times New Roman" panose="02020603050405020304" pitchFamily="18" charset="0"/>
            </a:endParaRPr>
          </a:p>
          <a:p>
            <a:pPr marL="0" indent="0">
              <a:buNone/>
            </a:pPr>
            <a:r>
              <a:rPr lang="en-GB" sz="1800" dirty="0">
                <a:solidFill>
                  <a:srgbClr val="000000"/>
                </a:solidFill>
                <a:latin typeface="Times New Roman" panose="02020603050405020304" pitchFamily="18" charset="0"/>
                <a:hlinkClick r:id="rId3"/>
              </a:rPr>
              <a:t>Op Scenarios</a:t>
            </a:r>
            <a:endParaRPr lang="en-GB" sz="1800" dirty="0">
              <a:solidFill>
                <a:srgbClr val="000000"/>
              </a:solidFill>
              <a:latin typeface="Times New Roman" panose="02020603050405020304" pitchFamily="18" charset="0"/>
            </a:endParaRPr>
          </a:p>
          <a:p>
            <a:pPr marL="0" indent="0">
              <a:buNone/>
            </a:pPr>
            <a:r>
              <a:rPr lang="en-GB" sz="1800" b="0" i="0" dirty="0">
                <a:solidFill>
                  <a:srgbClr val="000000"/>
                </a:solidFill>
                <a:effectLst/>
                <a:latin typeface="Times New Roman" panose="02020603050405020304" pitchFamily="18" charset="0"/>
              </a:rPr>
              <a:t>1) whether it is possible to run at 12.4 s in TCDDM in point 8, and proposed checking the settings with Collimation (Action: Riccardo) or otherwise update the value of the crossing angle in IP8. </a:t>
            </a:r>
            <a:r>
              <a:rPr lang="en-GB" sz="1800" b="0" i="0" dirty="0">
                <a:solidFill>
                  <a:srgbClr val="FF0000"/>
                </a:solidFill>
                <a:effectLst/>
                <a:latin typeface="Times New Roman" panose="02020603050405020304" pitchFamily="18" charset="0"/>
              </a:rPr>
              <a:t>Crossing angle to updated to 200H </a:t>
            </a:r>
            <a:r>
              <a:rPr lang="en-GB" sz="1800" b="0" i="0" dirty="0" err="1">
                <a:solidFill>
                  <a:srgbClr val="FF0000"/>
                </a:solidFill>
                <a:effectLst/>
                <a:latin typeface="Times New Roman" panose="02020603050405020304" pitchFamily="18" charset="0"/>
              </a:rPr>
              <a:t>murad</a:t>
            </a:r>
            <a:r>
              <a:rPr lang="en-GB" sz="1800" b="0" i="0" dirty="0">
                <a:solidFill>
                  <a:srgbClr val="FF0000"/>
                </a:solidFill>
                <a:effectLst/>
                <a:latin typeface="Times New Roman" panose="02020603050405020304" pitchFamily="18" charset="0"/>
              </a:rPr>
              <a:t>  (decided for 1.5) and 165V for an aperture &gt; 14.6 sigma (any phase). Re-chec</a:t>
            </a:r>
            <a:r>
              <a:rPr lang="en-GB" sz="1800" dirty="0">
                <a:solidFill>
                  <a:srgbClr val="FF0000"/>
                </a:solidFill>
                <a:latin typeface="Times New Roman" panose="02020603050405020304" pitchFamily="18" charset="0"/>
              </a:rPr>
              <a:t>k DA?</a:t>
            </a:r>
            <a:endParaRPr lang="en-GB" sz="1800" b="0" i="0" dirty="0">
              <a:solidFill>
                <a:srgbClr val="FF0000"/>
              </a:solidFill>
              <a:effectLst/>
              <a:latin typeface="Times New Roman" panose="02020603050405020304" pitchFamily="18" charset="0"/>
            </a:endParaRPr>
          </a:p>
          <a:p>
            <a:pPr marL="0" indent="0">
              <a:buNone/>
            </a:pPr>
            <a:r>
              <a:rPr lang="en-GB" sz="1800" b="0" i="0" dirty="0">
                <a:solidFill>
                  <a:srgbClr val="000000"/>
                </a:solidFill>
                <a:effectLst/>
                <a:latin typeface="Times New Roman" panose="02020603050405020304" pitchFamily="18" charset="0"/>
              </a:rPr>
              <a:t>2) ramp and squeeze and pre-squeeze/squeeze (define the minimum beta* achievable during the ramp and squeeze if larger than that indicated in the operational scenario) – Q2 2019. To be documented è Riccardo.</a:t>
            </a:r>
          </a:p>
          <a:p>
            <a:pPr marL="0" indent="0">
              <a:buNone/>
            </a:pPr>
            <a:r>
              <a:rPr lang="en-GB" sz="1800" dirty="0">
                <a:solidFill>
                  <a:srgbClr val="000000"/>
                </a:solidFill>
                <a:latin typeface="Times New Roman" panose="02020603050405020304" pitchFamily="18" charset="0"/>
                <a:hlinkClick r:id="rId4"/>
              </a:rPr>
              <a:t>Talk 19/3/2019</a:t>
            </a:r>
            <a:r>
              <a:rPr lang="en-GB" sz="1800" dirty="0">
                <a:solidFill>
                  <a:srgbClr val="000000"/>
                </a:solidFill>
                <a:latin typeface="Times New Roman" panose="02020603050405020304" pitchFamily="18" charset="0"/>
              </a:rPr>
              <a:t>, </a:t>
            </a:r>
            <a:r>
              <a:rPr lang="en-GB" sz="1800" dirty="0">
                <a:solidFill>
                  <a:srgbClr val="000000"/>
                </a:solidFill>
                <a:latin typeface="Times New Roman" panose="02020603050405020304" pitchFamily="18" charset="0"/>
                <a:hlinkClick r:id="rId5"/>
              </a:rPr>
              <a:t>Talk 10/4/2019</a:t>
            </a:r>
            <a:r>
              <a:rPr lang="en-GB" sz="1800" dirty="0">
                <a:solidFill>
                  <a:srgbClr val="000000"/>
                </a:solidFill>
                <a:latin typeface="Times New Roman" panose="02020603050405020304" pitchFamily="18" charset="0"/>
              </a:rPr>
              <a:t>, </a:t>
            </a:r>
            <a:r>
              <a:rPr lang="en-GB" sz="1800" dirty="0">
                <a:solidFill>
                  <a:srgbClr val="000000"/>
                </a:solidFill>
                <a:latin typeface="Times New Roman" panose="02020603050405020304" pitchFamily="18" charset="0"/>
                <a:hlinkClick r:id="rId6"/>
              </a:rPr>
              <a:t>Paper</a:t>
            </a:r>
            <a:r>
              <a:rPr lang="en-GB" sz="1800" dirty="0">
                <a:solidFill>
                  <a:srgbClr val="000000"/>
                </a:solidFill>
                <a:latin typeface="Times New Roman" panose="02020603050405020304" pitchFamily="18" charset="0"/>
              </a:rPr>
              <a:t> </a:t>
            </a:r>
            <a:endParaRPr lang="en-GB" sz="1800" dirty="0"/>
          </a:p>
        </p:txBody>
      </p:sp>
    </p:spTree>
    <p:extLst>
      <p:ext uri="{BB962C8B-B14F-4D97-AF65-F5344CB8AC3E}">
        <p14:creationId xmlns:p14="http://schemas.microsoft.com/office/powerpoint/2010/main" val="22725243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56B4B-9F8F-4AC5-A8E1-3D8140726CCB}"/>
              </a:ext>
            </a:extLst>
          </p:cNvPr>
          <p:cNvSpPr>
            <a:spLocks noGrp="1"/>
          </p:cNvSpPr>
          <p:nvPr>
            <p:ph type="title"/>
          </p:nvPr>
        </p:nvSpPr>
        <p:spPr/>
        <p:txBody>
          <a:bodyPr/>
          <a:lstStyle/>
          <a:p>
            <a:r>
              <a:rPr lang="en-US" dirty="0"/>
              <a:t>Optics</a:t>
            </a:r>
            <a:endParaRPr lang="en-GB" dirty="0"/>
          </a:p>
        </p:txBody>
      </p:sp>
      <p:sp>
        <p:nvSpPr>
          <p:cNvPr id="3" name="Content Placeholder 2">
            <a:extLst>
              <a:ext uri="{FF2B5EF4-FFF2-40B4-BE49-F238E27FC236}">
                <a16:creationId xmlns:a16="http://schemas.microsoft.com/office/drawing/2014/main" id="{ABBED23B-BC88-4E14-A161-2E15C6583A4D}"/>
              </a:ext>
            </a:extLst>
          </p:cNvPr>
          <p:cNvSpPr>
            <a:spLocks noGrp="1"/>
          </p:cNvSpPr>
          <p:nvPr>
            <p:ph idx="1"/>
          </p:nvPr>
        </p:nvSpPr>
        <p:spPr/>
        <p:txBody>
          <a:bodyPr>
            <a:normAutofit/>
          </a:bodyPr>
          <a:lstStyle/>
          <a:p>
            <a:pPr marL="0" indent="0">
              <a:buNone/>
            </a:pPr>
            <a:r>
              <a:rPr lang="en-US" sz="1800" dirty="0">
                <a:hlinkClick r:id="rId2"/>
              </a:rPr>
              <a:t>Optics</a:t>
            </a:r>
            <a:endParaRPr lang="en-US" sz="1800" dirty="0"/>
          </a:p>
          <a:p>
            <a:pPr marL="0" indent="0">
              <a:buNone/>
            </a:pPr>
            <a:r>
              <a:rPr lang="en-GB" sz="1800" dirty="0"/>
              <a:t>1) From WP2 meeting on 23/7/2019 (https://indico.cern.ch/event/836669/ ) and earlier presentation on 19/3/2019 (https://indico.cern.ch/event/803396/ ) Pending issues for optics v1.5:</a:t>
            </a:r>
          </a:p>
          <a:p>
            <a:pPr marL="0" indent="0">
              <a:buNone/>
            </a:pPr>
            <a:r>
              <a:rPr lang="en-GB" sz="1800" dirty="0"/>
              <a:t>a) Is it possible to run at 12.4 sigma in TCDDM in point 8, and proposed checking the settings with Collimation (Action: Riccardo) or otherwise update the value of the crossing angle in IP8. </a:t>
            </a:r>
            <a:r>
              <a:rPr lang="en-GB" sz="1800" b="0" i="0" dirty="0">
                <a:solidFill>
                  <a:srgbClr val="FF0000"/>
                </a:solidFill>
                <a:effectLst/>
                <a:latin typeface="Times New Roman" panose="02020603050405020304" pitchFamily="18" charset="0"/>
              </a:rPr>
              <a:t>Crossing angle updated to 200H </a:t>
            </a:r>
            <a:r>
              <a:rPr lang="en-GB" sz="1800" b="0" i="0" dirty="0" err="1">
                <a:solidFill>
                  <a:srgbClr val="FF0000"/>
                </a:solidFill>
                <a:effectLst/>
                <a:latin typeface="Times New Roman" panose="02020603050405020304" pitchFamily="18" charset="0"/>
              </a:rPr>
              <a:t>murad</a:t>
            </a:r>
            <a:r>
              <a:rPr lang="en-GB" sz="1800" b="0" i="0" dirty="0">
                <a:solidFill>
                  <a:srgbClr val="FF0000"/>
                </a:solidFill>
                <a:effectLst/>
                <a:latin typeface="Times New Roman" panose="02020603050405020304" pitchFamily="18" charset="0"/>
              </a:rPr>
              <a:t> (or 165V for aperture) &gt; 14.6 sigma (any phase).</a:t>
            </a:r>
            <a:endParaRPr lang="en-GB" sz="1800" dirty="0"/>
          </a:p>
          <a:p>
            <a:pPr marL="0" indent="0">
              <a:buNone/>
            </a:pPr>
            <a:endParaRPr lang="en-GB" sz="1800" dirty="0"/>
          </a:p>
          <a:p>
            <a:pPr marL="0" indent="0">
              <a:buNone/>
            </a:pPr>
            <a:r>
              <a:rPr lang="en-GB" sz="1800" dirty="0"/>
              <a:t>b) Implications of the issue with imbalance of currents on Q8.L4.B1. Is it an issue and why? Action: Riccardo </a:t>
            </a:r>
            <a:r>
              <a:rPr lang="en-GB" sz="1800" dirty="0">
                <a:solidFill>
                  <a:srgbClr val="FF0000"/>
                </a:solidFill>
              </a:rPr>
              <a:t>[checked no issue can give a talk if needed]</a:t>
            </a:r>
          </a:p>
          <a:p>
            <a:pPr marL="0" indent="0">
              <a:buNone/>
            </a:pPr>
            <a:endParaRPr lang="en-US" sz="1800" dirty="0"/>
          </a:p>
        </p:txBody>
      </p:sp>
    </p:spTree>
    <p:extLst>
      <p:ext uri="{BB962C8B-B14F-4D97-AF65-F5344CB8AC3E}">
        <p14:creationId xmlns:p14="http://schemas.microsoft.com/office/powerpoint/2010/main" val="1818342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01BBE-A386-407E-984B-49B01F40507D}"/>
              </a:ext>
            </a:extLst>
          </p:cNvPr>
          <p:cNvSpPr>
            <a:spLocks noGrp="1"/>
          </p:cNvSpPr>
          <p:nvPr>
            <p:ph type="title"/>
          </p:nvPr>
        </p:nvSpPr>
        <p:spPr/>
        <p:txBody>
          <a:bodyPr/>
          <a:lstStyle/>
          <a:p>
            <a:r>
              <a:rPr lang="en-US" dirty="0"/>
              <a:t>Optics</a:t>
            </a:r>
            <a:endParaRPr lang="en-GB" dirty="0"/>
          </a:p>
        </p:txBody>
      </p:sp>
      <p:sp>
        <p:nvSpPr>
          <p:cNvPr id="3" name="Content Placeholder 2">
            <a:extLst>
              <a:ext uri="{FF2B5EF4-FFF2-40B4-BE49-F238E27FC236}">
                <a16:creationId xmlns:a16="http://schemas.microsoft.com/office/drawing/2014/main" id="{694D5CDF-B7F7-43E8-94A9-0188266FCB9E}"/>
              </a:ext>
            </a:extLst>
          </p:cNvPr>
          <p:cNvSpPr>
            <a:spLocks noGrp="1"/>
          </p:cNvSpPr>
          <p:nvPr>
            <p:ph idx="1"/>
          </p:nvPr>
        </p:nvSpPr>
        <p:spPr/>
        <p:txBody>
          <a:bodyPr>
            <a:normAutofit/>
          </a:bodyPr>
          <a:lstStyle/>
          <a:p>
            <a:pPr marL="0" indent="0">
              <a:buNone/>
            </a:pPr>
            <a:r>
              <a:rPr lang="en-GB" sz="1800" dirty="0">
                <a:solidFill>
                  <a:schemeClr val="tx1"/>
                </a:solidFill>
              </a:rPr>
              <a:t>2) Will be addressed for V1.6 – Q4 2020</a:t>
            </a:r>
          </a:p>
          <a:p>
            <a:pPr marL="0" indent="0">
              <a:buNone/>
            </a:pPr>
            <a:r>
              <a:rPr lang="en-GB" sz="1800" dirty="0">
                <a:solidFill>
                  <a:schemeClr val="tx1"/>
                </a:solidFill>
              </a:rPr>
              <a:t>a) TAXS position and lengths.</a:t>
            </a:r>
          </a:p>
          <a:p>
            <a:pPr marL="0" indent="0">
              <a:buNone/>
            </a:pPr>
            <a:r>
              <a:rPr lang="en-GB" sz="1800" dirty="0">
                <a:solidFill>
                  <a:schemeClr val="tx1"/>
                </a:solidFill>
              </a:rPr>
              <a:t>b) Position of APWL (wall current monitor) BTPX (BPM for experiments)</a:t>
            </a:r>
          </a:p>
          <a:p>
            <a:pPr marL="0" indent="0">
              <a:buNone/>
            </a:pPr>
            <a:r>
              <a:rPr lang="en-GB" sz="1800" dirty="0">
                <a:solidFill>
                  <a:schemeClr val="tx1"/>
                </a:solidFill>
              </a:rPr>
              <a:t>c) Rotation of Q4 (only blocking point) – No rotation is the baseline as decided at the HL-TCC on 13/08/2020 (https://indico.cern.ch/event/945883/ )</a:t>
            </a:r>
          </a:p>
          <a:p>
            <a:pPr marL="0" indent="0">
              <a:buNone/>
            </a:pPr>
            <a:r>
              <a:rPr lang="en-GB" sz="1800" dirty="0">
                <a:solidFill>
                  <a:schemeClr val="tx1"/>
                </a:solidFill>
              </a:rPr>
              <a:t>d) Removal D1 BPM approved at the TCC</a:t>
            </a:r>
          </a:p>
          <a:p>
            <a:pPr marL="0" indent="0">
              <a:buNone/>
            </a:pPr>
            <a:r>
              <a:rPr lang="en-GB" sz="1800" dirty="0">
                <a:solidFill>
                  <a:srgbClr val="FF0000"/>
                </a:solidFill>
              </a:rPr>
              <a:t>Layout and optics 1.6 process agreed with WP15 to end in Q4 2021 including new magnetic lengths.</a:t>
            </a:r>
          </a:p>
          <a:p>
            <a:pPr marL="0" indent="0">
              <a:buNone/>
            </a:pPr>
            <a:endParaRPr lang="en-GB" sz="1800" dirty="0">
              <a:solidFill>
                <a:srgbClr val="FF0000"/>
              </a:solidFill>
            </a:endParaRPr>
          </a:p>
          <a:p>
            <a:pPr marL="0" indent="0">
              <a:buNone/>
            </a:pPr>
            <a:r>
              <a:rPr lang="en-GB" sz="1800" dirty="0">
                <a:solidFill>
                  <a:schemeClr val="tx1"/>
                </a:solidFill>
              </a:rPr>
              <a:t>3) Update the aperture values of D1 and TAXN-D2 (Riccardo) and in general update aperture estimates with latest information on tolerances from TE/VSC – Q1-2020  </a:t>
            </a:r>
            <a:r>
              <a:rPr lang="en-GB" sz="1800" dirty="0">
                <a:solidFill>
                  <a:srgbClr val="FF0000"/>
                </a:solidFill>
              </a:rPr>
              <a:t>TAXN Tolerances to be discuss end October, Q4-2020</a:t>
            </a:r>
          </a:p>
          <a:p>
            <a:pPr marL="0" indent="0">
              <a:buNone/>
            </a:pPr>
            <a:endParaRPr lang="en-GB" sz="1800" dirty="0">
              <a:solidFill>
                <a:srgbClr val="FF0000"/>
              </a:solidFill>
            </a:endParaRPr>
          </a:p>
          <a:p>
            <a:pPr marL="0" indent="0">
              <a:buNone/>
            </a:pPr>
            <a:r>
              <a:rPr lang="en-GB" sz="1800" dirty="0">
                <a:solidFill>
                  <a:schemeClr val="tx1"/>
                </a:solidFill>
              </a:rPr>
              <a:t>4) new </a:t>
            </a:r>
            <a:r>
              <a:rPr lang="en-GB" sz="1800" dirty="0" err="1">
                <a:solidFill>
                  <a:schemeClr val="tx1"/>
                </a:solidFill>
              </a:rPr>
              <a:t>flatCC</a:t>
            </a:r>
            <a:r>
              <a:rPr lang="en-GB" sz="1800" dirty="0">
                <a:solidFill>
                  <a:schemeClr val="tx1"/>
                </a:solidFill>
              </a:rPr>
              <a:t> scenario – Q4-2020;</a:t>
            </a:r>
            <a:r>
              <a:rPr lang="en-GB" sz="1800" dirty="0">
                <a:solidFill>
                  <a:srgbClr val="FF0000"/>
                </a:solidFill>
              </a:rPr>
              <a:t> on hold after Run 4 scenario </a:t>
            </a:r>
          </a:p>
        </p:txBody>
      </p:sp>
    </p:spTree>
    <p:extLst>
      <p:ext uri="{BB962C8B-B14F-4D97-AF65-F5344CB8AC3E}">
        <p14:creationId xmlns:p14="http://schemas.microsoft.com/office/powerpoint/2010/main" val="763315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91825-CB57-44F5-A9F4-B7622725B96A}"/>
              </a:ext>
            </a:extLst>
          </p:cNvPr>
          <p:cNvSpPr>
            <a:spLocks noGrp="1"/>
          </p:cNvSpPr>
          <p:nvPr>
            <p:ph type="title"/>
          </p:nvPr>
        </p:nvSpPr>
        <p:spPr/>
        <p:txBody>
          <a:bodyPr/>
          <a:lstStyle/>
          <a:p>
            <a:r>
              <a:rPr lang="en-US" dirty="0"/>
              <a:t>Optics</a:t>
            </a:r>
            <a:endParaRPr lang="en-GB" dirty="0"/>
          </a:p>
        </p:txBody>
      </p:sp>
      <p:sp>
        <p:nvSpPr>
          <p:cNvPr id="3" name="Content Placeholder 2">
            <a:extLst>
              <a:ext uri="{FF2B5EF4-FFF2-40B4-BE49-F238E27FC236}">
                <a16:creationId xmlns:a16="http://schemas.microsoft.com/office/drawing/2014/main" id="{A9792758-C76E-46AA-A05A-3433D10DAEC8}"/>
              </a:ext>
            </a:extLst>
          </p:cNvPr>
          <p:cNvSpPr>
            <a:spLocks noGrp="1"/>
          </p:cNvSpPr>
          <p:nvPr>
            <p:ph idx="1"/>
          </p:nvPr>
        </p:nvSpPr>
        <p:spPr/>
        <p:txBody>
          <a:bodyPr>
            <a:normAutofit/>
          </a:bodyPr>
          <a:lstStyle/>
          <a:p>
            <a:pPr marL="0" indent="0">
              <a:buNone/>
            </a:pPr>
            <a:r>
              <a:rPr lang="en-GB" sz="1800" dirty="0"/>
              <a:t>5) The optics constraints coming from beam instrumentation have been revised at the WP2 meeting on 6/3/2017 (https://indico.cern.ch/event/706991/). Since then the remaining pending points are:</a:t>
            </a:r>
          </a:p>
          <a:p>
            <a:pPr>
              <a:buAutoNum type="alphaLcParenR"/>
            </a:pPr>
            <a:r>
              <a:rPr lang="en-GB" sz="1800" dirty="0"/>
              <a:t>Following presentation at the WP2 meeting on 11/6/2019 (https://indico.cern.ch/event/823530/ ) too small vertical beta function for the BGV. Riccardo to make a possible list of the positions that could be suitable for the BGV (not only in IP4). Action: Riccardo to follow-up with WP13 and 15. – Ongoing. Riccardo to contact WP13 to set deadline</a:t>
            </a:r>
          </a:p>
          <a:p>
            <a:pPr marL="0" indent="0">
              <a:buNone/>
            </a:pPr>
            <a:r>
              <a:rPr lang="en-GB" sz="1800" dirty="0">
                <a:solidFill>
                  <a:schemeClr val="accent3"/>
                </a:solidFill>
              </a:rPr>
              <a:t>New iteration with typical cycle, WP13 is investigating. </a:t>
            </a:r>
            <a:r>
              <a:rPr lang="en-GB" sz="1800" dirty="0">
                <a:solidFill>
                  <a:srgbClr val="FF0000"/>
                </a:solidFill>
              </a:rPr>
              <a:t>BI investigating to move BGV in left point 6 B1 </a:t>
            </a:r>
            <a:r>
              <a:rPr lang="en-GB" sz="1800" dirty="0">
                <a:solidFill>
                  <a:schemeClr val="accent3"/>
                </a:solidFill>
              </a:rPr>
              <a:t>No optics actions identified now. </a:t>
            </a:r>
            <a:endParaRPr lang="en-GB" sz="1800" dirty="0">
              <a:solidFill>
                <a:srgbClr val="FF0000"/>
              </a:solidFill>
            </a:endParaRPr>
          </a:p>
          <a:p>
            <a:pPr marL="0" indent="0">
              <a:buNone/>
            </a:pPr>
            <a:endParaRPr lang="en-GB" sz="1800" dirty="0">
              <a:solidFill>
                <a:schemeClr val="accent3"/>
              </a:solidFill>
            </a:endParaRPr>
          </a:p>
        </p:txBody>
      </p:sp>
    </p:spTree>
    <p:extLst>
      <p:ext uri="{BB962C8B-B14F-4D97-AF65-F5344CB8AC3E}">
        <p14:creationId xmlns:p14="http://schemas.microsoft.com/office/powerpoint/2010/main" val="752275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A5F3C-A8BA-40F5-AD26-ED1700FDC900}"/>
              </a:ext>
            </a:extLst>
          </p:cNvPr>
          <p:cNvSpPr>
            <a:spLocks noGrp="1"/>
          </p:cNvSpPr>
          <p:nvPr>
            <p:ph type="title"/>
          </p:nvPr>
        </p:nvSpPr>
        <p:spPr/>
        <p:txBody>
          <a:bodyPr/>
          <a:lstStyle/>
          <a:p>
            <a:r>
              <a:rPr lang="en-US" dirty="0"/>
              <a:t>Optics</a:t>
            </a:r>
            <a:endParaRPr lang="en-GB" dirty="0"/>
          </a:p>
        </p:txBody>
      </p:sp>
      <p:sp>
        <p:nvSpPr>
          <p:cNvPr id="3" name="Content Placeholder 2">
            <a:extLst>
              <a:ext uri="{FF2B5EF4-FFF2-40B4-BE49-F238E27FC236}">
                <a16:creationId xmlns:a16="http://schemas.microsoft.com/office/drawing/2014/main" id="{96FC282E-8516-473E-9FF8-E454A436721D}"/>
              </a:ext>
            </a:extLst>
          </p:cNvPr>
          <p:cNvSpPr>
            <a:spLocks noGrp="1"/>
          </p:cNvSpPr>
          <p:nvPr>
            <p:ph idx="1"/>
          </p:nvPr>
        </p:nvSpPr>
        <p:spPr/>
        <p:txBody>
          <a:bodyPr>
            <a:normAutofit/>
          </a:bodyPr>
          <a:lstStyle/>
          <a:p>
            <a:pPr marL="0" indent="0">
              <a:buNone/>
            </a:pPr>
            <a:r>
              <a:rPr lang="en-GB" sz="1800" dirty="0"/>
              <a:t>6) Possibility to suppress the installation of MS in Q10 in IR1 and 5.</a:t>
            </a:r>
          </a:p>
          <a:p>
            <a:pPr>
              <a:buAutoNum type="alphaLcParenR"/>
            </a:pPr>
            <a:r>
              <a:rPr lang="en-GB" sz="1800" dirty="0"/>
              <a:t>Put on hold until new scenario released and feedback from BB WS simulation studies provided</a:t>
            </a:r>
          </a:p>
          <a:p>
            <a:pPr marL="0" indent="0">
              <a:buNone/>
            </a:pPr>
            <a:r>
              <a:rPr lang="en-GB" sz="1800" dirty="0">
                <a:solidFill>
                  <a:schemeClr val="accent3"/>
                </a:solidFill>
              </a:rPr>
              <a:t>Simple optics with no ms10 for Q3 2021 for run4 scenario </a:t>
            </a:r>
          </a:p>
          <a:p>
            <a:pPr marL="0" indent="0">
              <a:buNone/>
            </a:pPr>
            <a:endParaRPr lang="en-GB" sz="1800" dirty="0">
              <a:solidFill>
                <a:schemeClr val="accent3"/>
              </a:solidFill>
            </a:endParaRPr>
          </a:p>
          <a:p>
            <a:pPr marL="0" indent="0">
              <a:buNone/>
            </a:pPr>
            <a:r>
              <a:rPr lang="en-GB" sz="1800" dirty="0">
                <a:solidFill>
                  <a:schemeClr val="tx1"/>
                </a:solidFill>
              </a:rPr>
              <a:t>7) Studies concerning the possibility of increasing the beam size at the dump window are ongoing. Is there any possibility to increase it significantly by increasing the strength of the MQTLs in point 6? What are the required strengths?</a:t>
            </a:r>
          </a:p>
          <a:p>
            <a:pPr marL="0" indent="0">
              <a:buNone/>
            </a:pPr>
            <a:r>
              <a:rPr lang="en-GB" sz="1800" dirty="0">
                <a:solidFill>
                  <a:schemeClr val="tx1"/>
                </a:solidFill>
              </a:rPr>
              <a:t> a) See presentation at WP2 meeting on 26/11/2019 (https://indico.cern.ch/event/860231/ ). The requirements on the increase of the beta function appear to be rather large (20 km) and difficult to achieve. It remains to assess what are the real limiting factors. Action: Riccardo</a:t>
            </a:r>
          </a:p>
          <a:p>
            <a:pPr marL="0" indent="0">
              <a:buNone/>
            </a:pPr>
            <a:r>
              <a:rPr lang="en-GB" sz="1800" dirty="0">
                <a:solidFill>
                  <a:schemeClr val="accent3"/>
                </a:solidFill>
              </a:rPr>
              <a:t>Evaluated in </a:t>
            </a:r>
            <a:r>
              <a:rPr lang="en-GB" sz="1800">
                <a:solidFill>
                  <a:schemeClr val="accent3"/>
                </a:solidFill>
              </a:rPr>
              <a:t>the context </a:t>
            </a:r>
            <a:r>
              <a:rPr lang="en-GB" sz="1800" dirty="0">
                <a:solidFill>
                  <a:schemeClr val="accent3"/>
                </a:solidFill>
              </a:rPr>
              <a:t>for run4 scenario</a:t>
            </a:r>
          </a:p>
          <a:p>
            <a:pPr marL="0" indent="0">
              <a:buNone/>
            </a:pPr>
            <a:endParaRPr lang="en-GB" sz="1800" dirty="0">
              <a:solidFill>
                <a:schemeClr val="accent3"/>
              </a:solidFill>
            </a:endParaRPr>
          </a:p>
        </p:txBody>
      </p:sp>
    </p:spTree>
    <p:extLst>
      <p:ext uri="{BB962C8B-B14F-4D97-AF65-F5344CB8AC3E}">
        <p14:creationId xmlns:p14="http://schemas.microsoft.com/office/powerpoint/2010/main" val="42936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1F13C-F322-4BFE-8003-2E35BDA93C59}"/>
              </a:ext>
            </a:extLst>
          </p:cNvPr>
          <p:cNvSpPr>
            <a:spLocks noGrp="1"/>
          </p:cNvSpPr>
          <p:nvPr>
            <p:ph type="title"/>
          </p:nvPr>
        </p:nvSpPr>
        <p:spPr/>
        <p:txBody>
          <a:bodyPr/>
          <a:lstStyle/>
          <a:p>
            <a:r>
              <a:rPr lang="en-US" dirty="0"/>
              <a:t>Orbit</a:t>
            </a:r>
            <a:endParaRPr lang="en-GB" dirty="0"/>
          </a:p>
        </p:txBody>
      </p:sp>
      <p:sp>
        <p:nvSpPr>
          <p:cNvPr id="3" name="Content Placeholder 2">
            <a:extLst>
              <a:ext uri="{FF2B5EF4-FFF2-40B4-BE49-F238E27FC236}">
                <a16:creationId xmlns:a16="http://schemas.microsoft.com/office/drawing/2014/main" id="{B91C7F38-D20C-47BA-877C-1A68ADE3AB7A}"/>
              </a:ext>
            </a:extLst>
          </p:cNvPr>
          <p:cNvSpPr>
            <a:spLocks noGrp="1"/>
          </p:cNvSpPr>
          <p:nvPr>
            <p:ph idx="1"/>
          </p:nvPr>
        </p:nvSpPr>
        <p:spPr/>
        <p:txBody>
          <a:bodyPr>
            <a:normAutofit/>
          </a:bodyPr>
          <a:lstStyle/>
          <a:p>
            <a:pPr marL="0" indent="0">
              <a:buNone/>
            </a:pPr>
            <a:r>
              <a:rPr lang="en-GB" sz="1800" dirty="0"/>
              <a:t>1. From WP2 meeting on 29/1/2019 (https://indico.cern.ch/event/788818/ ):</a:t>
            </a:r>
          </a:p>
          <a:p>
            <a:pPr marL="514350" indent="-514350">
              <a:buAutoNum type="alphaLcPeriod"/>
            </a:pPr>
            <a:r>
              <a:rPr lang="en-GB" sz="1800" dirty="0"/>
              <a:t>Evaluate the crabbing angle corresponding to 5 degrees at injection and non-closure for a 10% voltage uncertainty. The voltage assumed at injection should be 0.35 MV/cavity according to the operational scenario. Action: Riccardo</a:t>
            </a:r>
          </a:p>
          <a:p>
            <a:pPr marL="0" indent="0">
              <a:buNone/>
            </a:pPr>
            <a:r>
              <a:rPr lang="en-GB" sz="1800" dirty="0"/>
              <a:t>2. From the WP2 meeting on 2/7/2019 (https://indico.cern.ch/event/826475/ ): is there a limit on the maximum non-closure we can accept for the crabbing bumps from the point of view of aperture. Action: Riccardo.</a:t>
            </a:r>
          </a:p>
          <a:p>
            <a:pPr marL="0" indent="0">
              <a:buNone/>
            </a:pPr>
            <a:r>
              <a:rPr lang="en-GB" sz="1800" dirty="0">
                <a:solidFill>
                  <a:srgbClr val="FF0000"/>
                </a:solidFill>
              </a:rPr>
              <a:t>Talk foreseen on 10/11/2020</a:t>
            </a:r>
          </a:p>
        </p:txBody>
      </p:sp>
    </p:spTree>
    <p:extLst>
      <p:ext uri="{BB962C8B-B14F-4D97-AF65-F5344CB8AC3E}">
        <p14:creationId xmlns:p14="http://schemas.microsoft.com/office/powerpoint/2010/main" val="36156102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CD4B7-7D92-4091-B6FE-DF6F145D6CB3}"/>
              </a:ext>
            </a:extLst>
          </p:cNvPr>
          <p:cNvSpPr>
            <a:spLocks noGrp="1"/>
          </p:cNvSpPr>
          <p:nvPr>
            <p:ph type="title"/>
          </p:nvPr>
        </p:nvSpPr>
        <p:spPr/>
        <p:txBody>
          <a:bodyPr/>
          <a:lstStyle/>
          <a:p>
            <a:r>
              <a:rPr lang="en-US" dirty="0"/>
              <a:t>Instrumentation</a:t>
            </a:r>
            <a:endParaRPr lang="en-GB" dirty="0"/>
          </a:p>
        </p:txBody>
      </p:sp>
      <p:sp>
        <p:nvSpPr>
          <p:cNvPr id="3" name="Content Placeholder 2">
            <a:extLst>
              <a:ext uri="{FF2B5EF4-FFF2-40B4-BE49-F238E27FC236}">
                <a16:creationId xmlns:a16="http://schemas.microsoft.com/office/drawing/2014/main" id="{9C4CF33E-12E6-4AC6-B87F-124D2AEBD5E8}"/>
              </a:ext>
            </a:extLst>
          </p:cNvPr>
          <p:cNvSpPr>
            <a:spLocks noGrp="1"/>
          </p:cNvSpPr>
          <p:nvPr>
            <p:ph idx="1"/>
          </p:nvPr>
        </p:nvSpPr>
        <p:spPr/>
        <p:txBody>
          <a:bodyPr>
            <a:normAutofit/>
          </a:bodyPr>
          <a:lstStyle/>
          <a:p>
            <a:pPr marL="0" indent="0">
              <a:buNone/>
            </a:pPr>
            <a:r>
              <a:rPr lang="en-GB" sz="1800" dirty="0"/>
              <a:t>1. Status of the design of:</a:t>
            </a:r>
          </a:p>
          <a:p>
            <a:pPr marL="0" indent="0">
              <a:buNone/>
            </a:pPr>
            <a:r>
              <a:rPr lang="en-GB" sz="1800" dirty="0"/>
              <a:t>1. EO-BPM for crabbing</a:t>
            </a:r>
          </a:p>
          <a:p>
            <a:pPr marL="0" indent="0">
              <a:buNone/>
            </a:pPr>
            <a:r>
              <a:rPr lang="en-GB" sz="1800" dirty="0"/>
              <a:t>2. QPU for emittance meas.</a:t>
            </a:r>
          </a:p>
          <a:p>
            <a:pPr marL="0" indent="0">
              <a:buNone/>
            </a:pPr>
            <a:r>
              <a:rPr lang="en-GB" sz="1800" dirty="0"/>
              <a:t>3. Cherenkov Monitor for Longitudinal </a:t>
            </a:r>
            <a:r>
              <a:rPr lang="en-GB" sz="1800" dirty="0" err="1"/>
              <a:t>Meas</a:t>
            </a:r>
            <a:endParaRPr lang="en-GB" sz="1800" dirty="0"/>
          </a:p>
          <a:p>
            <a:pPr marL="0" indent="0">
              <a:buNone/>
            </a:pPr>
            <a:endParaRPr lang="en-GB" sz="1800" dirty="0"/>
          </a:p>
          <a:p>
            <a:pPr marL="0" indent="0">
              <a:buNone/>
            </a:pPr>
            <a:r>
              <a:rPr lang="en-GB" sz="1800" dirty="0"/>
              <a:t>Update? 2. Following presentation at the WP2 meeting on 11/6/2019 (https://indico.cern.ch/event/823530/ ) too small vertical beta function for the BGV. Riccardo to make a possible list of the positions that could be suitable for the BGV (not only in IP4). Action: Riccardo to follow-up with WP13 and 15. – Waiting for feedback from WP13. In general need feedback from WP13 on optics</a:t>
            </a:r>
          </a:p>
          <a:p>
            <a:pPr marL="0" indent="0">
              <a:buNone/>
            </a:pPr>
            <a:endParaRPr lang="en-GB" sz="1800" dirty="0">
              <a:solidFill>
                <a:srgbClr val="FF0000"/>
              </a:solidFill>
            </a:endParaRPr>
          </a:p>
          <a:p>
            <a:pPr marL="0" indent="0">
              <a:buNone/>
            </a:pPr>
            <a:r>
              <a:rPr lang="en-GB" sz="1800" dirty="0">
                <a:solidFill>
                  <a:srgbClr val="FF0000"/>
                </a:solidFill>
              </a:rPr>
              <a:t>See previous slides</a:t>
            </a:r>
          </a:p>
        </p:txBody>
      </p:sp>
    </p:spTree>
    <p:extLst>
      <p:ext uri="{BB962C8B-B14F-4D97-AF65-F5344CB8AC3E}">
        <p14:creationId xmlns:p14="http://schemas.microsoft.com/office/powerpoint/2010/main" val="2968476705"/>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LARP logo, 4:3 format</Description0>
    <Note xmlns="8946e33d-fd2f-4ae4-8ee9-d90c129cdf9e">For presentations to be given at Joint HL-LHC/LARP annual meetings (US or European locations).
https://edms.cern.ch/document/1607180/</No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F8EF391-2BAD-45F4-B22E-736040720C99}">
  <ds:schemaRef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8946e33d-fd2f-4ae4-8ee9-d90c129cdf9e"/>
    <ds:schemaRef ds:uri="http://purl.org/dc/term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CC4280F-E911-4FF7-B1B5-10F770B636CB}">
  <ds:schemaRefs>
    <ds:schemaRef ds:uri="http://schemas.microsoft.com/sharepoint/v3/contenttype/forms"/>
  </ds:schemaRefs>
</ds:datastoreItem>
</file>

<file path=customXml/itemProps3.xml><?xml version="1.0" encoding="utf-8"?>
<ds:datastoreItem xmlns:ds="http://schemas.openxmlformats.org/officeDocument/2006/customXml" ds:itemID="{1A7292EC-A4CC-4379-ABA5-C61E3A4C43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17704</TotalTime>
  <Words>985</Words>
  <Application>Microsoft Office PowerPoint</Application>
  <PresentationFormat>On-screen Show (4:3)</PresentationFormat>
  <Paragraphs>54</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Times New Roman</vt:lpstr>
      <vt:lpstr>Wingdings</vt:lpstr>
      <vt:lpstr>Thème Office</vt:lpstr>
      <vt:lpstr>Actions Optics/Orbit/Instrumentation</vt:lpstr>
      <vt:lpstr>Other Actions</vt:lpstr>
      <vt:lpstr>Optics</vt:lpstr>
      <vt:lpstr>Optics</vt:lpstr>
      <vt:lpstr>Optics</vt:lpstr>
      <vt:lpstr>Optics</vt:lpstr>
      <vt:lpstr>Orbit</vt:lpstr>
      <vt:lpstr>Instrumentation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HiLumi-Pres-Template-4-3-LARP</dc:title>
  <dc:creator>André-Pierre OLIVIER</dc:creator>
  <cp:lastModifiedBy>Riccardo De Maria</cp:lastModifiedBy>
  <cp:revision>863</cp:revision>
  <dcterms:created xsi:type="dcterms:W3CDTF">2016-03-23T12:58:39Z</dcterms:created>
  <dcterms:modified xsi:type="dcterms:W3CDTF">2020-10-09T10:16:55Z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