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342" r:id="rId6"/>
    <p:sldId id="344" r:id="rId7"/>
    <p:sldId id="345" r:id="rId8"/>
    <p:sldId id="346" r:id="rId9"/>
    <p:sldId id="347" r:id="rId10"/>
    <p:sldId id="348" r:id="rId11"/>
    <p:sldId id="266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55" autoAdjust="0"/>
    <p:restoredTop sz="94513" autoAdjust="0"/>
  </p:normalViewPr>
  <p:slideViewPr>
    <p:cSldViewPr snapToObjects="1" showGuides="1">
      <p:cViewPr varScale="1">
        <p:scale>
          <a:sx n="65" d="100"/>
          <a:sy n="65" d="100"/>
        </p:scale>
        <p:origin x="200" y="1624"/>
      </p:cViewPr>
      <p:guideLst>
        <p:guide orient="horz" pos="16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77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30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M. Giovannozzi -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M. Giovannozzi -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15616" y="1755150"/>
            <a:ext cx="7776864" cy="1350000"/>
          </a:xfrm>
        </p:spPr>
        <p:txBody>
          <a:bodyPr/>
          <a:lstStyle/>
          <a:p>
            <a:r>
              <a:rPr lang="en-GB" dirty="0"/>
              <a:t>WP2 pending actions: status and plans for Task 2.3 and WGA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99592" y="2859782"/>
            <a:ext cx="7344816" cy="1296144"/>
          </a:xfrm>
        </p:spPr>
        <p:txBody>
          <a:bodyPr>
            <a:normAutofit/>
          </a:bodyPr>
          <a:lstStyle/>
          <a:p>
            <a:r>
              <a:rPr lang="en-GB" dirty="0"/>
              <a:t>M. Giovannozzi</a:t>
            </a:r>
            <a:endParaRPr lang="en-GB" sz="2600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971600" y="4424362"/>
            <a:ext cx="6984776" cy="261938"/>
          </a:xfrm>
        </p:spPr>
        <p:txBody>
          <a:bodyPr>
            <a:noAutofit/>
          </a:bodyPr>
          <a:lstStyle/>
          <a:p>
            <a:r>
              <a:rPr lang="en-GB" sz="1800" i="0" dirty="0">
                <a:solidFill>
                  <a:schemeClr val="bg2"/>
                </a:solidFill>
              </a:rPr>
              <a:t>9 October 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WGA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02478"/>
            <a:ext cx="8280480" cy="434553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GB" dirty="0"/>
              <a:t>Organize a discussion at the alignment WG to review the required maximum offset for VAX area bellows and the potential of their impedance reduction.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We depend on the progress made by WP8. The latest information suggests that we might have some results by the </a:t>
            </a:r>
            <a:r>
              <a:rPr lang="en-GB" b="1" dirty="0">
                <a:solidFill>
                  <a:srgbClr val="0713FF"/>
                </a:solidFill>
              </a:rPr>
              <a:t>end of 2020</a:t>
            </a:r>
            <a:r>
              <a:rPr lang="en-GB" dirty="0">
                <a:solidFill>
                  <a:srgbClr val="0713FF"/>
                </a:solidFill>
              </a:rPr>
              <a:t>.</a:t>
            </a:r>
            <a:endParaRPr lang="en-GB" dirty="0"/>
          </a:p>
          <a:p>
            <a:pPr algn="l"/>
            <a:r>
              <a:rPr lang="en-GB" dirty="0"/>
              <a:t>Agree on tolerances (mechanical, alignment) with WP12, 15 and implement them for aperture calculations. 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(Very) draft report prepared with information to be filled by the relevant WPs. We hope to finalise the document by </a:t>
            </a:r>
            <a:r>
              <a:rPr lang="en-GB" b="1" dirty="0">
                <a:solidFill>
                  <a:srgbClr val="0713FF"/>
                </a:solidFill>
              </a:rPr>
              <a:t>end of 2020</a:t>
            </a:r>
            <a:r>
              <a:rPr lang="en-GB" dirty="0">
                <a:solidFill>
                  <a:srgbClr val="0713FF"/>
                </a:solidFill>
              </a:rPr>
              <a:t>.</a:t>
            </a:r>
            <a:endParaRPr lang="en-GB" dirty="0"/>
          </a:p>
          <a:p>
            <a:pPr algn="l"/>
            <a:r>
              <a:rPr lang="en-GB" dirty="0"/>
              <a:t>Provide input on the offset to be expected for the deformable RF finger bellows. Action: WGA. 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It seems a copy of the previous action…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5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quality: MBH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483517"/>
            <a:ext cx="8280480" cy="455374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/>
              <a:t>Size of the correction strength required in Q8 to compensate for the b2 induced by the MBH both for LHC and HL-LHC 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Nothing to do here, similar to Q4 used for correction of b2 of D2 </a:t>
            </a:r>
          </a:p>
          <a:p>
            <a:pPr algn="l"/>
            <a:r>
              <a:rPr lang="en-GB" dirty="0"/>
              <a:t>==&gt; Is the Field quality of the 11 T magnets now taken to account systematically in the studies of the field quality? </a:t>
            </a:r>
            <a:r>
              <a:rPr lang="en-GB" dirty="0" err="1"/>
              <a:t>è</a:t>
            </a:r>
            <a:r>
              <a:rPr lang="en-GB" dirty="0"/>
              <a:t> Massimo. The field quality of the 11 T magnets is included. The DA should be evaluated again in the new position decided at the HL-TC on 29/11/2018 (https://</a:t>
            </a:r>
            <a:r>
              <a:rPr lang="en-GB" dirty="0" err="1"/>
              <a:t>indico.cern.ch</a:t>
            </a:r>
            <a:r>
              <a:rPr lang="en-GB" dirty="0"/>
              <a:t>/event/776391/ ) 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Since V1.4, MBH are part of the standard tracking configuration</a:t>
            </a: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559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quality: D2 and correctors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483517"/>
            <a:ext cx="8280480" cy="4553745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Compensation of b3 of D2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Already studied in V1.0. It might be re-considered in V1.4 after the main studies have been completed (acceptance criteria). </a:t>
            </a:r>
          </a:p>
          <a:p>
            <a:pPr algn="l"/>
            <a:r>
              <a:rPr lang="en-GB" dirty="0"/>
              <a:t>D2 correctors: determine the impact of the a2 and b2 field error on beta-beating, coupling and DA. Action: Massimo.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Study done, it is part of the OMC report</a:t>
            </a: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056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quality: Triplets and CP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483517"/>
            <a:ext cx="8280480" cy="4553745"/>
          </a:xfrm>
        </p:spPr>
        <p:txBody>
          <a:bodyPr>
            <a:normAutofit fontScale="92500"/>
          </a:bodyPr>
          <a:lstStyle/>
          <a:p>
            <a:pPr algn="l"/>
            <a:r>
              <a:rPr lang="en-GB" dirty="0"/>
              <a:t>Impact of phase advance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Fully studied in V1.0. It will be re-considered in V1.4 after the main studies have been completed (acceptance criteria). </a:t>
            </a:r>
          </a:p>
          <a:p>
            <a:pPr algn="l"/>
            <a:r>
              <a:rPr lang="en-GB" dirty="0"/>
              <a:t>Review of strategy for setting the CP magnets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It will be part of the tasks for the next FQ fellow</a:t>
            </a:r>
          </a:p>
          <a:p>
            <a:pPr algn="l"/>
            <a:r>
              <a:rPr lang="en-GB" dirty="0"/>
              <a:t>Review of studies involving CP magnets and acceptance criteria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In progress. Results available before end 2020. </a:t>
            </a:r>
          </a:p>
          <a:p>
            <a:pPr algn="l"/>
            <a:r>
              <a:rPr lang="en-GB" dirty="0"/>
              <a:t>MCBXF acceptance criteria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To be presented next week and to be finalised by end of 2020.</a:t>
            </a:r>
          </a:p>
          <a:p>
            <a:pPr algn="l"/>
            <a:endParaRPr lang="en-GB" dirty="0">
              <a:solidFill>
                <a:srgbClr val="0713FF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64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quality: general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483517"/>
            <a:ext cx="8280480" cy="4553745"/>
          </a:xfrm>
        </p:spPr>
        <p:txBody>
          <a:bodyPr>
            <a:normAutofit fontScale="92500"/>
          </a:bodyPr>
          <a:lstStyle/>
          <a:p>
            <a:pPr algn="l"/>
            <a:r>
              <a:rPr lang="en-GB" dirty="0"/>
              <a:t>General report on V1.4 tracking results and acceptance criteria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Q1 2021 </a:t>
            </a:r>
          </a:p>
          <a:p>
            <a:pPr algn="l"/>
            <a:r>
              <a:rPr lang="en-GB" dirty="0"/>
              <a:t>Sensitivity to circuit failure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Under discussion with Rogelio on how to proceed</a:t>
            </a:r>
          </a:p>
          <a:p>
            <a:pPr algn="l"/>
            <a:r>
              <a:rPr lang="en-GB" dirty="0"/>
              <a:t>Impact of linear coupling on DA without beam-beam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Paused due to other higher priorities</a:t>
            </a:r>
          </a:p>
          <a:p>
            <a:pPr algn="l"/>
            <a:r>
              <a:rPr lang="en-GB" dirty="0"/>
              <a:t>New mask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Good progress (now paused due to other priorities). Documentation available on-line. Note to be prepared by Q1 2021.</a:t>
            </a:r>
          </a:p>
          <a:p>
            <a:pPr algn="l"/>
            <a:endParaRPr lang="en-GB" dirty="0">
              <a:solidFill>
                <a:srgbClr val="0713FF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045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Field quality: general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984" y="483517"/>
            <a:ext cx="8280480" cy="4553745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DA, lifetime, and core evolution (without beam-beam)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Relationship between DA and lifetime established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Target for DA in view of having a given lifetime: to be done. Q2 2021</a:t>
            </a:r>
          </a:p>
          <a:p>
            <a:pPr lvl="1" algn="l"/>
            <a:r>
              <a:rPr lang="en-GB" dirty="0">
                <a:solidFill>
                  <a:srgbClr val="0713FF"/>
                </a:solidFill>
              </a:rPr>
              <a:t>Core evolution: </a:t>
            </a:r>
          </a:p>
          <a:p>
            <a:pPr lvl="2" algn="l"/>
            <a:r>
              <a:rPr lang="en-GB" dirty="0">
                <a:solidFill>
                  <a:srgbClr val="0713FF"/>
                </a:solidFill>
              </a:rPr>
              <a:t>diffusion models are being developed. </a:t>
            </a:r>
          </a:p>
          <a:p>
            <a:pPr lvl="2" algn="l"/>
            <a:r>
              <a:rPr lang="en-GB" dirty="0">
                <a:solidFill>
                  <a:srgbClr val="0713FF"/>
                </a:solidFill>
              </a:rPr>
              <a:t>Comparisons between DA models and diffusion models in progress.   </a:t>
            </a:r>
          </a:p>
          <a:p>
            <a:pPr algn="l"/>
            <a:endParaRPr lang="en-GB" dirty="0">
              <a:solidFill>
                <a:srgbClr val="0713FF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232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18261</TotalTime>
  <Words>586</Words>
  <Application>Microsoft Macintosh PowerPoint</Application>
  <PresentationFormat>On-screen Show (16:9)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WP2 pending actions: status and plans for Task 2.3 and WGA</vt:lpstr>
      <vt:lpstr>WGA</vt:lpstr>
      <vt:lpstr>Field quality: MBH</vt:lpstr>
      <vt:lpstr>Field quality: D2 and correctors</vt:lpstr>
      <vt:lpstr>Field quality: Triplets and CP</vt:lpstr>
      <vt:lpstr>Field quality: general</vt:lpstr>
      <vt:lpstr>Field quality: general</vt:lpstr>
      <vt:lpstr>Thank you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Massimo Giovannozzi</cp:lastModifiedBy>
  <cp:revision>824</cp:revision>
  <dcterms:created xsi:type="dcterms:W3CDTF">2016-03-23T13:26:05Z</dcterms:created>
  <dcterms:modified xsi:type="dcterms:W3CDTF">2020-10-08T10:29:45Z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