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400" r:id="rId2"/>
    <p:sldId id="431" r:id="rId3"/>
    <p:sldId id="416" r:id="rId4"/>
    <p:sldId id="413" r:id="rId5"/>
    <p:sldId id="375" r:id="rId6"/>
    <p:sldId id="428" r:id="rId7"/>
    <p:sldId id="429" r:id="rId8"/>
    <p:sldId id="419" r:id="rId9"/>
    <p:sldId id="378" r:id="rId10"/>
    <p:sldId id="364" r:id="rId11"/>
    <p:sldId id="412" r:id="rId12"/>
    <p:sldId id="396" r:id="rId13"/>
    <p:sldId id="404" r:id="rId14"/>
    <p:sldId id="361" r:id="rId15"/>
    <p:sldId id="407" r:id="rId16"/>
    <p:sldId id="424" r:id="rId17"/>
    <p:sldId id="403" r:id="rId18"/>
    <p:sldId id="393" r:id="rId19"/>
    <p:sldId id="355" r:id="rId20"/>
    <p:sldId id="420" r:id="rId21"/>
    <p:sldId id="421" r:id="rId22"/>
    <p:sldId id="422" r:id="rId23"/>
    <p:sldId id="425" r:id="rId24"/>
    <p:sldId id="426" r:id="rId25"/>
    <p:sldId id="427" r:id="rId26"/>
    <p:sldId id="414" r:id="rId27"/>
    <p:sldId id="415" r:id="rId28"/>
    <p:sldId id="423" r:id="rId29"/>
    <p:sldId id="430" r:id="rId30"/>
    <p:sldId id="409" r:id="rId31"/>
    <p:sldId id="410" r:id="rId32"/>
    <p:sldId id="411" r:id="rId33"/>
    <p:sldId id="397" r:id="rId34"/>
    <p:sldId id="405" r:id="rId35"/>
    <p:sldId id="398" r:id="rId36"/>
    <p:sldId id="392" r:id="rId37"/>
    <p:sldId id="354" r:id="rId3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5F5F5F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48" autoAdjust="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15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375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8CDF6-ED12-4689-9420-27C69320AA3B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391E4-8567-4AAE-9AB9-1606098119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434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BF79E-4E53-42B1-81D8-E7AA3A7A0045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C9985-0AA3-4036-96AE-0B2618A3B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128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546710" y="0"/>
            <a:ext cx="10559685" cy="6858000"/>
          </a:xfrm>
          <a:prstGeom prst="rect">
            <a:avLst/>
          </a:prstGeom>
        </p:spPr>
      </p:pic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177143" y="6356350"/>
            <a:ext cx="148929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P. Santos Diaz – 17</a:t>
            </a:r>
            <a:r>
              <a:rPr lang="en-GB" baseline="30000" dirty="0" smtClean="0"/>
              <a:t>th</a:t>
            </a:r>
            <a:r>
              <a:rPr lang="en-GB" dirty="0" smtClean="0"/>
              <a:t>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P. Santos Diaz – 15</a:t>
            </a:r>
            <a:r>
              <a:rPr lang="en-GB" baseline="30000" dirty="0" smtClean="0"/>
              <a:t>th</a:t>
            </a:r>
            <a:r>
              <a:rPr lang="en-GB" dirty="0" smtClean="0"/>
              <a:t> August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P. Santos Diaz – 15</a:t>
            </a:r>
            <a:r>
              <a:rPr lang="en-GB" baseline="30000" dirty="0" smtClean="0"/>
              <a:t>th</a:t>
            </a:r>
            <a:r>
              <a:rPr lang="en-GB" dirty="0" smtClean="0"/>
              <a:t> August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75543" y="6356350"/>
            <a:ext cx="1590891" cy="365125"/>
          </a:xfrm>
        </p:spPr>
        <p:txBody>
          <a:bodyPr/>
          <a:lstStyle>
            <a:lvl1pPr>
              <a:defRPr lang="en-GB" sz="1200" b="0" i="0" kern="1200" dirty="0" smtClean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P. Santos Diaz – 15</a:t>
            </a:r>
            <a:r>
              <a:rPr lang="en-GB" baseline="30000" dirty="0" smtClean="0"/>
              <a:t>th</a:t>
            </a:r>
            <a:r>
              <a:rPr lang="en-GB" dirty="0" smtClean="0"/>
              <a:t> August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546710" y="0"/>
            <a:ext cx="10559685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E6EC-BDE1-4308-8DF3-3209D34C1F40}" type="datetime1">
              <a:rPr lang="en-GB" smtClean="0"/>
              <a:t>30/09/2020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Santos Diaz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6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169886" y="6356350"/>
            <a:ext cx="1496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P. Santos Diaz – </a:t>
            </a:r>
            <a:r>
              <a:rPr lang="en-GB" dirty="0" smtClean="0"/>
              <a:t>15</a:t>
            </a:r>
            <a:r>
              <a:rPr lang="en-GB" baseline="30000" dirty="0" smtClean="0"/>
              <a:t>th</a:t>
            </a:r>
            <a:r>
              <a:rPr lang="en-GB" dirty="0" smtClean="0"/>
              <a:t> August </a:t>
            </a:r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57613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0" y="1286975"/>
            <a:ext cx="8265984" cy="1826363"/>
          </a:xfrm>
        </p:spPr>
        <p:txBody>
          <a:bodyPr>
            <a:normAutofit/>
          </a:bodyPr>
          <a:lstStyle/>
          <a:p>
            <a:pPr algn="ctr">
              <a:buClr>
                <a:srgbClr val="FFC000"/>
              </a:buClr>
            </a:pPr>
            <a:r>
              <a:rPr lang="en-GB" dirty="0" smtClean="0"/>
              <a:t>Preparations for installation of SND detector</a:t>
            </a:r>
            <a:br>
              <a:rPr lang="en-GB" dirty="0" smtClean="0"/>
            </a:br>
            <a:r>
              <a:rPr lang="en-GB" dirty="0" smtClean="0"/>
              <a:t>- ECRs in preparation -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9579" y="4427317"/>
            <a:ext cx="8265984" cy="1109443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rgbClr val="5F5F5F"/>
                </a:solidFill>
                <a:cs typeface="+mn-cs"/>
              </a:rPr>
              <a:t>Pablo Santos </a:t>
            </a:r>
            <a:r>
              <a:rPr lang="en-GB" sz="2000" b="1" dirty="0" smtClean="0">
                <a:solidFill>
                  <a:srgbClr val="5F5F5F"/>
                </a:solidFill>
                <a:cs typeface="+mn-cs"/>
              </a:rPr>
              <a:t>Díaz, Richard </a:t>
            </a:r>
            <a:r>
              <a:rPr lang="en-GB" sz="2000" b="1" dirty="0">
                <a:solidFill>
                  <a:srgbClr val="5F5F5F"/>
                </a:solidFill>
                <a:cs typeface="+mn-cs"/>
              </a:rPr>
              <a:t>J</a:t>
            </a:r>
            <a:r>
              <a:rPr lang="en-GB" sz="2000" b="1" dirty="0" smtClean="0">
                <a:solidFill>
                  <a:srgbClr val="5F5F5F"/>
                </a:solidFill>
                <a:cs typeface="+mn-cs"/>
              </a:rPr>
              <a:t>acobsson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133266" y="5611145"/>
            <a:ext cx="5330420" cy="745049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SzTx/>
            </a:pPr>
            <a:r>
              <a:rPr lang="fr-CH" sz="1050" b="1" i="1" dirty="0" smtClean="0">
                <a:solidFill>
                  <a:srgbClr val="700A00"/>
                </a:solidFill>
                <a:cs typeface="+mn-cs"/>
              </a:rPr>
              <a:t>CERN Geneva / 30-09-2020</a:t>
            </a:r>
            <a:endParaRPr lang="fr-CH" sz="1050" b="1" i="1" dirty="0">
              <a:solidFill>
                <a:srgbClr val="700A00"/>
              </a:solidFill>
              <a:cs typeface="+mn-cs"/>
            </a:endParaRPr>
          </a:p>
          <a:p>
            <a:pPr marL="342900" indent="-342900" defTabSz="45720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</a:pPr>
            <a:r>
              <a:rPr lang="en-GB" sz="1100" b="1" i="1" dirty="0">
                <a:solidFill>
                  <a:srgbClr val="700A00"/>
                </a:solidFill>
                <a:cs typeface="+mn-cs"/>
              </a:rPr>
              <a:t>TREX </a:t>
            </a:r>
            <a:r>
              <a:rPr lang="en-GB" sz="1100" b="1" i="1" dirty="0" smtClean="0">
                <a:solidFill>
                  <a:srgbClr val="700A00"/>
                </a:solidFill>
                <a:cs typeface="+mn-cs"/>
              </a:rPr>
              <a:t>meeting (</a:t>
            </a:r>
            <a:r>
              <a:rPr lang="en-GB" sz="1100" b="1" i="1" dirty="0" smtClean="0">
                <a:solidFill>
                  <a:srgbClr val="700A00"/>
                </a:solidFill>
                <a:cs typeface="+mn-cs"/>
                <a:hlinkClick r:id="rId2"/>
              </a:rPr>
              <a:t>link</a:t>
            </a:r>
            <a:r>
              <a:rPr lang="en-GB" sz="1100" b="1" i="1" dirty="0">
                <a:solidFill>
                  <a:srgbClr val="700A00"/>
                </a:solidFill>
                <a:cs typeface="+mn-cs"/>
              </a:rPr>
              <a:t>)</a:t>
            </a:r>
          </a:p>
          <a:p>
            <a:pPr marL="342900" indent="-342900" defTabSz="45720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</a:pPr>
            <a:r>
              <a:rPr lang="en-US" sz="1100" b="1" i="1" dirty="0">
                <a:solidFill>
                  <a:srgbClr val="700A00"/>
                </a:solidFill>
                <a:cs typeface="+mn-cs"/>
              </a:rPr>
              <a:t>EDMS </a:t>
            </a:r>
            <a:r>
              <a:rPr lang="en-GB" sz="1100" b="1" i="1" dirty="0">
                <a:solidFill>
                  <a:srgbClr val="700A00"/>
                </a:solidFill>
                <a:cs typeface="+mn-cs"/>
              </a:rPr>
              <a:t>2422718 v.1</a:t>
            </a:r>
          </a:p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SzTx/>
            </a:pPr>
            <a:endParaRPr lang="fr-CH" sz="1050" b="1" i="1" dirty="0" smtClean="0">
              <a:solidFill>
                <a:srgbClr val="700A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343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02" y="2482310"/>
            <a:ext cx="4839672" cy="36661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8211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Transport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436" y="948016"/>
            <a:ext cx="8616526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dirty="0" smtClean="0">
                <a:solidFill>
                  <a:srgbClr val="FF0000"/>
                </a:solidFill>
              </a:rPr>
              <a:t>manual hoist </a:t>
            </a:r>
            <a:r>
              <a:rPr lang="en-US" dirty="0"/>
              <a:t>(250kg capacity) </a:t>
            </a:r>
            <a:r>
              <a:rPr lang="en-US" dirty="0" smtClean="0"/>
              <a:t>to </a:t>
            </a:r>
            <a:r>
              <a:rPr lang="en-US" dirty="0"/>
              <a:t>pass </a:t>
            </a:r>
            <a:r>
              <a:rPr lang="en-US" dirty="0" smtClean="0"/>
              <a:t>components above </a:t>
            </a:r>
            <a:r>
              <a:rPr lang="en-US" dirty="0"/>
              <a:t>the LHC is </a:t>
            </a:r>
            <a:r>
              <a:rPr lang="en-US" dirty="0" smtClean="0"/>
              <a:t>required.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QRL protection foreseen.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Small parts can be passed bellow the LHC machine </a:t>
            </a:r>
            <a:r>
              <a:rPr lang="en-GB" dirty="0"/>
              <a:t>with a </a:t>
            </a:r>
            <a:r>
              <a:rPr lang="en-GB" dirty="0" smtClean="0"/>
              <a:t>simple low trolley. </a:t>
            </a:r>
            <a:endParaRPr lang="en-GB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Free passage </a:t>
            </a:r>
            <a:r>
              <a:rPr lang="en-GB" sz="1600" dirty="0" smtClean="0"/>
              <a:t>is about </a:t>
            </a:r>
            <a:r>
              <a:rPr lang="en-GB" sz="1600" dirty="0"/>
              <a:t>80cm wide and </a:t>
            </a:r>
            <a:r>
              <a:rPr lang="en-GB" sz="1600" dirty="0" smtClean="0"/>
              <a:t>37cm high.</a:t>
            </a:r>
            <a:endParaRPr lang="en-US" sz="1600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284026">
            <a:off x="3578672" y="5002808"/>
            <a:ext cx="265132" cy="2059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1213" y="5160299"/>
            <a:ext cx="349020" cy="641684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68562" y="5745836"/>
            <a:ext cx="1075936" cy="230832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105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Free passage</a:t>
            </a: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2832542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16" y="1645553"/>
            <a:ext cx="7798004" cy="41147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8211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  <a:latin typeface="+mn-lt"/>
                <a:ea typeface="+mn-ea"/>
              </a:rPr>
              <a:t>Main items to be passed to TI18 cavern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436" y="999222"/>
            <a:ext cx="8808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The most </a:t>
            </a:r>
            <a:r>
              <a:rPr lang="en-US" dirty="0" err="1" smtClean="0"/>
              <a:t>restricitve</a:t>
            </a:r>
            <a:r>
              <a:rPr lang="en-US" dirty="0" smtClean="0"/>
              <a:t> item that need to pass over the LHC machine are the </a:t>
            </a:r>
            <a:r>
              <a:rPr lang="en-US" dirty="0" smtClean="0">
                <a:solidFill>
                  <a:srgbClr val="00B050"/>
                </a:solidFill>
              </a:rPr>
              <a:t>chillers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62719" y="5060732"/>
            <a:ext cx="7724851" cy="21876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3119092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12</a:t>
            </a:fld>
            <a:endParaRPr lang="en-GB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9946" y="237388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chemeClr val="accent4"/>
                </a:solidFill>
              </a:rPr>
              <a:t>Cable </a:t>
            </a:r>
            <a:r>
              <a:rPr lang="fr-FR" dirty="0" err="1" smtClean="0">
                <a:solidFill>
                  <a:schemeClr val="accent4"/>
                </a:solidFill>
              </a:rPr>
              <a:t>tray</a:t>
            </a:r>
            <a:r>
              <a:rPr lang="fr-FR" dirty="0" smtClean="0">
                <a:solidFill>
                  <a:schemeClr val="accent4"/>
                </a:solidFill>
              </a:rPr>
              <a:t> </a:t>
            </a:r>
            <a:r>
              <a:rPr lang="fr-FR" dirty="0" err="1" smtClean="0">
                <a:solidFill>
                  <a:schemeClr val="accent4"/>
                </a:solidFill>
              </a:rPr>
              <a:t>raising</a:t>
            </a:r>
            <a:r>
              <a:rPr lang="fr-FR" dirty="0" smtClean="0">
                <a:solidFill>
                  <a:schemeClr val="accent4"/>
                </a:solidFill>
              </a:rPr>
              <a:t> </a:t>
            </a:r>
            <a:r>
              <a:rPr lang="fr-FR" dirty="0" err="1" smtClean="0">
                <a:solidFill>
                  <a:schemeClr val="accent4"/>
                </a:solidFill>
              </a:rPr>
              <a:t>within</a:t>
            </a:r>
            <a:r>
              <a:rPr lang="fr-FR" dirty="0" smtClean="0">
                <a:solidFill>
                  <a:schemeClr val="accent4"/>
                </a:solidFill>
              </a:rPr>
              <a:t> UJ18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6363"/>
            <a:ext cx="9093200" cy="4364736"/>
          </a:xfrm>
          <a:prstGeom prst="rect">
            <a:avLst/>
          </a:prstGeom>
        </p:spPr>
      </p:pic>
      <p:cxnSp>
        <p:nvCxnSpPr>
          <p:cNvPr id="41" name="Straight Connector 40"/>
          <p:cNvCxnSpPr>
            <a:stCxn id="42" idx="2"/>
          </p:cNvCxnSpPr>
          <p:nvPr/>
        </p:nvCxnSpPr>
        <p:spPr>
          <a:xfrm flipH="1">
            <a:off x="7859485" y="2633592"/>
            <a:ext cx="401530" cy="7615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 Box 23"/>
          <p:cNvSpPr txBox="1">
            <a:spLocks noChangeArrowheads="1"/>
          </p:cNvSpPr>
          <p:nvPr/>
        </p:nvSpPr>
        <p:spPr bwMode="auto">
          <a:xfrm>
            <a:off x="7587186" y="2402760"/>
            <a:ext cx="1347657" cy="230832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Raised cable tray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43" name="Straight Connector 42"/>
          <p:cNvCxnSpPr>
            <a:stCxn id="44" idx="0"/>
          </p:cNvCxnSpPr>
          <p:nvPr/>
        </p:nvCxnSpPr>
        <p:spPr>
          <a:xfrm flipV="1">
            <a:off x="3310833" y="4403878"/>
            <a:ext cx="332252" cy="15135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 Box 23"/>
          <p:cNvSpPr txBox="1">
            <a:spLocks noChangeArrowheads="1"/>
          </p:cNvSpPr>
          <p:nvPr/>
        </p:nvSpPr>
        <p:spPr bwMode="auto">
          <a:xfrm>
            <a:off x="2594954" y="5917450"/>
            <a:ext cx="1431758" cy="230832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2m QRL protection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45" name="Straight Connector 44"/>
          <p:cNvCxnSpPr>
            <a:stCxn id="48" idx="2"/>
          </p:cNvCxnSpPr>
          <p:nvPr/>
        </p:nvCxnSpPr>
        <p:spPr>
          <a:xfrm>
            <a:off x="3827141" y="2318361"/>
            <a:ext cx="171544" cy="5252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 Box 23"/>
          <p:cNvSpPr txBox="1">
            <a:spLocks noChangeArrowheads="1"/>
          </p:cNvSpPr>
          <p:nvPr/>
        </p:nvSpPr>
        <p:spPr bwMode="auto">
          <a:xfrm>
            <a:off x="2703028" y="1925946"/>
            <a:ext cx="2248226" cy="392415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Manual hoist reservation space (200x100mm)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49" name="Straight Connector 48"/>
          <p:cNvCxnSpPr>
            <a:stCxn id="50" idx="0"/>
          </p:cNvCxnSpPr>
          <p:nvPr/>
        </p:nvCxnSpPr>
        <p:spPr>
          <a:xfrm flipH="1" flipV="1">
            <a:off x="1175657" y="4730450"/>
            <a:ext cx="559308" cy="11173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 Box 23"/>
          <p:cNvSpPr txBox="1">
            <a:spLocks noChangeArrowheads="1"/>
          </p:cNvSpPr>
          <p:nvPr/>
        </p:nvSpPr>
        <p:spPr bwMode="auto">
          <a:xfrm>
            <a:off x="1419136" y="5847768"/>
            <a:ext cx="631657" cy="230832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51" name="Straight Connector 50"/>
          <p:cNvCxnSpPr>
            <a:stCxn id="52" idx="0"/>
          </p:cNvCxnSpPr>
          <p:nvPr/>
        </p:nvCxnSpPr>
        <p:spPr>
          <a:xfrm flipH="1" flipV="1">
            <a:off x="6473371" y="4759479"/>
            <a:ext cx="363490" cy="9340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23"/>
          <p:cNvSpPr txBox="1">
            <a:spLocks noChangeArrowheads="1"/>
          </p:cNvSpPr>
          <p:nvPr/>
        </p:nvSpPr>
        <p:spPr bwMode="auto">
          <a:xfrm>
            <a:off x="6521032" y="5693563"/>
            <a:ext cx="631657" cy="230832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53" name="Straight Connector 52"/>
          <p:cNvCxnSpPr>
            <a:stCxn id="54" idx="0"/>
          </p:cNvCxnSpPr>
          <p:nvPr/>
        </p:nvCxnSpPr>
        <p:spPr>
          <a:xfrm flipV="1">
            <a:off x="5203033" y="5152845"/>
            <a:ext cx="283366" cy="6517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 Box 23"/>
          <p:cNvSpPr txBox="1">
            <a:spLocks noChangeArrowheads="1"/>
          </p:cNvSpPr>
          <p:nvPr/>
        </p:nvSpPr>
        <p:spPr bwMode="auto">
          <a:xfrm>
            <a:off x="4221899" y="5804578"/>
            <a:ext cx="1962268" cy="392415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Quench protection box to be lightly displaced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744145" y="5542968"/>
            <a:ext cx="8558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100">
                <a:solidFill>
                  <a:srgbClr val="FFFF00"/>
                </a:solidFill>
              </a:defRPr>
            </a:lvl1pPr>
          </a:lstStyle>
          <a:p>
            <a:r>
              <a:rPr lang="en-US" sz="1050" dirty="0">
                <a:solidFill>
                  <a:schemeClr val="tx2"/>
                </a:solidFill>
              </a:rPr>
              <a:t>TI18 slope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617493" y="3772426"/>
            <a:ext cx="8558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100">
                <a:solidFill>
                  <a:srgbClr val="FFFF00"/>
                </a:solidFill>
              </a:defRPr>
            </a:lvl1pPr>
          </a:lstStyle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ATLAS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341604" y="3896716"/>
            <a:ext cx="263533" cy="0"/>
          </a:xfrm>
          <a:prstGeom prst="straightConnector1">
            <a:avLst/>
          </a:prstGeom>
          <a:ln w="3175">
            <a:solidFill>
              <a:schemeClr val="tx2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8135798" y="5262572"/>
            <a:ext cx="413425" cy="316682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-113288" y="4178743"/>
            <a:ext cx="10884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100">
                <a:solidFill>
                  <a:srgbClr val="FFFF00"/>
                </a:solidFill>
              </a:defRPr>
            </a:lvl1pPr>
          </a:lstStyle>
          <a:p>
            <a:r>
              <a:rPr lang="en-US" sz="1050" dirty="0">
                <a:solidFill>
                  <a:schemeClr val="tx2"/>
                </a:solidFill>
              </a:rPr>
              <a:t>LHC machine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2818" y="4642733"/>
            <a:ext cx="5032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100">
                <a:solidFill>
                  <a:srgbClr val="FFFF00"/>
                </a:solidFill>
              </a:defRPr>
            </a:lvl1pPr>
          </a:lstStyle>
          <a:p>
            <a:r>
              <a:rPr lang="en-US" sz="1050" dirty="0">
                <a:solidFill>
                  <a:schemeClr val="tx2"/>
                </a:solidFill>
              </a:rPr>
              <a:t>QRL</a:t>
            </a:r>
            <a:endParaRPr lang="en-GB" sz="1050" dirty="0">
              <a:solidFill>
                <a:schemeClr val="tx2"/>
              </a:solidFill>
            </a:endParaRPr>
          </a:p>
        </p:txBody>
      </p:sp>
      <p:cxnSp>
        <p:nvCxnSpPr>
          <p:cNvPr id="61" name="Straight Connector 60"/>
          <p:cNvCxnSpPr>
            <a:stCxn id="62" idx="2"/>
          </p:cNvCxnSpPr>
          <p:nvPr/>
        </p:nvCxnSpPr>
        <p:spPr>
          <a:xfrm>
            <a:off x="5802675" y="2434269"/>
            <a:ext cx="1367381" cy="13019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 Box 23"/>
          <p:cNvSpPr txBox="1">
            <a:spLocks noChangeArrowheads="1"/>
          </p:cNvSpPr>
          <p:nvPr/>
        </p:nvSpPr>
        <p:spPr bwMode="auto">
          <a:xfrm>
            <a:off x="5334724" y="2203437"/>
            <a:ext cx="935901" cy="230832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 box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63" name="Straight Connector 62"/>
          <p:cNvCxnSpPr>
            <a:stCxn id="64" idx="2"/>
          </p:cNvCxnSpPr>
          <p:nvPr/>
        </p:nvCxnSpPr>
        <p:spPr>
          <a:xfrm>
            <a:off x="1860550" y="2413401"/>
            <a:ext cx="483506" cy="12792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 Box 23"/>
          <p:cNvSpPr txBox="1">
            <a:spLocks noChangeArrowheads="1"/>
          </p:cNvSpPr>
          <p:nvPr/>
        </p:nvSpPr>
        <p:spPr bwMode="auto">
          <a:xfrm>
            <a:off x="1392599" y="2182569"/>
            <a:ext cx="935901" cy="230832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 box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6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14436" y="948016"/>
            <a:ext cx="584647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Electrical boxes to be relocated and cables rerouted.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Cable length sufficient for the new cable path.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26989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769006"/>
            <a:ext cx="9144001" cy="4290370"/>
          </a:xfrm>
          <a:prstGeom prst="rect">
            <a:avLst/>
          </a:prstGeom>
        </p:spPr>
      </p:pic>
      <p:cxnSp>
        <p:nvCxnSpPr>
          <p:cNvPr id="11" name="Straight Connector 10"/>
          <p:cNvCxnSpPr>
            <a:stCxn id="13" idx="2"/>
          </p:cNvCxnSpPr>
          <p:nvPr/>
        </p:nvCxnSpPr>
        <p:spPr>
          <a:xfrm flipH="1">
            <a:off x="7873042" y="1826271"/>
            <a:ext cx="545896" cy="7501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7745109" y="1595439"/>
            <a:ext cx="1347657" cy="230832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Raised cable tray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16" name="Straight Connector 15"/>
          <p:cNvCxnSpPr>
            <a:stCxn id="17" idx="0"/>
          </p:cNvCxnSpPr>
          <p:nvPr/>
        </p:nvCxnSpPr>
        <p:spPr>
          <a:xfrm flipH="1" flipV="1">
            <a:off x="4859547" y="4978551"/>
            <a:ext cx="361282" cy="7646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4163682" y="5743217"/>
            <a:ext cx="2114293" cy="392415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2m QRL </a:t>
            </a:r>
            <a:r>
              <a:rPr lang="en-US" altLang="en-US" sz="105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protection proposed slightly modified design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18" name="Straight Connector 17"/>
          <p:cNvCxnSpPr>
            <a:stCxn id="19" idx="2"/>
          </p:cNvCxnSpPr>
          <p:nvPr/>
        </p:nvCxnSpPr>
        <p:spPr>
          <a:xfrm flipH="1">
            <a:off x="5337810" y="1745479"/>
            <a:ext cx="1328555" cy="1859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5760149" y="1353064"/>
            <a:ext cx="1812432" cy="392415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Manual hoist reservation space (200x100mm)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6750176" y="5140465"/>
            <a:ext cx="208394" cy="6637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6958569" y="5804195"/>
            <a:ext cx="1228023" cy="392415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Electronic rack for cryogenics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13</a:t>
            </a:fld>
            <a:endParaRPr lang="en-GB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49624" y="8211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Hoist and QRL protection integration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cxnSp>
        <p:nvCxnSpPr>
          <p:cNvPr id="21" name="Straight Connector 20"/>
          <p:cNvCxnSpPr>
            <a:stCxn id="24" idx="0"/>
          </p:cNvCxnSpPr>
          <p:nvPr/>
        </p:nvCxnSpPr>
        <p:spPr>
          <a:xfrm flipV="1">
            <a:off x="2188286" y="5292865"/>
            <a:ext cx="328247" cy="5113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207152" y="5804195"/>
            <a:ext cx="1962268" cy="392415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Quench protection box slightly displaced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03074" y="3247685"/>
            <a:ext cx="8558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100">
                <a:solidFill>
                  <a:srgbClr val="FFFF00"/>
                </a:solidFill>
              </a:defRPr>
            </a:lvl1pPr>
          </a:lstStyle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ATLAS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694946" y="3360787"/>
            <a:ext cx="356663" cy="0"/>
          </a:xfrm>
          <a:prstGeom prst="straightConnector1">
            <a:avLst/>
          </a:prstGeom>
          <a:ln w="3175">
            <a:solidFill>
              <a:schemeClr val="tx2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-33608" y="4245047"/>
            <a:ext cx="10884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100">
                <a:solidFill>
                  <a:srgbClr val="FFFF00"/>
                </a:solidFill>
              </a:defRPr>
            </a:lvl1pPr>
          </a:lstStyle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LHC machine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6958569" y="5292865"/>
            <a:ext cx="333771" cy="5113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3873" y="902941"/>
            <a:ext cx="7580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QRL protection designed for 2t while 250kg are required for the SND detector. 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Support design slightly modified to free rack access.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999964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6774"/>
            <a:ext cx="9144000" cy="53838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201066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Transverse section cut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3048000" y="1627555"/>
            <a:ext cx="618434" cy="16887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876300" y="1219751"/>
            <a:ext cx="2790134" cy="407804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Structure can withstand a 250kg load (verifications to be done</a:t>
            </a:r>
            <a:r>
              <a:rPr lang="en-US" altLang="en-US" sz="1100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)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6309360" y="3779112"/>
            <a:ext cx="864406" cy="3890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 Box 23"/>
          <p:cNvSpPr txBox="1">
            <a:spLocks noChangeArrowheads="1"/>
          </p:cNvSpPr>
          <p:nvPr/>
        </p:nvSpPr>
        <p:spPr bwMode="auto">
          <a:xfrm>
            <a:off x="7273074" y="3494419"/>
            <a:ext cx="562331" cy="23852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SND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876300" y="3356517"/>
            <a:ext cx="1530460" cy="1159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475632" y="4516312"/>
            <a:ext cx="1367247" cy="407804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Cable tray to be locally rerouted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 flipV="1">
            <a:off x="4473498" y="3494419"/>
            <a:ext cx="1510898" cy="16599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5369343" y="5016449"/>
            <a:ext cx="1706105" cy="407804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Space reservation for the hoist’s profile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33075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15</a:t>
            </a:fld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49624" y="201066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fr-CA" dirty="0" err="1" smtClean="0">
                <a:solidFill>
                  <a:schemeClr val="accent4"/>
                </a:solidFill>
              </a:rPr>
              <a:t>Integration</a:t>
            </a:r>
            <a:r>
              <a:rPr lang="fr-CA" dirty="0" smtClean="0">
                <a:solidFill>
                  <a:schemeClr val="accent4"/>
                </a:solidFill>
              </a:rPr>
              <a:t> </a:t>
            </a:r>
            <a:r>
              <a:rPr lang="fr-CA" dirty="0" err="1" smtClean="0">
                <a:solidFill>
                  <a:schemeClr val="accent4"/>
                </a:solidFill>
              </a:rPr>
              <a:t>cable</a:t>
            </a:r>
            <a:r>
              <a:rPr lang="fr-CA" dirty="0" smtClean="0">
                <a:solidFill>
                  <a:schemeClr val="accent4"/>
                </a:solidFill>
              </a:rPr>
              <a:t> </a:t>
            </a:r>
            <a:r>
              <a:rPr lang="fr-CA" dirty="0" err="1" smtClean="0">
                <a:solidFill>
                  <a:schemeClr val="accent4"/>
                </a:solidFill>
              </a:rPr>
              <a:t>tray</a:t>
            </a:r>
            <a:r>
              <a:rPr lang="fr-CA" dirty="0" smtClean="0">
                <a:solidFill>
                  <a:schemeClr val="accent4"/>
                </a:solidFill>
              </a:rPr>
              <a:t> – </a:t>
            </a:r>
            <a:r>
              <a:rPr lang="fr-CA" dirty="0" err="1" smtClean="0">
                <a:solidFill>
                  <a:schemeClr val="accent4"/>
                </a:solidFill>
              </a:rPr>
              <a:t>beam</a:t>
            </a:r>
            <a:r>
              <a:rPr lang="fr-CA" dirty="0" smtClean="0">
                <a:solidFill>
                  <a:schemeClr val="accent4"/>
                </a:solidFill>
              </a:rPr>
              <a:t> </a:t>
            </a:r>
            <a:r>
              <a:rPr lang="fr-CA" dirty="0" err="1" smtClean="0">
                <a:solidFill>
                  <a:schemeClr val="accent4"/>
                </a:solidFill>
              </a:rPr>
              <a:t>hoist</a:t>
            </a:r>
            <a:endParaRPr lang="fr-CA" dirty="0">
              <a:solidFill>
                <a:schemeClr val="accent4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445" y="916906"/>
            <a:ext cx="6695203" cy="5006889"/>
          </a:xfrm>
          <a:prstGeom prst="rect">
            <a:avLst/>
          </a:prstGeom>
        </p:spPr>
      </p:pic>
      <p:cxnSp>
        <p:nvCxnSpPr>
          <p:cNvPr id="15" name="Straight Connector 14"/>
          <p:cNvCxnSpPr>
            <a:stCxn id="16" idx="1"/>
          </p:cNvCxnSpPr>
          <p:nvPr/>
        </p:nvCxnSpPr>
        <p:spPr>
          <a:xfrm flipH="1">
            <a:off x="5647721" y="3471336"/>
            <a:ext cx="992464" cy="5544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6640185" y="3352072"/>
            <a:ext cx="533581" cy="23852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Light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612072" y="1041006"/>
            <a:ext cx="1172422" cy="6737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5784494" y="1041006"/>
            <a:ext cx="1283415" cy="407804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Cable tray to be locally </a:t>
            </a:r>
            <a:r>
              <a:rPr lang="en-US" altLang="en-US" sz="11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rerouted</a:t>
            </a:r>
            <a:endParaRPr lang="en-US" altLang="en-US" sz="1100" dirty="0">
              <a:solidFill>
                <a:srgbClr val="FFFFFF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Connector 18"/>
          <p:cNvCxnSpPr>
            <a:stCxn id="20" idx="3"/>
          </p:cNvCxnSpPr>
          <p:nvPr/>
        </p:nvCxnSpPr>
        <p:spPr>
          <a:xfrm flipV="1">
            <a:off x="3006788" y="4318960"/>
            <a:ext cx="558797" cy="6373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1293962" y="4752448"/>
            <a:ext cx="1712826" cy="407804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Beam where the hoist will be attached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02" y="1068593"/>
            <a:ext cx="2804886" cy="218457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0" y="3317907"/>
            <a:ext cx="1103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Omega configuration.</a:t>
            </a:r>
          </a:p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Courtesy of Y. Maurer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1183855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16</a:t>
            </a:fld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49624" y="201066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fr-CA" dirty="0" smtClean="0">
                <a:solidFill>
                  <a:schemeClr val="accent4"/>
                </a:solidFill>
              </a:rPr>
              <a:t>Relocation of distribution box</a:t>
            </a:r>
            <a:endParaRPr lang="fr-CA" dirty="0">
              <a:solidFill>
                <a:schemeClr val="accent4"/>
              </a:solidFill>
            </a:endParaRP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13873" y="902941"/>
            <a:ext cx="7580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An electrical distribution box is on the foot bridge passage, so, it has to be displaced for safety reasons and easy access to TI18. </a:t>
            </a:r>
            <a:endParaRPr lang="en-US" sz="1600" dirty="0" smtClean="0"/>
          </a:p>
        </p:txBody>
      </p:sp>
      <p:pic>
        <p:nvPicPr>
          <p:cNvPr id="25" name="Picture 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740" y="1601031"/>
            <a:ext cx="5087620" cy="38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43" y="2384149"/>
            <a:ext cx="3688031" cy="366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89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987" y="1992896"/>
            <a:ext cx="3908345" cy="31088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20106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/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>Powering &amp; </a:t>
            </a:r>
            <a:r>
              <a:rPr lang="en-US" dirty="0" smtClean="0">
                <a:solidFill>
                  <a:schemeClr val="accent4"/>
                </a:solidFill>
              </a:rPr>
              <a:t>lighting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" y="1099787"/>
            <a:ext cx="6775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Electrical box </a:t>
            </a:r>
            <a:r>
              <a:rPr lang="en-US" dirty="0" smtClean="0"/>
              <a:t>for distribution. 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x2 AUG </a:t>
            </a:r>
            <a:r>
              <a:rPr lang="en-US" dirty="0" smtClean="0"/>
              <a:t>(</a:t>
            </a:r>
            <a:r>
              <a:rPr lang="en-US" dirty="0" err="1" smtClean="0"/>
              <a:t>arret</a:t>
            </a:r>
            <a:r>
              <a:rPr lang="en-US" dirty="0" smtClean="0"/>
              <a:t> </a:t>
            </a:r>
            <a:r>
              <a:rPr lang="en-US" dirty="0" err="1" smtClean="0"/>
              <a:t>d’urgence</a:t>
            </a:r>
            <a:r>
              <a:rPr lang="en-US" dirty="0" smtClean="0"/>
              <a:t> general) required.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Permanent lighting.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x3 normal </a:t>
            </a:r>
            <a:r>
              <a:rPr lang="en-US" sz="1600" dirty="0" smtClean="0">
                <a:solidFill>
                  <a:srgbClr val="FF0000"/>
                </a:solidFill>
              </a:rPr>
              <a:t>lamps</a:t>
            </a:r>
            <a:r>
              <a:rPr lang="en-US" sz="1600" dirty="0" smtClean="0"/>
              <a:t>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x</a:t>
            </a:r>
            <a:r>
              <a:rPr lang="en-US" sz="1600" dirty="0" smtClean="0"/>
              <a:t>2 </a:t>
            </a:r>
            <a:r>
              <a:rPr lang="en-US" sz="1600" dirty="0" smtClean="0">
                <a:solidFill>
                  <a:srgbClr val="FF0000"/>
                </a:solidFill>
              </a:rPr>
              <a:t>anti-panic lighting</a:t>
            </a:r>
            <a:r>
              <a:rPr lang="en-US" sz="1600" dirty="0" smtClean="0"/>
              <a:t>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x2 </a:t>
            </a:r>
            <a:r>
              <a:rPr lang="en-US" dirty="0"/>
              <a:t>sockets of 220V</a:t>
            </a:r>
            <a:r>
              <a:rPr lang="en-US" dirty="0" smtClean="0"/>
              <a:t>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Maximum power to be installed: 11kW.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Detailed list of power per component </a:t>
            </a:r>
          </a:p>
          <a:p>
            <a:pPr lvl="1">
              <a:buClr>
                <a:srgbClr val="FFC000"/>
              </a:buClr>
            </a:pPr>
            <a:r>
              <a:rPr lang="en-US" sz="1600" dirty="0"/>
              <a:t>under development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5394961" y="4290060"/>
            <a:ext cx="359262" cy="8116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5754223" y="5101726"/>
            <a:ext cx="1203960" cy="246221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Electrical box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926567" y="3002280"/>
            <a:ext cx="468393" cy="3962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4454956" y="2851915"/>
            <a:ext cx="471611" cy="246221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AUG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cxnSp>
        <p:nvCxnSpPr>
          <p:cNvPr id="14" name="Straight Connector 13"/>
          <p:cNvCxnSpPr>
            <a:stCxn id="15" idx="2"/>
          </p:cNvCxnSpPr>
          <p:nvPr/>
        </p:nvCxnSpPr>
        <p:spPr>
          <a:xfrm flipH="1">
            <a:off x="7749540" y="1833216"/>
            <a:ext cx="267567" cy="11081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7659833" y="1586995"/>
            <a:ext cx="714548" cy="246221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cxnSp>
        <p:nvCxnSpPr>
          <p:cNvPr id="16" name="Straight Connector 15"/>
          <p:cNvCxnSpPr>
            <a:stCxn id="17" idx="2"/>
          </p:cNvCxnSpPr>
          <p:nvPr/>
        </p:nvCxnSpPr>
        <p:spPr>
          <a:xfrm flipH="1">
            <a:off x="6697981" y="1830012"/>
            <a:ext cx="120400" cy="6083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6054861" y="1583791"/>
            <a:ext cx="1527039" cy="246221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Cable </a:t>
            </a:r>
            <a:r>
              <a:rPr lang="en-US" altLang="en-US" sz="100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trays in place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4926567" y="2438400"/>
            <a:ext cx="1238013" cy="6597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4093459" y="2238345"/>
            <a:ext cx="833108" cy="400110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Anti-panic lighting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369429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201066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Cooling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3594" y="755186"/>
            <a:ext cx="8795998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Cooling</a:t>
            </a:r>
            <a:r>
              <a:rPr lang="en-US" dirty="0"/>
              <a:t> </a:t>
            </a:r>
            <a:r>
              <a:rPr lang="en-US" dirty="0" smtClean="0"/>
              <a:t>required for the </a:t>
            </a:r>
            <a:r>
              <a:rPr lang="en-US" dirty="0" err="1" smtClean="0">
                <a:solidFill>
                  <a:srgbClr val="FF0000"/>
                </a:solidFill>
              </a:rPr>
              <a:t>SciFi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electronics and </a:t>
            </a:r>
            <a:r>
              <a:rPr lang="en-US" dirty="0" smtClean="0"/>
              <a:t>for keeping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emulsions at </a:t>
            </a:r>
            <a:r>
              <a:rPr lang="en-US" dirty="0" smtClean="0">
                <a:solidFill>
                  <a:srgbClr val="FF0000"/>
                </a:solidFill>
              </a:rPr>
              <a:t>15deg</a:t>
            </a:r>
            <a:r>
              <a:rPr lang="en-US" dirty="0" smtClean="0"/>
              <a:t>.</a:t>
            </a:r>
            <a:endParaRPr lang="en-US" dirty="0"/>
          </a:p>
          <a:p>
            <a:pPr marL="800100" lvl="1" indent="-342900">
              <a:buClr>
                <a:srgbClr val="FFC000"/>
              </a:buClr>
              <a:buAutoNum type="arabicPeriod"/>
            </a:pPr>
            <a:r>
              <a:rPr lang="en-GB" dirty="0" smtClean="0"/>
              <a:t>Two </a:t>
            </a:r>
            <a:r>
              <a:rPr lang="en-GB" dirty="0" smtClean="0">
                <a:solidFill>
                  <a:srgbClr val="FF0000"/>
                </a:solidFill>
              </a:rPr>
              <a:t>chillers </a:t>
            </a:r>
            <a:r>
              <a:rPr lang="en-GB" dirty="0" smtClean="0"/>
              <a:t>to cool down the water.</a:t>
            </a:r>
          </a:p>
          <a:p>
            <a:pPr marL="800100" lvl="1" indent="-342900">
              <a:buClr>
                <a:srgbClr val="FFC000"/>
              </a:buClr>
              <a:buAutoNum type="arabicPeriod"/>
            </a:pPr>
            <a:r>
              <a:rPr lang="en-GB" dirty="0" smtClean="0"/>
              <a:t>An </a:t>
            </a:r>
            <a:r>
              <a:rPr lang="en-GB" dirty="0" smtClean="0">
                <a:solidFill>
                  <a:srgbClr val="FF0000"/>
                </a:solidFill>
              </a:rPr>
              <a:t>insulated room. </a:t>
            </a:r>
          </a:p>
          <a:p>
            <a:pPr marL="800100" lvl="1" indent="-342900">
              <a:buClr>
                <a:srgbClr val="FFC000"/>
              </a:buClr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Air fan </a:t>
            </a:r>
            <a:r>
              <a:rPr lang="en-GB" dirty="0"/>
              <a:t>which takes air from the tunnel and is cool down by the chillers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/>
              <a:t>The preliminary </a:t>
            </a:r>
            <a:r>
              <a:rPr lang="en-GB" dirty="0">
                <a:solidFill>
                  <a:srgbClr val="FF0000"/>
                </a:solidFill>
              </a:rPr>
              <a:t>water-cooling capacity </a:t>
            </a:r>
            <a:r>
              <a:rPr lang="en-GB" dirty="0"/>
              <a:t>expected </a:t>
            </a:r>
            <a:r>
              <a:rPr lang="en-GB" dirty="0" smtClean="0"/>
              <a:t>is </a:t>
            </a:r>
            <a:r>
              <a:rPr lang="en-GB" dirty="0" smtClean="0">
                <a:solidFill>
                  <a:srgbClr val="FF0000"/>
                </a:solidFill>
              </a:rPr>
              <a:t>2.5kW.</a:t>
            </a:r>
            <a:r>
              <a:rPr lang="en-US" dirty="0" smtClean="0"/>
              <a:t>	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SciFi</a:t>
            </a:r>
            <a:r>
              <a:rPr lang="en-US" dirty="0"/>
              <a:t>: 1kW.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/>
              <a:t>Emulsions: ∆T≈5deg</a:t>
            </a:r>
            <a:r>
              <a:rPr lang="en-US" dirty="0" smtClean="0"/>
              <a:t>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Detailed study to be performed for the complete design.</a:t>
            </a:r>
            <a:endParaRPr lang="en-US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060" y="3880172"/>
            <a:ext cx="4482762" cy="224882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443000" y="4212888"/>
            <a:ext cx="102784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Preliminary </a:t>
            </a:r>
          </a:p>
          <a:p>
            <a:r>
              <a:rPr lang="en-US" sz="1200" dirty="0" smtClean="0">
                <a:solidFill>
                  <a:schemeClr val="tx2"/>
                </a:solidFill>
              </a:rPr>
              <a:t>cooling P&amp;D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" y="3832584"/>
            <a:ext cx="1516632" cy="21076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2817" y="5864056"/>
            <a:ext cx="232146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</a:rPr>
              <a:t>FASER cooling rack (for illustration)</a:t>
            </a:r>
          </a:p>
          <a:p>
            <a:r>
              <a:rPr lang="en-US" sz="1050" dirty="0">
                <a:solidFill>
                  <a:schemeClr val="tx2"/>
                </a:solidFill>
              </a:rPr>
              <a:t> </a:t>
            </a:r>
            <a:r>
              <a:rPr lang="en-US" sz="1050" dirty="0" smtClean="0">
                <a:solidFill>
                  <a:schemeClr val="tx2"/>
                </a:solidFill>
              </a:rPr>
              <a:t>- new design to be done for SND</a:t>
            </a:r>
            <a:endParaRPr lang="en-GB" sz="1050" dirty="0">
              <a:solidFill>
                <a:schemeClr val="tx2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1829058" y="5360773"/>
            <a:ext cx="487422" cy="11800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83392" y="5378469"/>
            <a:ext cx="5693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</a:rPr>
              <a:t>Chiller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4065914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27914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/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GB" dirty="0" smtClean="0">
                <a:solidFill>
                  <a:schemeClr val="accent4"/>
                </a:solidFill>
              </a:rPr>
              <a:t>Signals</a:t>
            </a:r>
            <a:r>
              <a:rPr lang="en-GB" dirty="0">
                <a:solidFill>
                  <a:schemeClr val="accent4"/>
                </a:solidFill>
              </a:rPr>
              <a:t>, readout and networking</a:t>
            </a:r>
            <a:r>
              <a:rPr lang="en-GB" b="1" dirty="0"/>
              <a:t/>
            </a:r>
            <a:br>
              <a:rPr lang="en-GB" b="1" dirty="0"/>
            </a:b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3752" y="1049178"/>
            <a:ext cx="8552406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Set of </a:t>
            </a:r>
            <a:r>
              <a:rPr lang="en-US" dirty="0" smtClean="0">
                <a:solidFill>
                  <a:srgbClr val="FF0000"/>
                </a:solidFill>
              </a:rPr>
              <a:t>12 optical fibers</a:t>
            </a:r>
            <a:r>
              <a:rPr lang="en-US" dirty="0" smtClean="0"/>
              <a:t>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x2 </a:t>
            </a:r>
            <a:r>
              <a:rPr lang="en-US" dirty="0"/>
              <a:t>units of 19’’ in the nearby rack for the fiber connection modules are required.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Ethernet </a:t>
            </a:r>
            <a:r>
              <a:rPr lang="en-US" dirty="0" smtClean="0">
                <a:solidFill>
                  <a:srgbClr val="FF0000"/>
                </a:solidFill>
              </a:rPr>
              <a:t>connection</a:t>
            </a:r>
            <a:r>
              <a:rPr lang="en-US" dirty="0"/>
              <a:t>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1/10Gbit/s for the </a:t>
            </a:r>
            <a:r>
              <a:rPr lang="en-US" sz="1600" dirty="0" err="1" smtClean="0"/>
              <a:t>SciFi</a:t>
            </a:r>
            <a:r>
              <a:rPr lang="en-US" sz="1600" dirty="0" smtClean="0"/>
              <a:t>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A </a:t>
            </a:r>
            <a:r>
              <a:rPr lang="en-GB" dirty="0">
                <a:solidFill>
                  <a:srgbClr val="FF0000"/>
                </a:solidFill>
              </a:rPr>
              <a:t>rack on surface </a:t>
            </a:r>
            <a:r>
              <a:rPr lang="en-GB" dirty="0"/>
              <a:t>to host the server for data </a:t>
            </a:r>
            <a:r>
              <a:rPr lang="en-GB" dirty="0" smtClean="0"/>
              <a:t>acquisition.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Integration and location under </a:t>
            </a:r>
            <a:r>
              <a:rPr lang="en-GB" sz="1600" dirty="0"/>
              <a:t>discussion with ATLAS PO.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Two 19' racks </a:t>
            </a:r>
            <a:r>
              <a:rPr lang="en-GB" dirty="0" smtClean="0">
                <a:solidFill>
                  <a:srgbClr val="FF0000"/>
                </a:solidFill>
              </a:rPr>
              <a:t>close to the detector </a:t>
            </a:r>
            <a:r>
              <a:rPr lang="en-GB" dirty="0" smtClean="0"/>
              <a:t>for </a:t>
            </a:r>
            <a:r>
              <a:rPr lang="en-GB" dirty="0"/>
              <a:t>the fibre optics connection modules, </a:t>
            </a:r>
            <a:endParaRPr lang="en-GB" dirty="0" smtClean="0"/>
          </a:p>
          <a:p>
            <a:pPr>
              <a:buClr>
                <a:srgbClr val="FFC000"/>
              </a:buClr>
            </a:pPr>
            <a:r>
              <a:rPr lang="en-GB" dirty="0" smtClean="0"/>
              <a:t>NIM </a:t>
            </a:r>
            <a:r>
              <a:rPr lang="en-GB" dirty="0"/>
              <a:t>crates and </a:t>
            </a:r>
            <a:r>
              <a:rPr lang="en-GB" dirty="0" smtClean="0"/>
              <a:t>power </a:t>
            </a:r>
            <a:r>
              <a:rPr lang="en-GB" dirty="0"/>
              <a:t>supply for the detector </a:t>
            </a:r>
            <a:r>
              <a:rPr lang="en-GB" dirty="0" smtClean="0"/>
              <a:t>components.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177" y="3580088"/>
            <a:ext cx="5574560" cy="2375852"/>
          </a:xfrm>
          <a:prstGeom prst="rect">
            <a:avLst/>
          </a:prstGeom>
        </p:spPr>
      </p:pic>
      <p:sp>
        <p:nvSpPr>
          <p:cNvPr id="9" name="Multiply 8"/>
          <p:cNvSpPr/>
          <p:nvPr/>
        </p:nvSpPr>
        <p:spPr>
          <a:xfrm>
            <a:off x="7491717" y="4879238"/>
            <a:ext cx="279197" cy="277977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887580" y="4682378"/>
            <a:ext cx="424282" cy="2633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2839324" y="3775292"/>
            <a:ext cx="2392070" cy="90708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39324" y="3775292"/>
            <a:ext cx="4791992" cy="124293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215601" y="486430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SND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77221" y="4313046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ATLAS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87937" y="5955940"/>
            <a:ext cx="4684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Preliminary optical fiber layout due to HL-LHC upgrade during LS3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898383" y="3661512"/>
            <a:ext cx="28955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29416" y="3530708"/>
            <a:ext cx="5389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6"/>
                </a:solidFill>
              </a:rPr>
              <a:t>RE18</a:t>
            </a:r>
            <a:endParaRPr lang="en-GB" sz="1100" dirty="0">
              <a:solidFill>
                <a:schemeClr val="accent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15601" y="5128604"/>
            <a:ext cx="5597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6"/>
                </a:solidFill>
              </a:rPr>
              <a:t>(TI18)</a:t>
            </a:r>
            <a:endParaRPr lang="en-GB" sz="1100" dirty="0">
              <a:solidFill>
                <a:schemeClr val="accent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77221" y="4160660"/>
            <a:ext cx="8595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6"/>
                </a:solidFill>
              </a:rPr>
              <a:t>(SX1/SR1)</a:t>
            </a:r>
            <a:endParaRPr lang="en-GB" sz="1100" dirty="0">
              <a:solidFill>
                <a:schemeClr val="accent6"/>
              </a:solidFill>
            </a:endParaRPr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330469" y="5672876"/>
            <a:ext cx="224286" cy="0"/>
          </a:xfrm>
          <a:prstGeom prst="straightConnector1">
            <a:avLst/>
          </a:prstGeom>
          <a:ln>
            <a:solidFill>
              <a:srgbClr val="FFFF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330469" y="5894287"/>
            <a:ext cx="224286" cy="0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0922" y="5539638"/>
            <a:ext cx="19030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Blowing tube to be installed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0922" y="5736137"/>
            <a:ext cx="21002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Blowing tube already in place</a:t>
            </a:r>
            <a:endParaRPr lang="en-GB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1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65" y="444615"/>
            <a:ext cx="3821393" cy="5415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4105" y="444615"/>
            <a:ext cx="3809760" cy="5415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1029421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645" y="2962990"/>
            <a:ext cx="8226854" cy="71584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FFC000"/>
                </a:solidFill>
                <a:latin typeface="+mn-lt"/>
                <a:ea typeface="+mn-ea"/>
              </a:rPr>
              <a:t>3.</a:t>
            </a:r>
            <a:r>
              <a:rPr lang="en-US" sz="6000" dirty="0" smtClean="0">
                <a:solidFill>
                  <a:schemeClr val="accent4"/>
                </a:solidFill>
                <a:latin typeface="+mn-lt"/>
                <a:ea typeface="+mn-ea"/>
              </a:rPr>
              <a:t> </a:t>
            </a:r>
            <a:r>
              <a:rPr lang="fr-FR" sz="6000" dirty="0" smtClean="0">
                <a:solidFill>
                  <a:schemeClr val="accent4"/>
                </a:solidFill>
                <a:latin typeface="+mn-lt"/>
                <a:ea typeface="+mn-ea"/>
              </a:rPr>
              <a:t>Essential </a:t>
            </a:r>
            <a:r>
              <a:rPr lang="fr-FR" sz="6000" dirty="0" err="1">
                <a:solidFill>
                  <a:schemeClr val="accent4"/>
                </a:solidFill>
                <a:latin typeface="+mn-lt"/>
                <a:ea typeface="+mn-ea"/>
              </a:rPr>
              <a:t>works</a:t>
            </a:r>
            <a:r>
              <a:rPr lang="fr-FR" sz="6000" dirty="0">
                <a:solidFill>
                  <a:schemeClr val="accent4"/>
                </a:solidFill>
                <a:latin typeface="+mn-lt"/>
                <a:ea typeface="+mn-ea"/>
              </a:rPr>
              <a:t> in </a:t>
            </a:r>
            <a:r>
              <a:rPr lang="fr-FR" sz="6000" dirty="0" smtClean="0">
                <a:solidFill>
                  <a:schemeClr val="accent4"/>
                </a:solidFill>
                <a:latin typeface="+mn-lt"/>
                <a:ea typeface="+mn-ea"/>
              </a:rPr>
              <a:t>2020</a:t>
            </a:r>
            <a:endParaRPr lang="en-US" sz="6000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3258090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3" y="201066"/>
            <a:ext cx="8504595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Cable rerouting and electrical boxes relocation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3204" y="1101094"/>
            <a:ext cx="8904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x6 </a:t>
            </a:r>
            <a:r>
              <a:rPr lang="en-US" dirty="0" smtClean="0">
                <a:solidFill>
                  <a:srgbClr val="FF0000"/>
                </a:solidFill>
              </a:rPr>
              <a:t>cables</a:t>
            </a:r>
            <a:r>
              <a:rPr lang="en-US" dirty="0" smtClean="0"/>
              <a:t> are </a:t>
            </a:r>
            <a:r>
              <a:rPr lang="en-US" dirty="0" smtClean="0">
                <a:solidFill>
                  <a:srgbClr val="FF0000"/>
                </a:solidFill>
              </a:rPr>
              <a:t>to be rerouted and</a:t>
            </a:r>
            <a:r>
              <a:rPr lang="en-US" dirty="0" smtClean="0"/>
              <a:t> x2 </a:t>
            </a:r>
            <a:r>
              <a:rPr lang="en-US" dirty="0" smtClean="0">
                <a:solidFill>
                  <a:srgbClr val="FF0000"/>
                </a:solidFill>
              </a:rPr>
              <a:t>electrical</a:t>
            </a:r>
            <a:r>
              <a:rPr lang="en-US" dirty="0" smtClean="0"/>
              <a:t> supply </a:t>
            </a:r>
            <a:r>
              <a:rPr lang="en-US" dirty="0" smtClean="0">
                <a:solidFill>
                  <a:srgbClr val="FF0000"/>
                </a:solidFill>
              </a:rPr>
              <a:t>boxes to be relocated </a:t>
            </a:r>
            <a:r>
              <a:rPr lang="en-US" dirty="0" smtClean="0"/>
              <a:t>due </a:t>
            </a:r>
          </a:p>
          <a:p>
            <a:pPr>
              <a:buClr>
                <a:srgbClr val="FFC000"/>
              </a:buClr>
            </a:pPr>
            <a:r>
              <a:rPr lang="en-US" dirty="0" smtClean="0"/>
              <a:t>to pressure and temperature monitoring of the cryogenics system while the machine is cold.</a:t>
            </a:r>
            <a:endParaRPr lang="en-US" sz="1600" dirty="0" smtClean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144438" y="1993646"/>
            <a:ext cx="6497847" cy="3803305"/>
          </a:xfrm>
          <a:prstGeom prst="rect">
            <a:avLst/>
          </a:prstGeom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1495574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3" y="201066"/>
            <a:ext cx="8504595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New configuration after the works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027625"/>
            <a:ext cx="8787441" cy="3968522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13204" y="1210362"/>
            <a:ext cx="8904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Activity foreseen for the last week of October.</a:t>
            </a:r>
            <a:endParaRPr lang="en-US" sz="1600" dirty="0" smtClean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30475494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3" y="201066"/>
            <a:ext cx="8504595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Free future equipment passage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13204" y="1118347"/>
            <a:ext cx="8904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Attach</a:t>
            </a:r>
            <a:r>
              <a:rPr lang="en-US" dirty="0" smtClean="0"/>
              <a:t> of two </a:t>
            </a:r>
            <a:r>
              <a:rPr lang="en-US" dirty="0" smtClean="0">
                <a:solidFill>
                  <a:srgbClr val="FF0000"/>
                </a:solidFill>
              </a:rPr>
              <a:t>cables to the cryostat </a:t>
            </a:r>
            <a:r>
              <a:rPr lang="en-US" dirty="0" smtClean="0"/>
              <a:t>which are connected to the cryogenic control boxes to free the future passage for the SND components.</a:t>
            </a:r>
            <a:endParaRPr lang="en-US" sz="1600" dirty="0" smtClean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556" y="2010927"/>
            <a:ext cx="5438219" cy="411957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635260" y="5233358"/>
            <a:ext cx="356559" cy="38207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11735" y="5615437"/>
            <a:ext cx="14574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FF00"/>
                </a:solidFill>
              </a:rPr>
              <a:t>Cables to be attached </a:t>
            </a:r>
          </a:p>
          <a:p>
            <a:r>
              <a:rPr lang="en-GB" sz="1000" dirty="0" smtClean="0">
                <a:solidFill>
                  <a:srgbClr val="FFFF00"/>
                </a:solidFill>
              </a:rPr>
              <a:t>to the cryostat</a:t>
            </a:r>
            <a:endParaRPr lang="en-GB" sz="1000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66433" y="4833128"/>
            <a:ext cx="233363" cy="26795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304693" y="5101087"/>
            <a:ext cx="465221" cy="64168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45913" y="5686624"/>
            <a:ext cx="9637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FF00"/>
                </a:solidFill>
              </a:rPr>
              <a:t>Free passage</a:t>
            </a:r>
            <a:endParaRPr lang="en-GB" sz="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9431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645" y="2612181"/>
            <a:ext cx="8226854" cy="71584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FFC000"/>
                </a:solidFill>
                <a:latin typeface="+mn-lt"/>
                <a:ea typeface="+mn-ea"/>
              </a:rPr>
              <a:t>4.</a:t>
            </a:r>
            <a:r>
              <a:rPr lang="en-US" sz="6000" dirty="0" smtClean="0">
                <a:solidFill>
                  <a:schemeClr val="accent4"/>
                </a:solidFill>
                <a:latin typeface="+mn-lt"/>
                <a:ea typeface="+mn-ea"/>
              </a:rPr>
              <a:t> </a:t>
            </a:r>
            <a:r>
              <a:rPr lang="en-GB" sz="6000" dirty="0" smtClean="0">
                <a:solidFill>
                  <a:schemeClr val="accent4"/>
                </a:solidFill>
                <a:latin typeface="+mn-lt"/>
                <a:ea typeface="+mn-ea"/>
              </a:rPr>
              <a:t>Conclusions</a:t>
            </a:r>
            <a:endParaRPr lang="en-US" sz="6000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33586233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201066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Conclusions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967" y="1695652"/>
            <a:ext cx="869795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Very </a:t>
            </a:r>
            <a:r>
              <a:rPr lang="en-GB" dirty="0"/>
              <a:t>productive and effective discussions with </a:t>
            </a:r>
            <a:r>
              <a:rPr lang="en-GB" dirty="0" smtClean="0"/>
              <a:t>the CERN groups concluded </a:t>
            </a:r>
            <a:r>
              <a:rPr lang="en-GB" dirty="0"/>
              <a:t>that </a:t>
            </a:r>
            <a:r>
              <a:rPr lang="en-GB" dirty="0">
                <a:solidFill>
                  <a:srgbClr val="FF0000"/>
                </a:solidFill>
              </a:rPr>
              <a:t>the</a:t>
            </a:r>
            <a:r>
              <a:rPr lang="en-GB" dirty="0"/>
              <a:t> </a:t>
            </a:r>
            <a:r>
              <a:rPr lang="en-GB" dirty="0" smtClean="0">
                <a:solidFill>
                  <a:srgbClr val="FF0000"/>
                </a:solidFill>
              </a:rPr>
              <a:t>SND </a:t>
            </a:r>
            <a:r>
              <a:rPr lang="en-GB" dirty="0">
                <a:solidFill>
                  <a:srgbClr val="FF0000"/>
                </a:solidFill>
              </a:rPr>
              <a:t>integration and installation of </a:t>
            </a:r>
            <a:r>
              <a:rPr lang="en-GB" dirty="0"/>
              <a:t>the required </a:t>
            </a:r>
            <a:r>
              <a:rPr lang="en-GB" dirty="0">
                <a:solidFill>
                  <a:srgbClr val="FF0000"/>
                </a:solidFill>
              </a:rPr>
              <a:t>infrastructure are feasible</a:t>
            </a:r>
            <a:r>
              <a:rPr lang="en-GB" dirty="0" smtClean="0"/>
              <a:t>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FF0000"/>
                </a:solidFill>
              </a:rPr>
              <a:t>ECR on minor intervention in 2020 in circulation</a:t>
            </a:r>
            <a:r>
              <a:rPr lang="fr-CH" dirty="0" smtClean="0"/>
              <a:t>, and ECR on </a:t>
            </a:r>
            <a:r>
              <a:rPr lang="fr-CH" dirty="0" err="1" smtClean="0"/>
              <a:t>complete</a:t>
            </a:r>
            <a:r>
              <a:rPr lang="fr-CH" dirty="0" smtClean="0"/>
              <a:t> set of </a:t>
            </a:r>
            <a:r>
              <a:rPr lang="fr-CH" dirty="0" err="1" smtClean="0"/>
              <a:t>preparatory</a:t>
            </a:r>
            <a:r>
              <a:rPr lang="fr-CH" dirty="0" smtClean="0"/>
              <a:t> </a:t>
            </a:r>
            <a:r>
              <a:rPr lang="fr-CH" dirty="0" err="1" smtClean="0"/>
              <a:t>works</a:t>
            </a:r>
            <a:r>
              <a:rPr lang="fr-CH" dirty="0" smtClean="0"/>
              <a:t> in </a:t>
            </a:r>
            <a:r>
              <a:rPr lang="fr-CH" dirty="0" err="1" smtClean="0"/>
              <a:t>preparation</a:t>
            </a:r>
            <a:r>
              <a:rPr lang="fr-CH" dirty="0" smtClean="0"/>
              <a:t> for circulation.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CERN groups </a:t>
            </a:r>
            <a:r>
              <a:rPr lang="en-GB" dirty="0" smtClean="0"/>
              <a:t>are </a:t>
            </a:r>
            <a:r>
              <a:rPr lang="en-GB" dirty="0" smtClean="0">
                <a:solidFill>
                  <a:srgbClr val="FF0000"/>
                </a:solidFill>
              </a:rPr>
              <a:t>aware and waiting for the approval </a:t>
            </a:r>
            <a:r>
              <a:rPr lang="en-GB" dirty="0" smtClean="0"/>
              <a:t>to launch the design phase and include the activities in their planning.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Seeking and waiting for approval to launch design, manufacturing and installation phase. 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Windows identified in 2021 for </a:t>
            </a:r>
            <a:r>
              <a:rPr lang="en-US" sz="1600" dirty="0" smtClean="0"/>
              <a:t>experimental area preparation and detector </a:t>
            </a:r>
            <a:r>
              <a:rPr lang="en-US" sz="1600" dirty="0" smtClean="0">
                <a:solidFill>
                  <a:srgbClr val="FF0000"/>
                </a:solidFill>
              </a:rPr>
              <a:t>installation</a:t>
            </a:r>
            <a:r>
              <a:rPr lang="en-US" sz="1600" dirty="0" smtClean="0"/>
              <a:t>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19764392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73151" y="1264155"/>
            <a:ext cx="7850459" cy="1609725"/>
          </a:xfrm>
        </p:spPr>
        <p:txBody>
          <a:bodyPr/>
          <a:lstStyle/>
          <a:p>
            <a:r>
              <a:rPr lang="en-US" dirty="0" smtClean="0"/>
              <a:t>THANKS YOU FOR YOUR ATTENTION!</a:t>
            </a:r>
          </a:p>
          <a:p>
            <a:r>
              <a:rPr lang="en-US" dirty="0"/>
              <a:t>&amp;</a:t>
            </a: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698780" y="4050027"/>
            <a:ext cx="7850459" cy="1609725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0" indent="0" algn="ctr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None/>
              <a:defRPr kumimoji="0" sz="3000" b="0" i="0" kern="1200">
                <a:solidFill>
                  <a:schemeClr val="accent4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592176" y="3948452"/>
            <a:ext cx="7850459" cy="2399008"/>
          </a:xfrm>
          <a:prstGeom prst="rect">
            <a:avLst/>
          </a:prstGeom>
        </p:spPr>
        <p:txBody>
          <a:bodyPr vert="horz" anchor="ctr">
            <a:normAutofit fontScale="85000" lnSpcReduction="10000"/>
          </a:bodyPr>
          <a:lstStyle>
            <a:lvl1pPr marL="0" indent="0" algn="ctr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None/>
              <a:defRPr kumimoji="0" sz="3000" b="0" i="0" kern="1200">
                <a:solidFill>
                  <a:schemeClr val="accent4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Many thanks for </a:t>
            </a:r>
            <a:r>
              <a:rPr lang="en-US" sz="3200" dirty="0" smtClean="0"/>
              <a:t>your </a:t>
            </a:r>
            <a:r>
              <a:rPr lang="en-US" sz="3200" dirty="0"/>
              <a:t>big </a:t>
            </a:r>
            <a:r>
              <a:rPr lang="en-US" sz="3200" dirty="0" smtClean="0"/>
              <a:t>contribution!</a:t>
            </a:r>
          </a:p>
          <a:p>
            <a:endParaRPr lang="en-US" sz="3200" dirty="0" smtClean="0"/>
          </a:p>
          <a:p>
            <a:r>
              <a:rPr lang="en-US" sz="1900" dirty="0" smtClean="0"/>
              <a:t>The CERN groups: </a:t>
            </a:r>
            <a:r>
              <a:rPr lang="es-ES" sz="2000" dirty="0"/>
              <a:t>EN-SMM, HSE-OHS, HSE-RP, EN-HE, EN-EL-EIC, EN-EL-FC, IT-CS-DO, EN-CV, IT-CS-CS, EN-STI-BMI, EN-EA-AS, BE-OP-LHC, </a:t>
            </a:r>
            <a:r>
              <a:rPr lang="en-GB" sz="2000" dirty="0"/>
              <a:t>TE-CRG-OP, TE-CRG-CI, EN-SMB, TE-MPE-EP</a:t>
            </a:r>
            <a:r>
              <a:rPr lang="es-ES" sz="2000" dirty="0"/>
              <a:t> &amp; EN-ACE-OSS</a:t>
            </a:r>
            <a:r>
              <a:rPr lang="es-ES" sz="2000" dirty="0" smtClean="0"/>
              <a:t>.</a:t>
            </a:r>
            <a:endParaRPr lang="es-ES" sz="1900" dirty="0" smtClean="0"/>
          </a:p>
          <a:p>
            <a:r>
              <a:rPr lang="es-ES" sz="1900" dirty="0" smtClean="0"/>
              <a:t>SND detector </a:t>
            </a:r>
            <a:r>
              <a:rPr lang="en-GB" sz="1900" dirty="0" smtClean="0"/>
              <a:t>colleagues</a:t>
            </a:r>
            <a:r>
              <a:rPr lang="es-ES" sz="1900" dirty="0" smtClean="0"/>
              <a:t>: G. De </a:t>
            </a:r>
            <a:r>
              <a:rPr lang="es-ES" sz="1900" dirty="0"/>
              <a:t>Lellis, </a:t>
            </a:r>
            <a:r>
              <a:rPr lang="en-US" sz="1900" dirty="0"/>
              <a:t>A. Di </a:t>
            </a:r>
            <a:r>
              <a:rPr lang="en-US" sz="1900" dirty="0" smtClean="0"/>
              <a:t>Crescendo, G. Haefeli, C. </a:t>
            </a:r>
            <a:r>
              <a:rPr lang="en-US" sz="1900" dirty="0"/>
              <a:t>Betancourt &amp; A. Crupano.</a:t>
            </a:r>
            <a:endParaRPr lang="es-ES" sz="1900" dirty="0"/>
          </a:p>
        </p:txBody>
      </p:sp>
    </p:spTree>
    <p:extLst>
      <p:ext uri="{BB962C8B-B14F-4D97-AF65-F5344CB8AC3E}">
        <p14:creationId xmlns:p14="http://schemas.microsoft.com/office/powerpoint/2010/main" val="61613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645" y="2612181"/>
            <a:ext cx="8226854" cy="715840"/>
          </a:xfrm>
        </p:spPr>
        <p:txBody>
          <a:bodyPr>
            <a:noAutofit/>
          </a:bodyPr>
          <a:lstStyle/>
          <a:p>
            <a:pPr algn="ctr"/>
            <a:r>
              <a:rPr lang="en-GB" sz="6000" dirty="0" smtClean="0">
                <a:solidFill>
                  <a:schemeClr val="accent4"/>
                </a:solidFill>
                <a:latin typeface="+mn-lt"/>
                <a:ea typeface="+mn-ea"/>
              </a:rPr>
              <a:t>Back-up slides</a:t>
            </a:r>
            <a:endParaRPr lang="en-US" sz="6000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080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28</a:t>
            </a:fld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49624" y="201066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fr-CA" dirty="0" err="1">
                <a:solidFill>
                  <a:schemeClr val="accent4"/>
                </a:solidFill>
              </a:rPr>
              <a:t>Integration</a:t>
            </a:r>
            <a:r>
              <a:rPr lang="fr-CA" dirty="0">
                <a:solidFill>
                  <a:schemeClr val="accent4"/>
                </a:solidFill>
              </a:rPr>
              <a:t> </a:t>
            </a:r>
            <a:r>
              <a:rPr lang="fr-CA" dirty="0" err="1">
                <a:solidFill>
                  <a:schemeClr val="accent4"/>
                </a:solidFill>
              </a:rPr>
              <a:t>cable</a:t>
            </a:r>
            <a:r>
              <a:rPr lang="fr-CA" dirty="0">
                <a:solidFill>
                  <a:schemeClr val="accent4"/>
                </a:solidFill>
              </a:rPr>
              <a:t> </a:t>
            </a:r>
            <a:r>
              <a:rPr lang="fr-CA" dirty="0" err="1">
                <a:solidFill>
                  <a:schemeClr val="accent4"/>
                </a:solidFill>
              </a:rPr>
              <a:t>tray</a:t>
            </a:r>
            <a:r>
              <a:rPr lang="fr-CA" dirty="0">
                <a:solidFill>
                  <a:schemeClr val="accent4"/>
                </a:solidFill>
              </a:rPr>
              <a:t> – </a:t>
            </a:r>
            <a:r>
              <a:rPr lang="fr-CA" dirty="0" err="1">
                <a:solidFill>
                  <a:schemeClr val="accent4"/>
                </a:solidFill>
              </a:rPr>
              <a:t>beam</a:t>
            </a:r>
            <a:r>
              <a:rPr lang="fr-CA" dirty="0">
                <a:solidFill>
                  <a:schemeClr val="accent4"/>
                </a:solidFill>
              </a:rPr>
              <a:t> </a:t>
            </a:r>
            <a:r>
              <a:rPr lang="fr-CA" dirty="0" err="1">
                <a:solidFill>
                  <a:schemeClr val="accent4"/>
                </a:solidFill>
              </a:rPr>
              <a:t>hoist</a:t>
            </a:r>
            <a:r>
              <a:rPr lang="fr-CA" dirty="0">
                <a:solidFill>
                  <a:schemeClr val="accent4"/>
                </a:solidFill>
              </a:rPr>
              <a:t> </a:t>
            </a:r>
            <a:r>
              <a:rPr lang="fr-CA" dirty="0" smtClean="0">
                <a:solidFill>
                  <a:schemeClr val="accent4"/>
                </a:solidFill>
              </a:rPr>
              <a:t>3D</a:t>
            </a:r>
            <a:endParaRPr lang="fr-CA" dirty="0">
              <a:solidFill>
                <a:schemeClr val="accent4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558" y="1188998"/>
            <a:ext cx="5699496" cy="49495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419" y="1467689"/>
            <a:ext cx="2804886" cy="2184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9073" y="3780263"/>
            <a:ext cx="1908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2"/>
                </a:solidFill>
              </a:rPr>
              <a:t>Omega configuration.</a:t>
            </a:r>
          </a:p>
          <a:p>
            <a:pPr algn="ctr"/>
            <a:r>
              <a:rPr lang="en-GB" sz="1400" dirty="0" smtClean="0">
                <a:solidFill>
                  <a:schemeClr val="tx2"/>
                </a:solidFill>
              </a:rPr>
              <a:t>Courtesy of Y. Maurer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25" name="Straight Connector 24"/>
          <p:cNvCxnSpPr>
            <a:stCxn id="26" idx="0"/>
          </p:cNvCxnSpPr>
          <p:nvPr/>
        </p:nvCxnSpPr>
        <p:spPr>
          <a:xfrm flipH="1" flipV="1">
            <a:off x="5601750" y="3077737"/>
            <a:ext cx="330820" cy="12832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5601750" y="4360948"/>
            <a:ext cx="661639" cy="284693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Light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659016" y="3925229"/>
            <a:ext cx="0" cy="9465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4075705" y="4887902"/>
            <a:ext cx="1623480" cy="50013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Cable tray to be locally rerouted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159083" y="3780263"/>
            <a:ext cx="367990" cy="8390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6849317" y="4619312"/>
            <a:ext cx="1248937" cy="284693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FFF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Beam hoist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5655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Santos Diaz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29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56" y="3040567"/>
            <a:ext cx="5020753" cy="285684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49624" y="201066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fr-CA" dirty="0" smtClean="0">
                <a:solidFill>
                  <a:schemeClr val="accent4"/>
                </a:solidFill>
              </a:rPr>
              <a:t>SND detector</a:t>
            </a:r>
            <a:endParaRPr lang="fr-CA" dirty="0">
              <a:solidFill>
                <a:schemeClr val="accent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470" y="1228815"/>
            <a:ext cx="5010330" cy="22433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31530" y="6010225"/>
            <a:ext cx="28552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Courtesy of A</a:t>
            </a:r>
            <a:r>
              <a:rPr lang="en-US" sz="1100" dirty="0">
                <a:solidFill>
                  <a:schemeClr val="tx2"/>
                </a:solidFill>
              </a:rPr>
              <a:t>. Di Crescendo &amp; A. Crupano</a:t>
            </a:r>
            <a:endParaRPr lang="en-GB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9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949" y="22011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  <a:latin typeface="+mn-lt"/>
                <a:ea typeface="+mn-ea"/>
              </a:rPr>
              <a:t>Outline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3704" y="1258116"/>
            <a:ext cx="577273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r>
              <a:rPr lang="en-GB" sz="2400" dirty="0" smtClean="0"/>
              <a:t>Introduction</a:t>
            </a:r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endParaRPr lang="fr-CH" sz="2400" dirty="0"/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r>
              <a:rPr lang="fr-FR" sz="2400" dirty="0" smtClean="0"/>
              <a:t>Experimental area </a:t>
            </a:r>
            <a:r>
              <a:rPr lang="fr-FR" sz="2400" dirty="0" err="1" smtClean="0"/>
              <a:t>preparation</a:t>
            </a:r>
            <a:r>
              <a:rPr lang="fr-FR" sz="2400" dirty="0" smtClean="0"/>
              <a:t> in 2021</a:t>
            </a:r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endParaRPr lang="fr-FR" sz="2400" dirty="0"/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r>
              <a:rPr lang="fr-FR" sz="2400" dirty="0"/>
              <a:t>Essential </a:t>
            </a:r>
            <a:r>
              <a:rPr lang="fr-FR" sz="2400" dirty="0" err="1"/>
              <a:t>works</a:t>
            </a:r>
            <a:r>
              <a:rPr lang="fr-FR" sz="2400" dirty="0"/>
              <a:t> in 2020</a:t>
            </a:r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endParaRPr lang="en-GB" sz="2400" dirty="0" smtClean="0"/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r>
              <a:rPr lang="en-GB" sz="2400" dirty="0" smtClean="0"/>
              <a:t>Conclusions</a:t>
            </a:r>
            <a:r>
              <a:rPr lang="en-GB" dirty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312121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15" y="856927"/>
            <a:ext cx="6811635" cy="504970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96635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He pipe [I]</a:t>
            </a:r>
            <a:endParaRPr lang="en-GB" dirty="0">
              <a:solidFill>
                <a:schemeClr val="accent4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5268018" y="2263698"/>
            <a:ext cx="486011" cy="1592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5754029" y="2109809"/>
            <a:ext cx="933452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pipe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837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03" y="1532508"/>
            <a:ext cx="7829551" cy="410036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 dirty="0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3780264" y="1215483"/>
            <a:ext cx="446048" cy="5575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4226312" y="1061594"/>
            <a:ext cx="933452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pipe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0500" y="96635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He pipe [II]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443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660" y="96635"/>
            <a:ext cx="4417309" cy="603607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96635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He pipe [III]</a:t>
            </a:r>
            <a:endParaRPr lang="en-GB" dirty="0">
              <a:solidFill>
                <a:schemeClr val="accent4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7077694" y="2882900"/>
            <a:ext cx="466726" cy="11120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7077694" y="3994987"/>
            <a:ext cx="933452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pipe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4" y="1639340"/>
            <a:ext cx="3663259" cy="248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76332" y="3233854"/>
            <a:ext cx="635619" cy="3902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3744493" y="1639340"/>
            <a:ext cx="2031839" cy="159451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744493" y="3624146"/>
            <a:ext cx="2031840" cy="50231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20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521" y="987688"/>
            <a:ext cx="6966858" cy="5034046"/>
          </a:xfrm>
          <a:prstGeom prst="rect">
            <a:avLst/>
          </a:prstGeom>
        </p:spPr>
      </p:pic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33</a:t>
            </a:fld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49624" y="201066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US" dirty="0" smtClean="0">
                <a:solidFill>
                  <a:schemeClr val="accent4"/>
                </a:solidFill>
              </a:rPr>
              <a:t>Quench </a:t>
            </a:r>
            <a:r>
              <a:rPr lang="en-US" dirty="0">
                <a:solidFill>
                  <a:schemeClr val="accent4"/>
                </a:solidFill>
              </a:rPr>
              <a:t>protection box </a:t>
            </a:r>
            <a:r>
              <a:rPr lang="en-US" dirty="0" smtClean="0">
                <a:solidFill>
                  <a:schemeClr val="accent4"/>
                </a:solidFill>
              </a:rPr>
              <a:t>integration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5683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34</a:t>
            </a:fld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49624" y="201066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US" dirty="0" smtClean="0">
                <a:solidFill>
                  <a:schemeClr val="accent4"/>
                </a:solidFill>
              </a:rPr>
              <a:t>Position of the hoist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1026" name="Picture 2" descr="ALAP18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02" y="916906"/>
            <a:ext cx="3869505" cy="515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WCH28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503" y="924279"/>
            <a:ext cx="3863975" cy="515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3412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259" y="916906"/>
            <a:ext cx="6922916" cy="5246902"/>
          </a:xfrm>
          <a:prstGeom prst="rect">
            <a:avLst/>
          </a:prstGeom>
        </p:spPr>
      </p:pic>
      <p:cxnSp>
        <p:nvCxnSpPr>
          <p:cNvPr id="5" name="Straight Connector 4"/>
          <p:cNvCxnSpPr>
            <a:stCxn id="6" idx="1"/>
          </p:cNvCxnSpPr>
          <p:nvPr/>
        </p:nvCxnSpPr>
        <p:spPr>
          <a:xfrm flipH="1">
            <a:off x="3867151" y="3066696"/>
            <a:ext cx="2230478" cy="4766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6097629" y="2951280"/>
            <a:ext cx="1347657" cy="230832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Raised cable tray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cxnSp>
        <p:nvCxnSpPr>
          <p:cNvPr id="15" name="Straight Connector 14"/>
          <p:cNvCxnSpPr>
            <a:stCxn id="16" idx="3"/>
          </p:cNvCxnSpPr>
          <p:nvPr/>
        </p:nvCxnSpPr>
        <p:spPr>
          <a:xfrm flipV="1">
            <a:off x="1587667" y="3962400"/>
            <a:ext cx="584033" cy="4046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155909" y="4090089"/>
            <a:ext cx="1431758" cy="553998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Manual hoist reservation space (200x100mm)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1FF9-AB41-4C4F-8B53-D6D731AD8AE0}" type="slidenum">
              <a:rPr lang="en-GB" smtClean="0"/>
              <a:t>35</a:t>
            </a:fld>
            <a:endParaRPr lang="en-GB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49624" y="201066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US" dirty="0" smtClean="0">
                <a:solidFill>
                  <a:schemeClr val="accent4"/>
                </a:solidFill>
              </a:rPr>
              <a:t>Cable tray new routing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1058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201066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Radiation protection to electronics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522" y="1256821"/>
            <a:ext cx="9174371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measured radiation values during 2018 are almost an order of magnitude </a:t>
            </a:r>
            <a:endParaRPr lang="en-GB" dirty="0" smtClean="0"/>
          </a:p>
          <a:p>
            <a:pPr>
              <a:buClr>
                <a:srgbClr val="FFC000"/>
              </a:buClr>
            </a:pPr>
            <a:r>
              <a:rPr lang="en-GB" dirty="0" smtClean="0"/>
              <a:t>larger </a:t>
            </a:r>
            <a:r>
              <a:rPr lang="en-GB" dirty="0"/>
              <a:t>than the limits which </a:t>
            </a:r>
            <a:r>
              <a:rPr lang="en-GB" dirty="0" smtClean="0"/>
              <a:t>EN-STI-BMI </a:t>
            </a:r>
            <a:r>
              <a:rPr lang="en-GB" dirty="0"/>
              <a:t>considers to declare an area as radiation safe </a:t>
            </a:r>
            <a:endParaRPr lang="en-GB" dirty="0" smtClean="0"/>
          </a:p>
          <a:p>
            <a:pPr>
              <a:buClr>
                <a:srgbClr val="FFC000"/>
              </a:buClr>
            </a:pPr>
            <a:r>
              <a:rPr lang="en-GB" dirty="0" smtClean="0"/>
              <a:t>for </a:t>
            </a:r>
            <a:r>
              <a:rPr lang="en-GB" dirty="0"/>
              <a:t>pure commercial electronics </a:t>
            </a:r>
            <a:r>
              <a:rPr lang="en-GB" dirty="0" smtClean="0"/>
              <a:t>systems.</a:t>
            </a:r>
          </a:p>
          <a:p>
            <a:pPr>
              <a:buClr>
                <a:srgbClr val="FFC000"/>
              </a:buClr>
            </a:pPr>
            <a:endParaRPr lang="en-US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/>
              <a:t>However, it is to be noted that the limits consider distributed systems, </a:t>
            </a:r>
            <a:endParaRPr lang="en-GB" dirty="0" smtClean="0"/>
          </a:p>
          <a:p>
            <a:pPr>
              <a:buClr>
                <a:srgbClr val="FFC000"/>
              </a:buClr>
            </a:pPr>
            <a:r>
              <a:rPr lang="en-GB" dirty="0" smtClean="0"/>
              <a:t>whereas </a:t>
            </a:r>
            <a:r>
              <a:rPr lang="en-GB" dirty="0"/>
              <a:t>for a single unit system, they can be regarded as clearly </a:t>
            </a:r>
            <a:r>
              <a:rPr lang="en-GB" dirty="0" smtClean="0"/>
              <a:t>pessimistic</a:t>
            </a:r>
            <a:r>
              <a:rPr lang="en-US" sz="1600" dirty="0" smtClean="0"/>
              <a:t>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The </a:t>
            </a:r>
            <a:r>
              <a:rPr lang="en-GB" dirty="0">
                <a:solidFill>
                  <a:srgbClr val="FF0000"/>
                </a:solidFill>
              </a:rPr>
              <a:t>prospects are that commercial electronics in TI18 are expected to operate in 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buClr>
                <a:srgbClr val="FFC000"/>
              </a:buClr>
            </a:pPr>
            <a:r>
              <a:rPr lang="en-GB" dirty="0" smtClean="0">
                <a:solidFill>
                  <a:srgbClr val="FF0000"/>
                </a:solidFill>
              </a:rPr>
              <a:t>radiation </a:t>
            </a:r>
            <a:r>
              <a:rPr lang="en-GB" dirty="0">
                <a:solidFill>
                  <a:srgbClr val="FF0000"/>
                </a:solidFill>
              </a:rPr>
              <a:t>safe conditions</a:t>
            </a:r>
            <a:r>
              <a:rPr lang="en-GB" dirty="0"/>
              <a:t>, however, a more detailed study of the environment is required </a:t>
            </a:r>
          </a:p>
          <a:p>
            <a:pPr>
              <a:buClr>
                <a:srgbClr val="FFC000"/>
              </a:buClr>
            </a:pPr>
            <a:r>
              <a:rPr lang="en-GB" dirty="0"/>
              <a:t>for validation.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91856" y="6006452"/>
            <a:ext cx="18133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Courtesy of R. Garcia Alia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5788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201066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Survey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533" y="1097881"/>
            <a:ext cx="77394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positional link </a:t>
            </a:r>
            <a:r>
              <a:rPr lang="en-US" dirty="0" smtClean="0"/>
              <a:t>of the </a:t>
            </a:r>
            <a:r>
              <a:rPr lang="en-US" dirty="0"/>
              <a:t>experiment </a:t>
            </a:r>
            <a:r>
              <a:rPr lang="en-US" dirty="0">
                <a:solidFill>
                  <a:srgbClr val="FF0000"/>
                </a:solidFill>
              </a:rPr>
              <a:t>with the LHC </a:t>
            </a:r>
            <a:r>
              <a:rPr lang="en-US" dirty="0" smtClean="0">
                <a:solidFill>
                  <a:srgbClr val="FF0000"/>
                </a:solidFill>
              </a:rPr>
              <a:t>machine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is </a:t>
            </a:r>
            <a:r>
              <a:rPr lang="en-US" dirty="0" smtClean="0">
                <a:solidFill>
                  <a:srgbClr val="FF0000"/>
                </a:solidFill>
              </a:rPr>
              <a:t>feasible.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Survey </a:t>
            </a:r>
            <a:r>
              <a:rPr lang="en-US" dirty="0"/>
              <a:t>fiducials are </a:t>
            </a:r>
            <a:r>
              <a:rPr lang="en-US" dirty="0" smtClean="0"/>
              <a:t>being integrated in the detector design.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Alignment system and strategy in work.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Footer Placeholder 8"/>
          <p:cNvSpPr txBox="1">
            <a:spLocks/>
          </p:cNvSpPr>
          <p:nvPr/>
        </p:nvSpPr>
        <p:spPr>
          <a:xfrm rot="20655094">
            <a:off x="232098" y="5628361"/>
            <a:ext cx="645432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WP5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580" y="3161343"/>
            <a:ext cx="4911090" cy="26530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090" y="2989526"/>
            <a:ext cx="2555344" cy="28248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21897" y="5869623"/>
            <a:ext cx="2141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Target region – platform design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66404" y="5913390"/>
            <a:ext cx="24240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Alignment design of the full detector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517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149861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Integration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916906"/>
            <a:ext cx="594610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/>
              <a:t>Particular effort has been placed on services integration studies to guarantee a </a:t>
            </a:r>
            <a:r>
              <a:rPr lang="en-GB" dirty="0">
                <a:solidFill>
                  <a:srgbClr val="FF0000"/>
                </a:solidFill>
              </a:rPr>
              <a:t>cost efficient conceptual design </a:t>
            </a:r>
            <a:r>
              <a:rPr lang="en-GB" dirty="0"/>
              <a:t>of the SND detector and evaluate the feasibility of its installation inside the TI18 cavern</a:t>
            </a:r>
            <a:r>
              <a:rPr lang="en-GB" dirty="0" smtClean="0"/>
              <a:t>.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Study seeking for approval in September 2020.</a:t>
            </a:r>
            <a:endParaRPr lang="en-GB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Several iterations with the CERN groups </a:t>
            </a:r>
            <a:r>
              <a:rPr lang="en-US" dirty="0"/>
              <a:t>performed: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ES" sz="1400" dirty="0"/>
              <a:t>EN-SMM, HSE-OHS, HSE-RP, EN-HE, EN-EL-EIC, EN-EL-FC, IT-CS-DO, EN-CV, </a:t>
            </a:r>
            <a:r>
              <a:rPr lang="es-ES" sz="1400" dirty="0" smtClean="0"/>
              <a:t>IT-CS-CS, EN-STI-BMI, </a:t>
            </a:r>
            <a:r>
              <a:rPr lang="es-ES" sz="1400" dirty="0"/>
              <a:t>EN-EA-AS, </a:t>
            </a:r>
            <a:r>
              <a:rPr lang="es-ES" sz="1400" dirty="0" smtClean="0"/>
              <a:t>BE-OP-LHC</a:t>
            </a:r>
            <a:r>
              <a:rPr lang="es-ES" sz="1400" dirty="0"/>
              <a:t>, </a:t>
            </a:r>
            <a:r>
              <a:rPr lang="en-GB" sz="1400" dirty="0"/>
              <a:t>TE-CRG-OP, TE-CRG-CI, </a:t>
            </a:r>
            <a:r>
              <a:rPr lang="en-GB" sz="1400" dirty="0" smtClean="0"/>
              <a:t>EN-SMB, </a:t>
            </a:r>
            <a:r>
              <a:rPr lang="en-GB" sz="1400" dirty="0"/>
              <a:t>TE-MPE-EP</a:t>
            </a:r>
            <a:r>
              <a:rPr lang="es-ES" sz="1400" dirty="0"/>
              <a:t> &amp; EN-ACE-OSS.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Subjects evaluated: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Cooling &amp; ventilation.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Powering </a:t>
            </a:r>
            <a:r>
              <a:rPr lang="en-US" sz="1400" dirty="0"/>
              <a:t>&amp; </a:t>
            </a:r>
            <a:r>
              <a:rPr lang="en-US" sz="1400" dirty="0" smtClean="0"/>
              <a:t>lighting.</a:t>
            </a:r>
            <a:endParaRPr lang="en-US" sz="14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Signals, readout and </a:t>
            </a:r>
            <a:r>
              <a:rPr lang="en-GB" sz="1400" dirty="0" smtClean="0"/>
              <a:t>networking.</a:t>
            </a:r>
            <a:endParaRPr lang="en-GB" sz="14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Survey.</a:t>
            </a:r>
            <a:endParaRPr lang="en-GB" sz="14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Transport.</a:t>
            </a:r>
            <a:endParaRPr lang="en-GB" sz="14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Safety.</a:t>
            </a:r>
            <a:endParaRPr lang="en-GB" sz="14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Radiation </a:t>
            </a:r>
            <a:r>
              <a:rPr lang="en-US" sz="1400" dirty="0" smtClean="0"/>
              <a:t>protection.</a:t>
            </a:r>
            <a:endParaRPr lang="en-US" sz="14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Radiation protection to </a:t>
            </a:r>
            <a:r>
              <a:rPr lang="en-US" sz="1400" dirty="0" smtClean="0"/>
              <a:t>electronics.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83199" y="5433060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TI18 entrance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305" y="1363980"/>
            <a:ext cx="3085282" cy="4069080"/>
          </a:xfrm>
          <a:prstGeom prst="rect">
            <a:avLst/>
          </a:prstGeom>
        </p:spPr>
      </p:pic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231381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717" y="748028"/>
            <a:ext cx="6659206" cy="529695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96635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TI18 SND integration</a:t>
            </a:r>
            <a:endParaRPr lang="en-GB" dirty="0">
              <a:solidFill>
                <a:schemeClr val="accent4"/>
              </a:solidFill>
            </a:endParaRPr>
          </a:p>
        </p:txBody>
      </p:sp>
      <p:cxnSp>
        <p:nvCxnSpPr>
          <p:cNvPr id="30" name="Straight Connector 29"/>
          <p:cNvCxnSpPr>
            <a:stCxn id="31" idx="1"/>
          </p:cNvCxnSpPr>
          <p:nvPr/>
        </p:nvCxnSpPr>
        <p:spPr>
          <a:xfrm flipH="1" flipV="1">
            <a:off x="1947688" y="4440671"/>
            <a:ext cx="308758" cy="12203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2256446" y="5507091"/>
            <a:ext cx="1400672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Electrical box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32" name="Straight Connector 31"/>
          <p:cNvCxnSpPr>
            <a:stCxn id="33" idx="2"/>
          </p:cNvCxnSpPr>
          <p:nvPr/>
        </p:nvCxnSpPr>
        <p:spPr>
          <a:xfrm>
            <a:off x="958860" y="2697786"/>
            <a:ext cx="988828" cy="6397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 Box 23"/>
          <p:cNvSpPr txBox="1">
            <a:spLocks noChangeArrowheads="1"/>
          </p:cNvSpPr>
          <p:nvPr/>
        </p:nvSpPr>
        <p:spPr bwMode="auto">
          <a:xfrm>
            <a:off x="620003" y="2390009"/>
            <a:ext cx="677714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AUG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36" name="Straight Connector 35"/>
          <p:cNvCxnSpPr>
            <a:stCxn id="37" idx="2"/>
          </p:cNvCxnSpPr>
          <p:nvPr/>
        </p:nvCxnSpPr>
        <p:spPr>
          <a:xfrm flipH="1">
            <a:off x="5920740" y="1406849"/>
            <a:ext cx="923955" cy="8867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6350159" y="1099072"/>
            <a:ext cx="989071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38" name="Straight Connector 37"/>
          <p:cNvCxnSpPr>
            <a:endCxn id="41" idx="0"/>
          </p:cNvCxnSpPr>
          <p:nvPr/>
        </p:nvCxnSpPr>
        <p:spPr>
          <a:xfrm>
            <a:off x="7421880" y="4343400"/>
            <a:ext cx="200050" cy="9679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Box 23"/>
          <p:cNvSpPr txBox="1">
            <a:spLocks noChangeArrowheads="1"/>
          </p:cNvSpPr>
          <p:nvPr/>
        </p:nvSpPr>
        <p:spPr bwMode="auto">
          <a:xfrm>
            <a:off x="7050435" y="5311306"/>
            <a:ext cx="1142990" cy="523220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Ventilation duct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42" name="Straight Connector 41"/>
          <p:cNvCxnSpPr>
            <a:stCxn id="43" idx="2"/>
          </p:cNvCxnSpPr>
          <p:nvPr/>
        </p:nvCxnSpPr>
        <p:spPr>
          <a:xfrm>
            <a:off x="1931696" y="1714626"/>
            <a:ext cx="1245844" cy="5180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1305337" y="1406849"/>
            <a:ext cx="1252718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Cable trays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46" name="Straight Connector 45"/>
          <p:cNvCxnSpPr>
            <a:stCxn id="47" idx="1"/>
          </p:cNvCxnSpPr>
          <p:nvPr/>
        </p:nvCxnSpPr>
        <p:spPr>
          <a:xfrm flipH="1">
            <a:off x="5938826" y="2532903"/>
            <a:ext cx="1754623" cy="4769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 Box 23"/>
          <p:cNvSpPr txBox="1">
            <a:spLocks noChangeArrowheads="1"/>
          </p:cNvSpPr>
          <p:nvPr/>
        </p:nvSpPr>
        <p:spPr bwMode="auto">
          <a:xfrm>
            <a:off x="7693449" y="2379014"/>
            <a:ext cx="723905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Racks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48" name="Straight Connector 47"/>
          <p:cNvCxnSpPr>
            <a:stCxn id="49" idx="0"/>
          </p:cNvCxnSpPr>
          <p:nvPr/>
        </p:nvCxnSpPr>
        <p:spPr>
          <a:xfrm flipV="1">
            <a:off x="4689043" y="4265375"/>
            <a:ext cx="96317" cy="12443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 Box 23"/>
          <p:cNvSpPr txBox="1">
            <a:spLocks noChangeArrowheads="1"/>
          </p:cNvSpPr>
          <p:nvPr/>
        </p:nvSpPr>
        <p:spPr bwMode="auto">
          <a:xfrm>
            <a:off x="3913632" y="5509753"/>
            <a:ext cx="1550822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Insulated room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50" name="Straight Connector 49"/>
          <p:cNvCxnSpPr>
            <a:stCxn id="51" idx="0"/>
          </p:cNvCxnSpPr>
          <p:nvPr/>
        </p:nvCxnSpPr>
        <p:spPr>
          <a:xfrm flipV="1">
            <a:off x="6140555" y="4701540"/>
            <a:ext cx="179831" cy="805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 Box 23"/>
          <p:cNvSpPr txBox="1">
            <a:spLocks noChangeArrowheads="1"/>
          </p:cNvSpPr>
          <p:nvPr/>
        </p:nvSpPr>
        <p:spPr bwMode="auto">
          <a:xfrm>
            <a:off x="5814419" y="5507090"/>
            <a:ext cx="652271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SND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52" name="Straight Connector 51"/>
          <p:cNvCxnSpPr>
            <a:stCxn id="53" idx="1"/>
          </p:cNvCxnSpPr>
          <p:nvPr/>
        </p:nvCxnSpPr>
        <p:spPr>
          <a:xfrm flipH="1">
            <a:off x="5638800" y="2869451"/>
            <a:ext cx="1848715" cy="3004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 Box 23"/>
          <p:cNvSpPr txBox="1">
            <a:spLocks noChangeArrowheads="1"/>
          </p:cNvSpPr>
          <p:nvPr/>
        </p:nvSpPr>
        <p:spPr bwMode="auto">
          <a:xfrm>
            <a:off x="7487515" y="2715562"/>
            <a:ext cx="1550822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Cooling system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25315" y="6024358"/>
            <a:ext cx="34547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SND 3D model provided by A. Di Crescendo &amp; A. Crupano</a:t>
            </a:r>
            <a:endParaRPr lang="en-GB" sz="1100" dirty="0">
              <a:solidFill>
                <a:schemeClr val="tx2"/>
              </a:solidFill>
            </a:endParaRPr>
          </a:p>
        </p:txBody>
      </p:sp>
      <p:cxnSp>
        <p:nvCxnSpPr>
          <p:cNvPr id="44" name="Straight Connector 43"/>
          <p:cNvCxnSpPr>
            <a:stCxn id="45" idx="3"/>
          </p:cNvCxnSpPr>
          <p:nvPr/>
        </p:nvCxnSpPr>
        <p:spPr>
          <a:xfrm flipV="1">
            <a:off x="4110993" y="982981"/>
            <a:ext cx="278127" cy="71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3177541" y="900428"/>
            <a:ext cx="933452" cy="307777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pipe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55" name="Straight Connector 54"/>
          <p:cNvCxnSpPr>
            <a:stCxn id="56" idx="2"/>
          </p:cNvCxnSpPr>
          <p:nvPr/>
        </p:nvCxnSpPr>
        <p:spPr>
          <a:xfrm flipH="1">
            <a:off x="4950155" y="982981"/>
            <a:ext cx="222402" cy="1762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4668214" y="459761"/>
            <a:ext cx="1008686" cy="523220"/>
          </a:xfrm>
          <a:prstGeom prst="rect">
            <a:avLst/>
          </a:prstGeom>
          <a:solidFill>
            <a:srgbClr val="C00000"/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FF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Smoke detection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2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121907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29938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Activities to prepare the experimental area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(2020)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5274" y="1364206"/>
            <a:ext cx="875868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 smtClean="0"/>
              <a:t>Inside UJ18: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Relocation </a:t>
            </a:r>
            <a:r>
              <a:rPr lang="en-GB" sz="1400" dirty="0">
                <a:solidFill>
                  <a:srgbClr val="FF0000"/>
                </a:solidFill>
              </a:rPr>
              <a:t>of </a:t>
            </a:r>
            <a:r>
              <a:rPr lang="en-GB" sz="1400" dirty="0"/>
              <a:t>two </a:t>
            </a:r>
            <a:r>
              <a:rPr lang="en-GB" sz="1400" dirty="0">
                <a:solidFill>
                  <a:srgbClr val="FF0000"/>
                </a:solidFill>
              </a:rPr>
              <a:t>electrical</a:t>
            </a:r>
            <a:r>
              <a:rPr lang="en-GB" sz="1400" dirty="0"/>
              <a:t> distribution </a:t>
            </a:r>
            <a:r>
              <a:rPr lang="en-GB" sz="1400" dirty="0">
                <a:solidFill>
                  <a:srgbClr val="FF0000"/>
                </a:solidFill>
              </a:rPr>
              <a:t>boxes</a:t>
            </a:r>
            <a:r>
              <a:rPr lang="en-GB" sz="1400" dirty="0"/>
              <a:t> on the cable tray in UJ18 </a:t>
            </a:r>
            <a:r>
              <a:rPr lang="en-GB" sz="1400" dirty="0">
                <a:solidFill>
                  <a:srgbClr val="FF0000"/>
                </a:solidFill>
              </a:rPr>
              <a:t>and rerouting of </a:t>
            </a:r>
            <a:r>
              <a:rPr lang="en-GB" sz="1400" dirty="0"/>
              <a:t>the </a:t>
            </a:r>
            <a:r>
              <a:rPr lang="en-GB" sz="1400" dirty="0">
                <a:solidFill>
                  <a:srgbClr val="FF0000"/>
                </a:solidFill>
              </a:rPr>
              <a:t>cables</a:t>
            </a:r>
            <a:r>
              <a:rPr lang="en-GB" sz="1400" dirty="0"/>
              <a:t> (cryostat pressure and temperature monitoring) connected to the cryogenics control box </a:t>
            </a:r>
            <a:r>
              <a:rPr lang="en-GB" sz="1400" dirty="0" smtClean="0"/>
              <a:t>QYCDA.13R1 and quench protection box DYPB.B13R1.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Attach</a:t>
            </a:r>
            <a:r>
              <a:rPr lang="en-GB" sz="1400" dirty="0" smtClean="0"/>
              <a:t> </a:t>
            </a:r>
            <a:r>
              <a:rPr lang="en-GB" sz="1400" dirty="0"/>
              <a:t>the </a:t>
            </a:r>
            <a:r>
              <a:rPr lang="en-GB" sz="1400" dirty="0">
                <a:solidFill>
                  <a:srgbClr val="FF0000"/>
                </a:solidFill>
              </a:rPr>
              <a:t>signal cables </a:t>
            </a:r>
            <a:r>
              <a:rPr lang="en-GB" sz="1400" dirty="0"/>
              <a:t>of the cryogenics control box, currently laying on the floor, </a:t>
            </a:r>
            <a:r>
              <a:rPr lang="en-GB" sz="1400" dirty="0">
                <a:solidFill>
                  <a:srgbClr val="FF0000"/>
                </a:solidFill>
              </a:rPr>
              <a:t>to the cryostat </a:t>
            </a:r>
            <a:r>
              <a:rPr lang="en-GB" sz="1400" dirty="0"/>
              <a:t>to free the passage for transport of equipment. 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z="1050" dirty="0" smtClean="0"/>
              <a:t>P. Santos Diaz – 30</a:t>
            </a:r>
            <a:r>
              <a:rPr lang="en-GB" sz="1050" baseline="30000" dirty="0" smtClean="0"/>
              <a:t>th</a:t>
            </a:r>
            <a:r>
              <a:rPr lang="en-GB" sz="1050" dirty="0" smtClean="0"/>
              <a:t> September 2020</a:t>
            </a:r>
            <a:r>
              <a:rPr lang="en-GB" sz="1050" dirty="0"/>
              <a:t>, 2422718 </a:t>
            </a:r>
            <a:r>
              <a:rPr lang="en-GB" dirty="0"/>
              <a:t>v.1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805797" y="3024746"/>
            <a:ext cx="5428890" cy="288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10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154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Activities to prepare the experimental area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(2021)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5752" y="1209182"/>
            <a:ext cx="914975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Inside UJ18:</a:t>
            </a:r>
            <a:endParaRPr lang="en-GB" sz="24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Raising</a:t>
            </a:r>
            <a:r>
              <a:rPr lang="en-GB" sz="1400" dirty="0" smtClean="0"/>
              <a:t> </a:t>
            </a:r>
            <a:r>
              <a:rPr lang="en-GB" sz="1400" dirty="0"/>
              <a:t>a section of the </a:t>
            </a:r>
            <a:r>
              <a:rPr lang="en-GB" sz="1400" dirty="0">
                <a:solidFill>
                  <a:srgbClr val="FF0000"/>
                </a:solidFill>
              </a:rPr>
              <a:t>cable tray </a:t>
            </a:r>
            <a:r>
              <a:rPr lang="en-GB" sz="1400" dirty="0"/>
              <a:t>(EN-EA-AS), involving also relocating electrical distribution boxes and rerouting </a:t>
            </a:r>
            <a:r>
              <a:rPr lang="en-GB" sz="1400" dirty="0" smtClean="0"/>
              <a:t>cables.</a:t>
            </a:r>
            <a:endParaRPr lang="en-GB" sz="20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Installation </a:t>
            </a:r>
            <a:r>
              <a:rPr lang="en-GB" sz="1400" dirty="0">
                <a:solidFill>
                  <a:srgbClr val="FF0000"/>
                </a:solidFill>
              </a:rPr>
              <a:t>of the QRL protection</a:t>
            </a:r>
            <a:r>
              <a:rPr lang="en-GB" sz="1400" dirty="0"/>
              <a:t>, including drilling fixations in the floor (EN-HE-PO</a:t>
            </a:r>
            <a:r>
              <a:rPr lang="en-GB" sz="1400" dirty="0" smtClean="0"/>
              <a:t>).</a:t>
            </a:r>
          </a:p>
          <a:p>
            <a:pPr marL="1200150" lvl="2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sz="1200" dirty="0" err="1"/>
              <a:t>Floor</a:t>
            </a:r>
            <a:r>
              <a:rPr lang="fr-FR" sz="1200" dirty="0"/>
              <a:t> scans to </a:t>
            </a:r>
            <a:r>
              <a:rPr lang="fr-FR" sz="1200" dirty="0" err="1"/>
              <a:t>be</a:t>
            </a:r>
            <a:r>
              <a:rPr lang="fr-FR" sz="1200" dirty="0"/>
              <a:t> made to </a:t>
            </a:r>
            <a:r>
              <a:rPr lang="fr-FR" sz="1200" dirty="0" err="1"/>
              <a:t>avoid</a:t>
            </a:r>
            <a:r>
              <a:rPr lang="fr-FR" sz="1200" dirty="0"/>
              <a:t> </a:t>
            </a:r>
            <a:r>
              <a:rPr lang="fr-FR" sz="1200" dirty="0" err="1"/>
              <a:t>drilling</a:t>
            </a:r>
            <a:r>
              <a:rPr lang="fr-FR" sz="1200" dirty="0"/>
              <a:t> on </a:t>
            </a:r>
            <a:r>
              <a:rPr lang="fr-FR" sz="1200" dirty="0" err="1"/>
              <a:t>any</a:t>
            </a:r>
            <a:r>
              <a:rPr lang="fr-FR" sz="1200" dirty="0"/>
              <a:t> service </a:t>
            </a:r>
            <a:r>
              <a:rPr lang="fr-FR" sz="1200" dirty="0" err="1"/>
              <a:t>integrated</a:t>
            </a:r>
            <a:r>
              <a:rPr lang="fr-FR" sz="1200" dirty="0"/>
              <a:t> in the </a:t>
            </a:r>
            <a:r>
              <a:rPr lang="fr-FR" sz="1200" dirty="0" err="1"/>
              <a:t>concrete</a:t>
            </a:r>
            <a:r>
              <a:rPr lang="fr-FR" sz="1200" dirty="0"/>
              <a:t> </a:t>
            </a:r>
            <a:r>
              <a:rPr lang="fr-FR" sz="1200" dirty="0" err="1"/>
              <a:t>floor</a:t>
            </a:r>
            <a:r>
              <a:rPr lang="fr-FR" sz="1200" dirty="0"/>
              <a:t>.</a:t>
            </a:r>
            <a:endParaRPr lang="en-GB" sz="12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Displacement </a:t>
            </a:r>
            <a:r>
              <a:rPr lang="en-GB" sz="1400" dirty="0">
                <a:solidFill>
                  <a:srgbClr val="FF0000"/>
                </a:solidFill>
              </a:rPr>
              <a:t>of a light </a:t>
            </a:r>
            <a:r>
              <a:rPr lang="en-GB" sz="1400" dirty="0"/>
              <a:t>(EN-EL-EWS) to make space for the installation of a rail and manual hoist (EN-HE-PO) above the LHC </a:t>
            </a:r>
            <a:r>
              <a:rPr lang="en-GB" sz="1400" dirty="0" smtClean="0"/>
              <a:t>machine.</a:t>
            </a:r>
            <a:endParaRPr lang="en-GB" sz="20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Displace</a:t>
            </a:r>
            <a:r>
              <a:rPr lang="en-GB" sz="1400" dirty="0" smtClean="0"/>
              <a:t> </a:t>
            </a:r>
            <a:r>
              <a:rPr lang="en-GB" sz="1400" dirty="0"/>
              <a:t>current </a:t>
            </a:r>
            <a:r>
              <a:rPr lang="en-GB" sz="1400" dirty="0">
                <a:solidFill>
                  <a:srgbClr val="FF0000"/>
                </a:solidFill>
              </a:rPr>
              <a:t>electrical distribution box above footbridge </a:t>
            </a:r>
            <a:r>
              <a:rPr lang="en-GB" sz="1400" dirty="0"/>
              <a:t>(EN-EL-EWS</a:t>
            </a:r>
            <a:r>
              <a:rPr lang="en-GB" sz="1400" dirty="0" smtClean="0"/>
              <a:t>).</a:t>
            </a:r>
            <a:endParaRPr lang="en-GB" sz="20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Connect and route a power cable for the SND from the distribution box within UJ18 to a connection box to be installed in TI18 (EN-EL-EWS</a:t>
            </a:r>
            <a:r>
              <a:rPr lang="en-GB" sz="1400" dirty="0" smtClean="0"/>
              <a:t>).</a:t>
            </a:r>
            <a:endParaRPr lang="en-GB" sz="20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Pull </a:t>
            </a:r>
            <a:r>
              <a:rPr lang="en-GB" sz="1400" dirty="0"/>
              <a:t>cables for AUG and lights in TI18 (EN-EL-EWS</a:t>
            </a:r>
            <a:r>
              <a:rPr lang="en-GB" sz="1400" dirty="0" smtClean="0"/>
              <a:t>).</a:t>
            </a:r>
            <a:endParaRPr lang="en-GB" sz="2000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Inside TI18:</a:t>
            </a:r>
            <a:endParaRPr lang="en-GB" sz="24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Removal</a:t>
            </a:r>
            <a:r>
              <a:rPr lang="en-GB" sz="1400" dirty="0" smtClean="0"/>
              <a:t> </a:t>
            </a:r>
            <a:r>
              <a:rPr lang="en-GB" sz="1400" dirty="0"/>
              <a:t>of the unused </a:t>
            </a:r>
            <a:r>
              <a:rPr lang="en-GB" sz="1400" dirty="0">
                <a:solidFill>
                  <a:srgbClr val="FF0000"/>
                </a:solidFill>
              </a:rPr>
              <a:t>ventilation duct </a:t>
            </a:r>
            <a:r>
              <a:rPr lang="en-GB" sz="1400" dirty="0"/>
              <a:t>within TI18 (EN-CV). </a:t>
            </a:r>
            <a:endParaRPr lang="en-GB" sz="20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Installation </a:t>
            </a:r>
            <a:r>
              <a:rPr lang="en-GB" sz="1400" dirty="0"/>
              <a:t>of a closed </a:t>
            </a:r>
            <a:r>
              <a:rPr lang="en-GB" sz="1400" dirty="0">
                <a:solidFill>
                  <a:srgbClr val="FF0000"/>
                </a:solidFill>
              </a:rPr>
              <a:t>circuit cooling system </a:t>
            </a:r>
            <a:r>
              <a:rPr lang="en-GB" sz="1400" dirty="0"/>
              <a:t>(EN-CV</a:t>
            </a:r>
            <a:r>
              <a:rPr lang="en-GB" sz="1400" dirty="0" smtClean="0"/>
              <a:t>).</a:t>
            </a:r>
            <a:endParaRPr lang="en-GB" sz="20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Installation </a:t>
            </a:r>
            <a:r>
              <a:rPr lang="en-GB" sz="1400" dirty="0"/>
              <a:t>of an </a:t>
            </a:r>
            <a:r>
              <a:rPr lang="en-GB" sz="1400" dirty="0">
                <a:solidFill>
                  <a:srgbClr val="FF0000"/>
                </a:solidFill>
              </a:rPr>
              <a:t>electrical distribution box </a:t>
            </a:r>
            <a:r>
              <a:rPr lang="en-GB" sz="1400" dirty="0"/>
              <a:t>for the experiment together with normal </a:t>
            </a:r>
            <a:r>
              <a:rPr lang="en-GB" sz="1400" dirty="0">
                <a:solidFill>
                  <a:srgbClr val="FF0000"/>
                </a:solidFill>
              </a:rPr>
              <a:t>lighting</a:t>
            </a:r>
            <a:r>
              <a:rPr lang="en-GB" sz="1400" dirty="0"/>
              <a:t>, emergency lighting, power sockets and AUGs (EN-EL-EWS</a:t>
            </a:r>
            <a:r>
              <a:rPr lang="en-GB" sz="1400" dirty="0" smtClean="0"/>
              <a:t>).</a:t>
            </a:r>
            <a:endParaRPr lang="en-GB" sz="20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Installation </a:t>
            </a:r>
            <a:r>
              <a:rPr lang="en-GB" sz="1400" dirty="0"/>
              <a:t>of </a:t>
            </a:r>
            <a:r>
              <a:rPr lang="en-GB" sz="1400" dirty="0">
                <a:solidFill>
                  <a:srgbClr val="FF0000"/>
                </a:solidFill>
              </a:rPr>
              <a:t>racks</a:t>
            </a:r>
            <a:r>
              <a:rPr lang="en-GB" sz="1400" dirty="0"/>
              <a:t> for detector electronics (EN-EL-AS</a:t>
            </a:r>
            <a:r>
              <a:rPr lang="en-GB" sz="1400" dirty="0" smtClean="0"/>
              <a:t>).</a:t>
            </a:r>
            <a:endParaRPr lang="en-GB" sz="2000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From </a:t>
            </a:r>
            <a:r>
              <a:rPr lang="en-GB" sz="1600" dirty="0"/>
              <a:t>TI18 to ATLAS site </a:t>
            </a:r>
            <a:r>
              <a:rPr lang="en-GB" sz="1600" dirty="0" smtClean="0"/>
              <a:t>surface:</a:t>
            </a:r>
            <a:endParaRPr lang="en-GB" sz="24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Installation </a:t>
            </a:r>
            <a:r>
              <a:rPr lang="en-GB" sz="1400" dirty="0"/>
              <a:t>of optical fibre tubes from RE18 to TI18 (EN-EL-FC). </a:t>
            </a:r>
            <a:endParaRPr lang="en-GB" sz="20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ES" sz="1400" dirty="0" err="1" smtClean="0"/>
              <a:t>Pulling</a:t>
            </a:r>
            <a:r>
              <a:rPr lang="es-ES" sz="1400" dirty="0" smtClean="0"/>
              <a:t> </a:t>
            </a:r>
            <a:r>
              <a:rPr lang="es-ES" sz="1400" dirty="0"/>
              <a:t>of </a:t>
            </a:r>
            <a:r>
              <a:rPr lang="es-ES" sz="1400" dirty="0" err="1">
                <a:solidFill>
                  <a:srgbClr val="FF0000"/>
                </a:solidFill>
              </a:rPr>
              <a:t>optical</a:t>
            </a:r>
            <a:r>
              <a:rPr lang="es-ES" sz="1400" dirty="0">
                <a:solidFill>
                  <a:srgbClr val="FF0000"/>
                </a:solidFill>
              </a:rPr>
              <a:t> </a:t>
            </a:r>
            <a:r>
              <a:rPr lang="es-ES" sz="1400" dirty="0" err="1">
                <a:solidFill>
                  <a:srgbClr val="FF0000"/>
                </a:solidFill>
              </a:rPr>
              <a:t>fibres</a:t>
            </a:r>
            <a:r>
              <a:rPr lang="es-ES" sz="1400" dirty="0">
                <a:solidFill>
                  <a:srgbClr val="FF0000"/>
                </a:solidFill>
              </a:rPr>
              <a:t> </a:t>
            </a:r>
            <a:r>
              <a:rPr lang="es-ES" sz="1400" dirty="0"/>
              <a:t>(EN-EL-FC).</a:t>
            </a:r>
            <a:endParaRPr lang="en-GB" sz="2000" dirty="0"/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z="1050" dirty="0" smtClean="0"/>
              <a:t>P. Santos Diaz – 30</a:t>
            </a:r>
            <a:r>
              <a:rPr lang="en-GB" sz="1050" baseline="30000" dirty="0" smtClean="0"/>
              <a:t>th</a:t>
            </a:r>
            <a:r>
              <a:rPr lang="en-GB" sz="1050" dirty="0" smtClean="0"/>
              <a:t> September 2020</a:t>
            </a:r>
            <a:r>
              <a:rPr lang="en-GB" sz="1050" dirty="0"/>
              <a:t>, 2422718 </a:t>
            </a:r>
            <a:r>
              <a:rPr lang="en-GB" dirty="0"/>
              <a:t>v.1</a:t>
            </a:r>
          </a:p>
        </p:txBody>
      </p:sp>
    </p:spTree>
    <p:extLst>
      <p:ext uri="{BB962C8B-B14F-4D97-AF65-F5344CB8AC3E}">
        <p14:creationId xmlns:p14="http://schemas.microsoft.com/office/powerpoint/2010/main" val="17611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645" y="2962990"/>
            <a:ext cx="8226854" cy="715840"/>
          </a:xfrm>
        </p:spPr>
        <p:txBody>
          <a:bodyPr>
            <a:noAutofit/>
          </a:bodyPr>
          <a:lstStyle/>
          <a:p>
            <a:pPr algn="ctr">
              <a:buClr>
                <a:srgbClr val="FFC000"/>
              </a:buClr>
            </a:pPr>
            <a:r>
              <a:rPr lang="en-US" sz="6000" dirty="0" smtClean="0">
                <a:solidFill>
                  <a:srgbClr val="FFC000"/>
                </a:solidFill>
                <a:latin typeface="+mn-lt"/>
                <a:ea typeface="+mn-ea"/>
              </a:rPr>
              <a:t>2.</a:t>
            </a:r>
            <a:r>
              <a:rPr lang="en-US" sz="6000" dirty="0" smtClean="0">
                <a:solidFill>
                  <a:schemeClr val="accent4"/>
                </a:solidFill>
                <a:latin typeface="+mn-lt"/>
                <a:ea typeface="+mn-ea"/>
              </a:rPr>
              <a:t> </a:t>
            </a:r>
            <a:r>
              <a:rPr lang="fr-FR" sz="6000" dirty="0" smtClean="0">
                <a:solidFill>
                  <a:schemeClr val="accent4"/>
                </a:solidFill>
                <a:latin typeface="+mn-lt"/>
                <a:ea typeface="+mn-ea"/>
              </a:rPr>
              <a:t>Experimental </a:t>
            </a:r>
            <a:r>
              <a:rPr lang="fr-FR" sz="6000" dirty="0">
                <a:solidFill>
                  <a:schemeClr val="accent4"/>
                </a:solidFill>
                <a:latin typeface="+mn-lt"/>
                <a:ea typeface="+mn-ea"/>
              </a:rPr>
              <a:t>area </a:t>
            </a:r>
            <a:r>
              <a:rPr lang="fr-FR" sz="6000" dirty="0" err="1">
                <a:solidFill>
                  <a:schemeClr val="accent4"/>
                </a:solidFill>
                <a:latin typeface="+mn-lt"/>
                <a:ea typeface="+mn-ea"/>
              </a:rPr>
              <a:t>preparation</a:t>
            </a:r>
            <a:r>
              <a:rPr lang="fr-FR" sz="6000" dirty="0">
                <a:solidFill>
                  <a:schemeClr val="accent4"/>
                </a:solidFill>
                <a:latin typeface="+mn-lt"/>
                <a:ea typeface="+mn-ea"/>
              </a:rPr>
              <a:t> in 2021</a:t>
            </a:r>
            <a:endParaRPr lang="en-GB" sz="6000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2434660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24" y="201066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Ventilation</a:t>
            </a:r>
            <a:endParaRPr lang="en-US" dirty="0">
              <a:solidFill>
                <a:schemeClr val="accent4"/>
              </a:solidFill>
              <a:latin typeface="+mn-lt"/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13372" y="1055087"/>
            <a:ext cx="777014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/>
              <a:t>20m </a:t>
            </a:r>
            <a:r>
              <a:rPr lang="en-US" dirty="0">
                <a:solidFill>
                  <a:srgbClr val="FF0000"/>
                </a:solidFill>
              </a:rPr>
              <a:t>v</a:t>
            </a:r>
            <a:r>
              <a:rPr lang="en-US" dirty="0" smtClean="0">
                <a:solidFill>
                  <a:srgbClr val="FF0000"/>
                </a:solidFill>
              </a:rPr>
              <a:t>entilation duct to be removed </a:t>
            </a:r>
            <a:r>
              <a:rPr lang="en-US" dirty="0" smtClean="0"/>
              <a:t>to avoid interferences with the SND.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Cable tray layout will be modified!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Side duct is made of three bolted pipes and a connection piece, therefore, </a:t>
            </a:r>
          </a:p>
          <a:p>
            <a:pPr>
              <a:buClr>
                <a:srgbClr val="FFC000"/>
              </a:buClr>
            </a:pPr>
            <a:r>
              <a:rPr lang="en-US" sz="1600" dirty="0" smtClean="0"/>
              <a:t>cutting and duct spread is not expected.</a:t>
            </a:r>
          </a:p>
          <a:p>
            <a:pPr marL="742950" lvl="1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854" y="2238432"/>
            <a:ext cx="5250347" cy="393586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16251" y="3323406"/>
            <a:ext cx="409651" cy="20263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stCxn id="13" idx="0"/>
          </p:cNvCxnSpPr>
          <p:nvPr/>
        </p:nvCxnSpPr>
        <p:spPr>
          <a:xfrm flipH="1" flipV="1">
            <a:off x="5055525" y="3594069"/>
            <a:ext cx="137832" cy="2149342"/>
          </a:xfrm>
          <a:prstGeom prst="straightConnector1">
            <a:avLst/>
          </a:prstGeom>
          <a:ln w="3175">
            <a:solidFill>
              <a:srgbClr val="FFFF0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33134" y="5743411"/>
            <a:ext cx="9204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00"/>
                </a:solidFill>
              </a:rPr>
              <a:t>Cable tray </a:t>
            </a:r>
          </a:p>
          <a:p>
            <a:pPr algn="ctr"/>
            <a:r>
              <a:rPr lang="en-US" sz="1100" dirty="0" smtClean="0">
                <a:solidFill>
                  <a:srgbClr val="FFFF00"/>
                </a:solidFill>
              </a:rPr>
              <a:t>to be raised</a:t>
            </a:r>
            <a:endParaRPr lang="en-GB" sz="1100" dirty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13"/>
          <p:cNvCxnSpPr>
            <a:stCxn id="15" idx="0"/>
          </p:cNvCxnSpPr>
          <p:nvPr/>
        </p:nvCxnSpPr>
        <p:spPr>
          <a:xfrm flipH="1" flipV="1">
            <a:off x="5933348" y="5062244"/>
            <a:ext cx="778071" cy="505758"/>
          </a:xfrm>
          <a:prstGeom prst="straightConnector1">
            <a:avLst/>
          </a:prstGeom>
          <a:ln w="3175">
            <a:solidFill>
              <a:srgbClr val="FFFF0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01691" y="5568002"/>
            <a:ext cx="8194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100"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Pilar to </a:t>
            </a:r>
            <a:r>
              <a:rPr lang="en-US" dirty="0" smtClean="0"/>
              <a:t>be</a:t>
            </a:r>
          </a:p>
          <a:p>
            <a:r>
              <a:rPr lang="en-US" dirty="0" smtClean="0"/>
              <a:t> </a:t>
            </a:r>
            <a:r>
              <a:rPr lang="en-US" dirty="0"/>
              <a:t>removed</a:t>
            </a:r>
            <a:endParaRPr lang="en-GB" dirty="0"/>
          </a:p>
        </p:txBody>
      </p:sp>
      <p:pic>
        <p:nvPicPr>
          <p:cNvPr id="4098" name="Picture 2" descr="IMG_20190815_1059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06" y="3480616"/>
            <a:ext cx="3312491" cy="248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/>
          <p:cNvCxnSpPr>
            <a:stCxn id="24" idx="0"/>
          </p:cNvCxnSpPr>
          <p:nvPr/>
        </p:nvCxnSpPr>
        <p:spPr>
          <a:xfrm flipH="1" flipV="1">
            <a:off x="1724479" y="4315810"/>
            <a:ext cx="778068" cy="505758"/>
          </a:xfrm>
          <a:prstGeom prst="straightConnector1">
            <a:avLst/>
          </a:prstGeom>
          <a:ln w="3175">
            <a:solidFill>
              <a:srgbClr val="FFFF0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89613" y="4821568"/>
            <a:ext cx="8258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1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Duct to be</a:t>
            </a:r>
          </a:p>
          <a:p>
            <a:r>
              <a:rPr lang="en-US" dirty="0" smtClean="0"/>
              <a:t> removed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 rot="4175436">
            <a:off x="446513" y="3646432"/>
            <a:ext cx="923353" cy="16230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0573" y="138021"/>
            <a:ext cx="1333628" cy="20018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dirty="0" smtClean="0"/>
              <a:t>P. Santos Diaz – 30</a:t>
            </a:r>
            <a:r>
              <a:rPr lang="en-GB" baseline="30000" dirty="0" smtClean="0"/>
              <a:t>th</a:t>
            </a:r>
            <a:r>
              <a:rPr lang="en-GB" dirty="0" smtClean="0"/>
              <a:t> September 2020</a:t>
            </a:r>
            <a:r>
              <a:rPr lang="en-GB" dirty="0"/>
              <a:t>, 2422718 v.1</a:t>
            </a:r>
          </a:p>
        </p:txBody>
      </p:sp>
    </p:spTree>
    <p:extLst>
      <p:ext uri="{BB962C8B-B14F-4D97-AF65-F5344CB8AC3E}">
        <p14:creationId xmlns:p14="http://schemas.microsoft.com/office/powerpoint/2010/main" val="312083779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11715</TotalTime>
  <Words>1966</Words>
  <Application>Microsoft Office PowerPoint</Application>
  <PresentationFormat>On-screen Show (4:3)</PresentationFormat>
  <Paragraphs>315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Times New Roman</vt:lpstr>
      <vt:lpstr>Ubuntu</vt:lpstr>
      <vt:lpstr>Ubuntu Light</vt:lpstr>
      <vt:lpstr>Verdana</vt:lpstr>
      <vt:lpstr>CERN_ENdept_Presentation_ArialFont copy</vt:lpstr>
      <vt:lpstr>Preparations for installation of SND detector - ECRs in preparation -</vt:lpstr>
      <vt:lpstr>PowerPoint Presentation</vt:lpstr>
      <vt:lpstr>Outline</vt:lpstr>
      <vt:lpstr>Integration</vt:lpstr>
      <vt:lpstr>TI18 SND integration</vt:lpstr>
      <vt:lpstr>Activities to prepare the experimental area (2020)</vt:lpstr>
      <vt:lpstr>Activities to prepare the experimental area (2021)</vt:lpstr>
      <vt:lpstr>2. Experimental area preparation in 2021</vt:lpstr>
      <vt:lpstr>Ventilation</vt:lpstr>
      <vt:lpstr>Transport</vt:lpstr>
      <vt:lpstr>Main items to be passed to TI18 cavern</vt:lpstr>
      <vt:lpstr>Cable tray raising within UJ18</vt:lpstr>
      <vt:lpstr>Hoist and QRL protection integration</vt:lpstr>
      <vt:lpstr>Transverse section cut</vt:lpstr>
      <vt:lpstr>PowerPoint Presentation</vt:lpstr>
      <vt:lpstr>PowerPoint Presentation</vt:lpstr>
      <vt:lpstr> Powering &amp; lighting </vt:lpstr>
      <vt:lpstr>Cooling</vt:lpstr>
      <vt:lpstr> Signals, readout and networking </vt:lpstr>
      <vt:lpstr>3. Essential works in 2020</vt:lpstr>
      <vt:lpstr>Cable rerouting and electrical boxes relocation</vt:lpstr>
      <vt:lpstr>New configuration after the works</vt:lpstr>
      <vt:lpstr>Free future equipment passage</vt:lpstr>
      <vt:lpstr>4. Conclusions</vt:lpstr>
      <vt:lpstr>Conclusions</vt:lpstr>
      <vt:lpstr>PowerPoint Presentation</vt:lpstr>
      <vt:lpstr>Back-up slides</vt:lpstr>
      <vt:lpstr>PowerPoint Presentation</vt:lpstr>
      <vt:lpstr>PowerPoint Presentation</vt:lpstr>
      <vt:lpstr>He pipe [I]</vt:lpstr>
      <vt:lpstr>He pipe [II]</vt:lpstr>
      <vt:lpstr>He pipe [III]</vt:lpstr>
      <vt:lpstr>PowerPoint Presentation</vt:lpstr>
      <vt:lpstr>PowerPoint Presentation</vt:lpstr>
      <vt:lpstr>PowerPoint Presentation</vt:lpstr>
      <vt:lpstr>Radiation protection to electronics</vt:lpstr>
      <vt:lpstr>Survey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TDC2 Scans for the  Beam Dump Facility</dc:title>
  <dc:creator>Liam Andrew Dougherty</dc:creator>
  <cp:lastModifiedBy>Richard Jacobsson</cp:lastModifiedBy>
  <cp:revision>1096</cp:revision>
  <cp:lastPrinted>2018-05-03T07:40:08Z</cp:lastPrinted>
  <dcterms:created xsi:type="dcterms:W3CDTF">2017-11-14T10:47:19Z</dcterms:created>
  <dcterms:modified xsi:type="dcterms:W3CDTF">2020-09-30T06:27:40Z</dcterms:modified>
</cp:coreProperties>
</file>