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293" r:id="rId2"/>
    <p:sldId id="521" r:id="rId3"/>
    <p:sldId id="516" r:id="rId4"/>
    <p:sldId id="517" r:id="rId5"/>
    <p:sldId id="518" r:id="rId6"/>
    <p:sldId id="523" r:id="rId7"/>
    <p:sldId id="524" r:id="rId8"/>
    <p:sldId id="525" r:id="rId9"/>
    <p:sldId id="526" r:id="rId10"/>
    <p:sldId id="522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5pPr>
    <a:lvl6pPr marL="22860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6pPr>
    <a:lvl7pPr marL="27432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7pPr>
    <a:lvl8pPr marL="32004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8pPr>
    <a:lvl9pPr marL="36576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663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1C3"/>
    <a:srgbClr val="E9E9E9"/>
    <a:srgbClr val="CCFF66"/>
    <a:srgbClr val="0000FF"/>
    <a:srgbClr val="FFCF3F"/>
    <a:srgbClr val="FFE64D"/>
    <a:srgbClr val="6666FF"/>
    <a:srgbClr val="F1B502"/>
    <a:srgbClr val="66CCFF"/>
    <a:srgbClr val="8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85375" autoAdjust="0"/>
  </p:normalViewPr>
  <p:slideViewPr>
    <p:cSldViewPr snapToGrid="0">
      <p:cViewPr>
        <p:scale>
          <a:sx n="100" d="100"/>
          <a:sy n="100" d="100"/>
        </p:scale>
        <p:origin x="592" y="208"/>
      </p:cViewPr>
      <p:guideLst>
        <p:guide orient="horz" pos="366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4752"/>
    </p:cViewPr>
  </p:sorterViewPr>
  <p:notesViewPr>
    <p:cSldViewPr snapToGrid="0">
      <p:cViewPr varScale="1">
        <p:scale>
          <a:sx n="55" d="100"/>
          <a:sy n="55" d="100"/>
        </p:scale>
        <p:origin x="-178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95C8FE92-D6F1-F14A-BEB5-B895D492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507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501C4113-2466-DC48-BAFD-35BC4AF176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1271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52C9B-CB35-E842-A61D-4B6E8920D33F}" type="slidenum">
              <a:rPr lang="en-GB">
                <a:latin typeface="Times" charset="0"/>
                <a:ea typeface="Arial" charset="0"/>
                <a:cs typeface="Arial" charset="0"/>
              </a:rPr>
              <a:pPr/>
              <a:t>1</a:t>
            </a:fld>
            <a:endParaRPr lang="en-GB">
              <a:latin typeface="Times" charset="0"/>
              <a:ea typeface="Arial" charset="0"/>
              <a:cs typeface="Arial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Times" pitchFamily="-108" charset="0"/>
                <a:ea typeface="Arial" pitchFamily="-108" charset="0"/>
                <a:cs typeface="Arial" pitchFamily="-108" charset="0"/>
              </a:rPr>
              <a:t>Storage endpoints of perhaps different QOS with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Times" pitchFamily="-108" charset="0"/>
                <a:ea typeface="Arial" pitchFamily="-108" charset="0"/>
                <a:cs typeface="Arial" pitchFamily="-108" charset="0"/>
              </a:rPr>
              <a:t>th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Times" pitchFamily="-108" charset="0"/>
                <a:ea typeface="Arial" pitchFamily="-108" charset="0"/>
                <a:cs typeface="Arial" pitchFamily="-108" charset="0"/>
              </a:rPr>
              <a:t> exchange of data is managed through efficient Wide Area Network transfer protocols and orchestrated by storage interoperability and high level services. 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1C4113-2466-DC48-BAFD-35BC4AF1760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20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>
              <a:solidFill>
                <a:schemeClr val="accent2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3789" y="3858388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 eaLnBrk="0" hangingPunct="0">
              <a:defRPr sz="1400" b="0">
                <a:solidFill>
                  <a:srgbClr val="000090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>
              <a:solidFill>
                <a:schemeClr val="accent2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100" b="0" dirty="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 dirty="0"/>
              <a:t>GridP45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 eaLnBrk="0" hangingPunct="0">
              <a:defRPr sz="1400" b="0">
                <a:solidFill>
                  <a:srgbClr val="0000FF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732063B0-4899-BF45-843F-9D307B5E1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865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rgbClr val="000090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FF8034CE-3090-A84F-A26D-1AC7B3E35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31116" y="95250"/>
            <a:ext cx="541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700" y="6602413"/>
            <a:ext cx="3390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8338" y="6594475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 b="0" dirty="0" smtClean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r>
              <a:rPr lang="en-US" dirty="0"/>
              <a:t>GridPP45</a:t>
            </a:r>
          </a:p>
        </p:txBody>
      </p:sp>
      <p:sp>
        <p:nvSpPr>
          <p:cNvPr id="252934" name="Text Box 6"/>
          <p:cNvSpPr txBox="1">
            <a:spLocks noChangeArrowheads="1"/>
          </p:cNvSpPr>
          <p:nvPr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>
                <a:solidFill>
                  <a:srgbClr val="000090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>
              <a:solidFill>
                <a:srgbClr val="000090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0">
          <a:solidFill>
            <a:srgbClr val="FFFF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C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6666FF"/>
          </a:solidFill>
          <a:latin typeface="+mn-lt"/>
          <a:ea typeface="+mn-ea"/>
          <a:cs typeface="+mn-cs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  <a:cs typeface="+mn-cs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tiff"/><Relationship Id="rId7" Type="http://schemas.openxmlformats.org/officeDocument/2006/relationships/image" Target="../media/image6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12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tiff"/><Relationship Id="rId7" Type="http://schemas.openxmlformats.org/officeDocument/2006/relationships/image" Target="../media/image6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12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tiff"/><Relationship Id="rId7" Type="http://schemas.openxmlformats.org/officeDocument/2006/relationships/image" Target="../media/image6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12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Trebuchet MS" charset="0"/>
                <a:ea typeface="Arial" charset="0"/>
                <a:cs typeface="Arial" charset="0"/>
              </a:rPr>
              <a:t>David Britton, University of Glasgow</a:t>
            </a:r>
            <a:endParaRPr lang="en-US" dirty="0">
              <a:latin typeface="Trebuchet MS" charset="0"/>
              <a:ea typeface="Arial" charset="0"/>
              <a:cs typeface="Arial" charset="0"/>
            </a:endParaRPr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Trebuchet MS" charset="0"/>
                <a:ea typeface="Arial" charset="0"/>
                <a:cs typeface="Arial" charset="0"/>
              </a:rPr>
              <a:t>IET, Oct 09</a:t>
            </a:r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0EC294-0A79-D24A-A459-A71C1D725E55}" type="slidenum">
              <a:rPr lang="en-US" smtClean="0">
                <a:latin typeface="Times" charset="0"/>
                <a:ea typeface="Arial" charset="0"/>
                <a:cs typeface="Arial" charset="0"/>
              </a:rPr>
              <a:pPr/>
              <a:t>1</a:t>
            </a:fld>
            <a:endParaRPr lang="en-US" dirty="0">
              <a:latin typeface="Times" charset="0"/>
              <a:ea typeface="Arial" charset="0"/>
              <a:cs typeface="Arial" charset="0"/>
            </a:endParaRPr>
          </a:p>
        </p:txBody>
      </p:sp>
      <p:pic>
        <p:nvPicPr>
          <p:cNvPr id="10245" name="Picture 4" descr="gridpp_background_landscape_low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 descr="GridPP_logo_whi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263" y="147638"/>
            <a:ext cx="3186112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2265363" y="6038850"/>
            <a:ext cx="68230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dirty="0" err="1">
                <a:solidFill>
                  <a:srgbClr val="FFFF66"/>
                </a:solidFill>
              </a:rPr>
              <a:t>Prof.</a:t>
            </a:r>
            <a:r>
              <a:rPr lang="en-GB" sz="1600">
                <a:solidFill>
                  <a:srgbClr val="FFFF66"/>
                </a:solidFill>
              </a:rPr>
              <a:t> David Britton</a:t>
            </a:r>
            <a:br>
              <a:rPr lang="en-GB" sz="1600">
                <a:solidFill>
                  <a:srgbClr val="FFFF66"/>
                </a:solidFill>
              </a:rPr>
            </a:br>
            <a:r>
              <a:rPr lang="en-GB" sz="1400" err="1">
                <a:solidFill>
                  <a:srgbClr val="FFFF66"/>
                </a:solidFill>
              </a:rPr>
              <a:t>GridPP</a:t>
            </a:r>
            <a:r>
              <a:rPr lang="en-GB" sz="1400">
                <a:solidFill>
                  <a:srgbClr val="FFFF66"/>
                </a:solidFill>
              </a:rPr>
              <a:t> Project leader</a:t>
            </a:r>
          </a:p>
          <a:p>
            <a:pPr algn="r"/>
            <a:r>
              <a:rPr lang="en-GB" sz="1400">
                <a:solidFill>
                  <a:srgbClr val="FFFF66"/>
                </a:solidFill>
              </a:rPr>
              <a:t>University of Glasgow</a:t>
            </a:r>
            <a:endParaRPr lang="en-GB" sz="1600">
              <a:solidFill>
                <a:srgbClr val="FFFF66"/>
              </a:solidFill>
            </a:endParaRPr>
          </a:p>
        </p:txBody>
      </p:sp>
      <p:pic>
        <p:nvPicPr>
          <p:cNvPr id="10248" name="Picture 23" descr="Glasgo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2650" y="303213"/>
            <a:ext cx="1443038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Box 10"/>
          <p:cNvSpPr txBox="1">
            <a:spLocks noChangeArrowheads="1"/>
          </p:cNvSpPr>
          <p:nvPr/>
        </p:nvSpPr>
        <p:spPr bwMode="auto">
          <a:xfrm>
            <a:off x="157163" y="6042025"/>
            <a:ext cx="215155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FFFF66"/>
                </a:solidFill>
              </a:rPr>
              <a:t>GridPP45 Meeting</a:t>
            </a:r>
          </a:p>
          <a:p>
            <a:r>
              <a:rPr lang="en-GB" sz="1800" dirty="0">
                <a:solidFill>
                  <a:srgbClr val="FFFF66"/>
                </a:solidFill>
              </a:rPr>
              <a:t>20</a:t>
            </a:r>
            <a:r>
              <a:rPr lang="en-GB" sz="1800" baseline="30000" dirty="0">
                <a:solidFill>
                  <a:srgbClr val="FFFF66"/>
                </a:solidFill>
              </a:rPr>
              <a:t>th</a:t>
            </a:r>
            <a:r>
              <a:rPr lang="en-GB" sz="1800" dirty="0">
                <a:solidFill>
                  <a:srgbClr val="FFFF66"/>
                </a:solidFill>
              </a:rPr>
              <a:t> October 2020</a:t>
            </a:r>
            <a:endParaRPr lang="en-GB" sz="2000" dirty="0">
              <a:solidFill>
                <a:srgbClr val="FFFF66"/>
              </a:solidFill>
            </a:endParaRPr>
          </a:p>
          <a:p>
            <a:endParaRPr lang="en-US" sz="1800" dirty="0"/>
          </a:p>
        </p:txBody>
      </p:sp>
      <p:sp>
        <p:nvSpPr>
          <p:cNvPr id="10250" name="Rectangle 16" descr="Large grid"/>
          <p:cNvSpPr>
            <a:spLocks noChangeArrowheads="1"/>
          </p:cNvSpPr>
          <p:nvPr/>
        </p:nvSpPr>
        <p:spPr bwMode="auto">
          <a:xfrm>
            <a:off x="1546225" y="2468563"/>
            <a:ext cx="6246813" cy="1936750"/>
          </a:xfrm>
          <a:prstGeom prst="rect">
            <a:avLst/>
          </a:prstGeom>
          <a:pattFill prst="lgGrid">
            <a:fgClr>
              <a:schemeClr val="accent1">
                <a:alpha val="20000"/>
              </a:schemeClr>
            </a:fgClr>
            <a:bgClr>
              <a:schemeClr val="accent2">
                <a:alpha val="20000"/>
              </a:schemeClr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4400"/>
          </a:p>
        </p:txBody>
      </p:sp>
      <p:sp>
        <p:nvSpPr>
          <p:cNvPr id="10251" name="Text Box 18"/>
          <p:cNvSpPr txBox="1">
            <a:spLocks noChangeArrowheads="1"/>
          </p:cNvSpPr>
          <p:nvPr/>
        </p:nvSpPr>
        <p:spPr bwMode="auto">
          <a:xfrm>
            <a:off x="2810942" y="3052217"/>
            <a:ext cx="352211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400" dirty="0">
                <a:solidFill>
                  <a:srgbClr val="FFFF66"/>
                </a:solidFill>
              </a:rPr>
              <a:t>UK </a:t>
            </a:r>
            <a:r>
              <a:rPr lang="en-GB" sz="4400" dirty="0" err="1">
                <a:solidFill>
                  <a:srgbClr val="FFFF66"/>
                </a:solidFill>
              </a:rPr>
              <a:t>DataLake</a:t>
            </a:r>
            <a:endParaRPr lang="en-GB" sz="4400" dirty="0">
              <a:solidFill>
                <a:srgbClr val="FFFF6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3CCDF-9878-7340-BB71-1B4E39E83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4F922-91BA-9347-AF2D-F9BCDBABD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we developing expertise in all the technologies we need (</a:t>
            </a:r>
            <a:r>
              <a:rPr lang="en-US" dirty="0" err="1"/>
              <a:t>Rucio</a:t>
            </a:r>
            <a:r>
              <a:rPr lang="en-US" dirty="0"/>
              <a:t>, Caching, IAM, FTS, TPC…. we should list…)</a:t>
            </a:r>
          </a:p>
          <a:p>
            <a:endParaRPr lang="en-US" sz="1200" dirty="0"/>
          </a:p>
          <a:p>
            <a:r>
              <a:rPr lang="en-US" dirty="0"/>
              <a:t>Metrics for success:</a:t>
            </a:r>
          </a:p>
          <a:p>
            <a:pPr lvl="1"/>
            <a:r>
              <a:rPr lang="en-US" dirty="0"/>
              <a:t>Throughput for different workloads</a:t>
            </a:r>
          </a:p>
          <a:p>
            <a:pPr lvl="1"/>
            <a:r>
              <a:rPr lang="en-US" dirty="0"/>
              <a:t>Reduced cost of storage by automated use of QoS classes</a:t>
            </a:r>
          </a:p>
          <a:p>
            <a:pPr lvl="1"/>
            <a:r>
              <a:rPr lang="en-US" dirty="0"/>
              <a:t>Reduced effort for experiments</a:t>
            </a:r>
          </a:p>
          <a:p>
            <a:pPr lvl="2"/>
            <a:r>
              <a:rPr lang="en-US" dirty="0"/>
              <a:t>Far fewer storage end-points</a:t>
            </a:r>
          </a:p>
          <a:p>
            <a:pPr lvl="2"/>
            <a:r>
              <a:rPr lang="en-US" dirty="0"/>
              <a:t>Automation of some data-management processes</a:t>
            </a:r>
          </a:p>
          <a:p>
            <a:pPr lvl="1"/>
            <a:r>
              <a:rPr lang="en-US" dirty="0"/>
              <a:t>Deliver (much) more resource with the same overall level of effort?</a:t>
            </a:r>
          </a:p>
          <a:p>
            <a:pPr lvl="1"/>
            <a:endParaRPr lang="en-US" sz="1200" dirty="0"/>
          </a:p>
          <a:p>
            <a:r>
              <a:rPr lang="en-US" dirty="0"/>
              <a:t>What milestones would we envisage?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AD6AB-68E1-2B48-BE14-1FD04C463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06BCF-FF1E-A041-A5FB-B0F5FFE4C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GridPP45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A013E-216B-5740-9DDD-D96A3309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31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EAACD-2D44-544C-BFCC-4924B0647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Lakes: 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ED636-42E0-9043-B286-F3B9C0721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3999"/>
            <a:ext cx="8534400" cy="5078413"/>
          </a:xfrm>
        </p:spPr>
        <p:txBody>
          <a:bodyPr/>
          <a:lstStyle/>
          <a:p>
            <a:r>
              <a:rPr lang="en-US" dirty="0"/>
              <a:t>Cost and volume of storage required for HL-LHC.</a:t>
            </a:r>
          </a:p>
          <a:p>
            <a:pPr lvl="1"/>
            <a:r>
              <a:rPr lang="en-US" dirty="0"/>
              <a:t>Cannot be delivered within flat-cash budgets</a:t>
            </a:r>
          </a:p>
          <a:p>
            <a:r>
              <a:rPr lang="en-US" dirty="0"/>
              <a:t>WLCG storage currently does not expose any notion QoS</a:t>
            </a:r>
          </a:p>
          <a:p>
            <a:pPr lvl="1"/>
            <a:r>
              <a:rPr lang="en-US" dirty="0"/>
              <a:t>Experiments end up replicating more data than they really need</a:t>
            </a:r>
          </a:p>
          <a:p>
            <a:r>
              <a:rPr lang="en-US" dirty="0"/>
              <a:t>WLCG storage is currently fragmented in more than one hundred endpoints of very different size and with very different level of support.</a:t>
            </a:r>
          </a:p>
          <a:p>
            <a:pPr lvl="1"/>
            <a:r>
              <a:rPr lang="en-US" dirty="0"/>
              <a:t>Fewer, larger endpoints could offer the same/better service at a lower (overall) operational cost.</a:t>
            </a:r>
          </a:p>
          <a:p>
            <a:r>
              <a:rPr lang="en-US" dirty="0"/>
              <a:t>Vision is to reduce complexity (therefore cost) for the experiments by reducing end-points; providing QoS classes; enabling policy-driven, automated data-movement and replication.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78032-FD62-594F-ABC2-6CAC1150B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798E5-2CF4-9248-9F85-7BFDD58DD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GridPP45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504BA-A9AE-8445-880E-DA834DF8A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3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DE3C9-0B99-9148-AA04-50DC7F77E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Storage Sites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AC6BB-100B-CA4D-A494-ED74B1126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8716D-2857-754E-A7BA-B37FE2524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GridPP45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0104D-35D2-7C48-9F6A-8559CDDFB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313E78-547D-1146-BA65-1FEFAF278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544" y="2148550"/>
            <a:ext cx="2597052" cy="2245478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58D321C2-9227-7240-80B7-E3CDDC4BE9D9}"/>
              </a:ext>
            </a:extLst>
          </p:cNvPr>
          <p:cNvSpPr txBox="1"/>
          <p:nvPr/>
        </p:nvSpPr>
        <p:spPr>
          <a:xfrm>
            <a:off x="1325880" y="1760220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1800" b="0" dirty="0" err="1">
              <a:solidFill>
                <a:srgbClr val="00009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8A4822-E774-7E4D-8ED3-D88061BE665D}"/>
              </a:ext>
            </a:extLst>
          </p:cNvPr>
          <p:cNvGrpSpPr/>
          <p:nvPr/>
        </p:nvGrpSpPr>
        <p:grpSpPr>
          <a:xfrm>
            <a:off x="1596972" y="2220841"/>
            <a:ext cx="1193851" cy="664204"/>
            <a:chOff x="1596972" y="2211316"/>
            <a:chExt cx="1193851" cy="66420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8263A12-6B68-E548-BD5A-08B807DE2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96972" y="2211316"/>
              <a:ext cx="1193851" cy="66420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E4F5214-D52B-9A42-8D03-497E60A94284}"/>
                </a:ext>
              </a:extLst>
            </p:cNvPr>
            <p:cNvSpPr txBox="1"/>
            <p:nvPr/>
          </p:nvSpPr>
          <p:spPr>
            <a:xfrm>
              <a:off x="1854832" y="2365341"/>
              <a:ext cx="723522" cy="36642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90000" rIns="36000" bIns="90000" rtlCol="0">
              <a:spAutoFit/>
            </a:bodyPr>
            <a:lstStyle/>
            <a:p>
              <a:r>
                <a:rPr lang="en-US" sz="1200" b="0" dirty="0">
                  <a:solidFill>
                    <a:srgbClr val="00009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Compute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F10BFE17-FD17-5C46-970B-2C6EB9E27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979" y="2960260"/>
            <a:ext cx="1589515" cy="14682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3B59BE2-26CC-324E-B0AC-D2B30D05AD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6914" y="3038255"/>
            <a:ext cx="960259" cy="1230546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D38E5AE5-8DB6-CC44-992F-3EF497B6EA15}"/>
              </a:ext>
            </a:extLst>
          </p:cNvPr>
          <p:cNvSpPr txBox="1"/>
          <p:nvPr/>
        </p:nvSpPr>
        <p:spPr>
          <a:xfrm>
            <a:off x="2201858" y="4164569"/>
            <a:ext cx="1300356" cy="276999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0" dirty="0">
                <a:solidFill>
                  <a:srgbClr val="00009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Tape Storage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6F1EB3-7062-C44D-AA02-DA46693BE63F}"/>
              </a:ext>
            </a:extLst>
          </p:cNvPr>
          <p:cNvSpPr txBox="1"/>
          <p:nvPr/>
        </p:nvSpPr>
        <p:spPr>
          <a:xfrm>
            <a:off x="1730323" y="2985420"/>
            <a:ext cx="929742" cy="184666"/>
          </a:xfrm>
          <a:prstGeom prst="rect">
            <a:avLst/>
          </a:prstGeom>
          <a:solidFill>
            <a:srgbClr val="E9E9E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RAL Tier-1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A688056-CD37-1A46-8984-B4CED349678B}"/>
              </a:ext>
            </a:extLst>
          </p:cNvPr>
          <p:cNvGrpSpPr/>
          <p:nvPr/>
        </p:nvGrpSpPr>
        <p:grpSpPr>
          <a:xfrm>
            <a:off x="3668635" y="2148550"/>
            <a:ext cx="5004557" cy="2233903"/>
            <a:chOff x="3668635" y="2148550"/>
            <a:chExt cx="5004557" cy="2233903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144EA59-4B21-9540-B150-A10A9BB7EFAF}"/>
                </a:ext>
              </a:extLst>
            </p:cNvPr>
            <p:cNvGrpSpPr/>
            <p:nvPr/>
          </p:nvGrpSpPr>
          <p:grpSpPr>
            <a:xfrm>
              <a:off x="3668635" y="2148550"/>
              <a:ext cx="864019" cy="2222328"/>
              <a:chOff x="3668635" y="2148550"/>
              <a:chExt cx="864019" cy="222232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CE111BA2-63D7-D646-9285-F912E3CD0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68635" y="2148550"/>
                <a:ext cx="864019" cy="2222328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1E4BF41-35B9-1B4F-A71F-1A8D1E79E218}"/>
                  </a:ext>
                </a:extLst>
              </p:cNvPr>
              <p:cNvSpPr/>
              <p:nvPr/>
            </p:nvSpPr>
            <p:spPr bwMode="auto">
              <a:xfrm>
                <a:off x="3689046" y="2741290"/>
                <a:ext cx="843003" cy="947661"/>
              </a:xfrm>
              <a:prstGeom prst="rect">
                <a:avLst/>
              </a:prstGeom>
              <a:solidFill>
                <a:srgbClr val="E9E9E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1" i="0" u="none" strike="noStrike" cap="none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824AE97-2F8D-964E-82CA-F716789F2D02}"/>
                  </a:ext>
                </a:extLst>
              </p:cNvPr>
              <p:cNvSpPr txBox="1"/>
              <p:nvPr/>
            </p:nvSpPr>
            <p:spPr>
              <a:xfrm>
                <a:off x="3684985" y="3242890"/>
                <a:ext cx="751809" cy="215444"/>
              </a:xfrm>
              <a:prstGeom prst="rect">
                <a:avLst/>
              </a:prstGeom>
              <a:solidFill>
                <a:srgbClr val="E9E9E9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b="0" dirty="0">
                    <a:solidFill>
                      <a:schemeClr val="tx1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</a:rPr>
                  <a:t>  QMUL </a:t>
                </a: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2365248F-4030-1C41-A7F0-E31C3DAD88DC}"/>
                  </a:ext>
                </a:extLst>
              </p:cNvPr>
              <p:cNvGrpSpPr/>
              <p:nvPr/>
            </p:nvGrpSpPr>
            <p:grpSpPr>
              <a:xfrm>
                <a:off x="3681730" y="2185061"/>
                <a:ext cx="835485" cy="623626"/>
                <a:chOff x="1596972" y="2211316"/>
                <a:chExt cx="1193851" cy="664204"/>
              </a:xfrm>
            </p:grpSpPr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031D4E24-9686-8849-ADA8-DA07D28B6F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96972" y="2211316"/>
                  <a:ext cx="1193851" cy="664204"/>
                </a:xfrm>
                <a:prstGeom prst="rect">
                  <a:avLst/>
                </a:prstGeom>
              </p:spPr>
            </p:pic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31ECB552-3B0D-C848-B3C3-0205172229FB}"/>
                    </a:ext>
                  </a:extLst>
                </p:cNvPr>
                <p:cNvSpPr txBox="1"/>
                <p:nvPr/>
              </p:nvSpPr>
              <p:spPr>
                <a:xfrm>
                  <a:off x="1859368" y="2382249"/>
                  <a:ext cx="713183" cy="32470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36000" tIns="90000" rIns="36000" bIns="90000" rtlCol="0">
                  <a:spAutoFit/>
                </a:bodyPr>
                <a:lstStyle/>
                <a:p>
                  <a:r>
                    <a:rPr lang="en-US" sz="800" b="0" dirty="0">
                      <a:solidFill>
                        <a:srgbClr val="00009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Compute</a:t>
                  </a:r>
                  <a:endParaRPr lang="en-US" sz="105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711A668-98E1-754F-936D-8FC84EB70CB0}"/>
                </a:ext>
              </a:extLst>
            </p:cNvPr>
            <p:cNvGrpSpPr/>
            <p:nvPr/>
          </p:nvGrpSpPr>
          <p:grpSpPr>
            <a:xfrm>
              <a:off x="4715685" y="2160125"/>
              <a:ext cx="3957507" cy="2222328"/>
              <a:chOff x="5279396" y="3102612"/>
              <a:chExt cx="3957507" cy="2222328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47A22D51-558F-8D47-BE21-BB8402AF47F7}"/>
                  </a:ext>
                </a:extLst>
              </p:cNvPr>
              <p:cNvGrpSpPr/>
              <p:nvPr/>
            </p:nvGrpSpPr>
            <p:grpSpPr>
              <a:xfrm>
                <a:off x="5279396" y="3102612"/>
                <a:ext cx="875560" cy="2222328"/>
                <a:chOff x="3668635" y="2148550"/>
                <a:chExt cx="875560" cy="2222328"/>
              </a:xfrm>
            </p:grpSpPr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0C602EC5-60F7-3E44-A64B-399B248BF8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68635" y="2148550"/>
                  <a:ext cx="864019" cy="2222328"/>
                </a:xfrm>
                <a:prstGeom prst="rect">
                  <a:avLst/>
                </a:prstGeom>
              </p:spPr>
            </p:pic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E05F4B33-C625-1A43-8AE9-DA10F8EF897D}"/>
                    </a:ext>
                  </a:extLst>
                </p:cNvPr>
                <p:cNvSpPr/>
                <p:nvPr/>
              </p:nvSpPr>
              <p:spPr bwMode="auto">
                <a:xfrm>
                  <a:off x="3689046" y="2741290"/>
                  <a:ext cx="843003" cy="947661"/>
                </a:xfrm>
                <a:prstGeom prst="rect">
                  <a:avLst/>
                </a:prstGeom>
                <a:solidFill>
                  <a:srgbClr val="E9E9E9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1" i="0" u="none" strike="noStrike" cap="none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endParaRP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73E2AB28-D2FF-7443-A813-FB734B7EA0A7}"/>
                    </a:ext>
                  </a:extLst>
                </p:cNvPr>
                <p:cNvSpPr txBox="1"/>
                <p:nvPr/>
              </p:nvSpPr>
              <p:spPr>
                <a:xfrm>
                  <a:off x="3684985" y="3242890"/>
                  <a:ext cx="859210" cy="215444"/>
                </a:xfrm>
                <a:prstGeom prst="rect">
                  <a:avLst/>
                </a:prstGeom>
                <a:solidFill>
                  <a:srgbClr val="E9E9E9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0" dirty="0">
                      <a:solidFill>
                        <a:schemeClr val="tx1"/>
                      </a:solidFill>
                      <a:latin typeface="Courier New" panose="02070309020205020404" pitchFamily="49" charset="0"/>
                      <a:ea typeface="+mn-ea"/>
                      <a:cs typeface="Courier New" panose="02070309020205020404" pitchFamily="49" charset="0"/>
                    </a:rPr>
                    <a:t> CMS(IC)</a:t>
                  </a:r>
                </a:p>
              </p:txBody>
            </p:sp>
            <p:grpSp>
              <p:nvGrpSpPr>
                <p:cNvPr id="72" name="Group 71">
                  <a:extLst>
                    <a:ext uri="{FF2B5EF4-FFF2-40B4-BE49-F238E27FC236}">
                      <a16:creationId xmlns:a16="http://schemas.microsoft.com/office/drawing/2014/main" id="{39826015-828B-E24F-B5B4-3BEFC53C30C7}"/>
                    </a:ext>
                  </a:extLst>
                </p:cNvPr>
                <p:cNvGrpSpPr/>
                <p:nvPr/>
              </p:nvGrpSpPr>
              <p:grpSpPr>
                <a:xfrm>
                  <a:off x="3681730" y="2185061"/>
                  <a:ext cx="835485" cy="623626"/>
                  <a:chOff x="1596972" y="2211316"/>
                  <a:chExt cx="1193851" cy="664204"/>
                </a:xfrm>
              </p:grpSpPr>
              <p:pic>
                <p:nvPicPr>
                  <p:cNvPr id="73" name="Picture 72">
                    <a:extLst>
                      <a:ext uri="{FF2B5EF4-FFF2-40B4-BE49-F238E27FC236}">
                        <a16:creationId xmlns:a16="http://schemas.microsoft.com/office/drawing/2014/main" id="{3B4A0D04-AEB8-174E-9C3E-0AB9437446B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596972" y="2211316"/>
                    <a:ext cx="1193851" cy="664204"/>
                  </a:xfrm>
                  <a:prstGeom prst="rect">
                    <a:avLst/>
                  </a:prstGeom>
                </p:spPr>
              </p:pic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1FD3383F-BD6C-8F41-A253-0FB019E14EAB}"/>
                      </a:ext>
                    </a:extLst>
                  </p:cNvPr>
                  <p:cNvSpPr txBox="1"/>
                  <p:nvPr/>
                </p:nvSpPr>
                <p:spPr>
                  <a:xfrm>
                    <a:off x="1859368" y="2382249"/>
                    <a:ext cx="713183" cy="324705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36000" tIns="90000" rIns="36000" bIns="90000" rtlCol="0">
                    <a:spAutoFit/>
                  </a:bodyPr>
                  <a:lstStyle/>
                  <a:p>
                    <a:r>
                      <a:rPr lang="en-US" sz="8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Compute</a:t>
                    </a:r>
                    <a:endParaRPr lang="en-US" sz="1050" b="0" dirty="0">
                      <a:solidFill>
                        <a:srgbClr val="00009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endParaRPr>
                  </a:p>
                </p:txBody>
              </p:sp>
            </p:grp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6EF0C6EF-90A0-D94D-ADEB-61BE0CBEB144}"/>
                  </a:ext>
                </a:extLst>
              </p:cNvPr>
              <p:cNvGrpSpPr/>
              <p:nvPr/>
            </p:nvGrpSpPr>
            <p:grpSpPr>
              <a:xfrm>
                <a:off x="6311607" y="3102612"/>
                <a:ext cx="864019" cy="2222328"/>
                <a:chOff x="3668635" y="2148550"/>
                <a:chExt cx="864019" cy="2222328"/>
              </a:xfrm>
            </p:grpSpPr>
            <p:pic>
              <p:nvPicPr>
                <p:cNvPr id="76" name="Picture 75">
                  <a:extLst>
                    <a:ext uri="{FF2B5EF4-FFF2-40B4-BE49-F238E27FC236}">
                      <a16:creationId xmlns:a16="http://schemas.microsoft.com/office/drawing/2014/main" id="{5DC545D6-FDD2-B04C-8619-40BCB7E70B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68635" y="2148550"/>
                  <a:ext cx="864019" cy="2222328"/>
                </a:xfrm>
                <a:prstGeom prst="rect">
                  <a:avLst/>
                </a:prstGeom>
              </p:spPr>
            </p:pic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782C981B-3783-684B-B782-7B5AF2952582}"/>
                    </a:ext>
                  </a:extLst>
                </p:cNvPr>
                <p:cNvSpPr/>
                <p:nvPr/>
              </p:nvSpPr>
              <p:spPr bwMode="auto">
                <a:xfrm>
                  <a:off x="3689046" y="2741290"/>
                  <a:ext cx="843003" cy="947661"/>
                </a:xfrm>
                <a:prstGeom prst="rect">
                  <a:avLst/>
                </a:prstGeom>
                <a:solidFill>
                  <a:srgbClr val="E9E9E9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1" i="0" u="none" strike="noStrike" cap="none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20750103-F8BC-274F-BF39-1B2C7705CD20}"/>
                    </a:ext>
                  </a:extLst>
                </p:cNvPr>
                <p:cNvSpPr txBox="1"/>
                <p:nvPr/>
              </p:nvSpPr>
              <p:spPr>
                <a:xfrm>
                  <a:off x="3738685" y="3242890"/>
                  <a:ext cx="751809" cy="215444"/>
                </a:xfrm>
                <a:prstGeom prst="rect">
                  <a:avLst/>
                </a:prstGeom>
                <a:solidFill>
                  <a:srgbClr val="E9E9E9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400" b="0" dirty="0">
                      <a:solidFill>
                        <a:schemeClr val="tx1"/>
                      </a:solidFill>
                      <a:latin typeface="Courier New" panose="02070309020205020404" pitchFamily="49" charset="0"/>
                      <a:ea typeface="+mn-ea"/>
                      <a:cs typeface="Courier New" panose="02070309020205020404" pitchFamily="49" charset="0"/>
                    </a:rPr>
                    <a:t>Glasgow</a:t>
                  </a:r>
                </a:p>
              </p:txBody>
            </p: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285641FE-DFFA-654B-8A13-E1332B838E7D}"/>
                    </a:ext>
                  </a:extLst>
                </p:cNvPr>
                <p:cNvGrpSpPr/>
                <p:nvPr/>
              </p:nvGrpSpPr>
              <p:grpSpPr>
                <a:xfrm>
                  <a:off x="3681730" y="2185061"/>
                  <a:ext cx="835485" cy="623626"/>
                  <a:chOff x="1596972" y="2211316"/>
                  <a:chExt cx="1193851" cy="664204"/>
                </a:xfrm>
              </p:grpSpPr>
              <p:pic>
                <p:nvPicPr>
                  <p:cNvPr id="80" name="Picture 79">
                    <a:extLst>
                      <a:ext uri="{FF2B5EF4-FFF2-40B4-BE49-F238E27FC236}">
                        <a16:creationId xmlns:a16="http://schemas.microsoft.com/office/drawing/2014/main" id="{535C7652-B2BB-C540-808C-5BE103FCD3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596972" y="2211316"/>
                    <a:ext cx="1193851" cy="664204"/>
                  </a:xfrm>
                  <a:prstGeom prst="rect">
                    <a:avLst/>
                  </a:prstGeom>
                </p:spPr>
              </p:pic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83FC2130-E267-D941-AB35-663156DC319B}"/>
                      </a:ext>
                    </a:extLst>
                  </p:cNvPr>
                  <p:cNvSpPr txBox="1"/>
                  <p:nvPr/>
                </p:nvSpPr>
                <p:spPr>
                  <a:xfrm>
                    <a:off x="1859368" y="2382249"/>
                    <a:ext cx="713183" cy="324705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36000" tIns="90000" rIns="36000" bIns="90000" rtlCol="0">
                    <a:spAutoFit/>
                  </a:bodyPr>
                  <a:lstStyle/>
                  <a:p>
                    <a:r>
                      <a:rPr lang="en-US" sz="8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Compute</a:t>
                    </a:r>
                    <a:endParaRPr lang="en-US" sz="1050" b="0" dirty="0">
                      <a:solidFill>
                        <a:srgbClr val="00009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endParaRPr>
                  </a:p>
                </p:txBody>
              </p:sp>
            </p:grp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E5148147-F50F-7340-8026-DF4FFDB20A35}"/>
                  </a:ext>
                </a:extLst>
              </p:cNvPr>
              <p:cNvGrpSpPr/>
              <p:nvPr/>
            </p:nvGrpSpPr>
            <p:grpSpPr>
              <a:xfrm>
                <a:off x="7340673" y="3102612"/>
                <a:ext cx="864019" cy="2222328"/>
                <a:chOff x="3668635" y="2148550"/>
                <a:chExt cx="864019" cy="2222328"/>
              </a:xfrm>
            </p:grpSpPr>
            <p:pic>
              <p:nvPicPr>
                <p:cNvPr id="83" name="Picture 82">
                  <a:extLst>
                    <a:ext uri="{FF2B5EF4-FFF2-40B4-BE49-F238E27FC236}">
                      <a16:creationId xmlns:a16="http://schemas.microsoft.com/office/drawing/2014/main" id="{C67D711C-5AC3-AF49-8A9A-A0286A2789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68635" y="2148550"/>
                  <a:ext cx="864019" cy="2222328"/>
                </a:xfrm>
                <a:prstGeom prst="rect">
                  <a:avLst/>
                </a:prstGeom>
              </p:spPr>
            </p:pic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B2E2CC50-08B3-9547-A767-97055F05F8ED}"/>
                    </a:ext>
                  </a:extLst>
                </p:cNvPr>
                <p:cNvSpPr/>
                <p:nvPr/>
              </p:nvSpPr>
              <p:spPr bwMode="auto">
                <a:xfrm>
                  <a:off x="3689046" y="2741290"/>
                  <a:ext cx="843003" cy="947661"/>
                </a:xfrm>
                <a:prstGeom prst="rect">
                  <a:avLst/>
                </a:prstGeom>
                <a:solidFill>
                  <a:srgbClr val="E9E9E9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1" i="0" u="none" strike="noStrike" cap="none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endParaRP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D66B617A-20ED-9D44-A40F-533B9B9621CD}"/>
                    </a:ext>
                  </a:extLst>
                </p:cNvPr>
                <p:cNvSpPr txBox="1"/>
                <p:nvPr/>
              </p:nvSpPr>
              <p:spPr>
                <a:xfrm>
                  <a:off x="3684985" y="3242890"/>
                  <a:ext cx="751809" cy="215444"/>
                </a:xfrm>
                <a:prstGeom prst="rect">
                  <a:avLst/>
                </a:prstGeom>
                <a:solidFill>
                  <a:srgbClr val="E9E9E9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400" b="0" dirty="0">
                      <a:solidFill>
                        <a:schemeClr val="tx1"/>
                      </a:solidFill>
                      <a:latin typeface="Courier New" panose="02070309020205020404" pitchFamily="49" charset="0"/>
                      <a:ea typeface="+mn-ea"/>
                      <a:cs typeface="Courier New" panose="02070309020205020404" pitchFamily="49" charset="0"/>
                    </a:rPr>
                    <a:t>  Man  </a:t>
                  </a:r>
                </a:p>
              </p:txBody>
            </p:sp>
            <p:grpSp>
              <p:nvGrpSpPr>
                <p:cNvPr id="86" name="Group 85">
                  <a:extLst>
                    <a:ext uri="{FF2B5EF4-FFF2-40B4-BE49-F238E27FC236}">
                      <a16:creationId xmlns:a16="http://schemas.microsoft.com/office/drawing/2014/main" id="{1EF4007D-58D6-804C-9EEE-E6BF558FA110}"/>
                    </a:ext>
                  </a:extLst>
                </p:cNvPr>
                <p:cNvGrpSpPr/>
                <p:nvPr/>
              </p:nvGrpSpPr>
              <p:grpSpPr>
                <a:xfrm>
                  <a:off x="3681730" y="2185061"/>
                  <a:ext cx="835485" cy="623626"/>
                  <a:chOff x="1596972" y="2211316"/>
                  <a:chExt cx="1193851" cy="664204"/>
                </a:xfrm>
              </p:grpSpPr>
              <p:pic>
                <p:nvPicPr>
                  <p:cNvPr id="87" name="Picture 86">
                    <a:extLst>
                      <a:ext uri="{FF2B5EF4-FFF2-40B4-BE49-F238E27FC236}">
                        <a16:creationId xmlns:a16="http://schemas.microsoft.com/office/drawing/2014/main" id="{83096AFC-0361-3D4F-BFB5-9CAE0A80E9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596972" y="2211316"/>
                    <a:ext cx="1193851" cy="664204"/>
                  </a:xfrm>
                  <a:prstGeom prst="rect">
                    <a:avLst/>
                  </a:prstGeom>
                </p:spPr>
              </p:pic>
              <p:sp>
                <p:nvSpPr>
                  <p:cNvPr id="88" name="TextBox 87">
                    <a:extLst>
                      <a:ext uri="{FF2B5EF4-FFF2-40B4-BE49-F238E27FC236}">
                        <a16:creationId xmlns:a16="http://schemas.microsoft.com/office/drawing/2014/main" id="{1100DC5D-814B-0E41-BFCB-F01169B91533}"/>
                      </a:ext>
                    </a:extLst>
                  </p:cNvPr>
                  <p:cNvSpPr txBox="1"/>
                  <p:nvPr/>
                </p:nvSpPr>
                <p:spPr>
                  <a:xfrm>
                    <a:off x="1859368" y="2382249"/>
                    <a:ext cx="713183" cy="324705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36000" tIns="90000" rIns="36000" bIns="90000" rtlCol="0">
                    <a:spAutoFit/>
                  </a:bodyPr>
                  <a:lstStyle/>
                  <a:p>
                    <a:r>
                      <a:rPr lang="en-US" sz="8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Compute</a:t>
                    </a:r>
                    <a:endParaRPr lang="en-US" sz="1050" b="0" dirty="0">
                      <a:solidFill>
                        <a:srgbClr val="00009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endParaRPr>
                  </a:p>
                </p:txBody>
              </p:sp>
            </p:grp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0E93CAD2-8B4F-4849-96DE-8ED310E4A8BC}"/>
                  </a:ext>
                </a:extLst>
              </p:cNvPr>
              <p:cNvGrpSpPr/>
              <p:nvPr/>
            </p:nvGrpSpPr>
            <p:grpSpPr>
              <a:xfrm>
                <a:off x="8372884" y="3102612"/>
                <a:ext cx="864019" cy="2222328"/>
                <a:chOff x="3668635" y="2148550"/>
                <a:chExt cx="864019" cy="2222328"/>
              </a:xfrm>
            </p:grpSpPr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B1E3659D-2D2B-844F-99A2-40EBE42046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68635" y="2148550"/>
                  <a:ext cx="864019" cy="2222328"/>
                </a:xfrm>
                <a:prstGeom prst="rect">
                  <a:avLst/>
                </a:prstGeom>
              </p:spPr>
            </p:pic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B535CC4D-5CC6-1845-9CA0-EA3F6908A890}"/>
                    </a:ext>
                  </a:extLst>
                </p:cNvPr>
                <p:cNvSpPr/>
                <p:nvPr/>
              </p:nvSpPr>
              <p:spPr bwMode="auto">
                <a:xfrm>
                  <a:off x="3689046" y="2741290"/>
                  <a:ext cx="843003" cy="947661"/>
                </a:xfrm>
                <a:prstGeom prst="rect">
                  <a:avLst/>
                </a:prstGeom>
                <a:solidFill>
                  <a:srgbClr val="E9E9E9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1" i="0" u="none" strike="noStrike" cap="none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endParaRP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316322A7-C3E0-BF47-AAD5-4BDB50CFDB4B}"/>
                    </a:ext>
                  </a:extLst>
                </p:cNvPr>
                <p:cNvSpPr txBox="1"/>
                <p:nvPr/>
              </p:nvSpPr>
              <p:spPr>
                <a:xfrm>
                  <a:off x="3684985" y="3242890"/>
                  <a:ext cx="751809" cy="215444"/>
                </a:xfrm>
                <a:prstGeom prst="rect">
                  <a:avLst/>
                </a:prstGeom>
                <a:solidFill>
                  <a:srgbClr val="E9E9E9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0" dirty="0">
                      <a:solidFill>
                        <a:schemeClr val="tx1"/>
                      </a:solidFill>
                      <a:latin typeface="Courier New" panose="02070309020205020404" pitchFamily="49" charset="0"/>
                      <a:ea typeface="+mn-ea"/>
                      <a:cs typeface="Courier New" panose="02070309020205020404" pitchFamily="49" charset="0"/>
                    </a:rPr>
                    <a:t>  Lan  </a:t>
                  </a:r>
                </a:p>
              </p:txBody>
            </p: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A98A6D4-27C4-0045-AEDF-EC9CEBBF57F8}"/>
                    </a:ext>
                  </a:extLst>
                </p:cNvPr>
                <p:cNvGrpSpPr/>
                <p:nvPr/>
              </p:nvGrpSpPr>
              <p:grpSpPr>
                <a:xfrm>
                  <a:off x="3681730" y="2185061"/>
                  <a:ext cx="835485" cy="623626"/>
                  <a:chOff x="1596972" y="2211316"/>
                  <a:chExt cx="1193851" cy="664204"/>
                </a:xfrm>
              </p:grpSpPr>
              <p:pic>
                <p:nvPicPr>
                  <p:cNvPr id="94" name="Picture 93">
                    <a:extLst>
                      <a:ext uri="{FF2B5EF4-FFF2-40B4-BE49-F238E27FC236}">
                        <a16:creationId xmlns:a16="http://schemas.microsoft.com/office/drawing/2014/main" id="{307EB4BC-E3B8-604F-AC15-12C8D29A77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596972" y="2211316"/>
                    <a:ext cx="1193851" cy="664204"/>
                  </a:xfrm>
                  <a:prstGeom prst="rect">
                    <a:avLst/>
                  </a:prstGeom>
                </p:spPr>
              </p:pic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B2AA9B37-AC81-4C4D-BB9C-AAF213A433D3}"/>
                      </a:ext>
                    </a:extLst>
                  </p:cNvPr>
                  <p:cNvSpPr txBox="1"/>
                  <p:nvPr/>
                </p:nvSpPr>
                <p:spPr>
                  <a:xfrm>
                    <a:off x="1859368" y="2382249"/>
                    <a:ext cx="713183" cy="324705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36000" tIns="90000" rIns="36000" bIns="90000" rtlCol="0">
                    <a:spAutoFit/>
                  </a:bodyPr>
                  <a:lstStyle/>
                  <a:p>
                    <a:r>
                      <a:rPr lang="en-US" sz="8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Compute</a:t>
                    </a:r>
                    <a:endParaRPr lang="en-US" sz="1050" b="0" dirty="0">
                      <a:solidFill>
                        <a:srgbClr val="00009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endParaRPr>
                  </a:p>
                </p:txBody>
              </p:sp>
            </p:grpSp>
          </p:grp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A0D1478C-2521-F94A-8B3F-1C6C349A7629}"/>
              </a:ext>
            </a:extLst>
          </p:cNvPr>
          <p:cNvSpPr txBox="1"/>
          <p:nvPr/>
        </p:nvSpPr>
        <p:spPr>
          <a:xfrm>
            <a:off x="880143" y="4164569"/>
            <a:ext cx="1294886" cy="276999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solidFill>
                  <a:srgbClr val="00009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Grid Storage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4E2EC5E-D918-3641-9FA7-4C926A61C595}"/>
              </a:ext>
            </a:extLst>
          </p:cNvPr>
          <p:cNvGrpSpPr/>
          <p:nvPr/>
        </p:nvGrpSpPr>
        <p:grpSpPr>
          <a:xfrm>
            <a:off x="2165867" y="4368806"/>
            <a:ext cx="6074585" cy="1484302"/>
            <a:chOff x="2165867" y="4368806"/>
            <a:chExt cx="6074585" cy="1484302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BD4FBE1-9BBA-734B-9835-D3C8CFEDCE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65867" y="4649880"/>
              <a:ext cx="6074585" cy="2995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5E57D3C-FDD3-2B49-8E4F-EA83215C5853}"/>
                </a:ext>
              </a:extLst>
            </p:cNvPr>
            <p:cNvSpPr txBox="1"/>
            <p:nvPr/>
          </p:nvSpPr>
          <p:spPr>
            <a:xfrm>
              <a:off x="4248688" y="5422221"/>
              <a:ext cx="779381" cy="430887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0" dirty="0">
                  <a:solidFill>
                    <a:srgbClr val="00009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Rest of</a:t>
              </a:r>
            </a:p>
            <a:p>
              <a:pPr algn="ctr"/>
              <a:r>
                <a:rPr lang="en-US" sz="1100" b="0" dirty="0">
                  <a:solidFill>
                    <a:srgbClr val="00009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World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D668345-E0C3-BC4C-A475-7AD012BC3D5E}"/>
                </a:ext>
              </a:extLst>
            </p:cNvPr>
            <p:cNvSpPr txBox="1"/>
            <p:nvPr/>
          </p:nvSpPr>
          <p:spPr>
            <a:xfrm>
              <a:off x="4684452" y="4833245"/>
              <a:ext cx="835485" cy="276999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0" dirty="0">
                  <a:solidFill>
                    <a:srgbClr val="00009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Network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FE53EBF-B456-144B-B516-6B1232BB8D54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7199763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04B840B-64E9-7F4B-9E0F-BC3B6DAA5911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6166307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167F4894-EEC7-7C42-ACD4-A9EA0F33DEFA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5135889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FAB25952-FAFC-4149-BECC-97535EB6A6E2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4084566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7901CB3B-F826-6044-90C0-1C4BC5CA683D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2165868" y="4368807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FDF3317-E09B-0341-B061-74F8ED765A6D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8238983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F3EFE5BB-43B1-204B-81DB-3B56D0D4F7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9559" y="4649880"/>
              <a:ext cx="0" cy="591971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5514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6359-73BF-D347-A7ED-E60B4E72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Federating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87E0D-539A-A248-865D-730C701E9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7B550-C25A-3349-B9C0-12EDC358D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GridPP45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F91D3-6740-6241-8D23-AFA5F3E2E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864D165-A185-1A48-A7C1-490CF7708E67}"/>
              </a:ext>
            </a:extLst>
          </p:cNvPr>
          <p:cNvGrpSpPr/>
          <p:nvPr/>
        </p:nvGrpSpPr>
        <p:grpSpPr>
          <a:xfrm>
            <a:off x="1067500" y="1493782"/>
            <a:ext cx="7087130" cy="601167"/>
            <a:chOff x="1848269" y="1837278"/>
            <a:chExt cx="5519425" cy="601167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5C59FF30-A0D0-2446-A026-7EEE6FDD651A}"/>
                </a:ext>
              </a:extLst>
            </p:cNvPr>
            <p:cNvSpPr/>
            <p:nvPr/>
          </p:nvSpPr>
          <p:spPr bwMode="auto">
            <a:xfrm>
              <a:off x="1848269" y="1837278"/>
              <a:ext cx="5516034" cy="265841"/>
            </a:xfrm>
            <a:prstGeom prst="round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chemeClr val="accent5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Storage Interoperability Services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6905DE4C-CF18-6D4F-8BB1-46A2C5193E49}"/>
                </a:ext>
              </a:extLst>
            </p:cNvPr>
            <p:cNvSpPr/>
            <p:nvPr/>
          </p:nvSpPr>
          <p:spPr bwMode="auto">
            <a:xfrm>
              <a:off x="1851660" y="2172604"/>
              <a:ext cx="5516034" cy="265841"/>
            </a:xfrm>
            <a:prstGeom prst="roundRect">
              <a:avLst/>
            </a:prstGeom>
            <a:solidFill>
              <a:srgbClr val="CC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Asynchronous Data Transfer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5849566-2FED-D347-BDD4-C14539B61C98}"/>
              </a:ext>
            </a:extLst>
          </p:cNvPr>
          <p:cNvSpPr txBox="1"/>
          <p:nvPr/>
        </p:nvSpPr>
        <p:spPr>
          <a:xfrm>
            <a:off x="155333" y="5228197"/>
            <a:ext cx="895348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rgbClr val="0070C0"/>
                </a:solidFill>
              </a:rPr>
              <a:t>Storage endpoints of perhaps different QOS; data-exchange managed through WAN transfer protocols and orchestrated by storage interoperability and high level services. </a:t>
            </a:r>
          </a:p>
          <a:p>
            <a:endParaRPr lang="en-GB" sz="1600" b="0" dirty="0">
              <a:solidFill>
                <a:srgbClr val="0070C0"/>
              </a:solidFill>
            </a:endParaRPr>
          </a:p>
          <a:p>
            <a:r>
              <a:rPr lang="en-GB" sz="1600" b="0" dirty="0">
                <a:solidFill>
                  <a:srgbClr val="0070C0"/>
                </a:solidFill>
              </a:rPr>
              <a:t>Global DM System federates and defines Data Lake including Quotas, ACLs, Replication Policy…. enabling different QoS, Data lifecycles, distributed redundancy, etc.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BEB479C-CD82-8E47-9F9E-85AD7D2A1FB0}"/>
              </a:ext>
            </a:extLst>
          </p:cNvPr>
          <p:cNvGrpSpPr/>
          <p:nvPr/>
        </p:nvGrpSpPr>
        <p:grpSpPr>
          <a:xfrm>
            <a:off x="1026938" y="2202000"/>
            <a:ext cx="7128242" cy="2813318"/>
            <a:chOff x="835544" y="2148550"/>
            <a:chExt cx="7837648" cy="309330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6B397853-8CBF-9248-B027-D5156C3CB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5544" y="2148550"/>
              <a:ext cx="2597052" cy="2245478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C83C4703-7EFD-634E-91B4-76DCE3AFAD21}"/>
                </a:ext>
              </a:extLst>
            </p:cNvPr>
            <p:cNvGrpSpPr/>
            <p:nvPr/>
          </p:nvGrpSpPr>
          <p:grpSpPr>
            <a:xfrm>
              <a:off x="1596972" y="2220841"/>
              <a:ext cx="1193851" cy="664204"/>
              <a:chOff x="1596972" y="2211316"/>
              <a:chExt cx="1193851" cy="664204"/>
            </a:xfrm>
          </p:grpSpPr>
          <p:pic>
            <p:nvPicPr>
              <p:cNvPr id="94" name="Picture 93">
                <a:extLst>
                  <a:ext uri="{FF2B5EF4-FFF2-40B4-BE49-F238E27FC236}">
                    <a16:creationId xmlns:a16="http://schemas.microsoft.com/office/drawing/2014/main" id="{A4C604D0-ADE6-5E4C-A76A-678915CAA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6972" y="2211316"/>
                <a:ext cx="1193851" cy="664204"/>
              </a:xfrm>
              <a:prstGeom prst="rect">
                <a:avLst/>
              </a:prstGeom>
            </p:spPr>
          </p:pic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998BE5FC-54FE-1F42-A592-69B71651B08F}"/>
                  </a:ext>
                </a:extLst>
              </p:cNvPr>
              <p:cNvSpPr txBox="1"/>
              <p:nvPr/>
            </p:nvSpPr>
            <p:spPr>
              <a:xfrm>
                <a:off x="1854832" y="2365341"/>
                <a:ext cx="733840" cy="38597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36000" tIns="90000" rIns="36000" bIns="90000" rtlCol="0">
                <a:spAutoFit/>
              </a:bodyPr>
              <a:lstStyle/>
              <a:p>
                <a:r>
                  <a:rPr lang="en-US" sz="11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Compute</a:t>
                </a:r>
              </a:p>
            </p:txBody>
          </p:sp>
        </p:grp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E041739-DC5E-0F46-98EA-78E165F08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0979" y="2960260"/>
              <a:ext cx="1589515" cy="1468240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0E3BF332-426B-C64B-85AA-DE5E88720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56914" y="3038255"/>
              <a:ext cx="960259" cy="1230546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F5008B1-45FC-374B-A33C-FC5DA0E7322E}"/>
                </a:ext>
              </a:extLst>
            </p:cNvPr>
            <p:cNvSpPr txBox="1"/>
            <p:nvPr/>
          </p:nvSpPr>
          <p:spPr>
            <a:xfrm>
              <a:off x="2190028" y="4164569"/>
              <a:ext cx="1324017" cy="28764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0" dirty="0">
                  <a:solidFill>
                    <a:srgbClr val="00009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Tape Storage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0B2801A-03EC-CB42-BB76-E69B360AAEAC}"/>
                </a:ext>
              </a:extLst>
            </p:cNvPr>
            <p:cNvSpPr txBox="1"/>
            <p:nvPr/>
          </p:nvSpPr>
          <p:spPr>
            <a:xfrm>
              <a:off x="1730323" y="2985420"/>
              <a:ext cx="929742" cy="184666"/>
            </a:xfrm>
            <a:prstGeom prst="rect">
              <a:avLst/>
            </a:prstGeom>
            <a:solidFill>
              <a:srgbClr val="E9E9E9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100" b="0" dirty="0">
                  <a:solidFill>
                    <a:schemeClr val="tx1"/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rPr>
                <a:t>RAL Tier-1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323061D-4A80-D24B-AF15-34CF520C5F8A}"/>
                </a:ext>
              </a:extLst>
            </p:cNvPr>
            <p:cNvGrpSpPr/>
            <p:nvPr/>
          </p:nvGrpSpPr>
          <p:grpSpPr>
            <a:xfrm>
              <a:off x="3668635" y="2148550"/>
              <a:ext cx="5004557" cy="2233903"/>
              <a:chOff x="3668635" y="2148550"/>
              <a:chExt cx="5004557" cy="2233903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ADAB4672-2DC4-B64E-8696-5BC6BD489F59}"/>
                  </a:ext>
                </a:extLst>
              </p:cNvPr>
              <p:cNvGrpSpPr/>
              <p:nvPr/>
            </p:nvGrpSpPr>
            <p:grpSpPr>
              <a:xfrm>
                <a:off x="3668635" y="2148550"/>
                <a:ext cx="864019" cy="2222328"/>
                <a:chOff x="3668635" y="2148550"/>
                <a:chExt cx="864019" cy="2222328"/>
              </a:xfrm>
            </p:grpSpPr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30222FA7-45A4-214E-8C9B-3184467548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668635" y="2148550"/>
                  <a:ext cx="864019" cy="2222328"/>
                </a:xfrm>
                <a:prstGeom prst="rect">
                  <a:avLst/>
                </a:prstGeom>
              </p:spPr>
            </p:pic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72E87A76-788F-9C41-946B-48C9C48EBCE0}"/>
                    </a:ext>
                  </a:extLst>
                </p:cNvPr>
                <p:cNvSpPr/>
                <p:nvPr/>
              </p:nvSpPr>
              <p:spPr bwMode="auto">
                <a:xfrm>
                  <a:off x="3689046" y="2741290"/>
                  <a:ext cx="843003" cy="947661"/>
                </a:xfrm>
                <a:prstGeom prst="rect">
                  <a:avLst/>
                </a:prstGeom>
                <a:solidFill>
                  <a:srgbClr val="E9E9E9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1" i="0" u="none" strike="noStrike" cap="none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endParaRP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5523272F-547A-6946-B646-249CE2A2D9B8}"/>
                    </a:ext>
                  </a:extLst>
                </p:cNvPr>
                <p:cNvSpPr txBox="1"/>
                <p:nvPr/>
              </p:nvSpPr>
              <p:spPr>
                <a:xfrm>
                  <a:off x="3684986" y="3242889"/>
                  <a:ext cx="715589" cy="203044"/>
                </a:xfrm>
                <a:prstGeom prst="rect">
                  <a:avLst/>
                </a:prstGeom>
                <a:solidFill>
                  <a:srgbClr val="E9E9E9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200" b="0" dirty="0">
                      <a:solidFill>
                        <a:schemeClr val="tx1"/>
                      </a:solidFill>
                      <a:latin typeface="Courier New" panose="02070309020205020404" pitchFamily="49" charset="0"/>
                      <a:ea typeface="+mn-ea"/>
                      <a:cs typeface="Courier New" panose="02070309020205020404" pitchFamily="49" charset="0"/>
                    </a:rPr>
                    <a:t>  QMUL </a:t>
                  </a:r>
                </a:p>
              </p:txBody>
            </p:sp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356F6BE1-A88A-F04E-B279-7ACFA9F2E04B}"/>
                    </a:ext>
                  </a:extLst>
                </p:cNvPr>
                <p:cNvGrpSpPr/>
                <p:nvPr/>
              </p:nvGrpSpPr>
              <p:grpSpPr>
                <a:xfrm>
                  <a:off x="3681730" y="2185061"/>
                  <a:ext cx="835485" cy="623626"/>
                  <a:chOff x="1596972" y="2211316"/>
                  <a:chExt cx="1193851" cy="664204"/>
                </a:xfrm>
              </p:grpSpPr>
              <p:pic>
                <p:nvPicPr>
                  <p:cNvPr id="92" name="Picture 91">
                    <a:extLst>
                      <a:ext uri="{FF2B5EF4-FFF2-40B4-BE49-F238E27FC236}">
                        <a16:creationId xmlns:a16="http://schemas.microsoft.com/office/drawing/2014/main" id="{93F3E693-E9AB-FF48-A709-4F527A2317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596972" y="2211316"/>
                    <a:ext cx="1193851" cy="664204"/>
                  </a:xfrm>
                  <a:prstGeom prst="rect">
                    <a:avLst/>
                  </a:prstGeom>
                </p:spPr>
              </p:pic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061A16D6-176B-0F4F-A545-A24F457D5303}"/>
                      </a:ext>
                    </a:extLst>
                  </p:cNvPr>
                  <p:cNvSpPr txBox="1"/>
                  <p:nvPr/>
                </p:nvSpPr>
                <p:spPr>
                  <a:xfrm>
                    <a:off x="1859370" y="2382249"/>
                    <a:ext cx="713640" cy="33900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36000" tIns="90000" rIns="36000" bIns="90000" rtlCol="0">
                    <a:spAutoFit/>
                  </a:bodyPr>
                  <a:lstStyle/>
                  <a:p>
                    <a:r>
                      <a:rPr lang="en-US" sz="7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Compute</a:t>
                    </a:r>
                    <a:endParaRPr lang="en-US" sz="1000" b="0" dirty="0">
                      <a:solidFill>
                        <a:srgbClr val="00009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endParaRPr>
                  </a:p>
                </p:txBody>
              </p:sp>
            </p:grp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42BD0A8A-C4C3-794E-803E-A5316CCEE6F5}"/>
                  </a:ext>
                </a:extLst>
              </p:cNvPr>
              <p:cNvGrpSpPr/>
              <p:nvPr/>
            </p:nvGrpSpPr>
            <p:grpSpPr>
              <a:xfrm>
                <a:off x="4715685" y="2160125"/>
                <a:ext cx="3957507" cy="2222328"/>
                <a:chOff x="5279396" y="3102612"/>
                <a:chExt cx="3957507" cy="2222328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9C1991F5-FDB5-4E4B-8BA5-B932E35B90B9}"/>
                    </a:ext>
                  </a:extLst>
                </p:cNvPr>
                <p:cNvGrpSpPr/>
                <p:nvPr/>
              </p:nvGrpSpPr>
              <p:grpSpPr>
                <a:xfrm>
                  <a:off x="5279396" y="3102612"/>
                  <a:ext cx="864019" cy="2222328"/>
                  <a:chOff x="3668635" y="2148550"/>
                  <a:chExt cx="864019" cy="2222328"/>
                </a:xfrm>
              </p:grpSpPr>
              <p:pic>
                <p:nvPicPr>
                  <p:cNvPr id="82" name="Picture 81">
                    <a:extLst>
                      <a:ext uri="{FF2B5EF4-FFF2-40B4-BE49-F238E27FC236}">
                        <a16:creationId xmlns:a16="http://schemas.microsoft.com/office/drawing/2014/main" id="{679D2002-BD5E-164B-88D6-DCAFF90747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3668635" y="2148550"/>
                    <a:ext cx="864019" cy="2222328"/>
                  </a:xfrm>
                  <a:prstGeom prst="rect">
                    <a:avLst/>
                  </a:prstGeom>
                </p:spPr>
              </p:pic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E0399200-33CA-7D45-B896-C6D382BC53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046" y="2741290"/>
                    <a:ext cx="843003" cy="947661"/>
                  </a:xfrm>
                  <a:prstGeom prst="rect">
                    <a:avLst/>
                  </a:prstGeom>
                  <a:solidFill>
                    <a:srgbClr val="E9E9E9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1" i="0" u="none" strike="noStrike" cap="none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endParaRPr>
                  </a:p>
                </p:txBody>
              </p:sp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88E1DAF7-CA20-6F41-9A16-F9AA6BC31603}"/>
                      </a:ext>
                    </a:extLst>
                  </p:cNvPr>
                  <p:cNvSpPr txBox="1"/>
                  <p:nvPr/>
                </p:nvSpPr>
                <p:spPr>
                  <a:xfrm>
                    <a:off x="3684986" y="3242889"/>
                    <a:ext cx="817816" cy="203044"/>
                  </a:xfrm>
                  <a:prstGeom prst="rect">
                    <a:avLst/>
                  </a:prstGeom>
                  <a:solidFill>
                    <a:srgbClr val="E9E9E9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rPr>
                      <a:t> CMS(IC)</a:t>
                    </a:r>
                  </a:p>
                </p:txBody>
              </p:sp>
              <p:grpSp>
                <p:nvGrpSpPr>
                  <p:cNvPr id="85" name="Group 84">
                    <a:extLst>
                      <a:ext uri="{FF2B5EF4-FFF2-40B4-BE49-F238E27FC236}">
                        <a16:creationId xmlns:a16="http://schemas.microsoft.com/office/drawing/2014/main" id="{CFA48635-D0C4-9148-9637-2FB12092A31C}"/>
                      </a:ext>
                    </a:extLst>
                  </p:cNvPr>
                  <p:cNvGrpSpPr/>
                  <p:nvPr/>
                </p:nvGrpSpPr>
                <p:grpSpPr>
                  <a:xfrm>
                    <a:off x="3681730" y="2185061"/>
                    <a:ext cx="835485" cy="623626"/>
                    <a:chOff x="1596972" y="2211316"/>
                    <a:chExt cx="1193851" cy="664204"/>
                  </a:xfrm>
                </p:grpSpPr>
                <p:pic>
                  <p:nvPicPr>
                    <p:cNvPr id="86" name="Picture 85">
                      <a:extLst>
                        <a:ext uri="{FF2B5EF4-FFF2-40B4-BE49-F238E27FC236}">
                          <a16:creationId xmlns:a16="http://schemas.microsoft.com/office/drawing/2014/main" id="{E21E7A54-4DF2-D641-B2C3-1BDD42430B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1596972" y="2211316"/>
                      <a:ext cx="1193851" cy="66420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7" name="TextBox 86">
                      <a:extLst>
                        <a:ext uri="{FF2B5EF4-FFF2-40B4-BE49-F238E27FC236}">
                          <a16:creationId xmlns:a16="http://schemas.microsoft.com/office/drawing/2014/main" id="{4F03B315-C34D-4E4B-A011-A6176A6D88A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59370" y="2382249"/>
                      <a:ext cx="713640" cy="339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lIns="36000" tIns="90000" rIns="36000" bIns="90000" rtlCol="0">
                      <a:spAutoFit/>
                    </a:bodyPr>
                    <a:lstStyle/>
                    <a:p>
                      <a:r>
                        <a:rPr lang="en-US" sz="7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Compute</a:t>
                      </a:r>
                      <a:endParaRPr lang="en-US" sz="10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F1ED8FC7-9D8E-D145-9D80-4B7E3CE934AA}"/>
                    </a:ext>
                  </a:extLst>
                </p:cNvPr>
                <p:cNvGrpSpPr/>
                <p:nvPr/>
              </p:nvGrpSpPr>
              <p:grpSpPr>
                <a:xfrm>
                  <a:off x="6311607" y="3102612"/>
                  <a:ext cx="864019" cy="2222328"/>
                  <a:chOff x="3668635" y="2148550"/>
                  <a:chExt cx="864019" cy="2222328"/>
                </a:xfrm>
              </p:grpSpPr>
              <p:pic>
                <p:nvPicPr>
                  <p:cNvPr id="76" name="Picture 75">
                    <a:extLst>
                      <a:ext uri="{FF2B5EF4-FFF2-40B4-BE49-F238E27FC236}">
                        <a16:creationId xmlns:a16="http://schemas.microsoft.com/office/drawing/2014/main" id="{95F2EE4C-10C4-D74C-BA81-D39C62AB591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3668635" y="2148550"/>
                    <a:ext cx="864019" cy="2222328"/>
                  </a:xfrm>
                  <a:prstGeom prst="rect">
                    <a:avLst/>
                  </a:prstGeom>
                </p:spPr>
              </p:pic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4D001678-BEC6-B94C-A395-F3F02C7E4B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046" y="2741290"/>
                    <a:ext cx="843003" cy="947661"/>
                  </a:xfrm>
                  <a:prstGeom prst="rect">
                    <a:avLst/>
                  </a:prstGeom>
                  <a:solidFill>
                    <a:srgbClr val="E9E9E9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1" i="0" u="none" strike="noStrike" cap="none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endParaRPr>
                  </a:p>
                </p:txBody>
              </p:sp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CB2DF1A5-8551-6D40-A9B6-2F5D23F72965}"/>
                      </a:ext>
                    </a:extLst>
                  </p:cNvPr>
                  <p:cNvSpPr txBox="1"/>
                  <p:nvPr/>
                </p:nvSpPr>
                <p:spPr>
                  <a:xfrm>
                    <a:off x="3756795" y="3242889"/>
                    <a:ext cx="715589" cy="203044"/>
                  </a:xfrm>
                  <a:prstGeom prst="rect">
                    <a:avLst/>
                  </a:prstGeom>
                  <a:solidFill>
                    <a:srgbClr val="E9E9E9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200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rPr>
                      <a:t>Glasgow</a:t>
                    </a:r>
                  </a:p>
                </p:txBody>
              </p:sp>
              <p:grpSp>
                <p:nvGrpSpPr>
                  <p:cNvPr id="79" name="Group 78">
                    <a:extLst>
                      <a:ext uri="{FF2B5EF4-FFF2-40B4-BE49-F238E27FC236}">
                        <a16:creationId xmlns:a16="http://schemas.microsoft.com/office/drawing/2014/main" id="{C8BAD03E-0D19-B14B-9528-C8E8F1AF03FC}"/>
                      </a:ext>
                    </a:extLst>
                  </p:cNvPr>
                  <p:cNvGrpSpPr/>
                  <p:nvPr/>
                </p:nvGrpSpPr>
                <p:grpSpPr>
                  <a:xfrm>
                    <a:off x="3681730" y="2185061"/>
                    <a:ext cx="835485" cy="623626"/>
                    <a:chOff x="1596972" y="2211316"/>
                    <a:chExt cx="1193851" cy="664204"/>
                  </a:xfrm>
                </p:grpSpPr>
                <p:pic>
                  <p:nvPicPr>
                    <p:cNvPr id="80" name="Picture 79">
                      <a:extLst>
                        <a:ext uri="{FF2B5EF4-FFF2-40B4-BE49-F238E27FC236}">
                          <a16:creationId xmlns:a16="http://schemas.microsoft.com/office/drawing/2014/main" id="{1E574CED-093F-3145-8CF4-CBD12625FD8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1596972" y="2211316"/>
                      <a:ext cx="1193851" cy="66420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1" name="TextBox 80">
                      <a:extLst>
                        <a:ext uri="{FF2B5EF4-FFF2-40B4-BE49-F238E27FC236}">
                          <a16:creationId xmlns:a16="http://schemas.microsoft.com/office/drawing/2014/main" id="{89CEBE7F-EF89-A244-AF05-12B2B7FCC7A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59370" y="2382249"/>
                      <a:ext cx="713640" cy="339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lIns="36000" tIns="90000" rIns="36000" bIns="90000" rtlCol="0">
                      <a:spAutoFit/>
                    </a:bodyPr>
                    <a:lstStyle/>
                    <a:p>
                      <a:r>
                        <a:rPr lang="en-US" sz="7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Compute</a:t>
                      </a:r>
                      <a:endParaRPr lang="en-US" sz="10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p:txBody>
                </p:sp>
              </p:grp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AFEB4E09-7A71-2C4C-848A-2E18C15B1475}"/>
                    </a:ext>
                  </a:extLst>
                </p:cNvPr>
                <p:cNvGrpSpPr/>
                <p:nvPr/>
              </p:nvGrpSpPr>
              <p:grpSpPr>
                <a:xfrm>
                  <a:off x="7340673" y="3102612"/>
                  <a:ext cx="864019" cy="2222328"/>
                  <a:chOff x="3668635" y="2148550"/>
                  <a:chExt cx="864019" cy="2222328"/>
                </a:xfrm>
              </p:grpSpPr>
              <p:pic>
                <p:nvPicPr>
                  <p:cNvPr id="70" name="Picture 69">
                    <a:extLst>
                      <a:ext uri="{FF2B5EF4-FFF2-40B4-BE49-F238E27FC236}">
                        <a16:creationId xmlns:a16="http://schemas.microsoft.com/office/drawing/2014/main" id="{BD5976CF-ED76-6044-A8A1-718FA980966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3668635" y="2148550"/>
                    <a:ext cx="864019" cy="2222328"/>
                  </a:xfrm>
                  <a:prstGeom prst="rect">
                    <a:avLst/>
                  </a:prstGeom>
                </p:spPr>
              </p:pic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C9958324-004B-054C-8C3C-0591C7039D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046" y="2741290"/>
                    <a:ext cx="843003" cy="947661"/>
                  </a:xfrm>
                  <a:prstGeom prst="rect">
                    <a:avLst/>
                  </a:prstGeom>
                  <a:solidFill>
                    <a:srgbClr val="E9E9E9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1" i="0" u="none" strike="noStrike" cap="none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endParaRPr>
                  </a:p>
                </p:txBody>
              </p:sp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FCAFBC03-228F-1B4D-9D4C-2FCDEF30D7D6}"/>
                      </a:ext>
                    </a:extLst>
                  </p:cNvPr>
                  <p:cNvSpPr txBox="1"/>
                  <p:nvPr/>
                </p:nvSpPr>
                <p:spPr>
                  <a:xfrm>
                    <a:off x="3703095" y="3242889"/>
                    <a:ext cx="715589" cy="203044"/>
                  </a:xfrm>
                  <a:prstGeom prst="rect">
                    <a:avLst/>
                  </a:prstGeom>
                  <a:solidFill>
                    <a:srgbClr val="E9E9E9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200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rPr>
                      <a:t>  Man  </a:t>
                    </a:r>
                  </a:p>
                </p:txBody>
              </p:sp>
              <p:grpSp>
                <p:nvGrpSpPr>
                  <p:cNvPr id="73" name="Group 72">
                    <a:extLst>
                      <a:ext uri="{FF2B5EF4-FFF2-40B4-BE49-F238E27FC236}">
                        <a16:creationId xmlns:a16="http://schemas.microsoft.com/office/drawing/2014/main" id="{B19E47E0-A9CE-714D-BBF2-07609ECE8360}"/>
                      </a:ext>
                    </a:extLst>
                  </p:cNvPr>
                  <p:cNvGrpSpPr/>
                  <p:nvPr/>
                </p:nvGrpSpPr>
                <p:grpSpPr>
                  <a:xfrm>
                    <a:off x="3681730" y="2185061"/>
                    <a:ext cx="835485" cy="623626"/>
                    <a:chOff x="1596972" y="2211316"/>
                    <a:chExt cx="1193851" cy="664204"/>
                  </a:xfrm>
                </p:grpSpPr>
                <p:pic>
                  <p:nvPicPr>
                    <p:cNvPr id="74" name="Picture 73">
                      <a:extLst>
                        <a:ext uri="{FF2B5EF4-FFF2-40B4-BE49-F238E27FC236}">
                          <a16:creationId xmlns:a16="http://schemas.microsoft.com/office/drawing/2014/main" id="{2C352C40-B7B3-7343-BD25-69F53E34EC5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1596972" y="2211316"/>
                      <a:ext cx="1193851" cy="66420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75" name="TextBox 74">
                      <a:extLst>
                        <a:ext uri="{FF2B5EF4-FFF2-40B4-BE49-F238E27FC236}">
                          <a16:creationId xmlns:a16="http://schemas.microsoft.com/office/drawing/2014/main" id="{5AC01B6F-7575-5448-821F-E2B303AE09E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59370" y="2382249"/>
                      <a:ext cx="713640" cy="339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lIns="36000" tIns="90000" rIns="36000" bIns="90000" rtlCol="0">
                      <a:spAutoFit/>
                    </a:bodyPr>
                    <a:lstStyle/>
                    <a:p>
                      <a:r>
                        <a:rPr lang="en-US" sz="7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Compute</a:t>
                      </a:r>
                      <a:endParaRPr lang="en-US" sz="10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p:txBody>
                </p:sp>
              </p:grp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893A6156-A9B8-814C-88A9-12E0B9F5AF4B}"/>
                    </a:ext>
                  </a:extLst>
                </p:cNvPr>
                <p:cNvGrpSpPr/>
                <p:nvPr/>
              </p:nvGrpSpPr>
              <p:grpSpPr>
                <a:xfrm>
                  <a:off x="8372884" y="3102612"/>
                  <a:ext cx="864019" cy="2222328"/>
                  <a:chOff x="3668635" y="2148550"/>
                  <a:chExt cx="864019" cy="2222328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8D80EFF9-E462-2D4F-9742-EDBBA560676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3668635" y="2148550"/>
                    <a:ext cx="864019" cy="2222328"/>
                  </a:xfrm>
                  <a:prstGeom prst="rect">
                    <a:avLst/>
                  </a:prstGeom>
                </p:spPr>
              </p:pic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78F405FC-44E3-A64C-A876-8EC120CDA4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046" y="2741290"/>
                    <a:ext cx="843003" cy="947661"/>
                  </a:xfrm>
                  <a:prstGeom prst="rect">
                    <a:avLst/>
                  </a:prstGeom>
                  <a:solidFill>
                    <a:srgbClr val="E9E9E9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1" i="0" u="none" strike="noStrike" cap="none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endParaRPr>
                  </a:p>
                </p:txBody>
              </p:sp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A7D6A964-C78E-E740-8254-E1EB2A32DADD}"/>
                      </a:ext>
                    </a:extLst>
                  </p:cNvPr>
                  <p:cNvSpPr txBox="1"/>
                  <p:nvPr/>
                </p:nvSpPr>
                <p:spPr>
                  <a:xfrm>
                    <a:off x="3684986" y="3242889"/>
                    <a:ext cx="715589" cy="203044"/>
                  </a:xfrm>
                  <a:prstGeom prst="rect">
                    <a:avLst/>
                  </a:prstGeom>
                  <a:solidFill>
                    <a:srgbClr val="E9E9E9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rPr>
                      <a:t>  Lan  </a:t>
                    </a:r>
                  </a:p>
                </p:txBody>
              </p:sp>
              <p:grpSp>
                <p:nvGrpSpPr>
                  <p:cNvPr id="67" name="Group 66">
                    <a:extLst>
                      <a:ext uri="{FF2B5EF4-FFF2-40B4-BE49-F238E27FC236}">
                        <a16:creationId xmlns:a16="http://schemas.microsoft.com/office/drawing/2014/main" id="{83FE6EA6-94DC-1644-8BD9-2B2601123E11}"/>
                      </a:ext>
                    </a:extLst>
                  </p:cNvPr>
                  <p:cNvGrpSpPr/>
                  <p:nvPr/>
                </p:nvGrpSpPr>
                <p:grpSpPr>
                  <a:xfrm>
                    <a:off x="3681730" y="2185061"/>
                    <a:ext cx="835485" cy="623626"/>
                    <a:chOff x="1596972" y="2211316"/>
                    <a:chExt cx="1193851" cy="664204"/>
                  </a:xfrm>
                </p:grpSpPr>
                <p:pic>
                  <p:nvPicPr>
                    <p:cNvPr id="68" name="Picture 67">
                      <a:extLst>
                        <a:ext uri="{FF2B5EF4-FFF2-40B4-BE49-F238E27FC236}">
                          <a16:creationId xmlns:a16="http://schemas.microsoft.com/office/drawing/2014/main" id="{11BE258C-CA07-3A44-9B82-E8875CEC575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1596972" y="2211316"/>
                      <a:ext cx="1193851" cy="66420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69" name="TextBox 68">
                      <a:extLst>
                        <a:ext uri="{FF2B5EF4-FFF2-40B4-BE49-F238E27FC236}">
                          <a16:creationId xmlns:a16="http://schemas.microsoft.com/office/drawing/2014/main" id="{438BDB28-991D-2E4F-9429-B81153869D6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59370" y="2382249"/>
                      <a:ext cx="713640" cy="339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lIns="36000" tIns="90000" rIns="36000" bIns="90000" rtlCol="0">
                      <a:spAutoFit/>
                    </a:bodyPr>
                    <a:lstStyle/>
                    <a:p>
                      <a:r>
                        <a:rPr lang="en-US" sz="7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Compute</a:t>
                      </a:r>
                      <a:endParaRPr lang="en-US" sz="10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C6B49E6-114B-2B4D-B567-F577980CD6AA}"/>
                </a:ext>
              </a:extLst>
            </p:cNvPr>
            <p:cNvSpPr txBox="1"/>
            <p:nvPr/>
          </p:nvSpPr>
          <p:spPr>
            <a:xfrm>
              <a:off x="880143" y="4164569"/>
              <a:ext cx="1294885" cy="28764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sz="1100" b="0" dirty="0">
                  <a:solidFill>
                    <a:srgbClr val="00009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Grid Storage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C97EED0C-5B75-054B-AEE7-37040BAE12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65867" y="4649880"/>
              <a:ext cx="6074585" cy="2995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D4CD7FE-CDBC-C749-A89A-D1CB0326E084}"/>
                </a:ext>
              </a:extLst>
            </p:cNvPr>
            <p:cNvSpPr txBox="1"/>
            <p:nvPr/>
          </p:nvSpPr>
          <p:spPr>
            <a:xfrm>
              <a:off x="4673723" y="4833245"/>
              <a:ext cx="856945" cy="28764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0" dirty="0">
                  <a:solidFill>
                    <a:srgbClr val="00009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Network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1BB4A12E-CC78-B34F-8232-3690E9408CC5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7199763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A8F3DE2-0F2B-D940-8293-FE7F74B728EF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6166307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DF3FDBE-A2E6-5241-AA40-B8AAF3142CCE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5135889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8BDB5C8-791C-9748-A3C3-BA7472B49546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4084566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FBC3EA07-6BEC-D04A-BD29-330ADE68DE4F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2165868" y="4368807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D5DE360F-3E74-6A49-92F7-862727A1F1DE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8238983" y="4368806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899B1E2B-C1F8-E849-8DC0-4BFB1524214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9559" y="4649880"/>
              <a:ext cx="0" cy="591971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5635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6359-73BF-D347-A7ED-E60B4E72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Lake (core)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87E0D-539A-A248-865D-730C701E9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7B550-C25A-3349-B9C0-12EDC358D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GridPP45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F91D3-6740-6241-8D23-AFA5F3E2E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31C5E4-B478-6844-AA78-E272579F9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75" y="1872942"/>
            <a:ext cx="572192" cy="647036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81A6466D-FE5C-294C-8214-150CC61F434E}"/>
              </a:ext>
            </a:extLst>
          </p:cNvPr>
          <p:cNvGrpSpPr/>
          <p:nvPr/>
        </p:nvGrpSpPr>
        <p:grpSpPr>
          <a:xfrm>
            <a:off x="893290" y="2714495"/>
            <a:ext cx="844501" cy="446651"/>
            <a:chOff x="436624" y="3183620"/>
            <a:chExt cx="844501" cy="44665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724E70E-C2B0-A648-A218-2B429258F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624" y="3183620"/>
              <a:ext cx="446651" cy="446651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F90E718-C217-CE43-859F-C6ECA4E73AC0}"/>
                </a:ext>
              </a:extLst>
            </p:cNvPr>
            <p:cNvSpPr txBox="1"/>
            <p:nvPr/>
          </p:nvSpPr>
          <p:spPr>
            <a:xfrm>
              <a:off x="886786" y="3267194"/>
              <a:ext cx="39433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>
                  <a:solidFill>
                    <a:srgbClr val="92D050"/>
                  </a:solidFill>
                </a:rPr>
                <a:t>FTS</a:t>
              </a:r>
            </a:p>
          </p:txBody>
        </p: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CD969287-0905-FC43-9175-142E79D3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23" y="3370006"/>
            <a:ext cx="594095" cy="545857"/>
          </a:xfrm>
          <a:prstGeom prst="rect">
            <a:avLst/>
          </a:prstGeom>
        </p:spPr>
      </p:pic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0D267229-651D-1044-BE01-B769672BABD4}"/>
              </a:ext>
            </a:extLst>
          </p:cNvPr>
          <p:cNvSpPr/>
          <p:nvPr/>
        </p:nvSpPr>
        <p:spPr bwMode="auto">
          <a:xfrm>
            <a:off x="651510" y="1508760"/>
            <a:ext cx="8189806" cy="3097530"/>
          </a:xfrm>
          <a:prstGeom prst="roundRect">
            <a:avLst/>
          </a:prstGeom>
          <a:noFill/>
          <a:ln w="476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B310DA5E-2373-BF47-902D-0FC321CC6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0731" y="2821452"/>
            <a:ext cx="922399" cy="69638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C5856D3-50E7-2442-A87C-2DFAD3310CE0}"/>
              </a:ext>
            </a:extLst>
          </p:cNvPr>
          <p:cNvSpPr txBox="1"/>
          <p:nvPr/>
        </p:nvSpPr>
        <p:spPr>
          <a:xfrm>
            <a:off x="496994" y="5161001"/>
            <a:ext cx="818980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0" dirty="0">
                <a:solidFill>
                  <a:srgbClr val="000090"/>
                </a:solidFill>
              </a:rPr>
              <a:t>Increasingly, the experiments define data Policy and Requirements (QoS) but the infrastructure implements (it’s like moving to a declarative programming paradigm: Say what you want to do, not how you want to do it.)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F388F81-AF3E-7F46-A214-AB40956A315E}"/>
              </a:ext>
            </a:extLst>
          </p:cNvPr>
          <p:cNvGrpSpPr/>
          <p:nvPr/>
        </p:nvGrpSpPr>
        <p:grpSpPr>
          <a:xfrm>
            <a:off x="1739779" y="1681549"/>
            <a:ext cx="6151900" cy="3039198"/>
            <a:chOff x="1026938" y="1709682"/>
            <a:chExt cx="7128242" cy="352153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CD43D2C-F242-F844-B16A-D8F4AA083652}"/>
                </a:ext>
              </a:extLst>
            </p:cNvPr>
            <p:cNvGrpSpPr/>
            <p:nvPr/>
          </p:nvGrpSpPr>
          <p:grpSpPr>
            <a:xfrm>
              <a:off x="1067500" y="1709682"/>
              <a:ext cx="7087130" cy="601167"/>
              <a:chOff x="1848269" y="1837278"/>
              <a:chExt cx="5519425" cy="601167"/>
            </a:xfrm>
          </p:grpSpPr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id="{B91B377E-1557-B344-B780-8157FC0164D0}"/>
                  </a:ext>
                </a:extLst>
              </p:cNvPr>
              <p:cNvSpPr/>
              <p:nvPr/>
            </p:nvSpPr>
            <p:spPr bwMode="auto">
              <a:xfrm>
                <a:off x="1848269" y="1837278"/>
                <a:ext cx="5516034" cy="265841"/>
              </a:xfrm>
              <a:prstGeom prst="round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>
                    <a:ln>
                      <a:noFill/>
                    </a:ln>
                    <a:solidFill>
                      <a:schemeClr val="accent5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Storage Interoperability Services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447FCA76-4611-B84D-B51E-4E76AEB14566}"/>
                  </a:ext>
                </a:extLst>
              </p:cNvPr>
              <p:cNvSpPr/>
              <p:nvPr/>
            </p:nvSpPr>
            <p:spPr bwMode="auto">
              <a:xfrm>
                <a:off x="1851660" y="2172604"/>
                <a:ext cx="5516034" cy="265841"/>
              </a:xfrm>
              <a:prstGeom prst="roundRect">
                <a:avLst/>
              </a:prstGeom>
              <a:solidFill>
                <a:srgbClr val="CCFF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Asynchronous Data Transfer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8AAEEB9-E720-804F-8AA9-FEF457F3F021}"/>
                </a:ext>
              </a:extLst>
            </p:cNvPr>
            <p:cNvGrpSpPr/>
            <p:nvPr/>
          </p:nvGrpSpPr>
          <p:grpSpPr>
            <a:xfrm>
              <a:off x="1026938" y="2417900"/>
              <a:ext cx="7128242" cy="2813318"/>
              <a:chOff x="835544" y="2148550"/>
              <a:chExt cx="7837648" cy="3093301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8E5E2EDC-763B-5E44-926F-0972990568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5544" y="2148550"/>
                <a:ext cx="2597052" cy="2245478"/>
              </a:xfrm>
              <a:prstGeom prst="rect">
                <a:avLst/>
              </a:prstGeom>
            </p:spPr>
          </p:pic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F49EA5B-79F9-F845-A017-72036C309EE3}"/>
                  </a:ext>
                </a:extLst>
              </p:cNvPr>
              <p:cNvGrpSpPr/>
              <p:nvPr/>
            </p:nvGrpSpPr>
            <p:grpSpPr>
              <a:xfrm>
                <a:off x="1596972" y="2220841"/>
                <a:ext cx="1193851" cy="664204"/>
                <a:chOff x="1596972" y="2211316"/>
                <a:chExt cx="1193851" cy="664204"/>
              </a:xfrm>
            </p:grpSpPr>
            <p:pic>
              <p:nvPicPr>
                <p:cNvPr id="103" name="Picture 102">
                  <a:extLst>
                    <a:ext uri="{FF2B5EF4-FFF2-40B4-BE49-F238E27FC236}">
                      <a16:creationId xmlns:a16="http://schemas.microsoft.com/office/drawing/2014/main" id="{E3929D76-7C85-4A43-A739-B2A947589C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596972" y="2211316"/>
                  <a:ext cx="1193851" cy="664204"/>
                </a:xfrm>
                <a:prstGeom prst="rect">
                  <a:avLst/>
                </a:prstGeom>
              </p:spPr>
            </p:pic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BAC837EF-3D68-1143-A515-E7DD0A65CB1D}"/>
                    </a:ext>
                  </a:extLst>
                </p:cNvPr>
                <p:cNvSpPr txBox="1"/>
                <p:nvPr/>
              </p:nvSpPr>
              <p:spPr>
                <a:xfrm>
                  <a:off x="1854832" y="2365341"/>
                  <a:ext cx="828182" cy="4547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36000" tIns="90000" rIns="36000" bIns="90000" rtlCol="0">
                  <a:spAutoFit/>
                </a:bodyPr>
                <a:lstStyle/>
                <a:p>
                  <a:r>
                    <a:rPr lang="en-US" sz="1000" b="0" dirty="0">
                      <a:solidFill>
                        <a:srgbClr val="00009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Compute</a:t>
                  </a:r>
                </a:p>
              </p:txBody>
            </p:sp>
          </p:grp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F07F9439-62C0-9945-90A9-9E4D03484E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70979" y="2960260"/>
                <a:ext cx="1589515" cy="1468240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96E081F4-76F7-474A-AADB-A18B5A0116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56914" y="3038255"/>
                <a:ext cx="960259" cy="1230546"/>
              </a:xfrm>
              <a:prstGeom prst="rect">
                <a:avLst/>
              </a:prstGeom>
            </p:spPr>
          </p:pic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285C8FE-AFEF-FC49-BD1D-B94E21C84D1B}"/>
                  </a:ext>
                </a:extLst>
              </p:cNvPr>
              <p:cNvSpPr txBox="1"/>
              <p:nvPr/>
            </p:nvSpPr>
            <p:spPr>
              <a:xfrm>
                <a:off x="2101499" y="4164569"/>
                <a:ext cx="1501072" cy="33357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Tape Storage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6EA5868-7584-B045-9D3C-ED4314746E92}"/>
                  </a:ext>
                </a:extLst>
              </p:cNvPr>
              <p:cNvSpPr txBox="1"/>
              <p:nvPr/>
            </p:nvSpPr>
            <p:spPr>
              <a:xfrm>
                <a:off x="1730323" y="2985420"/>
                <a:ext cx="878171" cy="176451"/>
              </a:xfrm>
              <a:prstGeom prst="rect">
                <a:avLst/>
              </a:prstGeom>
              <a:solidFill>
                <a:srgbClr val="E9E9E9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b="0" dirty="0">
                    <a:solidFill>
                      <a:schemeClr val="tx1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</a:rPr>
                  <a:t>RAL Tier-1</a:t>
                </a: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E712FA7-237D-C048-B159-E843E3FC0952}"/>
                  </a:ext>
                </a:extLst>
              </p:cNvPr>
              <p:cNvGrpSpPr/>
              <p:nvPr/>
            </p:nvGrpSpPr>
            <p:grpSpPr>
              <a:xfrm>
                <a:off x="3668635" y="2148550"/>
                <a:ext cx="5004557" cy="2233903"/>
                <a:chOff x="3668635" y="2148550"/>
                <a:chExt cx="5004557" cy="2233903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B399F64A-BAFE-8B4C-823B-A252CB697BAE}"/>
                    </a:ext>
                  </a:extLst>
                </p:cNvPr>
                <p:cNvGrpSpPr/>
                <p:nvPr/>
              </p:nvGrpSpPr>
              <p:grpSpPr>
                <a:xfrm>
                  <a:off x="3668635" y="2148550"/>
                  <a:ext cx="864019" cy="2222328"/>
                  <a:chOff x="3668635" y="2148550"/>
                  <a:chExt cx="864019" cy="2222328"/>
                </a:xfrm>
              </p:grpSpPr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AAE8A4D5-1ACC-D142-92CF-9822350E171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668635" y="2148550"/>
                    <a:ext cx="864019" cy="2222328"/>
                  </a:xfrm>
                  <a:prstGeom prst="rect">
                    <a:avLst/>
                  </a:prstGeom>
                </p:spPr>
              </p:pic>
              <p:sp>
                <p:nvSpPr>
                  <p:cNvPr id="98" name="Rectangle 97">
                    <a:extLst>
                      <a:ext uri="{FF2B5EF4-FFF2-40B4-BE49-F238E27FC236}">
                        <a16:creationId xmlns:a16="http://schemas.microsoft.com/office/drawing/2014/main" id="{A1EC5286-FDCD-F345-A1C1-80C438BCF0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046" y="2741290"/>
                    <a:ext cx="843003" cy="947661"/>
                  </a:xfrm>
                  <a:prstGeom prst="rect">
                    <a:avLst/>
                  </a:prstGeom>
                  <a:solidFill>
                    <a:srgbClr val="E9E9E9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1" i="0" u="none" strike="noStrike" cap="none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endParaRPr>
                  </a:p>
                </p:txBody>
              </p:sp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8DD702C8-BD25-1040-B888-5F8A3D875699}"/>
                      </a:ext>
                    </a:extLst>
                  </p:cNvPr>
                  <p:cNvSpPr txBox="1"/>
                  <p:nvPr/>
                </p:nvSpPr>
                <p:spPr>
                  <a:xfrm>
                    <a:off x="3684986" y="3242889"/>
                    <a:ext cx="760090" cy="218906"/>
                  </a:xfrm>
                  <a:prstGeom prst="rect">
                    <a:avLst/>
                  </a:prstGeom>
                  <a:solidFill>
                    <a:srgbClr val="E9E9E9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050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rPr>
                      <a:t>  QMUL </a:t>
                    </a:r>
                  </a:p>
                </p:txBody>
              </p:sp>
              <p:grpSp>
                <p:nvGrpSpPr>
                  <p:cNvPr id="100" name="Group 99">
                    <a:extLst>
                      <a:ext uri="{FF2B5EF4-FFF2-40B4-BE49-F238E27FC236}">
                        <a16:creationId xmlns:a16="http://schemas.microsoft.com/office/drawing/2014/main" id="{CCE7667F-9077-5A44-8E5A-6FD3CA5402D9}"/>
                      </a:ext>
                    </a:extLst>
                  </p:cNvPr>
                  <p:cNvGrpSpPr/>
                  <p:nvPr/>
                </p:nvGrpSpPr>
                <p:grpSpPr>
                  <a:xfrm>
                    <a:off x="3681730" y="2185061"/>
                    <a:ext cx="835485" cy="623626"/>
                    <a:chOff x="1596972" y="2211316"/>
                    <a:chExt cx="1193851" cy="664204"/>
                  </a:xfrm>
                </p:grpSpPr>
                <p:pic>
                  <p:nvPicPr>
                    <p:cNvPr id="101" name="Picture 100">
                      <a:extLst>
                        <a:ext uri="{FF2B5EF4-FFF2-40B4-BE49-F238E27FC236}">
                          <a16:creationId xmlns:a16="http://schemas.microsoft.com/office/drawing/2014/main" id="{D7303383-8F47-A241-8B77-460BA4519D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1596972" y="2211316"/>
                      <a:ext cx="1193851" cy="66420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02" name="TextBox 101">
                      <a:extLst>
                        <a:ext uri="{FF2B5EF4-FFF2-40B4-BE49-F238E27FC236}">
                          <a16:creationId xmlns:a16="http://schemas.microsoft.com/office/drawing/2014/main" id="{BA40621C-5DCA-C947-8BCA-99FD3579BA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59370" y="2382249"/>
                      <a:ext cx="662080" cy="3732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lIns="36000" tIns="90000" rIns="36000" bIns="90000" rtlCol="0">
                      <a:spAutoFit/>
                    </a:bodyPr>
                    <a:lstStyle/>
                    <a:p>
                      <a:r>
                        <a:rPr lang="en-US" sz="5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Compute</a:t>
                      </a:r>
                      <a:endParaRPr lang="en-US" sz="8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p:txBody>
                </p:sp>
              </p:grp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FD11DA34-6438-1D45-A1BF-D7497E230306}"/>
                    </a:ext>
                  </a:extLst>
                </p:cNvPr>
                <p:cNvGrpSpPr/>
                <p:nvPr/>
              </p:nvGrpSpPr>
              <p:grpSpPr>
                <a:xfrm>
                  <a:off x="4715685" y="2160125"/>
                  <a:ext cx="3957507" cy="2222328"/>
                  <a:chOff x="5279396" y="3102612"/>
                  <a:chExt cx="3957507" cy="2222328"/>
                </a:xfrm>
              </p:grpSpPr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F2AEB963-D79D-834D-9D97-197016346461}"/>
                      </a:ext>
                    </a:extLst>
                  </p:cNvPr>
                  <p:cNvGrpSpPr/>
                  <p:nvPr/>
                </p:nvGrpSpPr>
                <p:grpSpPr>
                  <a:xfrm>
                    <a:off x="5279396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91" name="Picture 90">
                      <a:extLst>
                        <a:ext uri="{FF2B5EF4-FFF2-40B4-BE49-F238E27FC236}">
                          <a16:creationId xmlns:a16="http://schemas.microsoft.com/office/drawing/2014/main" id="{DA5CD0C8-1F13-5141-B486-8DAD509139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2" name="Rectangle 91">
                      <a:extLst>
                        <a:ext uri="{FF2B5EF4-FFF2-40B4-BE49-F238E27FC236}">
                          <a16:creationId xmlns:a16="http://schemas.microsoft.com/office/drawing/2014/main" id="{1031DBBD-23B7-9A41-88F0-041C03CE3A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93" name="TextBox 92">
                      <a:extLst>
                        <a:ext uri="{FF2B5EF4-FFF2-40B4-BE49-F238E27FC236}">
                          <a16:creationId xmlns:a16="http://schemas.microsoft.com/office/drawing/2014/main" id="{9305C124-CF80-864A-8B07-678DBC2BE9D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84986" y="3242889"/>
                      <a:ext cx="816903" cy="205860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CMS(IC)</a:t>
                      </a:r>
                    </a:p>
                  </p:txBody>
                </p:sp>
                <p:grpSp>
                  <p:nvGrpSpPr>
                    <p:cNvPr id="94" name="Group 93">
                      <a:extLst>
                        <a:ext uri="{FF2B5EF4-FFF2-40B4-BE49-F238E27FC236}">
                          <a16:creationId xmlns:a16="http://schemas.microsoft.com/office/drawing/2014/main" id="{E3989855-C35D-044E-A97B-054BFAB220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95" name="Picture 94">
                        <a:extLst>
                          <a:ext uri="{FF2B5EF4-FFF2-40B4-BE49-F238E27FC236}">
                            <a16:creationId xmlns:a16="http://schemas.microsoft.com/office/drawing/2014/main" id="{24716F9D-B346-454C-B14D-B44721720BF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96" name="TextBox 95">
                        <a:extLst>
                          <a:ext uri="{FF2B5EF4-FFF2-40B4-BE49-F238E27FC236}">
                            <a16:creationId xmlns:a16="http://schemas.microsoft.com/office/drawing/2014/main" id="{45D18B62-CE61-EB4C-918C-0C3F2F66446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0" name="Group 69">
                    <a:extLst>
                      <a:ext uri="{FF2B5EF4-FFF2-40B4-BE49-F238E27FC236}">
                        <a16:creationId xmlns:a16="http://schemas.microsoft.com/office/drawing/2014/main" id="{E5B6E308-88C7-8348-91AA-C66634A824B4}"/>
                      </a:ext>
                    </a:extLst>
                  </p:cNvPr>
                  <p:cNvGrpSpPr/>
                  <p:nvPr/>
                </p:nvGrpSpPr>
                <p:grpSpPr>
                  <a:xfrm>
                    <a:off x="6311607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85" name="Picture 84">
                      <a:extLst>
                        <a:ext uri="{FF2B5EF4-FFF2-40B4-BE49-F238E27FC236}">
                          <a16:creationId xmlns:a16="http://schemas.microsoft.com/office/drawing/2014/main" id="{4C07AB58-799E-6241-8575-11CC3DFDB5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6" name="Rectangle 85">
                      <a:extLst>
                        <a:ext uri="{FF2B5EF4-FFF2-40B4-BE49-F238E27FC236}">
                          <a16:creationId xmlns:a16="http://schemas.microsoft.com/office/drawing/2014/main" id="{26640B84-8B3A-F44E-A149-0164242976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87" name="TextBox 86">
                      <a:extLst>
                        <a:ext uri="{FF2B5EF4-FFF2-40B4-BE49-F238E27FC236}">
                          <a16:creationId xmlns:a16="http://schemas.microsoft.com/office/drawing/2014/main" id="{BF122A25-BD42-1A4D-AF1E-4DF2771F594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34544" y="3242889"/>
                      <a:ext cx="760091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Glasgow</a:t>
                      </a:r>
                    </a:p>
                  </p:txBody>
                </p:sp>
                <p:grpSp>
                  <p:nvGrpSpPr>
                    <p:cNvPr id="88" name="Group 87">
                      <a:extLst>
                        <a:ext uri="{FF2B5EF4-FFF2-40B4-BE49-F238E27FC236}">
                          <a16:creationId xmlns:a16="http://schemas.microsoft.com/office/drawing/2014/main" id="{ED1E8BCA-1611-064A-84D0-E924759D65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89" name="Picture 88">
                        <a:extLst>
                          <a:ext uri="{FF2B5EF4-FFF2-40B4-BE49-F238E27FC236}">
                            <a16:creationId xmlns:a16="http://schemas.microsoft.com/office/drawing/2014/main" id="{FDBCC153-83EF-E94B-8E9E-EBD075B5B1B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90" name="TextBox 89">
                        <a:extLst>
                          <a:ext uri="{FF2B5EF4-FFF2-40B4-BE49-F238E27FC236}">
                            <a16:creationId xmlns:a16="http://schemas.microsoft.com/office/drawing/2014/main" id="{693C9EAD-1A18-A44B-B53E-1491B81D4E2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883A2A54-5582-6340-A909-CA04877636C3}"/>
                      </a:ext>
                    </a:extLst>
                  </p:cNvPr>
                  <p:cNvGrpSpPr/>
                  <p:nvPr/>
                </p:nvGrpSpPr>
                <p:grpSpPr>
                  <a:xfrm>
                    <a:off x="7340673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79" name="Picture 78">
                      <a:extLst>
                        <a:ext uri="{FF2B5EF4-FFF2-40B4-BE49-F238E27FC236}">
                          <a16:creationId xmlns:a16="http://schemas.microsoft.com/office/drawing/2014/main" id="{1AF8700C-5DCA-9D46-AC2F-AE87261E34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0" name="Rectangle 79">
                      <a:extLst>
                        <a:ext uri="{FF2B5EF4-FFF2-40B4-BE49-F238E27FC236}">
                          <a16:creationId xmlns:a16="http://schemas.microsoft.com/office/drawing/2014/main" id="{859A2EF7-7809-C841-88BB-55465C2391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81" name="TextBox 80">
                      <a:extLst>
                        <a:ext uri="{FF2B5EF4-FFF2-40B4-BE49-F238E27FC236}">
                          <a16:creationId xmlns:a16="http://schemas.microsoft.com/office/drawing/2014/main" id="{6488B4B9-B7C4-C246-ADE4-E7D713DBDAF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80844" y="3242889"/>
                      <a:ext cx="760091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 Man  </a:t>
                      </a:r>
                    </a:p>
                  </p:txBody>
                </p:sp>
                <p:grpSp>
                  <p:nvGrpSpPr>
                    <p:cNvPr id="82" name="Group 81">
                      <a:extLst>
                        <a:ext uri="{FF2B5EF4-FFF2-40B4-BE49-F238E27FC236}">
                          <a16:creationId xmlns:a16="http://schemas.microsoft.com/office/drawing/2014/main" id="{186EA53A-705D-FC42-A7CE-1907CD0E2F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83" name="Picture 82">
                        <a:extLst>
                          <a:ext uri="{FF2B5EF4-FFF2-40B4-BE49-F238E27FC236}">
                            <a16:creationId xmlns:a16="http://schemas.microsoft.com/office/drawing/2014/main" id="{8BE0DEBA-55C9-AD41-B577-94CA1E5B688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84" name="TextBox 83">
                        <a:extLst>
                          <a:ext uri="{FF2B5EF4-FFF2-40B4-BE49-F238E27FC236}">
                            <a16:creationId xmlns:a16="http://schemas.microsoft.com/office/drawing/2014/main" id="{9863FAFE-60BE-5745-853C-92770A028F9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6E3CD34D-8884-904C-B475-27F39BA58100}"/>
                      </a:ext>
                    </a:extLst>
                  </p:cNvPr>
                  <p:cNvGrpSpPr/>
                  <p:nvPr/>
                </p:nvGrpSpPr>
                <p:grpSpPr>
                  <a:xfrm>
                    <a:off x="8372884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73" name="Picture 72">
                      <a:extLst>
                        <a:ext uri="{FF2B5EF4-FFF2-40B4-BE49-F238E27FC236}">
                          <a16:creationId xmlns:a16="http://schemas.microsoft.com/office/drawing/2014/main" id="{FBC223A4-3100-C441-8D11-692B0E10634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6646A921-7514-4A46-9651-A6E712D1D4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75" name="TextBox 74">
                      <a:extLst>
                        <a:ext uri="{FF2B5EF4-FFF2-40B4-BE49-F238E27FC236}">
                          <a16:creationId xmlns:a16="http://schemas.microsoft.com/office/drawing/2014/main" id="{C3B750BC-8608-2D44-B678-23796A68755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84986" y="3242889"/>
                      <a:ext cx="760090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 Lan  </a:t>
                      </a:r>
                    </a:p>
                  </p:txBody>
                </p:sp>
                <p:grpSp>
                  <p:nvGrpSpPr>
                    <p:cNvPr id="76" name="Group 75">
                      <a:extLst>
                        <a:ext uri="{FF2B5EF4-FFF2-40B4-BE49-F238E27FC236}">
                          <a16:creationId xmlns:a16="http://schemas.microsoft.com/office/drawing/2014/main" id="{73533FBC-58F9-6741-9CB0-7C2A8C6D88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77" name="Picture 76">
                        <a:extLst>
                          <a:ext uri="{FF2B5EF4-FFF2-40B4-BE49-F238E27FC236}">
                            <a16:creationId xmlns:a16="http://schemas.microsoft.com/office/drawing/2014/main" id="{97F4404B-4F51-BE49-8FFE-E7A436E3BCB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8" name="TextBox 77">
                        <a:extLst>
                          <a:ext uri="{FF2B5EF4-FFF2-40B4-BE49-F238E27FC236}">
                            <a16:creationId xmlns:a16="http://schemas.microsoft.com/office/drawing/2014/main" id="{ACC4B054-D2D5-6547-B9C5-5B90B456FF5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7F17CA9-45FB-4B43-938A-6AADB5DC9D59}"/>
                  </a:ext>
                </a:extLst>
              </p:cNvPr>
              <p:cNvSpPr txBox="1"/>
              <p:nvPr/>
            </p:nvSpPr>
            <p:spPr>
              <a:xfrm>
                <a:off x="880143" y="4164569"/>
                <a:ext cx="1294885" cy="33357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sz="10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Grid Storage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9DEFA731-9737-394D-918E-FD39B8A69F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65867" y="4649880"/>
                <a:ext cx="6074585" cy="2995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01BA0A8-E945-3F43-A6ED-02E34E80E87C}"/>
                  </a:ext>
                </a:extLst>
              </p:cNvPr>
              <p:cNvSpPr txBox="1"/>
              <p:nvPr/>
            </p:nvSpPr>
            <p:spPr>
              <a:xfrm>
                <a:off x="4612262" y="4833245"/>
                <a:ext cx="979866" cy="33357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Network</a:t>
                </a:r>
              </a:p>
            </p:txBody>
          </p: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29437C11-1410-6742-8C86-75DA8A3352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7199763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F9DCD515-CD9A-9C4B-AE79-0B81618ED0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6166307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F2B14628-2C3D-684A-A46F-69567C2F53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5135889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F6FCE6FD-DD2F-D248-BC4E-09F53CCD9D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4084566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36B0A191-E28E-9042-89DF-89A2C426C9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2165868" y="4368807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617EDEC3-07D7-FE42-B98C-F2F64A57F64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8238983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A9188613-8DA0-1049-88A3-6E92CAB85F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649559" y="4649880"/>
                <a:ext cx="0" cy="591971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823674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6359-73BF-D347-A7ED-E60B4E72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Lake (core)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87E0D-539A-A248-865D-730C701E9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7B550-C25A-3349-B9C0-12EDC358D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GridPP45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F91D3-6740-6241-8D23-AFA5F3E2E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31C5E4-B478-6844-AA78-E272579F9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75" y="1872942"/>
            <a:ext cx="572192" cy="647036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81A6466D-FE5C-294C-8214-150CC61F434E}"/>
              </a:ext>
            </a:extLst>
          </p:cNvPr>
          <p:cNvGrpSpPr/>
          <p:nvPr/>
        </p:nvGrpSpPr>
        <p:grpSpPr>
          <a:xfrm>
            <a:off x="893290" y="2714495"/>
            <a:ext cx="844501" cy="446651"/>
            <a:chOff x="436624" y="3183620"/>
            <a:chExt cx="844501" cy="44665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724E70E-C2B0-A648-A218-2B429258F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624" y="3183620"/>
              <a:ext cx="446651" cy="446651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F90E718-C217-CE43-859F-C6ECA4E73AC0}"/>
                </a:ext>
              </a:extLst>
            </p:cNvPr>
            <p:cNvSpPr txBox="1"/>
            <p:nvPr/>
          </p:nvSpPr>
          <p:spPr>
            <a:xfrm>
              <a:off x="886786" y="3267194"/>
              <a:ext cx="39433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>
                  <a:solidFill>
                    <a:srgbClr val="92D050"/>
                  </a:solidFill>
                </a:rPr>
                <a:t>FTS</a:t>
              </a:r>
            </a:p>
          </p:txBody>
        </p: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CD969287-0905-FC43-9175-142E79D3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23" y="3370006"/>
            <a:ext cx="594095" cy="545857"/>
          </a:xfrm>
          <a:prstGeom prst="rect">
            <a:avLst/>
          </a:prstGeom>
        </p:spPr>
      </p:pic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0D267229-651D-1044-BE01-B769672BABD4}"/>
              </a:ext>
            </a:extLst>
          </p:cNvPr>
          <p:cNvSpPr/>
          <p:nvPr/>
        </p:nvSpPr>
        <p:spPr bwMode="auto">
          <a:xfrm>
            <a:off x="651510" y="1508760"/>
            <a:ext cx="8189806" cy="3097530"/>
          </a:xfrm>
          <a:prstGeom prst="roundRect">
            <a:avLst/>
          </a:prstGeom>
          <a:noFill/>
          <a:ln w="476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B310DA5E-2373-BF47-902D-0FC321CC6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0731" y="2821452"/>
            <a:ext cx="922399" cy="69638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C5856D3-50E7-2442-A87C-2DFAD3310CE0}"/>
              </a:ext>
            </a:extLst>
          </p:cNvPr>
          <p:cNvSpPr txBox="1"/>
          <p:nvPr/>
        </p:nvSpPr>
        <p:spPr>
          <a:xfrm>
            <a:off x="496994" y="5161001"/>
            <a:ext cx="818980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0" dirty="0">
                <a:solidFill>
                  <a:srgbClr val="000090"/>
                </a:solidFill>
              </a:rPr>
              <a:t>Increasingly, the experiments define data Policy and Requirements (QoS) but the infrastructure implements (it’s like moving to a declarative programming paradigm: Say what you want to do, not how you want to do it.)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F388F81-AF3E-7F46-A214-AB40956A315E}"/>
              </a:ext>
            </a:extLst>
          </p:cNvPr>
          <p:cNvGrpSpPr/>
          <p:nvPr/>
        </p:nvGrpSpPr>
        <p:grpSpPr>
          <a:xfrm>
            <a:off x="1739779" y="1681549"/>
            <a:ext cx="6151900" cy="3039198"/>
            <a:chOff x="1026938" y="1709682"/>
            <a:chExt cx="7128242" cy="352153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CD43D2C-F242-F844-B16A-D8F4AA083652}"/>
                </a:ext>
              </a:extLst>
            </p:cNvPr>
            <p:cNvGrpSpPr/>
            <p:nvPr/>
          </p:nvGrpSpPr>
          <p:grpSpPr>
            <a:xfrm>
              <a:off x="1067500" y="1709682"/>
              <a:ext cx="7087130" cy="601167"/>
              <a:chOff x="1848269" y="1837278"/>
              <a:chExt cx="5519425" cy="601167"/>
            </a:xfrm>
          </p:grpSpPr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id="{B91B377E-1557-B344-B780-8157FC0164D0}"/>
                  </a:ext>
                </a:extLst>
              </p:cNvPr>
              <p:cNvSpPr/>
              <p:nvPr/>
            </p:nvSpPr>
            <p:spPr bwMode="auto">
              <a:xfrm>
                <a:off x="1848269" y="1837278"/>
                <a:ext cx="5516034" cy="265841"/>
              </a:xfrm>
              <a:prstGeom prst="round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>
                    <a:ln>
                      <a:noFill/>
                    </a:ln>
                    <a:solidFill>
                      <a:schemeClr val="accent5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Storage Interoperability Services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447FCA76-4611-B84D-B51E-4E76AEB14566}"/>
                  </a:ext>
                </a:extLst>
              </p:cNvPr>
              <p:cNvSpPr/>
              <p:nvPr/>
            </p:nvSpPr>
            <p:spPr bwMode="auto">
              <a:xfrm>
                <a:off x="1851660" y="2172604"/>
                <a:ext cx="5516034" cy="265841"/>
              </a:xfrm>
              <a:prstGeom prst="roundRect">
                <a:avLst/>
              </a:prstGeom>
              <a:solidFill>
                <a:srgbClr val="CCFF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Asynchronous Data Transfer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8AAEEB9-E720-804F-8AA9-FEF457F3F021}"/>
                </a:ext>
              </a:extLst>
            </p:cNvPr>
            <p:cNvGrpSpPr/>
            <p:nvPr/>
          </p:nvGrpSpPr>
          <p:grpSpPr>
            <a:xfrm>
              <a:off x="1026938" y="2417900"/>
              <a:ext cx="7128242" cy="2813318"/>
              <a:chOff x="835544" y="2148550"/>
              <a:chExt cx="7837648" cy="3093301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8E5E2EDC-763B-5E44-926F-0972990568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5544" y="2148550"/>
                <a:ext cx="2597052" cy="2245478"/>
              </a:xfrm>
              <a:prstGeom prst="rect">
                <a:avLst/>
              </a:prstGeom>
            </p:spPr>
          </p:pic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F49EA5B-79F9-F845-A017-72036C309EE3}"/>
                  </a:ext>
                </a:extLst>
              </p:cNvPr>
              <p:cNvGrpSpPr/>
              <p:nvPr/>
            </p:nvGrpSpPr>
            <p:grpSpPr>
              <a:xfrm>
                <a:off x="1596972" y="2220841"/>
                <a:ext cx="1193851" cy="664204"/>
                <a:chOff x="1596972" y="2211316"/>
                <a:chExt cx="1193851" cy="664204"/>
              </a:xfrm>
            </p:grpSpPr>
            <p:pic>
              <p:nvPicPr>
                <p:cNvPr id="103" name="Picture 102">
                  <a:extLst>
                    <a:ext uri="{FF2B5EF4-FFF2-40B4-BE49-F238E27FC236}">
                      <a16:creationId xmlns:a16="http://schemas.microsoft.com/office/drawing/2014/main" id="{E3929D76-7C85-4A43-A739-B2A947589C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596972" y="2211316"/>
                  <a:ext cx="1193851" cy="664204"/>
                </a:xfrm>
                <a:prstGeom prst="rect">
                  <a:avLst/>
                </a:prstGeom>
              </p:spPr>
            </p:pic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BAC837EF-3D68-1143-A515-E7DD0A65CB1D}"/>
                    </a:ext>
                  </a:extLst>
                </p:cNvPr>
                <p:cNvSpPr txBox="1"/>
                <p:nvPr/>
              </p:nvSpPr>
              <p:spPr>
                <a:xfrm>
                  <a:off x="1854832" y="2365341"/>
                  <a:ext cx="828182" cy="4547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36000" tIns="90000" rIns="36000" bIns="90000" rtlCol="0">
                  <a:spAutoFit/>
                </a:bodyPr>
                <a:lstStyle/>
                <a:p>
                  <a:r>
                    <a:rPr lang="en-US" sz="1000" b="0" dirty="0">
                      <a:solidFill>
                        <a:srgbClr val="00009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Compute</a:t>
                  </a:r>
                </a:p>
              </p:txBody>
            </p:sp>
          </p:grp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F07F9439-62C0-9945-90A9-9E4D03484E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70979" y="2960260"/>
                <a:ext cx="1589515" cy="1468240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96E081F4-76F7-474A-AADB-A18B5A0116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56914" y="3038255"/>
                <a:ext cx="960259" cy="1230546"/>
              </a:xfrm>
              <a:prstGeom prst="rect">
                <a:avLst/>
              </a:prstGeom>
            </p:spPr>
          </p:pic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285C8FE-AFEF-FC49-BD1D-B94E21C84D1B}"/>
                  </a:ext>
                </a:extLst>
              </p:cNvPr>
              <p:cNvSpPr txBox="1"/>
              <p:nvPr/>
            </p:nvSpPr>
            <p:spPr>
              <a:xfrm>
                <a:off x="2101499" y="4164569"/>
                <a:ext cx="1501072" cy="33357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Tape Storage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6EA5868-7584-B045-9D3C-ED4314746E92}"/>
                  </a:ext>
                </a:extLst>
              </p:cNvPr>
              <p:cNvSpPr txBox="1"/>
              <p:nvPr/>
            </p:nvSpPr>
            <p:spPr>
              <a:xfrm>
                <a:off x="1730323" y="2985420"/>
                <a:ext cx="1042409" cy="208482"/>
              </a:xfrm>
              <a:prstGeom prst="rect">
                <a:avLst/>
              </a:prstGeom>
              <a:solidFill>
                <a:srgbClr val="E9E9E9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b="0" dirty="0">
                    <a:solidFill>
                      <a:schemeClr val="tx1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</a:rPr>
                  <a:t>RAL Tier-1</a:t>
                </a: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E712FA7-237D-C048-B159-E843E3FC0952}"/>
                  </a:ext>
                </a:extLst>
              </p:cNvPr>
              <p:cNvGrpSpPr/>
              <p:nvPr/>
            </p:nvGrpSpPr>
            <p:grpSpPr>
              <a:xfrm>
                <a:off x="3668635" y="2148550"/>
                <a:ext cx="5004557" cy="2233903"/>
                <a:chOff x="3668635" y="2148550"/>
                <a:chExt cx="5004557" cy="2233903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B399F64A-BAFE-8B4C-823B-A252CB697BAE}"/>
                    </a:ext>
                  </a:extLst>
                </p:cNvPr>
                <p:cNvGrpSpPr/>
                <p:nvPr/>
              </p:nvGrpSpPr>
              <p:grpSpPr>
                <a:xfrm>
                  <a:off x="3668635" y="2148550"/>
                  <a:ext cx="864019" cy="2222328"/>
                  <a:chOff x="3668635" y="2148550"/>
                  <a:chExt cx="864019" cy="2222328"/>
                </a:xfrm>
              </p:grpSpPr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AAE8A4D5-1ACC-D142-92CF-9822350E171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668635" y="2148550"/>
                    <a:ext cx="864019" cy="2222328"/>
                  </a:xfrm>
                  <a:prstGeom prst="rect">
                    <a:avLst/>
                  </a:prstGeom>
                </p:spPr>
              </p:pic>
              <p:sp>
                <p:nvSpPr>
                  <p:cNvPr id="98" name="Rectangle 97">
                    <a:extLst>
                      <a:ext uri="{FF2B5EF4-FFF2-40B4-BE49-F238E27FC236}">
                        <a16:creationId xmlns:a16="http://schemas.microsoft.com/office/drawing/2014/main" id="{A1EC5286-FDCD-F345-A1C1-80C438BCF0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046" y="2741290"/>
                    <a:ext cx="843003" cy="947661"/>
                  </a:xfrm>
                  <a:prstGeom prst="rect">
                    <a:avLst/>
                  </a:prstGeom>
                  <a:solidFill>
                    <a:srgbClr val="E9E9E9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1" i="0" u="none" strike="noStrike" cap="none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endParaRPr>
                  </a:p>
                </p:txBody>
              </p:sp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8DD702C8-BD25-1040-B888-5F8A3D875699}"/>
                      </a:ext>
                    </a:extLst>
                  </p:cNvPr>
                  <p:cNvSpPr txBox="1"/>
                  <p:nvPr/>
                </p:nvSpPr>
                <p:spPr>
                  <a:xfrm>
                    <a:off x="3684986" y="3242889"/>
                    <a:ext cx="760090" cy="218906"/>
                  </a:xfrm>
                  <a:prstGeom prst="rect">
                    <a:avLst/>
                  </a:prstGeom>
                  <a:solidFill>
                    <a:srgbClr val="E9E9E9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050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rPr>
                      <a:t>  QMUL </a:t>
                    </a:r>
                  </a:p>
                </p:txBody>
              </p:sp>
              <p:grpSp>
                <p:nvGrpSpPr>
                  <p:cNvPr id="100" name="Group 99">
                    <a:extLst>
                      <a:ext uri="{FF2B5EF4-FFF2-40B4-BE49-F238E27FC236}">
                        <a16:creationId xmlns:a16="http://schemas.microsoft.com/office/drawing/2014/main" id="{CCE7667F-9077-5A44-8E5A-6FD3CA5402D9}"/>
                      </a:ext>
                    </a:extLst>
                  </p:cNvPr>
                  <p:cNvGrpSpPr/>
                  <p:nvPr/>
                </p:nvGrpSpPr>
                <p:grpSpPr>
                  <a:xfrm>
                    <a:off x="3681730" y="2185061"/>
                    <a:ext cx="835485" cy="623626"/>
                    <a:chOff x="1596972" y="2211316"/>
                    <a:chExt cx="1193851" cy="664204"/>
                  </a:xfrm>
                </p:grpSpPr>
                <p:pic>
                  <p:nvPicPr>
                    <p:cNvPr id="101" name="Picture 100">
                      <a:extLst>
                        <a:ext uri="{FF2B5EF4-FFF2-40B4-BE49-F238E27FC236}">
                          <a16:creationId xmlns:a16="http://schemas.microsoft.com/office/drawing/2014/main" id="{D7303383-8F47-A241-8B77-460BA4519D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1596972" y="2211316"/>
                      <a:ext cx="1193851" cy="66420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02" name="TextBox 101">
                      <a:extLst>
                        <a:ext uri="{FF2B5EF4-FFF2-40B4-BE49-F238E27FC236}">
                          <a16:creationId xmlns:a16="http://schemas.microsoft.com/office/drawing/2014/main" id="{BA40621C-5DCA-C947-8BCA-99FD3579BA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59370" y="2382249"/>
                      <a:ext cx="662080" cy="3732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lIns="36000" tIns="90000" rIns="36000" bIns="90000" rtlCol="0">
                      <a:spAutoFit/>
                    </a:bodyPr>
                    <a:lstStyle/>
                    <a:p>
                      <a:r>
                        <a:rPr lang="en-US" sz="5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Compute</a:t>
                      </a:r>
                      <a:endParaRPr lang="en-US" sz="8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p:txBody>
                </p:sp>
              </p:grp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FD11DA34-6438-1D45-A1BF-D7497E230306}"/>
                    </a:ext>
                  </a:extLst>
                </p:cNvPr>
                <p:cNvGrpSpPr/>
                <p:nvPr/>
              </p:nvGrpSpPr>
              <p:grpSpPr>
                <a:xfrm>
                  <a:off x="4715685" y="2160125"/>
                  <a:ext cx="3957507" cy="2222328"/>
                  <a:chOff x="5279396" y="3102612"/>
                  <a:chExt cx="3957507" cy="2222328"/>
                </a:xfrm>
              </p:grpSpPr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F2AEB963-D79D-834D-9D97-197016346461}"/>
                      </a:ext>
                    </a:extLst>
                  </p:cNvPr>
                  <p:cNvGrpSpPr/>
                  <p:nvPr/>
                </p:nvGrpSpPr>
                <p:grpSpPr>
                  <a:xfrm>
                    <a:off x="5279396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91" name="Picture 90">
                      <a:extLst>
                        <a:ext uri="{FF2B5EF4-FFF2-40B4-BE49-F238E27FC236}">
                          <a16:creationId xmlns:a16="http://schemas.microsoft.com/office/drawing/2014/main" id="{DA5CD0C8-1F13-5141-B486-8DAD509139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2" name="Rectangle 91">
                      <a:extLst>
                        <a:ext uri="{FF2B5EF4-FFF2-40B4-BE49-F238E27FC236}">
                          <a16:creationId xmlns:a16="http://schemas.microsoft.com/office/drawing/2014/main" id="{1031DBBD-23B7-9A41-88F0-041C03CE3A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93" name="TextBox 92">
                      <a:extLst>
                        <a:ext uri="{FF2B5EF4-FFF2-40B4-BE49-F238E27FC236}">
                          <a16:creationId xmlns:a16="http://schemas.microsoft.com/office/drawing/2014/main" id="{9305C124-CF80-864A-8B07-678DBC2BE9D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84986" y="3242889"/>
                      <a:ext cx="651506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  IC </a:t>
                      </a:r>
                    </a:p>
                  </p:txBody>
                </p:sp>
                <p:grpSp>
                  <p:nvGrpSpPr>
                    <p:cNvPr id="94" name="Group 93">
                      <a:extLst>
                        <a:ext uri="{FF2B5EF4-FFF2-40B4-BE49-F238E27FC236}">
                          <a16:creationId xmlns:a16="http://schemas.microsoft.com/office/drawing/2014/main" id="{E3989855-C35D-044E-A97B-054BFAB220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95" name="Picture 94">
                        <a:extLst>
                          <a:ext uri="{FF2B5EF4-FFF2-40B4-BE49-F238E27FC236}">
                            <a16:creationId xmlns:a16="http://schemas.microsoft.com/office/drawing/2014/main" id="{24716F9D-B346-454C-B14D-B44721720BF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96" name="TextBox 95">
                        <a:extLst>
                          <a:ext uri="{FF2B5EF4-FFF2-40B4-BE49-F238E27FC236}">
                            <a16:creationId xmlns:a16="http://schemas.microsoft.com/office/drawing/2014/main" id="{45D18B62-CE61-EB4C-918C-0C3F2F66446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0" name="Group 69">
                    <a:extLst>
                      <a:ext uri="{FF2B5EF4-FFF2-40B4-BE49-F238E27FC236}">
                        <a16:creationId xmlns:a16="http://schemas.microsoft.com/office/drawing/2014/main" id="{E5B6E308-88C7-8348-91AA-C66634A824B4}"/>
                      </a:ext>
                    </a:extLst>
                  </p:cNvPr>
                  <p:cNvGrpSpPr/>
                  <p:nvPr/>
                </p:nvGrpSpPr>
                <p:grpSpPr>
                  <a:xfrm>
                    <a:off x="6311607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85" name="Picture 84">
                      <a:extLst>
                        <a:ext uri="{FF2B5EF4-FFF2-40B4-BE49-F238E27FC236}">
                          <a16:creationId xmlns:a16="http://schemas.microsoft.com/office/drawing/2014/main" id="{4C07AB58-799E-6241-8575-11CC3DFDB5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6" name="Rectangle 85">
                      <a:extLst>
                        <a:ext uri="{FF2B5EF4-FFF2-40B4-BE49-F238E27FC236}">
                          <a16:creationId xmlns:a16="http://schemas.microsoft.com/office/drawing/2014/main" id="{26640B84-8B3A-F44E-A149-0164242976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87" name="TextBox 86">
                      <a:extLst>
                        <a:ext uri="{FF2B5EF4-FFF2-40B4-BE49-F238E27FC236}">
                          <a16:creationId xmlns:a16="http://schemas.microsoft.com/office/drawing/2014/main" id="{BF122A25-BD42-1A4D-AF1E-4DF2771F594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34544" y="3242889"/>
                      <a:ext cx="760091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Glasgow</a:t>
                      </a:r>
                    </a:p>
                  </p:txBody>
                </p:sp>
                <p:grpSp>
                  <p:nvGrpSpPr>
                    <p:cNvPr id="88" name="Group 87">
                      <a:extLst>
                        <a:ext uri="{FF2B5EF4-FFF2-40B4-BE49-F238E27FC236}">
                          <a16:creationId xmlns:a16="http://schemas.microsoft.com/office/drawing/2014/main" id="{ED1E8BCA-1611-064A-84D0-E924759D65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89" name="Picture 88">
                        <a:extLst>
                          <a:ext uri="{FF2B5EF4-FFF2-40B4-BE49-F238E27FC236}">
                            <a16:creationId xmlns:a16="http://schemas.microsoft.com/office/drawing/2014/main" id="{FDBCC153-83EF-E94B-8E9E-EBD075B5B1B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90" name="TextBox 89">
                        <a:extLst>
                          <a:ext uri="{FF2B5EF4-FFF2-40B4-BE49-F238E27FC236}">
                            <a16:creationId xmlns:a16="http://schemas.microsoft.com/office/drawing/2014/main" id="{693C9EAD-1A18-A44B-B53E-1491B81D4E2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883A2A54-5582-6340-A909-CA04877636C3}"/>
                      </a:ext>
                    </a:extLst>
                  </p:cNvPr>
                  <p:cNvGrpSpPr/>
                  <p:nvPr/>
                </p:nvGrpSpPr>
                <p:grpSpPr>
                  <a:xfrm>
                    <a:off x="7340673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79" name="Picture 78">
                      <a:extLst>
                        <a:ext uri="{FF2B5EF4-FFF2-40B4-BE49-F238E27FC236}">
                          <a16:creationId xmlns:a16="http://schemas.microsoft.com/office/drawing/2014/main" id="{1AF8700C-5DCA-9D46-AC2F-AE87261E34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0" name="Rectangle 79">
                      <a:extLst>
                        <a:ext uri="{FF2B5EF4-FFF2-40B4-BE49-F238E27FC236}">
                          <a16:creationId xmlns:a16="http://schemas.microsoft.com/office/drawing/2014/main" id="{859A2EF7-7809-C841-88BB-55465C2391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81" name="TextBox 80">
                      <a:extLst>
                        <a:ext uri="{FF2B5EF4-FFF2-40B4-BE49-F238E27FC236}">
                          <a16:creationId xmlns:a16="http://schemas.microsoft.com/office/drawing/2014/main" id="{6488B4B9-B7C4-C246-ADE4-E7D713DBDAF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80844" y="3242889"/>
                      <a:ext cx="760091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 Man  </a:t>
                      </a:r>
                    </a:p>
                  </p:txBody>
                </p:sp>
                <p:grpSp>
                  <p:nvGrpSpPr>
                    <p:cNvPr id="82" name="Group 81">
                      <a:extLst>
                        <a:ext uri="{FF2B5EF4-FFF2-40B4-BE49-F238E27FC236}">
                          <a16:creationId xmlns:a16="http://schemas.microsoft.com/office/drawing/2014/main" id="{186EA53A-705D-FC42-A7CE-1907CD0E2F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83" name="Picture 82">
                        <a:extLst>
                          <a:ext uri="{FF2B5EF4-FFF2-40B4-BE49-F238E27FC236}">
                            <a16:creationId xmlns:a16="http://schemas.microsoft.com/office/drawing/2014/main" id="{8BE0DEBA-55C9-AD41-B577-94CA1E5B688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84" name="TextBox 83">
                        <a:extLst>
                          <a:ext uri="{FF2B5EF4-FFF2-40B4-BE49-F238E27FC236}">
                            <a16:creationId xmlns:a16="http://schemas.microsoft.com/office/drawing/2014/main" id="{9863FAFE-60BE-5745-853C-92770A028F9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6E3CD34D-8884-904C-B475-27F39BA58100}"/>
                      </a:ext>
                    </a:extLst>
                  </p:cNvPr>
                  <p:cNvGrpSpPr/>
                  <p:nvPr/>
                </p:nvGrpSpPr>
                <p:grpSpPr>
                  <a:xfrm>
                    <a:off x="8372884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73" name="Picture 72">
                      <a:extLst>
                        <a:ext uri="{FF2B5EF4-FFF2-40B4-BE49-F238E27FC236}">
                          <a16:creationId xmlns:a16="http://schemas.microsoft.com/office/drawing/2014/main" id="{FBC223A4-3100-C441-8D11-692B0E10634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6646A921-7514-4A46-9651-A6E712D1D4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75" name="TextBox 74">
                      <a:extLst>
                        <a:ext uri="{FF2B5EF4-FFF2-40B4-BE49-F238E27FC236}">
                          <a16:creationId xmlns:a16="http://schemas.microsoft.com/office/drawing/2014/main" id="{C3B750BC-8608-2D44-B678-23796A68755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84986" y="3242889"/>
                      <a:ext cx="760090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 Lan  </a:t>
                      </a:r>
                    </a:p>
                  </p:txBody>
                </p:sp>
                <p:grpSp>
                  <p:nvGrpSpPr>
                    <p:cNvPr id="76" name="Group 75">
                      <a:extLst>
                        <a:ext uri="{FF2B5EF4-FFF2-40B4-BE49-F238E27FC236}">
                          <a16:creationId xmlns:a16="http://schemas.microsoft.com/office/drawing/2014/main" id="{73533FBC-58F9-6741-9CB0-7C2A8C6D88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77" name="Picture 76">
                        <a:extLst>
                          <a:ext uri="{FF2B5EF4-FFF2-40B4-BE49-F238E27FC236}">
                            <a16:creationId xmlns:a16="http://schemas.microsoft.com/office/drawing/2014/main" id="{97F4404B-4F51-BE49-8FFE-E7A436E3BCB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8" name="TextBox 77">
                        <a:extLst>
                          <a:ext uri="{FF2B5EF4-FFF2-40B4-BE49-F238E27FC236}">
                            <a16:creationId xmlns:a16="http://schemas.microsoft.com/office/drawing/2014/main" id="{ACC4B054-D2D5-6547-B9C5-5B90B456FF5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7F17CA9-45FB-4B43-938A-6AADB5DC9D59}"/>
                  </a:ext>
                </a:extLst>
              </p:cNvPr>
              <p:cNvSpPr txBox="1"/>
              <p:nvPr/>
            </p:nvSpPr>
            <p:spPr>
              <a:xfrm>
                <a:off x="880143" y="4164569"/>
                <a:ext cx="1294885" cy="33357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sz="10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Grid Storage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9DEFA731-9737-394D-918E-FD39B8A69F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65867" y="4649880"/>
                <a:ext cx="6074585" cy="2995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01BA0A8-E945-3F43-A6ED-02E34E80E87C}"/>
                  </a:ext>
                </a:extLst>
              </p:cNvPr>
              <p:cNvSpPr txBox="1"/>
              <p:nvPr/>
            </p:nvSpPr>
            <p:spPr>
              <a:xfrm>
                <a:off x="4612262" y="4833245"/>
                <a:ext cx="979866" cy="33357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Network</a:t>
                </a:r>
              </a:p>
            </p:txBody>
          </p: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29437C11-1410-6742-8C86-75DA8A3352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7199763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F9DCD515-CD9A-9C4B-AE79-0B81618ED0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6166307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F2B14628-2C3D-684A-A46F-69567C2F53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5135889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F6FCE6FD-DD2F-D248-BC4E-09F53CCD9D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4084566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36B0A191-E28E-9042-89DF-89A2C426C9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2165868" y="4368807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617EDEC3-07D7-FE42-B98C-F2F64A57F64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8238983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A9188613-8DA0-1049-88A3-6E92CAB85F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649559" y="4649880"/>
                <a:ext cx="0" cy="591971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</p:grpSp>
      </p:grp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B5DB84FD-408C-5449-9C7A-7769158BDE3D}"/>
              </a:ext>
            </a:extLst>
          </p:cNvPr>
          <p:cNvSpPr/>
          <p:nvPr/>
        </p:nvSpPr>
        <p:spPr bwMode="auto">
          <a:xfrm>
            <a:off x="1745398" y="1682601"/>
            <a:ext cx="6124858" cy="2664328"/>
          </a:xfrm>
          <a:prstGeom prst="roundRect">
            <a:avLst/>
          </a:prstGeom>
          <a:solidFill>
            <a:schemeClr val="accent5">
              <a:lumMod val="90000"/>
              <a:alpha val="8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rPr>
              <a:t>101010101010101001001001110010100110101000100111001001001001001000010001001001010101001000100000101111001101010101001010101010101100101011000010010101010101001001001001001111100100101110001110111001001001101010100101010111101010101011001001010100101010101001010010100100101001011111111001010101010100101010101010111010011010101001010101011101010101001010101010101010101010101001010010101010111110</a:t>
            </a:r>
          </a:p>
        </p:txBody>
      </p:sp>
    </p:spTree>
    <p:extLst>
      <p:ext uri="{BB962C8B-B14F-4D97-AF65-F5344CB8AC3E}">
        <p14:creationId xmlns:p14="http://schemas.microsoft.com/office/powerpoint/2010/main" val="1632619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06359-73BF-D347-A7ED-E60B4E72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Lake (extending)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87E0D-539A-A248-865D-730C701E9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7B550-C25A-3349-B9C0-12EDC358D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GridPP45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F91D3-6740-6241-8D23-AFA5F3E2E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31C5E4-B478-6844-AA78-E272579F9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75" y="1872942"/>
            <a:ext cx="572192" cy="647036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81A6466D-FE5C-294C-8214-150CC61F434E}"/>
              </a:ext>
            </a:extLst>
          </p:cNvPr>
          <p:cNvGrpSpPr/>
          <p:nvPr/>
        </p:nvGrpSpPr>
        <p:grpSpPr>
          <a:xfrm>
            <a:off x="893290" y="2714495"/>
            <a:ext cx="844501" cy="446651"/>
            <a:chOff x="436624" y="3183620"/>
            <a:chExt cx="844501" cy="44665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724E70E-C2B0-A648-A218-2B429258F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624" y="3183620"/>
              <a:ext cx="446651" cy="446651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F90E718-C217-CE43-859F-C6ECA4E73AC0}"/>
                </a:ext>
              </a:extLst>
            </p:cNvPr>
            <p:cNvSpPr txBox="1"/>
            <p:nvPr/>
          </p:nvSpPr>
          <p:spPr>
            <a:xfrm>
              <a:off x="886786" y="3267194"/>
              <a:ext cx="39433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>
                  <a:solidFill>
                    <a:srgbClr val="92D050"/>
                  </a:solidFill>
                </a:rPr>
                <a:t>FTS</a:t>
              </a:r>
            </a:p>
          </p:txBody>
        </p: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CD969287-0905-FC43-9175-142E79D3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23" y="3370006"/>
            <a:ext cx="594095" cy="545857"/>
          </a:xfrm>
          <a:prstGeom prst="rect">
            <a:avLst/>
          </a:prstGeom>
        </p:spPr>
      </p:pic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0D267229-651D-1044-BE01-B769672BABD4}"/>
              </a:ext>
            </a:extLst>
          </p:cNvPr>
          <p:cNvSpPr/>
          <p:nvPr/>
        </p:nvSpPr>
        <p:spPr bwMode="auto">
          <a:xfrm>
            <a:off x="651510" y="1508760"/>
            <a:ext cx="8189806" cy="3097530"/>
          </a:xfrm>
          <a:prstGeom prst="roundRect">
            <a:avLst/>
          </a:prstGeom>
          <a:noFill/>
          <a:ln w="476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B310DA5E-2373-BF47-902D-0FC321CC6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0731" y="2821452"/>
            <a:ext cx="922399" cy="696381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DF388F81-AF3E-7F46-A214-AB40956A315E}"/>
              </a:ext>
            </a:extLst>
          </p:cNvPr>
          <p:cNvGrpSpPr/>
          <p:nvPr/>
        </p:nvGrpSpPr>
        <p:grpSpPr>
          <a:xfrm>
            <a:off x="1739779" y="1681549"/>
            <a:ext cx="6151900" cy="3039198"/>
            <a:chOff x="1026938" y="1709682"/>
            <a:chExt cx="7128242" cy="352153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CD43D2C-F242-F844-B16A-D8F4AA083652}"/>
                </a:ext>
              </a:extLst>
            </p:cNvPr>
            <p:cNvGrpSpPr/>
            <p:nvPr/>
          </p:nvGrpSpPr>
          <p:grpSpPr>
            <a:xfrm>
              <a:off x="1067500" y="1709682"/>
              <a:ext cx="7087130" cy="601167"/>
              <a:chOff x="1848269" y="1837278"/>
              <a:chExt cx="5519425" cy="601167"/>
            </a:xfrm>
          </p:grpSpPr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id="{B91B377E-1557-B344-B780-8157FC0164D0}"/>
                  </a:ext>
                </a:extLst>
              </p:cNvPr>
              <p:cNvSpPr/>
              <p:nvPr/>
            </p:nvSpPr>
            <p:spPr bwMode="auto">
              <a:xfrm>
                <a:off x="1848269" y="1837278"/>
                <a:ext cx="5516034" cy="265841"/>
              </a:xfrm>
              <a:prstGeom prst="round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>
                    <a:ln>
                      <a:noFill/>
                    </a:ln>
                    <a:solidFill>
                      <a:schemeClr val="accent5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Storage Interoperability Services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447FCA76-4611-B84D-B51E-4E76AEB14566}"/>
                  </a:ext>
                </a:extLst>
              </p:cNvPr>
              <p:cNvSpPr/>
              <p:nvPr/>
            </p:nvSpPr>
            <p:spPr bwMode="auto">
              <a:xfrm>
                <a:off x="1851660" y="2172604"/>
                <a:ext cx="5516034" cy="265841"/>
              </a:xfrm>
              <a:prstGeom prst="roundRect">
                <a:avLst/>
              </a:prstGeom>
              <a:solidFill>
                <a:srgbClr val="CCFF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Asynchronous Data Transfer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8AAEEB9-E720-804F-8AA9-FEF457F3F021}"/>
                </a:ext>
              </a:extLst>
            </p:cNvPr>
            <p:cNvGrpSpPr/>
            <p:nvPr/>
          </p:nvGrpSpPr>
          <p:grpSpPr>
            <a:xfrm>
              <a:off x="1026938" y="2417900"/>
              <a:ext cx="7128242" cy="2813318"/>
              <a:chOff x="835544" y="2148550"/>
              <a:chExt cx="7837648" cy="3093301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8E5E2EDC-763B-5E44-926F-0972990568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5544" y="2148550"/>
                <a:ext cx="2597052" cy="2245478"/>
              </a:xfrm>
              <a:prstGeom prst="rect">
                <a:avLst/>
              </a:prstGeom>
            </p:spPr>
          </p:pic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F49EA5B-79F9-F845-A017-72036C309EE3}"/>
                  </a:ext>
                </a:extLst>
              </p:cNvPr>
              <p:cNvGrpSpPr/>
              <p:nvPr/>
            </p:nvGrpSpPr>
            <p:grpSpPr>
              <a:xfrm>
                <a:off x="1596972" y="2220841"/>
                <a:ext cx="1193851" cy="664204"/>
                <a:chOff x="1596972" y="2211316"/>
                <a:chExt cx="1193851" cy="664204"/>
              </a:xfrm>
            </p:grpSpPr>
            <p:pic>
              <p:nvPicPr>
                <p:cNvPr id="103" name="Picture 102">
                  <a:extLst>
                    <a:ext uri="{FF2B5EF4-FFF2-40B4-BE49-F238E27FC236}">
                      <a16:creationId xmlns:a16="http://schemas.microsoft.com/office/drawing/2014/main" id="{E3929D76-7C85-4A43-A739-B2A947589C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596972" y="2211316"/>
                  <a:ext cx="1193851" cy="664204"/>
                </a:xfrm>
                <a:prstGeom prst="rect">
                  <a:avLst/>
                </a:prstGeom>
              </p:spPr>
            </p:pic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BAC837EF-3D68-1143-A515-E7DD0A65CB1D}"/>
                    </a:ext>
                  </a:extLst>
                </p:cNvPr>
                <p:cNvSpPr txBox="1"/>
                <p:nvPr/>
              </p:nvSpPr>
              <p:spPr>
                <a:xfrm>
                  <a:off x="1854832" y="2365341"/>
                  <a:ext cx="828182" cy="4547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36000" tIns="90000" rIns="36000" bIns="90000" rtlCol="0">
                  <a:spAutoFit/>
                </a:bodyPr>
                <a:lstStyle/>
                <a:p>
                  <a:r>
                    <a:rPr lang="en-US" sz="1000" b="0" dirty="0">
                      <a:solidFill>
                        <a:srgbClr val="00009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Compute</a:t>
                  </a:r>
                </a:p>
              </p:txBody>
            </p:sp>
          </p:grp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F07F9439-62C0-9945-90A9-9E4D03484E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70979" y="2960260"/>
                <a:ext cx="1589515" cy="1468240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96E081F4-76F7-474A-AADB-A18B5A0116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56914" y="3038255"/>
                <a:ext cx="960259" cy="1230546"/>
              </a:xfrm>
              <a:prstGeom prst="rect">
                <a:avLst/>
              </a:prstGeom>
            </p:spPr>
          </p:pic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285C8FE-AFEF-FC49-BD1D-B94E21C84D1B}"/>
                  </a:ext>
                </a:extLst>
              </p:cNvPr>
              <p:cNvSpPr txBox="1"/>
              <p:nvPr/>
            </p:nvSpPr>
            <p:spPr>
              <a:xfrm>
                <a:off x="2101499" y="4164569"/>
                <a:ext cx="1501072" cy="33357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Tape Storage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6EA5868-7584-B045-9D3C-ED4314746E92}"/>
                  </a:ext>
                </a:extLst>
              </p:cNvPr>
              <p:cNvSpPr txBox="1"/>
              <p:nvPr/>
            </p:nvSpPr>
            <p:spPr>
              <a:xfrm>
                <a:off x="1730323" y="2985420"/>
                <a:ext cx="1042409" cy="208482"/>
              </a:xfrm>
              <a:prstGeom prst="rect">
                <a:avLst/>
              </a:prstGeom>
              <a:solidFill>
                <a:srgbClr val="E9E9E9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b="0" dirty="0">
                    <a:solidFill>
                      <a:schemeClr val="tx1"/>
                    </a:solidFill>
                    <a:latin typeface="Courier New" panose="02070309020205020404" pitchFamily="49" charset="0"/>
                    <a:ea typeface="+mn-ea"/>
                    <a:cs typeface="Courier New" panose="02070309020205020404" pitchFamily="49" charset="0"/>
                  </a:rPr>
                  <a:t>RAL Tier-1</a:t>
                </a: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E712FA7-237D-C048-B159-E843E3FC0952}"/>
                  </a:ext>
                </a:extLst>
              </p:cNvPr>
              <p:cNvGrpSpPr/>
              <p:nvPr/>
            </p:nvGrpSpPr>
            <p:grpSpPr>
              <a:xfrm>
                <a:off x="3668635" y="2148550"/>
                <a:ext cx="5004557" cy="2233903"/>
                <a:chOff x="3668635" y="2148550"/>
                <a:chExt cx="5004557" cy="2233903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B399F64A-BAFE-8B4C-823B-A252CB697BAE}"/>
                    </a:ext>
                  </a:extLst>
                </p:cNvPr>
                <p:cNvGrpSpPr/>
                <p:nvPr/>
              </p:nvGrpSpPr>
              <p:grpSpPr>
                <a:xfrm>
                  <a:off x="3668635" y="2148550"/>
                  <a:ext cx="864019" cy="2222328"/>
                  <a:chOff x="3668635" y="2148550"/>
                  <a:chExt cx="864019" cy="2222328"/>
                </a:xfrm>
              </p:grpSpPr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AAE8A4D5-1ACC-D142-92CF-9822350E171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668635" y="2148550"/>
                    <a:ext cx="864019" cy="2222328"/>
                  </a:xfrm>
                  <a:prstGeom prst="rect">
                    <a:avLst/>
                  </a:prstGeom>
                </p:spPr>
              </p:pic>
              <p:sp>
                <p:nvSpPr>
                  <p:cNvPr id="98" name="Rectangle 97">
                    <a:extLst>
                      <a:ext uri="{FF2B5EF4-FFF2-40B4-BE49-F238E27FC236}">
                        <a16:creationId xmlns:a16="http://schemas.microsoft.com/office/drawing/2014/main" id="{A1EC5286-FDCD-F345-A1C1-80C438BCF0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046" y="2741290"/>
                    <a:ext cx="843003" cy="947661"/>
                  </a:xfrm>
                  <a:prstGeom prst="rect">
                    <a:avLst/>
                  </a:prstGeom>
                  <a:solidFill>
                    <a:srgbClr val="E9E9E9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1" i="0" u="none" strike="noStrike" cap="none" normalizeH="0" baseline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endParaRPr>
                  </a:p>
                </p:txBody>
              </p:sp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8DD702C8-BD25-1040-B888-5F8A3D875699}"/>
                      </a:ext>
                    </a:extLst>
                  </p:cNvPr>
                  <p:cNvSpPr txBox="1"/>
                  <p:nvPr/>
                </p:nvSpPr>
                <p:spPr>
                  <a:xfrm>
                    <a:off x="3684986" y="3242889"/>
                    <a:ext cx="760090" cy="218906"/>
                  </a:xfrm>
                  <a:prstGeom prst="rect">
                    <a:avLst/>
                  </a:prstGeom>
                  <a:solidFill>
                    <a:srgbClr val="E9E9E9"/>
                  </a:solidFill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050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rPr>
                      <a:t>  QMUL </a:t>
                    </a:r>
                  </a:p>
                </p:txBody>
              </p:sp>
              <p:grpSp>
                <p:nvGrpSpPr>
                  <p:cNvPr id="100" name="Group 99">
                    <a:extLst>
                      <a:ext uri="{FF2B5EF4-FFF2-40B4-BE49-F238E27FC236}">
                        <a16:creationId xmlns:a16="http://schemas.microsoft.com/office/drawing/2014/main" id="{CCE7667F-9077-5A44-8E5A-6FD3CA5402D9}"/>
                      </a:ext>
                    </a:extLst>
                  </p:cNvPr>
                  <p:cNvGrpSpPr/>
                  <p:nvPr/>
                </p:nvGrpSpPr>
                <p:grpSpPr>
                  <a:xfrm>
                    <a:off x="3681730" y="2185061"/>
                    <a:ext cx="835485" cy="623626"/>
                    <a:chOff x="1596972" y="2211316"/>
                    <a:chExt cx="1193851" cy="664204"/>
                  </a:xfrm>
                </p:grpSpPr>
                <p:pic>
                  <p:nvPicPr>
                    <p:cNvPr id="101" name="Picture 100">
                      <a:extLst>
                        <a:ext uri="{FF2B5EF4-FFF2-40B4-BE49-F238E27FC236}">
                          <a16:creationId xmlns:a16="http://schemas.microsoft.com/office/drawing/2014/main" id="{D7303383-8F47-A241-8B77-460BA4519D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1596972" y="2211316"/>
                      <a:ext cx="1193851" cy="66420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02" name="TextBox 101">
                      <a:extLst>
                        <a:ext uri="{FF2B5EF4-FFF2-40B4-BE49-F238E27FC236}">
                          <a16:creationId xmlns:a16="http://schemas.microsoft.com/office/drawing/2014/main" id="{BA40621C-5DCA-C947-8BCA-99FD3579BA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59370" y="2382249"/>
                      <a:ext cx="662080" cy="3732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none" lIns="36000" tIns="90000" rIns="36000" bIns="90000" rtlCol="0">
                      <a:spAutoFit/>
                    </a:bodyPr>
                    <a:lstStyle/>
                    <a:p>
                      <a:r>
                        <a:rPr lang="en-US" sz="5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Compute</a:t>
                      </a:r>
                      <a:endParaRPr lang="en-US" sz="800" b="0" dirty="0">
                        <a:solidFill>
                          <a:srgbClr val="00009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p:txBody>
                </p:sp>
              </p:grp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FD11DA34-6438-1D45-A1BF-D7497E230306}"/>
                    </a:ext>
                  </a:extLst>
                </p:cNvPr>
                <p:cNvGrpSpPr/>
                <p:nvPr/>
              </p:nvGrpSpPr>
              <p:grpSpPr>
                <a:xfrm>
                  <a:off x="4715685" y="2160125"/>
                  <a:ext cx="3957507" cy="2222328"/>
                  <a:chOff x="5279396" y="3102612"/>
                  <a:chExt cx="3957507" cy="2222328"/>
                </a:xfrm>
              </p:grpSpPr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F2AEB963-D79D-834D-9D97-197016346461}"/>
                      </a:ext>
                    </a:extLst>
                  </p:cNvPr>
                  <p:cNvGrpSpPr/>
                  <p:nvPr/>
                </p:nvGrpSpPr>
                <p:grpSpPr>
                  <a:xfrm>
                    <a:off x="5279396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91" name="Picture 90">
                      <a:extLst>
                        <a:ext uri="{FF2B5EF4-FFF2-40B4-BE49-F238E27FC236}">
                          <a16:creationId xmlns:a16="http://schemas.microsoft.com/office/drawing/2014/main" id="{DA5CD0C8-1F13-5141-B486-8DAD509139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2" name="Rectangle 91">
                      <a:extLst>
                        <a:ext uri="{FF2B5EF4-FFF2-40B4-BE49-F238E27FC236}">
                          <a16:creationId xmlns:a16="http://schemas.microsoft.com/office/drawing/2014/main" id="{1031DBBD-23B7-9A41-88F0-041C03CE3A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93" name="TextBox 92">
                      <a:extLst>
                        <a:ext uri="{FF2B5EF4-FFF2-40B4-BE49-F238E27FC236}">
                          <a16:creationId xmlns:a16="http://schemas.microsoft.com/office/drawing/2014/main" id="{9305C124-CF80-864A-8B07-678DBC2BE9D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84986" y="3242889"/>
                      <a:ext cx="651506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  IC </a:t>
                      </a:r>
                    </a:p>
                  </p:txBody>
                </p:sp>
                <p:grpSp>
                  <p:nvGrpSpPr>
                    <p:cNvPr id="94" name="Group 93">
                      <a:extLst>
                        <a:ext uri="{FF2B5EF4-FFF2-40B4-BE49-F238E27FC236}">
                          <a16:creationId xmlns:a16="http://schemas.microsoft.com/office/drawing/2014/main" id="{E3989855-C35D-044E-A97B-054BFAB220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95" name="Picture 94">
                        <a:extLst>
                          <a:ext uri="{FF2B5EF4-FFF2-40B4-BE49-F238E27FC236}">
                            <a16:creationId xmlns:a16="http://schemas.microsoft.com/office/drawing/2014/main" id="{24716F9D-B346-454C-B14D-B44721720BF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96" name="TextBox 95">
                        <a:extLst>
                          <a:ext uri="{FF2B5EF4-FFF2-40B4-BE49-F238E27FC236}">
                            <a16:creationId xmlns:a16="http://schemas.microsoft.com/office/drawing/2014/main" id="{45D18B62-CE61-EB4C-918C-0C3F2F66446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0" name="Group 69">
                    <a:extLst>
                      <a:ext uri="{FF2B5EF4-FFF2-40B4-BE49-F238E27FC236}">
                        <a16:creationId xmlns:a16="http://schemas.microsoft.com/office/drawing/2014/main" id="{E5B6E308-88C7-8348-91AA-C66634A824B4}"/>
                      </a:ext>
                    </a:extLst>
                  </p:cNvPr>
                  <p:cNvGrpSpPr/>
                  <p:nvPr/>
                </p:nvGrpSpPr>
                <p:grpSpPr>
                  <a:xfrm>
                    <a:off x="6311607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85" name="Picture 84">
                      <a:extLst>
                        <a:ext uri="{FF2B5EF4-FFF2-40B4-BE49-F238E27FC236}">
                          <a16:creationId xmlns:a16="http://schemas.microsoft.com/office/drawing/2014/main" id="{4C07AB58-799E-6241-8575-11CC3DFDB5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6" name="Rectangle 85">
                      <a:extLst>
                        <a:ext uri="{FF2B5EF4-FFF2-40B4-BE49-F238E27FC236}">
                          <a16:creationId xmlns:a16="http://schemas.microsoft.com/office/drawing/2014/main" id="{26640B84-8B3A-F44E-A149-0164242976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87" name="TextBox 86">
                      <a:extLst>
                        <a:ext uri="{FF2B5EF4-FFF2-40B4-BE49-F238E27FC236}">
                          <a16:creationId xmlns:a16="http://schemas.microsoft.com/office/drawing/2014/main" id="{BF122A25-BD42-1A4D-AF1E-4DF2771F594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34544" y="3242889"/>
                      <a:ext cx="760091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Glasgow</a:t>
                      </a:r>
                    </a:p>
                  </p:txBody>
                </p:sp>
                <p:grpSp>
                  <p:nvGrpSpPr>
                    <p:cNvPr id="88" name="Group 87">
                      <a:extLst>
                        <a:ext uri="{FF2B5EF4-FFF2-40B4-BE49-F238E27FC236}">
                          <a16:creationId xmlns:a16="http://schemas.microsoft.com/office/drawing/2014/main" id="{ED1E8BCA-1611-064A-84D0-E924759D65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89" name="Picture 88">
                        <a:extLst>
                          <a:ext uri="{FF2B5EF4-FFF2-40B4-BE49-F238E27FC236}">
                            <a16:creationId xmlns:a16="http://schemas.microsoft.com/office/drawing/2014/main" id="{FDBCC153-83EF-E94B-8E9E-EBD075B5B1B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90" name="TextBox 89">
                        <a:extLst>
                          <a:ext uri="{FF2B5EF4-FFF2-40B4-BE49-F238E27FC236}">
                            <a16:creationId xmlns:a16="http://schemas.microsoft.com/office/drawing/2014/main" id="{693C9EAD-1A18-A44B-B53E-1491B81D4E2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883A2A54-5582-6340-A909-CA04877636C3}"/>
                      </a:ext>
                    </a:extLst>
                  </p:cNvPr>
                  <p:cNvGrpSpPr/>
                  <p:nvPr/>
                </p:nvGrpSpPr>
                <p:grpSpPr>
                  <a:xfrm>
                    <a:off x="7340673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79" name="Picture 78">
                      <a:extLst>
                        <a:ext uri="{FF2B5EF4-FFF2-40B4-BE49-F238E27FC236}">
                          <a16:creationId xmlns:a16="http://schemas.microsoft.com/office/drawing/2014/main" id="{1AF8700C-5DCA-9D46-AC2F-AE87261E34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0" name="Rectangle 79">
                      <a:extLst>
                        <a:ext uri="{FF2B5EF4-FFF2-40B4-BE49-F238E27FC236}">
                          <a16:creationId xmlns:a16="http://schemas.microsoft.com/office/drawing/2014/main" id="{859A2EF7-7809-C841-88BB-55465C2391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81" name="TextBox 80">
                      <a:extLst>
                        <a:ext uri="{FF2B5EF4-FFF2-40B4-BE49-F238E27FC236}">
                          <a16:creationId xmlns:a16="http://schemas.microsoft.com/office/drawing/2014/main" id="{6488B4B9-B7C4-C246-ADE4-E7D713DBDAF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80844" y="3242889"/>
                      <a:ext cx="760091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ctr"/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 Man  </a:t>
                      </a:r>
                    </a:p>
                  </p:txBody>
                </p:sp>
                <p:grpSp>
                  <p:nvGrpSpPr>
                    <p:cNvPr id="82" name="Group 81">
                      <a:extLst>
                        <a:ext uri="{FF2B5EF4-FFF2-40B4-BE49-F238E27FC236}">
                          <a16:creationId xmlns:a16="http://schemas.microsoft.com/office/drawing/2014/main" id="{186EA53A-705D-FC42-A7CE-1907CD0E2F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83" name="Picture 82">
                        <a:extLst>
                          <a:ext uri="{FF2B5EF4-FFF2-40B4-BE49-F238E27FC236}">
                            <a16:creationId xmlns:a16="http://schemas.microsoft.com/office/drawing/2014/main" id="{8BE0DEBA-55C9-AD41-B577-94CA1E5B688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84" name="TextBox 83">
                        <a:extLst>
                          <a:ext uri="{FF2B5EF4-FFF2-40B4-BE49-F238E27FC236}">
                            <a16:creationId xmlns:a16="http://schemas.microsoft.com/office/drawing/2014/main" id="{9863FAFE-60BE-5745-853C-92770A028F9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6E3CD34D-8884-904C-B475-27F39BA58100}"/>
                      </a:ext>
                    </a:extLst>
                  </p:cNvPr>
                  <p:cNvGrpSpPr/>
                  <p:nvPr/>
                </p:nvGrpSpPr>
                <p:grpSpPr>
                  <a:xfrm>
                    <a:off x="8372884" y="3102612"/>
                    <a:ext cx="864019" cy="2222328"/>
                    <a:chOff x="3668635" y="2148550"/>
                    <a:chExt cx="864019" cy="2222328"/>
                  </a:xfrm>
                </p:grpSpPr>
                <p:pic>
                  <p:nvPicPr>
                    <p:cNvPr id="73" name="Picture 72">
                      <a:extLst>
                        <a:ext uri="{FF2B5EF4-FFF2-40B4-BE49-F238E27FC236}">
                          <a16:creationId xmlns:a16="http://schemas.microsoft.com/office/drawing/2014/main" id="{FBC223A4-3100-C441-8D11-692B0E10634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3668635" y="2148550"/>
                      <a:ext cx="864019" cy="222232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6646A921-7514-4A46-9651-A6E712D1D4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89046" y="2741290"/>
                      <a:ext cx="843003" cy="947661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rebuchet MS" pitchFamily="-108" charset="0"/>
                        <a:ea typeface="Arial" pitchFamily="-108" charset="0"/>
                        <a:cs typeface="Arial" pitchFamily="-108" charset="0"/>
                      </a:endParaRPr>
                    </a:p>
                  </p:txBody>
                </p:sp>
                <p:sp>
                  <p:nvSpPr>
                    <p:cNvPr id="75" name="TextBox 74">
                      <a:extLst>
                        <a:ext uri="{FF2B5EF4-FFF2-40B4-BE49-F238E27FC236}">
                          <a16:creationId xmlns:a16="http://schemas.microsoft.com/office/drawing/2014/main" id="{C3B750BC-8608-2D44-B678-23796A68755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84986" y="3242889"/>
                      <a:ext cx="760090" cy="218906"/>
                    </a:xfrm>
                    <a:prstGeom prst="rect">
                      <a:avLst/>
                    </a:prstGeom>
                    <a:solidFill>
                      <a:srgbClr val="E9E9E9"/>
                    </a:solidFill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 Lan  </a:t>
                      </a:r>
                    </a:p>
                  </p:txBody>
                </p:sp>
                <p:grpSp>
                  <p:nvGrpSpPr>
                    <p:cNvPr id="76" name="Group 75">
                      <a:extLst>
                        <a:ext uri="{FF2B5EF4-FFF2-40B4-BE49-F238E27FC236}">
                          <a16:creationId xmlns:a16="http://schemas.microsoft.com/office/drawing/2014/main" id="{73533FBC-58F9-6741-9CB0-7C2A8C6D88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81730" y="2185061"/>
                      <a:ext cx="835485" cy="623626"/>
                      <a:chOff x="1596972" y="2211316"/>
                      <a:chExt cx="1193851" cy="664204"/>
                    </a:xfrm>
                  </p:grpSpPr>
                  <p:pic>
                    <p:nvPicPr>
                      <p:cNvPr id="77" name="Picture 76">
                        <a:extLst>
                          <a:ext uri="{FF2B5EF4-FFF2-40B4-BE49-F238E27FC236}">
                            <a16:creationId xmlns:a16="http://schemas.microsoft.com/office/drawing/2014/main" id="{97F4404B-4F51-BE49-8FFE-E7A436E3BCB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6972" y="2211316"/>
                        <a:ext cx="1193851" cy="664204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8" name="TextBox 77">
                        <a:extLst>
                          <a:ext uri="{FF2B5EF4-FFF2-40B4-BE49-F238E27FC236}">
                            <a16:creationId xmlns:a16="http://schemas.microsoft.com/office/drawing/2014/main" id="{ACC4B054-D2D5-6547-B9C5-5B90B456FF5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370" y="2382249"/>
                        <a:ext cx="662080" cy="3732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none" lIns="36000" tIns="90000" rIns="36000" bIns="90000" rtlCol="0">
                        <a:spAutoFit/>
                      </a:bodyPr>
                      <a:lstStyle/>
                      <a:p>
                        <a:r>
                          <a:rPr lang="en-US" sz="500" b="0" dirty="0">
                            <a:solidFill>
                              <a:srgbClr val="000090"/>
                            </a:solidFill>
                            <a:latin typeface="Courier New" panose="02070309020205020404" pitchFamily="49" charset="0"/>
                            <a:cs typeface="Courier New" panose="02070309020205020404" pitchFamily="49" charset="0"/>
                          </a:rPr>
                          <a:t>Compute</a:t>
                        </a:r>
                        <a:endParaRPr lang="en-US" sz="800" b="0" dirty="0">
                          <a:solidFill>
                            <a:srgbClr val="00009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7F17CA9-45FB-4B43-938A-6AADB5DC9D59}"/>
                  </a:ext>
                </a:extLst>
              </p:cNvPr>
              <p:cNvSpPr txBox="1"/>
              <p:nvPr/>
            </p:nvSpPr>
            <p:spPr>
              <a:xfrm>
                <a:off x="880143" y="4164569"/>
                <a:ext cx="1294885" cy="33357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sz="10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Grid Storage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9DEFA731-9737-394D-918E-FD39B8A69F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65867" y="4649880"/>
                <a:ext cx="6074585" cy="2995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01BA0A8-E945-3F43-A6ED-02E34E80E87C}"/>
                  </a:ext>
                </a:extLst>
              </p:cNvPr>
              <p:cNvSpPr txBox="1"/>
              <p:nvPr/>
            </p:nvSpPr>
            <p:spPr>
              <a:xfrm>
                <a:off x="4612262" y="4833245"/>
                <a:ext cx="979866" cy="333571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0" dirty="0">
                    <a:solidFill>
                      <a:srgbClr val="00009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Network</a:t>
                </a:r>
              </a:p>
            </p:txBody>
          </p: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29437C11-1410-6742-8C86-75DA8A3352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7199763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F9DCD515-CD9A-9C4B-AE79-0B81618ED0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6166307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F2B14628-2C3D-684A-A46F-69567C2F53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5135889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F6FCE6FD-DD2F-D248-BC4E-09F53CCD9D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4084566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36B0A191-E28E-9042-89DF-89A2C426C9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2165868" y="4368807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617EDEC3-07D7-FE42-B98C-F2F64A57F64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8238983" y="4368806"/>
                <a:ext cx="0" cy="292890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A9188613-8DA0-1049-88A3-6E92CAB85F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649559" y="4649880"/>
                <a:ext cx="0" cy="591971"/>
              </a:xfrm>
              <a:prstGeom prst="straightConnector1">
                <a:avLst/>
              </a:prstGeom>
              <a:noFill/>
              <a:ln w="47625" cap="flat" cmpd="sng" algn="ctr">
                <a:solidFill>
                  <a:srgbClr val="FFCF3F"/>
                </a:solidFill>
                <a:prstDash val="solid"/>
                <a:round/>
                <a:headEnd type="oval" w="med" len="med"/>
                <a:tailEnd type="oval"/>
              </a:ln>
              <a:effectLst/>
            </p:spPr>
          </p:cxnSp>
        </p:grpSp>
      </p:grp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B5DB84FD-408C-5449-9C7A-7769158BDE3D}"/>
              </a:ext>
            </a:extLst>
          </p:cNvPr>
          <p:cNvSpPr/>
          <p:nvPr/>
        </p:nvSpPr>
        <p:spPr bwMode="auto">
          <a:xfrm>
            <a:off x="1745398" y="1682601"/>
            <a:ext cx="6124858" cy="2664328"/>
          </a:xfrm>
          <a:prstGeom prst="roundRect">
            <a:avLst/>
          </a:prstGeom>
          <a:solidFill>
            <a:schemeClr val="accent5">
              <a:lumMod val="90000"/>
              <a:alpha val="8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rPr>
              <a:t>101010101010101001001001110010100110101000100111001001001001001000010001001001010101001000100000101111001101010101001010101010101100101011000010010101010101001001001001001111100100101110001110111001001001101010100101010111101010101011001001010100101010101001010010100100101001011111111001010101010100101010101010111010011010101001010101011101010101001010101010101010101010101001010010101010111110</a:t>
            </a:r>
          </a:p>
        </p:txBody>
      </p: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3D96A06D-83BD-024C-BD40-0352243A0160}"/>
              </a:ext>
            </a:extLst>
          </p:cNvPr>
          <p:cNvSpPr/>
          <p:nvPr/>
        </p:nvSpPr>
        <p:spPr bwMode="auto">
          <a:xfrm>
            <a:off x="1868188" y="4761011"/>
            <a:ext cx="5516034" cy="265841"/>
          </a:xfrm>
          <a:prstGeom prst="round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accent5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rPr>
              <a:t>Caching and Content Delivery Services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04511E9-C253-B942-AC33-A83FB142BB1E}"/>
              </a:ext>
            </a:extLst>
          </p:cNvPr>
          <p:cNvGrpSpPr/>
          <p:nvPr/>
        </p:nvGrpSpPr>
        <p:grpSpPr>
          <a:xfrm>
            <a:off x="1745397" y="5061142"/>
            <a:ext cx="2056621" cy="1249219"/>
            <a:chOff x="1745397" y="5018610"/>
            <a:chExt cx="2056621" cy="1249219"/>
          </a:xfrm>
        </p:grpSpPr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26927608-4AFB-0747-B79D-18976CECEB1E}"/>
                </a:ext>
              </a:extLst>
            </p:cNvPr>
            <p:cNvSpPr/>
            <p:nvPr/>
          </p:nvSpPr>
          <p:spPr bwMode="auto">
            <a:xfrm>
              <a:off x="1745397" y="5284849"/>
              <a:ext cx="2056621" cy="9829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Grid Compute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b="0" dirty="0">
                  <a:solidFill>
                    <a:schemeClr val="tx1"/>
                  </a:solidFill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Birmingham, Bristol, Brunel, Durham, Edinburgh, Liverpool, Oxford, PPD, RHUL, Sheffield, Sussex, UCL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endParaRPr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D9727EE9-660D-204C-AC40-D5EC1296887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847270" y="5018610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534C5C8-3ED8-AD4E-B8EE-1D94F43334E5}"/>
              </a:ext>
            </a:extLst>
          </p:cNvPr>
          <p:cNvGrpSpPr/>
          <p:nvPr/>
        </p:nvGrpSpPr>
        <p:grpSpPr>
          <a:xfrm>
            <a:off x="3925683" y="5061142"/>
            <a:ext cx="1014024" cy="1249219"/>
            <a:chOff x="3925683" y="5018610"/>
            <a:chExt cx="1014024" cy="1249219"/>
          </a:xfrm>
        </p:grpSpPr>
        <p:sp>
          <p:nvSpPr>
            <p:cNvPr id="111" name="Rounded Rectangle 110">
              <a:extLst>
                <a:ext uri="{FF2B5EF4-FFF2-40B4-BE49-F238E27FC236}">
                  <a16:creationId xmlns:a16="http://schemas.microsoft.com/office/drawing/2014/main" id="{FECE7D7E-79F1-4E46-8B1A-D6F556407C78}"/>
                </a:ext>
              </a:extLst>
            </p:cNvPr>
            <p:cNvSpPr/>
            <p:nvPr/>
          </p:nvSpPr>
          <p:spPr bwMode="auto">
            <a:xfrm>
              <a:off x="3925683" y="5284849"/>
              <a:ext cx="1014024" cy="9829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Cloud Compute</a:t>
              </a:r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A3B30B71-D1E2-CF43-9D62-173448451F1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459765" y="5018610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BF6A44AC-5AF5-4F4C-BA85-7851EA0CF39B}"/>
              </a:ext>
            </a:extLst>
          </p:cNvPr>
          <p:cNvGrpSpPr/>
          <p:nvPr/>
        </p:nvGrpSpPr>
        <p:grpSpPr>
          <a:xfrm>
            <a:off x="5027705" y="5061142"/>
            <a:ext cx="1014024" cy="1254878"/>
            <a:chOff x="5027705" y="5018610"/>
            <a:chExt cx="1014024" cy="1254878"/>
          </a:xfrm>
        </p:grpSpPr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395A71CD-CD91-5B45-B49F-AB7BF595D1DE}"/>
                </a:ext>
              </a:extLst>
            </p:cNvPr>
            <p:cNvSpPr/>
            <p:nvPr/>
          </p:nvSpPr>
          <p:spPr bwMode="auto">
            <a:xfrm>
              <a:off x="5027705" y="5290508"/>
              <a:ext cx="1014024" cy="9829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HPC Compute</a:t>
              </a: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4130CA95-A5C8-8D44-85F7-0DAAF988C0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558526" y="5018610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D59676B-D663-B546-9FB8-1471925179DC}"/>
              </a:ext>
            </a:extLst>
          </p:cNvPr>
          <p:cNvGrpSpPr/>
          <p:nvPr/>
        </p:nvGrpSpPr>
        <p:grpSpPr>
          <a:xfrm>
            <a:off x="6152587" y="5061142"/>
            <a:ext cx="1354428" cy="1258454"/>
            <a:chOff x="6152587" y="5018610"/>
            <a:chExt cx="1354428" cy="1258454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B1904D3C-B640-4C46-B1DD-F1BDB0381198}"/>
                </a:ext>
              </a:extLst>
            </p:cNvPr>
            <p:cNvSpPr/>
            <p:nvPr/>
          </p:nvSpPr>
          <p:spPr bwMode="auto">
            <a:xfrm>
              <a:off x="6152587" y="5294084"/>
              <a:ext cx="1354428" cy="9829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Commercial Compute</a:t>
              </a:r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0846BED8-906F-A540-8FD9-BB746610A7A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847788" y="5018610"/>
              <a:ext cx="0" cy="292890"/>
            </a:xfrm>
            <a:prstGeom prst="straightConnector1">
              <a:avLst/>
            </a:prstGeom>
            <a:noFill/>
            <a:ln w="47625" cap="flat" cmpd="sng" algn="ctr">
              <a:solidFill>
                <a:srgbClr val="FFCF3F"/>
              </a:solidFill>
              <a:prstDash val="solid"/>
              <a:round/>
              <a:headEnd type="oval" w="med" len="med"/>
              <a:tailEnd type="oval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2390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0DC56-A516-7145-B6FA-1A4D14DC5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115" y="95250"/>
            <a:ext cx="5617191" cy="1066800"/>
          </a:xfrm>
        </p:spPr>
        <p:txBody>
          <a:bodyPr/>
          <a:lstStyle/>
          <a:p>
            <a:r>
              <a:rPr lang="en-US" dirty="0"/>
              <a:t>So what do sites look like?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3A2EB-5332-8048-9DFF-4D3F00D85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3999"/>
            <a:ext cx="8534400" cy="5045075"/>
          </a:xfrm>
        </p:spPr>
        <p:txBody>
          <a:bodyPr/>
          <a:lstStyle/>
          <a:p>
            <a:r>
              <a:rPr lang="en-US" dirty="0"/>
              <a:t>Do core sites look much difference from now?</a:t>
            </a:r>
          </a:p>
          <a:p>
            <a:pPr lvl="1"/>
            <a:r>
              <a:rPr lang="en-US" dirty="0"/>
              <a:t>Large amounts of storage </a:t>
            </a:r>
            <a:r>
              <a:rPr lang="en-US" dirty="0">
                <a:solidFill>
                  <a:srgbClr val="FFC000"/>
                </a:solidFill>
              </a:rPr>
              <a:t>in a scalable/supported system.</a:t>
            </a:r>
            <a:endParaRPr lang="en-US" dirty="0"/>
          </a:p>
          <a:p>
            <a:pPr lvl="1"/>
            <a:r>
              <a:rPr lang="en-US" dirty="0"/>
              <a:t>Excellent network connectivity, </a:t>
            </a:r>
            <a:r>
              <a:rPr lang="en-US" dirty="0">
                <a:solidFill>
                  <a:srgbClr val="FFC000"/>
                </a:solidFill>
              </a:rPr>
              <a:t>growing as needed.</a:t>
            </a:r>
            <a:endParaRPr lang="en-US" dirty="0"/>
          </a:p>
          <a:p>
            <a:pPr lvl="1"/>
            <a:r>
              <a:rPr lang="en-US" dirty="0" err="1">
                <a:solidFill>
                  <a:srgbClr val="FFC000"/>
                </a:solidFill>
              </a:rPr>
              <a:t>Rucio</a:t>
            </a:r>
            <a:r>
              <a:rPr lang="en-US" dirty="0">
                <a:solidFill>
                  <a:srgbClr val="FFC000"/>
                </a:solidFill>
              </a:rPr>
              <a:t> and other data services.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QoS implementation</a:t>
            </a:r>
          </a:p>
          <a:p>
            <a:pPr lvl="1"/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5ED4B-3828-C144-841C-88FDFBF17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6D3F9-D72F-BB4D-90B7-D0970E35C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GridP45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0B57B-DCB6-5544-93E6-9E497FF38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24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17F59-48A2-0B45-A357-C7E8AC513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116" y="95250"/>
            <a:ext cx="5595926" cy="1066800"/>
          </a:xfrm>
        </p:spPr>
        <p:txBody>
          <a:bodyPr/>
          <a:lstStyle/>
          <a:p>
            <a:r>
              <a:rPr lang="en-US" dirty="0"/>
              <a:t>So what do sites look like?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7655F-1099-2442-A65B-D26308013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85777"/>
            <a:ext cx="8534400" cy="4724400"/>
          </a:xfrm>
        </p:spPr>
        <p:txBody>
          <a:bodyPr/>
          <a:lstStyle/>
          <a:p>
            <a:r>
              <a:rPr lang="en-US" dirty="0"/>
              <a:t>Do we yet know how to define the non-core sites that plug into the </a:t>
            </a:r>
            <a:r>
              <a:rPr lang="en-US" dirty="0" err="1"/>
              <a:t>datalake</a:t>
            </a:r>
            <a:r>
              <a:rPr lang="en-US" dirty="0"/>
              <a:t> core?</a:t>
            </a:r>
          </a:p>
          <a:p>
            <a:pPr lvl="1"/>
            <a:r>
              <a:rPr lang="en-US" dirty="0">
                <a:solidFill>
                  <a:srgbClr val="00C1C3"/>
                </a:solidFill>
              </a:rPr>
              <a:t>Caching and/or remote access?</a:t>
            </a:r>
          </a:p>
          <a:p>
            <a:pPr lvl="1"/>
            <a:r>
              <a:rPr lang="en-US" dirty="0">
                <a:solidFill>
                  <a:srgbClr val="00C1C3"/>
                </a:solidFill>
              </a:rPr>
              <a:t>Network requirements or limitations?</a:t>
            </a:r>
          </a:p>
          <a:p>
            <a:pPr lvl="1"/>
            <a:r>
              <a:rPr lang="en-US" dirty="0">
                <a:solidFill>
                  <a:srgbClr val="00C1C3"/>
                </a:solidFill>
              </a:rPr>
              <a:t>Attached to Tier-1 or a particular Tier-2, or just “the lake”?</a:t>
            </a:r>
          </a:p>
          <a:p>
            <a:pPr lvl="1"/>
            <a:r>
              <a:rPr lang="en-US" dirty="0">
                <a:solidFill>
                  <a:srgbClr val="00C1C3"/>
                </a:solidFill>
              </a:rPr>
              <a:t>What is the future of, or beyond, DPM?</a:t>
            </a:r>
          </a:p>
          <a:p>
            <a:pPr lvl="1"/>
            <a:r>
              <a:rPr lang="en-US" dirty="0">
                <a:solidFill>
                  <a:srgbClr val="00C1C3"/>
                </a:solidFill>
              </a:rPr>
              <a:t>Staff requirements – consolidation of storage is about allowing overall limited effort to overall deliver more.</a:t>
            </a:r>
          </a:p>
          <a:p>
            <a:pPr lvl="1"/>
            <a:r>
              <a:rPr lang="en-US" dirty="0">
                <a:solidFill>
                  <a:srgbClr val="00C1C3"/>
                </a:solidFill>
              </a:rPr>
              <a:t>How is CPU presented?</a:t>
            </a:r>
          </a:p>
          <a:p>
            <a:pPr lvl="2"/>
            <a:r>
              <a:rPr lang="en-US" dirty="0">
                <a:solidFill>
                  <a:srgbClr val="00C1C3"/>
                </a:solidFill>
              </a:rPr>
              <a:t>Recommended single, supported,  CE technology?</a:t>
            </a:r>
          </a:p>
          <a:p>
            <a:pPr lvl="2"/>
            <a:r>
              <a:rPr lang="en-US" dirty="0">
                <a:solidFill>
                  <a:srgbClr val="00C1C3"/>
                </a:solidFill>
              </a:rPr>
              <a:t>Defined role for VAC?</a:t>
            </a:r>
          </a:p>
          <a:p>
            <a:pPr lvl="2"/>
            <a:r>
              <a:rPr lang="en-US" dirty="0">
                <a:solidFill>
                  <a:srgbClr val="00C1C3"/>
                </a:solidFill>
              </a:rPr>
              <a:t>SLATE and other initiatives?</a:t>
            </a:r>
          </a:p>
          <a:p>
            <a:pPr lvl="1"/>
            <a:r>
              <a:rPr lang="en-US" dirty="0">
                <a:solidFill>
                  <a:srgbClr val="00C1C3"/>
                </a:solidFill>
              </a:rPr>
              <a:t>Balance with local site interests, obligations, constraints and responsibilities?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567DC-139B-0341-8588-3613C6E88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68030-9DCF-8642-8B3E-09CD632E1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GridP45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A64E4-C9C8-D748-8BCB-CFD951FB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383639"/>
      </p:ext>
    </p:extLst>
  </p:cSld>
  <p:clrMapOvr>
    <a:masterClrMapping/>
  </p:clrMapOvr>
</p:sld>
</file>

<file path=ppt/theme/theme1.xml><?xml version="1.0" encoding="utf-8"?>
<a:theme xmlns:a="http://schemas.openxmlformats.org/drawingml/2006/main" name="GridPP_Liverpool_040914">
  <a:themeElements>
    <a:clrScheme name="GridPP_Liverpool_04091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_Liverpool_040914">
      <a:majorFont>
        <a:latin typeface="Trebuchet MS"/>
        <a:ea typeface="Arial"/>
        <a:cs typeface="Arial"/>
      </a:majorFont>
      <a:minorFont>
        <a:latin typeface="Trebuchet MS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chemeClr val="accent1"/>
            </a:solidFill>
            <a:effectLst/>
            <a:latin typeface="Trebuchet MS" pitchFamily="-108" charset="0"/>
            <a:ea typeface="Arial" pitchFamily="-108" charset="0"/>
            <a:cs typeface="Arial" pitchFamily="-108" charset="0"/>
          </a:defRPr>
        </a:defPPr>
      </a:lstStyle>
    </a:spDef>
    <a:lnDef>
      <a:spPr bwMode="auto">
        <a:noFill/>
        <a:ln w="31750" cap="flat" cmpd="sng" algn="ctr">
          <a:solidFill>
            <a:srgbClr val="FF0000"/>
          </a:solidFill>
          <a:prstDash val="solid"/>
          <a:round/>
          <a:headEnd type="arrow"/>
          <a:tailEnd type="none"/>
        </a:ln>
        <a:effectLst/>
      </a:spPr>
      <a:bodyPr/>
      <a:lstStyle/>
    </a:lnDef>
    <a:txDef>
      <a:spPr>
        <a:solidFill>
          <a:schemeClr val="bg1"/>
        </a:solidFill>
      </a:spPr>
      <a:bodyPr wrap="square" rtlCol="0">
        <a:spAutoFit/>
      </a:bodyPr>
      <a:lstStyle>
        <a:defPPr>
          <a:defRPr sz="1800" b="0" dirty="0" err="1" smtClean="0">
            <a:solidFill>
              <a:srgbClr val="000090"/>
            </a:solidFill>
          </a:defRPr>
        </a:defPPr>
      </a:lstStyle>
    </a:txDef>
  </a:objectDefaults>
  <a:extraClrSchemeLst>
    <a:extraClrScheme>
      <a:clrScheme name="GridPP_Liverpool_04091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107172</TotalTime>
  <Words>817</Words>
  <Application>Microsoft Macintosh PowerPoint</Application>
  <PresentationFormat>On-screen Show (4:3)</PresentationFormat>
  <Paragraphs>182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Courier New</vt:lpstr>
      <vt:lpstr>Times</vt:lpstr>
      <vt:lpstr>Trebuchet MS</vt:lpstr>
      <vt:lpstr>GridPP_Liverpool_040914</vt:lpstr>
      <vt:lpstr>PowerPoint Presentation</vt:lpstr>
      <vt:lpstr>Data Lakes: Why?</vt:lpstr>
      <vt:lpstr>UK Storage Sites</vt:lpstr>
      <vt:lpstr>Federating Data</vt:lpstr>
      <vt:lpstr>Data Lake (core)</vt:lpstr>
      <vt:lpstr>Data Lake (core)</vt:lpstr>
      <vt:lpstr>Data Lake (extending)</vt:lpstr>
      <vt:lpstr>So what do sites look like?</vt:lpstr>
      <vt:lpstr>So what do sites look like?</vt:lpstr>
      <vt:lpstr>Discussion Points</vt:lpstr>
    </vt:vector>
  </TitlesOfParts>
  <Company>QMW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GridPP Public Service Summit</dc:title>
  <dc:creator>Steve Lloyd</dc:creator>
  <cp:lastModifiedBy>David Britton</cp:lastModifiedBy>
  <cp:revision>1443</cp:revision>
  <dcterms:created xsi:type="dcterms:W3CDTF">2011-09-14T12:54:35Z</dcterms:created>
  <dcterms:modified xsi:type="dcterms:W3CDTF">2020-10-20T14:33:04Z</dcterms:modified>
</cp:coreProperties>
</file>