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1"/>
  </p:notesMasterIdLst>
  <p:sldIdLst>
    <p:sldId id="256" r:id="rId3"/>
    <p:sldId id="257" r:id="rId4"/>
    <p:sldId id="273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0080625" cy="7559675"/>
  <p:notesSz cx="6797675" cy="9928225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22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43"/>
        <p:guide pos="188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5771" tIns="42885" rIns="85771" bIns="42885" anchor="ctr"/>
          <a:lstStyle/>
          <a:p>
            <a:endParaRPr lang="en-US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46215" cy="496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5771" tIns="42885" rIns="85771" bIns="42885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50073" y="0"/>
            <a:ext cx="2944826" cy="4951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4420" tIns="43898" rIns="84420" bIns="43898" numCol="1" anchor="t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SzPct val="45000"/>
              <a:buFont typeface="Wingdings" charset="2"/>
              <a:buNone/>
              <a:tabLst>
                <a:tab pos="679018" algn="l"/>
                <a:tab pos="1358036" algn="l"/>
                <a:tab pos="2037055" algn="l"/>
                <a:tab pos="2716073" algn="l"/>
              </a:tabLst>
              <a:defRPr sz="11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917575" y="744538"/>
            <a:ext cx="4960938" cy="3721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8935" y="4714968"/>
            <a:ext cx="5437029" cy="44658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4420" tIns="43898" rIns="84420" bIns="43898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9429933"/>
            <a:ext cx="2946215" cy="496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5771" tIns="42885" rIns="85771" bIns="42885" anchor="ctr"/>
          <a:lstStyle/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50073" y="9429933"/>
            <a:ext cx="2944826" cy="4951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4420" tIns="43898" rIns="84420" bIns="43898" numCol="1" anchor="b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SzPct val="45000"/>
              <a:buFont typeface="Wingdings" charset="2"/>
              <a:buNone/>
              <a:tabLst>
                <a:tab pos="679018" algn="l"/>
                <a:tab pos="1358036" algn="l"/>
                <a:tab pos="2037055" algn="l"/>
                <a:tab pos="2716073" algn="l"/>
              </a:tabLst>
              <a:defRPr sz="11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fld id="{4CB1D0C8-CF02-4498-BF72-48494AF41E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BDA142-5EEE-449C-82CE-8BFA7D6345AD}" type="slidenum">
              <a:rPr lang="en-US"/>
              <a:pPr/>
              <a:t>1</a:t>
            </a:fld>
            <a:endParaRPr lang="en-US"/>
          </a:p>
        </p:txBody>
      </p:sp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78935" y="4714967"/>
            <a:ext cx="5438417" cy="446895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BF69100-7801-4B81-ACE0-578BE7D6220D}" type="slidenum">
              <a:rPr lang="en-US"/>
              <a:pPr/>
              <a:t>11</a:t>
            </a:fld>
            <a:endParaRPr lang="en-US"/>
          </a:p>
        </p:txBody>
      </p:sp>
      <p:sp>
        <p:nvSpPr>
          <p:cNvPr id="307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DFBD5D2-4B1D-4C7B-BFD4-8D308F68F8BE}" type="slidenum">
              <a:rPr lang="en-US"/>
              <a:pPr/>
              <a:t>12</a:t>
            </a:fld>
            <a:endParaRPr lang="en-US"/>
          </a:p>
        </p:txBody>
      </p:sp>
      <p:sp>
        <p:nvSpPr>
          <p:cNvPr id="317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DA502C4-A9E7-4828-B4B9-56FFC51B9ABF}" type="slidenum">
              <a:rPr lang="en-US"/>
              <a:pPr/>
              <a:t>13</a:t>
            </a:fld>
            <a:endParaRPr lang="en-US"/>
          </a:p>
        </p:txBody>
      </p:sp>
      <p:sp>
        <p:nvSpPr>
          <p:cNvPr id="327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7"/>
            <a:ext cx="5438418" cy="455670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84420" tIns="42210" rIns="84420" bIns="42210"/>
          <a:lstStyle/>
          <a:p>
            <a:pPr eaLnBrk="1" hangingPunct="1">
              <a:spcBef>
                <a:spcPct val="0"/>
              </a:spcBef>
              <a:tabLst>
                <a:tab pos="679018" algn="l"/>
                <a:tab pos="1358036" algn="l"/>
                <a:tab pos="2037055" algn="l"/>
                <a:tab pos="2716073" algn="l"/>
                <a:tab pos="3395091" algn="l"/>
                <a:tab pos="4074109" algn="l"/>
                <a:tab pos="4753127" algn="l"/>
                <a:tab pos="5432146" algn="l"/>
              </a:tabLst>
            </a:pPr>
            <a:r>
              <a:rPr lang="en-US" sz="1700" dirty="0">
                <a:solidFill>
                  <a:srgbClr val="2B519A"/>
                </a:solidFill>
                <a:latin typeface="+mn-lt" charset="0"/>
                <a:ea typeface="+mn-ea" charset="0"/>
                <a:cs typeface="+mn-ea" charset="0"/>
              </a:rPr>
              <a:t>Key application, main tool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0" y="0"/>
            <a:ext cx="1389" cy="15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4420" tIns="42210" rIns="84420" bIns="42210"/>
          <a:lstStyle/>
          <a:p>
            <a:pPr hangingPunct="1">
              <a:lnSpc>
                <a:spcPct val="100000"/>
              </a:lnSpc>
            </a:pPr>
            <a:fld id="{BA444865-E2F9-4403-9E32-267020DAC558}" type="slidenum">
              <a:rPr lang="en-US">
                <a:solidFill>
                  <a:srgbClr val="2B519A"/>
                </a:solidFill>
                <a:latin typeface="+mn-lt" charset="0"/>
                <a:ea typeface="+mn-ea" charset="0"/>
                <a:cs typeface="+mn-ea" charset="0"/>
              </a:rPr>
              <a:pPr hangingPunct="1">
                <a:lnSpc>
                  <a:spcPct val="100000"/>
                </a:lnSpc>
              </a:pPr>
              <a:t>13</a:t>
            </a:fld>
            <a:endParaRPr lang="en-US">
              <a:solidFill>
                <a:srgbClr val="2B519A"/>
              </a:solidFill>
              <a:latin typeface="+mn-lt" charset="0"/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67FF7FF-BF69-482A-8750-8F28EEE23C85}" type="slidenum">
              <a:rPr lang="en-US"/>
              <a:pPr/>
              <a:t>14</a:t>
            </a:fld>
            <a:endParaRPr lang="en-US"/>
          </a:p>
        </p:txBody>
      </p:sp>
      <p:sp>
        <p:nvSpPr>
          <p:cNvPr id="337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4DFFA3-9043-4FC0-B93C-2B28D6E7CD6A}" type="slidenum">
              <a:rPr lang="en-US"/>
              <a:pPr/>
              <a:t>15</a:t>
            </a:fld>
            <a:endParaRPr lang="en-US"/>
          </a:p>
        </p:txBody>
      </p:sp>
      <p:sp>
        <p:nvSpPr>
          <p:cNvPr id="348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0" y="0"/>
            <a:ext cx="1389" cy="156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84420" tIns="42210" rIns="84420" bIns="42210"/>
          <a:lstStyle/>
          <a:p>
            <a:pPr eaLnBrk="1" hangingPunct="1">
              <a:spcBef>
                <a:spcPct val="0"/>
              </a:spcBef>
              <a:buSzPct val="45000"/>
              <a:buFont typeface="Symbol" charset="2"/>
              <a:buChar char=""/>
            </a:pPr>
            <a:r>
              <a:rPr lang="en-US" sz="1700" dirty="0">
                <a:latin typeface="+mn-lt" charset="0"/>
                <a:ea typeface="+mn-ea" charset="0"/>
                <a:cs typeface="+mn-ea" charset="0"/>
              </a:rPr>
              <a:t>Efficacy needs to be proven</a:t>
            </a:r>
          </a:p>
          <a:p>
            <a:pPr eaLnBrk="1" hangingPunct="1">
              <a:spcBef>
                <a:spcPct val="0"/>
              </a:spcBef>
              <a:buSzPct val="45000"/>
              <a:buFont typeface="Symbol" charset="2"/>
              <a:buChar char=""/>
            </a:pPr>
            <a:r>
              <a:rPr lang="en-US" sz="1700" dirty="0">
                <a:latin typeface="+mn-lt" charset="0"/>
                <a:ea typeface="+mn-ea" charset="0"/>
                <a:cs typeface="+mn-ea" charset="0"/>
              </a:rPr>
              <a:t>One of the few treatment </a:t>
            </a:r>
            <a:r>
              <a:rPr lang="en-US" sz="1700" dirty="0" err="1">
                <a:latin typeface="+mn-lt" charset="0"/>
                <a:ea typeface="+mn-ea" charset="0"/>
                <a:cs typeface="+mn-ea" charset="0"/>
              </a:rPr>
              <a:t>centres</a:t>
            </a:r>
            <a:r>
              <a:rPr lang="en-US" sz="1700" dirty="0">
                <a:latin typeface="+mn-lt" charset="0"/>
                <a:ea typeface="+mn-ea" charset="0"/>
                <a:cs typeface="+mn-ea" charset="0"/>
              </a:rPr>
              <a:t> alone cannot accumulate sufficient amount of data in short time...</a:t>
            </a:r>
          </a:p>
          <a:p>
            <a:pPr eaLnBrk="1" hangingPunct="1">
              <a:spcBef>
                <a:spcPct val="0"/>
              </a:spcBef>
              <a:buSzPct val="45000"/>
              <a:buFont typeface="Symbol" charset="2"/>
              <a:buChar char=""/>
            </a:pPr>
            <a:r>
              <a:rPr lang="en-US" sz="1700" dirty="0">
                <a:latin typeface="+mn-lt" charset="0"/>
                <a:ea typeface="+mn-ea" charset="0"/>
                <a:cs typeface="+mn-ea" charset="0"/>
              </a:rPr>
              <a:t>Therefore</a:t>
            </a:r>
          </a:p>
          <a:p>
            <a:pPr marL="833882" lvl="1" indent="-403540" eaLnBrk="1" hangingPunct="1">
              <a:spcBef>
                <a:spcPct val="0"/>
              </a:spcBef>
              <a:buSzPct val="45000"/>
              <a:buFont typeface="Symbol" charset="2"/>
              <a:buChar char=""/>
            </a:pPr>
            <a:r>
              <a:rPr lang="en-US" sz="1700" dirty="0">
                <a:latin typeface="+mn-lt" charset="0"/>
                <a:ea typeface="+mn-ea" charset="0"/>
                <a:cs typeface="+mn-ea" charset="0"/>
              </a:rPr>
              <a:t>Bridge the “geographical Gap” between </a:t>
            </a:r>
            <a:r>
              <a:rPr lang="en-US" sz="1700" dirty="0" err="1">
                <a:latin typeface="+mn-lt" charset="0"/>
                <a:ea typeface="+mn-ea" charset="0"/>
                <a:cs typeface="+mn-ea" charset="0"/>
              </a:rPr>
              <a:t>centres</a:t>
            </a:r>
            <a:r>
              <a:rPr lang="en-US" sz="1700" dirty="0">
                <a:latin typeface="+mn-lt" charset="0"/>
                <a:ea typeface="+mn-ea" charset="0"/>
                <a:cs typeface="+mn-ea" charset="0"/>
              </a:rPr>
              <a:t> distributed across Europe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1700" dirty="0">
              <a:latin typeface="+mn-lt" charset="0"/>
              <a:ea typeface="+mn-ea" charset="0"/>
              <a:cs typeface="+mn-ea" charset="0"/>
            </a:endParaRPr>
          </a:p>
          <a:p>
            <a:pPr eaLnBrk="1" hangingPunct="1">
              <a:spcBef>
                <a:spcPct val="0"/>
              </a:spcBef>
              <a:buSzPct val="45000"/>
              <a:buFont typeface="Symbol" charset="2"/>
              <a:buChar char=""/>
            </a:pPr>
            <a:r>
              <a:rPr lang="en-US" sz="1700" dirty="0">
                <a:latin typeface="+mn-lt" charset="0"/>
                <a:ea typeface="+mn-ea" charset="0"/>
                <a:cs typeface="+mn-ea" charset="0"/>
              </a:rPr>
              <a:t>BUT:</a:t>
            </a:r>
          </a:p>
          <a:p>
            <a:pPr eaLnBrk="1" hangingPunct="1">
              <a:spcBef>
                <a:spcPct val="0"/>
              </a:spcBef>
              <a:buSzPct val="45000"/>
              <a:buFont typeface="Symbol" charset="2"/>
              <a:buChar char=""/>
            </a:pPr>
            <a:r>
              <a:rPr lang="en-US" sz="1700" dirty="0">
                <a:solidFill>
                  <a:srgbClr val="FFFFFF"/>
                </a:solidFill>
                <a:latin typeface="+mn-lt" charset="0"/>
                <a:ea typeface="+mn-ea" charset="0"/>
                <a:cs typeface="+mn-ea" charset="0"/>
              </a:rPr>
              <a:t>No software platform connecting people, information and research across the </a:t>
            </a:r>
            <a:r>
              <a:rPr lang="en-US" sz="1700" dirty="0" err="1">
                <a:solidFill>
                  <a:srgbClr val="FFFFFF"/>
                </a:solidFill>
                <a:latin typeface="+mn-lt" charset="0"/>
                <a:ea typeface="+mn-ea" charset="0"/>
                <a:cs typeface="+mn-ea" charset="0"/>
              </a:rPr>
              <a:t>hadron</a:t>
            </a:r>
            <a:r>
              <a:rPr lang="en-US" sz="1700" dirty="0">
                <a:solidFill>
                  <a:srgbClr val="FFFFFF"/>
                </a:solidFill>
                <a:latin typeface="+mn-lt" charset="0"/>
                <a:ea typeface="+mn-ea" charset="0"/>
                <a:cs typeface="+mn-ea" charset="0"/>
              </a:rPr>
              <a:t> therapy community in Europe.</a:t>
            </a:r>
          </a:p>
          <a:p>
            <a:pPr eaLnBrk="1" hangingPunct="1">
              <a:spcBef>
                <a:spcPct val="0"/>
              </a:spcBef>
              <a:buSzPct val="45000"/>
              <a:buFont typeface="Symbol" charset="2"/>
              <a:buChar char=""/>
            </a:pPr>
            <a:r>
              <a:rPr lang="en-US" sz="1700" dirty="0">
                <a:latin typeface="+mn-lt" charset="0"/>
                <a:ea typeface="+mn-ea" charset="0"/>
                <a:cs typeface="+mn-ea" charset="0"/>
              </a:rPr>
              <a:t>No standards and best </a:t>
            </a:r>
            <a:r>
              <a:rPr lang="en-US" sz="1700" dirty="0" err="1">
                <a:latin typeface="+mn-lt" charset="0"/>
                <a:ea typeface="+mn-ea" charset="0"/>
                <a:cs typeface="+mn-ea" charset="0"/>
              </a:rPr>
              <a:t>practises</a:t>
            </a:r>
            <a:endParaRPr lang="en-US" sz="1700" dirty="0">
              <a:latin typeface="+mn-lt" charset="0"/>
              <a:ea typeface="+mn-ea" charset="0"/>
              <a:cs typeface="+mn-ea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0" y="0"/>
            <a:ext cx="1389" cy="15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4420" tIns="42210" rIns="84420" bIns="42210"/>
          <a:lstStyle/>
          <a:p>
            <a:pPr hangingPunct="1">
              <a:lnSpc>
                <a:spcPct val="100000"/>
              </a:lnSpc>
            </a:pPr>
            <a:fld id="{7415ADF5-B5ED-4C88-B57B-329CD6AFFF2E}" type="slidenum">
              <a:rPr lang="en-US">
                <a:solidFill>
                  <a:srgbClr val="000000"/>
                </a:solidFill>
                <a:latin typeface="+mn-lt" charset="0"/>
                <a:ea typeface="+mn-ea" charset="0"/>
                <a:cs typeface="+mn-ea" charset="0"/>
              </a:rPr>
              <a:pPr hangingPunct="1">
                <a:lnSpc>
                  <a:spcPct val="100000"/>
                </a:lnSpc>
              </a:pPr>
              <a:t>15</a:t>
            </a:fld>
            <a:endParaRPr lang="en-US">
              <a:solidFill>
                <a:srgbClr val="000000"/>
              </a:solidFill>
              <a:latin typeface="+mn-lt" charset="0"/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8FA0E5-FCB9-4282-92C0-FAB196C71030}" type="slidenum">
              <a:rPr lang="en-US"/>
              <a:pPr/>
              <a:t>16</a:t>
            </a:fld>
            <a:endParaRPr lang="en-US"/>
          </a:p>
        </p:txBody>
      </p:sp>
      <p:sp>
        <p:nvSpPr>
          <p:cNvPr id="358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22363" y="830263"/>
            <a:ext cx="5459412" cy="40941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0570" y="5186620"/>
            <a:ext cx="6163169" cy="491397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9A6BB8-872F-423C-9119-8FA08CE8A732}" type="slidenum">
              <a:rPr lang="en-US"/>
              <a:pPr/>
              <a:t>17</a:t>
            </a:fld>
            <a:endParaRPr lang="en-US"/>
          </a:p>
        </p:txBody>
      </p:sp>
      <p:sp>
        <p:nvSpPr>
          <p:cNvPr id="368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52CE409-25A3-4450-9931-7FADF76CCC0A}" type="slidenum">
              <a:rPr lang="en-US"/>
              <a:pPr/>
              <a:t>18</a:t>
            </a:fld>
            <a:endParaRPr lang="en-US"/>
          </a:p>
        </p:txBody>
      </p:sp>
      <p:sp>
        <p:nvSpPr>
          <p:cNvPr id="378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9E1088-5118-4B0F-BA00-DFA74DF12807}" type="slidenum">
              <a:rPr lang="en-US"/>
              <a:pPr/>
              <a:t>2</a:t>
            </a:fld>
            <a:endParaRPr lang="en-US"/>
          </a:p>
        </p:txBody>
      </p:sp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28F5AC-32EA-448D-AD7D-EF62ADB4B4EF}" type="slidenum">
              <a:rPr lang="en-US"/>
              <a:pPr/>
              <a:t>4</a:t>
            </a:fld>
            <a:endParaRPr lang="en-US"/>
          </a:p>
        </p:txBody>
      </p:sp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EF9C38A-AC7E-40A0-A952-D849650D31D5}" type="slidenum">
              <a:rPr lang="en-US"/>
              <a:pPr/>
              <a:t>5</a:t>
            </a:fld>
            <a:endParaRPr lang="en-US"/>
          </a:p>
        </p:txBody>
      </p:sp>
      <p:sp>
        <p:nvSpPr>
          <p:cNvPr id="245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C0E9D97-3436-4980-AEA1-7C0B531C1C1E}" type="slidenum">
              <a:rPr lang="en-US"/>
              <a:pPr/>
              <a:t>6</a:t>
            </a:fld>
            <a:endParaRPr lang="en-US"/>
          </a:p>
        </p:txBody>
      </p:sp>
      <p:sp>
        <p:nvSpPr>
          <p:cNvPr id="256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964F47-AF91-449F-9862-092F29ADFC34}" type="slidenum">
              <a:rPr lang="en-US"/>
              <a:pPr/>
              <a:t>7</a:t>
            </a:fld>
            <a:endParaRPr lang="en-US"/>
          </a:p>
        </p:txBody>
      </p:sp>
      <p:sp>
        <p:nvSpPr>
          <p:cNvPr id="266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20DE665-FF5F-477C-A938-D91FEEF02B02}" type="slidenum">
              <a:rPr lang="en-US"/>
              <a:pPr/>
              <a:t>8</a:t>
            </a:fld>
            <a:endParaRPr lang="en-US"/>
          </a:p>
        </p:txBody>
      </p:sp>
      <p:sp>
        <p:nvSpPr>
          <p:cNvPr id="276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7"/>
            <a:ext cx="5438418" cy="44673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159AE7-F651-4A37-B60F-FA41EDB73E59}" type="slidenum">
              <a:rPr lang="en-US"/>
              <a:pPr/>
              <a:t>9</a:t>
            </a:fld>
            <a:endParaRPr lang="en-US"/>
          </a:p>
        </p:txBody>
      </p:sp>
      <p:sp>
        <p:nvSpPr>
          <p:cNvPr id="286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8"/>
            <a:ext cx="5438418" cy="437807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C823032-C5D3-4C0C-91EE-19B4966C5482}" type="slidenum">
              <a:rPr lang="en-US"/>
              <a:pPr/>
              <a:t>10</a:t>
            </a:fld>
            <a:endParaRPr lang="en-US"/>
          </a:p>
        </p:txBody>
      </p:sp>
      <p:sp>
        <p:nvSpPr>
          <p:cNvPr id="296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0323" y="4714967"/>
            <a:ext cx="5438418" cy="44673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5771" tIns="42885" rIns="85771" bIns="42885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F3BAF7-0C4B-4219-BE07-605E6A5567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92CC46-1345-481E-A057-75A75333B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5E029B9-582E-473B-B3A7-FF4A08A66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ABBE00C-0A88-4B13-9517-B8B63B6C376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F03E693-C65A-4166-B22F-B82B64E9B37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BBA0159-8D85-4DDD-8737-69F79A302F5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1300" y="1174750"/>
            <a:ext cx="4079875" cy="5459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43575" y="1174750"/>
            <a:ext cx="4081463" cy="5459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C08CE62-FE47-435B-9D32-45E5856DA5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80434C5-7128-4287-BE14-D18B122F830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15B196F-6EBB-480A-9B74-D019C06FE86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6EA166D-4E7F-4C19-93BB-36B1EE56800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A8534EA-466C-49C0-B6BA-F2CC5DA7F6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2C8668-8D6A-4B41-A2AE-94744E3CD8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F9F9965-6961-4A00-AE9F-DBEBE5A5F42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09E4109-28D2-49A0-B0C5-8AD78AE2552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7000" y="-127000"/>
            <a:ext cx="2078038" cy="6761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1300" y="-127000"/>
            <a:ext cx="6083300" cy="6761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66ADD5C-06E0-4761-9E69-3156629C26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BD535FE-AA95-4E8B-8952-D6735EA306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581719-4119-41B7-BDB3-A86D77DF69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E50C6DC-CA89-4B50-9871-EF7E30E6AD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6055E4-B0A4-4F94-BA31-4EA0016E77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9FE9130-4C27-4A40-A0D3-AE86287856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F7D1632-7669-4CAB-B431-F4CD9059E3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B89CC4F-BCDC-47FF-8776-5810F6C0A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fld id="{6B8D2DC8-0398-40ED-B87B-8A8F23525B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1204913" y="0"/>
            <a:ext cx="8874125" cy="935038"/>
            <a:chOff x="759" y="0"/>
            <a:chExt cx="5590" cy="58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59" y="0"/>
              <a:ext cx="5591" cy="5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051" name="Text Box 3"/>
            <p:cNvSpPr txBox="1">
              <a:spLocks noChangeArrowheads="1"/>
            </p:cNvSpPr>
            <p:nvPr/>
          </p:nvSpPr>
          <p:spPr bwMode="auto">
            <a:xfrm>
              <a:off x="865" y="0"/>
              <a:ext cx="3887" cy="5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</a:pPr>
              <a:r>
                <a:rPr lang="en-US" sz="3200">
                  <a:solidFill>
                    <a:srgbClr val="FFFFFF"/>
                  </a:solidFill>
                  <a:ea typeface="DejaVu Sans" charset="0"/>
                  <a:cs typeface="DejaVu Sans" charset="0"/>
                </a:rPr>
                <a:t>Experiment Support</a:t>
              </a:r>
            </a:p>
          </p:txBody>
        </p:sp>
      </p:grp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6737350"/>
            <a:ext cx="1427163" cy="122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723900" algn="l"/>
              </a:tabLst>
            </a:pPr>
            <a:r>
              <a:rPr lang="en-US" sz="900">
                <a:solidFill>
                  <a:srgbClr val="000000"/>
                </a:solidFill>
                <a:latin typeface="Tahoma" pitchFamily="32" charset="0"/>
                <a:ea typeface="DejaVu Sans" charset="0"/>
                <a:cs typeface="DejaVu Sans" charset="0"/>
              </a:rPr>
              <a:t>CERN IT Department</a:t>
            </a:r>
          </a:p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723900" algn="l"/>
              </a:tabLst>
            </a:pPr>
            <a:r>
              <a:rPr lang="en-US" sz="900">
                <a:solidFill>
                  <a:srgbClr val="000000"/>
                </a:solidFill>
                <a:latin typeface="Tahoma" pitchFamily="32" charset="0"/>
                <a:ea typeface="DejaVu Sans" charset="0"/>
                <a:cs typeface="DejaVu Sans" charset="0"/>
              </a:rPr>
              <a:t>CH-1211 Geneva 23</a:t>
            </a:r>
          </a:p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723900" algn="l"/>
              </a:tabLst>
            </a:pPr>
            <a:r>
              <a:rPr lang="en-US" sz="900">
                <a:solidFill>
                  <a:srgbClr val="000000"/>
                </a:solidFill>
                <a:latin typeface="Tahoma" pitchFamily="32" charset="0"/>
                <a:ea typeface="DejaVu Sans" charset="0"/>
                <a:cs typeface="DejaVu Sans" charset="0"/>
              </a:rPr>
              <a:t>Switzerland</a:t>
            </a:r>
          </a:p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723900" algn="l"/>
              </a:tabLst>
            </a:pPr>
            <a:r>
              <a:rPr lang="en-US" sz="1100" b="1">
                <a:solidFill>
                  <a:srgbClr val="000000"/>
                </a:solidFill>
                <a:latin typeface="Tahoma" pitchFamily="32" charset="0"/>
                <a:ea typeface="DejaVu Sans" charset="0"/>
                <a:cs typeface="DejaVu Sans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2" charset="0"/>
                <a:ea typeface="DejaVu Sans" charset="0"/>
                <a:cs typeface="DejaVu Sans" charset="0"/>
              </a:rPr>
              <a:t>t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-84138" y="74613"/>
            <a:ext cx="1511301" cy="842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</a:pPr>
            <a:r>
              <a:rPr lang="en-US" sz="4400">
                <a:solidFill>
                  <a:srgbClr val="FFFFFF"/>
                </a:solidFill>
                <a:ea typeface="DejaVu Sans" charset="0"/>
                <a:cs typeface="DejaVu Sans" charset="0"/>
              </a:rPr>
              <a:t>DB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4" cstate="print"/>
          <a:srcRect l="60655" t="4120" r="25140" b="2365"/>
          <a:stretch>
            <a:fillRect/>
          </a:stretch>
        </p:blipFill>
        <p:spPr bwMode="auto">
          <a:xfrm>
            <a:off x="0" y="0"/>
            <a:ext cx="1225550" cy="663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-84138" y="74613"/>
            <a:ext cx="1511301" cy="842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</a:pPr>
            <a:r>
              <a:rPr lang="en-US" sz="4400">
                <a:solidFill>
                  <a:srgbClr val="FFFFFF"/>
                </a:solidFill>
                <a:ea typeface="DejaVu Sans" charset="0"/>
                <a:cs typeface="DejaVu Sans" charset="0"/>
              </a:rPr>
              <a:t>ES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908800" y="-127000"/>
            <a:ext cx="720725" cy="1176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1300" y="1174750"/>
            <a:ext cx="8313738" cy="545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fld id="{7658A84A-2765-47BA-BE3E-7F833CB824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/>
          </p:nvPr>
        </p:nvSpPr>
        <p:spPr bwMode="auto">
          <a:xfrm>
            <a:off x="1511300" y="6888163"/>
            <a:ext cx="1258888" cy="50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Atlas/AtlasTier3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ail.cern.ch/owa/redir.aspx?C=c3495348390b4cb1ac109155439ddfbc&amp;URL=http%3a%2f%2fgangamon.cern.ch%2fdjango%2fusage%3ff_d_month%3d3%26f_d_day%3d22%26f_d_year%3d2010%26t_d_month%3d0%26t_d_day%3d0%26t_d_year%3d0%26e%3d-%23tab_content_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27163" y="-127000"/>
            <a:ext cx="6132512" cy="117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908800" y="-127000"/>
            <a:ext cx="722313" cy="676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920875" y="2514600"/>
            <a:ext cx="7932738" cy="94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83808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400" b="1">
                <a:solidFill>
                  <a:srgbClr val="000000"/>
                </a:solidFill>
                <a:ea typeface="DejaVu Sans" charset="0"/>
                <a:cs typeface="DejaVu Sans" charset="0"/>
              </a:rPr>
              <a:t>Data Analysis Section report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957388" y="3524250"/>
            <a:ext cx="6019800" cy="769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6168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Daniel, Till, Ivan, </a:t>
            </a:r>
            <a:r>
              <a:rPr lang="en-US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Vasso</a:t>
            </a:r>
            <a:r>
              <a:rPr lang="en-US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cs typeface="Arial" charset="0"/>
              </a:rPr>
              <a:t>Ł</a:t>
            </a:r>
            <a:r>
              <a:rPr lang="en-US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ukasz</a:t>
            </a:r>
            <a:r>
              <a:rPr lang="en-US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, Massimo,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Kuba</a:t>
            </a:r>
            <a:r>
              <a:rPr lang="en-US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Faustin</a:t>
            </a:r>
            <a:r>
              <a:rPr lang="en-US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, Mario and Dan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C39B473-B94D-4D03-9A5C-DF286B895ECA}" type="slidenum">
              <a:rPr lang="en-US"/>
              <a:pPr/>
              <a:t>10</a:t>
            </a:fld>
            <a:endParaRPr lang="en-US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850" y="931863"/>
            <a:ext cx="7058025" cy="4630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3650" y="1965325"/>
            <a:ext cx="8064500" cy="3944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 b="40088"/>
          <a:stretch>
            <a:fillRect/>
          </a:stretch>
        </p:blipFill>
        <p:spPr bwMode="auto">
          <a:xfrm>
            <a:off x="2401888" y="4476750"/>
            <a:ext cx="7577137" cy="2120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2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14350" y="92075"/>
            <a:ext cx="9070975" cy="566738"/>
          </a:xfrm>
          <a:ln/>
        </p:spPr>
        <p:txBody>
          <a:bodyPr tIns="3528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/>
              <a:t>Task monitoring (EnviroGRIDS effort)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66688" y="6388100"/>
            <a:ext cx="8467725" cy="1114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>
                <a:solidFill>
                  <a:srgbClr val="000000"/>
                </a:solidFill>
                <a:ea typeface="DejaVu Sans" charset="0"/>
                <a:cs typeface="DejaVu Sans" charset="0"/>
              </a:rPr>
              <a:t>Generic (all Ganga applications)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>
                <a:solidFill>
                  <a:srgbClr val="000000"/>
                </a:solidFill>
                <a:ea typeface="DejaVu Sans" charset="0"/>
                <a:cs typeface="DejaVu Sans" charset="0"/>
              </a:rPr>
              <a:t>Integrated with MSG services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>
                <a:solidFill>
                  <a:srgbClr val="000000"/>
                </a:solidFill>
                <a:ea typeface="DejaVu Sans" charset="0"/>
                <a:cs typeface="DejaVu Sans" charset="0"/>
              </a:rPr>
              <a:t>To be usable on side-by-side with other dashboard applications (CMS and ATLAS)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>
                <a:solidFill>
                  <a:srgbClr val="000000"/>
                </a:solidFill>
                <a:ea typeface="DejaVu Sans" charset="0"/>
                <a:cs typeface="DejaVu Sans" charset="0"/>
              </a:rPr>
              <a:t>Basis of a Ganga GUI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EE3B844-0C78-4FE3-A63C-7FE3A054583B}" type="slidenum">
              <a:rPr lang="en-US"/>
              <a:pPr/>
              <a:t>11</a:t>
            </a:fld>
            <a:endParaRPr lang="en-US"/>
          </a:p>
        </p:txBody>
      </p:sp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Monitoring Ganga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r="30237"/>
          <a:stretch>
            <a:fillRect/>
          </a:stretch>
        </p:blipFill>
        <p:spPr bwMode="auto">
          <a:xfrm>
            <a:off x="142875" y="4668838"/>
            <a:ext cx="2660650" cy="2557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3238" y="1481138"/>
            <a:ext cx="9070975" cy="2151062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dirty="0"/>
              <a:t>For many years we monitor </a:t>
            </a:r>
            <a:r>
              <a:rPr lang="en-US" sz="2400" dirty="0" err="1"/>
              <a:t>Ganga</a:t>
            </a:r>
            <a:r>
              <a:rPr lang="en-US" sz="2400" dirty="0"/>
              <a:t> usage ultimately to improve user support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 err="1"/>
              <a:t>VO%Site%User%GangaVersion</a:t>
            </a:r>
            <a:r>
              <a:rPr lang="en-US" sz="2000" dirty="0"/>
              <a:t> etc...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Time evolution (all above quantities)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dirty="0"/>
              <a:t>New version being put in place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" y="4271963"/>
            <a:ext cx="2513013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US">
                <a:solidFill>
                  <a:srgbClr val="000000"/>
                </a:solidFill>
                <a:ea typeface="DejaVu Sans" charset="0"/>
                <a:cs typeface="DejaVu Sans" charset="0"/>
              </a:rPr>
              <a:t>Unique users per week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86113" y="3852863"/>
            <a:ext cx="6807200" cy="3581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921BA70-69BB-4D09-9DE4-6BFF38F3D91E}" type="slidenum">
              <a:rPr lang="en-US"/>
              <a:pPr/>
              <a:t>12</a:t>
            </a:fld>
            <a:endParaRPr lang="en-US"/>
          </a:p>
        </p:txBody>
      </p:sp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46075"/>
            <a:ext cx="9070975" cy="11715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Tier3s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39712" y="1265237"/>
            <a:ext cx="9601200" cy="5562600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Next place to do analysis?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Direct contribution in </a:t>
            </a:r>
            <a:r>
              <a:rPr lang="en-US" sz="1800" dirty="0" smtClean="0"/>
              <a:t>ATLAS</a:t>
            </a:r>
            <a:endParaRPr lang="en-US" sz="1100" dirty="0" smtClean="0"/>
          </a:p>
          <a:p>
            <a:pPr marL="1263650" lvl="2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 smtClean="0"/>
              <a:t>Initiated by us</a:t>
            </a:r>
          </a:p>
          <a:p>
            <a:pPr marL="1263650" lvl="2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 smtClean="0"/>
              <a:t>Lot </a:t>
            </a:r>
            <a:r>
              <a:rPr lang="en-US" sz="1600" dirty="0"/>
              <a:t>of contributions from the section (and group</a:t>
            </a:r>
            <a:r>
              <a:rPr lang="en-US" sz="1600" dirty="0" smtClean="0"/>
              <a:t>)</a:t>
            </a:r>
          </a:p>
          <a:p>
            <a:pPr marL="1263650" lvl="2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 smtClean="0"/>
              <a:t>Contacts with CMS (mainly in the US)</a:t>
            </a:r>
            <a:endParaRPr lang="en-US" sz="1600" dirty="0"/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Participating in more general events (with CMS): OSG all-hand meeting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First-hand experience in (hot) technologies: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Data </a:t>
            </a:r>
            <a:r>
              <a:rPr lang="en-US" sz="1600" dirty="0" err="1"/>
              <a:t>management:Lustre</a:t>
            </a:r>
            <a:r>
              <a:rPr lang="en-US" sz="1600" dirty="0"/>
              <a:t>/GPFS/</a:t>
            </a:r>
            <a:r>
              <a:rPr lang="en-US" sz="1600" dirty="0" err="1"/>
              <a:t>xroot</a:t>
            </a:r>
            <a:r>
              <a:rPr lang="en-US" sz="1600" dirty="0"/>
              <a:t>/CVMFS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Data analysis: PROOF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+ </a:t>
            </a:r>
            <a:r>
              <a:rPr lang="en-US" sz="1600" dirty="0" err="1"/>
              <a:t>virtualisation</a:t>
            </a:r>
            <a:r>
              <a:rPr lang="en-US" sz="1600" dirty="0"/>
              <a:t> + more user support + site support (community building)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 smtClean="0"/>
              <a:t>All this (combined with the </a:t>
            </a:r>
            <a:r>
              <a:rPr lang="en-US" sz="1600" dirty="0" err="1" smtClean="0"/>
              <a:t>HammerCloud</a:t>
            </a:r>
            <a:r>
              <a:rPr lang="en-US" sz="1600" dirty="0" smtClean="0"/>
              <a:t>) allow “in-vivo” measurements/comparisons of data management technologies with real applications</a:t>
            </a:r>
            <a:endParaRPr lang="en-US" sz="1600" dirty="0"/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Checkpoint in April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>
                <a:hlinkClick r:id="rId3"/>
              </a:rPr>
              <a:t>https://twiki.cern.ch/twiki/bin/view/Atlas/AtlasTier3</a:t>
            </a:r>
          </a:p>
          <a:p>
            <a:pPr marL="1295400" lvl="2" indent="-287338">
              <a:buSzPct val="75000"/>
              <a:buFont typeface="Symbol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1600" dirty="0"/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End of the ATLAS working groups: early June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FCEA921-0138-4A04-8AFB-C5E7F944D83B}" type="slidenum">
              <a:rPr lang="en-US"/>
              <a:pPr/>
              <a:t>13</a:t>
            </a:fld>
            <a:endParaRPr lang="en-US"/>
          </a:p>
        </p:txBody>
      </p:sp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01625"/>
            <a:ext cx="9070975" cy="1262063"/>
          </a:xfrm>
          <a:ln/>
        </p:spPr>
        <p:txBody>
          <a:bodyPr lIns="90000" tIns="45000" rIns="90000" bIns="45000" anchor="t"/>
          <a:lstStyle/>
          <a:p>
            <a:pPr algn="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200" b="1"/>
              <a:t>EnviroGRIDS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-3175" y="898525"/>
            <a:ext cx="4425950" cy="15209838"/>
          </a:xfrm>
          <a:ln/>
        </p:spPr>
        <p:txBody>
          <a:bodyPr lIns="90000" tIns="45000" rIns="90000" bIns="45000"/>
          <a:lstStyle/>
          <a:p>
            <a:pPr marL="431800" indent="-323850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dirty="0"/>
              <a:t>Main task: </a:t>
            </a:r>
            <a:r>
              <a:rPr lang="en-US" sz="1600" dirty="0" err="1"/>
              <a:t>gridify</a:t>
            </a:r>
            <a:r>
              <a:rPr lang="en-US" sz="1600" dirty="0"/>
              <a:t> SWAT (Soil and Water Assessment Tool).</a:t>
            </a:r>
          </a:p>
          <a:p>
            <a:pPr marL="431800" indent="-323850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dirty="0"/>
              <a:t>SWAT is a river basin, or watershed, scale model: Impact of land management practices on water, sediment and agricultural chemical yields in large complex watersheds with varying soils, land use and management conditions over long periods of time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  <a:p>
            <a:pPr marL="431800" indent="-323850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dirty="0"/>
              <a:t>Port to the Grid + parallel execution</a:t>
            </a:r>
          </a:p>
          <a:p>
            <a:pPr marL="863600" lvl="1" indent="-323850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err="1"/>
              <a:t>Ganga</a:t>
            </a:r>
            <a:endParaRPr lang="en-US" sz="1400" dirty="0"/>
          </a:p>
          <a:p>
            <a:pPr marL="1295400" lvl="2" indent="-287338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200" dirty="0"/>
              <a:t>Isolation layer</a:t>
            </a:r>
          </a:p>
          <a:p>
            <a:pPr marL="863600" lvl="1" indent="-323850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/>
              <a:t>DIANE:</a:t>
            </a:r>
          </a:p>
          <a:p>
            <a:pPr marL="1295400" lvl="2" indent="-287338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200" dirty="0"/>
              <a:t>Automatic error recovery and low latency</a:t>
            </a:r>
          </a:p>
          <a:p>
            <a:pPr marL="431800" indent="-323850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dirty="0"/>
              <a:t>Sub-basin based parallelization</a:t>
            </a:r>
          </a:p>
          <a:p>
            <a:pPr marL="863600" lvl="1" indent="-323850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/>
              <a:t>Great benefit, still  to be fully demonstrated (on small basins, normal SWAT run: 249.s, model split run: 72.5s (hence dominated by Grid scheduling etc...)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8038" y="981075"/>
            <a:ext cx="5103812" cy="409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0550" y="5770563"/>
            <a:ext cx="1092200" cy="1120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235575" y="5324475"/>
            <a:ext cx="4425950" cy="170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marL="431800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Parameter sweeping:</a:t>
            </a:r>
          </a:p>
          <a:p>
            <a:pPr marL="863600" lvl="1" indent="-323850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Immediate benefit. On relatively small tests: original model: 2835 s on can go down by a factor of 10 (splitting time!) and the actual execution accounts for &lt;&lt; 1 min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A2546BC-4BBF-470C-BC6B-13D1101DA3CC}" type="slidenum">
              <a:rPr lang="en-US"/>
              <a:pPr/>
              <a:t>14</a:t>
            </a:fld>
            <a:endParaRPr lang="en-US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 t="12100" b="2420"/>
          <a:stretch>
            <a:fillRect/>
          </a:stretch>
        </p:blipFill>
        <p:spPr bwMode="auto">
          <a:xfrm>
            <a:off x="454025" y="1401763"/>
            <a:ext cx="9224963" cy="5888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128588"/>
            <a:ext cx="9070975" cy="8413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Hadrotherapy (Cancer treatment)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4BF7BF2-1CEA-46E1-883C-576E4CFE88FC}" type="slidenum">
              <a:rPr lang="en-US"/>
              <a:pPr/>
              <a:t>15</a:t>
            </a:fld>
            <a:endParaRPr 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549400"/>
            <a:ext cx="5067300" cy="50307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6067425" y="3132138"/>
            <a:ext cx="36922075" cy="27559000"/>
            <a:chOff x="3822" y="1973"/>
            <a:chExt cx="678618" cy="607184"/>
          </a:xfrm>
        </p:grpSpPr>
        <p:sp>
          <p:nvSpPr>
            <p:cNvPr id="17411" name="Freeform 3"/>
            <p:cNvSpPr>
              <a:spLocks noChangeArrowheads="1"/>
            </p:cNvSpPr>
            <p:nvPr/>
          </p:nvSpPr>
          <p:spPr bwMode="auto">
            <a:xfrm>
              <a:off x="3822" y="1973"/>
              <a:ext cx="23259" cy="17361"/>
            </a:xfrm>
            <a:custGeom>
              <a:avLst/>
              <a:gdLst/>
              <a:ahLst/>
              <a:cxnLst>
                <a:cxn ang="0">
                  <a:pos x="0" y="28039"/>
                </a:cxn>
                <a:cxn ang="0">
                  <a:pos x="0" y="28039"/>
                </a:cxn>
                <a:cxn ang="0">
                  <a:pos x="0" y="9557"/>
                </a:cxn>
                <a:cxn ang="0">
                  <a:pos x="14537" y="0"/>
                </a:cxn>
                <a:cxn ang="0">
                  <a:pos x="54467" y="0"/>
                </a:cxn>
                <a:cxn ang="0">
                  <a:pos x="28862" y="0"/>
                </a:cxn>
                <a:cxn ang="0">
                  <a:pos x="43400" y="9557"/>
                </a:cxn>
                <a:cxn ang="0">
                  <a:pos x="43400" y="28039"/>
                </a:cxn>
                <a:cxn ang="0">
                  <a:pos x="43400" y="46519"/>
                </a:cxn>
                <a:cxn ang="0">
                  <a:pos x="28862" y="56077"/>
                </a:cxn>
                <a:cxn ang="0">
                  <a:pos x="54468" y="56078"/>
                </a:cxn>
                <a:cxn ang="0">
                  <a:pos x="14537" y="56078"/>
                </a:cxn>
                <a:cxn ang="0">
                  <a:pos x="0" y="46519"/>
                </a:cxn>
                <a:cxn ang="0">
                  <a:pos x="0" y="28039"/>
                </a:cxn>
                <a:cxn ang="0">
                  <a:pos x="18596" y="28039"/>
                </a:cxn>
                <a:cxn ang="0">
                  <a:pos x="18596" y="28039"/>
                </a:cxn>
                <a:cxn ang="0">
                  <a:pos x="18596" y="45031"/>
                </a:cxn>
                <a:cxn ang="0">
                  <a:pos x="16025" y="37481"/>
                </a:cxn>
                <a:cxn ang="0">
                  <a:pos x="54467" y="37482"/>
                </a:cxn>
                <a:cxn ang="0">
                  <a:pos x="54468" y="37482"/>
                </a:cxn>
                <a:cxn ang="0">
                  <a:pos x="27373" y="37481"/>
                </a:cxn>
                <a:cxn ang="0">
                  <a:pos x="24804" y="45031"/>
                </a:cxn>
                <a:cxn ang="0">
                  <a:pos x="24804" y="28039"/>
                </a:cxn>
                <a:cxn ang="0">
                  <a:pos x="24804" y="11046"/>
                </a:cxn>
                <a:cxn ang="0">
                  <a:pos x="27373" y="18596"/>
                </a:cxn>
                <a:cxn ang="0">
                  <a:pos x="54468" y="18596"/>
                </a:cxn>
                <a:cxn ang="0">
                  <a:pos x="54467" y="18596"/>
                </a:cxn>
                <a:cxn ang="0">
                  <a:pos x="16025" y="18596"/>
                </a:cxn>
                <a:cxn ang="0">
                  <a:pos x="18596" y="11046"/>
                </a:cxn>
                <a:cxn ang="0">
                  <a:pos x="18596" y="28038"/>
                </a:cxn>
                <a:cxn ang="0">
                  <a:pos x="0" y="28039"/>
                </a:cxn>
              </a:cxnLst>
              <a:rect l="0" t="0" r="r" b="b"/>
              <a:pathLst>
                <a:path w="2992521" h="2677519">
                  <a:moveTo>
                    <a:pt x="0" y="28039"/>
                  </a:moveTo>
                  <a:lnTo>
                    <a:pt x="0" y="28039"/>
                  </a:lnTo>
                  <a:lnTo>
                    <a:pt x="0" y="9557"/>
                  </a:lnTo>
                  <a:lnTo>
                    <a:pt x="14537" y="0"/>
                  </a:lnTo>
                  <a:lnTo>
                    <a:pt x="54467" y="0"/>
                  </a:lnTo>
                  <a:lnTo>
                    <a:pt x="28862" y="0"/>
                  </a:lnTo>
                  <a:lnTo>
                    <a:pt x="43400" y="9557"/>
                  </a:lnTo>
                  <a:lnTo>
                    <a:pt x="43400" y="28039"/>
                  </a:lnTo>
                  <a:lnTo>
                    <a:pt x="43400" y="46519"/>
                  </a:lnTo>
                  <a:lnTo>
                    <a:pt x="28862" y="56077"/>
                  </a:lnTo>
                  <a:lnTo>
                    <a:pt x="54468" y="56078"/>
                  </a:lnTo>
                  <a:lnTo>
                    <a:pt x="14537" y="56078"/>
                  </a:lnTo>
                  <a:lnTo>
                    <a:pt x="0" y="46519"/>
                  </a:lnTo>
                  <a:lnTo>
                    <a:pt x="0" y="28039"/>
                  </a:lnTo>
                  <a:lnTo>
                    <a:pt x="18596" y="28039"/>
                  </a:lnTo>
                  <a:lnTo>
                    <a:pt x="18596" y="28039"/>
                  </a:lnTo>
                  <a:lnTo>
                    <a:pt x="18596" y="45031"/>
                  </a:lnTo>
                  <a:lnTo>
                    <a:pt x="16025" y="37481"/>
                  </a:lnTo>
                  <a:lnTo>
                    <a:pt x="54467" y="37482"/>
                  </a:lnTo>
                  <a:lnTo>
                    <a:pt x="54468" y="37482"/>
                  </a:lnTo>
                  <a:lnTo>
                    <a:pt x="27373" y="37481"/>
                  </a:lnTo>
                  <a:lnTo>
                    <a:pt x="24804" y="45031"/>
                  </a:lnTo>
                  <a:lnTo>
                    <a:pt x="24804" y="28039"/>
                  </a:lnTo>
                  <a:lnTo>
                    <a:pt x="24804" y="11046"/>
                  </a:lnTo>
                  <a:lnTo>
                    <a:pt x="27373" y="18596"/>
                  </a:lnTo>
                  <a:lnTo>
                    <a:pt x="54468" y="18596"/>
                  </a:lnTo>
                  <a:lnTo>
                    <a:pt x="54467" y="18596"/>
                  </a:lnTo>
                  <a:lnTo>
                    <a:pt x="16025" y="18596"/>
                  </a:lnTo>
                  <a:lnTo>
                    <a:pt x="18596" y="11046"/>
                  </a:lnTo>
                  <a:lnTo>
                    <a:pt x="18596" y="28038"/>
                  </a:lnTo>
                  <a:lnTo>
                    <a:pt x="0" y="28039"/>
                  </a:lnTo>
                </a:path>
              </a:pathLst>
            </a:custGeom>
            <a:solidFill>
              <a:srgbClr val="558BB8"/>
            </a:solidFill>
            <a:ln w="10080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4150" y="2198"/>
              <a:ext cx="1246" cy="4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 sz="4000" b="1">
                  <a:solidFill>
                    <a:srgbClr val="FFFFFF"/>
                  </a:solidFill>
                  <a:latin typeface="Calibri" charset="0"/>
                  <a:ea typeface="DejaVu Sans" charset="0"/>
                  <a:cs typeface="DejaVu Sans" charset="0"/>
                </a:rPr>
                <a:t>ICT</a:t>
              </a:r>
            </a:p>
          </p:txBody>
        </p:sp>
      </p:grpSp>
      <p:sp>
        <p:nvSpPr>
          <p:cNvPr id="1741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74688" y="252413"/>
            <a:ext cx="8986837" cy="1362075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>
                <a:latin typeface="Calibri" charset="0"/>
              </a:rPr>
              <a:t>PARTNER</a:t>
            </a:r>
          </a:p>
        </p:txBody>
      </p:sp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5802313" y="4549775"/>
            <a:ext cx="1100137" cy="614363"/>
            <a:chOff x="3655" y="2866"/>
            <a:chExt cx="693" cy="387"/>
          </a:xfrm>
        </p:grpSpPr>
        <p:sp>
          <p:nvSpPr>
            <p:cNvPr id="17415" name="Oval 7"/>
            <p:cNvSpPr>
              <a:spLocks noChangeArrowheads="1"/>
            </p:cNvSpPr>
            <p:nvPr/>
          </p:nvSpPr>
          <p:spPr bwMode="auto">
            <a:xfrm>
              <a:off x="4259" y="3146"/>
              <a:ext cx="90" cy="93"/>
            </a:xfrm>
            <a:prstGeom prst="ellipse">
              <a:avLst/>
            </a:prstGeom>
            <a:solidFill>
              <a:srgbClr val="D3DEEA"/>
            </a:solidFill>
            <a:ln w="1008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6" name="AutoShape 8"/>
            <p:cNvSpPr>
              <a:spLocks noChangeArrowheads="1"/>
            </p:cNvSpPr>
            <p:nvPr/>
          </p:nvSpPr>
          <p:spPr bwMode="auto">
            <a:xfrm>
              <a:off x="3655" y="2866"/>
              <a:ext cx="632" cy="388"/>
            </a:xfrm>
            <a:prstGeom prst="roundRect">
              <a:avLst>
                <a:gd name="adj" fmla="val 16667"/>
              </a:avLst>
            </a:prstGeom>
            <a:solidFill>
              <a:srgbClr val="D3DEEA"/>
            </a:solidFill>
            <a:ln w="1008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Tw Cen MT" charset="0"/>
                  <a:ea typeface="DejaVu Sans" charset="0"/>
                  <a:cs typeface="DejaVu Sans" charset="0"/>
                </a:rPr>
                <a:t>ETOILE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en-US" sz="1000">
                  <a:solidFill>
                    <a:srgbClr val="000000"/>
                  </a:solidFill>
                  <a:latin typeface="Tw Cen MT" charset="0"/>
                  <a:ea typeface="DejaVu Sans" charset="0"/>
                  <a:cs typeface="DejaVu Sans" charset="0"/>
                </a:rPr>
                <a:t>(Lyon)</a:t>
              </a:r>
            </a:p>
          </p:txBody>
        </p:sp>
      </p:grp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7424738" y="3738563"/>
            <a:ext cx="142875" cy="149225"/>
          </a:xfrm>
          <a:prstGeom prst="ellipse">
            <a:avLst/>
          </a:prstGeom>
          <a:solidFill>
            <a:srgbClr val="D3D0D0"/>
          </a:solidFill>
          <a:ln w="10080">
            <a:solidFill>
              <a:srgbClr val="968C8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auto">
          <a:xfrm>
            <a:off x="6235700" y="3683000"/>
            <a:ext cx="1181100" cy="615950"/>
          </a:xfrm>
          <a:prstGeom prst="roundRect">
            <a:avLst>
              <a:gd name="adj" fmla="val 16667"/>
            </a:avLst>
          </a:prstGeom>
          <a:solidFill>
            <a:srgbClr val="D3D0D0"/>
          </a:solidFill>
          <a:ln w="10080">
            <a:solidFill>
              <a:srgbClr val="968C8C"/>
            </a:solidFill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latin typeface="Tw Cen MT" charset="0"/>
                <a:ea typeface="DejaVu Sans" charset="0"/>
                <a:cs typeface="DejaVu Sans" charset="0"/>
              </a:rPr>
              <a:t>HIT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</a:tabLst>
            </a:pPr>
            <a:r>
              <a:rPr lang="en-US" sz="1000">
                <a:solidFill>
                  <a:srgbClr val="000000"/>
                </a:solidFill>
                <a:latin typeface="Tw Cen MT" charset="0"/>
                <a:ea typeface="DejaVu Sans" charset="0"/>
                <a:cs typeface="DejaVu Sans" charset="0"/>
              </a:rPr>
              <a:t>(Heidelberg)</a:t>
            </a:r>
          </a:p>
        </p:txBody>
      </p:sp>
      <p:grpSp>
        <p:nvGrpSpPr>
          <p:cNvPr id="17419" name="Group 11"/>
          <p:cNvGrpSpPr>
            <a:grpSpLocks/>
          </p:cNvGrpSpPr>
          <p:nvPr/>
        </p:nvGrpSpPr>
        <p:grpSpPr bwMode="auto">
          <a:xfrm>
            <a:off x="7896225" y="3840163"/>
            <a:ext cx="1590675" cy="735012"/>
            <a:chOff x="4974" y="2419"/>
            <a:chExt cx="1002" cy="463"/>
          </a:xfrm>
        </p:grpSpPr>
        <p:sp>
          <p:nvSpPr>
            <p:cNvPr id="17420" name="Oval 12"/>
            <p:cNvSpPr>
              <a:spLocks noChangeArrowheads="1"/>
            </p:cNvSpPr>
            <p:nvPr/>
          </p:nvSpPr>
          <p:spPr bwMode="auto">
            <a:xfrm>
              <a:off x="5480" y="2790"/>
              <a:ext cx="89" cy="93"/>
            </a:xfrm>
            <a:prstGeom prst="ellipse">
              <a:avLst/>
            </a:prstGeom>
            <a:solidFill>
              <a:srgbClr val="D3DEEA"/>
            </a:solidFill>
            <a:ln w="1008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1" name="AutoShape 13"/>
            <p:cNvSpPr>
              <a:spLocks noChangeArrowheads="1"/>
            </p:cNvSpPr>
            <p:nvPr/>
          </p:nvSpPr>
          <p:spPr bwMode="auto">
            <a:xfrm>
              <a:off x="4974" y="2419"/>
              <a:ext cx="1003" cy="388"/>
            </a:xfrm>
            <a:prstGeom prst="roundRect">
              <a:avLst>
                <a:gd name="adj" fmla="val 16667"/>
              </a:avLst>
            </a:prstGeom>
            <a:solidFill>
              <a:srgbClr val="D3DEEA"/>
            </a:solidFill>
            <a:ln w="1008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Tw Cen MT" charset="0"/>
                  <a:ea typeface="DejaVu Sans" charset="0"/>
                  <a:cs typeface="DejaVu Sans" charset="0"/>
                </a:rPr>
                <a:t>MedAustron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 sz="1000">
                  <a:solidFill>
                    <a:srgbClr val="000000"/>
                  </a:solidFill>
                  <a:latin typeface="Tw Cen MT" charset="0"/>
                  <a:ea typeface="DejaVu Sans" charset="0"/>
                  <a:cs typeface="DejaVu Sans" charset="0"/>
                </a:rPr>
                <a:t>(Wiener Neustadt)</a:t>
              </a:r>
            </a:p>
          </p:txBody>
        </p:sp>
      </p:grpSp>
      <p:grpSp>
        <p:nvGrpSpPr>
          <p:cNvPr id="17422" name="Group 14"/>
          <p:cNvGrpSpPr>
            <a:grpSpLocks/>
          </p:cNvGrpSpPr>
          <p:nvPr/>
        </p:nvGrpSpPr>
        <p:grpSpPr bwMode="auto">
          <a:xfrm>
            <a:off x="7402513" y="4864100"/>
            <a:ext cx="882650" cy="914400"/>
            <a:chOff x="4663" y="3064"/>
            <a:chExt cx="556" cy="576"/>
          </a:xfrm>
        </p:grpSpPr>
        <p:sp>
          <p:nvSpPr>
            <p:cNvPr id="17423" name="Oval 15"/>
            <p:cNvSpPr>
              <a:spLocks noChangeArrowheads="1"/>
            </p:cNvSpPr>
            <p:nvPr/>
          </p:nvSpPr>
          <p:spPr bwMode="auto">
            <a:xfrm>
              <a:off x="4893" y="3064"/>
              <a:ext cx="90" cy="94"/>
            </a:xfrm>
            <a:prstGeom prst="ellipse">
              <a:avLst/>
            </a:prstGeom>
            <a:solidFill>
              <a:srgbClr val="D3DEEA"/>
            </a:solidFill>
            <a:ln w="1008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4" name="AutoShape 16"/>
            <p:cNvSpPr>
              <a:spLocks noChangeArrowheads="1"/>
            </p:cNvSpPr>
            <p:nvPr/>
          </p:nvSpPr>
          <p:spPr bwMode="auto">
            <a:xfrm>
              <a:off x="4663" y="3253"/>
              <a:ext cx="557" cy="388"/>
            </a:xfrm>
            <a:prstGeom prst="roundRect">
              <a:avLst>
                <a:gd name="adj" fmla="val 16667"/>
              </a:avLst>
            </a:prstGeom>
            <a:solidFill>
              <a:srgbClr val="D3DEEA"/>
            </a:solidFill>
            <a:ln w="1008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Tw Cen MT" charset="0"/>
                  <a:ea typeface="DejaVu Sans" charset="0"/>
                  <a:cs typeface="DejaVu Sans" charset="0"/>
                </a:rPr>
                <a:t>CNAO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en-US" sz="1000">
                  <a:solidFill>
                    <a:srgbClr val="000000"/>
                  </a:solidFill>
                  <a:latin typeface="Tw Cen MT" charset="0"/>
                  <a:ea typeface="DejaVu Sans" charset="0"/>
                  <a:cs typeface="DejaVu Sans" charset="0"/>
                </a:rPr>
                <a:t>(Pavia)</a:t>
              </a:r>
            </a:p>
          </p:txBody>
        </p:sp>
      </p:grpSp>
      <p:sp>
        <p:nvSpPr>
          <p:cNvPr id="17425" name="Line 17"/>
          <p:cNvSpPr>
            <a:spLocks noChangeShapeType="1"/>
          </p:cNvSpPr>
          <p:nvPr/>
        </p:nvSpPr>
        <p:spPr bwMode="auto">
          <a:xfrm flipV="1">
            <a:off x="6880225" y="4500563"/>
            <a:ext cx="1817688" cy="341312"/>
          </a:xfrm>
          <a:prstGeom prst="line">
            <a:avLst/>
          </a:prstGeom>
          <a:noFill/>
          <a:ln w="9360">
            <a:solidFill>
              <a:srgbClr val="F5924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6829425" y="4816475"/>
            <a:ext cx="758825" cy="139700"/>
          </a:xfrm>
          <a:prstGeom prst="line">
            <a:avLst/>
          </a:prstGeom>
          <a:noFill/>
          <a:ln w="9360">
            <a:solidFill>
              <a:srgbClr val="F5924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H="1" flipV="1">
            <a:off x="7445375" y="3848100"/>
            <a:ext cx="66675" cy="1176338"/>
          </a:xfrm>
          <a:prstGeom prst="line">
            <a:avLst/>
          </a:prstGeom>
          <a:noFill/>
          <a:ln w="9360">
            <a:solidFill>
              <a:srgbClr val="F5924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7546975" y="3867150"/>
            <a:ext cx="1293813" cy="635000"/>
          </a:xfrm>
          <a:prstGeom prst="line">
            <a:avLst/>
          </a:prstGeom>
          <a:noFill/>
          <a:ln w="9360">
            <a:solidFill>
              <a:srgbClr val="F5924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flipV="1">
            <a:off x="6880225" y="3886200"/>
            <a:ext cx="615950" cy="955675"/>
          </a:xfrm>
          <a:prstGeom prst="line">
            <a:avLst/>
          </a:prstGeom>
          <a:noFill/>
          <a:ln w="9360">
            <a:solidFill>
              <a:srgbClr val="F5924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30" name="Line 22"/>
          <p:cNvSpPr>
            <a:spLocks noChangeShapeType="1"/>
          </p:cNvSpPr>
          <p:nvPr/>
        </p:nvSpPr>
        <p:spPr bwMode="auto">
          <a:xfrm flipV="1">
            <a:off x="7508875" y="4552950"/>
            <a:ext cx="1311275" cy="487363"/>
          </a:xfrm>
          <a:prstGeom prst="line">
            <a:avLst/>
          </a:prstGeom>
          <a:noFill/>
          <a:ln w="9360">
            <a:solidFill>
              <a:srgbClr val="F5924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31" name="AutoShape 23"/>
          <p:cNvSpPr>
            <a:spLocks noChangeArrowheads="1"/>
          </p:cNvSpPr>
          <p:nvPr/>
        </p:nvSpPr>
        <p:spPr bwMode="auto">
          <a:xfrm>
            <a:off x="4302125" y="1766888"/>
            <a:ext cx="4668838" cy="17891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6D20"/>
              </a:gs>
              <a:gs pos="100000">
                <a:srgbClr val="FF9135"/>
              </a:gs>
            </a:gsLst>
            <a:lin ang="16200000" scaled="1"/>
          </a:gra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0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Connect hadron-therapy centres in Europe</a:t>
            </a:r>
          </a:p>
          <a:p>
            <a:pPr hangingPunct="1"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0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Share data for clinical treatment and research </a:t>
            </a:r>
          </a:p>
          <a:p>
            <a:pPr hangingPunct="1"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2000">
              <a:solidFill>
                <a:srgbClr val="000000"/>
              </a:solidFill>
              <a:latin typeface="Calibri" charset="0"/>
              <a:ea typeface="DejaVu Sans" charset="0"/>
              <a:cs typeface="DejaVu Sans" charset="0"/>
            </a:endParaRPr>
          </a:p>
        </p:txBody>
      </p:sp>
      <p:sp>
        <p:nvSpPr>
          <p:cNvPr id="17432" name="AutoShape 24"/>
          <p:cNvSpPr>
            <a:spLocks noChangeArrowheads="1"/>
          </p:cNvSpPr>
          <p:nvPr/>
        </p:nvSpPr>
        <p:spPr bwMode="auto">
          <a:xfrm>
            <a:off x="392113" y="777875"/>
            <a:ext cx="3027362" cy="5811838"/>
          </a:xfrm>
          <a:prstGeom prst="roundRect">
            <a:avLst>
              <a:gd name="adj" fmla="val 16667"/>
            </a:avLst>
          </a:prstGeom>
          <a:solidFill>
            <a:srgbClr val="D3DEEA"/>
          </a:solidFill>
          <a:ln w="10080">
            <a:solidFill>
              <a:srgbClr val="4F81B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3" name="AutoShape 25"/>
          <p:cNvSpPr>
            <a:spLocks noChangeArrowheads="1"/>
          </p:cNvSpPr>
          <p:nvPr/>
        </p:nvSpPr>
        <p:spPr bwMode="auto">
          <a:xfrm>
            <a:off x="847725" y="2400300"/>
            <a:ext cx="2092325" cy="59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  <a:headEnd/>
            <a:tailEnd/>
          </a:ln>
          <a:effectLst/>
        </p:spPr>
        <p:txBody>
          <a:bodyPr lIns="36000" tIns="36000" rIns="36000" bIns="36000" anchor="ctr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US" sz="12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with </a:t>
            </a:r>
            <a:r>
              <a:rPr lang="en-US" sz="1200" b="1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specific terminologes</a:t>
            </a:r>
          </a:p>
        </p:txBody>
      </p:sp>
      <p:sp>
        <p:nvSpPr>
          <p:cNvPr id="17434" name="AutoShape 26"/>
          <p:cNvSpPr>
            <a:spLocks noChangeArrowheads="1"/>
          </p:cNvSpPr>
          <p:nvPr/>
        </p:nvSpPr>
        <p:spPr bwMode="auto">
          <a:xfrm>
            <a:off x="854075" y="2863850"/>
            <a:ext cx="2052638" cy="838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  <a:headEnd/>
            <a:tailEnd/>
          </a:ln>
          <a:effectLst/>
        </p:spPr>
        <p:txBody>
          <a:bodyPr lIns="36000" tIns="36000" rIns="36000" bIns="36000" anchor="ctr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US" sz="12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with different</a:t>
            </a:r>
            <a:r>
              <a:rPr lang="en-US" sz="1200" b="1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 ethical and legal requirements </a:t>
            </a:r>
          </a:p>
        </p:txBody>
      </p:sp>
      <p:sp>
        <p:nvSpPr>
          <p:cNvPr id="17435" name="AutoShape 27"/>
          <p:cNvSpPr>
            <a:spLocks noChangeArrowheads="1"/>
          </p:cNvSpPr>
          <p:nvPr/>
        </p:nvSpPr>
        <p:spPr bwMode="auto">
          <a:xfrm>
            <a:off x="784225" y="1035050"/>
            <a:ext cx="2243138" cy="4508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2E5F99"/>
              </a:gs>
              <a:gs pos="100000">
                <a:srgbClr val="397BCA"/>
              </a:gs>
            </a:gsLst>
            <a:lin ang="16200000" scaled="1"/>
          </a:gra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US" sz="1600" b="1">
                <a:solidFill>
                  <a:srgbClr val="000000"/>
                </a:solidFill>
                <a:ea typeface="DejaVu Sans" charset="0"/>
                <a:cs typeface="DejaVu Sans" charset="0"/>
              </a:rPr>
              <a:t>Users, Data</a:t>
            </a:r>
          </a:p>
        </p:txBody>
      </p:sp>
      <p:sp>
        <p:nvSpPr>
          <p:cNvPr id="17436" name="AutoShape 28"/>
          <p:cNvSpPr>
            <a:spLocks noChangeArrowheads="1"/>
          </p:cNvSpPr>
          <p:nvPr/>
        </p:nvSpPr>
        <p:spPr bwMode="auto">
          <a:xfrm>
            <a:off x="858838" y="1898650"/>
            <a:ext cx="2092325" cy="59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  <a:headEnd/>
            <a:tailEnd/>
          </a:ln>
          <a:effectLst/>
        </p:spPr>
        <p:txBody>
          <a:bodyPr lIns="36000" tIns="36000" rIns="36000" bIns="36000" anchor="ctr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US" sz="12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 from </a:t>
            </a:r>
            <a:r>
              <a:rPr lang="en-US" sz="1200" b="1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multiple disciplines</a:t>
            </a:r>
          </a:p>
        </p:txBody>
      </p:sp>
      <p:sp>
        <p:nvSpPr>
          <p:cNvPr id="17437" name="AutoShape 29"/>
          <p:cNvSpPr>
            <a:spLocks noChangeArrowheads="1"/>
          </p:cNvSpPr>
          <p:nvPr/>
        </p:nvSpPr>
        <p:spPr bwMode="auto">
          <a:xfrm>
            <a:off x="871538" y="1414463"/>
            <a:ext cx="2092325" cy="59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  <a:headEnd/>
            <a:tailEnd/>
          </a:ln>
          <a:effectLst/>
        </p:spPr>
        <p:txBody>
          <a:bodyPr lIns="36000" tIns="36000" rIns="36000" bIns="36000" anchor="ctr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US" sz="1200" b="1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distributed </a:t>
            </a:r>
            <a:r>
              <a:rPr lang="en-US" sz="12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across Europe</a:t>
            </a:r>
          </a:p>
        </p:txBody>
      </p:sp>
      <p:sp>
        <p:nvSpPr>
          <p:cNvPr id="17438" name="AutoShape 30"/>
          <p:cNvSpPr>
            <a:spLocks noChangeArrowheads="1"/>
          </p:cNvSpPr>
          <p:nvPr/>
        </p:nvSpPr>
        <p:spPr bwMode="auto">
          <a:xfrm>
            <a:off x="846138" y="4791075"/>
            <a:ext cx="2119312" cy="3444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  <a:headEnd/>
            <a:tailEnd/>
          </a:ln>
          <a:effectLst/>
        </p:spPr>
        <p:txBody>
          <a:bodyPr lIns="36000" tIns="36000" rIns="36000" bIns="36000" anchor="ctr">
            <a:spAutoFit/>
          </a:bodyPr>
          <a:lstStyle/>
          <a:p>
            <a:pPr algn="ctr" hangingPunct="1">
              <a:lnSpc>
                <a:spcPct val="100000"/>
              </a:lnSpc>
              <a:spcBef>
                <a:spcPts val="363"/>
              </a:spcBef>
              <a:tabLst>
                <a:tab pos="723900" algn="l"/>
                <a:tab pos="1447800" algn="l"/>
              </a:tabLst>
            </a:pPr>
            <a:r>
              <a:rPr lang="en-US" sz="12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secure data access</a:t>
            </a:r>
          </a:p>
        </p:txBody>
      </p:sp>
      <p:sp>
        <p:nvSpPr>
          <p:cNvPr id="17439" name="AutoShape 31"/>
          <p:cNvSpPr>
            <a:spLocks noChangeArrowheads="1"/>
          </p:cNvSpPr>
          <p:nvPr/>
        </p:nvSpPr>
        <p:spPr bwMode="auto">
          <a:xfrm>
            <a:off x="550863" y="3783013"/>
            <a:ext cx="2711450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2E5F99"/>
              </a:gs>
              <a:gs pos="100000">
                <a:srgbClr val="397BCA"/>
              </a:gs>
            </a:gsLst>
            <a:lin ang="16200000" scaled="1"/>
          </a:gra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US" sz="1400">
                <a:solidFill>
                  <a:srgbClr val="000000"/>
                </a:solidFill>
                <a:ea typeface="DejaVu Sans" charset="0"/>
                <a:cs typeface="DejaVu Sans" charset="0"/>
              </a:rPr>
              <a:t>...and </a:t>
            </a:r>
            <a:r>
              <a:rPr lang="en-US" sz="1400" b="1">
                <a:solidFill>
                  <a:srgbClr val="000000"/>
                </a:solidFill>
                <a:ea typeface="DejaVu Sans" charset="0"/>
                <a:cs typeface="DejaVu Sans" charset="0"/>
              </a:rPr>
              <a:t>requirements</a:t>
            </a:r>
            <a:r>
              <a:rPr lang="en-US" sz="1400">
                <a:solidFill>
                  <a:srgbClr val="000000"/>
                </a:solidFill>
                <a:ea typeface="DejaVu Sans" charset="0"/>
                <a:cs typeface="DejaVu Sans" charset="0"/>
              </a:rPr>
              <a:t>:</a:t>
            </a:r>
          </a:p>
        </p:txBody>
      </p:sp>
      <p:sp>
        <p:nvSpPr>
          <p:cNvPr id="17440" name="AutoShape 32"/>
          <p:cNvSpPr>
            <a:spLocks noChangeArrowheads="1"/>
          </p:cNvSpPr>
          <p:nvPr/>
        </p:nvSpPr>
        <p:spPr bwMode="auto">
          <a:xfrm>
            <a:off x="696913" y="4198938"/>
            <a:ext cx="2419350" cy="59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  <a:headEnd/>
            <a:tailEnd/>
          </a:ln>
          <a:effectLst/>
        </p:spPr>
        <p:txBody>
          <a:bodyPr lIns="36000" tIns="36000" rIns="36000" bIns="36000" anchor="ctr">
            <a:spAutoFit/>
          </a:bodyPr>
          <a:lstStyle/>
          <a:p>
            <a:pPr hangingPunct="1">
              <a:lnSpc>
                <a:spcPct val="100000"/>
              </a:lnSpc>
              <a:spcBef>
                <a:spcPts val="363"/>
              </a:spcBef>
              <a:tabLst>
                <a:tab pos="723900" algn="l"/>
                <a:tab pos="1447800" algn="l"/>
                <a:tab pos="2171700" algn="l"/>
              </a:tabLst>
            </a:pPr>
            <a:r>
              <a:rPr lang="en-US" sz="12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resource discovery and matching</a:t>
            </a:r>
          </a:p>
        </p:txBody>
      </p:sp>
      <p:sp>
        <p:nvSpPr>
          <p:cNvPr id="17441" name="AutoShape 33"/>
          <p:cNvSpPr>
            <a:spLocks noChangeArrowheads="1"/>
          </p:cNvSpPr>
          <p:nvPr/>
        </p:nvSpPr>
        <p:spPr bwMode="auto">
          <a:xfrm>
            <a:off x="933450" y="5461000"/>
            <a:ext cx="1943100" cy="889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  <a:headEnd/>
            <a:tailEnd/>
          </a:ln>
          <a:effectLst/>
        </p:spPr>
        <p:txBody>
          <a:bodyPr lIns="36000" tIns="36000" rIns="36000" bIns="36000" anchor="ctr">
            <a:spAutoFit/>
          </a:bodyPr>
          <a:lstStyle/>
          <a:p>
            <a:pPr marL="704850" lvl="1" indent="-487363" algn="just" hangingPunct="1">
              <a:lnSpc>
                <a:spcPct val="100000"/>
              </a:lnSpc>
              <a:spcBef>
                <a:spcPts val="363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</a:pPr>
            <a:r>
              <a:rPr lang="en-US" sz="12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Syntactic and semantic interoperability</a:t>
            </a:r>
          </a:p>
        </p:txBody>
      </p:sp>
      <p:sp>
        <p:nvSpPr>
          <p:cNvPr id="17442" name="AutoShape 34"/>
          <p:cNvSpPr>
            <a:spLocks noChangeArrowheads="1"/>
          </p:cNvSpPr>
          <p:nvPr/>
        </p:nvSpPr>
        <p:spPr bwMode="auto">
          <a:xfrm>
            <a:off x="862013" y="5173663"/>
            <a:ext cx="2119312" cy="3444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  <a:headEnd/>
            <a:tailEnd/>
          </a:ln>
          <a:effectLst/>
        </p:spPr>
        <p:txBody>
          <a:bodyPr lIns="36000" tIns="36000" rIns="36000" bIns="36000" anchor="ctr">
            <a:spAutoFit/>
          </a:bodyPr>
          <a:lstStyle/>
          <a:p>
            <a:pPr hangingPunct="1">
              <a:lnSpc>
                <a:spcPct val="100000"/>
              </a:lnSpc>
              <a:spcBef>
                <a:spcPts val="363"/>
              </a:spcBef>
              <a:tabLst>
                <a:tab pos="723900" algn="l"/>
                <a:tab pos="1447800" algn="l"/>
              </a:tabLst>
            </a:pPr>
            <a:r>
              <a:rPr lang="en-US" sz="1200">
                <a:solidFill>
                  <a:srgbClr val="000000"/>
                </a:solidFill>
                <a:latin typeface="Calibri" charset="0"/>
                <a:ea typeface="DejaVu Sans" charset="0"/>
                <a:cs typeface="DejaVu Sans" charset="0"/>
              </a:rPr>
              <a:t>data integration</a:t>
            </a:r>
          </a:p>
        </p:txBody>
      </p:sp>
      <p:pic>
        <p:nvPicPr>
          <p:cNvPr id="17443" name="Picture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6013" y="84138"/>
            <a:ext cx="1258887" cy="1208087"/>
          </a:xfrm>
          <a:prstGeom prst="rect">
            <a:avLst/>
          </a:prstGeom>
          <a:noFill/>
          <a:ln w="3240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6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4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0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3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6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9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2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4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2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5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8" dur="5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61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64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67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2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5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8" dur="5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81" dur="5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84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animBg="1"/>
      <p:bldP spid="17425" grpId="0" animBg="1"/>
      <p:bldP spid="17426" grpId="0" animBg="1"/>
      <p:bldP spid="17427" grpId="0" animBg="1"/>
      <p:bldP spid="17428" grpId="0" animBg="1"/>
      <p:bldP spid="17429" grpId="0" animBg="1"/>
      <p:bldP spid="17430" grpId="0" animBg="1"/>
      <p:bldP spid="174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BD4C5DE-341B-4112-A1D0-862BA53D6553}" type="slidenum">
              <a:rPr lang="en-US"/>
              <a:pPr/>
              <a:t>16</a:t>
            </a:fld>
            <a:endParaRPr lang="en-US"/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109538"/>
            <a:ext cx="9070975" cy="1030287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>
                <a:latin typeface="Calibri" charset="0"/>
              </a:rPr>
              <a:t>PARTNER recent activities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42900" y="1108075"/>
            <a:ext cx="9431338" cy="6167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31800" indent="-323850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400">
                <a:solidFill>
                  <a:srgbClr val="000000"/>
                </a:solidFill>
                <a:ea typeface="DejaVu Sans" charset="0"/>
                <a:cs typeface="DejaVu Sans" charset="0"/>
              </a:rPr>
              <a:t>Review of medical databases</a:t>
            </a:r>
          </a:p>
          <a:p>
            <a:pPr marL="431800" indent="-323850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400">
                <a:solidFill>
                  <a:srgbClr val="000000"/>
                </a:solidFill>
                <a:ea typeface="DejaVu Sans" charset="0"/>
                <a:cs typeface="DejaVu Sans" charset="0"/>
              </a:rPr>
              <a:t>Grid technology review</a:t>
            </a:r>
          </a:p>
          <a:p>
            <a:pPr marL="863600" lvl="1" indent="-323850">
              <a:lnSpc>
                <a:spcPct val="100000"/>
              </a:lnSpc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000">
                <a:solidFill>
                  <a:srgbClr val="000000"/>
                </a:solidFill>
                <a:ea typeface="DejaVu Sans" charset="0"/>
                <a:cs typeface="DejaVu Sans" charset="0"/>
              </a:rPr>
              <a:t>Semantic Web technologies for data integration</a:t>
            </a:r>
          </a:p>
          <a:p>
            <a:pPr marL="863600" lvl="1" indent="-323850">
              <a:lnSpc>
                <a:spcPct val="100000"/>
              </a:lnSpc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000">
                <a:solidFill>
                  <a:srgbClr val="000000"/>
                </a:solidFill>
                <a:ea typeface="DejaVu Sans" charset="0"/>
                <a:cs typeface="DejaVu Sans" charset="0"/>
              </a:rPr>
              <a:t>Grid data access, security and Grid services</a:t>
            </a:r>
          </a:p>
          <a:p>
            <a:pPr marL="863600" lvl="1" indent="-323850">
              <a:lnSpc>
                <a:spcPct val="100000"/>
              </a:lnSpc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000">
                <a:solidFill>
                  <a:srgbClr val="000000"/>
                </a:solidFill>
                <a:ea typeface="DejaVu Sans" charset="0"/>
                <a:cs typeface="DejaVu Sans" charset="0"/>
              </a:rPr>
              <a:t>Review of data protection requirements ... in progress</a:t>
            </a:r>
          </a:p>
          <a:p>
            <a:pPr marL="431800" indent="-323850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400">
                <a:solidFill>
                  <a:srgbClr val="000000"/>
                </a:solidFill>
                <a:ea typeface="DejaVu Sans" charset="0"/>
                <a:cs typeface="DejaVu Sans" charset="0"/>
              </a:rPr>
              <a:t>Storyline for </a:t>
            </a:r>
          </a:p>
          <a:p>
            <a:pPr marL="863600" lvl="1" indent="-323850">
              <a:lnSpc>
                <a:spcPct val="100000"/>
              </a:lnSpc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000">
                <a:solidFill>
                  <a:srgbClr val="000000"/>
                </a:solidFill>
                <a:ea typeface="DejaVu Sans" charset="0"/>
                <a:cs typeface="DejaVu Sans" charset="0"/>
              </a:rPr>
              <a:t>Scientific use case: rare-tumor database</a:t>
            </a:r>
          </a:p>
          <a:p>
            <a:pPr marL="863600" lvl="1" indent="-323850">
              <a:lnSpc>
                <a:spcPct val="100000"/>
              </a:lnSpc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000">
                <a:solidFill>
                  <a:srgbClr val="000000"/>
                </a:solidFill>
                <a:ea typeface="DejaVu Sans" charset="0"/>
                <a:cs typeface="DejaVu Sans" charset="0"/>
              </a:rPr>
              <a:t>Clinical use case: patient referral ... in progress</a:t>
            </a:r>
          </a:p>
          <a:p>
            <a:pPr marL="431800" indent="-323850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400">
                <a:solidFill>
                  <a:srgbClr val="000000"/>
                </a:solidFill>
                <a:ea typeface="DejaVu Sans" charset="0"/>
                <a:cs typeface="DejaVu Sans" charset="0"/>
              </a:rPr>
              <a:t>Contacts with data owners</a:t>
            </a:r>
          </a:p>
          <a:p>
            <a:pPr marL="863600" lvl="1" indent="-323850">
              <a:lnSpc>
                <a:spcPct val="100000"/>
              </a:lnSpc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000">
                <a:solidFill>
                  <a:srgbClr val="000000"/>
                </a:solidFill>
                <a:ea typeface="DejaVu Sans" charset="0"/>
                <a:cs typeface="DejaVu Sans" charset="0"/>
              </a:rPr>
              <a:t>ECRIC – cancer registry ... sample dataset expected soon</a:t>
            </a:r>
          </a:p>
          <a:p>
            <a:pPr marL="863600" lvl="1" indent="-323850">
              <a:lnSpc>
                <a:spcPct val="100000"/>
              </a:lnSpc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000">
                <a:solidFill>
                  <a:srgbClr val="000000"/>
                </a:solidFill>
                <a:ea typeface="DejaVu Sans" charset="0"/>
                <a:cs typeface="DejaVu Sans" charset="0"/>
              </a:rPr>
              <a:t>Hospitals (Oxford, Cambridge, Valencia) … to learn about data flow and security requirements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4A03516-0CE3-4CFA-A314-7354675D61FE}" type="slidenum">
              <a:rPr lang="en-US"/>
              <a:pPr/>
              <a:t>17</a:t>
            </a:fld>
            <a:endParaRPr lang="en-US"/>
          </a:p>
        </p:txBody>
      </p:sp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46075"/>
            <a:ext cx="9070975" cy="11715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“CERN TH” 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Lattice QCD (2008/9) running on </a:t>
            </a:r>
            <a:r>
              <a:rPr lang="en-US" sz="2000" dirty="0" err="1"/>
              <a:t>TeraGrid</a:t>
            </a:r>
            <a:endParaRPr lang="en-US" sz="2000" dirty="0"/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Hand over to </a:t>
            </a:r>
            <a:r>
              <a:rPr lang="en-US" sz="1800" dirty="0" err="1"/>
              <a:t>Lousiana</a:t>
            </a:r>
            <a:r>
              <a:rPr lang="en-US" sz="1800" dirty="0"/>
              <a:t> State Univ.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Grid/</a:t>
            </a:r>
            <a:r>
              <a:rPr lang="en-US" sz="1800" dirty="0" err="1"/>
              <a:t>SuperComputers</a:t>
            </a:r>
            <a:r>
              <a:rPr lang="en-US" sz="1800" dirty="0"/>
              <a:t> “interoperability”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Data management solution for CERN/TH users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using </a:t>
            </a:r>
            <a:r>
              <a:rPr lang="en-US" sz="1800" dirty="0" err="1"/>
              <a:t>xrootd</a:t>
            </a:r>
            <a:r>
              <a:rPr lang="en-US" sz="1800" dirty="0"/>
              <a:t> proxy service enables to efficiently stream large files (10-20GB) to and from Castor at CERN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Clients are run in several supercomputing sites in Europe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Users are happy, report being prepared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Ongoing discussion with DSS on the follow-up and further support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“New” communities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2 pilot users from CERN TH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Example of </a:t>
            </a:r>
            <a:r>
              <a:rPr lang="en-US" sz="1800" dirty="0" err="1"/>
              <a:t>Ganga</a:t>
            </a:r>
            <a:r>
              <a:rPr lang="en-US" sz="1800" dirty="0"/>
              <a:t> provided to one user (C++ application)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Second user on hold (clarify real requirement)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Less than 10 hours spent (in a month), including initial meetings. Report on our </a:t>
            </a:r>
            <a:r>
              <a:rPr lang="en-US" sz="1800" dirty="0" err="1"/>
              <a:t>twiki</a:t>
            </a:r>
            <a:r>
              <a:rPr lang="en-US" sz="1800" dirty="0"/>
              <a:t> to decide what to do next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2720629-0EBF-4676-BD07-6AD19F3195FF}" type="slidenum">
              <a:rPr lang="en-US"/>
              <a:pPr/>
              <a:t>18</a:t>
            </a:fld>
            <a:endParaRPr lang="en-US"/>
          </a:p>
        </p:txBody>
      </p:sp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46075"/>
            <a:ext cx="9070975" cy="11715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Future possibilities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Gridimob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FP7 project on mobility (road traffic). 10 partners (50% SME)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Submitted on April 13</a:t>
            </a:r>
            <a:r>
              <a:rPr lang="en-US" baseline="33000"/>
              <a:t>th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u="sng"/>
              <a:t>Very</a:t>
            </a:r>
            <a:r>
              <a:rPr lang="en-US"/>
              <a:t> competitive call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Hope to get 1 FTE (Fellow)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2A61D2B-DEE1-4B9F-80C4-9B85EFE14B44}" type="slidenum">
              <a:rPr lang="en-US"/>
              <a:pPr/>
              <a:t>2</a:t>
            </a:fld>
            <a:endParaRPr lang="en-US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Update on DAS activities (since March)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/>
              <a:t>Introduction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/>
              <a:t>LHC </a:t>
            </a:r>
            <a:r>
              <a:rPr lang="en-US" dirty="0"/>
              <a:t>experiments distributed analysis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/>
              <a:t>Other projects/activities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err="1"/>
              <a:t>EnviroGRIDS</a:t>
            </a:r>
            <a:r>
              <a:rPr lang="en-US" dirty="0"/>
              <a:t> (Hydrology)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/>
              <a:t>PARTNER (</a:t>
            </a:r>
            <a:r>
              <a:rPr lang="en-US" dirty="0" err="1"/>
              <a:t>Hadrotherapy</a:t>
            </a:r>
            <a:r>
              <a:rPr lang="en-US" dirty="0"/>
              <a:t>)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/>
              <a:t>CERN TH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/>
              <a:t>New projects</a:t>
            </a:r>
          </a:p>
          <a:p>
            <a:pPr marL="863600" lvl="1" indent="-323850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2" y="0"/>
            <a:ext cx="9069387" cy="1260475"/>
          </a:xfrm>
        </p:spPr>
        <p:txBody>
          <a:bodyPr/>
          <a:lstStyle/>
          <a:p>
            <a:r>
              <a:rPr lang="en-US" dirty="0" smtClean="0"/>
              <a:t>Main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512" y="884237"/>
            <a:ext cx="9677400" cy="6553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Starting point: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Existing (developed in IT) products (like </a:t>
            </a:r>
            <a:r>
              <a:rPr lang="en-US" sz="1800" dirty="0" err="1" smtClean="0"/>
              <a:t>Ganga</a:t>
            </a:r>
            <a:r>
              <a:rPr lang="en-US" sz="1800" dirty="0" smtClean="0"/>
              <a:t>) and services/tools (DAST and </a:t>
            </a:r>
            <a:r>
              <a:rPr lang="en-US" sz="1800" dirty="0" err="1" smtClean="0"/>
              <a:t>HammerCloud</a:t>
            </a:r>
            <a:r>
              <a:rPr lang="en-US" sz="180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Excellent collaboration with the experiments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Building on IT main-stream technologies/services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E.g. </a:t>
            </a:r>
            <a:r>
              <a:rPr lang="en-US" sz="1400" dirty="0" err="1" smtClean="0"/>
              <a:t>PanDA</a:t>
            </a:r>
            <a:r>
              <a:rPr lang="en-US" sz="1400" dirty="0" smtClean="0"/>
              <a:t> migration, integration with the different monitoring technologies, etc…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Present phase and directions: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Extend this in two directions: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Face needs connected to data taking (more users, etc…)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Reuse tool and know how outside the original scope</a:t>
            </a:r>
          </a:p>
          <a:p>
            <a:pPr lvl="3">
              <a:buFont typeface="Arial" pitchFamily="34" charset="0"/>
              <a:buChar char="•"/>
            </a:pPr>
            <a:r>
              <a:rPr lang="en-US" sz="1400" dirty="0" smtClean="0"/>
              <a:t>For example, </a:t>
            </a:r>
            <a:r>
              <a:rPr lang="en-US" sz="1400" dirty="0" err="1" smtClean="0"/>
              <a:t>HammerCloud</a:t>
            </a:r>
            <a:r>
              <a:rPr lang="en-US" sz="1400" dirty="0" smtClean="0"/>
              <a:t> for CMS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Be open to new technologies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err="1" smtClean="0"/>
              <a:t>Catalyser</a:t>
            </a:r>
            <a:r>
              <a:rPr lang="en-US" sz="1800" dirty="0" smtClean="0"/>
              <a:t> role in the experiments and in IT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Tier3 (coordinator role)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User Support (new approach)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DAS specific feature: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We host some non-LHC activities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Foster commonality also across these projects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E46AA0F-99DE-4019-9FFE-A281C032A997}" type="slidenum">
              <a:rPr lang="en-US"/>
              <a:pPr/>
              <a:t>4</a:t>
            </a:fld>
            <a:endParaRPr lang="en-US"/>
          </a:p>
        </p:txBody>
      </p:sp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93663"/>
            <a:ext cx="9070975" cy="685800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User Support in ATLAS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00125"/>
            <a:ext cx="9899650" cy="6386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000" dirty="0"/>
              <a:t>Running for more than a year: shift system covering around 15-hour per day with shifters working from their home institutes (Europe and North America)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000" b="1" dirty="0"/>
              <a:t>News</a:t>
            </a:r>
            <a:r>
              <a:rPr lang="en-US" sz="2000" dirty="0"/>
              <a:t>: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800" dirty="0"/>
              <a:t>Coordination of the ATLAS Distributed Analysis Support Team (DAST) shifters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600" dirty="0"/>
              <a:t>Main activity was arguing for and now receiving a doubling of the shifter effort (shifted are manned by experiment people)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800" dirty="0"/>
              <a:t>Instant Messaging technology evaluation: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600" dirty="0"/>
              <a:t>Evaluating alternatives to Skype (scaling issues with 100+  participants and “long” history)</a:t>
            </a:r>
          </a:p>
          <a:p>
            <a:pPr marL="1727200" lvl="3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400" dirty="0"/>
              <a:t>Consulted with UDS about Jabber support.</a:t>
            </a:r>
          </a:p>
          <a:p>
            <a:pPr marL="1727200" lvl="3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400" dirty="0"/>
              <a:t>Evaluating jabber using a UIO (Oslo) server for the DAST and ADC operations shifters</a:t>
            </a:r>
          </a:p>
          <a:p>
            <a:pPr marL="1727200" lvl="3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400" dirty="0"/>
              <a:t>Plan to meet with CMS about overlapping requirements / potential for common solution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600" dirty="0"/>
              <a:t>Expect meeting </a:t>
            </a:r>
            <a:r>
              <a:rPr lang="en-US" sz="1600" dirty="0" err="1"/>
              <a:t>organised</a:t>
            </a:r>
            <a:r>
              <a:rPr lang="en-US" sz="1600" dirty="0"/>
              <a:t> by Denise 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800" dirty="0"/>
              <a:t>Led the Tier 3 Support Working Group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600" dirty="0"/>
              <a:t>Consulted with clouds and sites to develop a model for Tier 3 support.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600" dirty="0"/>
              <a:t>Developed Tier 3 support in </a:t>
            </a:r>
            <a:r>
              <a:rPr lang="en-US" sz="1600" dirty="0" err="1"/>
              <a:t>HammerCloud</a:t>
            </a:r>
            <a:r>
              <a:rPr lang="en-US" sz="1600" dirty="0"/>
              <a:t> for stress and functional testing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3" y="1857375"/>
            <a:ext cx="3149600" cy="1295400"/>
          </a:xfrm>
          <a:prstGeom prst="rect">
            <a:avLst/>
          </a:prstGeom>
          <a:noFill/>
          <a:ln w="25560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1857375"/>
            <a:ext cx="4198937" cy="1295400"/>
          </a:xfrm>
          <a:prstGeom prst="rect">
            <a:avLst/>
          </a:prstGeom>
          <a:noFill/>
          <a:ln w="25560">
            <a:noFill/>
            <a:miter lim="800000"/>
            <a:headEnd/>
            <a:tailEnd/>
          </a:ln>
          <a:effectLst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025525" y="1760538"/>
            <a:ext cx="16510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58230" rIns="90000" bIns="45000"/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500">
                <a:solidFill>
                  <a:srgbClr val="000000"/>
                </a:solidFill>
                <a:ea typeface="DejaVu Sans" charset="0"/>
                <a:cs typeface="DejaVu Sans" charset="0"/>
              </a:rPr>
              <a:t>Issues per month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632450" y="1811338"/>
            <a:ext cx="1966913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58230" rIns="90000" bIns="45000"/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500">
                <a:solidFill>
                  <a:srgbClr val="000000"/>
                </a:solidFill>
                <a:ea typeface="DejaVu Sans" charset="0"/>
                <a:cs typeface="DejaVu Sans" charset="0"/>
              </a:rPr>
              <a:t>Issues vs time (UTC)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77A5308-1EF2-4838-AA87-8CA2E715F1DD}" type="slidenum">
              <a:rPr lang="en-US"/>
              <a:pPr/>
              <a:t>5</a:t>
            </a:fld>
            <a:endParaRPr lang="en-US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0"/>
            <a:ext cx="9070975" cy="890588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HammerCloud | ATLAS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3838" y="1030288"/>
            <a:ext cx="9744075" cy="6105525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400" dirty="0"/>
              <a:t>Continuous operations of </a:t>
            </a:r>
            <a:r>
              <a:rPr lang="en-US" sz="1400" dirty="0" err="1"/>
              <a:t>HammerCloud</a:t>
            </a:r>
            <a:r>
              <a:rPr lang="en-US" sz="1400" dirty="0"/>
              <a:t> (stress tests of the distributed analysis facilities)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200" dirty="0"/>
              <a:t>Sites do schedule tests for testing,</a:t>
            </a:r>
            <a:br>
              <a:rPr lang="en-US" sz="1200" dirty="0"/>
            </a:br>
            <a:r>
              <a:rPr lang="en-US" sz="1200" dirty="0"/>
              <a:t>troubleshooting, etc...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200" dirty="0"/>
              <a:t>CERN “Tier2” now running (DAS+VOS)</a:t>
            </a:r>
            <a:br>
              <a:rPr lang="en-US" sz="1200" dirty="0"/>
            </a:br>
            <a:endParaRPr lang="en-US" sz="1200" dirty="0"/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400" dirty="0"/>
              <a:t>Added functional testing feature to </a:t>
            </a:r>
            <a:br>
              <a:rPr lang="en-US" sz="1400" dirty="0"/>
            </a:br>
            <a:r>
              <a:rPr lang="en-US" sz="1400" dirty="0"/>
              <a:t>replace the ATLAS </a:t>
            </a:r>
            <a:r>
              <a:rPr lang="en-US" sz="1400" dirty="0" err="1"/>
              <a:t>GangaRobot</a:t>
            </a:r>
            <a:r>
              <a:rPr lang="en-US" sz="1400" dirty="0"/>
              <a:t> service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200" dirty="0"/>
              <a:t>“Few”  jobs to all sites continually. </a:t>
            </a:r>
            <a:br>
              <a:rPr lang="en-US" sz="1200" dirty="0"/>
            </a:br>
            <a:r>
              <a:rPr lang="en-US" sz="1200" dirty="0"/>
              <a:t>Summary page showing all sites and their efficiency.</a:t>
            </a:r>
            <a:br>
              <a:rPr lang="en-US" sz="1200" dirty="0"/>
            </a:br>
            <a:endParaRPr lang="en-US" sz="1200" dirty="0"/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400" dirty="0"/>
              <a:t>Many new features to improve Web UI </a:t>
            </a:r>
            <a:br>
              <a:rPr lang="en-US" sz="1400" dirty="0"/>
            </a:br>
            <a:r>
              <a:rPr lang="en-US" sz="1400" dirty="0"/>
              <a:t>performance: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200" dirty="0"/>
              <a:t>Server-side pre-computation of the test performance metrics to improve page loading time.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200" dirty="0"/>
              <a:t>AJAX used more frequently in the UI</a:t>
            </a:r>
            <a:br>
              <a:rPr lang="en-US" sz="1200" dirty="0"/>
            </a:br>
            <a:endParaRPr lang="en-US" sz="1200" dirty="0"/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400" dirty="0"/>
              <a:t>Added support for testing Tier 3 sites</a:t>
            </a:r>
            <a:br>
              <a:rPr lang="en-US" sz="1400" dirty="0"/>
            </a:br>
            <a:endParaRPr lang="en-US" sz="1400" dirty="0"/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400" dirty="0"/>
              <a:t>Deploying new release on an SLC5 VO box: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200" dirty="0"/>
              <a:t>voatlas49.cern.ch/atlas (will become hammercloud.cern.ch/atlas)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200" dirty="0"/>
              <a:t>Old </a:t>
            </a:r>
            <a:r>
              <a:rPr lang="en-US" sz="1200" dirty="0" err="1"/>
              <a:t>GangaRobot</a:t>
            </a:r>
            <a:r>
              <a:rPr lang="en-US" sz="1200" dirty="0"/>
              <a:t> and </a:t>
            </a:r>
            <a:r>
              <a:rPr lang="en-US" sz="1200" dirty="0" err="1"/>
              <a:t>HammerCloud</a:t>
            </a:r>
            <a:r>
              <a:rPr lang="en-US" sz="1200" dirty="0"/>
              <a:t> running on gangarobot.cern.ch will be switched off</a:t>
            </a:r>
            <a:br>
              <a:rPr lang="en-US" sz="1200" dirty="0"/>
            </a:br>
            <a:endParaRPr lang="en-US" sz="1200" dirty="0"/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400" dirty="0"/>
              <a:t>SW Infrastructure: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1200" dirty="0"/>
              <a:t>Opened a savannah project to track issues: savannah.cern.ch/projects/</a:t>
            </a:r>
            <a:r>
              <a:rPr lang="en-US" sz="1200" dirty="0" err="1"/>
              <a:t>hammercloud</a:t>
            </a:r>
            <a:endParaRPr lang="en-US" sz="12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l="10051" t="20158" r="10051" b="10081"/>
          <a:stretch>
            <a:fillRect/>
          </a:stretch>
        </p:blipFill>
        <p:spPr bwMode="auto">
          <a:xfrm>
            <a:off x="5192713" y="1330325"/>
            <a:ext cx="4873625" cy="2605088"/>
          </a:xfrm>
          <a:prstGeom prst="rect">
            <a:avLst/>
          </a:prstGeom>
          <a:noFill/>
          <a:ln w="2556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237257D-CC17-4880-B793-276B68C5325A}" type="slidenum">
              <a:rPr lang="en-US"/>
              <a:pPr/>
              <a:t>6</a:t>
            </a:fld>
            <a:endParaRPr lang="en-US"/>
          </a:p>
        </p:txBody>
      </p:sp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46075"/>
            <a:ext cx="9070975" cy="11715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HammerCloud | CMS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Delivered a prototype CMS instance of </a:t>
            </a:r>
            <a:r>
              <a:rPr lang="en-US" sz="2000" dirty="0" err="1"/>
              <a:t>HammerCloud</a:t>
            </a:r>
            <a:r>
              <a:rPr lang="en-US" sz="2000" dirty="0"/>
              <a:t> and presented it in the April CMS Computing meeting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CMS </a:t>
            </a:r>
            <a:r>
              <a:rPr lang="en-US" sz="1800" dirty="0" err="1"/>
              <a:t>plugin</a:t>
            </a:r>
            <a:r>
              <a:rPr lang="en-US" sz="1800" dirty="0"/>
              <a:t> required: (a) </a:t>
            </a:r>
            <a:r>
              <a:rPr lang="en-US" sz="1800" dirty="0" err="1"/>
              <a:t>Ganga</a:t>
            </a:r>
            <a:r>
              <a:rPr lang="en-US" sz="1800" dirty="0"/>
              <a:t>-CMS </a:t>
            </a:r>
            <a:r>
              <a:rPr lang="en-US" sz="1800" dirty="0" err="1"/>
              <a:t>plugin</a:t>
            </a:r>
            <a:r>
              <a:rPr lang="en-US" sz="1800" dirty="0"/>
              <a:t> which provides a basic wrapper around the CRAB client, (b) a </a:t>
            </a:r>
            <a:r>
              <a:rPr lang="en-US" sz="1800" dirty="0" err="1"/>
              <a:t>HammerCloud</a:t>
            </a:r>
            <a:r>
              <a:rPr lang="en-US" sz="1800" dirty="0"/>
              <a:t> </a:t>
            </a:r>
            <a:r>
              <a:rPr lang="en-US" sz="1800" dirty="0" err="1"/>
              <a:t>plugin</a:t>
            </a:r>
            <a:r>
              <a:rPr lang="en-US" sz="1800" dirty="0"/>
              <a:t> to interact with the CMS data service, manage the CRAB jobs, and collect and plot relevant metrics.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Prototype is running on an </a:t>
            </a:r>
            <a:r>
              <a:rPr lang="en-US" sz="1800" dirty="0" err="1"/>
              <a:t>lxvm</a:t>
            </a:r>
            <a:r>
              <a:rPr lang="en-US" sz="1800" dirty="0"/>
              <a:t> box with very limited disk, so is quite limited in the testing scale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Feedback was positive and were encouraged to deploy onto a VO box for scale testing.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Current activities: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Opened a dialog with CMSSW storage/grid testing experts to make HC an effective tool for them.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We are integrating their grid test jobs into HC|CMS.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Discussion about useful metrics from CMSSW and CRAB.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Deploying on a new SLC5 VO box.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C202219-D96C-4787-9E54-F1992DF617D8}" type="slidenum">
              <a:rPr lang="en-US"/>
              <a:pPr/>
              <a:t>7</a:t>
            </a:fld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46075"/>
            <a:ext cx="9070975" cy="11715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Ganga summary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Since March 22</a:t>
            </a:r>
            <a:r>
              <a:rPr lang="en-US" baseline="30000" dirty="0" smtClean="0"/>
              <a:t>nd</a:t>
            </a:r>
            <a:r>
              <a:rPr lang="en-US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750 users (60%Atlas, 30%LHCb, </a:t>
            </a:r>
            <a:r>
              <a:rPr lang="en-US" dirty="0" smtClean="0"/>
              <a:t>10%others)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37 </a:t>
            </a:r>
            <a:r>
              <a:rPr lang="en-US" dirty="0"/>
              <a:t>releases -&gt; 4 public releases + 3 </a:t>
            </a:r>
            <a:r>
              <a:rPr lang="en-US" dirty="0" err="1"/>
              <a:t>hotfix</a:t>
            </a:r>
            <a:r>
              <a:rPr lang="en-US" dirty="0"/>
              <a:t> releases + 30 development </a:t>
            </a:r>
            <a:r>
              <a:rPr lang="en-US" dirty="0" smtClean="0"/>
              <a:t>releases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Bugtracker</a:t>
            </a:r>
            <a:r>
              <a:rPr lang="en-US" dirty="0" smtClean="0"/>
              <a:t> </a:t>
            </a:r>
            <a:r>
              <a:rPr lang="en-US" dirty="0"/>
              <a:t>statistics:</a:t>
            </a:r>
            <a:br>
              <a:rPr lang="en-US" dirty="0"/>
            </a:br>
            <a:r>
              <a:rPr lang="en-US" dirty="0"/>
              <a:t> - 126 savannah tickets followed up (65 closed)</a:t>
            </a:r>
            <a:br>
              <a:rPr lang="en-US" dirty="0"/>
            </a:br>
            <a:r>
              <a:rPr lang="en-US" dirty="0"/>
              <a:t> - 45 issues in Core, 64 in Atlas, 17 in </a:t>
            </a:r>
            <a:r>
              <a:rPr lang="en-US" dirty="0" err="1" smtClean="0"/>
              <a:t>LHCb</a:t>
            </a:r>
            <a:endParaRPr lang="en-US" dirty="0" smtClean="0"/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NB: after the DAST </a:t>
            </a:r>
            <a:r>
              <a:rPr lang="en-US" dirty="0" err="1" smtClean="0"/>
              <a:t>prefiltering</a:t>
            </a:r>
            <a:r>
              <a:rPr lang="en-US" dirty="0" smtClean="0"/>
              <a:t> (or equivalent)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Plots</a:t>
            </a:r>
            <a:r>
              <a:rPr lang="en-US" dirty="0"/>
              <a:t>: </a:t>
            </a:r>
            <a:r>
              <a:rPr lang="en-US" dirty="0">
                <a:hlinkClick r:id="rId3" action="ppaction://hlinkfile"/>
              </a:rPr>
              <a:t>http://gangamon.cern.ch/django/usage?f_d_month=3&amp;f_d_day=22&amp;f_d_year=2010&amp;t_d_month=0&amp;t_d_day=0&amp;t_d_year=0&amp;e=-#tab_content_3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3526472-2B6A-4239-A139-44F4F3A31C9D}" type="slidenum">
              <a:rPr lang="en-US"/>
              <a:pPr/>
              <a:t>8</a:t>
            </a:fld>
            <a:endParaRPr lang="en-US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46075"/>
            <a:ext cx="9070975" cy="11715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User Support with Ganga 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88950" y="1438275"/>
            <a:ext cx="9070975" cy="2325688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Prototype of error reporting tool and service in place as of release 5.5.5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“One-click” tool to capture session details and share them with others (notably User Support)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We are collecting initial experience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Interest from CMS, ongoing discussions on possible synergies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 t="5049" b="5704"/>
          <a:stretch>
            <a:fillRect/>
          </a:stretch>
        </p:blipFill>
        <p:spPr bwMode="auto">
          <a:xfrm>
            <a:off x="200025" y="3546475"/>
            <a:ext cx="9736138" cy="360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924ABDD-FEA3-4B74-9AFA-FBC71173E6E3}" type="slidenum">
              <a:rPr lang="en-US"/>
              <a:pPr/>
              <a:t>9</a:t>
            </a:fld>
            <a:endParaRPr lang="en-US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46075"/>
            <a:ext cx="9070975" cy="11715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Ganga and Monitoring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 err="1"/>
              <a:t>Ganga</a:t>
            </a:r>
            <a:r>
              <a:rPr lang="en-US" sz="2000" dirty="0"/>
              <a:t> UI - ATLAS/CMS Task Monitoring Dashboard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Common web application, </a:t>
            </a:r>
            <a:r>
              <a:rPr lang="en-US" sz="1800" dirty="0" err="1"/>
              <a:t>modelled</a:t>
            </a:r>
            <a:r>
              <a:rPr lang="en-US" sz="1800" dirty="0"/>
              <a:t> on existing CMS task monitoring + </a:t>
            </a:r>
            <a:r>
              <a:rPr lang="en-US" sz="1800" dirty="0" err="1"/>
              <a:t>Ganga</a:t>
            </a:r>
            <a:r>
              <a:rPr lang="en-US" sz="1800" dirty="0"/>
              <a:t> requirements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Prototype in progress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Subset ATLAS jobs visible (and all CMS ones)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u="sng" dirty="0"/>
              <a:t>“By-product” of the </a:t>
            </a:r>
            <a:r>
              <a:rPr lang="en-US" sz="1800" u="sng" dirty="0" err="1"/>
              <a:t>EnviroGRIDS</a:t>
            </a:r>
            <a:r>
              <a:rPr lang="en-US" sz="1800" u="sng" dirty="0"/>
              <a:t> effort</a:t>
            </a:r>
          </a:p>
          <a:p>
            <a:pPr marL="431800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/>
              <a:t>Other MSG related activities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Job peek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As LSF </a:t>
            </a:r>
            <a:r>
              <a:rPr lang="en-US" sz="1600" dirty="0" err="1"/>
              <a:t>bpeek</a:t>
            </a:r>
            <a:r>
              <a:rPr lang="en-US" sz="1600" dirty="0"/>
              <a:t>: on-demand access to </a:t>
            </a:r>
            <a:r>
              <a:rPr lang="en-US" sz="1600" dirty="0" err="1"/>
              <a:t>stdout</a:t>
            </a:r>
            <a:r>
              <a:rPr lang="en-US" sz="1600" dirty="0"/>
              <a:t>/</a:t>
            </a:r>
            <a:r>
              <a:rPr lang="en-US" sz="1600" dirty="0" err="1"/>
              <a:t>stderr</a:t>
            </a:r>
            <a:r>
              <a:rPr lang="en-US" sz="1600" dirty="0"/>
              <a:t> for running jobs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Summer student shared with MND section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Starting point: existing prototypes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“Required” by ATLAS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/>
              <a:t>Interest from CMS: to be followed up in Q3/4</a:t>
            </a:r>
          </a:p>
          <a:p>
            <a:pPr marL="863600" lvl="1" indent="-32385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800" dirty="0"/>
              <a:t>Job instrumentation</a:t>
            </a:r>
          </a:p>
          <a:p>
            <a:pPr marL="1295400" lvl="2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 err="1"/>
              <a:t>Ganga</a:t>
            </a:r>
            <a:r>
              <a:rPr lang="en-US" sz="1600" dirty="0"/>
              <a:t> jobs (OK). Next step instrument the </a:t>
            </a:r>
            <a:r>
              <a:rPr lang="en-US" sz="1600" dirty="0" err="1"/>
              <a:t>PanDA</a:t>
            </a:r>
            <a:r>
              <a:rPr lang="en-US" sz="1600" dirty="0"/>
              <a:t> pilots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1245</Words>
  <Application>Microsoft Office PowerPoint</Application>
  <PresentationFormat>Custom</PresentationFormat>
  <Paragraphs>236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Times New Roman</vt:lpstr>
      <vt:lpstr>Arial</vt:lpstr>
      <vt:lpstr>DejaVu Sans</vt:lpstr>
      <vt:lpstr>Tahoma</vt:lpstr>
      <vt:lpstr>Wingdings</vt:lpstr>
      <vt:lpstr>Symbol</vt:lpstr>
      <vt:lpstr>Calibri</vt:lpstr>
      <vt:lpstr>Tw Cen MT</vt:lpstr>
      <vt:lpstr>+mn-lt</vt:lpstr>
      <vt:lpstr>+mn-ea</vt:lpstr>
      <vt:lpstr>Office Theme</vt:lpstr>
      <vt:lpstr>Office Theme</vt:lpstr>
      <vt:lpstr>Slide 1</vt:lpstr>
      <vt:lpstr>Update on DAS activities (since March)</vt:lpstr>
      <vt:lpstr>Main lines</vt:lpstr>
      <vt:lpstr>User Support in ATLAS</vt:lpstr>
      <vt:lpstr>HammerCloud | ATLAS</vt:lpstr>
      <vt:lpstr>HammerCloud | CMS</vt:lpstr>
      <vt:lpstr>Ganga summary</vt:lpstr>
      <vt:lpstr>User Support with Ganga </vt:lpstr>
      <vt:lpstr>Ganga and Monitoring</vt:lpstr>
      <vt:lpstr>Task monitoring (EnviroGRIDS effort) </vt:lpstr>
      <vt:lpstr>Monitoring Ganga</vt:lpstr>
      <vt:lpstr>Tier3s</vt:lpstr>
      <vt:lpstr>EnviroGRIDS</vt:lpstr>
      <vt:lpstr>Hadrotherapy (Cancer treatment)</vt:lpstr>
      <vt:lpstr>PARTNER</vt:lpstr>
      <vt:lpstr>PARTNER recent activities</vt:lpstr>
      <vt:lpstr>“CERN TH” </vt:lpstr>
      <vt:lpstr>Future possibilities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Massimo Lamanna</dc:creator>
  <cp:lastModifiedBy>NICE</cp:lastModifiedBy>
  <cp:revision>11</cp:revision>
  <cp:lastPrinted>2010-05-27T07:46:53Z</cp:lastPrinted>
  <dcterms:created xsi:type="dcterms:W3CDTF">2010-05-26T09:14:08Z</dcterms:created>
  <dcterms:modified xsi:type="dcterms:W3CDTF">2010-05-27T08:19:33Z</dcterms:modified>
</cp:coreProperties>
</file>