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527" r:id="rId2"/>
    <p:sldId id="548" r:id="rId3"/>
    <p:sldId id="538" r:id="rId4"/>
    <p:sldId id="546" r:id="rId5"/>
    <p:sldId id="547" r:id="rId6"/>
    <p:sldId id="543" r:id="rId7"/>
    <p:sldId id="545" r:id="rId8"/>
    <p:sldId id="544" r:id="rId9"/>
    <p:sldId id="541" r:id="rId10"/>
    <p:sldId id="542" r:id="rId11"/>
    <p:sldId id="539" r:id="rId12"/>
    <p:sldId id="540" r:id="rId13"/>
  </p:sldIdLst>
  <p:sldSz cx="9144000" cy="6858000" type="screen4x3"/>
  <p:notesSz cx="7315200" cy="9601200"/>
  <p:defaultTextStyle>
    <a:defPPr>
      <a:defRPr lang="pl-PL"/>
    </a:defPPr>
    <a:lvl1pPr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0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FF33CC"/>
    <a:srgbClr val="D60093"/>
    <a:srgbClr val="00FF00"/>
    <a:srgbClr val="3366FF"/>
    <a:srgbClr val="6666FF"/>
    <a:srgbClr val="FFCC00"/>
    <a:srgbClr val="FFCC66"/>
    <a:srgbClr val="33CC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18" autoAdjust="0"/>
    <p:restoredTop sz="94660" autoAdjust="0"/>
  </p:normalViewPr>
  <p:slideViewPr>
    <p:cSldViewPr>
      <p:cViewPr varScale="1">
        <p:scale>
          <a:sx n="128" d="100"/>
          <a:sy n="128" d="100"/>
        </p:scale>
        <p:origin x="768" y="176"/>
      </p:cViewPr>
      <p:guideLst>
        <p:guide orient="horz" pos="120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58"/>
    </p:cViewPr>
  </p:sorterViewPr>
  <p:notesViewPr>
    <p:cSldViewPr>
      <p:cViewPr varScale="1">
        <p:scale>
          <a:sx n="73" d="100"/>
          <a:sy n="73" d="100"/>
        </p:scale>
        <p:origin x="-1358" y="-67"/>
      </p:cViewPr>
      <p:guideLst>
        <p:guide orient="horz" pos="3024"/>
        <p:guide pos="230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36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899"/>
            <a:ext cx="3169114" cy="48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360" y="9118899"/>
            <a:ext cx="3169114" cy="48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3DFFF63-8295-4EC5-94C4-D860BA5E8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75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086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246" y="4560222"/>
            <a:ext cx="5364710" cy="432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444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086" y="9120444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F2AAAB1-FCD8-4F5B-AD4F-1B65BFC954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87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31B24-9669-4D48-BABB-C044D511E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656388"/>
            <a:ext cx="8107089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</a:defRPr>
            </a:lvl1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Possibilities and options for collimator BPM interlocks in Run 3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19451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B0EA8-5F68-442C-8463-C47156215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656388"/>
            <a:ext cx="8107089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GB" dirty="0"/>
              <a:t>Possibilities and options for collimator BPM interlocks in Run 3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66012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4050" y="34925"/>
            <a:ext cx="78359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533400"/>
            <a:ext cx="86868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style wzorca tekstu</a:t>
            </a:r>
          </a:p>
          <a:p>
            <a:pPr lvl="1"/>
            <a:r>
              <a:rPr lang="en-US"/>
              <a:t>Drugi poziom</a:t>
            </a:r>
          </a:p>
          <a:p>
            <a:pPr lvl="2"/>
            <a:r>
              <a:rPr lang="en-US"/>
              <a:t>Trzeci poziom</a:t>
            </a:r>
          </a:p>
          <a:p>
            <a:pPr lvl="3"/>
            <a:r>
              <a:rPr lang="en-US"/>
              <a:t>Czwarty poziom</a:t>
            </a:r>
          </a:p>
          <a:p>
            <a:pPr lvl="4"/>
            <a:r>
              <a:rPr lang="en-US"/>
              <a:t>Piąty poziom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656388"/>
            <a:ext cx="3048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8961558-8EB1-4DC0-B367-60568E8BA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aphicFrame>
        <p:nvGraphicFramePr>
          <p:cNvPr id="2" name="Object 10"/>
          <p:cNvGraphicFramePr>
            <a:graphicFrameLocks noChangeAspect="1"/>
          </p:cNvGraphicFramePr>
          <p:nvPr userDrawn="1"/>
        </p:nvGraphicFramePr>
        <p:xfrm>
          <a:off x="228600" y="57150"/>
          <a:ext cx="33337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25" name="CorelPhotoPaint.Image.10" r:id="rId5" imgW="1219048" imgH="1219048" progId="CorelPhotoPaint.Image.10">
                  <p:embed/>
                </p:oleObj>
              </mc:Choice>
              <mc:Fallback>
                <p:oleObj name="CorelPhotoPaint.Image.10" r:id="rId5" imgW="1219048" imgH="1219048" progId="CorelPhotoPaint.Image.10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7150"/>
                        <a:ext cx="333375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Line 62"/>
          <p:cNvSpPr>
            <a:spLocks noChangeShapeType="1"/>
          </p:cNvSpPr>
          <p:nvPr userDrawn="1"/>
        </p:nvSpPr>
        <p:spPr bwMode="auto">
          <a:xfrm>
            <a:off x="228600" y="457200"/>
            <a:ext cx="86868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3" name="Line 63"/>
          <p:cNvSpPr>
            <a:spLocks noChangeShapeType="1"/>
          </p:cNvSpPr>
          <p:nvPr userDrawn="1"/>
        </p:nvSpPr>
        <p:spPr bwMode="auto">
          <a:xfrm>
            <a:off x="228600" y="6602413"/>
            <a:ext cx="86868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034" name="Object 71"/>
          <p:cNvGraphicFramePr>
            <a:graphicFrameLocks noChangeAspect="1"/>
          </p:cNvGraphicFramePr>
          <p:nvPr userDrawn="1"/>
        </p:nvGraphicFramePr>
        <p:xfrm>
          <a:off x="8566150" y="57150"/>
          <a:ext cx="33337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26" name="CorelPhotoPaint.Image.10" r:id="rId7" imgW="1219048" imgH="1219048" progId="CorelPhotoPaint.Image.10">
                  <p:embed/>
                </p:oleObj>
              </mc:Choice>
              <mc:Fallback>
                <p:oleObj name="CorelPhotoPaint.Image.10" r:id="rId7" imgW="1219048" imgH="1219048" progId="CorelPhotoPaint.Image.10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66150" y="57150"/>
                        <a:ext cx="333375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>
            <a:extLst>
              <a:ext uri="{FF2B5EF4-FFF2-40B4-BE49-F238E27FC236}">
                <a16:creationId xmlns:a16="http://schemas.microsoft.com/office/drawing/2014/main" id="{A45E94D9-3B29-43E9-88AA-D3EC3CF046B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656388"/>
            <a:ext cx="8107089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</a:defRPr>
            </a:lvl1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Possibilities and options for collimator BPM interlocks in Run 3</a:t>
            </a:r>
            <a:endParaRPr lang="en-GB" sz="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22701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174625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2pPr>
      <a:lvl3pPr marL="1143000" indent="-11271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117475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112713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5pPr>
      <a:lvl6pPr marL="25146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6pPr>
      <a:lvl7pPr marL="29718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7pPr>
      <a:lvl8pPr marL="34290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8pPr>
      <a:lvl9pPr marL="38862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38628" y="1892800"/>
            <a:ext cx="8676772" cy="230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3200" dirty="0"/>
              <a:t>Collimator BPMs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3200" dirty="0"/>
              <a:t>and their electronics in Run 3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GB" sz="120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GB" sz="120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GB" sz="120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GB" sz="120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400" dirty="0"/>
              <a:t>Tom Levens, Marek Gasior</a:t>
            </a:r>
            <a:br>
              <a:rPr lang="en-GB" sz="1400" dirty="0"/>
            </a:br>
            <a:endParaRPr lang="en-GB" sz="30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400" dirty="0"/>
              <a:t>BE-BI-IQ</a:t>
            </a:r>
          </a:p>
        </p:txBody>
      </p:sp>
    </p:spTree>
    <p:extLst>
      <p:ext uri="{BB962C8B-B14F-4D97-AF65-F5344CB8AC3E}">
        <p14:creationId xmlns:p14="http://schemas.microsoft.com/office/powerpoint/2010/main" val="2797783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900" dirty="0"/>
              <a:t>Collimator BPMs and their electronics in Run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Collimator FEs in Run 2 – SIS redundant installations</a:t>
            </a:r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4E9B4576-7CAE-49E9-8B19-CFCB46FA9A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410" y="931991"/>
            <a:ext cx="5667142" cy="4339765"/>
          </a:xfrm>
          <a:prstGeom prst="rect">
            <a:avLst/>
          </a:prstGeom>
        </p:spPr>
      </p:pic>
      <p:sp>
        <p:nvSpPr>
          <p:cNvPr id="12" name="Rectangle 4">
            <a:extLst>
              <a:ext uri="{FF2B5EF4-FFF2-40B4-BE49-F238E27FC236}">
                <a16:creationId xmlns:a16="http://schemas.microsoft.com/office/drawing/2014/main" id="{DDCA09D8-77A5-4586-84B7-7D01C2D03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865" y="5787822"/>
            <a:ext cx="1997060" cy="23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US" sz="2000" dirty="0"/>
              <a:t>P</a:t>
            </a:r>
            <a:r>
              <a:rPr lang="en-GB" sz="2000" dirty="0"/>
              <a:t>1 + P5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0C4C2F5F-5CB8-4DC6-BC36-58F921106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1200" y="5733526"/>
            <a:ext cx="1997060" cy="23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GB" sz="2000" dirty="0"/>
              <a:t>P6 L + R</a:t>
            </a:r>
          </a:p>
        </p:txBody>
      </p:sp>
    </p:spTree>
    <p:extLst>
      <p:ext uri="{BB962C8B-B14F-4D97-AF65-F5344CB8AC3E}">
        <p14:creationId xmlns:p14="http://schemas.microsoft.com/office/powerpoint/2010/main" val="536065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Collimator BPMs and their electronics in Run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Collimator DOROS front-ends in Run 2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09CBC65A-A986-423D-BA7F-77346281E299}"/>
              </a:ext>
            </a:extLst>
          </p:cNvPr>
          <p:cNvGraphicFramePr>
            <a:graphicFrameLocks noGrp="1"/>
          </p:cNvGraphicFramePr>
          <p:nvPr/>
        </p:nvGraphicFramePr>
        <p:xfrm>
          <a:off x="347450" y="1041644"/>
          <a:ext cx="8686799" cy="4989024"/>
        </p:xfrm>
        <a:graphic>
          <a:graphicData uri="http://schemas.openxmlformats.org/drawingml/2006/table">
            <a:tbl>
              <a:tblPr/>
              <a:tblGrid>
                <a:gridCol w="654870">
                  <a:extLst>
                    <a:ext uri="{9D8B030D-6E8A-4147-A177-3AD203B41FA5}">
                      <a16:colId xmlns:a16="http://schemas.microsoft.com/office/drawing/2014/main" val="501991316"/>
                    </a:ext>
                  </a:extLst>
                </a:gridCol>
                <a:gridCol w="1065385">
                  <a:extLst>
                    <a:ext uri="{9D8B030D-6E8A-4147-A177-3AD203B41FA5}">
                      <a16:colId xmlns:a16="http://schemas.microsoft.com/office/drawing/2014/main" val="1704551629"/>
                    </a:ext>
                  </a:extLst>
                </a:gridCol>
                <a:gridCol w="1065385">
                  <a:extLst>
                    <a:ext uri="{9D8B030D-6E8A-4147-A177-3AD203B41FA5}">
                      <a16:colId xmlns:a16="http://schemas.microsoft.com/office/drawing/2014/main" val="750478942"/>
                    </a:ext>
                  </a:extLst>
                </a:gridCol>
                <a:gridCol w="654870">
                  <a:extLst>
                    <a:ext uri="{9D8B030D-6E8A-4147-A177-3AD203B41FA5}">
                      <a16:colId xmlns:a16="http://schemas.microsoft.com/office/drawing/2014/main" val="3254285289"/>
                    </a:ext>
                  </a:extLst>
                </a:gridCol>
                <a:gridCol w="696410">
                  <a:extLst>
                    <a:ext uri="{9D8B030D-6E8A-4147-A177-3AD203B41FA5}">
                      <a16:colId xmlns:a16="http://schemas.microsoft.com/office/drawing/2014/main" val="1597986074"/>
                    </a:ext>
                  </a:extLst>
                </a:gridCol>
                <a:gridCol w="733063">
                  <a:extLst>
                    <a:ext uri="{9D8B030D-6E8A-4147-A177-3AD203B41FA5}">
                      <a16:colId xmlns:a16="http://schemas.microsoft.com/office/drawing/2014/main" val="3469996418"/>
                    </a:ext>
                  </a:extLst>
                </a:gridCol>
                <a:gridCol w="549797">
                  <a:extLst>
                    <a:ext uri="{9D8B030D-6E8A-4147-A177-3AD203B41FA5}">
                      <a16:colId xmlns:a16="http://schemas.microsoft.com/office/drawing/2014/main" val="2897481148"/>
                    </a:ext>
                  </a:extLst>
                </a:gridCol>
                <a:gridCol w="344540">
                  <a:extLst>
                    <a:ext uri="{9D8B030D-6E8A-4147-A177-3AD203B41FA5}">
                      <a16:colId xmlns:a16="http://schemas.microsoft.com/office/drawing/2014/main" val="3194526725"/>
                    </a:ext>
                  </a:extLst>
                </a:gridCol>
                <a:gridCol w="605999">
                  <a:extLst>
                    <a:ext uri="{9D8B030D-6E8A-4147-A177-3AD203B41FA5}">
                      <a16:colId xmlns:a16="http://schemas.microsoft.com/office/drawing/2014/main" val="2577318312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1704335881"/>
                    </a:ext>
                  </a:extLst>
                </a:gridCol>
              </a:tblGrid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ch.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757223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point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collimator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front-end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rack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 config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9101508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155200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  H + V  B1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CFB-US152-BIDRC1A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0x11FF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BY01.US152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SIS 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 SIS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408350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above, split signals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CFB-US152-BIDRC1B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0x118F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BY01.US152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SIS 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redundant SIS, new 2018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9512163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TCLVW.5L1.B2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CFB-US152-BIDRC3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0x11FE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BY01.US152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| 10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ch.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new 2018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110149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 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  H + V  B2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CFB-US152-BIDRC2A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0x1101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BY01.US152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SIS 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 SIS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1436405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 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above, split signals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CFB-US152-BIDRC2B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0x1181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BY01.US152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SIS 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redundant SIS, new 2018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187493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2714077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  H + V  B1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CFB-UA23-BIDRC1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0x12FF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BY02.UA23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334208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 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  H + V  B2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CFB-UA27-BIDRC1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0x1201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BY04.UA27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3769296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08134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  H + V  B1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CFB-USC55-BIDRC1A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0x15FF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BY04.USC55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SIS 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 SIS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63294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above, split signals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CFB-USC55-BIDRC1B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0x158F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BY04.USC55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SIS 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redundant SIS, new 2018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359806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TCL  H  B2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CFB-USC55-BIDRC3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0x15FE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BY04.USC55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| 10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ch.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2011427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0705446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 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  H + V  B2 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CFB-USC55-BIDRC2A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0x1501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BY04.USC55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SIS 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 SIS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7398351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 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  H + V  B2 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CFB-USC55-BIDRC2B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0x1581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BY04.USC55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SIS 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redundant SIS, new 2018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0398530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7921716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P6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TCSP  H  B2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CFB-UA63-BIDRC1A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0x16FF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BY02.UA63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| 10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 A, 4 ch.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 SIS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268144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P6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above, split signals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CFB-UA63-BIDRC1B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0x168F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BY02.UA63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| 10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 B, 4 ch.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redundant SIS, new 2018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952250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P6 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TCSP  H  B1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CFB-UA67-BIDRC1A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0x1601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BY02.UA67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| 10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 A, 4 ch.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 SIS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623514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P6 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above, split signals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CFB-UA67-BIDRC1B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0x1681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BY02.UA67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| 10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 B 4 ch.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redundant SIS, new 2018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475681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369476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P7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TCP  H  B1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CFB-UJ76-BIDRC1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0x17FF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BY03.UJ76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| 10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ch.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694226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P7 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TCSPM  V  B2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CFB-RR77-BIDRC1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0x1701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BY01.RR77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| 01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ch.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9150335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99235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P8 L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  H + V  B1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CFB-UA83-BIDRC1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0x18FF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BY02.UA83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7481529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P8 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TCTP  H + V  B2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CFB-UA87-BIDRC1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0x1801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BY03.UA87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| 00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699080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2456402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741833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18427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front-ends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8-channel FE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4299914"/>
                  </a:ext>
                </a:extLst>
              </a:tr>
              <a:tr h="146736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37" marR="7337" marT="7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1058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270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900" dirty="0"/>
              <a:t>Collimator BPMs and their electronics in Run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Collimator FEs in Run 2 – SIS redundant installations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6149531" y="6270854"/>
            <a:ext cx="2745394" cy="23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GB" sz="1000" dirty="0"/>
              <a:t>UA63.BY02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38628" y="6262479"/>
            <a:ext cx="2630180" cy="23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GB" sz="1000" dirty="0"/>
              <a:t>BY01.US152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204517" y="6270854"/>
            <a:ext cx="2575814" cy="23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GB" sz="1000" dirty="0"/>
              <a:t>BY04.USC55</a:t>
            </a:r>
          </a:p>
          <a:p>
            <a:pPr>
              <a:spcBef>
                <a:spcPts val="400"/>
              </a:spcBef>
              <a:spcAft>
                <a:spcPts val="0"/>
              </a:spcAft>
            </a:pPr>
            <a:endParaRPr lang="en-GB" sz="1000" dirty="0"/>
          </a:p>
        </p:txBody>
      </p:sp>
      <p:pic>
        <p:nvPicPr>
          <p:cNvPr id="5" name="Picture 4" descr="A picture containing open, sitting, food, refrigerator&#10;&#10;Description automatically generated">
            <a:extLst>
              <a:ext uri="{FF2B5EF4-FFF2-40B4-BE49-F238E27FC236}">
                <a16:creationId xmlns:a16="http://schemas.microsoft.com/office/drawing/2014/main" id="{847A08B7-709C-4BBD-B7F3-53AA90BBE9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1" r="14990"/>
          <a:stretch/>
        </p:blipFill>
        <p:spPr>
          <a:xfrm>
            <a:off x="238628" y="708763"/>
            <a:ext cx="2630180" cy="5452138"/>
          </a:xfrm>
          <a:prstGeom prst="rect">
            <a:avLst/>
          </a:prstGeom>
        </p:spPr>
      </p:pic>
      <p:pic>
        <p:nvPicPr>
          <p:cNvPr id="7" name="Picture 6" descr="A picture containing filled, truck, computer, open&#10;&#10;Description automatically generated">
            <a:extLst>
              <a:ext uri="{FF2B5EF4-FFF2-40B4-BE49-F238E27FC236}">
                <a16:creationId xmlns:a16="http://schemas.microsoft.com/office/drawing/2014/main" id="{EEF6005D-19C3-4973-826F-F2D4A3CBE5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4" r="436"/>
          <a:stretch/>
        </p:blipFill>
        <p:spPr>
          <a:xfrm>
            <a:off x="6149530" y="705147"/>
            <a:ext cx="2745395" cy="5484025"/>
          </a:xfrm>
          <a:prstGeom prst="rect">
            <a:avLst/>
          </a:prstGeom>
        </p:spPr>
      </p:pic>
      <p:pic>
        <p:nvPicPr>
          <p:cNvPr id="17" name="Picture 16" descr="A picture containing box, sitting, computer, filled&#10;&#10;Description automatically generated">
            <a:extLst>
              <a:ext uri="{FF2B5EF4-FFF2-40B4-BE49-F238E27FC236}">
                <a16:creationId xmlns:a16="http://schemas.microsoft.com/office/drawing/2014/main" id="{A6166B3C-6D48-41BD-BF2B-8725BF375F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9" r="11495"/>
          <a:stretch/>
        </p:blipFill>
        <p:spPr>
          <a:xfrm>
            <a:off x="3204517" y="709792"/>
            <a:ext cx="2575814" cy="545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52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Introduction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46715" y="932674"/>
            <a:ext cx="4992650" cy="65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During run 2, some DOROS channels have been equipped with an interlock acting via the SIS:</a:t>
            </a:r>
          </a:p>
          <a:p>
            <a:pPr marL="609600" lvl="1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b="1" dirty="0"/>
              <a:t>LSS1: </a:t>
            </a:r>
            <a:r>
              <a:rPr lang="en-GB" sz="1300" dirty="0"/>
              <a:t>TCTPH/V.4L1.B1, TCTPH/V.4R1.B2</a:t>
            </a:r>
          </a:p>
          <a:p>
            <a:pPr marL="609600" lvl="1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b="1" dirty="0"/>
              <a:t>LSS5: </a:t>
            </a:r>
            <a:r>
              <a:rPr lang="en-GB" sz="1300" dirty="0"/>
              <a:t>TCTPH/V.4L5.B1, TCTPH/V.4R5.B2</a:t>
            </a:r>
          </a:p>
          <a:p>
            <a:pPr marL="609600" lvl="1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b="1" dirty="0"/>
              <a:t>LSS6: </a:t>
            </a:r>
            <a:r>
              <a:rPr lang="en-GB" sz="1300" dirty="0"/>
              <a:t>TCSP.A4L6.B2, TCSP.A4R6.B1</a:t>
            </a:r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In order to avoid spurious beam dumps and downtime, the system has been made redundant:</a:t>
            </a:r>
          </a:p>
          <a:p>
            <a:pPr marL="609600" lvl="1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BPM signals are split to two DOROS front-ends installed in parallel</a:t>
            </a:r>
          </a:p>
          <a:p>
            <a:pPr marL="609600" lvl="1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Interlock logic implemented such that if one front-end fails, the second can provide the interlock functionality alone</a:t>
            </a:r>
          </a:p>
          <a:p>
            <a:pPr marL="609600" lvl="1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Avoids blocking operation and allows intervention to repair/replace the front-end to be scheduled at a convenient time</a:t>
            </a:r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Note, no failures observed during run 2.</a:t>
            </a:r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300" dirty="0"/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300" dirty="0"/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300" dirty="0"/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300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800" dirty="0"/>
              <a:t>Collimator BPMs and their electronics in Run 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ED45C1-92C0-D34C-831F-E12D7A5971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52"/>
          <a:stretch/>
        </p:blipFill>
        <p:spPr>
          <a:xfrm>
            <a:off x="5921030" y="1259117"/>
            <a:ext cx="2841970" cy="433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63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LS2 collimator installations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46714" y="1393534"/>
            <a:ext cx="8068685" cy="65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New LS2 collimators: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14 in P7 with cables coming to TZ76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2 in P2 with cables coming to UA23 and UA27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GB" sz="1300" dirty="0"/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GB" sz="1300" dirty="0"/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P7 collimators with interlocks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all collimation planes with redundant front-ends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all orthogonal planes without redundancy</a:t>
            </a:r>
          </a:p>
          <a:p>
            <a:pPr lvl="1" algn="l">
              <a:spcBef>
                <a:spcPts val="600"/>
              </a:spcBef>
              <a:spcAft>
                <a:spcPts val="0"/>
              </a:spcAft>
            </a:pPr>
            <a:endParaRPr lang="en-GB" sz="1300" dirty="0"/>
          </a:p>
          <a:p>
            <a:pPr lvl="1" algn="l">
              <a:spcBef>
                <a:spcPts val="600"/>
              </a:spcBef>
              <a:spcAft>
                <a:spcPts val="0"/>
              </a:spcAft>
            </a:pPr>
            <a:endParaRPr lang="en-GB" sz="1300" dirty="0"/>
          </a:p>
          <a:p>
            <a:pPr lvl="1" algn="l">
              <a:spcBef>
                <a:spcPts val="600"/>
              </a:spcBef>
              <a:spcAft>
                <a:spcPts val="0"/>
              </a:spcAft>
            </a:pPr>
            <a:endParaRPr lang="en-GB" sz="1300" dirty="0"/>
          </a:p>
          <a:p>
            <a:pPr lvl="1" algn="l">
              <a:spcBef>
                <a:spcPts val="600"/>
              </a:spcBef>
              <a:spcAft>
                <a:spcPts val="0"/>
              </a:spcAft>
            </a:pPr>
            <a:endParaRPr lang="en-GB" sz="1300" dirty="0"/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P2 collimators with or without interlocks ?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800" dirty="0"/>
              <a:t>Collimator BPMs and their electronics in Run 3</a:t>
            </a:r>
          </a:p>
        </p:txBody>
      </p:sp>
    </p:spTree>
    <p:extLst>
      <p:ext uri="{BB962C8B-B14F-4D97-AF65-F5344CB8AC3E}">
        <p14:creationId xmlns:p14="http://schemas.microsoft.com/office/powerpoint/2010/main" val="558979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Work progress and plans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85120" y="1163106"/>
            <a:ext cx="8030280" cy="107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l">
              <a:spcBef>
                <a:spcPts val="3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All collimators installed, except two in P7</a:t>
            </a:r>
          </a:p>
          <a:p>
            <a:pPr marL="152400" indent="-152400" algn="l">
              <a:spcBef>
                <a:spcPts val="3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All cables ready</a:t>
            </a:r>
          </a:p>
          <a:p>
            <a:pPr marL="152400" indent="-152400" algn="l">
              <a:spcBef>
                <a:spcPts val="3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All cables in P7 connected to the installed collimators, P2 cables will be connected soon</a:t>
            </a:r>
          </a:p>
          <a:p>
            <a:pPr marL="152400" indent="-152400" algn="l">
              <a:spcBef>
                <a:spcPts val="3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About half of the BPM electronics already in TZ76, connections to be finalised</a:t>
            </a:r>
          </a:p>
          <a:p>
            <a:pPr marL="628650" lvl="1" indent="-171450" algn="l">
              <a:spcBef>
                <a:spcPts val="8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The rest is in production, planned to be installed in spring 2021</a:t>
            </a:r>
          </a:p>
          <a:p>
            <a:pPr marL="628650" lvl="1" indent="-171450" algn="l">
              <a:spcBef>
                <a:spcPts val="8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Already available electronics will be used for early system tests by the end of this year</a:t>
            </a:r>
          </a:p>
          <a:p>
            <a:pPr marL="152400" indent="-152400" algn="l">
              <a:spcBef>
                <a:spcPts val="3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P2 small installation will be done within next few weeks</a:t>
            </a:r>
          </a:p>
          <a:p>
            <a:pPr marL="152400" indent="-152400" algn="l">
              <a:spcBef>
                <a:spcPts val="3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Ongoing work to put all the existing software infrastructure back into operation</a:t>
            </a:r>
          </a:p>
          <a:p>
            <a:pPr marL="152400" indent="-152400" algn="l">
              <a:spcBef>
                <a:spcPts val="3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Software polishing and reliability tests from the beginning of 2021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800" dirty="0"/>
              <a:t>Collimator BPMs and their electronics in Run 3</a:t>
            </a:r>
          </a:p>
        </p:txBody>
      </p:sp>
    </p:spTree>
    <p:extLst>
      <p:ext uri="{BB962C8B-B14F-4D97-AF65-F5344CB8AC3E}">
        <p14:creationId xmlns:p14="http://schemas.microsoft.com/office/powerpoint/2010/main" val="81280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New potential options for LS3 P7 installation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8600" y="663841"/>
            <a:ext cx="8686800" cy="1574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>
                <a:latin typeface="+mn-lt"/>
              </a:rPr>
              <a:t>LS3 plan: </a:t>
            </a:r>
            <a:r>
              <a:rPr lang="en-GB" sz="1300" dirty="0">
                <a:latin typeface="+mn-lt"/>
                <a:cs typeface="Calibri" panose="020F0502020204030204" pitchFamily="34" charset="0"/>
              </a:rPr>
              <a:t>≈ </a:t>
            </a:r>
            <a:r>
              <a:rPr lang="en-GB" sz="1300" dirty="0">
                <a:latin typeface="+mn-lt"/>
              </a:rPr>
              <a:t>30 new collimators: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>
                <a:latin typeface="+mn-lt"/>
                <a:cs typeface="Calibri" panose="020F0502020204030204" pitchFamily="34" charset="0"/>
              </a:rPr>
              <a:t>≈ 10 in </a:t>
            </a:r>
            <a:r>
              <a:rPr lang="en-GB" sz="1300" dirty="0">
                <a:latin typeface="+mn-lt"/>
              </a:rPr>
              <a:t>P1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>
                <a:latin typeface="+mn-lt"/>
                <a:cs typeface="Calibri" panose="020F0502020204030204" pitchFamily="34" charset="0"/>
              </a:rPr>
              <a:t>≈ 10</a:t>
            </a:r>
            <a:r>
              <a:rPr lang="en-GB" sz="1300" dirty="0">
                <a:latin typeface="+mn-lt"/>
              </a:rPr>
              <a:t> in P5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>
                <a:latin typeface="+mn-lt"/>
                <a:cs typeface="Calibri" panose="020F0502020204030204" pitchFamily="34" charset="0"/>
              </a:rPr>
              <a:t>≈ </a:t>
            </a:r>
            <a:r>
              <a:rPr lang="en-GB" sz="1300" dirty="0">
                <a:latin typeface="+mn-lt"/>
              </a:rPr>
              <a:t>10 in P7</a:t>
            </a:r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So far all LS3 P7 electronics have been planned to be installed in TZ76, in addition to the current installation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Two DOROS front-ends operating in Run 2 in RR77 and UJ76 moved to TZ76</a:t>
            </a:r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b="1" dirty="0"/>
              <a:t>NEW:</a:t>
            </a:r>
            <a:r>
              <a:rPr lang="en-GB" sz="1300" dirty="0"/>
              <a:t> available radiation estimations for UJ76 for Run 3 (EDMS 2302154)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1 </a:t>
            </a:r>
            <a:r>
              <a:rPr lang="en-GB" sz="1300" dirty="0" err="1"/>
              <a:t>Gy</a:t>
            </a:r>
            <a:r>
              <a:rPr lang="en-GB" sz="1300" dirty="0"/>
              <a:t> as annual total integrated dose during HL operation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When used in redundant configuration DOROS front-ends are expected</a:t>
            </a:r>
            <a:br>
              <a:rPr lang="en-GB" sz="1300" dirty="0"/>
            </a:br>
            <a:r>
              <a:rPr lang="en-GB" sz="1300" dirty="0"/>
              <a:t>to work fine in such environment</a:t>
            </a:r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We should consider the option of putting LS3 P7 electronics to UJ76 instead of TZ76, with the following benefits: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shorter cables = less money + more signal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A lot of rack space in UJ76 and quite limited in TZ76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For the installation of the LS3 collimators with their cables coming to TZ76</a:t>
            </a:r>
            <a:br>
              <a:rPr lang="en-GB" sz="1300" dirty="0"/>
            </a:br>
            <a:r>
              <a:rPr lang="en-GB" sz="1300" dirty="0"/>
              <a:t>the LS2 electronics already installed there would have to be temporarily removed</a:t>
            </a:r>
          </a:p>
          <a:p>
            <a:pPr marL="152400" indent="-1524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Investigations to be done in UJ76 during Run 3 to take the decision at the beginning of LS3: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Detailed radiation monitoring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Test operation of a couple of extra DOROS front-ends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800" dirty="0"/>
              <a:t>Collimator BPMs and their electronics in Run 3</a:t>
            </a:r>
          </a:p>
        </p:txBody>
      </p:sp>
    </p:spTree>
    <p:extLst>
      <p:ext uri="{BB962C8B-B14F-4D97-AF65-F5344CB8AC3E}">
        <p14:creationId xmlns:p14="http://schemas.microsoft.com/office/powerpoint/2010/main" val="2368502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900" dirty="0"/>
              <a:t>Collimator BPMs and their electronics in Run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911892" y="3025775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3200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587200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900" dirty="0"/>
              <a:t>Collimator BPMs and their electronics in Run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Run 3: Potential optimisation of the installations</a:t>
            </a:r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FD517F1C-8B10-4B04-9069-BD0DF9FB1A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150" y="642911"/>
            <a:ext cx="6379470" cy="557217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792A6D-0D7C-420D-981D-94B557DF820D}"/>
              </a:ext>
            </a:extLst>
          </p:cNvPr>
          <p:cNvSpPr/>
          <p:nvPr/>
        </p:nvSpPr>
        <p:spPr>
          <a:xfrm>
            <a:off x="292335" y="5118820"/>
            <a:ext cx="4915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2019 assumption: one 3-plane collimator = one front-end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Optimised installation for 3-plane collimators in dense TZ76: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standard: one collimator = 3/4 </a:t>
            </a:r>
            <a:r>
              <a:rPr lang="en-GB" sz="1300" dirty="0">
                <a:sym typeface="Symbol" panose="05050102010706020507" pitchFamily="18" charset="2"/>
              </a:rPr>
              <a:t></a:t>
            </a:r>
            <a:r>
              <a:rPr lang="en-GB" sz="1300" dirty="0"/>
              <a:t> front-end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redundant: one collimator = 5/4 </a:t>
            </a:r>
            <a:r>
              <a:rPr lang="en-GB" sz="1300" dirty="0">
                <a:sym typeface="Symbol" panose="05050102010706020507" pitchFamily="18" charset="2"/>
              </a:rPr>
              <a:t></a:t>
            </a:r>
            <a:r>
              <a:rPr lang="en-GB" sz="1300" dirty="0"/>
              <a:t> front-end</a:t>
            </a:r>
          </a:p>
        </p:txBody>
      </p:sp>
    </p:spTree>
    <p:extLst>
      <p:ext uri="{BB962C8B-B14F-4D97-AF65-F5344CB8AC3E}">
        <p14:creationId xmlns:p14="http://schemas.microsoft.com/office/powerpoint/2010/main" val="2081084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Collimator BPM installations in Run 3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38628" y="817461"/>
            <a:ext cx="8676772" cy="122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Most dense and difficult installation is in TZ76, only three rack installed due to very limited space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In total there are planned 30 collimators with cables going to TZ76: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14 during LS2</a:t>
            </a: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300" dirty="0"/>
              <a:t>16 during LS3</a:t>
            </a:r>
          </a:p>
          <a:p>
            <a:pPr marL="15240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At the beginning of 2019, when we had to start the production of electronic boards for the DOROS front-ends, </a:t>
            </a:r>
            <a:br>
              <a:rPr lang="en-GB" sz="1300" dirty="0"/>
            </a:br>
            <a:r>
              <a:rPr lang="en-GB" sz="1300" dirty="0"/>
              <a:t>we assumed that each collimator will be served by one front-end, so the TZ76 infrastructure has been prepared for 30 front-ends, 10 per rack</a:t>
            </a:r>
          </a:p>
          <a:p>
            <a:pPr marL="171450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GB" sz="1200" dirty="0">
              <a:solidFill>
                <a:srgbClr val="000000"/>
              </a:solidFill>
            </a:endParaRP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GB" sz="1200" dirty="0">
              <a:solidFill>
                <a:srgbClr val="000000"/>
              </a:solidFill>
            </a:endParaRPr>
          </a:p>
          <a:p>
            <a:pPr marL="152400" lvl="0" indent="-152400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200" dirty="0">
              <a:solidFill>
                <a:srgbClr val="000000"/>
              </a:solidFill>
            </a:endParaRPr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GB" sz="1200" dirty="0"/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GB" sz="1200" dirty="0"/>
          </a:p>
          <a:p>
            <a:pPr marL="628650" lvl="1" indent="-171450" algn="l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GB" sz="1200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900" dirty="0"/>
              <a:t>Collimator BPMs and their electronics in Run 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D29558-C76B-4689-8251-C48A3D7BD4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78"/>
          <a:stretch/>
        </p:blipFill>
        <p:spPr>
          <a:xfrm>
            <a:off x="2930186" y="2852925"/>
            <a:ext cx="3283627" cy="369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505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8600" y="6656388"/>
            <a:ext cx="8686800" cy="152400"/>
          </a:xfrm>
          <a:prstGeom prst="rect">
            <a:avLst/>
          </a:prstGeom>
        </p:spPr>
        <p:txBody>
          <a:bodyPr/>
          <a:lstStyle/>
          <a:p>
            <a:r>
              <a:rPr lang="en-GB" sz="900" dirty="0"/>
              <a:t>Collimator BPMs and their electronics in Run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4050" y="12700"/>
            <a:ext cx="7835900" cy="4032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Collimator FEs in Run 2 – standard installations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C6221-212E-4F03-8805-C98ACB7E31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5" y="1584540"/>
            <a:ext cx="8099703" cy="2893830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FE2AA141-09A8-4BD2-BFCF-3F367FEAC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093" y="4619439"/>
            <a:ext cx="1997060" cy="23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GB" sz="1600" dirty="0"/>
              <a:t>Majority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79E4D021-5579-4654-8B28-941CDB7F3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0796" y="4618535"/>
            <a:ext cx="1997060" cy="23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GB" sz="1600" dirty="0"/>
              <a:t>Some cases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A898D79C-C687-48C1-AAB2-AD480CAB2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8818" y="4613614"/>
            <a:ext cx="1997060" cy="23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GB" sz="1600" dirty="0"/>
              <a:t>One case</a:t>
            </a:r>
            <a:br>
              <a:rPr lang="en-GB" sz="1600" dirty="0"/>
            </a:br>
            <a:r>
              <a:rPr lang="en-GB" sz="1600" dirty="0"/>
              <a:t>(TCSPM, P7R)</a:t>
            </a:r>
          </a:p>
          <a:p>
            <a:pPr>
              <a:spcBef>
                <a:spcPts val="400"/>
              </a:spcBef>
              <a:spcAft>
                <a:spcPts val="0"/>
              </a:spcAft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94553847"/>
      </p:ext>
    </p:extLst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36002</TotalTime>
  <Words>1210</Words>
  <Application>Microsoft Macintosh PowerPoint</Application>
  <PresentationFormat>On-screen Show (4:3)</PresentationFormat>
  <Paragraphs>276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Projekt domyślny</vt:lpstr>
      <vt:lpstr>CorelPhotoPaint.Image.10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*</dc:creator>
  <cp:lastModifiedBy>Tom Levens</cp:lastModifiedBy>
  <cp:revision>1941</cp:revision>
  <cp:lastPrinted>2012-01-18T08:21:44Z</cp:lastPrinted>
  <dcterms:created xsi:type="dcterms:W3CDTF">2002-06-12T21:02:32Z</dcterms:created>
  <dcterms:modified xsi:type="dcterms:W3CDTF">2020-10-16T08:13:50Z</dcterms:modified>
</cp:coreProperties>
</file>