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71" r:id="rId3"/>
    <p:sldId id="267" r:id="rId4"/>
    <p:sldId id="270" r:id="rId5"/>
    <p:sldId id="272" r:id="rId6"/>
    <p:sldId id="268" r:id="rId7"/>
    <p:sldId id="273" r:id="rId8"/>
    <p:sldId id="274" r:id="rId9"/>
    <p:sldId id="275" r:id="rId10"/>
    <p:sldId id="269" r:id="rId11"/>
    <p:sldId id="276" r:id="rId12"/>
    <p:sldId id="277" r:id="rId13"/>
    <p:sldId id="278" r:id="rId14"/>
    <p:sldId id="279" r:id="rId15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364E6A"/>
    <a:srgbClr val="151773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4694" autoAdjust="0"/>
  </p:normalViewPr>
  <p:slideViewPr>
    <p:cSldViewPr snapToGrid="0" snapToObjects="1">
      <p:cViewPr varScale="1">
        <p:scale>
          <a:sx n="164" d="100"/>
          <a:sy n="164" d="100"/>
        </p:scale>
        <p:origin x="534" y="138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 smtClean="0"/>
              <a:t>Title presentation (in English)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picture</a:t>
            </a:r>
            <a:r>
              <a:rPr lang="fr-FR" dirty="0" smtClean="0"/>
              <a:t> (</a:t>
            </a:r>
            <a:r>
              <a:rPr lang="fr-FR" dirty="0" err="1" smtClean="0"/>
              <a:t>optional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Re-use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in all </a:t>
            </a:r>
            <a:r>
              <a:rPr lang="fr-FR" dirty="0" err="1" smtClean="0"/>
              <a:t>other</a:t>
            </a:r>
            <a:r>
              <a:rPr lang="fr-FR" dirty="0" smtClean="0"/>
              <a:t> slides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7550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hr-reinstallation@cern.ch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min-eguide.web.cern.ch/en/procedure/reinstallation-indemnity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paiement-des-frais-de-voyage-lors-de-lextinction-du-contra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removal-expenses" TargetMode="External"/><Relationship Id="rId2" Type="http://schemas.openxmlformats.org/officeDocument/2006/relationships/hyperlink" Target="https://cern.service-now.com/service-portal/service-element.do?id=e85a38b20a0a8c0a008726b37388d92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1539" y="3938858"/>
            <a:ext cx="316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b="0" i="1" u="none" baseline="0" dirty="0"/>
              <a:t>Jarmila LITRAS</a:t>
            </a:r>
            <a:r>
              <a:rPr lang="fr" i="1" dirty="0"/>
              <a:t/>
            </a:r>
            <a:br>
              <a:rPr lang="fr" i="1" dirty="0"/>
            </a:br>
            <a:r>
              <a:rPr lang="fr" sz="1200" b="0" i="1" u="none" baseline="0" dirty="0"/>
              <a:t>HR-CB-B</a:t>
            </a:r>
            <a:r>
              <a:rPr lang="fr" sz="1200" i="1" dirty="0"/>
              <a:t/>
            </a:r>
            <a:br>
              <a:rPr lang="fr" sz="1200" i="1" dirty="0"/>
            </a:br>
            <a:r>
              <a:rPr lang="fr" sz="1200" i="1" dirty="0" smtClean="0"/>
              <a:t>08</a:t>
            </a:r>
            <a:r>
              <a:rPr lang="fr" sz="1200" b="0" i="1" u="none" baseline="0" dirty="0" smtClean="0"/>
              <a:t>/10/2020</a:t>
            </a:r>
            <a:endParaRPr lang="fr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375043" y="1197735"/>
            <a:ext cx="2176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Droits de fin </a:t>
            </a:r>
          </a:p>
          <a:p>
            <a:pPr algn="l" rtl="0"/>
            <a:r>
              <a:rPr lang="fr" sz="2800" b="0" i="0" u="none" baseline="0"/>
              <a:t>de contrat</a:t>
            </a:r>
            <a:endParaRPr lang="fr" sz="2800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928" y="1434360"/>
            <a:ext cx="3790860" cy="1843230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3. Indemnité de réinstallation</a:t>
            </a:r>
            <a:endParaRPr lang="fr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" dirty="0" smtClean="0"/>
              <a:t>08.10.2020</a:t>
            </a:r>
            <a:endParaRPr lang="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10</a:t>
            </a:fld>
            <a:endParaRPr lang="fr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xfrm>
            <a:off x="974434" y="1171664"/>
            <a:ext cx="3567922" cy="2675942"/>
          </a:xfrm>
        </p:spPr>
      </p:pic>
    </p:spTree>
    <p:extLst>
      <p:ext uri="{BB962C8B-B14F-4D97-AF65-F5344CB8AC3E}">
        <p14:creationId xmlns:p14="http://schemas.microsoft.com/office/powerpoint/2010/main" val="154631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99494" y="1269930"/>
            <a:ext cx="6851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b="0" i="0" u="none" baseline="0">
                <a:solidFill>
                  <a:srgbClr val="0055A0"/>
                </a:solidFill>
              </a:rPr>
              <a:t>Mêmes conditions que pour les frais de voyage et de déménagement</a:t>
            </a:r>
            <a:endParaRPr lang="fr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b="0" i="0" u="none" baseline="0"/>
              <a:t>L'extinction du contrat ne doit pas résulter d'un licenciement ou d'une démission, sauf dans le cas de la participation à un programme de pré-retraite.</a:t>
            </a:r>
            <a:endParaRPr lang="fr" dirty="0" smtClean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494" y="648395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 smtClean="0"/>
              <a:t>08.10.2020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11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247367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34929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6363" y="494209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6363" y="3883669"/>
            <a:ext cx="7978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13" lvl="3" indent="-285750" algn="l" rtl="0">
              <a:buFont typeface="Wingdings" panose="05000000000000000000" pitchFamily="2" charset="2"/>
              <a:buChar char="Ø"/>
            </a:pPr>
            <a:r>
              <a:rPr lang="fr" sz="1200" b="0" i="0" u="none" baseline="0"/>
              <a:t>Aucun paiement avant le dernier jour du contrat</a:t>
            </a:r>
          </a:p>
          <a:p>
            <a:pPr marL="93663" lvl="3" algn="l" rtl="0"/>
            <a:endParaRPr lang="fr" sz="1200" dirty="0" smtClean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233816" y="918578"/>
            <a:ext cx="0" cy="25348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 smtClean="0"/>
              <a:t>08.10.2020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9823" y="4762765"/>
            <a:ext cx="2738712" cy="282862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12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5" y="169534"/>
            <a:ext cx="1548770" cy="11585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371323"/>
              </p:ext>
            </p:extLst>
          </p:nvPr>
        </p:nvGraphicFramePr>
        <p:xfrm>
          <a:off x="4674798" y="1604205"/>
          <a:ext cx="2911388" cy="188785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22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0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77668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 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/>
                        <a:t>Titulaires engagés avant le 1</a:t>
                      </a:r>
                      <a:r>
                        <a:rPr lang="fr" sz="1200" b="0" i="0" u="none" baseline="30000"/>
                        <a:t>er</a:t>
                      </a:r>
                      <a:r>
                        <a:rPr lang="fr" sz="1200" b="0" i="0" u="none" baseline="0"/>
                        <a:t> janvier 2007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/>
                        <a:t>Titulaires engagés après le 1</a:t>
                      </a:r>
                      <a:r>
                        <a:rPr lang="fr" sz="1200" b="0" i="0" u="none" baseline="30000"/>
                        <a:t>er</a:t>
                      </a:r>
                      <a:r>
                        <a:rPr lang="fr" sz="1200" b="0" i="0" u="none" baseline="0"/>
                        <a:t> janvier 2007</a:t>
                      </a:r>
                      <a:r>
                        <a:rPr lang="fr" sz="1200"/>
                        <a:t/>
                      </a:r>
                      <a:br>
                        <a:rPr lang="fr" sz="1200"/>
                      </a:br>
                      <a:r>
                        <a:rPr lang="fr" sz="1200" b="0" i="0" u="none" baseline="0"/>
                        <a:t>(et ex-titulaires locaux)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minimum</a:t>
                      </a:r>
                      <a:endParaRPr lang="fr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3"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 smtClean="0">
                          <a:effectLst/>
                          <a:latin typeface="+mn-lt"/>
                          <a:cs typeface="+mn-cs"/>
                        </a:rPr>
                        <a:t>6 742</a:t>
                      </a:r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 CHF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maximum 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>
                          <a:effectLst/>
                        </a:rPr>
                        <a:t>s. o.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9 </a:t>
                      </a:r>
                      <a:r>
                        <a:rPr lang="fr" sz="1200" b="0" i="0" u="none" baseline="0" dirty="0" smtClean="0">
                          <a:effectLst/>
                          <a:latin typeface="+mn-lt"/>
                          <a:cs typeface="+mn-cs"/>
                        </a:rPr>
                        <a:t>971 </a:t>
                      </a:r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CHF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362018" y="906629"/>
            <a:ext cx="2899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Traitements de base minimum et maximum pris en compte 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648243"/>
              </p:ext>
            </p:extLst>
          </p:nvPr>
        </p:nvGraphicFramePr>
        <p:xfrm>
          <a:off x="865485" y="1313585"/>
          <a:ext cx="2927350" cy="23320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7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Année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services en tant que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titulaire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Nombre de mois du traitement de base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9770">
                <a:tc v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Bénéficiaire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l'allocation de famille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Non-bénéficiaire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l'allocation de famille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0-2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½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 1/2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7 ou plus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 (1/2)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737282" y="906629"/>
            <a:ext cx="318375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" sz="1200" b="0" i="0" u="none" baseline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Calcul </a:t>
            </a:r>
            <a:r>
              <a:rPr kumimoji="0" lang="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l’indemnité de réinstallation :</a:t>
            </a:r>
            <a:endParaRPr kumimoji="0" lang="f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8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494" y="35440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Procédure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 smtClean="0"/>
              <a:t>08.10.2020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13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41528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3" name="TextBox 12"/>
          <p:cNvSpPr txBox="1"/>
          <p:nvPr/>
        </p:nvSpPr>
        <p:spPr>
          <a:xfrm>
            <a:off x="948046" y="744331"/>
            <a:ext cx="643438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Effectuer les formalités relatives au voyage et au déménagement (ou renoncer expressément aux droits correspondants)</a:t>
            </a:r>
          </a:p>
          <a:p>
            <a:endParaRPr lang="fr" sz="1600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Envoyer la demande de paiement à </a:t>
            </a:r>
            <a:r>
              <a:rPr lang="fr" sz="1600" b="0" i="0" u="none" baseline="0" dirty="0">
                <a:solidFill>
                  <a:srgbClr val="0055A0"/>
                </a:solidFill>
                <a:hlinkClick r:id="rId3"/>
              </a:rPr>
              <a:t>hr-reinstallation@cern.ch</a:t>
            </a:r>
            <a:r>
              <a:rPr lang="fr" sz="1600" b="0" i="0" u="none" baseline="0" dirty="0">
                <a:solidFill>
                  <a:srgbClr val="0055A0"/>
                </a:solidFill>
              </a:rPr>
              <a:t>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>
                <a:solidFill>
                  <a:srgbClr val="0055A0"/>
                </a:solidFill>
              </a:rPr>
              <a:t>formulaire de réinstallation (reçu avec les formalités de départ)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/>
              <a:t>attestation de départ (si délivrée) concernant l'ancien lieu de résidence</a:t>
            </a:r>
            <a:endParaRPr lang="fr" sz="1600" dirty="0"/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 dirty="0"/>
              <a:t>justificatif de la nouvelle résidence (attestation de domicile fiscal)</a:t>
            </a:r>
            <a:endParaRPr lang="fr" sz="1600" dirty="0"/>
          </a:p>
          <a:p>
            <a:endParaRPr lang="fr" sz="1400" dirty="0" smtClean="0"/>
          </a:p>
          <a:p>
            <a:endParaRPr lang="fr" sz="1400" dirty="0">
              <a:effectLst/>
            </a:endParaRPr>
          </a:p>
          <a:p>
            <a:pPr algn="l" rtl="0"/>
            <a:r>
              <a:rPr lang="fr" sz="1400" b="0" i="0" u="none" baseline="0" dirty="0">
                <a:solidFill>
                  <a:srgbClr val="0055A0"/>
                </a:solidFill>
              </a:rPr>
              <a:t>Procédure dans l'Admin e-Guide :</a:t>
            </a:r>
          </a:p>
          <a:p>
            <a:pPr algn="l" rtl="0"/>
            <a:r>
              <a:rPr lang="fr" sz="1400" b="0" i="0" u="none" baseline="0" dirty="0">
                <a:solidFill>
                  <a:srgbClr val="0055A0"/>
                </a:solidFill>
                <a:hlinkClick r:id="rId4"/>
              </a:rPr>
              <a:t>https://admin-eguide.web.cern.ch/procedure/indemnite-de-reinstallation</a:t>
            </a:r>
            <a:r>
              <a:rPr lang="fr" sz="1400" b="0" i="0" u="none" baseline="0" dirty="0">
                <a:solidFill>
                  <a:srgbClr val="0055A0"/>
                </a:solidFill>
              </a:rPr>
              <a:t> </a:t>
            </a:r>
            <a:endParaRPr lang="fr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9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2440" y="4494726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Merci de votre attention</a:t>
            </a:r>
            <a:endParaRPr lang="fr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03431" y="358462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QUESTIONS ?</a:t>
            </a:r>
            <a:endParaRPr lang="fr" sz="2800" dirty="0"/>
          </a:p>
        </p:txBody>
      </p:sp>
    </p:spTree>
    <p:extLst>
      <p:ext uri="{BB962C8B-B14F-4D97-AF65-F5344CB8AC3E}">
        <p14:creationId xmlns:p14="http://schemas.microsoft.com/office/powerpoint/2010/main" val="68900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fr" b="0" i="0" u="none" baseline="0"/>
              <a:t>Résumé</a:t>
            </a:r>
            <a:endParaRPr lang="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 algn="l" rtl="0">
              <a:buFont typeface="+mj-lt"/>
              <a:buAutoNum type="arabicPeriod"/>
            </a:pPr>
            <a:r>
              <a:rPr lang="fr" b="0" i="0" u="none" baseline="0" dirty="0"/>
              <a:t>Frais de voyage</a:t>
            </a:r>
            <a:endParaRPr lang="fr" dirty="0" smtClean="0"/>
          </a:p>
          <a:p>
            <a:pPr marL="550926" indent="-514350" algn="l" rtl="0">
              <a:buFont typeface="+mj-lt"/>
              <a:buAutoNum type="arabicPeriod"/>
            </a:pPr>
            <a:endParaRPr lang="fr" dirty="0" smtClean="0"/>
          </a:p>
          <a:p>
            <a:pPr marL="550926" indent="-514350" algn="l" rtl="0">
              <a:buFont typeface="+mj-lt"/>
              <a:buAutoNum type="arabicPeriod"/>
            </a:pPr>
            <a:r>
              <a:rPr lang="fr" b="0" i="0" u="none" baseline="0" dirty="0"/>
              <a:t>Frais de déménagement</a:t>
            </a:r>
            <a:endParaRPr lang="fr" dirty="0" smtClean="0"/>
          </a:p>
          <a:p>
            <a:pPr marL="550926" indent="-514350" algn="l" rtl="0">
              <a:buFont typeface="+mj-lt"/>
              <a:buAutoNum type="arabicPeriod"/>
            </a:pPr>
            <a:endParaRPr lang="fr" dirty="0"/>
          </a:p>
          <a:p>
            <a:pPr marL="550926" indent="-514350" algn="l" rtl="0">
              <a:buFont typeface="+mj-lt"/>
              <a:buAutoNum type="arabicPeriod"/>
            </a:pPr>
            <a:r>
              <a:rPr lang="fr" b="0" i="0" u="none" baseline="0" dirty="0"/>
              <a:t>Indemnité de réinstallation</a:t>
            </a:r>
            <a:endParaRPr lang="fr" dirty="0" smtClean="0"/>
          </a:p>
          <a:p>
            <a:endParaRPr lang="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dirty="0" smtClean="0"/>
              <a:t>08</a:t>
            </a:r>
            <a:r>
              <a:rPr lang="fr" b="0" i="0" u="none" baseline="0" dirty="0" smtClean="0"/>
              <a:t>.10.2020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2</a:t>
            </a:fld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22595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1508" y="1434360"/>
            <a:ext cx="4149969" cy="1105640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1. Frais de voyage</a:t>
            </a:r>
            <a:endParaRPr lang="fr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" dirty="0" smtClean="0"/>
              <a:t>08.10.2020</a:t>
            </a:r>
            <a:endParaRPr lang="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3</a:t>
            </a:fld>
            <a:endParaRPr lang="fr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12492"/>
          <a:stretch>
            <a:fillRect/>
          </a:stretch>
        </p:blipFill>
        <p:spPr>
          <a:xfrm>
            <a:off x="558797" y="601648"/>
            <a:ext cx="4185438" cy="3139079"/>
          </a:xfrm>
        </p:spPr>
      </p:pic>
    </p:spTree>
    <p:extLst>
      <p:ext uri="{BB962C8B-B14F-4D97-AF65-F5344CB8AC3E}">
        <p14:creationId xmlns:p14="http://schemas.microsoft.com/office/powerpoint/2010/main" val="13286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460582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 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5324" y="1023922"/>
            <a:ext cx="65662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>
                <a:solidFill>
                  <a:srgbClr val="0055A0"/>
                </a:solidFill>
              </a:rPr>
              <a:t>Foyers</a:t>
            </a:r>
            <a:r>
              <a:rPr lang="fr" sz="1600" b="0" i="0" u="none" baseline="0">
                <a:solidFill>
                  <a:srgbClr val="0055A0"/>
                </a:solidFill>
              </a:rPr>
              <a:t>*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>
                <a:solidFill>
                  <a:srgbClr val="0055A0"/>
                </a:solidFill>
              </a:rPr>
              <a:t>er</a:t>
            </a:r>
            <a:r>
              <a:rPr lang="fr" sz="1600" b="0" i="0" u="none" baseline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600" dirty="0" smtClean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 smtClean="0"/>
              <a:t>08.10.2020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4</a:t>
            </a:fld>
            <a:endParaRPr lang="fr" dirty="0"/>
          </a:p>
        </p:txBody>
      </p:sp>
      <p:sp>
        <p:nvSpPr>
          <p:cNvPr id="8" name="Rectangle 7"/>
          <p:cNvSpPr/>
          <p:nvPr/>
        </p:nvSpPr>
        <p:spPr>
          <a:xfrm>
            <a:off x="1023815" y="4058190"/>
            <a:ext cx="64177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fr" sz="1600" b="0" i="1" u="none" baseline="0"/>
              <a:t>*</a:t>
            </a:r>
            <a:r>
              <a:rPr lang="fr" sz="1400" b="0" i="1" u="none" baseline="0"/>
              <a:t>Foyers : déterminés au moment du recrutement, spécifiés sur le contrat du titulaire (voir également profil HRT)</a:t>
            </a:r>
          </a:p>
          <a:p>
            <a:endParaRPr lang="fr" sz="14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5323" y="2181210"/>
            <a:ext cx="6288245" cy="1323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>
                <a:solidFill>
                  <a:srgbClr val="0055A0"/>
                </a:solidFill>
              </a:rPr>
              <a:t>&gt; 20 km par rapport au lieu de résidence précédent ;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>
                <a:solidFill>
                  <a:srgbClr val="0055A0"/>
                </a:solidFill>
              </a:rPr>
              <a:t>er</a:t>
            </a:r>
            <a:r>
              <a:rPr lang="fr" sz="1600" b="0" i="0" u="none" baseline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>
                <a:solidFill>
                  <a:srgbClr val="0055A0"/>
                </a:solidFill>
              </a:rPr>
              <a:t>dans les deux ans suivant l’extinction du contrat.</a:t>
            </a:r>
            <a:endParaRPr lang="fr" sz="1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506777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481" y="966270"/>
            <a:ext cx="72678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Remboursement </a:t>
            </a:r>
            <a:r>
              <a:rPr lang="fr" sz="1400" b="1" i="0" u="none" baseline="0" dirty="0">
                <a:solidFill>
                  <a:srgbClr val="0055A0"/>
                </a:solidFill>
              </a:rPr>
              <a:t>d'un aller simple </a:t>
            </a:r>
            <a:r>
              <a:rPr lang="fr" sz="1400" b="0" i="0" u="none" baseline="0" dirty="0">
                <a:solidFill>
                  <a:srgbClr val="0055A0"/>
                </a:solidFill>
              </a:rPr>
              <a:t>(moyen de transport public le plus économique) </a:t>
            </a:r>
            <a:r>
              <a:rPr lang="fr" sz="1400" b="0" i="0" u="none" baseline="0" dirty="0"/>
              <a:t>depuis le CERN jusqu'aux foyers, ou jusqu'au nouveau lieu de résidence (à condition que ce dernier trajet </a:t>
            </a:r>
            <a:r>
              <a:rPr lang="fr" sz="1400" b="0" i="0" u="none" baseline="0" dirty="0">
                <a:solidFill>
                  <a:srgbClr val="0055A0"/>
                </a:solidFill>
              </a:rPr>
              <a:t>n'ait pas un coût supérieur au coût du trajet jusqu'aux foyers).</a:t>
            </a:r>
            <a:endParaRPr lang="fr" sz="14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1" i="0" u="none" baseline="0" dirty="0">
                <a:solidFill>
                  <a:srgbClr val="0055A0"/>
                </a:solidFill>
              </a:rPr>
              <a:t>Frais de transport de bagage </a:t>
            </a:r>
            <a:r>
              <a:rPr lang="fr" sz="1400" b="0" i="0" u="none" baseline="0" dirty="0">
                <a:solidFill>
                  <a:srgbClr val="0055A0"/>
                </a:solidFill>
              </a:rPr>
              <a:t>(maximum 30 kg par</a:t>
            </a:r>
            <a:r>
              <a:rPr lang="fr" sz="1400" b="1" i="0" u="none" baseline="0" dirty="0">
                <a:solidFill>
                  <a:srgbClr val="0055A0"/>
                </a:solidFill>
              </a:rPr>
              <a:t> </a:t>
            </a:r>
            <a:r>
              <a:rPr lang="fr" sz="1400" b="0" i="0" u="none" baseline="0" dirty="0">
                <a:solidFill>
                  <a:srgbClr val="0055A0"/>
                </a:solidFill>
              </a:rPr>
              <a:t>fret aérien </a:t>
            </a:r>
            <a:r>
              <a:rPr lang="fr" sz="1400" b="0" i="0" u="none" baseline="0" dirty="0" smtClean="0">
                <a:solidFill>
                  <a:srgbClr val="0055A0"/>
                </a:solidFill>
              </a:rPr>
              <a:t>CARGO)</a:t>
            </a:r>
            <a:endParaRPr lang="fr" sz="1400" b="0" i="0" u="none" baseline="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Frais de voyage et de transport de bagage pour </a:t>
            </a:r>
            <a:r>
              <a:rPr lang="fr" sz="1400" b="1" i="0" u="none" baseline="0" dirty="0">
                <a:solidFill>
                  <a:srgbClr val="0055A0"/>
                </a:solidFill>
              </a:rPr>
              <a:t>les membres de la famille</a:t>
            </a:r>
            <a:r>
              <a:rPr lang="fr" sz="1400" b="0" i="0" u="none" baseline="0" dirty="0">
                <a:solidFill>
                  <a:srgbClr val="0055A0"/>
                </a:solidFill>
              </a:rPr>
              <a:t> à condition qu'ils résident avec le membre du personnel</a:t>
            </a:r>
          </a:p>
          <a:p>
            <a:endParaRPr lang="fr" sz="1400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Remboursement possible avant la fin du contrat</a:t>
            </a:r>
            <a:endParaRPr lang="fr" sz="14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 smtClean="0"/>
              <a:t>08.10.2020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95087" y="4764745"/>
            <a:ext cx="2803448" cy="273844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5</a:t>
            </a:fld>
            <a:endParaRPr lang="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0475" y="3348125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Procédure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0474" y="3348125"/>
            <a:ext cx="72678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b="1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Contacter le secrétariat départemental </a:t>
            </a:r>
            <a:r>
              <a:rPr lang="fr" sz="1400" b="0" i="0" u="none" baseline="0" dirty="0">
                <a:solidFill>
                  <a:srgbClr val="00B0F0"/>
                </a:solidFill>
              </a:rPr>
              <a:t>(DAO) </a:t>
            </a:r>
            <a:r>
              <a:rPr lang="fr" sz="1400" b="0" i="0" u="none" baseline="0" dirty="0">
                <a:solidFill>
                  <a:srgbClr val="0055A0"/>
                </a:solidFill>
              </a:rPr>
              <a:t>pour présenter la demande</a:t>
            </a:r>
            <a:endParaRPr lang="fr" sz="1400" dirty="0" smtClean="0">
              <a:solidFill>
                <a:srgbClr val="0055A0"/>
              </a:solidFill>
            </a:endParaRPr>
          </a:p>
          <a:p>
            <a:endParaRPr lang="fr" sz="1200" dirty="0" smtClean="0">
              <a:solidFill>
                <a:srgbClr val="0055A0"/>
              </a:solidFill>
            </a:endParaRPr>
          </a:p>
          <a:p>
            <a:pPr algn="l" rtl="0"/>
            <a:r>
              <a:rPr lang="fr" sz="1200" b="0" i="0" u="none" baseline="0" dirty="0">
                <a:solidFill>
                  <a:srgbClr val="0055A0"/>
                </a:solidFill>
              </a:rPr>
              <a:t>Admin </a:t>
            </a:r>
            <a:r>
              <a:rPr lang="fr" sz="1200" b="0" i="0" u="none" baseline="0" dirty="0" smtClean="0">
                <a:solidFill>
                  <a:srgbClr val="0055A0"/>
                </a:solidFill>
              </a:rPr>
              <a:t>e-guide</a:t>
            </a:r>
            <a:endParaRPr lang="fr" sz="1200" dirty="0">
              <a:solidFill>
                <a:srgbClr val="0055A0"/>
              </a:solidFill>
            </a:endParaRPr>
          </a:p>
          <a:p>
            <a:pPr algn="l" rtl="0"/>
            <a:r>
              <a:rPr lang="fr" sz="1200" b="0" i="0" u="none" baseline="0" dirty="0">
                <a:solidFill>
                  <a:srgbClr val="0055A0"/>
                </a:solidFill>
                <a:hlinkClick r:id="rId3"/>
              </a:rPr>
              <a:t>https://admin-eguide.web.cern.ch/procedure/paiement-des-frais-de-voyage-lors-de-lextinction-du-contrat</a:t>
            </a:r>
            <a:endParaRPr lang="fr" sz="1200" dirty="0" smtClean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3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415" y="1434360"/>
            <a:ext cx="3798277" cy="1371363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2. Frais de déménagement</a:t>
            </a:r>
            <a:endParaRPr lang="fr" sz="36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>
            <a:off x="558801" y="601664"/>
            <a:ext cx="3550062" cy="298136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" dirty="0" smtClean="0"/>
              <a:t>08.10.2020</a:t>
            </a:r>
            <a:endParaRPr lang="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6</a:t>
            </a:fld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208799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 smtClean="0"/>
              <a:t>08.10.2020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7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073" y="177591"/>
            <a:ext cx="1548770" cy="1301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046" y="1140764"/>
            <a:ext cx="65662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b="0" i="0" u="none" baseline="0">
                <a:solidFill>
                  <a:srgbClr val="0055A0"/>
                </a:solidFill>
              </a:rPr>
              <a:t>Mêmes conditions que pour les frais de voyage :</a:t>
            </a:r>
            <a:r>
              <a:rPr lang="fr">
                <a:solidFill>
                  <a:srgbClr val="0055A0"/>
                </a:solidFill>
              </a:rPr>
              <a:t/>
            </a:r>
            <a:br>
              <a:rPr lang="fr">
                <a:solidFill>
                  <a:srgbClr val="0055A0"/>
                </a:solidFill>
              </a:rPr>
            </a:br>
            <a:endParaRPr lang="fr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b="1" i="0" u="none" baseline="0">
                <a:solidFill>
                  <a:srgbClr val="0055A0"/>
                </a:solidFill>
              </a:rPr>
              <a:t>Foyers</a:t>
            </a:r>
            <a:r>
              <a:rPr lang="fr" b="0" i="0" u="none" baseline="0">
                <a:solidFill>
                  <a:srgbClr val="0055A0"/>
                </a:solidFill>
              </a:rPr>
              <a:t>*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b="0" i="0" u="none" baseline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b="0" i="0" u="none" baseline="0">
                <a:solidFill>
                  <a:srgbClr val="0055A0"/>
                </a:solidFill>
              </a:rPr>
              <a:t>&gt; 70 km dans le cas d'un recrutement après le 1</a:t>
            </a:r>
            <a:r>
              <a:rPr lang="fr" b="0" i="0" u="none" baseline="30000">
                <a:solidFill>
                  <a:srgbClr val="0055A0"/>
                </a:solidFill>
              </a:rPr>
              <a:t>er</a:t>
            </a:r>
            <a:r>
              <a:rPr lang="fr" b="0" i="0" u="none" baseline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b="1" i="0" u="none" baseline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b="0" i="0" u="none" baseline="0">
                <a:solidFill>
                  <a:srgbClr val="0055A0"/>
                </a:solidFill>
              </a:rPr>
              <a:t>&gt; 20 km par rapport au lieu de résidence précédent ;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b="0" i="0" u="none" baseline="0">
                <a:solidFill>
                  <a:srgbClr val="0055A0"/>
                </a:solidFill>
              </a:rPr>
              <a:t>&gt; 70 km dans le cas d'un recrutement après le 1</a:t>
            </a:r>
            <a:r>
              <a:rPr lang="fr" b="0" i="0" u="none" baseline="30000">
                <a:solidFill>
                  <a:srgbClr val="0055A0"/>
                </a:solidFill>
              </a:rPr>
              <a:t>er</a:t>
            </a:r>
            <a:r>
              <a:rPr lang="fr" b="0" i="0" u="none" baseline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b="0" i="0" u="none" baseline="0">
                <a:solidFill>
                  <a:srgbClr val="0055A0"/>
                </a:solidFill>
              </a:rPr>
              <a:t>dans les deux ans suivant l’extinction du contrat.</a:t>
            </a:r>
            <a:endParaRPr lang="fr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3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085918"/>
              </p:ext>
            </p:extLst>
          </p:nvPr>
        </p:nvGraphicFramePr>
        <p:xfrm>
          <a:off x="3638283" y="1280280"/>
          <a:ext cx="3962009" cy="19036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1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5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8751"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Situation familiale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fr" sz="1150" b="0" i="0" u="none" baseline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endParaRPr lang="fr" sz="115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Nouveau lieu de résidence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Bénéficiaire de l’allocation de famille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Non-bénéficiaire de l’allocation de famille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5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845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État membre ou État membre associé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60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>
                          <a:solidFill>
                            <a:schemeClr val="tx1"/>
                          </a:solidFill>
                          <a:effectLst/>
                        </a:rPr>
                        <a:t>40 m</a:t>
                      </a:r>
                      <a:r>
                        <a:rPr lang="fr" sz="1600" b="0" i="0" u="none" baseline="30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23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État non-membre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>
                          <a:solidFill>
                            <a:schemeClr val="tx1"/>
                          </a:solidFill>
                          <a:effectLst/>
                        </a:rPr>
                        <a:t>25 m</a:t>
                      </a:r>
                      <a:r>
                        <a:rPr lang="fr" sz="1600" b="0" i="0" u="none" baseline="30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25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8242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241" y="1285666"/>
            <a:ext cx="241011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/>
              <a:t>Paiement des frais de déménagement des meubles et effets personnels dans les foyers ou le nouveau lieu de résidence </a:t>
            </a:r>
            <a:r>
              <a:rPr lang="fr" sz="1200" b="0" i="0" u="none" baseline="0"/>
              <a:t>(à condition que le coût de ce dernier trajet </a:t>
            </a:r>
            <a:r>
              <a:rPr lang="fr" sz="1200" b="0" i="0" u="none" baseline="0">
                <a:solidFill>
                  <a:srgbClr val="0055A0"/>
                </a:solidFill>
              </a:rPr>
              <a:t>ne soit pas supérieur au coût du déménagement dans les foyers)</a:t>
            </a:r>
            <a:endParaRPr lang="fr" sz="1200" dirty="0" smtClean="0">
              <a:solidFill>
                <a:srgbClr val="0055A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348822" y="1065324"/>
            <a:ext cx="0" cy="19965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 smtClean="0"/>
              <a:t>08.10.2020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8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8241" y="3762947"/>
            <a:ext cx="6851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/>
              <a:t>Paiement du coût de stockage des meubles pour une durée maximale de 12 </a:t>
            </a:r>
            <a:r>
              <a:rPr lang="fr" sz="1400" b="0" i="0" u="none" baseline="0" dirty="0" smtClean="0"/>
              <a:t>mois en attendant</a:t>
            </a:r>
            <a:r>
              <a:rPr lang="fr" sz="1400" b="0" i="0" u="none" dirty="0" smtClean="0"/>
              <a:t> un logement définitif </a:t>
            </a:r>
            <a:endParaRPr lang="fr" sz="1400" dirty="0" smtClean="0"/>
          </a:p>
        </p:txBody>
      </p:sp>
    </p:spTree>
    <p:extLst>
      <p:ext uri="{BB962C8B-B14F-4D97-AF65-F5344CB8AC3E}">
        <p14:creationId xmlns:p14="http://schemas.microsoft.com/office/powerpoint/2010/main" val="15018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Procédure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8046" y="1200103"/>
            <a:ext cx="76244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Contacter à l'avance le</a:t>
            </a:r>
            <a:r>
              <a:rPr lang="fr" sz="1600" b="0" i="0" u="none" baseline="0" dirty="0"/>
              <a:t> </a:t>
            </a:r>
            <a:r>
              <a:rPr lang="fr" sz="1600" b="0" i="0" u="none" baseline="0" dirty="0">
                <a:hlinkClick r:id="rId2"/>
              </a:rPr>
              <a:t>Service d'installation </a:t>
            </a:r>
            <a:r>
              <a:rPr lang="fr" sz="1600" b="0" i="0" u="none" baseline="0" dirty="0"/>
              <a:t>(département SMB)</a:t>
            </a:r>
            <a:r>
              <a:rPr lang="fr" sz="1600" dirty="0"/>
              <a:t/>
            </a:r>
            <a:br>
              <a:rPr lang="fr" sz="1600" dirty="0"/>
            </a:br>
            <a:endParaRPr lang="fr" sz="1600" dirty="0" smtClean="0"/>
          </a:p>
          <a:p>
            <a:pPr lvl="4" algn="l" rtl="0"/>
            <a:r>
              <a:rPr lang="fr" sz="1600" b="0" i="0" u="none" baseline="0" dirty="0"/>
              <a:t>installation.service@cern.ch</a:t>
            </a:r>
            <a:endParaRPr lang="fr" sz="1600" dirty="0"/>
          </a:p>
          <a:p>
            <a:pPr lvl="4" algn="l" rtl="0"/>
            <a:r>
              <a:rPr lang="fr" sz="1600" b="0" i="0" u="none" baseline="0" dirty="0"/>
              <a:t>Bureau  </a:t>
            </a:r>
            <a:r>
              <a:rPr lang="fr" sz="1600" b="0" i="0" u="none" baseline="0" dirty="0" smtClean="0"/>
              <a:t>56/R-006 </a:t>
            </a:r>
            <a:endParaRPr lang="fr" sz="1600" dirty="0" smtClean="0"/>
          </a:p>
          <a:p>
            <a:pPr lvl="4" algn="l" rtl="0"/>
            <a:r>
              <a:rPr lang="fr" sz="1600" b="0" i="0" u="none" baseline="0" dirty="0"/>
              <a:t>Tél : 7 </a:t>
            </a:r>
            <a:r>
              <a:rPr lang="fr" sz="1600" b="0" i="0" u="none" baseline="0" dirty="0" smtClean="0"/>
              <a:t>4407</a:t>
            </a:r>
            <a:r>
              <a:rPr lang="fr" sz="1600" dirty="0"/>
              <a:t/>
            </a:r>
            <a:br>
              <a:rPr lang="fr" sz="1600" dirty="0"/>
            </a:br>
            <a:endParaRPr lang="fr" sz="1600" dirty="0"/>
          </a:p>
          <a:p>
            <a:endParaRPr lang="fr" sz="1600" dirty="0">
              <a:effectLst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 dirty="0">
                <a:solidFill>
                  <a:srgbClr val="0055A0"/>
                </a:solidFill>
              </a:rPr>
              <a:t>Procédure dans l'Admin e-Guide :</a:t>
            </a:r>
          </a:p>
          <a:p>
            <a:pPr algn="l" rtl="0"/>
            <a:r>
              <a:rPr lang="fr" sz="1600" b="0" i="0" u="none" baseline="0" dirty="0">
                <a:solidFill>
                  <a:srgbClr val="0055A0"/>
                </a:solidFill>
                <a:hlinkClick r:id="rId3"/>
              </a:rPr>
              <a:t>https://admin-eguide.web.cern.ch/procedure/paiement-des-frais-de-demenagement</a:t>
            </a:r>
            <a:r>
              <a:rPr lang="fr" sz="1600" b="0" i="0" u="none" baseline="0" dirty="0">
                <a:solidFill>
                  <a:srgbClr val="0055A0"/>
                </a:solidFill>
              </a:rPr>
              <a:t> </a:t>
            </a:r>
            <a:endParaRPr lang="fr" sz="1600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 smtClean="0"/>
              <a:t>08.10.2020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9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39" y="170786"/>
            <a:ext cx="1548770" cy="130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4129</TotalTime>
  <Words>790</Words>
  <Application>Microsoft Office PowerPoint</Application>
  <PresentationFormat>On-screen Show (16:9)</PresentationFormat>
  <Paragraphs>161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CERN2Corporate16-9</vt:lpstr>
      <vt:lpstr>PowerPoint Presentation</vt:lpstr>
      <vt:lpstr>Résumé</vt:lpstr>
      <vt:lpstr>1. Frais de voyage</vt:lpstr>
      <vt:lpstr>PowerPoint Presentation</vt:lpstr>
      <vt:lpstr>PowerPoint Presentation</vt:lpstr>
      <vt:lpstr>2. Frais de déménagement</vt:lpstr>
      <vt:lpstr>PowerPoint Presentation</vt:lpstr>
      <vt:lpstr>PowerPoint Presentation</vt:lpstr>
      <vt:lpstr>PowerPoint Presentation</vt:lpstr>
      <vt:lpstr>3. Indemnité de réinstallation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Jarmila Litras</cp:lastModifiedBy>
  <cp:revision>88</cp:revision>
  <cp:lastPrinted>2015-11-23T14:11:45Z</cp:lastPrinted>
  <dcterms:created xsi:type="dcterms:W3CDTF">2015-08-13T15:06:22Z</dcterms:created>
  <dcterms:modified xsi:type="dcterms:W3CDTF">2020-10-05T14:40:51Z</dcterms:modified>
</cp:coreProperties>
</file>