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2"/>
  </p:notesMasterIdLst>
  <p:sldIdLst>
    <p:sldId id="256" r:id="rId2"/>
    <p:sldId id="257" r:id="rId3"/>
    <p:sldId id="259" r:id="rId4"/>
    <p:sldId id="260" r:id="rId5"/>
    <p:sldId id="262" r:id="rId6"/>
    <p:sldId id="261" r:id="rId7"/>
    <p:sldId id="263" r:id="rId8"/>
    <p:sldId id="266" r:id="rId9"/>
    <p:sldId id="264" r:id="rId10"/>
    <p:sldId id="265" r:id="rId11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5306" autoAdjust="0"/>
  </p:normalViewPr>
  <p:slideViewPr>
    <p:cSldViewPr snapToGrid="0" snapToObjects="1">
      <p:cViewPr>
        <p:scale>
          <a:sx n="98" d="100"/>
          <a:sy n="98" d="100"/>
        </p:scale>
        <p:origin x="1008" y="48"/>
      </p:cViewPr>
      <p:guideLst>
        <p:guide orient="horz" pos="1620"/>
        <p:guide pos="288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CAF8DE-56D9-46A1-86E0-128D9ADC4646}" type="datetimeFigureOut">
              <a:rPr lang="en-US" smtClean="0"/>
              <a:t>10/16/2019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3009C7-7E75-4F8A-A567-BF345EE37D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87987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aseline="0" dirty="0" smtClean="0"/>
              <a:t>The purpose of the departure formalities is to ensure :</a:t>
            </a:r>
          </a:p>
          <a:p>
            <a:pPr marL="171450" indent="-171450">
              <a:buFontTx/>
              <a:buChar char="-"/>
            </a:pPr>
            <a:r>
              <a:rPr lang="en-GB" baseline="0" dirty="0" smtClean="0"/>
              <a:t>that you contact all relevant services to return necessary items</a:t>
            </a:r>
          </a:p>
          <a:p>
            <a:pPr marL="171450" indent="-171450">
              <a:buFontTx/>
              <a:buChar char="-"/>
            </a:pPr>
            <a:r>
              <a:rPr lang="en-GB" baseline="0" dirty="0" smtClean="0"/>
              <a:t>that you are aware of the benefits you are entitled to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3009C7-7E75-4F8A-A567-BF345EE37D4E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42869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GB" baseline="0" dirty="0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/>
              <a:t>The Departure</a:t>
            </a:r>
            <a:r>
              <a:rPr lang="en-GB" baseline="0" dirty="0" smtClean="0"/>
              <a:t> formalities are well described in the admin e-guide. We will explain the process of these formalities</a:t>
            </a:r>
          </a:p>
          <a:p>
            <a:pPr marL="0" indent="0">
              <a:buFontTx/>
              <a:buNone/>
            </a:pPr>
            <a:r>
              <a:rPr lang="en-GB" baseline="0" dirty="0" smtClean="0"/>
              <a:t>There is also the Brochure from the Social Services ; this not only includes information on what to do at CERN, but also on formalities that you are required to do outside CERN</a:t>
            </a:r>
          </a:p>
          <a:p>
            <a:pPr marL="0" indent="0">
              <a:buFontTx/>
              <a:buNone/>
            </a:pPr>
            <a:endParaRPr lang="en-GB" baseline="0" dirty="0" smtClean="0"/>
          </a:p>
          <a:p>
            <a:pPr marL="0" indent="0">
              <a:buFontTx/>
              <a:buNone/>
            </a:pPr>
            <a:r>
              <a:rPr lang="en-GB" baseline="0" dirty="0" smtClean="0"/>
              <a:t>We will </a:t>
            </a:r>
            <a:br>
              <a:rPr lang="en-GB" baseline="0" dirty="0" smtClean="0"/>
            </a:br>
            <a:endParaRPr lang="en-GB" baseline="0" dirty="0" smtClean="0"/>
          </a:p>
          <a:p>
            <a:endParaRPr lang="en-GB" baseline="0" dirty="0" smtClean="0"/>
          </a:p>
          <a:p>
            <a:endParaRPr lang="en-GB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3009C7-7E75-4F8A-A567-BF345EE37D4E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72583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http://cds.cern.ch/record/1995621/files/WYLC.pdf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3009C7-7E75-4F8A-A567-BF345EE37D4E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890250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https://account.cern.ch/account/Management/MyAccounts.aspx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3009C7-7E75-4F8A-A567-BF345EE37D4E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085773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3009C7-7E75-4F8A-A567-BF345EE37D4E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883972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3009C7-7E75-4F8A-A567-BF345EE37D4E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9640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10/16/2019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60818"/>
            <a:ext cx="2743200" cy="6858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10/16/2019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10/16/2019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180668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6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180668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3959440" y="1940784"/>
            <a:ext cx="1221946" cy="1261931"/>
          </a:xfrm>
          <a:prstGeom prst="rect">
            <a:avLst/>
          </a:prstGeom>
        </p:spPr>
      </p:pic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 baseline="0"/>
            </a:lvl1pPr>
          </a:lstStyle>
          <a:p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10/16/2019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dirty="0" smtClean="0"/>
              <a:t>Click to </a:t>
            </a:r>
            <a:r>
              <a:rPr kumimoji="0" lang="fr-CH" dirty="0" err="1" smtClean="0"/>
              <a:t>edit</a:t>
            </a:r>
            <a:r>
              <a:rPr kumimoji="0" lang="fr-CH" dirty="0" smtClean="0"/>
              <a:t> Master </a:t>
            </a:r>
            <a:r>
              <a:rPr kumimoji="0" lang="fr-CH" dirty="0" err="1" smtClean="0"/>
              <a:t>text</a:t>
            </a:r>
            <a:r>
              <a:rPr kumimoji="0" lang="fr-CH" dirty="0" smtClean="0"/>
              <a:t>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05</a:t>
            </a:r>
            <a:r>
              <a:rPr lang="en-US" baseline="30000" dirty="0" smtClean="0"/>
              <a:t>th</a:t>
            </a:r>
            <a:r>
              <a:rPr lang="en-US" dirty="0" smtClean="0"/>
              <a:t> December 2017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Departure Formalities 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10/16/2019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10/16/2019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-01.eps"/>
          <p:cNvPicPr>
            <a:picLocks noChangeAspect="1"/>
          </p:cNvPicPr>
          <p:nvPr userDrawn="1"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73" y="4436298"/>
            <a:ext cx="9144000" cy="707202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Image 7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gac-epa.org/" TargetMode="External"/><Relationship Id="rId3" Type="http://schemas.openxmlformats.org/officeDocument/2006/relationships/hyperlink" Target="http://admin-eguide.web.cern.ch/procedure/formalites-de-depart" TargetMode="External"/><Relationship Id="rId7" Type="http://schemas.openxmlformats.org/officeDocument/2006/relationships/hyperlink" Target="https://home.cern/cern-people/staff-association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alumni.cern/" TargetMode="External"/><Relationship Id="rId5" Type="http://schemas.openxmlformats.org/officeDocument/2006/relationships/hyperlink" Target="https://account.cern.ch/account/Help/?kbid=012010" TargetMode="External"/><Relationship Id="rId4" Type="http://schemas.openxmlformats.org/officeDocument/2006/relationships/hyperlink" Target="http://cds.cern.ch/record/1995621/files/WYLC.pdf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25351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Departure Formalities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3074" name="Picture 2" descr="Provide your clients with answers before they ask their ...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9165" y="417443"/>
            <a:ext cx="5327374" cy="3660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45078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6348" y="733680"/>
            <a:ext cx="8226854" cy="705332"/>
          </a:xfrm>
        </p:spPr>
        <p:txBody>
          <a:bodyPr>
            <a:normAutofit/>
          </a:bodyPr>
          <a:lstStyle/>
          <a:p>
            <a:pPr algn="ctr"/>
            <a:r>
              <a:rPr lang="fr-CH" sz="4000" dirty="0" err="1" smtClean="0"/>
              <a:t>Leaving</a:t>
            </a:r>
            <a:r>
              <a:rPr lang="fr-CH" sz="4000" dirty="0" smtClean="0"/>
              <a:t> CERN / Quitter le CERN</a:t>
            </a:r>
            <a:endParaRPr lang="en-US" sz="4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Departure Formalities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525012" y="2191622"/>
            <a:ext cx="8044069" cy="743197"/>
          </a:xfrm>
        </p:spPr>
        <p:txBody>
          <a:bodyPr>
            <a:noAutofit/>
          </a:bodyPr>
          <a:lstStyle/>
          <a:p>
            <a:pPr algn="ctr"/>
            <a:r>
              <a:rPr lang="fr-CH" sz="4000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DEPARTURE FORMALITIES </a:t>
            </a:r>
            <a:endParaRPr lang="en-US" sz="4000" b="1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78797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fr-CH" sz="3400" b="1" dirty="0" err="1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Overview</a:t>
            </a:r>
            <a:endParaRPr lang="en-US" sz="3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4205"/>
            <a:ext cx="6741268" cy="3203145"/>
          </a:xfrm>
        </p:spPr>
        <p:txBody>
          <a:bodyPr>
            <a:normAutofit/>
          </a:bodyPr>
          <a:lstStyle/>
          <a:p>
            <a:pPr marL="457200" defTabSz="625475" fontAlgn="base">
              <a:lnSpc>
                <a:spcPct val="80000"/>
              </a:lnSpc>
              <a:spcAft>
                <a:spcPct val="0"/>
              </a:spcAft>
              <a:buClrTx/>
              <a:buSzTx/>
              <a:defRPr/>
            </a:pPr>
            <a:r>
              <a:rPr lang="en-GB" sz="2800" b="1" kern="0" dirty="0" smtClean="0"/>
              <a:t>Departure formalities</a:t>
            </a:r>
          </a:p>
          <a:p>
            <a:pPr marL="0" indent="0" defTabSz="625475" fontAlgn="base">
              <a:lnSpc>
                <a:spcPct val="80000"/>
              </a:lnSpc>
              <a:spcAft>
                <a:spcPct val="0"/>
              </a:spcAft>
              <a:buClrTx/>
              <a:buSzTx/>
              <a:buNone/>
              <a:defRPr/>
            </a:pPr>
            <a:r>
              <a:rPr lang="en-GB" sz="2800" b="1" i="1" kern="0" dirty="0" smtClean="0">
                <a:solidFill>
                  <a:srgbClr val="00B050"/>
                </a:solidFill>
              </a:rPr>
              <a:t>		Admin e-guide</a:t>
            </a:r>
            <a:endParaRPr lang="en-GB" sz="2000" kern="0" dirty="0"/>
          </a:p>
          <a:p>
            <a:pPr marL="457200" fontAlgn="base">
              <a:lnSpc>
                <a:spcPct val="80000"/>
              </a:lnSpc>
              <a:spcAft>
                <a:spcPct val="0"/>
              </a:spcAft>
              <a:buClrTx/>
              <a:buSzTx/>
              <a:defRPr/>
            </a:pPr>
            <a:r>
              <a:rPr lang="en-GB" sz="2800" b="1" kern="0" dirty="0" smtClean="0"/>
              <a:t>Brochure </a:t>
            </a:r>
            <a:r>
              <a:rPr lang="en-GB" sz="2800" b="1" kern="0" dirty="0"/>
              <a:t>from Social </a:t>
            </a:r>
            <a:r>
              <a:rPr lang="en-GB" sz="2800" b="1" kern="0" dirty="0" smtClean="0"/>
              <a:t>Services</a:t>
            </a:r>
            <a:r>
              <a:rPr lang="en-GB" sz="2000" b="1" kern="0" dirty="0" smtClean="0"/>
              <a:t> </a:t>
            </a:r>
            <a:endParaRPr lang="en-GB" sz="2000" b="1" kern="0" dirty="0"/>
          </a:p>
          <a:p>
            <a:pPr marL="0" indent="0" fontAlgn="base">
              <a:lnSpc>
                <a:spcPct val="80000"/>
              </a:lnSpc>
              <a:spcAft>
                <a:spcPct val="0"/>
              </a:spcAft>
              <a:buClrTx/>
              <a:buSzTx/>
              <a:buNone/>
              <a:defRPr/>
            </a:pPr>
            <a:r>
              <a:rPr lang="en-GB" sz="2000" b="1" i="1" kern="0" dirty="0" smtClean="0">
                <a:solidFill>
                  <a:srgbClr val="00B050"/>
                </a:solidFill>
              </a:rPr>
              <a:t>	</a:t>
            </a:r>
            <a:r>
              <a:rPr lang="en-GB" sz="2800" b="1" i="1" kern="0" dirty="0" smtClean="0">
                <a:solidFill>
                  <a:srgbClr val="00B050"/>
                </a:solidFill>
              </a:rPr>
              <a:t>“</a:t>
            </a:r>
            <a:r>
              <a:rPr lang="en-GB" sz="2800" b="1" i="1" kern="0" dirty="0">
                <a:solidFill>
                  <a:srgbClr val="00B050"/>
                </a:solidFill>
              </a:rPr>
              <a:t>When you leave CERN</a:t>
            </a:r>
            <a:r>
              <a:rPr lang="en-GB" sz="2800" b="1" i="1" kern="0" dirty="0" smtClean="0">
                <a:solidFill>
                  <a:srgbClr val="00B050"/>
                </a:solidFill>
              </a:rPr>
              <a:t>”</a:t>
            </a:r>
            <a:endParaRPr lang="en-GB" sz="2800" kern="0" dirty="0" smtClean="0"/>
          </a:p>
          <a:p>
            <a:pPr marL="457200" fontAlgn="base">
              <a:lnSpc>
                <a:spcPct val="80000"/>
              </a:lnSpc>
              <a:spcAft>
                <a:spcPct val="0"/>
              </a:spcAft>
              <a:buClrTx/>
              <a:buSzTx/>
              <a:defRPr/>
            </a:pPr>
            <a:r>
              <a:rPr lang="en-GB" sz="2800" b="1" kern="0" dirty="0" smtClean="0"/>
              <a:t>Access </a:t>
            </a:r>
            <a:r>
              <a:rPr lang="en-GB" sz="2800" b="1" kern="0" dirty="0"/>
              <a:t>to </a:t>
            </a:r>
            <a:r>
              <a:rPr lang="en-GB" sz="2800" b="1" kern="0" dirty="0" smtClean="0"/>
              <a:t>your computing </a:t>
            </a:r>
            <a:r>
              <a:rPr lang="en-GB" sz="2800" b="1" kern="0" dirty="0" smtClean="0"/>
              <a:t>account</a:t>
            </a:r>
          </a:p>
          <a:p>
            <a:pPr marL="457200" fontAlgn="base">
              <a:lnSpc>
                <a:spcPct val="80000"/>
              </a:lnSpc>
              <a:spcAft>
                <a:spcPct val="0"/>
              </a:spcAft>
              <a:buClrTx/>
              <a:buSzTx/>
              <a:defRPr/>
            </a:pPr>
            <a:r>
              <a:rPr lang="en-GB" sz="2800" b="1" kern="0" dirty="0" smtClean="0"/>
              <a:t>Alumni</a:t>
            </a:r>
            <a:endParaRPr lang="en-GB" sz="2800" b="1" kern="0" dirty="0" smtClean="0"/>
          </a:p>
          <a:p>
            <a:pPr marL="457200" fontAlgn="base">
              <a:lnSpc>
                <a:spcPct val="80000"/>
              </a:lnSpc>
              <a:spcAft>
                <a:spcPct val="0"/>
              </a:spcAft>
              <a:buClrTx/>
              <a:buSzTx/>
              <a:defRPr/>
            </a:pPr>
            <a:r>
              <a:rPr lang="en-GB" sz="2800" b="1" kern="0" dirty="0" smtClean="0"/>
              <a:t>Further advice and assistance 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Departure Formalities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7" name="Picture 6" descr="Untitled.png"/>
          <p:cNvPicPr>
            <a:picLocks noChangeAspect="1"/>
          </p:cNvPicPr>
          <p:nvPr/>
        </p:nvPicPr>
        <p:blipFill>
          <a:blip r:embed="rId3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6582699" y="73874"/>
            <a:ext cx="2188407" cy="20143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2315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fr-CH" sz="3200" dirty="0" smtClean="0">
                <a:solidFill>
                  <a:srgbClr val="0055A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DEPARTURE FORMALITIES (1)</a:t>
            </a:r>
            <a:r>
              <a:rPr lang="fr-CH" sz="3200" dirty="0">
                <a:solidFill>
                  <a:srgbClr val="0055A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/>
            </a:r>
            <a:br>
              <a:rPr lang="fr-CH" sz="3200" dirty="0">
                <a:solidFill>
                  <a:srgbClr val="0055A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</a:br>
            <a:r>
              <a:rPr lang="fr-CH" sz="1800" dirty="0" smtClean="0">
                <a:solidFill>
                  <a:srgbClr val="0055A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PERSONALIZED DEPARTURE FORMALITIES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576" indent="0">
              <a:buNone/>
            </a:pPr>
            <a:r>
              <a:rPr lang="en-GB" sz="2000" dirty="0" smtClean="0"/>
              <a:t>Departure </a:t>
            </a:r>
            <a:r>
              <a:rPr lang="en-GB" sz="2000" dirty="0" smtClean="0"/>
              <a:t>Email</a:t>
            </a:r>
          </a:p>
          <a:p>
            <a:pPr marL="36576" indent="0">
              <a:buNone/>
            </a:pPr>
            <a:r>
              <a:rPr lang="en-GB" sz="2000" dirty="0"/>
              <a:t>	</a:t>
            </a:r>
            <a:r>
              <a:rPr lang="en-GB" sz="1600" b="1" dirty="0" smtClean="0"/>
              <a:t>3 </a:t>
            </a:r>
            <a:r>
              <a:rPr lang="en-GB" sz="1600" b="1" dirty="0" smtClean="0"/>
              <a:t>months before the end of the contract </a:t>
            </a:r>
            <a:endParaRPr lang="en-GB" sz="1600" b="1" dirty="0"/>
          </a:p>
          <a:p>
            <a:pPr marL="36576" indent="0">
              <a:buNone/>
            </a:pPr>
            <a:r>
              <a:rPr lang="en-GB" sz="1600" dirty="0" smtClean="0"/>
              <a:t>	earlier </a:t>
            </a:r>
            <a:r>
              <a:rPr lang="en-GB" sz="1600" dirty="0" smtClean="0"/>
              <a:t>if </a:t>
            </a:r>
            <a:r>
              <a:rPr lang="en-GB" sz="1600" dirty="0" smtClean="0"/>
              <a:t>lot </a:t>
            </a:r>
            <a:r>
              <a:rPr lang="en-GB" sz="1600" dirty="0" smtClean="0"/>
              <a:t>of </a:t>
            </a:r>
            <a:r>
              <a:rPr lang="en-GB" sz="1600" dirty="0" smtClean="0"/>
              <a:t>leave (last day of work &gt; 3 months before end of contract)</a:t>
            </a:r>
            <a:endParaRPr lang="en-GB" sz="1600" dirty="0" smtClean="0"/>
          </a:p>
          <a:p>
            <a:pPr marL="36576" indent="0">
              <a:buNone/>
            </a:pPr>
            <a:r>
              <a:rPr lang="en-GB" sz="2000" dirty="0" smtClean="0"/>
              <a:t>Departure </a:t>
            </a:r>
            <a:r>
              <a:rPr lang="en-GB" sz="2000" dirty="0" smtClean="0"/>
              <a:t>Formalities </a:t>
            </a:r>
            <a:r>
              <a:rPr lang="en-GB" sz="2000" dirty="0" smtClean="0"/>
              <a:t>Letter </a:t>
            </a:r>
          </a:p>
          <a:p>
            <a:pPr marL="928116" lvl="3" indent="0">
              <a:buNone/>
            </a:pPr>
            <a:r>
              <a:rPr lang="en-GB" sz="1600" dirty="0" smtClean="0"/>
              <a:t>PDF generated when you click on the link in the mail (saved in </a:t>
            </a:r>
            <a:r>
              <a:rPr lang="en-GB" sz="1600" dirty="0" err="1" smtClean="0"/>
              <a:t>AISMedia</a:t>
            </a:r>
            <a:r>
              <a:rPr lang="en-GB" sz="1600" dirty="0" smtClean="0"/>
              <a:t>)</a:t>
            </a:r>
          </a:p>
          <a:p>
            <a:pPr marL="928116" lvl="3" indent="0">
              <a:buNone/>
            </a:pPr>
            <a:r>
              <a:rPr lang="en-GB" sz="1600" dirty="0" smtClean="0"/>
              <a:t>tailored </a:t>
            </a:r>
            <a:r>
              <a:rPr lang="en-GB" sz="1600" dirty="0" smtClean="0"/>
              <a:t>according to your personal </a:t>
            </a:r>
            <a:r>
              <a:rPr lang="en-GB" sz="1600" dirty="0" smtClean="0"/>
              <a:t>situation (benefits). </a:t>
            </a:r>
            <a:endParaRPr lang="en-GB" sz="1600" dirty="0" smtClean="0"/>
          </a:p>
          <a:p>
            <a:pPr marL="36576" indent="0">
              <a:buNone/>
            </a:pPr>
            <a:r>
              <a:rPr lang="en-GB" sz="2000" dirty="0" smtClean="0"/>
              <a:t>Termination </a:t>
            </a:r>
            <a:r>
              <a:rPr lang="en-GB" sz="2000" dirty="0" smtClean="0"/>
              <a:t>Sheet</a:t>
            </a:r>
          </a:p>
          <a:p>
            <a:pPr marL="36576" indent="0">
              <a:buNone/>
            </a:pPr>
            <a:r>
              <a:rPr lang="en-GB" sz="2000" dirty="0"/>
              <a:t>	</a:t>
            </a:r>
            <a:r>
              <a:rPr lang="en-GB" sz="1600" dirty="0" smtClean="0"/>
              <a:t>personalized </a:t>
            </a:r>
            <a:r>
              <a:rPr lang="en-GB" sz="1600" dirty="0" smtClean="0"/>
              <a:t>EDH document indicating the procedures you need to </a:t>
            </a:r>
            <a:r>
              <a:rPr lang="en-GB" sz="1600" dirty="0" smtClean="0"/>
              <a:t>follow</a:t>
            </a:r>
            <a:endParaRPr lang="en-GB" dirty="0" smtClean="0"/>
          </a:p>
          <a:p>
            <a:endParaRPr lang="en-GB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Departure Formalities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715054" y="1558398"/>
            <a:ext cx="0" cy="37106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929062" y="2504939"/>
            <a:ext cx="0" cy="37106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76635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fr-CH" sz="3200" dirty="0">
                <a:solidFill>
                  <a:srgbClr val="0055A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DEPARTURE FORMALITIES </a:t>
            </a:r>
            <a:r>
              <a:rPr lang="fr-CH" sz="3200" dirty="0" smtClean="0">
                <a:solidFill>
                  <a:srgbClr val="0055A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(2)</a:t>
            </a:r>
            <a:r>
              <a:rPr lang="fr-CH" sz="3200" dirty="0">
                <a:solidFill>
                  <a:srgbClr val="0055A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/>
            </a:r>
            <a:br>
              <a:rPr lang="fr-CH" sz="3200" dirty="0">
                <a:solidFill>
                  <a:srgbClr val="0055A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</a:br>
            <a:r>
              <a:rPr lang="fr-CH" sz="1800" dirty="0">
                <a:solidFill>
                  <a:srgbClr val="0055A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PERSONALIZED DEPARTURE FORMALITIES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053547"/>
            <a:ext cx="5121966" cy="3272019"/>
          </a:xfrm>
        </p:spPr>
        <p:txBody>
          <a:bodyPr>
            <a:normAutofit fontScale="70000" lnSpcReduction="20000"/>
          </a:bodyPr>
          <a:lstStyle/>
          <a:p>
            <a:pPr marL="36576" lvl="0" indent="0">
              <a:buClr>
                <a:srgbClr val="0055A0"/>
              </a:buClr>
              <a:buNone/>
            </a:pPr>
            <a:r>
              <a:rPr lang="en-GB" sz="2300" u="sng" dirty="0" smtClean="0">
                <a:solidFill>
                  <a:srgbClr val="0055A0"/>
                </a:solidFill>
              </a:rPr>
              <a:t>Important</a:t>
            </a:r>
            <a:r>
              <a:rPr lang="en-GB" sz="2300" dirty="0" smtClean="0">
                <a:solidFill>
                  <a:srgbClr val="0055A0"/>
                </a:solidFill>
              </a:rPr>
              <a:t>: </a:t>
            </a:r>
            <a:r>
              <a:rPr lang="en-GB" sz="1700" dirty="0" smtClean="0">
                <a:solidFill>
                  <a:srgbClr val="0055A0"/>
                </a:solidFill>
              </a:rPr>
              <a:t>CLICK on the link provided in your departure </a:t>
            </a:r>
            <a:r>
              <a:rPr lang="en-GB" sz="1700" dirty="0" smtClean="0">
                <a:solidFill>
                  <a:srgbClr val="0055A0"/>
                </a:solidFill>
              </a:rPr>
              <a:t>letter to</a:t>
            </a:r>
          </a:p>
          <a:p>
            <a:pPr marL="36576" lvl="0" indent="0">
              <a:buClr>
                <a:srgbClr val="0055A0"/>
              </a:buClr>
              <a:buNone/>
            </a:pPr>
            <a:r>
              <a:rPr lang="en-GB" sz="1700" dirty="0" smtClean="0">
                <a:solidFill>
                  <a:srgbClr val="0055A0"/>
                </a:solidFill>
              </a:rPr>
              <a:t>generate </a:t>
            </a:r>
            <a:r>
              <a:rPr lang="en-GB" sz="1700" dirty="0" smtClean="0">
                <a:solidFill>
                  <a:srgbClr val="0055A0"/>
                </a:solidFill>
              </a:rPr>
              <a:t>the EDH Termination </a:t>
            </a:r>
            <a:r>
              <a:rPr lang="en-GB" sz="1700" dirty="0" smtClean="0">
                <a:solidFill>
                  <a:srgbClr val="0055A0"/>
                </a:solidFill>
              </a:rPr>
              <a:t>Sheet</a:t>
            </a:r>
          </a:p>
          <a:p>
            <a:pPr marL="36576" lvl="0" indent="0">
              <a:buClr>
                <a:srgbClr val="0055A0"/>
              </a:buClr>
              <a:buNone/>
            </a:pPr>
            <a:endParaRPr lang="en-GB" sz="1700" dirty="0">
              <a:solidFill>
                <a:srgbClr val="0055A0"/>
              </a:solidFill>
            </a:endParaRPr>
          </a:p>
          <a:p>
            <a:pPr marL="36576" indent="0">
              <a:buNone/>
            </a:pPr>
            <a:r>
              <a:rPr lang="en-GB" sz="2300" dirty="0" smtClean="0"/>
              <a:t>Follow </a:t>
            </a:r>
            <a:r>
              <a:rPr lang="en-GB" sz="2300" dirty="0"/>
              <a:t>the indicated steps within the foreseen delay</a:t>
            </a:r>
          </a:p>
          <a:p>
            <a:pPr marL="635508" lvl="2" indent="0">
              <a:buNone/>
            </a:pPr>
            <a:r>
              <a:rPr lang="en-GB" sz="2000" dirty="0"/>
              <a:t>- before your last day of work</a:t>
            </a:r>
          </a:p>
          <a:p>
            <a:pPr marL="635508" lvl="2" indent="0">
              <a:buNone/>
            </a:pPr>
            <a:r>
              <a:rPr lang="en-GB" sz="2000" dirty="0"/>
              <a:t>- before you last day of contract</a:t>
            </a:r>
          </a:p>
          <a:p>
            <a:pPr marL="36576" indent="0">
              <a:buNone/>
            </a:pPr>
            <a:r>
              <a:rPr lang="en-GB" sz="2300" dirty="0" smtClean="0"/>
              <a:t>	</a:t>
            </a:r>
            <a:r>
              <a:rPr lang="en-GB" sz="1700" dirty="0" smtClean="0"/>
              <a:t>possibility </a:t>
            </a:r>
            <a:r>
              <a:rPr lang="en-GB" sz="1700" dirty="0"/>
              <a:t>to do certain procedures remotely </a:t>
            </a:r>
            <a:br>
              <a:rPr lang="en-GB" sz="1700" dirty="0"/>
            </a:br>
            <a:r>
              <a:rPr lang="en-GB" sz="1700" dirty="0" smtClean="0"/>
              <a:t>	(</a:t>
            </a:r>
            <a:r>
              <a:rPr lang="en-GB" sz="1700" dirty="0" err="1"/>
              <a:t>eg</a:t>
            </a:r>
            <a:r>
              <a:rPr lang="en-GB" sz="1700" dirty="0"/>
              <a:t>. return plates by mail)</a:t>
            </a:r>
          </a:p>
          <a:p>
            <a:pPr marL="36576" lvl="0" indent="0">
              <a:buClr>
                <a:srgbClr val="0055A0"/>
              </a:buClr>
              <a:buNone/>
            </a:pPr>
            <a:endParaRPr lang="en-GB" sz="1700" dirty="0" smtClean="0"/>
          </a:p>
          <a:p>
            <a:pPr marL="36576" indent="0">
              <a:buNone/>
            </a:pPr>
            <a:r>
              <a:rPr lang="en-GB" sz="2300" dirty="0" smtClean="0"/>
              <a:t>….also important</a:t>
            </a:r>
            <a:r>
              <a:rPr lang="en-GB" sz="2300" dirty="0" smtClean="0"/>
              <a:t>:</a:t>
            </a:r>
            <a:endParaRPr lang="en-GB" sz="2800" dirty="0" smtClean="0"/>
          </a:p>
          <a:p>
            <a:pPr>
              <a:buFont typeface="+mj-lt"/>
              <a:buAutoNum type="arabicPeriod"/>
            </a:pPr>
            <a:r>
              <a:rPr lang="en-GB" sz="1900" dirty="0" smtClean="0"/>
              <a:t>announce your (new) </a:t>
            </a:r>
            <a:r>
              <a:rPr lang="en-GB" sz="1900" dirty="0" smtClean="0"/>
              <a:t>private address in </a:t>
            </a:r>
            <a:r>
              <a:rPr lang="en-GB" sz="1900" dirty="0" smtClean="0"/>
              <a:t>the </a:t>
            </a:r>
            <a:r>
              <a:rPr lang="en-GB" sz="1900" dirty="0" smtClean="0"/>
              <a:t>EDH </a:t>
            </a:r>
            <a:r>
              <a:rPr lang="en-GB" sz="1900" dirty="0" smtClean="0"/>
              <a:t>Termination Sheet (forward paper mail)</a:t>
            </a:r>
          </a:p>
          <a:p>
            <a:pPr>
              <a:buFont typeface="+mj-lt"/>
              <a:buAutoNum type="arabicPeriod"/>
            </a:pPr>
            <a:r>
              <a:rPr lang="en-GB" sz="1900" dirty="0"/>
              <a:t>must complete all formalities, </a:t>
            </a:r>
            <a:r>
              <a:rPr lang="en-GB" sz="1900" dirty="0" smtClean="0"/>
              <a:t>even </a:t>
            </a:r>
            <a:r>
              <a:rPr lang="en-GB" sz="1900" dirty="0"/>
              <a:t>if you stay at CERN as </a:t>
            </a:r>
            <a:r>
              <a:rPr lang="en-GB" sz="1900" dirty="0" smtClean="0"/>
              <a:t>User</a:t>
            </a:r>
            <a:endParaRPr lang="en-GB" sz="1900" dirty="0" smtClean="0"/>
          </a:p>
          <a:p>
            <a:pPr>
              <a:buFont typeface="+mj-lt"/>
              <a:buAutoNum type="arabicPeriod"/>
            </a:pPr>
            <a:r>
              <a:rPr lang="en-GB" sz="1900" dirty="0" smtClean="0"/>
              <a:t>last </a:t>
            </a:r>
            <a:r>
              <a:rPr lang="en-GB" sz="1900" dirty="0" smtClean="0"/>
              <a:t>stop </a:t>
            </a:r>
            <a:r>
              <a:rPr lang="en-GB" sz="1900" dirty="0" smtClean="0"/>
              <a:t>= </a:t>
            </a:r>
            <a:r>
              <a:rPr lang="en-GB" sz="1900" dirty="0" smtClean="0"/>
              <a:t>Salary </a:t>
            </a:r>
            <a:r>
              <a:rPr lang="en-GB" sz="1900" dirty="0" smtClean="0"/>
              <a:t>Office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Departure Formalities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8" name="Picture 7" descr="EDHTOTAL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79165" y="940086"/>
            <a:ext cx="3107635" cy="3466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212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010"/>
            <a:ext cx="8226854" cy="762000"/>
          </a:xfrm>
        </p:spPr>
        <p:txBody>
          <a:bodyPr>
            <a:normAutofit fontScale="90000"/>
          </a:bodyPr>
          <a:lstStyle/>
          <a:p>
            <a:pPr algn="ctr"/>
            <a:r>
              <a:rPr lang="fr-CH" sz="3200" dirty="0">
                <a:solidFill>
                  <a:srgbClr val="0055A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WHEN YOU LEAVE CERN BROCHURE</a:t>
            </a:r>
            <a:br>
              <a:rPr lang="fr-CH" sz="3200" dirty="0">
                <a:solidFill>
                  <a:srgbClr val="0055A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</a:br>
            <a:r>
              <a:rPr lang="fr-CH" sz="1800" dirty="0">
                <a:solidFill>
                  <a:srgbClr val="0055A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CONTENT 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Departure Formalities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876261" y="880452"/>
            <a:ext cx="5267739" cy="14927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22326" indent="-285750" defTabSz="354013">
              <a:buFont typeface="Arial" panose="020B0604020202020204" pitchFamily="34" charset="0"/>
              <a:buChar char="•"/>
            </a:pPr>
            <a:r>
              <a:rPr lang="en-GB" sz="1300" dirty="0" smtClean="0"/>
              <a:t>Administrative matters – Termination Sheet, Final </a:t>
            </a:r>
            <a:r>
              <a:rPr lang="en-GB" sz="1300" dirty="0"/>
              <a:t>P</a:t>
            </a:r>
            <a:r>
              <a:rPr lang="en-GB" sz="1300" dirty="0" smtClean="0"/>
              <a:t>ayments, Pension Fund, </a:t>
            </a:r>
            <a:r>
              <a:rPr lang="en-GB" sz="1300" dirty="0"/>
              <a:t>H</a:t>
            </a:r>
            <a:r>
              <a:rPr lang="en-GB" sz="1300" dirty="0" smtClean="0"/>
              <a:t>ealth Insurance etc. </a:t>
            </a:r>
          </a:p>
          <a:p>
            <a:pPr marL="36576" defTabSz="354013"/>
            <a:endParaRPr lang="en-GB" sz="1300" dirty="0" smtClean="0"/>
          </a:p>
          <a:p>
            <a:pPr marL="322326" indent="-285750" defTabSz="354013">
              <a:buFont typeface="Arial" panose="020B0604020202020204" pitchFamily="34" charset="0"/>
              <a:buChar char="•"/>
            </a:pPr>
            <a:r>
              <a:rPr lang="en-GB" sz="1300" dirty="0" smtClean="0"/>
              <a:t>Personal matters – Links with CERN </a:t>
            </a:r>
            <a:r>
              <a:rPr lang="en-GB" sz="1300" dirty="0" smtClean="0"/>
              <a:t>, </a:t>
            </a:r>
            <a:r>
              <a:rPr lang="en-GB" sz="1300" dirty="0" smtClean="0"/>
              <a:t>Vehicles, Termination of Leases, Public Utilities, Insurance Policies, Bank Accounts, Taxes, Social Security. </a:t>
            </a:r>
          </a:p>
          <a:p>
            <a:pPr marL="322326" indent="-285750" defTabSz="354013">
              <a:buFont typeface="Arial" panose="020B0604020202020204" pitchFamily="34" charset="0"/>
              <a:buChar char="•"/>
            </a:pPr>
            <a:endParaRPr lang="en-GB" sz="1300" dirty="0"/>
          </a:p>
        </p:txBody>
      </p:sp>
      <p:pic>
        <p:nvPicPr>
          <p:cNvPr id="1028" name="Picture 4" descr="Future of airports - Self-service airports - Government 2020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0130" y="2272749"/>
            <a:ext cx="2481608" cy="19679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Studynet Group | Services for Students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0122" y="2272748"/>
            <a:ext cx="2567746" cy="19679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5"/>
          <a:stretch>
            <a:fillRect/>
          </a:stretch>
        </p:blipFill>
        <p:spPr>
          <a:xfrm>
            <a:off x="647797" y="749605"/>
            <a:ext cx="2584783" cy="3586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0322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8591" y="137948"/>
            <a:ext cx="8226854" cy="705332"/>
          </a:xfrm>
        </p:spPr>
        <p:txBody>
          <a:bodyPr>
            <a:normAutofit/>
          </a:bodyPr>
          <a:lstStyle/>
          <a:p>
            <a:pPr marL="625475" lvl="0" indent="-625475" algn="ctr" fontAlgn="base">
              <a:lnSpc>
                <a:spcPct val="80000"/>
              </a:lnSpc>
              <a:spcAft>
                <a:spcPct val="0"/>
              </a:spcAft>
              <a:defRPr/>
            </a:pPr>
            <a:r>
              <a:rPr lang="fr-CH" sz="2900" dirty="0" smtClean="0">
                <a:solidFill>
                  <a:srgbClr val="0055A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Access to </a:t>
            </a:r>
            <a:r>
              <a:rPr lang="fr-CH" sz="2900" dirty="0" err="1" smtClean="0">
                <a:solidFill>
                  <a:srgbClr val="0055A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your</a:t>
            </a:r>
            <a:r>
              <a:rPr lang="fr-CH" sz="2900" dirty="0" smtClean="0">
                <a:solidFill>
                  <a:srgbClr val="0055A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fr-CH" sz="2900" dirty="0" err="1" smtClean="0">
                <a:solidFill>
                  <a:srgbClr val="0055A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Computing</a:t>
            </a:r>
            <a:r>
              <a:rPr lang="fr-CH" sz="2900" dirty="0" smtClean="0">
                <a:solidFill>
                  <a:srgbClr val="0055A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fr-CH" sz="2900" dirty="0" err="1" smtClean="0">
                <a:solidFill>
                  <a:srgbClr val="0055A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Account</a:t>
            </a:r>
            <a:endParaRPr lang="en-GB" sz="4800" b="1" kern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Departure Formalities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563217" y="834803"/>
            <a:ext cx="8002285" cy="34932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en-GB" sz="1600" dirty="0" smtClean="0"/>
              <a:t>Your </a:t>
            </a:r>
            <a:r>
              <a:rPr lang="en-GB" sz="1600" dirty="0" smtClean="0"/>
              <a:t>computing account is accessible </a:t>
            </a:r>
            <a:r>
              <a:rPr lang="en-GB" sz="1600" dirty="0" smtClean="0"/>
              <a:t>during 60 days after </a:t>
            </a:r>
            <a:r>
              <a:rPr lang="en-GB" sz="1600" dirty="0" smtClean="0"/>
              <a:t>the end of the contract. 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en-GB" sz="1600" dirty="0" smtClean="0"/>
              <a:t>After </a:t>
            </a:r>
            <a:r>
              <a:rPr lang="en-GB" sz="1600" dirty="0" smtClean="0"/>
              <a:t>60 days, </a:t>
            </a:r>
            <a:r>
              <a:rPr lang="en-GB" sz="1600" dirty="0" smtClean="0"/>
              <a:t>the account is automatically </a:t>
            </a:r>
            <a:r>
              <a:rPr lang="en-GB" sz="1600" u="sng" dirty="0" smtClean="0"/>
              <a:t>deactivated</a:t>
            </a:r>
            <a:r>
              <a:rPr lang="en-GB" sz="1600" dirty="0" smtClean="0"/>
              <a:t> 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en-GB" sz="1600" dirty="0" smtClean="0"/>
              <a:t>After 180 days, the account </a:t>
            </a:r>
            <a:r>
              <a:rPr lang="en-GB" sz="1600" dirty="0" smtClean="0"/>
              <a:t>is automatically </a:t>
            </a:r>
            <a:r>
              <a:rPr lang="en-GB" sz="1600" u="sng" dirty="0" smtClean="0"/>
              <a:t>deleted.</a:t>
            </a:r>
            <a:r>
              <a:rPr lang="en-GB" sz="1600" dirty="0" smtClean="0"/>
              <a:t> </a:t>
            </a:r>
          </a:p>
          <a:p>
            <a:endParaRPr lang="en-GB" sz="1000" dirty="0" smtClean="0"/>
          </a:p>
          <a:p>
            <a:r>
              <a:rPr lang="en-GB" sz="1600" u="sng" dirty="0" smtClean="0"/>
              <a:t>After the end of your contract</a:t>
            </a:r>
            <a:r>
              <a:rPr lang="en-GB" sz="1600" u="sng" dirty="0" smtClean="0"/>
              <a:t>:</a:t>
            </a:r>
          </a:p>
          <a:p>
            <a:endParaRPr lang="en-GB" sz="1600" u="sng" dirty="0" smtClean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GB" sz="1600" dirty="0" smtClean="0"/>
              <a:t>enter your private email address in the account management portal via</a:t>
            </a:r>
            <a:r>
              <a:rPr lang="en-GB" sz="1600" b="1" dirty="0" smtClean="0"/>
              <a:t> Manage my Accounts </a:t>
            </a:r>
            <a:r>
              <a:rPr lang="en-GB" sz="1600" dirty="0" smtClean="0"/>
              <a:t>page (</a:t>
            </a:r>
            <a:r>
              <a:rPr lang="en-US" sz="1600" dirty="0"/>
              <a:t>https://account.cern.ch/account/Management/MyAccounts.aspx )</a:t>
            </a:r>
          </a:p>
          <a:p>
            <a:pPr marL="171450" indent="-171450">
              <a:buFont typeface="Wingdings" panose="05000000000000000000" pitchFamily="2" charset="2"/>
              <a:buChar char="ü"/>
            </a:pPr>
            <a:endParaRPr lang="en-GB" sz="1000" dirty="0" smtClean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GB" sz="1600" dirty="0" smtClean="0"/>
              <a:t>2 months after the end of the contract an external account is automatically created (follow the instructions received in your </a:t>
            </a:r>
            <a:r>
              <a:rPr lang="en-GB" sz="1600" u="sng" dirty="0" smtClean="0"/>
              <a:t>external email address </a:t>
            </a:r>
            <a:r>
              <a:rPr lang="en-GB" sz="1600" dirty="0" smtClean="0"/>
              <a:t>to create the external account</a:t>
            </a:r>
            <a:r>
              <a:rPr lang="en-GB" sz="1600" dirty="0"/>
              <a:t>)</a:t>
            </a:r>
            <a:r>
              <a:rPr lang="en-GB" sz="1600" dirty="0" smtClean="0"/>
              <a:t>.  </a:t>
            </a:r>
          </a:p>
          <a:p>
            <a:endParaRPr lang="en-GB" sz="1000" dirty="0" smtClean="0"/>
          </a:p>
          <a:p>
            <a:r>
              <a:rPr lang="en-GB" sz="1600" dirty="0" smtClean="0"/>
              <a:t>Note</a:t>
            </a:r>
            <a:r>
              <a:rPr lang="en-GB" sz="1600" dirty="0"/>
              <a:t>: </a:t>
            </a:r>
            <a:r>
              <a:rPr lang="en-GB" sz="1500" dirty="0"/>
              <a:t>When the annual internal taxation attestation is generated </a:t>
            </a:r>
            <a:r>
              <a:rPr lang="en-GB" sz="1500" dirty="0" smtClean="0"/>
              <a:t>(March</a:t>
            </a:r>
            <a:r>
              <a:rPr lang="en-GB" sz="1500" dirty="0" smtClean="0"/>
              <a:t>) an email will be sent to your </a:t>
            </a:r>
            <a:r>
              <a:rPr lang="en-GB" sz="1500" u="sng" dirty="0"/>
              <a:t>private email address </a:t>
            </a:r>
            <a:r>
              <a:rPr lang="en-GB" sz="1500" dirty="0"/>
              <a:t>to allow you to access </a:t>
            </a:r>
            <a:r>
              <a:rPr lang="en-GB" sz="1500" dirty="0" smtClean="0"/>
              <a:t>it.  </a:t>
            </a:r>
            <a:endParaRPr lang="en-GB" sz="1500" dirty="0"/>
          </a:p>
        </p:txBody>
      </p:sp>
    </p:spTree>
    <p:extLst>
      <p:ext uri="{BB962C8B-B14F-4D97-AF65-F5344CB8AC3E}">
        <p14:creationId xmlns:p14="http://schemas.microsoft.com/office/powerpoint/2010/main" val="2838111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CERN Alumni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36576" indent="0">
              <a:buNone/>
            </a:pPr>
            <a:r>
              <a:rPr lang="en-GB" dirty="0" smtClean="0"/>
              <a:t>Can join at any time</a:t>
            </a:r>
            <a:br>
              <a:rPr lang="en-GB" dirty="0" smtClean="0"/>
            </a:br>
            <a:endParaRPr lang="en-GB" dirty="0"/>
          </a:p>
          <a:p>
            <a:pPr marL="36576" indent="0">
              <a:buNone/>
            </a:pPr>
            <a:r>
              <a:rPr lang="en-GB" dirty="0" smtClean="0"/>
              <a:t>Keep in contact with CERN (news, visit, …)</a:t>
            </a:r>
          </a:p>
          <a:p>
            <a:pPr marL="36576" indent="0">
              <a:buNone/>
            </a:pPr>
            <a:r>
              <a:rPr lang="en-GB" dirty="0" smtClean="0"/>
              <a:t>Remain involved </a:t>
            </a:r>
          </a:p>
          <a:p>
            <a:pPr lvl="1"/>
            <a:r>
              <a:rPr lang="en-GB" sz="2400" dirty="0" smtClean="0"/>
              <a:t>talks about CERN (ambassadors)</a:t>
            </a:r>
          </a:p>
          <a:p>
            <a:pPr lvl="1"/>
            <a:r>
              <a:rPr lang="en-GB" sz="2400" dirty="0" smtClean="0"/>
              <a:t>regional networks</a:t>
            </a:r>
          </a:p>
          <a:p>
            <a:pPr lvl="1"/>
            <a:r>
              <a:rPr lang="en-GB" sz="2400" dirty="0" smtClean="0"/>
              <a:t>…</a:t>
            </a:r>
          </a:p>
          <a:p>
            <a:pPr marL="36576" indent="0">
              <a:buNone/>
            </a:pPr>
            <a:endParaRPr lang="en-GB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Departure Formalities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48696" y="223137"/>
            <a:ext cx="3048684" cy="7710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25823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sz="2900" dirty="0" smtClean="0">
                <a:solidFill>
                  <a:srgbClr val="0055A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Services to </a:t>
            </a:r>
            <a:r>
              <a:rPr lang="en-GB" sz="2900" dirty="0" smtClean="0">
                <a:solidFill>
                  <a:srgbClr val="0055A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contact for </a:t>
            </a:r>
            <a:r>
              <a:rPr lang="en-GB" sz="2900" dirty="0" smtClean="0">
                <a:solidFill>
                  <a:srgbClr val="0055A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advice and assistance 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Departure Formalities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3335810"/>
              </p:ext>
            </p:extLst>
          </p:nvPr>
        </p:nvGraphicFramePr>
        <p:xfrm>
          <a:off x="932727" y="932333"/>
          <a:ext cx="7595188" cy="31876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099923">
                  <a:extLst>
                    <a:ext uri="{9D8B030D-6E8A-4147-A177-3AD203B41FA5}">
                      <a16:colId xmlns:a16="http://schemas.microsoft.com/office/drawing/2014/main" val="1057504447"/>
                    </a:ext>
                  </a:extLst>
                </a:gridCol>
                <a:gridCol w="4495265">
                  <a:extLst>
                    <a:ext uri="{9D8B030D-6E8A-4147-A177-3AD203B41FA5}">
                      <a16:colId xmlns:a16="http://schemas.microsoft.com/office/drawing/2014/main" val="1141621338"/>
                    </a:ext>
                  </a:extLst>
                </a:gridCol>
              </a:tblGrid>
              <a:tr h="553401">
                <a:tc>
                  <a:txBody>
                    <a:bodyPr/>
                    <a:lstStyle/>
                    <a:p>
                      <a:pPr algn="l"/>
                      <a:r>
                        <a:rPr lang="en-GB" sz="1400" noProof="0" dirty="0" smtClean="0"/>
                        <a:t>Departmental Secretariat (DAO) </a:t>
                      </a:r>
                    </a:p>
                    <a:p>
                      <a:pPr algn="l"/>
                      <a:r>
                        <a:rPr lang="en-GB" sz="1400" noProof="0" dirty="0" smtClean="0"/>
                        <a:t>Admin e-guide </a:t>
                      </a:r>
                      <a:endParaRPr lang="en-GB" sz="1400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noProof="0" dirty="0" smtClean="0"/>
                        <a:t>General Questions</a:t>
                      </a:r>
                    </a:p>
                    <a:p>
                      <a:pPr algn="l"/>
                      <a:endParaRPr lang="en-GB" sz="1400" noProof="0" dirty="0" smtClean="0"/>
                    </a:p>
                    <a:p>
                      <a:pPr algn="l"/>
                      <a:r>
                        <a:rPr lang="en-GB" sz="1200" noProof="0" dirty="0" smtClean="0">
                          <a:hlinkClick r:id="rId3"/>
                        </a:rPr>
                        <a:t>http://</a:t>
                      </a:r>
                      <a:r>
                        <a:rPr lang="en-GB" sz="1200" noProof="0" dirty="0" smtClean="0">
                          <a:hlinkClick r:id="rId3"/>
                        </a:rPr>
                        <a:t>admin-eguide.web.cern.ch/procedure/formalites-de-depart</a:t>
                      </a:r>
                      <a:r>
                        <a:rPr lang="en-GB" sz="1200" baseline="0" noProof="0" dirty="0" smtClean="0"/>
                        <a:t> </a:t>
                      </a:r>
                      <a:r>
                        <a:rPr lang="en-GB" sz="1200" noProof="0" dirty="0" smtClean="0"/>
                        <a:t> </a:t>
                      </a:r>
                      <a:endParaRPr lang="en-GB" sz="1200" noProof="0" dirty="0" smtClean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79353678"/>
                  </a:ext>
                </a:extLst>
              </a:tr>
              <a:tr h="553401">
                <a:tc>
                  <a:txBody>
                    <a:bodyPr/>
                    <a:lstStyle/>
                    <a:p>
                      <a:pPr algn="l"/>
                      <a:r>
                        <a:rPr lang="en-GB" sz="1400" noProof="0" dirty="0" smtClean="0"/>
                        <a:t>Social Services</a:t>
                      </a:r>
                    </a:p>
                    <a:p>
                      <a:pPr algn="l"/>
                      <a:r>
                        <a:rPr lang="en-GB" sz="1400" noProof="0" dirty="0" smtClean="0"/>
                        <a:t>Email: social.affairs@cern.ch</a:t>
                      </a:r>
                      <a:endParaRPr lang="en-GB" sz="1400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noProof="0" dirty="0" smtClean="0"/>
                        <a:t>Brochure ‘When you leave CERN’ </a:t>
                      </a:r>
                      <a:endParaRPr lang="en-GB" sz="1400" noProof="0" dirty="0" smtClean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noProof="0" dirty="0" smtClean="0"/>
                        <a:t/>
                      </a:r>
                      <a:br>
                        <a:rPr lang="en-GB" sz="1400" noProof="0" dirty="0" smtClean="0"/>
                      </a:br>
                      <a:r>
                        <a:rPr lang="en-US" sz="1200" dirty="0" smtClean="0">
                          <a:hlinkClick r:id="rId4"/>
                        </a:rPr>
                        <a:t>http://cds.cern.ch/record/1995621/files/WYLC.pdf</a:t>
                      </a:r>
                      <a:r>
                        <a:rPr lang="en-US" sz="1200" dirty="0" smtClean="0"/>
                        <a:t>  </a:t>
                      </a:r>
                      <a:endParaRPr lang="en-US" sz="1400" dirty="0" smtClean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81066072"/>
                  </a:ext>
                </a:extLst>
              </a:tr>
              <a:tr h="553401">
                <a:tc>
                  <a:txBody>
                    <a:bodyPr/>
                    <a:lstStyle/>
                    <a:p>
                      <a:pPr algn="l"/>
                      <a:r>
                        <a:rPr lang="en-GB" sz="1400" noProof="0" dirty="0" smtClean="0"/>
                        <a:t>IT support</a:t>
                      </a:r>
                    </a:p>
                    <a:p>
                      <a:pPr algn="l"/>
                      <a:r>
                        <a:rPr lang="en-GB" sz="1400" noProof="0" dirty="0" smtClean="0"/>
                        <a:t>Email: service-desk@cern.ch</a:t>
                      </a:r>
                      <a:endParaRPr lang="en-GB" sz="1400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noProof="0" dirty="0" smtClean="0"/>
                        <a:t>Computing</a:t>
                      </a:r>
                      <a:r>
                        <a:rPr lang="en-GB" sz="1400" baseline="0" noProof="0" dirty="0" smtClean="0"/>
                        <a:t> </a:t>
                      </a:r>
                      <a:r>
                        <a:rPr lang="en-GB" sz="1400" baseline="0" noProof="0" dirty="0" smtClean="0"/>
                        <a:t>accounts</a:t>
                      </a:r>
                    </a:p>
                    <a:p>
                      <a:pPr algn="l"/>
                      <a:r>
                        <a:rPr lang="en-GB" sz="1400" baseline="0" noProof="0" dirty="0" smtClean="0"/>
                        <a:t/>
                      </a:r>
                      <a:br>
                        <a:rPr lang="en-GB" sz="1400" baseline="0" noProof="0" dirty="0" smtClean="0"/>
                      </a:br>
                      <a:r>
                        <a:rPr lang="en-GB" sz="1200" baseline="0" noProof="0" dirty="0" smtClean="0">
                          <a:hlinkClick r:id="rId5"/>
                        </a:rPr>
                        <a:t>https://account.cern.ch/account/Help/?kbid=012010</a:t>
                      </a:r>
                      <a:r>
                        <a:rPr lang="en-GB" sz="1200" baseline="0" noProof="0" dirty="0" smtClean="0"/>
                        <a:t>  </a:t>
                      </a:r>
                      <a:endParaRPr lang="en-GB" sz="1200" baseline="0" noProof="0" dirty="0" smtClean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78198230"/>
                  </a:ext>
                </a:extLst>
              </a:tr>
              <a:tr h="553401">
                <a:tc>
                  <a:txBody>
                    <a:bodyPr/>
                    <a:lstStyle/>
                    <a:p>
                      <a:pPr algn="l"/>
                      <a:r>
                        <a:rPr lang="en-GB" sz="1400" noProof="0" dirty="0" smtClean="0"/>
                        <a:t>CERN Alumni</a:t>
                      </a:r>
                      <a:endParaRPr lang="en-GB" sz="1400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baseline="0" noProof="0" dirty="0" smtClean="0">
                          <a:hlinkClick r:id="rId6"/>
                        </a:rPr>
                        <a:t>https://alumni.cern/</a:t>
                      </a:r>
                      <a:r>
                        <a:rPr lang="en-GB" sz="1400" baseline="0" noProof="0" dirty="0" smtClean="0"/>
                        <a:t> </a:t>
                      </a:r>
                      <a:endParaRPr lang="en-GB" sz="1400" baseline="0" noProof="0" dirty="0" smtClean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19947775"/>
                  </a:ext>
                </a:extLst>
              </a:tr>
              <a:tr h="531119">
                <a:tc>
                  <a:txBody>
                    <a:bodyPr/>
                    <a:lstStyle/>
                    <a:p>
                      <a:pPr algn="l"/>
                      <a:r>
                        <a:rPr lang="en-GB" sz="1400" noProof="0" dirty="0" smtClean="0"/>
                        <a:t>Staff </a:t>
                      </a:r>
                      <a:r>
                        <a:rPr lang="en-GB" sz="1400" noProof="0" dirty="0" smtClean="0"/>
                        <a:t>Association / GACEPA</a:t>
                      </a:r>
                      <a:r>
                        <a:rPr lang="en-GB" sz="1400" baseline="0" noProof="0" dirty="0" smtClean="0"/>
                        <a:t> </a:t>
                      </a:r>
                      <a:endParaRPr lang="en-GB" sz="1400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baseline="0" noProof="0" dirty="0" smtClean="0">
                          <a:hlinkClick r:id="rId7"/>
                        </a:rPr>
                        <a:t>https://</a:t>
                      </a:r>
                      <a:r>
                        <a:rPr lang="en-GB" sz="1400" baseline="0" noProof="0" dirty="0" smtClean="0">
                          <a:hlinkClick r:id="rId7"/>
                        </a:rPr>
                        <a:t>home.cern/cern-people/staff-association</a:t>
                      </a:r>
                      <a:endParaRPr lang="en-GB" sz="1400" baseline="0" noProof="0" dirty="0" smtClean="0"/>
                    </a:p>
                    <a:p>
                      <a:pPr algn="l"/>
                      <a:r>
                        <a:rPr lang="en-GB" sz="1400" baseline="0" noProof="0" dirty="0" smtClean="0">
                          <a:hlinkClick r:id="rId8"/>
                        </a:rPr>
                        <a:t>https://www.gac-epa.org/</a:t>
                      </a:r>
                      <a:r>
                        <a:rPr lang="en-GB" sz="1400" baseline="0" noProof="0" dirty="0" smtClean="0"/>
                        <a:t> </a:t>
                      </a:r>
                      <a:endParaRPr lang="en-GB" sz="1400" baseline="0" noProof="0" dirty="0" smtClean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7114579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83579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CERNCorporate16-9.potx</Template>
  <TotalTime>3009</TotalTime>
  <Words>423</Words>
  <Application>Microsoft Office PowerPoint</Application>
  <PresentationFormat>On-screen Show (16:9)</PresentationFormat>
  <Paragraphs>108</Paragraphs>
  <Slides>10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Calibri</vt:lpstr>
      <vt:lpstr>Optima</vt:lpstr>
      <vt:lpstr>Wingdings</vt:lpstr>
      <vt:lpstr>CERNCorporate16-9</vt:lpstr>
      <vt:lpstr>PowerPoint Presentation</vt:lpstr>
      <vt:lpstr>Leaving CERN / Quitter le CERN</vt:lpstr>
      <vt:lpstr>Overview</vt:lpstr>
      <vt:lpstr>DEPARTURE FORMALITIES (1) PERSONALIZED DEPARTURE FORMALITIES  </vt:lpstr>
      <vt:lpstr>DEPARTURE FORMALITIES (2) PERSONALIZED DEPARTURE FORMALITIES </vt:lpstr>
      <vt:lpstr>WHEN YOU LEAVE CERN BROCHURE CONTENT </vt:lpstr>
      <vt:lpstr>Access to your Computing Account</vt:lpstr>
      <vt:lpstr>CERN Alumni</vt:lpstr>
      <vt:lpstr>Services to contact for advice and assistance 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Erwin Mosselmans</cp:lastModifiedBy>
  <cp:revision>63</cp:revision>
  <dcterms:created xsi:type="dcterms:W3CDTF">2012-11-30T11:04:26Z</dcterms:created>
  <dcterms:modified xsi:type="dcterms:W3CDTF">2019-10-16T16:02:42Z</dcterms:modified>
</cp:coreProperties>
</file>