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62" r:id="rId3"/>
    <p:sldId id="257" r:id="rId4"/>
    <p:sldId id="259" r:id="rId5"/>
    <p:sldId id="260" r:id="rId6"/>
    <p:sldId id="264" r:id="rId7"/>
    <p:sldId id="261" r:id="rId8"/>
    <p:sldId id="258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FAD328-2336-44E5-9C90-A7156F1B7628}" type="datetimeFigureOut">
              <a:rPr lang="en-GB" smtClean="0"/>
              <a:t>07/10/2020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0FC4B-508F-471A-A16E-47CC971FE3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47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e.ch/demander-permis-sejour-activite-lucrative" TargetMode="External"/><Relationship Id="rId2" Type="http://schemas.openxmlformats.org/officeDocument/2006/relationships/hyperlink" Target="https://www.ge.ch/organisation/office-cantonal-population-migrations-ocpm" TargetMode="Externa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www.lausanne.ch/de/officiel/administration/securite-et-economie/controle-des-habitants.html#secteur-suisse-et-permis-c-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HR-cards.support@cern.ch" TargetMode="External"/><Relationship Id="rId2" Type="http://schemas.openxmlformats.org/officeDocument/2006/relationships/hyperlink" Target="mailto:maria.quintas@cern.ch" TargetMode="Externa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969335" y="583987"/>
            <a:ext cx="3209193" cy="56780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2400" dirty="0" smtClean="0"/>
              <a:t>SUMMARY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33786" y="2141367"/>
            <a:ext cx="844587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b="1" dirty="0" smtClean="0"/>
              <a:t>Restitution of Swiss and French Cards.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 smtClean="0"/>
              <a:t>The 3 month courtesy period (after </a:t>
            </a:r>
            <a:r>
              <a:rPr lang="en-GB" b="1" dirty="0"/>
              <a:t>the end of the </a:t>
            </a:r>
            <a:r>
              <a:rPr lang="en-GB" b="1" dirty="0" smtClean="0"/>
              <a:t>contract).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b="1" dirty="0" err="1" smtClean="0"/>
              <a:t>When</a:t>
            </a:r>
            <a:r>
              <a:rPr lang="fr-CH" b="1" dirty="0" smtClean="0"/>
              <a:t> to </a:t>
            </a:r>
            <a:r>
              <a:rPr lang="fr-CH" b="1" dirty="0" err="1" smtClean="0"/>
              <a:t>start</a:t>
            </a:r>
            <a:r>
              <a:rPr lang="fr-CH" b="1" dirty="0" smtClean="0"/>
              <a:t> the </a:t>
            </a:r>
            <a:r>
              <a:rPr lang="fr-CH" b="1" dirty="0" err="1" smtClean="0"/>
              <a:t>formalities</a:t>
            </a:r>
            <a:r>
              <a:rPr lang="fr-CH" b="1" dirty="0" smtClean="0"/>
              <a:t> for a B or a C Swiss Permit?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b="1" dirty="0" err="1" smtClean="0"/>
              <a:t>Useful</a:t>
            </a:r>
            <a:r>
              <a:rPr lang="fr-CH" b="1" dirty="0" smtClean="0"/>
              <a:t> links for </a:t>
            </a:r>
            <a:r>
              <a:rPr lang="fr-CH" b="1" dirty="0" err="1" smtClean="0"/>
              <a:t>further</a:t>
            </a:r>
            <a:r>
              <a:rPr lang="fr-CH" b="1" smtClean="0"/>
              <a:t> information.</a:t>
            </a:r>
            <a:endParaRPr lang="fr-CH" b="1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b="1" dirty="0"/>
          </a:p>
          <a:p>
            <a:endParaRPr lang="en-GB" dirty="0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6536366" y="5642546"/>
            <a:ext cx="2147688" cy="4196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smtClean="0"/>
              <a:t>Maria QUINTAS for the Cards Office</a:t>
            </a:r>
          </a:p>
          <a:p>
            <a:r>
              <a:rPr lang="fr-CH" dirty="0" smtClean="0"/>
              <a:t>17 Octobre 2019</a:t>
            </a:r>
            <a:endParaRPr lang="en-GB" dirty="0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 rot="20450021">
            <a:off x="697039" y="5241755"/>
            <a:ext cx="554389" cy="478919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5199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53142" y="604102"/>
            <a:ext cx="7685914" cy="354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CH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Restitution of Swiss and French Cards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fr-CH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fr-CH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fr-CH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the end of your contract, your Swiss and French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Cards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those of your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family (if applicable)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must be returned to the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Cards Office in the HR Department. </a:t>
            </a:r>
            <a:endParaRPr lang="fr-CH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certified copy will be given to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you, in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particular to facilitate an application for a residence permit in Switzerland if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wish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reside there.</a:t>
            </a:r>
          </a:p>
        </p:txBody>
      </p:sp>
      <p:sp>
        <p:nvSpPr>
          <p:cNvPr id="7" name="Wave 6"/>
          <p:cNvSpPr/>
          <p:nvPr/>
        </p:nvSpPr>
        <p:spPr>
          <a:xfrm>
            <a:off x="3316600" y="1725064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32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47164" y="630825"/>
            <a:ext cx="7888924" cy="407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3 month courtesy period (after the end of the contract)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fr-CH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fr-CH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Employees who are retiring may apply for a three-month courtesy period for them and their family members to organize their final departure from Switzerland or to regularize the remainder of their stay in Switzerland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formality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must be requested by the staff member while still at CERN. A "courtesy period" form must be submitted to the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Cards Office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which will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then be forwarded to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Swiss Mission in Geneva.</a:t>
            </a:r>
          </a:p>
        </p:txBody>
      </p:sp>
      <p:sp>
        <p:nvSpPr>
          <p:cNvPr id="6" name="Wave 5"/>
          <p:cNvSpPr/>
          <p:nvPr/>
        </p:nvSpPr>
        <p:spPr>
          <a:xfrm>
            <a:off x="3388659" y="1575227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68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91374" y="1928068"/>
            <a:ext cx="7599510" cy="2821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the expiry of the courtesy period, the holders of a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Diplomatic Swiss Card must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return the CD registration plates of their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vehicle(s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to the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competent cantonal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service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their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place of residence.</a:t>
            </a: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 the same time,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families holding a Ci permit must also return it to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competent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antonal service of their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place of residence.</a:t>
            </a: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Staff members who have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given up their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 permit when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taking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employment at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CERN will also have to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 a demand via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competent cantonal office.</a:t>
            </a:r>
          </a:p>
        </p:txBody>
      </p:sp>
      <p:sp>
        <p:nvSpPr>
          <p:cNvPr id="6" name="Wave 5"/>
          <p:cNvSpPr/>
          <p:nvPr/>
        </p:nvSpPr>
        <p:spPr>
          <a:xfrm>
            <a:off x="3230398" y="766335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13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237506" y="790586"/>
            <a:ext cx="8538359" cy="4712124"/>
          </a:xfrm>
        </p:spPr>
        <p:txBody>
          <a:bodyPr>
            <a:normAutofit fontScale="47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35000"/>
              </a:lnSpc>
              <a:spcAft>
                <a:spcPts val="1000"/>
              </a:spcAft>
            </a:pPr>
            <a:r>
              <a:rPr lang="en-GB" sz="6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</a:t>
            </a:r>
            <a:r>
              <a:rPr lang="en-GB" sz="6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start the formalities for a </a:t>
            </a:r>
            <a:r>
              <a:rPr lang="en-GB" sz="6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 or a C </a:t>
            </a:r>
            <a:r>
              <a:rPr lang="en-GB" sz="6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Swiss Permit? </a:t>
            </a:r>
          </a:p>
          <a:p>
            <a:pPr algn="ctr">
              <a:lnSpc>
                <a:spcPct val="135000"/>
              </a:lnSpc>
              <a:spcAft>
                <a:spcPts val="1000"/>
              </a:spcAft>
            </a:pPr>
            <a:endParaRPr lang="fr-CH" sz="51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lvl="1" indent="-285750">
              <a:lnSpc>
                <a:spcPct val="17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Applications can be submitted at </a:t>
            </a:r>
            <a:r>
              <a:rPr lang="en-GB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least 2-3 months before the end of </a:t>
            </a:r>
            <a:r>
              <a:rPr lang="en-GB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 contract at CERN.</a:t>
            </a:r>
            <a:endParaRPr lang="en-GB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indent="-285750">
              <a:lnSpc>
                <a:spcPct val="17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 permit will only be delivered once the Swiss Card would have been cancelled by the Swiss </a:t>
            </a:r>
            <a:r>
              <a:rPr lang="en-GB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Mission.</a:t>
            </a:r>
            <a:endParaRPr lang="fr-CH" sz="4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6400" dirty="0"/>
          </a:p>
        </p:txBody>
      </p:sp>
      <p:sp>
        <p:nvSpPr>
          <p:cNvPr id="7" name="Wave 6"/>
          <p:cNvSpPr/>
          <p:nvPr/>
        </p:nvSpPr>
        <p:spPr>
          <a:xfrm>
            <a:off x="3451319" y="2473672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25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01252" y="354022"/>
            <a:ext cx="4654351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CH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Useful</a:t>
            </a:r>
            <a:r>
              <a:rPr lang="fr-CH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links for </a:t>
            </a:r>
            <a:r>
              <a:rPr lang="fr-CH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further</a:t>
            </a:r>
            <a:r>
              <a:rPr lang="fr-CH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information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Wave 5"/>
          <p:cNvSpPr/>
          <p:nvPr/>
        </p:nvSpPr>
        <p:spPr>
          <a:xfrm>
            <a:off x="3265714" y="1371599"/>
            <a:ext cx="2358998" cy="253572"/>
          </a:xfrm>
          <a:prstGeom prst="wave">
            <a:avLst>
              <a:gd name="adj1" fmla="val 20000"/>
              <a:gd name="adj2" fmla="val 0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 prst="relaxedInset"/>
            </a:sp3d>
          </a:bodyPr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44062" y="2736503"/>
            <a:ext cx="7649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817685" y="2342333"/>
            <a:ext cx="818563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hlinkClick r:id="rId2"/>
              </a:rPr>
              <a:t>https://www.ge.ch/organisation/office-cantonal-population-migrations-ocpm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hlinkClick r:id="rId3"/>
              </a:rPr>
              <a:t>https://www.ge.ch/demander-permis-sejour-activite-lucrative</a:t>
            </a:r>
            <a:endParaRPr lang="en-GB" dirty="0" smtClean="0"/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hlinkClick r:id="rId4"/>
              </a:rPr>
              <a:t>https://www.lausanne.ch/de/officiel/administration/securite-et-economie/controle-des-habitants.html#secteur-suisse-et-permis-c-0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fr-CH" dirty="0"/>
          </a:p>
          <a:p>
            <a:r>
              <a:rPr lang="fr-CH" dirty="0" smtClean="0"/>
              <a:t>                  </a:t>
            </a:r>
            <a:endParaRPr lang="en-GB" dirty="0" smtClean="0"/>
          </a:p>
          <a:p>
            <a:r>
              <a:rPr lang="fr-CH" dirty="0" smtClean="0"/>
              <a:t>                                    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940777" y="1818410"/>
            <a:ext cx="1890346" cy="3552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OCPM Geneva :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940776" y="3644927"/>
            <a:ext cx="3859824" cy="5577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CH" dirty="0" err="1" smtClean="0"/>
              <a:t>Competent</a:t>
            </a:r>
            <a:r>
              <a:rPr lang="fr-CH" dirty="0" smtClean="0"/>
              <a:t> </a:t>
            </a:r>
            <a:r>
              <a:rPr lang="fr-CH" dirty="0" err="1" smtClean="0"/>
              <a:t>authority</a:t>
            </a:r>
            <a:r>
              <a:rPr lang="fr-CH" dirty="0" smtClean="0"/>
              <a:t> in Lausanne 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9187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61569" y="400720"/>
            <a:ext cx="7823676" cy="4810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Cards Office </a:t>
            </a: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at your disposal for any questions </a:t>
            </a:r>
            <a:r>
              <a:rPr lang="en-GB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 further </a:t>
            </a: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information.</a:t>
            </a:r>
            <a:endParaRPr lang="fr-CH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fr-CH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CH" i="1" dirty="0" err="1" smtClean="0"/>
              <a:t>Human</a:t>
            </a:r>
            <a:r>
              <a:rPr lang="fr-CH" i="1" dirty="0" smtClean="0"/>
              <a:t> Resources Department</a:t>
            </a:r>
            <a:endParaRPr lang="en-GB" dirty="0"/>
          </a:p>
          <a:p>
            <a:pPr algn="ctr"/>
            <a:r>
              <a:rPr lang="fr-CH" i="1" dirty="0" smtClean="0"/>
              <a:t>Office</a:t>
            </a:r>
            <a:r>
              <a:rPr lang="fr-CH" i="1" dirty="0"/>
              <a:t> : </a:t>
            </a:r>
            <a:r>
              <a:rPr lang="fr-CH" i="1" dirty="0" smtClean="0"/>
              <a:t>33/1-024</a:t>
            </a:r>
          </a:p>
          <a:p>
            <a:pPr algn="ctr"/>
            <a:endParaRPr lang="en-GB" dirty="0"/>
          </a:p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fr-CH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The Cards Service </a:t>
            </a:r>
            <a:r>
              <a:rPr lang="fr-CH" i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is</a:t>
            </a:r>
            <a:r>
              <a:rPr lang="fr-CH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i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closed</a:t>
            </a:r>
            <a:r>
              <a:rPr lang="fr-CH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to public </a:t>
            </a:r>
            <a:r>
              <a:rPr lang="fr-CH" i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until</a:t>
            </a:r>
            <a:r>
              <a:rPr lang="fr-CH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i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further</a:t>
            </a:r>
            <a:r>
              <a:rPr lang="fr-CH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notice. </a:t>
            </a:r>
          </a:p>
          <a:p>
            <a:pPr algn="ctr"/>
            <a:r>
              <a:rPr lang="fr-CH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i="1" dirty="0" err="1">
                <a:solidFill>
                  <a:srgbClr val="00B050"/>
                </a:solidFill>
                <a:sym typeface="Wingdings" panose="05000000000000000000" pitchFamily="2" charset="2"/>
              </a:rPr>
              <a:t>H</a:t>
            </a:r>
            <a:r>
              <a:rPr lang="fr-CH" i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owever</a:t>
            </a:r>
            <a:r>
              <a:rPr lang="fr-CH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i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we</a:t>
            </a:r>
            <a:r>
              <a:rPr lang="fr-CH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i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remain</a:t>
            </a:r>
            <a:r>
              <a:rPr lang="fr-CH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i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reachable</a:t>
            </a:r>
            <a:r>
              <a:rPr lang="fr-CH" i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by e-mail or phone</a:t>
            </a:r>
            <a:r>
              <a:rPr lang="fr-CH" i="1" dirty="0" smtClean="0">
                <a:solidFill>
                  <a:srgbClr val="00B050"/>
                </a:solidFill>
              </a:rPr>
              <a:t>.</a:t>
            </a:r>
            <a:endParaRPr lang="en-GB" dirty="0">
              <a:solidFill>
                <a:srgbClr val="00B050"/>
              </a:solidFill>
            </a:endParaRPr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en-GB" dirty="0"/>
          </a:p>
          <a:p>
            <a:pPr algn="ctr">
              <a:spcAft>
                <a:spcPts val="600"/>
              </a:spcAft>
            </a:pPr>
            <a:r>
              <a:rPr lang="fr-CH" sz="1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Contact</a:t>
            </a:r>
            <a:r>
              <a:rPr lang="fr-CH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: </a:t>
            </a:r>
            <a:r>
              <a:rPr lang="fr-CH" sz="1400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maria.quintas@cern.ch</a:t>
            </a:r>
            <a:r>
              <a:rPr lang="fr-CH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</a:p>
          <a:p>
            <a:pPr algn="ctr">
              <a:spcAft>
                <a:spcPts val="600"/>
              </a:spcAft>
            </a:pPr>
            <a:r>
              <a:rPr lang="fr-CH" sz="1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E-mail</a:t>
            </a:r>
            <a:r>
              <a:rPr lang="fr-CH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: </a:t>
            </a:r>
            <a:r>
              <a:rPr lang="fr-CH" sz="1400" u="sng" dirty="0" smtClean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HR-cards.support@cern.ch</a:t>
            </a:r>
            <a:endParaRPr lang="fr-CH" sz="1400" u="sng" dirty="0" smtClean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600"/>
              </a:spcAft>
            </a:pPr>
            <a:r>
              <a:rPr lang="fr-CH" sz="1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Phone no</a:t>
            </a:r>
            <a:r>
              <a:rPr lang="fr-CH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CH" sz="14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79494</a:t>
            </a:r>
          </a:p>
        </p:txBody>
      </p:sp>
    </p:spTree>
    <p:extLst>
      <p:ext uri="{BB962C8B-B14F-4D97-AF65-F5344CB8AC3E}">
        <p14:creationId xmlns:p14="http://schemas.microsoft.com/office/powerpoint/2010/main" val="90038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08.10.2020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HR Department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01639" y="967163"/>
            <a:ext cx="6649738" cy="1969770"/>
          </a:xfrm>
          <a:prstGeom prst="rect">
            <a:avLst/>
          </a:prstGeom>
          <a:ln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fr-CH" sz="2000" dirty="0" smtClean="0"/>
          </a:p>
          <a:p>
            <a:pPr algn="ctr"/>
            <a:r>
              <a:rPr lang="fr-CH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</a:t>
            </a:r>
            <a:r>
              <a:rPr lang="fr-CH" sz="2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ATTENTION </a:t>
            </a:r>
            <a:endParaRPr lang="fr-CH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CH" sz="2000" dirty="0" smtClean="0"/>
          </a:p>
          <a:p>
            <a:pPr algn="ctr"/>
            <a:endParaRPr lang="fr-CH" dirty="0" smtClean="0"/>
          </a:p>
          <a:p>
            <a:pPr algn="ctr"/>
            <a:r>
              <a:rPr lang="fr-CH" dirty="0" smtClean="0"/>
              <a:t>  </a:t>
            </a:r>
            <a:r>
              <a:rPr lang="fr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YOU HAVE ANY QUESTIONS?</a:t>
            </a:r>
            <a:endParaRPr lang="fr-CH" dirty="0"/>
          </a:p>
          <a:p>
            <a:endParaRPr lang="fr-CH" dirty="0" smtClean="0"/>
          </a:p>
        </p:txBody>
      </p:sp>
      <p:pic>
        <p:nvPicPr>
          <p:cNvPr id="6" name="Picture 5" descr="Carte suiss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4862" y="3706084"/>
            <a:ext cx="1270781" cy="870292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24000"/>
              </a:srgbClr>
            </a:outerShdw>
          </a:effectLst>
          <a:scene3d>
            <a:camera prst="perspectiveFront" fov="6600000">
              <a:rot lat="21390502" lon="20565540" rev="849810"/>
            </a:camera>
            <a:lightRig rig="harsh" dir="t">
              <a:rot lat="0" lon="0" rev="3600000"/>
            </a:lightRig>
          </a:scene3d>
          <a:sp3d contourW="19050" prstMaterial="translucentPowder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7" name="Picture 6" descr="carte francais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79831">
            <a:off x="4375245" y="3772465"/>
            <a:ext cx="1191607" cy="918699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cxnSp>
        <p:nvCxnSpPr>
          <p:cNvPr id="8" name="Straight Connector 7"/>
          <p:cNvCxnSpPr/>
          <p:nvPr/>
        </p:nvCxnSpPr>
        <p:spPr>
          <a:xfrm flipV="1">
            <a:off x="4160903" y="4035722"/>
            <a:ext cx="402305" cy="105508"/>
          </a:xfrm>
          <a:prstGeom prst="line">
            <a:avLst/>
          </a:prstGeom>
          <a:ln w="53975" cmpd="sng">
            <a:solidFill>
              <a:schemeClr val="accent2">
                <a:lumMod val="60000"/>
                <a:lumOff val="40000"/>
              </a:schemeClr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50800" dir="5400000" algn="ctr" rotWithShape="0">
              <a:schemeClr val="accent2">
                <a:lumMod val="60000"/>
                <a:lumOff val="40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726508" y="4090441"/>
            <a:ext cx="376427" cy="217790"/>
          </a:xfrm>
          <a:prstGeom prst="line">
            <a:avLst/>
          </a:prstGeom>
          <a:ln w="53975" cmpd="sng">
            <a:solidFill>
              <a:schemeClr val="accent2">
                <a:lumMod val="60000"/>
                <a:lumOff val="40000"/>
              </a:schemeClr>
            </a:solidFill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50800" dir="5400000" algn="ctr" rotWithShape="0">
              <a:schemeClr val="accent2">
                <a:lumMod val="60000"/>
                <a:lumOff val="40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81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1702</TotalTime>
  <Words>466</Words>
  <Application>Microsoft Office PowerPoint</Application>
  <PresentationFormat>On-screen Show (4:3)</PresentationFormat>
  <Paragraphs>91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Optima</vt:lpstr>
      <vt:lpstr>Times New Roman</vt:lpstr>
      <vt:lpstr>Wingdings</vt:lpstr>
      <vt:lpstr>CERNCorporate4-3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Maria Quintas Rodriguez</cp:lastModifiedBy>
  <cp:revision>85</cp:revision>
  <dcterms:created xsi:type="dcterms:W3CDTF">2012-11-30T11:04:26Z</dcterms:created>
  <dcterms:modified xsi:type="dcterms:W3CDTF">2020-10-07T08:11:13Z</dcterms:modified>
</cp:coreProperties>
</file>