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5" r:id="rId3"/>
    <p:sldId id="299" r:id="rId4"/>
    <p:sldId id="300" r:id="rId5"/>
    <p:sldId id="301" r:id="rId6"/>
    <p:sldId id="302" r:id="rId7"/>
    <p:sldId id="305" r:id="rId8"/>
    <p:sldId id="321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5" r:id="rId17"/>
    <p:sldId id="316" r:id="rId18"/>
    <p:sldId id="318" r:id="rId19"/>
    <p:sldId id="319" r:id="rId20"/>
    <p:sldId id="313" r:id="rId21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F8"/>
    <a:srgbClr val="2E6C68"/>
    <a:srgbClr val="FEFDF9"/>
    <a:srgbClr val="006968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98" y="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uniqa.ch/" TargetMode="External"/><Relationship Id="rId2" Type="http://schemas.openxmlformats.org/officeDocument/2006/relationships/hyperlink" Target="mailto:uniqa@cern.ch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s://chis.cer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yuniqa.ch/gateway/myuniqa-ch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hyperlink" Target="file:///\\cern.ch\dfs\Management\CHIS\Note%20-%20Information%20on%20the%20compulsory%20health%20insurance%20scheme%20in%20Switzerland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985"/>
            <a:ext cx="9144000" cy="21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319" y="92231"/>
            <a:ext cx="8896865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spc="-30" dirty="0" smtClean="0">
                <a:solidFill>
                  <a:srgbClr val="2E6C68"/>
                </a:solidFill>
                <a:latin typeface="Poppins"/>
              </a:rPr>
              <a:t>SHIPID                                     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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095994" y="994205"/>
            <a:ext cx="1590805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70000"/>
              <a:buFont typeface="Arial"/>
              <a:buNone/>
            </a:pPr>
            <a:r>
              <a:rPr lang="en-US" spc="-40" dirty="0" smtClean="0">
                <a:solidFill>
                  <a:srgbClr val="2E6C68"/>
                </a:solidFill>
              </a:rPr>
              <a:t>Sorry !</a:t>
            </a:r>
          </a:p>
          <a:p>
            <a:pPr marL="0" indent="0" algn="ctr">
              <a:buSzPct val="70000"/>
              <a:buFont typeface="Arial"/>
              <a:buNone/>
            </a:pPr>
            <a:r>
              <a:rPr lang="en-US" spc="-40" dirty="0" smtClean="0">
                <a:solidFill>
                  <a:srgbClr val="2E6C68"/>
                </a:solidFill>
              </a:rPr>
              <a:t>Exists </a:t>
            </a:r>
            <a:r>
              <a:rPr lang="en-US" spc="-40" dirty="0" smtClean="0">
                <a:solidFill>
                  <a:srgbClr val="BBE0F8"/>
                </a:solidFill>
                <a:latin typeface="Poppins"/>
              </a:rPr>
              <a:t>only on paper </a:t>
            </a:r>
            <a:r>
              <a:rPr lang="en-US" spc="-40" dirty="0" smtClean="0">
                <a:solidFill>
                  <a:srgbClr val="2E6C68"/>
                </a:solidFill>
              </a:rPr>
              <a:t>for retirees</a:t>
            </a:r>
            <a:endParaRPr lang="en-GB" spc="-40" dirty="0" smtClean="0">
              <a:solidFill>
                <a:srgbClr val="2E6C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370" t="12671" r="4789" b="18563"/>
          <a:stretch/>
        </p:blipFill>
        <p:spPr>
          <a:xfrm>
            <a:off x="2661431" y="18534"/>
            <a:ext cx="4048287" cy="448227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0319" y="764872"/>
            <a:ext cx="2045743" cy="32626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072438" algn="r"/>
              </a:tabLst>
            </a:pPr>
            <a:r>
              <a:rPr lang="en-GB" sz="2800" spc="-30" dirty="0" smtClean="0">
                <a:solidFill>
                  <a:srgbClr val="BBE0F8"/>
                </a:solidFill>
                <a:latin typeface="Poppins"/>
              </a:rPr>
              <a:t>S</a:t>
            </a:r>
            <a:r>
              <a:rPr lang="en-GB" sz="2800" spc="-30" dirty="0" smtClean="0">
                <a:solidFill>
                  <a:srgbClr val="2E6C68"/>
                </a:solidFill>
                <a:latin typeface="Poppins"/>
              </a:rPr>
              <a:t>pouse </a:t>
            </a:r>
            <a:r>
              <a:rPr lang="en-GB" sz="2800" spc="-30" dirty="0" smtClean="0">
                <a:solidFill>
                  <a:srgbClr val="BBE0F8"/>
                </a:solidFill>
                <a:latin typeface="Poppins"/>
              </a:rPr>
              <a:t>H</a:t>
            </a:r>
            <a:r>
              <a:rPr lang="en-GB" sz="2800" spc="-30" dirty="0" smtClean="0">
                <a:solidFill>
                  <a:srgbClr val="2E6C68"/>
                </a:solidFill>
                <a:latin typeface="Poppins"/>
              </a:rPr>
              <a:t>ealth </a:t>
            </a:r>
            <a:r>
              <a:rPr lang="en-GB" sz="2800" spc="-30" dirty="0" smtClean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 smtClean="0">
                <a:solidFill>
                  <a:srgbClr val="2E6C68"/>
                </a:solidFill>
                <a:latin typeface="Poppins"/>
              </a:rPr>
              <a:t>nsurance &amp; </a:t>
            </a:r>
            <a:r>
              <a:rPr lang="en-GB" sz="2800" spc="-30" dirty="0" smtClean="0">
                <a:solidFill>
                  <a:srgbClr val="BBE0F8"/>
                </a:solidFill>
                <a:latin typeface="Poppins"/>
              </a:rPr>
              <a:t>P</a:t>
            </a:r>
            <a:r>
              <a:rPr lang="en-GB" sz="2800" spc="-30" dirty="0" smtClean="0">
                <a:solidFill>
                  <a:srgbClr val="2E6C68"/>
                </a:solidFill>
                <a:latin typeface="Poppins"/>
              </a:rPr>
              <a:t>rofessional </a:t>
            </a:r>
            <a:r>
              <a:rPr lang="en-GB" sz="2800" spc="-30" dirty="0" smtClean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 smtClean="0">
                <a:solidFill>
                  <a:srgbClr val="2E6C68"/>
                </a:solidFill>
                <a:latin typeface="Poppins"/>
              </a:rPr>
              <a:t>ncome </a:t>
            </a:r>
            <a:r>
              <a:rPr lang="en-GB" sz="2800" spc="-30" dirty="0" smtClean="0">
                <a:solidFill>
                  <a:srgbClr val="BBE0F8"/>
                </a:solidFill>
                <a:latin typeface="Poppins"/>
              </a:rPr>
              <a:t>D</a:t>
            </a:r>
            <a:r>
              <a:rPr lang="en-GB" sz="2800" spc="-30" dirty="0" smtClean="0">
                <a:solidFill>
                  <a:srgbClr val="2E6C68"/>
                </a:solidFill>
                <a:latin typeface="Poppins"/>
              </a:rPr>
              <a:t>eclaration</a:t>
            </a:r>
            <a:endParaRPr lang="en-GB" sz="2800" dirty="0">
              <a:solidFill>
                <a:srgbClr val="2E6C68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06066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8684" y="66262"/>
            <a:ext cx="8885486" cy="705332"/>
          </a:xfrm>
        </p:spPr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What does &amp;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</a:rPr>
              <a:t>does not </a:t>
            </a:r>
            <a:r>
              <a:rPr lang="en-GB" sz="4900" b="1" i="1" spc="-30" dirty="0">
                <a:solidFill>
                  <a:srgbClr val="2E6C68"/>
                </a:solidFill>
                <a:latin typeface="Poppins"/>
              </a:rPr>
              <a:t>change </a:t>
            </a:r>
            <a:r>
              <a:rPr lang="en-GB" sz="4900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9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9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</a:t>
            </a:r>
            <a:endParaRPr lang="en-GB" sz="49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You 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have to remember to ask, fill-in and send back a </a:t>
            </a:r>
            <a:r>
              <a:rPr lang="en-US" b="1" spc="-40" dirty="0" smtClean="0">
                <a:solidFill>
                  <a:srgbClr val="BBE0F8"/>
                </a:solidFill>
                <a:latin typeface="Poppins"/>
              </a:rPr>
              <a:t>SHIPID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every time there’s a change</a:t>
            </a: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endParaRPr lang="en-US" sz="1000" spc="-4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500" spc="-20" dirty="0" smtClean="0">
                <a:solidFill>
                  <a:schemeClr val="accent6"/>
                </a:solidFill>
                <a:latin typeface="Poppins"/>
              </a:rPr>
              <a:t>your spouse retirees : her/his income drops, your supplementary contribution may drop too</a:t>
            </a: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500" spc="-20" dirty="0" smtClean="0">
                <a:solidFill>
                  <a:schemeClr val="accent6"/>
                </a:solidFill>
                <a:latin typeface="Poppins"/>
              </a:rPr>
              <a:t>your spouse reaches retirement age after a period without work &amp; income : his/her income increases, your supplementary contribution may increase too</a:t>
            </a:r>
            <a:endParaRPr lang="en-GB" sz="2500" spc="-2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500" spc="-50" dirty="0"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99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Topics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pc="-4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Questions &amp; answers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116896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8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Obtaining Information</a:t>
            </a:r>
            <a:r>
              <a:rPr lang="en-GB" sz="4800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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8084" y="987345"/>
            <a:ext cx="8374743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General questions : 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uniqa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2"/>
              </a:rPr>
              <a:t>@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cern.ch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Claims: 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hlinkClick r:id="rId3"/>
              </a:rPr>
              <a:t>www.MyUNIQA.ch</a:t>
            </a:r>
            <a:endParaRPr lang="en-GB" spc="-20" dirty="0" smtClean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Medical assistance &amp; </a:t>
            </a:r>
            <a:r>
              <a:rPr lang="en-GB" i="1" spc="-20" dirty="0" err="1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Medgate</a:t>
            </a:r>
            <a:endParaRPr lang="en-GB" i="1" spc="-20" dirty="0" smtClean="0">
              <a:solidFill>
                <a:srgbClr val="2E6C68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+41.22.819.44.77 (esp. when travelling)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</a:rPr>
              <a:t>CHIS Rules, general advice</a:t>
            </a:r>
          </a:p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https://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chis.cern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21486" y="4821211"/>
              <a:ext cx="442683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13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11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Obtaining Information </a:t>
            </a:r>
            <a:r>
              <a:rPr lang="en-GB" sz="4800" dirty="0" smtClean="0"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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994206"/>
            <a:ext cx="6969513" cy="353568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 smtClean="0">
                <a:solidFill>
                  <a:srgbClr val="BBE0F8"/>
                </a:solidFill>
                <a:latin typeface="Poppins"/>
              </a:rPr>
              <a:t>CHIS Bull’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newsletter: general info, news,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sent by email or postal mail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available on the CHIS website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500" spc="-40" dirty="0" smtClean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500" spc="-40" dirty="0" smtClean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CERN’s </a:t>
            </a:r>
            <a:r>
              <a:rPr lang="en-GB" sz="2600" b="1" i="1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Official news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formal notices, major changes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100" dirty="0" err="1" smtClean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home.cern</a:t>
            </a:r>
            <a:r>
              <a:rPr lang="en-GB" sz="2600" spc="-100" dirty="0" smtClean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/</a:t>
            </a:r>
            <a:r>
              <a:rPr lang="en-GB" sz="2600" spc="-100" dirty="0" err="1" smtClean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cern</a:t>
            </a:r>
            <a:r>
              <a:rPr lang="en-GB" sz="2600" spc="-100" dirty="0" smtClean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-people</a:t>
            </a:r>
          </a:p>
          <a:p>
            <a:pPr marL="768668" lvl="1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 smtClean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5" name="Rectangle 14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7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34433"/>
          <a:stretch/>
        </p:blipFill>
        <p:spPr>
          <a:xfrm>
            <a:off x="5919627" y="1295733"/>
            <a:ext cx="3144542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Topics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sz="2600" i="1" spc="-40" dirty="0" smtClean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26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Questions &amp; answers</a:t>
            </a:r>
            <a:endParaRPr lang="en-GB" sz="26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650592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9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tips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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Long Term Care (LTC) benefits are there to help when dependency impacts daily life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contact CERN Social Service and ask for guidance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ask relative to help with procedure when needed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three dependency levels (low, medium, severe)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do not wait for </a:t>
            </a:r>
            <a:r>
              <a:rPr lang="en-GB" b="1" i="1" spc="-20" dirty="0" smtClean="0">
                <a:solidFill>
                  <a:schemeClr val="accent6"/>
                </a:solidFill>
                <a:latin typeface="Poppins"/>
              </a:rPr>
              <a:t>severe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dependency to act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tips</a:t>
            </a:r>
            <a:r>
              <a:rPr lang="en-GB" sz="4800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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76708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fr-CH" dirty="0">
                <a:solidFill>
                  <a:srgbClr val="2E6C68"/>
                </a:solidFill>
                <a:latin typeface="Poppins"/>
              </a:rPr>
              <a:t>Reimbursement </a:t>
            </a:r>
            <a:r>
              <a:rPr lang="fr-CH" dirty="0" smtClean="0">
                <a:solidFill>
                  <a:srgbClr val="2E6C68"/>
                </a:solidFill>
                <a:latin typeface="Poppins"/>
              </a:rPr>
              <a:t>Bonus</a:t>
            </a:r>
          </a:p>
          <a:p>
            <a:pPr marL="0" indent="0" algn="just">
              <a:buSzPct val="70000"/>
              <a:buNone/>
            </a:pPr>
            <a:r>
              <a:rPr lang="en-GB" sz="2600" spc="-20" dirty="0" smtClean="0">
                <a:solidFill>
                  <a:srgbClr val="2E6C68"/>
                </a:solidFill>
                <a:latin typeface="Poppins"/>
              </a:rPr>
              <a:t>If </a:t>
            </a:r>
            <a:r>
              <a:rPr lang="en-GB" sz="2600" dirty="0" smtClean="0">
                <a:solidFill>
                  <a:srgbClr val="2E6C68"/>
                </a:solidFill>
                <a:latin typeface="Poppins"/>
              </a:rPr>
              <a:t>you </a:t>
            </a:r>
            <a:r>
              <a:rPr lang="en-GB" sz="2600" dirty="0">
                <a:solidFill>
                  <a:srgbClr val="2E6C68"/>
                </a:solidFill>
                <a:latin typeface="Poppins"/>
              </a:rPr>
              <a:t>go to France or in one the CERN Member States (all, except Denmark, Norway and Switzerland) to see a doctor, buy medication, have tests or scans, you will be reimbursed 85% of the costs instead of </a:t>
            </a:r>
            <a:r>
              <a:rPr lang="en-GB" sz="2600" dirty="0" smtClean="0">
                <a:solidFill>
                  <a:srgbClr val="2E6C68"/>
                </a:solidFill>
                <a:latin typeface="Poppins"/>
              </a:rPr>
              <a:t>80%, or </a:t>
            </a:r>
            <a:r>
              <a:rPr lang="en-GB" sz="2600" dirty="0">
                <a:solidFill>
                  <a:srgbClr val="2E6C68"/>
                </a:solidFill>
                <a:latin typeface="Poppins"/>
              </a:rPr>
              <a:t>95% instead of 90</a:t>
            </a:r>
            <a:r>
              <a:rPr lang="en-GB" sz="2600" dirty="0" smtClean="0">
                <a:solidFill>
                  <a:srgbClr val="2E6C68"/>
                </a:solidFill>
                <a:latin typeface="Poppins"/>
              </a:rPr>
              <a:t>%</a:t>
            </a:r>
            <a:endParaRPr lang="en-GB" sz="2600" spc="-2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6" name="Rectangle 15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7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8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5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tips</a:t>
            </a:r>
            <a:r>
              <a:rPr lang="en-GB" sz="4800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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Using CHIS as supplementary insurance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if you or your spouse/partner or your child(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ren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) have another insurance (</a:t>
            </a:r>
            <a:r>
              <a:rPr lang="en-GB" i="1" spc="-90" dirty="0" err="1" smtClean="0">
                <a:solidFill>
                  <a:schemeClr val="accent6"/>
                </a:solidFill>
                <a:latin typeface="Poppins"/>
              </a:rPr>
              <a:t>Sécurité</a:t>
            </a:r>
            <a:r>
              <a:rPr lang="en-GB" i="1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90" dirty="0" err="1" smtClean="0">
                <a:solidFill>
                  <a:schemeClr val="accent6"/>
                </a:solidFill>
                <a:latin typeface="Poppins"/>
              </a:rPr>
              <a:t>sociale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, NHS, …)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use other insurance first, submit other insurance’s reimbursement statement to UNIQA</a:t>
            </a:r>
          </a:p>
          <a:p>
            <a:pPr marL="411480" lvl="1" indent="0" algn="just">
              <a:buSzPct val="70000"/>
              <a:buFont typeface="Arial"/>
              <a:buNone/>
              <a:tabLst>
                <a:tab pos="770400" algn="l"/>
              </a:tabLst>
            </a:pP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	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get much better overall reimbursement rate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9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14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tips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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5943" y="889173"/>
            <a:ext cx="8490857" cy="347619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Your </a:t>
            </a:r>
            <a:r>
              <a:rPr lang="en-GB" sz="2400" dirty="0" smtClean="0">
                <a:solidFill>
                  <a:srgbClr val="2E6C68"/>
                </a:solidFill>
                <a:latin typeface="Poppins"/>
              </a:rPr>
              <a:t>claims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can be sent in 4 ways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:</a:t>
            </a:r>
            <a:endParaRPr lang="en-GB" sz="24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Electronic submission on </a:t>
            </a:r>
            <a:r>
              <a:rPr lang="en-GB" sz="2000" u="sng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000" u="sng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website. </a:t>
            </a:r>
            <a:endParaRPr lang="en-GB" sz="2000" dirty="0" smtClean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Electronic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submission on MyUNIQA application for smartphone. </a:t>
            </a:r>
            <a:endParaRPr lang="en-GB" sz="2000" dirty="0" smtClean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Safe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deposit of your "blue envelopes" in the "UNIQA" mailbox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(building 33/Visitors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' Reception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or Main building/UNIQA’s office)</a:t>
            </a:r>
            <a:endParaRPr lang="en-GB" sz="20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Send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your stamped "blue envelopes" by regular mail to the following address :UNIQA, 94 rue des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Eaux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Vives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- CP 6402 - 1211 Geneva 6. </a:t>
            </a:r>
          </a:p>
          <a:p>
            <a:pPr marL="36576" indent="0">
              <a:buClr>
                <a:srgbClr val="2E6C68"/>
              </a:buClr>
              <a:buSzPct val="60000"/>
              <a:buNone/>
            </a:pPr>
            <a:endParaRPr lang="en-GB" sz="500" spc="-40" dirty="0" smtClean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Get </a:t>
            </a:r>
            <a:r>
              <a:rPr lang="en-GB" sz="2400" spc="-40" dirty="0" smtClean="0">
                <a:solidFill>
                  <a:srgbClr val="2E6C68"/>
                </a:solidFill>
                <a:uFill>
                  <a:solidFill>
                    <a:schemeClr val="tx1"/>
                  </a:solidFill>
                </a:uFill>
                <a:latin typeface="Poppins"/>
              </a:rPr>
              <a:t>attestations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and other personal documents through your account on </a:t>
            </a:r>
            <a:r>
              <a:rPr lang="en-GB" sz="2400" spc="-40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website.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599714" y="4821211"/>
              <a:ext cx="46445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40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582" y="741164"/>
            <a:ext cx="8226854" cy="121647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2E6C68"/>
                </a:solidFill>
                <a:latin typeface="Poppins"/>
              </a:rPr>
              <a:t>Preparing Your Retirement</a:t>
            </a:r>
            <a:endParaRPr lang="en-GB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idx="10"/>
          </p:nvPr>
        </p:nvSpPr>
        <p:spPr>
          <a:xfrm>
            <a:off x="725713" y="2238543"/>
            <a:ext cx="3501025" cy="31474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6"/>
                </a:solidFill>
                <a:latin typeface="Poppins"/>
              </a:rPr>
              <a:t>Sandrine BAUDAT (HR-CB-CMO</a:t>
            </a:r>
            <a:r>
              <a:rPr lang="en-GB" dirty="0" smtClean="0">
                <a:solidFill>
                  <a:srgbClr val="2E6C68"/>
                </a:solidFill>
                <a:latin typeface="Poppins"/>
              </a:rPr>
              <a:t>)</a:t>
            </a:r>
            <a:endParaRPr lang="en-GB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7" name="Rectangle 6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1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2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77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Topics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pc="-4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Questions &amp; answers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744678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06972" y="4821211"/>
              <a:ext cx="45719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28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pc="-4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Questions &amp; answers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Topics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3" y="4529890"/>
            <a:ext cx="9140991" cy="613610"/>
          </a:xfrm>
          <a:prstGeom prst="rect">
            <a:avLst/>
          </a:prstGeom>
          <a:solidFill>
            <a:srgbClr val="006968"/>
          </a:solidFill>
          <a:ln>
            <a:solidFill>
              <a:srgbClr val="006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348879" y="4713211"/>
            <a:ext cx="2017486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FEFDF9"/>
                </a:solidFill>
                <a:latin typeface="Poppins"/>
              </a:rPr>
              <a:t>08 October, 2020</a:t>
            </a:r>
            <a:endParaRPr lang="en-GB" sz="1200" dirty="0">
              <a:solidFill>
                <a:srgbClr val="FEFDF9"/>
              </a:solidFill>
              <a:latin typeface="Poppins"/>
            </a:endParaRP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758688" y="4821211"/>
            <a:ext cx="30548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200" smtClean="0">
                <a:solidFill>
                  <a:srgbClr val="FEFDF9"/>
                </a:solidFill>
                <a:latin typeface="Poppins"/>
              </a:rPr>
              <a:pPr/>
              <a:t>3</a:t>
            </a:fld>
            <a:endParaRPr lang="en-US" sz="1200" dirty="0">
              <a:solidFill>
                <a:srgbClr val="FEFDF9"/>
              </a:solidFill>
              <a:latin typeface="Poppi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0678"/>
          <a:stretch/>
        </p:blipFill>
        <p:spPr>
          <a:xfrm>
            <a:off x="21789" y="4294581"/>
            <a:ext cx="370114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 keep the CHIS	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  <a:sym typeface="Wingdings" panose="05000000000000000000" pitchFamily="2" charset="2"/>
              </a:rPr>
              <a:t>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Inform Pension Fund if 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you want to keep the CHIS, </a:t>
            </a:r>
            <a:r>
              <a:rPr lang="en-GB" i="1" spc="-20" dirty="0" smtClean="0">
                <a:solidFill>
                  <a:schemeClr val="accent6"/>
                </a:solidFill>
                <a:latin typeface="Poppins"/>
              </a:rPr>
              <a:t>within 30 calendar days of retiring</a:t>
            </a:r>
          </a:p>
          <a:p>
            <a:pPr marL="0" indent="0" algn="just">
              <a:buSzPct val="70000"/>
              <a:buFont typeface="Arial"/>
              <a:buNone/>
            </a:pPr>
            <a:endParaRPr lang="en-GB" sz="1300" i="1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by default, your CHIS cover ends on the last day of your employment </a:t>
            </a:r>
            <a:r>
              <a:rPr lang="en-GB" u="sng" spc="-20" dirty="0" smtClean="0">
                <a:solidFill>
                  <a:schemeClr val="accent6"/>
                </a:solidFill>
                <a:latin typeface="Poppins"/>
              </a:rPr>
              <a:t>contract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if you quit, you will </a:t>
            </a:r>
            <a:r>
              <a:rPr lang="en-GB" i="1" spc="-20" dirty="0" smtClean="0">
                <a:solidFill>
                  <a:schemeClr val="accent6"/>
                </a:solidFill>
                <a:latin typeface="Poppins"/>
              </a:rPr>
              <a:t>never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be allowed back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2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 keep the CHIS	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  <a:sym typeface="Wingdings" panose="05000000000000000000" pitchFamily="2" charset="2"/>
              </a:rPr>
              <a:t>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5736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However, if your spouse is an MPE then you </a:t>
            </a:r>
            <a:r>
              <a:rPr lang="en-GB" u="sng" spc="-40" dirty="0" smtClean="0">
                <a:solidFill>
                  <a:schemeClr val="accent6"/>
                </a:solidFill>
                <a:latin typeface="Poppins"/>
              </a:rPr>
              <a:t>have to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keep the CHIS as a </a:t>
            </a:r>
            <a:r>
              <a:rPr lang="en-GB" u="sng" spc="-40" dirty="0" smtClean="0">
                <a:solidFill>
                  <a:schemeClr val="accent6"/>
                </a:solidFill>
                <a:latin typeface="Poppins"/>
              </a:rPr>
              <a:t>Main Member.</a:t>
            </a:r>
            <a:endParaRPr lang="en-GB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3000" u="sng" spc="-20" dirty="0" smtClean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Later, when your spouse also retires, both of you may then leave the CHIS (forever); if not, you </a:t>
            </a:r>
            <a:r>
              <a:rPr lang="en-US" sz="3000" u="sng" spc="-40" dirty="0" smtClean="0">
                <a:solidFill>
                  <a:schemeClr val="accent6"/>
                </a:solidFill>
                <a:latin typeface="Poppins"/>
              </a:rPr>
              <a:t>both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 remain </a:t>
            </a:r>
            <a:r>
              <a:rPr lang="en-US" sz="3000" u="sng" spc="-40" dirty="0" smtClean="0">
                <a:solidFill>
                  <a:schemeClr val="accent6"/>
                </a:solidFill>
                <a:latin typeface="Poppins"/>
              </a:rPr>
              <a:t>Main Members</a:t>
            </a:r>
            <a:endParaRPr lang="en-GB" sz="3000" u="sng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3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Topics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Questions &amp; answers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" y="1578278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2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0457" y="175120"/>
            <a:ext cx="885371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What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</a:rPr>
              <a:t>does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 &amp; does not change</a:t>
            </a:r>
            <a:r>
              <a:rPr lang="en-GB" sz="4400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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335291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Your CHIS contributions will be adjusted when </a:t>
            </a:r>
            <a:r>
              <a:rPr lang="en-GB" spc="-50" dirty="0" smtClean="0">
                <a:solidFill>
                  <a:schemeClr val="accent6"/>
                </a:solidFill>
                <a:latin typeface="Poppins"/>
              </a:rPr>
              <a:t>your pension is adjusted (no more when salaries are adjusted), LPP mechanism taken into account (8% loss of purchasing power)</a:t>
            </a: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endParaRPr lang="en-GB" sz="1000" spc="-5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Y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ou become a “</a:t>
            </a:r>
            <a:r>
              <a:rPr lang="en-US" u="sng" spc="-50" dirty="0" smtClean="0">
                <a:solidFill>
                  <a:schemeClr val="accent6"/>
                </a:solidFill>
                <a:latin typeface="Poppins"/>
              </a:rPr>
              <a:t>Post-compulsory</a:t>
            </a:r>
            <a:r>
              <a:rPr lang="en-US" spc="-50" dirty="0" smtClean="0">
                <a:solidFill>
                  <a:schemeClr val="accent6"/>
                </a:solidFill>
                <a:latin typeface="Poppins"/>
              </a:rPr>
              <a:t> Member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”</a:t>
            </a:r>
            <a:endParaRPr lang="en-GB" spc="-2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4205" y="175120"/>
            <a:ext cx="871769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Specific information         	    </a:t>
            </a:r>
            <a:r>
              <a:rPr lang="en-GB" sz="4800" b="1" dirty="0" smtClean="0">
                <a:solidFill>
                  <a:srgbClr val="2E6C68"/>
                </a:solidFill>
                <a:latin typeface="Poppins"/>
                <a:sym typeface="Wingdings" panose="05000000000000000000" pitchFamily="2" charset="2"/>
              </a:rPr>
              <a:t>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97761"/>
            <a:ext cx="5856563" cy="32263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81622" y="2151173"/>
            <a:ext cx="113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>
                <a:solidFill>
                  <a:srgbClr val="2E6C68"/>
                </a:solidFill>
                <a:hlinkClick r:id="rId4" action="ppaction://hlinkfile"/>
              </a:rPr>
              <a:t>chis.cern</a:t>
            </a:r>
            <a:endParaRPr lang="fr-CH" dirty="0">
              <a:solidFill>
                <a:srgbClr val="2E6C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7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171" y="175120"/>
            <a:ext cx="8810172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What 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does &amp;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does not 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400" dirty="0" smtClean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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199" y="994205"/>
            <a:ext cx="8527143" cy="342013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Spouse and dependent children fully covered</a:t>
            </a:r>
            <a:br>
              <a:rPr lang="en-GB" sz="2600" spc="-40" dirty="0" smtClean="0">
                <a:solidFill>
                  <a:schemeClr val="accent6"/>
                </a:solidFill>
                <a:latin typeface="Poppins"/>
              </a:rPr>
            </a:br>
            <a:r>
              <a:rPr lang="en-GB" sz="2000" b="1" spc="-20" dirty="0" smtClean="0">
                <a:solidFill>
                  <a:schemeClr val="accent6"/>
                </a:solidFill>
                <a:latin typeface="Poppins"/>
              </a:rPr>
              <a:t>***</a:t>
            </a:r>
            <a:r>
              <a:rPr lang="en-GB" sz="2000" spc="-40" dirty="0" smtClean="0">
                <a:solidFill>
                  <a:schemeClr val="accent6"/>
                </a:solidFill>
                <a:latin typeface="Poppins"/>
              </a:rPr>
              <a:t>Keep PF informed of any change in family situation***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2600" spc="-40" dirty="0" smtClean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Supplementary contribution required for spouse or partner with income from professional activity (or retirement pension) and no other adequate insurance; use </a:t>
            </a:r>
            <a:r>
              <a:rPr lang="en-GB" sz="2600" i="1" spc="-40" dirty="0" smtClean="0">
                <a:solidFill>
                  <a:schemeClr val="accent6"/>
                </a:solidFill>
                <a:latin typeface="Poppins"/>
              </a:rPr>
              <a:t>paper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b="1" u="sng" spc="-40" dirty="0" smtClean="0">
                <a:solidFill>
                  <a:srgbClr val="BBE0F8"/>
                </a:solidFill>
                <a:latin typeface="Poppins"/>
              </a:rPr>
              <a:t>SHIPID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to keep CHIS informed of your spouse’s situation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08 October, 2020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4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17939</TotalTime>
  <Words>866</Words>
  <Application>Microsoft Office PowerPoint</Application>
  <PresentationFormat>On-screen Show (16:9)</PresentationFormat>
  <Paragraphs>142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Poppins</vt:lpstr>
      <vt:lpstr>Wingdings</vt:lpstr>
      <vt:lpstr>Wingdings 2</vt:lpstr>
      <vt:lpstr>Wingdings 3</vt:lpstr>
      <vt:lpstr>CERNCorporate16-9</vt:lpstr>
      <vt:lpstr>PowerPoint Presentation</vt:lpstr>
      <vt:lpstr>Preparing Your Retirement</vt:lpstr>
      <vt:lpstr>Topics</vt:lpstr>
      <vt:lpstr>To keep the CHIS </vt:lpstr>
      <vt:lpstr>To keep the CHIS </vt:lpstr>
      <vt:lpstr>Topics</vt:lpstr>
      <vt:lpstr>What does &amp; does not change   </vt:lpstr>
      <vt:lpstr>Specific information              </vt:lpstr>
      <vt:lpstr>What does &amp; does not change   </vt:lpstr>
      <vt:lpstr>SHIPID                                     </vt:lpstr>
      <vt:lpstr>What does &amp; does not change   </vt:lpstr>
      <vt:lpstr>Topics</vt:lpstr>
      <vt:lpstr>Obtaining Information  </vt:lpstr>
      <vt:lpstr>Obtaining Information   </vt:lpstr>
      <vt:lpstr>Topics</vt:lpstr>
      <vt:lpstr>Good to know tips </vt:lpstr>
      <vt:lpstr>Good to know tips </vt:lpstr>
      <vt:lpstr>Good to know tips  </vt:lpstr>
      <vt:lpstr>Good to know tips  </vt:lpstr>
      <vt:lpstr>Topics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Sophie Marie Wanert-Calaga</cp:lastModifiedBy>
  <cp:revision>203</cp:revision>
  <cp:lastPrinted>2017-12-02T09:04:25Z</cp:lastPrinted>
  <dcterms:created xsi:type="dcterms:W3CDTF">2015-07-27T13:39:36Z</dcterms:created>
  <dcterms:modified xsi:type="dcterms:W3CDTF">2020-09-30T08:10:54Z</dcterms:modified>
</cp:coreProperties>
</file>