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74" r:id="rId12"/>
    <p:sldId id="273" r:id="rId13"/>
    <p:sldId id="267" r:id="rId14"/>
    <p:sldId id="268" r:id="rId15"/>
    <p:sldId id="272" r:id="rId16"/>
    <p:sldId id="266" r:id="rId1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1pPr>
    <a:lvl2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2pPr>
    <a:lvl3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3pPr>
    <a:lvl4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4pPr>
    <a:lvl5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5pPr>
    <a:lvl6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6pPr>
    <a:lvl7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7pPr>
    <a:lvl8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8pPr>
    <a:lvl9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aj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E7CB"/>
          </a:solidFill>
        </a:fill>
      </a:tcStyle>
    </a:wholeTbl>
    <a:band2H>
      <a:tcTxStyle/>
      <a:tcStyle>
        <a:tcBdr/>
        <a:fill>
          <a:solidFill>
            <a:srgbClr val="F8F4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CDDE"/>
          </a:solidFill>
        </a:fill>
      </a:tcStyle>
    </a:wholeTbl>
    <a:band2H>
      <a:tcTxStyle/>
      <a:tcStyle>
        <a:tcBdr/>
        <a:fill>
          <a:solidFill>
            <a:srgbClr val="EBE8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56"/>
    <p:restoredTop sz="94637"/>
  </p:normalViewPr>
  <p:slideViewPr>
    <p:cSldViewPr snapToGrid="0" snapToObjects="1">
      <p:cViewPr varScale="1">
        <p:scale>
          <a:sx n="76" d="100"/>
          <a:sy n="76" d="100"/>
        </p:scale>
        <p:origin x="560" y="20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1" name="Shape 141"/>
          <p:cNvSpPr>
            <a:spLocks noGrp="1" noRot="1" noChangeAspect="1"/>
          </p:cNvSpPr>
          <p:nvPr>
            <p:ph type="sldImg"/>
          </p:nvPr>
        </p:nvSpPr>
        <p:spPr>
          <a:xfrm>
            <a:off x="1143000" y="685800"/>
            <a:ext cx="4572000" cy="3429000"/>
          </a:xfrm>
          <a:prstGeom prst="rect">
            <a:avLst/>
          </a:prstGeom>
        </p:spPr>
        <p:txBody>
          <a:bodyPr/>
          <a:lstStyle/>
          <a:p>
            <a:endParaRPr/>
          </a:p>
        </p:txBody>
      </p:sp>
      <p:sp>
        <p:nvSpPr>
          <p:cNvPr id="142" name="Shape 14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mj-lt"/>
        <a:ea typeface="+mj-ea"/>
        <a:cs typeface="+mj-cs"/>
        <a:sym typeface="Lucida Grande"/>
      </a:defRPr>
    </a:lvl1pPr>
    <a:lvl2pPr indent="228600" defTabSz="584200" latinLnBrk="0">
      <a:defRPr sz="2200">
        <a:latin typeface="+mj-lt"/>
        <a:ea typeface="+mj-ea"/>
        <a:cs typeface="+mj-cs"/>
        <a:sym typeface="Lucida Grande"/>
      </a:defRPr>
    </a:lvl2pPr>
    <a:lvl3pPr indent="457200" defTabSz="584200" latinLnBrk="0">
      <a:defRPr sz="2200">
        <a:latin typeface="+mj-lt"/>
        <a:ea typeface="+mj-ea"/>
        <a:cs typeface="+mj-cs"/>
        <a:sym typeface="Lucida Grande"/>
      </a:defRPr>
    </a:lvl3pPr>
    <a:lvl4pPr indent="685800" defTabSz="584200" latinLnBrk="0">
      <a:defRPr sz="2200">
        <a:latin typeface="+mj-lt"/>
        <a:ea typeface="+mj-ea"/>
        <a:cs typeface="+mj-cs"/>
        <a:sym typeface="Lucida Grande"/>
      </a:defRPr>
    </a:lvl4pPr>
    <a:lvl5pPr indent="914400" defTabSz="584200" latinLnBrk="0">
      <a:defRPr sz="2200">
        <a:latin typeface="+mj-lt"/>
        <a:ea typeface="+mj-ea"/>
        <a:cs typeface="+mj-cs"/>
        <a:sym typeface="Lucida Grande"/>
      </a:defRPr>
    </a:lvl5pPr>
    <a:lvl6pPr indent="1143000" defTabSz="584200" latinLnBrk="0">
      <a:defRPr sz="2200">
        <a:latin typeface="+mj-lt"/>
        <a:ea typeface="+mj-ea"/>
        <a:cs typeface="+mj-cs"/>
        <a:sym typeface="Lucida Grande"/>
      </a:defRPr>
    </a:lvl6pPr>
    <a:lvl7pPr indent="1371600" defTabSz="584200" latinLnBrk="0">
      <a:defRPr sz="2200">
        <a:latin typeface="+mj-lt"/>
        <a:ea typeface="+mj-ea"/>
        <a:cs typeface="+mj-cs"/>
        <a:sym typeface="Lucida Grande"/>
      </a:defRPr>
    </a:lvl7pPr>
    <a:lvl8pPr indent="1600200" defTabSz="584200" latinLnBrk="0">
      <a:defRPr sz="2200">
        <a:latin typeface="+mj-lt"/>
        <a:ea typeface="+mj-ea"/>
        <a:cs typeface="+mj-cs"/>
        <a:sym typeface="Lucida Grande"/>
      </a:defRPr>
    </a:lvl8pPr>
    <a:lvl9pPr indent="1828800" defTabSz="584200" latinLnBrk="0">
      <a:defRPr sz="2200">
        <a:latin typeface="+mj-lt"/>
        <a:ea typeface="+mj-ea"/>
        <a:cs typeface="+mj-cs"/>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614455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re et sous-titre">
    <p:spTree>
      <p:nvGrpSpPr>
        <p:cNvPr id="1" name=""/>
        <p:cNvGrpSpPr/>
        <p:nvPr/>
      </p:nvGrpSpPr>
      <p:grpSpPr>
        <a:xfrm>
          <a:off x="0" y="0"/>
          <a:ext cx="0" cy="0"/>
          <a:chOff x="0" y="0"/>
          <a:chExt cx="0" cy="0"/>
        </a:xfrm>
      </p:grpSpPr>
      <p:sp>
        <p:nvSpPr>
          <p:cNvPr id="11" name="Shape 11"/>
          <p:cNvSpPr>
            <a:spLocks noGrp="1"/>
          </p:cNvSpPr>
          <p:nvPr>
            <p:ph type="title"/>
          </p:nvPr>
        </p:nvSpPr>
        <p:spPr>
          <a:xfrm>
            <a:off x="1270000" y="1638300"/>
            <a:ext cx="10464800" cy="3302000"/>
          </a:xfrm>
          <a:prstGeom prst="rect">
            <a:avLst/>
          </a:prstGeom>
          <a:extLst>
            <a:ext uri="{C572A759-6A51-4108-AA02-DFA0A04FC94B}">
              <ma14:wrappingTextBoxFlag xmlns="" xmlns:ma14="http://schemas.microsoft.com/office/mac/drawingml/2011/main" val="1"/>
            </a:ext>
          </a:extLst>
        </p:spPr>
        <p:txBody>
          <a:bodyPr anchor="b">
            <a:normAutofit/>
          </a:bodyPr>
          <a:lstStyle/>
          <a:p>
            <a:r>
              <a:t>Texte du titre</a:t>
            </a:r>
          </a:p>
        </p:txBody>
      </p:sp>
      <p:sp>
        <p:nvSpPr>
          <p:cNvPr id="12" name="Shape 1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r>
              <a:t>Texte niveau 1</a:t>
            </a:r>
          </a:p>
          <a:p>
            <a:pPr lvl="1"/>
            <a:r>
              <a:t>Texte niveau 2</a:t>
            </a:r>
          </a:p>
          <a:p>
            <a:pPr lvl="2"/>
            <a:r>
              <a:t>Texte niveau 3</a:t>
            </a:r>
          </a:p>
          <a:p>
            <a:pPr lvl="3"/>
            <a:r>
              <a:t>Texte niveau 4</a:t>
            </a:r>
          </a:p>
          <a:p>
            <a:pPr lvl="4"/>
            <a:r>
              <a:t>Texte niveau 5</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 Verticale">
    <p:spTree>
      <p:nvGrpSpPr>
        <p:cNvPr id="1" name=""/>
        <p:cNvGrpSpPr/>
        <p:nvPr/>
      </p:nvGrpSpPr>
      <p:grpSpPr>
        <a:xfrm>
          <a:off x="0" y="0"/>
          <a:ext cx="0" cy="0"/>
          <a:chOff x="0" y="0"/>
          <a:chExt cx="0" cy="0"/>
        </a:xfrm>
      </p:grpSpPr>
      <p:sp>
        <p:nvSpPr>
          <p:cNvPr id="87" name="Shape 87"/>
          <p:cNvSpPr>
            <a:spLocks noGrp="1"/>
          </p:cNvSpPr>
          <p:nvPr>
            <p:ph type="pic" sz="quarter" idx="13"/>
          </p:nvPr>
        </p:nvSpPr>
        <p:spPr>
          <a:xfrm>
            <a:off x="7124700" y="1968500"/>
            <a:ext cx="4216400" cy="5626100"/>
          </a:xfrm>
          <a:prstGeom prst="rect">
            <a:avLst/>
          </a:prstGeom>
        </p:spPr>
        <p:txBody>
          <a:bodyPr lIns="91439" tIns="45719" rIns="91439" bIns="45719" anchor="t">
            <a:noAutofit/>
          </a:bodyPr>
          <a:lstStyle/>
          <a:p>
            <a:endParaRPr/>
          </a:p>
        </p:txBody>
      </p:sp>
      <p:sp>
        <p:nvSpPr>
          <p:cNvPr id="88" name="Shape 88"/>
          <p:cNvSpPr>
            <a:spLocks noGrp="1"/>
          </p:cNvSpPr>
          <p:nvPr>
            <p:ph type="title"/>
          </p:nvPr>
        </p:nvSpPr>
        <p:spPr>
          <a:xfrm>
            <a:off x="635000" y="1409700"/>
            <a:ext cx="5867400" cy="3302000"/>
          </a:xfrm>
          <a:prstGeom prst="rect">
            <a:avLst/>
          </a:prstGeom>
          <a:extLst>
            <a:ext uri="{C572A759-6A51-4108-AA02-DFA0A04FC94B}">
              <ma14:wrappingTextBoxFlag xmlns="" xmlns:ma14="http://schemas.microsoft.com/office/mac/drawingml/2011/main" val="1"/>
            </a:ext>
          </a:extLst>
        </p:spPr>
        <p:txBody>
          <a:bodyPr anchor="b">
            <a:normAutofit/>
          </a:bodyPr>
          <a:lstStyle>
            <a:lvl1pPr>
              <a:defRPr sz="7000"/>
            </a:lvl1pPr>
          </a:lstStyle>
          <a:p>
            <a:r>
              <a:t>Texte du titre</a:t>
            </a:r>
          </a:p>
        </p:txBody>
      </p:sp>
      <p:sp>
        <p:nvSpPr>
          <p:cNvPr id="89" name="Shape 89"/>
          <p:cNvSpPr>
            <a:spLocks noGrp="1"/>
          </p:cNvSpPr>
          <p:nvPr>
            <p:ph type="body" sz="quarter" idx="1"/>
          </p:nvPr>
        </p:nvSpPr>
        <p:spPr>
          <a:xfrm>
            <a:off x="635000" y="4787900"/>
            <a:ext cx="5867400" cy="3302000"/>
          </a:xfrm>
          <a:prstGeom prst="rect">
            <a:avLst/>
          </a:prstGeom>
        </p:spPr>
        <p:txBody>
          <a:bodyPr anchor="t"/>
          <a:lstStyle>
            <a:lvl1pPr marL="0" indent="0" algn="ctr">
              <a:spcBef>
                <a:spcPts val="0"/>
              </a:spcBef>
              <a:buSzTx/>
              <a:buNone/>
              <a:defRPr sz="3400"/>
            </a:lvl1pPr>
            <a:lvl2pPr marL="0" indent="0" algn="ctr">
              <a:spcBef>
                <a:spcPts val="0"/>
              </a:spcBef>
              <a:buSzTx/>
              <a:buNone/>
              <a:defRPr sz="3400"/>
            </a:lvl2pPr>
            <a:lvl3pPr marL="0" indent="0" algn="ctr">
              <a:spcBef>
                <a:spcPts val="0"/>
              </a:spcBef>
              <a:buSzTx/>
              <a:buNone/>
              <a:defRPr sz="3400"/>
            </a:lvl3pPr>
            <a:lvl4pPr marL="0" indent="0" algn="ctr">
              <a:spcBef>
                <a:spcPts val="0"/>
              </a:spcBef>
              <a:buSzTx/>
              <a:buNone/>
              <a:defRPr sz="3400"/>
            </a:lvl4pPr>
            <a:lvl5pPr marL="0" indent="0" algn="ctr">
              <a:spcBef>
                <a:spcPts val="0"/>
              </a:spcBef>
              <a:buSzTx/>
              <a:buNone/>
              <a:defRPr sz="3400"/>
            </a:lvl5pPr>
          </a:lstStyle>
          <a:p>
            <a:r>
              <a:t>Texte niveau 1</a:t>
            </a:r>
          </a:p>
          <a:p>
            <a:pPr lvl="1"/>
            <a:r>
              <a:t>Texte niveau 2</a:t>
            </a:r>
          </a:p>
          <a:p>
            <a:pPr lvl="2"/>
            <a:r>
              <a:t>Texte niveau 3</a:t>
            </a:r>
          </a:p>
          <a:p>
            <a:pPr lvl="3"/>
            <a:r>
              <a:t>Texte niveau 4</a:t>
            </a:r>
          </a:p>
          <a:p>
            <a:pPr lvl="4"/>
            <a:r>
              <a:t>Texte niveau 5</a:t>
            </a:r>
          </a:p>
        </p:txBody>
      </p:sp>
      <p:sp>
        <p:nvSpPr>
          <p:cNvPr id="90" name="Shape 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Reflet vertical">
    <p:spTree>
      <p:nvGrpSpPr>
        <p:cNvPr id="1" name=""/>
        <p:cNvGrpSpPr/>
        <p:nvPr/>
      </p:nvGrpSpPr>
      <p:grpSpPr>
        <a:xfrm>
          <a:off x="0" y="0"/>
          <a:ext cx="0" cy="0"/>
          <a:chOff x="0" y="0"/>
          <a:chExt cx="0" cy="0"/>
        </a:xfrm>
      </p:grpSpPr>
      <p:sp>
        <p:nvSpPr>
          <p:cNvPr id="97" name="Shape 97"/>
          <p:cNvSpPr>
            <a:spLocks noGrp="1"/>
          </p:cNvSpPr>
          <p:nvPr>
            <p:ph type="pic" sz="quarter" idx="13"/>
          </p:nvPr>
        </p:nvSpPr>
        <p:spPr>
          <a:xfrm>
            <a:off x="7124700" y="1968500"/>
            <a:ext cx="4216400" cy="5626100"/>
          </a:xfrm>
          <a:prstGeom prst="rect">
            <a:avLst/>
          </a:prstGeom>
          <a:effectLst>
            <a:reflection stA="50000" endPos="40000" dir="5400000" sy="-100000" algn="bl" rotWithShape="0"/>
          </a:effectLst>
        </p:spPr>
        <p:txBody>
          <a:bodyPr lIns="91439" tIns="45719" rIns="91439" bIns="45719" anchor="t">
            <a:noAutofit/>
          </a:bodyPr>
          <a:lstStyle/>
          <a:p>
            <a:endParaRPr/>
          </a:p>
        </p:txBody>
      </p:sp>
      <p:sp>
        <p:nvSpPr>
          <p:cNvPr id="98" name="Shape 98"/>
          <p:cNvSpPr>
            <a:spLocks noGrp="1"/>
          </p:cNvSpPr>
          <p:nvPr>
            <p:ph type="title"/>
          </p:nvPr>
        </p:nvSpPr>
        <p:spPr>
          <a:xfrm>
            <a:off x="635000" y="1409700"/>
            <a:ext cx="5867400" cy="3302000"/>
          </a:xfrm>
          <a:prstGeom prst="rect">
            <a:avLst/>
          </a:prstGeom>
          <a:extLst>
            <a:ext uri="{C572A759-6A51-4108-AA02-DFA0A04FC94B}">
              <ma14:wrappingTextBoxFlag xmlns="" xmlns:ma14="http://schemas.microsoft.com/office/mac/drawingml/2011/main" val="1"/>
            </a:ext>
          </a:extLst>
        </p:spPr>
        <p:txBody>
          <a:bodyPr anchor="b">
            <a:normAutofit/>
          </a:bodyPr>
          <a:lstStyle>
            <a:lvl1pPr>
              <a:defRPr sz="7000"/>
            </a:lvl1pPr>
          </a:lstStyle>
          <a:p>
            <a:r>
              <a:t>Texte du titre</a:t>
            </a:r>
          </a:p>
        </p:txBody>
      </p:sp>
      <p:sp>
        <p:nvSpPr>
          <p:cNvPr id="99" name="Shape 99"/>
          <p:cNvSpPr>
            <a:spLocks noGrp="1"/>
          </p:cNvSpPr>
          <p:nvPr>
            <p:ph type="body" sz="quarter" idx="1"/>
          </p:nvPr>
        </p:nvSpPr>
        <p:spPr>
          <a:xfrm>
            <a:off x="635000" y="4787900"/>
            <a:ext cx="5867400" cy="3302000"/>
          </a:xfrm>
          <a:prstGeom prst="rect">
            <a:avLst/>
          </a:prstGeom>
        </p:spPr>
        <p:txBody>
          <a:bodyPr anchor="t"/>
          <a:lstStyle>
            <a:lvl1pPr marL="0" indent="0" algn="ctr">
              <a:spcBef>
                <a:spcPts val="0"/>
              </a:spcBef>
              <a:buSzTx/>
              <a:buNone/>
              <a:defRPr sz="3400"/>
            </a:lvl1pPr>
            <a:lvl2pPr marL="0" indent="0" algn="ctr">
              <a:spcBef>
                <a:spcPts val="0"/>
              </a:spcBef>
              <a:buSzTx/>
              <a:buNone/>
              <a:defRPr sz="3400"/>
            </a:lvl2pPr>
            <a:lvl3pPr marL="0" indent="0" algn="ctr">
              <a:spcBef>
                <a:spcPts val="0"/>
              </a:spcBef>
              <a:buSzTx/>
              <a:buNone/>
              <a:defRPr sz="3400"/>
            </a:lvl3pPr>
            <a:lvl4pPr marL="0" indent="0" algn="ctr">
              <a:spcBef>
                <a:spcPts val="0"/>
              </a:spcBef>
              <a:buSzTx/>
              <a:buNone/>
              <a:defRPr sz="3400"/>
            </a:lvl4pPr>
            <a:lvl5pPr marL="0" indent="0" algn="ctr">
              <a:spcBef>
                <a:spcPts val="0"/>
              </a:spcBef>
              <a:buSzTx/>
              <a:buNone/>
              <a:defRPr sz="3400"/>
            </a:lvl5pPr>
          </a:lstStyle>
          <a:p>
            <a:r>
              <a:t>Texte niveau 1</a:t>
            </a:r>
          </a:p>
          <a:p>
            <a:pPr lvl="1"/>
            <a:r>
              <a:t>Texte niveau 2</a:t>
            </a:r>
          </a:p>
          <a:p>
            <a:pPr lvl="2"/>
            <a:r>
              <a:t>Texte niveau 3</a:t>
            </a:r>
          </a:p>
          <a:p>
            <a:pPr lvl="3"/>
            <a:r>
              <a:t>Texte niveau 4</a:t>
            </a:r>
          </a:p>
          <a:p>
            <a:pPr lvl="4"/>
            <a:r>
              <a:t>Texte niveau 5</a:t>
            </a:r>
          </a:p>
        </p:txBody>
      </p:sp>
      <p:sp>
        <p:nvSpPr>
          <p:cNvPr id="100" name="Shape 10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re, puces et photo">
    <p:spTree>
      <p:nvGrpSpPr>
        <p:cNvPr id="1" name=""/>
        <p:cNvGrpSpPr/>
        <p:nvPr/>
      </p:nvGrpSpPr>
      <p:grpSpPr>
        <a:xfrm>
          <a:off x="0" y="0"/>
          <a:ext cx="0" cy="0"/>
          <a:chOff x="0" y="0"/>
          <a:chExt cx="0" cy="0"/>
        </a:xfrm>
      </p:grpSpPr>
      <p:sp>
        <p:nvSpPr>
          <p:cNvPr id="107" name="Shape 107"/>
          <p:cNvSpPr>
            <a:spLocks noGrp="1"/>
          </p:cNvSpPr>
          <p:nvPr>
            <p:ph type="pic" sz="quarter" idx="13"/>
          </p:nvPr>
        </p:nvSpPr>
        <p:spPr>
          <a:xfrm>
            <a:off x="7175500" y="2882900"/>
            <a:ext cx="4102100" cy="5473700"/>
          </a:xfrm>
          <a:prstGeom prst="rect">
            <a:avLst/>
          </a:prstGeom>
        </p:spPr>
        <p:txBody>
          <a:bodyPr lIns="91439" tIns="45719" rIns="91439" bIns="45719" anchor="t">
            <a:noAutofit/>
          </a:bodyPr>
          <a:lstStyle/>
          <a:p>
            <a:endParaRPr/>
          </a:p>
        </p:txBody>
      </p:sp>
      <p:sp>
        <p:nvSpPr>
          <p:cNvPr id="108" name="Shape 108"/>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109" name="Shape 109"/>
          <p:cNvSpPr>
            <a:spLocks noGrp="1"/>
          </p:cNvSpPr>
          <p:nvPr>
            <p:ph type="body" sz="half" idx="1"/>
          </p:nvPr>
        </p:nvSpPr>
        <p:spPr>
          <a:xfrm>
            <a:off x="1270000" y="2768600"/>
            <a:ext cx="50419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r>
              <a:t>Texte niveau 1</a:t>
            </a:r>
          </a:p>
          <a:p>
            <a:pPr lvl="1"/>
            <a:r>
              <a:t>Texte niveau 2</a:t>
            </a:r>
          </a:p>
          <a:p>
            <a:pPr lvl="2"/>
            <a:r>
              <a:t>Texte niveau 3</a:t>
            </a:r>
          </a:p>
          <a:p>
            <a:pPr lvl="3"/>
            <a:r>
              <a:t>Texte niveau 4</a:t>
            </a:r>
          </a:p>
          <a:p>
            <a:pPr lvl="4"/>
            <a:r>
              <a:t>Texte niveau 5</a:t>
            </a:r>
          </a:p>
        </p:txBody>
      </p:sp>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re et puces - Gauche">
    <p:spTree>
      <p:nvGrpSpPr>
        <p:cNvPr id="1" name=""/>
        <p:cNvGrpSpPr/>
        <p:nvPr/>
      </p:nvGrpSpPr>
      <p:grpSpPr>
        <a:xfrm>
          <a:off x="0" y="0"/>
          <a:ext cx="0" cy="0"/>
          <a:chOff x="0" y="0"/>
          <a:chExt cx="0" cy="0"/>
        </a:xfrm>
      </p:grpSpPr>
      <p:sp>
        <p:nvSpPr>
          <p:cNvPr id="117" name="Shape 117"/>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118" name="Shape 118"/>
          <p:cNvSpPr>
            <a:spLocks noGrp="1"/>
          </p:cNvSpPr>
          <p:nvPr>
            <p:ph type="body" sz="half" idx="1"/>
          </p:nvPr>
        </p:nvSpPr>
        <p:spPr>
          <a:xfrm>
            <a:off x="1270000" y="2768600"/>
            <a:ext cx="50419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r>
              <a:t>Texte niveau 1</a:t>
            </a:r>
          </a:p>
          <a:p>
            <a:pPr lvl="1"/>
            <a:r>
              <a:t>Texte niveau 2</a:t>
            </a:r>
          </a:p>
          <a:p>
            <a:pPr lvl="2"/>
            <a:r>
              <a:t>Texte niveau 3</a:t>
            </a:r>
          </a:p>
          <a:p>
            <a:pPr lvl="3"/>
            <a:r>
              <a:t>Texte niveau 4</a:t>
            </a:r>
          </a:p>
          <a:p>
            <a:pPr lvl="4"/>
            <a:r>
              <a:t>Texte niveau 5</a:t>
            </a:r>
          </a:p>
        </p:txBody>
      </p:sp>
      <p:sp>
        <p:nvSpPr>
          <p:cNvPr id="119" name="Shape 11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re et puces - Droite">
    <p:spTree>
      <p:nvGrpSpPr>
        <p:cNvPr id="1" name=""/>
        <p:cNvGrpSpPr/>
        <p:nvPr/>
      </p:nvGrpSpPr>
      <p:grpSpPr>
        <a:xfrm>
          <a:off x="0" y="0"/>
          <a:ext cx="0" cy="0"/>
          <a:chOff x="0" y="0"/>
          <a:chExt cx="0" cy="0"/>
        </a:xfrm>
      </p:grpSpPr>
      <p:sp>
        <p:nvSpPr>
          <p:cNvPr id="126" name="Shape 126"/>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127" name="Shape 127"/>
          <p:cNvSpPr>
            <a:spLocks noGrp="1"/>
          </p:cNvSpPr>
          <p:nvPr>
            <p:ph type="body" sz="quarter" idx="1"/>
          </p:nvPr>
        </p:nvSpPr>
        <p:spPr>
          <a:xfrm>
            <a:off x="7772400" y="2768600"/>
            <a:ext cx="39624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r>
              <a:t>Texte niveau 1</a:t>
            </a:r>
          </a:p>
          <a:p>
            <a:pPr lvl="1"/>
            <a:r>
              <a:t>Texte niveau 2</a:t>
            </a:r>
          </a:p>
          <a:p>
            <a:pPr lvl="2"/>
            <a:r>
              <a:t>Texte niveau 3</a:t>
            </a:r>
          </a:p>
          <a:p>
            <a:pPr lvl="3"/>
            <a:r>
              <a:t>Texte niveau 4</a:t>
            </a:r>
          </a:p>
          <a:p>
            <a:pPr lvl="4"/>
            <a:r>
              <a:t>Texte niveau 5</a:t>
            </a:r>
          </a:p>
        </p:txBody>
      </p:sp>
      <p:sp>
        <p:nvSpPr>
          <p:cNvPr id="128" name="Shape 1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Default - Blank">
    <p:spTree>
      <p:nvGrpSpPr>
        <p:cNvPr id="1" name=""/>
        <p:cNvGrpSpPr/>
        <p:nvPr/>
      </p:nvGrpSpPr>
      <p:grpSpPr>
        <a:xfrm>
          <a:off x="0" y="0"/>
          <a:ext cx="0" cy="0"/>
          <a:chOff x="0" y="0"/>
          <a:chExt cx="0" cy="0"/>
        </a:xfrm>
      </p:grpSpPr>
      <p:sp>
        <p:nvSpPr>
          <p:cNvPr id="135" name="Shape 135"/>
          <p:cNvSpPr>
            <a:spLocks noGrp="1"/>
          </p:cNvSpPr>
          <p:nvPr>
            <p:ph type="sldNum" sz="quarter" idx="2"/>
          </p:nvPr>
        </p:nvSpPr>
        <p:spPr>
          <a:xfrm>
            <a:off x="12052538" y="9249974"/>
            <a:ext cx="302023" cy="317501"/>
          </a:xfrm>
          <a:prstGeom prst="rect">
            <a:avLst/>
          </a:prstGeom>
        </p:spPr>
        <p:txBody>
          <a:bodyPr lIns="38100" tIns="38100" rIns="38100" bIns="38100" anchor="ctr"/>
          <a:lstStyle>
            <a:lvl1pPr algn="r" defTabSz="647700">
              <a:defRPr sz="1600">
                <a:solidFill>
                  <a:srgbClr val="9A9A9A"/>
                </a:solidFill>
                <a:uFill>
                  <a:solidFill>
                    <a:srgbClr val="9A9A9A"/>
                  </a:solidFill>
                </a:u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re et puces">
    <p:spTree>
      <p:nvGrpSpPr>
        <p:cNvPr id="1" name=""/>
        <p:cNvGrpSpPr/>
        <p:nvPr/>
      </p:nvGrpSpPr>
      <p:grpSpPr>
        <a:xfrm>
          <a:off x="0" y="0"/>
          <a:ext cx="0" cy="0"/>
          <a:chOff x="0" y="0"/>
          <a:chExt cx="0" cy="0"/>
        </a:xfrm>
      </p:grpSpPr>
      <p:sp>
        <p:nvSpPr>
          <p:cNvPr id="20" name="Shape 20"/>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21" name="Shape 21"/>
          <p:cNvSpPr>
            <a:spLocks noGrp="1"/>
          </p:cNvSpPr>
          <p:nvPr>
            <p:ph type="body" idx="1"/>
          </p:nvPr>
        </p:nvSpPr>
        <p:spPr>
          <a:xfrm>
            <a:off x="1270000" y="2768600"/>
            <a:ext cx="10464800" cy="5715000"/>
          </a:xfrm>
          <a:prstGeom prst="rect">
            <a:avLst/>
          </a:prstGeom>
        </p:spPr>
        <p:txBody>
          <a:bodyPr/>
          <a:lstStyle>
            <a:lvl1pPr>
              <a:spcBef>
                <a:spcPts val="2400"/>
              </a:spcBef>
            </a:lvl1pPr>
            <a:lvl2pPr>
              <a:spcBef>
                <a:spcPts val="2400"/>
              </a:spcBef>
            </a:lvl2pPr>
            <a:lvl3pPr>
              <a:spcBef>
                <a:spcPts val="2400"/>
              </a:spcBef>
            </a:lvl3pPr>
            <a:lvl4pPr>
              <a:spcBef>
                <a:spcPts val="2400"/>
              </a:spcBef>
            </a:lvl4pPr>
            <a:lvl5pPr>
              <a:spcBef>
                <a:spcPts val="2400"/>
              </a:spcBef>
            </a:lvl5pPr>
          </a:lstStyle>
          <a:p>
            <a:r>
              <a:t>Texte niveau 1</a:t>
            </a:r>
          </a:p>
          <a:p>
            <a:pPr lvl="1"/>
            <a:r>
              <a:t>Texte niveau 2</a:t>
            </a:r>
          </a:p>
          <a:p>
            <a:pPr lvl="2"/>
            <a:r>
              <a:t>Texte niveau 3</a:t>
            </a:r>
          </a:p>
          <a:p>
            <a:pPr lvl="3"/>
            <a:r>
              <a:t>Texte niveau 4</a:t>
            </a:r>
          </a:p>
          <a:p>
            <a:pPr lvl="4"/>
            <a:r>
              <a:t>Texte niveau 5</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re et puces sur 2 colonnes">
    <p:spTree>
      <p:nvGrpSpPr>
        <p:cNvPr id="1" name=""/>
        <p:cNvGrpSpPr/>
        <p:nvPr/>
      </p:nvGrpSpPr>
      <p:grpSpPr>
        <a:xfrm>
          <a:off x="0" y="0"/>
          <a:ext cx="0" cy="0"/>
          <a:chOff x="0" y="0"/>
          <a:chExt cx="0" cy="0"/>
        </a:xfrm>
      </p:grpSpPr>
      <p:sp>
        <p:nvSpPr>
          <p:cNvPr id="29" name="Shape 29"/>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30" name="Shape 30"/>
          <p:cNvSpPr>
            <a:spLocks noGrp="1"/>
          </p:cNvSpPr>
          <p:nvPr>
            <p:ph type="body" idx="1"/>
          </p:nvPr>
        </p:nvSpPr>
        <p:spPr>
          <a:xfrm>
            <a:off x="1270000" y="2768600"/>
            <a:ext cx="10464800" cy="5715000"/>
          </a:xfrm>
          <a:prstGeom prst="rect">
            <a:avLst/>
          </a:prstGeom>
        </p:spPr>
        <p:txBody>
          <a:bodyPr numCol="2" spcCol="523240" anchor="t"/>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r>
              <a:t>Texte niveau 1</a:t>
            </a:r>
          </a:p>
          <a:p>
            <a:pPr lvl="1"/>
            <a:r>
              <a:t>Texte niveau 2</a:t>
            </a:r>
          </a:p>
          <a:p>
            <a:pPr lvl="2"/>
            <a:r>
              <a:t>Texte niveau 3</a:t>
            </a:r>
          </a:p>
          <a:p>
            <a:pPr lvl="3"/>
            <a:r>
              <a:t>Texte niveau 4</a:t>
            </a:r>
          </a:p>
          <a:p>
            <a:pPr lvl="4"/>
            <a:r>
              <a:t>Texte niveau 5</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uces">
    <p:spTree>
      <p:nvGrpSpPr>
        <p:cNvPr id="1" name=""/>
        <p:cNvGrpSpPr/>
        <p:nvPr/>
      </p:nvGrpSpPr>
      <p:grpSpPr>
        <a:xfrm>
          <a:off x="0" y="0"/>
          <a:ext cx="0" cy="0"/>
          <a:chOff x="0" y="0"/>
          <a:chExt cx="0" cy="0"/>
        </a:xfrm>
      </p:grpSpPr>
      <p:sp>
        <p:nvSpPr>
          <p:cNvPr id="38" name="Shape 38"/>
          <p:cNvSpPr>
            <a:spLocks noGrp="1"/>
          </p:cNvSpPr>
          <p:nvPr>
            <p:ph type="body" idx="1"/>
          </p:nvPr>
        </p:nvSpPr>
        <p:spPr>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39" name="Shape 3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46" name="Shape 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re - Haut">
    <p:spTree>
      <p:nvGrpSpPr>
        <p:cNvPr id="1" name=""/>
        <p:cNvGrpSpPr/>
        <p:nvPr/>
      </p:nvGrpSpPr>
      <p:grpSpPr>
        <a:xfrm>
          <a:off x="0" y="0"/>
          <a:ext cx="0" cy="0"/>
          <a:chOff x="0" y="0"/>
          <a:chExt cx="0" cy="0"/>
        </a:xfrm>
      </p:grpSpPr>
      <p:sp>
        <p:nvSpPr>
          <p:cNvPr id="53" name="Shape 53"/>
          <p:cNvSpPr>
            <a:spLocks noGrp="1"/>
          </p:cNvSpPr>
          <p:nvPr>
            <p:ph type="title"/>
          </p:nvPr>
        </p:nvSpPr>
        <p:spPr>
          <a:xfrm>
            <a:off x="1270000" y="254000"/>
            <a:ext cx="10464800" cy="24384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54" name="Shape 5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re - Centré">
    <p:spTree>
      <p:nvGrpSpPr>
        <p:cNvPr id="1" name=""/>
        <p:cNvGrpSpPr/>
        <p:nvPr/>
      </p:nvGrpSpPr>
      <p:grpSpPr>
        <a:xfrm>
          <a:off x="0" y="0"/>
          <a:ext cx="0" cy="0"/>
          <a:chOff x="0" y="0"/>
          <a:chExt cx="0" cy="0"/>
        </a:xfrm>
      </p:grpSpPr>
      <p:sp>
        <p:nvSpPr>
          <p:cNvPr id="61" name="Shape 61"/>
          <p:cNvSpPr>
            <a:spLocks noGrp="1"/>
          </p:cNvSpPr>
          <p:nvPr>
            <p:ph type="title"/>
          </p:nvPr>
        </p:nvSpPr>
        <p:spPr>
          <a:xfrm>
            <a:off x="1270000" y="2971800"/>
            <a:ext cx="10464800" cy="38100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62" name="Shape 6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Horizontale">
    <p:spTree>
      <p:nvGrpSpPr>
        <p:cNvPr id="1" name=""/>
        <p:cNvGrpSpPr/>
        <p:nvPr/>
      </p:nvGrpSpPr>
      <p:grpSpPr>
        <a:xfrm>
          <a:off x="0" y="0"/>
          <a:ext cx="0" cy="0"/>
          <a:chOff x="0" y="0"/>
          <a:chExt cx="0" cy="0"/>
        </a:xfrm>
      </p:grpSpPr>
      <p:sp>
        <p:nvSpPr>
          <p:cNvPr id="69" name="Shape 69"/>
          <p:cNvSpPr>
            <a:spLocks noGrp="1"/>
          </p:cNvSpPr>
          <p:nvPr>
            <p:ph type="pic" sz="half" idx="13"/>
          </p:nvPr>
        </p:nvSpPr>
        <p:spPr>
          <a:xfrm>
            <a:off x="2438400" y="1638300"/>
            <a:ext cx="8128000" cy="4559300"/>
          </a:xfrm>
          <a:prstGeom prst="rect">
            <a:avLst/>
          </a:prstGeom>
        </p:spPr>
        <p:txBody>
          <a:bodyPr lIns="91439" tIns="45719" rIns="91439" bIns="45719" anchor="t">
            <a:noAutofit/>
          </a:bodyPr>
          <a:lstStyle/>
          <a:p>
            <a:endParaRPr/>
          </a:p>
        </p:txBody>
      </p:sp>
      <p:sp>
        <p:nvSpPr>
          <p:cNvPr id="70" name="Shape 70"/>
          <p:cNvSpPr>
            <a:spLocks noGrp="1"/>
          </p:cNvSpPr>
          <p:nvPr>
            <p:ph type="title"/>
          </p:nvPr>
        </p:nvSpPr>
        <p:spPr>
          <a:xfrm>
            <a:off x="1270000" y="7366000"/>
            <a:ext cx="10464800" cy="17018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71" name="Shape 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Reflet horizontal">
    <p:spTree>
      <p:nvGrpSpPr>
        <p:cNvPr id="1" name=""/>
        <p:cNvGrpSpPr/>
        <p:nvPr/>
      </p:nvGrpSpPr>
      <p:grpSpPr>
        <a:xfrm>
          <a:off x="0" y="0"/>
          <a:ext cx="0" cy="0"/>
          <a:chOff x="0" y="0"/>
          <a:chExt cx="0" cy="0"/>
        </a:xfrm>
      </p:grpSpPr>
      <p:sp>
        <p:nvSpPr>
          <p:cNvPr id="78" name="Shape 78"/>
          <p:cNvSpPr>
            <a:spLocks noGrp="1"/>
          </p:cNvSpPr>
          <p:nvPr>
            <p:ph type="pic" sz="half" idx="13"/>
          </p:nvPr>
        </p:nvSpPr>
        <p:spPr>
          <a:xfrm>
            <a:off x="2438400" y="1638300"/>
            <a:ext cx="8128000" cy="4559300"/>
          </a:xfrm>
          <a:prstGeom prst="rect">
            <a:avLst/>
          </a:prstGeom>
          <a:effectLst>
            <a:reflection stA="50000" endPos="40000" dir="5400000" sy="-100000" algn="bl" rotWithShape="0"/>
          </a:effectLst>
        </p:spPr>
        <p:txBody>
          <a:bodyPr lIns="91439" tIns="45719" rIns="91439" bIns="45719" anchor="t">
            <a:noAutofit/>
          </a:bodyPr>
          <a:lstStyle/>
          <a:p>
            <a:endParaRPr/>
          </a:p>
        </p:txBody>
      </p:sp>
      <p:sp>
        <p:nvSpPr>
          <p:cNvPr id="79" name="Shape 79"/>
          <p:cNvSpPr>
            <a:spLocks noGrp="1"/>
          </p:cNvSpPr>
          <p:nvPr>
            <p:ph type="title"/>
          </p:nvPr>
        </p:nvSpPr>
        <p:spPr>
          <a:xfrm>
            <a:off x="1270000" y="7366000"/>
            <a:ext cx="10464800" cy="1701800"/>
          </a:xfrm>
          <a:prstGeom prst="rect">
            <a:avLst/>
          </a:prstGeom>
          <a:extLst>
            <a:ext uri="{C572A759-6A51-4108-AA02-DFA0A04FC94B}">
              <ma14:wrappingTextBoxFlag xmlns="" xmlns:ma14="http://schemas.microsoft.com/office/mac/drawingml/2011/main" val="1"/>
            </a:ext>
          </a:extLst>
        </p:spPr>
        <p:txBody>
          <a:bodyPr>
            <a:normAutofit/>
          </a:bodyPr>
          <a:lstStyle/>
          <a:p>
            <a:r>
              <a:t>Texte du titre</a:t>
            </a: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1270000" y="1270000"/>
            <a:ext cx="10464800" cy="72136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Texte niveau 1</a:t>
            </a:r>
          </a:p>
          <a:p>
            <a:pPr lvl="1"/>
            <a:r>
              <a:t>Texte niveau 2</a:t>
            </a:r>
          </a:p>
          <a:p>
            <a:pPr lvl="2"/>
            <a:r>
              <a:t>Texte niveau 3</a:t>
            </a:r>
          </a:p>
          <a:p>
            <a:pPr lvl="3"/>
            <a:r>
              <a:t>Texte niveau 4</a:t>
            </a:r>
          </a:p>
          <a:p>
            <a:pPr lvl="4"/>
            <a:r>
              <a:t>Texte niveau 5</a:t>
            </a:r>
          </a:p>
        </p:txBody>
      </p:sp>
      <p:sp>
        <p:nvSpPr>
          <p:cNvPr id="3" name="Shape 3"/>
          <p:cNvSpPr>
            <a:spLocks noGrp="1"/>
          </p:cNvSpPr>
          <p:nvPr>
            <p:ph type="title"/>
          </p:nvPr>
        </p:nvSpPr>
        <p:spPr>
          <a:xfrm>
            <a:off x="1948462" y="1950720"/>
            <a:ext cx="10403841" cy="661529"/>
          </a:xfrm>
          <a:prstGeom prst="rect">
            <a:avLst/>
          </a:prstGeom>
          <a:ln w="12700">
            <a:miter lim="400000"/>
          </a:ln>
        </p:spPr>
        <p:txBody>
          <a:bodyPr lIns="50800" tIns="50800" rIns="50800" bIns="50800" anchor="ctr"/>
          <a:lstStyle/>
          <a:p>
            <a:endParaRPr/>
          </a:p>
        </p:txBody>
      </p:sp>
      <p:sp>
        <p:nvSpPr>
          <p:cNvPr id="4" name="Shape 4"/>
          <p:cNvSpPr>
            <a:spLocks noGrp="1"/>
          </p:cNvSpPr>
          <p:nvPr>
            <p:ph type="sldNum" sz="quarter" idx="2"/>
          </p:nvPr>
        </p:nvSpPr>
        <p:spPr>
          <a:xfrm>
            <a:off x="6324599" y="9258300"/>
            <a:ext cx="342901" cy="368300"/>
          </a:xfrm>
          <a:prstGeom prst="rect">
            <a:avLst/>
          </a:prstGeom>
          <a:ln w="12700">
            <a:miter lim="400000"/>
          </a:ln>
        </p:spPr>
        <p:txBody>
          <a:bodyPr wrap="none" lIns="50800" tIns="50800" rIns="50800" bIns="50800">
            <a:spAutoFit/>
          </a:bodyPr>
          <a:lstStyle>
            <a:lvl1pPr algn="ctr" defTabSz="584200">
              <a:defRPr sz="1800">
                <a:latin typeface="Gill Sans"/>
                <a:ea typeface="Gill Sans"/>
                <a:cs typeface="Gill Sans"/>
                <a:sym typeface="Gill Sans"/>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1pPr>
      <a:lvl2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2pPr>
      <a:lvl3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3pPr>
      <a:lvl4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4pPr>
      <a:lvl5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5pPr>
      <a:lvl6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6pPr>
      <a:lvl7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7pPr>
      <a:lvl8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8pPr>
      <a:lvl9pPr marL="0" marR="0" indent="0" algn="ctr" defTabSz="584200" rtl="0" latinLnBrk="0">
        <a:lnSpc>
          <a:spcPct val="100000"/>
        </a:lnSpc>
        <a:spcBef>
          <a:spcPts val="0"/>
        </a:spcBef>
        <a:spcAft>
          <a:spcPts val="0"/>
        </a:spcAft>
        <a:buClrTx/>
        <a:buSzTx/>
        <a:buFontTx/>
        <a:buNone/>
        <a:tabLst/>
        <a:defRPr sz="8400" b="0" i="0" u="none" strike="noStrike" cap="none" spc="0" baseline="0">
          <a:ln>
            <a:noFill/>
          </a:ln>
          <a:solidFill>
            <a:srgbClr val="000000"/>
          </a:solidFill>
          <a:uFillTx/>
          <a:latin typeface="Gill Sans"/>
          <a:ea typeface="Gill Sans"/>
          <a:cs typeface="Gill Sans"/>
          <a:sym typeface="Gill Sans"/>
        </a:defRPr>
      </a:lvl9pPr>
    </p:titleStyle>
    <p:bodyStyle>
      <a:lvl1pPr marL="8890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1pPr>
      <a:lvl2pPr marL="13335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2pPr>
      <a:lvl3pPr marL="17780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3pPr>
      <a:lvl4pPr marL="22225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4pPr>
      <a:lvl5pPr marL="26670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5pPr>
      <a:lvl6pPr marL="30226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6pPr>
      <a:lvl7pPr marL="33782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7pPr>
      <a:lvl8pPr marL="37338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8pPr>
      <a:lvl9pPr marL="4089400" marR="0" indent="-571500" algn="l" defTabSz="584200" rtl="0" latinLnBrk="0">
        <a:lnSpc>
          <a:spcPct val="100000"/>
        </a:lnSpc>
        <a:spcBef>
          <a:spcPts val="4800"/>
        </a:spcBef>
        <a:spcAft>
          <a:spcPts val="0"/>
        </a:spcAft>
        <a:buClrTx/>
        <a:buSzPct val="171000"/>
        <a:buFontTx/>
        <a:buChar char="•"/>
        <a:tabLst/>
        <a:defRPr sz="4200" b="0" i="0" u="none" strike="noStrike" cap="none" spc="0" baseline="0">
          <a:ln>
            <a:noFill/>
          </a:ln>
          <a:solidFill>
            <a:srgbClr val="000000"/>
          </a:solidFill>
          <a:uFillTx/>
          <a:latin typeface="Gill Sans"/>
          <a:ea typeface="Gill Sans"/>
          <a:cs typeface="Gill Sans"/>
          <a:sym typeface="Gill Sans"/>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1pPr>
      <a:lvl2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2pPr>
      <a:lvl3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3pPr>
      <a:lvl4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4pPr>
      <a:lvl5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5pPr>
      <a:lvl6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6pPr>
      <a:lvl7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7pPr>
      <a:lvl8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8pPr>
      <a:lvl9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hyperlink" Target="http://www.gac-epa.org" TargetMode="External"/><Relationship Id="rId4" Type="http://schemas.openxmlformats.org/officeDocument/2006/relationships/hyperlink" Target="http://indico.cern.ch/materialDisplay.py?contribId=2&amp;sessionId=0&amp;materialId=1&amp;confId=5027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ac-epa.org"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image1.png"/>
          <p:cNvPicPr>
            <a:picLocks noChangeAspect="1"/>
          </p:cNvPicPr>
          <p:nvPr/>
        </p:nvPicPr>
        <p:blipFill>
          <a:blip r:embed="rId3"/>
          <a:stretch>
            <a:fillRect/>
          </a:stretch>
        </p:blipFill>
        <p:spPr>
          <a:xfrm>
            <a:off x="1079500" y="215900"/>
            <a:ext cx="3467947" cy="2731736"/>
          </a:xfrm>
          <a:prstGeom prst="rect">
            <a:avLst/>
          </a:prstGeom>
          <a:ln w="12700">
            <a:miter lim="400000"/>
          </a:ln>
        </p:spPr>
      </p:pic>
      <p:sp>
        <p:nvSpPr>
          <p:cNvPr id="145" name="Shape 145"/>
          <p:cNvSpPr/>
          <p:nvPr/>
        </p:nvSpPr>
        <p:spPr>
          <a:xfrm>
            <a:off x="292100" y="50800"/>
            <a:ext cx="13017500" cy="4699000"/>
          </a:xfrm>
          <a:prstGeom prst="rect">
            <a:avLst/>
          </a:prstGeom>
          <a:ln w="12700">
            <a:miter lim="400000"/>
          </a:ln>
          <a:extLst>
            <a:ext uri="{C572A759-6A51-4108-AA02-DFA0A04FC94B}">
              <ma14:wrappingTextBoxFlag xmlns="" xmlns:ma14="http://schemas.microsoft.com/office/mac/drawingml/2011/main" val="1"/>
            </a:ext>
          </a:extLst>
        </p:spPr>
        <p:txBody>
          <a:bodyPr lIns="38100" tIns="38100" rIns="38100" bIns="38100">
            <a:spAutoFit/>
          </a:bodyPr>
          <a:lstStyle/>
          <a:p>
            <a:pPr defTabSz="647700">
              <a:defRPr sz="2400" b="1">
                <a:uFill>
                  <a:solidFill>
                    <a:srgbClr val="000000"/>
                  </a:solidFill>
                </a:uFill>
                <a:latin typeface="+mn-lt"/>
                <a:ea typeface="+mn-ea"/>
                <a:cs typeface="+mn-cs"/>
                <a:sym typeface="Helvetica"/>
              </a:defRPr>
            </a:pPr>
            <a:r>
              <a:t> </a:t>
            </a:r>
            <a:endParaRPr>
              <a:latin typeface="Calibri"/>
              <a:ea typeface="Calibri"/>
              <a:cs typeface="Calibri"/>
              <a:sym typeface="Calibri"/>
            </a:endParaRPr>
          </a:p>
          <a:p>
            <a:pPr defTabSz="647700">
              <a:defRPr sz="2400" b="1" i="1" u="sng">
                <a:uFill>
                  <a:solidFill>
                    <a:srgbClr val="000000"/>
                  </a:solidFill>
                </a:uFill>
                <a:latin typeface="Calibri"/>
                <a:ea typeface="Calibri"/>
                <a:cs typeface="Calibri"/>
                <a:sym typeface="Calibri"/>
              </a:defRPr>
            </a:pPr>
            <a:endParaRPr>
              <a:latin typeface="Calibri"/>
              <a:ea typeface="Calibri"/>
              <a:cs typeface="Calibri"/>
              <a:sym typeface="Calibri"/>
            </a:endParaRPr>
          </a:p>
          <a:p>
            <a:pPr defTabSz="647700">
              <a:defRPr sz="2400" b="1">
                <a:uFill>
                  <a:solidFill>
                    <a:srgbClr val="000000"/>
                  </a:solidFill>
                </a:uFill>
                <a:latin typeface="Calibri"/>
                <a:ea typeface="Calibri"/>
                <a:cs typeface="Calibri"/>
                <a:sym typeface="Calibri"/>
              </a:defRPr>
            </a:pPr>
            <a:endParaRPr>
              <a:latin typeface="Calibri"/>
              <a:ea typeface="Calibri"/>
              <a:cs typeface="Calibri"/>
              <a:sym typeface="Calibri"/>
            </a:endParaRPr>
          </a:p>
          <a:p>
            <a:pPr defTabSz="647700">
              <a:defRPr sz="2400" b="1">
                <a:uFill>
                  <a:solidFill>
                    <a:srgbClr val="000000"/>
                  </a:solidFill>
                </a:uFill>
                <a:latin typeface="Calibri"/>
                <a:ea typeface="Calibri"/>
                <a:cs typeface="Calibri"/>
                <a:sym typeface="Calibri"/>
              </a:defRPr>
            </a:pPr>
            <a:endParaRPr>
              <a:latin typeface="Calibri"/>
              <a:ea typeface="Calibri"/>
              <a:cs typeface="Calibri"/>
              <a:sym typeface="Calibri"/>
            </a:endParaRPr>
          </a:p>
          <a:p>
            <a:pPr defTabSz="647700">
              <a:defRPr sz="3400" b="1" i="1" u="sng">
                <a:solidFill>
                  <a:srgbClr val="0F0F0F"/>
                </a:solidFill>
                <a:uFill>
                  <a:solidFill>
                    <a:srgbClr val="0F0F0F"/>
                  </a:solidFill>
                </a:uFill>
                <a:latin typeface="Calibri"/>
                <a:ea typeface="Calibri"/>
                <a:cs typeface="Calibri"/>
                <a:sym typeface="Calibri"/>
              </a:defRPr>
            </a:pPr>
            <a:endParaRPr>
              <a:latin typeface="Calibri"/>
              <a:ea typeface="Calibri"/>
              <a:cs typeface="Calibri"/>
              <a:sym typeface="Calibri"/>
            </a:endParaRPr>
          </a:p>
          <a:p>
            <a:pPr defTabSz="647700">
              <a:defRPr sz="2400" b="1" i="1" u="sng">
                <a:uFill>
                  <a:solidFill>
                    <a:srgbClr val="000000"/>
                  </a:solidFill>
                </a:uFill>
                <a:latin typeface="Calibri"/>
                <a:ea typeface="Calibri"/>
                <a:cs typeface="Calibri"/>
                <a:sym typeface="Calibri"/>
              </a:defRPr>
            </a:pPr>
            <a:endParaRPr>
              <a:latin typeface="Calibri"/>
              <a:ea typeface="Calibri"/>
              <a:cs typeface="Calibri"/>
              <a:sym typeface="Calibri"/>
            </a:endParaRPr>
          </a:p>
          <a:p>
            <a:pPr defTabSz="647700">
              <a:defRPr sz="5000" u="sng">
                <a:solidFill>
                  <a:srgbClr val="0000FF"/>
                </a:solidFill>
                <a:uFill>
                  <a:solidFill>
                    <a:srgbClr val="0000FF"/>
                  </a:solidFill>
                </a:uFill>
                <a:latin typeface="Arial Black"/>
                <a:ea typeface="Arial Black"/>
                <a:cs typeface="Arial Black"/>
                <a:sym typeface="Arial Black"/>
              </a:defRPr>
            </a:pPr>
            <a:r>
              <a:rPr>
                <a:hlinkClick r:id="rId4"/>
              </a:rPr>
              <a:t>____________   GAC-EPA   _____________</a:t>
            </a:r>
            <a:endParaRPr sz="2400">
              <a:solidFill>
                <a:srgbClr val="00A8AA"/>
              </a:solidFill>
              <a:uFill>
                <a:solidFill>
                  <a:srgbClr val="000000"/>
                </a:solidFill>
              </a:uFill>
              <a:latin typeface="Calibri"/>
              <a:ea typeface="Calibri"/>
              <a:cs typeface="Calibri"/>
              <a:sym typeface="Calibri"/>
            </a:endParaRPr>
          </a:p>
          <a:p>
            <a:pPr defTabSz="647700">
              <a:defRPr sz="2400" u="sng">
                <a:solidFill>
                  <a:srgbClr val="00A8AA"/>
                </a:solidFill>
                <a:uFill>
                  <a:solidFill>
                    <a:srgbClr val="000000"/>
                  </a:solidFill>
                </a:uFill>
                <a:latin typeface="Calibri"/>
                <a:ea typeface="Calibri"/>
                <a:cs typeface="Calibri"/>
                <a:sym typeface="Calibri"/>
              </a:defRPr>
            </a:pPr>
            <a:endParaRPr sz="2400">
              <a:solidFill>
                <a:srgbClr val="00A8AA"/>
              </a:solidFill>
              <a:uFill>
                <a:solidFill>
                  <a:srgbClr val="000000"/>
                </a:solidFill>
              </a:uFill>
              <a:latin typeface="Calibri"/>
              <a:ea typeface="Calibri"/>
              <a:cs typeface="Calibri"/>
              <a:sym typeface="Calibri"/>
            </a:endParaRPr>
          </a:p>
          <a:p>
            <a:pPr defTabSz="647700">
              <a:defRPr sz="2400" u="sng">
                <a:solidFill>
                  <a:srgbClr val="00A8AA"/>
                </a:solidFill>
                <a:uFill>
                  <a:solidFill>
                    <a:srgbClr val="000000"/>
                  </a:solidFill>
                </a:uFill>
                <a:latin typeface="Calibri"/>
                <a:ea typeface="Calibri"/>
                <a:cs typeface="Calibri"/>
                <a:sym typeface="Calibri"/>
              </a:defRPr>
            </a:pPr>
            <a:endParaRPr sz="2400">
              <a:solidFill>
                <a:srgbClr val="00A8AA"/>
              </a:solidFill>
              <a:uFill>
                <a:solidFill>
                  <a:srgbClr val="000000"/>
                </a:solidFill>
              </a:uFill>
              <a:latin typeface="Calibri"/>
              <a:ea typeface="Calibri"/>
              <a:cs typeface="Calibri"/>
              <a:sym typeface="Calibri"/>
            </a:endParaRPr>
          </a:p>
          <a:p>
            <a:pPr defTabSz="647700">
              <a:defRPr sz="2400" u="sng">
                <a:solidFill>
                  <a:srgbClr val="00A8AA"/>
                </a:solidFill>
                <a:uFill>
                  <a:solidFill>
                    <a:srgbClr val="000000"/>
                  </a:solidFill>
                </a:uFill>
                <a:latin typeface="Calibri"/>
                <a:ea typeface="Calibri"/>
                <a:cs typeface="Calibri"/>
                <a:sym typeface="Calibri"/>
              </a:defRPr>
            </a:pPr>
            <a:endParaRPr sz="2400">
              <a:solidFill>
                <a:srgbClr val="00A8AA"/>
              </a:solidFill>
              <a:uFill>
                <a:solidFill>
                  <a:srgbClr val="000000"/>
                </a:solidFill>
              </a:uFill>
              <a:latin typeface="Calibri"/>
              <a:ea typeface="Calibri"/>
              <a:cs typeface="Calibri"/>
              <a:sym typeface="Calibri"/>
            </a:endParaRPr>
          </a:p>
          <a:p>
            <a:pPr defTabSz="647700">
              <a:defRPr sz="2400" b="1" i="1" u="sng">
                <a:solidFill>
                  <a:srgbClr val="0000FF"/>
                </a:solidFill>
                <a:uFill>
                  <a:solidFill>
                    <a:srgbClr val="0000FF"/>
                  </a:solidFill>
                </a:uFill>
                <a:latin typeface="+mn-lt"/>
                <a:ea typeface="+mn-ea"/>
                <a:cs typeface="+mn-cs"/>
                <a:sym typeface="Helvetica"/>
              </a:defRPr>
            </a:pPr>
            <a:r>
              <a:rPr>
                <a:hlinkClick r:id="rId4"/>
              </a:rPr>
              <a:t> </a:t>
            </a:r>
          </a:p>
        </p:txBody>
      </p:sp>
      <p:sp>
        <p:nvSpPr>
          <p:cNvPr id="146" name="Shape 146"/>
          <p:cNvSpPr/>
          <p:nvPr/>
        </p:nvSpPr>
        <p:spPr>
          <a:xfrm>
            <a:off x="3229148" y="3721100"/>
            <a:ext cx="6546504" cy="4693921"/>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p>
            <a:pPr algn="ctr" defTabSz="647700">
              <a:lnSpc>
                <a:spcPct val="80000"/>
              </a:lnSpc>
              <a:spcBef>
                <a:spcPts val="1900"/>
              </a:spcBef>
              <a:defRPr sz="3800" b="1">
                <a:solidFill>
                  <a:srgbClr val="424242"/>
                </a:solidFill>
                <a:uFill>
                  <a:solidFill>
                    <a:srgbClr val="424242"/>
                  </a:solidFill>
                </a:uFill>
                <a:latin typeface="Palatino"/>
                <a:ea typeface="Palatino"/>
                <a:cs typeface="Palatino"/>
                <a:sym typeface="Palatino"/>
              </a:defRPr>
            </a:pPr>
            <a:r>
              <a:t>Groupement des Anciens du</a:t>
            </a:r>
            <a:endParaRPr>
              <a:uFill>
                <a:solidFill>
                  <a:srgbClr val="000000"/>
                </a:solidFill>
              </a:uFill>
              <a:latin typeface="Calibri"/>
              <a:ea typeface="Calibri"/>
              <a:cs typeface="Calibri"/>
              <a:sym typeface="Calibri"/>
            </a:endParaRPr>
          </a:p>
          <a:p>
            <a:pPr algn="ctr" defTabSz="647700">
              <a:lnSpc>
                <a:spcPct val="80000"/>
              </a:lnSpc>
              <a:spcBef>
                <a:spcPts val="1300"/>
              </a:spcBef>
              <a:defRPr sz="2600">
                <a:solidFill>
                  <a:srgbClr val="424242"/>
                </a:solidFill>
                <a:uFill>
                  <a:solidFill>
                    <a:srgbClr val="424242"/>
                  </a:solidFill>
                </a:uFill>
                <a:latin typeface="Palatino"/>
                <a:ea typeface="Palatino"/>
                <a:cs typeface="Palatino"/>
                <a:sym typeface="Palatino"/>
              </a:defRPr>
            </a:pPr>
            <a:r>
              <a:t> </a:t>
            </a:r>
            <a:endParaRPr>
              <a:uFill>
                <a:solidFill>
                  <a:srgbClr val="000000"/>
                </a:solidFill>
              </a:uFill>
              <a:latin typeface="Calibri"/>
              <a:ea typeface="Calibri"/>
              <a:cs typeface="Calibri"/>
              <a:sym typeface="Calibri"/>
            </a:endParaRPr>
          </a:p>
          <a:p>
            <a:pPr algn="ctr" defTabSz="647700">
              <a:lnSpc>
                <a:spcPct val="80000"/>
              </a:lnSpc>
              <a:spcBef>
                <a:spcPts val="1900"/>
              </a:spcBef>
              <a:defRPr sz="3800" b="1">
                <a:solidFill>
                  <a:srgbClr val="424242"/>
                </a:solidFill>
                <a:uFill>
                  <a:solidFill>
                    <a:srgbClr val="424242"/>
                  </a:solidFill>
                </a:uFill>
                <a:latin typeface="Palatino"/>
                <a:ea typeface="Palatino"/>
                <a:cs typeface="Palatino"/>
                <a:sym typeface="Palatino"/>
              </a:defRPr>
            </a:pPr>
            <a:r>
              <a:t>CERN – ESO</a:t>
            </a:r>
            <a:endParaRPr>
              <a:uFill>
                <a:solidFill>
                  <a:srgbClr val="000000"/>
                </a:solidFill>
              </a:uFill>
              <a:latin typeface="Calibri"/>
              <a:ea typeface="Calibri"/>
              <a:cs typeface="Calibri"/>
              <a:sym typeface="Calibri"/>
            </a:endParaRPr>
          </a:p>
          <a:p>
            <a:pPr algn="ctr" defTabSz="647700">
              <a:lnSpc>
                <a:spcPct val="80000"/>
              </a:lnSpc>
              <a:spcBef>
                <a:spcPts val="1300"/>
              </a:spcBef>
              <a:defRPr sz="3800" b="1">
                <a:solidFill>
                  <a:srgbClr val="424242"/>
                </a:solidFill>
                <a:uFill>
                  <a:solidFill>
                    <a:srgbClr val="000000"/>
                  </a:solidFill>
                </a:uFill>
                <a:latin typeface="Calibri"/>
                <a:ea typeface="Calibri"/>
                <a:cs typeface="Calibri"/>
                <a:sym typeface="Calibri"/>
              </a:defRPr>
            </a:pPr>
            <a:endParaRPr>
              <a:uFill>
                <a:solidFill>
                  <a:srgbClr val="000000"/>
                </a:solidFill>
              </a:uFill>
              <a:latin typeface="Calibri"/>
              <a:ea typeface="Calibri"/>
              <a:cs typeface="Calibri"/>
              <a:sym typeface="Calibri"/>
            </a:endParaRPr>
          </a:p>
          <a:p>
            <a:pPr algn="ctr" defTabSz="647700">
              <a:lnSpc>
                <a:spcPct val="80000"/>
              </a:lnSpc>
              <a:spcBef>
                <a:spcPts val="1900"/>
              </a:spcBef>
              <a:defRPr sz="3800" b="1">
                <a:solidFill>
                  <a:srgbClr val="424242"/>
                </a:solidFill>
                <a:uFill>
                  <a:solidFill>
                    <a:srgbClr val="424242"/>
                  </a:solidFill>
                </a:uFill>
                <a:latin typeface="Palatino"/>
                <a:ea typeface="Palatino"/>
                <a:cs typeface="Palatino"/>
                <a:sym typeface="Palatino"/>
              </a:defRPr>
            </a:pPr>
            <a:r>
              <a:t>Pensioners’ Association</a:t>
            </a:r>
            <a:endParaRPr>
              <a:uFill>
                <a:solidFill>
                  <a:srgbClr val="000000"/>
                </a:solidFill>
              </a:uFill>
              <a:latin typeface="Calibri"/>
              <a:ea typeface="Calibri"/>
              <a:cs typeface="Calibri"/>
              <a:sym typeface="Calibri"/>
            </a:endParaRPr>
          </a:p>
          <a:p>
            <a:pPr algn="ctr" defTabSz="647700">
              <a:lnSpc>
                <a:spcPct val="80000"/>
              </a:lnSpc>
              <a:spcBef>
                <a:spcPts val="1300"/>
              </a:spcBef>
              <a:defRPr sz="3800" b="1">
                <a:solidFill>
                  <a:srgbClr val="424242"/>
                </a:solidFill>
                <a:uFill>
                  <a:solidFill>
                    <a:srgbClr val="000000"/>
                  </a:solidFill>
                </a:uFill>
                <a:latin typeface="Calibri"/>
                <a:ea typeface="Calibri"/>
                <a:cs typeface="Calibri"/>
                <a:sym typeface="Calibri"/>
              </a:defRPr>
            </a:pPr>
            <a:endParaRPr>
              <a:uFill>
                <a:solidFill>
                  <a:srgbClr val="000000"/>
                </a:solidFill>
              </a:uFill>
              <a:latin typeface="Calibri"/>
              <a:ea typeface="Calibri"/>
              <a:cs typeface="Calibri"/>
              <a:sym typeface="Calibri"/>
            </a:endParaRPr>
          </a:p>
          <a:p>
            <a:pPr algn="ctr" defTabSz="647700">
              <a:lnSpc>
                <a:spcPct val="80000"/>
              </a:lnSpc>
              <a:spcBef>
                <a:spcPts val="1900"/>
              </a:spcBef>
              <a:defRPr sz="3800">
                <a:solidFill>
                  <a:srgbClr val="9A9A9A"/>
                </a:solidFill>
                <a:uFill>
                  <a:solidFill>
                    <a:srgbClr val="9A9A9A"/>
                  </a:solidFill>
                </a:uFill>
                <a:latin typeface="Palatino"/>
                <a:ea typeface="Palatino"/>
                <a:cs typeface="Palatino"/>
                <a:sym typeface="Palatino"/>
              </a:defRPr>
            </a:pPr>
            <a:r>
              <a:t> </a:t>
            </a:r>
            <a:r>
              <a:rPr u="sng">
                <a:solidFill>
                  <a:srgbClr val="0000FF"/>
                </a:solidFill>
                <a:uFill>
                  <a:solidFill>
                    <a:srgbClr val="0000FF"/>
                  </a:solidFill>
                </a:uFill>
                <a:hlinkClick r:id="rId5"/>
              </a:rPr>
              <a:t>www.gac-epa.org</a:t>
            </a:r>
          </a:p>
        </p:txBody>
      </p:sp>
      <p:sp>
        <p:nvSpPr>
          <p:cNvPr id="147" name="Shape 147"/>
          <p:cNvSpPr/>
          <p:nvPr/>
        </p:nvSpPr>
        <p:spPr>
          <a:xfrm>
            <a:off x="5409830" y="8623300"/>
            <a:ext cx="2210542" cy="446276"/>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algn="ctr" defTabSz="647700">
              <a:defRPr sz="2400">
                <a:uFill>
                  <a:solidFill>
                    <a:srgbClr val="000000"/>
                  </a:solidFill>
                </a:uFill>
                <a:latin typeface="Palatino"/>
                <a:ea typeface="Palatino"/>
                <a:cs typeface="Palatino"/>
                <a:sym typeface="Palatino"/>
              </a:defRPr>
            </a:lvl1pPr>
          </a:lstStyle>
          <a:p>
            <a:r>
              <a:rPr lang="en-US" dirty="0"/>
              <a:t>Enrico Chiaveri</a:t>
            </a:r>
            <a:endParaRPr dirty="0"/>
          </a:p>
        </p:txBody>
      </p:sp>
      <p:sp>
        <p:nvSpPr>
          <p:cNvPr id="148" name="Shape 148"/>
          <p:cNvSpPr>
            <a:spLocks noGrp="1"/>
          </p:cNvSpPr>
          <p:nvPr>
            <p:ph type="sldNum" sz="quarter" idx="4294967295"/>
          </p:nvPr>
        </p:nvSpPr>
        <p:spPr>
          <a:xfrm>
            <a:off x="12159098" y="9249974"/>
            <a:ext cx="195462" cy="317501"/>
          </a:xfrm>
          <a:prstGeom prst="rect">
            <a:avLst/>
          </a:prstGeom>
          <a:extLst>
            <a:ext uri="{C572A759-6A51-4108-AA02-DFA0A04FC94B}">
              <ma14:wrappingTextBoxFlag xmlns="" xmlns:ma14="http://schemas.microsoft.com/office/mac/drawingml/2011/main" val="1"/>
            </a:ext>
          </a:extLst>
        </p:spPr>
        <p:txBody>
          <a:bodyPr lIns="38100" tIns="38100" rIns="38100" bIns="38100" anchor="ctr"/>
          <a:lstStyle>
            <a:lvl1pPr algn="r" defTabSz="647700">
              <a:defRPr sz="1600">
                <a:solidFill>
                  <a:srgbClr val="9A9A9A"/>
                </a:solidFill>
                <a:uFill>
                  <a:solidFill>
                    <a:srgbClr val="9A9A9A"/>
                  </a:solidFill>
                </a:uFill>
                <a:latin typeface="Calibri"/>
                <a:ea typeface="Calibri"/>
                <a:cs typeface="Calibri"/>
                <a:sym typeface="Calibri"/>
              </a:defRPr>
            </a:lvl1p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p:cNvSpPr>
          <p:nvPr>
            <p:ph type="sldNum" sz="quarter" idx="4294967295"/>
          </p:nvPr>
        </p:nvSpPr>
        <p:spPr>
          <a:xfrm>
            <a:off x="6324600" y="9258300"/>
            <a:ext cx="342900"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pic>
        <p:nvPicPr>
          <p:cNvPr id="184" name="image2.png"/>
          <p:cNvPicPr>
            <a:picLocks noChangeAspect="1"/>
          </p:cNvPicPr>
          <p:nvPr/>
        </p:nvPicPr>
        <p:blipFill>
          <a:blip r:embed="rId2"/>
          <a:stretch>
            <a:fillRect/>
          </a:stretch>
        </p:blipFill>
        <p:spPr>
          <a:xfrm>
            <a:off x="131265" y="118635"/>
            <a:ext cx="13004803" cy="9213316"/>
          </a:xfrm>
          <a:prstGeom prst="rect">
            <a:avLst/>
          </a:prstGeom>
          <a:ln w="12700">
            <a:miter lim="400000"/>
          </a:ln>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A0AA1E-2474-A246-AA5C-86EFE265DA1A}"/>
              </a:ext>
            </a:extLst>
          </p:cNvPr>
          <p:cNvPicPr>
            <a:picLocks noChangeAspect="1"/>
          </p:cNvPicPr>
          <p:nvPr/>
        </p:nvPicPr>
        <p:blipFill>
          <a:blip r:embed="rId2"/>
          <a:stretch>
            <a:fillRect/>
          </a:stretch>
        </p:blipFill>
        <p:spPr>
          <a:xfrm>
            <a:off x="120650" y="406400"/>
            <a:ext cx="12763500" cy="8940800"/>
          </a:xfrm>
          <a:prstGeom prst="rect">
            <a:avLst/>
          </a:prstGeom>
        </p:spPr>
      </p:pic>
    </p:spTree>
    <p:extLst>
      <p:ext uri="{BB962C8B-B14F-4D97-AF65-F5344CB8AC3E}">
        <p14:creationId xmlns:p14="http://schemas.microsoft.com/office/powerpoint/2010/main" val="288643822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65158A-0582-6641-8D86-FCAB1674956A}"/>
              </a:ext>
            </a:extLst>
          </p:cNvPr>
          <p:cNvSpPr>
            <a:spLocks noChangeArrowheads="1"/>
          </p:cNvSpPr>
          <p:nvPr/>
        </p:nvSpPr>
        <p:spPr bwMode="auto">
          <a:xfrm>
            <a:off x="0" y="0"/>
            <a:ext cx="13004800" cy="457200"/>
          </a:xfrm>
          <a:prstGeom prst="rect">
            <a:avLst/>
          </a:prstGeom>
          <a:solidFill>
            <a:srgbClr val="D6D6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165444750" numCol="1" anchor="ctr" anchorCtr="0" compatLnSpc="1">
            <a:prstTxWarp prst="textNoShape">
              <a:avLst/>
            </a:prstTxWarp>
            <a:spAutoFit/>
          </a:bodyPr>
          <a:lstStyle>
            <a:lvl1pPr eaLnBrk="0" fontAlgn="base">
              <a:spcBef>
                <a:spcPct val="0"/>
              </a:spcBef>
              <a:spcAft>
                <a:spcPct val="0"/>
              </a:spcAft>
              <a:defRPr>
                <a:solidFill>
                  <a:schemeClr val="tx1"/>
                </a:solidFill>
                <a:latin typeface="Arial" panose="020B0604020202020204" pitchFamily="34" charset="0"/>
              </a:defRPr>
            </a:lvl1pPr>
            <a:lvl2pPr marL="457200" eaLnBrk="0" fontAlgn="base">
              <a:spcBef>
                <a:spcPct val="0"/>
              </a:spcBef>
              <a:spcAft>
                <a:spcPct val="0"/>
              </a:spcAft>
              <a:defRPr>
                <a:solidFill>
                  <a:schemeClr val="tx1"/>
                </a:solidFill>
                <a:latin typeface="Arial" panose="020B0604020202020204" pitchFamily="34" charset="0"/>
              </a:defRPr>
            </a:lvl2pPr>
            <a:lvl3pPr marL="914400" eaLnBrk="0" fontAlgn="base">
              <a:spcBef>
                <a:spcPct val="0"/>
              </a:spcBef>
              <a:spcAft>
                <a:spcPct val="0"/>
              </a:spcAft>
              <a:defRPr>
                <a:solidFill>
                  <a:schemeClr val="tx1"/>
                </a:solidFill>
                <a:latin typeface="Arial" panose="020B0604020202020204" pitchFamily="34" charset="0"/>
              </a:defRPr>
            </a:lvl3pPr>
            <a:lvl4pPr marL="1371600" eaLnBrk="0" fontAlgn="base">
              <a:spcBef>
                <a:spcPct val="0"/>
              </a:spcBef>
              <a:spcAft>
                <a:spcPct val="0"/>
              </a:spcAft>
              <a:defRPr>
                <a:solidFill>
                  <a:schemeClr val="tx1"/>
                </a:solidFill>
                <a:latin typeface="Arial" panose="020B0604020202020204" pitchFamily="34" charset="0"/>
              </a:defRPr>
            </a:lvl4pPr>
            <a:lvl5pPr marL="1828800" eaLnBrk="0" fontAlgn="base">
              <a:spcBef>
                <a:spcPct val="0"/>
              </a:spcBef>
              <a:spcAft>
                <a:spcPct val="0"/>
              </a:spcAft>
              <a:defRPr>
                <a:solidFill>
                  <a:schemeClr val="tx1"/>
                </a:solidFill>
                <a:latin typeface="Arial" panose="020B0604020202020204" pitchFamily="34" charset="0"/>
              </a:defRPr>
            </a:lvl5pPr>
            <a:lvl6pPr marL="2286000" eaLnBrk="0" fontAlgn="base">
              <a:spcBef>
                <a:spcPct val="0"/>
              </a:spcBef>
              <a:spcAft>
                <a:spcPct val="0"/>
              </a:spcAft>
              <a:defRPr>
                <a:solidFill>
                  <a:schemeClr val="tx1"/>
                </a:solidFill>
                <a:latin typeface="Arial" panose="020B0604020202020204" pitchFamily="34" charset="0"/>
              </a:defRPr>
            </a:lvl6pPr>
            <a:lvl7pPr marL="2743200" eaLnBrk="0" fontAlgn="base">
              <a:spcBef>
                <a:spcPct val="0"/>
              </a:spcBef>
              <a:spcAft>
                <a:spcPct val="0"/>
              </a:spcAft>
              <a:defRPr>
                <a:solidFill>
                  <a:schemeClr val="tx1"/>
                </a:solidFill>
                <a:latin typeface="Arial" panose="020B0604020202020204" pitchFamily="34" charset="0"/>
              </a:defRPr>
            </a:lvl7pPr>
            <a:lvl8pPr marL="3200400" eaLnBrk="0" fontAlgn="base">
              <a:spcBef>
                <a:spcPct val="0"/>
              </a:spcBef>
              <a:spcAft>
                <a:spcPct val="0"/>
              </a:spcAft>
              <a:defRPr>
                <a:solidFill>
                  <a:schemeClr val="tx1"/>
                </a:solidFill>
                <a:latin typeface="Arial" panose="020B0604020202020204" pitchFamily="34" charset="0"/>
              </a:defRPr>
            </a:lvl8pPr>
            <a:lvl9pPr marL="3657600" eaLnBrk="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2200" b="0" i="0" u="none" strike="noStrike" cap="none" normalizeH="0" baseline="0">
                <a:ln>
                  <a:noFill/>
                </a:ln>
                <a:solidFill>
                  <a:srgbClr val="266626"/>
                </a:solidFill>
                <a:effectLst/>
                <a:latin typeface="DejaVuSans"/>
              </a:rPr>
              <a:t>Le mot du President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100" b="0" i="0" u="none" strike="noStrike" cap="none" normalizeH="0" baseline="0">
                <a:ln>
                  <a:noFill/>
                </a:ln>
                <a:solidFill>
                  <a:schemeClr val="tx1"/>
                </a:solidFill>
                <a:effectLst/>
              </a:rPr>
              <a:t>  </a:t>
            </a:r>
            <a:r>
              <a:rPr kumimoji="0" lang="en-CH" altLang="en-CH" sz="6400" b="0" i="0" u="none" strike="noStrike" cap="none" normalizeH="0" baseline="0">
                <a:ln>
                  <a:noFill/>
                </a:ln>
                <a:solidFill>
                  <a:schemeClr val="tx1"/>
                </a:solidFill>
                <a:effectLst/>
              </a:rPr>
              <a:t>    </a:t>
            </a:r>
            <a:r>
              <a:rPr kumimoji="0" lang="en-CH" altLang="en-CH" sz="1800" b="0" i="0" u="none" strike="noStrike" cap="none" normalizeH="0" baseline="0">
                <a:ln>
                  <a:noFill/>
                </a:ln>
                <a:solidFill>
                  <a:schemeClr val="tx1"/>
                </a:solidFill>
                <a:effectLst/>
                <a:latin typeface="Arial" panose="020B0604020202020204" pitchFamily="34" charset="0"/>
              </a:rPr>
              <a:t>Enrico CHIAVERI</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collègues.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membres du GAC-EPA, Tout d’abord, en cette période dramatique que nous vivons, je voudrais vous souhaiter santé, sérénité et paix pour vous et pour toutes vos familles.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L’activité du comité, même dans des conditions très difficiles, s’est poursuivie avec beaucoup de dynamisme et d’efficacité.</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Nous avons été confrontés à des problèmes liés à l’assurance maladie concernant le conjoint survivant et à l’activité du Fonds de pension avec la possibilité d’un achat de la pension de conjoint survivant ; voir Avis de recherche (page 8-9).</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En étroite collaboration avec l’Association du personnel, nos représentants ont apporté une contribution fondamentale à la résolution ou au règlement de plusieurs de ces problèmes, faisant preuve de compétence et de dévouement.</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Je réalise avec une grande satisfaction, que le rôle du GAC-EPA est de plus en plus important dans le cadre de diverses activités qui sont cruciales pour le bon fonctionnement de l’Organisation.</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Dans un avenir proche, nous allons devoir poursuivre nos activités dans des conditions difficiles, mais je suis sûr que nous pourrons jouer un rôle décisif dans la vie du CERN grâce à notre engagement et à notre expertise.</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800" b="0" i="0" u="none" strike="noStrike" cap="none" normalizeH="0" baseline="0">
                <a:ln>
                  <a:noFill/>
                </a:ln>
                <a:solidFill>
                  <a:schemeClr val="tx1"/>
                </a:solidFill>
                <a:effectLst/>
                <a:latin typeface="Arial" panose="020B0604020202020204" pitchFamily="34" charset="0"/>
              </a:rPr>
              <a:t/>
            </a:r>
            <a:br>
              <a:rPr kumimoji="0" lang="en-CH" altLang="en-CH" sz="1800" b="0" i="0" u="none" strike="noStrike" cap="none" normalizeH="0" baseline="0">
                <a:ln>
                  <a:noFill/>
                </a:ln>
                <a:solidFill>
                  <a:schemeClr val="tx1"/>
                </a:solidFill>
                <a:effectLst/>
                <a:latin typeface="Arial" panose="020B0604020202020204" pitchFamily="34" charset="0"/>
              </a:rPr>
            </a:br>
            <a:endParaRPr kumimoji="0" lang="en-CH" altLang="en-CH" sz="1800" b="0" i="0" u="none" strike="noStrike" cap="none" normalizeH="0" baseline="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12092574-70E5-E04C-BDE2-DB36A85C44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83934300"/>
            <a:ext cx="889000" cy="1016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F3014B3D-0FAF-8C42-969C-F9496C647802}"/>
              </a:ext>
            </a:extLst>
          </p:cNvPr>
          <p:cNvSpPr>
            <a:spLocks noChangeArrowheads="1"/>
          </p:cNvSpPr>
          <p:nvPr/>
        </p:nvSpPr>
        <p:spPr bwMode="auto">
          <a:xfrm>
            <a:off x="152400" y="152400"/>
            <a:ext cx="13004800" cy="457200"/>
          </a:xfrm>
          <a:prstGeom prst="rect">
            <a:avLst/>
          </a:prstGeom>
          <a:solidFill>
            <a:srgbClr val="D6D6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165444750" numCol="1" anchor="ctr" anchorCtr="0" compatLnSpc="1">
            <a:prstTxWarp prst="textNoShape">
              <a:avLst/>
            </a:prstTxWarp>
            <a:spAutoFit/>
          </a:bodyPr>
          <a:lstStyle>
            <a:lvl1pPr eaLnBrk="0" fontAlgn="base">
              <a:spcBef>
                <a:spcPct val="0"/>
              </a:spcBef>
              <a:spcAft>
                <a:spcPct val="0"/>
              </a:spcAft>
              <a:defRPr>
                <a:solidFill>
                  <a:schemeClr val="tx1"/>
                </a:solidFill>
                <a:latin typeface="Arial" panose="020B0604020202020204" pitchFamily="34" charset="0"/>
              </a:defRPr>
            </a:lvl1pPr>
            <a:lvl2pPr marL="457200" eaLnBrk="0" fontAlgn="base">
              <a:spcBef>
                <a:spcPct val="0"/>
              </a:spcBef>
              <a:spcAft>
                <a:spcPct val="0"/>
              </a:spcAft>
              <a:defRPr>
                <a:solidFill>
                  <a:schemeClr val="tx1"/>
                </a:solidFill>
                <a:latin typeface="Arial" panose="020B0604020202020204" pitchFamily="34" charset="0"/>
              </a:defRPr>
            </a:lvl2pPr>
            <a:lvl3pPr marL="914400" eaLnBrk="0" fontAlgn="base">
              <a:spcBef>
                <a:spcPct val="0"/>
              </a:spcBef>
              <a:spcAft>
                <a:spcPct val="0"/>
              </a:spcAft>
              <a:defRPr>
                <a:solidFill>
                  <a:schemeClr val="tx1"/>
                </a:solidFill>
                <a:latin typeface="Arial" panose="020B0604020202020204" pitchFamily="34" charset="0"/>
              </a:defRPr>
            </a:lvl3pPr>
            <a:lvl4pPr marL="1371600" eaLnBrk="0" fontAlgn="base">
              <a:spcBef>
                <a:spcPct val="0"/>
              </a:spcBef>
              <a:spcAft>
                <a:spcPct val="0"/>
              </a:spcAft>
              <a:defRPr>
                <a:solidFill>
                  <a:schemeClr val="tx1"/>
                </a:solidFill>
                <a:latin typeface="Arial" panose="020B0604020202020204" pitchFamily="34" charset="0"/>
              </a:defRPr>
            </a:lvl4pPr>
            <a:lvl5pPr marL="1828800" eaLnBrk="0" fontAlgn="base">
              <a:spcBef>
                <a:spcPct val="0"/>
              </a:spcBef>
              <a:spcAft>
                <a:spcPct val="0"/>
              </a:spcAft>
              <a:defRPr>
                <a:solidFill>
                  <a:schemeClr val="tx1"/>
                </a:solidFill>
                <a:latin typeface="Arial" panose="020B0604020202020204" pitchFamily="34" charset="0"/>
              </a:defRPr>
            </a:lvl5pPr>
            <a:lvl6pPr marL="2286000" eaLnBrk="0" fontAlgn="base">
              <a:spcBef>
                <a:spcPct val="0"/>
              </a:spcBef>
              <a:spcAft>
                <a:spcPct val="0"/>
              </a:spcAft>
              <a:defRPr>
                <a:solidFill>
                  <a:schemeClr val="tx1"/>
                </a:solidFill>
                <a:latin typeface="Arial" panose="020B0604020202020204" pitchFamily="34" charset="0"/>
              </a:defRPr>
            </a:lvl6pPr>
            <a:lvl7pPr marL="2743200" eaLnBrk="0" fontAlgn="base">
              <a:spcBef>
                <a:spcPct val="0"/>
              </a:spcBef>
              <a:spcAft>
                <a:spcPct val="0"/>
              </a:spcAft>
              <a:defRPr>
                <a:solidFill>
                  <a:schemeClr val="tx1"/>
                </a:solidFill>
                <a:latin typeface="Arial" panose="020B0604020202020204" pitchFamily="34" charset="0"/>
              </a:defRPr>
            </a:lvl7pPr>
            <a:lvl8pPr marL="3200400" eaLnBrk="0" fontAlgn="base">
              <a:spcBef>
                <a:spcPct val="0"/>
              </a:spcBef>
              <a:spcAft>
                <a:spcPct val="0"/>
              </a:spcAft>
              <a:defRPr>
                <a:solidFill>
                  <a:schemeClr val="tx1"/>
                </a:solidFill>
                <a:latin typeface="Arial" panose="020B0604020202020204" pitchFamily="34" charset="0"/>
              </a:defRPr>
            </a:lvl8pPr>
            <a:lvl9pPr marL="3657600" eaLnBrk="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2200" b="0" i="0" u="none" strike="noStrike" cap="none" normalizeH="0" baseline="0">
                <a:ln>
                  <a:noFill/>
                </a:ln>
                <a:solidFill>
                  <a:srgbClr val="266626"/>
                </a:solidFill>
                <a:effectLst/>
                <a:latin typeface="DejaVuSans"/>
              </a:rPr>
              <a:t>Le mot du President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100" b="0" i="0" u="none" strike="noStrike" cap="none" normalizeH="0" baseline="0">
                <a:ln>
                  <a:noFill/>
                </a:ln>
                <a:solidFill>
                  <a:schemeClr val="tx1"/>
                </a:solidFill>
                <a:effectLst/>
              </a:rPr>
              <a:t>  </a:t>
            </a:r>
            <a:r>
              <a:rPr kumimoji="0" lang="en-CH" altLang="en-CH" sz="6400" b="0" i="0" u="none" strike="noStrike" cap="none" normalizeH="0" baseline="0">
                <a:ln>
                  <a:noFill/>
                </a:ln>
                <a:solidFill>
                  <a:schemeClr val="tx1"/>
                </a:solidFill>
                <a:effectLst/>
              </a:rPr>
              <a:t>    </a:t>
            </a:r>
            <a:r>
              <a:rPr kumimoji="0" lang="en-CH" altLang="en-CH" sz="1800" b="0" i="0" u="none" strike="noStrike" cap="none" normalizeH="0" baseline="0">
                <a:ln>
                  <a:noFill/>
                </a:ln>
                <a:solidFill>
                  <a:schemeClr val="tx1"/>
                </a:solidFill>
                <a:effectLst/>
                <a:latin typeface="Arial" panose="020B0604020202020204" pitchFamily="34" charset="0"/>
              </a:rPr>
              <a:t>Enrico CHIAVERI</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collègues.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membres du GAC-EPA, Tout d’abord, en cette période dramatique que nous vivons, je voudrais vous souhaiter santé, sérénité et paix pour vous et pour toutes vos familles.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L’activité du comité, même dans des conditions très difficiles, s’est poursuivie avec beaucoup de dynamisme et d’efficacité.</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Nous avons été confrontés à des problèmes liés à l’assurance maladie concernant le conjoint survivant et à l’activité du Fonds de pension avec la possibilité d’un achat de la pension de conjoint survivant ; voir Avis de recherche (page 8-9).</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En étroite collaboration avec l’Association du personnel, nos représentants ont apporté une contribution fondamentale à la résolution ou au règlement de plusieurs de ces problèmes, faisant preuve de compétence et de dévouement.</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Je réalise avec une grande satisfaction, que le rôle du GAC-EPA est de plus en plus important dans le cadre de diverses activités qui sont cruciales pour le bon fonctionnement de l’Organisation.</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Dans un avenir proche, nous allons devoir poursuivre nos activités dans des conditions difficiles, mais je suis sûr que nous pourrons jouer un rôle décisif dans la vie du CERN grâce à notre engagement et à notre expertise.</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800" b="0" i="0" u="none" strike="noStrike" cap="none" normalizeH="0" baseline="0">
                <a:ln>
                  <a:noFill/>
                </a:ln>
                <a:solidFill>
                  <a:schemeClr val="tx1"/>
                </a:solidFill>
                <a:effectLst/>
                <a:latin typeface="Arial" panose="020B0604020202020204" pitchFamily="34" charset="0"/>
              </a:rPr>
              <a:t/>
            </a:r>
            <a:br>
              <a:rPr kumimoji="0" lang="en-CH" altLang="en-CH" sz="1800" b="0" i="0" u="none" strike="noStrike" cap="none" normalizeH="0" baseline="0">
                <a:ln>
                  <a:noFill/>
                </a:ln>
                <a:solidFill>
                  <a:schemeClr val="tx1"/>
                </a:solidFill>
                <a:effectLst/>
                <a:latin typeface="Arial" panose="020B0604020202020204" pitchFamily="34" charset="0"/>
              </a:rPr>
            </a:br>
            <a:endParaRPr kumimoji="0" lang="en-CH" altLang="en-CH" sz="1800" b="0" i="0" u="none" strike="noStrike" cap="none" normalizeH="0" baseline="0">
              <a:ln>
                <a:noFill/>
              </a:ln>
              <a:solidFill>
                <a:schemeClr val="tx1"/>
              </a:solidFill>
              <a:effectLst/>
              <a:latin typeface="Arial" panose="020B0604020202020204" pitchFamily="34" charset="0"/>
            </a:endParaRPr>
          </a:p>
        </p:txBody>
      </p:sp>
      <p:pic>
        <p:nvPicPr>
          <p:cNvPr id="1028" name="Picture 4">
            <a:extLst>
              <a:ext uri="{FF2B5EF4-FFF2-40B4-BE49-F238E27FC236}">
                <a16:creationId xmlns:a16="http://schemas.microsoft.com/office/drawing/2014/main" id="{DF9DCECD-3251-244B-85C3-210A294949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781900"/>
            <a:ext cx="889000" cy="1016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a:extLst>
              <a:ext uri="{FF2B5EF4-FFF2-40B4-BE49-F238E27FC236}">
                <a16:creationId xmlns:a16="http://schemas.microsoft.com/office/drawing/2014/main" id="{EA0A1EED-2685-CB46-B4C3-9AF1413DC2D2}"/>
              </a:ext>
            </a:extLst>
          </p:cNvPr>
          <p:cNvSpPr>
            <a:spLocks noChangeArrowheads="1"/>
          </p:cNvSpPr>
          <p:nvPr/>
        </p:nvSpPr>
        <p:spPr bwMode="auto">
          <a:xfrm>
            <a:off x="304800" y="304800"/>
            <a:ext cx="13004800" cy="457200"/>
          </a:xfrm>
          <a:prstGeom prst="rect">
            <a:avLst/>
          </a:prstGeom>
          <a:solidFill>
            <a:srgbClr val="D6D6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165444750" numCol="1" anchor="ctr" anchorCtr="0" compatLnSpc="1">
            <a:prstTxWarp prst="textNoShape">
              <a:avLst/>
            </a:prstTxWarp>
            <a:spAutoFit/>
          </a:bodyPr>
          <a:lstStyle>
            <a:lvl1pPr eaLnBrk="0" fontAlgn="base">
              <a:spcBef>
                <a:spcPct val="0"/>
              </a:spcBef>
              <a:spcAft>
                <a:spcPct val="0"/>
              </a:spcAft>
              <a:defRPr>
                <a:solidFill>
                  <a:schemeClr val="tx1"/>
                </a:solidFill>
                <a:latin typeface="Arial" panose="020B0604020202020204" pitchFamily="34" charset="0"/>
              </a:defRPr>
            </a:lvl1pPr>
            <a:lvl2pPr marL="457200" eaLnBrk="0" fontAlgn="base">
              <a:spcBef>
                <a:spcPct val="0"/>
              </a:spcBef>
              <a:spcAft>
                <a:spcPct val="0"/>
              </a:spcAft>
              <a:defRPr>
                <a:solidFill>
                  <a:schemeClr val="tx1"/>
                </a:solidFill>
                <a:latin typeface="Arial" panose="020B0604020202020204" pitchFamily="34" charset="0"/>
              </a:defRPr>
            </a:lvl2pPr>
            <a:lvl3pPr marL="914400" eaLnBrk="0" fontAlgn="base">
              <a:spcBef>
                <a:spcPct val="0"/>
              </a:spcBef>
              <a:spcAft>
                <a:spcPct val="0"/>
              </a:spcAft>
              <a:defRPr>
                <a:solidFill>
                  <a:schemeClr val="tx1"/>
                </a:solidFill>
                <a:latin typeface="Arial" panose="020B0604020202020204" pitchFamily="34" charset="0"/>
              </a:defRPr>
            </a:lvl3pPr>
            <a:lvl4pPr marL="1371600" eaLnBrk="0" fontAlgn="base">
              <a:spcBef>
                <a:spcPct val="0"/>
              </a:spcBef>
              <a:spcAft>
                <a:spcPct val="0"/>
              </a:spcAft>
              <a:defRPr>
                <a:solidFill>
                  <a:schemeClr val="tx1"/>
                </a:solidFill>
                <a:latin typeface="Arial" panose="020B0604020202020204" pitchFamily="34" charset="0"/>
              </a:defRPr>
            </a:lvl4pPr>
            <a:lvl5pPr marL="1828800" eaLnBrk="0" fontAlgn="base">
              <a:spcBef>
                <a:spcPct val="0"/>
              </a:spcBef>
              <a:spcAft>
                <a:spcPct val="0"/>
              </a:spcAft>
              <a:defRPr>
                <a:solidFill>
                  <a:schemeClr val="tx1"/>
                </a:solidFill>
                <a:latin typeface="Arial" panose="020B0604020202020204" pitchFamily="34" charset="0"/>
              </a:defRPr>
            </a:lvl5pPr>
            <a:lvl6pPr marL="2286000" eaLnBrk="0" fontAlgn="base">
              <a:spcBef>
                <a:spcPct val="0"/>
              </a:spcBef>
              <a:spcAft>
                <a:spcPct val="0"/>
              </a:spcAft>
              <a:defRPr>
                <a:solidFill>
                  <a:schemeClr val="tx1"/>
                </a:solidFill>
                <a:latin typeface="Arial" panose="020B0604020202020204" pitchFamily="34" charset="0"/>
              </a:defRPr>
            </a:lvl6pPr>
            <a:lvl7pPr marL="2743200" eaLnBrk="0" fontAlgn="base">
              <a:spcBef>
                <a:spcPct val="0"/>
              </a:spcBef>
              <a:spcAft>
                <a:spcPct val="0"/>
              </a:spcAft>
              <a:defRPr>
                <a:solidFill>
                  <a:schemeClr val="tx1"/>
                </a:solidFill>
                <a:latin typeface="Arial" panose="020B0604020202020204" pitchFamily="34" charset="0"/>
              </a:defRPr>
            </a:lvl7pPr>
            <a:lvl8pPr marL="3200400" eaLnBrk="0" fontAlgn="base">
              <a:spcBef>
                <a:spcPct val="0"/>
              </a:spcBef>
              <a:spcAft>
                <a:spcPct val="0"/>
              </a:spcAft>
              <a:defRPr>
                <a:solidFill>
                  <a:schemeClr val="tx1"/>
                </a:solidFill>
                <a:latin typeface="Arial" panose="020B0604020202020204" pitchFamily="34" charset="0"/>
              </a:defRPr>
            </a:lvl8pPr>
            <a:lvl9pPr marL="3657600" eaLnBrk="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2200" b="0" i="0" u="none" strike="noStrike" cap="none" normalizeH="0" baseline="0">
                <a:ln>
                  <a:noFill/>
                </a:ln>
                <a:solidFill>
                  <a:srgbClr val="266626"/>
                </a:solidFill>
                <a:effectLst/>
                <a:latin typeface="DejaVuSans"/>
              </a:rPr>
              <a:t>Le mot du President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100" b="0" i="0" u="none" strike="noStrike" cap="none" normalizeH="0" baseline="0">
                <a:ln>
                  <a:noFill/>
                </a:ln>
                <a:solidFill>
                  <a:schemeClr val="tx1"/>
                </a:solidFill>
                <a:effectLst/>
              </a:rPr>
              <a:t>  </a:t>
            </a:r>
            <a:r>
              <a:rPr kumimoji="0" lang="en-CH" altLang="en-CH" sz="6400" b="0" i="0" u="none" strike="noStrike" cap="none" normalizeH="0" baseline="0">
                <a:ln>
                  <a:noFill/>
                </a:ln>
                <a:solidFill>
                  <a:schemeClr val="tx1"/>
                </a:solidFill>
                <a:effectLst/>
              </a:rPr>
              <a:t>    </a:t>
            </a:r>
            <a:r>
              <a:rPr kumimoji="0" lang="en-CH" altLang="en-CH" sz="1800" b="0" i="0" u="none" strike="noStrike" cap="none" normalizeH="0" baseline="0">
                <a:ln>
                  <a:noFill/>
                </a:ln>
                <a:solidFill>
                  <a:schemeClr val="tx1"/>
                </a:solidFill>
                <a:effectLst/>
                <a:latin typeface="Arial" panose="020B0604020202020204" pitchFamily="34" charset="0"/>
              </a:rPr>
              <a:t>Enrico CHIAVERI</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collègues.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Chers membres du GAC-EPA, Tout d’abord, en cette période dramatique que nous vivons, je voudrais vous souhaiter santé, sérénité et paix pour vous et pour toutes vos familles.</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L’activité du comité, même dans des conditions très difficiles, s’est poursuivie avec beaucoup de dynamisme et d’efficacité.</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Nous avons été confrontés à des problèmes liés à l’assurance maladie concernant le conjoint survivant et à l’activité du Fonds de pension avec la possibilité d’un achat de la pension de conjoint survivant ; voir Avis de recherche (page 8-9).</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En étroite collaboration avec l’Association du personnel, nos représentants ont apporté une contribution fondamentale à la résolution ou au règlement de plusieurs de ces problèmes, faisant preuve de compétence et de dévouement.</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Je réalise avec une grande satisfaction, que le rôle du GAC-EPA est de plus en plus important dans le cadre de diverses activités qui sont cruciales pour le bon fonctionnement de l’Organisation.</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a:ln>
                  <a:noFill/>
                </a:ln>
                <a:solidFill>
                  <a:srgbClr val="000000"/>
                </a:solidFill>
                <a:effectLst/>
                <a:latin typeface="DejaVuSansCondensed"/>
              </a:rPr>
              <a:t>Dans un avenir proche, nous allons devoir poursuivre nos activités dans des conditions difficiles, mais je suis sûr que nous pourrons jouer un rôle décisif dans la vie du CERN grâce à notre engagement et à notre expertise.</a:t>
            </a:r>
            <a:endParaRPr kumimoji="0" lang="en-CH" altLang="en-CH"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800" b="0" i="0" u="none" strike="noStrike" cap="none" normalizeH="0" baseline="0">
                <a:ln>
                  <a:noFill/>
                </a:ln>
                <a:solidFill>
                  <a:schemeClr val="tx1"/>
                </a:solidFill>
                <a:effectLst/>
                <a:latin typeface="Arial" panose="020B0604020202020204" pitchFamily="34" charset="0"/>
              </a:rPr>
              <a:t/>
            </a:r>
            <a:br>
              <a:rPr kumimoji="0" lang="en-CH" altLang="en-CH" sz="1800" b="0" i="0" u="none" strike="noStrike" cap="none" normalizeH="0" baseline="0">
                <a:ln>
                  <a:noFill/>
                </a:ln>
                <a:solidFill>
                  <a:schemeClr val="tx1"/>
                </a:solidFill>
                <a:effectLst/>
                <a:latin typeface="Arial" panose="020B0604020202020204" pitchFamily="34" charset="0"/>
              </a:rPr>
            </a:br>
            <a:endParaRPr kumimoji="0" lang="en-CH" altLang="en-CH" sz="1800" b="0" i="0" u="none" strike="noStrike" cap="none" normalizeH="0" baseline="0">
              <a:ln>
                <a:noFill/>
              </a:ln>
              <a:solidFill>
                <a:schemeClr val="tx1"/>
              </a:solidFill>
              <a:effectLst/>
              <a:latin typeface="Arial" panose="020B0604020202020204" pitchFamily="34" charset="0"/>
            </a:endParaRPr>
          </a:p>
        </p:txBody>
      </p:sp>
      <p:pic>
        <p:nvPicPr>
          <p:cNvPr id="1030" name="Picture 6">
            <a:extLst>
              <a:ext uri="{FF2B5EF4-FFF2-40B4-BE49-F238E27FC236}">
                <a16:creationId xmlns:a16="http://schemas.microsoft.com/office/drawing/2014/main" id="{494045B4-E292-504A-AE33-66720BA406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83629500"/>
            <a:ext cx="889000" cy="1016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7F4CE6B-E950-5044-A698-33773184AAC2}"/>
              </a:ext>
            </a:extLst>
          </p:cNvPr>
          <p:cNvSpPr/>
          <p:nvPr/>
        </p:nvSpPr>
        <p:spPr>
          <a:xfrm>
            <a:off x="381000" y="2590800"/>
            <a:ext cx="6121400" cy="6555641"/>
          </a:xfrm>
          <a:prstGeom prst="rect">
            <a:avLst/>
          </a:prstGeom>
        </p:spPr>
        <p:txBody>
          <a:bodyPr wrap="square">
            <a:spAutoFit/>
          </a:bodyPr>
          <a:lstStyle/>
          <a:p>
            <a:pPr algn="just"/>
            <a:r>
              <a:rPr lang="en-GB" sz="1800" dirty="0" err="1">
                <a:latin typeface="DejaVuSansCondensed"/>
                <a:cs typeface="+mn-cs"/>
              </a:rPr>
              <a:t>Chers</a:t>
            </a:r>
            <a:r>
              <a:rPr lang="en-GB" sz="1800" dirty="0">
                <a:latin typeface="DejaVuSansCondensed"/>
                <a:cs typeface="+mn-cs"/>
              </a:rPr>
              <a:t> </a:t>
            </a:r>
            <a:r>
              <a:rPr lang="en-GB" sz="1800" dirty="0" err="1">
                <a:latin typeface="DejaVuSansCondensed"/>
                <a:cs typeface="+mn-cs"/>
              </a:rPr>
              <a:t>collègues</a:t>
            </a:r>
            <a:r>
              <a:rPr lang="en-GB" sz="1800" dirty="0">
                <a:latin typeface="DejaVuSansCondensed"/>
                <a:cs typeface="+mn-cs"/>
              </a:rPr>
              <a:t>.</a:t>
            </a:r>
          </a:p>
          <a:p>
            <a:pPr algn="just"/>
            <a:r>
              <a:rPr lang="en-GB" sz="1800" dirty="0" err="1">
                <a:latin typeface="DejaVuSansCondensed"/>
                <a:cs typeface="+mn-cs"/>
              </a:rPr>
              <a:t>Chers</a:t>
            </a:r>
            <a:r>
              <a:rPr lang="en-GB" sz="1800" dirty="0">
                <a:latin typeface="DejaVuSansCondensed"/>
                <a:cs typeface="+mn-cs"/>
              </a:rPr>
              <a:t> </a:t>
            </a:r>
            <a:r>
              <a:rPr lang="en-GB" sz="1800" dirty="0" err="1">
                <a:latin typeface="DejaVuSansCondensed"/>
                <a:cs typeface="+mn-cs"/>
              </a:rPr>
              <a:t>membres</a:t>
            </a:r>
            <a:r>
              <a:rPr lang="en-GB" sz="1800" dirty="0">
                <a:latin typeface="DejaVuSansCondensed"/>
                <a:cs typeface="+mn-cs"/>
              </a:rPr>
              <a:t> du GAC-EPA, Tout </a:t>
            </a:r>
            <a:r>
              <a:rPr lang="en-GB" sz="1800" dirty="0" err="1">
                <a:latin typeface="DejaVuSansCondensed"/>
                <a:cs typeface="+mn-cs"/>
              </a:rPr>
              <a:t>d’abord</a:t>
            </a:r>
            <a:r>
              <a:rPr lang="en-GB" sz="1800" dirty="0">
                <a:latin typeface="DejaVuSansCondensed"/>
                <a:cs typeface="+mn-cs"/>
              </a:rPr>
              <a:t>, </a:t>
            </a:r>
            <a:r>
              <a:rPr lang="en-GB" sz="1800" dirty="0" err="1">
                <a:latin typeface="DejaVuSansCondensed"/>
                <a:cs typeface="+mn-cs"/>
              </a:rPr>
              <a:t>en</a:t>
            </a:r>
            <a:r>
              <a:rPr lang="en-GB" sz="1800" dirty="0">
                <a:latin typeface="DejaVuSansCondensed"/>
                <a:cs typeface="+mn-cs"/>
              </a:rPr>
              <a:t> </a:t>
            </a:r>
            <a:r>
              <a:rPr lang="en-GB" sz="1800" dirty="0" err="1">
                <a:latin typeface="DejaVuSansCondensed"/>
                <a:cs typeface="+mn-cs"/>
              </a:rPr>
              <a:t>cette</a:t>
            </a:r>
            <a:r>
              <a:rPr lang="en-GB" sz="1800" dirty="0">
                <a:latin typeface="DejaVuSansCondensed"/>
                <a:cs typeface="+mn-cs"/>
              </a:rPr>
              <a:t> </a:t>
            </a:r>
            <a:r>
              <a:rPr lang="en-GB" sz="1800" dirty="0" err="1">
                <a:latin typeface="DejaVuSansCondensed"/>
                <a:cs typeface="+mn-cs"/>
              </a:rPr>
              <a:t>période</a:t>
            </a:r>
            <a:r>
              <a:rPr lang="en-GB" sz="1800" dirty="0">
                <a:latin typeface="DejaVuSansCondensed"/>
                <a:cs typeface="+mn-cs"/>
              </a:rPr>
              <a:t> </a:t>
            </a:r>
            <a:r>
              <a:rPr lang="en-GB" sz="1800" dirty="0" err="1">
                <a:latin typeface="DejaVuSansCondensed"/>
                <a:cs typeface="+mn-cs"/>
              </a:rPr>
              <a:t>dramatique</a:t>
            </a:r>
            <a:r>
              <a:rPr lang="en-GB" sz="1800" dirty="0">
                <a:latin typeface="DejaVuSansCondensed"/>
                <a:cs typeface="+mn-cs"/>
              </a:rPr>
              <a:t> que nous </a:t>
            </a:r>
            <a:r>
              <a:rPr lang="en-GB" sz="1800" dirty="0" err="1">
                <a:latin typeface="DejaVuSansCondensed"/>
                <a:cs typeface="+mn-cs"/>
              </a:rPr>
              <a:t>vivons</a:t>
            </a:r>
            <a:r>
              <a:rPr lang="en-GB" sz="1800" dirty="0">
                <a:latin typeface="DejaVuSansCondensed"/>
                <a:cs typeface="+mn-cs"/>
              </a:rPr>
              <a:t>, je </a:t>
            </a:r>
            <a:r>
              <a:rPr lang="en-GB" sz="1800" dirty="0" err="1">
                <a:latin typeface="DejaVuSansCondensed"/>
                <a:cs typeface="+mn-cs"/>
              </a:rPr>
              <a:t>voudrais</a:t>
            </a:r>
            <a:r>
              <a:rPr lang="en-GB" sz="1800" dirty="0">
                <a:latin typeface="DejaVuSansCondensed"/>
                <a:cs typeface="+mn-cs"/>
              </a:rPr>
              <a:t> </a:t>
            </a:r>
            <a:r>
              <a:rPr lang="en-GB" sz="1800" dirty="0" err="1">
                <a:latin typeface="DejaVuSansCondensed"/>
                <a:cs typeface="+mn-cs"/>
              </a:rPr>
              <a:t>vous</a:t>
            </a:r>
            <a:r>
              <a:rPr lang="en-GB" sz="1800" dirty="0">
                <a:latin typeface="DejaVuSansCondensed"/>
                <a:cs typeface="+mn-cs"/>
              </a:rPr>
              <a:t> </a:t>
            </a:r>
            <a:r>
              <a:rPr lang="en-GB" sz="1800" dirty="0" err="1">
                <a:latin typeface="DejaVuSansCondensed"/>
                <a:cs typeface="+mn-cs"/>
              </a:rPr>
              <a:t>souhaiter</a:t>
            </a:r>
            <a:r>
              <a:rPr lang="en-GB" sz="1800" dirty="0">
                <a:latin typeface="DejaVuSansCondensed"/>
                <a:cs typeface="+mn-cs"/>
              </a:rPr>
              <a:t> </a:t>
            </a:r>
            <a:r>
              <a:rPr lang="en-GB" sz="1800" dirty="0" err="1">
                <a:latin typeface="DejaVuSansCondensed"/>
                <a:cs typeface="+mn-cs"/>
              </a:rPr>
              <a:t>santé</a:t>
            </a:r>
            <a:r>
              <a:rPr lang="en-GB" sz="1800" dirty="0">
                <a:latin typeface="DejaVuSansCondensed"/>
                <a:cs typeface="+mn-cs"/>
              </a:rPr>
              <a:t>, </a:t>
            </a:r>
            <a:r>
              <a:rPr lang="en-GB" sz="1800" dirty="0" err="1">
                <a:latin typeface="DejaVuSansCondensed"/>
                <a:cs typeface="+mn-cs"/>
              </a:rPr>
              <a:t>sérénité</a:t>
            </a:r>
            <a:r>
              <a:rPr lang="en-GB" sz="1800" dirty="0">
                <a:latin typeface="DejaVuSansCondensed"/>
                <a:cs typeface="+mn-cs"/>
              </a:rPr>
              <a:t> et </a:t>
            </a:r>
            <a:r>
              <a:rPr lang="en-GB" sz="1800" dirty="0" err="1">
                <a:latin typeface="DejaVuSansCondensed"/>
                <a:cs typeface="+mn-cs"/>
              </a:rPr>
              <a:t>paix</a:t>
            </a:r>
            <a:r>
              <a:rPr lang="en-GB" sz="1800" dirty="0">
                <a:latin typeface="DejaVuSansCondensed"/>
                <a:cs typeface="+mn-cs"/>
              </a:rPr>
              <a:t> pour </a:t>
            </a:r>
            <a:r>
              <a:rPr lang="en-GB" sz="1800" dirty="0" err="1">
                <a:latin typeface="DejaVuSansCondensed"/>
                <a:cs typeface="+mn-cs"/>
              </a:rPr>
              <a:t>vous</a:t>
            </a:r>
            <a:r>
              <a:rPr lang="en-GB" sz="1800" dirty="0">
                <a:latin typeface="DejaVuSansCondensed"/>
                <a:cs typeface="+mn-cs"/>
              </a:rPr>
              <a:t> et pour </a:t>
            </a:r>
            <a:r>
              <a:rPr lang="en-GB" sz="1800" dirty="0" err="1">
                <a:latin typeface="DejaVuSansCondensed"/>
                <a:cs typeface="+mn-cs"/>
              </a:rPr>
              <a:t>toutes</a:t>
            </a:r>
            <a:r>
              <a:rPr lang="en-GB" sz="1800" dirty="0">
                <a:latin typeface="DejaVuSansCondensed"/>
                <a:cs typeface="+mn-cs"/>
              </a:rPr>
              <a:t> </a:t>
            </a:r>
            <a:r>
              <a:rPr lang="en-GB" sz="1800" dirty="0" err="1">
                <a:latin typeface="DejaVuSansCondensed"/>
                <a:cs typeface="+mn-cs"/>
              </a:rPr>
              <a:t>vos</a:t>
            </a:r>
            <a:r>
              <a:rPr lang="en-GB" sz="1800" dirty="0">
                <a:latin typeface="DejaVuSansCondensed"/>
                <a:cs typeface="+mn-cs"/>
              </a:rPr>
              <a:t> </a:t>
            </a:r>
            <a:r>
              <a:rPr lang="en-GB" sz="1800" dirty="0" err="1">
                <a:latin typeface="DejaVuSansCondensed"/>
                <a:cs typeface="+mn-cs"/>
              </a:rPr>
              <a:t>familles</a:t>
            </a:r>
            <a:r>
              <a:rPr lang="en-GB" sz="1800" dirty="0">
                <a:latin typeface="DejaVuSansCondensed"/>
                <a:cs typeface="+mn-cs"/>
              </a:rPr>
              <a:t>.</a:t>
            </a:r>
          </a:p>
          <a:p>
            <a:pPr algn="just"/>
            <a:r>
              <a:rPr lang="en-GB" sz="1800" dirty="0" err="1">
                <a:latin typeface="DejaVuSansCondensed"/>
                <a:cs typeface="+mn-cs"/>
              </a:rPr>
              <a:t>L’activité</a:t>
            </a:r>
            <a:r>
              <a:rPr lang="en-GB" sz="1800" dirty="0">
                <a:latin typeface="DejaVuSansCondensed"/>
                <a:cs typeface="+mn-cs"/>
              </a:rPr>
              <a:t> du </a:t>
            </a:r>
            <a:r>
              <a:rPr lang="en-GB" sz="1800" dirty="0" err="1">
                <a:latin typeface="DejaVuSansCondensed"/>
                <a:cs typeface="+mn-cs"/>
              </a:rPr>
              <a:t>comité</a:t>
            </a:r>
            <a:r>
              <a:rPr lang="en-GB" sz="1800" dirty="0">
                <a:latin typeface="DejaVuSansCondensed"/>
                <a:cs typeface="+mn-cs"/>
              </a:rPr>
              <a:t>, </a:t>
            </a:r>
            <a:r>
              <a:rPr lang="en-GB" sz="1800" dirty="0" err="1">
                <a:latin typeface="DejaVuSansCondensed"/>
                <a:cs typeface="+mn-cs"/>
              </a:rPr>
              <a:t>même</a:t>
            </a:r>
            <a:r>
              <a:rPr lang="en-GB" sz="1800" dirty="0">
                <a:latin typeface="DejaVuSansCondensed"/>
                <a:cs typeface="+mn-cs"/>
              </a:rPr>
              <a:t> dans des conditions </a:t>
            </a:r>
            <a:r>
              <a:rPr lang="en-GB" sz="1800" dirty="0" err="1">
                <a:latin typeface="DejaVuSansCondensed"/>
                <a:cs typeface="+mn-cs"/>
              </a:rPr>
              <a:t>très</a:t>
            </a:r>
            <a:r>
              <a:rPr lang="en-GB" sz="1800" dirty="0">
                <a:latin typeface="DejaVuSansCondensed"/>
                <a:cs typeface="+mn-cs"/>
              </a:rPr>
              <a:t> </a:t>
            </a:r>
            <a:r>
              <a:rPr lang="en-GB" sz="1800" dirty="0" err="1">
                <a:latin typeface="DejaVuSansCondensed"/>
                <a:cs typeface="+mn-cs"/>
              </a:rPr>
              <a:t>difficiles</a:t>
            </a:r>
            <a:r>
              <a:rPr lang="en-GB" sz="1800" dirty="0">
                <a:latin typeface="DejaVuSansCondensed"/>
                <a:cs typeface="+mn-cs"/>
              </a:rPr>
              <a:t>, </a:t>
            </a:r>
            <a:r>
              <a:rPr lang="en-GB" sz="1800" dirty="0" err="1">
                <a:latin typeface="DejaVuSansCondensed"/>
                <a:cs typeface="+mn-cs"/>
              </a:rPr>
              <a:t>s’est</a:t>
            </a:r>
            <a:r>
              <a:rPr lang="en-GB" sz="1800" dirty="0">
                <a:latin typeface="DejaVuSansCondensed"/>
                <a:cs typeface="+mn-cs"/>
              </a:rPr>
              <a:t> </a:t>
            </a:r>
            <a:r>
              <a:rPr lang="en-GB" sz="1800" dirty="0" err="1">
                <a:latin typeface="DejaVuSansCondensed"/>
                <a:cs typeface="+mn-cs"/>
              </a:rPr>
              <a:t>poursuivie</a:t>
            </a:r>
            <a:r>
              <a:rPr lang="en-GB" sz="1800" dirty="0">
                <a:latin typeface="DejaVuSansCondensed"/>
                <a:cs typeface="+mn-cs"/>
              </a:rPr>
              <a:t> avec beaucoup de </a:t>
            </a:r>
            <a:r>
              <a:rPr lang="en-GB" sz="1800" dirty="0" err="1">
                <a:latin typeface="DejaVuSansCondensed"/>
                <a:cs typeface="+mn-cs"/>
              </a:rPr>
              <a:t>dynamisme</a:t>
            </a:r>
            <a:r>
              <a:rPr lang="en-GB" sz="1800" dirty="0">
                <a:latin typeface="DejaVuSansCondensed"/>
                <a:cs typeface="+mn-cs"/>
              </a:rPr>
              <a:t> et </a:t>
            </a:r>
            <a:r>
              <a:rPr lang="en-GB" sz="1800" dirty="0" err="1">
                <a:latin typeface="DejaVuSansCondensed"/>
                <a:cs typeface="+mn-cs"/>
              </a:rPr>
              <a:t>d’efficacité</a:t>
            </a:r>
            <a:r>
              <a:rPr lang="en-GB" sz="1800" dirty="0">
                <a:latin typeface="DejaVuSansCondensed"/>
                <a:cs typeface="+mn-cs"/>
              </a:rPr>
              <a:t>.</a:t>
            </a:r>
          </a:p>
          <a:p>
            <a:pPr algn="just"/>
            <a:r>
              <a:rPr lang="en-GB" sz="1800" dirty="0">
                <a:latin typeface="DejaVuSansCondensed"/>
                <a:cs typeface="+mn-cs"/>
              </a:rPr>
              <a:t>Nous </a:t>
            </a:r>
            <a:r>
              <a:rPr lang="en-GB" sz="1800" dirty="0" err="1">
                <a:latin typeface="DejaVuSansCondensed"/>
                <a:cs typeface="+mn-cs"/>
              </a:rPr>
              <a:t>avons</a:t>
            </a:r>
            <a:r>
              <a:rPr lang="en-GB" sz="1800" dirty="0">
                <a:latin typeface="DejaVuSansCondensed"/>
                <a:cs typeface="+mn-cs"/>
              </a:rPr>
              <a:t> </a:t>
            </a:r>
            <a:r>
              <a:rPr lang="en-GB" sz="1800" dirty="0" err="1">
                <a:latin typeface="DejaVuSansCondensed"/>
                <a:cs typeface="+mn-cs"/>
              </a:rPr>
              <a:t>été</a:t>
            </a:r>
            <a:r>
              <a:rPr lang="en-GB" sz="1800" dirty="0">
                <a:latin typeface="DejaVuSansCondensed"/>
                <a:cs typeface="+mn-cs"/>
              </a:rPr>
              <a:t> </a:t>
            </a:r>
            <a:r>
              <a:rPr lang="en-GB" sz="1800" dirty="0" err="1">
                <a:latin typeface="DejaVuSansCondensed"/>
                <a:cs typeface="+mn-cs"/>
              </a:rPr>
              <a:t>confrontés</a:t>
            </a:r>
            <a:r>
              <a:rPr lang="en-GB" sz="1800" dirty="0">
                <a:latin typeface="DejaVuSansCondensed"/>
                <a:cs typeface="+mn-cs"/>
              </a:rPr>
              <a:t> </a:t>
            </a:r>
            <a:r>
              <a:rPr lang="en-GB" sz="1800" dirty="0" err="1">
                <a:latin typeface="DejaVuSansCondensed"/>
                <a:cs typeface="+mn-cs"/>
              </a:rPr>
              <a:t>à</a:t>
            </a:r>
            <a:r>
              <a:rPr lang="en-GB" sz="1800" dirty="0">
                <a:latin typeface="DejaVuSansCondensed"/>
                <a:cs typeface="+mn-cs"/>
              </a:rPr>
              <a:t> des </a:t>
            </a:r>
            <a:r>
              <a:rPr lang="en-GB" sz="1800" dirty="0" err="1">
                <a:latin typeface="DejaVuSansCondensed"/>
                <a:cs typeface="+mn-cs"/>
              </a:rPr>
              <a:t>problèmes</a:t>
            </a:r>
            <a:r>
              <a:rPr lang="en-GB" sz="1800" dirty="0">
                <a:latin typeface="DejaVuSansCondensed"/>
                <a:cs typeface="+mn-cs"/>
              </a:rPr>
              <a:t> </a:t>
            </a:r>
            <a:r>
              <a:rPr lang="en-GB" sz="1800" dirty="0" err="1">
                <a:latin typeface="DejaVuSansCondensed"/>
                <a:cs typeface="+mn-cs"/>
              </a:rPr>
              <a:t>liés</a:t>
            </a:r>
            <a:r>
              <a:rPr lang="en-GB" sz="1800" dirty="0">
                <a:latin typeface="DejaVuSansCondensed"/>
                <a:cs typeface="+mn-cs"/>
              </a:rPr>
              <a:t> </a:t>
            </a:r>
            <a:r>
              <a:rPr lang="en-GB" sz="1800" dirty="0" err="1">
                <a:latin typeface="DejaVuSansCondensed"/>
                <a:cs typeface="+mn-cs"/>
              </a:rPr>
              <a:t>à</a:t>
            </a:r>
            <a:r>
              <a:rPr lang="en-GB" sz="1800" dirty="0">
                <a:latin typeface="DejaVuSansCondensed"/>
                <a:cs typeface="+mn-cs"/>
              </a:rPr>
              <a:t> </a:t>
            </a:r>
            <a:r>
              <a:rPr lang="en-GB" sz="1800" dirty="0" err="1">
                <a:latin typeface="DejaVuSansCondensed"/>
                <a:cs typeface="+mn-cs"/>
              </a:rPr>
              <a:t>l’assurance</a:t>
            </a:r>
            <a:r>
              <a:rPr lang="en-GB" sz="1800" dirty="0">
                <a:latin typeface="DejaVuSansCondensed"/>
                <a:cs typeface="+mn-cs"/>
              </a:rPr>
              <a:t> </a:t>
            </a:r>
            <a:r>
              <a:rPr lang="en-GB" sz="1800" dirty="0" err="1">
                <a:latin typeface="DejaVuSansCondensed"/>
                <a:cs typeface="+mn-cs"/>
              </a:rPr>
              <a:t>maladie</a:t>
            </a:r>
            <a:r>
              <a:rPr lang="en-GB" sz="1800" dirty="0">
                <a:latin typeface="DejaVuSansCondensed"/>
                <a:cs typeface="+mn-cs"/>
              </a:rPr>
              <a:t> </a:t>
            </a:r>
            <a:r>
              <a:rPr lang="en-GB" sz="1800" dirty="0" err="1">
                <a:latin typeface="DejaVuSansCondensed"/>
                <a:cs typeface="+mn-cs"/>
              </a:rPr>
              <a:t>concernant</a:t>
            </a:r>
            <a:r>
              <a:rPr lang="en-GB" sz="1800" dirty="0">
                <a:latin typeface="DejaVuSansCondensed"/>
                <a:cs typeface="+mn-cs"/>
              </a:rPr>
              <a:t> le conjoint survivant et </a:t>
            </a:r>
            <a:r>
              <a:rPr lang="en-GB" sz="1800" dirty="0" err="1">
                <a:latin typeface="DejaVuSansCondensed"/>
                <a:cs typeface="+mn-cs"/>
              </a:rPr>
              <a:t>à</a:t>
            </a:r>
            <a:r>
              <a:rPr lang="en-GB" sz="1800" dirty="0">
                <a:latin typeface="DejaVuSansCondensed"/>
                <a:cs typeface="+mn-cs"/>
              </a:rPr>
              <a:t> </a:t>
            </a:r>
            <a:r>
              <a:rPr lang="en-GB" sz="1800" dirty="0" err="1">
                <a:latin typeface="DejaVuSansCondensed"/>
                <a:cs typeface="+mn-cs"/>
              </a:rPr>
              <a:t>l’activité</a:t>
            </a:r>
            <a:r>
              <a:rPr lang="en-GB" sz="1800" dirty="0">
                <a:latin typeface="DejaVuSansCondensed"/>
                <a:cs typeface="+mn-cs"/>
              </a:rPr>
              <a:t> du Fonds de pension avec la </a:t>
            </a:r>
            <a:r>
              <a:rPr lang="en-GB" sz="1800" dirty="0" err="1">
                <a:latin typeface="DejaVuSansCondensed"/>
                <a:cs typeface="+mn-cs"/>
              </a:rPr>
              <a:t>possibilité</a:t>
            </a:r>
            <a:r>
              <a:rPr lang="en-GB" sz="1800" dirty="0">
                <a:latin typeface="DejaVuSansCondensed"/>
                <a:cs typeface="+mn-cs"/>
              </a:rPr>
              <a:t> d’un </a:t>
            </a:r>
            <a:r>
              <a:rPr lang="en-GB" sz="1800" dirty="0" err="1">
                <a:latin typeface="DejaVuSansCondensed"/>
                <a:cs typeface="+mn-cs"/>
              </a:rPr>
              <a:t>achat</a:t>
            </a:r>
            <a:r>
              <a:rPr lang="en-GB" sz="1800" dirty="0">
                <a:latin typeface="DejaVuSansCondensed"/>
                <a:cs typeface="+mn-cs"/>
              </a:rPr>
              <a:t> de la pension de conjoint survivant ; </a:t>
            </a:r>
            <a:r>
              <a:rPr lang="en-GB" sz="1800" dirty="0" err="1">
                <a:latin typeface="DejaVuSansCondensed"/>
                <a:cs typeface="+mn-cs"/>
              </a:rPr>
              <a:t>voir</a:t>
            </a:r>
            <a:r>
              <a:rPr lang="en-GB" sz="1800" dirty="0">
                <a:latin typeface="DejaVuSansCondensed"/>
                <a:cs typeface="+mn-cs"/>
              </a:rPr>
              <a:t> Avis de recherche (page 8-9).</a:t>
            </a:r>
          </a:p>
          <a:p>
            <a:pPr algn="just"/>
            <a:r>
              <a:rPr lang="en-GB" sz="1800" dirty="0" err="1">
                <a:latin typeface="DejaVuSansCondensed"/>
                <a:cs typeface="+mn-cs"/>
              </a:rPr>
              <a:t>En</a:t>
            </a:r>
            <a:r>
              <a:rPr lang="en-GB" sz="1800" dirty="0">
                <a:latin typeface="DejaVuSansCondensed"/>
                <a:cs typeface="+mn-cs"/>
              </a:rPr>
              <a:t> </a:t>
            </a:r>
            <a:r>
              <a:rPr lang="en-GB" sz="1800" dirty="0" err="1">
                <a:latin typeface="DejaVuSansCondensed"/>
                <a:cs typeface="+mn-cs"/>
              </a:rPr>
              <a:t>étroite</a:t>
            </a:r>
            <a:r>
              <a:rPr lang="en-GB" sz="1800" dirty="0">
                <a:latin typeface="DejaVuSansCondensed"/>
                <a:cs typeface="+mn-cs"/>
              </a:rPr>
              <a:t> collaboration avec </a:t>
            </a:r>
            <a:r>
              <a:rPr lang="en-GB" sz="1800" dirty="0" err="1">
                <a:latin typeface="DejaVuSansCondensed"/>
                <a:cs typeface="+mn-cs"/>
              </a:rPr>
              <a:t>l’Association</a:t>
            </a:r>
            <a:r>
              <a:rPr lang="en-GB" sz="1800" dirty="0">
                <a:latin typeface="DejaVuSansCondensed"/>
                <a:cs typeface="+mn-cs"/>
              </a:rPr>
              <a:t> du personnel, </a:t>
            </a:r>
            <a:r>
              <a:rPr lang="en-GB" sz="1800" dirty="0" err="1">
                <a:latin typeface="DejaVuSansCondensed"/>
                <a:cs typeface="+mn-cs"/>
              </a:rPr>
              <a:t>nos</a:t>
            </a:r>
            <a:r>
              <a:rPr lang="en-GB" sz="1800" dirty="0">
                <a:latin typeface="DejaVuSansCondensed"/>
                <a:cs typeface="+mn-cs"/>
              </a:rPr>
              <a:t> </a:t>
            </a:r>
            <a:r>
              <a:rPr lang="en-GB" sz="1800" dirty="0" err="1">
                <a:latin typeface="DejaVuSansCondensed"/>
                <a:cs typeface="+mn-cs"/>
              </a:rPr>
              <a:t>représentants</a:t>
            </a:r>
            <a:r>
              <a:rPr lang="en-GB" sz="1800" dirty="0">
                <a:latin typeface="DejaVuSansCondensed"/>
                <a:cs typeface="+mn-cs"/>
              </a:rPr>
              <a:t> </a:t>
            </a:r>
            <a:r>
              <a:rPr lang="en-GB" sz="1800" dirty="0" err="1">
                <a:latin typeface="DejaVuSansCondensed"/>
                <a:cs typeface="+mn-cs"/>
              </a:rPr>
              <a:t>ont</a:t>
            </a:r>
            <a:r>
              <a:rPr lang="en-GB" sz="1800" dirty="0">
                <a:latin typeface="DejaVuSansCondensed"/>
                <a:cs typeface="+mn-cs"/>
              </a:rPr>
              <a:t> </a:t>
            </a:r>
            <a:r>
              <a:rPr lang="en-GB" sz="1800" dirty="0" err="1">
                <a:latin typeface="DejaVuSansCondensed"/>
                <a:cs typeface="+mn-cs"/>
              </a:rPr>
              <a:t>apporté</a:t>
            </a:r>
            <a:r>
              <a:rPr lang="en-GB" sz="1800" dirty="0">
                <a:latin typeface="DejaVuSansCondensed"/>
                <a:cs typeface="+mn-cs"/>
              </a:rPr>
              <a:t> </a:t>
            </a:r>
            <a:r>
              <a:rPr lang="en-GB" sz="1800" dirty="0" err="1">
                <a:latin typeface="DejaVuSansCondensed"/>
                <a:cs typeface="+mn-cs"/>
              </a:rPr>
              <a:t>une</a:t>
            </a:r>
            <a:r>
              <a:rPr lang="en-GB" sz="1800" dirty="0">
                <a:latin typeface="DejaVuSansCondensed"/>
                <a:cs typeface="+mn-cs"/>
              </a:rPr>
              <a:t> contribution </a:t>
            </a:r>
            <a:r>
              <a:rPr lang="en-GB" sz="1800" dirty="0" err="1">
                <a:latin typeface="DejaVuSansCondensed"/>
                <a:cs typeface="+mn-cs"/>
              </a:rPr>
              <a:t>fondamentale</a:t>
            </a:r>
            <a:r>
              <a:rPr lang="en-GB" sz="1800" dirty="0">
                <a:latin typeface="DejaVuSansCondensed"/>
                <a:cs typeface="+mn-cs"/>
              </a:rPr>
              <a:t> </a:t>
            </a:r>
            <a:r>
              <a:rPr lang="en-GB" sz="1800" dirty="0" err="1">
                <a:latin typeface="DejaVuSansCondensed"/>
                <a:cs typeface="+mn-cs"/>
              </a:rPr>
              <a:t>à</a:t>
            </a:r>
            <a:r>
              <a:rPr lang="en-GB" sz="1800" dirty="0">
                <a:latin typeface="DejaVuSansCondensed"/>
                <a:cs typeface="+mn-cs"/>
              </a:rPr>
              <a:t> la </a:t>
            </a:r>
            <a:r>
              <a:rPr lang="en-GB" sz="1800" dirty="0" err="1">
                <a:latin typeface="DejaVuSansCondensed"/>
                <a:cs typeface="+mn-cs"/>
              </a:rPr>
              <a:t>résolution</a:t>
            </a:r>
            <a:r>
              <a:rPr lang="en-GB" sz="1800" dirty="0">
                <a:latin typeface="DejaVuSansCondensed"/>
                <a:cs typeface="+mn-cs"/>
              </a:rPr>
              <a:t> </a:t>
            </a:r>
            <a:r>
              <a:rPr lang="en-GB" sz="1800" dirty="0" err="1">
                <a:latin typeface="DejaVuSansCondensed"/>
                <a:cs typeface="+mn-cs"/>
              </a:rPr>
              <a:t>ou</a:t>
            </a:r>
            <a:r>
              <a:rPr lang="en-GB" sz="1800" dirty="0">
                <a:latin typeface="DejaVuSansCondensed"/>
                <a:cs typeface="+mn-cs"/>
              </a:rPr>
              <a:t> au </a:t>
            </a:r>
            <a:r>
              <a:rPr lang="en-GB" sz="1800" dirty="0" err="1">
                <a:latin typeface="DejaVuSansCondensed"/>
                <a:cs typeface="+mn-cs"/>
              </a:rPr>
              <a:t>règlement</a:t>
            </a:r>
            <a:r>
              <a:rPr lang="en-GB" sz="1800" dirty="0">
                <a:latin typeface="DejaVuSansCondensed"/>
                <a:cs typeface="+mn-cs"/>
              </a:rPr>
              <a:t> de </a:t>
            </a:r>
            <a:r>
              <a:rPr lang="en-GB" sz="1800" dirty="0" err="1">
                <a:latin typeface="DejaVuSansCondensed"/>
                <a:cs typeface="+mn-cs"/>
              </a:rPr>
              <a:t>plusieurs</a:t>
            </a:r>
            <a:r>
              <a:rPr lang="en-GB" sz="1800" dirty="0">
                <a:latin typeface="DejaVuSansCondensed"/>
                <a:cs typeface="+mn-cs"/>
              </a:rPr>
              <a:t> de </a:t>
            </a:r>
            <a:r>
              <a:rPr lang="en-GB" sz="1800" dirty="0" err="1">
                <a:latin typeface="DejaVuSansCondensed"/>
                <a:cs typeface="+mn-cs"/>
              </a:rPr>
              <a:t>ces</a:t>
            </a:r>
            <a:r>
              <a:rPr lang="en-GB" sz="1800" dirty="0">
                <a:latin typeface="DejaVuSansCondensed"/>
                <a:cs typeface="+mn-cs"/>
              </a:rPr>
              <a:t> </a:t>
            </a:r>
            <a:r>
              <a:rPr lang="en-GB" sz="1800" dirty="0" err="1">
                <a:latin typeface="DejaVuSansCondensed"/>
                <a:cs typeface="+mn-cs"/>
              </a:rPr>
              <a:t>problèmes</a:t>
            </a:r>
            <a:r>
              <a:rPr lang="en-GB" sz="1800" dirty="0">
                <a:latin typeface="DejaVuSansCondensed"/>
                <a:cs typeface="+mn-cs"/>
              </a:rPr>
              <a:t>, </a:t>
            </a:r>
            <a:r>
              <a:rPr lang="en-GB" sz="1800" dirty="0" err="1">
                <a:latin typeface="DejaVuSansCondensed"/>
                <a:cs typeface="+mn-cs"/>
              </a:rPr>
              <a:t>faisant</a:t>
            </a:r>
            <a:r>
              <a:rPr lang="en-GB" sz="1800" dirty="0">
                <a:latin typeface="DejaVuSansCondensed"/>
                <a:cs typeface="+mn-cs"/>
              </a:rPr>
              <a:t> </a:t>
            </a:r>
            <a:r>
              <a:rPr lang="en-GB" sz="1800" dirty="0" err="1">
                <a:latin typeface="DejaVuSansCondensed"/>
                <a:cs typeface="+mn-cs"/>
              </a:rPr>
              <a:t>preuve</a:t>
            </a:r>
            <a:r>
              <a:rPr lang="en-GB" sz="1800" dirty="0">
                <a:latin typeface="DejaVuSansCondensed"/>
                <a:cs typeface="+mn-cs"/>
              </a:rPr>
              <a:t> de </a:t>
            </a:r>
            <a:r>
              <a:rPr lang="en-GB" sz="1800" dirty="0" err="1">
                <a:latin typeface="DejaVuSansCondensed"/>
                <a:cs typeface="+mn-cs"/>
              </a:rPr>
              <a:t>compétence</a:t>
            </a:r>
            <a:r>
              <a:rPr lang="en-GB" sz="1800" dirty="0">
                <a:latin typeface="DejaVuSansCondensed"/>
                <a:cs typeface="+mn-cs"/>
              </a:rPr>
              <a:t> et de </a:t>
            </a:r>
            <a:r>
              <a:rPr lang="en-GB" sz="1800" dirty="0" err="1">
                <a:latin typeface="DejaVuSansCondensed"/>
                <a:cs typeface="+mn-cs"/>
              </a:rPr>
              <a:t>dévouement</a:t>
            </a:r>
            <a:r>
              <a:rPr lang="en-GB" sz="1800" dirty="0">
                <a:latin typeface="DejaVuSansCondensed"/>
                <a:cs typeface="+mn-cs"/>
              </a:rPr>
              <a:t>.</a:t>
            </a:r>
          </a:p>
          <a:p>
            <a:pPr algn="just"/>
            <a:r>
              <a:rPr lang="en-GB" sz="1800" dirty="0">
                <a:latin typeface="DejaVuSansCondensed"/>
                <a:cs typeface="+mn-cs"/>
              </a:rPr>
              <a:t>Je </a:t>
            </a:r>
            <a:r>
              <a:rPr lang="en-GB" sz="1800" dirty="0" err="1">
                <a:latin typeface="DejaVuSansCondensed"/>
                <a:cs typeface="+mn-cs"/>
              </a:rPr>
              <a:t>réalise</a:t>
            </a:r>
            <a:r>
              <a:rPr lang="en-GB" sz="1800" dirty="0">
                <a:latin typeface="DejaVuSansCondensed"/>
                <a:cs typeface="+mn-cs"/>
              </a:rPr>
              <a:t> avec </a:t>
            </a:r>
            <a:r>
              <a:rPr lang="en-GB" sz="1800" dirty="0" err="1">
                <a:latin typeface="DejaVuSansCondensed"/>
                <a:cs typeface="+mn-cs"/>
              </a:rPr>
              <a:t>une</a:t>
            </a:r>
            <a:r>
              <a:rPr lang="en-GB" sz="1800" dirty="0">
                <a:latin typeface="DejaVuSansCondensed"/>
                <a:cs typeface="+mn-cs"/>
              </a:rPr>
              <a:t> </a:t>
            </a:r>
            <a:r>
              <a:rPr lang="en-GB" sz="1800" dirty="0" err="1">
                <a:latin typeface="DejaVuSansCondensed"/>
                <a:cs typeface="+mn-cs"/>
              </a:rPr>
              <a:t>grande</a:t>
            </a:r>
            <a:r>
              <a:rPr lang="en-GB" sz="1800" dirty="0">
                <a:latin typeface="DejaVuSansCondensed"/>
                <a:cs typeface="+mn-cs"/>
              </a:rPr>
              <a:t> satisfaction, que le </a:t>
            </a:r>
            <a:r>
              <a:rPr lang="en-GB" sz="1800" dirty="0" err="1">
                <a:latin typeface="DejaVuSansCondensed"/>
                <a:cs typeface="+mn-cs"/>
              </a:rPr>
              <a:t>rôle</a:t>
            </a:r>
            <a:r>
              <a:rPr lang="en-GB" sz="1800" dirty="0">
                <a:latin typeface="DejaVuSansCondensed"/>
                <a:cs typeface="+mn-cs"/>
              </a:rPr>
              <a:t> du GAC-EPA </a:t>
            </a:r>
            <a:r>
              <a:rPr lang="en-GB" sz="1800" dirty="0" err="1">
                <a:latin typeface="DejaVuSansCondensed"/>
                <a:cs typeface="+mn-cs"/>
              </a:rPr>
              <a:t>est</a:t>
            </a:r>
            <a:r>
              <a:rPr lang="en-GB" sz="1800" dirty="0">
                <a:latin typeface="DejaVuSansCondensed"/>
                <a:cs typeface="+mn-cs"/>
              </a:rPr>
              <a:t> de plus </a:t>
            </a:r>
            <a:r>
              <a:rPr lang="en-GB" sz="1800" dirty="0" err="1">
                <a:latin typeface="DejaVuSansCondensed"/>
                <a:cs typeface="+mn-cs"/>
              </a:rPr>
              <a:t>en</a:t>
            </a:r>
            <a:r>
              <a:rPr lang="en-GB" sz="1800" dirty="0">
                <a:latin typeface="DejaVuSansCondensed"/>
                <a:cs typeface="+mn-cs"/>
              </a:rPr>
              <a:t> plus important dans le cadre de </a:t>
            </a:r>
            <a:r>
              <a:rPr lang="en-GB" sz="1800" dirty="0" err="1">
                <a:latin typeface="DejaVuSansCondensed"/>
                <a:cs typeface="+mn-cs"/>
              </a:rPr>
              <a:t>diverses</a:t>
            </a:r>
            <a:r>
              <a:rPr lang="en-GB" sz="1800" dirty="0">
                <a:latin typeface="DejaVuSansCondensed"/>
                <a:cs typeface="+mn-cs"/>
              </a:rPr>
              <a:t> </a:t>
            </a:r>
            <a:r>
              <a:rPr lang="en-GB" sz="1800" dirty="0" err="1">
                <a:latin typeface="DejaVuSansCondensed"/>
                <a:cs typeface="+mn-cs"/>
              </a:rPr>
              <a:t>activités</a:t>
            </a:r>
            <a:r>
              <a:rPr lang="en-GB" sz="1800" dirty="0">
                <a:latin typeface="DejaVuSansCondensed"/>
                <a:cs typeface="+mn-cs"/>
              </a:rPr>
              <a:t> qui </a:t>
            </a:r>
            <a:r>
              <a:rPr lang="en-GB" sz="1800" dirty="0" err="1">
                <a:latin typeface="DejaVuSansCondensed"/>
                <a:cs typeface="+mn-cs"/>
              </a:rPr>
              <a:t>sont</a:t>
            </a:r>
            <a:r>
              <a:rPr lang="en-GB" sz="1800" dirty="0">
                <a:latin typeface="DejaVuSansCondensed"/>
                <a:cs typeface="+mn-cs"/>
              </a:rPr>
              <a:t> </a:t>
            </a:r>
            <a:r>
              <a:rPr lang="en-GB" sz="1800" dirty="0" err="1">
                <a:latin typeface="DejaVuSansCondensed"/>
                <a:cs typeface="+mn-cs"/>
              </a:rPr>
              <a:t>cruciales</a:t>
            </a:r>
            <a:r>
              <a:rPr lang="en-GB" sz="1800" dirty="0">
                <a:latin typeface="DejaVuSansCondensed"/>
                <a:cs typeface="+mn-cs"/>
              </a:rPr>
              <a:t> pour le bon </a:t>
            </a:r>
            <a:r>
              <a:rPr lang="en-GB" sz="1800" dirty="0" err="1">
                <a:latin typeface="DejaVuSansCondensed"/>
                <a:cs typeface="+mn-cs"/>
              </a:rPr>
              <a:t>fonctionnement</a:t>
            </a:r>
            <a:r>
              <a:rPr lang="en-GB" sz="1800" dirty="0">
                <a:latin typeface="DejaVuSansCondensed"/>
                <a:cs typeface="+mn-cs"/>
              </a:rPr>
              <a:t> de </a:t>
            </a:r>
            <a:r>
              <a:rPr lang="en-GB" sz="1800" dirty="0" err="1">
                <a:latin typeface="DejaVuSansCondensed"/>
                <a:cs typeface="+mn-cs"/>
              </a:rPr>
              <a:t>l’Organisation</a:t>
            </a:r>
            <a:r>
              <a:rPr lang="en-GB" sz="1800" dirty="0">
                <a:latin typeface="DejaVuSansCondensed"/>
                <a:cs typeface="+mn-cs"/>
              </a:rPr>
              <a:t>.</a:t>
            </a:r>
          </a:p>
          <a:p>
            <a:pPr algn="just"/>
            <a:r>
              <a:rPr lang="en-GB" sz="1800" dirty="0">
                <a:latin typeface="DejaVuSansCondensed"/>
                <a:cs typeface="+mn-cs"/>
              </a:rPr>
              <a:t>Dans un avenir </a:t>
            </a:r>
            <a:r>
              <a:rPr lang="en-GB" sz="1800" dirty="0" err="1">
                <a:latin typeface="DejaVuSansCondensed"/>
                <a:cs typeface="+mn-cs"/>
              </a:rPr>
              <a:t>proche</a:t>
            </a:r>
            <a:r>
              <a:rPr lang="en-GB" sz="1800" dirty="0">
                <a:latin typeface="DejaVuSansCondensed"/>
                <a:cs typeface="+mn-cs"/>
              </a:rPr>
              <a:t>, nous </a:t>
            </a:r>
            <a:r>
              <a:rPr lang="en-GB" sz="1800" dirty="0" err="1">
                <a:latin typeface="DejaVuSansCondensed"/>
                <a:cs typeface="+mn-cs"/>
              </a:rPr>
              <a:t>allons</a:t>
            </a:r>
            <a:r>
              <a:rPr lang="en-GB" sz="1800" dirty="0">
                <a:latin typeface="DejaVuSansCondensed"/>
                <a:cs typeface="+mn-cs"/>
              </a:rPr>
              <a:t> devoir </a:t>
            </a:r>
            <a:r>
              <a:rPr lang="en-GB" sz="1800" dirty="0" err="1">
                <a:latin typeface="DejaVuSansCondensed"/>
                <a:cs typeface="+mn-cs"/>
              </a:rPr>
              <a:t>poursuivre</a:t>
            </a:r>
            <a:r>
              <a:rPr lang="en-GB" sz="1800" dirty="0">
                <a:latin typeface="DejaVuSansCondensed"/>
                <a:cs typeface="+mn-cs"/>
              </a:rPr>
              <a:t> </a:t>
            </a:r>
            <a:r>
              <a:rPr lang="en-GB" sz="1800" dirty="0" err="1">
                <a:latin typeface="DejaVuSansCondensed"/>
                <a:cs typeface="+mn-cs"/>
              </a:rPr>
              <a:t>nos</a:t>
            </a:r>
            <a:r>
              <a:rPr lang="en-GB" sz="1800" dirty="0">
                <a:latin typeface="DejaVuSansCondensed"/>
                <a:cs typeface="+mn-cs"/>
              </a:rPr>
              <a:t> </a:t>
            </a:r>
            <a:r>
              <a:rPr lang="en-GB" sz="1800" dirty="0" err="1">
                <a:latin typeface="DejaVuSansCondensed"/>
                <a:cs typeface="+mn-cs"/>
              </a:rPr>
              <a:t>activités</a:t>
            </a:r>
            <a:r>
              <a:rPr lang="en-GB" sz="1800" dirty="0">
                <a:latin typeface="DejaVuSansCondensed"/>
                <a:cs typeface="+mn-cs"/>
              </a:rPr>
              <a:t> dans des conditions </a:t>
            </a:r>
            <a:r>
              <a:rPr lang="en-GB" sz="1800" dirty="0" err="1">
                <a:latin typeface="DejaVuSansCondensed"/>
                <a:cs typeface="+mn-cs"/>
              </a:rPr>
              <a:t>difficiles</a:t>
            </a:r>
            <a:r>
              <a:rPr lang="en-GB" sz="1800" dirty="0">
                <a:latin typeface="DejaVuSansCondensed"/>
                <a:cs typeface="+mn-cs"/>
              </a:rPr>
              <a:t>, </a:t>
            </a:r>
            <a:r>
              <a:rPr lang="en-GB" sz="1800" dirty="0" err="1">
                <a:latin typeface="DejaVuSansCondensed"/>
                <a:cs typeface="+mn-cs"/>
              </a:rPr>
              <a:t>mais</a:t>
            </a:r>
            <a:r>
              <a:rPr lang="en-GB" sz="1800" dirty="0">
                <a:latin typeface="DejaVuSansCondensed"/>
                <a:cs typeface="+mn-cs"/>
              </a:rPr>
              <a:t> je </a:t>
            </a:r>
            <a:r>
              <a:rPr lang="en-GB" sz="1800" dirty="0" err="1">
                <a:latin typeface="DejaVuSansCondensed"/>
                <a:cs typeface="+mn-cs"/>
              </a:rPr>
              <a:t>suis</a:t>
            </a:r>
            <a:r>
              <a:rPr lang="en-GB" sz="1800" dirty="0">
                <a:latin typeface="DejaVuSansCondensed"/>
                <a:cs typeface="+mn-cs"/>
              </a:rPr>
              <a:t> </a:t>
            </a:r>
            <a:r>
              <a:rPr lang="en-GB" sz="1800" dirty="0" err="1">
                <a:latin typeface="DejaVuSansCondensed"/>
                <a:cs typeface="+mn-cs"/>
              </a:rPr>
              <a:t>sûr</a:t>
            </a:r>
            <a:r>
              <a:rPr lang="en-GB" sz="1800" dirty="0">
                <a:latin typeface="DejaVuSansCondensed"/>
                <a:cs typeface="+mn-cs"/>
              </a:rPr>
              <a:t> que nous </a:t>
            </a:r>
            <a:r>
              <a:rPr lang="en-GB" sz="1800" dirty="0" err="1">
                <a:latin typeface="DejaVuSansCondensed"/>
                <a:cs typeface="+mn-cs"/>
              </a:rPr>
              <a:t>pourrons</a:t>
            </a:r>
            <a:r>
              <a:rPr lang="en-GB" sz="1800" dirty="0">
                <a:latin typeface="DejaVuSansCondensed"/>
                <a:cs typeface="+mn-cs"/>
              </a:rPr>
              <a:t> </a:t>
            </a:r>
            <a:r>
              <a:rPr lang="en-GB" sz="1800" dirty="0" err="1">
                <a:latin typeface="DejaVuSansCondensed"/>
                <a:cs typeface="+mn-cs"/>
              </a:rPr>
              <a:t>jouer</a:t>
            </a:r>
            <a:r>
              <a:rPr lang="en-GB" sz="1800" dirty="0">
                <a:latin typeface="DejaVuSansCondensed"/>
                <a:cs typeface="+mn-cs"/>
              </a:rPr>
              <a:t> un </a:t>
            </a:r>
            <a:r>
              <a:rPr lang="en-GB" sz="1800" dirty="0" err="1">
                <a:latin typeface="DejaVuSansCondensed"/>
                <a:cs typeface="+mn-cs"/>
              </a:rPr>
              <a:t>rôle</a:t>
            </a:r>
            <a:r>
              <a:rPr lang="en-GB" sz="1800" dirty="0">
                <a:latin typeface="DejaVuSansCondensed"/>
                <a:cs typeface="+mn-cs"/>
              </a:rPr>
              <a:t> </a:t>
            </a:r>
            <a:r>
              <a:rPr lang="en-GB" sz="1800" dirty="0" err="1">
                <a:latin typeface="DejaVuSansCondensed"/>
                <a:cs typeface="+mn-cs"/>
              </a:rPr>
              <a:t>décisif</a:t>
            </a:r>
            <a:r>
              <a:rPr lang="en-GB" sz="1800" dirty="0">
                <a:latin typeface="DejaVuSansCondensed"/>
                <a:cs typeface="+mn-cs"/>
              </a:rPr>
              <a:t> dans la vie du CERN grâce </a:t>
            </a:r>
            <a:r>
              <a:rPr lang="en-GB" sz="1800" dirty="0" err="1">
                <a:latin typeface="DejaVuSansCondensed"/>
                <a:cs typeface="+mn-cs"/>
              </a:rPr>
              <a:t>à</a:t>
            </a:r>
            <a:r>
              <a:rPr lang="en-GB" sz="1800" dirty="0">
                <a:latin typeface="DejaVuSansCondensed"/>
                <a:cs typeface="+mn-cs"/>
              </a:rPr>
              <a:t> </a:t>
            </a:r>
            <a:r>
              <a:rPr lang="en-GB" sz="1800" dirty="0" err="1">
                <a:latin typeface="DejaVuSansCondensed"/>
                <a:cs typeface="+mn-cs"/>
              </a:rPr>
              <a:t>notre</a:t>
            </a:r>
            <a:r>
              <a:rPr lang="en-GB" sz="1800" dirty="0">
                <a:latin typeface="DejaVuSansCondensed"/>
                <a:cs typeface="+mn-cs"/>
              </a:rPr>
              <a:t> engagement et </a:t>
            </a:r>
            <a:r>
              <a:rPr lang="en-GB" sz="1800" dirty="0" err="1">
                <a:latin typeface="DejaVuSansCondensed"/>
                <a:cs typeface="+mn-cs"/>
              </a:rPr>
              <a:t>à</a:t>
            </a:r>
            <a:r>
              <a:rPr lang="en-GB" sz="1800" dirty="0">
                <a:latin typeface="DejaVuSansCondensed"/>
                <a:cs typeface="+mn-cs"/>
              </a:rPr>
              <a:t> </a:t>
            </a:r>
            <a:r>
              <a:rPr lang="en-GB" sz="1800" dirty="0" err="1">
                <a:latin typeface="DejaVuSansCondensed"/>
                <a:cs typeface="+mn-cs"/>
              </a:rPr>
              <a:t>notre</a:t>
            </a:r>
            <a:r>
              <a:rPr lang="en-GB" sz="1800" dirty="0">
                <a:latin typeface="DejaVuSansCondensed"/>
                <a:cs typeface="+mn-cs"/>
              </a:rPr>
              <a:t> expertise.</a:t>
            </a:r>
          </a:p>
          <a:p>
            <a:r>
              <a:rPr lang="en-GB" dirty="0"/>
              <a:t/>
            </a:r>
            <a:br>
              <a:rPr lang="en-GB" dirty="0"/>
            </a:br>
            <a:endParaRPr lang="en-CH" dirty="0"/>
          </a:p>
        </p:txBody>
      </p:sp>
      <p:sp>
        <p:nvSpPr>
          <p:cNvPr id="7" name="TextBox 6">
            <a:extLst>
              <a:ext uri="{FF2B5EF4-FFF2-40B4-BE49-F238E27FC236}">
                <a16:creationId xmlns:a16="http://schemas.microsoft.com/office/drawing/2014/main" id="{F29EEE82-A312-3A4C-A651-DC27516BF818}"/>
              </a:ext>
            </a:extLst>
          </p:cNvPr>
          <p:cNvSpPr txBox="1"/>
          <p:nvPr/>
        </p:nvSpPr>
        <p:spPr>
          <a:xfrm>
            <a:off x="6841067" y="2535138"/>
            <a:ext cx="5317066" cy="62581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1600" dirty="0">
                <a:cs typeface="+mn-cs"/>
              </a:rPr>
              <a:t>Dear GAC-EPA members,</a:t>
            </a:r>
          </a:p>
          <a:p>
            <a:r>
              <a:rPr lang="en-GB" sz="1600" dirty="0">
                <a:cs typeface="+mn-cs"/>
              </a:rPr>
              <a:t>To start with, in this dramatic period through which we are living, I would like to wish good health, calmness and peace to you and your families.</a:t>
            </a:r>
          </a:p>
          <a:p>
            <a:r>
              <a:rPr lang="en-GB" sz="1600" dirty="0">
                <a:cs typeface="+mn-cs"/>
              </a:rPr>
              <a:t>The activities of the Committee, even in difficult conditions, have continued with much dynamism and efficiency.</a:t>
            </a:r>
          </a:p>
          <a:p>
            <a:r>
              <a:rPr lang="en-GB" sz="1600" dirty="0">
                <a:cs typeface="+mn-cs"/>
              </a:rPr>
              <a:t>We have been confronted with problems connected to the health insurance of surviving spouses and the activity of the Pension Fund concerning the possibility of the purchase of the pension of the surviving spouse : see Looking for (page 8-9).</a:t>
            </a:r>
          </a:p>
          <a:p>
            <a:r>
              <a:rPr lang="en-GB" sz="1600" dirty="0">
                <a:cs typeface="+mn-cs"/>
              </a:rPr>
              <a:t>In close collaboration with the Staff Association, our representatives have made a fundamental contribution to the solution or settlement of several of these questions, demonstrating their competence and dedication.</a:t>
            </a:r>
          </a:p>
          <a:p>
            <a:r>
              <a:rPr lang="en-GB" sz="1600" dirty="0">
                <a:cs typeface="+mn-cs"/>
              </a:rPr>
              <a:t>I realise with great satisfaction that the </a:t>
            </a:r>
            <a:r>
              <a:rPr lang="en-GB" sz="1600" dirty="0" err="1">
                <a:cs typeface="+mn-cs"/>
              </a:rPr>
              <a:t>rôle</a:t>
            </a:r>
            <a:r>
              <a:rPr lang="en-GB" sz="1600" dirty="0">
                <a:cs typeface="+mn-cs"/>
              </a:rPr>
              <a:t> of the GAC-EPA is becoming more and more important in the framework of various activities which are crucial for the smooth functioning of the Organization.</a:t>
            </a:r>
          </a:p>
          <a:p>
            <a:r>
              <a:rPr lang="en-GB" sz="1600" dirty="0">
                <a:cs typeface="+mn-cs"/>
              </a:rPr>
              <a:t>In the near future, we are going to have to continue our activity in difficult circumstances, but I am sure that we could play a decisive </a:t>
            </a:r>
            <a:r>
              <a:rPr lang="en-GB" sz="1600" dirty="0" err="1">
                <a:cs typeface="+mn-cs"/>
              </a:rPr>
              <a:t>rôle</a:t>
            </a:r>
            <a:r>
              <a:rPr lang="en-GB" sz="1600" dirty="0">
                <a:cs typeface="+mn-cs"/>
              </a:rPr>
              <a:t> in the life of CERN due to our commitment and expertise.</a:t>
            </a:r>
          </a:p>
        </p:txBody>
      </p:sp>
      <p:sp>
        <p:nvSpPr>
          <p:cNvPr id="3" name="TextBox 2">
            <a:extLst>
              <a:ext uri="{FF2B5EF4-FFF2-40B4-BE49-F238E27FC236}">
                <a16:creationId xmlns:a16="http://schemas.microsoft.com/office/drawing/2014/main" id="{027DFDD0-89A9-9D47-8ACB-6CEC74D0D5E3}"/>
              </a:ext>
            </a:extLst>
          </p:cNvPr>
          <p:cNvSpPr txBox="1"/>
          <p:nvPr/>
        </p:nvSpPr>
        <p:spPr>
          <a:xfrm>
            <a:off x="474140" y="9135838"/>
            <a:ext cx="254396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GB" i="1" dirty="0" err="1"/>
              <a:t>Votre</a:t>
            </a:r>
            <a:r>
              <a:rPr lang="en-GB" i="1" dirty="0"/>
              <a:t> </a:t>
            </a:r>
            <a:r>
              <a:rPr lang="en-GB" i="1" dirty="0" err="1"/>
              <a:t>Président</a:t>
            </a:r>
            <a:r>
              <a:rPr lang="en-GB" i="1" dirty="0"/>
              <a:t>, Enrico CHIAVERI</a:t>
            </a:r>
            <a:endParaRPr kumimoji="0" lang="en-CH" sz="1200" b="0" i="0" u="none" strike="noStrike" cap="none" spc="0" normalizeH="0" baseline="0" dirty="0">
              <a:ln>
                <a:noFill/>
              </a:ln>
              <a:solidFill>
                <a:srgbClr val="000000"/>
              </a:solidFill>
              <a:effectLst/>
              <a:uFillTx/>
              <a:latin typeface="+mj-lt"/>
              <a:ea typeface="+mj-ea"/>
              <a:cs typeface="+mj-cs"/>
              <a:sym typeface="Lucida Grande"/>
            </a:endParaRPr>
          </a:p>
        </p:txBody>
      </p:sp>
      <p:sp>
        <p:nvSpPr>
          <p:cNvPr id="8" name="TextBox 7">
            <a:extLst>
              <a:ext uri="{FF2B5EF4-FFF2-40B4-BE49-F238E27FC236}">
                <a16:creationId xmlns:a16="http://schemas.microsoft.com/office/drawing/2014/main" id="{7E23B9BD-7875-5343-901A-5CE63AD3F723}"/>
              </a:ext>
            </a:extLst>
          </p:cNvPr>
          <p:cNvSpPr txBox="1"/>
          <p:nvPr/>
        </p:nvSpPr>
        <p:spPr>
          <a:xfrm>
            <a:off x="7704667" y="9085038"/>
            <a:ext cx="239969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GB" i="1" dirty="0"/>
              <a:t>Your President, Enrico Chiaveri</a:t>
            </a:r>
            <a:endParaRPr kumimoji="0" lang="en-CH" sz="1200" b="0" i="0" u="none" strike="noStrike" cap="none" spc="0" normalizeH="0" baseline="0" dirty="0">
              <a:ln>
                <a:noFill/>
              </a:ln>
              <a:solidFill>
                <a:srgbClr val="000000"/>
              </a:solidFill>
              <a:effectLst/>
              <a:uFillTx/>
              <a:latin typeface="+mj-lt"/>
              <a:ea typeface="+mj-ea"/>
              <a:cs typeface="+mj-cs"/>
              <a:sym typeface="Lucida Grande"/>
            </a:endParaRPr>
          </a:p>
        </p:txBody>
      </p:sp>
      <p:sp>
        <p:nvSpPr>
          <p:cNvPr id="9" name="TextBox 8">
            <a:extLst>
              <a:ext uri="{FF2B5EF4-FFF2-40B4-BE49-F238E27FC236}">
                <a16:creationId xmlns:a16="http://schemas.microsoft.com/office/drawing/2014/main" id="{16C69AB9-AFA5-BC4F-8768-1C3CC71EBF40}"/>
              </a:ext>
            </a:extLst>
          </p:cNvPr>
          <p:cNvSpPr txBox="1"/>
          <p:nvPr/>
        </p:nvSpPr>
        <p:spPr>
          <a:xfrm>
            <a:off x="7467600" y="1055662"/>
            <a:ext cx="4453467" cy="9028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2000" b="1" dirty="0"/>
              <a:t>Bulletin 58</a:t>
            </a:r>
          </a:p>
          <a:p>
            <a:r>
              <a:rPr lang="en-GB" sz="2000" dirty="0"/>
              <a:t>Spring 2020</a:t>
            </a:r>
          </a:p>
          <a:p>
            <a:pPr marL="0" marR="0" indent="0" algn="l" defTabSz="457200" rtl="0" fontAlgn="auto" latinLnBrk="0" hangingPunct="0">
              <a:lnSpc>
                <a:spcPct val="100000"/>
              </a:lnSpc>
              <a:spcBef>
                <a:spcPts val="0"/>
              </a:spcBef>
              <a:spcAft>
                <a:spcPts val="0"/>
              </a:spcAft>
              <a:buClrTx/>
              <a:buSzTx/>
              <a:buFontTx/>
              <a:buNone/>
              <a:tabLst/>
            </a:pPr>
            <a:endParaRPr kumimoji="0" lang="en-CH" sz="1200" b="0" i="0" u="none" strike="noStrike" cap="none" spc="0" normalizeH="0" baseline="0" dirty="0">
              <a:ln>
                <a:noFill/>
              </a:ln>
              <a:solidFill>
                <a:srgbClr val="000000"/>
              </a:solidFill>
              <a:effectLst/>
              <a:uFillTx/>
              <a:latin typeface="+mj-lt"/>
              <a:ea typeface="+mj-ea"/>
              <a:cs typeface="+mj-cs"/>
              <a:sym typeface="Lucida Grande"/>
            </a:endParaRPr>
          </a:p>
        </p:txBody>
      </p:sp>
      <p:sp>
        <p:nvSpPr>
          <p:cNvPr id="10" name="TextBox 9">
            <a:extLst>
              <a:ext uri="{FF2B5EF4-FFF2-40B4-BE49-F238E27FC236}">
                <a16:creationId xmlns:a16="http://schemas.microsoft.com/office/drawing/2014/main" id="{1B771DD2-A58D-1841-931E-0524555C0333}"/>
              </a:ext>
            </a:extLst>
          </p:cNvPr>
          <p:cNvSpPr txBox="1"/>
          <p:nvPr/>
        </p:nvSpPr>
        <p:spPr>
          <a:xfrm>
            <a:off x="1744133" y="1140326"/>
            <a:ext cx="2080698" cy="9028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GB" sz="2000" b="1" dirty="0"/>
              <a:t>Bulletin 58</a:t>
            </a:r>
          </a:p>
          <a:p>
            <a:r>
              <a:rPr lang="en-GB" sz="2000" dirty="0" err="1"/>
              <a:t>Printemps</a:t>
            </a:r>
            <a:r>
              <a:rPr lang="en-GB" sz="2000" dirty="0"/>
              <a:t> 2020</a:t>
            </a:r>
          </a:p>
          <a:p>
            <a:pPr marL="0" marR="0" indent="0" algn="l" defTabSz="457200" rtl="0" fontAlgn="auto" latinLnBrk="0" hangingPunct="0">
              <a:lnSpc>
                <a:spcPct val="100000"/>
              </a:lnSpc>
              <a:spcBef>
                <a:spcPts val="0"/>
              </a:spcBef>
              <a:spcAft>
                <a:spcPts val="0"/>
              </a:spcAft>
              <a:buClrTx/>
              <a:buSzTx/>
              <a:buFontTx/>
              <a:buNone/>
              <a:tabLst/>
            </a:pPr>
            <a:endParaRPr kumimoji="0" lang="en-CH" sz="1200" b="0" i="0" u="none" strike="noStrike" cap="none" spc="0" normalizeH="0" baseline="0" dirty="0">
              <a:ln>
                <a:noFill/>
              </a:ln>
              <a:solidFill>
                <a:srgbClr val="000000"/>
              </a:solidFill>
              <a:effectLst/>
              <a:uFillTx/>
              <a:latin typeface="+mj-lt"/>
              <a:ea typeface="+mj-ea"/>
              <a:cs typeface="+mj-cs"/>
              <a:sym typeface="Lucida Grande"/>
            </a:endParaRPr>
          </a:p>
        </p:txBody>
      </p:sp>
    </p:spTree>
    <p:extLst>
      <p:ext uri="{BB962C8B-B14F-4D97-AF65-F5344CB8AC3E}">
        <p14:creationId xmlns:p14="http://schemas.microsoft.com/office/powerpoint/2010/main" val="298668230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p:cNvSpPr>
          <p:nvPr>
            <p:ph type="sldNum" sz="quarter" idx="4294967295"/>
          </p:nvPr>
        </p:nvSpPr>
        <p:spPr>
          <a:xfrm>
            <a:off x="6324600" y="9258300"/>
            <a:ext cx="342900"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90" name="Shape 190"/>
          <p:cNvSpPr>
            <a:spLocks noGrp="1"/>
          </p:cNvSpPr>
          <p:nvPr>
            <p:ph type="title"/>
          </p:nvPr>
        </p:nvSpPr>
        <p:spPr>
          <a:prstGeom prst="rect">
            <a:avLst/>
          </a:prstGeom>
        </p:spPr>
        <p:txBody>
          <a:bodyPr>
            <a:normAutofit fontScale="90000"/>
          </a:bodyPr>
          <a:lstStyle/>
          <a:p>
            <a:pPr defTabSz="554990">
              <a:defRPr sz="7900"/>
            </a:pPr>
            <a:r>
              <a:t>information sessions </a:t>
            </a:r>
            <a:r>
              <a:rPr>
                <a:solidFill>
                  <a:srgbClr val="0056D6"/>
                </a:solidFill>
              </a:rPr>
              <a:t>permanences</a:t>
            </a:r>
          </a:p>
        </p:txBody>
      </p:sp>
      <p:sp>
        <p:nvSpPr>
          <p:cNvPr id="191" name="Shape 191"/>
          <p:cNvSpPr>
            <a:spLocks noGrp="1"/>
          </p:cNvSpPr>
          <p:nvPr>
            <p:ph type="body" sz="half" idx="1"/>
          </p:nvPr>
        </p:nvSpPr>
        <p:spPr>
          <a:xfrm>
            <a:off x="1270000" y="3606800"/>
            <a:ext cx="10464800" cy="4038600"/>
          </a:xfrm>
          <a:prstGeom prst="rect">
            <a:avLst/>
          </a:prstGeom>
        </p:spPr>
        <p:txBody>
          <a:bodyPr/>
          <a:lstStyle/>
          <a:p>
            <a:pPr marL="889000" indent="-571500">
              <a:spcBef>
                <a:spcPts val="2400"/>
              </a:spcBef>
              <a:defRPr sz="4200"/>
            </a:pPr>
            <a:r>
              <a:t>banks</a:t>
            </a:r>
          </a:p>
          <a:p>
            <a:pPr marL="889000" indent="-571500">
              <a:spcBef>
                <a:spcPts val="2400"/>
              </a:spcBef>
              <a:defRPr sz="4200"/>
            </a:pPr>
            <a:r>
              <a:t>CSG-CRDS</a:t>
            </a:r>
          </a:p>
          <a:p>
            <a:pPr marL="889000" indent="-571500">
              <a:spcBef>
                <a:spcPts val="2400"/>
              </a:spcBef>
              <a:defRPr sz="4200"/>
            </a:pPr>
            <a:r>
              <a:t>tax</a:t>
            </a:r>
          </a:p>
          <a:p>
            <a:pPr marL="889000" indent="-571500">
              <a:spcBef>
                <a:spcPts val="2400"/>
              </a:spcBef>
              <a:defRPr sz="4200"/>
            </a:pPr>
            <a:r>
              <a:t>etc.</a:t>
            </a:r>
          </a:p>
          <a:p>
            <a:pPr marL="889000" indent="-571500">
              <a:spcBef>
                <a:spcPts val="2400"/>
              </a:spcBef>
              <a:defRPr sz="4200">
                <a:solidFill>
                  <a:srgbClr val="0056D6"/>
                </a:solidFill>
              </a:defRPr>
            </a:pPr>
            <a:r>
              <a:t>banques</a:t>
            </a:r>
          </a:p>
          <a:p>
            <a:pPr marL="889000" indent="-571500">
              <a:spcBef>
                <a:spcPts val="2400"/>
              </a:spcBef>
              <a:defRPr sz="4200">
                <a:solidFill>
                  <a:srgbClr val="0056D6"/>
                </a:solidFill>
              </a:defRPr>
            </a:pPr>
            <a:r>
              <a:t>CSG-CRDS</a:t>
            </a:r>
          </a:p>
          <a:p>
            <a:pPr marL="889000" indent="-571500">
              <a:spcBef>
                <a:spcPts val="2400"/>
              </a:spcBef>
              <a:defRPr sz="4200">
                <a:solidFill>
                  <a:srgbClr val="0056D6"/>
                </a:solidFill>
              </a:defRPr>
            </a:pPr>
            <a:r>
              <a:t>impôts</a:t>
            </a:r>
          </a:p>
          <a:p>
            <a:pPr marL="889000" indent="-571500">
              <a:spcBef>
                <a:spcPts val="2400"/>
              </a:spcBef>
              <a:defRPr sz="4200">
                <a:solidFill>
                  <a:srgbClr val="0056D6"/>
                </a:solidFill>
              </a:defRPr>
            </a:pPr>
            <a:r>
              <a:t>etc.</a:t>
            </a:r>
          </a:p>
        </p:txBody>
      </p:sp>
      <p:sp>
        <p:nvSpPr>
          <p:cNvPr id="192" name="Shape 192"/>
          <p:cNvSpPr/>
          <p:nvPr/>
        </p:nvSpPr>
        <p:spPr>
          <a:xfrm>
            <a:off x="3840671" y="7327900"/>
            <a:ext cx="5323459" cy="1117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gn="ctr">
              <a:defRPr sz="3500">
                <a:latin typeface="Gill Sans"/>
                <a:ea typeface="Gill Sans"/>
                <a:cs typeface="Gill Sans"/>
                <a:sym typeface="Gill Sans"/>
              </a:defRPr>
            </a:pPr>
            <a:r>
              <a:t>Calendar on website                                                                                   </a:t>
            </a:r>
            <a:r>
              <a:rPr>
                <a:solidFill>
                  <a:srgbClr val="0433FF"/>
                </a:solidFill>
              </a:rPr>
              <a:t>Calendrier sur site web</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sldNum" sz="quarter" idx="4294967295"/>
          </p:nvPr>
        </p:nvSpPr>
        <p:spPr>
          <a:xfrm>
            <a:off x="6324600" y="9258300"/>
            <a:ext cx="342900"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95" name="Shape 195"/>
          <p:cNvSpPr>
            <a:spLocks noGrp="1"/>
          </p:cNvSpPr>
          <p:nvPr>
            <p:ph type="body" idx="1"/>
          </p:nvPr>
        </p:nvSpPr>
        <p:spPr>
          <a:xfrm>
            <a:off x="322578" y="3021328"/>
            <a:ext cx="12280903" cy="5715003"/>
          </a:xfrm>
          <a:prstGeom prst="rect">
            <a:avLst/>
          </a:prstGeom>
        </p:spPr>
        <p:txBody>
          <a:bodyPr spcCol="614045"/>
          <a:lstStyle/>
          <a:p>
            <a:pPr marL="715962" lvl="1" indent="-219075"/>
            <a:r>
              <a:t>bring together the beneficiaries of the Pension Fund</a:t>
            </a:r>
          </a:p>
          <a:p>
            <a:pPr marL="715962" lvl="1" indent="-219075">
              <a:defRPr>
                <a:solidFill>
                  <a:srgbClr val="AAAAAA"/>
                </a:solidFill>
              </a:defRPr>
            </a:pPr>
            <a:r>
              <a:t>provide information</a:t>
            </a:r>
          </a:p>
          <a:p>
            <a:pPr marL="715962" lvl="1" indent="-219075">
              <a:defRPr>
                <a:solidFill>
                  <a:srgbClr val="AAAAAA"/>
                </a:solidFill>
              </a:defRPr>
            </a:pPr>
            <a:r>
              <a:t>assure their collective interests</a:t>
            </a:r>
          </a:p>
          <a:p>
            <a:pPr marL="1701120" lvl="1">
              <a:defRPr>
                <a:solidFill>
                  <a:srgbClr val="AAAAAA"/>
                </a:solidFill>
              </a:defRPr>
            </a:pPr>
            <a:endParaRPr/>
          </a:p>
          <a:p>
            <a:pPr marL="808037" lvl="1" indent="-493712">
              <a:defRPr>
                <a:solidFill>
                  <a:srgbClr val="0056D6"/>
                </a:solidFill>
              </a:defRPr>
            </a:pPr>
            <a:r>
              <a:t>réunir les bénéficiaires de la Caisse  de Pensions </a:t>
            </a:r>
            <a:br/>
            <a:r>
              <a:rPr>
                <a:solidFill>
                  <a:srgbClr val="0070C0"/>
                </a:solidFill>
              </a:rPr>
              <a:t>         </a:t>
            </a:r>
          </a:p>
          <a:p>
            <a:pPr marL="808037" lvl="1" indent="-493712">
              <a:defRPr>
                <a:solidFill>
                  <a:srgbClr val="AAAAAA"/>
                </a:solidFill>
              </a:defRPr>
            </a:pPr>
            <a:r>
              <a:t>fournir de l’information</a:t>
            </a:r>
          </a:p>
          <a:p>
            <a:pPr marL="808037" lvl="1" indent="-493712">
              <a:defRPr>
                <a:solidFill>
                  <a:srgbClr val="AAAAAA"/>
                </a:solidFill>
              </a:defRPr>
            </a:pPr>
            <a:r>
              <a:t>défendre les intérêts des retraités</a:t>
            </a:r>
          </a:p>
        </p:txBody>
      </p:sp>
      <p:sp>
        <p:nvSpPr>
          <p:cNvPr id="196" name="Shape 196"/>
          <p:cNvSpPr>
            <a:spLocks noGrp="1"/>
          </p:cNvSpPr>
          <p:nvPr>
            <p:ph type="title"/>
          </p:nvPr>
        </p:nvSpPr>
        <p:spPr>
          <a:xfrm>
            <a:off x="1435100" y="761999"/>
            <a:ext cx="10464800" cy="1737363"/>
          </a:xfrm>
          <a:prstGeom prst="rect">
            <a:avLst/>
          </a:prstGeom>
        </p:spPr>
        <p:txBody>
          <a:bodyPr/>
          <a:lstStyle/>
          <a:p>
            <a:pPr algn="just"/>
            <a:r>
              <a:t>aims             </a:t>
            </a:r>
            <a:r>
              <a:rPr>
                <a:solidFill>
                  <a:srgbClr val="0056D6"/>
                </a:solidFill>
              </a:rPr>
              <a:t>buts</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Shape 207"/>
          <p:cNvSpPr>
            <a:spLocks noGrp="1"/>
          </p:cNvSpPr>
          <p:nvPr>
            <p:ph type="sldNum" sz="quarter" idx="4294967295"/>
          </p:nvPr>
        </p:nvSpPr>
        <p:spPr>
          <a:xfrm>
            <a:off x="6324600" y="9258300"/>
            <a:ext cx="342900"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08" name="Shape 208"/>
          <p:cNvSpPr>
            <a:spLocks noGrp="1"/>
          </p:cNvSpPr>
          <p:nvPr>
            <p:ph type="title"/>
          </p:nvPr>
        </p:nvSpPr>
        <p:spPr>
          <a:xfrm>
            <a:off x="76200" y="254000"/>
            <a:ext cx="12585700" cy="1282700"/>
          </a:xfrm>
          <a:prstGeom prst="rect">
            <a:avLst/>
          </a:prstGeom>
        </p:spPr>
        <p:txBody>
          <a:bodyPr>
            <a:normAutofit fontScale="90000"/>
          </a:bodyPr>
          <a:lstStyle/>
          <a:p>
            <a:pPr defTabSz="560830">
              <a:defRPr sz="8000"/>
            </a:pPr>
            <a:r>
              <a:t>membership     </a:t>
            </a:r>
            <a:r>
              <a:rPr>
                <a:solidFill>
                  <a:srgbClr val="0056D6"/>
                </a:solidFill>
              </a:rPr>
              <a:t>membre</a:t>
            </a:r>
          </a:p>
        </p:txBody>
      </p:sp>
      <p:sp>
        <p:nvSpPr>
          <p:cNvPr id="209" name="Shape 209"/>
          <p:cNvSpPr>
            <a:spLocks noGrp="1"/>
          </p:cNvSpPr>
          <p:nvPr>
            <p:ph type="body" sz="quarter" idx="1"/>
          </p:nvPr>
        </p:nvSpPr>
        <p:spPr>
          <a:xfrm>
            <a:off x="1301545" y="1714500"/>
            <a:ext cx="10135010" cy="2209800"/>
          </a:xfrm>
          <a:prstGeom prst="rect">
            <a:avLst/>
          </a:prstGeom>
        </p:spPr>
        <p:txBody>
          <a:bodyPr spcCol="506750"/>
          <a:lstStyle/>
          <a:p>
            <a:pPr marL="1256620"/>
            <a:r>
              <a:t>become member</a:t>
            </a:r>
          </a:p>
          <a:p>
            <a:pPr marL="1256620"/>
            <a:r>
              <a:t>pay subscription fee (30 CHF / year)</a:t>
            </a:r>
          </a:p>
          <a:p>
            <a:pPr marL="1256620">
              <a:defRPr>
                <a:solidFill>
                  <a:srgbClr val="0056D6"/>
                </a:solidFill>
              </a:defRPr>
            </a:pPr>
            <a:r>
              <a:t>devenir membre</a:t>
            </a:r>
          </a:p>
          <a:p>
            <a:pPr marL="1256620">
              <a:defRPr>
                <a:solidFill>
                  <a:srgbClr val="0056D6"/>
                </a:solidFill>
              </a:defRPr>
            </a:pPr>
            <a:r>
              <a:t>payer la cotisation (30 CHF / an)</a:t>
            </a:r>
          </a:p>
        </p:txBody>
      </p:sp>
      <p:graphicFrame>
        <p:nvGraphicFramePr>
          <p:cNvPr id="210" name="Table 210"/>
          <p:cNvGraphicFramePr/>
          <p:nvPr/>
        </p:nvGraphicFramePr>
        <p:xfrm>
          <a:off x="1828800" y="3962400"/>
          <a:ext cx="10012680" cy="2353056"/>
        </p:xfrm>
        <a:graphic>
          <a:graphicData uri="http://schemas.openxmlformats.org/drawingml/2006/table">
            <a:tbl>
              <a:tblPr>
                <a:tableStyleId>{4C3C2611-4C71-4FC5-86AE-919BDF0F9419}</a:tableStyleId>
              </a:tblPr>
              <a:tblGrid>
                <a:gridCol w="10012680">
                  <a:extLst>
                    <a:ext uri="{9D8B030D-6E8A-4147-A177-3AD203B41FA5}">
                      <a16:colId xmlns:a16="http://schemas.microsoft.com/office/drawing/2014/main" val="20000"/>
                    </a:ext>
                  </a:extLst>
                </a:gridCol>
              </a:tblGrid>
              <a:tr h="2082800">
                <a:tc>
                  <a:txBody>
                    <a:bodyPr/>
                    <a:lstStyle/>
                    <a:p>
                      <a:pPr defTabSz="914400">
                        <a:tabLst>
                          <a:tab pos="914400" algn="l"/>
                        </a:tabLst>
                        <a:defRPr sz="3200">
                          <a:sym typeface="Lucida Grande"/>
                        </a:defRPr>
                      </a:pPr>
                      <a:r>
                        <a:t>really easy to become member !</a:t>
                      </a:r>
                    </a:p>
                    <a:p>
                      <a:pPr marR="457200" defTabSz="457200">
                        <a:lnSpc>
                          <a:spcPts val="4800"/>
                        </a:lnSpc>
                        <a:defRPr sz="3200">
                          <a:solidFill>
                            <a:srgbClr val="0056D6"/>
                          </a:solidFill>
                          <a:sym typeface="Lucida Grande"/>
                        </a:defRPr>
                      </a:pPr>
                      <a:r>
                        <a:t>un jeu d’enfant de s’inscrire en tant que </a:t>
                      </a:r>
                    </a:p>
                    <a:p>
                      <a:pPr marR="457200" defTabSz="457200">
                        <a:lnSpc>
                          <a:spcPts val="4800"/>
                        </a:lnSpc>
                        <a:defRPr sz="3200">
                          <a:solidFill>
                            <a:srgbClr val="0056D6"/>
                          </a:solidFill>
                          <a:sym typeface="Lucida Grande"/>
                        </a:defRPr>
                      </a:pPr>
                      <a:r>
                        <a:t>membre du GAC-EPA !</a:t>
                      </a:r>
                    </a:p>
                    <a:p>
                      <a:pPr marR="457200" defTabSz="457200">
                        <a:lnSpc>
                          <a:spcPts val="4800"/>
                        </a:lnSpc>
                        <a:defRPr sz="3200" u="sng">
                          <a:solidFill>
                            <a:srgbClr val="0000FF"/>
                          </a:solidFill>
                          <a:uFill>
                            <a:solidFill>
                              <a:srgbClr val="0000FF"/>
                            </a:solidFill>
                          </a:uFill>
                          <a:sym typeface="Lucida Grande"/>
                        </a:defRPr>
                      </a:pPr>
                      <a:r>
                        <a:rPr>
                          <a:hlinkClick r:id="rId2"/>
                        </a:rPr>
                        <a:t>www.gac-epa.org</a:t>
                      </a: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noFill/>
                  </a:tcPr>
                </a:tc>
                <a:extLst>
                  <a:ext uri="{0D108BD9-81ED-4DB2-BD59-A6C34878D82A}">
                    <a16:rowId xmlns:a16="http://schemas.microsoft.com/office/drawing/2014/main" val="10000"/>
                  </a:ext>
                </a:extLst>
              </a:tr>
            </a:tbl>
          </a:graphicData>
        </a:graphic>
      </p:graphicFrame>
      <p:pic>
        <p:nvPicPr>
          <p:cNvPr id="211" name="image2.png"/>
          <p:cNvPicPr>
            <a:picLocks noChangeAspect="1"/>
          </p:cNvPicPr>
          <p:nvPr/>
        </p:nvPicPr>
        <p:blipFill>
          <a:blip r:embed="rId3"/>
          <a:stretch>
            <a:fillRect/>
          </a:stretch>
        </p:blipFill>
        <p:spPr>
          <a:xfrm>
            <a:off x="0" y="6963092"/>
            <a:ext cx="13004800" cy="9213315"/>
          </a:xfrm>
          <a:prstGeom prst="rect">
            <a:avLst/>
          </a:prstGeom>
          <a:ln w="12700">
            <a:miter lim="400000"/>
          </a:ln>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sldNum" sz="quarter" idx="4294967295"/>
          </p:nvPr>
        </p:nvSpPr>
        <p:spPr>
          <a:xfrm>
            <a:off x="6324600" y="9258300"/>
            <a:ext cx="342900"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pic>
        <p:nvPicPr>
          <p:cNvPr id="2" name="Picture 1">
            <a:extLst>
              <a:ext uri="{FF2B5EF4-FFF2-40B4-BE49-F238E27FC236}">
                <a16:creationId xmlns:a16="http://schemas.microsoft.com/office/drawing/2014/main" id="{695DC109-E5B2-1447-8324-0A3EB85099BF}"/>
              </a:ext>
            </a:extLst>
          </p:cNvPr>
          <p:cNvPicPr>
            <a:picLocks noChangeAspect="1"/>
          </p:cNvPicPr>
          <p:nvPr/>
        </p:nvPicPr>
        <p:blipFill>
          <a:blip r:embed="rId2"/>
          <a:stretch>
            <a:fillRect/>
          </a:stretch>
        </p:blipFill>
        <p:spPr>
          <a:xfrm>
            <a:off x="3180281" y="203828"/>
            <a:ext cx="6288637" cy="9054472"/>
          </a:xfrm>
          <a:prstGeom prst="rect">
            <a:avLst/>
          </a:prstGeom>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151" name="Shape 151"/>
          <p:cNvSpPr>
            <a:spLocks noGrp="1"/>
          </p:cNvSpPr>
          <p:nvPr>
            <p:ph type="body" idx="1"/>
          </p:nvPr>
        </p:nvSpPr>
        <p:spPr>
          <a:xfrm>
            <a:off x="1186507" y="3158488"/>
            <a:ext cx="10326986" cy="5715003"/>
          </a:xfrm>
          <a:prstGeom prst="rect">
            <a:avLst/>
          </a:prstGeom>
        </p:spPr>
        <p:txBody>
          <a:bodyPr spcCol="516349"/>
          <a:lstStyle/>
          <a:p>
            <a:pPr marL="1082675" lvl="1" indent="-493712"/>
            <a:r>
              <a:t>bring together the beneficiaries of the Pension Fund</a:t>
            </a:r>
          </a:p>
          <a:p>
            <a:pPr marL="1082675" lvl="1" indent="-493712"/>
            <a:r>
              <a:t>provide information</a:t>
            </a:r>
          </a:p>
          <a:p>
            <a:pPr marL="1082675" lvl="1" indent="-493712"/>
            <a:r>
              <a:t>assure their collective interests</a:t>
            </a:r>
          </a:p>
          <a:p>
            <a:pPr marL="1701120" lvl="1"/>
            <a:endParaRPr/>
          </a:p>
          <a:p>
            <a:pPr marL="990600" lvl="1" indent="-493712">
              <a:defRPr>
                <a:solidFill>
                  <a:srgbClr val="0056D6"/>
                </a:solidFill>
              </a:defRPr>
            </a:pPr>
            <a:r>
              <a:t>réunir les bénéficiaires de la Caisse de Pensions</a:t>
            </a:r>
          </a:p>
          <a:p>
            <a:pPr marL="990600" lvl="1" indent="-493712">
              <a:defRPr>
                <a:solidFill>
                  <a:srgbClr val="0056D6"/>
                </a:solidFill>
              </a:defRPr>
            </a:pPr>
            <a:r>
              <a:t>fournir de l’information</a:t>
            </a:r>
          </a:p>
          <a:p>
            <a:pPr marL="990600" lvl="1" indent="-493712">
              <a:defRPr>
                <a:solidFill>
                  <a:srgbClr val="0056D6"/>
                </a:solidFill>
              </a:defRPr>
            </a:pPr>
            <a:r>
              <a:t>défendre les intérêts des retraités</a:t>
            </a:r>
          </a:p>
        </p:txBody>
      </p:sp>
      <p:sp>
        <p:nvSpPr>
          <p:cNvPr id="152" name="Shape 152"/>
          <p:cNvSpPr>
            <a:spLocks noGrp="1"/>
          </p:cNvSpPr>
          <p:nvPr>
            <p:ph type="title"/>
          </p:nvPr>
        </p:nvSpPr>
        <p:spPr>
          <a:xfrm>
            <a:off x="1435100" y="762000"/>
            <a:ext cx="11198860" cy="2011679"/>
          </a:xfrm>
          <a:prstGeom prst="rect">
            <a:avLst/>
          </a:prstGeom>
        </p:spPr>
        <p:txBody>
          <a:bodyPr/>
          <a:lstStyle/>
          <a:p>
            <a:pPr algn="just"/>
            <a:r>
              <a:t>aims             </a:t>
            </a:r>
            <a:r>
              <a:rPr>
                <a:solidFill>
                  <a:srgbClr val="0056D6"/>
                </a:solidFill>
              </a:rPr>
              <a:t>buts</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p:cNvSpPr>
          <p:nvPr>
            <p:ph type="title"/>
          </p:nvPr>
        </p:nvSpPr>
        <p:spPr>
          <a:prstGeom prst="rect">
            <a:avLst/>
          </a:prstGeom>
        </p:spPr>
        <p:txBody>
          <a:bodyPr/>
          <a:lstStyle/>
          <a:p>
            <a:pPr algn="l"/>
            <a:r>
              <a:t>means 				 </a:t>
            </a:r>
            <a:r>
              <a:rPr>
                <a:solidFill>
                  <a:srgbClr val="0056D6"/>
                </a:solidFill>
              </a:rPr>
              <a:t>moyens</a:t>
            </a:r>
          </a:p>
        </p:txBody>
      </p:sp>
      <p:sp>
        <p:nvSpPr>
          <p:cNvPr id="155" name="Shape 155"/>
          <p:cNvSpPr>
            <a:spLocks noGrp="1"/>
          </p:cNvSpPr>
          <p:nvPr>
            <p:ph type="body" idx="1"/>
          </p:nvPr>
        </p:nvSpPr>
        <p:spPr>
          <a:xfrm>
            <a:off x="350519" y="2768600"/>
            <a:ext cx="12237723" cy="5715000"/>
          </a:xfrm>
          <a:prstGeom prst="rect">
            <a:avLst/>
          </a:prstGeom>
        </p:spPr>
        <p:txBody>
          <a:bodyPr spcCol="611886">
            <a:normAutofit lnSpcReduction="10000"/>
          </a:bodyPr>
          <a:lstStyle/>
          <a:p>
            <a:pPr marL="898525" indent="-457200"/>
            <a:r>
              <a:t>organization of meetings at CERN</a:t>
            </a:r>
          </a:p>
          <a:p>
            <a:pPr marL="898525" indent="-457200"/>
            <a:r>
              <a:t>publication of a Bulletin</a:t>
            </a:r>
          </a:p>
          <a:p>
            <a:pPr marL="898525" indent="-457200"/>
            <a:r>
              <a:t>website </a:t>
            </a:r>
            <a:r>
              <a:rPr>
                <a:solidFill>
                  <a:srgbClr val="E32400"/>
                </a:solidFill>
              </a:rPr>
              <a:t>www.gac-epa.org</a:t>
            </a:r>
          </a:p>
          <a:p>
            <a:pPr marL="898525" indent="-457200"/>
            <a:r>
              <a:t>information meetings</a:t>
            </a:r>
          </a:p>
          <a:p>
            <a:pPr marL="898525" indent="-457200"/>
            <a:r>
              <a:t>participation in relevant bodies (boards, committees, etc.)</a:t>
            </a:r>
          </a:p>
          <a:p>
            <a:pPr marL="808037" indent="-457200">
              <a:defRPr>
                <a:solidFill>
                  <a:srgbClr val="0056D6"/>
                </a:solidFill>
              </a:defRPr>
            </a:pPr>
            <a:r>
              <a:t>organisation de réunions au CERN</a:t>
            </a:r>
          </a:p>
          <a:p>
            <a:pPr marL="808037" indent="-457200">
              <a:defRPr>
                <a:solidFill>
                  <a:srgbClr val="0056D6"/>
                </a:solidFill>
              </a:defRPr>
            </a:pPr>
            <a:r>
              <a:t>publication d’un Bulletin</a:t>
            </a:r>
          </a:p>
          <a:p>
            <a:pPr marL="808037" indent="-457200">
              <a:defRPr>
                <a:solidFill>
                  <a:srgbClr val="0056D6"/>
                </a:solidFill>
              </a:defRPr>
            </a:pPr>
            <a:r>
              <a:t>site web </a:t>
            </a:r>
            <a:r>
              <a:rPr>
                <a:solidFill>
                  <a:srgbClr val="E32400"/>
                </a:solidFill>
              </a:rPr>
              <a:t>www.gac-epa.org</a:t>
            </a:r>
          </a:p>
          <a:p>
            <a:pPr marL="808037" indent="-457200">
              <a:defRPr>
                <a:solidFill>
                  <a:srgbClr val="0056D6"/>
                </a:solidFill>
              </a:defRPr>
            </a:pPr>
            <a:r>
              <a:t>permanences</a:t>
            </a:r>
          </a:p>
          <a:p>
            <a:pPr marL="808037" indent="-457200">
              <a:defRPr>
                <a:solidFill>
                  <a:srgbClr val="0056D6"/>
                </a:solidFill>
              </a:defRPr>
            </a:pPr>
            <a:r>
              <a:t>participation dans des conseils et commissions</a:t>
            </a:r>
          </a:p>
        </p:txBody>
      </p:sp>
      <p:sp>
        <p:nvSpPr>
          <p:cNvPr id="156" name="Shape 156"/>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p:cNvSpPr>
          <p:nvPr>
            <p:ph type="title"/>
          </p:nvPr>
        </p:nvSpPr>
        <p:spPr>
          <a:xfrm>
            <a:off x="1270000" y="2070100"/>
            <a:ext cx="10464800" cy="5600700"/>
          </a:xfrm>
          <a:prstGeom prst="rect">
            <a:avLst/>
          </a:prstGeom>
        </p:spPr>
        <p:txBody>
          <a:bodyPr/>
          <a:lstStyle/>
          <a:p>
            <a:pPr marR="457200" defTabSz="457200">
              <a:lnSpc>
                <a:spcPct val="90000"/>
              </a:lnSpc>
              <a:spcBef>
                <a:spcPts val="1400"/>
              </a:spcBef>
              <a:defRPr sz="3600"/>
            </a:pPr>
            <a:r>
              <a:t>GAC-EPA Committee</a:t>
            </a:r>
          </a:p>
          <a:p>
            <a:pPr marR="457200" defTabSz="457200">
              <a:lnSpc>
                <a:spcPct val="90000"/>
              </a:lnSpc>
              <a:spcBef>
                <a:spcPts val="1400"/>
              </a:spcBef>
              <a:defRPr sz="3600"/>
            </a:pPr>
            <a:r>
              <a:t>representing and executive organ</a:t>
            </a:r>
          </a:p>
          <a:p>
            <a:pPr marR="457200" defTabSz="457200">
              <a:lnSpc>
                <a:spcPct val="90000"/>
              </a:lnSpc>
              <a:spcBef>
                <a:spcPts val="1400"/>
              </a:spcBef>
              <a:defRPr sz="3600"/>
            </a:pPr>
            <a:r>
              <a:t>21 elected members for a 2-year mandate</a:t>
            </a:r>
          </a:p>
          <a:p>
            <a:pPr marR="457200" defTabSz="457200">
              <a:lnSpc>
                <a:spcPct val="90000"/>
              </a:lnSpc>
              <a:spcBef>
                <a:spcPts val="1400"/>
              </a:spcBef>
              <a:defRPr sz="3600"/>
            </a:pPr>
            <a:endParaRPr/>
          </a:p>
          <a:p>
            <a:pPr marR="457200" defTabSz="457200">
              <a:lnSpc>
                <a:spcPct val="90000"/>
              </a:lnSpc>
              <a:spcBef>
                <a:spcPts val="1400"/>
              </a:spcBef>
              <a:defRPr sz="3600"/>
            </a:pPr>
            <a:endParaRPr/>
          </a:p>
          <a:p>
            <a:pPr marR="457200" defTabSz="457200">
              <a:lnSpc>
                <a:spcPct val="90000"/>
              </a:lnSpc>
              <a:spcBef>
                <a:spcPts val="1400"/>
              </a:spcBef>
              <a:defRPr sz="3600">
                <a:solidFill>
                  <a:srgbClr val="0056D6"/>
                </a:solidFill>
              </a:defRPr>
            </a:pPr>
            <a:r>
              <a:t>Comité du GAC-EPA</a:t>
            </a:r>
          </a:p>
          <a:p>
            <a:pPr marR="457200" defTabSz="457200">
              <a:lnSpc>
                <a:spcPct val="90000"/>
              </a:lnSpc>
              <a:spcBef>
                <a:spcPts val="1400"/>
              </a:spcBef>
              <a:defRPr sz="3600">
                <a:solidFill>
                  <a:srgbClr val="0056D6"/>
                </a:solidFill>
              </a:defRPr>
            </a:pPr>
            <a:r>
              <a:t>organe représentatif et exécutif du groupement</a:t>
            </a:r>
          </a:p>
          <a:p>
            <a:pPr marR="457200" defTabSz="457200">
              <a:lnSpc>
                <a:spcPct val="90000"/>
              </a:lnSpc>
              <a:spcBef>
                <a:spcPts val="1400"/>
              </a:spcBef>
              <a:defRPr sz="3600">
                <a:solidFill>
                  <a:srgbClr val="0056D6"/>
                </a:solidFill>
              </a:defRPr>
            </a:pPr>
            <a:r>
              <a:t>21 membres élus pour un mandat de 2 ans</a:t>
            </a:r>
          </a:p>
        </p:txBody>
      </p:sp>
      <p:sp>
        <p:nvSpPr>
          <p:cNvPr id="159" name="Shape 159"/>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sp>
        <p:nvSpPr>
          <p:cNvPr id="162" name="Shape 162"/>
          <p:cNvSpPr>
            <a:spLocks noGrp="1"/>
          </p:cNvSpPr>
          <p:nvPr>
            <p:ph type="body" idx="1"/>
          </p:nvPr>
        </p:nvSpPr>
        <p:spPr>
          <a:xfrm>
            <a:off x="945445" y="2552700"/>
            <a:ext cx="10986910" cy="7696200"/>
          </a:xfrm>
          <a:prstGeom prst="rect">
            <a:avLst/>
          </a:prstGeom>
        </p:spPr>
        <p:txBody>
          <a:bodyPr spcCol="549345">
            <a:normAutofit lnSpcReduction="10000"/>
          </a:bodyPr>
          <a:lstStyle/>
          <a:p>
            <a:pPr marL="715962" indent="-447675">
              <a:defRPr sz="2900"/>
            </a:pPr>
            <a:r>
              <a:t>nominates a member of the Pension Fund Governing Board</a:t>
            </a:r>
          </a:p>
          <a:p>
            <a:pPr marL="715962" indent="-447675">
              <a:defRPr sz="2900"/>
            </a:pPr>
            <a:r>
              <a:t>nominates 2 delegates to CHISB</a:t>
            </a:r>
          </a:p>
          <a:p>
            <a:pPr marL="715962" indent="-447675">
              <a:defRPr sz="2900"/>
            </a:pPr>
            <a:r>
              <a:t>participates in SA internal committees dealing with social security issues    (health insurance, Pension Fund)                   </a:t>
            </a:r>
          </a:p>
          <a:p>
            <a:pPr marL="715962" indent="-447675">
              <a:defRPr sz="2900"/>
            </a:pPr>
            <a:r>
              <a:t>nominates 7 delegates to the Staff Council</a:t>
            </a:r>
          </a:p>
          <a:p>
            <a:pPr marL="1210248" indent="-448250">
              <a:defRPr sz="2900"/>
            </a:pPr>
            <a:endParaRPr/>
          </a:p>
          <a:p>
            <a:pPr marL="715962" indent="-447675">
              <a:defRPr sz="2900">
                <a:solidFill>
                  <a:srgbClr val="0056D6"/>
                </a:solidFill>
              </a:defRPr>
            </a:pPr>
            <a:r>
              <a:t>nomme un membre du Conseil d’Administration de la Caisse de Pensions</a:t>
            </a:r>
          </a:p>
          <a:p>
            <a:pPr marL="715962" indent="-447675">
              <a:defRPr sz="2900">
                <a:solidFill>
                  <a:srgbClr val="0056D6"/>
                </a:solidFill>
              </a:defRPr>
            </a:pPr>
            <a:r>
              <a:t>fait (avec 2 membres) partie du CHISB </a:t>
            </a:r>
          </a:p>
          <a:p>
            <a:pPr marL="715962" indent="-447675">
              <a:defRPr sz="2900">
                <a:solidFill>
                  <a:srgbClr val="0056D6"/>
                </a:solidFill>
              </a:defRPr>
            </a:pPr>
            <a:r>
              <a:t>participe aux travaux des commissions de l’AP qui s’occupent de l’Assurance maladie et de la Caisse de Pensions</a:t>
            </a:r>
          </a:p>
          <a:p>
            <a:pPr marL="715962" indent="-447675">
              <a:defRPr sz="2900">
                <a:solidFill>
                  <a:srgbClr val="0056D6"/>
                </a:solidFill>
              </a:defRPr>
            </a:pPr>
            <a:r>
              <a:t>envoie 7 représentants au Conseil du Personnel</a:t>
            </a:r>
          </a:p>
        </p:txBody>
      </p:sp>
      <p:sp>
        <p:nvSpPr>
          <p:cNvPr id="163" name="Shape 163"/>
          <p:cNvSpPr>
            <a:spLocks noGrp="1"/>
          </p:cNvSpPr>
          <p:nvPr>
            <p:ph type="title"/>
          </p:nvPr>
        </p:nvSpPr>
        <p:spPr>
          <a:xfrm>
            <a:off x="533400" y="127000"/>
            <a:ext cx="11811000" cy="2438400"/>
          </a:xfrm>
          <a:prstGeom prst="rect">
            <a:avLst/>
          </a:prstGeom>
        </p:spPr>
        <p:txBody>
          <a:bodyPr/>
          <a:lstStyle/>
          <a:p>
            <a:pPr>
              <a:defRPr sz="2800"/>
            </a:pPr>
            <a:r>
              <a:t>GAC-EPA is recognized as a partner, representing the pensioners, by </a:t>
            </a:r>
          </a:p>
          <a:p>
            <a:pPr>
              <a:defRPr sz="2800"/>
            </a:pPr>
            <a:r>
              <a:t>Members States, CERN management and Staff Association</a:t>
            </a:r>
          </a:p>
          <a:p>
            <a:pPr>
              <a:defRPr sz="2800"/>
            </a:pPr>
            <a:endParaRPr/>
          </a:p>
          <a:p>
            <a:pPr>
              <a:defRPr sz="2800">
                <a:solidFill>
                  <a:srgbClr val="0056D6"/>
                </a:solidFill>
              </a:defRPr>
            </a:pPr>
            <a:r>
              <a:t>GAC-EPA est reconnu comme partenaire, représentant les retraités, par </a:t>
            </a:r>
          </a:p>
          <a:p>
            <a:pPr>
              <a:defRPr sz="2800">
                <a:solidFill>
                  <a:srgbClr val="0056D6"/>
                </a:solidFill>
              </a:defRPr>
            </a:pPr>
            <a:r>
              <a:t>les Etats-membres, la Direction et l’Association du Personnel</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166" name="Shape 166"/>
          <p:cNvSpPr>
            <a:spLocks noGrp="1"/>
          </p:cNvSpPr>
          <p:nvPr>
            <p:ph type="body" idx="1"/>
          </p:nvPr>
        </p:nvSpPr>
        <p:spPr>
          <a:xfrm>
            <a:off x="641349" y="3898900"/>
            <a:ext cx="10992200" cy="5715000"/>
          </a:xfrm>
          <a:prstGeom prst="rect">
            <a:avLst/>
          </a:prstGeom>
        </p:spPr>
        <p:txBody>
          <a:bodyPr spcCol="549609"/>
          <a:lstStyle/>
          <a:p>
            <a:pPr marL="1158875" lvl="1" indent="-493712">
              <a:defRPr>
                <a:solidFill>
                  <a:srgbClr val="AAAAAA"/>
                </a:solidFill>
              </a:defRPr>
            </a:pPr>
            <a:r>
              <a:t>bring together the beneficiaries of the Pension Fund</a:t>
            </a:r>
          </a:p>
          <a:p>
            <a:pPr marL="1158875" lvl="1" indent="-493712">
              <a:defRPr>
                <a:solidFill>
                  <a:srgbClr val="AAAAAA"/>
                </a:solidFill>
              </a:defRPr>
            </a:pPr>
            <a:r>
              <a:t>provide information</a:t>
            </a:r>
          </a:p>
          <a:p>
            <a:pPr marL="1158875" lvl="1" indent="-493712"/>
            <a:r>
              <a:t>assure their collective interests</a:t>
            </a:r>
          </a:p>
          <a:p>
            <a:pPr marL="1701120" lvl="1"/>
            <a:endParaRPr/>
          </a:p>
          <a:p>
            <a:pPr marL="1082675" lvl="1" indent="-493712">
              <a:defRPr>
                <a:solidFill>
                  <a:srgbClr val="AAAAAA"/>
                </a:solidFill>
              </a:defRPr>
            </a:pPr>
            <a:r>
              <a:t>réunir les bénéficiaires de la Caisse  de Pensions          </a:t>
            </a:r>
          </a:p>
          <a:p>
            <a:pPr marL="1082675" lvl="1" indent="-493712">
              <a:defRPr>
                <a:solidFill>
                  <a:srgbClr val="AAAAAA"/>
                </a:solidFill>
              </a:defRPr>
            </a:pPr>
            <a:r>
              <a:t>fournir de l’information</a:t>
            </a:r>
          </a:p>
          <a:p>
            <a:pPr marL="1082675" lvl="1" indent="-493712">
              <a:defRPr>
                <a:solidFill>
                  <a:srgbClr val="0056D6"/>
                </a:solidFill>
              </a:defRPr>
            </a:pPr>
            <a:r>
              <a:t>défendre les intérêts des retraités</a:t>
            </a:r>
          </a:p>
        </p:txBody>
      </p:sp>
      <p:sp>
        <p:nvSpPr>
          <p:cNvPr id="167" name="Shape 167"/>
          <p:cNvSpPr>
            <a:spLocks noGrp="1"/>
          </p:cNvSpPr>
          <p:nvPr>
            <p:ph type="title"/>
          </p:nvPr>
        </p:nvSpPr>
        <p:spPr>
          <a:xfrm>
            <a:off x="1435100" y="762000"/>
            <a:ext cx="10464800" cy="2438400"/>
          </a:xfrm>
          <a:prstGeom prst="rect">
            <a:avLst/>
          </a:prstGeom>
        </p:spPr>
        <p:txBody>
          <a:bodyPr/>
          <a:lstStyle/>
          <a:p>
            <a:pPr algn="just"/>
            <a:r>
              <a:t>aims             </a:t>
            </a:r>
            <a:r>
              <a:rPr>
                <a:solidFill>
                  <a:srgbClr val="0056D6"/>
                </a:solidFill>
              </a:rPr>
              <a:t>buts</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title"/>
          </p:nvPr>
        </p:nvSpPr>
        <p:spPr>
          <a:xfrm>
            <a:off x="853439" y="254000"/>
            <a:ext cx="11460482" cy="2438400"/>
          </a:xfrm>
          <a:prstGeom prst="rect">
            <a:avLst/>
          </a:prstGeom>
        </p:spPr>
        <p:txBody>
          <a:bodyPr/>
          <a:lstStyle/>
          <a:p>
            <a:pPr>
              <a:defRPr sz="3600"/>
            </a:pPr>
            <a:r>
              <a:t>Pensioners depend on CERN’s social security system</a:t>
            </a:r>
          </a:p>
          <a:p>
            <a:pPr>
              <a:defRPr sz="2400"/>
            </a:pPr>
            <a:endParaRPr/>
          </a:p>
          <a:p>
            <a:pPr>
              <a:defRPr sz="3600">
                <a:solidFill>
                  <a:srgbClr val="0056D6"/>
                </a:solidFill>
              </a:defRPr>
            </a:pPr>
            <a:r>
              <a:t>Les retraités dépendent de la protection sociale du CERN</a:t>
            </a:r>
          </a:p>
        </p:txBody>
      </p:sp>
      <p:sp>
        <p:nvSpPr>
          <p:cNvPr id="170" name="Shape 170"/>
          <p:cNvSpPr>
            <a:spLocks noGrp="1"/>
          </p:cNvSpPr>
          <p:nvPr>
            <p:ph type="body" idx="1"/>
          </p:nvPr>
        </p:nvSpPr>
        <p:spPr>
          <a:xfrm>
            <a:off x="716278" y="2667000"/>
            <a:ext cx="11597644" cy="5232400"/>
          </a:xfrm>
          <a:prstGeom prst="rect">
            <a:avLst/>
          </a:prstGeom>
        </p:spPr>
        <p:txBody>
          <a:bodyPr spcCol="579882">
            <a:normAutofit lnSpcReduction="10000"/>
          </a:bodyPr>
          <a:lstStyle/>
          <a:p>
            <a:pPr marL="533400" indent="-493712"/>
            <a:r>
              <a:t>Pension Fund (PF) and Health Insurance (CHIS)</a:t>
            </a:r>
          </a:p>
          <a:p>
            <a:pPr marL="533400" indent="-493712"/>
            <a:r>
              <a:t>based on the principle of mutuality in the spirit of solidarity</a:t>
            </a:r>
          </a:p>
          <a:p>
            <a:pPr marL="533400" indent="-493712"/>
            <a:r>
              <a:t>for most of us: no other protection, in particular no coverage under national schemes</a:t>
            </a:r>
          </a:p>
          <a:p>
            <a:pPr marL="533400" indent="-493712">
              <a:defRPr>
                <a:solidFill>
                  <a:srgbClr val="0056D6"/>
                </a:solidFill>
              </a:defRPr>
            </a:pPr>
            <a:r>
              <a:t>Caisse de Pensions et Assurance maladie (CHIS)</a:t>
            </a:r>
          </a:p>
          <a:p>
            <a:pPr marL="533400" indent="-493712">
              <a:defRPr>
                <a:solidFill>
                  <a:srgbClr val="0056D6"/>
                </a:solidFill>
              </a:defRPr>
            </a:pPr>
            <a:r>
              <a:t>basé sur le principe de mutualité et dans un esprit de solidarité</a:t>
            </a:r>
          </a:p>
          <a:p>
            <a:pPr marL="533400" indent="-493712">
              <a:defRPr>
                <a:solidFill>
                  <a:srgbClr val="0056D6"/>
                </a:solidFill>
              </a:defRPr>
            </a:pPr>
            <a:r>
              <a:t>pour la plupart: pas d’autre couverture, en particulier pas de protection nationale</a:t>
            </a:r>
          </a:p>
        </p:txBody>
      </p:sp>
      <p:sp>
        <p:nvSpPr>
          <p:cNvPr id="171" name="Shape 171"/>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172" name="Shape 172"/>
          <p:cNvSpPr/>
          <p:nvPr/>
        </p:nvSpPr>
        <p:spPr>
          <a:xfrm>
            <a:off x="1337245" y="8216900"/>
            <a:ext cx="10591801" cy="7239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ctr" defTabSz="584200">
              <a:defRPr sz="4200">
                <a:solidFill>
                  <a:srgbClr val="E32400"/>
                </a:solidFill>
                <a:latin typeface="Gill Sans"/>
                <a:ea typeface="Gill Sans"/>
                <a:cs typeface="Gill Sans"/>
                <a:sym typeface="Gill Sans"/>
              </a:defRPr>
            </a:lvl1pPr>
          </a:lstStyle>
          <a:p>
            <a:r>
              <a:t>défendre et maintenir nos deux systèmes</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xfrm>
            <a:off x="101600" y="254000"/>
            <a:ext cx="12801600" cy="2006600"/>
          </a:xfrm>
          <a:prstGeom prst="rect">
            <a:avLst/>
          </a:prstGeom>
        </p:spPr>
        <p:txBody>
          <a:bodyPr/>
          <a:lstStyle/>
          <a:p>
            <a:pPr>
              <a:defRPr sz="6000"/>
            </a:pPr>
            <a:r>
              <a:t>Causes for concern </a:t>
            </a:r>
            <a:r>
              <a:rPr>
                <a:solidFill>
                  <a:srgbClr val="0056D6"/>
                </a:solidFill>
              </a:rPr>
              <a:t>Préoccupations</a:t>
            </a:r>
          </a:p>
        </p:txBody>
      </p:sp>
      <p:sp>
        <p:nvSpPr>
          <p:cNvPr id="175" name="Shape 175"/>
          <p:cNvSpPr>
            <a:spLocks noGrp="1"/>
          </p:cNvSpPr>
          <p:nvPr>
            <p:ph type="body" sz="half" idx="1"/>
          </p:nvPr>
        </p:nvSpPr>
        <p:spPr>
          <a:xfrm>
            <a:off x="645158" y="2556916"/>
            <a:ext cx="11521444" cy="3903168"/>
          </a:xfrm>
          <a:prstGeom prst="rect">
            <a:avLst/>
          </a:prstGeom>
        </p:spPr>
        <p:txBody>
          <a:bodyPr spcCol="576072"/>
          <a:lstStyle/>
          <a:p>
            <a:pPr marL="1256620">
              <a:defRPr sz="2800"/>
            </a:pPr>
            <a:r>
              <a:t>Pressure by Member States</a:t>
            </a:r>
          </a:p>
          <a:p>
            <a:pPr marL="1256620">
              <a:defRPr sz="2800"/>
            </a:pPr>
            <a:r>
              <a:t>Financial equilibrium of the two systems</a:t>
            </a:r>
          </a:p>
          <a:p>
            <a:pPr marL="1256620">
              <a:defRPr sz="2800"/>
            </a:pPr>
            <a:r>
              <a:t>In case of dissolution of the Organisation</a:t>
            </a:r>
          </a:p>
          <a:p>
            <a:pPr marL="1256620">
              <a:defRPr sz="2800">
                <a:solidFill>
                  <a:srgbClr val="0056D6"/>
                </a:solidFill>
              </a:defRPr>
            </a:pPr>
            <a:r>
              <a:t>Pression des États-membres</a:t>
            </a:r>
          </a:p>
          <a:p>
            <a:pPr marL="1256620">
              <a:defRPr sz="2800">
                <a:solidFill>
                  <a:srgbClr val="0056D6"/>
                </a:solidFill>
              </a:defRPr>
            </a:pPr>
            <a:r>
              <a:t>Équilibre financier des deux systèmes</a:t>
            </a:r>
          </a:p>
          <a:p>
            <a:pPr marL="1256620">
              <a:defRPr sz="2800">
                <a:solidFill>
                  <a:srgbClr val="0056D6"/>
                </a:solidFill>
              </a:defRPr>
            </a:pPr>
            <a:r>
              <a:t>En cas de dissolution de l’Organisation</a:t>
            </a:r>
          </a:p>
        </p:txBody>
      </p:sp>
      <p:sp>
        <p:nvSpPr>
          <p:cNvPr id="176" name="Shape 176"/>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graphicFrame>
        <p:nvGraphicFramePr>
          <p:cNvPr id="177" name="Table 177"/>
          <p:cNvGraphicFramePr/>
          <p:nvPr/>
        </p:nvGraphicFramePr>
        <p:xfrm>
          <a:off x="914400" y="6769100"/>
          <a:ext cx="11277600" cy="2222500"/>
        </p:xfrm>
        <a:graphic>
          <a:graphicData uri="http://schemas.openxmlformats.org/drawingml/2006/table">
            <a:tbl>
              <a:tblPr>
                <a:tableStyleId>{4C3C2611-4C71-4FC5-86AE-919BDF0F9419}</a:tableStyleId>
              </a:tblPr>
              <a:tblGrid>
                <a:gridCol w="11277600">
                  <a:extLst>
                    <a:ext uri="{9D8B030D-6E8A-4147-A177-3AD203B41FA5}">
                      <a16:colId xmlns:a16="http://schemas.microsoft.com/office/drawing/2014/main" val="20000"/>
                    </a:ext>
                  </a:extLst>
                </a:gridCol>
              </a:tblGrid>
              <a:tr h="2222500">
                <a:tc>
                  <a:txBody>
                    <a:bodyPr/>
                    <a:lstStyle/>
                    <a:p>
                      <a:pPr defTabSz="914400">
                        <a:tabLst>
                          <a:tab pos="914400" algn="l"/>
                        </a:tabLst>
                        <a:defRPr sz="3200">
                          <a:sym typeface="Lucida Grande"/>
                        </a:defRPr>
                      </a:pPr>
                      <a:r>
                        <a:t>CERN’s scientific results best defense of our social security systems</a:t>
                      </a:r>
                    </a:p>
                    <a:p>
                      <a:pPr defTabSz="914400">
                        <a:tabLst>
                          <a:tab pos="914400" algn="l"/>
                        </a:tabLst>
                        <a:defRPr sz="3200">
                          <a:solidFill>
                            <a:srgbClr val="0056D6"/>
                          </a:solidFill>
                          <a:sym typeface="Lucida Grande"/>
                        </a:defRPr>
                      </a:pPr>
                      <a:r>
                        <a:t>Résultats scientifiques du CERN meilleure défense de nos systèmes sociaux</a:t>
                      </a: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noFill/>
                  </a:tcPr>
                </a:tc>
                <a:extLst>
                  <a:ext uri="{0D108BD9-81ED-4DB2-BD59-A6C34878D82A}">
                    <a16:rowId xmlns:a16="http://schemas.microsoft.com/office/drawing/2014/main" val="10000"/>
                  </a:ext>
                </a:extLst>
              </a:tr>
            </a:tbl>
          </a:graphicData>
        </a:graphic>
      </p:graphicFrame>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p:cNvSpPr>
          <p:nvPr>
            <p:ph type="sldNum" sz="quarter" idx="4294967295"/>
          </p:nvPr>
        </p:nvSpPr>
        <p:spPr>
          <a:xfrm>
            <a:off x="6381748" y="9258300"/>
            <a:ext cx="228601" cy="3683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80" name="Shape 180"/>
          <p:cNvSpPr>
            <a:spLocks noGrp="1"/>
          </p:cNvSpPr>
          <p:nvPr>
            <p:ph type="body" idx="1"/>
          </p:nvPr>
        </p:nvSpPr>
        <p:spPr>
          <a:xfrm>
            <a:off x="508000" y="3276600"/>
            <a:ext cx="11976100" cy="5715000"/>
          </a:xfrm>
          <a:prstGeom prst="rect">
            <a:avLst/>
          </a:prstGeom>
        </p:spPr>
        <p:txBody>
          <a:bodyPr spcCol="598805"/>
          <a:lstStyle/>
          <a:p>
            <a:pPr marL="1082675" lvl="1" indent="-493712">
              <a:defRPr>
                <a:solidFill>
                  <a:srgbClr val="AAAAAA"/>
                </a:solidFill>
              </a:defRPr>
            </a:pPr>
            <a:r>
              <a:t>bring together the beneficiaries of the Pension Fund</a:t>
            </a:r>
          </a:p>
          <a:p>
            <a:pPr marL="1082675" lvl="1" indent="-493712"/>
            <a:r>
              <a:t>provide information</a:t>
            </a:r>
          </a:p>
          <a:p>
            <a:pPr marL="1082675" lvl="1" indent="-493712">
              <a:defRPr>
                <a:solidFill>
                  <a:srgbClr val="AAAAAA"/>
                </a:solidFill>
              </a:defRPr>
            </a:pPr>
            <a:r>
              <a:t>assure their collective interests</a:t>
            </a:r>
          </a:p>
          <a:p>
            <a:pPr marL="1701120" lvl="1">
              <a:defRPr>
                <a:solidFill>
                  <a:srgbClr val="AAAAAA"/>
                </a:solidFill>
              </a:defRPr>
            </a:pPr>
            <a:endParaRPr/>
          </a:p>
          <a:p>
            <a:pPr marL="990600" lvl="1" indent="-493712">
              <a:defRPr>
                <a:solidFill>
                  <a:srgbClr val="AAAAAA"/>
                </a:solidFill>
              </a:defRPr>
            </a:pPr>
            <a:r>
              <a:t>réunir les bénéficiaires de la Caisse  de Pensions </a:t>
            </a:r>
            <a:br/>
            <a:r>
              <a:t>         </a:t>
            </a:r>
          </a:p>
          <a:p>
            <a:pPr marL="990600" lvl="1" indent="-493712">
              <a:defRPr>
                <a:solidFill>
                  <a:srgbClr val="0056D6"/>
                </a:solidFill>
              </a:defRPr>
            </a:pPr>
            <a:r>
              <a:t>fournir de l’information</a:t>
            </a:r>
          </a:p>
          <a:p>
            <a:pPr marL="990600" lvl="1" indent="-493712">
              <a:defRPr>
                <a:solidFill>
                  <a:srgbClr val="AAAAAA"/>
                </a:solidFill>
              </a:defRPr>
            </a:pPr>
            <a:r>
              <a:t>défendre les intérêts des retraités</a:t>
            </a:r>
          </a:p>
        </p:txBody>
      </p:sp>
      <p:sp>
        <p:nvSpPr>
          <p:cNvPr id="181" name="Shape 181"/>
          <p:cNvSpPr>
            <a:spLocks noGrp="1"/>
          </p:cNvSpPr>
          <p:nvPr>
            <p:ph type="title"/>
          </p:nvPr>
        </p:nvSpPr>
        <p:spPr>
          <a:xfrm>
            <a:off x="1435100" y="762000"/>
            <a:ext cx="10464800" cy="1752600"/>
          </a:xfrm>
          <a:prstGeom prst="rect">
            <a:avLst/>
          </a:prstGeom>
        </p:spPr>
        <p:txBody>
          <a:bodyPr/>
          <a:lstStyle/>
          <a:p>
            <a:pPr algn="just"/>
            <a:r>
              <a:t>aims             </a:t>
            </a:r>
            <a:r>
              <a:rPr>
                <a:solidFill>
                  <a:srgbClr val="0056D6"/>
                </a:solidFill>
              </a:rPr>
              <a:t>buts</a:t>
            </a:r>
          </a:p>
        </p:txBody>
      </p:sp>
    </p:spTree>
  </p:cSld>
  <p:clrMapOvr>
    <a:masterClrMapping/>
  </p:clrMapOvr>
  <p:transition spd="slow"/>
</p:sld>
</file>

<file path=ppt/theme/theme1.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ucida Grande"/>
        <a:ea typeface="Lucida Grande"/>
        <a:cs typeface="Lucida Grand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ucida Grande"/>
        <a:ea typeface="Lucida Grande"/>
        <a:cs typeface="Lucida Grand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mj-lt"/>
            <a:ea typeface="+mj-ea"/>
            <a:cs typeface="+mj-cs"/>
            <a:sym typeface="Lucida Grand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16</TotalTime>
  <Words>1675</Words>
  <Application>Microsoft Office PowerPoint</Application>
  <PresentationFormat>Custom</PresentationFormat>
  <Paragraphs>187</Paragraphs>
  <Slides>16</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Arial Black</vt:lpstr>
      <vt:lpstr>Calibri</vt:lpstr>
      <vt:lpstr>DejaVuSans</vt:lpstr>
      <vt:lpstr>DejaVuSansCondensed</vt:lpstr>
      <vt:lpstr>Gill Sans</vt:lpstr>
      <vt:lpstr>Helvetica</vt:lpstr>
      <vt:lpstr>Lucida Grande</vt:lpstr>
      <vt:lpstr>Palatino</vt:lpstr>
      <vt:lpstr>White</vt:lpstr>
      <vt:lpstr>PowerPoint Presentation</vt:lpstr>
      <vt:lpstr>aims             buts</vt:lpstr>
      <vt:lpstr>means      moyens</vt:lpstr>
      <vt:lpstr>GAC-EPA Committee representing and executive organ 21 elected members for a 2-year mandate   Comité du GAC-EPA organe représentatif et exécutif du groupement 21 membres élus pour un mandat de 2 ans</vt:lpstr>
      <vt:lpstr>GAC-EPA is recognized as a partner, representing the pensioners, by  Members States, CERN management and Staff Association  GAC-EPA est reconnu comme partenaire, représentant les retraités, par  les Etats-membres, la Direction et l’Association du Personnel</vt:lpstr>
      <vt:lpstr>aims             buts</vt:lpstr>
      <vt:lpstr>Pensioners depend on CERN’s social security system  Les retraités dépendent de la protection sociale du CERN</vt:lpstr>
      <vt:lpstr>Causes for concern Préoccupations</vt:lpstr>
      <vt:lpstr>aims             buts</vt:lpstr>
      <vt:lpstr>PowerPoint Presentation</vt:lpstr>
      <vt:lpstr>PowerPoint Presentation</vt:lpstr>
      <vt:lpstr>PowerPoint Presentation</vt:lpstr>
      <vt:lpstr>information sessions permanences</vt:lpstr>
      <vt:lpstr>aims             buts</vt:lpstr>
      <vt:lpstr>membership     membre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Erwin Mosselmans</cp:lastModifiedBy>
  <cp:revision>9</cp:revision>
  <dcterms:modified xsi:type="dcterms:W3CDTF">2020-09-29T15:51:13Z</dcterms:modified>
</cp:coreProperties>
</file>