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77" r:id="rId2"/>
    <p:sldId id="278" r:id="rId3"/>
    <p:sldId id="279" r:id="rId4"/>
    <p:sldId id="273" r:id="rId5"/>
    <p:sldId id="287" r:id="rId6"/>
    <p:sldId id="290" r:id="rId7"/>
    <p:sldId id="280" r:id="rId8"/>
    <p:sldId id="293" r:id="rId9"/>
    <p:sldId id="294" r:id="rId10"/>
    <p:sldId id="291" r:id="rId11"/>
    <p:sldId id="295" r:id="rId12"/>
    <p:sldId id="274" r:id="rId13"/>
    <p:sldId id="309" r:id="rId14"/>
    <p:sldId id="258" r:id="rId15"/>
    <p:sldId id="298" r:id="rId16"/>
    <p:sldId id="299" r:id="rId17"/>
    <p:sldId id="300" r:id="rId18"/>
    <p:sldId id="301" r:id="rId19"/>
    <p:sldId id="302" r:id="rId20"/>
    <p:sldId id="303" r:id="rId21"/>
    <p:sldId id="304" r:id="rId22"/>
    <p:sldId id="305" r:id="rId23"/>
    <p:sldId id="307" r:id="rId24"/>
    <p:sldId id="308" r:id="rId25"/>
    <p:sldId id="292" r:id="rId26"/>
    <p:sldId id="306" r:id="rId27"/>
    <p:sldId id="262" r:id="rId28"/>
    <p:sldId id="289" r:id="rId29"/>
    <p:sldId id="288" r:id="rId30"/>
    <p:sldId id="310" r:id="rId31"/>
    <p:sldId id="296" r:id="rId32"/>
    <p:sldId id="297" r:id="rId33"/>
    <p:sldId id="330" r:id="rId34"/>
    <p:sldId id="331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A402"/>
    <a:srgbClr val="0202F0"/>
    <a:srgbClr val="3377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89804" autoAdjust="0"/>
  </p:normalViewPr>
  <p:slideViewPr>
    <p:cSldViewPr snapToGrid="0">
      <p:cViewPr varScale="1">
        <p:scale>
          <a:sx n="117" d="100"/>
          <a:sy n="117" d="100"/>
        </p:scale>
        <p:origin x="1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21E28F-DC60-4D5D-BB19-2B64D83EAE8D}" type="doc">
      <dgm:prSet loTypeId="urn:microsoft.com/office/officeart/2008/layout/AlternatingHexagons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en-GB"/>
        </a:p>
      </dgm:t>
    </dgm:pt>
    <dgm:pt modelId="{7D6E528E-7D34-4673-8DCD-11FBE7564838}">
      <dgm:prSet phldrT="[Text]"/>
      <dgm:spPr>
        <a:xfrm rot="5400000">
          <a:off x="2630104" y="97992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rgbClr val="5197CC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rgbClr val="FFFFFF"/>
              </a:solidFill>
              <a:latin typeface="Arial"/>
              <a:ea typeface="+mn-ea"/>
              <a:cs typeface="+mn-cs"/>
            </a:rPr>
            <a:t>Computational Fluid Dynamics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Arial"/>
              <a:ea typeface="+mn-ea"/>
              <a:cs typeface="+mn-cs"/>
            </a:rPr>
            <a:t>(CFD)</a:t>
          </a:r>
          <a:endParaRPr lang="en-GB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B7BC7B01-078F-406A-9752-525FA8679F1E}" type="parTrans" cxnId="{BC09F77C-3455-4FB1-AD5D-BC51AFE3F1D2}">
      <dgm:prSet/>
      <dgm:spPr/>
      <dgm:t>
        <a:bodyPr/>
        <a:lstStyle/>
        <a:p>
          <a:endParaRPr lang="en-GB"/>
        </a:p>
      </dgm:t>
    </dgm:pt>
    <dgm:pt modelId="{2C66B041-D9A6-4CCE-8E7B-C67B38D1B458}" type="sibTrans" cxnId="{BC09F77C-3455-4FB1-AD5D-BC51AFE3F1D2}">
      <dgm:prSet/>
      <dgm:spPr>
        <a:xfrm rot="5400000">
          <a:off x="1214624" y="97992"/>
          <a:ext cx="1506471" cy="1310630"/>
        </a:xfrm>
        <a:prstGeom prst="hexagon">
          <a:avLst>
            <a:gd name="adj" fmla="val 25000"/>
            <a:gd name="vf" fmla="val 115470"/>
          </a:avLst>
        </a:prstGeom>
        <a:solidFill>
          <a:srgbClr val="FFC000"/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gm:spPr>
      <dgm:t>
        <a:bodyPr/>
        <a:lstStyle/>
        <a:p>
          <a:pPr>
            <a:buNone/>
          </a:pPr>
          <a:r>
            <a:rPr lang="en-US" dirty="0">
              <a:solidFill>
                <a:srgbClr val="FFFFFF"/>
              </a:solidFill>
              <a:latin typeface="Arial"/>
              <a:ea typeface="+mn-ea"/>
              <a:cs typeface="+mn-cs"/>
            </a:rPr>
            <a:t>Finite‐Element Analysis</a:t>
          </a:r>
        </a:p>
        <a:p>
          <a:pPr>
            <a:buNone/>
          </a:pPr>
          <a:r>
            <a:rPr lang="en-US" dirty="0">
              <a:solidFill>
                <a:srgbClr val="FFFFFF"/>
              </a:solidFill>
              <a:latin typeface="Arial"/>
              <a:ea typeface="+mn-ea"/>
              <a:cs typeface="+mn-cs"/>
            </a:rPr>
            <a:t>(FEA)</a:t>
          </a:r>
          <a:endParaRPr lang="en-GB" dirty="0">
            <a:solidFill>
              <a:srgbClr val="FFFFFF"/>
            </a:solidFill>
            <a:latin typeface="Arial"/>
            <a:ea typeface="+mn-ea"/>
            <a:cs typeface="+mn-cs"/>
          </a:endParaRPr>
        </a:p>
      </dgm:t>
    </dgm:pt>
    <dgm:pt modelId="{669E854E-17FF-45B6-8FD3-2A0CB132F710}">
      <dgm:prSet phldrT="[Text]"/>
      <dgm:spPr>
        <a:xfrm>
          <a:off x="4078426" y="2858751"/>
          <a:ext cx="1681222" cy="903882"/>
        </a:xfrm>
        <a:noFill/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rgbClr val="4C4C4C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82F51CD5-87C3-42BA-98B0-C550FB1ED6B1}" type="sibTrans" cxnId="{B3F5A251-ED3B-4A97-A895-6803BA140B03}">
      <dgm:prSet/>
      <dgm:spPr>
        <a:solidFill>
          <a:srgbClr val="FF0000"/>
        </a:solidFill>
      </dgm:spPr>
      <dgm:t>
        <a:bodyPr/>
        <a:lstStyle/>
        <a:p>
          <a:r>
            <a:rPr lang="en-US" dirty="0"/>
            <a:t>Multibody</a:t>
          </a:r>
        </a:p>
        <a:p>
          <a:r>
            <a:rPr lang="en-US" dirty="0"/>
            <a:t>Dynamics</a:t>
          </a:r>
        </a:p>
        <a:p>
          <a:r>
            <a:rPr lang="en-US" dirty="0"/>
            <a:t>(MBD)</a:t>
          </a:r>
          <a:endParaRPr lang="en-GB" dirty="0"/>
        </a:p>
      </dgm:t>
    </dgm:pt>
    <dgm:pt modelId="{0FBDAD1B-A7EA-41D1-BB86-9F0029B2EF48}" type="parTrans" cxnId="{B3F5A251-ED3B-4A97-A895-6803BA140B03}">
      <dgm:prSet/>
      <dgm:spPr/>
      <dgm:t>
        <a:bodyPr/>
        <a:lstStyle/>
        <a:p>
          <a:endParaRPr lang="en-GB"/>
        </a:p>
      </dgm:t>
    </dgm:pt>
    <dgm:pt modelId="{752C6BCC-AA63-479A-A5F4-FC75B15C47C5}">
      <dgm:prSet phldrT="[Text]"/>
      <dgm:spPr>
        <a:xfrm>
          <a:off x="336351" y="1580058"/>
          <a:ext cx="1626989" cy="903882"/>
        </a:xfrm>
        <a:noFill/>
        <a:ln>
          <a:noFill/>
        </a:ln>
        <a:effectLst/>
      </dgm:spPr>
      <dgm:t>
        <a:bodyPr/>
        <a:lstStyle/>
        <a:p>
          <a:pPr>
            <a:buNone/>
          </a:pPr>
          <a:endParaRPr lang="en-GB">
            <a:solidFill>
              <a:srgbClr val="4C4C4C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2911D8E-E0B1-484E-B6CA-3AC7D188FE71}" type="sibTrans" cxnId="{478CFFE5-EC61-46F1-BFF4-A3D46447CF55}">
      <dgm:prSet/>
      <dgm:spPr>
        <a:solidFill>
          <a:srgbClr val="00B050"/>
        </a:solidFill>
      </dgm:spPr>
      <dgm:t>
        <a:bodyPr/>
        <a:lstStyle/>
        <a:p>
          <a:r>
            <a:rPr lang="en-US" dirty="0"/>
            <a:t>Multidisciplinary design optimization</a:t>
          </a:r>
        </a:p>
        <a:p>
          <a:r>
            <a:rPr lang="en-US" dirty="0"/>
            <a:t>(MDO)</a:t>
          </a:r>
          <a:endParaRPr lang="en-GB" dirty="0"/>
        </a:p>
      </dgm:t>
    </dgm:pt>
    <dgm:pt modelId="{406D0AD4-381B-4B5E-A991-8CF872DE435D}" type="parTrans" cxnId="{478CFFE5-EC61-46F1-BFF4-A3D46447CF55}">
      <dgm:prSet/>
      <dgm:spPr/>
      <dgm:t>
        <a:bodyPr/>
        <a:lstStyle/>
        <a:p>
          <a:endParaRPr lang="en-GB"/>
        </a:p>
      </dgm:t>
    </dgm:pt>
    <dgm:pt modelId="{DB65625B-151A-4FA0-9377-5E7A566BF151}" type="pres">
      <dgm:prSet presAssocID="{9221E28F-DC60-4D5D-BB19-2B64D83EAE8D}" presName="Name0" presStyleCnt="0">
        <dgm:presLayoutVars>
          <dgm:chMax/>
          <dgm:chPref/>
          <dgm:dir/>
          <dgm:animLvl val="lvl"/>
        </dgm:presLayoutVars>
      </dgm:prSet>
      <dgm:spPr/>
    </dgm:pt>
    <dgm:pt modelId="{447940A1-45F1-46A6-AA97-56FCFA887B2B}" type="pres">
      <dgm:prSet presAssocID="{7D6E528E-7D34-4673-8DCD-11FBE7564838}" presName="composite" presStyleCnt="0"/>
      <dgm:spPr/>
    </dgm:pt>
    <dgm:pt modelId="{E7A71357-E729-4ADE-94B2-3FCCBA59B11D}" type="pres">
      <dgm:prSet presAssocID="{7D6E528E-7D34-4673-8DCD-11FBE7564838}" presName="Parent1" presStyleLbl="node1" presStyleIdx="0" presStyleCnt="6" custLinFactNeighborY="27283">
        <dgm:presLayoutVars>
          <dgm:chMax val="1"/>
          <dgm:chPref val="1"/>
          <dgm:bulletEnabled val="1"/>
        </dgm:presLayoutVars>
      </dgm:prSet>
      <dgm:spPr/>
    </dgm:pt>
    <dgm:pt modelId="{F6854BCE-128D-445C-8369-AC218BAB2869}" type="pres">
      <dgm:prSet presAssocID="{7D6E528E-7D34-4673-8DCD-11FBE7564838}" presName="Childtext1" presStyleLbl="revTx" presStyleIdx="0" presStyleCnt="3">
        <dgm:presLayoutVars>
          <dgm:chMax val="0"/>
          <dgm:chPref val="0"/>
          <dgm:bulletEnabled val="1"/>
        </dgm:presLayoutVars>
      </dgm:prSet>
      <dgm:spPr/>
    </dgm:pt>
    <dgm:pt modelId="{F0603D71-FFBC-4A82-9C02-2D1F32815407}" type="pres">
      <dgm:prSet presAssocID="{7D6E528E-7D34-4673-8DCD-11FBE7564838}" presName="BalanceSpacing" presStyleCnt="0"/>
      <dgm:spPr/>
    </dgm:pt>
    <dgm:pt modelId="{CECEC9AD-B29D-4387-8F29-F982780757E8}" type="pres">
      <dgm:prSet presAssocID="{7D6E528E-7D34-4673-8DCD-11FBE7564838}" presName="BalanceSpacing1" presStyleCnt="0"/>
      <dgm:spPr/>
    </dgm:pt>
    <dgm:pt modelId="{8FD5B1C0-80C0-4879-B8AA-EEA41816C73A}" type="pres">
      <dgm:prSet presAssocID="{2C66B041-D9A6-4CCE-8E7B-C67B38D1B458}" presName="Accent1Text" presStyleLbl="node1" presStyleIdx="1" presStyleCnt="6" custLinFactNeighborY="27283"/>
      <dgm:spPr/>
    </dgm:pt>
    <dgm:pt modelId="{9A5DFCC8-700D-4DD4-A973-52B784D271AA}" type="pres">
      <dgm:prSet presAssocID="{2C66B041-D9A6-4CCE-8E7B-C67B38D1B458}" presName="spaceBetweenRectangles" presStyleCnt="0"/>
      <dgm:spPr/>
    </dgm:pt>
    <dgm:pt modelId="{CE0C2771-47B2-41C5-A398-C3E340BB1E46}" type="pres">
      <dgm:prSet presAssocID="{752C6BCC-AA63-479A-A5F4-FC75B15C47C5}" presName="composite" presStyleCnt="0"/>
      <dgm:spPr/>
    </dgm:pt>
    <dgm:pt modelId="{0DAFD551-3A92-4EAE-A13B-4B28667437E3}" type="pres">
      <dgm:prSet presAssocID="{752C6BCC-AA63-479A-A5F4-FC75B15C47C5}" presName="Parent1" presStyleLbl="node1" presStyleIdx="2" presStyleCnt="6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</dgm:pt>
    <dgm:pt modelId="{FC82C24E-939F-4CDD-B3A7-9B395F7AFAD3}" type="pres">
      <dgm:prSet presAssocID="{752C6BCC-AA63-479A-A5F4-FC75B15C47C5}" presName="Childtext1" presStyleLbl="revTx" presStyleIdx="1" presStyleCnt="3">
        <dgm:presLayoutVars>
          <dgm:chMax val="0"/>
          <dgm:chPref val="0"/>
          <dgm:bulletEnabled val="1"/>
        </dgm:presLayoutVars>
      </dgm:prSet>
      <dgm:spPr/>
    </dgm:pt>
    <dgm:pt modelId="{8916881A-1A94-48B1-96EC-2C8D6943FA96}" type="pres">
      <dgm:prSet presAssocID="{752C6BCC-AA63-479A-A5F4-FC75B15C47C5}" presName="BalanceSpacing" presStyleCnt="0"/>
      <dgm:spPr/>
    </dgm:pt>
    <dgm:pt modelId="{2C6675C5-6051-40BF-84BB-FDA46335AB69}" type="pres">
      <dgm:prSet presAssocID="{752C6BCC-AA63-479A-A5F4-FC75B15C47C5}" presName="BalanceSpacing1" presStyleCnt="0"/>
      <dgm:spPr/>
    </dgm:pt>
    <dgm:pt modelId="{F5E6AE9B-A3E6-4AEC-818E-A01B4A339881}" type="pres">
      <dgm:prSet presAssocID="{02911D8E-E0B1-484E-B6CA-3AC7D188FE71}" presName="Accent1Text" presStyleLbl="node1" presStyleIdx="3" presStyleCnt="6" custLinFactNeighborX="-52206" custLinFactNeighborY="50143"/>
      <dgm:spPr/>
    </dgm:pt>
    <dgm:pt modelId="{AA6B8AA8-3219-4AFB-B6D5-54A24C953FF1}" type="pres">
      <dgm:prSet presAssocID="{02911D8E-E0B1-484E-B6CA-3AC7D188FE71}" presName="spaceBetweenRectangles" presStyleCnt="0"/>
      <dgm:spPr/>
    </dgm:pt>
    <dgm:pt modelId="{ABE50960-0577-4149-880D-96ED3BA68108}" type="pres">
      <dgm:prSet presAssocID="{669E854E-17FF-45B6-8FD3-2A0CB132F710}" presName="composite" presStyleCnt="0"/>
      <dgm:spPr/>
    </dgm:pt>
    <dgm:pt modelId="{AA51AD9D-807B-4505-8D2F-95CDFB6B014F}" type="pres">
      <dgm:prSet presAssocID="{669E854E-17FF-45B6-8FD3-2A0CB132F710}" presName="Parent1" presStyleLbl="node1" presStyleIdx="4" presStyleCnt="6">
        <dgm:presLayoutVars>
          <dgm:chMax val="1"/>
          <dgm:chPref val="1"/>
          <dgm:bulletEnabled val="1"/>
        </dgm:presLayoutVars>
      </dgm:prSet>
      <dgm:spPr>
        <a:prstGeom prst="rect">
          <a:avLst/>
        </a:prstGeom>
      </dgm:spPr>
    </dgm:pt>
    <dgm:pt modelId="{3E9301AF-2802-425B-84AA-07C797241125}" type="pres">
      <dgm:prSet presAssocID="{669E854E-17FF-45B6-8FD3-2A0CB132F710}" presName="Childtext1" presStyleLbl="revTx" presStyleIdx="2" presStyleCnt="3">
        <dgm:presLayoutVars>
          <dgm:chMax val="0"/>
          <dgm:chPref val="0"/>
          <dgm:bulletEnabled val="1"/>
        </dgm:presLayoutVars>
      </dgm:prSet>
      <dgm:spPr/>
    </dgm:pt>
    <dgm:pt modelId="{43E3FB1E-16F1-4409-8A19-9C3CF3A833A2}" type="pres">
      <dgm:prSet presAssocID="{669E854E-17FF-45B6-8FD3-2A0CB132F710}" presName="BalanceSpacing" presStyleCnt="0"/>
      <dgm:spPr/>
    </dgm:pt>
    <dgm:pt modelId="{D174BE48-111C-4321-A5F8-E3DE72CD3D6A}" type="pres">
      <dgm:prSet presAssocID="{669E854E-17FF-45B6-8FD3-2A0CB132F710}" presName="BalanceSpacing1" presStyleCnt="0"/>
      <dgm:spPr/>
    </dgm:pt>
    <dgm:pt modelId="{F86F4EED-4FA4-4F96-82AE-FF965F5BCA6F}" type="pres">
      <dgm:prSet presAssocID="{82F51CD5-87C3-42BA-98B0-C550FB1ED6B1}" presName="Accent1Text" presStyleLbl="node1" presStyleIdx="5" presStyleCnt="6" custLinFactNeighborY="-34880"/>
      <dgm:spPr/>
    </dgm:pt>
  </dgm:ptLst>
  <dgm:cxnLst>
    <dgm:cxn modelId="{ED1F6927-CE6E-4D4F-A198-C0E014E71551}" type="presOf" srcId="{82F51CD5-87C3-42BA-98B0-C550FB1ED6B1}" destId="{F86F4EED-4FA4-4F96-82AE-FF965F5BCA6F}" srcOrd="0" destOrd="0" presId="urn:microsoft.com/office/officeart/2008/layout/AlternatingHexagons"/>
    <dgm:cxn modelId="{B3F5A251-ED3B-4A97-A895-6803BA140B03}" srcId="{9221E28F-DC60-4D5D-BB19-2B64D83EAE8D}" destId="{669E854E-17FF-45B6-8FD3-2A0CB132F710}" srcOrd="2" destOrd="0" parTransId="{0FBDAD1B-A7EA-41D1-BB86-9F0029B2EF48}" sibTransId="{82F51CD5-87C3-42BA-98B0-C550FB1ED6B1}"/>
    <dgm:cxn modelId="{BC09F77C-3455-4FB1-AD5D-BC51AFE3F1D2}" srcId="{9221E28F-DC60-4D5D-BB19-2B64D83EAE8D}" destId="{7D6E528E-7D34-4673-8DCD-11FBE7564838}" srcOrd="0" destOrd="0" parTransId="{B7BC7B01-078F-406A-9752-525FA8679F1E}" sibTransId="{2C66B041-D9A6-4CCE-8E7B-C67B38D1B458}"/>
    <dgm:cxn modelId="{22E9E680-7F0E-48CC-9B9D-D19E0E704DAC}" type="presOf" srcId="{752C6BCC-AA63-479A-A5F4-FC75B15C47C5}" destId="{0DAFD551-3A92-4EAE-A13B-4B28667437E3}" srcOrd="0" destOrd="0" presId="urn:microsoft.com/office/officeart/2008/layout/AlternatingHexagons"/>
    <dgm:cxn modelId="{109C0CDE-0B07-4F30-9A21-4DA107DBEC57}" type="presOf" srcId="{02911D8E-E0B1-484E-B6CA-3AC7D188FE71}" destId="{F5E6AE9B-A3E6-4AEC-818E-A01B4A339881}" srcOrd="0" destOrd="0" presId="urn:microsoft.com/office/officeart/2008/layout/AlternatingHexagons"/>
    <dgm:cxn modelId="{86AB51E2-5AE3-431B-8855-2FC579037349}" type="presOf" srcId="{2C66B041-D9A6-4CCE-8E7B-C67B38D1B458}" destId="{8FD5B1C0-80C0-4879-B8AA-EEA41816C73A}" srcOrd="0" destOrd="0" presId="urn:microsoft.com/office/officeart/2008/layout/AlternatingHexagons"/>
    <dgm:cxn modelId="{478CFFE5-EC61-46F1-BFF4-A3D46447CF55}" srcId="{9221E28F-DC60-4D5D-BB19-2B64D83EAE8D}" destId="{752C6BCC-AA63-479A-A5F4-FC75B15C47C5}" srcOrd="1" destOrd="0" parTransId="{406D0AD4-381B-4B5E-A991-8CF872DE435D}" sibTransId="{02911D8E-E0B1-484E-B6CA-3AC7D188FE71}"/>
    <dgm:cxn modelId="{D7E572EE-C273-42A3-ACD5-186540002D12}" type="presOf" srcId="{9221E28F-DC60-4D5D-BB19-2B64D83EAE8D}" destId="{DB65625B-151A-4FA0-9377-5E7A566BF151}" srcOrd="0" destOrd="0" presId="urn:microsoft.com/office/officeart/2008/layout/AlternatingHexagons"/>
    <dgm:cxn modelId="{118E71F7-C68B-49BE-BBD4-42E46BC5A846}" type="presOf" srcId="{669E854E-17FF-45B6-8FD3-2A0CB132F710}" destId="{AA51AD9D-807B-4505-8D2F-95CDFB6B014F}" srcOrd="0" destOrd="0" presId="urn:microsoft.com/office/officeart/2008/layout/AlternatingHexagons"/>
    <dgm:cxn modelId="{A3409CFA-4FFE-4C8D-A8D6-0C905F4EE01E}" type="presOf" srcId="{7D6E528E-7D34-4673-8DCD-11FBE7564838}" destId="{E7A71357-E729-4ADE-94B2-3FCCBA59B11D}" srcOrd="0" destOrd="0" presId="urn:microsoft.com/office/officeart/2008/layout/AlternatingHexagons"/>
    <dgm:cxn modelId="{4DC9FB5D-3957-4F8E-AC3A-8B2807E5D73F}" type="presParOf" srcId="{DB65625B-151A-4FA0-9377-5E7A566BF151}" destId="{447940A1-45F1-46A6-AA97-56FCFA887B2B}" srcOrd="0" destOrd="0" presId="urn:microsoft.com/office/officeart/2008/layout/AlternatingHexagons"/>
    <dgm:cxn modelId="{ACE68887-4E10-44A1-8D1E-C5E6C3B33DB3}" type="presParOf" srcId="{447940A1-45F1-46A6-AA97-56FCFA887B2B}" destId="{E7A71357-E729-4ADE-94B2-3FCCBA59B11D}" srcOrd="0" destOrd="0" presId="urn:microsoft.com/office/officeart/2008/layout/AlternatingHexagons"/>
    <dgm:cxn modelId="{21CE9880-0D65-4B3B-9EFD-1CDFBC6F7B65}" type="presParOf" srcId="{447940A1-45F1-46A6-AA97-56FCFA887B2B}" destId="{F6854BCE-128D-445C-8369-AC218BAB2869}" srcOrd="1" destOrd="0" presId="urn:microsoft.com/office/officeart/2008/layout/AlternatingHexagons"/>
    <dgm:cxn modelId="{2B814276-B229-4C99-9899-D0FD50BA1BB8}" type="presParOf" srcId="{447940A1-45F1-46A6-AA97-56FCFA887B2B}" destId="{F0603D71-FFBC-4A82-9C02-2D1F32815407}" srcOrd="2" destOrd="0" presId="urn:microsoft.com/office/officeart/2008/layout/AlternatingHexagons"/>
    <dgm:cxn modelId="{423E0377-49C3-4F82-A70A-F64E072ED423}" type="presParOf" srcId="{447940A1-45F1-46A6-AA97-56FCFA887B2B}" destId="{CECEC9AD-B29D-4387-8F29-F982780757E8}" srcOrd="3" destOrd="0" presId="urn:microsoft.com/office/officeart/2008/layout/AlternatingHexagons"/>
    <dgm:cxn modelId="{9BAB90DD-823A-462F-8866-C976F0549A25}" type="presParOf" srcId="{447940A1-45F1-46A6-AA97-56FCFA887B2B}" destId="{8FD5B1C0-80C0-4879-B8AA-EEA41816C73A}" srcOrd="4" destOrd="0" presId="urn:microsoft.com/office/officeart/2008/layout/AlternatingHexagons"/>
    <dgm:cxn modelId="{6CD04470-BF66-46AD-B873-C2754F39C199}" type="presParOf" srcId="{DB65625B-151A-4FA0-9377-5E7A566BF151}" destId="{9A5DFCC8-700D-4DD4-A973-52B784D271AA}" srcOrd="1" destOrd="0" presId="urn:microsoft.com/office/officeart/2008/layout/AlternatingHexagons"/>
    <dgm:cxn modelId="{11BA615B-F35C-4F82-B821-76341184839B}" type="presParOf" srcId="{DB65625B-151A-4FA0-9377-5E7A566BF151}" destId="{CE0C2771-47B2-41C5-A398-C3E340BB1E46}" srcOrd="2" destOrd="0" presId="urn:microsoft.com/office/officeart/2008/layout/AlternatingHexagons"/>
    <dgm:cxn modelId="{B282E439-5C24-4E15-8066-FC32A3080F95}" type="presParOf" srcId="{CE0C2771-47B2-41C5-A398-C3E340BB1E46}" destId="{0DAFD551-3A92-4EAE-A13B-4B28667437E3}" srcOrd="0" destOrd="0" presId="urn:microsoft.com/office/officeart/2008/layout/AlternatingHexagons"/>
    <dgm:cxn modelId="{534B5F2F-49A0-4FE1-B7A4-EDB2BE1EFBE8}" type="presParOf" srcId="{CE0C2771-47B2-41C5-A398-C3E340BB1E46}" destId="{FC82C24E-939F-4CDD-B3A7-9B395F7AFAD3}" srcOrd="1" destOrd="0" presId="urn:microsoft.com/office/officeart/2008/layout/AlternatingHexagons"/>
    <dgm:cxn modelId="{7D53364F-EBCE-42AB-982C-F9FE1738DEDF}" type="presParOf" srcId="{CE0C2771-47B2-41C5-A398-C3E340BB1E46}" destId="{8916881A-1A94-48B1-96EC-2C8D6943FA96}" srcOrd="2" destOrd="0" presId="urn:microsoft.com/office/officeart/2008/layout/AlternatingHexagons"/>
    <dgm:cxn modelId="{7082C726-7352-43E5-9F64-890F2229FAFA}" type="presParOf" srcId="{CE0C2771-47B2-41C5-A398-C3E340BB1E46}" destId="{2C6675C5-6051-40BF-84BB-FDA46335AB69}" srcOrd="3" destOrd="0" presId="urn:microsoft.com/office/officeart/2008/layout/AlternatingHexagons"/>
    <dgm:cxn modelId="{74BAA204-7996-4F27-868B-2A80C6251EF7}" type="presParOf" srcId="{CE0C2771-47B2-41C5-A398-C3E340BB1E46}" destId="{F5E6AE9B-A3E6-4AEC-818E-A01B4A339881}" srcOrd="4" destOrd="0" presId="urn:microsoft.com/office/officeart/2008/layout/AlternatingHexagons"/>
    <dgm:cxn modelId="{F704F6E7-4446-453C-80F9-79F524A58E65}" type="presParOf" srcId="{DB65625B-151A-4FA0-9377-5E7A566BF151}" destId="{AA6B8AA8-3219-4AFB-B6D5-54A24C953FF1}" srcOrd="3" destOrd="0" presId="urn:microsoft.com/office/officeart/2008/layout/AlternatingHexagons"/>
    <dgm:cxn modelId="{18B06489-6505-46DE-88C6-CC9B18FA367F}" type="presParOf" srcId="{DB65625B-151A-4FA0-9377-5E7A566BF151}" destId="{ABE50960-0577-4149-880D-96ED3BA68108}" srcOrd="4" destOrd="0" presId="urn:microsoft.com/office/officeart/2008/layout/AlternatingHexagons"/>
    <dgm:cxn modelId="{A62235B3-6EFF-466B-853E-61A13E7800F3}" type="presParOf" srcId="{ABE50960-0577-4149-880D-96ED3BA68108}" destId="{AA51AD9D-807B-4505-8D2F-95CDFB6B014F}" srcOrd="0" destOrd="0" presId="urn:microsoft.com/office/officeart/2008/layout/AlternatingHexagons"/>
    <dgm:cxn modelId="{B5F817F7-056B-44BF-948A-E70C11A1AC57}" type="presParOf" srcId="{ABE50960-0577-4149-880D-96ED3BA68108}" destId="{3E9301AF-2802-425B-84AA-07C797241125}" srcOrd="1" destOrd="0" presId="urn:microsoft.com/office/officeart/2008/layout/AlternatingHexagons"/>
    <dgm:cxn modelId="{C726B77F-64ED-474A-901C-FDE366805179}" type="presParOf" srcId="{ABE50960-0577-4149-880D-96ED3BA68108}" destId="{43E3FB1E-16F1-4409-8A19-9C3CF3A833A2}" srcOrd="2" destOrd="0" presId="urn:microsoft.com/office/officeart/2008/layout/AlternatingHexagons"/>
    <dgm:cxn modelId="{941BB0A9-3625-4593-9FC7-86CC8C8E560C}" type="presParOf" srcId="{ABE50960-0577-4149-880D-96ED3BA68108}" destId="{D174BE48-111C-4321-A5F8-E3DE72CD3D6A}" srcOrd="3" destOrd="0" presId="urn:microsoft.com/office/officeart/2008/layout/AlternatingHexagons"/>
    <dgm:cxn modelId="{4F86F88C-3998-49A6-9890-DC7C87D97B07}" type="presParOf" srcId="{ABE50960-0577-4149-880D-96ED3BA68108}" destId="{F86F4EED-4FA4-4F96-82AE-FF965F5BCA6F}" srcOrd="4" destOrd="0" presId="urn:microsoft.com/office/officeart/2008/layout/AlternatingHexagon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A71357-E729-4ADE-94B2-3FCCBA59B11D}">
      <dsp:nvSpPr>
        <dsp:cNvPr id="0" name=""/>
        <dsp:cNvSpPr/>
      </dsp:nvSpPr>
      <dsp:spPr>
        <a:xfrm rot="5400000">
          <a:off x="3653200" y="682516"/>
          <a:ext cx="2013039" cy="1751344"/>
        </a:xfrm>
        <a:prstGeom prst="hexagon">
          <a:avLst>
            <a:gd name="adj" fmla="val 25000"/>
            <a:gd name="vf" fmla="val 115470"/>
          </a:avLst>
        </a:prstGeom>
        <a:solidFill>
          <a:srgbClr val="5197CC">
            <a:hueOff val="0"/>
            <a:satOff val="0"/>
            <a:lumOff val="0"/>
            <a:alphaOff val="0"/>
          </a:srgbClr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Computational Fluid Dynamics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(CFD)</a:t>
          </a:r>
          <a:endParaRPr lang="en-GB" sz="13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4056965" y="865368"/>
        <a:ext cx="1205508" cy="1385641"/>
      </dsp:txXfrm>
    </dsp:sp>
    <dsp:sp modelId="{F6854BCE-128D-445C-8369-AC218BAB2869}">
      <dsp:nvSpPr>
        <dsp:cNvPr id="0" name=""/>
        <dsp:cNvSpPr/>
      </dsp:nvSpPr>
      <dsp:spPr>
        <a:xfrm>
          <a:off x="5588536" y="405059"/>
          <a:ext cx="2246552" cy="1207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FD5B1C0-80C0-4879-B8AA-EEA41816C73A}">
      <dsp:nvSpPr>
        <dsp:cNvPr id="0" name=""/>
        <dsp:cNvSpPr/>
      </dsp:nvSpPr>
      <dsp:spPr>
        <a:xfrm rot="5400000">
          <a:off x="1761748" y="682516"/>
          <a:ext cx="2013039" cy="1751344"/>
        </a:xfrm>
        <a:prstGeom prst="hexagon">
          <a:avLst>
            <a:gd name="adj" fmla="val 25000"/>
            <a:gd name="vf" fmla="val 115470"/>
          </a:avLst>
        </a:prstGeom>
        <a:solidFill>
          <a:srgbClr val="FFC000"/>
        </a:solidFill>
        <a:ln w="19050" cap="flat" cmpd="sng" algn="ctr">
          <a:solidFill>
            <a:srgbClr val="FFFFFF">
              <a:hueOff val="0"/>
              <a:satOff val="0"/>
              <a:lumOff val="0"/>
              <a:alphaOff val="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Finite‐Element Analysis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>
              <a:solidFill>
                <a:srgbClr val="FFFFFF"/>
              </a:solidFill>
              <a:latin typeface="Arial"/>
              <a:ea typeface="+mn-ea"/>
              <a:cs typeface="+mn-cs"/>
            </a:rPr>
            <a:t>(FEA)</a:t>
          </a:r>
          <a:endParaRPr lang="en-GB" sz="1400" kern="1200" dirty="0">
            <a:solidFill>
              <a:srgbClr val="FFFFFF"/>
            </a:solidFill>
            <a:latin typeface="Arial"/>
            <a:ea typeface="+mn-ea"/>
            <a:cs typeface="+mn-cs"/>
          </a:endParaRPr>
        </a:p>
      </dsp:txBody>
      <dsp:txXfrm rot="-5400000">
        <a:off x="2165513" y="865368"/>
        <a:ext cx="1205508" cy="1385641"/>
      </dsp:txXfrm>
    </dsp:sp>
    <dsp:sp modelId="{0DAFD551-3A92-4EAE-A13B-4B28667437E3}">
      <dsp:nvSpPr>
        <dsp:cNvPr id="0" name=""/>
        <dsp:cNvSpPr/>
      </dsp:nvSpPr>
      <dsp:spPr>
        <a:xfrm rot="5400000">
          <a:off x="2703850" y="1841967"/>
          <a:ext cx="2013039" cy="1751344"/>
        </a:xfrm>
        <a:prstGeom prst="rect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>
            <a:solidFill>
              <a:srgbClr val="4C4C4C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-5400000">
        <a:off x="2834697" y="1711120"/>
        <a:ext cx="1751344" cy="2013039"/>
      </dsp:txXfrm>
    </dsp:sp>
    <dsp:sp modelId="{FC82C24E-939F-4CDD-B3A7-9B395F7AFAD3}">
      <dsp:nvSpPr>
        <dsp:cNvPr id="0" name=""/>
        <dsp:cNvSpPr/>
      </dsp:nvSpPr>
      <dsp:spPr>
        <a:xfrm>
          <a:off x="588145" y="2113727"/>
          <a:ext cx="2174083" cy="1207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E6AE9B-A3E6-4AEC-818E-A01B4A339881}">
      <dsp:nvSpPr>
        <dsp:cNvPr id="0" name=""/>
        <dsp:cNvSpPr/>
      </dsp:nvSpPr>
      <dsp:spPr>
        <a:xfrm rot="5400000">
          <a:off x="3680995" y="2851365"/>
          <a:ext cx="2013039" cy="1751344"/>
        </a:xfrm>
        <a:prstGeom prst="hexagon">
          <a:avLst>
            <a:gd name="adj" fmla="val 25000"/>
            <a:gd name="vf" fmla="val 115470"/>
          </a:avLst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Multidisciplinary design optimization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300" kern="1200" dirty="0"/>
            <a:t>(MDO)</a:t>
          </a:r>
          <a:endParaRPr lang="en-GB" sz="1300" kern="1200" dirty="0"/>
        </a:p>
      </dsp:txBody>
      <dsp:txXfrm rot="-5400000">
        <a:off x="4084760" y="3034217"/>
        <a:ext cx="1205508" cy="1385641"/>
      </dsp:txXfrm>
    </dsp:sp>
    <dsp:sp modelId="{AA51AD9D-807B-4505-8D2F-95CDFB6B014F}">
      <dsp:nvSpPr>
        <dsp:cNvPr id="0" name=""/>
        <dsp:cNvSpPr/>
      </dsp:nvSpPr>
      <dsp:spPr>
        <a:xfrm rot="5400000">
          <a:off x="3653200" y="3550635"/>
          <a:ext cx="2013039" cy="1751344"/>
        </a:xfrm>
        <a:prstGeom prst="rect">
          <a:avLst/>
        </a:prstGeom>
        <a:noFill/>
        <a:ln w="1905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300" kern="1200">
            <a:solidFill>
              <a:srgbClr val="4C4C4C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 rot="-5400000">
        <a:off x="3784047" y="3419788"/>
        <a:ext cx="1751344" cy="2013039"/>
      </dsp:txXfrm>
    </dsp:sp>
    <dsp:sp modelId="{3E9301AF-2802-425B-84AA-07C797241125}">
      <dsp:nvSpPr>
        <dsp:cNvPr id="0" name=""/>
        <dsp:cNvSpPr/>
      </dsp:nvSpPr>
      <dsp:spPr>
        <a:xfrm>
          <a:off x="5588536" y="3822395"/>
          <a:ext cx="2246552" cy="12078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86F4EED-4FA4-4F96-82AE-FF965F5BCA6F}">
      <dsp:nvSpPr>
        <dsp:cNvPr id="0" name=""/>
        <dsp:cNvSpPr/>
      </dsp:nvSpPr>
      <dsp:spPr>
        <a:xfrm rot="5400000">
          <a:off x="1761748" y="2848487"/>
          <a:ext cx="2013039" cy="1751344"/>
        </a:xfrm>
        <a:prstGeom prst="hexagon">
          <a:avLst>
            <a:gd name="adj" fmla="val 25000"/>
            <a:gd name="vf" fmla="val 115470"/>
          </a:avLst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Multibody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Dynamics</a:t>
          </a:r>
        </a:p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(MBD)</a:t>
          </a:r>
          <a:endParaRPr lang="en-GB" sz="2100" kern="1200" dirty="0"/>
        </a:p>
      </dsp:txBody>
      <dsp:txXfrm rot="-5400000">
        <a:off x="2165513" y="3031339"/>
        <a:ext cx="1205508" cy="13856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Hexagons">
  <dgm:title val=""/>
  <dgm:desc val=""/>
  <dgm:catLst>
    <dgm:cat type="list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1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chMax/>
      <dgm:chPref/>
      <dgm:dir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primFontSz" for="des" forName="Parent1" val="65"/>
      <dgm:constr type="primFontSz" for="des" forName="Childtext1" refType="primFontSz" refFor="des" refForName="Parent1" op="lte"/>
      <dgm:constr type="w" for="ch" forName="composite" refType="w"/>
      <dgm:constr type="h" for="ch" forName="composite" refType="h"/>
      <dgm:constr type="h" for="ch" forName="spaceBetweenRectangles" refType="w" refFor="ch" refForName="composite" fact="-0.042"/>
      <dgm:constr type="sp" refType="h" refFor="ch" refForName="composite" op="equ" fact="0.1"/>
    </dgm:constrLst>
    <dgm:forEach name="nodesForEach" axis="ch" ptType="node">
      <dgm:layoutNode name="composite">
        <dgm:alg type="composite">
          <dgm:param type="ar" val="3.6"/>
        </dgm:alg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hoose name="Name3">
              <dgm:if name="Name4" axis="self" ptType="node" func="posOdd" op="equ" val="1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/>
                  <dgm:constr type="h" for="ch" forName="BalanceSpacing" refType="h" fact="0.1"/>
                  <dgm:constr type="l" for="ch" forName="BalanceSpacing1" refType="w" fact="0.69"/>
                  <dgm:constr type="t" for="ch" forName="BalanceSpacing1" refType="h" fact="0.2"/>
                  <dgm:constr type="w" for="ch" forName="BalanceSpacing1" refType="w" fact="0.31"/>
                  <dgm:constr type="h" for="ch" forName="BalanceSpacing1" refType="h" fact="0.6"/>
                </dgm:constrLst>
              </dgm:if>
              <dgm:else name="Name5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  <dgm:constr type="l" for="ch" forName="BalanceSpacing1" refType="w" fact="0"/>
                  <dgm:constr type="t" for="ch" forName="BalanceSpacing1" refType="h" fact="0.2"/>
                  <dgm:constr type="w" for="ch" forName="BalanceSpacing1" refType="w" fact="0.3"/>
                  <dgm:constr type="h" for="ch" forName="BalanceSpacing1" refType="h" fact="0.6"/>
                </dgm:constrLst>
              </dgm:else>
            </dgm:choose>
          </dgm:if>
          <dgm:else name="Name6">
            <dgm:choose name="Name7">
              <dgm:if name="Name8" axis="self" ptType="node" func="posOdd" op="equ" val="1">
                <dgm:constrLst>
                  <dgm:constr type="l" for="ch" forName="Accent1" refType="w" fact="0.571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571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3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"/>
                  <dgm:constr type="t" for="ch" forName="Childtext1" refType="h" fact="0.2"/>
                  <dgm:constr type="w" for="ch" forName="Childtext1" refType="w" fact="0.3"/>
                  <dgm:constr type="h" for="ch" forName="Childtext1" refType="h" fact="0.6"/>
                  <dgm:constr type="l" for="ch" forName="BalanceSpacing" refType="w" fact="0.82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if>
              <dgm:else name="Name9">
                <dgm:constrLst>
                  <dgm:constr type="l" for="ch" forName="Accent1" refType="w" fact="0.18"/>
                  <dgm:constr type="t" for="ch" forName="Accent1" refType="h" fact="0"/>
                  <dgm:constr type="h" for="ch" forName="Accent1" refType="h"/>
                  <dgm:constr type="w" for="ch" forName="Accent1" refType="h" fact="0.87"/>
                  <dgm:constr type="l" for="ch" forName="Accent1Text" refType="w" fact="0.18"/>
                  <dgm:constr type="t" for="ch" forName="Accent1Text" refType="h" fact="0"/>
                  <dgm:constr type="h" for="ch" forName="Accent1Text" refType="h"/>
                  <dgm:constr type="w" for="ch" forName="Accent1Text" refType="h" fact="0.87"/>
                  <dgm:constr type="l" for="ch" forName="Parent1" refType="w" fact="0.441"/>
                  <dgm:constr type="t" for="ch" forName="Parent1" refType="h" fact="0"/>
                  <dgm:constr type="h" for="ch" forName="Parent1" refType="h"/>
                  <dgm:constr type="w" for="ch" forName="Parent1" refType="h" fact="0.87"/>
                  <dgm:constr type="l" for="ch" forName="Childtext1" refType="w" fact="0.69"/>
                  <dgm:constr type="t" for="ch" forName="Childtext1" refType="h" fact="0.2"/>
                  <dgm:constr type="w" for="ch" forName="Childtext1" refType="w" fact="0.31"/>
                  <dgm:constr type="h" for="ch" forName="Childtext1" refType="h" fact="0.6"/>
                  <dgm:constr type="l" for="ch" forName="BalanceSpacing" refType="w" fact="0"/>
                  <dgm:constr type="t" for="ch" forName="BalanceSpacing" refType="h" fact="0"/>
                  <dgm:constr type="w" for="ch" forName="BalanceSpacing" refType="w" fact="0.18"/>
                  <dgm:constr type="h" for="ch" forName="BalanceSpacing" refType="h"/>
                </dgm:constrLst>
              </dgm:else>
            </dgm:choose>
          </dgm:else>
        </dgm:choose>
        <dgm:layoutNode name="Parent1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rot="90" type="hexagon" r:blip="">
            <dgm:adjLst>
              <dgm:adj idx="1" val="0.25"/>
              <dgm:adj idx="2" val="1.154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hildtext1" styleLbl="revTx">
          <dgm:varLst>
            <dgm:chMax val="0"/>
            <dgm:chPref val="0"/>
            <dgm:bulletEnabled val="1"/>
          </dgm:varLst>
          <dgm:choose name="Name10">
            <dgm:if name="Name11" func="var" arg="dir" op="equ" val="norm">
              <dgm:choose name="Name12">
                <dgm:if name="Name13" axis="self" ptType="node" func="posOdd" op="equ" val="1">
                  <dgm:alg type="tx">
                    <dgm:param type="parTxLTRAlign" val="l"/>
                  </dgm:alg>
                </dgm:if>
                <dgm:else name="Name14">
                  <dgm:alg type="tx">
                    <dgm:param type="parTxLTRAlign" val="r"/>
                  </dgm:alg>
                </dgm:else>
              </dgm:choose>
            </dgm:if>
            <dgm:else name="Name15">
              <dgm:choose name="Name16">
                <dgm:if name="Name17" axis="self" ptType="node" func="posOdd" op="equ" val="1">
                  <dgm:alg type="tx">
                    <dgm:param type="parTxLTRAlign" val="r"/>
                  </dgm:alg>
                </dgm:if>
                <dgm:else name="Name18">
                  <dgm:alg type="tx">
                    <dgm:param type="parTxLTRAlign" val="l"/>
                  </dgm:alg>
                </dgm:else>
              </dgm:choose>
            </dgm:else>
          </dgm:choose>
          <dgm:shape xmlns:r="http://schemas.openxmlformats.org/officeDocument/2006/relationships" type="rect" r:blip="">
            <dgm:adjLst/>
          </dgm:shape>
          <dgm:presOf axis="des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BalanceSpacing">
          <dgm:alg type="sp"/>
          <dgm:shape xmlns:r="http://schemas.openxmlformats.org/officeDocument/2006/relationships" r:blip="">
            <dgm:adjLst/>
          </dgm:shape>
        </dgm:layoutNode>
        <dgm:layoutNode name="BalanceSpacing1">
          <dgm:alg type="sp"/>
          <dgm:shape xmlns:r="http://schemas.openxmlformats.org/officeDocument/2006/relationships" r:blip="">
            <dgm:adjLst/>
          </dgm:shape>
        </dgm:layoutNode>
        <dgm:forEach name="Name19" axis="followSib" ptType="sibTrans" hideLastTrans="0" cnt="1">
          <dgm:layoutNode name="Accent1Text" styleLbl="node1">
            <dgm:alg type="tx"/>
            <dgm:shape xmlns:r="http://schemas.openxmlformats.org/officeDocument/2006/relationships" rot="90" type="hexagon" r:blip="">
              <dgm:adjLst>
                <dgm:adj idx="1" val="0.25"/>
                <dgm:adj idx="2" val="1.1547"/>
              </dgm:adjLst>
            </dgm:shape>
            <dgm:presOf axis="self" ptType="sibTrans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forEach>
      </dgm:layoutNode>
      <dgm:forEach name="Name2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AC2DE1-6FB3-4A3E-AC02-F85C30FD90D7}" type="datetimeFigureOut">
              <a:rPr lang="en-GB" smtClean="0"/>
              <a:t>05/11/2020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39330F-FB6A-49BC-B89E-68EA27E8F6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12798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rgbClr val="323232"/>
                </a:solidFill>
              </a:rPr>
              <a:t>Engineering problems are expressed through mathematical partial differential equations (PDEs).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dirty="0">
                <a:solidFill>
                  <a:srgbClr val="323232"/>
                </a:solidFill>
              </a:rPr>
              <a:t>Today’s computers can’t single-handedly solve PDEs, they are equipped to solve matrix equations (linear or nonlinear). </a:t>
            </a:r>
          </a:p>
          <a:p>
            <a:endParaRPr lang="en-GB" dirty="0"/>
          </a:p>
          <a:p>
            <a:r>
              <a:rPr lang="en-GB" dirty="0">
                <a:solidFill>
                  <a:srgbClr val="323232"/>
                </a:solidFill>
              </a:rPr>
              <a:t>The PDEs are reduced to a matrix equation </a:t>
            </a:r>
          </a:p>
          <a:p>
            <a:endParaRPr lang="en-GB" dirty="0">
              <a:solidFill>
                <a:srgbClr val="323232"/>
              </a:solidFill>
            </a:endParaRPr>
          </a:p>
          <a:p>
            <a:r>
              <a:rPr lang="en-GB" dirty="0">
                <a:solidFill>
                  <a:srgbClr val="323232"/>
                </a:solidFill>
              </a:rPr>
              <a:t>C damping matrix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39330F-FB6A-49BC-B89E-68EA27E8F6B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340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39330F-FB6A-49BC-B89E-68EA27E8F6B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73465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D= material constant matrix o constitutive matrix</a:t>
            </a:r>
          </a:p>
          <a:p>
            <a:r>
              <a:rPr lang="en-US" dirty="0"/>
              <a:t>S= vector of nodal displacements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39330F-FB6A-49BC-B89E-68EA27E8F6B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48002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Explicit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impact,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penetration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, high rate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dynamics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time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step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size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small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courant condition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limits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largest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stable time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step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endParaRPr lang="fr-FR" dirty="0"/>
          </a:p>
          <a:p>
            <a:r>
              <a:rPr lang="fr-FR" dirty="0" err="1"/>
              <a:t>Implicit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static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eigenvalue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low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rate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dynamic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analyses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few large time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steps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model size (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degrees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of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freedom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) affects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wall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time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D3745B-C7AD-474C-9184-59027CCF7F5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337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D3745B-C7AD-474C-9184-59027CCF7F5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8927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D3745B-C7AD-474C-9184-59027CCF7F5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28375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Can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divided</a:t>
            </a:r>
            <a:r>
              <a:rPr lang="fr-FR" dirty="0"/>
              <a:t> in 2 slides if </a:t>
            </a:r>
            <a:r>
              <a:rPr lang="fr-FR" dirty="0" err="1"/>
              <a:t>decided</a:t>
            </a:r>
            <a:r>
              <a:rPr lang="fr-FR" dirty="0"/>
              <a:t> to </a:t>
            </a:r>
            <a:r>
              <a:rPr lang="fr-FR" dirty="0" err="1"/>
              <a:t>keep</a:t>
            </a:r>
            <a:endParaRPr lang="fr-FR" dirty="0"/>
          </a:p>
          <a:p>
            <a:r>
              <a:rPr lang="en-GB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Step I  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Define the displacement relationship on the element 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u=[N]{u}.</a:t>
            </a:r>
            <a:endParaRPr lang="en-GB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Step II 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Evaluate the strain-displacement relationship 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{ε}=[B]{u}.</a:t>
            </a:r>
            <a:endParaRPr lang="en-GB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Step III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Define the material property matrix 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[D].</a:t>
            </a:r>
            <a:endParaRPr lang="en-GB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r>
              <a:rPr lang="en-GB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Step IV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Evaluate the stress-displacement relationship </a:t>
            </a:r>
            <a:r>
              <a:rPr lang="en-GB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{σ}=[D][B]{u}.</a:t>
            </a:r>
          </a:p>
          <a:p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Step V  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Determine element stiffness matrix and force vectors.</a:t>
            </a:r>
          </a:p>
          <a:p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Step VI 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Transform nodal variables to global ones using [T] if necessary.</a:t>
            </a:r>
          </a:p>
          <a:p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Step VII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Assemble the global stiffness matrix and load vector.</a:t>
            </a:r>
          </a:p>
          <a:p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Step VIII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Apply kinematic boundary conditions.</a:t>
            </a:r>
          </a:p>
          <a:p>
            <a:r>
              <a:rPr lang="en-GB" b="1" dirty="0">
                <a:solidFill>
                  <a:schemeClr val="tx1">
                    <a:lumMod val="50000"/>
                  </a:schemeClr>
                </a:solidFill>
              </a:rPr>
              <a:t>Step IX  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Solve for unknown displacements and reactions.</a:t>
            </a:r>
          </a:p>
          <a:p>
            <a:r>
              <a:rPr lang="fr-FR" b="1" dirty="0" err="1">
                <a:solidFill>
                  <a:schemeClr val="tx1">
                    <a:lumMod val="50000"/>
                  </a:schemeClr>
                </a:solidFill>
              </a:rPr>
              <a:t>Step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</a:rPr>
              <a:t> X    </a:t>
            </a:r>
            <a:r>
              <a:rPr lang="en-GB" dirty="0">
                <a:solidFill>
                  <a:schemeClr val="tx1">
                    <a:lumMod val="50000"/>
                  </a:schemeClr>
                </a:solidFill>
                <a:latin typeface="Wingdings" panose="05000000000000000000" pitchFamily="2" charset="2"/>
              </a:rPr>
              <a:t> 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Back substitute for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element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stresses </a:t>
            </a:r>
            <a:r>
              <a:rPr lang="fr-FR" i="1" dirty="0">
                <a:solidFill>
                  <a:schemeClr val="tx1">
                    <a:lumMod val="50000"/>
                  </a:schemeClr>
                </a:solidFill>
              </a:rPr>
              <a:t>{</a:t>
            </a:r>
            <a:r>
              <a:rPr lang="el-GR" i="1" dirty="0">
                <a:solidFill>
                  <a:schemeClr val="tx1">
                    <a:lumMod val="50000"/>
                  </a:schemeClr>
                </a:solidFill>
              </a:rPr>
              <a:t>σ}=[</a:t>
            </a:r>
            <a:r>
              <a:rPr lang="fr-FR" i="1" dirty="0">
                <a:solidFill>
                  <a:schemeClr val="tx1">
                    <a:lumMod val="50000"/>
                  </a:schemeClr>
                </a:solidFill>
              </a:rPr>
              <a:t>D][B]{u}.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D3745B-C7AD-474C-9184-59027CCF7F5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39689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Explicit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impact,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penetration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, high rate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dynamics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time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step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size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small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courant condition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limits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largest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stable time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step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endParaRPr lang="fr-FR" dirty="0"/>
          </a:p>
          <a:p>
            <a:r>
              <a:rPr lang="fr-FR" dirty="0" err="1"/>
              <a:t>Implicit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static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eigenvalue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low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rate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dynamic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analyses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few large time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steps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model size (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degrees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of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freedom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) affects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wall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time</a:t>
            </a:r>
          </a:p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6D3745B-C7AD-474C-9184-59027CCF7F5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5337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3A3F11-7FFE-4938-8705-178EE3B7057F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6085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2473" y="1770399"/>
            <a:ext cx="3360000" cy="332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6249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93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1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6830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47793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0060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8785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219170">
              <a:defRPr/>
            </a:pPr>
            <a:r>
              <a:rPr lang="en-US">
                <a:solidFill>
                  <a:srgbClr val="0055A0">
                    <a:tint val="75000"/>
                  </a:srgbClr>
                </a:solidFill>
              </a:rPr>
              <a:t>Federico Carra (CERN, EN/MME) - 06/11/2020</a:t>
            </a: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219170">
              <a:defRPr/>
            </a:pPr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219170">
              <a:defRPr/>
            </a:pPr>
            <a:fld id="{3F43ED33-451E-4F63-8F07-9C0CDD3C5C66}" type="slidenum">
              <a:rPr lang="en-GB" smtClean="0">
                <a:solidFill>
                  <a:srgbClr val="0055A0">
                    <a:tint val="75000"/>
                  </a:srgbClr>
                </a:solidFill>
              </a:rPr>
              <a:pPr defTabSz="1219170">
                <a:defRPr/>
              </a:pPr>
              <a:t>‹#›</a:t>
            </a:fld>
            <a:endParaRPr lang="en-GB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7706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4821904"/>
          </a:xfrm>
        </p:spPr>
        <p:txBody>
          <a:bodyPr/>
          <a:lstStyle>
            <a:lvl2pPr>
              <a:defRPr sz="2400" baseline="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23642402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3905DF4F-7286-4BCC-B1D3-9DCD4C0ACA8E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09601" y="1245522"/>
            <a:ext cx="5302249" cy="4821904"/>
          </a:xfrm>
        </p:spPr>
        <p:txBody>
          <a:bodyPr/>
          <a:lstStyle>
            <a:lvl2pPr>
              <a:defRPr sz="2400" baseline="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9" name="Content Placeholder 6">
            <a:extLst>
              <a:ext uri="{FF2B5EF4-FFF2-40B4-BE49-F238E27FC236}">
                <a16:creationId xmlns:a16="http://schemas.microsoft.com/office/drawing/2014/main" id="{D5D2385D-B112-467D-9773-02F31D7BB55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280150" y="1238257"/>
            <a:ext cx="5302249" cy="4821904"/>
          </a:xfrm>
        </p:spPr>
        <p:txBody>
          <a:bodyPr/>
          <a:lstStyle>
            <a:lvl2pPr>
              <a:defRPr sz="2400" baseline="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</p:spTree>
    <p:extLst>
      <p:ext uri="{BB962C8B-B14F-4D97-AF65-F5344CB8AC3E}">
        <p14:creationId xmlns:p14="http://schemas.microsoft.com/office/powerpoint/2010/main" val="13863883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22/11/2017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F. Carra - EN/MME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823030DB-02C9-4BFB-8423-5E4F6A7FC37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000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5562" y="2408918"/>
            <a:ext cx="2060876" cy="2040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34748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1753867"/>
            <a:ext cx="3360000" cy="3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019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7835"/>
          <a:stretch/>
        </p:blipFill>
        <p:spPr>
          <a:xfrm>
            <a:off x="5279254" y="2587713"/>
            <a:ext cx="1629261" cy="1682575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64192689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>
            <a:norm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599" y="3391123"/>
            <a:ext cx="3716055" cy="1719495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</p:spTree>
    <p:extLst>
      <p:ext uri="{BB962C8B-B14F-4D97-AF65-F5344CB8AC3E}">
        <p14:creationId xmlns:p14="http://schemas.microsoft.com/office/powerpoint/2010/main" val="6664546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3868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 i="1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308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9956800" cy="1143000"/>
          </a:xfrm>
        </p:spPr>
        <p:txBody>
          <a:bodyPr>
            <a:normAutofit/>
          </a:bodyPr>
          <a:lstStyle>
            <a:lvl1pPr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782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1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40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23531"/>
            <a:ext cx="12192000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210217"/>
            <a:ext cx="12192000" cy="942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780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5" r:id="rId14"/>
    <p:sldLayoutId id="2147483676" r:id="rId15"/>
    <p:sldLayoutId id="2147483677" r:id="rId16"/>
    <p:sldLayoutId id="2147483678" r:id="rId17"/>
  </p:sldLayoutIdLst>
  <p:hf hdr="0" ft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44.png"/><Relationship Id="rId5" Type="http://schemas.openxmlformats.org/officeDocument/2006/relationships/image" Target="../media/image43.jpg"/><Relationship Id="rId4" Type="http://schemas.openxmlformats.org/officeDocument/2006/relationships/image" Target="../media/image42.jpg"/><Relationship Id="rId9" Type="http://schemas.openxmlformats.org/officeDocument/2006/relationships/image" Target="../media/image4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1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1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5.png"/><Relationship Id="rId3" Type="http://schemas.openxmlformats.org/officeDocument/2006/relationships/image" Target="../media/image76.gif"/><Relationship Id="rId7" Type="http://schemas.openxmlformats.org/officeDocument/2006/relationships/image" Target="../media/image84.png"/><Relationship Id="rId2" Type="http://schemas.openxmlformats.org/officeDocument/2006/relationships/image" Target="../media/image75.gif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77.gif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microsoft.com/office/2007/relationships/media" Target="../media/media2.mp4"/><Relationship Id="rId7" Type="http://schemas.openxmlformats.org/officeDocument/2006/relationships/image" Target="../media/image86.jpeg"/><Relationship Id="rId12" Type="http://schemas.openxmlformats.org/officeDocument/2006/relationships/image" Target="../media/image91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notesSlide" Target="../notesSlides/notesSlide9.xml"/><Relationship Id="rId11" Type="http://schemas.openxmlformats.org/officeDocument/2006/relationships/image" Target="../media/image90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89.png"/><Relationship Id="rId4" Type="http://schemas.openxmlformats.org/officeDocument/2006/relationships/video" Target="../media/media2.mp4"/><Relationship Id="rId9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10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13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13"/>
                    </a14:imgEffect>
                    <a14:imgEffect>
                      <a14:saturation sat="104000"/>
                    </a14:imgEffect>
                    <a14:imgEffect>
                      <a14:brightnessContrast bright="27000" contrast="-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09615" y="6029917"/>
            <a:ext cx="1351517" cy="71828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DD878B48-EF65-4897-ACFC-6ED938DCDF48}"/>
              </a:ext>
            </a:extLst>
          </p:cNvPr>
          <p:cNvSpPr txBox="1">
            <a:spLocks/>
          </p:cNvSpPr>
          <p:nvPr/>
        </p:nvSpPr>
        <p:spPr>
          <a:xfrm>
            <a:off x="431799" y="1828913"/>
            <a:ext cx="7348621" cy="1826363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Numerical</a:t>
            </a:r>
            <a:r>
              <a:rPr lang="fr-FR" dirty="0"/>
              <a:t> Tools I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4CA47E70-A213-4157-BBE7-BF13CC85B2D4}"/>
              </a:ext>
            </a:extLst>
          </p:cNvPr>
          <p:cNvSpPr txBox="1">
            <a:spLocks/>
          </p:cNvSpPr>
          <p:nvPr/>
        </p:nvSpPr>
        <p:spPr>
          <a:xfrm>
            <a:off x="431800" y="3680322"/>
            <a:ext cx="10277815" cy="2349595"/>
          </a:xfrm>
          <a:prstGeom prst="rect">
            <a:avLst/>
          </a:prstGeom>
        </p:spPr>
        <p:txBody>
          <a:bodyPr/>
          <a:lstStyle>
            <a:lvl1pPr marL="658352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06978" indent="-609585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34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56908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847042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00601" indent="-457189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67655" indent="-24383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667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560256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2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852857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882" indent="-24383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8767" indent="0">
              <a:buNone/>
            </a:pPr>
            <a:r>
              <a:rPr lang="fr-FR" sz="2800" dirty="0">
                <a:solidFill>
                  <a:schemeClr val="accent6"/>
                </a:solidFill>
              </a:rPr>
              <a:t>Federico Carra</a:t>
            </a:r>
          </a:p>
          <a:p>
            <a:pPr marL="48767" indent="0">
              <a:buNone/>
            </a:pPr>
            <a:r>
              <a:rPr lang="fr-FR" sz="2400" i="1" dirty="0">
                <a:solidFill>
                  <a:schemeClr val="accent6"/>
                </a:solidFill>
              </a:rPr>
              <a:t>CERN Engineering Department</a:t>
            </a:r>
          </a:p>
          <a:p>
            <a:pPr marL="48767" indent="0">
              <a:buNone/>
            </a:pPr>
            <a:r>
              <a:rPr lang="fr-FR" sz="2400" i="1" dirty="0" err="1">
                <a:solidFill>
                  <a:schemeClr val="accent6"/>
                </a:solidFill>
              </a:rPr>
              <a:t>Mechanical</a:t>
            </a:r>
            <a:r>
              <a:rPr lang="fr-FR" sz="2400" i="1" dirty="0">
                <a:solidFill>
                  <a:schemeClr val="accent6"/>
                </a:solidFill>
              </a:rPr>
              <a:t> and Materials Engineering Group</a:t>
            </a:r>
          </a:p>
          <a:p>
            <a:pPr marL="48767" indent="0">
              <a:buNone/>
            </a:pPr>
            <a:endParaRPr lang="fr-FR" sz="2400" i="1" dirty="0">
              <a:solidFill>
                <a:schemeClr val="accent6"/>
              </a:solidFill>
            </a:endParaRPr>
          </a:p>
          <a:p>
            <a:pPr marL="48767" indent="0" algn="r">
              <a:buNone/>
            </a:pPr>
            <a:r>
              <a:rPr lang="fr-FR" sz="2400" dirty="0" err="1">
                <a:solidFill>
                  <a:schemeClr val="accent6"/>
                </a:solidFill>
              </a:rPr>
              <a:t>November</a:t>
            </a:r>
            <a:r>
              <a:rPr lang="fr-FR" sz="2400" dirty="0">
                <a:solidFill>
                  <a:schemeClr val="accent6"/>
                </a:solidFill>
              </a:rPr>
              <a:t> 6</a:t>
            </a:r>
            <a:r>
              <a:rPr lang="fr-FR" sz="2400" baseline="30000" dirty="0">
                <a:solidFill>
                  <a:schemeClr val="accent6"/>
                </a:solidFill>
              </a:rPr>
              <a:t>th</a:t>
            </a:r>
            <a:r>
              <a:rPr lang="fr-FR" sz="2400" dirty="0">
                <a:solidFill>
                  <a:schemeClr val="accent6"/>
                </a:solidFill>
              </a:rPr>
              <a:t>, 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EB4DB-C068-4128-B616-24E51D0D97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5EE4A7A-4C42-4FCE-AA5B-63A485627453}"/>
              </a:ext>
            </a:extLst>
          </p:cNvPr>
          <p:cNvSpPr txBox="1">
            <a:spLocks/>
          </p:cNvSpPr>
          <p:nvPr/>
        </p:nvSpPr>
        <p:spPr>
          <a:xfrm>
            <a:off x="174624" y="74415"/>
            <a:ext cx="12017376" cy="129285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3600" dirty="0"/>
              <a:t>Mini-CAS on </a:t>
            </a:r>
            <a:r>
              <a:rPr lang="fr-FR" sz="3600" dirty="0" err="1"/>
              <a:t>Mechanical</a:t>
            </a:r>
            <a:r>
              <a:rPr lang="fr-FR" sz="3600" dirty="0"/>
              <a:t> and Materials Engineering for </a:t>
            </a:r>
            <a:r>
              <a:rPr lang="fr-FR" sz="3600" dirty="0" err="1"/>
              <a:t>Accelerators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17531116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8374C-5D6D-4DFF-A5D6-ED6B389D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37960" y="6362378"/>
            <a:ext cx="4529270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4F8EB-6839-41CE-ACE2-56E4A890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5E98C1F-AD46-4B19-9287-B428D7461441}"/>
              </a:ext>
            </a:extLst>
          </p:cNvPr>
          <p:cNvSpPr txBox="1">
            <a:spLocks/>
          </p:cNvSpPr>
          <p:nvPr/>
        </p:nvSpPr>
        <p:spPr>
          <a:xfrm>
            <a:off x="124294" y="0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000"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Shape </a:t>
            </a:r>
            <a:r>
              <a:rPr lang="fr-FR" sz="4000" dirty="0" err="1"/>
              <a:t>function</a:t>
            </a:r>
            <a:r>
              <a:rPr lang="fr-FR" sz="4000" dirty="0"/>
              <a:t> of a </a:t>
            </a:r>
            <a:r>
              <a:rPr lang="fr-FR" sz="4000" dirty="0" err="1"/>
              <a:t>truss</a:t>
            </a:r>
            <a:r>
              <a:rPr lang="fr-FR" sz="4000" dirty="0"/>
              <a:t> </a:t>
            </a:r>
            <a:r>
              <a:rPr lang="fr-FR" sz="4000" dirty="0" err="1"/>
              <a:t>element</a:t>
            </a:r>
            <a:endParaRPr lang="fr-FR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AEC73F3-EDA2-4494-B240-B049F4A2FA1F}"/>
              </a:ext>
            </a:extLst>
          </p:cNvPr>
          <p:cNvGrpSpPr/>
          <p:nvPr/>
        </p:nvGrpSpPr>
        <p:grpSpPr>
          <a:xfrm>
            <a:off x="2331800" y="1739194"/>
            <a:ext cx="1783892" cy="106136"/>
            <a:chOff x="6410324" y="5074103"/>
            <a:chExt cx="1783892" cy="106136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31DDE5F-7D70-4588-9327-D071479BE46C}"/>
                </a:ext>
              </a:extLst>
            </p:cNvPr>
            <p:cNvCxnSpPr/>
            <p:nvPr/>
          </p:nvCxnSpPr>
          <p:spPr>
            <a:xfrm>
              <a:off x="6516459" y="5127171"/>
              <a:ext cx="1575707" cy="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BEE45C91-DB03-48EC-AC5F-A9EECCF20631}"/>
                </a:ext>
              </a:extLst>
            </p:cNvPr>
            <p:cNvSpPr/>
            <p:nvPr/>
          </p:nvSpPr>
          <p:spPr>
            <a:xfrm>
              <a:off x="6410324" y="5074103"/>
              <a:ext cx="106135" cy="1061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FF59EBE-9BD6-46D3-85D8-99D097F6EDC0}"/>
                </a:ext>
              </a:extLst>
            </p:cNvPr>
            <p:cNvSpPr/>
            <p:nvPr/>
          </p:nvSpPr>
          <p:spPr>
            <a:xfrm>
              <a:off x="8088081" y="5074103"/>
              <a:ext cx="106135" cy="106136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762D486-AA6B-4026-9DA9-731E173CC72D}"/>
              </a:ext>
            </a:extLst>
          </p:cNvPr>
          <p:cNvSpPr txBox="1"/>
          <p:nvPr/>
        </p:nvSpPr>
        <p:spPr>
          <a:xfrm>
            <a:off x="2235730" y="1453707"/>
            <a:ext cx="270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C3746E2-3550-40B6-999F-291A90FA8816}"/>
              </a:ext>
            </a:extLst>
          </p:cNvPr>
          <p:cNvSpPr txBox="1"/>
          <p:nvPr/>
        </p:nvSpPr>
        <p:spPr>
          <a:xfrm>
            <a:off x="3915396" y="1458908"/>
            <a:ext cx="27078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F32C604-CF8F-479D-82AC-053045C91EF0}"/>
                  </a:ext>
                </a:extLst>
              </p:cNvPr>
              <p:cNvSpPr txBox="1"/>
              <p:nvPr/>
            </p:nvSpPr>
            <p:spPr>
              <a:xfrm>
                <a:off x="1164248" y="4802251"/>
                <a:ext cx="3037819" cy="7248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ctrlPr>
                                      <a:rPr lang="en-US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num>
                                      <m:den>
                                        <m:r>
                                          <a:rPr lang="en-US" sz="2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num>
                                  <m:den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FF32C604-CF8F-479D-82AC-053045C91E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4248" y="4802251"/>
                <a:ext cx="3037819" cy="7248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1D73F95-1DDB-4ACC-807C-50EB023F521A}"/>
                  </a:ext>
                </a:extLst>
              </p:cNvPr>
              <p:cNvSpPr txBox="1"/>
              <p:nvPr/>
            </p:nvSpPr>
            <p:spPr>
              <a:xfrm>
                <a:off x="772474" y="2539465"/>
                <a:ext cx="3981577" cy="70724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𝑢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4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sz="24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E1D73F95-1DDB-4ACC-807C-50EB023F52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2474" y="2539465"/>
                <a:ext cx="3981577" cy="70724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04F5546-FAF0-4310-A80C-3A6CCCDE08DB}"/>
                  </a:ext>
                </a:extLst>
              </p:cNvPr>
              <p:cNvSpPr txBox="1"/>
              <p:nvPr/>
            </p:nvSpPr>
            <p:spPr>
              <a:xfrm>
                <a:off x="709984" y="3335977"/>
                <a:ext cx="452927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1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are coefficients that can be calculated imposing the </a:t>
                </a:r>
                <a:r>
                  <a:rPr lang="en-GB" dirty="0" err="1">
                    <a:solidFill>
                      <a:schemeClr val="tx1"/>
                    </a:solidFill>
                  </a:rPr>
                  <a:t>b.c.</a:t>
                </a:r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=0,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GB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04F5546-FAF0-4310-A80C-3A6CCCDE08D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9984" y="3335977"/>
                <a:ext cx="4529270" cy="646331"/>
              </a:xfrm>
              <a:prstGeom prst="rect">
                <a:avLst/>
              </a:prstGeom>
              <a:blipFill>
                <a:blip r:embed="rId4"/>
                <a:stretch>
                  <a:fillRect l="-1077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Arrow: Down 16">
            <a:extLst>
              <a:ext uri="{FF2B5EF4-FFF2-40B4-BE49-F238E27FC236}">
                <a16:creationId xmlns:a16="http://schemas.microsoft.com/office/drawing/2014/main" id="{EBE25D76-C313-48BC-8748-69484B288BD5}"/>
              </a:ext>
            </a:extLst>
          </p:cNvPr>
          <p:cNvSpPr/>
          <p:nvPr/>
        </p:nvSpPr>
        <p:spPr>
          <a:xfrm>
            <a:off x="2188398" y="3981460"/>
            <a:ext cx="786221" cy="72481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D95FA62-B448-48B8-B1E9-A9AB047A9253}"/>
              </a:ext>
            </a:extLst>
          </p:cNvPr>
          <p:cNvGrpSpPr/>
          <p:nvPr/>
        </p:nvGrpSpPr>
        <p:grpSpPr>
          <a:xfrm>
            <a:off x="366849" y="941366"/>
            <a:ext cx="1236285" cy="1193879"/>
            <a:chOff x="5755005" y="1990320"/>
            <a:chExt cx="1236285" cy="119387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4680371E-EA16-41AC-9122-29961155438E}"/>
                </a:ext>
              </a:extLst>
            </p:cNvPr>
            <p:cNvGrpSpPr/>
            <p:nvPr/>
          </p:nvGrpSpPr>
          <p:grpSpPr>
            <a:xfrm>
              <a:off x="6096000" y="2143125"/>
              <a:ext cx="720000" cy="720000"/>
              <a:chOff x="6096000" y="2143125"/>
              <a:chExt cx="720000" cy="720000"/>
            </a:xfrm>
          </p:grpSpPr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4A497E7D-31B8-406C-9514-961D1F72F355}"/>
                  </a:ext>
                </a:extLst>
              </p:cNvPr>
              <p:cNvCxnSpPr/>
              <p:nvPr/>
            </p:nvCxnSpPr>
            <p:spPr>
              <a:xfrm flipV="1">
                <a:off x="6096000" y="2143125"/>
                <a:ext cx="0" cy="72000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arrow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62339671-7834-4E2D-B214-2BD4A7127645}"/>
                  </a:ext>
                </a:extLst>
              </p:cNvPr>
              <p:cNvCxnSpPr>
                <a:cxnSpLocks/>
              </p:cNvCxnSpPr>
              <p:nvPr/>
            </p:nvCxnSpPr>
            <p:spPr>
              <a:xfrm rot="5400000" flipV="1">
                <a:off x="6456000" y="2503125"/>
                <a:ext cx="0" cy="720000"/>
              </a:xfrm>
              <a:prstGeom prst="straightConnector1">
                <a:avLst/>
              </a:prstGeom>
              <a:ln>
                <a:solidFill>
                  <a:schemeClr val="accent6">
                    <a:lumMod val="50000"/>
                  </a:schemeClr>
                </a:solidFill>
                <a:tailEnd type="arrow" w="lg" len="lg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0F7E35B-7BAB-4796-AF02-9EFD69B191F5}"/>
                </a:ext>
              </a:extLst>
            </p:cNvPr>
            <p:cNvSpPr txBox="1"/>
            <p:nvPr/>
          </p:nvSpPr>
          <p:spPr>
            <a:xfrm>
              <a:off x="6720505" y="2845645"/>
              <a:ext cx="2707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x</a:t>
              </a:r>
              <a:endParaRPr lang="en-GB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FA3F217-7022-4D38-80FE-E8F7B9D11895}"/>
                </a:ext>
              </a:extLst>
            </p:cNvPr>
            <p:cNvSpPr txBox="1"/>
            <p:nvPr/>
          </p:nvSpPr>
          <p:spPr>
            <a:xfrm>
              <a:off x="5755005" y="1990320"/>
              <a:ext cx="2707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y</a:t>
              </a:r>
              <a:endParaRPr lang="en-GB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65364AC7-6279-443C-8BFF-FA572A67BB33}"/>
              </a:ext>
            </a:extLst>
          </p:cNvPr>
          <p:cNvCxnSpPr>
            <a:cxnSpLocks/>
          </p:cNvCxnSpPr>
          <p:nvPr/>
        </p:nvCxnSpPr>
        <p:spPr>
          <a:xfrm rot="5400000" flipV="1">
            <a:off x="1965730" y="1539464"/>
            <a:ext cx="0" cy="5400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0752DEF4-EC86-454A-887B-D718129F41F2}"/>
              </a:ext>
            </a:extLst>
          </p:cNvPr>
          <p:cNvCxnSpPr>
            <a:cxnSpLocks/>
          </p:cNvCxnSpPr>
          <p:nvPr/>
        </p:nvCxnSpPr>
        <p:spPr>
          <a:xfrm rot="5400000" flipV="1">
            <a:off x="4456181" y="1521975"/>
            <a:ext cx="0" cy="54000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2CD4C8F-EB62-4C60-89A1-56722BB51359}"/>
              </a:ext>
            </a:extLst>
          </p:cNvPr>
          <p:cNvSpPr txBox="1"/>
          <p:nvPr/>
        </p:nvSpPr>
        <p:spPr>
          <a:xfrm>
            <a:off x="1921039" y="1826668"/>
            <a:ext cx="51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1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6F48208-F68F-4338-BD13-686908047D6C}"/>
              </a:ext>
            </a:extLst>
          </p:cNvPr>
          <p:cNvSpPr txBox="1"/>
          <p:nvPr/>
        </p:nvSpPr>
        <p:spPr>
          <a:xfrm>
            <a:off x="4237155" y="1785496"/>
            <a:ext cx="51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u</a:t>
            </a:r>
            <a:r>
              <a:rPr lang="en-US" baseline="-25000" dirty="0">
                <a:solidFill>
                  <a:schemeClr val="accent6">
                    <a:lumMod val="50000"/>
                  </a:schemeClr>
                </a:solidFill>
              </a:rPr>
              <a:t>2</a:t>
            </a:r>
            <a:endParaRPr lang="en-GB" baseline="-25000" dirty="0">
              <a:solidFill>
                <a:schemeClr val="accent6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13884C4-4937-46A0-B8F7-28BBF2728F1F}"/>
                  </a:ext>
                </a:extLst>
              </p:cNvPr>
              <p:cNvSpPr txBox="1"/>
              <p:nvPr/>
            </p:nvSpPr>
            <p:spPr>
              <a:xfrm>
                <a:off x="3122644" y="1809464"/>
                <a:ext cx="2707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𝑙</m:t>
                      </m:r>
                    </m:oMath>
                  </m:oMathPara>
                </a14:m>
                <a:endParaRPr lang="en-GB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113884C4-4937-46A0-B8F7-28BBF2728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2644" y="1809464"/>
                <a:ext cx="270785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>
            <a:extLst>
              <a:ext uri="{FF2B5EF4-FFF2-40B4-BE49-F238E27FC236}">
                <a16:creationId xmlns:a16="http://schemas.microsoft.com/office/drawing/2014/main" id="{45152A20-9BB7-4A14-A02C-8437616CCD34}"/>
              </a:ext>
            </a:extLst>
          </p:cNvPr>
          <p:cNvSpPr txBox="1"/>
          <p:nvPr/>
        </p:nvSpPr>
        <p:spPr>
          <a:xfrm>
            <a:off x="5795401" y="1661980"/>
            <a:ext cx="6361338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spcAft>
                <a:spcPts val="600"/>
              </a:spcAft>
              <a:buFont typeface="+mj-lt"/>
              <a:buAutoNum type="arabicPeriod"/>
              <a:defRPr sz="1600"/>
            </a:lvl1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Displacements will be varying linearly over the length of the element, while </a:t>
            </a:r>
            <a:r>
              <a:rPr lang="en-US" sz="1800" b="1" dirty="0"/>
              <a:t>strains and stresses will be constant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This shape function respects the properties discussed earlier, in particular the </a:t>
            </a:r>
            <a:r>
              <a:rPr lang="en-US" sz="1800" b="1" i="1" dirty="0"/>
              <a:t>n </a:t>
            </a:r>
            <a:r>
              <a:rPr lang="en-US" sz="1800" b="1" dirty="0"/>
              <a:t>order</a:t>
            </a:r>
            <a:r>
              <a:rPr lang="en-US" sz="1800" b="1" i="1" dirty="0"/>
              <a:t> </a:t>
            </a:r>
            <a:r>
              <a:rPr lang="en-US" sz="1800" dirty="0"/>
              <a:t>of the problem under study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800" dirty="0"/>
              <a:t>Choose the right element for the right problem! In case of bending and shear, use a </a:t>
            </a:r>
            <a:r>
              <a:rPr lang="en-US" sz="1800" b="1" dirty="0"/>
              <a:t>beam element instead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129883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3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8374C-5D6D-4DFF-A5D6-ED6B389D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37960" y="6362378"/>
            <a:ext cx="4529270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4F8EB-6839-41CE-ACE2-56E4A890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5E98C1F-AD46-4B19-9287-B428D7461441}"/>
              </a:ext>
            </a:extLst>
          </p:cNvPr>
          <p:cNvSpPr txBox="1">
            <a:spLocks/>
          </p:cNvSpPr>
          <p:nvPr/>
        </p:nvSpPr>
        <p:spPr>
          <a:xfrm>
            <a:off x="124294" y="0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000"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 err="1"/>
              <a:t>Linear</a:t>
            </a:r>
            <a:r>
              <a:rPr lang="fr-FR" sz="4000" dirty="0"/>
              <a:t> vs </a:t>
            </a:r>
            <a:r>
              <a:rPr lang="fr-FR" sz="4000" dirty="0" err="1"/>
              <a:t>quadratic</a:t>
            </a:r>
            <a:r>
              <a:rPr lang="fr-FR" sz="4000" dirty="0"/>
              <a:t> </a:t>
            </a:r>
            <a:r>
              <a:rPr lang="fr-FR" sz="4000" dirty="0" err="1"/>
              <a:t>elements</a:t>
            </a:r>
            <a:endParaRPr lang="fr-FR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7DEA3F5-AE71-47B1-8C04-7245F28EAB93}"/>
              </a:ext>
            </a:extLst>
          </p:cNvPr>
          <p:cNvGrpSpPr/>
          <p:nvPr/>
        </p:nvGrpSpPr>
        <p:grpSpPr>
          <a:xfrm>
            <a:off x="886318" y="5068098"/>
            <a:ext cx="10207115" cy="843643"/>
            <a:chOff x="706720" y="5020473"/>
            <a:chExt cx="10207115" cy="84364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F40CF4D-7974-4A62-A18F-2A42B8FBB1CD}"/>
                </a:ext>
              </a:extLst>
            </p:cNvPr>
            <p:cNvSpPr txBox="1"/>
            <p:nvPr/>
          </p:nvSpPr>
          <p:spPr>
            <a:xfrm>
              <a:off x="836838" y="5119130"/>
              <a:ext cx="1007699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342900" indent="-342900">
                <a:spcAft>
                  <a:spcPts val="600"/>
                </a:spcAft>
                <a:buFont typeface="+mj-lt"/>
                <a:buAutoNum type="arabicPeriod"/>
                <a:defRPr sz="1600"/>
              </a:lvl1pPr>
            </a:lstStyle>
            <a:p>
              <a:pPr marL="0" indent="0" algn="ctr">
                <a:buNone/>
              </a:pPr>
              <a:r>
                <a:rPr lang="en-US" sz="2000" dirty="0"/>
                <a:t>Linear elements: computationally more efficient, but when a nonlinear stress state is expected, use quadratic elements or more linear elements over the thickness</a:t>
              </a:r>
              <a:endParaRPr lang="en-GB" sz="2000" b="1" dirty="0"/>
            </a:p>
          </p:txBody>
        </p:sp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B213BDD3-6153-4409-988E-F3F122FB0C56}"/>
                </a:ext>
              </a:extLst>
            </p:cNvPr>
            <p:cNvSpPr/>
            <p:nvPr/>
          </p:nvSpPr>
          <p:spPr>
            <a:xfrm>
              <a:off x="706720" y="5020473"/>
              <a:ext cx="10207115" cy="843643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AE6E8E5E-2812-4582-8F29-E85F101000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49149" y="686278"/>
            <a:ext cx="4184458" cy="147317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60DB9D41-0AD8-4F8F-9BE3-5149ED5C5F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743" y="2159448"/>
            <a:ext cx="3099707" cy="1407665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02C0E57B-7DD5-4D26-9959-E17567CF2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0629" y="2195076"/>
            <a:ext cx="3230336" cy="1453321"/>
          </a:xfrm>
          <a:prstGeom prst="rect">
            <a:avLst/>
          </a:prstGeom>
        </p:spPr>
      </p:pic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DC7E3E4-1E30-40DA-9FF4-AF6E1138F5D2}"/>
              </a:ext>
            </a:extLst>
          </p:cNvPr>
          <p:cNvCxnSpPr/>
          <p:nvPr/>
        </p:nvCxnSpPr>
        <p:spPr>
          <a:xfrm>
            <a:off x="3143250" y="1355271"/>
            <a:ext cx="1012371" cy="416379"/>
          </a:xfrm>
          <a:prstGeom prst="line">
            <a:avLst/>
          </a:prstGeom>
          <a:ln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3A48D2C9-0A3A-4EFA-A153-9EA76CEDCD85}"/>
              </a:ext>
            </a:extLst>
          </p:cNvPr>
          <p:cNvSpPr txBox="1"/>
          <p:nvPr/>
        </p:nvSpPr>
        <p:spPr>
          <a:xfrm>
            <a:off x="1567542" y="1121277"/>
            <a:ext cx="1649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Fixed support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B6D9EE59-7530-4C67-BAD8-02291983225C}"/>
              </a:ext>
            </a:extLst>
          </p:cNvPr>
          <p:cNvCxnSpPr>
            <a:cxnSpLocks/>
          </p:cNvCxnSpPr>
          <p:nvPr/>
        </p:nvCxnSpPr>
        <p:spPr>
          <a:xfrm flipV="1">
            <a:off x="7054859" y="532562"/>
            <a:ext cx="1012371" cy="47392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7C7751A4-613D-4247-AE7E-F95719910335}"/>
              </a:ext>
            </a:extLst>
          </p:cNvPr>
          <p:cNvSpPr txBox="1"/>
          <p:nvPr/>
        </p:nvSpPr>
        <p:spPr>
          <a:xfrm>
            <a:off x="8067229" y="316946"/>
            <a:ext cx="1787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Distributed load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B837E9F0-834C-4BB8-A87E-F65A24D269D5}"/>
              </a:ext>
            </a:extLst>
          </p:cNvPr>
          <p:cNvSpPr txBox="1"/>
          <p:nvPr/>
        </p:nvSpPr>
        <p:spPr>
          <a:xfrm>
            <a:off x="1100476" y="1753016"/>
            <a:ext cx="21162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Linear elements</a:t>
            </a:r>
            <a:endParaRPr lang="en-GB" b="1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108547B-C2EA-46A2-A0E4-A0ED8EDA4DAB}"/>
              </a:ext>
            </a:extLst>
          </p:cNvPr>
          <p:cNvSpPr txBox="1"/>
          <p:nvPr/>
        </p:nvSpPr>
        <p:spPr>
          <a:xfrm>
            <a:off x="8307670" y="1771650"/>
            <a:ext cx="23793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Quadratic elements</a:t>
            </a:r>
            <a:endParaRPr lang="en-GB" b="1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B542BB7-33DE-4278-A904-1C475E050255}"/>
              </a:ext>
            </a:extLst>
          </p:cNvPr>
          <p:cNvGrpSpPr/>
          <p:nvPr/>
        </p:nvGrpSpPr>
        <p:grpSpPr>
          <a:xfrm>
            <a:off x="391590" y="3604213"/>
            <a:ext cx="3334357" cy="1407665"/>
            <a:chOff x="391590" y="3604213"/>
            <a:chExt cx="3334357" cy="1407665"/>
          </a:xfrm>
        </p:grpSpPr>
        <p:pic>
          <p:nvPicPr>
            <p:cNvPr id="43" name="Picture 42">
              <a:extLst>
                <a:ext uri="{FF2B5EF4-FFF2-40B4-BE49-F238E27FC236}">
                  <a16:creationId xmlns:a16="http://schemas.microsoft.com/office/drawing/2014/main" id="{6362AF62-F41C-490D-B422-F3DE7EC81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1590" y="3604213"/>
              <a:ext cx="3334357" cy="1407665"/>
            </a:xfrm>
            <a:prstGeom prst="rect">
              <a:avLst/>
            </a:prstGeom>
          </p:spPr>
        </p:pic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77DF2590-45D2-4405-B434-3506555455B1}"/>
                </a:ext>
              </a:extLst>
            </p:cNvPr>
            <p:cNvSpPr txBox="1"/>
            <p:nvPr/>
          </p:nvSpPr>
          <p:spPr>
            <a:xfrm>
              <a:off x="570270" y="3824106"/>
              <a:ext cx="10604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</a:rPr>
                <a:t>1.48</a:t>
              </a:r>
              <a:endParaRPr lang="en-GB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BD1EB0F-E54C-4BC9-9E44-5641A9CEABA6}"/>
                </a:ext>
              </a:extLst>
            </p:cNvPr>
            <p:cNvSpPr txBox="1"/>
            <p:nvPr/>
          </p:nvSpPr>
          <p:spPr>
            <a:xfrm>
              <a:off x="526617" y="4268454"/>
              <a:ext cx="10604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solidFill>
                    <a:srgbClr val="0202F0"/>
                  </a:solidFill>
                </a:rPr>
                <a:t>-1.48</a:t>
              </a:r>
              <a:endParaRPr lang="en-GB" sz="1100" b="1" dirty="0">
                <a:solidFill>
                  <a:srgbClr val="0202F0"/>
                </a:solidFill>
              </a:endParaRP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4A747349-B5A4-40FA-8399-3C9FB32E52CE}"/>
                </a:ext>
              </a:extLst>
            </p:cNvPr>
            <p:cNvSpPr txBox="1"/>
            <p:nvPr/>
          </p:nvSpPr>
          <p:spPr>
            <a:xfrm>
              <a:off x="1056822" y="3612105"/>
              <a:ext cx="2114067" cy="311561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71000">
                  <a:srgbClr val="7A90FE"/>
                </a:gs>
                <a:gs pos="100000">
                  <a:srgbClr val="96AFFE"/>
                </a:gs>
              </a:gsLst>
              <a:lin ang="5400000" scaled="0"/>
            </a:gradFill>
            <a:ln w="12700" cap="flat" cmpd="sng" algn="ctr">
              <a:solidFill>
                <a:srgbClr val="0000FF"/>
              </a:solidFill>
              <a:prstDash val="solid"/>
              <a:headEnd/>
              <a:tailEnd/>
            </a:ln>
            <a:effectLst>
              <a:outerShdw blurRad="50800" dist="50800" dir="5400000" rotWithShape="0">
                <a:srgbClr val="000000">
                  <a:alpha val="37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br">
                <a:rot lat="0" lon="0" rev="8700000"/>
              </a:lightRig>
            </a:scene3d>
            <a:sp3d prstMaterial="matte">
              <a:bevelT w="25400" h="53975"/>
            </a:sp3d>
          </p:spPr>
          <p:txBody>
            <a:bodyPr wrap="square" lIns="92075" tIns="46038" rIns="92075" bIns="46038">
              <a:spAutoFit/>
            </a:bodyPr>
            <a:lstStyle>
              <a:defPPr>
                <a:defRPr lang="en-US"/>
              </a:defPPr>
              <a:lvl1pPr algn="ctr" defTabSz="457200">
                <a:lnSpc>
                  <a:spcPct val="110000"/>
                </a:lnSpc>
                <a:defRPr sz="1400" b="1">
                  <a:solidFill>
                    <a:schemeClr val="tx1"/>
                  </a:solidFill>
                </a:defRPr>
              </a:lvl1pPr>
              <a:lvl2pPr defTabSz="457200">
                <a:defRPr>
                  <a:solidFill>
                    <a:schemeClr val="lt1"/>
                  </a:solidFill>
                </a:defRPr>
              </a:lvl2pPr>
              <a:lvl3pPr defTabSz="457200">
                <a:defRPr>
                  <a:solidFill>
                    <a:schemeClr val="lt1"/>
                  </a:solidFill>
                </a:defRPr>
              </a:lvl3pPr>
              <a:lvl4pPr defTabSz="457200">
                <a:defRPr>
                  <a:solidFill>
                    <a:schemeClr val="lt1"/>
                  </a:solidFill>
                </a:defRPr>
              </a:lvl4pPr>
              <a:lvl5pPr defTabSz="457200">
                <a:defRPr>
                  <a:solidFill>
                    <a:schemeClr val="lt1"/>
                  </a:solidFill>
                </a:defRPr>
              </a:lvl5pPr>
              <a:lvl6pPr defTabSz="457200">
                <a:defRPr>
                  <a:solidFill>
                    <a:schemeClr val="lt1"/>
                  </a:solidFill>
                </a:defRPr>
              </a:lvl6pPr>
              <a:lvl7pPr defTabSz="457200">
                <a:defRPr>
                  <a:solidFill>
                    <a:schemeClr val="lt1"/>
                  </a:solidFill>
                </a:defRPr>
              </a:lvl7pPr>
              <a:lvl8pPr defTabSz="457200">
                <a:defRPr>
                  <a:solidFill>
                    <a:schemeClr val="lt1"/>
                  </a:solidFill>
                </a:defRPr>
              </a:lvl8pPr>
              <a:lvl9pPr defTabSz="457200"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Bending stress (MPa)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9CA30A0F-1280-40C7-8BFC-6E291F163585}"/>
              </a:ext>
            </a:extLst>
          </p:cNvPr>
          <p:cNvGrpSpPr/>
          <p:nvPr/>
        </p:nvGrpSpPr>
        <p:grpSpPr>
          <a:xfrm>
            <a:off x="7593700" y="3660433"/>
            <a:ext cx="3443509" cy="1359937"/>
            <a:chOff x="7593700" y="3660433"/>
            <a:chExt cx="3443509" cy="1359937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5FC4DA92-2FBB-4F4E-A8DC-2BA345A86F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593700" y="3660433"/>
              <a:ext cx="3443509" cy="1359937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6D8FB2ED-EC90-4058-A561-2150A34D6071}"/>
                </a:ext>
              </a:extLst>
            </p:cNvPr>
            <p:cNvSpPr txBox="1"/>
            <p:nvPr/>
          </p:nvSpPr>
          <p:spPr>
            <a:xfrm>
              <a:off x="7777464" y="3853804"/>
              <a:ext cx="10604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solidFill>
                    <a:srgbClr val="FF0000"/>
                  </a:solidFill>
                </a:rPr>
                <a:t>1.50</a:t>
              </a:r>
              <a:endParaRPr lang="en-GB" sz="1100" b="1" dirty="0">
                <a:solidFill>
                  <a:srgbClr val="FF0000"/>
                </a:solidFill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C918ED1-C1CD-419C-96DE-7C116362EA3E}"/>
                </a:ext>
              </a:extLst>
            </p:cNvPr>
            <p:cNvSpPr txBox="1"/>
            <p:nvPr/>
          </p:nvSpPr>
          <p:spPr>
            <a:xfrm>
              <a:off x="7750629" y="4301306"/>
              <a:ext cx="10604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b="1" dirty="0">
                  <a:solidFill>
                    <a:srgbClr val="0202F0"/>
                  </a:solidFill>
                </a:rPr>
                <a:t>-1.50</a:t>
              </a:r>
              <a:endParaRPr lang="en-GB" sz="1100" b="1" dirty="0">
                <a:solidFill>
                  <a:srgbClr val="0202F0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273DEA3E-66D0-4C78-A146-D8D90508E961}"/>
                </a:ext>
              </a:extLst>
            </p:cNvPr>
            <p:cNvSpPr txBox="1"/>
            <p:nvPr/>
          </p:nvSpPr>
          <p:spPr>
            <a:xfrm>
              <a:off x="8377465" y="3685987"/>
              <a:ext cx="2114067" cy="311561"/>
            </a:xfrm>
            <a:prstGeom prst="rect">
              <a:avLst/>
            </a:prstGeom>
            <a:gradFill rotWithShape="1">
              <a:gsLst>
                <a:gs pos="0">
                  <a:srgbClr val="0000FF"/>
                </a:gs>
                <a:gs pos="71000">
                  <a:srgbClr val="7A90FE"/>
                </a:gs>
                <a:gs pos="100000">
                  <a:srgbClr val="96AFFE"/>
                </a:gs>
              </a:gsLst>
              <a:lin ang="5400000" scaled="0"/>
            </a:gradFill>
            <a:ln w="12700" cap="flat" cmpd="sng" algn="ctr">
              <a:solidFill>
                <a:srgbClr val="0000FF"/>
              </a:solidFill>
              <a:prstDash val="solid"/>
              <a:headEnd/>
              <a:tailEnd/>
            </a:ln>
            <a:effectLst>
              <a:outerShdw blurRad="50800" dist="50800" dir="5400000" rotWithShape="0">
                <a:srgbClr val="000000">
                  <a:alpha val="37000"/>
                </a:srgbClr>
              </a:outerShdw>
            </a:effectLst>
            <a:scene3d>
              <a:camera prst="orthographicFront">
                <a:rot lat="0" lon="0" rev="0"/>
              </a:camera>
              <a:lightRig rig="twoPt" dir="br">
                <a:rot lat="0" lon="0" rev="8700000"/>
              </a:lightRig>
            </a:scene3d>
            <a:sp3d prstMaterial="matte">
              <a:bevelT w="25400" h="53975"/>
            </a:sp3d>
          </p:spPr>
          <p:txBody>
            <a:bodyPr wrap="square" lIns="92075" tIns="46038" rIns="92075" bIns="46038">
              <a:spAutoFit/>
            </a:bodyPr>
            <a:lstStyle>
              <a:defPPr>
                <a:defRPr lang="en-US"/>
              </a:defPPr>
              <a:lvl1pPr algn="ctr" defTabSz="457200">
                <a:lnSpc>
                  <a:spcPct val="110000"/>
                </a:lnSpc>
                <a:defRPr sz="1400" b="1">
                  <a:solidFill>
                    <a:schemeClr val="tx1"/>
                  </a:solidFill>
                </a:defRPr>
              </a:lvl1pPr>
              <a:lvl2pPr defTabSz="457200">
                <a:defRPr>
                  <a:solidFill>
                    <a:schemeClr val="lt1"/>
                  </a:solidFill>
                </a:defRPr>
              </a:lvl2pPr>
              <a:lvl3pPr defTabSz="457200">
                <a:defRPr>
                  <a:solidFill>
                    <a:schemeClr val="lt1"/>
                  </a:solidFill>
                </a:defRPr>
              </a:lvl3pPr>
              <a:lvl4pPr defTabSz="457200">
                <a:defRPr>
                  <a:solidFill>
                    <a:schemeClr val="lt1"/>
                  </a:solidFill>
                </a:defRPr>
              </a:lvl4pPr>
              <a:lvl5pPr defTabSz="457200">
                <a:defRPr>
                  <a:solidFill>
                    <a:schemeClr val="lt1"/>
                  </a:solidFill>
                </a:defRPr>
              </a:lvl5pPr>
              <a:lvl6pPr defTabSz="457200">
                <a:defRPr>
                  <a:solidFill>
                    <a:schemeClr val="lt1"/>
                  </a:solidFill>
                </a:defRPr>
              </a:lvl6pPr>
              <a:lvl7pPr defTabSz="457200">
                <a:defRPr>
                  <a:solidFill>
                    <a:schemeClr val="lt1"/>
                  </a:solidFill>
                </a:defRPr>
              </a:lvl7pPr>
              <a:lvl8pPr defTabSz="457200">
                <a:defRPr>
                  <a:solidFill>
                    <a:schemeClr val="lt1"/>
                  </a:solidFill>
                </a:defRPr>
              </a:lvl8pPr>
              <a:lvl9pPr defTabSz="457200">
                <a:defRPr>
                  <a:solidFill>
                    <a:schemeClr val="lt1"/>
                  </a:solidFill>
                </a:defRPr>
              </a:lvl9pPr>
            </a:lstStyle>
            <a:p>
              <a:pPr marL="0" marR="0" lvl="0" indent="0" algn="ctr" defTabSz="457200" eaLnBrk="1" fontAlgn="auto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Bending stress (MPa)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06616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2CBB6-F6F0-4848-8467-25381E074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862"/>
            <a:ext cx="10969139" cy="940443"/>
          </a:xfrm>
        </p:spPr>
        <p:txBody>
          <a:bodyPr>
            <a:normAutofit/>
          </a:bodyPr>
          <a:lstStyle/>
          <a:p>
            <a:r>
              <a:rPr lang="fr-FR" sz="4000" dirty="0"/>
              <a:t>FEM </a:t>
            </a:r>
            <a:r>
              <a:rPr lang="fr-FR" sz="4000" dirty="0" err="1"/>
              <a:t>Solvers</a:t>
            </a:r>
            <a:endParaRPr lang="fr-FR" sz="400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B3D66A-5582-4881-9C5C-D8FA167637C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1F290-E600-415F-A201-6972B10E2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54EEF6-4722-4A67-B031-F7F04BD8AB29}"/>
              </a:ext>
            </a:extLst>
          </p:cNvPr>
          <p:cNvSpPr txBox="1"/>
          <p:nvPr/>
        </p:nvSpPr>
        <p:spPr>
          <a:xfrm>
            <a:off x="279288" y="943305"/>
            <a:ext cx="11436462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spcAft>
                <a:spcPts val="600"/>
              </a:spcAft>
              <a:buFont typeface="+mj-lt"/>
              <a:buAutoNum type="arabicPeriod"/>
              <a:defRPr sz="1600"/>
            </a:lvl1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b="1" dirty="0"/>
              <a:t>Explicit solvers</a:t>
            </a:r>
            <a:r>
              <a:rPr lang="en-US" sz="2000" dirty="0"/>
              <a:t>: derive the unknowns (displacements, velocities, accelerations) at a time instant </a:t>
            </a:r>
            <a:r>
              <a:rPr lang="en-US" sz="2000" i="1" dirty="0"/>
              <a:t>t</a:t>
            </a:r>
            <a:r>
              <a:rPr lang="en-US" sz="2000" dirty="0"/>
              <a:t>+</a:t>
            </a:r>
            <a:r>
              <a:rPr lang="el-GR" sz="2000" i="1" dirty="0"/>
              <a:t>Δ</a:t>
            </a:r>
            <a:r>
              <a:rPr lang="en-US" sz="2000" i="1" dirty="0"/>
              <a:t>t </a:t>
            </a:r>
            <a:r>
              <a:rPr lang="en-US" sz="2000" dirty="0"/>
              <a:t>by developing the equilibrium equations at the time </a:t>
            </a:r>
            <a:r>
              <a:rPr lang="en-US" sz="2000" i="1" dirty="0"/>
              <a:t>t</a:t>
            </a:r>
            <a:r>
              <a:rPr lang="en-US" sz="2000" dirty="0"/>
              <a:t>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b="1" dirty="0"/>
              <a:t>Implicit solvers</a:t>
            </a:r>
            <a:r>
              <a:rPr lang="en-US" sz="2000" dirty="0"/>
              <a:t>: derive the unknowns at a time instant </a:t>
            </a:r>
            <a:r>
              <a:rPr lang="en-US" sz="2000" i="1" dirty="0"/>
              <a:t>t</a:t>
            </a:r>
            <a:r>
              <a:rPr lang="en-US" sz="2000" dirty="0"/>
              <a:t>+</a:t>
            </a:r>
            <a:r>
              <a:rPr lang="el-GR" sz="2000" i="1" dirty="0"/>
              <a:t>Δ</a:t>
            </a:r>
            <a:r>
              <a:rPr lang="en-US" sz="2000" i="1" dirty="0"/>
              <a:t>t </a:t>
            </a:r>
            <a:r>
              <a:rPr lang="en-US" sz="2000" dirty="0"/>
              <a:t>by developing simultaneous equilibrium equations at the time </a:t>
            </a:r>
            <a:r>
              <a:rPr lang="en-US" sz="2000" i="1" dirty="0"/>
              <a:t>t </a:t>
            </a:r>
            <a:r>
              <a:rPr lang="en-US" sz="2000" dirty="0"/>
              <a:t>and</a:t>
            </a:r>
            <a:r>
              <a:rPr lang="en-US" sz="2000" i="1" dirty="0"/>
              <a:t> t</a:t>
            </a:r>
            <a:r>
              <a:rPr lang="en-US" sz="2000" dirty="0"/>
              <a:t>+</a:t>
            </a:r>
            <a:r>
              <a:rPr lang="el-GR" sz="2000" i="1" dirty="0"/>
              <a:t>Δ</a:t>
            </a:r>
            <a:r>
              <a:rPr lang="en-US" sz="2000" i="1" dirty="0"/>
              <a:t>t</a:t>
            </a:r>
            <a:r>
              <a:rPr lang="en-US" sz="2000" dirty="0"/>
              <a:t>.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A4B2E20E-884D-4FCA-8ADC-03868DD26B40}"/>
              </a:ext>
            </a:extLst>
          </p:cNvPr>
          <p:cNvSpPr txBox="1">
            <a:spLocks/>
          </p:cNvSpPr>
          <p:nvPr/>
        </p:nvSpPr>
        <p:spPr>
          <a:xfrm>
            <a:off x="1976500" y="2805106"/>
            <a:ext cx="3960000" cy="2700000"/>
          </a:xfrm>
          <a:prstGeom prst="rect">
            <a:avLst/>
          </a:prstGeom>
          <a:solidFill>
            <a:schemeClr val="tx1">
              <a:lumMod val="20000"/>
              <a:lumOff val="80000"/>
              <a:alpha val="50000"/>
            </a:schemeClr>
          </a:solidFill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it-IT" sz="2000" b="1" dirty="0"/>
              <a:t>Implicit codes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00B050"/>
                </a:solidFill>
              </a:rPr>
              <a:t>Unconditionally stable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00B050"/>
                </a:solidFill>
              </a:rPr>
              <a:t>Large time steps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FF0000"/>
                </a:solidFill>
              </a:rPr>
              <a:t>Matrix inversion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FF0000"/>
                </a:solidFill>
              </a:rPr>
              <a:t>Coupled equations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FF0000"/>
                </a:solidFill>
              </a:rPr>
              <a:t>Convergence problem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6C92EA5F-BAF1-4E92-9341-B9E18797205F}"/>
              </a:ext>
            </a:extLst>
          </p:cNvPr>
          <p:cNvSpPr txBox="1">
            <a:spLocks/>
          </p:cNvSpPr>
          <p:nvPr/>
        </p:nvSpPr>
        <p:spPr>
          <a:xfrm>
            <a:off x="6096000" y="2805107"/>
            <a:ext cx="3960000" cy="2700000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txBody>
          <a:bodyPr vert="horz" lIns="0" tIns="0" rIns="0" bIns="0" rtlCol="0">
            <a:norm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2" indent="0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None/>
            </a:pPr>
            <a:r>
              <a:rPr lang="it-IT" sz="2000" b="1" dirty="0"/>
              <a:t>Explicit codes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FF0000"/>
                </a:solidFill>
              </a:rPr>
              <a:t>Conditionally stable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FF0000"/>
                </a:solidFill>
              </a:rPr>
              <a:t>Small time steps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00B050"/>
                </a:solidFill>
              </a:rPr>
              <a:t>«Lumped» matrix multiplication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00B050"/>
                </a:solidFill>
              </a:rPr>
              <a:t>Uncoupled equations</a:t>
            </a:r>
          </a:p>
          <a:p>
            <a:pPr marL="569913" lvl="1" indent="-233363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</a:pPr>
            <a:r>
              <a:rPr lang="it-IT" sz="1600" b="1" dirty="0">
                <a:solidFill>
                  <a:srgbClr val="00B050"/>
                </a:solidFill>
              </a:rPr>
              <a:t>«Keep going»</a:t>
            </a:r>
            <a:endParaRPr lang="en-GB" sz="1800" dirty="0">
              <a:solidFill>
                <a:srgbClr val="00B05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99B2770-E90B-4013-BB3E-7AFDF3292FCB}"/>
              </a:ext>
            </a:extLst>
          </p:cNvPr>
          <p:cNvSpPr txBox="1">
            <a:spLocks/>
          </p:cNvSpPr>
          <p:nvPr/>
        </p:nvSpPr>
        <p:spPr>
          <a:xfrm>
            <a:off x="279288" y="1214283"/>
            <a:ext cx="11240519" cy="784830"/>
          </a:xfrm>
          <a:prstGeom prst="rect">
            <a:avLst/>
          </a:prstGeom>
          <a:solidFill>
            <a:schemeClr val="bg1"/>
          </a:solidFill>
        </p:spPr>
        <p:txBody>
          <a:bodyPr vert="horz" wrap="square" lIns="91440" tIns="45720" rIns="91440" bIns="45720" rtlCol="0" anchor="t" anchorCtr="0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/>
              <a:t>Explicit solvers</a:t>
            </a:r>
            <a:r>
              <a:rPr lang="en-US" sz="2000" dirty="0"/>
              <a:t>: suggested for fast transient and highly nonlinear problems</a:t>
            </a:r>
          </a:p>
          <a:p>
            <a:pPr marL="285750" indent="-285750" algn="l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/>
              <a:t>Implicit solvers</a:t>
            </a:r>
            <a:r>
              <a:rPr lang="en-US" sz="2000" dirty="0"/>
              <a:t>: suggested for slow transient and static problems</a:t>
            </a:r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08ECA75A-BD91-4746-9727-4B84590FFC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" y="2644615"/>
            <a:ext cx="1761489" cy="990838"/>
          </a:xfrm>
          <a:prstGeom prst="rect">
            <a:avLst/>
          </a:prstGeom>
        </p:spPr>
      </p:pic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CA6ACEB5-789E-44C8-BEE9-A9DAE6C2D4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368" y="3403925"/>
            <a:ext cx="1653651" cy="826826"/>
          </a:xfrm>
          <a:prstGeom prst="rect">
            <a:avLst/>
          </a:prstGeom>
        </p:spPr>
      </p:pic>
      <p:pic>
        <p:nvPicPr>
          <p:cNvPr id="12" name="Picture 11" descr="A picture containing drawing&#10;&#10;Description automatically generated">
            <a:extLst>
              <a:ext uri="{FF2B5EF4-FFF2-40B4-BE49-F238E27FC236}">
                <a16:creationId xmlns:a16="http://schemas.microsoft.com/office/drawing/2014/main" id="{52711823-9C85-46A0-B240-B9103123631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6" y="4060859"/>
            <a:ext cx="1853164" cy="667807"/>
          </a:xfrm>
          <a:prstGeom prst="rect">
            <a:avLst/>
          </a:prstGeom>
        </p:spPr>
      </p:pic>
      <p:pic>
        <p:nvPicPr>
          <p:cNvPr id="1026" name="Picture 2" descr="SIMULIA Abaqus FEA | Access Tufts">
            <a:extLst>
              <a:ext uri="{FF2B5EF4-FFF2-40B4-BE49-F238E27FC236}">
                <a16:creationId xmlns:a16="http://schemas.microsoft.com/office/drawing/2014/main" id="{C0C5DDCD-FA11-4F59-8177-179CA5389E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71" y="4656157"/>
            <a:ext cx="1715348" cy="910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 descr="Logo, icon&#10;&#10;Description automatically generated">
            <a:extLst>
              <a:ext uri="{FF2B5EF4-FFF2-40B4-BE49-F238E27FC236}">
                <a16:creationId xmlns:a16="http://schemas.microsoft.com/office/drawing/2014/main" id="{6E006827-ECCB-4695-BB90-9F73B4B5D4B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4503" y="2582357"/>
            <a:ext cx="972171" cy="972171"/>
          </a:xfrm>
          <a:prstGeom prst="rect">
            <a:avLst/>
          </a:prstGeom>
        </p:spPr>
      </p:pic>
      <p:pic>
        <p:nvPicPr>
          <p:cNvPr id="19" name="Picture 18" descr="Logo&#10;&#10;Description automatically generated">
            <a:extLst>
              <a:ext uri="{FF2B5EF4-FFF2-40B4-BE49-F238E27FC236}">
                <a16:creationId xmlns:a16="http://schemas.microsoft.com/office/drawing/2014/main" id="{140CDC35-3A8B-4687-8ED1-19823FED6EE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1836" y="3594198"/>
            <a:ext cx="1677504" cy="1273106"/>
          </a:xfrm>
          <a:prstGeom prst="rect">
            <a:avLst/>
          </a:prstGeom>
        </p:spPr>
      </p:pic>
      <p:pic>
        <p:nvPicPr>
          <p:cNvPr id="21" name="Picture 20" descr="Logo&#10;&#10;Description automatically generated">
            <a:extLst>
              <a:ext uri="{FF2B5EF4-FFF2-40B4-BE49-F238E27FC236}">
                <a16:creationId xmlns:a16="http://schemas.microsoft.com/office/drawing/2014/main" id="{1E0E702E-8B91-41C4-B8F4-7AEE6C95A029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9142" y="4656157"/>
            <a:ext cx="1462892" cy="9477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2D93D18-F098-450A-9EE6-C820AC4162FF}"/>
              </a:ext>
            </a:extLst>
          </p:cNvPr>
          <p:cNvSpPr txBox="1"/>
          <p:nvPr/>
        </p:nvSpPr>
        <p:spPr>
          <a:xfrm rot="19941498">
            <a:off x="802826" y="1769557"/>
            <a:ext cx="9261773" cy="261610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O. C. </a:t>
            </a:r>
            <a:r>
              <a:rPr lang="en-US" sz="2400" b="1" dirty="0" err="1">
                <a:solidFill>
                  <a:schemeClr val="accent6">
                    <a:lumMod val="50000"/>
                  </a:schemeClr>
                </a:solidFill>
              </a:rPr>
              <a:t>Zienkiewicz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, “The Finite Element Method: Its Basis and Fundamentals”, ISBN 978-1-85617-633-0.</a:t>
            </a: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O. C. </a:t>
            </a:r>
            <a:r>
              <a:rPr lang="en-US" sz="2400" b="1" dirty="0" err="1">
                <a:solidFill>
                  <a:schemeClr val="accent6">
                    <a:lumMod val="50000"/>
                  </a:schemeClr>
                </a:solidFill>
              </a:rPr>
              <a:t>Zienkiewicz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, “The Finite Element Method for Solid and Structural Mechanics”, ISBN 978-1-85617-634-7.</a:t>
            </a:r>
          </a:p>
          <a:p>
            <a:pPr marL="571500" indent="-5715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chemeClr val="accent6">
                    <a:lumMod val="50000"/>
                  </a:schemeClr>
                </a:solidFill>
              </a:rPr>
              <a:t>D. </a:t>
            </a:r>
            <a:r>
              <a:rPr lang="en-GB" sz="2400" b="1" dirty="0" err="1">
                <a:solidFill>
                  <a:schemeClr val="accent6">
                    <a:lumMod val="50000"/>
                  </a:schemeClr>
                </a:solidFill>
              </a:rPr>
              <a:t>Braess</a:t>
            </a:r>
            <a:r>
              <a:rPr lang="en-GB" sz="2400" b="1" dirty="0">
                <a:solidFill>
                  <a:schemeClr val="accent6">
                    <a:lumMod val="50000"/>
                  </a:schemeClr>
                </a:solidFill>
              </a:rPr>
              <a:t>, “</a:t>
            </a:r>
            <a:r>
              <a:rPr lang="en-US" sz="2400" b="1" dirty="0">
                <a:solidFill>
                  <a:schemeClr val="accent6">
                    <a:lumMod val="50000"/>
                  </a:schemeClr>
                </a:solidFill>
              </a:rPr>
              <a:t>Finite Elements: Theory, Fast Solvers, and Applications in Solid Mechanics</a:t>
            </a:r>
            <a:r>
              <a:rPr lang="en-GB" sz="2400" b="1" dirty="0">
                <a:solidFill>
                  <a:schemeClr val="accent6">
                    <a:lumMod val="50000"/>
                  </a:schemeClr>
                </a:solidFill>
              </a:rPr>
              <a:t>”, ISBN 978-0-52170-518-9.</a:t>
            </a:r>
            <a:endParaRPr lang="en-US" sz="24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28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1618843" cy="902599"/>
          </a:xfrm>
        </p:spPr>
        <p:txBody>
          <a:bodyPr>
            <a:noAutofit/>
          </a:bodyPr>
          <a:lstStyle/>
          <a:p>
            <a:r>
              <a:rPr lang="en-US" sz="4000" dirty="0"/>
              <a:t>FEM tips: from reality to model</a:t>
            </a:r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210261" y="6331417"/>
            <a:ext cx="817164" cy="460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z="1600" smtClean="0"/>
              <a:pPr/>
              <a:t>13</a:t>
            </a:fld>
            <a:endParaRPr lang="en-US" sz="16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58C2C5-F475-4570-9E9B-1FB30ACF442F}"/>
              </a:ext>
            </a:extLst>
          </p:cNvPr>
          <p:cNvSpPr txBox="1"/>
          <p:nvPr/>
        </p:nvSpPr>
        <p:spPr>
          <a:xfrm>
            <a:off x="58659" y="1025063"/>
            <a:ext cx="11560183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/>
              <a:t>Simplification of the model</a:t>
            </a:r>
            <a:r>
              <a:rPr lang="en-US" sz="2000" dirty="0"/>
              <a:t>: removal of details not contributing to the solution of the problem under study</a:t>
            </a:r>
            <a:endParaRPr lang="en-US" sz="2000" b="1" dirty="0"/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/>
              <a:t>Screws, welds</a:t>
            </a:r>
            <a:r>
              <a:rPr lang="en-US" sz="2000" dirty="0"/>
              <a:t> typically defeatured in the FEA, and calculated “by hand” extracting internal loads from FEA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/>
              <a:t>Chamfers, radii </a:t>
            </a:r>
            <a:r>
              <a:rPr lang="en-US" sz="2000" dirty="0"/>
              <a:t>can be verified via </a:t>
            </a:r>
            <a:r>
              <a:rPr lang="en-US" sz="2000" dirty="0" err="1"/>
              <a:t>submodels</a:t>
            </a:r>
            <a:endParaRPr lang="en-US" sz="20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2000" b="1" dirty="0"/>
              <a:t>Loads and boundaries: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As accurate as possible representation of the real working conditions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Compromise sometimes to be made to simplify the problem (</a:t>
            </a:r>
            <a:r>
              <a:rPr lang="en-GB" sz="2000" i="1" dirty="0"/>
              <a:t>e.g. </a:t>
            </a:r>
            <a:r>
              <a:rPr lang="en-GB" sz="2000" dirty="0"/>
              <a:t>nonlinear contacts, etc.)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rgbClr val="FF0000"/>
                </a:solidFill>
              </a:rPr>
              <a:t>Most critical step of the process</a:t>
            </a:r>
            <a:endParaRPr lang="en-GB" sz="2000" dirty="0"/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1" dirty="0"/>
              <a:t>Safety factors! </a:t>
            </a:r>
            <a:r>
              <a:rPr lang="en-GB" sz="2000" dirty="0"/>
              <a:t>(</a:t>
            </a:r>
            <a:r>
              <a:rPr lang="en-GB" sz="2000" i="1" dirty="0"/>
              <a:t>i.e. factor of ignorance</a:t>
            </a:r>
            <a:r>
              <a:rPr lang="en-GB" sz="2000" dirty="0"/>
              <a:t>)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dirty="0"/>
              <a:t>When approximating, always be on the </a:t>
            </a:r>
            <a:r>
              <a:rPr lang="en-GB" sz="2000" b="1" dirty="0"/>
              <a:t>conservative side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sz="2000" b="1" dirty="0"/>
              <a:t>Start simple, complexify later </a:t>
            </a:r>
          </a:p>
        </p:txBody>
      </p:sp>
      <p:sp>
        <p:nvSpPr>
          <p:cNvPr id="40" name="Date Placeholder 2">
            <a:extLst>
              <a:ext uri="{FF2B5EF4-FFF2-40B4-BE49-F238E27FC236}">
                <a16:creationId xmlns:a16="http://schemas.microsoft.com/office/drawing/2014/main" id="{14A94859-2A45-49CD-81A9-7049398150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20050" y="6331417"/>
            <a:ext cx="4948089" cy="526583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</p:spTree>
    <p:extLst>
      <p:ext uri="{BB962C8B-B14F-4D97-AF65-F5344CB8AC3E}">
        <p14:creationId xmlns:p14="http://schemas.microsoft.com/office/powerpoint/2010/main" val="39845732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854"/>
            <a:ext cx="11618843" cy="902599"/>
          </a:xfrm>
        </p:spPr>
        <p:txBody>
          <a:bodyPr>
            <a:noAutofit/>
          </a:bodyPr>
          <a:lstStyle/>
          <a:p>
            <a:r>
              <a:rPr lang="en-US" sz="4000" dirty="0"/>
              <a:t>Particle accelerator components: typical loads</a:t>
            </a:r>
          </a:p>
        </p:txBody>
      </p:sp>
      <p:sp>
        <p:nvSpPr>
          <p:cNvPr id="4" name="Rectangle 3"/>
          <p:cNvSpPr/>
          <p:nvPr/>
        </p:nvSpPr>
        <p:spPr>
          <a:xfrm>
            <a:off x="940850" y="900700"/>
            <a:ext cx="1812758" cy="242969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940851" y="3423684"/>
            <a:ext cx="1812758" cy="242969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883242" y="900700"/>
            <a:ext cx="1812758" cy="242969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883242" y="3418287"/>
            <a:ext cx="1812758" cy="242969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940852" y="903567"/>
            <a:ext cx="1812758" cy="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cxnSpLocks/>
          </p:cNvCxnSpPr>
          <p:nvPr/>
        </p:nvCxnSpPr>
        <p:spPr>
          <a:xfrm>
            <a:off x="940852" y="3418287"/>
            <a:ext cx="1812758" cy="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>
            <a:cxnSpLocks/>
          </p:cNvCxnSpPr>
          <p:nvPr/>
        </p:nvCxnSpPr>
        <p:spPr>
          <a:xfrm>
            <a:off x="2881825" y="903567"/>
            <a:ext cx="1812758" cy="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2883243" y="3414785"/>
            <a:ext cx="1812758" cy="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4825634" y="900700"/>
            <a:ext cx="1812758" cy="242969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4825633" y="3429000"/>
            <a:ext cx="1812758" cy="2429691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4825632" y="903567"/>
            <a:ext cx="1812758" cy="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4825634" y="3423603"/>
            <a:ext cx="1812758" cy="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940852" y="885186"/>
            <a:ext cx="1812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569BC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Temperature gradient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948057" y="979977"/>
            <a:ext cx="1812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569BC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Mechanical forces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60815" y="921982"/>
            <a:ext cx="1812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569BC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Electromagnetic forces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38427" y="3392354"/>
            <a:ext cx="1812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569BC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Displacements</a:t>
            </a:r>
            <a:endParaRPr lang="en-GB" sz="16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050396" y="6362378"/>
            <a:ext cx="817164" cy="460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z="1600" smtClean="0"/>
              <a:pPr/>
              <a:t>14</a:t>
            </a:fld>
            <a:endParaRPr lang="en-US" sz="1600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4D8CD4D3-C6A9-46A2-BB8A-B736283736C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45" r="49035" b="-838"/>
          <a:stretch/>
        </p:blipFill>
        <p:spPr>
          <a:xfrm>
            <a:off x="1009502" y="1485188"/>
            <a:ext cx="1675454" cy="1813873"/>
          </a:xfrm>
          <a:prstGeom prst="rect">
            <a:avLst/>
          </a:prstGeom>
        </p:spPr>
      </p:pic>
      <p:pic>
        <p:nvPicPr>
          <p:cNvPr id="55" name="Picture 54">
            <a:extLst>
              <a:ext uri="{FF2B5EF4-FFF2-40B4-BE49-F238E27FC236}">
                <a16:creationId xmlns:a16="http://schemas.microsoft.com/office/drawing/2014/main" id="{CEE03CDB-0624-43A5-8C56-AB27F6EF491A}"/>
              </a:ext>
            </a:extLst>
          </p:cNvPr>
          <p:cNvPicPr/>
          <p:nvPr/>
        </p:nvPicPr>
        <p:blipFill rotWithShape="1">
          <a:blip r:embed="rId3"/>
          <a:srcRect l="17916" t="4979" b="4792"/>
          <a:stretch/>
        </p:blipFill>
        <p:spPr>
          <a:xfrm>
            <a:off x="4825634" y="1469960"/>
            <a:ext cx="1812758" cy="182909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985E784-ACB1-48A2-805B-058943DBF2F5}"/>
              </a:ext>
            </a:extLst>
          </p:cNvPr>
          <p:cNvSpPr txBox="1"/>
          <p:nvPr/>
        </p:nvSpPr>
        <p:spPr>
          <a:xfrm>
            <a:off x="2881825" y="3441733"/>
            <a:ext cx="1812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569BC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Accelerations</a:t>
            </a:r>
            <a:endParaRPr lang="en-GB" sz="16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C43E42D-9869-46CD-B10E-1E067DB4EFE4}"/>
              </a:ext>
            </a:extLst>
          </p:cNvPr>
          <p:cNvSpPr txBox="1"/>
          <p:nvPr/>
        </p:nvSpPr>
        <p:spPr>
          <a:xfrm>
            <a:off x="4825632" y="3428564"/>
            <a:ext cx="18127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569BC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Beam loads (RF &amp; particle losses)</a:t>
            </a:r>
            <a:endParaRPr lang="en-GB" sz="1600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Arrow: Right 32">
            <a:extLst>
              <a:ext uri="{FF2B5EF4-FFF2-40B4-BE49-F238E27FC236}">
                <a16:creationId xmlns:a16="http://schemas.microsoft.com/office/drawing/2014/main" id="{67FA0382-745C-4453-A60E-5E97A4209D99}"/>
              </a:ext>
            </a:extLst>
          </p:cNvPr>
          <p:cNvSpPr/>
          <p:nvPr/>
        </p:nvSpPr>
        <p:spPr>
          <a:xfrm>
            <a:off x="6758609" y="3110948"/>
            <a:ext cx="983974" cy="669305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F1AFD6C-C715-4B15-AD28-BDF2F8CF37A3}"/>
              </a:ext>
            </a:extLst>
          </p:cNvPr>
          <p:cNvSpPr txBox="1"/>
          <p:nvPr/>
        </p:nvSpPr>
        <p:spPr>
          <a:xfrm>
            <a:off x="7742821" y="2946549"/>
            <a:ext cx="41247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Can be typically studied with </a:t>
            </a:r>
            <a:r>
              <a:rPr lang="en-US" sz="2800" b="1" dirty="0"/>
              <a:t>implicit FE codes</a:t>
            </a:r>
            <a:endParaRPr lang="en-GB" sz="2800" b="1" dirty="0"/>
          </a:p>
        </p:txBody>
      </p:sp>
      <p:pic>
        <p:nvPicPr>
          <p:cNvPr id="37" name="Picture 36" descr="Diagram&#10;&#10;Description automatically generated">
            <a:extLst>
              <a:ext uri="{FF2B5EF4-FFF2-40B4-BE49-F238E27FC236}">
                <a16:creationId xmlns:a16="http://schemas.microsoft.com/office/drawing/2014/main" id="{01CBF4A9-8A52-430C-8B20-D30061D62C4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t="3589" r="55435" b="12259"/>
          <a:stretch/>
        </p:blipFill>
        <p:spPr>
          <a:xfrm>
            <a:off x="2948057" y="1401228"/>
            <a:ext cx="1746526" cy="1832359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D3BE842-0344-4583-A0F7-30933F06B6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831582" y="4398025"/>
            <a:ext cx="1899306" cy="1000597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98330FEE-555C-44A3-9A77-D7D83D6435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6811" y="4065025"/>
            <a:ext cx="1608145" cy="1779395"/>
          </a:xfrm>
          <a:prstGeom prst="rect">
            <a:avLst/>
          </a:prstGeom>
        </p:spPr>
      </p:pic>
      <p:pic>
        <p:nvPicPr>
          <p:cNvPr id="48" name="Picture 47" descr="Diagram&#10;&#10;Description automatically generated">
            <a:extLst>
              <a:ext uri="{FF2B5EF4-FFF2-40B4-BE49-F238E27FC236}">
                <a16:creationId xmlns:a16="http://schemas.microsoft.com/office/drawing/2014/main" id="{C929E612-F763-44A5-8FF2-95C88669336F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" t="5033" r="57052" b="17027"/>
          <a:stretch/>
        </p:blipFill>
        <p:spPr>
          <a:xfrm>
            <a:off x="2942670" y="4094698"/>
            <a:ext cx="1684486" cy="1703379"/>
          </a:xfrm>
          <a:prstGeom prst="rect">
            <a:avLst/>
          </a:prstGeom>
        </p:spPr>
      </p:pic>
      <p:sp>
        <p:nvSpPr>
          <p:cNvPr id="52" name="Date Placeholder 2">
            <a:extLst>
              <a:ext uri="{FF2B5EF4-FFF2-40B4-BE49-F238E27FC236}">
                <a16:creationId xmlns:a16="http://schemas.microsoft.com/office/drawing/2014/main" id="{6A61CFCF-6959-4DC8-A7E1-DCBE5E3F3D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122020" y="6356350"/>
            <a:ext cx="6485485" cy="365125"/>
          </a:xfrm>
        </p:spPr>
        <p:txBody>
          <a:bodyPr/>
          <a:lstStyle/>
          <a:p>
            <a:pPr defTabSz="1219170">
              <a:defRPr/>
            </a:pPr>
            <a:r>
              <a:rPr lang="en-US" sz="2133" dirty="0">
                <a:solidFill>
                  <a:srgbClr val="0055A0">
                    <a:tint val="75000"/>
                  </a:srgbClr>
                </a:solidFill>
                <a:latin typeface="Arial"/>
              </a:rPr>
              <a:t>Federico Carra (CERN, EN/MME) - 06/11/2020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13"/>
                    </a14:imgEffect>
                    <a14:imgEffect>
                      <a14:saturation sat="104000"/>
                    </a14:imgEffect>
                    <a14:imgEffect>
                      <a14:brightnessContrast bright="27000" contrast="-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09615" y="6029917"/>
            <a:ext cx="1351517" cy="7182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B4177A-50E5-4C1C-B3B2-1C8818B5A767}"/>
              </a:ext>
            </a:extLst>
          </p:cNvPr>
          <p:cNvSpPr txBox="1"/>
          <p:nvPr/>
        </p:nvSpPr>
        <p:spPr>
          <a:xfrm>
            <a:off x="3307251" y="2032145"/>
            <a:ext cx="535967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8800" dirty="0">
                <a:solidFill>
                  <a:srgbClr val="0055A0"/>
                </a:solidFill>
                <a:latin typeface="Arial"/>
              </a:rPr>
              <a:t>Examples</a:t>
            </a:r>
            <a:endParaRPr lang="en-GB" sz="88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E9E1A38-3D3D-457A-AE06-64CE4E595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518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854"/>
            <a:ext cx="11618843" cy="902599"/>
          </a:xfrm>
        </p:spPr>
        <p:txBody>
          <a:bodyPr>
            <a:noAutofit/>
          </a:bodyPr>
          <a:lstStyle/>
          <a:p>
            <a:r>
              <a:rPr lang="en-US" sz="4000" dirty="0"/>
              <a:t>FRESCA2: a facility for testing SC samples</a:t>
            </a:r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210261" y="6331417"/>
            <a:ext cx="817164" cy="460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z="1600" smtClean="0"/>
              <a:pPr/>
              <a:t>16</a:t>
            </a:fld>
            <a:endParaRPr lang="en-US" sz="1600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6054ECF8-97AF-4FBC-83DB-EDE7C24408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531" y="877359"/>
            <a:ext cx="2847519" cy="510328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5A13FE2-0B67-4A0C-9D16-610E935F031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1763" y="1021898"/>
            <a:ext cx="5018419" cy="4814204"/>
          </a:xfrm>
          <a:prstGeom prst="rect">
            <a:avLst/>
          </a:prstGeom>
          <a:noFill/>
        </p:spPr>
      </p:pic>
      <p:sp>
        <p:nvSpPr>
          <p:cNvPr id="24" name="Arrow: Right 23">
            <a:extLst>
              <a:ext uri="{FF2B5EF4-FFF2-40B4-BE49-F238E27FC236}">
                <a16:creationId xmlns:a16="http://schemas.microsoft.com/office/drawing/2014/main" id="{3F8ED91F-E78F-4914-9467-0EDE62D90789}"/>
              </a:ext>
            </a:extLst>
          </p:cNvPr>
          <p:cNvSpPr/>
          <p:nvPr/>
        </p:nvSpPr>
        <p:spPr>
          <a:xfrm>
            <a:off x="4370434" y="1744963"/>
            <a:ext cx="983974" cy="669305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958C2C5-F475-4570-9E9B-1FB30ACF442F}"/>
              </a:ext>
            </a:extLst>
          </p:cNvPr>
          <p:cNvSpPr txBox="1"/>
          <p:nvPr/>
        </p:nvSpPr>
        <p:spPr>
          <a:xfrm>
            <a:off x="3520050" y="2414268"/>
            <a:ext cx="302653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Simplified model for computations</a:t>
            </a:r>
          </a:p>
        </p:txBody>
      </p:sp>
      <p:sp>
        <p:nvSpPr>
          <p:cNvPr id="40" name="Date Placeholder 2">
            <a:extLst>
              <a:ext uri="{FF2B5EF4-FFF2-40B4-BE49-F238E27FC236}">
                <a16:creationId xmlns:a16="http://schemas.microsoft.com/office/drawing/2014/main" id="{14A94859-2A45-49CD-81A9-7049398150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520050" y="6331417"/>
            <a:ext cx="4948089" cy="526583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</p:spTree>
    <p:extLst>
      <p:ext uri="{BB962C8B-B14F-4D97-AF65-F5344CB8AC3E}">
        <p14:creationId xmlns:p14="http://schemas.microsoft.com/office/powerpoint/2010/main" val="2654503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854"/>
            <a:ext cx="11618843" cy="902599"/>
          </a:xfrm>
        </p:spPr>
        <p:txBody>
          <a:bodyPr>
            <a:noAutofit/>
          </a:bodyPr>
          <a:lstStyle/>
          <a:p>
            <a:r>
              <a:rPr lang="en-US" sz="4000" dirty="0"/>
              <a:t>FRESCA2: design of the OHV</a:t>
            </a:r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210261" y="6362378"/>
            <a:ext cx="817164" cy="460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z="1600" smtClean="0"/>
              <a:pPr/>
              <a:t>17</a:t>
            </a:fld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A783DB-25C6-4ADF-82C9-016944E973AE}"/>
              </a:ext>
            </a:extLst>
          </p:cNvPr>
          <p:cNvSpPr txBox="1"/>
          <p:nvPr/>
        </p:nvSpPr>
        <p:spPr>
          <a:xfrm>
            <a:off x="6390860" y="980141"/>
            <a:ext cx="5801139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dirty="0"/>
              <a:t>Two main design cases: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b="1" dirty="0"/>
              <a:t>Operation</a:t>
            </a:r>
            <a:r>
              <a:rPr lang="en-US" dirty="0"/>
              <a:t>: 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/>
              <a:t>Internal pressure </a:t>
            </a:r>
            <a:r>
              <a:rPr lang="en-US" dirty="0"/>
              <a:t>in the OHV 3.9 bara</a:t>
            </a:r>
          </a:p>
          <a:p>
            <a:pPr marL="800100" lvl="1" indent="-3429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/>
              <a:t>Thermal gradient </a:t>
            </a:r>
            <a:r>
              <a:rPr lang="en-US" dirty="0"/>
              <a:t>2-300 K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dirty="0"/>
              <a:t>EM torque </a:t>
            </a:r>
            <a:r>
              <a:rPr lang="en-US" dirty="0"/>
              <a:t>3500 Nm</a:t>
            </a:r>
          </a:p>
          <a:p>
            <a:pPr marL="800100" lvl="1" indent="-342900"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dirty="0"/>
              <a:t>Most likely failure scenario is by </a:t>
            </a:r>
            <a:r>
              <a:rPr lang="en-US" b="1" dirty="0"/>
              <a:t>plastic deformation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b="1" dirty="0"/>
              <a:t>Vacuum loss during OHV purging</a:t>
            </a:r>
            <a:r>
              <a:rPr lang="en-US" dirty="0"/>
              <a:t>: 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/>
              <a:t>External pressure </a:t>
            </a:r>
            <a:r>
              <a:rPr lang="en-US" dirty="0"/>
              <a:t>on the OHV 1.5 bara</a:t>
            </a:r>
          </a:p>
          <a:p>
            <a:pPr marL="742950" lvl="1" indent="-28575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Most likely failure scenario is by </a:t>
            </a:r>
            <a:r>
              <a:rPr lang="en-US" b="1" dirty="0"/>
              <a:t>buckling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347385-EED0-4F99-8F9E-3E49668D26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989" y="917453"/>
            <a:ext cx="5018419" cy="4814204"/>
          </a:xfrm>
          <a:prstGeom prst="rect">
            <a:avLst/>
          </a:prstGeom>
          <a:noFill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C158800-5625-4239-BF85-662DB395EA20}"/>
              </a:ext>
            </a:extLst>
          </p:cNvPr>
          <p:cNvSpPr/>
          <p:nvPr/>
        </p:nvSpPr>
        <p:spPr>
          <a:xfrm>
            <a:off x="4063247" y="2802834"/>
            <a:ext cx="1095161" cy="37768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B7550121-584D-4F37-A14E-CD4FFAD580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</p:spTree>
    <p:extLst>
      <p:ext uri="{BB962C8B-B14F-4D97-AF65-F5344CB8AC3E}">
        <p14:creationId xmlns:p14="http://schemas.microsoft.com/office/powerpoint/2010/main" val="3463993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854"/>
            <a:ext cx="11618843" cy="902599"/>
          </a:xfrm>
        </p:spPr>
        <p:txBody>
          <a:bodyPr>
            <a:noAutofit/>
          </a:bodyPr>
          <a:lstStyle/>
          <a:p>
            <a:r>
              <a:rPr lang="en-US" sz="4000" dirty="0"/>
              <a:t>FRESCA2 OHV: operational scenario</a:t>
            </a:r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345018" y="6314747"/>
            <a:ext cx="817164" cy="460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z="1600" smtClean="0"/>
              <a:pPr/>
              <a:t>18</a:t>
            </a:fld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8475E6-DF9A-4088-83B9-800F240BA6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0328" y="715809"/>
            <a:ext cx="4195317" cy="50886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D6D2B03-74A7-4EED-841C-D78CFC0EEF6C}"/>
              </a:ext>
            </a:extLst>
          </p:cNvPr>
          <p:cNvSpPr txBox="1"/>
          <p:nvPr/>
        </p:nvSpPr>
        <p:spPr>
          <a:xfrm>
            <a:off x="8645645" y="1151453"/>
            <a:ext cx="3516537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Use </a:t>
            </a:r>
            <a:r>
              <a:rPr lang="en-US" b="1" dirty="0"/>
              <a:t>shell elements </a:t>
            </a:r>
            <a:r>
              <a:rPr lang="en-US" dirty="0"/>
              <a:t>wherever possible </a:t>
            </a:r>
            <a:r>
              <a:rPr lang="en-US" dirty="0" err="1"/>
              <a:t>wrt</a:t>
            </a:r>
            <a:r>
              <a:rPr lang="en-US" dirty="0"/>
              <a:t> solids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/>
              <a:t>Nonlinearity of materials </a:t>
            </a:r>
            <a:r>
              <a:rPr lang="en-US" dirty="0"/>
              <a:t>(temperature, strain, …)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Structure verified against EN-13445 Direct Route: </a:t>
            </a:r>
            <a:r>
              <a:rPr lang="en-US" b="1" dirty="0"/>
              <a:t>plastic strain must be less than 5%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T field can be calculated in a separated </a:t>
            </a:r>
            <a:r>
              <a:rPr lang="en-US" b="1" dirty="0"/>
              <a:t>thermal analysis</a:t>
            </a:r>
            <a:r>
              <a:rPr lang="en-US" dirty="0"/>
              <a:t>, then imported into structural (thermomechanical coupling)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C797DB6-96A4-4370-807B-318755BB01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41" r="65393" b="5539"/>
          <a:stretch/>
        </p:blipFill>
        <p:spPr bwMode="auto">
          <a:xfrm>
            <a:off x="407971" y="715809"/>
            <a:ext cx="3888664" cy="33821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31BDE15-6ABA-4715-A1A8-C5AFD0820C9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08" r="60825" b="10981"/>
          <a:stretch/>
        </p:blipFill>
        <p:spPr bwMode="auto">
          <a:xfrm>
            <a:off x="29818" y="3703473"/>
            <a:ext cx="4313813" cy="309844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371FFFB1-E8B0-4EE5-84F5-5E245A019A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</p:spTree>
    <p:extLst>
      <p:ext uri="{BB962C8B-B14F-4D97-AF65-F5344CB8AC3E}">
        <p14:creationId xmlns:p14="http://schemas.microsoft.com/office/powerpoint/2010/main" val="12853263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854"/>
            <a:ext cx="11618843" cy="902599"/>
          </a:xfrm>
        </p:spPr>
        <p:txBody>
          <a:bodyPr>
            <a:noAutofit/>
          </a:bodyPr>
          <a:lstStyle/>
          <a:p>
            <a:r>
              <a:rPr lang="en-US" sz="4000" dirty="0"/>
              <a:t>FRESCA2 OHV: operational scenario</a:t>
            </a:r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239001" y="6397615"/>
            <a:ext cx="817164" cy="460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z="1600" smtClean="0"/>
              <a:pPr/>
              <a:t>19</a:t>
            </a:fld>
            <a:endParaRPr lang="en-US" sz="16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A6DD72-B25D-473E-B6E1-F20F8C53D1F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26" r="62625" b="9039"/>
          <a:stretch/>
        </p:blipFill>
        <p:spPr bwMode="auto">
          <a:xfrm>
            <a:off x="325286" y="1016331"/>
            <a:ext cx="5415894" cy="418183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BD4D2DF-49A3-4B9F-A705-25D700EF06A7}"/>
                  </a:ext>
                </a:extLst>
              </p:cNvPr>
              <p:cNvSpPr txBox="1"/>
              <p:nvPr/>
            </p:nvSpPr>
            <p:spPr>
              <a:xfrm>
                <a:off x="6190680" y="1161392"/>
                <a:ext cx="5865485" cy="2092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Direct route requires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𝑚𝑎𝑥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𝜀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sub>
                            </m:sSub>
                          </m:e>
                        </m:d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&lt;5%</m:t>
                    </m:r>
                  </m:oMath>
                </a14:m>
                <a:endParaRPr lang="en-US" dirty="0"/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How to make sure of accuracy of the results?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Convergence study</a:t>
                </a:r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dirty="0" err="1"/>
                  <a:t>Submodeling</a:t>
                </a:r>
                <a:endParaRPr lang="en-US" dirty="0"/>
              </a:p>
              <a:p>
                <a:pPr marL="742950" lvl="1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BD4D2DF-49A3-4B9F-A705-25D700EF06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90680" y="1161392"/>
                <a:ext cx="5865485" cy="2092881"/>
              </a:xfrm>
              <a:prstGeom prst="rect">
                <a:avLst/>
              </a:prstGeom>
              <a:blipFill>
                <a:blip r:embed="rId3"/>
                <a:stretch>
                  <a:fillRect l="-728" t="-17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B1E9F5A-91D6-4A51-9EDD-41725A3711A7}"/>
              </a:ext>
            </a:extLst>
          </p:cNvPr>
          <p:cNvCxnSpPr/>
          <p:nvPr/>
        </p:nvCxnSpPr>
        <p:spPr>
          <a:xfrm flipV="1">
            <a:off x="3299791" y="4343400"/>
            <a:ext cx="954157" cy="36774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EB3489F5-B751-47CE-9764-8F7F9DB2DCFF}"/>
              </a:ext>
            </a:extLst>
          </p:cNvPr>
          <p:cNvSpPr txBox="1"/>
          <p:nvPr/>
        </p:nvSpPr>
        <p:spPr>
          <a:xfrm>
            <a:off x="2651802" y="4625360"/>
            <a:ext cx="7628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0.4%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3" name="Picture 1" descr="MQXF_Convergence_xlog.png">
            <a:extLst>
              <a:ext uri="{FF2B5EF4-FFF2-40B4-BE49-F238E27FC236}">
                <a16:creationId xmlns:a16="http://schemas.microsoft.com/office/drawing/2014/main" id="{1E5AA825-7450-4FEA-8BEF-A3C11E05D6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8124" y="2857369"/>
            <a:ext cx="4454129" cy="297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FF889B1E-99E4-4F0D-93DC-BC3E22A676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</p:spTree>
    <p:extLst>
      <p:ext uri="{BB962C8B-B14F-4D97-AF65-F5344CB8AC3E}">
        <p14:creationId xmlns:p14="http://schemas.microsoft.com/office/powerpoint/2010/main" val="1836695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4552126" y="6206499"/>
            <a:ext cx="6157490" cy="365125"/>
          </a:xfrm>
        </p:spPr>
        <p:txBody>
          <a:bodyPr/>
          <a:lstStyle/>
          <a:p>
            <a:pPr defTabSz="1219170">
              <a:defRPr/>
            </a:pPr>
            <a:r>
              <a:rPr lang="en-US" sz="2133">
                <a:solidFill>
                  <a:srgbClr val="0055A0">
                    <a:tint val="75000"/>
                  </a:srgbClr>
                </a:solidFill>
                <a:latin typeface="Arial"/>
              </a:rPr>
              <a:t>Federico Carra (CERN, EN/MME) - 06/11/2020</a:t>
            </a:r>
            <a:endParaRPr lang="en-US" sz="2133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313"/>
                    </a14:imgEffect>
                    <a14:imgEffect>
                      <a14:saturation sat="104000"/>
                    </a14:imgEffect>
                    <a14:imgEffect>
                      <a14:brightnessContrast bright="27000" contrast="-4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709615" y="6029917"/>
            <a:ext cx="1351517" cy="71828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3B4177A-50E5-4C1C-B3B2-1C8818B5A767}"/>
              </a:ext>
            </a:extLst>
          </p:cNvPr>
          <p:cNvSpPr txBox="1"/>
          <p:nvPr/>
        </p:nvSpPr>
        <p:spPr>
          <a:xfrm>
            <a:off x="723077" y="115330"/>
            <a:ext cx="42260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219170"/>
            <a:r>
              <a:rPr lang="en-US" sz="2400" dirty="0">
                <a:solidFill>
                  <a:srgbClr val="0055A0"/>
                </a:solidFill>
                <a:latin typeface="Arial"/>
              </a:rPr>
              <a:t>Outline</a:t>
            </a:r>
            <a:endParaRPr lang="en-GB" sz="2400" dirty="0">
              <a:solidFill>
                <a:srgbClr val="0055A0"/>
              </a:solidFill>
              <a:latin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F967184-41AD-4526-A39A-A804EA0C7835}"/>
              </a:ext>
            </a:extLst>
          </p:cNvPr>
          <p:cNvSpPr/>
          <p:nvPr/>
        </p:nvSpPr>
        <p:spPr>
          <a:xfrm>
            <a:off x="-1" y="777763"/>
            <a:ext cx="10648038" cy="72833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AB7278B-B284-479D-A17B-0A3CC3FF0210}"/>
              </a:ext>
            </a:extLst>
          </p:cNvPr>
          <p:cNvSpPr/>
          <p:nvPr/>
        </p:nvSpPr>
        <p:spPr>
          <a:xfrm>
            <a:off x="-1" y="1665733"/>
            <a:ext cx="10648062" cy="72833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8E60A8D-ABB0-4F02-BE22-BA82EA967681}"/>
              </a:ext>
            </a:extLst>
          </p:cNvPr>
          <p:cNvSpPr/>
          <p:nvPr/>
        </p:nvSpPr>
        <p:spPr>
          <a:xfrm>
            <a:off x="-1" y="2553703"/>
            <a:ext cx="10648062" cy="72833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89F932A-484E-4C36-B89A-B5E6737CB83D}"/>
              </a:ext>
            </a:extLst>
          </p:cNvPr>
          <p:cNvSpPr/>
          <p:nvPr/>
        </p:nvSpPr>
        <p:spPr>
          <a:xfrm>
            <a:off x="-1" y="3441673"/>
            <a:ext cx="10648062" cy="72833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9A24407-C7E0-4564-BA09-80545DEE9B8C}"/>
              </a:ext>
            </a:extLst>
          </p:cNvPr>
          <p:cNvSpPr/>
          <p:nvPr/>
        </p:nvSpPr>
        <p:spPr>
          <a:xfrm>
            <a:off x="-1" y="4329643"/>
            <a:ext cx="10648062" cy="728330"/>
          </a:xfrm>
          <a:prstGeom prst="rect">
            <a:avLst/>
          </a:prstGeom>
          <a:solidFill>
            <a:srgbClr val="EEEEE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DAFE05A-0C5B-4B29-9115-AFAF7F16FBB6}"/>
              </a:ext>
            </a:extLst>
          </p:cNvPr>
          <p:cNvCxnSpPr>
            <a:cxnSpLocks/>
          </p:cNvCxnSpPr>
          <p:nvPr/>
        </p:nvCxnSpPr>
        <p:spPr>
          <a:xfrm>
            <a:off x="10037929" y="77776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31C5F40-D8DB-420D-9684-DF8BFC8BC414}"/>
              </a:ext>
            </a:extLst>
          </p:cNvPr>
          <p:cNvCxnSpPr/>
          <p:nvPr/>
        </p:nvCxnSpPr>
        <p:spPr>
          <a:xfrm>
            <a:off x="10037929" y="1663809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5DC9987-5249-4E65-B816-DD9A456717B4}"/>
              </a:ext>
            </a:extLst>
          </p:cNvPr>
          <p:cNvCxnSpPr/>
          <p:nvPr/>
        </p:nvCxnSpPr>
        <p:spPr>
          <a:xfrm>
            <a:off x="10037929" y="255370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34F24A5-EB78-4537-BD8E-AFB912A0F67A}"/>
              </a:ext>
            </a:extLst>
          </p:cNvPr>
          <p:cNvCxnSpPr/>
          <p:nvPr/>
        </p:nvCxnSpPr>
        <p:spPr>
          <a:xfrm>
            <a:off x="10037929" y="3439749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F290E66-0062-4C57-9A18-803E8D37C6E8}"/>
              </a:ext>
            </a:extLst>
          </p:cNvPr>
          <p:cNvCxnSpPr/>
          <p:nvPr/>
        </p:nvCxnSpPr>
        <p:spPr>
          <a:xfrm>
            <a:off x="10037929" y="4329643"/>
            <a:ext cx="0" cy="728330"/>
          </a:xfrm>
          <a:prstGeom prst="line">
            <a:avLst/>
          </a:prstGeom>
          <a:ln w="9525">
            <a:solidFill>
              <a:srgbClr val="569BC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E9E1A38-3D3D-457A-AE06-64CE4E595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6DBC82-D7F9-4969-96A5-7A7203B26397}"/>
              </a:ext>
            </a:extLst>
          </p:cNvPr>
          <p:cNvSpPr txBox="1"/>
          <p:nvPr/>
        </p:nvSpPr>
        <p:spPr>
          <a:xfrm>
            <a:off x="252558" y="871154"/>
            <a:ext cx="9908387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</a:pPr>
            <a:r>
              <a:rPr lang="fr-CH" sz="2400" dirty="0" err="1">
                <a:solidFill>
                  <a:srgbClr val="4D4D4D"/>
                </a:solidFill>
              </a:rPr>
              <a:t>What</a:t>
            </a:r>
            <a:r>
              <a:rPr lang="fr-CH" sz="2400" dirty="0">
                <a:solidFill>
                  <a:srgbClr val="4D4D4D"/>
                </a:solidFill>
              </a:rPr>
              <a:t> </a:t>
            </a:r>
            <a:r>
              <a:rPr lang="fr-CH" sz="2400" dirty="0" err="1">
                <a:solidFill>
                  <a:srgbClr val="4D4D4D"/>
                </a:solidFill>
              </a:rPr>
              <a:t>is</a:t>
            </a:r>
            <a:r>
              <a:rPr lang="fr-CH" sz="2400" dirty="0">
                <a:solidFill>
                  <a:srgbClr val="4D4D4D"/>
                </a:solidFill>
              </a:rPr>
              <a:t> CAE and </a:t>
            </a:r>
            <a:r>
              <a:rPr lang="fr-CH" sz="2400" dirty="0" err="1">
                <a:solidFill>
                  <a:srgbClr val="4D4D4D"/>
                </a:solidFill>
              </a:rPr>
              <a:t>why</a:t>
            </a:r>
            <a:r>
              <a:rPr lang="fr-CH" sz="2400" dirty="0">
                <a:solidFill>
                  <a:srgbClr val="4D4D4D"/>
                </a:solidFill>
              </a:rPr>
              <a:t> do </a:t>
            </a:r>
            <a:r>
              <a:rPr lang="fr-CH" sz="2400" dirty="0" err="1">
                <a:solidFill>
                  <a:srgbClr val="4D4D4D"/>
                </a:solidFill>
              </a:rPr>
              <a:t>we</a:t>
            </a:r>
            <a:r>
              <a:rPr lang="fr-CH" sz="2400" dirty="0">
                <a:solidFill>
                  <a:srgbClr val="4D4D4D"/>
                </a:solidFill>
              </a:rPr>
              <a:t> use </a:t>
            </a:r>
            <a:r>
              <a:rPr lang="fr-CH" sz="2400" dirty="0" err="1">
                <a:solidFill>
                  <a:srgbClr val="4D4D4D"/>
                </a:solidFill>
              </a:rPr>
              <a:t>it</a:t>
            </a:r>
            <a:r>
              <a:rPr lang="fr-CH" sz="2400" dirty="0">
                <a:solidFill>
                  <a:srgbClr val="4D4D4D"/>
                </a:solidFill>
              </a:rPr>
              <a:t>?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</a:pPr>
            <a:r>
              <a:rPr lang="fr-CH" sz="2400" dirty="0">
                <a:solidFill>
                  <a:srgbClr val="4D4D4D"/>
                </a:solidFill>
              </a:rPr>
              <a:t>FEM </a:t>
            </a:r>
            <a:r>
              <a:rPr lang="fr-CH" sz="2400" dirty="0" err="1">
                <a:solidFill>
                  <a:srgbClr val="4D4D4D"/>
                </a:solidFill>
              </a:rPr>
              <a:t>theory</a:t>
            </a:r>
            <a:r>
              <a:rPr lang="fr-CH" sz="2400" dirty="0">
                <a:solidFill>
                  <a:srgbClr val="4D4D4D"/>
                </a:solidFill>
              </a:rPr>
              <a:t> in a </a:t>
            </a:r>
            <a:r>
              <a:rPr lang="fr-CH" sz="2400" dirty="0" err="1">
                <a:solidFill>
                  <a:srgbClr val="4D4D4D"/>
                </a:solidFill>
              </a:rPr>
              <a:t>Nutshell</a:t>
            </a:r>
            <a:endParaRPr lang="fr-CH" sz="2400" dirty="0">
              <a:solidFill>
                <a:srgbClr val="4D4D4D"/>
              </a:solidFill>
            </a:endParaRP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</a:pPr>
            <a:r>
              <a:rPr lang="fr-CH" sz="2400" dirty="0">
                <a:solidFill>
                  <a:srgbClr val="4D4D4D"/>
                </a:solidFill>
              </a:rPr>
              <a:t>FE </a:t>
            </a:r>
            <a:r>
              <a:rPr lang="fr-CH" sz="2400" dirty="0" err="1">
                <a:solidFill>
                  <a:srgbClr val="4D4D4D"/>
                </a:solidFill>
              </a:rPr>
              <a:t>Implicit</a:t>
            </a:r>
            <a:r>
              <a:rPr lang="fr-CH" sz="2400" dirty="0">
                <a:solidFill>
                  <a:srgbClr val="4D4D4D"/>
                </a:solidFill>
              </a:rPr>
              <a:t> vs Explicit </a:t>
            </a:r>
            <a:r>
              <a:rPr lang="fr-CH" sz="2400" dirty="0" err="1">
                <a:solidFill>
                  <a:srgbClr val="4D4D4D"/>
                </a:solidFill>
              </a:rPr>
              <a:t>Solvers</a:t>
            </a:r>
            <a:endParaRPr lang="fr-CH" sz="2400" dirty="0">
              <a:solidFill>
                <a:srgbClr val="4D4D4D"/>
              </a:solidFill>
            </a:endParaRP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</a:pPr>
            <a:r>
              <a:rPr lang="fr-CH" sz="2400" dirty="0" err="1">
                <a:solidFill>
                  <a:srgbClr val="4D4D4D"/>
                </a:solidFill>
              </a:rPr>
              <a:t>Examples</a:t>
            </a:r>
            <a:r>
              <a:rPr lang="fr-CH" sz="2400" dirty="0">
                <a:solidFill>
                  <a:srgbClr val="4D4D4D"/>
                </a:solidFill>
              </a:rPr>
              <a:t> of FE </a:t>
            </a:r>
            <a:r>
              <a:rPr lang="fr-CH" sz="2400" dirty="0" err="1">
                <a:solidFill>
                  <a:srgbClr val="4D4D4D"/>
                </a:solidFill>
              </a:rPr>
              <a:t>Implicit</a:t>
            </a:r>
            <a:r>
              <a:rPr lang="fr-CH" sz="2400" dirty="0">
                <a:solidFill>
                  <a:srgbClr val="4D4D4D"/>
                </a:solidFill>
              </a:rPr>
              <a:t> </a:t>
            </a:r>
            <a:r>
              <a:rPr lang="fr-CH" sz="2400" dirty="0" err="1">
                <a:solidFill>
                  <a:srgbClr val="4D4D4D"/>
                </a:solidFill>
              </a:rPr>
              <a:t>studies</a:t>
            </a:r>
            <a:r>
              <a:rPr lang="fr-CH" sz="2400" dirty="0">
                <a:solidFill>
                  <a:srgbClr val="4D4D4D"/>
                </a:solidFill>
              </a:rPr>
              <a:t> for </a:t>
            </a:r>
            <a:r>
              <a:rPr lang="fr-CH" sz="2400" dirty="0" err="1">
                <a:solidFill>
                  <a:srgbClr val="4D4D4D"/>
                </a:solidFill>
              </a:rPr>
              <a:t>particle</a:t>
            </a:r>
            <a:r>
              <a:rPr lang="fr-CH" sz="2400" dirty="0">
                <a:solidFill>
                  <a:srgbClr val="4D4D4D"/>
                </a:solidFill>
              </a:rPr>
              <a:t> </a:t>
            </a:r>
            <a:r>
              <a:rPr lang="fr-CH" sz="2400" dirty="0" err="1">
                <a:solidFill>
                  <a:srgbClr val="4D4D4D"/>
                </a:solidFill>
              </a:rPr>
              <a:t>accelerator</a:t>
            </a:r>
            <a:r>
              <a:rPr lang="fr-CH" sz="2400" dirty="0">
                <a:solidFill>
                  <a:srgbClr val="4D4D4D"/>
                </a:solidFill>
              </a:rPr>
              <a:t> components</a:t>
            </a:r>
          </a:p>
          <a:p>
            <a:pPr marL="457200" indent="-457200">
              <a:spcAft>
                <a:spcPts val="4200"/>
              </a:spcAft>
              <a:buClr>
                <a:srgbClr val="5AA3D9"/>
              </a:buClr>
              <a:buAutoNum type="arabicPeriod"/>
            </a:pPr>
            <a:r>
              <a:rPr lang="fr-CH" sz="2400" dirty="0">
                <a:solidFill>
                  <a:srgbClr val="4D4D4D"/>
                </a:solidFill>
              </a:rPr>
              <a:t>Conclusions</a:t>
            </a:r>
            <a:endParaRPr lang="en-GB" sz="2400" dirty="0">
              <a:solidFill>
                <a:srgbClr val="4D4D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62022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854"/>
            <a:ext cx="11618843" cy="902599"/>
          </a:xfrm>
        </p:spPr>
        <p:txBody>
          <a:bodyPr>
            <a:noAutofit/>
          </a:bodyPr>
          <a:lstStyle/>
          <a:p>
            <a:r>
              <a:rPr lang="en-US" sz="4000" dirty="0"/>
              <a:t>FRESCA2 OHV: vacuum loss during purging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9C7E2C-7B28-4346-A0AB-E8970AB915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350" y="1195748"/>
            <a:ext cx="7287952" cy="380363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982A19B-84DD-4EEF-A727-981AB62EBA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161" r="63593" b="12096"/>
          <a:stretch/>
        </p:blipFill>
        <p:spPr bwMode="auto">
          <a:xfrm>
            <a:off x="7446119" y="1399789"/>
            <a:ext cx="4737091" cy="35995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29802A7-080C-4714-8A5E-2D12C82E42C6}"/>
              </a:ext>
            </a:extLst>
          </p:cNvPr>
          <p:cNvCxnSpPr>
            <a:cxnSpLocks/>
          </p:cNvCxnSpPr>
          <p:nvPr/>
        </p:nvCxnSpPr>
        <p:spPr>
          <a:xfrm flipV="1">
            <a:off x="9978887" y="1888435"/>
            <a:ext cx="795130" cy="37768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C7AA87E-18FB-48C8-AC49-4955BC73B09B}"/>
              </a:ext>
            </a:extLst>
          </p:cNvPr>
          <p:cNvSpPr txBox="1"/>
          <p:nvPr/>
        </p:nvSpPr>
        <p:spPr>
          <a:xfrm>
            <a:off x="9412029" y="2266122"/>
            <a:ext cx="9549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0.08%</a:t>
            </a:r>
            <a:endParaRPr lang="en-GB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DBF0E41-82E3-4E1D-A467-B57C50790D22}"/>
                  </a:ext>
                </a:extLst>
              </p:cNvPr>
              <p:cNvSpPr txBox="1"/>
              <p:nvPr/>
            </p:nvSpPr>
            <p:spPr>
              <a:xfrm>
                <a:off x="400050" y="5123869"/>
                <a:ext cx="8008454" cy="80021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dirty="0"/>
                  <a:t>Direct route check: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0.0</m:t>
                    </m:r>
                    <m:r>
                      <a:rPr lang="it-IT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8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%</m:t>
                    </m:r>
                    <m:r>
                      <a:rPr lang="en-US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&lt;5%</m:t>
                    </m:r>
                  </m:oMath>
                </a14:m>
                <a:r>
                  <a:rPr lang="en-US" dirty="0">
                    <a:solidFill>
                      <a:srgbClr val="00B050"/>
                    </a:solidFill>
                  </a:rPr>
                  <a:t> </a:t>
                </a:r>
                <a:r>
                  <a:rPr lang="en-US" dirty="0">
                    <a:sym typeface="Wingdings" panose="05000000000000000000" pitchFamily="2" charset="2"/>
                  </a:rPr>
                  <a:t> </a:t>
                </a:r>
                <a:r>
                  <a:rPr lang="en-US" b="1" dirty="0">
                    <a:sym typeface="Wingdings" panose="05000000000000000000" pitchFamily="2" charset="2"/>
                  </a:rPr>
                  <a:t>not enough!</a:t>
                </a:r>
              </a:p>
              <a:p>
                <a:pPr marL="285750" indent="-285750">
                  <a:spcBef>
                    <a:spcPts val="600"/>
                  </a:spcBef>
                  <a:spcAft>
                    <a:spcPts val="600"/>
                  </a:spcAft>
                  <a:buFont typeface="Wingdings" panose="05000000000000000000" pitchFamily="2" charset="2"/>
                  <a:buChar char="§"/>
                </a:pPr>
                <a:r>
                  <a:rPr lang="en-US" dirty="0">
                    <a:sym typeface="Wingdings" panose="05000000000000000000" pitchFamily="2" charset="2"/>
                  </a:rPr>
                  <a:t>(Especially) with external pressure, important to </a:t>
                </a:r>
                <a:r>
                  <a:rPr lang="en-US" b="1" dirty="0">
                    <a:sym typeface="Wingdings" panose="05000000000000000000" pitchFamily="2" charset="2"/>
                  </a:rPr>
                  <a:t>verify buckling</a:t>
                </a:r>
                <a:endParaRPr lang="en-US" b="1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DBF0E41-82E3-4E1D-A467-B57C50790D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0050" y="5123869"/>
                <a:ext cx="8008454" cy="800219"/>
              </a:xfrm>
              <a:prstGeom prst="rect">
                <a:avLst/>
              </a:prstGeom>
              <a:blipFill>
                <a:blip r:embed="rId4"/>
                <a:stretch>
                  <a:fillRect l="-533" t="-4580" b="-11450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75B12589-E992-48A2-B9B2-1AD0EDC7C8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  <p:sp>
        <p:nvSpPr>
          <p:cNvPr id="21" name="Slide Number Placeholder 3">
            <a:extLst>
              <a:ext uri="{FF2B5EF4-FFF2-40B4-BE49-F238E27FC236}">
                <a16:creationId xmlns:a16="http://schemas.microsoft.com/office/drawing/2014/main" id="{68628831-896F-4B99-9FF5-5FB7BB99221E}"/>
              </a:ext>
            </a:extLst>
          </p:cNvPr>
          <p:cNvSpPr txBox="1">
            <a:spLocks/>
          </p:cNvSpPr>
          <p:nvPr/>
        </p:nvSpPr>
        <p:spPr>
          <a:xfrm>
            <a:off x="11239001" y="6397615"/>
            <a:ext cx="817164" cy="460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600" smtClean="0"/>
              <a:pPr/>
              <a:t>20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067853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854"/>
            <a:ext cx="11618843" cy="902599"/>
          </a:xfrm>
        </p:spPr>
        <p:txBody>
          <a:bodyPr>
            <a:noAutofit/>
          </a:bodyPr>
          <a:lstStyle/>
          <a:p>
            <a:r>
              <a:rPr lang="en-US" sz="3600" dirty="0"/>
              <a:t>FRESCA2 OHV: vacuum loss during purging – Buckling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F9BF309-9DD5-485A-83FF-F48575B9AF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5230" y="929849"/>
            <a:ext cx="6982858" cy="37071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F625AE9-3C96-4EA7-AD72-0B8E3AF51541}"/>
              </a:ext>
            </a:extLst>
          </p:cNvPr>
          <p:cNvSpPr txBox="1"/>
          <p:nvPr/>
        </p:nvSpPr>
        <p:spPr>
          <a:xfrm>
            <a:off x="250964" y="4271368"/>
            <a:ext cx="1127842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Which kind of buckling study?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b="1" dirty="0"/>
              <a:t>When going with FEM, better to directly take the most accurate one (GMNIA)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Also required by direct route. It accounts for large deformation theory, material nonlinearities, and initial geometry imperfections (e.g. shape errors, etc.)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408F4385-4E7C-4196-83EF-CD271D7283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CBB7C287-93A4-4B4E-A18B-1A17BB6512D9}"/>
              </a:ext>
            </a:extLst>
          </p:cNvPr>
          <p:cNvSpPr txBox="1">
            <a:spLocks/>
          </p:cNvSpPr>
          <p:nvPr/>
        </p:nvSpPr>
        <p:spPr>
          <a:xfrm>
            <a:off x="11239001" y="6397615"/>
            <a:ext cx="817164" cy="460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600" smtClean="0"/>
              <a:pPr/>
              <a:t>21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6242034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4854"/>
            <a:ext cx="11618843" cy="902599"/>
          </a:xfrm>
        </p:spPr>
        <p:txBody>
          <a:bodyPr>
            <a:noAutofit/>
          </a:bodyPr>
          <a:lstStyle/>
          <a:p>
            <a:r>
              <a:rPr lang="en-US" sz="3600" dirty="0"/>
              <a:t>FRESCA2 OHV: vacuum loss during purging – Buckling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625AE9-3C96-4EA7-AD72-0B8E3AF51541}"/>
              </a:ext>
            </a:extLst>
          </p:cNvPr>
          <p:cNvSpPr txBox="1"/>
          <p:nvPr/>
        </p:nvSpPr>
        <p:spPr>
          <a:xfrm>
            <a:off x="105602" y="982176"/>
            <a:ext cx="5703819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How to perform a GMNIA?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dirty="0"/>
              <a:t>Steps: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LSA: Run a linear elastic static analysis (no imperfections), with nominal loads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LBA: Perform a bifurcation analysis (eigenvalue buckling) and determine the linear buckling modes, and the load multipliers </a:t>
            </a:r>
            <a:r>
              <a:rPr lang="en-US" dirty="0" err="1"/>
              <a:t>wrt</a:t>
            </a:r>
            <a:r>
              <a:rPr lang="en-US" dirty="0"/>
              <a:t> (1)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GMNIA: Run a nonlinear material, large deformation analysis, importing the deformed geometry of (2) as initial geometry of the analysis. Increase the loads progressively until: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Buckling occurs, or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dirty="0"/>
              <a:t>The safety factor required by the Standard is reached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8DA57B-5086-4CAA-8D44-C277728CA9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8" t="8679" r="65947" b="9997"/>
          <a:stretch/>
        </p:blipFill>
        <p:spPr bwMode="auto">
          <a:xfrm>
            <a:off x="9094305" y="859412"/>
            <a:ext cx="2712085" cy="27774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44CE746-F14E-4113-BA20-E0A30D78809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" t="9800" r="63075" b="10298"/>
          <a:stretch/>
        </p:blipFill>
        <p:spPr bwMode="auto">
          <a:xfrm>
            <a:off x="5980568" y="982176"/>
            <a:ext cx="2942590" cy="230378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9C76CA6-DE2C-4200-B9AE-B73277FB6988}"/>
              </a:ext>
            </a:extLst>
          </p:cNvPr>
          <p:cNvSpPr txBox="1"/>
          <p:nvPr/>
        </p:nvSpPr>
        <p:spPr>
          <a:xfrm>
            <a:off x="7451863" y="859412"/>
            <a:ext cx="642769" cy="311561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  <a:lin ang="5400000" scaled="0"/>
          </a:gradFill>
          <a:ln w="12700" cap="flat" cmpd="sng" algn="ctr">
            <a:solidFill>
              <a:srgbClr val="0000FF"/>
            </a:solidFill>
            <a:prstDash val="solid"/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p:spPr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algn="ctr" defTabSz="457200">
              <a:lnSpc>
                <a:spcPct val="110000"/>
              </a:lnSpc>
              <a:defRPr sz="1400" b="1">
                <a:solidFill>
                  <a:schemeClr val="tx1"/>
                </a:solidFill>
              </a:defRPr>
            </a:lvl1pPr>
            <a:lvl2pPr defTabSz="457200">
              <a:defRPr>
                <a:solidFill>
                  <a:schemeClr val="lt1"/>
                </a:solidFill>
              </a:defRPr>
            </a:lvl2pPr>
            <a:lvl3pPr defTabSz="457200">
              <a:defRPr>
                <a:solidFill>
                  <a:schemeClr val="lt1"/>
                </a:solidFill>
              </a:defRPr>
            </a:lvl3pPr>
            <a:lvl4pPr defTabSz="457200">
              <a:defRPr>
                <a:solidFill>
                  <a:schemeClr val="lt1"/>
                </a:solidFill>
              </a:defRPr>
            </a:lvl4pPr>
            <a:lvl5pPr defTabSz="457200">
              <a:defRPr>
                <a:solidFill>
                  <a:schemeClr val="lt1"/>
                </a:solidFill>
              </a:defRPr>
            </a:lvl5pPr>
            <a:lvl6pPr defTabSz="457200">
              <a:defRPr>
                <a:solidFill>
                  <a:schemeClr val="lt1"/>
                </a:solidFill>
              </a:defRPr>
            </a:lvl6pPr>
            <a:lvl7pPr defTabSz="457200">
              <a:defRPr>
                <a:solidFill>
                  <a:schemeClr val="lt1"/>
                </a:solidFill>
              </a:defRPr>
            </a:lvl7pPr>
            <a:lvl8pPr defTabSz="457200">
              <a:defRPr>
                <a:solidFill>
                  <a:schemeClr val="lt1"/>
                </a:solidFill>
              </a:defRPr>
            </a:lvl8pPr>
            <a:lvl9pPr defTabSz="457200"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4572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LSA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BA6E81B-8728-48F0-AE74-58146B1327CC}"/>
              </a:ext>
            </a:extLst>
          </p:cNvPr>
          <p:cNvSpPr txBox="1"/>
          <p:nvPr/>
        </p:nvSpPr>
        <p:spPr>
          <a:xfrm>
            <a:off x="11163621" y="794034"/>
            <a:ext cx="642769" cy="311561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  <a:lin ang="5400000" scaled="0"/>
          </a:gradFill>
          <a:ln w="12700" cap="flat" cmpd="sng" algn="ctr">
            <a:solidFill>
              <a:srgbClr val="0000FF"/>
            </a:solidFill>
            <a:prstDash val="solid"/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p:spPr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algn="ctr" defTabSz="457200">
              <a:lnSpc>
                <a:spcPct val="110000"/>
              </a:lnSpc>
              <a:defRPr sz="1400" b="1">
                <a:solidFill>
                  <a:schemeClr val="tx1"/>
                </a:solidFill>
              </a:defRPr>
            </a:lvl1pPr>
            <a:lvl2pPr defTabSz="457200">
              <a:defRPr>
                <a:solidFill>
                  <a:schemeClr val="lt1"/>
                </a:solidFill>
              </a:defRPr>
            </a:lvl2pPr>
            <a:lvl3pPr defTabSz="457200">
              <a:defRPr>
                <a:solidFill>
                  <a:schemeClr val="lt1"/>
                </a:solidFill>
              </a:defRPr>
            </a:lvl3pPr>
            <a:lvl4pPr defTabSz="457200">
              <a:defRPr>
                <a:solidFill>
                  <a:schemeClr val="lt1"/>
                </a:solidFill>
              </a:defRPr>
            </a:lvl4pPr>
            <a:lvl5pPr defTabSz="457200">
              <a:defRPr>
                <a:solidFill>
                  <a:schemeClr val="lt1"/>
                </a:solidFill>
              </a:defRPr>
            </a:lvl5pPr>
            <a:lvl6pPr defTabSz="457200">
              <a:defRPr>
                <a:solidFill>
                  <a:schemeClr val="lt1"/>
                </a:solidFill>
              </a:defRPr>
            </a:lvl6pPr>
            <a:lvl7pPr defTabSz="457200">
              <a:defRPr>
                <a:solidFill>
                  <a:schemeClr val="lt1"/>
                </a:solidFill>
              </a:defRPr>
            </a:lvl7pPr>
            <a:lvl8pPr defTabSz="457200">
              <a:defRPr>
                <a:solidFill>
                  <a:schemeClr val="lt1"/>
                </a:solidFill>
              </a:defRPr>
            </a:lvl8pPr>
            <a:lvl9pPr defTabSz="457200"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4572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LBA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400A617-A923-4E37-93E1-F023825F4A17}"/>
              </a:ext>
            </a:extLst>
          </p:cNvPr>
          <p:cNvSpPr/>
          <p:nvPr/>
        </p:nvSpPr>
        <p:spPr>
          <a:xfrm>
            <a:off x="10448647" y="1015192"/>
            <a:ext cx="543827" cy="465738"/>
          </a:xfrm>
          <a:prstGeom prst="rect">
            <a:avLst/>
          </a:prstGeom>
          <a:noFill/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Picture 13" descr="A picture containing bottle&#10;&#10;Description automatically generated">
            <a:extLst>
              <a:ext uri="{FF2B5EF4-FFF2-40B4-BE49-F238E27FC236}">
                <a16:creationId xmlns:a16="http://schemas.microsoft.com/office/drawing/2014/main" id="{06BFC5CD-4899-4776-8F92-C04F8763BB1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7" t="9883" r="68075" b="12950"/>
          <a:stretch/>
        </p:blipFill>
        <p:spPr bwMode="auto">
          <a:xfrm>
            <a:off x="5980568" y="3340740"/>
            <a:ext cx="2846179" cy="28601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1C5AEBB-5286-4A1D-B5E6-E79BB4E6CAEC}"/>
              </a:ext>
            </a:extLst>
          </p:cNvPr>
          <p:cNvSpPr txBox="1"/>
          <p:nvPr/>
        </p:nvSpPr>
        <p:spPr>
          <a:xfrm>
            <a:off x="7630315" y="3636902"/>
            <a:ext cx="976972" cy="311561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71000">
                <a:srgbClr val="7A90FE"/>
              </a:gs>
              <a:gs pos="100000">
                <a:srgbClr val="96AFFE"/>
              </a:gs>
            </a:gsLst>
            <a:lin ang="5400000" scaled="0"/>
          </a:gradFill>
          <a:ln w="12700" cap="flat" cmpd="sng" algn="ctr">
            <a:solidFill>
              <a:srgbClr val="0000FF"/>
            </a:solidFill>
            <a:prstDash val="solid"/>
            <a:headEnd/>
            <a:tailEnd/>
          </a:ln>
          <a:effectLst>
            <a:outerShdw blurRad="50800" dist="50800" dir="5400000" rotWithShape="0">
              <a:srgbClr val="000000">
                <a:alpha val="37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p:spPr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algn="ctr" defTabSz="457200">
              <a:lnSpc>
                <a:spcPct val="110000"/>
              </a:lnSpc>
              <a:defRPr sz="1400" b="1">
                <a:solidFill>
                  <a:schemeClr val="tx1"/>
                </a:solidFill>
              </a:defRPr>
            </a:lvl1pPr>
            <a:lvl2pPr defTabSz="457200">
              <a:defRPr>
                <a:solidFill>
                  <a:schemeClr val="lt1"/>
                </a:solidFill>
              </a:defRPr>
            </a:lvl2pPr>
            <a:lvl3pPr defTabSz="457200">
              <a:defRPr>
                <a:solidFill>
                  <a:schemeClr val="lt1"/>
                </a:solidFill>
              </a:defRPr>
            </a:lvl3pPr>
            <a:lvl4pPr defTabSz="457200">
              <a:defRPr>
                <a:solidFill>
                  <a:schemeClr val="lt1"/>
                </a:solidFill>
              </a:defRPr>
            </a:lvl4pPr>
            <a:lvl5pPr defTabSz="457200">
              <a:defRPr>
                <a:solidFill>
                  <a:schemeClr val="lt1"/>
                </a:solidFill>
              </a:defRPr>
            </a:lvl5pPr>
            <a:lvl6pPr defTabSz="457200">
              <a:defRPr>
                <a:solidFill>
                  <a:schemeClr val="lt1"/>
                </a:solidFill>
              </a:defRPr>
            </a:lvl6pPr>
            <a:lvl7pPr defTabSz="457200">
              <a:defRPr>
                <a:solidFill>
                  <a:schemeClr val="lt1"/>
                </a:solidFill>
              </a:defRPr>
            </a:lvl7pPr>
            <a:lvl8pPr defTabSz="457200">
              <a:defRPr>
                <a:solidFill>
                  <a:schemeClr val="lt1"/>
                </a:solidFill>
              </a:defRPr>
            </a:lvl8pPr>
            <a:lvl9pPr defTabSz="457200">
              <a:defRPr>
                <a:solidFill>
                  <a:schemeClr val="lt1"/>
                </a:solidFill>
              </a:defRPr>
            </a:lvl9pPr>
          </a:lstStyle>
          <a:p>
            <a:pPr marL="0" marR="0" lvl="0" indent="0" algn="ctr" defTabSz="45720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GMNIA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945AC1-FAA0-450F-BF30-B883BDE5A0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23158" y="3998647"/>
            <a:ext cx="3253078" cy="195530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F5FD3E5-EEC6-435F-89DD-D8AA2C6BBBE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983947" y="1170973"/>
            <a:ext cx="7822095" cy="514164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9" name="Date Placeholder 2">
            <a:extLst>
              <a:ext uri="{FF2B5EF4-FFF2-40B4-BE49-F238E27FC236}">
                <a16:creationId xmlns:a16="http://schemas.microsoft.com/office/drawing/2014/main" id="{3F331321-5B6B-404E-A82F-9324619DC53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  <p:sp>
        <p:nvSpPr>
          <p:cNvPr id="20" name="Slide Number Placeholder 3">
            <a:extLst>
              <a:ext uri="{FF2B5EF4-FFF2-40B4-BE49-F238E27FC236}">
                <a16:creationId xmlns:a16="http://schemas.microsoft.com/office/drawing/2014/main" id="{82C1A267-57FE-4212-9031-E4E056AAB1B9}"/>
              </a:ext>
            </a:extLst>
          </p:cNvPr>
          <p:cNvSpPr txBox="1">
            <a:spLocks/>
          </p:cNvSpPr>
          <p:nvPr/>
        </p:nvSpPr>
        <p:spPr>
          <a:xfrm>
            <a:off x="11239001" y="6397615"/>
            <a:ext cx="817164" cy="46038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6C380F-326D-3C40-9EE7-7FBAB0953422}" type="slidenum">
              <a:rPr lang="en-US" sz="1600" smtClean="0"/>
              <a:pPr/>
              <a:t>22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16743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2CBB6-F6F0-4848-8467-25381E074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862"/>
            <a:ext cx="10969139" cy="940443"/>
          </a:xfrm>
        </p:spPr>
        <p:txBody>
          <a:bodyPr>
            <a:normAutofit/>
          </a:bodyPr>
          <a:lstStyle/>
          <a:p>
            <a:r>
              <a:rPr lang="fr-FR" sz="4000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1F290-E600-415F-A201-6972B10E2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254EEF6-4722-4A67-B031-F7F04BD8AB29}"/>
              </a:ext>
            </a:extLst>
          </p:cNvPr>
          <p:cNvSpPr txBox="1"/>
          <p:nvPr/>
        </p:nvSpPr>
        <p:spPr>
          <a:xfrm>
            <a:off x="279287" y="943305"/>
            <a:ext cx="11597973" cy="5247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342900" indent="-342900">
              <a:spcAft>
                <a:spcPts val="600"/>
              </a:spcAft>
              <a:buFont typeface="+mj-lt"/>
              <a:buAutoNum type="arabicPeriod"/>
              <a:defRPr sz="1600"/>
            </a:lvl1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Nowadays, Computer-Aided Engineering (CAE) is of paramount importance in the design phase of components, to decrease cost, time, risk for the project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CAE require a number of iterations with CAD, with the goal of optimizing the component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What cannot be calculated, must be validated through tests / prototypes (calculation cannot replace everything!)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Thanks to the increase in the computational power, the Finite-Element Method (FEM) has been, in the last years, the most adopted tool for CAE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When engineering particle accelerator components, implicit codes are typically adopted over explicit ones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dirty="0"/>
              <a:t>Explicit codes become necessary when dealing with short transient simulations (</a:t>
            </a:r>
            <a:r>
              <a:rPr lang="en-US" sz="2000" i="1" dirty="0"/>
              <a:t>e.g. </a:t>
            </a:r>
            <a:r>
              <a:rPr lang="en-US" sz="2000" dirty="0"/>
              <a:t>beam impact on dumps, windows, etc.) and with strongly nonlinear problems (e.g. fabrication technologies: cutting, welding, brazing, forming, etc.)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000" b="1" dirty="0"/>
              <a:t>Graphical interfaces of FEM tools are becoming simpler: easier for the work, riskier if we do not well master the method!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2000" dirty="0"/>
          </a:p>
        </p:txBody>
      </p:sp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C27281E0-269A-4548-AA01-00D4E34DE1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</p:spTree>
    <p:extLst>
      <p:ext uri="{BB962C8B-B14F-4D97-AF65-F5344CB8AC3E}">
        <p14:creationId xmlns:p14="http://schemas.microsoft.com/office/powerpoint/2010/main" val="3351156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2CBB6-F6F0-4848-8467-25381E0744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" y="2862"/>
            <a:ext cx="10969139" cy="940443"/>
          </a:xfrm>
        </p:spPr>
        <p:txBody>
          <a:bodyPr>
            <a:normAutofit/>
          </a:bodyPr>
          <a:lstStyle/>
          <a:p>
            <a:r>
              <a:rPr lang="fr-FR" sz="4000" dirty="0" err="1"/>
              <a:t>Symbols</a:t>
            </a:r>
            <a:endParaRPr lang="fr-FR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1F290-E600-415F-A201-6972B10E2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254EEF6-4722-4A67-B031-F7F04BD8AB29}"/>
                  </a:ext>
                </a:extLst>
              </p:cNvPr>
              <p:cNvSpPr txBox="1"/>
              <p:nvPr/>
            </p:nvSpPr>
            <p:spPr>
              <a:xfrm>
                <a:off x="279287" y="943305"/>
                <a:ext cx="4719581" cy="51090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342900" indent="-342900">
                  <a:spcAft>
                    <a:spcPts val="600"/>
                  </a:spcAft>
                  <a:buFont typeface="+mj-lt"/>
                  <a:buAutoNum type="arabicPeriod"/>
                  <a:defRPr sz="1600"/>
                </a:lvl1pPr>
              </a:lstStyle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d>
                  </m:oMath>
                </a14:m>
                <a:r>
                  <a:rPr lang="en-US" sz="1800" dirty="0"/>
                  <a:t>: mass matrix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𝑘𝑔</m:t>
                        </m:r>
                      </m:e>
                    </m:d>
                  </m:oMath>
                </a14:m>
                <a:endParaRPr lang="en-US" sz="1800" b="1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</m:d>
                  </m:oMath>
                </a14:m>
                <a:r>
                  <a:rPr lang="en-US" sz="1800" dirty="0"/>
                  <a:t>: damping matrix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d>
                              <m:dPr>
                                <m:ctrlPr>
                                  <a:rPr lang="en-US" sz="180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type m:val="skw"/>
                                    <m:ctrlPr>
                                      <a:rPr lang="en-US" sz="1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num>
                                  <m:den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den>
                                </m:f>
                              </m:e>
                            </m:d>
                          </m:den>
                        </m:f>
                      </m:e>
                    </m:d>
                  </m:oMath>
                </a14:m>
                <a:endParaRPr lang="en-US" sz="2000" b="1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r>
                  <a:rPr lang="en-US" sz="1800" dirty="0"/>
                  <a:t>: stiffness matrix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num>
                          <m:den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den>
                        </m:f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̈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/>
                  <a:t>: acceleration vector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18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p>
                                <m:r>
                                  <a:rPr lang="en-US" sz="1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den>
                        </m:f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̇"/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</m:d>
                  </m:oMath>
                </a14:m>
                <a:r>
                  <a:rPr lang="en-US" sz="1800" dirty="0"/>
                  <a:t>: velocity vector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type m:val="lin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num>
                          <m:den>
                            <m:r>
                              <a:rPr lang="en-US" sz="180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den>
                        </m:f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d>
                  </m:oMath>
                </a14:m>
                <a:r>
                  <a:rPr lang="en-US" sz="1800" dirty="0"/>
                  <a:t>: displacement vector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sz="1800" dirty="0"/>
                  <a:t>: external force vector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US" sz="1800" dirty="0"/>
                  <a:t>: nodal displacements vector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  <m:r>
                      <m:rPr>
                        <m:nor/>
                      </m:rPr>
                      <a:rPr lang="en-US" sz="1800" dirty="0"/>
                      <m:t>: </m:t>
                    </m:r>
                    <m:r>
                      <m:rPr>
                        <m:nor/>
                      </m:rPr>
                      <a:rPr lang="en-US" sz="1800" b="0" i="0" dirty="0" smtClean="0"/>
                      <m:t>shape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r>
                      <m:rPr>
                        <m:nor/>
                      </m:rPr>
                      <a:rPr lang="en-US" sz="1800" b="0" i="0" dirty="0" smtClean="0"/>
                      <m:t>functions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r>
                      <m:rPr>
                        <m:nor/>
                      </m:rPr>
                      <a:rPr lang="en-US" sz="1800" b="0" i="0" dirty="0" smtClean="0"/>
                      <m:t>matrix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</m:d>
                    <m:r>
                      <m:rPr>
                        <m:nor/>
                      </m:rPr>
                      <a:rPr lang="en-US" sz="1800" dirty="0"/>
                      <m:t>: </m:t>
                    </m:r>
                    <m:r>
                      <m:rPr>
                        <m:nor/>
                      </m:rPr>
                      <a:rPr lang="en-US" sz="1800" b="0" i="0" dirty="0" smtClean="0"/>
                      <m:t>strain</m:t>
                    </m:r>
                    <m:r>
                      <m:rPr>
                        <m:nor/>
                      </m:rPr>
                      <a:rPr lang="en-US" sz="1800" dirty="0"/>
                      <m:t> </m:t>
                    </m:r>
                    <m:r>
                      <m:rPr>
                        <m:nor/>
                      </m:rPr>
                      <a:rPr lang="en-US" sz="1800" b="0" i="0" dirty="0" smtClean="0"/>
                      <m:t>vector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:endParaRPr lang="en-US" sz="1800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254EEF6-4722-4A67-B031-F7F04BD8AB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9287" y="943305"/>
                <a:ext cx="4719581" cy="5109091"/>
              </a:xfrm>
              <a:prstGeom prst="rect">
                <a:avLst/>
              </a:prstGeom>
              <a:blipFill>
                <a:blip r:embed="rId3"/>
                <a:stretch>
                  <a:fillRect l="-904" t="-7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C27281E0-269A-4548-AA01-00D4E34DE1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4598478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636C182-1AB1-476B-AC7D-0EEA4D766DD3}"/>
                  </a:ext>
                </a:extLst>
              </p:cNvPr>
              <p:cNvSpPr txBox="1"/>
              <p:nvPr/>
            </p:nvSpPr>
            <p:spPr>
              <a:xfrm>
                <a:off x="6278880" y="943305"/>
                <a:ext cx="5303520" cy="38164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</m:d>
                  </m:oMath>
                </a14:m>
                <a:r>
                  <a:rPr lang="en-US" sz="1800" dirty="0"/>
                  <a:t>: strain-displacement matrix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sz="18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p>
                            <m: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  <m:t>−1</m:t>
                            </m:r>
                          </m:sup>
                        </m:sSup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</m:d>
                  </m:oMath>
                </a14:m>
                <a:r>
                  <a:rPr lang="en-US" sz="1800" dirty="0"/>
                  <a:t> : stress vector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𝑃𝑎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</m:d>
                  </m:oMath>
                </a14:m>
                <a:r>
                  <a:rPr lang="en-US" sz="1800" dirty="0"/>
                  <a:t>: material constitutive matrix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</a:rPr>
                          <m:t>𝑃</m:t>
                        </m:r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m:rPr>
                        <m:nor/>
                      </m:rPr>
                      <a:rPr lang="en-US" sz="1800" dirty="0"/>
                      <m:t>: </m:t>
                    </m:r>
                    <m:r>
                      <m:rPr>
                        <m:nor/>
                      </m:rPr>
                      <a:rPr lang="en-US" sz="1800" b="0" i="0" dirty="0" smtClean="0"/>
                      <m:t>polynomial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r>
                      <m:rPr>
                        <m:nor/>
                      </m:rPr>
                      <a:rPr lang="en-US" sz="1800" b="0" i="0" dirty="0" smtClean="0"/>
                      <m:t>coefficients</m:t>
                    </m:r>
                    <m:r>
                      <m:rPr>
                        <m:nor/>
                      </m:rPr>
                      <a:rPr lang="en-US" sz="1800" dirty="0" smtClean="0"/>
                      <m:t> </m:t>
                    </m:r>
                    <m:r>
                      <m:rPr>
                        <m:nor/>
                      </m:rPr>
                      <a:rPr lang="en-US" sz="1800" b="0" i="0" dirty="0" smtClean="0"/>
                      <m:t>vector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i="1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r>
                      <m:rPr>
                        <m:nor/>
                      </m:rPr>
                      <a:rPr lang="en-US" sz="1800" dirty="0"/>
                      <m:t>: </m:t>
                    </m:r>
                    <m:r>
                      <m:rPr>
                        <m:nor/>
                      </m:rPr>
                      <a:rPr lang="en-US" sz="1800" b="0" i="0" dirty="0" smtClean="0"/>
                      <m:t>position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r>
                      <m:rPr>
                        <m:nor/>
                      </m:rPr>
                      <a:rPr lang="en-US" sz="1800" b="0" i="0" dirty="0" smtClean="0"/>
                      <m:t>matrix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m:rPr>
                        <m:nor/>
                      </m:rPr>
                      <a:rPr lang="en-US" sz="1800" dirty="0"/>
                      <m:t>: </m:t>
                    </m:r>
                    <m:r>
                      <m:rPr>
                        <m:nor/>
                      </m:rPr>
                      <a:rPr lang="en-US" sz="1800" b="0" i="0" dirty="0" smtClean="0"/>
                      <m:t>nodal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r>
                      <m:rPr>
                        <m:nor/>
                      </m:rPr>
                      <a:rPr lang="en-US" sz="1800" b="0" i="0" dirty="0" smtClean="0"/>
                      <m:t>position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r>
                      <m:rPr>
                        <m:nor/>
                      </m:rPr>
                      <a:rPr lang="en-US" sz="1800" b="0" i="0" dirty="0" smtClean="0"/>
                      <m:t>matrix</m:t>
                    </m:r>
                    <m:r>
                      <m:rPr>
                        <m:nor/>
                      </m:rPr>
                      <a:rPr lang="en-US" sz="1800" b="0" i="0" dirty="0" smtClean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sz="18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m:rPr>
                        <m:nor/>
                      </m:rPr>
                      <a:rPr lang="en-US" dirty="0"/>
                      <m:t>: </m:t>
                    </m:r>
                    <m:r>
                      <m:rPr>
                        <m:nor/>
                      </m:rPr>
                      <a:rPr lang="en-US" b="0" i="0" dirty="0" smtClean="0"/>
                      <m:t>maximum</m:t>
                    </m:r>
                    <m:r>
                      <m:rPr>
                        <m:nor/>
                      </m:rPr>
                      <a:rPr lang="en-US" b="0" i="0" dirty="0" smtClean="0"/>
                      <m:t> </m:t>
                    </m:r>
                    <m:r>
                      <m:rPr>
                        <m:nor/>
                      </m:rPr>
                      <a:rPr lang="en-US" b="0" i="0" dirty="0" smtClean="0"/>
                      <m:t>principal</m:t>
                    </m:r>
                    <m:r>
                      <m:rPr>
                        <m:nor/>
                      </m:rPr>
                      <a:rPr lang="en-US" b="0" i="0" dirty="0" smtClean="0"/>
                      <m:t> </m:t>
                    </m:r>
                    <m:r>
                      <m:rPr>
                        <m:nor/>
                      </m:rPr>
                      <a:rPr lang="en-US" b="0" i="0" dirty="0" smtClean="0"/>
                      <m:t>strain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endParaRPr lang="en-US" sz="1800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m:rPr>
                        <m:nor/>
                      </m:rPr>
                      <a:rPr lang="en-US" dirty="0"/>
                      <m:t>: </m:t>
                    </m:r>
                    <m:r>
                      <m:rPr>
                        <m:nor/>
                      </m:rPr>
                      <a:rPr lang="en-US" b="0" i="0" dirty="0" smtClean="0"/>
                      <m:t>middle</m:t>
                    </m:r>
                    <m:r>
                      <m:rPr>
                        <m:nor/>
                      </m:rPr>
                      <a:rPr lang="en-US" b="0" i="0" dirty="0" smtClean="0"/>
                      <m:t> </m:t>
                    </m:r>
                    <m:r>
                      <m:rPr>
                        <m:nor/>
                      </m:rPr>
                      <a:rPr lang="en-US" b="0" i="0" dirty="0" smtClean="0"/>
                      <m:t>principal</m:t>
                    </m:r>
                    <m:r>
                      <m:rPr>
                        <m:nor/>
                      </m:rPr>
                      <a:rPr lang="en-US" b="0" i="0" dirty="0" smtClean="0"/>
                      <m:t> </m:t>
                    </m:r>
                    <m:r>
                      <m:rPr>
                        <m:nor/>
                      </m:rPr>
                      <a:rPr lang="en-US" b="0" i="0" dirty="0" smtClean="0"/>
                      <m:t>strain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endParaRPr lang="en-US" dirty="0"/>
              </a:p>
              <a:p>
                <a:pPr marL="285750" indent="-285750">
                  <a:spcAft>
                    <a:spcPts val="1200"/>
                  </a:spcAft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m:rPr>
                        <m:nor/>
                      </m:rPr>
                      <a:rPr lang="en-US" dirty="0"/>
                      <m:t>: </m:t>
                    </m:r>
                    <m:r>
                      <m:rPr>
                        <m:nor/>
                      </m:rPr>
                      <a:rPr lang="en-US" b="0" i="0" dirty="0" smtClean="0"/>
                      <m:t>minimum</m:t>
                    </m:r>
                    <m:r>
                      <m:rPr>
                        <m:nor/>
                      </m:rPr>
                      <a:rPr lang="en-US" b="0" i="0" dirty="0" smtClean="0"/>
                      <m:t> </m:t>
                    </m:r>
                    <m:r>
                      <m:rPr>
                        <m:nor/>
                      </m:rPr>
                      <a:rPr lang="en-US" b="0" i="0" dirty="0" smtClean="0"/>
                      <m:t>principal</m:t>
                    </m:r>
                    <m:r>
                      <m:rPr>
                        <m:nor/>
                      </m:rPr>
                      <a:rPr lang="en-US" b="0" i="0" dirty="0" smtClean="0"/>
                      <m:t> </m:t>
                    </m:r>
                    <m:r>
                      <m:rPr>
                        <m:nor/>
                      </m:rPr>
                      <a:rPr lang="en-US" b="0" i="0" dirty="0" smtClean="0"/>
                      <m:t>strain</m:t>
                    </m:r>
                    <m:r>
                      <m:rPr>
                        <m:nor/>
                      </m:rPr>
                      <a:rPr lang="en-US" dirty="0"/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e>
                    </m:d>
                  </m:oMath>
                </a14:m>
                <a:endParaRPr lang="en-US" sz="1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5636C182-1AB1-476B-AC7D-0EEA4D766D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78880" y="943305"/>
                <a:ext cx="5303520" cy="3816429"/>
              </a:xfrm>
              <a:prstGeom prst="rect">
                <a:avLst/>
              </a:prstGeom>
              <a:blipFill>
                <a:blip r:embed="rId4"/>
                <a:stretch>
                  <a:fillRect l="-690" t="-958" b="-11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740034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C79D5-D7D9-4834-AAD8-C288A4D51D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24696" y="1674667"/>
            <a:ext cx="5353878" cy="2569341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Thank you!</a:t>
            </a:r>
            <a:br>
              <a:rPr lang="en-US" dirty="0"/>
            </a:br>
            <a:r>
              <a:rPr lang="en-US" dirty="0"/>
              <a:t>Questions?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EB05-F76C-40C8-8073-24292A539B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2" y="6362378"/>
            <a:ext cx="5731539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1FBD7-90D5-4607-80E1-28BC34F3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189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C79D5-D7D9-4834-AAD8-C288A4D51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EB05-F76C-40C8-8073-24292A539B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5582452" cy="365125"/>
          </a:xfrm>
        </p:spPr>
        <p:txBody>
          <a:bodyPr/>
          <a:lstStyle/>
          <a:p>
            <a:r>
              <a:rPr lang="en-US" dirty="0"/>
              <a:t>Federico Carra (CERN, EN/MME) - 06/11/2020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E1FBD7-90D5-4607-80E1-28BC34F3A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83478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Isosceles Triangle 18"/>
          <p:cNvSpPr/>
          <p:nvPr/>
        </p:nvSpPr>
        <p:spPr>
          <a:xfrm rot="5400000">
            <a:off x="2698963" y="1007855"/>
            <a:ext cx="82142" cy="78857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 rot="5400000">
            <a:off x="5211348" y="1005399"/>
            <a:ext cx="82142" cy="78857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Isosceles Triangle 20"/>
          <p:cNvSpPr/>
          <p:nvPr/>
        </p:nvSpPr>
        <p:spPr>
          <a:xfrm rot="5400000">
            <a:off x="7655065" y="1006598"/>
            <a:ext cx="82142" cy="78857"/>
          </a:xfrm>
          <a:prstGeom prst="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4318176" y="1179280"/>
            <a:ext cx="28302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2A6592"/>
                </a:solidFill>
              </a:rPr>
              <a:t>COMPATIBILITY</a:t>
            </a:r>
            <a:endParaRPr lang="fr-CH" sz="1600" dirty="0">
              <a:solidFill>
                <a:srgbClr val="2A659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37161" y="1168540"/>
            <a:ext cx="2109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00B0F0"/>
                </a:solidFill>
              </a:rPr>
              <a:t>EQUILIBRIUM</a:t>
            </a:r>
            <a:endParaRPr lang="fr-CH" sz="1600" dirty="0">
              <a:solidFill>
                <a:srgbClr val="569BCE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57222" y="1203157"/>
            <a:ext cx="230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002060"/>
                </a:solidFill>
              </a:rPr>
              <a:t>MATERIAL LAWS</a:t>
            </a:r>
          </a:p>
          <a:p>
            <a:endParaRPr lang="fr-CH" sz="1600" dirty="0">
              <a:solidFill>
                <a:srgbClr val="91BED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62034" y="1510345"/>
            <a:ext cx="2911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/>
              <a:t>Displacements</a:t>
            </a:r>
            <a:r>
              <a:rPr lang="fr-FR" dirty="0"/>
              <a:t> &amp; </a:t>
            </a:r>
            <a:r>
              <a:rPr lang="fr-FR" dirty="0" err="1"/>
              <a:t>strains</a:t>
            </a:r>
            <a:endParaRPr lang="fr-FR" dirty="0"/>
          </a:p>
        </p:txBody>
      </p:sp>
      <p:sp>
        <p:nvSpPr>
          <p:cNvPr id="27" name="TextBox 26"/>
          <p:cNvSpPr txBox="1"/>
          <p:nvPr/>
        </p:nvSpPr>
        <p:spPr>
          <a:xfrm>
            <a:off x="7287260" y="1540534"/>
            <a:ext cx="23364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Stress &amp; </a:t>
            </a:r>
            <a:r>
              <a:rPr lang="fr-FR" dirty="0" err="1"/>
              <a:t>strain</a:t>
            </a:r>
            <a:endParaRPr lang="fr-FR" dirty="0"/>
          </a:p>
        </p:txBody>
      </p:sp>
      <p:sp>
        <p:nvSpPr>
          <p:cNvPr id="28" name="Date Placeholder 1"/>
          <p:cNvSpPr>
            <a:spLocks noGrp="1"/>
          </p:cNvSpPr>
          <p:nvPr>
            <p:ph type="dt" sz="half" idx="4294967295"/>
          </p:nvPr>
        </p:nvSpPr>
        <p:spPr>
          <a:xfrm>
            <a:off x="2950028" y="6344009"/>
            <a:ext cx="44762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cs typeface="Ubuntu Light"/>
              </a:defRPr>
            </a:lvl1pPr>
          </a:lstStyle>
          <a:p>
            <a:r>
              <a:rPr lang="en-US" sz="1600"/>
              <a:t>Federico Carra (CERN, EN/MME) - 06/11/2020</a:t>
            </a:r>
            <a:endParaRPr lang="en-US" sz="1600" dirty="0"/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525503" y="6344009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4BB7D7-23AB-4E49-B93E-F7396A9ADC4E}"/>
              </a:ext>
            </a:extLst>
          </p:cNvPr>
          <p:cNvSpPr/>
          <p:nvPr/>
        </p:nvSpPr>
        <p:spPr>
          <a:xfrm>
            <a:off x="1637291" y="1879678"/>
            <a:ext cx="8993254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IF </a:t>
            </a:r>
            <a:r>
              <a:rPr lang="fr-FR" dirty="0">
                <a:solidFill>
                  <a:srgbClr val="00B0F0"/>
                </a:solidFill>
                <a:latin typeface="Arial" panose="020B0604020202020204" pitchFamily="34" charset="0"/>
              </a:rPr>
              <a:t>                      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are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satisfied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everywhere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inside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and on the surface of an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elastic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body </a:t>
            </a:r>
          </a:p>
          <a:p>
            <a:endParaRPr lang="fr-FR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fr-FR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		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strand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strain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fields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are </a:t>
            </a:r>
            <a:r>
              <a:rPr lang="fr-FR" b="1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exactly</a:t>
            </a:r>
            <a:r>
              <a:rPr lang="fr-FR" b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 correct</a:t>
            </a:r>
          </a:p>
          <a:p>
            <a:endParaRPr lang="fr-FR" b="1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endParaRPr lang="fr-FR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fr-FR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endParaRPr lang="fr-FR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b="1" dirty="0">
                <a:solidFill>
                  <a:srgbClr val="5AA3D9"/>
                </a:solidFill>
                <a:latin typeface="Arial" panose="020B0604020202020204" pitchFamily="34" charset="0"/>
              </a:rPr>
              <a:t>FE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u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sually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guarantees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two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of the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laws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are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satisfied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exactly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:</a:t>
            </a:r>
          </a:p>
          <a:p>
            <a:endParaRPr lang="fr-FR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     </a:t>
            </a:r>
            <a:r>
              <a:rPr lang="fr-FR" dirty="0"/>
              <a:t> </a:t>
            </a:r>
          </a:p>
          <a:p>
            <a:endParaRPr lang="fr-FR" b="1" dirty="0">
              <a:solidFill>
                <a:srgbClr val="5AA3D9"/>
              </a:solidFill>
              <a:latin typeface="Arial" panose="020B0604020202020204" pitchFamily="34" charset="0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560DC8C-B4BA-4CE7-AD2F-7DE469D3849C}"/>
              </a:ext>
            </a:extLst>
          </p:cNvPr>
          <p:cNvSpPr/>
          <p:nvPr/>
        </p:nvSpPr>
        <p:spPr>
          <a:xfrm>
            <a:off x="2484689" y="840554"/>
            <a:ext cx="346677" cy="362602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2C0D1516-72C6-40D7-ABA4-934D0F188CBB}"/>
              </a:ext>
            </a:extLst>
          </p:cNvPr>
          <p:cNvSpPr/>
          <p:nvPr/>
        </p:nvSpPr>
        <p:spPr>
          <a:xfrm>
            <a:off x="5058176" y="806683"/>
            <a:ext cx="346677" cy="362602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4F107B63-9CFA-44A9-826A-8C3CF171B520}"/>
              </a:ext>
            </a:extLst>
          </p:cNvPr>
          <p:cNvSpPr/>
          <p:nvPr/>
        </p:nvSpPr>
        <p:spPr>
          <a:xfrm>
            <a:off x="7864366" y="780175"/>
            <a:ext cx="346677" cy="362602"/>
          </a:xfrm>
          <a:prstGeom prst="ellips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942C1AD5-FBC8-4D90-A9F1-ED72B11CC516}"/>
              </a:ext>
            </a:extLst>
          </p:cNvPr>
          <p:cNvSpPr/>
          <p:nvPr/>
        </p:nvSpPr>
        <p:spPr>
          <a:xfrm>
            <a:off x="2029473" y="2013452"/>
            <a:ext cx="346677" cy="362602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247B17D-B593-4032-B95C-4B70B4C715B6}"/>
              </a:ext>
            </a:extLst>
          </p:cNvPr>
          <p:cNvSpPr/>
          <p:nvPr/>
        </p:nvSpPr>
        <p:spPr>
          <a:xfrm>
            <a:off x="2489750" y="2013452"/>
            <a:ext cx="346677" cy="362602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4593F4D-0E3F-4F81-9C0F-E2D5D180C068}"/>
              </a:ext>
            </a:extLst>
          </p:cNvPr>
          <p:cNvSpPr/>
          <p:nvPr/>
        </p:nvSpPr>
        <p:spPr>
          <a:xfrm>
            <a:off x="2950027" y="2015552"/>
            <a:ext cx="346677" cy="362602"/>
          </a:xfrm>
          <a:prstGeom prst="ellips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</a:t>
            </a:r>
          </a:p>
        </p:txBody>
      </p:sp>
      <p:sp>
        <p:nvSpPr>
          <p:cNvPr id="39" name="Arrow: Right 38">
            <a:extLst>
              <a:ext uri="{FF2B5EF4-FFF2-40B4-BE49-F238E27FC236}">
                <a16:creationId xmlns:a16="http://schemas.microsoft.com/office/drawing/2014/main" id="{14B396C9-BC64-48AB-BF73-CB162C5ACDE6}"/>
              </a:ext>
            </a:extLst>
          </p:cNvPr>
          <p:cNvSpPr/>
          <p:nvPr/>
        </p:nvSpPr>
        <p:spPr>
          <a:xfrm rot="5400000">
            <a:off x="5727779" y="2460734"/>
            <a:ext cx="417901" cy="3197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999AB80-AA50-42BA-8BD3-96228099F26A}"/>
              </a:ext>
            </a:extLst>
          </p:cNvPr>
          <p:cNvSpPr/>
          <p:nvPr/>
        </p:nvSpPr>
        <p:spPr>
          <a:xfrm>
            <a:off x="7864365" y="4241093"/>
            <a:ext cx="347362" cy="362602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</a:t>
            </a: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587D618D-C8DC-4903-A8B9-205DEDF13C9C}"/>
              </a:ext>
            </a:extLst>
          </p:cNvPr>
          <p:cNvSpPr/>
          <p:nvPr/>
        </p:nvSpPr>
        <p:spPr>
          <a:xfrm>
            <a:off x="8410927" y="4241093"/>
            <a:ext cx="347362" cy="362602"/>
          </a:xfrm>
          <a:prstGeom prst="ellipse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1C94A84D-654C-4712-9820-A12BD6ACA90B}"/>
              </a:ext>
            </a:extLst>
          </p:cNvPr>
          <p:cNvSpPr/>
          <p:nvPr/>
        </p:nvSpPr>
        <p:spPr>
          <a:xfrm>
            <a:off x="1695208" y="4724102"/>
            <a:ext cx="346677" cy="362602"/>
          </a:xfrm>
          <a:prstGeom prst="ellipse">
            <a:avLst/>
          </a:prstGeom>
          <a:solidFill>
            <a:srgbClr val="00B0F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E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01635C0-52D8-4D90-B7C7-B818DB6B084E}"/>
              </a:ext>
            </a:extLst>
          </p:cNvPr>
          <p:cNvSpPr/>
          <p:nvPr/>
        </p:nvSpPr>
        <p:spPr>
          <a:xfrm>
            <a:off x="2202810" y="469457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is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fr-FR" b="1" dirty="0" err="1">
                <a:solidFill>
                  <a:srgbClr val="000000"/>
                </a:solidFill>
                <a:latin typeface="Arial" panose="020B0604020202020204" pitchFamily="34" charset="0"/>
              </a:rPr>
              <a:t>approximated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, by:</a:t>
            </a:r>
            <a:endParaRPr lang="fr-FR" dirty="0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DF91365-3175-43E1-BC76-D28221200A6A}"/>
              </a:ext>
            </a:extLst>
          </p:cNvPr>
          <p:cNvSpPr/>
          <p:nvPr/>
        </p:nvSpPr>
        <p:spPr>
          <a:xfrm>
            <a:off x="4938566" y="4628251"/>
            <a:ext cx="27026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Principle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of Virtual Work </a:t>
            </a:r>
            <a:endParaRPr lang="fr-FR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D4C4414-B378-4E53-AE56-A3B593DBDC2A}"/>
              </a:ext>
            </a:extLst>
          </p:cNvPr>
          <p:cNvSpPr/>
          <p:nvPr/>
        </p:nvSpPr>
        <p:spPr>
          <a:xfrm>
            <a:off x="4921956" y="4969662"/>
            <a:ext cx="33522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Principle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 of Minimum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Potential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 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85339EA3-9A82-4449-8004-DBB66F81E5FC}"/>
              </a:ext>
            </a:extLst>
          </p:cNvPr>
          <p:cNvCxnSpPr>
            <a:cxnSpLocks/>
            <a:endCxn id="44" idx="1"/>
          </p:cNvCxnSpPr>
          <p:nvPr/>
        </p:nvCxnSpPr>
        <p:spPr>
          <a:xfrm flipV="1">
            <a:off x="4625851" y="4812917"/>
            <a:ext cx="312715" cy="3317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B69949D1-917A-4E06-8A15-04D7FC14E713}"/>
              </a:ext>
            </a:extLst>
          </p:cNvPr>
          <p:cNvCxnSpPr>
            <a:cxnSpLocks/>
            <a:endCxn id="45" idx="1"/>
          </p:cNvCxnSpPr>
          <p:nvPr/>
        </p:nvCxnSpPr>
        <p:spPr>
          <a:xfrm>
            <a:off x="4625850" y="4904372"/>
            <a:ext cx="296106" cy="24995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4E6D1E92-5F1F-4D8A-8E29-49B101EC1305}"/>
              </a:ext>
            </a:extLst>
          </p:cNvPr>
          <p:cNvSpPr/>
          <p:nvPr/>
        </p:nvSpPr>
        <p:spPr>
          <a:xfrm>
            <a:off x="2823976" y="3443035"/>
            <a:ext cx="5693738" cy="461665"/>
          </a:xfrm>
          <a:prstGeom prst="rect">
            <a:avLst/>
          </a:prstGeom>
          <a:ln>
            <a:solidFill>
              <a:srgbClr val="4D4D4D"/>
            </a:solidFill>
          </a:ln>
        </p:spPr>
        <p:txBody>
          <a:bodyPr wrap="none">
            <a:spAutoFit/>
          </a:bodyPr>
          <a:lstStyle/>
          <a:p>
            <a:r>
              <a:rPr lang="fr-FR" sz="2400" b="1" dirty="0">
                <a:solidFill>
                  <a:srgbClr val="5AA3D9"/>
                </a:solidFill>
                <a:latin typeface="Arial" panose="020B0604020202020204" pitchFamily="34" charset="0"/>
              </a:rPr>
              <a:t>BUT, </a:t>
            </a:r>
            <a:r>
              <a:rPr lang="fr-FR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impossible for </a:t>
            </a:r>
            <a:r>
              <a:rPr lang="fr-FR" sz="2400" dirty="0" err="1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complex</a:t>
            </a:r>
            <a:r>
              <a:rPr lang="fr-FR" sz="2400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 structures !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E92CC82-25E9-4510-8A29-38786E2C9F7A}"/>
              </a:ext>
            </a:extLst>
          </p:cNvPr>
          <p:cNvSpPr/>
          <p:nvPr/>
        </p:nvSpPr>
        <p:spPr>
          <a:xfrm>
            <a:off x="1702464" y="5375118"/>
            <a:ext cx="911980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r-FR" sz="9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Solution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will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converge to exact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answer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as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number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of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elements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tends to 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infinity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28B9B3C5-CC41-43B3-9690-93E3EF9DE1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96"/>
          <a:stretch/>
        </p:blipFill>
        <p:spPr>
          <a:xfrm rot="16200000">
            <a:off x="8587629" y="3779953"/>
            <a:ext cx="2273776" cy="1222493"/>
          </a:xfrm>
          <a:prstGeom prst="rect">
            <a:avLst/>
          </a:prstGeom>
        </p:spPr>
      </p:pic>
      <p:pic>
        <p:nvPicPr>
          <p:cNvPr id="1030" name="Picture 6" descr="2D Finite Element Analysis - Validation | MechaniCalc">
            <a:extLst>
              <a:ext uri="{FF2B5EF4-FFF2-40B4-BE49-F238E27FC236}">
                <a16:creationId xmlns:a16="http://schemas.microsoft.com/office/drawing/2014/main" id="{2C752023-08FF-4585-BCB9-AEB6C67DC6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9341" y="2317646"/>
            <a:ext cx="1562846" cy="1043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2DCB9E05-2855-4D1F-8B8C-4BF0EF0B2C99}"/>
              </a:ext>
            </a:extLst>
          </p:cNvPr>
          <p:cNvSpPr txBox="1">
            <a:spLocks/>
          </p:cNvSpPr>
          <p:nvPr/>
        </p:nvSpPr>
        <p:spPr>
          <a:xfrm>
            <a:off x="128930" y="0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FEM Theory (backup)</a:t>
            </a:r>
          </a:p>
        </p:txBody>
      </p:sp>
    </p:spTree>
    <p:extLst>
      <p:ext uri="{BB962C8B-B14F-4D97-AF65-F5344CB8AC3E}">
        <p14:creationId xmlns:p14="http://schemas.microsoft.com/office/powerpoint/2010/main" val="82144305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ADE60-BD11-473A-897E-58A0776CC5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0804"/>
            <a:ext cx="10969139" cy="940443"/>
          </a:xfrm>
        </p:spPr>
        <p:txBody>
          <a:bodyPr>
            <a:normAutofit fontScale="90000"/>
          </a:bodyPr>
          <a:lstStyle/>
          <a:p>
            <a:r>
              <a:rPr lang="fr-FR" dirty="0"/>
              <a:t>Manual FE in 10 </a:t>
            </a:r>
            <a:r>
              <a:rPr lang="fr-FR" dirty="0" err="1"/>
              <a:t>steps</a:t>
            </a:r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EADD4F-8A40-4FBD-9954-CF96417FEC3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95230" y="6362378"/>
            <a:ext cx="4576597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7B9217-52F7-4D7B-9F94-5AF95697B4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927185-68D9-4808-AD80-F1BBFACE949A}"/>
              </a:ext>
            </a:extLst>
          </p:cNvPr>
          <p:cNvSpPr/>
          <p:nvPr/>
        </p:nvSpPr>
        <p:spPr>
          <a:xfrm>
            <a:off x="7294470" y="1213772"/>
            <a:ext cx="3020425" cy="95410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800" i="1" dirty="0">
                <a:solidFill>
                  <a:srgbClr val="000000"/>
                </a:solidFill>
                <a:latin typeface="Arial" panose="020B0604020202020204" pitchFamily="34" charset="0"/>
              </a:rPr>
              <a:t>u </a:t>
            </a:r>
            <a:r>
              <a:rPr lang="fr-FR" sz="2800" dirty="0">
                <a:solidFill>
                  <a:srgbClr val="000000"/>
                </a:solidFill>
                <a:latin typeface="Arial" panose="020B0604020202020204" pitchFamily="34" charset="0"/>
              </a:rPr>
              <a:t>↔  </a:t>
            </a:r>
            <a:r>
              <a:rPr lang="el-GR" sz="2800" dirty="0">
                <a:solidFill>
                  <a:srgbClr val="000000"/>
                </a:solidFill>
                <a:latin typeface="Arial" panose="020B0604020202020204" pitchFamily="34" charset="0"/>
              </a:rPr>
              <a:t>ε↔   σ↔   </a:t>
            </a:r>
            <a:r>
              <a:rPr lang="fr-FR" sz="2800" i="1" dirty="0">
                <a:solidFill>
                  <a:srgbClr val="000000"/>
                </a:solidFill>
                <a:latin typeface="Arial" panose="020B0604020202020204" pitchFamily="34" charset="0"/>
              </a:rPr>
              <a:t>P     </a:t>
            </a:r>
            <a:endParaRPr lang="fr-FR" sz="2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fr-FR" sz="2800" dirty="0">
                <a:solidFill>
                  <a:srgbClr val="000000"/>
                </a:solidFill>
                <a:latin typeface="Arial" panose="020B0604020202020204" pitchFamily="34" charset="0"/>
              </a:rPr>
              <a:t>[k]{u}={P}</a:t>
            </a:r>
            <a:endParaRPr lang="fr-FR" sz="28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EF7E70C-5D43-4B36-BE17-24D0B42B5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55284" y="2247055"/>
            <a:ext cx="4112715" cy="302804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872CCD-0FF7-48A1-A4EB-DCD78A39ED33}"/>
              </a:ext>
            </a:extLst>
          </p:cNvPr>
          <p:cNvSpPr/>
          <p:nvPr/>
        </p:nvSpPr>
        <p:spPr>
          <a:xfrm>
            <a:off x="2051128" y="1164270"/>
            <a:ext cx="2730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I .Displacement u=[N]{s}.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A8B6C7-8D9D-46E2-895A-5E17345FB5B9}"/>
              </a:ext>
            </a:extLst>
          </p:cNvPr>
          <p:cNvSpPr/>
          <p:nvPr/>
        </p:nvSpPr>
        <p:spPr>
          <a:xfrm>
            <a:off x="2066998" y="1589638"/>
            <a:ext cx="21130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II. Strain {ε}=[B]{s}.</a:t>
            </a:r>
            <a:endParaRPr lang="en-GB" dirty="0">
              <a:solidFill>
                <a:schemeClr val="tx1">
                  <a:lumMod val="50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17A743-AC41-48A3-84A9-E0E4B348CB60}"/>
              </a:ext>
            </a:extLst>
          </p:cNvPr>
          <p:cNvSpPr/>
          <p:nvPr/>
        </p:nvSpPr>
        <p:spPr>
          <a:xfrm>
            <a:off x="2051128" y="2008278"/>
            <a:ext cx="40831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III. Define material property matrix [D].</a:t>
            </a:r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7751376-D331-40DE-8220-FE9517C0F8C7}"/>
              </a:ext>
            </a:extLst>
          </p:cNvPr>
          <p:cNvSpPr/>
          <p:nvPr/>
        </p:nvSpPr>
        <p:spPr>
          <a:xfrm>
            <a:off x="2056018" y="2425265"/>
            <a:ext cx="2570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</a:schemeClr>
                </a:solidFill>
                <a:latin typeface="Arial" panose="020B0604020202020204" pitchFamily="34" charset="0"/>
              </a:rPr>
              <a:t>IV. Stress {σ}=[D][B]{s}.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9326D48-5DE5-4AEA-91E1-14E74A9F4847}"/>
              </a:ext>
            </a:extLst>
          </p:cNvPr>
          <p:cNvSpPr/>
          <p:nvPr/>
        </p:nvSpPr>
        <p:spPr>
          <a:xfrm>
            <a:off x="2066997" y="283532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i="1" dirty="0">
                <a:solidFill>
                  <a:schemeClr val="tx1">
                    <a:lumMod val="50000"/>
                  </a:schemeClr>
                </a:solidFill>
                <a:latin typeface="+mj-lt"/>
              </a:rPr>
              <a:t>V. Determine element stiffness matrix and force vectors.</a:t>
            </a:r>
            <a:endParaRPr lang="fr-FR" i="1" dirty="0">
              <a:latin typeface="+mj-lt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A5AA7CB-1741-472A-819F-AB4ECBAADB0C}"/>
              </a:ext>
            </a:extLst>
          </p:cNvPr>
          <p:cNvSpPr/>
          <p:nvPr/>
        </p:nvSpPr>
        <p:spPr>
          <a:xfrm>
            <a:off x="2066997" y="3532885"/>
            <a:ext cx="4185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VI. Transform nodal variables to global.</a:t>
            </a:r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1F384D8-CA8F-456D-97AC-71F2706D0C1D}"/>
              </a:ext>
            </a:extLst>
          </p:cNvPr>
          <p:cNvSpPr/>
          <p:nvPr/>
        </p:nvSpPr>
        <p:spPr>
          <a:xfrm>
            <a:off x="2074667" y="395182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VII. Assemble the global stiffness matrix and load vector.</a:t>
            </a:r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0A390AF4-414F-4239-A77C-22D715971E23}"/>
              </a:ext>
            </a:extLst>
          </p:cNvPr>
          <p:cNvSpPr/>
          <p:nvPr/>
        </p:nvSpPr>
        <p:spPr>
          <a:xfrm>
            <a:off x="2066998" y="4636329"/>
            <a:ext cx="28135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VIII. Boundary conditions.</a:t>
            </a:r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04C8EB6-3FB7-40B1-938F-3ACC8A0CD662}"/>
              </a:ext>
            </a:extLst>
          </p:cNvPr>
          <p:cNvSpPr/>
          <p:nvPr/>
        </p:nvSpPr>
        <p:spPr>
          <a:xfrm>
            <a:off x="2074668" y="5057394"/>
            <a:ext cx="49423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chemeClr val="tx1">
                    <a:lumMod val="50000"/>
                  </a:schemeClr>
                </a:solidFill>
              </a:rPr>
              <a:t>IX. Get unknown displacements and reactions.</a:t>
            </a:r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EB7BFFD-6FF3-4E97-A3FA-E7B04B24F5AE}"/>
              </a:ext>
            </a:extLst>
          </p:cNvPr>
          <p:cNvSpPr/>
          <p:nvPr/>
        </p:nvSpPr>
        <p:spPr>
          <a:xfrm>
            <a:off x="2066997" y="5478459"/>
            <a:ext cx="18181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dirty="0">
                <a:solidFill>
                  <a:schemeClr val="tx1">
                    <a:lumMod val="50000"/>
                  </a:schemeClr>
                </a:solidFill>
              </a:rPr>
              <a:t>X. {</a:t>
            </a:r>
            <a:r>
              <a:rPr lang="el-GR" i="1" dirty="0">
                <a:solidFill>
                  <a:schemeClr val="tx1">
                    <a:lumMod val="50000"/>
                  </a:schemeClr>
                </a:solidFill>
              </a:rPr>
              <a:t>σ}=[</a:t>
            </a:r>
            <a:r>
              <a:rPr lang="fr-FR" i="1" dirty="0">
                <a:solidFill>
                  <a:schemeClr val="tx1">
                    <a:lumMod val="50000"/>
                  </a:schemeClr>
                </a:solidFill>
              </a:rPr>
              <a:t>D][B]{u}.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925840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8374C-5D6D-4DFF-A5D6-ED6B389D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54295" y="6362378"/>
            <a:ext cx="4930924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4F8EB-6839-41CE-ACE2-56E4A890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478A64B-5E91-493F-A882-F183C05AE8F4}"/>
              </a:ext>
            </a:extLst>
          </p:cNvPr>
          <p:cNvSpPr txBox="1">
            <a:spLocks/>
          </p:cNvSpPr>
          <p:nvPr/>
        </p:nvSpPr>
        <p:spPr>
          <a:xfrm>
            <a:off x="124294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 fontScale="60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Derivation</a:t>
            </a:r>
            <a:r>
              <a:rPr lang="fr-FR" dirty="0"/>
              <a:t> of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function</a:t>
            </a:r>
            <a:r>
              <a:rPr lang="fr-FR" dirty="0"/>
              <a:t> for a </a:t>
            </a:r>
            <a:r>
              <a:rPr lang="fr-FR" dirty="0" err="1"/>
              <a:t>truss</a:t>
            </a:r>
            <a:r>
              <a:rPr lang="fr-FR" dirty="0"/>
              <a:t> </a:t>
            </a:r>
            <a:r>
              <a:rPr lang="fr-FR" dirty="0" err="1"/>
              <a:t>element</a:t>
            </a:r>
            <a:endParaRPr lang="fr-F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775030-5658-47B1-8EED-A4EC18676BA7}"/>
                  </a:ext>
                </a:extLst>
              </p:cNvPr>
              <p:cNvSpPr txBox="1"/>
              <p:nvPr/>
            </p:nvSpPr>
            <p:spPr>
              <a:xfrm>
                <a:off x="282394" y="5158129"/>
                <a:ext cx="4273278" cy="724814"/>
              </a:xfrm>
              <a:prstGeom prst="rect">
                <a:avLst/>
              </a:prstGeom>
              <a:solidFill>
                <a:schemeClr val="bg1"/>
              </a:solidFill>
              <a:ln w="57150">
                <a:solidFill>
                  <a:schemeClr val="accent6">
                    <a:lumMod val="5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r>
                        <a:rPr lang="en-US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</m:d>
                      <m:sSup>
                        <m:sSup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</m:d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d>
                                  <m:dPr>
                                    <m:ctrlPr>
                                      <a:rPr lang="en-US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f>
                                      <m:fPr>
                                        <m:ctrlPr>
                                          <a:rPr lang="en-US" sz="2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num>
                                      <m:den>
                                        <m:r>
                                          <a:rPr lang="en-US" sz="2400" i="1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𝑙</m:t>
                                        </m:r>
                                      </m:den>
                                    </m:f>
                                  </m:e>
                                </m:d>
                              </m:e>
                              <m:e>
                                <m:f>
                                  <m:fPr>
                                    <m:ctrlP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num>
                                  <m:den>
                                    <m:r>
                                      <a:rPr lang="en-US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𝑙</m:t>
                                    </m:r>
                                  </m:den>
                                </m:f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E2775030-5658-47B1-8EED-A4EC18676B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394" y="5158129"/>
                <a:ext cx="4273278" cy="72481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57150">
                <a:solidFill>
                  <a:schemeClr val="accent6">
                    <a:lumMod val="5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37B0AD-4CC0-4AA2-9D5B-C88FCCEF76C2}"/>
                  </a:ext>
                </a:extLst>
              </p:cNvPr>
              <p:cNvSpPr txBox="1"/>
              <p:nvPr/>
            </p:nvSpPr>
            <p:spPr>
              <a:xfrm>
                <a:off x="282393" y="2263804"/>
                <a:ext cx="10811039" cy="60471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 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   </m:t>
                    </m:r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sz="20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337B0AD-4CC0-4AA2-9D5B-C88FCCEF76C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393" y="2263804"/>
                <a:ext cx="10811039" cy="60471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B62FE839-1CF9-449A-9492-C5E61ECEAB78}"/>
              </a:ext>
            </a:extLst>
          </p:cNvPr>
          <p:cNvGrpSpPr/>
          <p:nvPr/>
        </p:nvGrpSpPr>
        <p:grpSpPr>
          <a:xfrm>
            <a:off x="282393" y="827066"/>
            <a:ext cx="4387202" cy="1254634"/>
            <a:chOff x="366849" y="941366"/>
            <a:chExt cx="4387202" cy="1254634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97C5566-1EE1-49DE-AAE3-9BC7044253F9}"/>
                </a:ext>
              </a:extLst>
            </p:cNvPr>
            <p:cNvGrpSpPr/>
            <p:nvPr/>
          </p:nvGrpSpPr>
          <p:grpSpPr>
            <a:xfrm>
              <a:off x="2331800" y="1739194"/>
              <a:ext cx="1783892" cy="106136"/>
              <a:chOff x="6410324" y="5074103"/>
              <a:chExt cx="1783892" cy="106136"/>
            </a:xfrm>
          </p:grpSpPr>
          <p:cxnSp>
            <p:nvCxnSpPr>
              <p:cNvPr id="9" name="Straight Connector 8">
                <a:extLst>
                  <a:ext uri="{FF2B5EF4-FFF2-40B4-BE49-F238E27FC236}">
                    <a16:creationId xmlns:a16="http://schemas.microsoft.com/office/drawing/2014/main" id="{A5E202E7-9DB1-4F2D-82F0-F663E482F3B7}"/>
                  </a:ext>
                </a:extLst>
              </p:cNvPr>
              <p:cNvCxnSpPr/>
              <p:nvPr/>
            </p:nvCxnSpPr>
            <p:spPr>
              <a:xfrm>
                <a:off x="6516459" y="5127171"/>
                <a:ext cx="1575707" cy="0"/>
              </a:xfrm>
              <a:prstGeom prst="line">
                <a:avLst/>
              </a:prstGeom>
              <a:ln>
                <a:solidFill>
                  <a:schemeClr val="accent6">
                    <a:lumMod val="50000"/>
                  </a:schemeClr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19132B03-2638-4AE3-A95F-12233E28729B}"/>
                  </a:ext>
                </a:extLst>
              </p:cNvPr>
              <p:cNvSpPr/>
              <p:nvPr/>
            </p:nvSpPr>
            <p:spPr>
              <a:xfrm>
                <a:off x="6410324" y="5074103"/>
                <a:ext cx="106135" cy="10613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Oval 10">
                <a:extLst>
                  <a:ext uri="{FF2B5EF4-FFF2-40B4-BE49-F238E27FC236}">
                    <a16:creationId xmlns:a16="http://schemas.microsoft.com/office/drawing/2014/main" id="{775AFF4A-EBB3-4690-8060-D65D3A54BF6A}"/>
                  </a:ext>
                </a:extLst>
              </p:cNvPr>
              <p:cNvSpPr/>
              <p:nvPr/>
            </p:nvSpPr>
            <p:spPr>
              <a:xfrm>
                <a:off x="8088081" y="5074103"/>
                <a:ext cx="106135" cy="106136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D9BAA6A-E88A-43D1-A877-6FA8CB64BA14}"/>
                </a:ext>
              </a:extLst>
            </p:cNvPr>
            <p:cNvSpPr txBox="1"/>
            <p:nvPr/>
          </p:nvSpPr>
          <p:spPr>
            <a:xfrm>
              <a:off x="2235730" y="1453707"/>
              <a:ext cx="2707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n-GB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C13E363B-B117-457F-B8FF-FDF93EE76B9F}"/>
                </a:ext>
              </a:extLst>
            </p:cNvPr>
            <p:cNvSpPr txBox="1"/>
            <p:nvPr/>
          </p:nvSpPr>
          <p:spPr>
            <a:xfrm>
              <a:off x="3915396" y="1458908"/>
              <a:ext cx="27078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endParaRPr lang="en-GB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B7029EF-B1DA-43EB-BC92-12762F8559BB}"/>
                </a:ext>
              </a:extLst>
            </p:cNvPr>
            <p:cNvGrpSpPr/>
            <p:nvPr/>
          </p:nvGrpSpPr>
          <p:grpSpPr>
            <a:xfrm>
              <a:off x="366849" y="941366"/>
              <a:ext cx="1236285" cy="1193879"/>
              <a:chOff x="5755005" y="1990320"/>
              <a:chExt cx="1236285" cy="1193879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0A0DCC42-4DD7-47B9-B58B-9D3902C7EF15}"/>
                  </a:ext>
                </a:extLst>
              </p:cNvPr>
              <p:cNvGrpSpPr/>
              <p:nvPr/>
            </p:nvGrpSpPr>
            <p:grpSpPr>
              <a:xfrm>
                <a:off x="6096000" y="2143125"/>
                <a:ext cx="720000" cy="720000"/>
                <a:chOff x="6096000" y="2143125"/>
                <a:chExt cx="720000" cy="720000"/>
              </a:xfrm>
            </p:grpSpPr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34F15B1E-72B5-46B4-88BA-9C2032569EBA}"/>
                    </a:ext>
                  </a:extLst>
                </p:cNvPr>
                <p:cNvCxnSpPr/>
                <p:nvPr/>
              </p:nvCxnSpPr>
              <p:spPr>
                <a:xfrm flipV="1">
                  <a:off x="6096000" y="2143125"/>
                  <a:ext cx="0" cy="720000"/>
                </a:xfrm>
                <a:prstGeom prst="straightConnector1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arrow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FC84DDC1-D243-4EE6-83C7-AD96FD97F2E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V="1">
                  <a:off x="6456000" y="2503125"/>
                  <a:ext cx="0" cy="720000"/>
                </a:xfrm>
                <a:prstGeom prst="straightConnector1">
                  <a:avLst/>
                </a:prstGeom>
                <a:ln>
                  <a:solidFill>
                    <a:schemeClr val="accent6">
                      <a:lumMod val="50000"/>
                    </a:schemeClr>
                  </a:solidFill>
                  <a:tailEnd type="arrow" w="lg" len="lg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040A2A9C-C250-44AF-92DA-084828F58CB5}"/>
                  </a:ext>
                </a:extLst>
              </p:cNvPr>
              <p:cNvSpPr txBox="1"/>
              <p:nvPr/>
            </p:nvSpPr>
            <p:spPr>
              <a:xfrm>
                <a:off x="6720505" y="2845645"/>
                <a:ext cx="2707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</a:rPr>
                  <a:t>x</a:t>
                </a:r>
                <a:endParaRPr lang="en-GB" sz="16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C369852-568A-4EA1-BF6F-C679357FAAB3}"/>
                  </a:ext>
                </a:extLst>
              </p:cNvPr>
              <p:cNvSpPr txBox="1"/>
              <p:nvPr/>
            </p:nvSpPr>
            <p:spPr>
              <a:xfrm>
                <a:off x="5755005" y="1990320"/>
                <a:ext cx="27078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solidFill>
                      <a:schemeClr val="accent6">
                        <a:lumMod val="50000"/>
                      </a:schemeClr>
                    </a:solidFill>
                  </a:rPr>
                  <a:t>y</a:t>
                </a:r>
                <a:endParaRPr lang="en-GB" sz="1600" dirty="0">
                  <a:solidFill>
                    <a:schemeClr val="accent6">
                      <a:lumMod val="50000"/>
                    </a:schemeClr>
                  </a:solidFill>
                </a:endParaRPr>
              </a:p>
            </p:txBody>
          </p:sp>
        </p:grp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D4C4E0F9-4C5F-47D1-8064-950540CCDDD1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1965730" y="1539464"/>
              <a:ext cx="0" cy="54000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DCCE1202-D727-442C-83A8-D42E05492B01}"/>
                </a:ext>
              </a:extLst>
            </p:cNvPr>
            <p:cNvCxnSpPr>
              <a:cxnSpLocks/>
            </p:cNvCxnSpPr>
            <p:nvPr/>
          </p:nvCxnSpPr>
          <p:spPr>
            <a:xfrm rot="5400000" flipV="1">
              <a:off x="4456181" y="1521975"/>
              <a:ext cx="0" cy="54000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arrow" w="lg" len="lg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64707B4-1567-4BE5-8BF9-11CDCA069ABF}"/>
                </a:ext>
              </a:extLst>
            </p:cNvPr>
            <p:cNvSpPr txBox="1"/>
            <p:nvPr/>
          </p:nvSpPr>
          <p:spPr>
            <a:xfrm>
              <a:off x="1921039" y="1826668"/>
              <a:ext cx="5168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u</a:t>
              </a:r>
              <a:r>
                <a:rPr lang="en-US" baseline="-25000" dirty="0">
                  <a:solidFill>
                    <a:schemeClr val="accent6">
                      <a:lumMod val="50000"/>
                    </a:schemeClr>
                  </a:solidFill>
                </a:rPr>
                <a:t>1</a:t>
              </a:r>
              <a:endParaRPr lang="en-GB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B722C12-E741-4EDD-9D29-F5CBC03B0F80}"/>
                </a:ext>
              </a:extLst>
            </p:cNvPr>
            <p:cNvSpPr txBox="1"/>
            <p:nvPr/>
          </p:nvSpPr>
          <p:spPr>
            <a:xfrm>
              <a:off x="4237155" y="1785496"/>
              <a:ext cx="5168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accent6">
                      <a:lumMod val="50000"/>
                    </a:schemeClr>
                  </a:solidFill>
                </a:rPr>
                <a:t>u</a:t>
              </a:r>
              <a:r>
                <a:rPr lang="en-US" baseline="-25000" dirty="0">
                  <a:solidFill>
                    <a:schemeClr val="accent6">
                      <a:lumMod val="50000"/>
                    </a:schemeClr>
                  </a:solidFill>
                </a:rPr>
                <a:t>2</a:t>
              </a:r>
              <a:endParaRPr lang="en-GB" baseline="-25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325ECFF-F428-49ED-873B-904D663D165D}"/>
                    </a:ext>
                  </a:extLst>
                </p:cNvPr>
                <p:cNvSpPr txBox="1"/>
                <p:nvPr/>
              </p:nvSpPr>
              <p:spPr>
                <a:xfrm>
                  <a:off x="3122644" y="1809464"/>
                  <a:ext cx="270785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𝑙</m:t>
                        </m:r>
                      </m:oMath>
                    </m:oMathPara>
                  </a14:m>
                  <a:endParaRPr lang="en-GB" dirty="0">
                    <a:solidFill>
                      <a:schemeClr val="accent6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C325ECFF-F428-49ED-873B-904D663D165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122644" y="1809464"/>
                  <a:ext cx="270785" cy="369332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8CFE7E5-1FFB-41C0-B0F1-AD4E8552D1A3}"/>
                  </a:ext>
                </a:extLst>
              </p:cNvPr>
              <p:cNvSpPr txBox="1"/>
              <p:nvPr/>
            </p:nvSpPr>
            <p:spPr>
              <a:xfrm>
                <a:off x="317960" y="2938972"/>
                <a:ext cx="10811039" cy="40011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𝑏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.: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    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𝑙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𝑙</m:t>
                    </m:r>
                  </m:oMath>
                </a14:m>
                <a:endParaRPr lang="en-GB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68CFE7E5-1FFB-41C0-B0F1-AD4E8552D1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960" y="2938972"/>
                <a:ext cx="10811039" cy="400110"/>
              </a:xfrm>
              <a:prstGeom prst="rect">
                <a:avLst/>
              </a:prstGeom>
              <a:blipFill>
                <a:blip r:embed="rId5"/>
                <a:stretch>
                  <a:fillRect t="-6061" b="-27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C4FA31-CEE6-4643-AA6D-B3EBC19D1BEF}"/>
                  </a:ext>
                </a:extLst>
              </p:cNvPr>
              <p:cNvSpPr txBox="1"/>
              <p:nvPr/>
            </p:nvSpPr>
            <p:spPr>
              <a:xfrm>
                <a:off x="317960" y="3463888"/>
                <a:ext cx="10703826" cy="5579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 smtClean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sz="18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18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sz="1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sz="18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54C4FA31-CEE6-4643-AA6D-B3EBC19D1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7960" y="3463888"/>
                <a:ext cx="10703826" cy="55797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Rectangle 29">
            <a:extLst>
              <a:ext uri="{FF2B5EF4-FFF2-40B4-BE49-F238E27FC236}">
                <a16:creationId xmlns:a16="http://schemas.microsoft.com/office/drawing/2014/main" id="{53C35F4E-BBCB-4EB2-96B1-32DB18E4E2DC}"/>
              </a:ext>
            </a:extLst>
          </p:cNvPr>
          <p:cNvSpPr/>
          <p:nvPr/>
        </p:nvSpPr>
        <p:spPr>
          <a:xfrm>
            <a:off x="282393" y="2263804"/>
            <a:ext cx="4359325" cy="604709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366AC3E-D409-4447-8A95-F4E6015197C9}"/>
              </a:ext>
            </a:extLst>
          </p:cNvPr>
          <p:cNvSpPr txBox="1"/>
          <p:nvPr/>
        </p:nvSpPr>
        <p:spPr>
          <a:xfrm>
            <a:off x="4265646" y="2850405"/>
            <a:ext cx="122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(1)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70AF16F-D617-432A-9276-C59D5D7BE26D}"/>
              </a:ext>
            </a:extLst>
          </p:cNvPr>
          <p:cNvSpPr/>
          <p:nvPr/>
        </p:nvSpPr>
        <p:spPr>
          <a:xfrm>
            <a:off x="6892744" y="3438358"/>
            <a:ext cx="3255464" cy="604709"/>
          </a:xfrm>
          <a:prstGeom prst="rect">
            <a:avLst/>
          </a:prstGeom>
          <a:noFill/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2F04232-7434-4B60-96E0-64E1B9E1CA61}"/>
              </a:ext>
            </a:extLst>
          </p:cNvPr>
          <p:cNvSpPr txBox="1"/>
          <p:nvPr/>
        </p:nvSpPr>
        <p:spPr>
          <a:xfrm>
            <a:off x="10148208" y="3518919"/>
            <a:ext cx="1221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(2)</a:t>
            </a:r>
            <a:endParaRPr lang="en-GB" dirty="0">
              <a:solidFill>
                <a:srgbClr val="00B05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A9179C-3BFA-4209-BA6B-008DE6A92929}"/>
                  </a:ext>
                </a:extLst>
              </p:cNvPr>
              <p:cNvSpPr txBox="1"/>
              <p:nvPr/>
            </p:nvSpPr>
            <p:spPr>
              <a:xfrm>
                <a:off x="417784" y="4367947"/>
                <a:ext cx="9395687" cy="55797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>
                    <a:solidFill>
                      <a:srgbClr val="FF0000"/>
                    </a:solidFill>
                  </a:rPr>
                  <a:t>(1) </a:t>
                </a:r>
                <a:r>
                  <a:rPr lang="en-US" dirty="0"/>
                  <a:t>+ </a:t>
                </a:r>
                <a:r>
                  <a:rPr lang="en-US" dirty="0">
                    <a:solidFill>
                      <a:srgbClr val="00B050"/>
                    </a:solidFill>
                  </a:rPr>
                  <a:t>(2)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</m:t>
                            </m:r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</m:sup>
                    </m:sSup>
                    <m:r>
                      <m:rPr>
                        <m:nor/>
                      </m:rPr>
                      <a:rPr lang="en-US" dirty="0"/>
                      <m:t> </m:t>
                    </m:r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</m:t>
                        </m:r>
                      </m:den>
                    </m:f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i="1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f>
                                    <m:f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num>
                                    <m:den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𝑙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𝑙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AA9179C-3BFA-4209-BA6B-008DE6A9292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7784" y="4367947"/>
                <a:ext cx="9395687" cy="557973"/>
              </a:xfrm>
              <a:prstGeom prst="rect">
                <a:avLst/>
              </a:prstGeom>
              <a:blipFill>
                <a:blip r:embed="rId7"/>
                <a:stretch>
                  <a:fillRect l="-58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708F761-F5DF-4F6C-A067-F0CB0023403C}"/>
              </a:ext>
            </a:extLst>
          </p:cNvPr>
          <p:cNvCxnSpPr>
            <a:cxnSpLocks/>
            <a:stCxn id="58" idx="1"/>
            <a:endCxn id="61" idx="1"/>
          </p:cNvCxnSpPr>
          <p:nvPr/>
        </p:nvCxnSpPr>
        <p:spPr>
          <a:xfrm flipH="1" flipV="1">
            <a:off x="3580469" y="4956026"/>
            <a:ext cx="3053694" cy="18729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Left Brace 57">
            <a:extLst>
              <a:ext uri="{FF2B5EF4-FFF2-40B4-BE49-F238E27FC236}">
                <a16:creationId xmlns:a16="http://schemas.microsoft.com/office/drawing/2014/main" id="{7ACB12DC-8A68-48D9-8BC9-F16FF87616F0}"/>
              </a:ext>
            </a:extLst>
          </p:cNvPr>
          <p:cNvSpPr/>
          <p:nvPr/>
        </p:nvSpPr>
        <p:spPr>
          <a:xfrm rot="16200000">
            <a:off x="6543049" y="4397863"/>
            <a:ext cx="129843" cy="1023940"/>
          </a:xfrm>
          <a:prstGeom prst="leftBrace">
            <a:avLst>
              <a:gd name="adj1" fmla="val 26373"/>
              <a:gd name="adj2" fmla="val 52558"/>
            </a:avLst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Left Brace 60">
            <a:extLst>
              <a:ext uri="{FF2B5EF4-FFF2-40B4-BE49-F238E27FC236}">
                <a16:creationId xmlns:a16="http://schemas.microsoft.com/office/drawing/2014/main" id="{AD1C57CD-1AB8-4415-9A92-69F77F940000}"/>
              </a:ext>
            </a:extLst>
          </p:cNvPr>
          <p:cNvSpPr/>
          <p:nvPr/>
        </p:nvSpPr>
        <p:spPr>
          <a:xfrm rot="5400000">
            <a:off x="3540034" y="4211527"/>
            <a:ext cx="165515" cy="1654513"/>
          </a:xfrm>
          <a:prstGeom prst="leftBrace">
            <a:avLst>
              <a:gd name="adj1" fmla="val 26373"/>
              <a:gd name="adj2" fmla="val 52558"/>
            </a:avLst>
          </a:prstGeom>
          <a:ln>
            <a:solidFill>
              <a:schemeClr val="accent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550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8374C-5D6D-4DFF-A5D6-ED6B389D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98677" y="6362378"/>
            <a:ext cx="4572000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4F8EB-6839-41CE-ACE2-56E4A890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9DE9F5-6316-40EB-9AA9-143B8CE4D27F}"/>
              </a:ext>
            </a:extLst>
          </p:cNvPr>
          <p:cNvSpPr txBox="1"/>
          <p:nvPr/>
        </p:nvSpPr>
        <p:spPr>
          <a:xfrm>
            <a:off x="4965031" y="811511"/>
            <a:ext cx="1676401" cy="46166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err="1"/>
              <a:t>CAx</a:t>
            </a:r>
            <a:endParaRPr lang="fr-FR" sz="2400" b="1" dirty="0"/>
          </a:p>
        </p:txBody>
      </p:sp>
      <p:cxnSp>
        <p:nvCxnSpPr>
          <p:cNvPr id="7" name="Connector: Elbow 6">
            <a:extLst>
              <a:ext uri="{FF2B5EF4-FFF2-40B4-BE49-F238E27FC236}">
                <a16:creationId xmlns:a16="http://schemas.microsoft.com/office/drawing/2014/main" id="{8AE1B3BB-5980-4D80-A159-B4775B540CF1}"/>
              </a:ext>
            </a:extLst>
          </p:cNvPr>
          <p:cNvCxnSpPr>
            <a:cxnSpLocks/>
            <a:stCxn id="6" idx="2"/>
            <a:endCxn id="10" idx="0"/>
          </p:cNvCxnSpPr>
          <p:nvPr/>
        </p:nvCxnSpPr>
        <p:spPr>
          <a:xfrm rot="5400000">
            <a:off x="4027912" y="97088"/>
            <a:ext cx="599232" cy="2951409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47AA48EE-E62A-43D6-B92E-E8A8764F34DA}"/>
              </a:ext>
            </a:extLst>
          </p:cNvPr>
          <p:cNvSpPr/>
          <p:nvPr/>
        </p:nvSpPr>
        <p:spPr>
          <a:xfrm>
            <a:off x="7114397" y="1880037"/>
            <a:ext cx="37994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Computer-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Aided</a:t>
            </a:r>
            <a:endParaRPr lang="fr-FR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Manufacturing</a:t>
            </a:r>
            <a:endParaRPr lang="fr-FR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/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(CAM)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86B9294-A52F-4CA1-812F-E81BD6091D35}"/>
              </a:ext>
            </a:extLst>
          </p:cNvPr>
          <p:cNvSpPr/>
          <p:nvPr/>
        </p:nvSpPr>
        <p:spPr>
          <a:xfrm>
            <a:off x="1485418" y="1872408"/>
            <a:ext cx="273280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Computer-</a:t>
            </a:r>
            <a:r>
              <a:rPr lang="fr-FR" dirty="0" err="1">
                <a:solidFill>
                  <a:srgbClr val="000000"/>
                </a:solidFill>
                <a:latin typeface="Arial" panose="020B0604020202020204" pitchFamily="34" charset="0"/>
              </a:rPr>
              <a:t>Aided</a:t>
            </a:r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 Design </a:t>
            </a:r>
          </a:p>
          <a:p>
            <a:pPr algn="ctr"/>
            <a:r>
              <a:rPr lang="fr-FR" dirty="0">
                <a:solidFill>
                  <a:srgbClr val="000000"/>
                </a:solidFill>
                <a:latin typeface="Arial" panose="020B0604020202020204" pitchFamily="34" charset="0"/>
              </a:rPr>
              <a:t>(CAD)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A76D0A9-E9AB-480B-9BB5-A2EC32EFF85E}"/>
              </a:ext>
            </a:extLst>
          </p:cNvPr>
          <p:cNvSpPr/>
          <p:nvPr/>
        </p:nvSpPr>
        <p:spPr>
          <a:xfrm>
            <a:off x="4246132" y="1880038"/>
            <a:ext cx="3510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Computer-Aided Engineering</a:t>
            </a:r>
          </a:p>
          <a:p>
            <a:pPr algn="ctr"/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(CAE – e.g. </a:t>
            </a:r>
            <a:r>
              <a:rPr lang="en-GB" b="1" dirty="0">
                <a:solidFill>
                  <a:srgbClr val="000000"/>
                </a:solidFill>
                <a:latin typeface="Arial" panose="020B0604020202020204" pitchFamily="34" charset="0"/>
              </a:rPr>
              <a:t>FEA</a:t>
            </a: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, CFD)</a:t>
            </a:r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375DB6FE-C5DB-4122-AA1F-3161F184D14D}"/>
              </a:ext>
            </a:extLst>
          </p:cNvPr>
          <p:cNvCxnSpPr>
            <a:cxnSpLocks/>
            <a:stCxn id="6" idx="2"/>
          </p:cNvCxnSpPr>
          <p:nvPr/>
        </p:nvCxnSpPr>
        <p:spPr>
          <a:xfrm rot="16200000" flipH="1">
            <a:off x="5495659" y="1580749"/>
            <a:ext cx="621884" cy="673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0D24CC6C-F921-4B62-9697-DBAD0E05B8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796"/>
          <a:stretch/>
        </p:blipFill>
        <p:spPr>
          <a:xfrm rot="16200000">
            <a:off x="1592666" y="3770275"/>
            <a:ext cx="2692959" cy="144786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54C9766-2C26-43E1-AD0A-E4FC6003522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9642" r="48422" b="14990"/>
          <a:stretch/>
        </p:blipFill>
        <p:spPr>
          <a:xfrm>
            <a:off x="4747413" y="3147728"/>
            <a:ext cx="1562967" cy="2715103"/>
          </a:xfrm>
          <a:prstGeom prst="rect">
            <a:avLst/>
          </a:prstGeom>
        </p:spPr>
      </p:pic>
      <p:pic>
        <p:nvPicPr>
          <p:cNvPr id="15" name="Picture 4" descr="Untitled">
            <a:extLst>
              <a:ext uri="{FF2B5EF4-FFF2-40B4-BE49-F238E27FC236}">
                <a16:creationId xmlns:a16="http://schemas.microsoft.com/office/drawing/2014/main" id="{9809BEC0-795C-48AE-8D6A-B9BCDFB4C4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3905" y="3495925"/>
            <a:ext cx="2740422" cy="2018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3" name="Connector: Elbow 22">
            <a:extLst>
              <a:ext uri="{FF2B5EF4-FFF2-40B4-BE49-F238E27FC236}">
                <a16:creationId xmlns:a16="http://schemas.microsoft.com/office/drawing/2014/main" id="{FA10ADA3-1926-426B-9316-B9FAEDD1D354}"/>
              </a:ext>
            </a:extLst>
          </p:cNvPr>
          <p:cNvCxnSpPr>
            <a:cxnSpLocks/>
            <a:stCxn id="6" idx="2"/>
            <a:endCxn id="9" idx="0"/>
          </p:cNvCxnSpPr>
          <p:nvPr/>
        </p:nvCxnSpPr>
        <p:spPr>
          <a:xfrm rot="16200000" flipH="1">
            <a:off x="7105244" y="-28836"/>
            <a:ext cx="606861" cy="321088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14B7172-C59E-408D-BC7D-8C4F51EAA5AA}"/>
              </a:ext>
            </a:extLst>
          </p:cNvPr>
          <p:cNvSpPr txBox="1">
            <a:spLocks/>
          </p:cNvSpPr>
          <p:nvPr/>
        </p:nvSpPr>
        <p:spPr>
          <a:xfrm>
            <a:off x="100107" y="1011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Computer-</a:t>
            </a:r>
            <a:r>
              <a:rPr lang="fr-FR" sz="4000" dirty="0" err="1"/>
              <a:t>Aided</a:t>
            </a:r>
            <a:r>
              <a:rPr lang="fr-FR" sz="4000" dirty="0"/>
              <a:t> Technologies (</a:t>
            </a:r>
            <a:r>
              <a:rPr lang="fr-FR" sz="4000" dirty="0" err="1"/>
              <a:t>CAx</a:t>
            </a:r>
            <a:r>
              <a:rPr lang="fr-FR" sz="40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790680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842788C-6D6A-4CA6-9A9F-7C4D01AF91A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56025" y="837488"/>
                <a:ext cx="11265861" cy="2760291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/>
                  <a:t>Deformation matrix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</m:d>
                  </m:oMath>
                </a14:m>
                <a:br>
                  <a:rPr lang="fr-FR" sz="2000" dirty="0"/>
                </a:br>
                <a:br>
                  <a:rPr lang="fr-FR" sz="2000" dirty="0"/>
                </a:br>
                <a:r>
                  <a:rPr lang="fr-FR" sz="2000" dirty="0" err="1"/>
                  <a:t>Applying</a:t>
                </a:r>
                <a:r>
                  <a:rPr lang="fr-FR" sz="2000" dirty="0"/>
                  <a:t> </a:t>
                </a:r>
                <a:r>
                  <a:rPr lang="fr-FR" sz="2000" dirty="0" err="1"/>
                  <a:t>principle</a:t>
                </a:r>
                <a:r>
                  <a:rPr lang="fr-FR" sz="2000" dirty="0"/>
                  <a:t> of </a:t>
                </a:r>
                <a:r>
                  <a:rPr lang="fr-FR" sz="2000" dirty="0" err="1"/>
                  <a:t>virtual</a:t>
                </a:r>
                <a:r>
                  <a:rPr lang="fr-FR" sz="2000" dirty="0"/>
                  <a:t> </a:t>
                </a:r>
                <a:r>
                  <a:rPr lang="fr-FR" sz="2000" dirty="0" err="1"/>
                  <a:t>works</a:t>
                </a:r>
                <a:r>
                  <a:rPr lang="fr-FR" sz="2000" dirty="0"/>
                  <a:t>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US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sz="2000" i="1"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  <m:sup/>
                      <m:e>
                        <m:sSup>
                          <m:sSup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["/>
                                <m:endChr m:val="]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𝐵</m:t>
                                </m:r>
                              </m:e>
                            </m:d>
                          </m:e>
                          <m:sup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p>
                        </m:sSup>
                        <m:d>
                          <m:dPr>
                            <m:begChr m:val="["/>
                            <m:endChr m:val="]"/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𝐷</m:t>
                            </m:r>
                          </m:e>
                        </m:d>
                      </m:e>
                    </m:nary>
                    <m:d>
                      <m:dPr>
                        <m:begChr m:val="["/>
                        <m:endChr m:val="]"/>
                        <m:ctrlPr>
                          <a:rPr lang="en-US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</m:d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𝑑𝑉</m:t>
                    </m:r>
                  </m:oMath>
                </a14:m>
                <a:endParaRPr lang="fr-FR" sz="20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9842788C-6D6A-4CA6-9A9F-7C4D01AF91A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56025" y="837488"/>
                <a:ext cx="11265861" cy="2760291"/>
              </a:xfrm>
              <a:blipFill>
                <a:blip r:embed="rId2"/>
                <a:stretch>
                  <a:fillRect l="-9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8374C-5D6D-4DFF-A5D6-ED6B389D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54295" y="6362378"/>
            <a:ext cx="4930924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4F8EB-6839-41CE-ACE2-56E4A890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6478A64B-5E91-493F-A882-F183C05AE8F4}"/>
              </a:ext>
            </a:extLst>
          </p:cNvPr>
          <p:cNvSpPr txBox="1">
            <a:spLocks/>
          </p:cNvSpPr>
          <p:nvPr/>
        </p:nvSpPr>
        <p:spPr>
          <a:xfrm>
            <a:off x="124294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 fontScale="750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/>
              <a:t>Calculation of the </a:t>
            </a:r>
            <a:r>
              <a:rPr lang="fr-FR" dirty="0" err="1"/>
              <a:t>element</a:t>
            </a:r>
            <a:r>
              <a:rPr lang="fr-FR" dirty="0"/>
              <a:t> </a:t>
            </a:r>
            <a:r>
              <a:rPr lang="fr-FR" dirty="0" err="1"/>
              <a:t>stiffness</a:t>
            </a:r>
            <a:r>
              <a:rPr lang="fr-FR" dirty="0"/>
              <a:t> matrix</a:t>
            </a:r>
          </a:p>
        </p:txBody>
      </p:sp>
    </p:spTree>
    <p:extLst>
      <p:ext uri="{BB962C8B-B14F-4D97-AF65-F5344CB8AC3E}">
        <p14:creationId xmlns:p14="http://schemas.microsoft.com/office/powerpoint/2010/main" val="32368780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DCF58B9-7F0E-461F-91B6-897F3257F8B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70435E-7DC8-476D-AF8E-27DE233E00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E276EB-C6CD-416B-81D4-75778FD85693}"/>
              </a:ext>
            </a:extLst>
          </p:cNvPr>
          <p:cNvSpPr/>
          <p:nvPr/>
        </p:nvSpPr>
        <p:spPr>
          <a:xfrm>
            <a:off x="319730" y="182414"/>
            <a:ext cx="6750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en-GB" sz="3600" b="1" dirty="0"/>
              <a:t>Implicit and Explicit Problems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73BE7D-C9DE-4632-8169-3A7A800A7745}"/>
              </a:ext>
            </a:extLst>
          </p:cNvPr>
          <p:cNvSpPr txBox="1"/>
          <p:nvPr/>
        </p:nvSpPr>
        <p:spPr>
          <a:xfrm>
            <a:off x="539261" y="986097"/>
            <a:ext cx="11652739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Implicit analysis 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- aim to solve the unknowns {x} through matrix inversion</a:t>
            </a:r>
            <a:r>
              <a:rPr lang="en-GB" sz="1600" dirty="0">
                <a:solidFill>
                  <a:schemeClr val="accent6"/>
                </a:solidFill>
              </a:rPr>
              <a:t>.</a:t>
            </a:r>
          </a:p>
          <a:p>
            <a:r>
              <a:rPr lang="en-GB" sz="1600" dirty="0">
                <a:solidFill>
                  <a:schemeClr val="accent6"/>
                </a:solidFill>
              </a:rPr>
              <a:t> - in nonlinear problems - the solution is obtained in a number of steps and the solution for the current step is based on the 	solution from the previous step. </a:t>
            </a:r>
          </a:p>
          <a:p>
            <a:r>
              <a:rPr lang="en-GB" sz="1600" dirty="0">
                <a:solidFill>
                  <a:schemeClr val="accent6"/>
                </a:solidFill>
              </a:rPr>
              <a:t> - for large models - inverting the matrix is highly expensive and will require advanced iterative solvers </a:t>
            </a:r>
          </a:p>
          <a:p>
            <a:r>
              <a:rPr lang="en-GB" sz="1600" dirty="0">
                <a:solidFill>
                  <a:schemeClr val="accent6"/>
                </a:solidFill>
              </a:rPr>
              <a:t>	- these solutions are unconditionally stable and facilitate larger time steps. </a:t>
            </a:r>
          </a:p>
          <a:p>
            <a:r>
              <a:rPr lang="en-GB" sz="1600" b="1" dirty="0">
                <a:solidFill>
                  <a:schemeClr val="accent6"/>
                </a:solidFill>
              </a:rPr>
              <a:t>Despite this advantage, the implicit methods can be extremely time-consuming when solving dynamic and nonlinear problems.</a:t>
            </a:r>
            <a:endParaRPr lang="en-US" sz="1600" b="1" dirty="0">
              <a:solidFill>
                <a:schemeClr val="accent6"/>
              </a:solidFill>
            </a:endParaRPr>
          </a:p>
          <a:p>
            <a:r>
              <a:rPr lang="en-US" dirty="0"/>
              <a:t>	 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179974-977B-45BC-894D-C694E6D21E93}"/>
              </a:ext>
            </a:extLst>
          </p:cNvPr>
          <p:cNvSpPr txBox="1"/>
          <p:nvPr/>
        </p:nvSpPr>
        <p:spPr>
          <a:xfrm>
            <a:off x="539262" y="3297886"/>
            <a:ext cx="1125415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Explicit analysis </a:t>
            </a:r>
          </a:p>
          <a:p>
            <a:r>
              <a:rPr lang="en-US" sz="1600" dirty="0">
                <a:solidFill>
                  <a:schemeClr val="accent6"/>
                </a:solidFill>
              </a:rPr>
              <a:t> - aim to solve for acceleration {x’’}</a:t>
            </a:r>
            <a:endParaRPr lang="en-GB" sz="1600" dirty="0">
              <a:solidFill>
                <a:schemeClr val="accent6"/>
              </a:solidFill>
            </a:endParaRPr>
          </a:p>
          <a:p>
            <a:r>
              <a:rPr lang="en-GB" sz="1600" dirty="0">
                <a:solidFill>
                  <a:schemeClr val="accent6"/>
                </a:solidFill>
              </a:rPr>
              <a:t> - in most cases, the mass matrix is considered as lumped </a:t>
            </a:r>
            <a:r>
              <a:rPr lang="en-GB" sz="1600" dirty="0">
                <a:solidFill>
                  <a:schemeClr val="accent6"/>
                </a:solidFill>
                <a:cs typeface="Times New Roman" panose="02020603050405020304" pitchFamily="18" charset="0"/>
              </a:rPr>
              <a:t>→ a </a:t>
            </a:r>
            <a:r>
              <a:rPr lang="en-GB" sz="1600" dirty="0">
                <a:solidFill>
                  <a:schemeClr val="accent6"/>
                </a:solidFill>
              </a:rPr>
              <a:t>diagonal matrix </a:t>
            </a:r>
            <a:r>
              <a:rPr lang="en-GB" sz="1600" dirty="0">
                <a:solidFill>
                  <a:schemeClr val="accent6"/>
                </a:solidFill>
                <a:cs typeface="Times New Roman" panose="02020603050405020304" pitchFamily="18" charset="0"/>
              </a:rPr>
              <a:t>→ inversion is straightforward </a:t>
            </a:r>
          </a:p>
          <a:p>
            <a:r>
              <a:rPr lang="en-GB" sz="1600" dirty="0">
                <a:solidFill>
                  <a:schemeClr val="accent6"/>
                </a:solidFill>
                <a:cs typeface="Times New Roman" panose="02020603050405020304" pitchFamily="18" charset="0"/>
              </a:rPr>
              <a:t> 	- once the accelerations are calculated in n</a:t>
            </a:r>
            <a:r>
              <a:rPr lang="en-GB" sz="1600" baseline="30000" dirty="0">
                <a:solidFill>
                  <a:schemeClr val="accent6"/>
                </a:solidFill>
                <a:cs typeface="Times New Roman" panose="02020603050405020304" pitchFamily="18" charset="0"/>
              </a:rPr>
              <a:t>th</a:t>
            </a:r>
            <a:r>
              <a:rPr lang="en-GB" sz="1600" dirty="0">
                <a:solidFill>
                  <a:schemeClr val="accent6"/>
                </a:solidFill>
                <a:cs typeface="Times New Roman" panose="02020603050405020304" pitchFamily="18" charset="0"/>
              </a:rPr>
              <a:t> step, the velocity at n+1/2 step and displacement at n+1 step are 	calculated</a:t>
            </a:r>
            <a:endParaRPr lang="en-GB" sz="1600" dirty="0">
              <a:solidFill>
                <a:schemeClr val="accent6"/>
              </a:solidFill>
            </a:endParaRPr>
          </a:p>
          <a:p>
            <a:r>
              <a:rPr lang="en-GB" sz="1600" dirty="0">
                <a:solidFill>
                  <a:srgbClr val="323232"/>
                </a:solidFill>
              </a:rPr>
              <a:t> - in these calculations, the scheme is not unconditionally stable and thus smaller time steps are required. </a:t>
            </a:r>
          </a:p>
          <a:p>
            <a:r>
              <a:rPr lang="en-GB" sz="1600" b="1" dirty="0">
                <a:solidFill>
                  <a:srgbClr val="323232"/>
                </a:solidFill>
              </a:rPr>
              <a:t>To be more precise, the time step in an explicit finite element analysis must be less than the Courant time step </a:t>
            </a:r>
            <a:r>
              <a:rPr lang="en-GB" sz="1600" dirty="0">
                <a:solidFill>
                  <a:srgbClr val="323232"/>
                </a:solidFill>
              </a:rPr>
              <a:t>(</a:t>
            </a:r>
            <a:r>
              <a:rPr lang="en-GB" sz="1600" i="1" dirty="0">
                <a:solidFill>
                  <a:srgbClr val="323232"/>
                </a:solidFill>
              </a:rPr>
              <a:t>the time taken by a sound wave to travel across an element</a:t>
            </a:r>
            <a:r>
              <a:rPr lang="en-GB" sz="1600" dirty="0">
                <a:solidFill>
                  <a:srgbClr val="323232"/>
                </a:solidFill>
              </a:rPr>
              <a:t>).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1270053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72CBB6-F6F0-4848-8467-25381E0744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Explicit vs </a:t>
            </a:r>
            <a:r>
              <a:rPr lang="fr-FR" dirty="0" err="1"/>
              <a:t>Implicit</a:t>
            </a:r>
            <a:endParaRPr lang="fr-FR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FB3D66A-5582-4881-9C5C-D8FA16763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B1F290-E600-415F-A201-6972B10E2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67241BD-0FA9-4885-A46B-D07CDE47CC2B}"/>
              </a:ext>
            </a:extLst>
          </p:cNvPr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>
                <a:solidFill>
                  <a:srgbClr val="002060"/>
                </a:solidFill>
              </a:rPr>
              <a:t>Explicit</a:t>
            </a:r>
            <a:r>
              <a:rPr lang="fr-FR" dirty="0">
                <a:solidFill>
                  <a:srgbClr val="0070C0"/>
                </a:solidFill>
              </a:rPr>
              <a:t>	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2A6F3A-4119-4589-92FB-E4D1022FCFC0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6320822" y="1238257"/>
            <a:ext cx="3976687" cy="3475940"/>
          </a:xfrm>
        </p:spPr>
        <p:txBody>
          <a:bodyPr/>
          <a:lstStyle/>
          <a:p>
            <a:pPr marL="0" indent="0">
              <a:buNone/>
            </a:pPr>
            <a:r>
              <a:rPr lang="fr-FR" dirty="0" err="1">
                <a:solidFill>
                  <a:srgbClr val="002060"/>
                </a:solidFill>
              </a:rPr>
              <a:t>Implicit</a:t>
            </a:r>
            <a:endParaRPr lang="fr-FR" dirty="0">
              <a:solidFill>
                <a:srgbClr val="00206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5953B62-7FF2-4DC8-ADF1-6F2B79219F38}"/>
              </a:ext>
            </a:extLst>
          </p:cNvPr>
          <p:cNvSpPr/>
          <p:nvPr/>
        </p:nvSpPr>
        <p:spPr>
          <a:xfrm>
            <a:off x="6265437" y="1851875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can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be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unconditionally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eventually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problematic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for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strongly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non-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linear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models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high memory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requirements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(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inverting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stiffnes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matrix)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relatively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inexpensive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for long duration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analysis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equations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are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coupled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matrix inversion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convergence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problem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2E9485E-4F3D-4F73-A420-E559FC5DFD9E}"/>
              </a:ext>
            </a:extLst>
          </p:cNvPr>
          <p:cNvSpPr/>
          <p:nvPr/>
        </p:nvSpPr>
        <p:spPr>
          <a:xfrm>
            <a:off x="1839157" y="1937417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robust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,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even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for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strongly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non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linear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models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low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memory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requirements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expensive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to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conduct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long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term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simulations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conditionally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stable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equations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are </a:t>
            </a: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uncoupled</a:t>
            </a:r>
            <a:endParaRPr lang="fr-FR" dirty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err="1">
                <a:solidFill>
                  <a:schemeClr val="tx1">
                    <a:lumMod val="50000"/>
                  </a:schemeClr>
                </a:solidFill>
              </a:rPr>
              <a:t>only</a:t>
            </a:r>
            <a:r>
              <a:rPr lang="fr-FR" dirty="0">
                <a:solidFill>
                  <a:schemeClr val="tx1">
                    <a:lumMod val="50000"/>
                  </a:schemeClr>
                </a:solidFill>
              </a:rPr>
              <a:t> matrix multiplication</a:t>
            </a:r>
          </a:p>
        </p:txBody>
      </p:sp>
    </p:spTree>
    <p:extLst>
      <p:ext uri="{BB962C8B-B14F-4D97-AF65-F5344CB8AC3E}">
        <p14:creationId xmlns:p14="http://schemas.microsoft.com/office/powerpoint/2010/main" val="3830434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Examples of studies performed (2)</a:t>
            </a:r>
            <a:endParaRPr lang="en-GB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23030DB-02C9-4BFB-8423-5E4F6A7FC378}" type="slidenum">
              <a:rPr lang="en-US" altLang="en-US" smtClean="0"/>
              <a:pPr/>
              <a:t>33</a:t>
            </a:fld>
            <a:endParaRPr lang="en-US" altLang="en-US"/>
          </a:p>
        </p:txBody>
      </p:sp>
      <p:sp>
        <p:nvSpPr>
          <p:cNvPr id="8" name="Rettangolo 17"/>
          <p:cNvSpPr/>
          <p:nvPr/>
        </p:nvSpPr>
        <p:spPr>
          <a:xfrm>
            <a:off x="1339613" y="1157332"/>
            <a:ext cx="3891489" cy="1351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24000" indent="-324000"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2400" b="1" dirty="0">
                <a:solidFill>
                  <a:srgbClr val="0C377B"/>
                </a:solidFill>
                <a:cs typeface="Ubuntu Light"/>
              </a:rPr>
              <a:t>Crab cavities (BE-RF)</a:t>
            </a:r>
          </a:p>
          <a:p>
            <a:pPr marL="324000" indent="-324000"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C377B"/>
                </a:solidFill>
                <a:cs typeface="Ubuntu Light"/>
              </a:rPr>
              <a:t>Studies for the </a:t>
            </a:r>
            <a:r>
              <a:rPr lang="en-GB" sz="1600" b="1" dirty="0">
                <a:solidFill>
                  <a:srgbClr val="0C377B"/>
                </a:solidFill>
                <a:cs typeface="Ubuntu Light"/>
              </a:rPr>
              <a:t>design of dressed cavities and cryomodule</a:t>
            </a:r>
            <a:r>
              <a:rPr lang="en-GB" sz="1600" dirty="0">
                <a:solidFill>
                  <a:srgbClr val="0C377B"/>
                </a:solidFill>
                <a:cs typeface="Ubuntu Light"/>
              </a:rPr>
              <a:t>, optimization of the </a:t>
            </a:r>
            <a:r>
              <a:rPr lang="en-GB" sz="1600" b="1" dirty="0">
                <a:solidFill>
                  <a:srgbClr val="0C377B"/>
                </a:solidFill>
                <a:cs typeface="Ubuntu Light"/>
              </a:rPr>
              <a:t>thermal loss balance</a:t>
            </a:r>
          </a:p>
          <a:p>
            <a:pPr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SzPct val="100000"/>
            </a:pPr>
            <a:endParaRPr lang="en-GB" sz="1600" b="1" dirty="0">
              <a:solidFill>
                <a:srgbClr val="0C377B"/>
              </a:solidFill>
              <a:cs typeface="Ubuntu Ligh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745" y="2714530"/>
            <a:ext cx="1889627" cy="1788686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358" y="2783846"/>
            <a:ext cx="1846475" cy="1719371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555" y="4573238"/>
            <a:ext cx="1626080" cy="1226224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649" y="4573238"/>
            <a:ext cx="1989722" cy="1226224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9133" y="5554414"/>
            <a:ext cx="822991" cy="24504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5822225" y="4398835"/>
            <a:ext cx="564859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24000" indent="-324000">
              <a:spcBef>
                <a:spcPts val="300"/>
              </a:spcBef>
              <a:spcAft>
                <a:spcPts val="600"/>
              </a:spcAft>
              <a:buClr>
                <a:schemeClr val="accent1"/>
              </a:buClr>
              <a:buSzPct val="100000"/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rgbClr val="0C377B"/>
                </a:solidFill>
                <a:cs typeface="Ubuntu Light"/>
              </a:rPr>
              <a:t>Explicit analyses for the </a:t>
            </a:r>
            <a:r>
              <a:rPr lang="en-GB" sz="1600" b="1" dirty="0">
                <a:solidFill>
                  <a:srgbClr val="0C377B"/>
                </a:solidFill>
                <a:cs typeface="Ubuntu Light"/>
              </a:rPr>
              <a:t>sheet metal forming </a:t>
            </a:r>
            <a:r>
              <a:rPr lang="en-GB" sz="1600" dirty="0">
                <a:solidFill>
                  <a:srgbClr val="0C377B"/>
                </a:solidFill>
                <a:cs typeface="Ubuntu Light"/>
              </a:rPr>
              <a:t>of cavity components (bowl, </a:t>
            </a:r>
            <a:r>
              <a:rPr lang="en-GB" sz="1600" dirty="0" err="1">
                <a:solidFill>
                  <a:srgbClr val="0C377B"/>
                </a:solidFill>
                <a:cs typeface="Ubuntu Light"/>
              </a:rPr>
              <a:t>diabolo</a:t>
            </a:r>
            <a:r>
              <a:rPr lang="en-GB" sz="1600" dirty="0">
                <a:solidFill>
                  <a:srgbClr val="0C377B"/>
                </a:solidFill>
                <a:cs typeface="Ubuntu Light"/>
              </a:rPr>
              <a:t>, etc.), to explore </a:t>
            </a:r>
            <a:r>
              <a:rPr lang="en-GB" sz="1600" b="1" dirty="0">
                <a:solidFill>
                  <a:srgbClr val="0C377B"/>
                </a:solidFill>
                <a:cs typeface="Ubuntu Light"/>
              </a:rPr>
              <a:t>different tool shapes and forming steps</a:t>
            </a:r>
            <a:r>
              <a:rPr lang="en-GB" sz="1600" dirty="0">
                <a:solidFill>
                  <a:srgbClr val="0C377B"/>
                </a:solidFill>
                <a:cs typeface="Ubuntu Light"/>
              </a:rPr>
              <a:t> as well as predict the stress-strain field and thickness distribution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825477" y="2689872"/>
            <a:ext cx="1485364" cy="193027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000" tIns="27000" rIns="27000" bIns="27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2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900" dirty="0"/>
              <a:t>DQW bowl and </a:t>
            </a:r>
            <a:r>
              <a:rPr lang="en-GB" sz="900" dirty="0" err="1"/>
              <a:t>diabolo</a:t>
            </a:r>
            <a:endParaRPr lang="en-GB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91714" y="1157332"/>
            <a:ext cx="3159572" cy="21539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31395" y="2086123"/>
            <a:ext cx="2561394" cy="2097574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818781" y="1539459"/>
            <a:ext cx="1323539" cy="331526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27000" tIns="27000" rIns="27000" bIns="27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200" b="1" ker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GB" sz="900" dirty="0"/>
              <a:t>Stress on He vessel and DQW cavity</a:t>
            </a:r>
          </a:p>
        </p:txBody>
      </p:sp>
    </p:spTree>
    <p:extLst>
      <p:ext uri="{BB962C8B-B14F-4D97-AF65-F5344CB8AC3E}">
        <p14:creationId xmlns:p14="http://schemas.microsoft.com/office/powerpoint/2010/main" val="84658571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01" r="32150" b="26200"/>
          <a:stretch/>
        </p:blipFill>
        <p:spPr>
          <a:xfrm rot="5400000">
            <a:off x="6033104" y="494722"/>
            <a:ext cx="2432434" cy="272819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560082"/>
            <a:ext cx="1475656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16 November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19872" y="6601397"/>
            <a:ext cx="2246489" cy="256603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Federico Carra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02797" y="6554061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Cambria" panose="02040503050406030204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E34FFFC-032E-47CA-A3EF-1BBF4BF1D65E}" type="slidenum">
              <a:rPr lang="en-GB" smtClean="0"/>
              <a:pPr/>
              <a:t>34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1847528" y="-10780"/>
            <a:ext cx="8640960" cy="58477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b">
            <a:sp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it-IT" sz="3200" b="1" dirty="0">
                <a:solidFill>
                  <a:schemeClr val="bg1"/>
                </a:solidFill>
                <a:latin typeface="Cambria" panose="02040503050406030204" pitchFamily="18" charset="0"/>
              </a:rPr>
              <a:t>More on the TIDVG5 </a:t>
            </a:r>
            <a:r>
              <a:rPr lang="it-IT" sz="3200" b="1" dirty="0" err="1">
                <a:solidFill>
                  <a:schemeClr val="bg1"/>
                </a:solidFill>
                <a:latin typeface="Cambria" panose="02040503050406030204" pitchFamily="18" charset="0"/>
              </a:rPr>
              <a:t>study</a:t>
            </a:r>
            <a:endParaRPr lang="en-GB" sz="2000" b="1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0862" y="573995"/>
            <a:ext cx="4551029" cy="30008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b="1" dirty="0">
                <a:solidFill>
                  <a:schemeClr val="accent6"/>
                </a:solidFill>
                <a:latin typeface="Cambria" panose="02040503050406030204" pitchFamily="18" charset="0"/>
              </a:rPr>
              <a:t>Job </a:t>
            </a:r>
            <a:r>
              <a:rPr lang="en-GB" sz="2000" b="1" dirty="0">
                <a:solidFill>
                  <a:schemeClr val="accent6"/>
                </a:solidFill>
                <a:latin typeface="Cambria" panose="02040503050406030204" pitchFamily="18" charset="0"/>
              </a:rPr>
              <a:t>example</a:t>
            </a:r>
            <a:r>
              <a:rPr lang="en-GB" b="1" dirty="0">
                <a:solidFill>
                  <a:schemeClr val="accent6"/>
                </a:solidFill>
                <a:latin typeface="Cambria" panose="02040503050406030204" pitchFamily="18" charset="0"/>
              </a:rPr>
              <a:t>: TIDVG5 hipping</a:t>
            </a:r>
          </a:p>
          <a:p>
            <a:pPr marL="180000" indent="-1800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6"/>
                </a:solidFill>
                <a:latin typeface="Cambria" panose="02040503050406030204" pitchFamily="18" charset="0"/>
              </a:rPr>
              <a:t>User</a:t>
            </a:r>
            <a:r>
              <a:rPr lang="en-GB" dirty="0">
                <a:solidFill>
                  <a:schemeClr val="accent6"/>
                </a:solidFill>
                <a:latin typeface="Cambria" panose="02040503050406030204" pitchFamily="18" charset="0"/>
              </a:rPr>
              <a:t>: EN-STI</a:t>
            </a:r>
          </a:p>
          <a:p>
            <a:pPr marL="180000" indent="-1800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6"/>
                </a:solidFill>
                <a:latin typeface="Cambria" panose="02040503050406030204" pitchFamily="18" charset="0"/>
              </a:rPr>
              <a:t>Problem</a:t>
            </a:r>
            <a:r>
              <a:rPr lang="en-GB" dirty="0">
                <a:solidFill>
                  <a:schemeClr val="accent6"/>
                </a:solidFill>
                <a:latin typeface="Cambria" panose="02040503050406030204" pitchFamily="18" charset="0"/>
              </a:rPr>
              <a:t>: TIDVG5 cooling circuit bursting during hipping</a:t>
            </a:r>
          </a:p>
          <a:p>
            <a:pPr marL="180000" indent="-1800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6"/>
                </a:solidFill>
                <a:latin typeface="Cambria" panose="02040503050406030204" pitchFamily="18" charset="0"/>
              </a:rPr>
              <a:t>Method</a:t>
            </a:r>
            <a:r>
              <a:rPr lang="en-GB" dirty="0">
                <a:solidFill>
                  <a:schemeClr val="accent6"/>
                </a:solidFill>
                <a:latin typeface="Cambria" panose="02040503050406030204" pitchFamily="18" charset="0"/>
              </a:rPr>
              <a:t>: FEA (implicit + explicit)</a:t>
            </a:r>
          </a:p>
          <a:p>
            <a:pPr marL="180000" indent="-1800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6"/>
                </a:solidFill>
                <a:latin typeface="Cambria" panose="02040503050406030204" pitchFamily="18" charset="0"/>
              </a:rPr>
              <a:t>Proposed solution</a:t>
            </a:r>
            <a:r>
              <a:rPr lang="en-GB" dirty="0">
                <a:solidFill>
                  <a:schemeClr val="accent6"/>
                </a:solidFill>
                <a:latin typeface="Cambria" panose="02040503050406030204" pitchFamily="18" charset="0"/>
              </a:rPr>
              <a:t>: reduce pipe/housing gap, adapted shape of housing</a:t>
            </a:r>
          </a:p>
          <a:p>
            <a:pPr marL="180000" indent="-180000"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GB" b="1" dirty="0">
                <a:solidFill>
                  <a:schemeClr val="accent6"/>
                </a:solidFill>
                <a:latin typeface="Cambria" panose="02040503050406030204" pitchFamily="18" charset="0"/>
              </a:rPr>
              <a:t>Future developments</a:t>
            </a:r>
            <a:r>
              <a:rPr lang="en-GB" dirty="0">
                <a:solidFill>
                  <a:schemeClr val="accent6"/>
                </a:solidFill>
                <a:latin typeface="Cambria" panose="02040503050406030204" pitchFamily="18" charset="0"/>
              </a:rPr>
              <a:t>: standardize bending process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1487489" y="3784057"/>
            <a:ext cx="4636834" cy="2661349"/>
            <a:chOff x="-36511" y="3784056"/>
            <a:chExt cx="4636834" cy="2661349"/>
          </a:xfrm>
        </p:grpSpPr>
        <p:pic>
          <p:nvPicPr>
            <p:cNvPr id="9" name="LS'Dyna">
              <a:hlinkClick r:id="" action="ppaction://media"/>
            </p:cNvPr>
            <p:cNvPicPr>
              <a:picLocks noChangeAspect="1"/>
            </p:cNvPicPr>
            <p:nvPr>
              <a:videoFile r:link="rId4"/>
              <p:extLst>
                <p:ext uri="{DAA4B4D4-6D71-4841-9C94-3DE7FCFB9230}">
                  <p14:media xmlns:p14="http://schemas.microsoft.com/office/powerpoint/2010/main" r:embed="rId3"/>
                </p:ext>
              </p:extLst>
            </p:nvPr>
          </p:nvPicPr>
          <p:blipFill>
            <a:blip r:embed="rId8"/>
            <a:stretch>
              <a:fillRect/>
            </a:stretch>
          </p:blipFill>
          <p:spPr>
            <a:xfrm>
              <a:off x="-36511" y="3784056"/>
              <a:ext cx="4636834" cy="2661349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-2892" y="6109066"/>
              <a:ext cx="2181976" cy="311561"/>
            </a:xfrm>
            <a:prstGeom prst="rect">
              <a:avLst/>
            </a:prstGeom>
            <a:gradFill>
              <a:gsLst>
                <a:gs pos="0">
                  <a:srgbClr val="0000FF"/>
                </a:gs>
                <a:gs pos="71000">
                  <a:srgbClr val="7A90FE"/>
                </a:gs>
                <a:gs pos="100000">
                  <a:srgbClr val="96AFFE"/>
                </a:gs>
              </a:gsLst>
            </a:gradFill>
            <a:ln>
              <a:solidFill>
                <a:srgbClr val="0000FF"/>
              </a:solidFill>
              <a:headEnd/>
              <a:tailEnd/>
            </a:ln>
            <a:effectLst>
              <a:outerShdw blurRad="50800" dist="50800" dir="5400000" rotWithShape="0">
                <a:srgbClr val="000000">
                  <a:alpha val="37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2075" tIns="46038" rIns="92075" bIns="46038">
              <a:spAutoFit/>
            </a:bodyPr>
            <a:lstStyle>
              <a:defPPr>
                <a:defRPr lang="en-US"/>
              </a:defPPr>
              <a:lvl1pPr algn="ctr" defTabSz="457200">
                <a:lnSpc>
                  <a:spcPct val="110000"/>
                </a:lnSpc>
                <a:defRPr sz="1400" b="1">
                  <a:solidFill>
                    <a:schemeClr val="tx1"/>
                  </a:solidFill>
                </a:defRPr>
              </a:lvl1pPr>
              <a:lvl2pPr defTabSz="457200">
                <a:defRPr>
                  <a:solidFill>
                    <a:schemeClr val="lt1"/>
                  </a:solidFill>
                </a:defRPr>
              </a:lvl2pPr>
              <a:lvl3pPr defTabSz="457200">
                <a:defRPr>
                  <a:solidFill>
                    <a:schemeClr val="lt1"/>
                  </a:solidFill>
                </a:defRPr>
              </a:lvl3pPr>
              <a:lvl4pPr defTabSz="457200">
                <a:defRPr>
                  <a:solidFill>
                    <a:schemeClr val="lt1"/>
                  </a:solidFill>
                </a:defRPr>
              </a:lvl4pPr>
              <a:lvl5pPr defTabSz="457200">
                <a:defRPr>
                  <a:solidFill>
                    <a:schemeClr val="lt1"/>
                  </a:solidFill>
                </a:defRPr>
              </a:lvl5pPr>
              <a:lvl6pPr defTabSz="457200">
                <a:defRPr>
                  <a:solidFill>
                    <a:schemeClr val="lt1"/>
                  </a:solidFill>
                </a:defRPr>
              </a:lvl6pPr>
              <a:lvl7pPr defTabSz="457200">
                <a:defRPr>
                  <a:solidFill>
                    <a:schemeClr val="lt1"/>
                  </a:solidFill>
                </a:defRPr>
              </a:lvl7pPr>
              <a:lvl8pPr defTabSz="457200">
                <a:defRPr>
                  <a:solidFill>
                    <a:schemeClr val="lt1"/>
                  </a:solidFill>
                </a:defRPr>
              </a:lvl8pPr>
              <a:lvl9pPr defTabSz="457200"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dirty="0">
                  <a:solidFill>
                    <a:schemeClr val="bg1"/>
                  </a:solidFill>
                </a:rPr>
                <a:t>Pipe bending, LS-Dyna</a:t>
              </a:r>
            </a:p>
          </p:txBody>
        </p: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19502" y="940200"/>
            <a:ext cx="3868688" cy="1934344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6511541" y="1353329"/>
            <a:ext cx="3970812" cy="2004757"/>
            <a:chOff x="4559133" y="1385486"/>
            <a:chExt cx="3970812" cy="2004757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559133" y="1385486"/>
              <a:ext cx="3970812" cy="2004757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4559384" y="3049211"/>
              <a:ext cx="2181976" cy="311561"/>
            </a:xfrm>
            <a:prstGeom prst="rect">
              <a:avLst/>
            </a:prstGeom>
            <a:gradFill>
              <a:gsLst>
                <a:gs pos="0">
                  <a:srgbClr val="0000FF"/>
                </a:gs>
                <a:gs pos="71000">
                  <a:srgbClr val="7A90FE"/>
                </a:gs>
                <a:gs pos="100000">
                  <a:srgbClr val="96AFFE"/>
                </a:gs>
              </a:gsLst>
            </a:gradFill>
            <a:ln>
              <a:solidFill>
                <a:srgbClr val="0000FF"/>
              </a:solidFill>
              <a:headEnd/>
              <a:tailEnd/>
            </a:ln>
            <a:effectLst>
              <a:outerShdw blurRad="50800" dist="50800" dir="5400000" rotWithShape="0">
                <a:srgbClr val="000000">
                  <a:alpha val="37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2075" tIns="46038" rIns="92075" bIns="46038">
              <a:spAutoFit/>
            </a:bodyPr>
            <a:lstStyle>
              <a:defPPr>
                <a:defRPr lang="en-US"/>
              </a:defPPr>
              <a:lvl1pPr algn="ctr" defTabSz="457200">
                <a:lnSpc>
                  <a:spcPct val="110000"/>
                </a:lnSpc>
                <a:defRPr sz="1400" b="1">
                  <a:solidFill>
                    <a:schemeClr val="tx1"/>
                  </a:solidFill>
                </a:defRPr>
              </a:lvl1pPr>
              <a:lvl2pPr defTabSz="457200">
                <a:defRPr>
                  <a:solidFill>
                    <a:schemeClr val="lt1"/>
                  </a:solidFill>
                </a:defRPr>
              </a:lvl2pPr>
              <a:lvl3pPr defTabSz="457200">
                <a:defRPr>
                  <a:solidFill>
                    <a:schemeClr val="lt1"/>
                  </a:solidFill>
                </a:defRPr>
              </a:lvl3pPr>
              <a:lvl4pPr defTabSz="457200">
                <a:defRPr>
                  <a:solidFill>
                    <a:schemeClr val="lt1"/>
                  </a:solidFill>
                </a:defRPr>
              </a:lvl4pPr>
              <a:lvl5pPr defTabSz="457200">
                <a:defRPr>
                  <a:solidFill>
                    <a:schemeClr val="lt1"/>
                  </a:solidFill>
                </a:defRPr>
              </a:lvl5pPr>
              <a:lvl6pPr defTabSz="457200">
                <a:defRPr>
                  <a:solidFill>
                    <a:schemeClr val="lt1"/>
                  </a:solidFill>
                </a:defRPr>
              </a:lvl6pPr>
              <a:lvl7pPr defTabSz="457200">
                <a:defRPr>
                  <a:solidFill>
                    <a:schemeClr val="lt1"/>
                  </a:solidFill>
                </a:defRPr>
              </a:lvl7pPr>
              <a:lvl8pPr defTabSz="457200">
                <a:defRPr>
                  <a:solidFill>
                    <a:schemeClr val="lt1"/>
                  </a:solidFill>
                </a:defRPr>
              </a:lvl8pPr>
              <a:lvl9pPr defTabSz="457200"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dirty="0">
                  <a:solidFill>
                    <a:schemeClr val="bg1"/>
                  </a:solidFill>
                </a:rPr>
                <a:t>Hipping, 0.5 mm gap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7043390" y="1625595"/>
            <a:ext cx="3554301" cy="2169530"/>
            <a:chOff x="5265463" y="1651957"/>
            <a:chExt cx="3554301" cy="2169530"/>
          </a:xfrm>
        </p:grpSpPr>
        <p:grpSp>
          <p:nvGrpSpPr>
            <p:cNvPr id="20" name="Group 19"/>
            <p:cNvGrpSpPr/>
            <p:nvPr/>
          </p:nvGrpSpPr>
          <p:grpSpPr>
            <a:xfrm>
              <a:off x="5291665" y="1651957"/>
              <a:ext cx="3528099" cy="2169530"/>
              <a:chOff x="323528" y="1458534"/>
              <a:chExt cx="3528099" cy="2169530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323528" y="1458534"/>
                <a:ext cx="3528099" cy="216953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323528" y="3296380"/>
                <a:ext cx="2181976" cy="311561"/>
              </a:xfrm>
              <a:prstGeom prst="rect">
                <a:avLst/>
              </a:prstGeom>
              <a:gradFill>
                <a:gsLst>
                  <a:gs pos="0">
                    <a:srgbClr val="0000FF"/>
                  </a:gs>
                  <a:gs pos="71000">
                    <a:srgbClr val="7A90FE"/>
                  </a:gs>
                  <a:gs pos="100000">
                    <a:srgbClr val="96AFFE"/>
                  </a:gs>
                </a:gsLst>
              </a:gradFill>
              <a:ln>
                <a:solidFill>
                  <a:srgbClr val="0000FF"/>
                </a:solidFill>
                <a:headEnd/>
                <a:tailEnd/>
              </a:ln>
              <a:effectLst>
                <a:outerShdw blurRad="50800" dist="50800" dir="5400000" rotWithShape="0">
                  <a:srgbClr val="000000">
                    <a:alpha val="37000"/>
                  </a:srgb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wrap="square" lIns="92075" tIns="46038" rIns="92075" bIns="46038">
                <a:spAutoFit/>
              </a:bodyPr>
              <a:lstStyle>
                <a:defPPr>
                  <a:defRPr lang="en-US"/>
                </a:defPPr>
                <a:lvl1pPr algn="ctr" defTabSz="457200">
                  <a:lnSpc>
                    <a:spcPct val="110000"/>
                  </a:lnSpc>
                  <a:defRPr sz="1400" b="1">
                    <a:solidFill>
                      <a:schemeClr val="tx1"/>
                    </a:solidFill>
                  </a:defRPr>
                </a:lvl1pPr>
                <a:lvl2pPr defTabSz="457200">
                  <a:defRPr>
                    <a:solidFill>
                      <a:schemeClr val="lt1"/>
                    </a:solidFill>
                  </a:defRPr>
                </a:lvl2pPr>
                <a:lvl3pPr defTabSz="457200">
                  <a:defRPr>
                    <a:solidFill>
                      <a:schemeClr val="lt1"/>
                    </a:solidFill>
                  </a:defRPr>
                </a:lvl3pPr>
                <a:lvl4pPr defTabSz="457200">
                  <a:defRPr>
                    <a:solidFill>
                      <a:schemeClr val="lt1"/>
                    </a:solidFill>
                  </a:defRPr>
                </a:lvl4pPr>
                <a:lvl5pPr defTabSz="457200">
                  <a:defRPr>
                    <a:solidFill>
                      <a:schemeClr val="lt1"/>
                    </a:solidFill>
                  </a:defRPr>
                </a:lvl5pPr>
                <a:lvl6pPr defTabSz="457200">
                  <a:defRPr>
                    <a:solidFill>
                      <a:schemeClr val="lt1"/>
                    </a:solidFill>
                  </a:defRPr>
                </a:lvl6pPr>
                <a:lvl7pPr defTabSz="457200">
                  <a:defRPr>
                    <a:solidFill>
                      <a:schemeClr val="lt1"/>
                    </a:solidFill>
                  </a:defRPr>
                </a:lvl7pPr>
                <a:lvl8pPr defTabSz="457200">
                  <a:defRPr>
                    <a:solidFill>
                      <a:schemeClr val="lt1"/>
                    </a:solidFill>
                  </a:defRPr>
                </a:lvl8pPr>
                <a:lvl9pPr defTabSz="457200">
                  <a:defRPr>
                    <a:solidFill>
                      <a:schemeClr val="lt1"/>
                    </a:solidFill>
                  </a:defRPr>
                </a:lvl9pPr>
              </a:lstStyle>
              <a:p>
                <a:r>
                  <a:rPr lang="en-GB" dirty="0">
                    <a:solidFill>
                      <a:schemeClr val="bg1"/>
                    </a:solidFill>
                  </a:rPr>
                  <a:t>Hipping, infinite gap</a:t>
                </a:r>
              </a:p>
            </p:txBody>
          </p:sp>
        </p:grpSp>
        <p:sp>
          <p:nvSpPr>
            <p:cNvPr id="22" name="Oval 21"/>
            <p:cNvSpPr/>
            <p:nvPr/>
          </p:nvSpPr>
          <p:spPr>
            <a:xfrm>
              <a:off x="5265463" y="1993776"/>
              <a:ext cx="746697" cy="23301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Connector 9"/>
            <p:cNvCxnSpPr/>
            <p:nvPr/>
          </p:nvCxnSpPr>
          <p:spPr>
            <a:xfrm flipV="1">
              <a:off x="5917021" y="1940174"/>
              <a:ext cx="191866" cy="101745"/>
            </a:xfrm>
            <a:prstGeom prst="lin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23" name="Rectangle 22"/>
            <p:cNvSpPr/>
            <p:nvPr/>
          </p:nvSpPr>
          <p:spPr>
            <a:xfrm>
              <a:off x="6083518" y="1698397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Fracture!</a:t>
              </a:r>
              <a:endParaRPr lang="en-GB" dirty="0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809806" y="3784057"/>
            <a:ext cx="4852391" cy="2648597"/>
            <a:chOff x="4285805" y="3784056"/>
            <a:chExt cx="4852391" cy="2648597"/>
          </a:xfrm>
        </p:grpSpPr>
        <p:pic>
          <p:nvPicPr>
            <p:cNvPr id="29" name="Autodyn">
              <a:hlinkClick r:id="" action="ppaction://media"/>
            </p:cNvPr>
            <p:cNvPicPr>
              <a:picLocks noChangeAspect="1"/>
            </p:cNvPicPr>
            <p:nvPr>
              <a:vide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12"/>
            <a:stretch>
              <a:fillRect/>
            </a:stretch>
          </p:blipFill>
          <p:spPr>
            <a:xfrm>
              <a:off x="4285805" y="3784056"/>
              <a:ext cx="4852391" cy="2648597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4451805" y="6109066"/>
              <a:ext cx="2324300" cy="311561"/>
            </a:xfrm>
            <a:prstGeom prst="rect">
              <a:avLst/>
            </a:prstGeom>
            <a:gradFill>
              <a:gsLst>
                <a:gs pos="0">
                  <a:srgbClr val="0000FF"/>
                </a:gs>
                <a:gs pos="71000">
                  <a:srgbClr val="7A90FE"/>
                </a:gs>
                <a:gs pos="100000">
                  <a:srgbClr val="96AFFE"/>
                </a:gs>
              </a:gsLst>
            </a:gradFill>
            <a:ln>
              <a:solidFill>
                <a:srgbClr val="0000FF"/>
              </a:solidFill>
              <a:headEnd/>
              <a:tailEnd/>
            </a:ln>
            <a:effectLst>
              <a:outerShdw blurRad="50800" dist="50800" dir="5400000" rotWithShape="0">
                <a:srgbClr val="000000">
                  <a:alpha val="37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2075" tIns="46038" rIns="92075" bIns="46038">
              <a:spAutoFit/>
            </a:bodyPr>
            <a:lstStyle>
              <a:defPPr>
                <a:defRPr lang="en-US"/>
              </a:defPPr>
              <a:lvl1pPr algn="ctr" defTabSz="457200">
                <a:lnSpc>
                  <a:spcPct val="110000"/>
                </a:lnSpc>
                <a:defRPr sz="1400" b="1">
                  <a:solidFill>
                    <a:schemeClr val="tx1"/>
                  </a:solidFill>
                </a:defRPr>
              </a:lvl1pPr>
              <a:lvl2pPr defTabSz="457200">
                <a:defRPr>
                  <a:solidFill>
                    <a:schemeClr val="lt1"/>
                  </a:solidFill>
                </a:defRPr>
              </a:lvl2pPr>
              <a:lvl3pPr defTabSz="457200">
                <a:defRPr>
                  <a:solidFill>
                    <a:schemeClr val="lt1"/>
                  </a:solidFill>
                </a:defRPr>
              </a:lvl3pPr>
              <a:lvl4pPr defTabSz="457200">
                <a:defRPr>
                  <a:solidFill>
                    <a:schemeClr val="lt1"/>
                  </a:solidFill>
                </a:defRPr>
              </a:lvl4pPr>
              <a:lvl5pPr defTabSz="457200">
                <a:defRPr>
                  <a:solidFill>
                    <a:schemeClr val="lt1"/>
                  </a:solidFill>
                </a:defRPr>
              </a:lvl5pPr>
              <a:lvl6pPr defTabSz="457200">
                <a:defRPr>
                  <a:solidFill>
                    <a:schemeClr val="lt1"/>
                  </a:solidFill>
                </a:defRPr>
              </a:lvl6pPr>
              <a:lvl7pPr defTabSz="457200">
                <a:defRPr>
                  <a:solidFill>
                    <a:schemeClr val="lt1"/>
                  </a:solidFill>
                </a:defRPr>
              </a:lvl7pPr>
              <a:lvl8pPr defTabSz="457200">
                <a:defRPr>
                  <a:solidFill>
                    <a:schemeClr val="lt1"/>
                  </a:solidFill>
                </a:defRPr>
              </a:lvl8pPr>
              <a:lvl9pPr defTabSz="457200">
                <a:defRPr>
                  <a:solidFill>
                    <a:schemeClr val="lt1"/>
                  </a:solidFill>
                </a:defRPr>
              </a:lvl9pPr>
            </a:lstStyle>
            <a:p>
              <a:r>
                <a:rPr lang="en-GB" dirty="0">
                  <a:solidFill>
                    <a:schemeClr val="bg1"/>
                  </a:solidFill>
                </a:rPr>
                <a:t>Pipe bending, Autodyn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8136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7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  <p:video>
              <p:cMediaNode vol="80000">
                <p:cTn id="28" fill="hold" display="0">
                  <p:stCondLst>
                    <p:cond delay="indefinite"/>
                  </p:stCondLst>
                </p:cTn>
                <p:tgtEl>
                  <p:spTgt spid="2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A5B292D-71D7-4AF6-9691-C40A81ED3CF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4175" y="6362378"/>
            <a:ext cx="4709948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CDD74C-E125-4848-9039-74E8D992C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4F96BC2E-FC5D-4752-A77D-39018EFD1358}"/>
              </a:ext>
            </a:extLst>
          </p:cNvPr>
          <p:cNvCxnSpPr>
            <a:cxnSpLocks/>
          </p:cNvCxnSpPr>
          <p:nvPr/>
        </p:nvCxnSpPr>
        <p:spPr>
          <a:xfrm>
            <a:off x="2964175" y="1483382"/>
            <a:ext cx="0" cy="5469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B12F98C-091A-4E85-BFE2-5701A7AF00E4}"/>
              </a:ext>
            </a:extLst>
          </p:cNvPr>
          <p:cNvSpPr txBox="1"/>
          <p:nvPr/>
        </p:nvSpPr>
        <p:spPr>
          <a:xfrm>
            <a:off x="2257188" y="2030319"/>
            <a:ext cx="1413974" cy="584775"/>
          </a:xfrm>
          <a:prstGeom prst="rect">
            <a:avLst/>
          </a:prstGeom>
          <a:ln w="28575">
            <a:solidFill>
              <a:srgbClr val="4D4D4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b="1" dirty="0">
                <a:solidFill>
                  <a:schemeClr val="tx1">
                    <a:lumMod val="50000"/>
                  </a:schemeClr>
                </a:solidFill>
              </a:rPr>
              <a:t>Design and </a:t>
            </a:r>
            <a:r>
              <a:rPr lang="fr-FR" sz="1600" b="1" dirty="0" err="1">
                <a:solidFill>
                  <a:schemeClr val="tx1">
                    <a:lumMod val="50000"/>
                  </a:schemeClr>
                </a:solidFill>
              </a:rPr>
              <a:t>Analysis</a:t>
            </a:r>
            <a:r>
              <a:rPr lang="fr-FR" sz="1600" b="1" dirty="0">
                <a:solidFill>
                  <a:schemeClr val="tx1">
                    <a:lumMod val="50000"/>
                  </a:schemeClr>
                </a:solidFill>
              </a:rPr>
              <a:t>*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8B31897-3624-4EED-B6FB-16A8841F1587}"/>
              </a:ext>
            </a:extLst>
          </p:cNvPr>
          <p:cNvSpPr txBox="1"/>
          <p:nvPr/>
        </p:nvSpPr>
        <p:spPr>
          <a:xfrm>
            <a:off x="4227836" y="2028712"/>
            <a:ext cx="1385664" cy="584775"/>
          </a:xfrm>
          <a:prstGeom prst="rect">
            <a:avLst/>
          </a:prstGeom>
          <a:ln w="28575">
            <a:solidFill>
              <a:srgbClr val="4D4D4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50000"/>
                  </a:schemeClr>
                </a:solidFill>
              </a:rPr>
              <a:t>Virtual </a:t>
            </a:r>
            <a:r>
              <a:rPr lang="fr-FR" sz="1600" dirty="0" err="1">
                <a:solidFill>
                  <a:schemeClr val="tx1">
                    <a:lumMod val="50000"/>
                  </a:schemeClr>
                </a:solidFill>
              </a:rPr>
              <a:t>Prototyping</a:t>
            </a:r>
            <a:endParaRPr lang="fr-FR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8B9EFB4-0023-48CE-9F5B-0AAF5CF15217}"/>
              </a:ext>
            </a:extLst>
          </p:cNvPr>
          <p:cNvSpPr txBox="1"/>
          <p:nvPr/>
        </p:nvSpPr>
        <p:spPr>
          <a:xfrm>
            <a:off x="6077337" y="2028713"/>
            <a:ext cx="1413974" cy="584775"/>
          </a:xfrm>
          <a:prstGeom prst="rect">
            <a:avLst/>
          </a:prstGeom>
          <a:ln w="28575">
            <a:solidFill>
              <a:srgbClr val="4D4D4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50000"/>
                  </a:schemeClr>
                </a:solidFill>
              </a:rPr>
              <a:t>Physical </a:t>
            </a:r>
            <a:r>
              <a:rPr lang="fr-FR" sz="1600" dirty="0" err="1">
                <a:solidFill>
                  <a:schemeClr val="tx1">
                    <a:lumMod val="50000"/>
                  </a:schemeClr>
                </a:solidFill>
              </a:rPr>
              <a:t>Prototyping</a:t>
            </a:r>
            <a:endParaRPr lang="fr-FR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E1D55EC-03F9-4D5C-A44C-72160BCE1C8F}"/>
              </a:ext>
            </a:extLst>
          </p:cNvPr>
          <p:cNvSpPr txBox="1"/>
          <p:nvPr/>
        </p:nvSpPr>
        <p:spPr>
          <a:xfrm>
            <a:off x="7897437" y="2030317"/>
            <a:ext cx="1820746" cy="584775"/>
          </a:xfrm>
          <a:prstGeom prst="rect">
            <a:avLst/>
          </a:prstGeom>
          <a:ln w="28575">
            <a:solidFill>
              <a:srgbClr val="4D4D4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chemeClr val="tx1">
                    <a:lumMod val="50000"/>
                  </a:schemeClr>
                </a:solidFill>
              </a:rPr>
              <a:t>Final Product </a:t>
            </a:r>
            <a:r>
              <a:rPr lang="fr-FR" sz="1600" dirty="0" err="1">
                <a:solidFill>
                  <a:schemeClr val="tx1">
                    <a:lumMod val="50000"/>
                  </a:schemeClr>
                </a:solidFill>
              </a:rPr>
              <a:t>Testing</a:t>
            </a:r>
            <a:endParaRPr lang="fr-FR" sz="1600" dirty="0">
              <a:solidFill>
                <a:schemeClr val="tx1">
                  <a:lumMod val="50000"/>
                </a:schemeClr>
              </a:solidFill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FE2E9E8-489A-4BE0-A40E-6F69E30A248C}"/>
              </a:ext>
            </a:extLst>
          </p:cNvPr>
          <p:cNvCxnSpPr>
            <a:stCxn id="26" idx="3"/>
            <a:endCxn id="27" idx="1"/>
          </p:cNvCxnSpPr>
          <p:nvPr/>
        </p:nvCxnSpPr>
        <p:spPr>
          <a:xfrm flipV="1">
            <a:off x="3671162" y="2321100"/>
            <a:ext cx="556674" cy="160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DCBE1321-D4DA-4E2B-AE29-D51D86B46B94}"/>
              </a:ext>
            </a:extLst>
          </p:cNvPr>
          <p:cNvCxnSpPr>
            <a:cxnSpLocks/>
            <a:stCxn id="27" idx="3"/>
            <a:endCxn id="28" idx="1"/>
          </p:cNvCxnSpPr>
          <p:nvPr/>
        </p:nvCxnSpPr>
        <p:spPr>
          <a:xfrm>
            <a:off x="5613501" y="2321100"/>
            <a:ext cx="463837" cy="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F45618E-9C70-4DA0-830A-F8CDB6AFA937}"/>
              </a:ext>
            </a:extLst>
          </p:cNvPr>
          <p:cNvCxnSpPr>
            <a:cxnSpLocks/>
            <a:stCxn id="28" idx="3"/>
            <a:endCxn id="29" idx="1"/>
          </p:cNvCxnSpPr>
          <p:nvPr/>
        </p:nvCxnSpPr>
        <p:spPr>
          <a:xfrm>
            <a:off x="7491311" y="2321100"/>
            <a:ext cx="406126" cy="160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618A4F35-B6A9-44BB-9684-DEFAA6A32368}"/>
              </a:ext>
            </a:extLst>
          </p:cNvPr>
          <p:cNvSpPr txBox="1"/>
          <p:nvPr/>
        </p:nvSpPr>
        <p:spPr>
          <a:xfrm>
            <a:off x="3221921" y="2981213"/>
            <a:ext cx="1866479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2060"/>
                </a:solidFill>
              </a:rPr>
              <a:t>$ </a:t>
            </a:r>
            <a:r>
              <a:rPr lang="fr-FR" sz="1600" dirty="0" err="1">
                <a:solidFill>
                  <a:srgbClr val="002060"/>
                </a:solidFill>
              </a:rPr>
              <a:t>Relatively</a:t>
            </a:r>
            <a:r>
              <a:rPr lang="fr-FR" sz="1600" dirty="0">
                <a:solidFill>
                  <a:srgbClr val="002060"/>
                </a:solidFill>
              </a:rPr>
              <a:t> cheap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4F7F95E-B7CD-4DA2-89A2-3F8F3E63C67D}"/>
              </a:ext>
            </a:extLst>
          </p:cNvPr>
          <p:cNvSpPr txBox="1"/>
          <p:nvPr/>
        </p:nvSpPr>
        <p:spPr>
          <a:xfrm>
            <a:off x="4304581" y="3598425"/>
            <a:ext cx="1727743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2060"/>
                </a:solidFill>
              </a:rPr>
              <a:t>$$ Not </a:t>
            </a:r>
            <a:r>
              <a:rPr lang="fr-FR" sz="1600" dirty="0" err="1">
                <a:solidFill>
                  <a:srgbClr val="002060"/>
                </a:solidFill>
              </a:rPr>
              <a:t>so</a:t>
            </a:r>
            <a:r>
              <a:rPr lang="fr-FR" sz="1600" dirty="0">
                <a:solidFill>
                  <a:srgbClr val="002060"/>
                </a:solidFill>
              </a:rPr>
              <a:t> cheap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A653CB6-2489-4630-9863-96BBF95A3784}"/>
              </a:ext>
            </a:extLst>
          </p:cNvPr>
          <p:cNvSpPr txBox="1"/>
          <p:nvPr/>
        </p:nvSpPr>
        <p:spPr>
          <a:xfrm>
            <a:off x="4920668" y="4190647"/>
            <a:ext cx="2120896" cy="338554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dirty="0">
                <a:solidFill>
                  <a:srgbClr val="002060"/>
                </a:solidFill>
              </a:rPr>
              <a:t>$$$ </a:t>
            </a:r>
            <a:r>
              <a:rPr lang="fr-FR" sz="1600" dirty="0" err="1">
                <a:solidFill>
                  <a:srgbClr val="002060"/>
                </a:solidFill>
              </a:rPr>
              <a:t>Really</a:t>
            </a:r>
            <a:r>
              <a:rPr lang="fr-FR" sz="1600" dirty="0">
                <a:solidFill>
                  <a:srgbClr val="002060"/>
                </a:solidFill>
              </a:rPr>
              <a:t> </a:t>
            </a:r>
            <a:r>
              <a:rPr lang="fr-FR" sz="1600" dirty="0" err="1">
                <a:solidFill>
                  <a:srgbClr val="002060"/>
                </a:solidFill>
              </a:rPr>
              <a:t>expensive</a:t>
            </a:r>
            <a:endParaRPr lang="fr-FR" sz="1600" dirty="0">
              <a:solidFill>
                <a:srgbClr val="002060"/>
              </a:solidFill>
            </a:endParaRP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09BD305-36C2-4396-B030-00B58F60B315}"/>
              </a:ext>
            </a:extLst>
          </p:cNvPr>
          <p:cNvCxnSpPr>
            <a:cxnSpLocks/>
            <a:stCxn id="29" idx="2"/>
          </p:cNvCxnSpPr>
          <p:nvPr/>
        </p:nvCxnSpPr>
        <p:spPr>
          <a:xfrm>
            <a:off x="8807810" y="2615092"/>
            <a:ext cx="0" cy="16065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Connector: Elbow 48">
            <a:extLst>
              <a:ext uri="{FF2B5EF4-FFF2-40B4-BE49-F238E27FC236}">
                <a16:creationId xmlns:a16="http://schemas.microsoft.com/office/drawing/2014/main" id="{C57AFC48-29E9-452A-8173-978DD909C83C}"/>
              </a:ext>
            </a:extLst>
          </p:cNvPr>
          <p:cNvCxnSpPr>
            <a:cxnSpLocks/>
          </p:cNvCxnSpPr>
          <p:nvPr/>
        </p:nvCxnSpPr>
        <p:spPr>
          <a:xfrm rot="10800000">
            <a:off x="3135475" y="2624730"/>
            <a:ext cx="5654863" cy="1562487"/>
          </a:xfrm>
          <a:prstGeom prst="bentConnector3">
            <a:avLst>
              <a:gd name="adj1" fmla="val 9979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or: Elbow 60">
            <a:extLst>
              <a:ext uri="{FF2B5EF4-FFF2-40B4-BE49-F238E27FC236}">
                <a16:creationId xmlns:a16="http://schemas.microsoft.com/office/drawing/2014/main" id="{C0C1D4E4-C318-4EF5-AAF9-42AD481EAB63}"/>
              </a:ext>
            </a:extLst>
          </p:cNvPr>
          <p:cNvCxnSpPr>
            <a:cxnSpLocks/>
          </p:cNvCxnSpPr>
          <p:nvPr/>
        </p:nvCxnSpPr>
        <p:spPr>
          <a:xfrm rot="10800000">
            <a:off x="3138122" y="2635408"/>
            <a:ext cx="3643777" cy="961764"/>
          </a:xfrm>
          <a:prstGeom prst="bentConnector3">
            <a:avLst>
              <a:gd name="adj1" fmla="val 99619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084E3F79-CFCF-466F-B3BF-AFCA252A2159}"/>
              </a:ext>
            </a:extLst>
          </p:cNvPr>
          <p:cNvCxnSpPr>
            <a:cxnSpLocks/>
            <a:stCxn id="28" idx="2"/>
          </p:cNvCxnSpPr>
          <p:nvPr/>
        </p:nvCxnSpPr>
        <p:spPr>
          <a:xfrm>
            <a:off x="6784324" y="2613487"/>
            <a:ext cx="0" cy="96337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02DA77A8-9566-4DB7-8D46-EA557077185B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4920668" y="2613487"/>
            <a:ext cx="0" cy="3677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Connector: Elbow 83">
            <a:extLst>
              <a:ext uri="{FF2B5EF4-FFF2-40B4-BE49-F238E27FC236}">
                <a16:creationId xmlns:a16="http://schemas.microsoft.com/office/drawing/2014/main" id="{1547185B-9C61-49E8-925E-963612249D9A}"/>
              </a:ext>
            </a:extLst>
          </p:cNvPr>
          <p:cNvCxnSpPr>
            <a:cxnSpLocks/>
            <a:stCxn id="42" idx="1"/>
          </p:cNvCxnSpPr>
          <p:nvPr/>
        </p:nvCxnSpPr>
        <p:spPr>
          <a:xfrm rot="10800000">
            <a:off x="3130022" y="2638641"/>
            <a:ext cx="91898" cy="511851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resca | acceleratingnews.web.cern.ch">
            <a:extLst>
              <a:ext uri="{FF2B5EF4-FFF2-40B4-BE49-F238E27FC236}">
                <a16:creationId xmlns:a16="http://schemas.microsoft.com/office/drawing/2014/main" id="{C36BFC6E-3AD7-40B1-824C-89D4C6966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2032" y="2952331"/>
            <a:ext cx="1677357" cy="2516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9" name="Picture 88">
            <a:extLst>
              <a:ext uri="{FF2B5EF4-FFF2-40B4-BE49-F238E27FC236}">
                <a16:creationId xmlns:a16="http://schemas.microsoft.com/office/drawing/2014/main" id="{AFE38F2E-9936-425B-85A8-81D91D0DE53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96"/>
          <a:stretch/>
        </p:blipFill>
        <p:spPr>
          <a:xfrm rot="16200000">
            <a:off x="963910" y="3579383"/>
            <a:ext cx="2712446" cy="1458343"/>
          </a:xfrm>
          <a:prstGeom prst="rect">
            <a:avLst/>
          </a:prstGeom>
        </p:spPr>
      </p:pic>
      <p:sp>
        <p:nvSpPr>
          <p:cNvPr id="99" name="TextBox 98">
            <a:extLst>
              <a:ext uri="{FF2B5EF4-FFF2-40B4-BE49-F238E27FC236}">
                <a16:creationId xmlns:a16="http://schemas.microsoft.com/office/drawing/2014/main" id="{BDFBAC0C-5D53-47F0-94A9-C74168B6A267}"/>
              </a:ext>
            </a:extLst>
          </p:cNvPr>
          <p:cNvSpPr txBox="1"/>
          <p:nvPr/>
        </p:nvSpPr>
        <p:spPr>
          <a:xfrm>
            <a:off x="1912165" y="944366"/>
            <a:ext cx="2300134" cy="523220"/>
          </a:xfrm>
          <a:prstGeom prst="rect">
            <a:avLst/>
          </a:prstGeom>
          <a:ln>
            <a:solidFill>
              <a:srgbClr val="4D4D4D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b="1" dirty="0"/>
              <a:t>CAD/CAE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433E7ABE-265F-4B71-8467-BDCC373B0BC4}"/>
              </a:ext>
            </a:extLst>
          </p:cNvPr>
          <p:cNvSpPr txBox="1"/>
          <p:nvPr/>
        </p:nvSpPr>
        <p:spPr>
          <a:xfrm>
            <a:off x="2806381" y="5582741"/>
            <a:ext cx="6894329" cy="338554"/>
          </a:xfrm>
          <a:prstGeom prst="rect">
            <a:avLst/>
          </a:prstGeom>
          <a:noFill/>
          <a:ln w="28575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1600" b="1" i="1" dirty="0">
                <a:solidFill>
                  <a:srgbClr val="002060"/>
                </a:solidFill>
              </a:rPr>
              <a:t>*The more time </a:t>
            </a:r>
            <a:r>
              <a:rPr lang="fr-FR" sz="1600" b="1" i="1" dirty="0" err="1">
                <a:solidFill>
                  <a:srgbClr val="002060"/>
                </a:solidFill>
              </a:rPr>
              <a:t>spent</a:t>
            </a:r>
            <a:r>
              <a:rPr lang="fr-FR" sz="1600" b="1" i="1" dirty="0">
                <a:solidFill>
                  <a:srgbClr val="002060"/>
                </a:solidFill>
              </a:rPr>
              <a:t> </a:t>
            </a:r>
            <a:r>
              <a:rPr lang="fr-FR" sz="1600" b="1" i="1" dirty="0" err="1">
                <a:solidFill>
                  <a:srgbClr val="002060"/>
                </a:solidFill>
              </a:rPr>
              <a:t>here</a:t>
            </a:r>
            <a:r>
              <a:rPr lang="fr-FR" sz="1600" b="1" i="1" dirty="0">
                <a:solidFill>
                  <a:srgbClr val="002060"/>
                </a:solidFill>
              </a:rPr>
              <a:t>, the </a:t>
            </a:r>
            <a:r>
              <a:rPr lang="fr-FR" sz="1600" b="1" i="1" dirty="0" err="1">
                <a:solidFill>
                  <a:srgbClr val="002060"/>
                </a:solidFill>
              </a:rPr>
              <a:t>less</a:t>
            </a:r>
            <a:r>
              <a:rPr lang="fr-FR" sz="1600" b="1" i="1" dirty="0">
                <a:solidFill>
                  <a:srgbClr val="002060"/>
                </a:solidFill>
              </a:rPr>
              <a:t> money and time </a:t>
            </a:r>
            <a:r>
              <a:rPr lang="fr-FR" sz="1600" b="1" i="1" dirty="0" err="1">
                <a:solidFill>
                  <a:srgbClr val="002060"/>
                </a:solidFill>
              </a:rPr>
              <a:t>spent</a:t>
            </a:r>
            <a:r>
              <a:rPr lang="fr-FR" sz="1600" b="1" i="1" dirty="0">
                <a:solidFill>
                  <a:srgbClr val="002060"/>
                </a:solidFill>
              </a:rPr>
              <a:t> </a:t>
            </a:r>
            <a:r>
              <a:rPr lang="fr-FR" sz="1600" b="1" i="1" dirty="0" err="1">
                <a:solidFill>
                  <a:srgbClr val="002060"/>
                </a:solidFill>
              </a:rPr>
              <a:t>later</a:t>
            </a:r>
            <a:endParaRPr lang="fr-FR" sz="1600" b="1" i="1" dirty="0">
              <a:solidFill>
                <a:srgbClr val="00206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B1728CBD-BFC9-4D97-9EB2-32346EE99947}"/>
              </a:ext>
            </a:extLst>
          </p:cNvPr>
          <p:cNvSpPr txBox="1">
            <a:spLocks/>
          </p:cNvSpPr>
          <p:nvPr/>
        </p:nvSpPr>
        <p:spPr>
          <a:xfrm>
            <a:off x="128930" y="19523"/>
            <a:ext cx="10969139" cy="940443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Computer-</a:t>
            </a:r>
            <a:r>
              <a:rPr lang="fr-FR" sz="4000" dirty="0" err="1"/>
              <a:t>Aided</a:t>
            </a:r>
            <a:r>
              <a:rPr lang="fr-FR" sz="4000" dirty="0"/>
              <a:t> Design and Engineering (CAD/CAE)</a:t>
            </a:r>
          </a:p>
        </p:txBody>
      </p:sp>
    </p:spTree>
    <p:extLst>
      <p:ext uri="{BB962C8B-B14F-4D97-AF65-F5344CB8AC3E}">
        <p14:creationId xmlns:p14="http://schemas.microsoft.com/office/powerpoint/2010/main" val="729213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66663A-8906-4EB9-9E23-72F3830F0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74834" y="6362378"/>
            <a:ext cx="4691641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AC0B57-DF6C-40EC-BE8C-30F3A22AC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D29EB4E6-5613-45E3-A26E-00988B234D86}"/>
              </a:ext>
            </a:extLst>
          </p:cNvPr>
          <p:cNvSpPr txBox="1">
            <a:spLocks/>
          </p:cNvSpPr>
          <p:nvPr/>
        </p:nvSpPr>
        <p:spPr>
          <a:xfrm>
            <a:off x="128930" y="0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CAE Fields</a:t>
            </a:r>
          </a:p>
        </p:txBody>
      </p:sp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EF9F8FA7-B12F-49C2-B0EA-5D40A1F6FC4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59527808"/>
              </p:ext>
            </p:extLst>
          </p:nvPr>
        </p:nvGraphicFramePr>
        <p:xfrm>
          <a:off x="2597920" y="401855"/>
          <a:ext cx="8423235" cy="54352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9" name="Picture 18" descr="Chart, surface chart&#10;&#10;Description automatically generated">
            <a:extLst>
              <a:ext uri="{FF2B5EF4-FFF2-40B4-BE49-F238E27FC236}">
                <a16:creationId xmlns:a16="http://schemas.microsoft.com/office/drawing/2014/main" id="{3BC9C83A-E0EC-46B3-AF80-E6B0CA8E0C3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159" y="940443"/>
            <a:ext cx="3533521" cy="2006009"/>
          </a:xfrm>
          <a:prstGeom prst="rect">
            <a:avLst/>
          </a:prstGeom>
        </p:spPr>
      </p:pic>
      <p:pic>
        <p:nvPicPr>
          <p:cNvPr id="21" name="Picture 20" descr="Diagram&#10;&#10;Description automatically generated">
            <a:extLst>
              <a:ext uri="{FF2B5EF4-FFF2-40B4-BE49-F238E27FC236}">
                <a16:creationId xmlns:a16="http://schemas.microsoft.com/office/drawing/2014/main" id="{2558456E-5AA5-494E-85AE-32AD6C860C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312" y="3262055"/>
            <a:ext cx="3389214" cy="2259476"/>
          </a:xfrm>
          <a:prstGeom prst="rect">
            <a:avLst/>
          </a:prstGeom>
        </p:spPr>
      </p:pic>
      <p:pic>
        <p:nvPicPr>
          <p:cNvPr id="23" name="Picture 22" descr="A picture containing colorful, box, kite&#10;&#10;Description automatically generated">
            <a:extLst>
              <a:ext uri="{FF2B5EF4-FFF2-40B4-BE49-F238E27FC236}">
                <a16:creationId xmlns:a16="http://schemas.microsoft.com/office/drawing/2014/main" id="{8B894130-E0FE-4000-BAB6-358F75805CC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4225" y="608205"/>
            <a:ext cx="3538467" cy="265385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A5317B99-BD7D-46E4-8FC3-42C80A295E1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589436" y="3262055"/>
            <a:ext cx="2839140" cy="2248905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9F57B6C-28F3-4A79-BF95-8DAD9BADD214}"/>
              </a:ext>
            </a:extLst>
          </p:cNvPr>
          <p:cNvSpPr/>
          <p:nvPr/>
        </p:nvSpPr>
        <p:spPr>
          <a:xfrm>
            <a:off x="623843" y="675118"/>
            <a:ext cx="5681707" cy="2461189"/>
          </a:xfrm>
          <a:prstGeom prst="rect">
            <a:avLst/>
          </a:prstGeom>
          <a:noFill/>
          <a:ln w="47625">
            <a:solidFill>
              <a:srgbClr val="00206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315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966663A-8906-4EB9-9E23-72F3830F0E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67043" y="6362378"/>
            <a:ext cx="4563453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AC0B57-DF6C-40EC-BE8C-30F3A22AC7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5CC85AA3-1425-4A78-8C8C-86749A760B2A}"/>
              </a:ext>
            </a:extLst>
          </p:cNvPr>
          <p:cNvSpPr txBox="1">
            <a:spLocks/>
          </p:cNvSpPr>
          <p:nvPr/>
        </p:nvSpPr>
        <p:spPr>
          <a:xfrm>
            <a:off x="128930" y="0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FEM Theory in a </a:t>
            </a:r>
            <a:r>
              <a:rPr lang="fr-FR" sz="4000" dirty="0" err="1"/>
              <a:t>Nutshell</a:t>
            </a:r>
            <a:endParaRPr lang="fr-FR" sz="4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2437B7-079F-4700-9807-85F4F9943C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15" y="768547"/>
            <a:ext cx="9320843" cy="5016956"/>
          </a:xfrm>
          <a:prstGeom prst="rect">
            <a:avLst/>
          </a:prstGeom>
        </p:spPr>
      </p:pic>
      <p:grpSp>
        <p:nvGrpSpPr>
          <p:cNvPr id="28" name="Group 27">
            <a:extLst>
              <a:ext uri="{FF2B5EF4-FFF2-40B4-BE49-F238E27FC236}">
                <a16:creationId xmlns:a16="http://schemas.microsoft.com/office/drawing/2014/main" id="{F8E8F60E-0752-41F2-B3BE-DD8C38726677}"/>
              </a:ext>
            </a:extLst>
          </p:cNvPr>
          <p:cNvGrpSpPr/>
          <p:nvPr/>
        </p:nvGrpSpPr>
        <p:grpSpPr>
          <a:xfrm>
            <a:off x="6366800" y="2934520"/>
            <a:ext cx="5812385" cy="1631216"/>
            <a:chOff x="6366800" y="2934520"/>
            <a:chExt cx="5812385" cy="163121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A55A032-18FA-4481-B46E-967710CB9CCB}"/>
                    </a:ext>
                  </a:extLst>
                </p:cNvPr>
                <p:cNvSpPr txBox="1"/>
                <p:nvPr/>
              </p:nvSpPr>
              <p:spPr>
                <a:xfrm>
                  <a:off x="6366800" y="2934520"/>
                  <a:ext cx="4483014" cy="1631216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endParaRPr lang="en-US" sz="2000" b="0" i="1" dirty="0">
                    <a:latin typeface="Cambria Math" panose="02040503050406030204" pitchFamily="18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  <m:d>
                          <m:dPr>
                            <m:begChr m:val="{"/>
                            <m:endChr m:val="}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d>
                      </m:oMath>
                    </m:oMathPara>
                  </a14:m>
                  <a:endParaRPr lang="en-GB" sz="2000" dirty="0"/>
                </a:p>
                <a:p>
                  <a:endParaRPr lang="en-GB" sz="20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  <m:d>
                          <m:dPr>
                            <m:begChr m:val="{"/>
                            <m:endChr m:val="}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̈"/>
                                <m:ctrlPr>
                                  <a:rPr lang="en-US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acc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  <m:d>
                          <m:dPr>
                            <m:begChr m:val="{"/>
                            <m:endChr m:val="}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̇"/>
                                <m:ctrlP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b="0" i="1" smtClean="0"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acc>
                          </m:e>
                        </m:d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  <m:d>
                          <m:dPr>
                            <m:begChr m:val="{"/>
                            <m:endChr m:val="}"/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d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{"/>
                            <m:endChr m:val="}"/>
                            <m:ctrlP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d>
                      </m:oMath>
                    </m:oMathPara>
                  </a14:m>
                  <a:endParaRPr lang="en-GB" sz="2000" dirty="0"/>
                </a:p>
                <a:p>
                  <a:endParaRPr lang="en-GB" sz="2000" dirty="0"/>
                </a:p>
              </p:txBody>
            </p:sp>
          </mc:Choice>
          <mc:Fallback xmlns=""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AA55A032-18FA-4481-B46E-967710CB9CC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66800" y="2934520"/>
                  <a:ext cx="4483014" cy="163121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CDEE150-BF53-4912-9511-EB3997C1DF0D}"/>
                </a:ext>
              </a:extLst>
            </p:cNvPr>
            <p:cNvSpPr txBox="1"/>
            <p:nvPr/>
          </p:nvSpPr>
          <p:spPr>
            <a:xfrm>
              <a:off x="8100989" y="3268480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Static problems</a:t>
              </a:r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1BCB620-106A-4041-894A-AF2E0A9929A8}"/>
                </a:ext>
              </a:extLst>
            </p:cNvPr>
            <p:cNvSpPr txBox="1"/>
            <p:nvPr/>
          </p:nvSpPr>
          <p:spPr>
            <a:xfrm>
              <a:off x="9946881" y="3865261"/>
              <a:ext cx="223230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Dynamic problems</a:t>
              </a:r>
              <a:endParaRPr lang="en-GB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9108ECA-FCF3-4EDA-BD0F-4A8864B5D2CC}"/>
              </a:ext>
            </a:extLst>
          </p:cNvPr>
          <p:cNvGrpSpPr/>
          <p:nvPr/>
        </p:nvGrpSpPr>
        <p:grpSpPr>
          <a:xfrm>
            <a:off x="6044302" y="4805441"/>
            <a:ext cx="5765493" cy="1015663"/>
            <a:chOff x="6044302" y="4805441"/>
            <a:chExt cx="5765493" cy="10156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521A00C-B066-4B79-AC24-3AFD6AA0E514}"/>
                    </a:ext>
                  </a:extLst>
                </p:cNvPr>
                <p:cNvSpPr txBox="1"/>
                <p:nvPr/>
              </p:nvSpPr>
              <p:spPr>
                <a:xfrm>
                  <a:off x="8259123" y="4805441"/>
                  <a:ext cx="3550672" cy="1015663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𝐾</m:t>
                                </m:r>
                              </m:e>
                              <m:sub>
                                <m: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20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𝐶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  <m:r>
                          <a:rPr lang="en-US" sz="2000" i="1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sz="20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𝑀</m:t>
                                </m:r>
                              </m:e>
                              <m:sub>
                                <m:r>
                                  <a:rPr lang="en-US" sz="20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en-GB" sz="2000" i="1" dirty="0">
                    <a:solidFill>
                      <a:schemeClr val="accent6"/>
                    </a:solidFill>
                  </a:endParaRPr>
                </a:p>
                <a:p>
                  <a:endParaRPr lang="en-GB" sz="2000" i="1" dirty="0">
                    <a:solidFill>
                      <a:schemeClr val="accent6"/>
                    </a:solidFill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left"/>
                      </m:oMathParaPr>
                      <m:oMath xmlns:m="http://schemas.openxmlformats.org/officeDocument/2006/math">
                        <m:d>
                          <m:dPr>
                            <m:begChr m:val="["/>
                            <m:endChr m:val="]"/>
                            <m:ctrlP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sz="2000" i="1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𝑀</m:t>
                            </m:r>
                          </m:e>
                        </m:d>
                        <m:r>
                          <a:rPr lang="en-US" sz="2000" b="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sz="2000" i="1" smtClean="0">
                            <a:solidFill>
                              <a:schemeClr val="accent6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  <m:d>
                          <m:dPr>
                            <m:ctrlPr>
                              <a:rPr lang="en-US" sz="200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acc>
                              <m:accPr>
                                <m:chr m:val="̇"/>
                                <m:ctrlPr>
                                  <a:rPr lang="en-US" sz="20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acc>
                            <m:r>
                              <a:rPr lang="en-US" sz="2000" b="0" i="1" smtClean="0">
                                <a:solidFill>
                                  <a:schemeClr val="accent6"/>
                                </a:solidFill>
                                <a:latin typeface="Cambria Math" panose="02040503050406030204" pitchFamily="18" charset="0"/>
                              </a:rPr>
                              <m:t>,</m:t>
                            </m:r>
                            <m:acc>
                              <m:accPr>
                                <m:chr m:val="̈"/>
                                <m:ctrlPr>
                                  <a:rPr lang="en-US" sz="20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sz="2000" i="1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en-GB" sz="2000" i="1" dirty="0">
                    <a:solidFill>
                      <a:schemeClr val="accent6"/>
                    </a:solidFill>
                  </a:endParaRPr>
                </a:p>
              </p:txBody>
            </p:sp>
          </mc:Choice>
          <mc:Fallback xmlns=""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2521A00C-B066-4B79-AC24-3AFD6AA0E51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59123" y="4805441"/>
                  <a:ext cx="3550672" cy="1015663"/>
                </a:xfrm>
                <a:prstGeom prst="rect">
                  <a:avLst/>
                </a:prstGeom>
                <a:blipFill>
                  <a:blip r:embed="rId5"/>
                  <a:stretch>
                    <a:fillRect b="-598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C3FF8F7-11D6-42F4-A022-4D1D9CBEA476}"/>
                </a:ext>
              </a:extLst>
            </p:cNvPr>
            <p:cNvSpPr txBox="1"/>
            <p:nvPr/>
          </p:nvSpPr>
          <p:spPr>
            <a:xfrm>
              <a:off x="6315430" y="4868611"/>
              <a:ext cx="208042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6"/>
                  </a:solidFill>
                </a:rPr>
                <a:t>Linear problems:</a:t>
              </a:r>
              <a:endParaRPr lang="en-GB" i="1" dirty="0">
                <a:solidFill>
                  <a:schemeClr val="accent6"/>
                </a:solidFill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46C15D6B-55FA-4437-AEBD-2BDF2D2EE3E2}"/>
                </a:ext>
              </a:extLst>
            </p:cNvPr>
            <p:cNvSpPr txBox="1"/>
            <p:nvPr/>
          </p:nvSpPr>
          <p:spPr>
            <a:xfrm>
              <a:off x="6044302" y="5422609"/>
              <a:ext cx="23515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>
                  <a:solidFill>
                    <a:schemeClr val="accent6"/>
                  </a:solidFill>
                </a:rPr>
                <a:t>Nonlinear problems:</a:t>
              </a:r>
              <a:endParaRPr lang="en-GB" i="1" dirty="0">
                <a:solidFill>
                  <a:schemeClr val="accent6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24874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8374C-5D6D-4DFF-A5D6-ED6B389D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5211" y="6362378"/>
            <a:ext cx="4580546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4F8EB-6839-41CE-ACE2-56E4A890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D87EBF0-30E3-41B9-BAA3-F299B0A2640F}"/>
              </a:ext>
            </a:extLst>
          </p:cNvPr>
          <p:cNvSpPr txBox="1">
            <a:spLocks/>
          </p:cNvSpPr>
          <p:nvPr/>
        </p:nvSpPr>
        <p:spPr>
          <a:xfrm>
            <a:off x="128930" y="0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FEM Theory in a </a:t>
            </a:r>
            <a:r>
              <a:rPr lang="fr-FR" sz="4000" dirty="0" err="1"/>
              <a:t>Nutshell</a:t>
            </a:r>
            <a:endParaRPr lang="fr-FR" sz="40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7B0A43-7A11-47C4-AB4D-5CECE53DBC68}"/>
              </a:ext>
            </a:extLst>
          </p:cNvPr>
          <p:cNvSpPr txBox="1"/>
          <p:nvPr/>
        </p:nvSpPr>
        <p:spPr>
          <a:xfrm>
            <a:off x="232873" y="1225390"/>
            <a:ext cx="5347531" cy="923330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alpha val="50000"/>
                </a:schemeClr>
              </a:gs>
              <a:gs pos="55000">
                <a:schemeClr val="accent4">
                  <a:lumMod val="60000"/>
                  <a:lumOff val="40000"/>
                  <a:alpha val="50000"/>
                </a:schemeClr>
              </a:gs>
              <a:gs pos="88000">
                <a:schemeClr val="accent5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99555"/>
                  <a:satMod val="155000"/>
                  <a:alpha val="50000"/>
                </a:schemeClr>
              </a:gs>
            </a:gsLst>
            <a:lin ang="5400000" scaled="1"/>
          </a:gra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n-US" dirty="0"/>
              <a:t>The displacements of all the points in a continuum under the action of external forces depends on the displacements of discrete points known as </a:t>
            </a:r>
            <a:r>
              <a:rPr lang="en-US" b="1" dirty="0"/>
              <a:t>nodes</a:t>
            </a:r>
            <a:r>
              <a:rPr lang="en-US" dirty="0"/>
              <a:t>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1047B3-F620-4F83-B1E9-BBB724E997E9}"/>
              </a:ext>
            </a:extLst>
          </p:cNvPr>
          <p:cNvSpPr txBox="1"/>
          <p:nvPr/>
        </p:nvSpPr>
        <p:spPr>
          <a:xfrm>
            <a:off x="232874" y="2782669"/>
            <a:ext cx="5347530" cy="646331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alpha val="50000"/>
                </a:schemeClr>
              </a:gs>
              <a:gs pos="55000">
                <a:schemeClr val="accent4">
                  <a:lumMod val="60000"/>
                  <a:lumOff val="40000"/>
                  <a:alpha val="50000"/>
                </a:schemeClr>
              </a:gs>
              <a:gs pos="88000">
                <a:schemeClr val="accent5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99555"/>
                  <a:satMod val="155000"/>
                  <a:alpha val="50000"/>
                </a:schemeClr>
              </a:gs>
            </a:gsLst>
            <a:lin ang="5400000" scaled="1"/>
          </a:gra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US" dirty="0"/>
              <a:t>This dependence is regulated by interpolating functions known as </a:t>
            </a:r>
            <a:r>
              <a:rPr lang="en-US" b="1" dirty="0"/>
              <a:t>shape functions.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455FE6C-DDDB-462B-AD7C-66B383C298F4}"/>
              </a:ext>
            </a:extLst>
          </p:cNvPr>
          <p:cNvSpPr txBox="1"/>
          <p:nvPr/>
        </p:nvSpPr>
        <p:spPr>
          <a:xfrm>
            <a:off x="232872" y="4481933"/>
            <a:ext cx="5347530" cy="1200329"/>
          </a:xfrm>
          <a:prstGeom prst="rect">
            <a:avLst/>
          </a:prstGeom>
          <a:gradFill>
            <a:gsLst>
              <a:gs pos="0">
                <a:schemeClr val="accent1">
                  <a:tint val="73000"/>
                  <a:satMod val="150000"/>
                  <a:alpha val="50000"/>
                </a:schemeClr>
              </a:gs>
              <a:gs pos="25000">
                <a:schemeClr val="accent1">
                  <a:tint val="96000"/>
                  <a:shade val="80000"/>
                  <a:satMod val="105000"/>
                  <a:alpha val="50000"/>
                </a:schemeClr>
              </a:gs>
              <a:gs pos="55000">
                <a:schemeClr val="accent4">
                  <a:lumMod val="60000"/>
                  <a:lumOff val="40000"/>
                  <a:alpha val="50000"/>
                </a:schemeClr>
              </a:gs>
              <a:gs pos="88000">
                <a:schemeClr val="accent5">
                  <a:lumMod val="40000"/>
                  <a:lumOff val="60000"/>
                  <a:alpha val="50000"/>
                </a:schemeClr>
              </a:gs>
              <a:gs pos="100000">
                <a:schemeClr val="accent1">
                  <a:tint val="99555"/>
                  <a:satMod val="155000"/>
                  <a:alpha val="50000"/>
                </a:schemeClr>
              </a:gs>
            </a:gsLst>
            <a:lin ang="5400000" scaled="1"/>
          </a:gradFill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To study a body with FEM, we must thus </a:t>
            </a:r>
            <a:r>
              <a:rPr lang="en-GB" b="1" dirty="0"/>
              <a:t>discretize the continuum in a finite number of elements</a:t>
            </a:r>
            <a:r>
              <a:rPr lang="en-GB" dirty="0"/>
              <a:t>, each one featuring a number of nodes which depends on the type of element chosen.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75481ADF-0617-4701-B86D-002AA2AFE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4356" y="807305"/>
            <a:ext cx="3158911" cy="28576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2F1639CE-2FA1-4FA5-B31D-4832E50DC6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4840" y="4432702"/>
            <a:ext cx="1432380" cy="144279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06595DB8-9FA7-4852-B9CC-7908B5765B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13499" y="4583984"/>
            <a:ext cx="1723365" cy="1140233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ECA1423-2433-463B-9211-8F5643C4364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91302" y="4653472"/>
            <a:ext cx="1472712" cy="985968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50E26F9-2327-42DD-84AE-00BC4CDFB95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29900" y="4653472"/>
            <a:ext cx="1562100" cy="857250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CE1471EC-1D34-45D1-BBB1-2749B079B3B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867220" y="820802"/>
            <a:ext cx="3342425" cy="2830607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D8A5C00-2C97-4617-95DA-93B1D671453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67219" y="1039781"/>
            <a:ext cx="3324781" cy="291892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54FC495E-9DC3-4F73-9D24-CBFF29A4360B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5708" b="5655"/>
          <a:stretch/>
        </p:blipFill>
        <p:spPr>
          <a:xfrm>
            <a:off x="5642694" y="1116521"/>
            <a:ext cx="3388340" cy="2753867"/>
          </a:xfrm>
          <a:prstGeom prst="rect">
            <a:avLst/>
          </a:prstGeom>
        </p:spPr>
      </p:pic>
      <p:sp>
        <p:nvSpPr>
          <p:cNvPr id="31" name="Arrow: Right 30">
            <a:extLst>
              <a:ext uri="{FF2B5EF4-FFF2-40B4-BE49-F238E27FC236}">
                <a16:creationId xmlns:a16="http://schemas.microsoft.com/office/drawing/2014/main" id="{28AB63DC-BC8B-4B17-81C1-635648CD7EF5}"/>
              </a:ext>
            </a:extLst>
          </p:cNvPr>
          <p:cNvSpPr/>
          <p:nvPr/>
        </p:nvSpPr>
        <p:spPr>
          <a:xfrm>
            <a:off x="8605615" y="1905712"/>
            <a:ext cx="709301" cy="769122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810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8374C-5D6D-4DFF-A5D6-ED6B389D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5211" y="6362378"/>
            <a:ext cx="4580546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4F8EB-6839-41CE-ACE2-56E4A890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D87EBF0-30E3-41B9-BAA3-F299B0A2640F}"/>
              </a:ext>
            </a:extLst>
          </p:cNvPr>
          <p:cNvSpPr txBox="1">
            <a:spLocks/>
          </p:cNvSpPr>
          <p:nvPr/>
        </p:nvSpPr>
        <p:spPr>
          <a:xfrm>
            <a:off x="128930" y="0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6133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000" dirty="0"/>
              <a:t>FEM Theory in a </a:t>
            </a:r>
            <a:r>
              <a:rPr lang="fr-FR" sz="4000" dirty="0" err="1"/>
              <a:t>Nutshell</a:t>
            </a:r>
            <a:endParaRPr lang="fr-FR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BB4B3F5-6CC8-4CCC-970E-3B589F5D1CE9}"/>
              </a:ext>
            </a:extLst>
          </p:cNvPr>
          <p:cNvSpPr txBox="1"/>
          <p:nvPr/>
        </p:nvSpPr>
        <p:spPr>
          <a:xfrm>
            <a:off x="5807728" y="2052942"/>
            <a:ext cx="32593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Shape functions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64E6DE0-6473-4000-82F3-6CE0491838DC}"/>
              </a:ext>
            </a:extLst>
          </p:cNvPr>
          <p:cNvSpPr txBox="1"/>
          <p:nvPr/>
        </p:nvSpPr>
        <p:spPr>
          <a:xfrm>
            <a:off x="5807728" y="3206194"/>
            <a:ext cx="36549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fr-CH" dirty="0"/>
              <a:t>Compatibility Equations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C8C45BD-4B8B-4D8D-AD0D-DEFCA3007034}"/>
              </a:ext>
            </a:extLst>
          </p:cNvPr>
          <p:cNvSpPr/>
          <p:nvPr/>
        </p:nvSpPr>
        <p:spPr>
          <a:xfrm>
            <a:off x="5374438" y="3212924"/>
            <a:ext cx="346677" cy="362602"/>
          </a:xfrm>
          <a:prstGeom prst="ellipse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B048921-2841-43C0-AE0C-24D5CB29153D}"/>
                  </a:ext>
                </a:extLst>
              </p:cNvPr>
              <p:cNvSpPr txBox="1"/>
              <p:nvPr/>
            </p:nvSpPr>
            <p:spPr>
              <a:xfrm>
                <a:off x="589844" y="2033374"/>
                <a:ext cx="4483014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B048921-2841-43C0-AE0C-24D5CB2915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44" y="2033374"/>
                <a:ext cx="4483014" cy="46166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val 8">
            <a:extLst>
              <a:ext uri="{FF2B5EF4-FFF2-40B4-BE49-F238E27FC236}">
                <a16:creationId xmlns:a16="http://schemas.microsoft.com/office/drawing/2014/main" id="{04D4B3E1-EF3F-4C1A-9977-B604A7AFD398}"/>
              </a:ext>
            </a:extLst>
          </p:cNvPr>
          <p:cNvSpPr/>
          <p:nvPr/>
        </p:nvSpPr>
        <p:spPr>
          <a:xfrm>
            <a:off x="5374438" y="2051177"/>
            <a:ext cx="346677" cy="362602"/>
          </a:xfrm>
          <a:prstGeom prst="ellipse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432413F-F52F-4061-989C-0AC4D539590F}"/>
                  </a:ext>
                </a:extLst>
              </p:cNvPr>
              <p:cNvSpPr txBox="1"/>
              <p:nvPr/>
            </p:nvSpPr>
            <p:spPr>
              <a:xfrm>
                <a:off x="589844" y="3175416"/>
                <a:ext cx="4483014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2432413F-F52F-4061-989C-0AC4D53959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44" y="3175416"/>
                <a:ext cx="4483014" cy="46166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A2F2566E-3734-48D4-A44D-ACA792961B72}"/>
              </a:ext>
            </a:extLst>
          </p:cNvPr>
          <p:cNvSpPr txBox="1"/>
          <p:nvPr/>
        </p:nvSpPr>
        <p:spPr>
          <a:xfrm>
            <a:off x="5807728" y="4324816"/>
            <a:ext cx="46437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</a:lstStyle>
          <a:p>
            <a:r>
              <a:rPr lang="fr-CH" dirty="0" err="1"/>
              <a:t>Material</a:t>
            </a:r>
            <a:r>
              <a:rPr lang="fr-CH" dirty="0"/>
              <a:t> Constitutive Law (e.g. </a:t>
            </a:r>
            <a:r>
              <a:rPr lang="fr-CH" dirty="0" err="1"/>
              <a:t>Hooke’s</a:t>
            </a:r>
            <a:r>
              <a:rPr lang="fr-CH" dirty="0"/>
              <a:t> </a:t>
            </a:r>
            <a:r>
              <a:rPr lang="fr-CH" dirty="0" err="1"/>
              <a:t>law</a:t>
            </a:r>
            <a:r>
              <a:rPr lang="fr-CH" dirty="0"/>
              <a:t>)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02B11B0-6C98-4A98-AF9B-5E06C9FE5992}"/>
              </a:ext>
            </a:extLst>
          </p:cNvPr>
          <p:cNvSpPr/>
          <p:nvPr/>
        </p:nvSpPr>
        <p:spPr>
          <a:xfrm>
            <a:off x="5374438" y="4324816"/>
            <a:ext cx="346677" cy="362602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E9AAFB-4C3A-41BC-BBAC-C7E4BFC992CA}"/>
                  </a:ext>
                </a:extLst>
              </p:cNvPr>
              <p:cNvSpPr txBox="1"/>
              <p:nvPr/>
            </p:nvSpPr>
            <p:spPr>
              <a:xfrm>
                <a:off x="589844" y="4324816"/>
                <a:ext cx="4483014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5E9AAFB-4C3A-41BC-BBAC-C7E4BFC992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9844" y="4324816"/>
                <a:ext cx="4483014" cy="461665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578817D-271C-4476-9200-A655640439E3}"/>
                  </a:ext>
                </a:extLst>
              </p:cNvPr>
              <p:cNvSpPr txBox="1"/>
              <p:nvPr/>
            </p:nvSpPr>
            <p:spPr>
              <a:xfrm>
                <a:off x="519002" y="940443"/>
                <a:ext cx="506994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FEM: solving for the nodal displacements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0578817D-271C-4476-9200-A655640439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02" y="940443"/>
                <a:ext cx="5069947" cy="369332"/>
              </a:xfrm>
              <a:prstGeom prst="rect">
                <a:avLst/>
              </a:prstGeom>
              <a:blipFill>
                <a:blip r:embed="rId6"/>
                <a:stretch>
                  <a:fillRect l="-962" t="-819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4C54B55-513E-43EB-BE00-3B6D3F4E6F0E}"/>
                  </a:ext>
                </a:extLst>
              </p:cNvPr>
              <p:cNvSpPr txBox="1"/>
              <p:nvPr/>
            </p:nvSpPr>
            <p:spPr>
              <a:xfrm>
                <a:off x="5407522" y="863162"/>
                <a:ext cx="2763706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</m:d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24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atin typeface="Cambria Math" panose="02040503050406030204" pitchFamily="18" charset="0"/>
                                </a:rPr>
                                <m:t>𝐾</m:t>
                              </m:r>
                            </m:e>
                          </m:d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begChr m:val="{"/>
                          <m:endChr m:val="}"/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</m:d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54C54B55-513E-43EB-BE00-3B6D3F4E6F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7522" y="863162"/>
                <a:ext cx="2763706" cy="46166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9" name="Group 58">
            <a:extLst>
              <a:ext uri="{FF2B5EF4-FFF2-40B4-BE49-F238E27FC236}">
                <a16:creationId xmlns:a16="http://schemas.microsoft.com/office/drawing/2014/main" id="{04E2EBC4-ED6C-4095-9D3D-35159F9E9B2B}"/>
              </a:ext>
            </a:extLst>
          </p:cNvPr>
          <p:cNvGrpSpPr/>
          <p:nvPr/>
        </p:nvGrpSpPr>
        <p:grpSpPr>
          <a:xfrm>
            <a:off x="2144995" y="5028554"/>
            <a:ext cx="7605757" cy="1095787"/>
            <a:chOff x="2256090" y="5024927"/>
            <a:chExt cx="7206621" cy="1095787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07E79372-9986-467A-BDBE-2971AEAF5EAF}"/>
                </a:ext>
              </a:extLst>
            </p:cNvPr>
            <p:cNvGrpSpPr/>
            <p:nvPr/>
          </p:nvGrpSpPr>
          <p:grpSpPr>
            <a:xfrm>
              <a:off x="2347803" y="5105051"/>
              <a:ext cx="7114908" cy="1015663"/>
              <a:chOff x="2347803" y="5105051"/>
              <a:chExt cx="7114908" cy="1015663"/>
            </a:xfrm>
          </p:grpSpPr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34A81423-5B8B-4444-ABD1-1CB0B871080D}"/>
                  </a:ext>
                </a:extLst>
              </p:cNvPr>
              <p:cNvSpPr/>
              <p:nvPr/>
            </p:nvSpPr>
            <p:spPr>
              <a:xfrm>
                <a:off x="2347803" y="5246916"/>
                <a:ext cx="346677" cy="362602"/>
              </a:xfrm>
              <a:prstGeom prst="ellipse">
                <a:avLst/>
              </a:prstGeom>
              <a:solidFill>
                <a:srgbClr val="00B05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N</a:t>
                </a:r>
              </a:p>
            </p:txBody>
          </p:sp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92DADEE1-1631-4CE7-A279-BE584B84EC4A}"/>
                  </a:ext>
                </a:extLst>
              </p:cNvPr>
              <p:cNvSpPr/>
              <p:nvPr/>
            </p:nvSpPr>
            <p:spPr>
              <a:xfrm>
                <a:off x="3099833" y="5246916"/>
                <a:ext cx="346677" cy="362602"/>
              </a:xfrm>
              <a:prstGeom prst="ellipse">
                <a:avLst/>
              </a:prstGeom>
              <a:solidFill>
                <a:srgbClr val="0070C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C</a:t>
                </a:r>
              </a:p>
            </p:txBody>
          </p:sp>
          <p:sp>
            <p:nvSpPr>
              <p:cNvPr id="22" name="Oval 21">
                <a:extLst>
                  <a:ext uri="{FF2B5EF4-FFF2-40B4-BE49-F238E27FC236}">
                    <a16:creationId xmlns:a16="http://schemas.microsoft.com/office/drawing/2014/main" id="{0EAD810B-BFBD-4994-B6A0-4520739BC6B0}"/>
                  </a:ext>
                </a:extLst>
              </p:cNvPr>
              <p:cNvSpPr/>
              <p:nvPr/>
            </p:nvSpPr>
            <p:spPr>
              <a:xfrm>
                <a:off x="3822813" y="5233414"/>
                <a:ext cx="346677" cy="362602"/>
              </a:xfrm>
              <a:prstGeom prst="ellipse">
                <a:avLst/>
              </a:prstGeom>
              <a:solidFill>
                <a:srgbClr val="FF0000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dirty="0"/>
                  <a:t>M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B03173F9-9612-4F6B-9152-C9561AEBCC1B}"/>
                  </a:ext>
                </a:extLst>
              </p:cNvPr>
              <p:cNvSpPr txBox="1"/>
              <p:nvPr/>
            </p:nvSpPr>
            <p:spPr>
              <a:xfrm>
                <a:off x="2711362" y="5166607"/>
                <a:ext cx="34253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/>
                  <a:t>+</a:t>
                </a:r>
                <a:endParaRPr lang="en-GB" sz="2800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3BD88772-E9E9-466F-9C57-0E4590FC4732}"/>
                  </a:ext>
                </a:extLst>
              </p:cNvPr>
              <p:cNvSpPr txBox="1"/>
              <p:nvPr/>
            </p:nvSpPr>
            <p:spPr>
              <a:xfrm>
                <a:off x="3446510" y="5166607"/>
                <a:ext cx="342538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800" dirty="0"/>
                  <a:t>+</a:t>
                </a:r>
                <a:endParaRPr lang="en-GB" sz="2800" dirty="0"/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14B0B2C8-344F-4E9D-BDB9-46D9A2337C82}"/>
                  </a:ext>
                </a:extLst>
              </p:cNvPr>
              <p:cNvCxnSpPr/>
              <p:nvPr/>
            </p:nvCxnSpPr>
            <p:spPr>
              <a:xfrm>
                <a:off x="4358355" y="5414715"/>
                <a:ext cx="714503" cy="13502"/>
              </a:xfrm>
              <a:prstGeom prst="straightConnector1">
                <a:avLst/>
              </a:prstGeom>
              <a:ln w="34925">
                <a:solidFill>
                  <a:schemeClr val="tx2"/>
                </a:solidFill>
                <a:tailEnd type="triangle" w="med" len="lg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37C1C019-B8B4-4D05-A36F-ED01256F14A1}"/>
                  </a:ext>
                </a:extLst>
              </p:cNvPr>
              <p:cNvSpPr txBox="1"/>
              <p:nvPr/>
            </p:nvSpPr>
            <p:spPr>
              <a:xfrm>
                <a:off x="5173914" y="5105051"/>
                <a:ext cx="428879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</a:lstStyle>
              <a:p>
                <a:r>
                  <a:rPr lang="fr-CH" sz="2000" b="1" dirty="0"/>
                  <a:t>Solution </a:t>
                </a:r>
                <a:r>
                  <a:rPr lang="fr-CH" sz="2000" b="1" dirty="0" err="1"/>
                  <a:t>known</a:t>
                </a:r>
                <a:r>
                  <a:rPr lang="fr-CH" sz="2000" b="1" dirty="0"/>
                  <a:t> in all points of the structure (not </a:t>
                </a:r>
                <a:r>
                  <a:rPr lang="fr-CH" sz="2000" b="1" dirty="0" err="1"/>
                  <a:t>only</a:t>
                </a:r>
                <a:r>
                  <a:rPr lang="fr-CH" sz="2000" b="1" dirty="0"/>
                  <a:t> at the </a:t>
                </a:r>
                <a:r>
                  <a:rPr lang="fr-CH" sz="2000" b="1" dirty="0" err="1"/>
                  <a:t>nodes</a:t>
                </a:r>
                <a:r>
                  <a:rPr lang="fr-CH" sz="2000" b="1" dirty="0"/>
                  <a:t>!)</a:t>
                </a:r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B74C297A-42EA-473C-BAF8-F6EC6760E1C6}"/>
                </a:ext>
              </a:extLst>
            </p:cNvPr>
            <p:cNvSpPr/>
            <p:nvPr/>
          </p:nvSpPr>
          <p:spPr>
            <a:xfrm>
              <a:off x="2256090" y="5024927"/>
              <a:ext cx="7050280" cy="843643"/>
            </a:xfrm>
            <a:prstGeom prst="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3DD880-A17F-474F-8560-8BB9F03534F5}"/>
                  </a:ext>
                </a:extLst>
              </p:cNvPr>
              <p:cNvSpPr txBox="1"/>
              <p:nvPr/>
            </p:nvSpPr>
            <p:spPr>
              <a:xfrm>
                <a:off x="519002" y="1369263"/>
                <a:ext cx="261543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After calculation of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r>
                  <a:rPr lang="en-GB" dirty="0"/>
                  <a:t>:</a:t>
                </a: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63DD880-A17F-474F-8560-8BB9F03534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002" y="1369263"/>
                <a:ext cx="2615431" cy="369332"/>
              </a:xfrm>
              <a:prstGeom prst="rect">
                <a:avLst/>
              </a:prstGeom>
              <a:blipFill>
                <a:blip r:embed="rId8"/>
                <a:stretch>
                  <a:fillRect l="-1865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2EE9099-BD42-4F30-9052-8B9390D218E4}"/>
                  </a:ext>
                </a:extLst>
              </p:cNvPr>
              <p:cNvSpPr txBox="1"/>
              <p:nvPr/>
            </p:nvSpPr>
            <p:spPr>
              <a:xfrm>
                <a:off x="8855342" y="91234"/>
                <a:ext cx="3336658" cy="296831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US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</m:d>
                      <m:r>
                        <a:rPr lang="en-US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S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eqArr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num>
                                      <m:den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  <m:r>
                                          <a:rPr lang="en-US" sz="1800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den>
                                    </m:f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den>
                                    </m:f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  <m:r>
                                          <a:rPr lang="en-US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den>
                                    </m:f>
                                  </m:e>
                                </m:mr>
                              </m:m>
                            </m:e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3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US" sz="18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den>
                                    </m:f>
                                  </m:e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den>
                                    </m:f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den>
                                    </m:f>
                                  </m:e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den>
                                    </m:f>
                                  </m:e>
                                </m:mr>
                                <m:mr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𝑧</m:t>
                                        </m:r>
                                      </m:den>
                                    </m:f>
                                  </m:e>
                                  <m:e>
                                    <m:r>
                                      <a:rPr lang="en-US" sz="18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  <m:e>
                                    <m:f>
                                      <m:fPr>
                                        <m:type m:val="skw"/>
                                        <m:ctrlP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</m:num>
                                      <m:den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𝜕</m:t>
                                        </m:r>
                                        <m:r>
                                          <a:rPr lang="en-US" i="1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den>
                                    </m:f>
                                  </m:e>
                                </m:mr>
                              </m:m>
                            </m:e>
                          </m:eqArr>
                        </m:e>
                      </m:d>
                    </m:oMath>
                  </m:oMathPara>
                </a14:m>
                <a:endParaRPr lang="en-US" sz="1800" b="0" dirty="0">
                  <a:ea typeface="Cambria Math" panose="02040503050406030204" pitchFamily="18" charset="0"/>
                </a:endParaRP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2EE9099-BD42-4F30-9052-8B9390D218E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5342" y="91234"/>
                <a:ext cx="3336658" cy="296831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12975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 animBg="1"/>
      <p:bldP spid="8" grpId="0" animBg="1"/>
      <p:bldP spid="9" grpId="0" animBg="1"/>
      <p:bldP spid="10" grpId="0" animBg="1"/>
      <p:bldP spid="11" grpId="0"/>
      <p:bldP spid="13" grpId="0" animBg="1"/>
      <p:bldP spid="14" grpId="0" animBg="1"/>
      <p:bldP spid="6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748374C-5D6D-4DFF-A5D6-ED6B389D06D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54295" y="6362378"/>
            <a:ext cx="4930924" cy="365125"/>
          </a:xfrm>
        </p:spPr>
        <p:txBody>
          <a:bodyPr/>
          <a:lstStyle/>
          <a:p>
            <a:r>
              <a:rPr lang="en-US"/>
              <a:t>Federico Carra (CERN, EN/MME) - 06/11/2020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64F8EB-6839-41CE-ACE2-56E4A8902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288ADFF1-3A82-4D02-9541-23D6E2A2B091}"/>
              </a:ext>
            </a:extLst>
          </p:cNvPr>
          <p:cNvSpPr txBox="1">
            <a:spLocks/>
          </p:cNvSpPr>
          <p:nvPr/>
        </p:nvSpPr>
        <p:spPr>
          <a:xfrm>
            <a:off x="124294" y="0"/>
            <a:ext cx="10969139" cy="940443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>
              <a:spcBef>
                <a:spcPct val="0"/>
              </a:spcBef>
              <a:buNone/>
              <a:defRPr kumimoji="0" sz="4000"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/>
              <a:t>Properties</a:t>
            </a:r>
            <a:r>
              <a:rPr lang="fr-FR" dirty="0"/>
              <a:t> of </a:t>
            </a:r>
            <a:r>
              <a:rPr lang="fr-FR" dirty="0" err="1"/>
              <a:t>shape</a:t>
            </a:r>
            <a:r>
              <a:rPr lang="fr-FR" dirty="0"/>
              <a:t> </a:t>
            </a:r>
            <a:r>
              <a:rPr lang="fr-FR" dirty="0" err="1"/>
              <a:t>functions</a:t>
            </a:r>
            <a:endParaRPr lang="fr-F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4B31BA7-A02D-482B-AC70-939DA2DD5746}"/>
              </a:ext>
            </a:extLst>
          </p:cNvPr>
          <p:cNvSpPr txBox="1"/>
          <p:nvPr/>
        </p:nvSpPr>
        <p:spPr>
          <a:xfrm>
            <a:off x="194135" y="967362"/>
            <a:ext cx="8040907" cy="37394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600" dirty="0"/>
              <a:t>It</a:t>
            </a:r>
            <a:r>
              <a:rPr lang="en-US" sz="1600" b="1" dirty="0"/>
              <a:t> must </a:t>
            </a:r>
            <a:r>
              <a:rPr lang="en-US" sz="1600" dirty="0"/>
              <a:t>be a continuous function, and must possess a derivative at least until to the </a:t>
            </a:r>
            <a:r>
              <a:rPr lang="en-US" sz="1600" i="1" dirty="0"/>
              <a:t>n-1</a:t>
            </a:r>
            <a:r>
              <a:rPr lang="en-US" sz="1600" dirty="0"/>
              <a:t> order required by the problem under study (</a:t>
            </a:r>
            <a:r>
              <a:rPr lang="en-US" sz="1600" i="1" dirty="0"/>
              <a:t>e.g. </a:t>
            </a:r>
            <a:r>
              <a:rPr lang="en-US" sz="1600" dirty="0"/>
              <a:t>n = 1 for a truss element, n = 2 for a beam or plane element, etc.)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600" dirty="0"/>
              <a:t>It</a:t>
            </a:r>
            <a:r>
              <a:rPr lang="en-US" sz="1600" b="1" dirty="0"/>
              <a:t> must </a:t>
            </a:r>
            <a:r>
              <a:rPr lang="en-US" sz="1600" dirty="0"/>
              <a:t>reproduce rigid motion of the element with a null deformation energy (</a:t>
            </a:r>
            <a:r>
              <a:rPr lang="en-US" sz="1600" i="1" dirty="0"/>
              <a:t>i.e. </a:t>
            </a:r>
            <a:r>
              <a:rPr lang="en-US" sz="1600" dirty="0"/>
              <a:t>in an eigenvalue problem, the rigid motion </a:t>
            </a:r>
            <a:r>
              <a:rPr lang="en-US" sz="1600" dirty="0" err="1"/>
              <a:t>d.o.f</a:t>
            </a:r>
            <a:r>
              <a:rPr lang="en-US" sz="1600" dirty="0"/>
              <a:t>. gave a null eigenvalue </a:t>
            </a:r>
            <a:r>
              <a:rPr lang="en-US" sz="1600" dirty="0">
                <a:sym typeface="Wingdings" panose="05000000000000000000" pitchFamily="2" charset="2"/>
              </a:rPr>
              <a:t> in a 3D space, for an unconstrained body there will be 6 null eigenvalues)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600" dirty="0">
                <a:sym typeface="Wingdings" panose="05000000000000000000" pitchFamily="2" charset="2"/>
              </a:rPr>
              <a:t>It</a:t>
            </a:r>
            <a:r>
              <a:rPr lang="en-US" sz="1600" b="1" dirty="0">
                <a:sym typeface="Wingdings" panose="05000000000000000000" pitchFamily="2" charset="2"/>
              </a:rPr>
              <a:t> must </a:t>
            </a:r>
            <a:r>
              <a:rPr lang="en-US" sz="1600" dirty="0">
                <a:sym typeface="Wingdings" panose="05000000000000000000" pitchFamily="2" charset="2"/>
              </a:rPr>
              <a:t>guarantee a constant deformation along the element (minimal condition when element size tends to zero)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US" sz="1600" dirty="0">
                <a:sym typeface="Wingdings" panose="05000000000000000000" pitchFamily="2" charset="2"/>
              </a:rPr>
              <a:t>It </a:t>
            </a:r>
            <a:r>
              <a:rPr lang="en-US" sz="1600" b="1" dirty="0">
                <a:sym typeface="Wingdings" panose="05000000000000000000" pitchFamily="2" charset="2"/>
              </a:rPr>
              <a:t>must</a:t>
            </a:r>
            <a:r>
              <a:rPr lang="en-US" sz="1600" dirty="0">
                <a:sym typeface="Wingdings" panose="05000000000000000000" pitchFamily="2" charset="2"/>
              </a:rPr>
              <a:t> guarantee continuity among elements (</a:t>
            </a:r>
            <a:r>
              <a:rPr lang="en-US" sz="1600" i="1" dirty="0">
                <a:sym typeface="Wingdings" panose="05000000000000000000" pitchFamily="2" charset="2"/>
              </a:rPr>
              <a:t>i.e. </a:t>
            </a:r>
            <a:r>
              <a:rPr lang="en-US" sz="1600" dirty="0">
                <a:sym typeface="Wingdings" panose="05000000000000000000" pitchFamily="2" charset="2"/>
              </a:rPr>
              <a:t>identical displacement field on a segment belonging to two adjacent elements)</a:t>
            </a: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endParaRPr lang="en-US" sz="1600" dirty="0">
              <a:sym typeface="Wingdings" panose="05000000000000000000" pitchFamily="2" charset="2"/>
            </a:endParaRPr>
          </a:p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en-GB" sz="1600" dirty="0"/>
              <a:t>It </a:t>
            </a:r>
            <a:r>
              <a:rPr lang="en-GB" sz="1600" b="1" dirty="0"/>
              <a:t>should</a:t>
            </a:r>
            <a:r>
              <a:rPr lang="en-GB" sz="1600" dirty="0"/>
              <a:t> be geometrically isotropic (</a:t>
            </a:r>
            <a:r>
              <a:rPr lang="en-GB" sz="1600" i="1" dirty="0"/>
              <a:t>i.e. </a:t>
            </a:r>
            <a:r>
              <a:rPr lang="en-GB" sz="1600" dirty="0"/>
              <a:t>displacement field is invariant </a:t>
            </a:r>
            <a:r>
              <a:rPr lang="en-GB" sz="1600" dirty="0" err="1"/>
              <a:t>wrt</a:t>
            </a:r>
            <a:r>
              <a:rPr lang="en-GB" sz="1600" dirty="0"/>
              <a:t> the reference system, not presenting preferential directions)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0AC9B3F2-C151-49B9-9556-697B8E3E3E5F}"/>
              </a:ext>
            </a:extLst>
          </p:cNvPr>
          <p:cNvSpPr/>
          <p:nvPr/>
        </p:nvSpPr>
        <p:spPr>
          <a:xfrm>
            <a:off x="8169728" y="967362"/>
            <a:ext cx="318407" cy="2096165"/>
          </a:xfrm>
          <a:prstGeom prst="rightBrace">
            <a:avLst>
              <a:gd name="adj1" fmla="val 159615"/>
              <a:gd name="adj2" fmla="val 50000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869AF3C9-2587-42BB-90BF-879342B1C29C}"/>
              </a:ext>
            </a:extLst>
          </p:cNvPr>
          <p:cNvSpPr/>
          <p:nvPr/>
        </p:nvSpPr>
        <p:spPr>
          <a:xfrm>
            <a:off x="8169728" y="3146090"/>
            <a:ext cx="318407" cy="625323"/>
          </a:xfrm>
          <a:prstGeom prst="rightBrace">
            <a:avLst>
              <a:gd name="adj1" fmla="val 10461"/>
              <a:gd name="adj2" fmla="val 50000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399E7AE-FDF6-49C5-99B5-FDC28A49F1F3}"/>
              </a:ext>
            </a:extLst>
          </p:cNvPr>
          <p:cNvSpPr txBox="1"/>
          <p:nvPr/>
        </p:nvSpPr>
        <p:spPr>
          <a:xfrm>
            <a:off x="8488135" y="1941249"/>
            <a:ext cx="1289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Complete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89527E1-B7F8-4C88-ACB6-3CDCD7910C98}"/>
              </a:ext>
            </a:extLst>
          </p:cNvPr>
          <p:cNvSpPr txBox="1"/>
          <p:nvPr/>
        </p:nvSpPr>
        <p:spPr>
          <a:xfrm>
            <a:off x="8488135" y="3311387"/>
            <a:ext cx="1485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Compatible</a:t>
            </a:r>
            <a:endParaRPr lang="en-GB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Right Brace 18">
            <a:extLst>
              <a:ext uri="{FF2B5EF4-FFF2-40B4-BE49-F238E27FC236}">
                <a16:creationId xmlns:a16="http://schemas.microsoft.com/office/drawing/2014/main" id="{7AA98782-2418-4C66-950B-FA5FC0101996}"/>
              </a:ext>
            </a:extLst>
          </p:cNvPr>
          <p:cNvSpPr/>
          <p:nvPr/>
        </p:nvSpPr>
        <p:spPr>
          <a:xfrm>
            <a:off x="9974035" y="940444"/>
            <a:ext cx="318407" cy="2830970"/>
          </a:xfrm>
          <a:prstGeom prst="rightBrace">
            <a:avLst>
              <a:gd name="adj1" fmla="val 159615"/>
              <a:gd name="adj2" fmla="val 50000"/>
            </a:avLst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6EE0885-87F3-4CAA-A296-27B5867C67B6}"/>
              </a:ext>
            </a:extLst>
          </p:cNvPr>
          <p:cNvSpPr txBox="1"/>
          <p:nvPr/>
        </p:nvSpPr>
        <p:spPr>
          <a:xfrm>
            <a:off x="10292442" y="2238033"/>
            <a:ext cx="1289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Conform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AEC9CFA3-7408-411B-989A-01ECC1733E6C}"/>
              </a:ext>
            </a:extLst>
          </p:cNvPr>
          <p:cNvSpPr/>
          <p:nvPr/>
        </p:nvSpPr>
        <p:spPr>
          <a:xfrm>
            <a:off x="3046641" y="4666165"/>
            <a:ext cx="1738993" cy="676760"/>
          </a:xfrm>
          <a:prstGeom prst="down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4EF8E4B-99D4-43DC-AE72-36BA493E7DEC}"/>
              </a:ext>
            </a:extLst>
          </p:cNvPr>
          <p:cNvSpPr txBox="1"/>
          <p:nvPr/>
        </p:nvSpPr>
        <p:spPr>
          <a:xfrm>
            <a:off x="2577191" y="5342925"/>
            <a:ext cx="28615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</a:rPr>
              <a:t>Polynomials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8713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1585</TotalTime>
  <Words>3105</Words>
  <Application>Microsoft Office PowerPoint</Application>
  <PresentationFormat>Widescreen</PresentationFormat>
  <Paragraphs>453</Paragraphs>
  <Slides>34</Slides>
  <Notes>9</Notes>
  <HiddenSlides>0</HiddenSlides>
  <MMClips>2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Cambria</vt:lpstr>
      <vt:lpstr>Cambria Math</vt:lpstr>
      <vt:lpstr>Optima</vt:lpstr>
      <vt:lpstr>Wingdings</vt:lpstr>
      <vt:lpstr>CERNCorporate16-9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FEM Solvers</vt:lpstr>
      <vt:lpstr>FEM tips: from reality to model</vt:lpstr>
      <vt:lpstr>Particle accelerator components: typical loads</vt:lpstr>
      <vt:lpstr>PowerPoint Presentation</vt:lpstr>
      <vt:lpstr>FRESCA2: a facility for testing SC samples</vt:lpstr>
      <vt:lpstr>FRESCA2: design of the OHV</vt:lpstr>
      <vt:lpstr>FRESCA2 OHV: operational scenario</vt:lpstr>
      <vt:lpstr>FRESCA2 OHV: operational scenario</vt:lpstr>
      <vt:lpstr>FRESCA2 OHV: vacuum loss during purging</vt:lpstr>
      <vt:lpstr>FRESCA2 OHV: vacuum loss during purging – Buckling</vt:lpstr>
      <vt:lpstr>FRESCA2 OHV: vacuum loss during purging – Buckling</vt:lpstr>
      <vt:lpstr>Conclusions</vt:lpstr>
      <vt:lpstr>Symbols</vt:lpstr>
      <vt:lpstr>Thank you! Questions?</vt:lpstr>
      <vt:lpstr>Backup slides</vt:lpstr>
      <vt:lpstr>PowerPoint Presentation</vt:lpstr>
      <vt:lpstr>Manual FE in 10 steps</vt:lpstr>
      <vt:lpstr>PowerPoint Presentation</vt:lpstr>
      <vt:lpstr>Deformation matrix [B]=[∂][N]  Applying principle of virtual works: [K]=∫16_V▒〖[B]^T [D] 〗 [B]dV</vt:lpstr>
      <vt:lpstr>PowerPoint Presentation</vt:lpstr>
      <vt:lpstr>Explicit vs Implicit</vt:lpstr>
      <vt:lpstr>Examples of studies performed (2)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Diego Perini</dc:creator>
  <cp:lastModifiedBy>Federico Carra</cp:lastModifiedBy>
  <cp:revision>411</cp:revision>
  <dcterms:created xsi:type="dcterms:W3CDTF">2020-03-05T09:56:37Z</dcterms:created>
  <dcterms:modified xsi:type="dcterms:W3CDTF">2020-11-06T10:51:33Z</dcterms:modified>
</cp:coreProperties>
</file>