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6">
  <p:sldMasterIdLst>
    <p:sldMasterId id="2147483729" r:id="rId1"/>
    <p:sldMasterId id="2147483731" r:id="rId2"/>
  </p:sldMasterIdLst>
  <p:notesMasterIdLst>
    <p:notesMasterId r:id="rId52"/>
  </p:notesMasterIdLst>
  <p:handoutMasterIdLst>
    <p:handoutMasterId r:id="rId53"/>
  </p:handoutMasterIdLst>
  <p:sldIdLst>
    <p:sldId id="347" r:id="rId3"/>
    <p:sldId id="348" r:id="rId4"/>
    <p:sldId id="451" r:id="rId5"/>
    <p:sldId id="453" r:id="rId6"/>
    <p:sldId id="455" r:id="rId7"/>
    <p:sldId id="452" r:id="rId8"/>
    <p:sldId id="456" r:id="rId9"/>
    <p:sldId id="457" r:id="rId10"/>
    <p:sldId id="459" r:id="rId11"/>
    <p:sldId id="458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3" r:id="rId20"/>
    <p:sldId id="364" r:id="rId21"/>
    <p:sldId id="365" r:id="rId22"/>
    <p:sldId id="366" r:id="rId23"/>
    <p:sldId id="370" r:id="rId24"/>
    <p:sldId id="371" r:id="rId25"/>
    <p:sldId id="372" r:id="rId26"/>
    <p:sldId id="373" r:id="rId27"/>
    <p:sldId id="442" r:id="rId28"/>
    <p:sldId id="374" r:id="rId29"/>
    <p:sldId id="375" r:id="rId30"/>
    <p:sldId id="447" r:id="rId31"/>
    <p:sldId id="448" r:id="rId32"/>
    <p:sldId id="449" r:id="rId33"/>
    <p:sldId id="450" r:id="rId34"/>
    <p:sldId id="463" r:id="rId35"/>
    <p:sldId id="466" r:id="rId36"/>
    <p:sldId id="467" r:id="rId37"/>
    <p:sldId id="468" r:id="rId38"/>
    <p:sldId id="469" r:id="rId39"/>
    <p:sldId id="470" r:id="rId40"/>
    <p:sldId id="471" r:id="rId41"/>
    <p:sldId id="472" r:id="rId42"/>
    <p:sldId id="473" r:id="rId43"/>
    <p:sldId id="474" r:id="rId44"/>
    <p:sldId id="475" r:id="rId45"/>
    <p:sldId id="376" r:id="rId46"/>
    <p:sldId id="378" r:id="rId47"/>
    <p:sldId id="379" r:id="rId48"/>
    <p:sldId id="380" r:id="rId49"/>
    <p:sldId id="381" r:id="rId50"/>
    <p:sldId id="426" r:id="rId5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E4E6DE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40" autoAdjust="0"/>
    <p:restoredTop sz="89848" autoAdjust="0"/>
  </p:normalViewPr>
  <p:slideViewPr>
    <p:cSldViewPr snapToGrid="0" snapToObjects="1">
      <p:cViewPr varScale="1">
        <p:scale>
          <a:sx n="115" d="100"/>
          <a:sy n="115" d="100"/>
        </p:scale>
        <p:origin x="1272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2AD64-C468-164E-A15A-A3C19DDE558F}" type="datetimeFigureOut">
              <a:rPr lang="en-US" smtClean="0"/>
              <a:t>20-Nov-20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B7FF1-A538-3241-BB4B-1567B328C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1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D138F-B4B4-AE49-ABC3-2FD581879CE6}" type="datetimeFigureOut">
              <a:rPr lang="en-US" smtClean="0"/>
              <a:t>20-Nov-20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0E6F1-1443-344E-9B65-BAC09736E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4877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8407E7-815E-43D8-A6DB-DCA83C5D9CDD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9793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0438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1168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54333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540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45442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63105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07398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0893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7741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7267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51576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72636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16964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48718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13832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57377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1641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44686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5411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4142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0358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97810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44905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996706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97233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52576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60363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91938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768552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355811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0E6F1-1443-344E-9B65-BAC09736E6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1246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0E6F1-1443-344E-9B65-BAC09736E6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086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951367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0E6F1-1443-344E-9B65-BAC09736E6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146360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997939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444522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002967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594834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113537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983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4780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9941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5690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9307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4B89CD-C4F4-4EAD-8072-F441E31E5C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266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4821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EN/MME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675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CH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xfrm>
            <a:off x="2968625" y="6362700"/>
            <a:ext cx="2133600" cy="365125"/>
          </a:xfrm>
        </p:spPr>
        <p:txBody>
          <a:bodyPr/>
          <a:lstStyle>
            <a:lvl1pPr>
              <a:defRPr sz="1200">
                <a:solidFill>
                  <a:srgbClr val="8A90A9"/>
                </a:solidFill>
              </a:defRPr>
            </a:lvl1pPr>
          </a:lstStyle>
          <a:p>
            <a:r>
              <a:rPr lang="en-US" altLang="en-US" dirty="0"/>
              <a:t>17/10/2019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3188" y="6356350"/>
            <a:ext cx="2895600" cy="3651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S. Sgobba - EN/MME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150" y="6356350"/>
            <a:ext cx="501650" cy="365125"/>
          </a:xfrm>
        </p:spPr>
        <p:txBody>
          <a:bodyPr/>
          <a:lstStyle>
            <a:lvl1pPr>
              <a:defRPr sz="1200">
                <a:solidFill>
                  <a:srgbClr val="8A90A9"/>
                </a:solidFill>
              </a:defRPr>
            </a:lvl1pPr>
          </a:lstStyle>
          <a:p>
            <a:fld id="{2471346B-D55F-4A46-9242-8BB2836865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664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300069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120588" y="1129553"/>
            <a:ext cx="38880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5029200" y="1129553"/>
            <a:ext cx="38880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-134471" y="182880"/>
            <a:ext cx="7544127" cy="731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656294" y="637230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8FE2B6-4488-CC4C-AA43-6C29596973DE}" type="datetime3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 November 2020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822907-8A9D-4F6B-98F6-913902AD56B5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5299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729FCF"/>
                </a:solidFill>
              </a:defRPr>
            </a:lvl1pPr>
          </a:lstStyle>
          <a:p>
            <a:r>
              <a:rPr lang="en-US" altLang="en-US" dirty="0"/>
              <a:t>20/11/2020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en-US" dirty="0"/>
              <a:t>S. Sgobba - EN/MME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A89A858A-4316-495A-A94B-83B89056387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876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729FCF"/>
                </a:solidFill>
              </a:defRPr>
            </a:lvl1pPr>
          </a:lstStyle>
          <a:p>
            <a:r>
              <a:rPr lang="en-US" altLang="en-US" dirty="0"/>
              <a:t>20/11/2020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en-US" dirty="0"/>
              <a:t>S. Sgobba - EN/MME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A89A858A-4316-495A-A94B-83B89056387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3033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hefreedictionary.com/stee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ui/#!master/navigator/document?D:1767576086:1767576086:subDocs" TargetMode="Externa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jpeg"/><Relationship Id="rId5" Type="http://schemas.openxmlformats.org/officeDocument/2006/relationships/image" Target="../media/image49.png"/><Relationship Id="rId10" Type="http://schemas.openxmlformats.org/officeDocument/2006/relationships/image" Target="../media/image54.jpeg"/><Relationship Id="rId4" Type="http://schemas.openxmlformats.org/officeDocument/2006/relationships/image" Target="../media/image48.wmf"/><Relationship Id="rId9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emf"/><Relationship Id="rId4" Type="http://schemas.openxmlformats.org/officeDocument/2006/relationships/hyperlink" Target="https://edms.cern.ch/ui/#!master/navigator/document?D:1767576086:1767576086:subDocs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emf"/><Relationship Id="rId4" Type="http://schemas.openxmlformats.org/officeDocument/2006/relationships/image" Target="../media/image7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G"/><Relationship Id="rId13" Type="http://schemas.openxmlformats.org/officeDocument/2006/relationships/image" Target="../media/image86.emf"/><Relationship Id="rId3" Type="http://schemas.openxmlformats.org/officeDocument/2006/relationships/hyperlink" Target="https://industeel.arcelormittal.com/news/inauguration-of-industeels-new-335-mm-continuous-slab-caster/" TargetMode="External"/><Relationship Id="rId7" Type="http://schemas.openxmlformats.org/officeDocument/2006/relationships/image" Target="../media/image81.jpg"/><Relationship Id="rId12" Type="http://schemas.openxmlformats.org/officeDocument/2006/relationships/image" Target="../media/image85.jpg"/><Relationship Id="rId2" Type="http://schemas.openxmlformats.org/officeDocument/2006/relationships/hyperlink" Target="https://industeel.arcelormittal.com/wp-content/uploads/2016/01/INDUSTEEL_Brochure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0.png"/><Relationship Id="rId11" Type="http://schemas.microsoft.com/office/2007/relationships/hdphoto" Target="../media/hdphoto1.wdp"/><Relationship Id="rId5" Type="http://schemas.openxmlformats.org/officeDocument/2006/relationships/image" Target="../media/image79.jpg"/><Relationship Id="rId10" Type="http://schemas.openxmlformats.org/officeDocument/2006/relationships/image" Target="../media/image84.png"/><Relationship Id="rId4" Type="http://schemas.openxmlformats.org/officeDocument/2006/relationships/image" Target="../media/image78.jpg"/><Relationship Id="rId9" Type="http://schemas.openxmlformats.org/officeDocument/2006/relationships/image" Target="../media/image83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ti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7.t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7" Type="http://schemas.openxmlformats.org/officeDocument/2006/relationships/image" Target="../media/image102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emf"/><Relationship Id="rId5" Type="http://schemas.openxmlformats.org/officeDocument/2006/relationships/image" Target="../media/image100.emf"/><Relationship Id="rId4" Type="http://schemas.openxmlformats.org/officeDocument/2006/relationships/image" Target="../media/image99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emf"/><Relationship Id="rId4" Type="http://schemas.openxmlformats.org/officeDocument/2006/relationships/image" Target="../media/image104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emf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efreedictionary.com/steel" TargetMode="External"/><Relationship Id="rId5" Type="http://schemas.openxmlformats.org/officeDocument/2006/relationships/hyperlink" Target="http://www.ksky.ne.jp/~sumie99/ironandsteel.html" TargetMode="External"/><Relationship Id="rId4" Type="http://schemas.openxmlformats.org/officeDocument/2006/relationships/hyperlink" Target="http://steel.nic.in/Glossary-I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23951" y="2692744"/>
            <a:ext cx="8266113" cy="1827213"/>
          </a:xfrm>
        </p:spPr>
        <p:txBody>
          <a:bodyPr anchor="ctr" anchorCtr="0"/>
          <a:lstStyle/>
          <a:p>
            <a:pPr eaLnBrk="1" hangingPunct="1">
              <a:spcBef>
                <a:spcPct val="0"/>
              </a:spcBef>
              <a:defRPr/>
            </a:pPr>
            <a:r>
              <a:rPr lang="en-GB" dirty="0">
                <a:ln>
                  <a:noFill/>
                </a:ln>
                <a:ea typeface="ＭＳ Ｐゴシック" charset="0"/>
                <a:cs typeface="Ubuntu" charset="0"/>
              </a:rPr>
              <a:t>Steels &amp; Stainless Steels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3951" y="4622574"/>
            <a:ext cx="6675582" cy="46314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ea typeface="+mn-ea"/>
              </a:rPr>
              <a:t>Stefano Sgobba, EN-MME-MM, CERN - </a:t>
            </a:r>
            <a:r>
              <a:rPr lang="en-US" b="1" dirty="0" smtClean="0"/>
              <a:t>20/11/2020</a:t>
            </a:r>
            <a:endParaRPr lang="en-US" b="1" dirty="0">
              <a:ea typeface="+mn-ea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3951" y="1574464"/>
            <a:ext cx="82059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000" b="1" dirty="0">
                <a:solidFill>
                  <a:srgbClr val="0C377B"/>
                </a:solidFill>
                <a:ea typeface="ＭＳ Ｐゴシック" charset="0"/>
                <a:cs typeface="Ubuntu" charset="0"/>
              </a:rPr>
              <a:t>“Mini-CAS” course on Mechanical and Materials Engineering for Accelerators</a:t>
            </a:r>
            <a:r>
              <a:rPr lang="en-US" sz="3000" b="1" dirty="0">
                <a:solidFill>
                  <a:srgbClr val="0C377B"/>
                </a:solidFill>
                <a:ea typeface="ＭＳ Ｐゴシック" charset="0"/>
                <a:cs typeface="Ubuntu" charset="0"/>
              </a:rPr>
              <a:t>, </a:t>
            </a:r>
            <a:r>
              <a:rPr lang="en-GB" sz="3000" b="1" dirty="0">
                <a:solidFill>
                  <a:srgbClr val="0C377B"/>
                </a:solidFill>
                <a:ea typeface="ＭＳ Ｐゴシック" charset="0"/>
                <a:cs typeface="Ubuntu" charset="0"/>
              </a:rPr>
              <a:t>6/11/20-22/01/21</a:t>
            </a:r>
            <a:endParaRPr lang="en-US" sz="3000" b="1" dirty="0">
              <a:solidFill>
                <a:srgbClr val="0C377B"/>
              </a:solidFill>
              <a:ea typeface="ＭＳ Ｐゴシック" charset="0"/>
              <a:cs typeface="Ubuntu" charset="0"/>
            </a:endParaRPr>
          </a:p>
        </p:txBody>
      </p:sp>
      <p:pic>
        <p:nvPicPr>
          <p:cNvPr id="6" name="Picture 5" descr="MME-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9144" y="500108"/>
            <a:ext cx="817364" cy="640565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8270" y="499873"/>
            <a:ext cx="1069643" cy="640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2386" y="508857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CH" sz="1600" b="1" i="1" dirty="0" smtClean="0"/>
              <a:t>Stefano.Sgobba@cern.ch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81319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15" name="Picture 17" descr="Picture%200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584" y="1293283"/>
            <a:ext cx="6033600" cy="452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0" y="1293284"/>
            <a:ext cx="3058585" cy="4525200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>
            <a:defPPr>
              <a:defRPr lang="en-US"/>
            </a:defPPr>
            <a:lvl1pPr marL="126900" marR="0" lvl="0" indent="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kern="0" cap="none" spc="0" normalizeH="0" baseline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defRPr>
            </a:lvl1pPr>
          </a:lstStyle>
          <a:p>
            <a:r>
              <a:rPr lang="fr-FR" dirty="0" err="1">
                <a:sym typeface="Symbol"/>
              </a:rPr>
              <a:t>Cast</a:t>
            </a:r>
            <a:r>
              <a:rPr lang="fr-FR" dirty="0">
                <a:sym typeface="Symbol"/>
              </a:rPr>
              <a:t> irons:</a:t>
            </a:r>
          </a:p>
          <a:p>
            <a:endParaRPr lang="fr-FR" dirty="0">
              <a:sym typeface="Symbol"/>
            </a:endParaRPr>
          </a:p>
          <a:p>
            <a:r>
              <a:rPr lang="fr-FR" dirty="0">
                <a:sym typeface="Symbol"/>
              </a:rPr>
              <a:t>Class of </a:t>
            </a:r>
            <a:r>
              <a:rPr lang="fr-FR" dirty="0" err="1">
                <a:sym typeface="Symbol"/>
              </a:rPr>
              <a:t>ferrous</a:t>
            </a:r>
            <a:r>
              <a:rPr lang="fr-FR" dirty="0">
                <a:sym typeface="Symbol"/>
              </a:rPr>
              <a:t> </a:t>
            </a:r>
            <a:r>
              <a:rPr lang="fr-FR" dirty="0" err="1">
                <a:sym typeface="Symbol"/>
              </a:rPr>
              <a:t>alloys</a:t>
            </a:r>
            <a:r>
              <a:rPr lang="fr-FR" dirty="0">
                <a:sym typeface="Symbol"/>
              </a:rPr>
              <a:t> </a:t>
            </a:r>
            <a:r>
              <a:rPr lang="fr-FR" dirty="0" err="1">
                <a:sym typeface="Symbol"/>
              </a:rPr>
              <a:t>with</a:t>
            </a:r>
            <a:r>
              <a:rPr lang="fr-FR" dirty="0">
                <a:sym typeface="Symbol"/>
              </a:rPr>
              <a:t> C  2.14 %</a:t>
            </a:r>
          </a:p>
          <a:p>
            <a:r>
              <a:rPr lang="fr-FR" dirty="0">
                <a:sym typeface="Symbol"/>
              </a:rPr>
              <a:t>Most </a:t>
            </a:r>
            <a:r>
              <a:rPr lang="fr-FR" dirty="0" err="1">
                <a:sym typeface="Symbol"/>
              </a:rPr>
              <a:t>contain</a:t>
            </a:r>
            <a:r>
              <a:rPr lang="fr-FR" dirty="0">
                <a:sym typeface="Symbol"/>
              </a:rPr>
              <a:t> 3.0 %  C  4.5 %</a:t>
            </a:r>
          </a:p>
          <a:p>
            <a:r>
              <a:rPr lang="fr-FR" dirty="0" err="1">
                <a:sym typeface="Symbol"/>
              </a:rPr>
              <a:t>Lower</a:t>
            </a:r>
            <a:r>
              <a:rPr lang="fr-FR" dirty="0">
                <a:sym typeface="Symbol"/>
              </a:rPr>
              <a:t> T</a:t>
            </a:r>
            <a:r>
              <a:rPr lang="fr-FR" baseline="-25000" dirty="0">
                <a:sym typeface="Symbol"/>
              </a:rPr>
              <a:t>m</a:t>
            </a:r>
            <a:r>
              <a:rPr lang="fr-FR" dirty="0">
                <a:sym typeface="Symbol"/>
              </a:rPr>
              <a:t> (1150 °C -  1300 °C) </a:t>
            </a:r>
            <a:r>
              <a:rPr lang="fr-FR" dirty="0" err="1">
                <a:sym typeface="Symbol"/>
              </a:rPr>
              <a:t>than</a:t>
            </a:r>
            <a:r>
              <a:rPr lang="fr-FR" dirty="0">
                <a:sym typeface="Symbol"/>
              </a:rPr>
              <a:t> </a:t>
            </a:r>
            <a:r>
              <a:rPr lang="fr-FR" dirty="0" err="1">
                <a:sym typeface="Symbol"/>
              </a:rPr>
              <a:t>steel</a:t>
            </a:r>
            <a:endParaRPr lang="fr-FR" dirty="0">
              <a:sym typeface="Symbol"/>
            </a:endParaRPr>
          </a:p>
          <a:p>
            <a:r>
              <a:rPr lang="fr-FR" dirty="0" err="1">
                <a:sym typeface="Symbol"/>
              </a:rPr>
              <a:t>Easily</a:t>
            </a:r>
            <a:r>
              <a:rPr lang="fr-FR" dirty="0">
                <a:sym typeface="Symbol"/>
              </a:rPr>
              <a:t> </a:t>
            </a:r>
            <a:r>
              <a:rPr lang="fr-FR" dirty="0" err="1">
                <a:sym typeface="Symbol"/>
              </a:rPr>
              <a:t>melted</a:t>
            </a:r>
            <a:r>
              <a:rPr lang="fr-FR" dirty="0">
                <a:sym typeface="Symbol"/>
              </a:rPr>
              <a:t> and </a:t>
            </a:r>
            <a:r>
              <a:rPr lang="fr-FR" dirty="0" err="1">
                <a:sym typeface="Symbol"/>
              </a:rPr>
              <a:t>amenable</a:t>
            </a:r>
            <a:r>
              <a:rPr lang="fr-FR" dirty="0">
                <a:sym typeface="Symbol"/>
              </a:rPr>
              <a:t> to casting</a:t>
            </a:r>
          </a:p>
          <a:p>
            <a:r>
              <a:rPr lang="fr-FR" dirty="0" err="1">
                <a:sym typeface="Symbol"/>
              </a:rPr>
              <a:t>Based</a:t>
            </a:r>
            <a:r>
              <a:rPr lang="fr-FR" dirty="0">
                <a:sym typeface="Symbol"/>
              </a:rPr>
              <a:t> on the </a:t>
            </a:r>
            <a:r>
              <a:rPr lang="fr-FR" dirty="0" err="1">
                <a:sym typeface="Symbol"/>
              </a:rPr>
              <a:t>reaction</a:t>
            </a:r>
            <a:r>
              <a:rPr lang="fr-FR" dirty="0">
                <a:sym typeface="Symbol"/>
              </a:rPr>
              <a:t> Fe</a:t>
            </a:r>
            <a:r>
              <a:rPr lang="fr-FR" baseline="-25000" dirty="0">
                <a:sym typeface="Symbol"/>
              </a:rPr>
              <a:t>3</a:t>
            </a:r>
            <a:r>
              <a:rPr lang="fr-FR" dirty="0">
                <a:sym typeface="Symbol"/>
              </a:rPr>
              <a:t>C  3 Fe + C</a:t>
            </a:r>
          </a:p>
          <a:p>
            <a:r>
              <a:rPr lang="fr-FR" dirty="0" err="1">
                <a:sym typeface="Symbol"/>
              </a:rPr>
              <a:t>Tendency</a:t>
            </a:r>
            <a:r>
              <a:rPr lang="fr-FR" dirty="0">
                <a:sym typeface="Symbol"/>
              </a:rPr>
              <a:t> to </a:t>
            </a:r>
            <a:r>
              <a:rPr lang="fr-FR" dirty="0" err="1">
                <a:sym typeface="Symbol"/>
              </a:rPr>
              <a:t>form</a:t>
            </a:r>
            <a:r>
              <a:rPr lang="fr-FR" dirty="0">
                <a:sym typeface="Symbol"/>
              </a:rPr>
              <a:t> graphite </a:t>
            </a:r>
            <a:r>
              <a:rPr lang="fr-FR" dirty="0" err="1">
                <a:sym typeface="Symbol"/>
              </a:rPr>
              <a:t>regulated</a:t>
            </a:r>
            <a:r>
              <a:rPr lang="fr-FR" dirty="0">
                <a:sym typeface="Symbol"/>
              </a:rPr>
              <a:t> by composition and rate of </a:t>
            </a:r>
            <a:r>
              <a:rPr lang="fr-FR" dirty="0" err="1">
                <a:sym typeface="Symbol"/>
              </a:rPr>
              <a:t>cooling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058583" y="5171267"/>
            <a:ext cx="6033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Spheroid</a:t>
            </a:r>
            <a:r>
              <a:rPr lang="fr-CH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-graphite </a:t>
            </a:r>
            <a:r>
              <a:rPr lang="fr-CH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cast</a:t>
            </a:r>
            <a:r>
              <a:rPr lang="fr-CH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iron</a:t>
            </a:r>
            <a:r>
              <a:rPr lang="fr-CH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shielding</a:t>
            </a:r>
            <a:r>
              <a:rPr lang="fr-CH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blocks, LHC-R2E </a:t>
            </a:r>
            <a:r>
              <a:rPr lang="fr-CH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project</a:t>
            </a:r>
            <a:r>
              <a:rPr lang="fr-CH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436 t procured from NV </a:t>
            </a:r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Ferromatrix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/BE.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r>
              <a:rPr lang="en-US" dirty="0"/>
              <a:t>1. </a:t>
            </a:r>
            <a:r>
              <a:rPr lang="en-US" sz="3200" dirty="0"/>
              <a:t>Steels</a:t>
            </a:r>
            <a:r>
              <a:rPr lang="en-US" dirty="0"/>
              <a:t> and stainless steel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427134" y="5665236"/>
            <a:ext cx="3716866" cy="1200329"/>
          </a:xfrm>
          <a:prstGeom prst="rect">
            <a:avLst/>
          </a:prstGeom>
          <a:solidFill>
            <a:srgbClr val="FFFF00">
              <a:alpha val="83000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en-US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/>
              </a:rPr>
              <a:t>More on steels, see </a:t>
            </a:r>
            <a:r>
              <a:rPr lang="en-US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anose="05050102010706020507" pitchFamily="18" charset="2"/>
              </a:rPr>
              <a:t></a:t>
            </a:r>
            <a:endParaRPr lang="en-US" b="1" kern="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sym typeface="Symbol"/>
            </a:endParaRPr>
          </a:p>
          <a:p>
            <a:pPr algn="r"/>
            <a:r>
              <a:rPr lang="en-GB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/>
              </a:rPr>
              <a:t>CAS course on "Mechanical &amp; Materials Engineering", S. Sgobba, Steels &amp; stainless steels I &amp; II</a:t>
            </a:r>
            <a:endParaRPr lang="en-US" sz="1200" b="1" kern="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sym typeface="Symbol"/>
              <a:hlinkClick r:id="rId4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926081" y="368139"/>
            <a:ext cx="2859577" cy="596137"/>
          </a:xfrm>
          <a:prstGeom prst="rect">
            <a:avLst/>
          </a:prstGeom>
          <a:noFill/>
          <a:ln w="349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defRPr sz="2800">
                <a:solidFill>
                  <a:srgbClr val="FFFF00"/>
                </a:solidFill>
                <a:latin typeface="Tahoma" panose="020B0604030504040204" pitchFamily="34" charset="0"/>
              </a:defRPr>
            </a:lvl1pPr>
            <a:lvl2pPr marL="742950" indent="-28575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defRPr sz="2800">
                <a:solidFill>
                  <a:srgbClr val="FFFF00"/>
                </a:solidFill>
                <a:latin typeface="Tahoma" panose="020B0604030504040204" pitchFamily="34" charset="0"/>
              </a:defRPr>
            </a:lvl2pPr>
            <a:lvl3pPr marL="1143000" indent="-2286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defRPr sz="2800">
                <a:solidFill>
                  <a:srgbClr val="FFFF00"/>
                </a:solidFill>
                <a:latin typeface="Tahoma" panose="020B0604030504040204" pitchFamily="34" charset="0"/>
              </a:defRPr>
            </a:lvl3pPr>
            <a:lvl4pPr marL="1600200" indent="-2286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defRPr sz="2800">
                <a:solidFill>
                  <a:srgbClr val="FFFF00"/>
                </a:solidFill>
                <a:latin typeface="Tahoma" panose="020B0604030504040204" pitchFamily="34" charset="0"/>
              </a:defRPr>
            </a:lvl4pPr>
            <a:lvl5pPr marL="2057400" indent="-2286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defRPr sz="2800">
                <a:solidFill>
                  <a:srgbClr val="FFFF00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defRPr sz="2800">
                <a:solidFill>
                  <a:srgbClr val="FFFF00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defRPr sz="2800">
                <a:solidFill>
                  <a:srgbClr val="FFFF00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defRPr sz="2800">
                <a:solidFill>
                  <a:srgbClr val="FFFF00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defRPr sz="2800">
                <a:solidFill>
                  <a:srgbClr val="FFFF00"/>
                </a:solidFill>
                <a:latin typeface="Tahoma" panose="020B060403050404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8DA440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960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2. Stainless steels, metallurgy and families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latin typeface="Corbel"/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lang="en-US" altLang="en-US" dirty="0">
              <a:latin typeface="Corbel"/>
              <a:cs typeface="Ubuntu Light"/>
            </a:endParaRPr>
          </a:p>
        </p:txBody>
      </p:sp>
      <p:pic>
        <p:nvPicPr>
          <p:cNvPr id="11" name="Picture 8" descr="Fe_Cr diagra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256" y="1084263"/>
            <a:ext cx="7869237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2476931" y="2085975"/>
            <a:ext cx="117475" cy="3302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2470581" y="2438400"/>
            <a:ext cx="117475" cy="1096963"/>
          </a:xfrm>
          <a:prstGeom prst="ellipse">
            <a:avLst/>
          </a:prstGeom>
          <a:noFill/>
          <a:ln w="38100" algn="ctr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2457881" y="3552825"/>
            <a:ext cx="119062" cy="15113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1530781" y="2033588"/>
            <a:ext cx="862012" cy="433387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altLang="en-US">
                <a:solidFill>
                  <a:srgbClr val="FF0000"/>
                </a:solidFill>
              </a:rPr>
              <a:t>-Fe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1506968" y="4035425"/>
            <a:ext cx="909638" cy="43338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GB" altLang="en-US" dirty="0">
                <a:solidFill>
                  <a:srgbClr val="FF0000"/>
                </a:solidFill>
              </a:rPr>
              <a:t>-Fe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545068" y="2827338"/>
            <a:ext cx="831850" cy="433387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>
                <a:solidFill>
                  <a:srgbClr val="009900"/>
                </a:solidFill>
                <a:latin typeface="Symbol" panose="05050102010706020507" pitchFamily="18" charset="2"/>
              </a:rPr>
              <a:t>g</a:t>
            </a:r>
            <a:r>
              <a:rPr lang="en-GB" altLang="en-US" dirty="0">
                <a:solidFill>
                  <a:srgbClr val="009900"/>
                </a:solidFill>
              </a:rPr>
              <a:t>-Fe</a:t>
            </a:r>
          </a:p>
        </p:txBody>
      </p: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275068" y="2444750"/>
            <a:ext cx="1277938" cy="2047875"/>
            <a:chOff x="86" y="1540"/>
            <a:chExt cx="805" cy="1290"/>
          </a:xfrm>
        </p:grpSpPr>
        <p:pic>
          <p:nvPicPr>
            <p:cNvPr id="19" name="Picture 16" descr="bcc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" y="1650"/>
              <a:ext cx="749" cy="79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Line 17"/>
            <p:cNvSpPr>
              <a:spLocks noChangeShapeType="1"/>
            </p:cNvSpPr>
            <p:nvPr/>
          </p:nvSpPr>
          <p:spPr bwMode="auto">
            <a:xfrm flipV="1">
              <a:off x="838" y="1540"/>
              <a:ext cx="53" cy="10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18"/>
            <p:cNvSpPr>
              <a:spLocks noChangeShapeType="1"/>
            </p:cNvSpPr>
            <p:nvPr/>
          </p:nvSpPr>
          <p:spPr bwMode="auto">
            <a:xfrm flipH="1" flipV="1">
              <a:off x="839" y="2453"/>
              <a:ext cx="47" cy="8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Text Box 19"/>
            <p:cNvSpPr txBox="1">
              <a:spLocks noChangeArrowheads="1"/>
            </p:cNvSpPr>
            <p:nvPr/>
          </p:nvSpPr>
          <p:spPr bwMode="auto">
            <a:xfrm>
              <a:off x="214" y="2557"/>
              <a:ext cx="446" cy="273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>
                  <a:solidFill>
                    <a:srgbClr val="FF0000"/>
                  </a:solidFill>
                </a:rPr>
                <a:t>bcc</a:t>
              </a:r>
            </a:p>
          </p:txBody>
        </p: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268718" y="1222375"/>
            <a:ext cx="1304925" cy="1901825"/>
            <a:chOff x="82" y="770"/>
            <a:chExt cx="822" cy="1198"/>
          </a:xfrm>
        </p:grpSpPr>
        <p:pic>
          <p:nvPicPr>
            <p:cNvPr id="29" name="Picture 21" descr="fcc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" y="770"/>
              <a:ext cx="754" cy="849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 Box 22"/>
            <p:cNvSpPr txBox="1">
              <a:spLocks noChangeArrowheads="1"/>
            </p:cNvSpPr>
            <p:nvPr/>
          </p:nvSpPr>
          <p:spPr bwMode="auto">
            <a:xfrm>
              <a:off x="262" y="1695"/>
              <a:ext cx="393" cy="273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dirty="0" err="1">
                  <a:solidFill>
                    <a:srgbClr val="009900"/>
                  </a:solidFill>
                </a:rPr>
                <a:t>fcc</a:t>
              </a:r>
              <a:endParaRPr lang="en-GB" altLang="en-US" dirty="0">
                <a:solidFill>
                  <a:srgbClr val="009900"/>
                </a:solidFill>
              </a:endParaRPr>
            </a:p>
          </p:txBody>
        </p:sp>
        <p:sp>
          <p:nvSpPr>
            <p:cNvPr id="31" name="Line 23"/>
            <p:cNvSpPr>
              <a:spLocks noChangeShapeType="1"/>
            </p:cNvSpPr>
            <p:nvPr/>
          </p:nvSpPr>
          <p:spPr bwMode="auto">
            <a:xfrm>
              <a:off x="843" y="1620"/>
              <a:ext cx="61" cy="181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2" name="Rectangle 25"/>
          <p:cNvSpPr>
            <a:spLocks noChangeArrowheads="1"/>
          </p:cNvSpPr>
          <p:nvPr/>
        </p:nvSpPr>
        <p:spPr bwMode="auto">
          <a:xfrm>
            <a:off x="742878" y="5857987"/>
            <a:ext cx="7658245" cy="3139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63500">
            <a:noFill/>
          </a:ln>
        </p:spPr>
        <p:txBody>
          <a:bodyPr vert="horz" lIns="292608" tIns="137160" rIns="274320" bIns="137160" rtlCol="0" anchor="ctr" anchorCtr="0">
            <a:noAutofit/>
          </a:bodyPr>
          <a:lstStyle/>
          <a:p>
            <a:pPr lvl="0">
              <a:lnSpc>
                <a:spcPct val="80000"/>
              </a:lnSpc>
              <a:spcBef>
                <a:spcPts val="300"/>
              </a:spcBef>
            </a:pPr>
            <a:r>
              <a:rPr lang="en-GB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Stainless steel: iron alloys containing a minimum of approx. 11 % Cr</a:t>
            </a:r>
            <a:endParaRPr lang="en-GB" altLang="en-US" sz="2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41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  <p:bldP spid="13" grpId="0" animBg="1"/>
      <p:bldP spid="13" grpId="1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7" grpId="0" animBg="1"/>
      <p:bldP spid="1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2 Stainless steels, </a:t>
            </a:r>
            <a:r>
              <a:rPr lang="en-US" sz="3200" dirty="0" err="1"/>
              <a:t>ferritic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lang="en-US" altLang="en-US" dirty="0">
              <a:cs typeface="Ubuntu Light"/>
            </a:endParaRPr>
          </a:p>
        </p:txBody>
      </p:sp>
      <p:pic>
        <p:nvPicPr>
          <p:cNvPr id="23" name="Picture 3" descr="Fe_Cr diagra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37" y="1084263"/>
            <a:ext cx="7869237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1" descr="Dashed upward diagonal"/>
          <p:cNvSpPr>
            <a:spLocks noChangeArrowheads="1"/>
          </p:cNvSpPr>
          <p:nvPr/>
        </p:nvSpPr>
        <p:spPr bwMode="auto">
          <a:xfrm>
            <a:off x="3256537" y="1489075"/>
            <a:ext cx="596900" cy="3243263"/>
          </a:xfrm>
          <a:prstGeom prst="rect">
            <a:avLst/>
          </a:prstGeom>
          <a:pattFill prst="dashUpDiag">
            <a:fgClr>
              <a:srgbClr val="FF0000">
                <a:alpha val="39999"/>
              </a:srgbClr>
            </a:fgClr>
            <a:bgClr>
              <a:sysClr val="windowText" lastClr="000000">
                <a:alpha val="39999"/>
              </a:sysClr>
            </a:bgClr>
          </a:pattFill>
          <a:ln w="31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33" name="Text Box 22"/>
          <p:cNvSpPr txBox="1">
            <a:spLocks noChangeArrowheads="1"/>
          </p:cNvSpPr>
          <p:nvPr/>
        </p:nvSpPr>
        <p:spPr bwMode="auto">
          <a:xfrm>
            <a:off x="3232724" y="4954705"/>
            <a:ext cx="4793676" cy="1526572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lIns="292608" tIns="137160" rIns="274320" bIns="137160" rtlCol="0" anchor="ctr" anchorCtr="0">
            <a:noAutofit/>
          </a:bodyPr>
          <a:lstStyle>
            <a:defPPr>
              <a:defRPr lang="en-US"/>
            </a:defPPr>
            <a:lvl1pPr>
              <a:lnSpc>
                <a:spcPct val="80000"/>
              </a:lnSpc>
              <a:spcBef>
                <a:spcPts val="300"/>
              </a:spcBef>
              <a:buFont typeface="Wingdings" panose="05000000000000000000" pitchFamily="2" charset="2"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ferritic grades, 14.5 % to 27 % Cr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resistant to corrosion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subject to grain growth during firing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ferromagnetic at RT and below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brittle at low T</a:t>
            </a:r>
          </a:p>
        </p:txBody>
      </p:sp>
    </p:spTree>
    <p:extLst>
      <p:ext uri="{BB962C8B-B14F-4D97-AF65-F5344CB8AC3E}">
        <p14:creationId xmlns:p14="http://schemas.microsoft.com/office/powerpoint/2010/main" val="65420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2 Stainless steels, martensitic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lang="en-US" altLang="en-US" dirty="0">
              <a:cs typeface="Ubuntu Light"/>
            </a:endParaRPr>
          </a:p>
        </p:txBody>
      </p:sp>
      <p:pic>
        <p:nvPicPr>
          <p:cNvPr id="9" name="Picture 3" descr="Fe_Cr diagra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89" y="1084263"/>
            <a:ext cx="7869237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187575" y="4941457"/>
            <a:ext cx="6138283" cy="1714500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lIns="292608" tIns="137160" rIns="274320" bIns="137160" rtlCol="0" anchor="ctr" anchorCtr="0">
            <a:noAutofit/>
          </a:bodyPr>
          <a:lstStyle>
            <a:defPPr>
              <a:defRPr lang="en-US"/>
            </a:defPPr>
            <a:lvl1pPr marL="342900" indent="-342900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martensitic grades, Cr between 11.5 % and 18 %, 	C up to 1.2 %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hardenable</a:t>
            </a: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by HT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high strength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ferromagnetic at RT and below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brittle at low T</a:t>
            </a: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3167201" y="3221038"/>
            <a:ext cx="658813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816489" y="3044825"/>
            <a:ext cx="4418012" cy="58102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en-GB" altLang="en-US" sz="2000" b="1">
                <a:solidFill>
                  <a:srgbClr val="009900"/>
                </a:solidFill>
                <a:latin typeface="Tahoma" panose="020B0604030504040204" pitchFamily="34" charset="0"/>
              </a:rPr>
              <a:t>C added to increase the "austenitic loop"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081476" y="1489075"/>
            <a:ext cx="342900" cy="3243263"/>
          </a:xfrm>
          <a:prstGeom prst="rect">
            <a:avLst/>
          </a:prstGeom>
          <a:solidFill>
            <a:srgbClr val="008000">
              <a:alpha val="39999"/>
            </a:srgbClr>
          </a:solidFill>
          <a:ln w="3175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37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2 Stainless steels, austenitic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lang="en-US" altLang="en-US" dirty="0">
              <a:cs typeface="Ubuntu Light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8600" y="2714543"/>
            <a:ext cx="3765550" cy="3534085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lIns="36000" tIns="137160" rIns="274320" bIns="137160" rtlCol="0" anchor="ctr" anchorCtr="0">
            <a:noAutofit/>
          </a:bodyPr>
          <a:lstStyle/>
          <a:p>
            <a:pPr marL="342900" marR="0" lvl="0" indent="-2160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formed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by an addition of a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fcc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element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(Ni, Mn) to the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FeCr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system</a:t>
            </a:r>
          </a:p>
          <a:p>
            <a:pPr marL="342900" marR="0" lvl="0" indent="-2160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  <a:sym typeface="Symbol" panose="05050102010706020507" pitchFamily="18" charset="2"/>
              </a:rPr>
              <a:t>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-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loop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expanded</a:t>
            </a:r>
            <a:endParaRPr kumimoji="0" lang="fr-CH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cs typeface="Arial" charset="0"/>
            </a:endParaRPr>
          </a:p>
          <a:p>
            <a:pPr marL="342900" marR="0" lvl="0" indent="-2160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  <a:sym typeface="Symbol" panose="05050102010706020507" pitchFamily="18" charset="2"/>
              </a:rPr>
              <a:t>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-phase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enhanced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and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enlarged</a:t>
            </a:r>
            <a:endParaRPr kumimoji="0" lang="fr-CH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cs typeface="Arial" charset="0"/>
            </a:endParaRPr>
          </a:p>
          <a:p>
            <a:pPr marL="342900" marR="0" lvl="0" indent="-2160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formation of ferrite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can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be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suppressed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(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austenite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former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elements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)</a:t>
            </a:r>
          </a:p>
          <a:p>
            <a:pPr marL="342900" marR="0" lvl="0" indent="-2160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transformation to martensite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can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be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reduced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or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suppressed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(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increasing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alloying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elements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)</a:t>
            </a: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cs typeface="Arial" charset="0"/>
            </a:endParaRPr>
          </a:p>
        </p:txBody>
      </p:sp>
      <p:grpSp>
        <p:nvGrpSpPr>
          <p:cNvPr id="15" name="Group 15"/>
          <p:cNvGrpSpPr>
            <a:grpSpLocks noChangeAspect="1"/>
          </p:cNvGrpSpPr>
          <p:nvPr/>
        </p:nvGrpSpPr>
        <p:grpSpPr bwMode="auto">
          <a:xfrm>
            <a:off x="3846513" y="3045081"/>
            <a:ext cx="5297487" cy="3129272"/>
            <a:chOff x="2359" y="2116"/>
            <a:chExt cx="3401" cy="2009"/>
          </a:xfrm>
        </p:grpSpPr>
        <p:pic>
          <p:nvPicPr>
            <p:cNvPr id="16" name="Picture 10" descr="Fe_Cr diagram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9" y="2116"/>
              <a:ext cx="3401" cy="20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7" name="Group 14"/>
            <p:cNvGrpSpPr>
              <a:grpSpLocks/>
            </p:cNvGrpSpPr>
            <p:nvPr/>
          </p:nvGrpSpPr>
          <p:grpSpPr bwMode="auto">
            <a:xfrm>
              <a:off x="3295" y="2883"/>
              <a:ext cx="1859" cy="212"/>
              <a:chOff x="3295" y="2883"/>
              <a:chExt cx="1859" cy="212"/>
            </a:xfrm>
          </p:grpSpPr>
          <p:sp>
            <p:nvSpPr>
              <p:cNvPr id="18" name="Text Box 12"/>
              <p:cNvSpPr txBox="1">
                <a:spLocks noChangeArrowheads="1"/>
              </p:cNvSpPr>
              <p:nvPr/>
            </p:nvSpPr>
            <p:spPr bwMode="auto">
              <a:xfrm>
                <a:off x="3744" y="2883"/>
                <a:ext cx="1410" cy="212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Pct val="70000"/>
                </a:pPr>
                <a:r>
                  <a:rPr lang="en-GB" altLang="en-US" sz="2000" b="1">
                    <a:solidFill>
                      <a:srgbClr val="009900"/>
                    </a:solidFill>
                    <a:latin typeface="Tahoma" panose="020B0604030504040204" pitchFamily="34" charset="0"/>
                  </a:rPr>
                  <a:t>Ni, Mn (C, N...)</a:t>
                </a:r>
              </a:p>
            </p:txBody>
          </p:sp>
          <p:sp>
            <p:nvSpPr>
              <p:cNvPr id="19" name="Line 13"/>
              <p:cNvSpPr>
                <a:spLocks noChangeShapeType="1"/>
              </p:cNvSpPr>
              <p:nvPr/>
            </p:nvSpPr>
            <p:spPr bwMode="auto">
              <a:xfrm>
                <a:off x="3295" y="3007"/>
                <a:ext cx="448" cy="0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</a:pPr>
                <a:endParaRPr lang="en-GB" sz="280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</p:grpSp>
      </p:grpSp>
      <p:pic>
        <p:nvPicPr>
          <p:cNvPr id="20" name="Picture 11" descr="CrNi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439738"/>
            <a:ext cx="7559675" cy="611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2"/>
          <p:cNvGrpSpPr>
            <a:grpSpLocks/>
          </p:cNvGrpSpPr>
          <p:nvPr/>
        </p:nvGrpSpPr>
        <p:grpSpPr bwMode="auto">
          <a:xfrm>
            <a:off x="2860675" y="0"/>
            <a:ext cx="4513263" cy="985838"/>
            <a:chOff x="1802" y="0"/>
            <a:chExt cx="2843" cy="621"/>
          </a:xfrm>
        </p:grpSpPr>
        <p:sp>
          <p:nvSpPr>
            <p:cNvPr id="22" name="Text Box 16"/>
            <p:cNvSpPr txBox="1">
              <a:spLocks noChangeArrowheads="1"/>
            </p:cNvSpPr>
            <p:nvPr/>
          </p:nvSpPr>
          <p:spPr bwMode="auto">
            <a:xfrm>
              <a:off x="1802" y="0"/>
              <a:ext cx="2843" cy="366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Pct val="70000"/>
              </a:pPr>
              <a:r>
                <a:rPr lang="en-GB" altLang="en-US" sz="2000" b="1">
                  <a:solidFill>
                    <a:srgbClr val="009900"/>
                  </a:solidFill>
                  <a:latin typeface="Tahoma" panose="020B0604030504040204" pitchFamily="34" charset="0"/>
                </a:rPr>
                <a:t>AISI 304, the "18-8" or "18-10" stainless (18%Cr, 8-10%Ni)</a:t>
              </a:r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>
              <a:off x="3209" y="360"/>
              <a:ext cx="0" cy="261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24" name="Line 18"/>
          <p:cNvSpPr>
            <a:spLocks noChangeShapeType="1"/>
          </p:cNvSpPr>
          <p:nvPr/>
        </p:nvSpPr>
        <p:spPr bwMode="auto">
          <a:xfrm flipV="1">
            <a:off x="5084763" y="1023938"/>
            <a:ext cx="11112" cy="46878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25" name="Line 19"/>
          <p:cNvSpPr>
            <a:spLocks noChangeShapeType="1"/>
          </p:cNvSpPr>
          <p:nvPr/>
        </p:nvSpPr>
        <p:spPr bwMode="auto">
          <a:xfrm flipV="1">
            <a:off x="5172075" y="1023938"/>
            <a:ext cx="11113" cy="46878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26" name="Line 20"/>
          <p:cNvSpPr>
            <a:spLocks noChangeShapeType="1"/>
          </p:cNvSpPr>
          <p:nvPr/>
        </p:nvSpPr>
        <p:spPr bwMode="auto">
          <a:xfrm flipV="1">
            <a:off x="5260975" y="1023938"/>
            <a:ext cx="11113" cy="46878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5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4" grpId="0" animBg="1"/>
      <p:bldP spid="24" grpId="1" animBg="1"/>
      <p:bldP spid="25" grpId="0" animBg="1"/>
      <p:bldP spid="25" grpId="1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2 Stainless steels, austenitic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lang="en-US" altLang="en-US" dirty="0">
              <a:cs typeface="Ubuntu Light"/>
            </a:endParaRPr>
          </a:p>
        </p:txBody>
      </p:sp>
      <p:pic>
        <p:nvPicPr>
          <p:cNvPr id="43" name="Picture 7" descr="Austenitic family relationship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113588" cy="689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tangle 25"/>
          <p:cNvSpPr>
            <a:spLocks noChangeArrowheads="1"/>
          </p:cNvSpPr>
          <p:nvPr/>
        </p:nvSpPr>
        <p:spPr bwMode="auto">
          <a:xfrm>
            <a:off x="7110413" y="6289877"/>
            <a:ext cx="1898650" cy="60939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rPr>
              <a:t>Source: ASM Metals Handbook, vol. 3, 9th ed. (1980)</a:t>
            </a:r>
            <a:endParaRPr kumimoji="0" lang="en-GB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45" name="Line 8"/>
          <p:cNvSpPr>
            <a:spLocks noChangeShapeType="1"/>
          </p:cNvSpPr>
          <p:nvPr/>
        </p:nvSpPr>
        <p:spPr bwMode="auto">
          <a:xfrm>
            <a:off x="3859213" y="1371600"/>
            <a:ext cx="0" cy="1190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46" name="Line 9"/>
          <p:cNvSpPr>
            <a:spLocks noChangeShapeType="1"/>
          </p:cNvSpPr>
          <p:nvPr/>
        </p:nvSpPr>
        <p:spPr bwMode="auto">
          <a:xfrm>
            <a:off x="3871913" y="3479800"/>
            <a:ext cx="0" cy="1381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47" name="Line 10"/>
          <p:cNvSpPr>
            <a:spLocks noChangeShapeType="1"/>
          </p:cNvSpPr>
          <p:nvPr/>
        </p:nvSpPr>
        <p:spPr bwMode="auto">
          <a:xfrm rot="5400000">
            <a:off x="2655888" y="1316038"/>
            <a:ext cx="31750" cy="2317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48" name="Line 11"/>
          <p:cNvSpPr>
            <a:spLocks noChangeShapeType="1"/>
          </p:cNvSpPr>
          <p:nvPr/>
        </p:nvSpPr>
        <p:spPr bwMode="auto">
          <a:xfrm>
            <a:off x="1516063" y="2473325"/>
            <a:ext cx="0" cy="1381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49" name="Line 12"/>
          <p:cNvSpPr>
            <a:spLocks noChangeShapeType="1"/>
          </p:cNvSpPr>
          <p:nvPr/>
        </p:nvSpPr>
        <p:spPr bwMode="auto">
          <a:xfrm>
            <a:off x="1516063" y="3479800"/>
            <a:ext cx="0" cy="1381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50" name="Line 13"/>
          <p:cNvSpPr>
            <a:spLocks noChangeShapeType="1"/>
          </p:cNvSpPr>
          <p:nvPr/>
        </p:nvSpPr>
        <p:spPr bwMode="auto">
          <a:xfrm>
            <a:off x="1516063" y="4513263"/>
            <a:ext cx="0" cy="1381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51" name="Oval 14"/>
          <p:cNvSpPr>
            <a:spLocks noChangeArrowheads="1"/>
          </p:cNvSpPr>
          <p:nvPr/>
        </p:nvSpPr>
        <p:spPr bwMode="auto">
          <a:xfrm>
            <a:off x="3422650" y="3465513"/>
            <a:ext cx="882650" cy="8382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52" name="Oval 16"/>
          <p:cNvSpPr>
            <a:spLocks noChangeArrowheads="1"/>
          </p:cNvSpPr>
          <p:nvPr/>
        </p:nvSpPr>
        <p:spPr bwMode="auto">
          <a:xfrm>
            <a:off x="1076325" y="3465513"/>
            <a:ext cx="882650" cy="1008062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53" name="Oval 18"/>
          <p:cNvSpPr>
            <a:spLocks noChangeArrowheads="1"/>
          </p:cNvSpPr>
          <p:nvPr/>
        </p:nvSpPr>
        <p:spPr bwMode="auto">
          <a:xfrm>
            <a:off x="1074738" y="4508500"/>
            <a:ext cx="882650" cy="987425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260" y="1085850"/>
            <a:ext cx="7023993" cy="338554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en-GB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Vacuum &amp; cryogenic applications: 304L, 316L, 316LN</a:t>
            </a:r>
          </a:p>
        </p:txBody>
      </p:sp>
      <p:grpSp>
        <p:nvGrpSpPr>
          <p:cNvPr id="55" name="Group 23"/>
          <p:cNvGrpSpPr>
            <a:grpSpLocks/>
          </p:cNvGrpSpPr>
          <p:nvPr/>
        </p:nvGrpSpPr>
        <p:grpSpPr bwMode="auto">
          <a:xfrm>
            <a:off x="1927225" y="3119438"/>
            <a:ext cx="3775075" cy="3567112"/>
            <a:chOff x="1214" y="1965"/>
            <a:chExt cx="2378" cy="2247"/>
          </a:xfrm>
        </p:grpSpPr>
        <p:sp>
          <p:nvSpPr>
            <p:cNvPr id="56" name="Text Box 20"/>
            <p:cNvSpPr txBox="1">
              <a:spLocks noChangeArrowheads="1"/>
            </p:cNvSpPr>
            <p:nvPr/>
          </p:nvSpPr>
          <p:spPr bwMode="auto">
            <a:xfrm>
              <a:off x="1214" y="3939"/>
              <a:ext cx="239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r>
                <a:rPr lang="en-GB" altLang="en-US" sz="2800" b="1">
                  <a:solidFill>
                    <a:srgbClr val="FF0000"/>
                  </a:solidFill>
                  <a:latin typeface="Tahoma" panose="020B0604030504040204" pitchFamily="34" charset="0"/>
                  <a:sym typeface="Symbol" panose="05050102010706020507" pitchFamily="18" charset="2"/>
                </a:rPr>
                <a:t></a:t>
              </a:r>
            </a:p>
          </p:txBody>
        </p:sp>
        <p:sp>
          <p:nvSpPr>
            <p:cNvPr id="57" name="Text Box 21"/>
            <p:cNvSpPr txBox="1">
              <a:spLocks noChangeArrowheads="1"/>
            </p:cNvSpPr>
            <p:nvPr/>
          </p:nvSpPr>
          <p:spPr bwMode="auto">
            <a:xfrm>
              <a:off x="3353" y="1965"/>
              <a:ext cx="239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r>
                <a:rPr lang="en-GB" altLang="en-US" sz="2800" b="1">
                  <a:solidFill>
                    <a:srgbClr val="FF0000"/>
                  </a:solidFill>
                  <a:latin typeface="Tahoma" panose="020B0604030504040204" pitchFamily="34" charset="0"/>
                  <a:sym typeface="Symbol" panose="05050102010706020507" pitchFamily="18" charset="2"/>
                </a:rPr>
                <a:t></a:t>
              </a:r>
            </a:p>
          </p:txBody>
        </p:sp>
        <p:sp>
          <p:nvSpPr>
            <p:cNvPr id="58" name="Text Box 22"/>
            <p:cNvSpPr txBox="1">
              <a:spLocks noChangeArrowheads="1"/>
            </p:cNvSpPr>
            <p:nvPr/>
          </p:nvSpPr>
          <p:spPr bwMode="auto">
            <a:xfrm>
              <a:off x="3353" y="2575"/>
              <a:ext cx="239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r>
                <a:rPr lang="en-GB" altLang="en-US" sz="2800" b="1">
                  <a:solidFill>
                    <a:srgbClr val="FF0000"/>
                  </a:solidFill>
                  <a:latin typeface="Tahoma" panose="020B0604030504040204" pitchFamily="34" charset="0"/>
                  <a:sym typeface="Symbol" panose="05050102010706020507" pitchFamily="18" charset="2"/>
                </a:rPr>
                <a:t>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6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2. Stainless steels, austenitic</a:t>
            </a:r>
            <a:endParaRPr lang="en-GB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lang="en-US" altLang="en-US" dirty="0">
              <a:cs typeface="Ubuntu Light"/>
            </a:endParaRPr>
          </a:p>
        </p:txBody>
      </p:sp>
      <p:sp>
        <p:nvSpPr>
          <p:cNvPr id="38" name="Rectangle 14"/>
          <p:cNvSpPr>
            <a:spLocks noChangeArrowheads="1"/>
          </p:cNvSpPr>
          <p:nvPr/>
        </p:nvSpPr>
        <p:spPr bwMode="auto">
          <a:xfrm>
            <a:off x="1004446" y="981006"/>
            <a:ext cx="6116075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2800" b="1" dirty="0" err="1">
                <a:solidFill>
                  <a:prstClr val="black"/>
                </a:solidFill>
                <a:latin typeface="Tahoma" panose="020B0604030504040204" pitchFamily="34" charset="0"/>
              </a:rPr>
              <a:t>Why</a:t>
            </a:r>
            <a:r>
              <a:rPr lang="fr-CH" altLang="en-US" sz="2800" b="1" dirty="0">
                <a:solidFill>
                  <a:prstClr val="black"/>
                </a:solidFill>
                <a:latin typeface="Tahoma" panose="020B0604030504040204" pitchFamily="34" charset="0"/>
              </a:rPr>
              <a:t> </a:t>
            </a:r>
            <a:r>
              <a:rPr lang="fr-CH" altLang="en-US" sz="2800" b="1" dirty="0" err="1">
                <a:solidFill>
                  <a:prstClr val="black"/>
                </a:solidFill>
                <a:latin typeface="Tahoma" panose="020B0604030504040204" pitchFamily="34" charset="0"/>
              </a:rPr>
              <a:t>low</a:t>
            </a:r>
            <a:r>
              <a:rPr lang="fr-CH" altLang="en-US" sz="2800" b="1" dirty="0">
                <a:solidFill>
                  <a:prstClr val="black"/>
                </a:solidFill>
                <a:latin typeface="Tahoma" panose="020B0604030504040204" pitchFamily="34" charset="0"/>
              </a:rPr>
              <a:t> C (304</a:t>
            </a:r>
            <a:r>
              <a:rPr lang="fr-CH" altLang="en-US" sz="2800" b="1" dirty="0">
                <a:solidFill>
                  <a:srgbClr val="FF0000"/>
                </a:solidFill>
                <a:latin typeface="Tahoma" panose="020B0604030504040204" pitchFamily="34" charset="0"/>
              </a:rPr>
              <a:t>L</a:t>
            </a:r>
            <a:r>
              <a:rPr lang="fr-CH" altLang="en-US" sz="2800" b="1" dirty="0">
                <a:solidFill>
                  <a:prstClr val="black"/>
                </a:solidFill>
                <a:latin typeface="Tahoma" panose="020B0604030504040204" pitchFamily="34" charset="0"/>
              </a:rPr>
              <a:t>, 316</a:t>
            </a:r>
            <a:r>
              <a:rPr lang="fr-CH" altLang="en-US" sz="2800" b="1" dirty="0">
                <a:solidFill>
                  <a:srgbClr val="FF0000"/>
                </a:solidFill>
                <a:latin typeface="Tahoma" panose="020B0604030504040204" pitchFamily="34" charset="0"/>
              </a:rPr>
              <a:t>L</a:t>
            </a:r>
            <a:r>
              <a:rPr lang="fr-CH" altLang="en-US" sz="2800" b="1" dirty="0">
                <a:solidFill>
                  <a:prstClr val="black"/>
                </a:solidFill>
                <a:latin typeface="Tahoma" panose="020B0604030504040204" pitchFamily="34" charset="0"/>
              </a:rPr>
              <a:t>, 316</a:t>
            </a:r>
            <a:r>
              <a:rPr lang="fr-CH" altLang="en-US" sz="2800" b="1" dirty="0">
                <a:solidFill>
                  <a:srgbClr val="FF0000"/>
                </a:solidFill>
                <a:latin typeface="Tahoma" panose="020B0604030504040204" pitchFamily="34" charset="0"/>
              </a:rPr>
              <a:t>L</a:t>
            </a:r>
            <a:r>
              <a:rPr lang="fr-CH" altLang="en-US" sz="2800" b="1" dirty="0">
                <a:solidFill>
                  <a:prstClr val="black"/>
                </a:solidFill>
                <a:latin typeface="Tahoma" panose="020B0604030504040204" pitchFamily="34" charset="0"/>
              </a:rPr>
              <a:t>N)?</a:t>
            </a:r>
            <a:endParaRPr lang="en-US" altLang="en-US" sz="2800" b="1" dirty="0">
              <a:solidFill>
                <a:prstClr val="black"/>
              </a:solidFill>
              <a:latin typeface="Tahoma" panose="020B0604030504040204" pitchFamily="34" charset="0"/>
            </a:endParaRPr>
          </a:p>
        </p:txBody>
      </p:sp>
      <p:sp>
        <p:nvSpPr>
          <p:cNvPr id="39" name="Rectangle 15"/>
          <p:cNvSpPr>
            <a:spLocks noChangeArrowheads="1"/>
          </p:cNvSpPr>
          <p:nvPr/>
        </p:nvSpPr>
        <p:spPr bwMode="auto">
          <a:xfrm>
            <a:off x="940946" y="1481833"/>
            <a:ext cx="6109663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2000" b="1" dirty="0">
                <a:solidFill>
                  <a:prstClr val="black"/>
                </a:solidFill>
                <a:latin typeface="Tahoma" panose="020B0604030504040204" pitchFamily="34" charset="0"/>
              </a:rPr>
              <a:t>"</a:t>
            </a:r>
            <a:r>
              <a:rPr lang="fr-CH" altLang="en-US" sz="2000" b="1" dirty="0" err="1">
                <a:solidFill>
                  <a:prstClr val="black"/>
                </a:solidFill>
                <a:latin typeface="Tahoma" panose="020B0604030504040204" pitchFamily="34" charset="0"/>
              </a:rPr>
              <a:t>Sensitization</a:t>
            </a:r>
            <a:r>
              <a:rPr lang="fr-CH" altLang="en-US" sz="2000" b="1" dirty="0">
                <a:solidFill>
                  <a:prstClr val="black"/>
                </a:solidFill>
                <a:latin typeface="Tahoma" panose="020B0604030504040204" pitchFamily="34" charset="0"/>
              </a:rPr>
              <a:t>" of base </a:t>
            </a:r>
            <a:r>
              <a:rPr lang="fr-CH" altLang="en-US" sz="2000" b="1" dirty="0" err="1">
                <a:solidFill>
                  <a:prstClr val="black"/>
                </a:solidFill>
                <a:latin typeface="Tahoma" panose="020B0604030504040204" pitchFamily="34" charset="0"/>
              </a:rPr>
              <a:t>metal</a:t>
            </a:r>
            <a:r>
              <a:rPr lang="fr-CH" altLang="en-US" sz="2000" b="1" dirty="0">
                <a:solidFill>
                  <a:prstClr val="black"/>
                </a:solidFill>
                <a:latin typeface="Tahoma" panose="020B0604030504040204" pitchFamily="34" charset="0"/>
              </a:rPr>
              <a:t>, </a:t>
            </a:r>
            <a:r>
              <a:rPr lang="fr-CH" altLang="en-US" sz="2000" b="1" dirty="0" err="1">
                <a:solidFill>
                  <a:prstClr val="black"/>
                </a:solidFill>
                <a:latin typeface="Tahoma" panose="020B0604030504040204" pitchFamily="34" charset="0"/>
              </a:rPr>
              <a:t>HAZs</a:t>
            </a:r>
            <a:r>
              <a:rPr lang="fr-CH" altLang="en-US" sz="2000" b="1" dirty="0">
                <a:solidFill>
                  <a:prstClr val="black"/>
                </a:solidFill>
                <a:latin typeface="Tahoma" panose="020B0604030504040204" pitchFamily="34" charset="0"/>
              </a:rPr>
              <a:t> and </a:t>
            </a:r>
            <a:r>
              <a:rPr lang="fr-CH" altLang="en-US" sz="2000" b="1" dirty="0" err="1">
                <a:solidFill>
                  <a:prstClr val="black"/>
                </a:solidFill>
                <a:latin typeface="Tahoma" panose="020B0604030504040204" pitchFamily="34" charset="0"/>
              </a:rPr>
              <a:t>welds</a:t>
            </a:r>
            <a:endParaRPr lang="en-US" altLang="en-US" sz="2000" b="1" dirty="0">
              <a:solidFill>
                <a:prstClr val="black"/>
              </a:solidFill>
              <a:latin typeface="Tahoma" panose="020B0604030504040204" pitchFamily="34" charset="0"/>
            </a:endParaRP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179388" y="6479441"/>
            <a:ext cx="2071401" cy="246221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rPr>
              <a:t>D. </a:t>
            </a:r>
            <a:r>
              <a:rPr kumimoji="0" lang="en-US" altLang="en-US" sz="1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rPr>
              <a:t>Peckner</a:t>
            </a:r>
            <a:r>
              <a:rPr kumimoji="0" lang="en-US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rPr>
              <a:t>, I.M. Bernstein, 1977 </a:t>
            </a:r>
          </a:p>
        </p:txBody>
      </p:sp>
      <p:grpSp>
        <p:nvGrpSpPr>
          <p:cNvPr id="41" name="Group 31"/>
          <p:cNvGrpSpPr>
            <a:grpSpLocks/>
          </p:cNvGrpSpPr>
          <p:nvPr/>
        </p:nvGrpSpPr>
        <p:grpSpPr bwMode="auto">
          <a:xfrm>
            <a:off x="185738" y="1889415"/>
            <a:ext cx="5549900" cy="4665663"/>
            <a:chOff x="117" y="1164"/>
            <a:chExt cx="3496" cy="2939"/>
          </a:xfrm>
        </p:grpSpPr>
        <p:pic>
          <p:nvPicPr>
            <p:cNvPr id="42" name="Picture 16" descr="304 sensitization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" y="1164"/>
              <a:ext cx="3496" cy="29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9" name="Group 30"/>
            <p:cNvGrpSpPr>
              <a:grpSpLocks/>
            </p:cNvGrpSpPr>
            <p:nvPr/>
          </p:nvGrpSpPr>
          <p:grpSpPr bwMode="auto">
            <a:xfrm>
              <a:off x="281" y="1542"/>
              <a:ext cx="1746" cy="1557"/>
              <a:chOff x="281" y="1591"/>
              <a:chExt cx="1746" cy="1557"/>
            </a:xfrm>
          </p:grpSpPr>
          <p:sp>
            <p:nvSpPr>
              <p:cNvPr id="60" name="Rectangle 17"/>
              <p:cNvSpPr>
                <a:spLocks noChangeArrowheads="1"/>
              </p:cNvSpPr>
              <p:nvPr/>
            </p:nvSpPr>
            <p:spPr bwMode="auto">
              <a:xfrm>
                <a:off x="281" y="1591"/>
                <a:ext cx="147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altLang="en-US" sz="2400" b="1" dirty="0">
                    <a:solidFill>
                      <a:srgbClr val="29292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anose="020B0604030504040204" pitchFamily="34" charset="0"/>
                  </a:rPr>
                  <a:t>M</a:t>
                </a:r>
                <a:r>
                  <a:rPr lang="fr-CH" altLang="en-US" sz="2400" b="1" baseline="-25000" dirty="0">
                    <a:solidFill>
                      <a:srgbClr val="29292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anose="020B0604030504040204" pitchFamily="34" charset="0"/>
                  </a:rPr>
                  <a:t>23</a:t>
                </a:r>
                <a:r>
                  <a:rPr lang="fr-CH" altLang="en-US" sz="2400" b="1" dirty="0">
                    <a:solidFill>
                      <a:srgbClr val="29292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anose="020B0604030504040204" pitchFamily="34" charset="0"/>
                  </a:rPr>
                  <a:t>C</a:t>
                </a:r>
                <a:r>
                  <a:rPr lang="fr-CH" altLang="en-US" sz="2400" b="1" baseline="-25000" dirty="0">
                    <a:solidFill>
                      <a:srgbClr val="29292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anose="020B0604030504040204" pitchFamily="34" charset="0"/>
                  </a:rPr>
                  <a:t>6</a:t>
                </a:r>
                <a:r>
                  <a:rPr lang="fr-CH" altLang="en-US" sz="2400" b="1" dirty="0">
                    <a:solidFill>
                      <a:srgbClr val="29292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anose="020B0604030504040204" pitchFamily="34" charset="0"/>
                  </a:rPr>
                  <a:t> (Cr</a:t>
                </a:r>
                <a:r>
                  <a:rPr lang="fr-CH" altLang="en-US" sz="2400" b="1" baseline="-25000" dirty="0">
                    <a:solidFill>
                      <a:srgbClr val="29292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anose="020B0604030504040204" pitchFamily="34" charset="0"/>
                  </a:rPr>
                  <a:t>23</a:t>
                </a:r>
                <a:r>
                  <a:rPr lang="fr-CH" altLang="en-US" sz="2400" b="1" dirty="0">
                    <a:solidFill>
                      <a:srgbClr val="29292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anose="020B0604030504040204" pitchFamily="34" charset="0"/>
                  </a:rPr>
                  <a:t>C</a:t>
                </a:r>
                <a:r>
                  <a:rPr lang="fr-CH" altLang="en-US" sz="2400" b="1" baseline="-25000" dirty="0">
                    <a:solidFill>
                      <a:srgbClr val="29292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anose="020B0604030504040204" pitchFamily="34" charset="0"/>
                  </a:rPr>
                  <a:t>6</a:t>
                </a:r>
                <a:r>
                  <a:rPr lang="fr-CH" altLang="en-US" sz="2400" b="1" dirty="0">
                    <a:solidFill>
                      <a:srgbClr val="29292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anose="020B0604030504040204" pitchFamily="34" charset="0"/>
                  </a:rPr>
                  <a:t>)</a:t>
                </a:r>
                <a:endParaRPr lang="en-US" altLang="en-US" sz="2400" b="1" dirty="0">
                  <a:solidFill>
                    <a:srgbClr val="29292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endParaRPr>
              </a:p>
            </p:txBody>
          </p:sp>
          <p:sp>
            <p:nvSpPr>
              <p:cNvPr id="61" name="Line 18"/>
              <p:cNvSpPr>
                <a:spLocks noChangeShapeType="1"/>
              </p:cNvSpPr>
              <p:nvPr/>
            </p:nvSpPr>
            <p:spPr bwMode="auto">
              <a:xfrm>
                <a:off x="650" y="1929"/>
                <a:ext cx="0" cy="1219"/>
              </a:xfrm>
              <a:prstGeom prst="line">
                <a:avLst/>
              </a:prstGeom>
              <a:noFill/>
              <a:ln w="38100">
                <a:solidFill>
                  <a:srgbClr val="33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</a:pPr>
                <a:endParaRPr lang="en-GB" sz="280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62" name="Line 19"/>
              <p:cNvSpPr>
                <a:spLocks noChangeShapeType="1"/>
              </p:cNvSpPr>
              <p:nvPr/>
            </p:nvSpPr>
            <p:spPr bwMode="auto">
              <a:xfrm>
                <a:off x="638" y="1938"/>
                <a:ext cx="690" cy="1024"/>
              </a:xfrm>
              <a:prstGeom prst="line">
                <a:avLst/>
              </a:prstGeom>
              <a:noFill/>
              <a:ln w="38100">
                <a:solidFill>
                  <a:srgbClr val="33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</a:pPr>
                <a:endParaRPr lang="en-GB" sz="280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63" name="Line 20"/>
              <p:cNvSpPr>
                <a:spLocks noChangeShapeType="1"/>
              </p:cNvSpPr>
              <p:nvPr/>
            </p:nvSpPr>
            <p:spPr bwMode="auto">
              <a:xfrm>
                <a:off x="648" y="1945"/>
                <a:ext cx="1379" cy="865"/>
              </a:xfrm>
              <a:prstGeom prst="line">
                <a:avLst/>
              </a:prstGeom>
              <a:noFill/>
              <a:ln w="38100">
                <a:solidFill>
                  <a:srgbClr val="33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</a:pPr>
                <a:endParaRPr lang="en-GB" sz="280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</p:grpSp>
      </p:grpSp>
      <p:grpSp>
        <p:nvGrpSpPr>
          <p:cNvPr id="64" name="Group 23"/>
          <p:cNvGrpSpPr>
            <a:grpSpLocks/>
          </p:cNvGrpSpPr>
          <p:nvPr/>
        </p:nvGrpSpPr>
        <p:grpSpPr bwMode="auto">
          <a:xfrm>
            <a:off x="444500" y="5161253"/>
            <a:ext cx="3879850" cy="541337"/>
            <a:chOff x="280" y="3281"/>
            <a:chExt cx="2444" cy="341"/>
          </a:xfrm>
        </p:grpSpPr>
        <p:sp>
          <p:nvSpPr>
            <p:cNvPr id="65" name="Rectangle 21" descr="Dashed upward diagonal"/>
            <p:cNvSpPr>
              <a:spLocks noChangeArrowheads="1"/>
            </p:cNvSpPr>
            <p:nvPr/>
          </p:nvSpPr>
          <p:spPr bwMode="auto">
            <a:xfrm rot="-1212184">
              <a:off x="280" y="3281"/>
              <a:ext cx="944" cy="134"/>
            </a:xfrm>
            <a:prstGeom prst="rect">
              <a:avLst/>
            </a:prstGeom>
            <a:pattFill prst="dashUpDiag">
              <a:fgClr>
                <a:srgbClr val="333300">
                  <a:alpha val="30000"/>
                </a:srgbClr>
              </a:fgClr>
              <a:bgClr>
                <a:srgbClr val="FFFFFF">
                  <a:alpha val="3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defRPr/>
              </a:pPr>
              <a:endParaRPr lang="en-GB" sz="2800" kern="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6" name="Rectangle 22"/>
            <p:cNvSpPr>
              <a:spLocks noChangeArrowheads="1"/>
            </p:cNvSpPr>
            <p:nvPr/>
          </p:nvSpPr>
          <p:spPr bwMode="auto">
            <a:xfrm>
              <a:off x="906" y="3334"/>
              <a:ext cx="181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CH" altLang="en-US" sz="2400" b="1" kern="0">
                  <a:solidFill>
                    <a:srgbClr val="29292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rPr>
                <a:t>Cr</a:t>
              </a:r>
              <a:r>
                <a:rPr lang="fr-CH" altLang="en-US" sz="2400" b="1" kern="0" baseline="-25000">
                  <a:solidFill>
                    <a:srgbClr val="29292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rPr>
                <a:t> </a:t>
              </a:r>
              <a:r>
                <a:rPr lang="fr-CH" altLang="en-US" sz="2400" b="1" kern="0">
                  <a:solidFill>
                    <a:srgbClr val="29292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rPr>
                <a:t>depleted zones</a:t>
              </a:r>
              <a:endParaRPr lang="en-US" altLang="en-US" sz="2400" b="1" kern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endParaRPr>
            </a:p>
          </p:txBody>
        </p:sp>
      </p:grpSp>
      <p:sp>
        <p:nvSpPr>
          <p:cNvPr id="67" name="Oval 25"/>
          <p:cNvSpPr>
            <a:spLocks noChangeArrowheads="1"/>
          </p:cNvSpPr>
          <p:nvPr/>
        </p:nvSpPr>
        <p:spPr bwMode="auto">
          <a:xfrm>
            <a:off x="1806575" y="6005803"/>
            <a:ext cx="490538" cy="255587"/>
          </a:xfrm>
          <a:prstGeom prst="ellipse">
            <a:avLst/>
          </a:prstGeom>
          <a:noFill/>
          <a:ln w="38100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pic>
        <p:nvPicPr>
          <p:cNvPr id="68" name="Picture 27" descr="sensitize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463" y="2086265"/>
            <a:ext cx="2803525" cy="412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Rectangle 28"/>
          <p:cNvSpPr>
            <a:spLocks noChangeArrowheads="1"/>
          </p:cNvSpPr>
          <p:nvPr/>
        </p:nvSpPr>
        <p:spPr bwMode="auto">
          <a:xfrm>
            <a:off x="5936808" y="6225578"/>
            <a:ext cx="30924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prstClr val="black"/>
                </a:solidFill>
                <a:latin typeface="Tahoma" panose="020B0604030504040204" pitchFamily="34" charset="0"/>
              </a:rPr>
              <a:t>A.K. </a:t>
            </a:r>
            <a:r>
              <a:rPr lang="en-US" altLang="en-US" sz="1000" dirty="0" err="1">
                <a:solidFill>
                  <a:prstClr val="black"/>
                </a:solidFill>
                <a:latin typeface="Tahoma" panose="020B0604030504040204" pitchFamily="34" charset="0"/>
              </a:rPr>
              <a:t>Jha</a:t>
            </a:r>
            <a:r>
              <a:rPr lang="en-US" altLang="en-US" sz="1000" dirty="0">
                <a:solidFill>
                  <a:prstClr val="black"/>
                </a:solidFill>
                <a:latin typeface="Tahoma" panose="020B0604030504040204" pitchFamily="34" charset="0"/>
              </a:rPr>
              <a:t> et al., Engineering Failure Analysis</a:t>
            </a:r>
          </a:p>
        </p:txBody>
      </p:sp>
    </p:spTree>
    <p:extLst>
      <p:ext uri="{BB962C8B-B14F-4D97-AF65-F5344CB8AC3E}">
        <p14:creationId xmlns:p14="http://schemas.microsoft.com/office/powerpoint/2010/main" val="408453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2. Stainless steels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0" r="471" b="2046"/>
          <a:stretch/>
        </p:blipFill>
        <p:spPr bwMode="auto">
          <a:xfrm>
            <a:off x="1920850" y="9239"/>
            <a:ext cx="7195438" cy="249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98533" y="2322301"/>
            <a:ext cx="3598863" cy="494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173" y="2548520"/>
            <a:ext cx="2879725" cy="40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Line 8"/>
          <p:cNvSpPr>
            <a:spLocks noChangeShapeType="1"/>
          </p:cNvSpPr>
          <p:nvPr/>
        </p:nvSpPr>
        <p:spPr bwMode="auto">
          <a:xfrm flipV="1">
            <a:off x="7270816" y="4355234"/>
            <a:ext cx="425450" cy="5429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192648" y="6356349"/>
            <a:ext cx="730250" cy="365125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solidFill>
                  <a:schemeClr val="bg1"/>
                </a:solidFill>
                <a:cs typeface="Ubuntu Light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lang="en-US" altLang="en-US" dirty="0">
              <a:solidFill>
                <a:schemeClr val="bg1"/>
              </a:solidFill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303363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70525" y="92707"/>
            <a:ext cx="3587923" cy="81121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3200" dirty="0"/>
              <a:t>2. Stainless steels, inclusions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lang="en-US" altLang="en-US" dirty="0">
              <a:cs typeface="Ubuntu Light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4292857"/>
            <a:ext cx="2906712" cy="215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4292857"/>
            <a:ext cx="2906713" cy="215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3" y="4292857"/>
            <a:ext cx="2906712" cy="215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3" y="2038607"/>
            <a:ext cx="2906712" cy="215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5676433" y="954054"/>
            <a:ext cx="3324691" cy="986128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lIns="36000" tIns="137160" rIns="274320" bIns="137160" rtlCol="0" anchor="ctr" anchorCtr="0">
            <a:noAutofit/>
          </a:bodyPr>
          <a:lstStyle/>
          <a:p>
            <a:pPr marL="342900" marR="0" lvl="0" indent="-2160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Oversized (1,2,3) and thick (4) B type inclusions up to class 2.</a:t>
            </a:r>
          </a:p>
        </p:txBody>
      </p:sp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71707"/>
            <a:ext cx="5399087" cy="402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777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lang="en-US" altLang="en-US" dirty="0">
              <a:cs typeface="Ubuntu Light"/>
            </a:endParaRPr>
          </a:p>
        </p:txBody>
      </p:sp>
      <p:pic>
        <p:nvPicPr>
          <p:cNvPr id="18" name="Picture 79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83124"/>
            <a:ext cx="3598862" cy="267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Group 797"/>
          <p:cNvGrpSpPr>
            <a:grpSpLocks/>
          </p:cNvGrpSpPr>
          <p:nvPr/>
        </p:nvGrpSpPr>
        <p:grpSpPr bwMode="auto">
          <a:xfrm>
            <a:off x="563563" y="83124"/>
            <a:ext cx="8270875" cy="6731000"/>
            <a:chOff x="355" y="0"/>
            <a:chExt cx="5210" cy="4240"/>
          </a:xfrm>
        </p:grpSpPr>
        <p:sp>
          <p:nvSpPr>
            <p:cNvPr id="20" name="Oval 796"/>
            <p:cNvSpPr>
              <a:spLocks noChangeArrowheads="1"/>
            </p:cNvSpPr>
            <p:nvPr/>
          </p:nvSpPr>
          <p:spPr bwMode="auto">
            <a:xfrm>
              <a:off x="5224" y="0"/>
              <a:ext cx="341" cy="423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grpSp>
          <p:nvGrpSpPr>
            <p:cNvPr id="21" name="Group 795"/>
            <p:cNvGrpSpPr>
              <a:grpSpLocks/>
            </p:cNvGrpSpPr>
            <p:nvPr/>
          </p:nvGrpSpPr>
          <p:grpSpPr bwMode="auto">
            <a:xfrm>
              <a:off x="355" y="0"/>
              <a:ext cx="5117" cy="4240"/>
              <a:chOff x="355" y="0"/>
              <a:chExt cx="5117" cy="4240"/>
            </a:xfrm>
          </p:grpSpPr>
          <p:sp>
            <p:nvSpPr>
              <p:cNvPr id="22" name="Rectangle 791"/>
              <p:cNvSpPr>
                <a:spLocks noChangeArrowheads="1"/>
              </p:cNvSpPr>
              <p:nvPr/>
            </p:nvSpPr>
            <p:spPr bwMode="auto">
              <a:xfrm>
                <a:off x="409" y="0"/>
                <a:ext cx="4989" cy="4240"/>
              </a:xfrm>
              <a:prstGeom prst="rect">
                <a:avLst/>
              </a:pr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</a:pPr>
                <a:endParaRPr lang="en-GB" altLang="en-US" sz="4400">
                  <a:solidFill>
                    <a:srgbClr val="FFFFCC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23" name="Line 792"/>
              <p:cNvSpPr>
                <a:spLocks noChangeShapeType="1"/>
              </p:cNvSpPr>
              <p:nvPr/>
            </p:nvSpPr>
            <p:spPr bwMode="auto">
              <a:xfrm>
                <a:off x="355" y="2116"/>
                <a:ext cx="511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</a:pPr>
                <a:endParaRPr lang="en-GB" sz="280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24" name="Text Box 794"/>
              <p:cNvSpPr txBox="1">
                <a:spLocks noChangeArrowheads="1"/>
              </p:cNvSpPr>
              <p:nvPr/>
            </p:nvSpPr>
            <p:spPr bwMode="auto">
              <a:xfrm>
                <a:off x="2936" y="3513"/>
                <a:ext cx="1517" cy="5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</a:pPr>
                <a:r>
                  <a:rPr lang="en-GB" altLang="en-US" sz="6600">
                    <a:solidFill>
                      <a:srgbClr val="FFFFCC"/>
                    </a:solidFill>
                    <a:latin typeface="Tahoma" panose="020B0604030504040204" pitchFamily="34" charset="0"/>
                  </a:rPr>
                  <a:t>RD </a:t>
                </a:r>
                <a:r>
                  <a:rPr lang="en-GB" altLang="en-US" sz="6600">
                    <a:solidFill>
                      <a:srgbClr val="FFFFCC"/>
                    </a:solidFill>
                    <a:latin typeface="Tahoma" panose="020B0604030504040204" pitchFamily="34" charset="0"/>
                    <a:sym typeface="Symbol" panose="05050102010706020507" pitchFamily="18" charset="2"/>
                  </a:rPr>
                  <a:t></a:t>
                </a:r>
              </a:p>
            </p:txBody>
          </p:sp>
        </p:grpSp>
      </p:grpSp>
      <p:grpSp>
        <p:nvGrpSpPr>
          <p:cNvPr id="25" name="Group 870"/>
          <p:cNvGrpSpPr>
            <a:grpSpLocks/>
          </p:cNvGrpSpPr>
          <p:nvPr/>
        </p:nvGrpSpPr>
        <p:grpSpPr bwMode="auto">
          <a:xfrm>
            <a:off x="955675" y="384749"/>
            <a:ext cx="7656513" cy="6102350"/>
            <a:chOff x="602" y="190"/>
            <a:chExt cx="4823" cy="3844"/>
          </a:xfrm>
        </p:grpSpPr>
        <p:sp>
          <p:nvSpPr>
            <p:cNvPr id="26" name="Line 798"/>
            <p:cNvSpPr>
              <a:spLocks noChangeShapeType="1"/>
            </p:cNvSpPr>
            <p:nvPr/>
          </p:nvSpPr>
          <p:spPr bwMode="auto">
            <a:xfrm>
              <a:off x="998" y="2438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7" name="Line 799"/>
            <p:cNvSpPr>
              <a:spLocks noChangeShapeType="1"/>
            </p:cNvSpPr>
            <p:nvPr/>
          </p:nvSpPr>
          <p:spPr bwMode="auto">
            <a:xfrm>
              <a:off x="1670" y="2621"/>
              <a:ext cx="1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8" name="Line 800"/>
            <p:cNvSpPr>
              <a:spLocks noChangeShapeType="1"/>
            </p:cNvSpPr>
            <p:nvPr/>
          </p:nvSpPr>
          <p:spPr bwMode="auto">
            <a:xfrm>
              <a:off x="1980" y="2435"/>
              <a:ext cx="1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9" name="Line 801"/>
            <p:cNvSpPr>
              <a:spLocks noChangeShapeType="1"/>
            </p:cNvSpPr>
            <p:nvPr/>
          </p:nvSpPr>
          <p:spPr bwMode="auto">
            <a:xfrm>
              <a:off x="1848" y="2284"/>
              <a:ext cx="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0" name="Line 802"/>
            <p:cNvSpPr>
              <a:spLocks noChangeShapeType="1"/>
            </p:cNvSpPr>
            <p:nvPr/>
          </p:nvSpPr>
          <p:spPr bwMode="auto">
            <a:xfrm>
              <a:off x="1542" y="2982"/>
              <a:ext cx="7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1" name="Line 803"/>
            <p:cNvSpPr>
              <a:spLocks noChangeShapeType="1"/>
            </p:cNvSpPr>
            <p:nvPr/>
          </p:nvSpPr>
          <p:spPr bwMode="auto">
            <a:xfrm flipV="1">
              <a:off x="941" y="3433"/>
              <a:ext cx="148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2" name="Line 804"/>
            <p:cNvSpPr>
              <a:spLocks noChangeShapeType="1"/>
            </p:cNvSpPr>
            <p:nvPr/>
          </p:nvSpPr>
          <p:spPr bwMode="auto">
            <a:xfrm>
              <a:off x="1814" y="3254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3" name="Line 805"/>
            <p:cNvSpPr>
              <a:spLocks noChangeShapeType="1"/>
            </p:cNvSpPr>
            <p:nvPr/>
          </p:nvSpPr>
          <p:spPr bwMode="auto">
            <a:xfrm>
              <a:off x="1160" y="3738"/>
              <a:ext cx="402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4" name="Line 806"/>
            <p:cNvSpPr>
              <a:spLocks noChangeShapeType="1"/>
            </p:cNvSpPr>
            <p:nvPr/>
          </p:nvSpPr>
          <p:spPr bwMode="auto">
            <a:xfrm flipV="1">
              <a:off x="2086" y="3513"/>
              <a:ext cx="576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5" name="Line 807"/>
            <p:cNvSpPr>
              <a:spLocks noChangeShapeType="1"/>
            </p:cNvSpPr>
            <p:nvPr/>
          </p:nvSpPr>
          <p:spPr bwMode="auto">
            <a:xfrm>
              <a:off x="2222" y="3662"/>
              <a:ext cx="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6" name="Line 808"/>
            <p:cNvSpPr>
              <a:spLocks noChangeShapeType="1"/>
            </p:cNvSpPr>
            <p:nvPr/>
          </p:nvSpPr>
          <p:spPr bwMode="auto">
            <a:xfrm>
              <a:off x="1856" y="3938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7" name="Line 809"/>
            <p:cNvSpPr>
              <a:spLocks noChangeShapeType="1"/>
            </p:cNvSpPr>
            <p:nvPr/>
          </p:nvSpPr>
          <p:spPr bwMode="auto">
            <a:xfrm>
              <a:off x="2688" y="4034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8" name="Line 810"/>
            <p:cNvSpPr>
              <a:spLocks noChangeShapeType="1"/>
            </p:cNvSpPr>
            <p:nvPr/>
          </p:nvSpPr>
          <p:spPr bwMode="auto">
            <a:xfrm>
              <a:off x="2213" y="511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9" name="Line 811"/>
            <p:cNvSpPr>
              <a:spLocks noChangeShapeType="1"/>
            </p:cNvSpPr>
            <p:nvPr/>
          </p:nvSpPr>
          <p:spPr bwMode="auto">
            <a:xfrm>
              <a:off x="2885" y="694"/>
              <a:ext cx="1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40" name="Line 812"/>
            <p:cNvSpPr>
              <a:spLocks noChangeShapeType="1"/>
            </p:cNvSpPr>
            <p:nvPr/>
          </p:nvSpPr>
          <p:spPr bwMode="auto">
            <a:xfrm>
              <a:off x="3195" y="508"/>
              <a:ext cx="1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41" name="Line 813"/>
            <p:cNvSpPr>
              <a:spLocks noChangeShapeType="1"/>
            </p:cNvSpPr>
            <p:nvPr/>
          </p:nvSpPr>
          <p:spPr bwMode="auto">
            <a:xfrm>
              <a:off x="3063" y="357"/>
              <a:ext cx="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42" name="Line 814"/>
            <p:cNvSpPr>
              <a:spLocks noChangeShapeType="1"/>
            </p:cNvSpPr>
            <p:nvPr/>
          </p:nvSpPr>
          <p:spPr bwMode="auto">
            <a:xfrm>
              <a:off x="2757" y="1055"/>
              <a:ext cx="7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43" name="Line 815"/>
            <p:cNvSpPr>
              <a:spLocks noChangeShapeType="1"/>
            </p:cNvSpPr>
            <p:nvPr/>
          </p:nvSpPr>
          <p:spPr bwMode="auto">
            <a:xfrm flipV="1">
              <a:off x="2156" y="1506"/>
              <a:ext cx="148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44" name="Line 816"/>
            <p:cNvSpPr>
              <a:spLocks noChangeShapeType="1"/>
            </p:cNvSpPr>
            <p:nvPr/>
          </p:nvSpPr>
          <p:spPr bwMode="auto">
            <a:xfrm>
              <a:off x="3029" y="1327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45" name="Line 817"/>
            <p:cNvSpPr>
              <a:spLocks noChangeShapeType="1"/>
            </p:cNvSpPr>
            <p:nvPr/>
          </p:nvSpPr>
          <p:spPr bwMode="auto">
            <a:xfrm>
              <a:off x="2375" y="1811"/>
              <a:ext cx="402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46" name="Line 818"/>
            <p:cNvSpPr>
              <a:spLocks noChangeShapeType="1"/>
            </p:cNvSpPr>
            <p:nvPr/>
          </p:nvSpPr>
          <p:spPr bwMode="auto">
            <a:xfrm flipV="1">
              <a:off x="930" y="1740"/>
              <a:ext cx="576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47" name="Line 819"/>
            <p:cNvSpPr>
              <a:spLocks noChangeShapeType="1"/>
            </p:cNvSpPr>
            <p:nvPr/>
          </p:nvSpPr>
          <p:spPr bwMode="auto">
            <a:xfrm>
              <a:off x="3437" y="1735"/>
              <a:ext cx="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48" name="Line 820"/>
            <p:cNvSpPr>
              <a:spLocks noChangeShapeType="1"/>
            </p:cNvSpPr>
            <p:nvPr/>
          </p:nvSpPr>
          <p:spPr bwMode="auto">
            <a:xfrm>
              <a:off x="3071" y="2011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49" name="Line 821"/>
            <p:cNvSpPr>
              <a:spLocks noChangeShapeType="1"/>
            </p:cNvSpPr>
            <p:nvPr/>
          </p:nvSpPr>
          <p:spPr bwMode="auto">
            <a:xfrm>
              <a:off x="3903" y="2107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50" name="Line 822"/>
            <p:cNvSpPr>
              <a:spLocks noChangeShapeType="1"/>
            </p:cNvSpPr>
            <p:nvPr/>
          </p:nvSpPr>
          <p:spPr bwMode="auto">
            <a:xfrm>
              <a:off x="2842" y="2360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51" name="Line 823"/>
            <p:cNvSpPr>
              <a:spLocks noChangeShapeType="1"/>
            </p:cNvSpPr>
            <p:nvPr/>
          </p:nvSpPr>
          <p:spPr bwMode="auto">
            <a:xfrm>
              <a:off x="3514" y="2543"/>
              <a:ext cx="1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52" name="Line 824"/>
            <p:cNvSpPr>
              <a:spLocks noChangeShapeType="1"/>
            </p:cNvSpPr>
            <p:nvPr/>
          </p:nvSpPr>
          <p:spPr bwMode="auto">
            <a:xfrm>
              <a:off x="3824" y="2357"/>
              <a:ext cx="1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53" name="Line 825"/>
            <p:cNvSpPr>
              <a:spLocks noChangeShapeType="1"/>
            </p:cNvSpPr>
            <p:nvPr/>
          </p:nvSpPr>
          <p:spPr bwMode="auto">
            <a:xfrm>
              <a:off x="3692" y="2206"/>
              <a:ext cx="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54" name="Line 826"/>
            <p:cNvSpPr>
              <a:spLocks noChangeShapeType="1"/>
            </p:cNvSpPr>
            <p:nvPr/>
          </p:nvSpPr>
          <p:spPr bwMode="auto">
            <a:xfrm>
              <a:off x="1249" y="2335"/>
              <a:ext cx="7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55" name="Line 827"/>
            <p:cNvSpPr>
              <a:spLocks noChangeShapeType="1"/>
            </p:cNvSpPr>
            <p:nvPr/>
          </p:nvSpPr>
          <p:spPr bwMode="auto">
            <a:xfrm flipV="1">
              <a:off x="2785" y="3355"/>
              <a:ext cx="148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56" name="Line 828"/>
            <p:cNvSpPr>
              <a:spLocks noChangeShapeType="1"/>
            </p:cNvSpPr>
            <p:nvPr/>
          </p:nvSpPr>
          <p:spPr bwMode="auto">
            <a:xfrm>
              <a:off x="3658" y="3176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57" name="Line 829"/>
            <p:cNvSpPr>
              <a:spLocks noChangeShapeType="1"/>
            </p:cNvSpPr>
            <p:nvPr/>
          </p:nvSpPr>
          <p:spPr bwMode="auto">
            <a:xfrm>
              <a:off x="3004" y="3660"/>
              <a:ext cx="402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58" name="Line 830"/>
            <p:cNvSpPr>
              <a:spLocks noChangeShapeType="1"/>
            </p:cNvSpPr>
            <p:nvPr/>
          </p:nvSpPr>
          <p:spPr bwMode="auto">
            <a:xfrm flipV="1">
              <a:off x="3930" y="3435"/>
              <a:ext cx="576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59" name="Line 831"/>
            <p:cNvSpPr>
              <a:spLocks noChangeShapeType="1"/>
            </p:cNvSpPr>
            <p:nvPr/>
          </p:nvSpPr>
          <p:spPr bwMode="auto">
            <a:xfrm>
              <a:off x="4066" y="3584"/>
              <a:ext cx="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0" name="Line 832"/>
            <p:cNvSpPr>
              <a:spLocks noChangeShapeType="1"/>
            </p:cNvSpPr>
            <p:nvPr/>
          </p:nvSpPr>
          <p:spPr bwMode="auto">
            <a:xfrm>
              <a:off x="3700" y="3860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1" name="Line 833"/>
            <p:cNvSpPr>
              <a:spLocks noChangeShapeType="1"/>
            </p:cNvSpPr>
            <p:nvPr/>
          </p:nvSpPr>
          <p:spPr bwMode="auto">
            <a:xfrm>
              <a:off x="4532" y="3956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2" name="Line 834"/>
            <p:cNvSpPr>
              <a:spLocks noChangeShapeType="1"/>
            </p:cNvSpPr>
            <p:nvPr/>
          </p:nvSpPr>
          <p:spPr bwMode="auto">
            <a:xfrm>
              <a:off x="3324" y="344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3" name="Line 835"/>
            <p:cNvSpPr>
              <a:spLocks noChangeShapeType="1"/>
            </p:cNvSpPr>
            <p:nvPr/>
          </p:nvSpPr>
          <p:spPr bwMode="auto">
            <a:xfrm>
              <a:off x="3996" y="527"/>
              <a:ext cx="1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4" name="Line 836"/>
            <p:cNvSpPr>
              <a:spLocks noChangeShapeType="1"/>
            </p:cNvSpPr>
            <p:nvPr/>
          </p:nvSpPr>
          <p:spPr bwMode="auto">
            <a:xfrm>
              <a:off x="4306" y="341"/>
              <a:ext cx="1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5" name="Line 837"/>
            <p:cNvSpPr>
              <a:spLocks noChangeShapeType="1"/>
            </p:cNvSpPr>
            <p:nvPr/>
          </p:nvSpPr>
          <p:spPr bwMode="auto">
            <a:xfrm>
              <a:off x="4174" y="190"/>
              <a:ext cx="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6" name="Line 838"/>
            <p:cNvSpPr>
              <a:spLocks noChangeShapeType="1"/>
            </p:cNvSpPr>
            <p:nvPr/>
          </p:nvSpPr>
          <p:spPr bwMode="auto">
            <a:xfrm>
              <a:off x="3868" y="888"/>
              <a:ext cx="7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7" name="Line 839"/>
            <p:cNvSpPr>
              <a:spLocks noChangeShapeType="1"/>
            </p:cNvSpPr>
            <p:nvPr/>
          </p:nvSpPr>
          <p:spPr bwMode="auto">
            <a:xfrm flipV="1">
              <a:off x="989" y="408"/>
              <a:ext cx="148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8" name="Line 840"/>
            <p:cNvSpPr>
              <a:spLocks noChangeShapeType="1"/>
            </p:cNvSpPr>
            <p:nvPr/>
          </p:nvSpPr>
          <p:spPr bwMode="auto">
            <a:xfrm>
              <a:off x="4140" y="1160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9" name="Line 841"/>
            <p:cNvSpPr>
              <a:spLocks noChangeShapeType="1"/>
            </p:cNvSpPr>
            <p:nvPr/>
          </p:nvSpPr>
          <p:spPr bwMode="auto">
            <a:xfrm>
              <a:off x="3486" y="1644"/>
              <a:ext cx="402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70" name="Line 842"/>
            <p:cNvSpPr>
              <a:spLocks noChangeShapeType="1"/>
            </p:cNvSpPr>
            <p:nvPr/>
          </p:nvSpPr>
          <p:spPr bwMode="auto">
            <a:xfrm flipV="1">
              <a:off x="4412" y="1419"/>
              <a:ext cx="576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71" name="Line 843"/>
            <p:cNvSpPr>
              <a:spLocks noChangeShapeType="1"/>
            </p:cNvSpPr>
            <p:nvPr/>
          </p:nvSpPr>
          <p:spPr bwMode="auto">
            <a:xfrm>
              <a:off x="4548" y="1568"/>
              <a:ext cx="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72" name="Line 844"/>
            <p:cNvSpPr>
              <a:spLocks noChangeShapeType="1"/>
            </p:cNvSpPr>
            <p:nvPr/>
          </p:nvSpPr>
          <p:spPr bwMode="auto">
            <a:xfrm>
              <a:off x="4182" y="1844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73" name="Line 845"/>
            <p:cNvSpPr>
              <a:spLocks noChangeShapeType="1"/>
            </p:cNvSpPr>
            <p:nvPr/>
          </p:nvSpPr>
          <p:spPr bwMode="auto">
            <a:xfrm>
              <a:off x="5014" y="1940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74" name="Line 846"/>
            <p:cNvSpPr>
              <a:spLocks noChangeShapeType="1"/>
            </p:cNvSpPr>
            <p:nvPr/>
          </p:nvSpPr>
          <p:spPr bwMode="auto">
            <a:xfrm>
              <a:off x="3319" y="2255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75" name="Line 847"/>
            <p:cNvSpPr>
              <a:spLocks noChangeShapeType="1"/>
            </p:cNvSpPr>
            <p:nvPr/>
          </p:nvSpPr>
          <p:spPr bwMode="auto">
            <a:xfrm>
              <a:off x="3991" y="2438"/>
              <a:ext cx="1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76" name="Line 848"/>
            <p:cNvSpPr>
              <a:spLocks noChangeShapeType="1"/>
            </p:cNvSpPr>
            <p:nvPr/>
          </p:nvSpPr>
          <p:spPr bwMode="auto">
            <a:xfrm>
              <a:off x="4301" y="2252"/>
              <a:ext cx="1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77" name="Line 849"/>
            <p:cNvSpPr>
              <a:spLocks noChangeShapeType="1"/>
            </p:cNvSpPr>
            <p:nvPr/>
          </p:nvSpPr>
          <p:spPr bwMode="auto">
            <a:xfrm>
              <a:off x="4169" y="2101"/>
              <a:ext cx="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78" name="Line 850"/>
            <p:cNvSpPr>
              <a:spLocks noChangeShapeType="1"/>
            </p:cNvSpPr>
            <p:nvPr/>
          </p:nvSpPr>
          <p:spPr bwMode="auto">
            <a:xfrm>
              <a:off x="3863" y="2799"/>
              <a:ext cx="7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79" name="Line 851"/>
            <p:cNvSpPr>
              <a:spLocks noChangeShapeType="1"/>
            </p:cNvSpPr>
            <p:nvPr/>
          </p:nvSpPr>
          <p:spPr bwMode="auto">
            <a:xfrm flipV="1">
              <a:off x="3262" y="3250"/>
              <a:ext cx="148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80" name="Line 852"/>
            <p:cNvSpPr>
              <a:spLocks noChangeShapeType="1"/>
            </p:cNvSpPr>
            <p:nvPr/>
          </p:nvSpPr>
          <p:spPr bwMode="auto">
            <a:xfrm>
              <a:off x="4135" y="3071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81" name="Line 853"/>
            <p:cNvSpPr>
              <a:spLocks noChangeShapeType="1"/>
            </p:cNvSpPr>
            <p:nvPr/>
          </p:nvSpPr>
          <p:spPr bwMode="auto">
            <a:xfrm>
              <a:off x="3481" y="3555"/>
              <a:ext cx="402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82" name="Line 854"/>
            <p:cNvSpPr>
              <a:spLocks noChangeShapeType="1"/>
            </p:cNvSpPr>
            <p:nvPr/>
          </p:nvSpPr>
          <p:spPr bwMode="auto">
            <a:xfrm flipV="1">
              <a:off x="4407" y="3330"/>
              <a:ext cx="576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83" name="Line 855"/>
            <p:cNvSpPr>
              <a:spLocks noChangeShapeType="1"/>
            </p:cNvSpPr>
            <p:nvPr/>
          </p:nvSpPr>
          <p:spPr bwMode="auto">
            <a:xfrm>
              <a:off x="4543" y="3479"/>
              <a:ext cx="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84" name="Line 856"/>
            <p:cNvSpPr>
              <a:spLocks noChangeShapeType="1"/>
            </p:cNvSpPr>
            <p:nvPr/>
          </p:nvSpPr>
          <p:spPr bwMode="auto">
            <a:xfrm>
              <a:off x="4177" y="3755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85" name="Line 857"/>
            <p:cNvSpPr>
              <a:spLocks noChangeShapeType="1"/>
            </p:cNvSpPr>
            <p:nvPr/>
          </p:nvSpPr>
          <p:spPr bwMode="auto">
            <a:xfrm>
              <a:off x="5009" y="3851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86" name="Line 858"/>
            <p:cNvSpPr>
              <a:spLocks noChangeShapeType="1"/>
            </p:cNvSpPr>
            <p:nvPr/>
          </p:nvSpPr>
          <p:spPr bwMode="auto">
            <a:xfrm>
              <a:off x="3460" y="480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87" name="Line 859"/>
            <p:cNvSpPr>
              <a:spLocks noChangeShapeType="1"/>
            </p:cNvSpPr>
            <p:nvPr/>
          </p:nvSpPr>
          <p:spPr bwMode="auto">
            <a:xfrm>
              <a:off x="4132" y="663"/>
              <a:ext cx="1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88" name="Line 860"/>
            <p:cNvSpPr>
              <a:spLocks noChangeShapeType="1"/>
            </p:cNvSpPr>
            <p:nvPr/>
          </p:nvSpPr>
          <p:spPr bwMode="auto">
            <a:xfrm>
              <a:off x="4442" y="477"/>
              <a:ext cx="1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89" name="Line 861"/>
            <p:cNvSpPr>
              <a:spLocks noChangeShapeType="1"/>
            </p:cNvSpPr>
            <p:nvPr/>
          </p:nvSpPr>
          <p:spPr bwMode="auto">
            <a:xfrm>
              <a:off x="4310" y="326"/>
              <a:ext cx="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0" name="Line 862"/>
            <p:cNvSpPr>
              <a:spLocks noChangeShapeType="1"/>
            </p:cNvSpPr>
            <p:nvPr/>
          </p:nvSpPr>
          <p:spPr bwMode="auto">
            <a:xfrm>
              <a:off x="602" y="635"/>
              <a:ext cx="7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1" name="Line 863"/>
            <p:cNvSpPr>
              <a:spLocks noChangeShapeType="1"/>
            </p:cNvSpPr>
            <p:nvPr/>
          </p:nvSpPr>
          <p:spPr bwMode="auto">
            <a:xfrm flipV="1">
              <a:off x="3403" y="1475"/>
              <a:ext cx="148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2" name="Line 864"/>
            <p:cNvSpPr>
              <a:spLocks noChangeShapeType="1"/>
            </p:cNvSpPr>
            <p:nvPr/>
          </p:nvSpPr>
          <p:spPr bwMode="auto">
            <a:xfrm>
              <a:off x="4276" y="1296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3" name="Line 865"/>
            <p:cNvSpPr>
              <a:spLocks noChangeShapeType="1"/>
            </p:cNvSpPr>
            <p:nvPr/>
          </p:nvSpPr>
          <p:spPr bwMode="auto">
            <a:xfrm>
              <a:off x="3622" y="1780"/>
              <a:ext cx="402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4" name="Line 866"/>
            <p:cNvSpPr>
              <a:spLocks noChangeShapeType="1"/>
            </p:cNvSpPr>
            <p:nvPr/>
          </p:nvSpPr>
          <p:spPr bwMode="auto">
            <a:xfrm flipV="1">
              <a:off x="4548" y="1555"/>
              <a:ext cx="576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5" name="Line 867"/>
            <p:cNvSpPr>
              <a:spLocks noChangeShapeType="1"/>
            </p:cNvSpPr>
            <p:nvPr/>
          </p:nvSpPr>
          <p:spPr bwMode="auto">
            <a:xfrm>
              <a:off x="4684" y="1704"/>
              <a:ext cx="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6" name="Line 868"/>
            <p:cNvSpPr>
              <a:spLocks noChangeShapeType="1"/>
            </p:cNvSpPr>
            <p:nvPr/>
          </p:nvSpPr>
          <p:spPr bwMode="auto">
            <a:xfrm>
              <a:off x="4318" y="1980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7" name="Line 869"/>
            <p:cNvSpPr>
              <a:spLocks noChangeShapeType="1"/>
            </p:cNvSpPr>
            <p:nvPr/>
          </p:nvSpPr>
          <p:spPr bwMode="auto">
            <a:xfrm>
              <a:off x="5150" y="2076"/>
              <a:ext cx="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70525" y="92707"/>
            <a:ext cx="3587923" cy="81121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3200" dirty="0">
                <a:solidFill>
                  <a:srgbClr val="0C377B">
                    <a:alpha val="13000"/>
                  </a:srgbClr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2. Stainless steels, inclusions</a:t>
            </a:r>
          </a:p>
        </p:txBody>
      </p:sp>
    </p:spTree>
    <p:extLst>
      <p:ext uri="{BB962C8B-B14F-4D97-AF65-F5344CB8AC3E}">
        <p14:creationId xmlns:p14="http://schemas.microsoft.com/office/powerpoint/2010/main" val="285751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Outline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74083"/>
            <a:ext cx="8226425" cy="502827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400" dirty="0"/>
              <a:t>Introduction to steels and stainless steels:</a:t>
            </a:r>
          </a:p>
          <a:p>
            <a:pPr marL="976313" lvl="4" indent="-285750">
              <a:spcBef>
                <a:spcPts val="300"/>
              </a:spcBef>
              <a:buClrTx/>
            </a:pPr>
            <a:r>
              <a:rPr lang="en-GB" sz="2000" dirty="0"/>
              <a:t>Iron and steel, major players in the history of mankind</a:t>
            </a:r>
          </a:p>
          <a:p>
            <a:pPr marL="976313" lvl="4" indent="-285750">
              <a:spcBef>
                <a:spcPts val="300"/>
              </a:spcBef>
              <a:buClrTx/>
            </a:pPr>
            <a:r>
              <a:rPr lang="en-GB" sz="2000" dirty="0"/>
              <a:t>Stainless steels, a 100 years of know-how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Rules for the selection and specification of stainless steels</a:t>
            </a:r>
          </a:p>
          <a:p>
            <a:pPr marL="976313" lvl="4" indent="-285750">
              <a:spcBef>
                <a:spcPts val="300"/>
              </a:spcBef>
              <a:buClrTx/>
            </a:pPr>
            <a:r>
              <a:rPr lang="en-GB" sz="2000" dirty="0"/>
              <a:t>Metallurgy of general purpose and advanced stainless steels grades/processes for specific applications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Steelmaking routes to secure the final quality of the product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Stability of the properties: precipitations and transformations</a:t>
            </a:r>
          </a:p>
          <a:p>
            <a:pPr marL="976313" lvl="4" indent="-285750">
              <a:spcBef>
                <a:spcPts val="300"/>
              </a:spcBef>
              <a:buClrTx/>
            </a:pPr>
            <a:r>
              <a:rPr lang="en-GB" sz="2000" dirty="0"/>
              <a:t>Considerations for welding</a:t>
            </a:r>
          </a:p>
          <a:p>
            <a:pPr marL="976313" lvl="4" indent="-285750">
              <a:spcBef>
                <a:spcPts val="300"/>
              </a:spcBef>
              <a:buClrTx/>
            </a:pPr>
            <a:r>
              <a:rPr lang="en-GB" sz="2000" dirty="0"/>
              <a:t>Case study: steel for the new CMS HG-CAL detector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Thermal treatments, sensitization, corrosion failures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Conclusions </a:t>
            </a:r>
            <a:endParaRPr lang="en-GB" sz="2400" dirty="0"/>
          </a:p>
          <a:p>
            <a:pPr lvl="1"/>
            <a:endParaRPr lang="en-US" sz="4000" dirty="0"/>
          </a:p>
          <a:p>
            <a:pPr lvl="1"/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903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lang="en-US" altLang="en-US" dirty="0">
              <a:cs typeface="Ubuntu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2. Stainless steels, inclusions</a:t>
            </a:r>
          </a:p>
        </p:txBody>
      </p:sp>
      <p:grpSp>
        <p:nvGrpSpPr>
          <p:cNvPr id="98" name="Group 97"/>
          <p:cNvGrpSpPr>
            <a:grpSpLocks/>
          </p:cNvGrpSpPr>
          <p:nvPr/>
        </p:nvGrpSpPr>
        <p:grpSpPr bwMode="auto">
          <a:xfrm>
            <a:off x="-34338" y="1046020"/>
            <a:ext cx="5995988" cy="4318000"/>
            <a:chOff x="182" y="688"/>
            <a:chExt cx="3777" cy="2720"/>
          </a:xfrm>
        </p:grpSpPr>
        <p:pic>
          <p:nvPicPr>
            <p:cNvPr id="99" name="Picture 98" descr="Image_000239"/>
            <p:cNvPicPr preferRelativeResize="0"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" y="688"/>
              <a:ext cx="3666" cy="2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0" name="Group 99"/>
            <p:cNvGrpSpPr>
              <a:grpSpLocks/>
            </p:cNvGrpSpPr>
            <p:nvPr/>
          </p:nvGrpSpPr>
          <p:grpSpPr bwMode="auto">
            <a:xfrm>
              <a:off x="182" y="2403"/>
              <a:ext cx="3749" cy="0"/>
              <a:chOff x="182" y="2403"/>
              <a:chExt cx="3749" cy="0"/>
            </a:xfrm>
          </p:grpSpPr>
          <p:sp>
            <p:nvSpPr>
              <p:cNvPr id="101" name="Line 11"/>
              <p:cNvSpPr>
                <a:spLocks noChangeShapeType="1"/>
              </p:cNvSpPr>
              <p:nvPr/>
            </p:nvSpPr>
            <p:spPr bwMode="auto">
              <a:xfrm>
                <a:off x="2839" y="2403"/>
                <a:ext cx="444" cy="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02" name="Line 12"/>
              <p:cNvSpPr>
                <a:spLocks noChangeShapeType="1"/>
              </p:cNvSpPr>
              <p:nvPr/>
            </p:nvSpPr>
            <p:spPr bwMode="auto">
              <a:xfrm>
                <a:off x="182" y="2403"/>
                <a:ext cx="444" cy="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03" name="Line 13"/>
              <p:cNvSpPr>
                <a:spLocks noChangeShapeType="1"/>
              </p:cNvSpPr>
              <p:nvPr/>
            </p:nvSpPr>
            <p:spPr bwMode="auto">
              <a:xfrm flipH="1" flipV="1">
                <a:off x="3487" y="2403"/>
                <a:ext cx="444" cy="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04" name="Line 14"/>
              <p:cNvSpPr>
                <a:spLocks noChangeShapeType="1"/>
              </p:cNvSpPr>
              <p:nvPr/>
            </p:nvSpPr>
            <p:spPr bwMode="auto">
              <a:xfrm flipH="1" flipV="1">
                <a:off x="857" y="2403"/>
                <a:ext cx="444" cy="0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</p:grpSp>
      </p:grpSp>
      <p:sp>
        <p:nvSpPr>
          <p:cNvPr id="105" name="Line 15"/>
          <p:cNvSpPr>
            <a:spLocks noChangeShapeType="1"/>
          </p:cNvSpPr>
          <p:nvPr/>
        </p:nvSpPr>
        <p:spPr bwMode="auto">
          <a:xfrm>
            <a:off x="2924762" y="1236520"/>
            <a:ext cx="20638" cy="4014788"/>
          </a:xfrm>
          <a:prstGeom prst="line">
            <a:avLst/>
          </a:prstGeom>
          <a:noFill/>
          <a:ln w="31750">
            <a:solidFill>
              <a:srgbClr val="FFFFFF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defRPr/>
            </a:pPr>
            <a:endParaRPr lang="en-GB" sz="2800" kern="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grpSp>
        <p:nvGrpSpPr>
          <p:cNvPr id="106" name="Group 16"/>
          <p:cNvGrpSpPr>
            <a:grpSpLocks/>
          </p:cNvGrpSpPr>
          <p:nvPr/>
        </p:nvGrpSpPr>
        <p:grpSpPr bwMode="auto">
          <a:xfrm>
            <a:off x="184737" y="1968358"/>
            <a:ext cx="5673725" cy="2149475"/>
            <a:chOff x="320" y="1269"/>
            <a:chExt cx="3574" cy="1354"/>
          </a:xfrm>
        </p:grpSpPr>
        <p:grpSp>
          <p:nvGrpSpPr>
            <p:cNvPr id="107" name="Group 17"/>
            <p:cNvGrpSpPr>
              <a:grpSpLocks/>
            </p:cNvGrpSpPr>
            <p:nvPr/>
          </p:nvGrpSpPr>
          <p:grpSpPr bwMode="auto">
            <a:xfrm>
              <a:off x="320" y="1319"/>
              <a:ext cx="544" cy="1304"/>
              <a:chOff x="320" y="1319"/>
              <a:chExt cx="544" cy="1304"/>
            </a:xfrm>
          </p:grpSpPr>
          <p:sp>
            <p:nvSpPr>
              <p:cNvPr id="157" name="Line 18"/>
              <p:cNvSpPr>
                <a:spLocks noChangeShapeType="1"/>
              </p:cNvSpPr>
              <p:nvPr/>
            </p:nvSpPr>
            <p:spPr bwMode="auto">
              <a:xfrm>
                <a:off x="342" y="1321"/>
                <a:ext cx="212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58" name="Line 19"/>
              <p:cNvSpPr>
                <a:spLocks noChangeShapeType="1"/>
              </p:cNvSpPr>
              <p:nvPr/>
            </p:nvSpPr>
            <p:spPr bwMode="auto">
              <a:xfrm>
                <a:off x="478" y="1457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59" name="Line 20"/>
              <p:cNvSpPr>
                <a:spLocks noChangeShapeType="1"/>
              </p:cNvSpPr>
              <p:nvPr/>
            </p:nvSpPr>
            <p:spPr bwMode="auto">
              <a:xfrm>
                <a:off x="376" y="1593"/>
                <a:ext cx="212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60" name="Line 21"/>
              <p:cNvSpPr>
                <a:spLocks noChangeShapeType="1"/>
              </p:cNvSpPr>
              <p:nvPr/>
            </p:nvSpPr>
            <p:spPr bwMode="auto">
              <a:xfrm>
                <a:off x="320" y="1716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61" name="Line 22"/>
              <p:cNvSpPr>
                <a:spLocks noChangeShapeType="1"/>
              </p:cNvSpPr>
              <p:nvPr/>
            </p:nvSpPr>
            <p:spPr bwMode="auto">
              <a:xfrm>
                <a:off x="436" y="1938"/>
                <a:ext cx="212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62" name="Line 23"/>
              <p:cNvSpPr>
                <a:spLocks noChangeShapeType="1"/>
              </p:cNvSpPr>
              <p:nvPr/>
            </p:nvSpPr>
            <p:spPr bwMode="auto">
              <a:xfrm>
                <a:off x="473" y="1743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63" name="Line 24"/>
              <p:cNvSpPr>
                <a:spLocks noChangeShapeType="1"/>
              </p:cNvSpPr>
              <p:nvPr/>
            </p:nvSpPr>
            <p:spPr bwMode="auto">
              <a:xfrm>
                <a:off x="456" y="1852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64" name="Line 25"/>
              <p:cNvSpPr>
                <a:spLocks noChangeShapeType="1"/>
              </p:cNvSpPr>
              <p:nvPr/>
            </p:nvSpPr>
            <p:spPr bwMode="auto">
              <a:xfrm>
                <a:off x="592" y="1988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65" name="Line 26"/>
              <p:cNvSpPr>
                <a:spLocks noChangeShapeType="1"/>
              </p:cNvSpPr>
              <p:nvPr/>
            </p:nvSpPr>
            <p:spPr bwMode="auto">
              <a:xfrm>
                <a:off x="649" y="1733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66" name="Line 27"/>
              <p:cNvSpPr>
                <a:spLocks noChangeShapeType="1"/>
              </p:cNvSpPr>
              <p:nvPr/>
            </p:nvSpPr>
            <p:spPr bwMode="auto">
              <a:xfrm>
                <a:off x="686" y="1319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67" name="Line 28"/>
              <p:cNvSpPr>
                <a:spLocks noChangeShapeType="1"/>
              </p:cNvSpPr>
              <p:nvPr/>
            </p:nvSpPr>
            <p:spPr bwMode="auto">
              <a:xfrm>
                <a:off x="719" y="1491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68" name="Line 29"/>
              <p:cNvSpPr>
                <a:spLocks noChangeShapeType="1"/>
              </p:cNvSpPr>
              <p:nvPr/>
            </p:nvSpPr>
            <p:spPr bwMode="auto">
              <a:xfrm>
                <a:off x="683" y="1613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69" name="Line 30"/>
              <p:cNvSpPr>
                <a:spLocks noChangeShapeType="1"/>
              </p:cNvSpPr>
              <p:nvPr/>
            </p:nvSpPr>
            <p:spPr bwMode="auto">
              <a:xfrm>
                <a:off x="495" y="1889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70" name="Line 31"/>
              <p:cNvSpPr>
                <a:spLocks noChangeShapeType="1"/>
              </p:cNvSpPr>
              <p:nvPr/>
            </p:nvSpPr>
            <p:spPr bwMode="auto">
              <a:xfrm>
                <a:off x="521" y="2087"/>
                <a:ext cx="54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71" name="Line 32"/>
              <p:cNvSpPr>
                <a:spLocks noChangeShapeType="1"/>
              </p:cNvSpPr>
              <p:nvPr/>
            </p:nvSpPr>
            <p:spPr bwMode="auto">
              <a:xfrm>
                <a:off x="332" y="1548"/>
                <a:ext cx="160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72" name="Line 33"/>
              <p:cNvSpPr>
                <a:spLocks noChangeShapeType="1"/>
              </p:cNvSpPr>
              <p:nvPr/>
            </p:nvSpPr>
            <p:spPr bwMode="auto">
              <a:xfrm>
                <a:off x="468" y="1684"/>
                <a:ext cx="54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73" name="Line 34"/>
              <p:cNvSpPr>
                <a:spLocks noChangeShapeType="1"/>
              </p:cNvSpPr>
              <p:nvPr/>
            </p:nvSpPr>
            <p:spPr bwMode="auto">
              <a:xfrm>
                <a:off x="604" y="1820"/>
                <a:ext cx="54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74" name="Line 35"/>
              <p:cNvSpPr>
                <a:spLocks noChangeShapeType="1"/>
              </p:cNvSpPr>
              <p:nvPr/>
            </p:nvSpPr>
            <p:spPr bwMode="auto">
              <a:xfrm>
                <a:off x="740" y="1956"/>
                <a:ext cx="54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75" name="Line 36"/>
              <p:cNvSpPr>
                <a:spLocks noChangeShapeType="1"/>
              </p:cNvSpPr>
              <p:nvPr/>
            </p:nvSpPr>
            <p:spPr bwMode="auto">
              <a:xfrm>
                <a:off x="689" y="2111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76" name="Line 37"/>
              <p:cNvSpPr>
                <a:spLocks noChangeShapeType="1"/>
              </p:cNvSpPr>
              <p:nvPr/>
            </p:nvSpPr>
            <p:spPr bwMode="auto">
              <a:xfrm>
                <a:off x="711" y="2257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77" name="Line 38"/>
              <p:cNvSpPr>
                <a:spLocks noChangeShapeType="1"/>
              </p:cNvSpPr>
              <p:nvPr/>
            </p:nvSpPr>
            <p:spPr bwMode="auto">
              <a:xfrm>
                <a:off x="737" y="2455"/>
                <a:ext cx="54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78" name="Line 39"/>
              <p:cNvSpPr>
                <a:spLocks noChangeShapeType="1"/>
              </p:cNvSpPr>
              <p:nvPr/>
            </p:nvSpPr>
            <p:spPr bwMode="auto">
              <a:xfrm>
                <a:off x="757" y="2179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79" name="Line 40"/>
              <p:cNvSpPr>
                <a:spLocks noChangeShapeType="1"/>
              </p:cNvSpPr>
              <p:nvPr/>
            </p:nvSpPr>
            <p:spPr bwMode="auto">
              <a:xfrm>
                <a:off x="739" y="2325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80" name="Line 41"/>
              <p:cNvSpPr>
                <a:spLocks noChangeShapeType="1"/>
              </p:cNvSpPr>
              <p:nvPr/>
            </p:nvSpPr>
            <p:spPr bwMode="auto">
              <a:xfrm>
                <a:off x="805" y="2523"/>
                <a:ext cx="54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81" name="Line 42"/>
              <p:cNvSpPr>
                <a:spLocks noChangeShapeType="1"/>
              </p:cNvSpPr>
              <p:nvPr/>
            </p:nvSpPr>
            <p:spPr bwMode="auto">
              <a:xfrm>
                <a:off x="612" y="2199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82" name="Line 43"/>
              <p:cNvSpPr>
                <a:spLocks noChangeShapeType="1"/>
              </p:cNvSpPr>
              <p:nvPr/>
            </p:nvSpPr>
            <p:spPr bwMode="auto">
              <a:xfrm>
                <a:off x="634" y="2345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83" name="Line 44"/>
              <p:cNvSpPr>
                <a:spLocks noChangeShapeType="1"/>
              </p:cNvSpPr>
              <p:nvPr/>
            </p:nvSpPr>
            <p:spPr bwMode="auto">
              <a:xfrm>
                <a:off x="660" y="2543"/>
                <a:ext cx="54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84" name="Line 45"/>
              <p:cNvSpPr>
                <a:spLocks noChangeShapeType="1"/>
              </p:cNvSpPr>
              <p:nvPr/>
            </p:nvSpPr>
            <p:spPr bwMode="auto">
              <a:xfrm>
                <a:off x="659" y="2233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85" name="Line 46"/>
              <p:cNvSpPr>
                <a:spLocks noChangeShapeType="1"/>
              </p:cNvSpPr>
              <p:nvPr/>
            </p:nvSpPr>
            <p:spPr bwMode="auto">
              <a:xfrm>
                <a:off x="681" y="2379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86" name="Line 47"/>
              <p:cNvSpPr>
                <a:spLocks noChangeShapeType="1"/>
              </p:cNvSpPr>
              <p:nvPr/>
            </p:nvSpPr>
            <p:spPr bwMode="auto">
              <a:xfrm>
                <a:off x="707" y="2577"/>
                <a:ext cx="54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87" name="Line 48"/>
              <p:cNvSpPr>
                <a:spLocks noChangeShapeType="1"/>
              </p:cNvSpPr>
              <p:nvPr/>
            </p:nvSpPr>
            <p:spPr bwMode="auto">
              <a:xfrm>
                <a:off x="698" y="2279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88" name="Line 49"/>
              <p:cNvSpPr>
                <a:spLocks noChangeShapeType="1"/>
              </p:cNvSpPr>
              <p:nvPr/>
            </p:nvSpPr>
            <p:spPr bwMode="auto">
              <a:xfrm>
                <a:off x="720" y="2425"/>
                <a:ext cx="10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189" name="Line 50"/>
              <p:cNvSpPr>
                <a:spLocks noChangeShapeType="1"/>
              </p:cNvSpPr>
              <p:nvPr/>
            </p:nvSpPr>
            <p:spPr bwMode="auto">
              <a:xfrm>
                <a:off x="746" y="2623"/>
                <a:ext cx="54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defRPr/>
                </a:pPr>
                <a:endParaRPr lang="en-GB" sz="2800" kern="0">
                  <a:solidFill>
                    <a:srgbClr val="FFFF00"/>
                  </a:solidFill>
                  <a:latin typeface="Tahoma" panose="020B0604030504040204" pitchFamily="34" charset="0"/>
                </a:endParaRPr>
              </a:p>
            </p:txBody>
          </p:sp>
        </p:grpSp>
        <p:grpSp>
          <p:nvGrpSpPr>
            <p:cNvPr id="108" name="Group 51"/>
            <p:cNvGrpSpPr>
              <a:grpSpLocks/>
            </p:cNvGrpSpPr>
            <p:nvPr/>
          </p:nvGrpSpPr>
          <p:grpSpPr bwMode="auto">
            <a:xfrm>
              <a:off x="3297" y="1269"/>
              <a:ext cx="597" cy="1347"/>
              <a:chOff x="3297" y="1269"/>
              <a:chExt cx="597" cy="1347"/>
            </a:xfrm>
          </p:grpSpPr>
          <p:grpSp>
            <p:nvGrpSpPr>
              <p:cNvPr id="109" name="Group 52"/>
              <p:cNvGrpSpPr>
                <a:grpSpLocks/>
              </p:cNvGrpSpPr>
              <p:nvPr/>
            </p:nvGrpSpPr>
            <p:grpSpPr bwMode="auto">
              <a:xfrm>
                <a:off x="3306" y="1395"/>
                <a:ext cx="588" cy="1221"/>
                <a:chOff x="3306" y="1395"/>
                <a:chExt cx="588" cy="1221"/>
              </a:xfrm>
            </p:grpSpPr>
            <p:sp>
              <p:nvSpPr>
                <p:cNvPr id="134" name="Line 53"/>
                <p:cNvSpPr>
                  <a:spLocks noChangeShapeType="1"/>
                </p:cNvSpPr>
                <p:nvPr/>
              </p:nvSpPr>
              <p:spPr bwMode="auto">
                <a:xfrm>
                  <a:off x="3410" y="1397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35" name="Line 54"/>
                <p:cNvSpPr>
                  <a:spLocks noChangeShapeType="1"/>
                </p:cNvSpPr>
                <p:nvPr/>
              </p:nvSpPr>
              <p:spPr bwMode="auto">
                <a:xfrm>
                  <a:off x="3546" y="15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36" name="Line 55"/>
                <p:cNvSpPr>
                  <a:spLocks noChangeShapeType="1"/>
                </p:cNvSpPr>
                <p:nvPr/>
              </p:nvSpPr>
              <p:spPr bwMode="auto">
                <a:xfrm>
                  <a:off x="3444" y="1669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37" name="Line 56"/>
                <p:cNvSpPr>
                  <a:spLocks noChangeShapeType="1"/>
                </p:cNvSpPr>
                <p:nvPr/>
              </p:nvSpPr>
              <p:spPr bwMode="auto">
                <a:xfrm>
                  <a:off x="3388" y="179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38" name="Line 57"/>
                <p:cNvSpPr>
                  <a:spLocks noChangeShapeType="1"/>
                </p:cNvSpPr>
                <p:nvPr/>
              </p:nvSpPr>
              <p:spPr bwMode="auto">
                <a:xfrm>
                  <a:off x="3504" y="2014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39" name="Line 58"/>
                <p:cNvSpPr>
                  <a:spLocks noChangeShapeType="1"/>
                </p:cNvSpPr>
                <p:nvPr/>
              </p:nvSpPr>
              <p:spPr bwMode="auto">
                <a:xfrm>
                  <a:off x="3349" y="216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40" name="Line 59"/>
                <p:cNvSpPr>
                  <a:spLocks noChangeShapeType="1"/>
                </p:cNvSpPr>
                <p:nvPr/>
              </p:nvSpPr>
              <p:spPr bwMode="auto">
                <a:xfrm>
                  <a:off x="3524" y="192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41" name="Line 60"/>
                <p:cNvSpPr>
                  <a:spLocks noChangeShapeType="1"/>
                </p:cNvSpPr>
                <p:nvPr/>
              </p:nvSpPr>
              <p:spPr bwMode="auto">
                <a:xfrm>
                  <a:off x="3660" y="2064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42" name="Line 61"/>
                <p:cNvSpPr>
                  <a:spLocks noChangeShapeType="1"/>
                </p:cNvSpPr>
                <p:nvPr/>
              </p:nvSpPr>
              <p:spPr bwMode="auto">
                <a:xfrm>
                  <a:off x="3717" y="180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43" name="Line 62"/>
                <p:cNvSpPr>
                  <a:spLocks noChangeShapeType="1"/>
                </p:cNvSpPr>
                <p:nvPr/>
              </p:nvSpPr>
              <p:spPr bwMode="auto">
                <a:xfrm>
                  <a:off x="3754" y="139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44" name="Line 63"/>
                <p:cNvSpPr>
                  <a:spLocks noChangeShapeType="1"/>
                </p:cNvSpPr>
                <p:nvPr/>
              </p:nvSpPr>
              <p:spPr bwMode="auto">
                <a:xfrm>
                  <a:off x="3787" y="156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45" name="Line 64"/>
                <p:cNvSpPr>
                  <a:spLocks noChangeShapeType="1"/>
                </p:cNvSpPr>
                <p:nvPr/>
              </p:nvSpPr>
              <p:spPr bwMode="auto">
                <a:xfrm>
                  <a:off x="3751" y="16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46" name="Line 65"/>
                <p:cNvSpPr>
                  <a:spLocks noChangeShapeType="1"/>
                </p:cNvSpPr>
                <p:nvPr/>
              </p:nvSpPr>
              <p:spPr bwMode="auto">
                <a:xfrm>
                  <a:off x="3371" y="230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47" name="Line 66"/>
                <p:cNvSpPr>
                  <a:spLocks noChangeShapeType="1"/>
                </p:cNvSpPr>
                <p:nvPr/>
              </p:nvSpPr>
              <p:spPr bwMode="auto">
                <a:xfrm>
                  <a:off x="3397" y="250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48" name="Line 67"/>
                <p:cNvSpPr>
                  <a:spLocks noChangeShapeType="1"/>
                </p:cNvSpPr>
                <p:nvPr/>
              </p:nvSpPr>
              <p:spPr bwMode="auto">
                <a:xfrm>
                  <a:off x="3400" y="1624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49" name="Line 68"/>
                <p:cNvSpPr>
                  <a:spLocks noChangeShapeType="1"/>
                </p:cNvSpPr>
                <p:nvPr/>
              </p:nvSpPr>
              <p:spPr bwMode="auto">
                <a:xfrm>
                  <a:off x="3672" y="189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50" name="Line 69"/>
                <p:cNvSpPr>
                  <a:spLocks noChangeShapeType="1"/>
                </p:cNvSpPr>
                <p:nvPr/>
              </p:nvSpPr>
              <p:spPr bwMode="auto">
                <a:xfrm>
                  <a:off x="3808" y="2032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51" name="Line 70"/>
                <p:cNvSpPr>
                  <a:spLocks noChangeShapeType="1"/>
                </p:cNvSpPr>
                <p:nvPr/>
              </p:nvSpPr>
              <p:spPr bwMode="auto">
                <a:xfrm>
                  <a:off x="3306" y="223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52" name="Line 71"/>
                <p:cNvSpPr>
                  <a:spLocks noChangeShapeType="1"/>
                </p:cNvSpPr>
                <p:nvPr/>
              </p:nvSpPr>
              <p:spPr bwMode="auto">
                <a:xfrm>
                  <a:off x="3328" y="238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53" name="Line 72"/>
                <p:cNvSpPr>
                  <a:spLocks noChangeShapeType="1"/>
                </p:cNvSpPr>
                <p:nvPr/>
              </p:nvSpPr>
              <p:spPr bwMode="auto">
                <a:xfrm>
                  <a:off x="3354" y="258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54" name="Line 73"/>
                <p:cNvSpPr>
                  <a:spLocks noChangeShapeType="1"/>
                </p:cNvSpPr>
                <p:nvPr/>
              </p:nvSpPr>
              <p:spPr bwMode="auto">
                <a:xfrm>
                  <a:off x="3306" y="227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55" name="Line 74"/>
                <p:cNvSpPr>
                  <a:spLocks noChangeShapeType="1"/>
                </p:cNvSpPr>
                <p:nvPr/>
              </p:nvSpPr>
              <p:spPr bwMode="auto">
                <a:xfrm>
                  <a:off x="3328" y="241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56" name="Line 75"/>
                <p:cNvSpPr>
                  <a:spLocks noChangeShapeType="1"/>
                </p:cNvSpPr>
                <p:nvPr/>
              </p:nvSpPr>
              <p:spPr bwMode="auto">
                <a:xfrm>
                  <a:off x="3354" y="261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110" name="Group 76"/>
              <p:cNvGrpSpPr>
                <a:grpSpLocks/>
              </p:cNvGrpSpPr>
              <p:nvPr/>
            </p:nvGrpSpPr>
            <p:grpSpPr bwMode="auto">
              <a:xfrm>
                <a:off x="3297" y="1269"/>
                <a:ext cx="588" cy="1221"/>
                <a:chOff x="3306" y="1395"/>
                <a:chExt cx="588" cy="1221"/>
              </a:xfrm>
            </p:grpSpPr>
            <p:sp>
              <p:nvSpPr>
                <p:cNvPr id="111" name="Line 77"/>
                <p:cNvSpPr>
                  <a:spLocks noChangeShapeType="1"/>
                </p:cNvSpPr>
                <p:nvPr/>
              </p:nvSpPr>
              <p:spPr bwMode="auto">
                <a:xfrm>
                  <a:off x="3410" y="1397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12" name="Line 78"/>
                <p:cNvSpPr>
                  <a:spLocks noChangeShapeType="1"/>
                </p:cNvSpPr>
                <p:nvPr/>
              </p:nvSpPr>
              <p:spPr bwMode="auto">
                <a:xfrm>
                  <a:off x="3546" y="15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13" name="Line 79"/>
                <p:cNvSpPr>
                  <a:spLocks noChangeShapeType="1"/>
                </p:cNvSpPr>
                <p:nvPr/>
              </p:nvSpPr>
              <p:spPr bwMode="auto">
                <a:xfrm>
                  <a:off x="3444" y="1669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14" name="Line 80"/>
                <p:cNvSpPr>
                  <a:spLocks noChangeShapeType="1"/>
                </p:cNvSpPr>
                <p:nvPr/>
              </p:nvSpPr>
              <p:spPr bwMode="auto">
                <a:xfrm>
                  <a:off x="3388" y="179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15" name="Line 81"/>
                <p:cNvSpPr>
                  <a:spLocks noChangeShapeType="1"/>
                </p:cNvSpPr>
                <p:nvPr/>
              </p:nvSpPr>
              <p:spPr bwMode="auto">
                <a:xfrm>
                  <a:off x="3504" y="2014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16" name="Line 82"/>
                <p:cNvSpPr>
                  <a:spLocks noChangeShapeType="1"/>
                </p:cNvSpPr>
                <p:nvPr/>
              </p:nvSpPr>
              <p:spPr bwMode="auto">
                <a:xfrm>
                  <a:off x="3349" y="216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17" name="Line 83"/>
                <p:cNvSpPr>
                  <a:spLocks noChangeShapeType="1"/>
                </p:cNvSpPr>
                <p:nvPr/>
              </p:nvSpPr>
              <p:spPr bwMode="auto">
                <a:xfrm>
                  <a:off x="3524" y="192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18" name="Line 84"/>
                <p:cNvSpPr>
                  <a:spLocks noChangeShapeType="1"/>
                </p:cNvSpPr>
                <p:nvPr/>
              </p:nvSpPr>
              <p:spPr bwMode="auto">
                <a:xfrm>
                  <a:off x="3660" y="2064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19" name="Line 85"/>
                <p:cNvSpPr>
                  <a:spLocks noChangeShapeType="1"/>
                </p:cNvSpPr>
                <p:nvPr/>
              </p:nvSpPr>
              <p:spPr bwMode="auto">
                <a:xfrm>
                  <a:off x="3717" y="180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20" name="Line 86"/>
                <p:cNvSpPr>
                  <a:spLocks noChangeShapeType="1"/>
                </p:cNvSpPr>
                <p:nvPr/>
              </p:nvSpPr>
              <p:spPr bwMode="auto">
                <a:xfrm>
                  <a:off x="3754" y="139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21" name="Line 87"/>
                <p:cNvSpPr>
                  <a:spLocks noChangeShapeType="1"/>
                </p:cNvSpPr>
                <p:nvPr/>
              </p:nvSpPr>
              <p:spPr bwMode="auto">
                <a:xfrm>
                  <a:off x="3787" y="156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22" name="Line 88"/>
                <p:cNvSpPr>
                  <a:spLocks noChangeShapeType="1"/>
                </p:cNvSpPr>
                <p:nvPr/>
              </p:nvSpPr>
              <p:spPr bwMode="auto">
                <a:xfrm>
                  <a:off x="3751" y="16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23" name="Line 89"/>
                <p:cNvSpPr>
                  <a:spLocks noChangeShapeType="1"/>
                </p:cNvSpPr>
                <p:nvPr/>
              </p:nvSpPr>
              <p:spPr bwMode="auto">
                <a:xfrm>
                  <a:off x="3371" y="230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24" name="Line 90"/>
                <p:cNvSpPr>
                  <a:spLocks noChangeShapeType="1"/>
                </p:cNvSpPr>
                <p:nvPr/>
              </p:nvSpPr>
              <p:spPr bwMode="auto">
                <a:xfrm>
                  <a:off x="3397" y="250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25" name="Line 91"/>
                <p:cNvSpPr>
                  <a:spLocks noChangeShapeType="1"/>
                </p:cNvSpPr>
                <p:nvPr/>
              </p:nvSpPr>
              <p:spPr bwMode="auto">
                <a:xfrm>
                  <a:off x="3400" y="1624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26" name="Line 92"/>
                <p:cNvSpPr>
                  <a:spLocks noChangeShapeType="1"/>
                </p:cNvSpPr>
                <p:nvPr/>
              </p:nvSpPr>
              <p:spPr bwMode="auto">
                <a:xfrm>
                  <a:off x="3672" y="189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27" name="Line 93"/>
                <p:cNvSpPr>
                  <a:spLocks noChangeShapeType="1"/>
                </p:cNvSpPr>
                <p:nvPr/>
              </p:nvSpPr>
              <p:spPr bwMode="auto">
                <a:xfrm>
                  <a:off x="3808" y="2032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28" name="Line 94"/>
                <p:cNvSpPr>
                  <a:spLocks noChangeShapeType="1"/>
                </p:cNvSpPr>
                <p:nvPr/>
              </p:nvSpPr>
              <p:spPr bwMode="auto">
                <a:xfrm>
                  <a:off x="3306" y="223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29" name="Line 95"/>
                <p:cNvSpPr>
                  <a:spLocks noChangeShapeType="1"/>
                </p:cNvSpPr>
                <p:nvPr/>
              </p:nvSpPr>
              <p:spPr bwMode="auto">
                <a:xfrm>
                  <a:off x="3328" y="238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30" name="Line 96"/>
                <p:cNvSpPr>
                  <a:spLocks noChangeShapeType="1"/>
                </p:cNvSpPr>
                <p:nvPr/>
              </p:nvSpPr>
              <p:spPr bwMode="auto">
                <a:xfrm>
                  <a:off x="3354" y="258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31" name="Line 97"/>
                <p:cNvSpPr>
                  <a:spLocks noChangeShapeType="1"/>
                </p:cNvSpPr>
                <p:nvPr/>
              </p:nvSpPr>
              <p:spPr bwMode="auto">
                <a:xfrm>
                  <a:off x="3306" y="227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32" name="Line 98"/>
                <p:cNvSpPr>
                  <a:spLocks noChangeShapeType="1"/>
                </p:cNvSpPr>
                <p:nvPr/>
              </p:nvSpPr>
              <p:spPr bwMode="auto">
                <a:xfrm>
                  <a:off x="3328" y="241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133" name="Line 99"/>
                <p:cNvSpPr>
                  <a:spLocks noChangeShapeType="1"/>
                </p:cNvSpPr>
                <p:nvPr/>
              </p:nvSpPr>
              <p:spPr bwMode="auto">
                <a:xfrm>
                  <a:off x="3354" y="261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190" name="Group 100"/>
          <p:cNvGrpSpPr>
            <a:grpSpLocks/>
          </p:cNvGrpSpPr>
          <p:nvPr/>
        </p:nvGrpSpPr>
        <p:grpSpPr bwMode="auto">
          <a:xfrm>
            <a:off x="167275" y="1893745"/>
            <a:ext cx="5745162" cy="2230438"/>
            <a:chOff x="309" y="1222"/>
            <a:chExt cx="3619" cy="1405"/>
          </a:xfrm>
        </p:grpSpPr>
        <p:grpSp>
          <p:nvGrpSpPr>
            <p:cNvPr id="191" name="Group 101"/>
            <p:cNvGrpSpPr>
              <a:grpSpLocks/>
            </p:cNvGrpSpPr>
            <p:nvPr/>
          </p:nvGrpSpPr>
          <p:grpSpPr bwMode="auto">
            <a:xfrm>
              <a:off x="3322" y="1222"/>
              <a:ext cx="255" cy="1405"/>
              <a:chOff x="4196" y="1289"/>
              <a:chExt cx="361" cy="1550"/>
            </a:xfrm>
          </p:grpSpPr>
          <p:grpSp>
            <p:nvGrpSpPr>
              <p:cNvPr id="706" name="Group 102"/>
              <p:cNvGrpSpPr>
                <a:grpSpLocks/>
              </p:cNvGrpSpPr>
              <p:nvPr/>
            </p:nvGrpSpPr>
            <p:grpSpPr bwMode="auto">
              <a:xfrm>
                <a:off x="4354" y="1289"/>
                <a:ext cx="60" cy="1277"/>
                <a:chOff x="320" y="1319"/>
                <a:chExt cx="544" cy="1304"/>
              </a:xfrm>
            </p:grpSpPr>
            <p:sp>
              <p:nvSpPr>
                <p:cNvPr id="843" name="Line 103"/>
                <p:cNvSpPr>
                  <a:spLocks noChangeShapeType="1"/>
                </p:cNvSpPr>
                <p:nvPr/>
              </p:nvSpPr>
              <p:spPr bwMode="auto">
                <a:xfrm>
                  <a:off x="342" y="1321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44" name="Line 104"/>
                <p:cNvSpPr>
                  <a:spLocks noChangeShapeType="1"/>
                </p:cNvSpPr>
                <p:nvPr/>
              </p:nvSpPr>
              <p:spPr bwMode="auto">
                <a:xfrm>
                  <a:off x="478" y="14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45" name="Line 105"/>
                <p:cNvSpPr>
                  <a:spLocks noChangeShapeType="1"/>
                </p:cNvSpPr>
                <p:nvPr/>
              </p:nvSpPr>
              <p:spPr bwMode="auto">
                <a:xfrm>
                  <a:off x="376" y="1593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46" name="Line 106"/>
                <p:cNvSpPr>
                  <a:spLocks noChangeShapeType="1"/>
                </p:cNvSpPr>
                <p:nvPr/>
              </p:nvSpPr>
              <p:spPr bwMode="auto">
                <a:xfrm>
                  <a:off x="320" y="1716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47" name="Line 107"/>
                <p:cNvSpPr>
                  <a:spLocks noChangeShapeType="1"/>
                </p:cNvSpPr>
                <p:nvPr/>
              </p:nvSpPr>
              <p:spPr bwMode="auto">
                <a:xfrm>
                  <a:off x="436" y="1938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48" name="Line 108"/>
                <p:cNvSpPr>
                  <a:spLocks noChangeShapeType="1"/>
                </p:cNvSpPr>
                <p:nvPr/>
              </p:nvSpPr>
              <p:spPr bwMode="auto">
                <a:xfrm>
                  <a:off x="473" y="174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49" name="Line 109"/>
                <p:cNvSpPr>
                  <a:spLocks noChangeShapeType="1"/>
                </p:cNvSpPr>
                <p:nvPr/>
              </p:nvSpPr>
              <p:spPr bwMode="auto">
                <a:xfrm>
                  <a:off x="456" y="185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50" name="Line 110"/>
                <p:cNvSpPr>
                  <a:spLocks noChangeShapeType="1"/>
                </p:cNvSpPr>
                <p:nvPr/>
              </p:nvSpPr>
              <p:spPr bwMode="auto">
                <a:xfrm>
                  <a:off x="592" y="198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51" name="Line 111"/>
                <p:cNvSpPr>
                  <a:spLocks noChangeShapeType="1"/>
                </p:cNvSpPr>
                <p:nvPr/>
              </p:nvSpPr>
              <p:spPr bwMode="auto">
                <a:xfrm>
                  <a:off x="649" y="17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52" name="Line 112"/>
                <p:cNvSpPr>
                  <a:spLocks noChangeShapeType="1"/>
                </p:cNvSpPr>
                <p:nvPr/>
              </p:nvSpPr>
              <p:spPr bwMode="auto">
                <a:xfrm>
                  <a:off x="686" y="131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53" name="Line 113"/>
                <p:cNvSpPr>
                  <a:spLocks noChangeShapeType="1"/>
                </p:cNvSpPr>
                <p:nvPr/>
              </p:nvSpPr>
              <p:spPr bwMode="auto">
                <a:xfrm>
                  <a:off x="719" y="149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54" name="Line 114"/>
                <p:cNvSpPr>
                  <a:spLocks noChangeShapeType="1"/>
                </p:cNvSpPr>
                <p:nvPr/>
              </p:nvSpPr>
              <p:spPr bwMode="auto">
                <a:xfrm>
                  <a:off x="683" y="161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55" name="Line 115"/>
                <p:cNvSpPr>
                  <a:spLocks noChangeShapeType="1"/>
                </p:cNvSpPr>
                <p:nvPr/>
              </p:nvSpPr>
              <p:spPr bwMode="auto">
                <a:xfrm>
                  <a:off x="495" y="18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56" name="Line 116"/>
                <p:cNvSpPr>
                  <a:spLocks noChangeShapeType="1"/>
                </p:cNvSpPr>
                <p:nvPr/>
              </p:nvSpPr>
              <p:spPr bwMode="auto">
                <a:xfrm>
                  <a:off x="521" y="208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57" name="Line 117"/>
                <p:cNvSpPr>
                  <a:spLocks noChangeShapeType="1"/>
                </p:cNvSpPr>
                <p:nvPr/>
              </p:nvSpPr>
              <p:spPr bwMode="auto">
                <a:xfrm>
                  <a:off x="332" y="1548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58" name="Line 118"/>
                <p:cNvSpPr>
                  <a:spLocks noChangeShapeType="1"/>
                </p:cNvSpPr>
                <p:nvPr/>
              </p:nvSpPr>
              <p:spPr bwMode="auto">
                <a:xfrm>
                  <a:off x="468" y="1684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59" name="Line 119"/>
                <p:cNvSpPr>
                  <a:spLocks noChangeShapeType="1"/>
                </p:cNvSpPr>
                <p:nvPr/>
              </p:nvSpPr>
              <p:spPr bwMode="auto">
                <a:xfrm>
                  <a:off x="604" y="1820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60" name="Line 120"/>
                <p:cNvSpPr>
                  <a:spLocks noChangeShapeType="1"/>
                </p:cNvSpPr>
                <p:nvPr/>
              </p:nvSpPr>
              <p:spPr bwMode="auto">
                <a:xfrm>
                  <a:off x="740" y="195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61" name="Line 121"/>
                <p:cNvSpPr>
                  <a:spLocks noChangeShapeType="1"/>
                </p:cNvSpPr>
                <p:nvPr/>
              </p:nvSpPr>
              <p:spPr bwMode="auto">
                <a:xfrm>
                  <a:off x="689" y="211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62" name="Line 122"/>
                <p:cNvSpPr>
                  <a:spLocks noChangeShapeType="1"/>
                </p:cNvSpPr>
                <p:nvPr/>
              </p:nvSpPr>
              <p:spPr bwMode="auto">
                <a:xfrm>
                  <a:off x="711" y="22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63" name="Line 123"/>
                <p:cNvSpPr>
                  <a:spLocks noChangeShapeType="1"/>
                </p:cNvSpPr>
                <p:nvPr/>
              </p:nvSpPr>
              <p:spPr bwMode="auto">
                <a:xfrm>
                  <a:off x="737" y="2455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64" name="Line 124"/>
                <p:cNvSpPr>
                  <a:spLocks noChangeShapeType="1"/>
                </p:cNvSpPr>
                <p:nvPr/>
              </p:nvSpPr>
              <p:spPr bwMode="auto">
                <a:xfrm>
                  <a:off x="757" y="21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65" name="Line 125"/>
                <p:cNvSpPr>
                  <a:spLocks noChangeShapeType="1"/>
                </p:cNvSpPr>
                <p:nvPr/>
              </p:nvSpPr>
              <p:spPr bwMode="auto">
                <a:xfrm>
                  <a:off x="739" y="23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66" name="Line 126"/>
                <p:cNvSpPr>
                  <a:spLocks noChangeShapeType="1"/>
                </p:cNvSpPr>
                <p:nvPr/>
              </p:nvSpPr>
              <p:spPr bwMode="auto">
                <a:xfrm>
                  <a:off x="805" y="25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67" name="Line 127"/>
                <p:cNvSpPr>
                  <a:spLocks noChangeShapeType="1"/>
                </p:cNvSpPr>
                <p:nvPr/>
              </p:nvSpPr>
              <p:spPr bwMode="auto">
                <a:xfrm>
                  <a:off x="612" y="219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68" name="Line 128"/>
                <p:cNvSpPr>
                  <a:spLocks noChangeShapeType="1"/>
                </p:cNvSpPr>
                <p:nvPr/>
              </p:nvSpPr>
              <p:spPr bwMode="auto">
                <a:xfrm>
                  <a:off x="634" y="234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69" name="Line 129"/>
                <p:cNvSpPr>
                  <a:spLocks noChangeShapeType="1"/>
                </p:cNvSpPr>
                <p:nvPr/>
              </p:nvSpPr>
              <p:spPr bwMode="auto">
                <a:xfrm>
                  <a:off x="660" y="254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70" name="Line 130"/>
                <p:cNvSpPr>
                  <a:spLocks noChangeShapeType="1"/>
                </p:cNvSpPr>
                <p:nvPr/>
              </p:nvSpPr>
              <p:spPr bwMode="auto">
                <a:xfrm>
                  <a:off x="659" y="22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71" name="Line 131"/>
                <p:cNvSpPr>
                  <a:spLocks noChangeShapeType="1"/>
                </p:cNvSpPr>
                <p:nvPr/>
              </p:nvSpPr>
              <p:spPr bwMode="auto">
                <a:xfrm>
                  <a:off x="681" y="23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72" name="Line 132"/>
                <p:cNvSpPr>
                  <a:spLocks noChangeShapeType="1"/>
                </p:cNvSpPr>
                <p:nvPr/>
              </p:nvSpPr>
              <p:spPr bwMode="auto">
                <a:xfrm>
                  <a:off x="707" y="257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73" name="Line 133"/>
                <p:cNvSpPr>
                  <a:spLocks noChangeShapeType="1"/>
                </p:cNvSpPr>
                <p:nvPr/>
              </p:nvSpPr>
              <p:spPr bwMode="auto">
                <a:xfrm>
                  <a:off x="698" y="22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74" name="Line 134"/>
                <p:cNvSpPr>
                  <a:spLocks noChangeShapeType="1"/>
                </p:cNvSpPr>
                <p:nvPr/>
              </p:nvSpPr>
              <p:spPr bwMode="auto">
                <a:xfrm>
                  <a:off x="720" y="24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75" name="Line 135"/>
                <p:cNvSpPr>
                  <a:spLocks noChangeShapeType="1"/>
                </p:cNvSpPr>
                <p:nvPr/>
              </p:nvSpPr>
              <p:spPr bwMode="auto">
                <a:xfrm>
                  <a:off x="746" y="26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707" name="Group 136"/>
              <p:cNvGrpSpPr>
                <a:grpSpLocks/>
              </p:cNvGrpSpPr>
              <p:nvPr/>
            </p:nvGrpSpPr>
            <p:grpSpPr bwMode="auto">
              <a:xfrm>
                <a:off x="4238" y="1293"/>
                <a:ext cx="60" cy="1277"/>
                <a:chOff x="320" y="1319"/>
                <a:chExt cx="544" cy="1304"/>
              </a:xfrm>
            </p:grpSpPr>
            <p:sp>
              <p:nvSpPr>
                <p:cNvPr id="810" name="Line 137"/>
                <p:cNvSpPr>
                  <a:spLocks noChangeShapeType="1"/>
                </p:cNvSpPr>
                <p:nvPr/>
              </p:nvSpPr>
              <p:spPr bwMode="auto">
                <a:xfrm>
                  <a:off x="342" y="1321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11" name="Line 138"/>
                <p:cNvSpPr>
                  <a:spLocks noChangeShapeType="1"/>
                </p:cNvSpPr>
                <p:nvPr/>
              </p:nvSpPr>
              <p:spPr bwMode="auto">
                <a:xfrm>
                  <a:off x="478" y="14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12" name="Line 139"/>
                <p:cNvSpPr>
                  <a:spLocks noChangeShapeType="1"/>
                </p:cNvSpPr>
                <p:nvPr/>
              </p:nvSpPr>
              <p:spPr bwMode="auto">
                <a:xfrm>
                  <a:off x="376" y="1593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13" name="Line 140"/>
                <p:cNvSpPr>
                  <a:spLocks noChangeShapeType="1"/>
                </p:cNvSpPr>
                <p:nvPr/>
              </p:nvSpPr>
              <p:spPr bwMode="auto">
                <a:xfrm>
                  <a:off x="320" y="1716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14" name="Line 141"/>
                <p:cNvSpPr>
                  <a:spLocks noChangeShapeType="1"/>
                </p:cNvSpPr>
                <p:nvPr/>
              </p:nvSpPr>
              <p:spPr bwMode="auto">
                <a:xfrm>
                  <a:off x="436" y="1938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15" name="Line 142"/>
                <p:cNvSpPr>
                  <a:spLocks noChangeShapeType="1"/>
                </p:cNvSpPr>
                <p:nvPr/>
              </p:nvSpPr>
              <p:spPr bwMode="auto">
                <a:xfrm>
                  <a:off x="473" y="174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16" name="Line 143"/>
                <p:cNvSpPr>
                  <a:spLocks noChangeShapeType="1"/>
                </p:cNvSpPr>
                <p:nvPr/>
              </p:nvSpPr>
              <p:spPr bwMode="auto">
                <a:xfrm>
                  <a:off x="456" y="185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17" name="Line 144"/>
                <p:cNvSpPr>
                  <a:spLocks noChangeShapeType="1"/>
                </p:cNvSpPr>
                <p:nvPr/>
              </p:nvSpPr>
              <p:spPr bwMode="auto">
                <a:xfrm>
                  <a:off x="592" y="198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18" name="Line 145"/>
                <p:cNvSpPr>
                  <a:spLocks noChangeShapeType="1"/>
                </p:cNvSpPr>
                <p:nvPr/>
              </p:nvSpPr>
              <p:spPr bwMode="auto">
                <a:xfrm>
                  <a:off x="649" y="17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19" name="Line 146"/>
                <p:cNvSpPr>
                  <a:spLocks noChangeShapeType="1"/>
                </p:cNvSpPr>
                <p:nvPr/>
              </p:nvSpPr>
              <p:spPr bwMode="auto">
                <a:xfrm>
                  <a:off x="686" y="131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20" name="Line 147"/>
                <p:cNvSpPr>
                  <a:spLocks noChangeShapeType="1"/>
                </p:cNvSpPr>
                <p:nvPr/>
              </p:nvSpPr>
              <p:spPr bwMode="auto">
                <a:xfrm>
                  <a:off x="719" y="149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21" name="Line 148"/>
                <p:cNvSpPr>
                  <a:spLocks noChangeShapeType="1"/>
                </p:cNvSpPr>
                <p:nvPr/>
              </p:nvSpPr>
              <p:spPr bwMode="auto">
                <a:xfrm>
                  <a:off x="683" y="161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22" name="Line 149"/>
                <p:cNvSpPr>
                  <a:spLocks noChangeShapeType="1"/>
                </p:cNvSpPr>
                <p:nvPr/>
              </p:nvSpPr>
              <p:spPr bwMode="auto">
                <a:xfrm>
                  <a:off x="495" y="18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23" name="Line 150"/>
                <p:cNvSpPr>
                  <a:spLocks noChangeShapeType="1"/>
                </p:cNvSpPr>
                <p:nvPr/>
              </p:nvSpPr>
              <p:spPr bwMode="auto">
                <a:xfrm>
                  <a:off x="521" y="208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24" name="Line 151"/>
                <p:cNvSpPr>
                  <a:spLocks noChangeShapeType="1"/>
                </p:cNvSpPr>
                <p:nvPr/>
              </p:nvSpPr>
              <p:spPr bwMode="auto">
                <a:xfrm>
                  <a:off x="332" y="1548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25" name="Line 152"/>
                <p:cNvSpPr>
                  <a:spLocks noChangeShapeType="1"/>
                </p:cNvSpPr>
                <p:nvPr/>
              </p:nvSpPr>
              <p:spPr bwMode="auto">
                <a:xfrm>
                  <a:off x="468" y="1684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26" name="Line 153"/>
                <p:cNvSpPr>
                  <a:spLocks noChangeShapeType="1"/>
                </p:cNvSpPr>
                <p:nvPr/>
              </p:nvSpPr>
              <p:spPr bwMode="auto">
                <a:xfrm>
                  <a:off x="604" y="1820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27" name="Line 154"/>
                <p:cNvSpPr>
                  <a:spLocks noChangeShapeType="1"/>
                </p:cNvSpPr>
                <p:nvPr/>
              </p:nvSpPr>
              <p:spPr bwMode="auto">
                <a:xfrm>
                  <a:off x="740" y="195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28" name="Line 155"/>
                <p:cNvSpPr>
                  <a:spLocks noChangeShapeType="1"/>
                </p:cNvSpPr>
                <p:nvPr/>
              </p:nvSpPr>
              <p:spPr bwMode="auto">
                <a:xfrm>
                  <a:off x="689" y="211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29" name="Line 156"/>
                <p:cNvSpPr>
                  <a:spLocks noChangeShapeType="1"/>
                </p:cNvSpPr>
                <p:nvPr/>
              </p:nvSpPr>
              <p:spPr bwMode="auto">
                <a:xfrm>
                  <a:off x="711" y="22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30" name="Line 157"/>
                <p:cNvSpPr>
                  <a:spLocks noChangeShapeType="1"/>
                </p:cNvSpPr>
                <p:nvPr/>
              </p:nvSpPr>
              <p:spPr bwMode="auto">
                <a:xfrm>
                  <a:off x="737" y="2455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31" name="Line 158"/>
                <p:cNvSpPr>
                  <a:spLocks noChangeShapeType="1"/>
                </p:cNvSpPr>
                <p:nvPr/>
              </p:nvSpPr>
              <p:spPr bwMode="auto">
                <a:xfrm>
                  <a:off x="757" y="21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32" name="Line 159"/>
                <p:cNvSpPr>
                  <a:spLocks noChangeShapeType="1"/>
                </p:cNvSpPr>
                <p:nvPr/>
              </p:nvSpPr>
              <p:spPr bwMode="auto">
                <a:xfrm>
                  <a:off x="739" y="23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33" name="Line 160"/>
                <p:cNvSpPr>
                  <a:spLocks noChangeShapeType="1"/>
                </p:cNvSpPr>
                <p:nvPr/>
              </p:nvSpPr>
              <p:spPr bwMode="auto">
                <a:xfrm>
                  <a:off x="805" y="25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34" name="Line 161"/>
                <p:cNvSpPr>
                  <a:spLocks noChangeShapeType="1"/>
                </p:cNvSpPr>
                <p:nvPr/>
              </p:nvSpPr>
              <p:spPr bwMode="auto">
                <a:xfrm>
                  <a:off x="612" y="219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35" name="Line 162"/>
                <p:cNvSpPr>
                  <a:spLocks noChangeShapeType="1"/>
                </p:cNvSpPr>
                <p:nvPr/>
              </p:nvSpPr>
              <p:spPr bwMode="auto">
                <a:xfrm>
                  <a:off x="634" y="234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36" name="Line 163"/>
                <p:cNvSpPr>
                  <a:spLocks noChangeShapeType="1"/>
                </p:cNvSpPr>
                <p:nvPr/>
              </p:nvSpPr>
              <p:spPr bwMode="auto">
                <a:xfrm>
                  <a:off x="660" y="254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37" name="Line 164"/>
                <p:cNvSpPr>
                  <a:spLocks noChangeShapeType="1"/>
                </p:cNvSpPr>
                <p:nvPr/>
              </p:nvSpPr>
              <p:spPr bwMode="auto">
                <a:xfrm>
                  <a:off x="659" y="22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38" name="Line 165"/>
                <p:cNvSpPr>
                  <a:spLocks noChangeShapeType="1"/>
                </p:cNvSpPr>
                <p:nvPr/>
              </p:nvSpPr>
              <p:spPr bwMode="auto">
                <a:xfrm>
                  <a:off x="681" y="23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39" name="Line 166"/>
                <p:cNvSpPr>
                  <a:spLocks noChangeShapeType="1"/>
                </p:cNvSpPr>
                <p:nvPr/>
              </p:nvSpPr>
              <p:spPr bwMode="auto">
                <a:xfrm>
                  <a:off x="707" y="257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40" name="Line 167"/>
                <p:cNvSpPr>
                  <a:spLocks noChangeShapeType="1"/>
                </p:cNvSpPr>
                <p:nvPr/>
              </p:nvSpPr>
              <p:spPr bwMode="auto">
                <a:xfrm>
                  <a:off x="698" y="22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41" name="Line 168"/>
                <p:cNvSpPr>
                  <a:spLocks noChangeShapeType="1"/>
                </p:cNvSpPr>
                <p:nvPr/>
              </p:nvSpPr>
              <p:spPr bwMode="auto">
                <a:xfrm>
                  <a:off x="720" y="24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42" name="Line 169"/>
                <p:cNvSpPr>
                  <a:spLocks noChangeShapeType="1"/>
                </p:cNvSpPr>
                <p:nvPr/>
              </p:nvSpPr>
              <p:spPr bwMode="auto">
                <a:xfrm>
                  <a:off x="746" y="26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708" name="Group 170"/>
              <p:cNvGrpSpPr>
                <a:grpSpLocks/>
              </p:cNvGrpSpPr>
              <p:nvPr/>
            </p:nvGrpSpPr>
            <p:grpSpPr bwMode="auto">
              <a:xfrm>
                <a:off x="4441" y="1363"/>
                <a:ext cx="40" cy="814"/>
                <a:chOff x="320" y="1319"/>
                <a:chExt cx="544" cy="1304"/>
              </a:xfrm>
            </p:grpSpPr>
            <p:sp>
              <p:nvSpPr>
                <p:cNvPr id="777" name="Line 171"/>
                <p:cNvSpPr>
                  <a:spLocks noChangeShapeType="1"/>
                </p:cNvSpPr>
                <p:nvPr/>
              </p:nvSpPr>
              <p:spPr bwMode="auto">
                <a:xfrm>
                  <a:off x="342" y="1321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78" name="Line 172"/>
                <p:cNvSpPr>
                  <a:spLocks noChangeShapeType="1"/>
                </p:cNvSpPr>
                <p:nvPr/>
              </p:nvSpPr>
              <p:spPr bwMode="auto">
                <a:xfrm>
                  <a:off x="478" y="14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79" name="Line 173"/>
                <p:cNvSpPr>
                  <a:spLocks noChangeShapeType="1"/>
                </p:cNvSpPr>
                <p:nvPr/>
              </p:nvSpPr>
              <p:spPr bwMode="auto">
                <a:xfrm>
                  <a:off x="376" y="1593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80" name="Line 174"/>
                <p:cNvSpPr>
                  <a:spLocks noChangeShapeType="1"/>
                </p:cNvSpPr>
                <p:nvPr/>
              </p:nvSpPr>
              <p:spPr bwMode="auto">
                <a:xfrm>
                  <a:off x="320" y="1716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81" name="Line 175"/>
                <p:cNvSpPr>
                  <a:spLocks noChangeShapeType="1"/>
                </p:cNvSpPr>
                <p:nvPr/>
              </p:nvSpPr>
              <p:spPr bwMode="auto">
                <a:xfrm>
                  <a:off x="436" y="1938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82" name="Line 176"/>
                <p:cNvSpPr>
                  <a:spLocks noChangeShapeType="1"/>
                </p:cNvSpPr>
                <p:nvPr/>
              </p:nvSpPr>
              <p:spPr bwMode="auto">
                <a:xfrm>
                  <a:off x="473" y="174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83" name="Line 177"/>
                <p:cNvSpPr>
                  <a:spLocks noChangeShapeType="1"/>
                </p:cNvSpPr>
                <p:nvPr/>
              </p:nvSpPr>
              <p:spPr bwMode="auto">
                <a:xfrm>
                  <a:off x="456" y="185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84" name="Line 178"/>
                <p:cNvSpPr>
                  <a:spLocks noChangeShapeType="1"/>
                </p:cNvSpPr>
                <p:nvPr/>
              </p:nvSpPr>
              <p:spPr bwMode="auto">
                <a:xfrm>
                  <a:off x="592" y="198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85" name="Line 179"/>
                <p:cNvSpPr>
                  <a:spLocks noChangeShapeType="1"/>
                </p:cNvSpPr>
                <p:nvPr/>
              </p:nvSpPr>
              <p:spPr bwMode="auto">
                <a:xfrm>
                  <a:off x="649" y="17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86" name="Line 180"/>
                <p:cNvSpPr>
                  <a:spLocks noChangeShapeType="1"/>
                </p:cNvSpPr>
                <p:nvPr/>
              </p:nvSpPr>
              <p:spPr bwMode="auto">
                <a:xfrm>
                  <a:off x="686" y="131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87" name="Line 181"/>
                <p:cNvSpPr>
                  <a:spLocks noChangeShapeType="1"/>
                </p:cNvSpPr>
                <p:nvPr/>
              </p:nvSpPr>
              <p:spPr bwMode="auto">
                <a:xfrm>
                  <a:off x="719" y="149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88" name="Line 182"/>
                <p:cNvSpPr>
                  <a:spLocks noChangeShapeType="1"/>
                </p:cNvSpPr>
                <p:nvPr/>
              </p:nvSpPr>
              <p:spPr bwMode="auto">
                <a:xfrm>
                  <a:off x="683" y="161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89" name="Line 183"/>
                <p:cNvSpPr>
                  <a:spLocks noChangeShapeType="1"/>
                </p:cNvSpPr>
                <p:nvPr/>
              </p:nvSpPr>
              <p:spPr bwMode="auto">
                <a:xfrm>
                  <a:off x="495" y="18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90" name="Line 184"/>
                <p:cNvSpPr>
                  <a:spLocks noChangeShapeType="1"/>
                </p:cNvSpPr>
                <p:nvPr/>
              </p:nvSpPr>
              <p:spPr bwMode="auto">
                <a:xfrm>
                  <a:off x="521" y="208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91" name="Line 185"/>
                <p:cNvSpPr>
                  <a:spLocks noChangeShapeType="1"/>
                </p:cNvSpPr>
                <p:nvPr/>
              </p:nvSpPr>
              <p:spPr bwMode="auto">
                <a:xfrm>
                  <a:off x="332" y="1548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92" name="Line 186"/>
                <p:cNvSpPr>
                  <a:spLocks noChangeShapeType="1"/>
                </p:cNvSpPr>
                <p:nvPr/>
              </p:nvSpPr>
              <p:spPr bwMode="auto">
                <a:xfrm>
                  <a:off x="468" y="1684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93" name="Line 187"/>
                <p:cNvSpPr>
                  <a:spLocks noChangeShapeType="1"/>
                </p:cNvSpPr>
                <p:nvPr/>
              </p:nvSpPr>
              <p:spPr bwMode="auto">
                <a:xfrm>
                  <a:off x="604" y="1820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94" name="Line 188"/>
                <p:cNvSpPr>
                  <a:spLocks noChangeShapeType="1"/>
                </p:cNvSpPr>
                <p:nvPr/>
              </p:nvSpPr>
              <p:spPr bwMode="auto">
                <a:xfrm>
                  <a:off x="740" y="195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95" name="Line 189"/>
                <p:cNvSpPr>
                  <a:spLocks noChangeShapeType="1"/>
                </p:cNvSpPr>
                <p:nvPr/>
              </p:nvSpPr>
              <p:spPr bwMode="auto">
                <a:xfrm>
                  <a:off x="689" y="211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96" name="Line 190"/>
                <p:cNvSpPr>
                  <a:spLocks noChangeShapeType="1"/>
                </p:cNvSpPr>
                <p:nvPr/>
              </p:nvSpPr>
              <p:spPr bwMode="auto">
                <a:xfrm>
                  <a:off x="711" y="22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97" name="Line 191"/>
                <p:cNvSpPr>
                  <a:spLocks noChangeShapeType="1"/>
                </p:cNvSpPr>
                <p:nvPr/>
              </p:nvSpPr>
              <p:spPr bwMode="auto">
                <a:xfrm>
                  <a:off x="737" y="2455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98" name="Line 192"/>
                <p:cNvSpPr>
                  <a:spLocks noChangeShapeType="1"/>
                </p:cNvSpPr>
                <p:nvPr/>
              </p:nvSpPr>
              <p:spPr bwMode="auto">
                <a:xfrm>
                  <a:off x="757" y="21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99" name="Line 193"/>
                <p:cNvSpPr>
                  <a:spLocks noChangeShapeType="1"/>
                </p:cNvSpPr>
                <p:nvPr/>
              </p:nvSpPr>
              <p:spPr bwMode="auto">
                <a:xfrm>
                  <a:off x="739" y="23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00" name="Line 194"/>
                <p:cNvSpPr>
                  <a:spLocks noChangeShapeType="1"/>
                </p:cNvSpPr>
                <p:nvPr/>
              </p:nvSpPr>
              <p:spPr bwMode="auto">
                <a:xfrm>
                  <a:off x="805" y="25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01" name="Line 195"/>
                <p:cNvSpPr>
                  <a:spLocks noChangeShapeType="1"/>
                </p:cNvSpPr>
                <p:nvPr/>
              </p:nvSpPr>
              <p:spPr bwMode="auto">
                <a:xfrm>
                  <a:off x="612" y="219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02" name="Line 196"/>
                <p:cNvSpPr>
                  <a:spLocks noChangeShapeType="1"/>
                </p:cNvSpPr>
                <p:nvPr/>
              </p:nvSpPr>
              <p:spPr bwMode="auto">
                <a:xfrm>
                  <a:off x="634" y="234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03" name="Line 197"/>
                <p:cNvSpPr>
                  <a:spLocks noChangeShapeType="1"/>
                </p:cNvSpPr>
                <p:nvPr/>
              </p:nvSpPr>
              <p:spPr bwMode="auto">
                <a:xfrm>
                  <a:off x="660" y="254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04" name="Line 198"/>
                <p:cNvSpPr>
                  <a:spLocks noChangeShapeType="1"/>
                </p:cNvSpPr>
                <p:nvPr/>
              </p:nvSpPr>
              <p:spPr bwMode="auto">
                <a:xfrm>
                  <a:off x="659" y="22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05" name="Line 199"/>
                <p:cNvSpPr>
                  <a:spLocks noChangeShapeType="1"/>
                </p:cNvSpPr>
                <p:nvPr/>
              </p:nvSpPr>
              <p:spPr bwMode="auto">
                <a:xfrm>
                  <a:off x="681" y="23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06" name="Line 200"/>
                <p:cNvSpPr>
                  <a:spLocks noChangeShapeType="1"/>
                </p:cNvSpPr>
                <p:nvPr/>
              </p:nvSpPr>
              <p:spPr bwMode="auto">
                <a:xfrm>
                  <a:off x="707" y="257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07" name="Line 201"/>
                <p:cNvSpPr>
                  <a:spLocks noChangeShapeType="1"/>
                </p:cNvSpPr>
                <p:nvPr/>
              </p:nvSpPr>
              <p:spPr bwMode="auto">
                <a:xfrm>
                  <a:off x="698" y="22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08" name="Line 202"/>
                <p:cNvSpPr>
                  <a:spLocks noChangeShapeType="1"/>
                </p:cNvSpPr>
                <p:nvPr/>
              </p:nvSpPr>
              <p:spPr bwMode="auto">
                <a:xfrm>
                  <a:off x="720" y="24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809" name="Line 203"/>
                <p:cNvSpPr>
                  <a:spLocks noChangeShapeType="1"/>
                </p:cNvSpPr>
                <p:nvPr/>
              </p:nvSpPr>
              <p:spPr bwMode="auto">
                <a:xfrm>
                  <a:off x="746" y="26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709" name="Group 204"/>
              <p:cNvGrpSpPr>
                <a:grpSpLocks/>
              </p:cNvGrpSpPr>
              <p:nvPr/>
            </p:nvGrpSpPr>
            <p:grpSpPr bwMode="auto">
              <a:xfrm>
                <a:off x="4517" y="1405"/>
                <a:ext cx="40" cy="814"/>
                <a:chOff x="320" y="1319"/>
                <a:chExt cx="544" cy="1304"/>
              </a:xfrm>
            </p:grpSpPr>
            <p:sp>
              <p:nvSpPr>
                <p:cNvPr id="744" name="Line 205"/>
                <p:cNvSpPr>
                  <a:spLocks noChangeShapeType="1"/>
                </p:cNvSpPr>
                <p:nvPr/>
              </p:nvSpPr>
              <p:spPr bwMode="auto">
                <a:xfrm>
                  <a:off x="342" y="1321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45" name="Line 206"/>
                <p:cNvSpPr>
                  <a:spLocks noChangeShapeType="1"/>
                </p:cNvSpPr>
                <p:nvPr/>
              </p:nvSpPr>
              <p:spPr bwMode="auto">
                <a:xfrm>
                  <a:off x="478" y="14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46" name="Line 207"/>
                <p:cNvSpPr>
                  <a:spLocks noChangeShapeType="1"/>
                </p:cNvSpPr>
                <p:nvPr/>
              </p:nvSpPr>
              <p:spPr bwMode="auto">
                <a:xfrm>
                  <a:off x="376" y="1593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47" name="Line 208"/>
                <p:cNvSpPr>
                  <a:spLocks noChangeShapeType="1"/>
                </p:cNvSpPr>
                <p:nvPr/>
              </p:nvSpPr>
              <p:spPr bwMode="auto">
                <a:xfrm>
                  <a:off x="320" y="1716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48" name="Line 209"/>
                <p:cNvSpPr>
                  <a:spLocks noChangeShapeType="1"/>
                </p:cNvSpPr>
                <p:nvPr/>
              </p:nvSpPr>
              <p:spPr bwMode="auto">
                <a:xfrm>
                  <a:off x="436" y="1938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49" name="Line 210"/>
                <p:cNvSpPr>
                  <a:spLocks noChangeShapeType="1"/>
                </p:cNvSpPr>
                <p:nvPr/>
              </p:nvSpPr>
              <p:spPr bwMode="auto">
                <a:xfrm>
                  <a:off x="473" y="174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50" name="Line 211"/>
                <p:cNvSpPr>
                  <a:spLocks noChangeShapeType="1"/>
                </p:cNvSpPr>
                <p:nvPr/>
              </p:nvSpPr>
              <p:spPr bwMode="auto">
                <a:xfrm>
                  <a:off x="456" y="185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51" name="Line 212"/>
                <p:cNvSpPr>
                  <a:spLocks noChangeShapeType="1"/>
                </p:cNvSpPr>
                <p:nvPr/>
              </p:nvSpPr>
              <p:spPr bwMode="auto">
                <a:xfrm>
                  <a:off x="592" y="198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52" name="Line 213"/>
                <p:cNvSpPr>
                  <a:spLocks noChangeShapeType="1"/>
                </p:cNvSpPr>
                <p:nvPr/>
              </p:nvSpPr>
              <p:spPr bwMode="auto">
                <a:xfrm>
                  <a:off x="649" y="17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53" name="Line 214"/>
                <p:cNvSpPr>
                  <a:spLocks noChangeShapeType="1"/>
                </p:cNvSpPr>
                <p:nvPr/>
              </p:nvSpPr>
              <p:spPr bwMode="auto">
                <a:xfrm>
                  <a:off x="686" y="131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54" name="Line 215"/>
                <p:cNvSpPr>
                  <a:spLocks noChangeShapeType="1"/>
                </p:cNvSpPr>
                <p:nvPr/>
              </p:nvSpPr>
              <p:spPr bwMode="auto">
                <a:xfrm>
                  <a:off x="719" y="149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55" name="Line 216"/>
                <p:cNvSpPr>
                  <a:spLocks noChangeShapeType="1"/>
                </p:cNvSpPr>
                <p:nvPr/>
              </p:nvSpPr>
              <p:spPr bwMode="auto">
                <a:xfrm>
                  <a:off x="683" y="161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56" name="Line 217"/>
                <p:cNvSpPr>
                  <a:spLocks noChangeShapeType="1"/>
                </p:cNvSpPr>
                <p:nvPr/>
              </p:nvSpPr>
              <p:spPr bwMode="auto">
                <a:xfrm>
                  <a:off x="495" y="18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57" name="Line 218"/>
                <p:cNvSpPr>
                  <a:spLocks noChangeShapeType="1"/>
                </p:cNvSpPr>
                <p:nvPr/>
              </p:nvSpPr>
              <p:spPr bwMode="auto">
                <a:xfrm>
                  <a:off x="521" y="208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58" name="Line 219"/>
                <p:cNvSpPr>
                  <a:spLocks noChangeShapeType="1"/>
                </p:cNvSpPr>
                <p:nvPr/>
              </p:nvSpPr>
              <p:spPr bwMode="auto">
                <a:xfrm>
                  <a:off x="332" y="1548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59" name="Line 220"/>
                <p:cNvSpPr>
                  <a:spLocks noChangeShapeType="1"/>
                </p:cNvSpPr>
                <p:nvPr/>
              </p:nvSpPr>
              <p:spPr bwMode="auto">
                <a:xfrm>
                  <a:off x="468" y="1684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60" name="Line 221"/>
                <p:cNvSpPr>
                  <a:spLocks noChangeShapeType="1"/>
                </p:cNvSpPr>
                <p:nvPr/>
              </p:nvSpPr>
              <p:spPr bwMode="auto">
                <a:xfrm>
                  <a:off x="604" y="1820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61" name="Line 222"/>
                <p:cNvSpPr>
                  <a:spLocks noChangeShapeType="1"/>
                </p:cNvSpPr>
                <p:nvPr/>
              </p:nvSpPr>
              <p:spPr bwMode="auto">
                <a:xfrm>
                  <a:off x="740" y="195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62" name="Line 223"/>
                <p:cNvSpPr>
                  <a:spLocks noChangeShapeType="1"/>
                </p:cNvSpPr>
                <p:nvPr/>
              </p:nvSpPr>
              <p:spPr bwMode="auto">
                <a:xfrm>
                  <a:off x="689" y="211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63" name="Line 224"/>
                <p:cNvSpPr>
                  <a:spLocks noChangeShapeType="1"/>
                </p:cNvSpPr>
                <p:nvPr/>
              </p:nvSpPr>
              <p:spPr bwMode="auto">
                <a:xfrm>
                  <a:off x="711" y="22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64" name="Line 225"/>
                <p:cNvSpPr>
                  <a:spLocks noChangeShapeType="1"/>
                </p:cNvSpPr>
                <p:nvPr/>
              </p:nvSpPr>
              <p:spPr bwMode="auto">
                <a:xfrm>
                  <a:off x="737" y="2455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65" name="Line 226"/>
                <p:cNvSpPr>
                  <a:spLocks noChangeShapeType="1"/>
                </p:cNvSpPr>
                <p:nvPr/>
              </p:nvSpPr>
              <p:spPr bwMode="auto">
                <a:xfrm>
                  <a:off x="757" y="21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66" name="Line 227"/>
                <p:cNvSpPr>
                  <a:spLocks noChangeShapeType="1"/>
                </p:cNvSpPr>
                <p:nvPr/>
              </p:nvSpPr>
              <p:spPr bwMode="auto">
                <a:xfrm>
                  <a:off x="739" y="23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67" name="Line 228"/>
                <p:cNvSpPr>
                  <a:spLocks noChangeShapeType="1"/>
                </p:cNvSpPr>
                <p:nvPr/>
              </p:nvSpPr>
              <p:spPr bwMode="auto">
                <a:xfrm>
                  <a:off x="805" y="25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68" name="Line 229"/>
                <p:cNvSpPr>
                  <a:spLocks noChangeShapeType="1"/>
                </p:cNvSpPr>
                <p:nvPr/>
              </p:nvSpPr>
              <p:spPr bwMode="auto">
                <a:xfrm>
                  <a:off x="612" y="219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69" name="Line 230"/>
                <p:cNvSpPr>
                  <a:spLocks noChangeShapeType="1"/>
                </p:cNvSpPr>
                <p:nvPr/>
              </p:nvSpPr>
              <p:spPr bwMode="auto">
                <a:xfrm>
                  <a:off x="634" y="234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70" name="Line 231"/>
                <p:cNvSpPr>
                  <a:spLocks noChangeShapeType="1"/>
                </p:cNvSpPr>
                <p:nvPr/>
              </p:nvSpPr>
              <p:spPr bwMode="auto">
                <a:xfrm>
                  <a:off x="660" y="254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71" name="Line 232"/>
                <p:cNvSpPr>
                  <a:spLocks noChangeShapeType="1"/>
                </p:cNvSpPr>
                <p:nvPr/>
              </p:nvSpPr>
              <p:spPr bwMode="auto">
                <a:xfrm>
                  <a:off x="659" y="22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72" name="Line 233"/>
                <p:cNvSpPr>
                  <a:spLocks noChangeShapeType="1"/>
                </p:cNvSpPr>
                <p:nvPr/>
              </p:nvSpPr>
              <p:spPr bwMode="auto">
                <a:xfrm>
                  <a:off x="681" y="23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73" name="Line 234"/>
                <p:cNvSpPr>
                  <a:spLocks noChangeShapeType="1"/>
                </p:cNvSpPr>
                <p:nvPr/>
              </p:nvSpPr>
              <p:spPr bwMode="auto">
                <a:xfrm>
                  <a:off x="707" y="257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74" name="Line 235"/>
                <p:cNvSpPr>
                  <a:spLocks noChangeShapeType="1"/>
                </p:cNvSpPr>
                <p:nvPr/>
              </p:nvSpPr>
              <p:spPr bwMode="auto">
                <a:xfrm>
                  <a:off x="698" y="22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75" name="Line 236"/>
                <p:cNvSpPr>
                  <a:spLocks noChangeShapeType="1"/>
                </p:cNvSpPr>
                <p:nvPr/>
              </p:nvSpPr>
              <p:spPr bwMode="auto">
                <a:xfrm>
                  <a:off x="720" y="24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76" name="Line 237"/>
                <p:cNvSpPr>
                  <a:spLocks noChangeShapeType="1"/>
                </p:cNvSpPr>
                <p:nvPr/>
              </p:nvSpPr>
              <p:spPr bwMode="auto">
                <a:xfrm>
                  <a:off x="746" y="26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710" name="Group 238"/>
              <p:cNvGrpSpPr>
                <a:grpSpLocks/>
              </p:cNvGrpSpPr>
              <p:nvPr/>
            </p:nvGrpSpPr>
            <p:grpSpPr bwMode="auto">
              <a:xfrm>
                <a:off x="4196" y="1562"/>
                <a:ext cx="60" cy="1277"/>
                <a:chOff x="320" y="1319"/>
                <a:chExt cx="544" cy="1304"/>
              </a:xfrm>
            </p:grpSpPr>
            <p:sp>
              <p:nvSpPr>
                <p:cNvPr id="711" name="Line 239"/>
                <p:cNvSpPr>
                  <a:spLocks noChangeShapeType="1"/>
                </p:cNvSpPr>
                <p:nvPr/>
              </p:nvSpPr>
              <p:spPr bwMode="auto">
                <a:xfrm>
                  <a:off x="342" y="1321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12" name="Line 240"/>
                <p:cNvSpPr>
                  <a:spLocks noChangeShapeType="1"/>
                </p:cNvSpPr>
                <p:nvPr/>
              </p:nvSpPr>
              <p:spPr bwMode="auto">
                <a:xfrm>
                  <a:off x="478" y="14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13" name="Line 241"/>
                <p:cNvSpPr>
                  <a:spLocks noChangeShapeType="1"/>
                </p:cNvSpPr>
                <p:nvPr/>
              </p:nvSpPr>
              <p:spPr bwMode="auto">
                <a:xfrm>
                  <a:off x="376" y="1593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14" name="Line 242"/>
                <p:cNvSpPr>
                  <a:spLocks noChangeShapeType="1"/>
                </p:cNvSpPr>
                <p:nvPr/>
              </p:nvSpPr>
              <p:spPr bwMode="auto">
                <a:xfrm>
                  <a:off x="320" y="1716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15" name="Line 243"/>
                <p:cNvSpPr>
                  <a:spLocks noChangeShapeType="1"/>
                </p:cNvSpPr>
                <p:nvPr/>
              </p:nvSpPr>
              <p:spPr bwMode="auto">
                <a:xfrm>
                  <a:off x="436" y="1938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16" name="Line 244"/>
                <p:cNvSpPr>
                  <a:spLocks noChangeShapeType="1"/>
                </p:cNvSpPr>
                <p:nvPr/>
              </p:nvSpPr>
              <p:spPr bwMode="auto">
                <a:xfrm>
                  <a:off x="473" y="174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17" name="Line 245"/>
                <p:cNvSpPr>
                  <a:spLocks noChangeShapeType="1"/>
                </p:cNvSpPr>
                <p:nvPr/>
              </p:nvSpPr>
              <p:spPr bwMode="auto">
                <a:xfrm>
                  <a:off x="456" y="185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18" name="Line 246"/>
                <p:cNvSpPr>
                  <a:spLocks noChangeShapeType="1"/>
                </p:cNvSpPr>
                <p:nvPr/>
              </p:nvSpPr>
              <p:spPr bwMode="auto">
                <a:xfrm>
                  <a:off x="592" y="198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19" name="Line 247"/>
                <p:cNvSpPr>
                  <a:spLocks noChangeShapeType="1"/>
                </p:cNvSpPr>
                <p:nvPr/>
              </p:nvSpPr>
              <p:spPr bwMode="auto">
                <a:xfrm>
                  <a:off x="649" y="17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20" name="Line 248"/>
                <p:cNvSpPr>
                  <a:spLocks noChangeShapeType="1"/>
                </p:cNvSpPr>
                <p:nvPr/>
              </p:nvSpPr>
              <p:spPr bwMode="auto">
                <a:xfrm>
                  <a:off x="686" y="131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21" name="Line 249"/>
                <p:cNvSpPr>
                  <a:spLocks noChangeShapeType="1"/>
                </p:cNvSpPr>
                <p:nvPr/>
              </p:nvSpPr>
              <p:spPr bwMode="auto">
                <a:xfrm>
                  <a:off x="719" y="149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22" name="Line 250"/>
                <p:cNvSpPr>
                  <a:spLocks noChangeShapeType="1"/>
                </p:cNvSpPr>
                <p:nvPr/>
              </p:nvSpPr>
              <p:spPr bwMode="auto">
                <a:xfrm>
                  <a:off x="683" y="161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23" name="Line 251"/>
                <p:cNvSpPr>
                  <a:spLocks noChangeShapeType="1"/>
                </p:cNvSpPr>
                <p:nvPr/>
              </p:nvSpPr>
              <p:spPr bwMode="auto">
                <a:xfrm>
                  <a:off x="495" y="18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24" name="Line 252"/>
                <p:cNvSpPr>
                  <a:spLocks noChangeShapeType="1"/>
                </p:cNvSpPr>
                <p:nvPr/>
              </p:nvSpPr>
              <p:spPr bwMode="auto">
                <a:xfrm>
                  <a:off x="521" y="208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25" name="Line 253"/>
                <p:cNvSpPr>
                  <a:spLocks noChangeShapeType="1"/>
                </p:cNvSpPr>
                <p:nvPr/>
              </p:nvSpPr>
              <p:spPr bwMode="auto">
                <a:xfrm>
                  <a:off x="332" y="1548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26" name="Line 254"/>
                <p:cNvSpPr>
                  <a:spLocks noChangeShapeType="1"/>
                </p:cNvSpPr>
                <p:nvPr/>
              </p:nvSpPr>
              <p:spPr bwMode="auto">
                <a:xfrm>
                  <a:off x="468" y="1684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27" name="Line 255"/>
                <p:cNvSpPr>
                  <a:spLocks noChangeShapeType="1"/>
                </p:cNvSpPr>
                <p:nvPr/>
              </p:nvSpPr>
              <p:spPr bwMode="auto">
                <a:xfrm>
                  <a:off x="604" y="1820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28" name="Line 256"/>
                <p:cNvSpPr>
                  <a:spLocks noChangeShapeType="1"/>
                </p:cNvSpPr>
                <p:nvPr/>
              </p:nvSpPr>
              <p:spPr bwMode="auto">
                <a:xfrm>
                  <a:off x="740" y="195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29" name="Line 257"/>
                <p:cNvSpPr>
                  <a:spLocks noChangeShapeType="1"/>
                </p:cNvSpPr>
                <p:nvPr/>
              </p:nvSpPr>
              <p:spPr bwMode="auto">
                <a:xfrm>
                  <a:off x="689" y="211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30" name="Line 258"/>
                <p:cNvSpPr>
                  <a:spLocks noChangeShapeType="1"/>
                </p:cNvSpPr>
                <p:nvPr/>
              </p:nvSpPr>
              <p:spPr bwMode="auto">
                <a:xfrm>
                  <a:off x="711" y="22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31" name="Line 259"/>
                <p:cNvSpPr>
                  <a:spLocks noChangeShapeType="1"/>
                </p:cNvSpPr>
                <p:nvPr/>
              </p:nvSpPr>
              <p:spPr bwMode="auto">
                <a:xfrm>
                  <a:off x="737" y="2455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32" name="Line 260"/>
                <p:cNvSpPr>
                  <a:spLocks noChangeShapeType="1"/>
                </p:cNvSpPr>
                <p:nvPr/>
              </p:nvSpPr>
              <p:spPr bwMode="auto">
                <a:xfrm>
                  <a:off x="757" y="21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33" name="Line 261"/>
                <p:cNvSpPr>
                  <a:spLocks noChangeShapeType="1"/>
                </p:cNvSpPr>
                <p:nvPr/>
              </p:nvSpPr>
              <p:spPr bwMode="auto">
                <a:xfrm>
                  <a:off x="739" y="23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34" name="Line 262"/>
                <p:cNvSpPr>
                  <a:spLocks noChangeShapeType="1"/>
                </p:cNvSpPr>
                <p:nvPr/>
              </p:nvSpPr>
              <p:spPr bwMode="auto">
                <a:xfrm>
                  <a:off x="805" y="25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35" name="Line 263"/>
                <p:cNvSpPr>
                  <a:spLocks noChangeShapeType="1"/>
                </p:cNvSpPr>
                <p:nvPr/>
              </p:nvSpPr>
              <p:spPr bwMode="auto">
                <a:xfrm>
                  <a:off x="612" y="219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36" name="Line 264"/>
                <p:cNvSpPr>
                  <a:spLocks noChangeShapeType="1"/>
                </p:cNvSpPr>
                <p:nvPr/>
              </p:nvSpPr>
              <p:spPr bwMode="auto">
                <a:xfrm>
                  <a:off x="634" y="234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37" name="Line 265"/>
                <p:cNvSpPr>
                  <a:spLocks noChangeShapeType="1"/>
                </p:cNvSpPr>
                <p:nvPr/>
              </p:nvSpPr>
              <p:spPr bwMode="auto">
                <a:xfrm>
                  <a:off x="660" y="254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38" name="Line 266"/>
                <p:cNvSpPr>
                  <a:spLocks noChangeShapeType="1"/>
                </p:cNvSpPr>
                <p:nvPr/>
              </p:nvSpPr>
              <p:spPr bwMode="auto">
                <a:xfrm>
                  <a:off x="659" y="22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39" name="Line 267"/>
                <p:cNvSpPr>
                  <a:spLocks noChangeShapeType="1"/>
                </p:cNvSpPr>
                <p:nvPr/>
              </p:nvSpPr>
              <p:spPr bwMode="auto">
                <a:xfrm>
                  <a:off x="681" y="23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40" name="Line 268"/>
                <p:cNvSpPr>
                  <a:spLocks noChangeShapeType="1"/>
                </p:cNvSpPr>
                <p:nvPr/>
              </p:nvSpPr>
              <p:spPr bwMode="auto">
                <a:xfrm>
                  <a:off x="707" y="257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41" name="Line 269"/>
                <p:cNvSpPr>
                  <a:spLocks noChangeShapeType="1"/>
                </p:cNvSpPr>
                <p:nvPr/>
              </p:nvSpPr>
              <p:spPr bwMode="auto">
                <a:xfrm>
                  <a:off x="698" y="22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42" name="Line 270"/>
                <p:cNvSpPr>
                  <a:spLocks noChangeShapeType="1"/>
                </p:cNvSpPr>
                <p:nvPr/>
              </p:nvSpPr>
              <p:spPr bwMode="auto">
                <a:xfrm>
                  <a:off x="720" y="24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43" name="Line 271"/>
                <p:cNvSpPr>
                  <a:spLocks noChangeShapeType="1"/>
                </p:cNvSpPr>
                <p:nvPr/>
              </p:nvSpPr>
              <p:spPr bwMode="auto">
                <a:xfrm>
                  <a:off x="746" y="26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</p:grpSp>
        <p:grpSp>
          <p:nvGrpSpPr>
            <p:cNvPr id="192" name="Group 272"/>
            <p:cNvGrpSpPr>
              <a:grpSpLocks/>
            </p:cNvGrpSpPr>
            <p:nvPr/>
          </p:nvGrpSpPr>
          <p:grpSpPr bwMode="auto">
            <a:xfrm>
              <a:off x="3567" y="1256"/>
              <a:ext cx="361" cy="835"/>
              <a:chOff x="4196" y="1289"/>
              <a:chExt cx="361" cy="1550"/>
            </a:xfrm>
          </p:grpSpPr>
          <p:grpSp>
            <p:nvGrpSpPr>
              <p:cNvPr id="536" name="Group 273"/>
              <p:cNvGrpSpPr>
                <a:grpSpLocks/>
              </p:cNvGrpSpPr>
              <p:nvPr/>
            </p:nvGrpSpPr>
            <p:grpSpPr bwMode="auto">
              <a:xfrm>
                <a:off x="4354" y="1289"/>
                <a:ext cx="60" cy="1277"/>
                <a:chOff x="320" y="1319"/>
                <a:chExt cx="544" cy="1304"/>
              </a:xfrm>
            </p:grpSpPr>
            <p:sp>
              <p:nvSpPr>
                <p:cNvPr id="673" name="Line 274"/>
                <p:cNvSpPr>
                  <a:spLocks noChangeShapeType="1"/>
                </p:cNvSpPr>
                <p:nvPr/>
              </p:nvSpPr>
              <p:spPr bwMode="auto">
                <a:xfrm>
                  <a:off x="342" y="1321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74" name="Line 275"/>
                <p:cNvSpPr>
                  <a:spLocks noChangeShapeType="1"/>
                </p:cNvSpPr>
                <p:nvPr/>
              </p:nvSpPr>
              <p:spPr bwMode="auto">
                <a:xfrm>
                  <a:off x="478" y="14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75" name="Line 276"/>
                <p:cNvSpPr>
                  <a:spLocks noChangeShapeType="1"/>
                </p:cNvSpPr>
                <p:nvPr/>
              </p:nvSpPr>
              <p:spPr bwMode="auto">
                <a:xfrm>
                  <a:off x="376" y="1593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76" name="Line 277"/>
                <p:cNvSpPr>
                  <a:spLocks noChangeShapeType="1"/>
                </p:cNvSpPr>
                <p:nvPr/>
              </p:nvSpPr>
              <p:spPr bwMode="auto">
                <a:xfrm>
                  <a:off x="320" y="1716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77" name="Line 278"/>
                <p:cNvSpPr>
                  <a:spLocks noChangeShapeType="1"/>
                </p:cNvSpPr>
                <p:nvPr/>
              </p:nvSpPr>
              <p:spPr bwMode="auto">
                <a:xfrm>
                  <a:off x="436" y="1938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78" name="Line 279"/>
                <p:cNvSpPr>
                  <a:spLocks noChangeShapeType="1"/>
                </p:cNvSpPr>
                <p:nvPr/>
              </p:nvSpPr>
              <p:spPr bwMode="auto">
                <a:xfrm>
                  <a:off x="473" y="174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79" name="Line 280"/>
                <p:cNvSpPr>
                  <a:spLocks noChangeShapeType="1"/>
                </p:cNvSpPr>
                <p:nvPr/>
              </p:nvSpPr>
              <p:spPr bwMode="auto">
                <a:xfrm>
                  <a:off x="456" y="185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80" name="Line 281"/>
                <p:cNvSpPr>
                  <a:spLocks noChangeShapeType="1"/>
                </p:cNvSpPr>
                <p:nvPr/>
              </p:nvSpPr>
              <p:spPr bwMode="auto">
                <a:xfrm>
                  <a:off x="592" y="198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81" name="Line 282"/>
                <p:cNvSpPr>
                  <a:spLocks noChangeShapeType="1"/>
                </p:cNvSpPr>
                <p:nvPr/>
              </p:nvSpPr>
              <p:spPr bwMode="auto">
                <a:xfrm>
                  <a:off x="649" y="17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82" name="Line 283"/>
                <p:cNvSpPr>
                  <a:spLocks noChangeShapeType="1"/>
                </p:cNvSpPr>
                <p:nvPr/>
              </p:nvSpPr>
              <p:spPr bwMode="auto">
                <a:xfrm>
                  <a:off x="686" y="131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83" name="Line 284"/>
                <p:cNvSpPr>
                  <a:spLocks noChangeShapeType="1"/>
                </p:cNvSpPr>
                <p:nvPr/>
              </p:nvSpPr>
              <p:spPr bwMode="auto">
                <a:xfrm>
                  <a:off x="719" y="149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84" name="Line 285"/>
                <p:cNvSpPr>
                  <a:spLocks noChangeShapeType="1"/>
                </p:cNvSpPr>
                <p:nvPr/>
              </p:nvSpPr>
              <p:spPr bwMode="auto">
                <a:xfrm>
                  <a:off x="683" y="161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85" name="Line 286"/>
                <p:cNvSpPr>
                  <a:spLocks noChangeShapeType="1"/>
                </p:cNvSpPr>
                <p:nvPr/>
              </p:nvSpPr>
              <p:spPr bwMode="auto">
                <a:xfrm>
                  <a:off x="495" y="18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86" name="Line 287"/>
                <p:cNvSpPr>
                  <a:spLocks noChangeShapeType="1"/>
                </p:cNvSpPr>
                <p:nvPr/>
              </p:nvSpPr>
              <p:spPr bwMode="auto">
                <a:xfrm>
                  <a:off x="521" y="208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87" name="Line 288"/>
                <p:cNvSpPr>
                  <a:spLocks noChangeShapeType="1"/>
                </p:cNvSpPr>
                <p:nvPr/>
              </p:nvSpPr>
              <p:spPr bwMode="auto">
                <a:xfrm>
                  <a:off x="332" y="1548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88" name="Line 289"/>
                <p:cNvSpPr>
                  <a:spLocks noChangeShapeType="1"/>
                </p:cNvSpPr>
                <p:nvPr/>
              </p:nvSpPr>
              <p:spPr bwMode="auto">
                <a:xfrm>
                  <a:off x="468" y="1684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89" name="Line 290"/>
                <p:cNvSpPr>
                  <a:spLocks noChangeShapeType="1"/>
                </p:cNvSpPr>
                <p:nvPr/>
              </p:nvSpPr>
              <p:spPr bwMode="auto">
                <a:xfrm>
                  <a:off x="604" y="1820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90" name="Line 291"/>
                <p:cNvSpPr>
                  <a:spLocks noChangeShapeType="1"/>
                </p:cNvSpPr>
                <p:nvPr/>
              </p:nvSpPr>
              <p:spPr bwMode="auto">
                <a:xfrm>
                  <a:off x="740" y="195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91" name="Line 292"/>
                <p:cNvSpPr>
                  <a:spLocks noChangeShapeType="1"/>
                </p:cNvSpPr>
                <p:nvPr/>
              </p:nvSpPr>
              <p:spPr bwMode="auto">
                <a:xfrm>
                  <a:off x="689" y="211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92" name="Line 293"/>
                <p:cNvSpPr>
                  <a:spLocks noChangeShapeType="1"/>
                </p:cNvSpPr>
                <p:nvPr/>
              </p:nvSpPr>
              <p:spPr bwMode="auto">
                <a:xfrm>
                  <a:off x="711" y="22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93" name="Line 294"/>
                <p:cNvSpPr>
                  <a:spLocks noChangeShapeType="1"/>
                </p:cNvSpPr>
                <p:nvPr/>
              </p:nvSpPr>
              <p:spPr bwMode="auto">
                <a:xfrm>
                  <a:off x="737" y="2455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94" name="Line 295"/>
                <p:cNvSpPr>
                  <a:spLocks noChangeShapeType="1"/>
                </p:cNvSpPr>
                <p:nvPr/>
              </p:nvSpPr>
              <p:spPr bwMode="auto">
                <a:xfrm>
                  <a:off x="757" y="21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95" name="Line 296"/>
                <p:cNvSpPr>
                  <a:spLocks noChangeShapeType="1"/>
                </p:cNvSpPr>
                <p:nvPr/>
              </p:nvSpPr>
              <p:spPr bwMode="auto">
                <a:xfrm>
                  <a:off x="739" y="23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96" name="Line 297"/>
                <p:cNvSpPr>
                  <a:spLocks noChangeShapeType="1"/>
                </p:cNvSpPr>
                <p:nvPr/>
              </p:nvSpPr>
              <p:spPr bwMode="auto">
                <a:xfrm>
                  <a:off x="805" y="25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97" name="Line 298"/>
                <p:cNvSpPr>
                  <a:spLocks noChangeShapeType="1"/>
                </p:cNvSpPr>
                <p:nvPr/>
              </p:nvSpPr>
              <p:spPr bwMode="auto">
                <a:xfrm>
                  <a:off x="612" y="219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98" name="Line 299"/>
                <p:cNvSpPr>
                  <a:spLocks noChangeShapeType="1"/>
                </p:cNvSpPr>
                <p:nvPr/>
              </p:nvSpPr>
              <p:spPr bwMode="auto">
                <a:xfrm>
                  <a:off x="634" y="234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99" name="Line 300"/>
                <p:cNvSpPr>
                  <a:spLocks noChangeShapeType="1"/>
                </p:cNvSpPr>
                <p:nvPr/>
              </p:nvSpPr>
              <p:spPr bwMode="auto">
                <a:xfrm>
                  <a:off x="660" y="254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00" name="Line 301"/>
                <p:cNvSpPr>
                  <a:spLocks noChangeShapeType="1"/>
                </p:cNvSpPr>
                <p:nvPr/>
              </p:nvSpPr>
              <p:spPr bwMode="auto">
                <a:xfrm>
                  <a:off x="659" y="22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01" name="Line 302"/>
                <p:cNvSpPr>
                  <a:spLocks noChangeShapeType="1"/>
                </p:cNvSpPr>
                <p:nvPr/>
              </p:nvSpPr>
              <p:spPr bwMode="auto">
                <a:xfrm>
                  <a:off x="681" y="23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02" name="Line 303"/>
                <p:cNvSpPr>
                  <a:spLocks noChangeShapeType="1"/>
                </p:cNvSpPr>
                <p:nvPr/>
              </p:nvSpPr>
              <p:spPr bwMode="auto">
                <a:xfrm>
                  <a:off x="707" y="257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03" name="Line 304"/>
                <p:cNvSpPr>
                  <a:spLocks noChangeShapeType="1"/>
                </p:cNvSpPr>
                <p:nvPr/>
              </p:nvSpPr>
              <p:spPr bwMode="auto">
                <a:xfrm>
                  <a:off x="698" y="22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04" name="Line 305"/>
                <p:cNvSpPr>
                  <a:spLocks noChangeShapeType="1"/>
                </p:cNvSpPr>
                <p:nvPr/>
              </p:nvSpPr>
              <p:spPr bwMode="auto">
                <a:xfrm>
                  <a:off x="720" y="24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705" name="Line 306"/>
                <p:cNvSpPr>
                  <a:spLocks noChangeShapeType="1"/>
                </p:cNvSpPr>
                <p:nvPr/>
              </p:nvSpPr>
              <p:spPr bwMode="auto">
                <a:xfrm>
                  <a:off x="746" y="26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537" name="Group 307"/>
              <p:cNvGrpSpPr>
                <a:grpSpLocks/>
              </p:cNvGrpSpPr>
              <p:nvPr/>
            </p:nvGrpSpPr>
            <p:grpSpPr bwMode="auto">
              <a:xfrm>
                <a:off x="4238" y="1293"/>
                <a:ext cx="60" cy="1277"/>
                <a:chOff x="320" y="1319"/>
                <a:chExt cx="544" cy="1304"/>
              </a:xfrm>
            </p:grpSpPr>
            <p:sp>
              <p:nvSpPr>
                <p:cNvPr id="640" name="Line 308"/>
                <p:cNvSpPr>
                  <a:spLocks noChangeShapeType="1"/>
                </p:cNvSpPr>
                <p:nvPr/>
              </p:nvSpPr>
              <p:spPr bwMode="auto">
                <a:xfrm>
                  <a:off x="342" y="1321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41" name="Line 309"/>
                <p:cNvSpPr>
                  <a:spLocks noChangeShapeType="1"/>
                </p:cNvSpPr>
                <p:nvPr/>
              </p:nvSpPr>
              <p:spPr bwMode="auto">
                <a:xfrm>
                  <a:off x="478" y="14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42" name="Line 310"/>
                <p:cNvSpPr>
                  <a:spLocks noChangeShapeType="1"/>
                </p:cNvSpPr>
                <p:nvPr/>
              </p:nvSpPr>
              <p:spPr bwMode="auto">
                <a:xfrm>
                  <a:off x="376" y="1593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43" name="Line 311"/>
                <p:cNvSpPr>
                  <a:spLocks noChangeShapeType="1"/>
                </p:cNvSpPr>
                <p:nvPr/>
              </p:nvSpPr>
              <p:spPr bwMode="auto">
                <a:xfrm>
                  <a:off x="320" y="1716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44" name="Line 312"/>
                <p:cNvSpPr>
                  <a:spLocks noChangeShapeType="1"/>
                </p:cNvSpPr>
                <p:nvPr/>
              </p:nvSpPr>
              <p:spPr bwMode="auto">
                <a:xfrm>
                  <a:off x="436" y="1938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45" name="Line 313"/>
                <p:cNvSpPr>
                  <a:spLocks noChangeShapeType="1"/>
                </p:cNvSpPr>
                <p:nvPr/>
              </p:nvSpPr>
              <p:spPr bwMode="auto">
                <a:xfrm>
                  <a:off x="473" y="174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46" name="Line 314"/>
                <p:cNvSpPr>
                  <a:spLocks noChangeShapeType="1"/>
                </p:cNvSpPr>
                <p:nvPr/>
              </p:nvSpPr>
              <p:spPr bwMode="auto">
                <a:xfrm>
                  <a:off x="456" y="185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47" name="Line 315"/>
                <p:cNvSpPr>
                  <a:spLocks noChangeShapeType="1"/>
                </p:cNvSpPr>
                <p:nvPr/>
              </p:nvSpPr>
              <p:spPr bwMode="auto">
                <a:xfrm>
                  <a:off x="592" y="198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48" name="Line 316"/>
                <p:cNvSpPr>
                  <a:spLocks noChangeShapeType="1"/>
                </p:cNvSpPr>
                <p:nvPr/>
              </p:nvSpPr>
              <p:spPr bwMode="auto">
                <a:xfrm>
                  <a:off x="649" y="17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49" name="Line 317"/>
                <p:cNvSpPr>
                  <a:spLocks noChangeShapeType="1"/>
                </p:cNvSpPr>
                <p:nvPr/>
              </p:nvSpPr>
              <p:spPr bwMode="auto">
                <a:xfrm>
                  <a:off x="686" y="131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50" name="Line 318"/>
                <p:cNvSpPr>
                  <a:spLocks noChangeShapeType="1"/>
                </p:cNvSpPr>
                <p:nvPr/>
              </p:nvSpPr>
              <p:spPr bwMode="auto">
                <a:xfrm>
                  <a:off x="719" y="149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51" name="Line 319"/>
                <p:cNvSpPr>
                  <a:spLocks noChangeShapeType="1"/>
                </p:cNvSpPr>
                <p:nvPr/>
              </p:nvSpPr>
              <p:spPr bwMode="auto">
                <a:xfrm>
                  <a:off x="683" y="161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52" name="Line 320"/>
                <p:cNvSpPr>
                  <a:spLocks noChangeShapeType="1"/>
                </p:cNvSpPr>
                <p:nvPr/>
              </p:nvSpPr>
              <p:spPr bwMode="auto">
                <a:xfrm>
                  <a:off x="495" y="18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53" name="Line 321"/>
                <p:cNvSpPr>
                  <a:spLocks noChangeShapeType="1"/>
                </p:cNvSpPr>
                <p:nvPr/>
              </p:nvSpPr>
              <p:spPr bwMode="auto">
                <a:xfrm>
                  <a:off x="521" y="208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54" name="Line 322"/>
                <p:cNvSpPr>
                  <a:spLocks noChangeShapeType="1"/>
                </p:cNvSpPr>
                <p:nvPr/>
              </p:nvSpPr>
              <p:spPr bwMode="auto">
                <a:xfrm>
                  <a:off x="332" y="1548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55" name="Line 323"/>
                <p:cNvSpPr>
                  <a:spLocks noChangeShapeType="1"/>
                </p:cNvSpPr>
                <p:nvPr/>
              </p:nvSpPr>
              <p:spPr bwMode="auto">
                <a:xfrm>
                  <a:off x="468" y="1684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56" name="Line 324"/>
                <p:cNvSpPr>
                  <a:spLocks noChangeShapeType="1"/>
                </p:cNvSpPr>
                <p:nvPr/>
              </p:nvSpPr>
              <p:spPr bwMode="auto">
                <a:xfrm>
                  <a:off x="604" y="1820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57" name="Line 325"/>
                <p:cNvSpPr>
                  <a:spLocks noChangeShapeType="1"/>
                </p:cNvSpPr>
                <p:nvPr/>
              </p:nvSpPr>
              <p:spPr bwMode="auto">
                <a:xfrm>
                  <a:off x="740" y="195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58" name="Line 326"/>
                <p:cNvSpPr>
                  <a:spLocks noChangeShapeType="1"/>
                </p:cNvSpPr>
                <p:nvPr/>
              </p:nvSpPr>
              <p:spPr bwMode="auto">
                <a:xfrm>
                  <a:off x="689" y="211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59" name="Line 327"/>
                <p:cNvSpPr>
                  <a:spLocks noChangeShapeType="1"/>
                </p:cNvSpPr>
                <p:nvPr/>
              </p:nvSpPr>
              <p:spPr bwMode="auto">
                <a:xfrm>
                  <a:off x="711" y="22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60" name="Line 328"/>
                <p:cNvSpPr>
                  <a:spLocks noChangeShapeType="1"/>
                </p:cNvSpPr>
                <p:nvPr/>
              </p:nvSpPr>
              <p:spPr bwMode="auto">
                <a:xfrm>
                  <a:off x="737" y="2455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61" name="Line 329"/>
                <p:cNvSpPr>
                  <a:spLocks noChangeShapeType="1"/>
                </p:cNvSpPr>
                <p:nvPr/>
              </p:nvSpPr>
              <p:spPr bwMode="auto">
                <a:xfrm>
                  <a:off x="757" y="21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62" name="Line 330"/>
                <p:cNvSpPr>
                  <a:spLocks noChangeShapeType="1"/>
                </p:cNvSpPr>
                <p:nvPr/>
              </p:nvSpPr>
              <p:spPr bwMode="auto">
                <a:xfrm>
                  <a:off x="739" y="23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63" name="Line 331"/>
                <p:cNvSpPr>
                  <a:spLocks noChangeShapeType="1"/>
                </p:cNvSpPr>
                <p:nvPr/>
              </p:nvSpPr>
              <p:spPr bwMode="auto">
                <a:xfrm>
                  <a:off x="805" y="25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64" name="Line 332"/>
                <p:cNvSpPr>
                  <a:spLocks noChangeShapeType="1"/>
                </p:cNvSpPr>
                <p:nvPr/>
              </p:nvSpPr>
              <p:spPr bwMode="auto">
                <a:xfrm>
                  <a:off x="612" y="219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65" name="Line 333"/>
                <p:cNvSpPr>
                  <a:spLocks noChangeShapeType="1"/>
                </p:cNvSpPr>
                <p:nvPr/>
              </p:nvSpPr>
              <p:spPr bwMode="auto">
                <a:xfrm>
                  <a:off x="634" y="234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66" name="Line 334"/>
                <p:cNvSpPr>
                  <a:spLocks noChangeShapeType="1"/>
                </p:cNvSpPr>
                <p:nvPr/>
              </p:nvSpPr>
              <p:spPr bwMode="auto">
                <a:xfrm>
                  <a:off x="660" y="254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67" name="Line 335"/>
                <p:cNvSpPr>
                  <a:spLocks noChangeShapeType="1"/>
                </p:cNvSpPr>
                <p:nvPr/>
              </p:nvSpPr>
              <p:spPr bwMode="auto">
                <a:xfrm>
                  <a:off x="659" y="22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68" name="Line 336"/>
                <p:cNvSpPr>
                  <a:spLocks noChangeShapeType="1"/>
                </p:cNvSpPr>
                <p:nvPr/>
              </p:nvSpPr>
              <p:spPr bwMode="auto">
                <a:xfrm>
                  <a:off x="681" y="23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69" name="Line 337"/>
                <p:cNvSpPr>
                  <a:spLocks noChangeShapeType="1"/>
                </p:cNvSpPr>
                <p:nvPr/>
              </p:nvSpPr>
              <p:spPr bwMode="auto">
                <a:xfrm>
                  <a:off x="707" y="257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70" name="Line 338"/>
                <p:cNvSpPr>
                  <a:spLocks noChangeShapeType="1"/>
                </p:cNvSpPr>
                <p:nvPr/>
              </p:nvSpPr>
              <p:spPr bwMode="auto">
                <a:xfrm>
                  <a:off x="698" y="22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71" name="Line 339"/>
                <p:cNvSpPr>
                  <a:spLocks noChangeShapeType="1"/>
                </p:cNvSpPr>
                <p:nvPr/>
              </p:nvSpPr>
              <p:spPr bwMode="auto">
                <a:xfrm>
                  <a:off x="720" y="24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72" name="Line 340"/>
                <p:cNvSpPr>
                  <a:spLocks noChangeShapeType="1"/>
                </p:cNvSpPr>
                <p:nvPr/>
              </p:nvSpPr>
              <p:spPr bwMode="auto">
                <a:xfrm>
                  <a:off x="746" y="26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538" name="Group 341"/>
              <p:cNvGrpSpPr>
                <a:grpSpLocks/>
              </p:cNvGrpSpPr>
              <p:nvPr/>
            </p:nvGrpSpPr>
            <p:grpSpPr bwMode="auto">
              <a:xfrm>
                <a:off x="4441" y="1363"/>
                <a:ext cx="40" cy="814"/>
                <a:chOff x="320" y="1319"/>
                <a:chExt cx="544" cy="1304"/>
              </a:xfrm>
            </p:grpSpPr>
            <p:sp>
              <p:nvSpPr>
                <p:cNvPr id="607" name="Line 342"/>
                <p:cNvSpPr>
                  <a:spLocks noChangeShapeType="1"/>
                </p:cNvSpPr>
                <p:nvPr/>
              </p:nvSpPr>
              <p:spPr bwMode="auto">
                <a:xfrm>
                  <a:off x="342" y="1321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08" name="Line 343"/>
                <p:cNvSpPr>
                  <a:spLocks noChangeShapeType="1"/>
                </p:cNvSpPr>
                <p:nvPr/>
              </p:nvSpPr>
              <p:spPr bwMode="auto">
                <a:xfrm>
                  <a:off x="478" y="14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09" name="Line 344"/>
                <p:cNvSpPr>
                  <a:spLocks noChangeShapeType="1"/>
                </p:cNvSpPr>
                <p:nvPr/>
              </p:nvSpPr>
              <p:spPr bwMode="auto">
                <a:xfrm>
                  <a:off x="376" y="1593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10" name="Line 345"/>
                <p:cNvSpPr>
                  <a:spLocks noChangeShapeType="1"/>
                </p:cNvSpPr>
                <p:nvPr/>
              </p:nvSpPr>
              <p:spPr bwMode="auto">
                <a:xfrm>
                  <a:off x="320" y="1716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11" name="Line 346"/>
                <p:cNvSpPr>
                  <a:spLocks noChangeShapeType="1"/>
                </p:cNvSpPr>
                <p:nvPr/>
              </p:nvSpPr>
              <p:spPr bwMode="auto">
                <a:xfrm>
                  <a:off x="436" y="1938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12" name="Line 347"/>
                <p:cNvSpPr>
                  <a:spLocks noChangeShapeType="1"/>
                </p:cNvSpPr>
                <p:nvPr/>
              </p:nvSpPr>
              <p:spPr bwMode="auto">
                <a:xfrm>
                  <a:off x="473" y="174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13" name="Line 348"/>
                <p:cNvSpPr>
                  <a:spLocks noChangeShapeType="1"/>
                </p:cNvSpPr>
                <p:nvPr/>
              </p:nvSpPr>
              <p:spPr bwMode="auto">
                <a:xfrm>
                  <a:off x="456" y="185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14" name="Line 349"/>
                <p:cNvSpPr>
                  <a:spLocks noChangeShapeType="1"/>
                </p:cNvSpPr>
                <p:nvPr/>
              </p:nvSpPr>
              <p:spPr bwMode="auto">
                <a:xfrm>
                  <a:off x="592" y="198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15" name="Line 350"/>
                <p:cNvSpPr>
                  <a:spLocks noChangeShapeType="1"/>
                </p:cNvSpPr>
                <p:nvPr/>
              </p:nvSpPr>
              <p:spPr bwMode="auto">
                <a:xfrm>
                  <a:off x="649" y="17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16" name="Line 351"/>
                <p:cNvSpPr>
                  <a:spLocks noChangeShapeType="1"/>
                </p:cNvSpPr>
                <p:nvPr/>
              </p:nvSpPr>
              <p:spPr bwMode="auto">
                <a:xfrm>
                  <a:off x="686" y="131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17" name="Line 352"/>
                <p:cNvSpPr>
                  <a:spLocks noChangeShapeType="1"/>
                </p:cNvSpPr>
                <p:nvPr/>
              </p:nvSpPr>
              <p:spPr bwMode="auto">
                <a:xfrm>
                  <a:off x="719" y="149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18" name="Line 353"/>
                <p:cNvSpPr>
                  <a:spLocks noChangeShapeType="1"/>
                </p:cNvSpPr>
                <p:nvPr/>
              </p:nvSpPr>
              <p:spPr bwMode="auto">
                <a:xfrm>
                  <a:off x="683" y="161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19" name="Line 354"/>
                <p:cNvSpPr>
                  <a:spLocks noChangeShapeType="1"/>
                </p:cNvSpPr>
                <p:nvPr/>
              </p:nvSpPr>
              <p:spPr bwMode="auto">
                <a:xfrm>
                  <a:off x="495" y="18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20" name="Line 355"/>
                <p:cNvSpPr>
                  <a:spLocks noChangeShapeType="1"/>
                </p:cNvSpPr>
                <p:nvPr/>
              </p:nvSpPr>
              <p:spPr bwMode="auto">
                <a:xfrm>
                  <a:off x="521" y="208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21" name="Line 356"/>
                <p:cNvSpPr>
                  <a:spLocks noChangeShapeType="1"/>
                </p:cNvSpPr>
                <p:nvPr/>
              </p:nvSpPr>
              <p:spPr bwMode="auto">
                <a:xfrm>
                  <a:off x="332" y="1548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22" name="Line 357"/>
                <p:cNvSpPr>
                  <a:spLocks noChangeShapeType="1"/>
                </p:cNvSpPr>
                <p:nvPr/>
              </p:nvSpPr>
              <p:spPr bwMode="auto">
                <a:xfrm>
                  <a:off x="468" y="1684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23" name="Line 358"/>
                <p:cNvSpPr>
                  <a:spLocks noChangeShapeType="1"/>
                </p:cNvSpPr>
                <p:nvPr/>
              </p:nvSpPr>
              <p:spPr bwMode="auto">
                <a:xfrm>
                  <a:off x="604" y="1820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24" name="Line 359"/>
                <p:cNvSpPr>
                  <a:spLocks noChangeShapeType="1"/>
                </p:cNvSpPr>
                <p:nvPr/>
              </p:nvSpPr>
              <p:spPr bwMode="auto">
                <a:xfrm>
                  <a:off x="740" y="195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25" name="Line 360"/>
                <p:cNvSpPr>
                  <a:spLocks noChangeShapeType="1"/>
                </p:cNvSpPr>
                <p:nvPr/>
              </p:nvSpPr>
              <p:spPr bwMode="auto">
                <a:xfrm>
                  <a:off x="689" y="211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26" name="Line 361"/>
                <p:cNvSpPr>
                  <a:spLocks noChangeShapeType="1"/>
                </p:cNvSpPr>
                <p:nvPr/>
              </p:nvSpPr>
              <p:spPr bwMode="auto">
                <a:xfrm>
                  <a:off x="711" y="22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27" name="Line 362"/>
                <p:cNvSpPr>
                  <a:spLocks noChangeShapeType="1"/>
                </p:cNvSpPr>
                <p:nvPr/>
              </p:nvSpPr>
              <p:spPr bwMode="auto">
                <a:xfrm>
                  <a:off x="737" y="2455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28" name="Line 363"/>
                <p:cNvSpPr>
                  <a:spLocks noChangeShapeType="1"/>
                </p:cNvSpPr>
                <p:nvPr/>
              </p:nvSpPr>
              <p:spPr bwMode="auto">
                <a:xfrm>
                  <a:off x="757" y="21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29" name="Line 364"/>
                <p:cNvSpPr>
                  <a:spLocks noChangeShapeType="1"/>
                </p:cNvSpPr>
                <p:nvPr/>
              </p:nvSpPr>
              <p:spPr bwMode="auto">
                <a:xfrm>
                  <a:off x="739" y="23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30" name="Line 365"/>
                <p:cNvSpPr>
                  <a:spLocks noChangeShapeType="1"/>
                </p:cNvSpPr>
                <p:nvPr/>
              </p:nvSpPr>
              <p:spPr bwMode="auto">
                <a:xfrm>
                  <a:off x="805" y="25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31" name="Line 366"/>
                <p:cNvSpPr>
                  <a:spLocks noChangeShapeType="1"/>
                </p:cNvSpPr>
                <p:nvPr/>
              </p:nvSpPr>
              <p:spPr bwMode="auto">
                <a:xfrm>
                  <a:off x="612" y="219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32" name="Line 367"/>
                <p:cNvSpPr>
                  <a:spLocks noChangeShapeType="1"/>
                </p:cNvSpPr>
                <p:nvPr/>
              </p:nvSpPr>
              <p:spPr bwMode="auto">
                <a:xfrm>
                  <a:off x="634" y="234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33" name="Line 368"/>
                <p:cNvSpPr>
                  <a:spLocks noChangeShapeType="1"/>
                </p:cNvSpPr>
                <p:nvPr/>
              </p:nvSpPr>
              <p:spPr bwMode="auto">
                <a:xfrm>
                  <a:off x="660" y="254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34" name="Line 369"/>
                <p:cNvSpPr>
                  <a:spLocks noChangeShapeType="1"/>
                </p:cNvSpPr>
                <p:nvPr/>
              </p:nvSpPr>
              <p:spPr bwMode="auto">
                <a:xfrm>
                  <a:off x="659" y="22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35" name="Line 370"/>
                <p:cNvSpPr>
                  <a:spLocks noChangeShapeType="1"/>
                </p:cNvSpPr>
                <p:nvPr/>
              </p:nvSpPr>
              <p:spPr bwMode="auto">
                <a:xfrm>
                  <a:off x="681" y="23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36" name="Line 371"/>
                <p:cNvSpPr>
                  <a:spLocks noChangeShapeType="1"/>
                </p:cNvSpPr>
                <p:nvPr/>
              </p:nvSpPr>
              <p:spPr bwMode="auto">
                <a:xfrm>
                  <a:off x="707" y="257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37" name="Line 372"/>
                <p:cNvSpPr>
                  <a:spLocks noChangeShapeType="1"/>
                </p:cNvSpPr>
                <p:nvPr/>
              </p:nvSpPr>
              <p:spPr bwMode="auto">
                <a:xfrm>
                  <a:off x="698" y="22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38" name="Line 373"/>
                <p:cNvSpPr>
                  <a:spLocks noChangeShapeType="1"/>
                </p:cNvSpPr>
                <p:nvPr/>
              </p:nvSpPr>
              <p:spPr bwMode="auto">
                <a:xfrm>
                  <a:off x="720" y="24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39" name="Line 374"/>
                <p:cNvSpPr>
                  <a:spLocks noChangeShapeType="1"/>
                </p:cNvSpPr>
                <p:nvPr/>
              </p:nvSpPr>
              <p:spPr bwMode="auto">
                <a:xfrm>
                  <a:off x="746" y="26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539" name="Group 375"/>
              <p:cNvGrpSpPr>
                <a:grpSpLocks/>
              </p:cNvGrpSpPr>
              <p:nvPr/>
            </p:nvGrpSpPr>
            <p:grpSpPr bwMode="auto">
              <a:xfrm>
                <a:off x="4517" y="1405"/>
                <a:ext cx="40" cy="814"/>
                <a:chOff x="320" y="1319"/>
                <a:chExt cx="544" cy="1304"/>
              </a:xfrm>
            </p:grpSpPr>
            <p:sp>
              <p:nvSpPr>
                <p:cNvPr id="574" name="Line 376"/>
                <p:cNvSpPr>
                  <a:spLocks noChangeShapeType="1"/>
                </p:cNvSpPr>
                <p:nvPr/>
              </p:nvSpPr>
              <p:spPr bwMode="auto">
                <a:xfrm>
                  <a:off x="342" y="1321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75" name="Line 377"/>
                <p:cNvSpPr>
                  <a:spLocks noChangeShapeType="1"/>
                </p:cNvSpPr>
                <p:nvPr/>
              </p:nvSpPr>
              <p:spPr bwMode="auto">
                <a:xfrm>
                  <a:off x="478" y="14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76" name="Line 378"/>
                <p:cNvSpPr>
                  <a:spLocks noChangeShapeType="1"/>
                </p:cNvSpPr>
                <p:nvPr/>
              </p:nvSpPr>
              <p:spPr bwMode="auto">
                <a:xfrm>
                  <a:off x="376" y="1593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77" name="Line 379"/>
                <p:cNvSpPr>
                  <a:spLocks noChangeShapeType="1"/>
                </p:cNvSpPr>
                <p:nvPr/>
              </p:nvSpPr>
              <p:spPr bwMode="auto">
                <a:xfrm>
                  <a:off x="320" y="1716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78" name="Line 380"/>
                <p:cNvSpPr>
                  <a:spLocks noChangeShapeType="1"/>
                </p:cNvSpPr>
                <p:nvPr/>
              </p:nvSpPr>
              <p:spPr bwMode="auto">
                <a:xfrm>
                  <a:off x="436" y="1938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79" name="Line 381"/>
                <p:cNvSpPr>
                  <a:spLocks noChangeShapeType="1"/>
                </p:cNvSpPr>
                <p:nvPr/>
              </p:nvSpPr>
              <p:spPr bwMode="auto">
                <a:xfrm>
                  <a:off x="473" y="174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80" name="Line 382"/>
                <p:cNvSpPr>
                  <a:spLocks noChangeShapeType="1"/>
                </p:cNvSpPr>
                <p:nvPr/>
              </p:nvSpPr>
              <p:spPr bwMode="auto">
                <a:xfrm>
                  <a:off x="456" y="185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81" name="Line 383"/>
                <p:cNvSpPr>
                  <a:spLocks noChangeShapeType="1"/>
                </p:cNvSpPr>
                <p:nvPr/>
              </p:nvSpPr>
              <p:spPr bwMode="auto">
                <a:xfrm>
                  <a:off x="592" y="198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82" name="Line 384"/>
                <p:cNvSpPr>
                  <a:spLocks noChangeShapeType="1"/>
                </p:cNvSpPr>
                <p:nvPr/>
              </p:nvSpPr>
              <p:spPr bwMode="auto">
                <a:xfrm>
                  <a:off x="649" y="17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83" name="Line 385"/>
                <p:cNvSpPr>
                  <a:spLocks noChangeShapeType="1"/>
                </p:cNvSpPr>
                <p:nvPr/>
              </p:nvSpPr>
              <p:spPr bwMode="auto">
                <a:xfrm>
                  <a:off x="686" y="131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84" name="Line 386"/>
                <p:cNvSpPr>
                  <a:spLocks noChangeShapeType="1"/>
                </p:cNvSpPr>
                <p:nvPr/>
              </p:nvSpPr>
              <p:spPr bwMode="auto">
                <a:xfrm>
                  <a:off x="719" y="149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85" name="Line 387"/>
                <p:cNvSpPr>
                  <a:spLocks noChangeShapeType="1"/>
                </p:cNvSpPr>
                <p:nvPr/>
              </p:nvSpPr>
              <p:spPr bwMode="auto">
                <a:xfrm>
                  <a:off x="683" y="161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86" name="Line 388"/>
                <p:cNvSpPr>
                  <a:spLocks noChangeShapeType="1"/>
                </p:cNvSpPr>
                <p:nvPr/>
              </p:nvSpPr>
              <p:spPr bwMode="auto">
                <a:xfrm>
                  <a:off x="495" y="18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87" name="Line 389"/>
                <p:cNvSpPr>
                  <a:spLocks noChangeShapeType="1"/>
                </p:cNvSpPr>
                <p:nvPr/>
              </p:nvSpPr>
              <p:spPr bwMode="auto">
                <a:xfrm>
                  <a:off x="521" y="208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88" name="Line 390"/>
                <p:cNvSpPr>
                  <a:spLocks noChangeShapeType="1"/>
                </p:cNvSpPr>
                <p:nvPr/>
              </p:nvSpPr>
              <p:spPr bwMode="auto">
                <a:xfrm>
                  <a:off x="332" y="1548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89" name="Line 391"/>
                <p:cNvSpPr>
                  <a:spLocks noChangeShapeType="1"/>
                </p:cNvSpPr>
                <p:nvPr/>
              </p:nvSpPr>
              <p:spPr bwMode="auto">
                <a:xfrm>
                  <a:off x="468" y="1684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90" name="Line 392"/>
                <p:cNvSpPr>
                  <a:spLocks noChangeShapeType="1"/>
                </p:cNvSpPr>
                <p:nvPr/>
              </p:nvSpPr>
              <p:spPr bwMode="auto">
                <a:xfrm>
                  <a:off x="604" y="1820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91" name="Line 393"/>
                <p:cNvSpPr>
                  <a:spLocks noChangeShapeType="1"/>
                </p:cNvSpPr>
                <p:nvPr/>
              </p:nvSpPr>
              <p:spPr bwMode="auto">
                <a:xfrm>
                  <a:off x="740" y="195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92" name="Line 394"/>
                <p:cNvSpPr>
                  <a:spLocks noChangeShapeType="1"/>
                </p:cNvSpPr>
                <p:nvPr/>
              </p:nvSpPr>
              <p:spPr bwMode="auto">
                <a:xfrm>
                  <a:off x="689" y="211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93" name="Line 395"/>
                <p:cNvSpPr>
                  <a:spLocks noChangeShapeType="1"/>
                </p:cNvSpPr>
                <p:nvPr/>
              </p:nvSpPr>
              <p:spPr bwMode="auto">
                <a:xfrm>
                  <a:off x="711" y="22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94" name="Line 396"/>
                <p:cNvSpPr>
                  <a:spLocks noChangeShapeType="1"/>
                </p:cNvSpPr>
                <p:nvPr/>
              </p:nvSpPr>
              <p:spPr bwMode="auto">
                <a:xfrm>
                  <a:off x="737" y="2455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95" name="Line 397"/>
                <p:cNvSpPr>
                  <a:spLocks noChangeShapeType="1"/>
                </p:cNvSpPr>
                <p:nvPr/>
              </p:nvSpPr>
              <p:spPr bwMode="auto">
                <a:xfrm>
                  <a:off x="757" y="21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96" name="Line 398"/>
                <p:cNvSpPr>
                  <a:spLocks noChangeShapeType="1"/>
                </p:cNvSpPr>
                <p:nvPr/>
              </p:nvSpPr>
              <p:spPr bwMode="auto">
                <a:xfrm>
                  <a:off x="739" y="23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97" name="Line 399"/>
                <p:cNvSpPr>
                  <a:spLocks noChangeShapeType="1"/>
                </p:cNvSpPr>
                <p:nvPr/>
              </p:nvSpPr>
              <p:spPr bwMode="auto">
                <a:xfrm>
                  <a:off x="805" y="25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98" name="Line 400"/>
                <p:cNvSpPr>
                  <a:spLocks noChangeShapeType="1"/>
                </p:cNvSpPr>
                <p:nvPr/>
              </p:nvSpPr>
              <p:spPr bwMode="auto">
                <a:xfrm>
                  <a:off x="612" y="219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99" name="Line 401"/>
                <p:cNvSpPr>
                  <a:spLocks noChangeShapeType="1"/>
                </p:cNvSpPr>
                <p:nvPr/>
              </p:nvSpPr>
              <p:spPr bwMode="auto">
                <a:xfrm>
                  <a:off x="634" y="234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00" name="Line 402"/>
                <p:cNvSpPr>
                  <a:spLocks noChangeShapeType="1"/>
                </p:cNvSpPr>
                <p:nvPr/>
              </p:nvSpPr>
              <p:spPr bwMode="auto">
                <a:xfrm>
                  <a:off x="660" y="254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01" name="Line 403"/>
                <p:cNvSpPr>
                  <a:spLocks noChangeShapeType="1"/>
                </p:cNvSpPr>
                <p:nvPr/>
              </p:nvSpPr>
              <p:spPr bwMode="auto">
                <a:xfrm>
                  <a:off x="659" y="22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02" name="Line 404"/>
                <p:cNvSpPr>
                  <a:spLocks noChangeShapeType="1"/>
                </p:cNvSpPr>
                <p:nvPr/>
              </p:nvSpPr>
              <p:spPr bwMode="auto">
                <a:xfrm>
                  <a:off x="681" y="23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03" name="Line 405"/>
                <p:cNvSpPr>
                  <a:spLocks noChangeShapeType="1"/>
                </p:cNvSpPr>
                <p:nvPr/>
              </p:nvSpPr>
              <p:spPr bwMode="auto">
                <a:xfrm>
                  <a:off x="707" y="257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04" name="Line 406"/>
                <p:cNvSpPr>
                  <a:spLocks noChangeShapeType="1"/>
                </p:cNvSpPr>
                <p:nvPr/>
              </p:nvSpPr>
              <p:spPr bwMode="auto">
                <a:xfrm>
                  <a:off x="698" y="22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05" name="Line 407"/>
                <p:cNvSpPr>
                  <a:spLocks noChangeShapeType="1"/>
                </p:cNvSpPr>
                <p:nvPr/>
              </p:nvSpPr>
              <p:spPr bwMode="auto">
                <a:xfrm>
                  <a:off x="720" y="24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606" name="Line 408"/>
                <p:cNvSpPr>
                  <a:spLocks noChangeShapeType="1"/>
                </p:cNvSpPr>
                <p:nvPr/>
              </p:nvSpPr>
              <p:spPr bwMode="auto">
                <a:xfrm>
                  <a:off x="746" y="26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540" name="Group 409"/>
              <p:cNvGrpSpPr>
                <a:grpSpLocks/>
              </p:cNvGrpSpPr>
              <p:nvPr/>
            </p:nvGrpSpPr>
            <p:grpSpPr bwMode="auto">
              <a:xfrm>
                <a:off x="4196" y="1562"/>
                <a:ext cx="60" cy="1277"/>
                <a:chOff x="320" y="1319"/>
                <a:chExt cx="544" cy="1304"/>
              </a:xfrm>
            </p:grpSpPr>
            <p:sp>
              <p:nvSpPr>
                <p:cNvPr id="541" name="Line 410"/>
                <p:cNvSpPr>
                  <a:spLocks noChangeShapeType="1"/>
                </p:cNvSpPr>
                <p:nvPr/>
              </p:nvSpPr>
              <p:spPr bwMode="auto">
                <a:xfrm>
                  <a:off x="342" y="1321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42" name="Line 411"/>
                <p:cNvSpPr>
                  <a:spLocks noChangeShapeType="1"/>
                </p:cNvSpPr>
                <p:nvPr/>
              </p:nvSpPr>
              <p:spPr bwMode="auto">
                <a:xfrm>
                  <a:off x="478" y="14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43" name="Line 412"/>
                <p:cNvSpPr>
                  <a:spLocks noChangeShapeType="1"/>
                </p:cNvSpPr>
                <p:nvPr/>
              </p:nvSpPr>
              <p:spPr bwMode="auto">
                <a:xfrm>
                  <a:off x="376" y="1593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44" name="Line 413"/>
                <p:cNvSpPr>
                  <a:spLocks noChangeShapeType="1"/>
                </p:cNvSpPr>
                <p:nvPr/>
              </p:nvSpPr>
              <p:spPr bwMode="auto">
                <a:xfrm>
                  <a:off x="320" y="1716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45" name="Line 414"/>
                <p:cNvSpPr>
                  <a:spLocks noChangeShapeType="1"/>
                </p:cNvSpPr>
                <p:nvPr/>
              </p:nvSpPr>
              <p:spPr bwMode="auto">
                <a:xfrm>
                  <a:off x="436" y="1938"/>
                  <a:ext cx="212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46" name="Line 415"/>
                <p:cNvSpPr>
                  <a:spLocks noChangeShapeType="1"/>
                </p:cNvSpPr>
                <p:nvPr/>
              </p:nvSpPr>
              <p:spPr bwMode="auto">
                <a:xfrm>
                  <a:off x="473" y="174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47" name="Line 416"/>
                <p:cNvSpPr>
                  <a:spLocks noChangeShapeType="1"/>
                </p:cNvSpPr>
                <p:nvPr/>
              </p:nvSpPr>
              <p:spPr bwMode="auto">
                <a:xfrm>
                  <a:off x="456" y="1852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48" name="Line 417"/>
                <p:cNvSpPr>
                  <a:spLocks noChangeShapeType="1"/>
                </p:cNvSpPr>
                <p:nvPr/>
              </p:nvSpPr>
              <p:spPr bwMode="auto">
                <a:xfrm>
                  <a:off x="592" y="1988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49" name="Line 418"/>
                <p:cNvSpPr>
                  <a:spLocks noChangeShapeType="1"/>
                </p:cNvSpPr>
                <p:nvPr/>
              </p:nvSpPr>
              <p:spPr bwMode="auto">
                <a:xfrm>
                  <a:off x="649" y="17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50" name="Line 419"/>
                <p:cNvSpPr>
                  <a:spLocks noChangeShapeType="1"/>
                </p:cNvSpPr>
                <p:nvPr/>
              </p:nvSpPr>
              <p:spPr bwMode="auto">
                <a:xfrm>
                  <a:off x="686" y="131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51" name="Line 420"/>
                <p:cNvSpPr>
                  <a:spLocks noChangeShapeType="1"/>
                </p:cNvSpPr>
                <p:nvPr/>
              </p:nvSpPr>
              <p:spPr bwMode="auto">
                <a:xfrm>
                  <a:off x="719" y="149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52" name="Line 421"/>
                <p:cNvSpPr>
                  <a:spLocks noChangeShapeType="1"/>
                </p:cNvSpPr>
                <p:nvPr/>
              </p:nvSpPr>
              <p:spPr bwMode="auto">
                <a:xfrm>
                  <a:off x="683" y="161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53" name="Line 422"/>
                <p:cNvSpPr>
                  <a:spLocks noChangeShapeType="1"/>
                </p:cNvSpPr>
                <p:nvPr/>
              </p:nvSpPr>
              <p:spPr bwMode="auto">
                <a:xfrm>
                  <a:off x="495" y="188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54" name="Line 423"/>
                <p:cNvSpPr>
                  <a:spLocks noChangeShapeType="1"/>
                </p:cNvSpPr>
                <p:nvPr/>
              </p:nvSpPr>
              <p:spPr bwMode="auto">
                <a:xfrm>
                  <a:off x="521" y="208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55" name="Line 424"/>
                <p:cNvSpPr>
                  <a:spLocks noChangeShapeType="1"/>
                </p:cNvSpPr>
                <p:nvPr/>
              </p:nvSpPr>
              <p:spPr bwMode="auto">
                <a:xfrm>
                  <a:off x="332" y="1548"/>
                  <a:ext cx="160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56" name="Line 425"/>
                <p:cNvSpPr>
                  <a:spLocks noChangeShapeType="1"/>
                </p:cNvSpPr>
                <p:nvPr/>
              </p:nvSpPr>
              <p:spPr bwMode="auto">
                <a:xfrm>
                  <a:off x="468" y="1684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57" name="Line 426"/>
                <p:cNvSpPr>
                  <a:spLocks noChangeShapeType="1"/>
                </p:cNvSpPr>
                <p:nvPr/>
              </p:nvSpPr>
              <p:spPr bwMode="auto">
                <a:xfrm>
                  <a:off x="604" y="1820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58" name="Line 427"/>
                <p:cNvSpPr>
                  <a:spLocks noChangeShapeType="1"/>
                </p:cNvSpPr>
                <p:nvPr/>
              </p:nvSpPr>
              <p:spPr bwMode="auto">
                <a:xfrm>
                  <a:off x="740" y="1956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59" name="Line 428"/>
                <p:cNvSpPr>
                  <a:spLocks noChangeShapeType="1"/>
                </p:cNvSpPr>
                <p:nvPr/>
              </p:nvSpPr>
              <p:spPr bwMode="auto">
                <a:xfrm>
                  <a:off x="689" y="2111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60" name="Line 429"/>
                <p:cNvSpPr>
                  <a:spLocks noChangeShapeType="1"/>
                </p:cNvSpPr>
                <p:nvPr/>
              </p:nvSpPr>
              <p:spPr bwMode="auto">
                <a:xfrm>
                  <a:off x="711" y="2257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61" name="Line 430"/>
                <p:cNvSpPr>
                  <a:spLocks noChangeShapeType="1"/>
                </p:cNvSpPr>
                <p:nvPr/>
              </p:nvSpPr>
              <p:spPr bwMode="auto">
                <a:xfrm>
                  <a:off x="737" y="2455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62" name="Line 431"/>
                <p:cNvSpPr>
                  <a:spLocks noChangeShapeType="1"/>
                </p:cNvSpPr>
                <p:nvPr/>
              </p:nvSpPr>
              <p:spPr bwMode="auto">
                <a:xfrm>
                  <a:off x="757" y="21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63" name="Line 432"/>
                <p:cNvSpPr>
                  <a:spLocks noChangeShapeType="1"/>
                </p:cNvSpPr>
                <p:nvPr/>
              </p:nvSpPr>
              <p:spPr bwMode="auto">
                <a:xfrm>
                  <a:off x="739" y="23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64" name="Line 433"/>
                <p:cNvSpPr>
                  <a:spLocks noChangeShapeType="1"/>
                </p:cNvSpPr>
                <p:nvPr/>
              </p:nvSpPr>
              <p:spPr bwMode="auto">
                <a:xfrm>
                  <a:off x="805" y="25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65" name="Line 434"/>
                <p:cNvSpPr>
                  <a:spLocks noChangeShapeType="1"/>
                </p:cNvSpPr>
                <p:nvPr/>
              </p:nvSpPr>
              <p:spPr bwMode="auto">
                <a:xfrm>
                  <a:off x="612" y="219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66" name="Line 435"/>
                <p:cNvSpPr>
                  <a:spLocks noChangeShapeType="1"/>
                </p:cNvSpPr>
                <p:nvPr/>
              </p:nvSpPr>
              <p:spPr bwMode="auto">
                <a:xfrm>
                  <a:off x="634" y="234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67" name="Line 436"/>
                <p:cNvSpPr>
                  <a:spLocks noChangeShapeType="1"/>
                </p:cNvSpPr>
                <p:nvPr/>
              </p:nvSpPr>
              <p:spPr bwMode="auto">
                <a:xfrm>
                  <a:off x="660" y="254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68" name="Line 437"/>
                <p:cNvSpPr>
                  <a:spLocks noChangeShapeType="1"/>
                </p:cNvSpPr>
                <p:nvPr/>
              </p:nvSpPr>
              <p:spPr bwMode="auto">
                <a:xfrm>
                  <a:off x="659" y="2233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69" name="Line 438"/>
                <p:cNvSpPr>
                  <a:spLocks noChangeShapeType="1"/>
                </p:cNvSpPr>
                <p:nvPr/>
              </p:nvSpPr>
              <p:spPr bwMode="auto">
                <a:xfrm>
                  <a:off x="681" y="23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70" name="Line 439"/>
                <p:cNvSpPr>
                  <a:spLocks noChangeShapeType="1"/>
                </p:cNvSpPr>
                <p:nvPr/>
              </p:nvSpPr>
              <p:spPr bwMode="auto">
                <a:xfrm>
                  <a:off x="707" y="2577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71" name="Line 440"/>
                <p:cNvSpPr>
                  <a:spLocks noChangeShapeType="1"/>
                </p:cNvSpPr>
                <p:nvPr/>
              </p:nvSpPr>
              <p:spPr bwMode="auto">
                <a:xfrm>
                  <a:off x="698" y="2279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72" name="Line 441"/>
                <p:cNvSpPr>
                  <a:spLocks noChangeShapeType="1"/>
                </p:cNvSpPr>
                <p:nvPr/>
              </p:nvSpPr>
              <p:spPr bwMode="auto">
                <a:xfrm>
                  <a:off x="720" y="2425"/>
                  <a:ext cx="107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  <p:sp>
              <p:nvSpPr>
                <p:cNvPr id="573" name="Line 442"/>
                <p:cNvSpPr>
                  <a:spLocks noChangeShapeType="1"/>
                </p:cNvSpPr>
                <p:nvPr/>
              </p:nvSpPr>
              <p:spPr bwMode="auto">
                <a:xfrm>
                  <a:off x="746" y="2623"/>
                  <a:ext cx="54" cy="0"/>
                </a:xfrm>
                <a:prstGeom prst="line">
                  <a:avLst/>
                </a:prstGeom>
                <a:no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lnSpc>
                      <a:spcPct val="8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FFFCC"/>
                    </a:buClr>
                    <a:buSzPct val="70000"/>
                    <a:buFont typeface="Wingdings" panose="05000000000000000000" pitchFamily="2" charset="2"/>
                    <a:buNone/>
                    <a:defRPr/>
                  </a:pPr>
                  <a:endParaRPr lang="en-GB" sz="2800" kern="0">
                    <a:solidFill>
                      <a:srgbClr val="FFFF00"/>
                    </a:solidFill>
                    <a:latin typeface="Tahoma" panose="020B0604030504040204" pitchFamily="34" charset="0"/>
                  </a:endParaRPr>
                </a:p>
              </p:txBody>
            </p:sp>
          </p:grpSp>
        </p:grpSp>
        <p:grpSp>
          <p:nvGrpSpPr>
            <p:cNvPr id="193" name="Group 443"/>
            <p:cNvGrpSpPr>
              <a:grpSpLocks/>
            </p:cNvGrpSpPr>
            <p:nvPr/>
          </p:nvGrpSpPr>
          <p:grpSpPr bwMode="auto">
            <a:xfrm>
              <a:off x="309" y="1223"/>
              <a:ext cx="537" cy="1388"/>
              <a:chOff x="309" y="1223"/>
              <a:chExt cx="537" cy="1388"/>
            </a:xfrm>
          </p:grpSpPr>
          <p:grpSp>
            <p:nvGrpSpPr>
              <p:cNvPr id="194" name="Group 444"/>
              <p:cNvGrpSpPr>
                <a:grpSpLocks/>
              </p:cNvGrpSpPr>
              <p:nvPr/>
            </p:nvGrpSpPr>
            <p:grpSpPr bwMode="auto">
              <a:xfrm flipH="1">
                <a:off x="505" y="1240"/>
                <a:ext cx="341" cy="1371"/>
                <a:chOff x="4196" y="1289"/>
                <a:chExt cx="361" cy="1550"/>
              </a:xfrm>
            </p:grpSpPr>
            <p:grpSp>
              <p:nvGrpSpPr>
                <p:cNvPr id="366" name="Group 445"/>
                <p:cNvGrpSpPr>
                  <a:grpSpLocks/>
                </p:cNvGrpSpPr>
                <p:nvPr/>
              </p:nvGrpSpPr>
              <p:grpSpPr bwMode="auto">
                <a:xfrm>
                  <a:off x="4354" y="1289"/>
                  <a:ext cx="60" cy="1277"/>
                  <a:chOff x="320" y="1319"/>
                  <a:chExt cx="544" cy="1304"/>
                </a:xfrm>
              </p:grpSpPr>
              <p:sp>
                <p:nvSpPr>
                  <p:cNvPr id="503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342" y="1321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04" name="Line 447"/>
                  <p:cNvSpPr>
                    <a:spLocks noChangeShapeType="1"/>
                  </p:cNvSpPr>
                  <p:nvPr/>
                </p:nvSpPr>
                <p:spPr bwMode="auto">
                  <a:xfrm>
                    <a:off x="478" y="14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05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376" y="1593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06" name="Line 449"/>
                  <p:cNvSpPr>
                    <a:spLocks noChangeShapeType="1"/>
                  </p:cNvSpPr>
                  <p:nvPr/>
                </p:nvSpPr>
                <p:spPr bwMode="auto">
                  <a:xfrm>
                    <a:off x="320" y="1716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07" name="Line 450"/>
                  <p:cNvSpPr>
                    <a:spLocks noChangeShapeType="1"/>
                  </p:cNvSpPr>
                  <p:nvPr/>
                </p:nvSpPr>
                <p:spPr bwMode="auto">
                  <a:xfrm>
                    <a:off x="436" y="1938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08" name="Line 451"/>
                  <p:cNvSpPr>
                    <a:spLocks noChangeShapeType="1"/>
                  </p:cNvSpPr>
                  <p:nvPr/>
                </p:nvSpPr>
                <p:spPr bwMode="auto">
                  <a:xfrm>
                    <a:off x="473" y="174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09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456" y="1852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10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592" y="1988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11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17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12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686" y="131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13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719" y="149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14" name="Line 457"/>
                  <p:cNvSpPr>
                    <a:spLocks noChangeShapeType="1"/>
                  </p:cNvSpPr>
                  <p:nvPr/>
                </p:nvSpPr>
                <p:spPr bwMode="auto">
                  <a:xfrm>
                    <a:off x="683" y="161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15" name="Line 458"/>
                  <p:cNvSpPr>
                    <a:spLocks noChangeShapeType="1"/>
                  </p:cNvSpPr>
                  <p:nvPr/>
                </p:nvSpPr>
                <p:spPr bwMode="auto">
                  <a:xfrm>
                    <a:off x="495" y="188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16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521" y="208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17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332" y="1548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18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468" y="1684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19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604" y="1820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20" name="Line 463"/>
                  <p:cNvSpPr>
                    <a:spLocks noChangeShapeType="1"/>
                  </p:cNvSpPr>
                  <p:nvPr/>
                </p:nvSpPr>
                <p:spPr bwMode="auto">
                  <a:xfrm>
                    <a:off x="740" y="1956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21" name="Line 464"/>
                  <p:cNvSpPr>
                    <a:spLocks noChangeShapeType="1"/>
                  </p:cNvSpPr>
                  <p:nvPr/>
                </p:nvSpPr>
                <p:spPr bwMode="auto">
                  <a:xfrm>
                    <a:off x="689" y="211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22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711" y="22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23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2455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24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757" y="21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25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739" y="23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26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805" y="25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27" name="Line 470"/>
                  <p:cNvSpPr>
                    <a:spLocks noChangeShapeType="1"/>
                  </p:cNvSpPr>
                  <p:nvPr/>
                </p:nvSpPr>
                <p:spPr bwMode="auto">
                  <a:xfrm>
                    <a:off x="612" y="219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28" name="Line 471"/>
                  <p:cNvSpPr>
                    <a:spLocks noChangeShapeType="1"/>
                  </p:cNvSpPr>
                  <p:nvPr/>
                </p:nvSpPr>
                <p:spPr bwMode="auto">
                  <a:xfrm>
                    <a:off x="634" y="234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29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660" y="254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30" name="Line 473"/>
                  <p:cNvSpPr>
                    <a:spLocks noChangeShapeType="1"/>
                  </p:cNvSpPr>
                  <p:nvPr/>
                </p:nvSpPr>
                <p:spPr bwMode="auto">
                  <a:xfrm>
                    <a:off x="659" y="22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31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681" y="23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32" name="Line 475"/>
                  <p:cNvSpPr>
                    <a:spLocks noChangeShapeType="1"/>
                  </p:cNvSpPr>
                  <p:nvPr/>
                </p:nvSpPr>
                <p:spPr bwMode="auto">
                  <a:xfrm>
                    <a:off x="707" y="257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33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698" y="22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34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24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35" name="Line 478"/>
                  <p:cNvSpPr>
                    <a:spLocks noChangeShapeType="1"/>
                  </p:cNvSpPr>
                  <p:nvPr/>
                </p:nvSpPr>
                <p:spPr bwMode="auto">
                  <a:xfrm>
                    <a:off x="746" y="26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</p:grpSp>
            <p:grpSp>
              <p:nvGrpSpPr>
                <p:cNvPr id="367" name="Group 479"/>
                <p:cNvGrpSpPr>
                  <a:grpSpLocks/>
                </p:cNvGrpSpPr>
                <p:nvPr/>
              </p:nvGrpSpPr>
              <p:grpSpPr bwMode="auto">
                <a:xfrm>
                  <a:off x="4238" y="1293"/>
                  <a:ext cx="60" cy="1277"/>
                  <a:chOff x="320" y="1319"/>
                  <a:chExt cx="544" cy="1304"/>
                </a:xfrm>
              </p:grpSpPr>
              <p:sp>
                <p:nvSpPr>
                  <p:cNvPr id="470" name="Line 480"/>
                  <p:cNvSpPr>
                    <a:spLocks noChangeShapeType="1"/>
                  </p:cNvSpPr>
                  <p:nvPr/>
                </p:nvSpPr>
                <p:spPr bwMode="auto">
                  <a:xfrm>
                    <a:off x="342" y="1321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71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478" y="14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72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376" y="1593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73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320" y="1716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74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436" y="1938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75" name="Line 485"/>
                  <p:cNvSpPr>
                    <a:spLocks noChangeShapeType="1"/>
                  </p:cNvSpPr>
                  <p:nvPr/>
                </p:nvSpPr>
                <p:spPr bwMode="auto">
                  <a:xfrm>
                    <a:off x="473" y="174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76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456" y="1852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77" name="Line 487"/>
                  <p:cNvSpPr>
                    <a:spLocks noChangeShapeType="1"/>
                  </p:cNvSpPr>
                  <p:nvPr/>
                </p:nvSpPr>
                <p:spPr bwMode="auto">
                  <a:xfrm>
                    <a:off x="592" y="1988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78" name="Line 488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17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7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686" y="131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80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719" y="149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8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683" y="161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8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495" y="188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8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521" y="208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84" name="Line 494"/>
                  <p:cNvSpPr>
                    <a:spLocks noChangeShapeType="1"/>
                  </p:cNvSpPr>
                  <p:nvPr/>
                </p:nvSpPr>
                <p:spPr bwMode="auto">
                  <a:xfrm>
                    <a:off x="332" y="1548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85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468" y="1684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86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604" y="1820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87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740" y="1956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88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689" y="211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89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711" y="22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90" name="Line 500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2455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91" name="Line 501"/>
                  <p:cNvSpPr>
                    <a:spLocks noChangeShapeType="1"/>
                  </p:cNvSpPr>
                  <p:nvPr/>
                </p:nvSpPr>
                <p:spPr bwMode="auto">
                  <a:xfrm>
                    <a:off x="757" y="21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92" name="Line 502"/>
                  <p:cNvSpPr>
                    <a:spLocks noChangeShapeType="1"/>
                  </p:cNvSpPr>
                  <p:nvPr/>
                </p:nvSpPr>
                <p:spPr bwMode="auto">
                  <a:xfrm>
                    <a:off x="739" y="23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93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805" y="25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94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612" y="219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95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634" y="234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96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660" y="254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97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659" y="22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98" name="Line 508"/>
                  <p:cNvSpPr>
                    <a:spLocks noChangeShapeType="1"/>
                  </p:cNvSpPr>
                  <p:nvPr/>
                </p:nvSpPr>
                <p:spPr bwMode="auto">
                  <a:xfrm>
                    <a:off x="681" y="23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99" name="Line 509"/>
                  <p:cNvSpPr>
                    <a:spLocks noChangeShapeType="1"/>
                  </p:cNvSpPr>
                  <p:nvPr/>
                </p:nvSpPr>
                <p:spPr bwMode="auto">
                  <a:xfrm>
                    <a:off x="707" y="257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00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698" y="22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01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24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502" name="Line 512"/>
                  <p:cNvSpPr>
                    <a:spLocks noChangeShapeType="1"/>
                  </p:cNvSpPr>
                  <p:nvPr/>
                </p:nvSpPr>
                <p:spPr bwMode="auto">
                  <a:xfrm>
                    <a:off x="746" y="26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</p:grpSp>
            <p:grpSp>
              <p:nvGrpSpPr>
                <p:cNvPr id="368" name="Group 513"/>
                <p:cNvGrpSpPr>
                  <a:grpSpLocks/>
                </p:cNvGrpSpPr>
                <p:nvPr/>
              </p:nvGrpSpPr>
              <p:grpSpPr bwMode="auto">
                <a:xfrm>
                  <a:off x="4441" y="1363"/>
                  <a:ext cx="40" cy="814"/>
                  <a:chOff x="320" y="1319"/>
                  <a:chExt cx="544" cy="1304"/>
                </a:xfrm>
              </p:grpSpPr>
              <p:sp>
                <p:nvSpPr>
                  <p:cNvPr id="437" name="Line 514"/>
                  <p:cNvSpPr>
                    <a:spLocks noChangeShapeType="1"/>
                  </p:cNvSpPr>
                  <p:nvPr/>
                </p:nvSpPr>
                <p:spPr bwMode="auto">
                  <a:xfrm>
                    <a:off x="342" y="1321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38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478" y="14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39" name="Line 516"/>
                  <p:cNvSpPr>
                    <a:spLocks noChangeShapeType="1"/>
                  </p:cNvSpPr>
                  <p:nvPr/>
                </p:nvSpPr>
                <p:spPr bwMode="auto">
                  <a:xfrm>
                    <a:off x="376" y="1593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40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320" y="1716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41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436" y="1938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42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473" y="174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43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456" y="1852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44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592" y="1988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45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17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46" name="Line 523"/>
                  <p:cNvSpPr>
                    <a:spLocks noChangeShapeType="1"/>
                  </p:cNvSpPr>
                  <p:nvPr/>
                </p:nvSpPr>
                <p:spPr bwMode="auto">
                  <a:xfrm>
                    <a:off x="686" y="131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47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719" y="149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48" name="Line 525"/>
                  <p:cNvSpPr>
                    <a:spLocks noChangeShapeType="1"/>
                  </p:cNvSpPr>
                  <p:nvPr/>
                </p:nvSpPr>
                <p:spPr bwMode="auto">
                  <a:xfrm>
                    <a:off x="683" y="161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49" name="Line 526"/>
                  <p:cNvSpPr>
                    <a:spLocks noChangeShapeType="1"/>
                  </p:cNvSpPr>
                  <p:nvPr/>
                </p:nvSpPr>
                <p:spPr bwMode="auto">
                  <a:xfrm>
                    <a:off x="495" y="188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50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521" y="208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51" name="Line 528"/>
                  <p:cNvSpPr>
                    <a:spLocks noChangeShapeType="1"/>
                  </p:cNvSpPr>
                  <p:nvPr/>
                </p:nvSpPr>
                <p:spPr bwMode="auto">
                  <a:xfrm>
                    <a:off x="332" y="1548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52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468" y="1684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53" name="Line 530"/>
                  <p:cNvSpPr>
                    <a:spLocks noChangeShapeType="1"/>
                  </p:cNvSpPr>
                  <p:nvPr/>
                </p:nvSpPr>
                <p:spPr bwMode="auto">
                  <a:xfrm>
                    <a:off x="604" y="1820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54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740" y="1956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55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689" y="211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56" name="Line 533"/>
                  <p:cNvSpPr>
                    <a:spLocks noChangeShapeType="1"/>
                  </p:cNvSpPr>
                  <p:nvPr/>
                </p:nvSpPr>
                <p:spPr bwMode="auto">
                  <a:xfrm>
                    <a:off x="711" y="22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57" name="Line 534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2455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58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757" y="21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59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739" y="23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60" name="Line 537"/>
                  <p:cNvSpPr>
                    <a:spLocks noChangeShapeType="1"/>
                  </p:cNvSpPr>
                  <p:nvPr/>
                </p:nvSpPr>
                <p:spPr bwMode="auto">
                  <a:xfrm>
                    <a:off x="805" y="25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61" name="Line 538"/>
                  <p:cNvSpPr>
                    <a:spLocks noChangeShapeType="1"/>
                  </p:cNvSpPr>
                  <p:nvPr/>
                </p:nvSpPr>
                <p:spPr bwMode="auto">
                  <a:xfrm>
                    <a:off x="612" y="219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62" name="Line 539"/>
                  <p:cNvSpPr>
                    <a:spLocks noChangeShapeType="1"/>
                  </p:cNvSpPr>
                  <p:nvPr/>
                </p:nvSpPr>
                <p:spPr bwMode="auto">
                  <a:xfrm>
                    <a:off x="634" y="234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63" name="Line 540"/>
                  <p:cNvSpPr>
                    <a:spLocks noChangeShapeType="1"/>
                  </p:cNvSpPr>
                  <p:nvPr/>
                </p:nvSpPr>
                <p:spPr bwMode="auto">
                  <a:xfrm>
                    <a:off x="660" y="254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64" name="Line 541"/>
                  <p:cNvSpPr>
                    <a:spLocks noChangeShapeType="1"/>
                  </p:cNvSpPr>
                  <p:nvPr/>
                </p:nvSpPr>
                <p:spPr bwMode="auto">
                  <a:xfrm>
                    <a:off x="659" y="22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65" name="Line 542"/>
                  <p:cNvSpPr>
                    <a:spLocks noChangeShapeType="1"/>
                  </p:cNvSpPr>
                  <p:nvPr/>
                </p:nvSpPr>
                <p:spPr bwMode="auto">
                  <a:xfrm>
                    <a:off x="681" y="23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66" name="Line 543"/>
                  <p:cNvSpPr>
                    <a:spLocks noChangeShapeType="1"/>
                  </p:cNvSpPr>
                  <p:nvPr/>
                </p:nvSpPr>
                <p:spPr bwMode="auto">
                  <a:xfrm>
                    <a:off x="707" y="257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67" name="Line 544"/>
                  <p:cNvSpPr>
                    <a:spLocks noChangeShapeType="1"/>
                  </p:cNvSpPr>
                  <p:nvPr/>
                </p:nvSpPr>
                <p:spPr bwMode="auto">
                  <a:xfrm>
                    <a:off x="698" y="22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68" name="Line 545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24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69" name="Line 546"/>
                  <p:cNvSpPr>
                    <a:spLocks noChangeShapeType="1"/>
                  </p:cNvSpPr>
                  <p:nvPr/>
                </p:nvSpPr>
                <p:spPr bwMode="auto">
                  <a:xfrm>
                    <a:off x="746" y="26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</p:grpSp>
            <p:grpSp>
              <p:nvGrpSpPr>
                <p:cNvPr id="369" name="Group 547"/>
                <p:cNvGrpSpPr>
                  <a:grpSpLocks/>
                </p:cNvGrpSpPr>
                <p:nvPr/>
              </p:nvGrpSpPr>
              <p:grpSpPr bwMode="auto">
                <a:xfrm>
                  <a:off x="4517" y="1405"/>
                  <a:ext cx="40" cy="814"/>
                  <a:chOff x="320" y="1319"/>
                  <a:chExt cx="544" cy="1304"/>
                </a:xfrm>
              </p:grpSpPr>
              <p:sp>
                <p:nvSpPr>
                  <p:cNvPr id="404" name="Line 548"/>
                  <p:cNvSpPr>
                    <a:spLocks noChangeShapeType="1"/>
                  </p:cNvSpPr>
                  <p:nvPr/>
                </p:nvSpPr>
                <p:spPr bwMode="auto">
                  <a:xfrm>
                    <a:off x="342" y="1321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05" name="Line 549"/>
                  <p:cNvSpPr>
                    <a:spLocks noChangeShapeType="1"/>
                  </p:cNvSpPr>
                  <p:nvPr/>
                </p:nvSpPr>
                <p:spPr bwMode="auto">
                  <a:xfrm>
                    <a:off x="478" y="14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06" name="Line 550"/>
                  <p:cNvSpPr>
                    <a:spLocks noChangeShapeType="1"/>
                  </p:cNvSpPr>
                  <p:nvPr/>
                </p:nvSpPr>
                <p:spPr bwMode="auto">
                  <a:xfrm>
                    <a:off x="376" y="1593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07" name="Line 551"/>
                  <p:cNvSpPr>
                    <a:spLocks noChangeShapeType="1"/>
                  </p:cNvSpPr>
                  <p:nvPr/>
                </p:nvSpPr>
                <p:spPr bwMode="auto">
                  <a:xfrm>
                    <a:off x="320" y="1716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08" name="Line 552"/>
                  <p:cNvSpPr>
                    <a:spLocks noChangeShapeType="1"/>
                  </p:cNvSpPr>
                  <p:nvPr/>
                </p:nvSpPr>
                <p:spPr bwMode="auto">
                  <a:xfrm>
                    <a:off x="436" y="1938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09" name="Line 553"/>
                  <p:cNvSpPr>
                    <a:spLocks noChangeShapeType="1"/>
                  </p:cNvSpPr>
                  <p:nvPr/>
                </p:nvSpPr>
                <p:spPr bwMode="auto">
                  <a:xfrm>
                    <a:off x="473" y="174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10" name="Line 554"/>
                  <p:cNvSpPr>
                    <a:spLocks noChangeShapeType="1"/>
                  </p:cNvSpPr>
                  <p:nvPr/>
                </p:nvSpPr>
                <p:spPr bwMode="auto">
                  <a:xfrm>
                    <a:off x="456" y="1852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11" name="Line 555"/>
                  <p:cNvSpPr>
                    <a:spLocks noChangeShapeType="1"/>
                  </p:cNvSpPr>
                  <p:nvPr/>
                </p:nvSpPr>
                <p:spPr bwMode="auto">
                  <a:xfrm>
                    <a:off x="592" y="1988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12" name="Line 556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17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13" name="Line 557"/>
                  <p:cNvSpPr>
                    <a:spLocks noChangeShapeType="1"/>
                  </p:cNvSpPr>
                  <p:nvPr/>
                </p:nvSpPr>
                <p:spPr bwMode="auto">
                  <a:xfrm>
                    <a:off x="686" y="131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14" name="Line 558"/>
                  <p:cNvSpPr>
                    <a:spLocks noChangeShapeType="1"/>
                  </p:cNvSpPr>
                  <p:nvPr/>
                </p:nvSpPr>
                <p:spPr bwMode="auto">
                  <a:xfrm>
                    <a:off x="719" y="149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15" name="Line 559"/>
                  <p:cNvSpPr>
                    <a:spLocks noChangeShapeType="1"/>
                  </p:cNvSpPr>
                  <p:nvPr/>
                </p:nvSpPr>
                <p:spPr bwMode="auto">
                  <a:xfrm>
                    <a:off x="683" y="161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16" name="Line 560"/>
                  <p:cNvSpPr>
                    <a:spLocks noChangeShapeType="1"/>
                  </p:cNvSpPr>
                  <p:nvPr/>
                </p:nvSpPr>
                <p:spPr bwMode="auto">
                  <a:xfrm>
                    <a:off x="495" y="188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17" name="Line 561"/>
                  <p:cNvSpPr>
                    <a:spLocks noChangeShapeType="1"/>
                  </p:cNvSpPr>
                  <p:nvPr/>
                </p:nvSpPr>
                <p:spPr bwMode="auto">
                  <a:xfrm>
                    <a:off x="521" y="208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18" name="Line 562"/>
                  <p:cNvSpPr>
                    <a:spLocks noChangeShapeType="1"/>
                  </p:cNvSpPr>
                  <p:nvPr/>
                </p:nvSpPr>
                <p:spPr bwMode="auto">
                  <a:xfrm>
                    <a:off x="332" y="1548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19" name="Line 563"/>
                  <p:cNvSpPr>
                    <a:spLocks noChangeShapeType="1"/>
                  </p:cNvSpPr>
                  <p:nvPr/>
                </p:nvSpPr>
                <p:spPr bwMode="auto">
                  <a:xfrm>
                    <a:off x="468" y="1684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20" name="Line 564"/>
                  <p:cNvSpPr>
                    <a:spLocks noChangeShapeType="1"/>
                  </p:cNvSpPr>
                  <p:nvPr/>
                </p:nvSpPr>
                <p:spPr bwMode="auto">
                  <a:xfrm>
                    <a:off x="604" y="1820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21" name="Line 565"/>
                  <p:cNvSpPr>
                    <a:spLocks noChangeShapeType="1"/>
                  </p:cNvSpPr>
                  <p:nvPr/>
                </p:nvSpPr>
                <p:spPr bwMode="auto">
                  <a:xfrm>
                    <a:off x="740" y="1956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22" name="Line 566"/>
                  <p:cNvSpPr>
                    <a:spLocks noChangeShapeType="1"/>
                  </p:cNvSpPr>
                  <p:nvPr/>
                </p:nvSpPr>
                <p:spPr bwMode="auto">
                  <a:xfrm>
                    <a:off x="689" y="211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23" name="Line 567"/>
                  <p:cNvSpPr>
                    <a:spLocks noChangeShapeType="1"/>
                  </p:cNvSpPr>
                  <p:nvPr/>
                </p:nvSpPr>
                <p:spPr bwMode="auto">
                  <a:xfrm>
                    <a:off x="711" y="22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24" name="Line 568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2455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25" name="Line 569"/>
                  <p:cNvSpPr>
                    <a:spLocks noChangeShapeType="1"/>
                  </p:cNvSpPr>
                  <p:nvPr/>
                </p:nvSpPr>
                <p:spPr bwMode="auto">
                  <a:xfrm>
                    <a:off x="757" y="21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26" name="Line 570"/>
                  <p:cNvSpPr>
                    <a:spLocks noChangeShapeType="1"/>
                  </p:cNvSpPr>
                  <p:nvPr/>
                </p:nvSpPr>
                <p:spPr bwMode="auto">
                  <a:xfrm>
                    <a:off x="739" y="23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27" name="Line 571"/>
                  <p:cNvSpPr>
                    <a:spLocks noChangeShapeType="1"/>
                  </p:cNvSpPr>
                  <p:nvPr/>
                </p:nvSpPr>
                <p:spPr bwMode="auto">
                  <a:xfrm>
                    <a:off x="805" y="25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28" name="Line 572"/>
                  <p:cNvSpPr>
                    <a:spLocks noChangeShapeType="1"/>
                  </p:cNvSpPr>
                  <p:nvPr/>
                </p:nvSpPr>
                <p:spPr bwMode="auto">
                  <a:xfrm>
                    <a:off x="612" y="219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29" name="Line 573"/>
                  <p:cNvSpPr>
                    <a:spLocks noChangeShapeType="1"/>
                  </p:cNvSpPr>
                  <p:nvPr/>
                </p:nvSpPr>
                <p:spPr bwMode="auto">
                  <a:xfrm>
                    <a:off x="634" y="234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30" name="Line 574"/>
                  <p:cNvSpPr>
                    <a:spLocks noChangeShapeType="1"/>
                  </p:cNvSpPr>
                  <p:nvPr/>
                </p:nvSpPr>
                <p:spPr bwMode="auto">
                  <a:xfrm>
                    <a:off x="660" y="254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31" name="Line 575"/>
                  <p:cNvSpPr>
                    <a:spLocks noChangeShapeType="1"/>
                  </p:cNvSpPr>
                  <p:nvPr/>
                </p:nvSpPr>
                <p:spPr bwMode="auto">
                  <a:xfrm>
                    <a:off x="659" y="22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32" name="Line 576"/>
                  <p:cNvSpPr>
                    <a:spLocks noChangeShapeType="1"/>
                  </p:cNvSpPr>
                  <p:nvPr/>
                </p:nvSpPr>
                <p:spPr bwMode="auto">
                  <a:xfrm>
                    <a:off x="681" y="23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33" name="Line 577"/>
                  <p:cNvSpPr>
                    <a:spLocks noChangeShapeType="1"/>
                  </p:cNvSpPr>
                  <p:nvPr/>
                </p:nvSpPr>
                <p:spPr bwMode="auto">
                  <a:xfrm>
                    <a:off x="707" y="257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34" name="Line 578"/>
                  <p:cNvSpPr>
                    <a:spLocks noChangeShapeType="1"/>
                  </p:cNvSpPr>
                  <p:nvPr/>
                </p:nvSpPr>
                <p:spPr bwMode="auto">
                  <a:xfrm>
                    <a:off x="698" y="22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35" name="Line 579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24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36" name="Line 580"/>
                  <p:cNvSpPr>
                    <a:spLocks noChangeShapeType="1"/>
                  </p:cNvSpPr>
                  <p:nvPr/>
                </p:nvSpPr>
                <p:spPr bwMode="auto">
                  <a:xfrm>
                    <a:off x="746" y="26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</p:grpSp>
            <p:grpSp>
              <p:nvGrpSpPr>
                <p:cNvPr id="370" name="Group 581"/>
                <p:cNvGrpSpPr>
                  <a:grpSpLocks/>
                </p:cNvGrpSpPr>
                <p:nvPr/>
              </p:nvGrpSpPr>
              <p:grpSpPr bwMode="auto">
                <a:xfrm>
                  <a:off x="4196" y="1562"/>
                  <a:ext cx="60" cy="1277"/>
                  <a:chOff x="320" y="1319"/>
                  <a:chExt cx="544" cy="1304"/>
                </a:xfrm>
              </p:grpSpPr>
              <p:sp>
                <p:nvSpPr>
                  <p:cNvPr id="371" name="Line 582"/>
                  <p:cNvSpPr>
                    <a:spLocks noChangeShapeType="1"/>
                  </p:cNvSpPr>
                  <p:nvPr/>
                </p:nvSpPr>
                <p:spPr bwMode="auto">
                  <a:xfrm>
                    <a:off x="342" y="1321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72" name="Line 583"/>
                  <p:cNvSpPr>
                    <a:spLocks noChangeShapeType="1"/>
                  </p:cNvSpPr>
                  <p:nvPr/>
                </p:nvSpPr>
                <p:spPr bwMode="auto">
                  <a:xfrm>
                    <a:off x="478" y="14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73" name="Line 584"/>
                  <p:cNvSpPr>
                    <a:spLocks noChangeShapeType="1"/>
                  </p:cNvSpPr>
                  <p:nvPr/>
                </p:nvSpPr>
                <p:spPr bwMode="auto">
                  <a:xfrm>
                    <a:off x="376" y="1593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74" name="Line 585"/>
                  <p:cNvSpPr>
                    <a:spLocks noChangeShapeType="1"/>
                  </p:cNvSpPr>
                  <p:nvPr/>
                </p:nvSpPr>
                <p:spPr bwMode="auto">
                  <a:xfrm>
                    <a:off x="320" y="1716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75" name="Line 586"/>
                  <p:cNvSpPr>
                    <a:spLocks noChangeShapeType="1"/>
                  </p:cNvSpPr>
                  <p:nvPr/>
                </p:nvSpPr>
                <p:spPr bwMode="auto">
                  <a:xfrm>
                    <a:off x="436" y="1938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76" name="Line 587"/>
                  <p:cNvSpPr>
                    <a:spLocks noChangeShapeType="1"/>
                  </p:cNvSpPr>
                  <p:nvPr/>
                </p:nvSpPr>
                <p:spPr bwMode="auto">
                  <a:xfrm>
                    <a:off x="473" y="174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77" name="Line 588"/>
                  <p:cNvSpPr>
                    <a:spLocks noChangeShapeType="1"/>
                  </p:cNvSpPr>
                  <p:nvPr/>
                </p:nvSpPr>
                <p:spPr bwMode="auto">
                  <a:xfrm>
                    <a:off x="456" y="1852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78" name="Line 589"/>
                  <p:cNvSpPr>
                    <a:spLocks noChangeShapeType="1"/>
                  </p:cNvSpPr>
                  <p:nvPr/>
                </p:nvSpPr>
                <p:spPr bwMode="auto">
                  <a:xfrm>
                    <a:off x="592" y="1988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79" name="Line 590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17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80" name="Line 591"/>
                  <p:cNvSpPr>
                    <a:spLocks noChangeShapeType="1"/>
                  </p:cNvSpPr>
                  <p:nvPr/>
                </p:nvSpPr>
                <p:spPr bwMode="auto">
                  <a:xfrm>
                    <a:off x="686" y="131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81" name="Line 592"/>
                  <p:cNvSpPr>
                    <a:spLocks noChangeShapeType="1"/>
                  </p:cNvSpPr>
                  <p:nvPr/>
                </p:nvSpPr>
                <p:spPr bwMode="auto">
                  <a:xfrm>
                    <a:off x="719" y="149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82" name="Line 593"/>
                  <p:cNvSpPr>
                    <a:spLocks noChangeShapeType="1"/>
                  </p:cNvSpPr>
                  <p:nvPr/>
                </p:nvSpPr>
                <p:spPr bwMode="auto">
                  <a:xfrm>
                    <a:off x="683" y="161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83" name="Line 594"/>
                  <p:cNvSpPr>
                    <a:spLocks noChangeShapeType="1"/>
                  </p:cNvSpPr>
                  <p:nvPr/>
                </p:nvSpPr>
                <p:spPr bwMode="auto">
                  <a:xfrm>
                    <a:off x="495" y="188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84" name="Line 595"/>
                  <p:cNvSpPr>
                    <a:spLocks noChangeShapeType="1"/>
                  </p:cNvSpPr>
                  <p:nvPr/>
                </p:nvSpPr>
                <p:spPr bwMode="auto">
                  <a:xfrm>
                    <a:off x="521" y="208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85" name="Line 596"/>
                  <p:cNvSpPr>
                    <a:spLocks noChangeShapeType="1"/>
                  </p:cNvSpPr>
                  <p:nvPr/>
                </p:nvSpPr>
                <p:spPr bwMode="auto">
                  <a:xfrm>
                    <a:off x="332" y="1548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86" name="Line 597"/>
                  <p:cNvSpPr>
                    <a:spLocks noChangeShapeType="1"/>
                  </p:cNvSpPr>
                  <p:nvPr/>
                </p:nvSpPr>
                <p:spPr bwMode="auto">
                  <a:xfrm>
                    <a:off x="468" y="1684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87" name="Line 598"/>
                  <p:cNvSpPr>
                    <a:spLocks noChangeShapeType="1"/>
                  </p:cNvSpPr>
                  <p:nvPr/>
                </p:nvSpPr>
                <p:spPr bwMode="auto">
                  <a:xfrm>
                    <a:off x="604" y="1820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88" name="Line 599"/>
                  <p:cNvSpPr>
                    <a:spLocks noChangeShapeType="1"/>
                  </p:cNvSpPr>
                  <p:nvPr/>
                </p:nvSpPr>
                <p:spPr bwMode="auto">
                  <a:xfrm>
                    <a:off x="740" y="1956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89" name="Line 600"/>
                  <p:cNvSpPr>
                    <a:spLocks noChangeShapeType="1"/>
                  </p:cNvSpPr>
                  <p:nvPr/>
                </p:nvSpPr>
                <p:spPr bwMode="auto">
                  <a:xfrm>
                    <a:off x="689" y="211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90" name="Line 601"/>
                  <p:cNvSpPr>
                    <a:spLocks noChangeShapeType="1"/>
                  </p:cNvSpPr>
                  <p:nvPr/>
                </p:nvSpPr>
                <p:spPr bwMode="auto">
                  <a:xfrm>
                    <a:off x="711" y="22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91" name="Line 602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2455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92" name="Line 603"/>
                  <p:cNvSpPr>
                    <a:spLocks noChangeShapeType="1"/>
                  </p:cNvSpPr>
                  <p:nvPr/>
                </p:nvSpPr>
                <p:spPr bwMode="auto">
                  <a:xfrm>
                    <a:off x="757" y="21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93" name="Line 604"/>
                  <p:cNvSpPr>
                    <a:spLocks noChangeShapeType="1"/>
                  </p:cNvSpPr>
                  <p:nvPr/>
                </p:nvSpPr>
                <p:spPr bwMode="auto">
                  <a:xfrm>
                    <a:off x="739" y="23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94" name="Line 605"/>
                  <p:cNvSpPr>
                    <a:spLocks noChangeShapeType="1"/>
                  </p:cNvSpPr>
                  <p:nvPr/>
                </p:nvSpPr>
                <p:spPr bwMode="auto">
                  <a:xfrm>
                    <a:off x="805" y="25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95" name="Line 606"/>
                  <p:cNvSpPr>
                    <a:spLocks noChangeShapeType="1"/>
                  </p:cNvSpPr>
                  <p:nvPr/>
                </p:nvSpPr>
                <p:spPr bwMode="auto">
                  <a:xfrm>
                    <a:off x="612" y="219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96" name="Line 607"/>
                  <p:cNvSpPr>
                    <a:spLocks noChangeShapeType="1"/>
                  </p:cNvSpPr>
                  <p:nvPr/>
                </p:nvSpPr>
                <p:spPr bwMode="auto">
                  <a:xfrm>
                    <a:off x="634" y="234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97" name="Line 608"/>
                  <p:cNvSpPr>
                    <a:spLocks noChangeShapeType="1"/>
                  </p:cNvSpPr>
                  <p:nvPr/>
                </p:nvSpPr>
                <p:spPr bwMode="auto">
                  <a:xfrm>
                    <a:off x="660" y="254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98" name="Line 609"/>
                  <p:cNvSpPr>
                    <a:spLocks noChangeShapeType="1"/>
                  </p:cNvSpPr>
                  <p:nvPr/>
                </p:nvSpPr>
                <p:spPr bwMode="auto">
                  <a:xfrm>
                    <a:off x="659" y="22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99" name="Line 610"/>
                  <p:cNvSpPr>
                    <a:spLocks noChangeShapeType="1"/>
                  </p:cNvSpPr>
                  <p:nvPr/>
                </p:nvSpPr>
                <p:spPr bwMode="auto">
                  <a:xfrm>
                    <a:off x="681" y="23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00" name="Line 611"/>
                  <p:cNvSpPr>
                    <a:spLocks noChangeShapeType="1"/>
                  </p:cNvSpPr>
                  <p:nvPr/>
                </p:nvSpPr>
                <p:spPr bwMode="auto">
                  <a:xfrm>
                    <a:off x="707" y="257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01" name="Line 612"/>
                  <p:cNvSpPr>
                    <a:spLocks noChangeShapeType="1"/>
                  </p:cNvSpPr>
                  <p:nvPr/>
                </p:nvSpPr>
                <p:spPr bwMode="auto">
                  <a:xfrm>
                    <a:off x="698" y="22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02" name="Line 613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24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403" name="Line 614"/>
                  <p:cNvSpPr>
                    <a:spLocks noChangeShapeType="1"/>
                  </p:cNvSpPr>
                  <p:nvPr/>
                </p:nvSpPr>
                <p:spPr bwMode="auto">
                  <a:xfrm>
                    <a:off x="746" y="26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</p:grpSp>
          </p:grpSp>
          <p:grpSp>
            <p:nvGrpSpPr>
              <p:cNvPr id="195" name="Group 615"/>
              <p:cNvGrpSpPr>
                <a:grpSpLocks/>
              </p:cNvGrpSpPr>
              <p:nvPr/>
            </p:nvGrpSpPr>
            <p:grpSpPr bwMode="auto">
              <a:xfrm>
                <a:off x="309" y="1223"/>
                <a:ext cx="361" cy="835"/>
                <a:chOff x="4196" y="1289"/>
                <a:chExt cx="361" cy="1550"/>
              </a:xfrm>
            </p:grpSpPr>
            <p:grpSp>
              <p:nvGrpSpPr>
                <p:cNvPr id="196" name="Group 616"/>
                <p:cNvGrpSpPr>
                  <a:grpSpLocks/>
                </p:cNvGrpSpPr>
                <p:nvPr/>
              </p:nvGrpSpPr>
              <p:grpSpPr bwMode="auto">
                <a:xfrm>
                  <a:off x="4354" y="1289"/>
                  <a:ext cx="60" cy="1277"/>
                  <a:chOff x="320" y="1319"/>
                  <a:chExt cx="544" cy="1304"/>
                </a:xfrm>
              </p:grpSpPr>
              <p:sp>
                <p:nvSpPr>
                  <p:cNvPr id="333" name="Line 617"/>
                  <p:cNvSpPr>
                    <a:spLocks noChangeShapeType="1"/>
                  </p:cNvSpPr>
                  <p:nvPr/>
                </p:nvSpPr>
                <p:spPr bwMode="auto">
                  <a:xfrm>
                    <a:off x="342" y="1321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4" name="Line 618"/>
                  <p:cNvSpPr>
                    <a:spLocks noChangeShapeType="1"/>
                  </p:cNvSpPr>
                  <p:nvPr/>
                </p:nvSpPr>
                <p:spPr bwMode="auto">
                  <a:xfrm>
                    <a:off x="478" y="14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5" name="Line 619"/>
                  <p:cNvSpPr>
                    <a:spLocks noChangeShapeType="1"/>
                  </p:cNvSpPr>
                  <p:nvPr/>
                </p:nvSpPr>
                <p:spPr bwMode="auto">
                  <a:xfrm>
                    <a:off x="376" y="1593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6" name="Line 620"/>
                  <p:cNvSpPr>
                    <a:spLocks noChangeShapeType="1"/>
                  </p:cNvSpPr>
                  <p:nvPr/>
                </p:nvSpPr>
                <p:spPr bwMode="auto">
                  <a:xfrm>
                    <a:off x="320" y="1716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7" name="Line 621"/>
                  <p:cNvSpPr>
                    <a:spLocks noChangeShapeType="1"/>
                  </p:cNvSpPr>
                  <p:nvPr/>
                </p:nvSpPr>
                <p:spPr bwMode="auto">
                  <a:xfrm>
                    <a:off x="436" y="1938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8" name="Line 622"/>
                  <p:cNvSpPr>
                    <a:spLocks noChangeShapeType="1"/>
                  </p:cNvSpPr>
                  <p:nvPr/>
                </p:nvSpPr>
                <p:spPr bwMode="auto">
                  <a:xfrm>
                    <a:off x="473" y="174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9" name="Line 623"/>
                  <p:cNvSpPr>
                    <a:spLocks noChangeShapeType="1"/>
                  </p:cNvSpPr>
                  <p:nvPr/>
                </p:nvSpPr>
                <p:spPr bwMode="auto">
                  <a:xfrm>
                    <a:off x="456" y="1852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0" name="Line 624"/>
                  <p:cNvSpPr>
                    <a:spLocks noChangeShapeType="1"/>
                  </p:cNvSpPr>
                  <p:nvPr/>
                </p:nvSpPr>
                <p:spPr bwMode="auto">
                  <a:xfrm>
                    <a:off x="592" y="1988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1" name="Line 625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17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2" name="Line 626"/>
                  <p:cNvSpPr>
                    <a:spLocks noChangeShapeType="1"/>
                  </p:cNvSpPr>
                  <p:nvPr/>
                </p:nvSpPr>
                <p:spPr bwMode="auto">
                  <a:xfrm>
                    <a:off x="686" y="131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3" name="Line 627"/>
                  <p:cNvSpPr>
                    <a:spLocks noChangeShapeType="1"/>
                  </p:cNvSpPr>
                  <p:nvPr/>
                </p:nvSpPr>
                <p:spPr bwMode="auto">
                  <a:xfrm>
                    <a:off x="719" y="149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4" name="Line 628"/>
                  <p:cNvSpPr>
                    <a:spLocks noChangeShapeType="1"/>
                  </p:cNvSpPr>
                  <p:nvPr/>
                </p:nvSpPr>
                <p:spPr bwMode="auto">
                  <a:xfrm>
                    <a:off x="683" y="161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5" name="Line 629"/>
                  <p:cNvSpPr>
                    <a:spLocks noChangeShapeType="1"/>
                  </p:cNvSpPr>
                  <p:nvPr/>
                </p:nvSpPr>
                <p:spPr bwMode="auto">
                  <a:xfrm>
                    <a:off x="495" y="188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6" name="Line 630"/>
                  <p:cNvSpPr>
                    <a:spLocks noChangeShapeType="1"/>
                  </p:cNvSpPr>
                  <p:nvPr/>
                </p:nvSpPr>
                <p:spPr bwMode="auto">
                  <a:xfrm>
                    <a:off x="521" y="208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7" name="Line 631"/>
                  <p:cNvSpPr>
                    <a:spLocks noChangeShapeType="1"/>
                  </p:cNvSpPr>
                  <p:nvPr/>
                </p:nvSpPr>
                <p:spPr bwMode="auto">
                  <a:xfrm>
                    <a:off x="332" y="1548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8" name="Line 632"/>
                  <p:cNvSpPr>
                    <a:spLocks noChangeShapeType="1"/>
                  </p:cNvSpPr>
                  <p:nvPr/>
                </p:nvSpPr>
                <p:spPr bwMode="auto">
                  <a:xfrm>
                    <a:off x="468" y="1684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9" name="Line 633"/>
                  <p:cNvSpPr>
                    <a:spLocks noChangeShapeType="1"/>
                  </p:cNvSpPr>
                  <p:nvPr/>
                </p:nvSpPr>
                <p:spPr bwMode="auto">
                  <a:xfrm>
                    <a:off x="604" y="1820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50" name="Line 634"/>
                  <p:cNvSpPr>
                    <a:spLocks noChangeShapeType="1"/>
                  </p:cNvSpPr>
                  <p:nvPr/>
                </p:nvSpPr>
                <p:spPr bwMode="auto">
                  <a:xfrm>
                    <a:off x="740" y="1956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51" name="Line 635"/>
                  <p:cNvSpPr>
                    <a:spLocks noChangeShapeType="1"/>
                  </p:cNvSpPr>
                  <p:nvPr/>
                </p:nvSpPr>
                <p:spPr bwMode="auto">
                  <a:xfrm>
                    <a:off x="689" y="211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52" name="Line 636"/>
                  <p:cNvSpPr>
                    <a:spLocks noChangeShapeType="1"/>
                  </p:cNvSpPr>
                  <p:nvPr/>
                </p:nvSpPr>
                <p:spPr bwMode="auto">
                  <a:xfrm>
                    <a:off x="711" y="22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53" name="Line 637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2455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54" name="Line 638"/>
                  <p:cNvSpPr>
                    <a:spLocks noChangeShapeType="1"/>
                  </p:cNvSpPr>
                  <p:nvPr/>
                </p:nvSpPr>
                <p:spPr bwMode="auto">
                  <a:xfrm>
                    <a:off x="757" y="21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55" name="Line 639"/>
                  <p:cNvSpPr>
                    <a:spLocks noChangeShapeType="1"/>
                  </p:cNvSpPr>
                  <p:nvPr/>
                </p:nvSpPr>
                <p:spPr bwMode="auto">
                  <a:xfrm>
                    <a:off x="739" y="23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56" name="Line 640"/>
                  <p:cNvSpPr>
                    <a:spLocks noChangeShapeType="1"/>
                  </p:cNvSpPr>
                  <p:nvPr/>
                </p:nvSpPr>
                <p:spPr bwMode="auto">
                  <a:xfrm>
                    <a:off x="805" y="25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57" name="Line 641"/>
                  <p:cNvSpPr>
                    <a:spLocks noChangeShapeType="1"/>
                  </p:cNvSpPr>
                  <p:nvPr/>
                </p:nvSpPr>
                <p:spPr bwMode="auto">
                  <a:xfrm>
                    <a:off x="612" y="219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58" name="Line 642"/>
                  <p:cNvSpPr>
                    <a:spLocks noChangeShapeType="1"/>
                  </p:cNvSpPr>
                  <p:nvPr/>
                </p:nvSpPr>
                <p:spPr bwMode="auto">
                  <a:xfrm>
                    <a:off x="634" y="234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59" name="Line 643"/>
                  <p:cNvSpPr>
                    <a:spLocks noChangeShapeType="1"/>
                  </p:cNvSpPr>
                  <p:nvPr/>
                </p:nvSpPr>
                <p:spPr bwMode="auto">
                  <a:xfrm>
                    <a:off x="660" y="254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60" name="Line 644"/>
                  <p:cNvSpPr>
                    <a:spLocks noChangeShapeType="1"/>
                  </p:cNvSpPr>
                  <p:nvPr/>
                </p:nvSpPr>
                <p:spPr bwMode="auto">
                  <a:xfrm>
                    <a:off x="659" y="22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61" name="Line 645"/>
                  <p:cNvSpPr>
                    <a:spLocks noChangeShapeType="1"/>
                  </p:cNvSpPr>
                  <p:nvPr/>
                </p:nvSpPr>
                <p:spPr bwMode="auto">
                  <a:xfrm>
                    <a:off x="681" y="23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62" name="Line 646"/>
                  <p:cNvSpPr>
                    <a:spLocks noChangeShapeType="1"/>
                  </p:cNvSpPr>
                  <p:nvPr/>
                </p:nvSpPr>
                <p:spPr bwMode="auto">
                  <a:xfrm>
                    <a:off x="707" y="257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63" name="Line 647"/>
                  <p:cNvSpPr>
                    <a:spLocks noChangeShapeType="1"/>
                  </p:cNvSpPr>
                  <p:nvPr/>
                </p:nvSpPr>
                <p:spPr bwMode="auto">
                  <a:xfrm>
                    <a:off x="698" y="22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64" name="Line 648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24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65" name="Line 649"/>
                  <p:cNvSpPr>
                    <a:spLocks noChangeShapeType="1"/>
                  </p:cNvSpPr>
                  <p:nvPr/>
                </p:nvSpPr>
                <p:spPr bwMode="auto">
                  <a:xfrm>
                    <a:off x="746" y="26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</p:grpSp>
            <p:grpSp>
              <p:nvGrpSpPr>
                <p:cNvPr id="197" name="Group 650"/>
                <p:cNvGrpSpPr>
                  <a:grpSpLocks/>
                </p:cNvGrpSpPr>
                <p:nvPr/>
              </p:nvGrpSpPr>
              <p:grpSpPr bwMode="auto">
                <a:xfrm>
                  <a:off x="4238" y="1293"/>
                  <a:ext cx="60" cy="1277"/>
                  <a:chOff x="320" y="1319"/>
                  <a:chExt cx="544" cy="1304"/>
                </a:xfrm>
              </p:grpSpPr>
              <p:sp>
                <p:nvSpPr>
                  <p:cNvPr id="300" name="Line 651"/>
                  <p:cNvSpPr>
                    <a:spLocks noChangeShapeType="1"/>
                  </p:cNvSpPr>
                  <p:nvPr/>
                </p:nvSpPr>
                <p:spPr bwMode="auto">
                  <a:xfrm>
                    <a:off x="342" y="1321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1" name="Line 652"/>
                  <p:cNvSpPr>
                    <a:spLocks noChangeShapeType="1"/>
                  </p:cNvSpPr>
                  <p:nvPr/>
                </p:nvSpPr>
                <p:spPr bwMode="auto">
                  <a:xfrm>
                    <a:off x="478" y="14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2" name="Line 653"/>
                  <p:cNvSpPr>
                    <a:spLocks noChangeShapeType="1"/>
                  </p:cNvSpPr>
                  <p:nvPr/>
                </p:nvSpPr>
                <p:spPr bwMode="auto">
                  <a:xfrm>
                    <a:off x="376" y="1593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3" name="Line 654"/>
                  <p:cNvSpPr>
                    <a:spLocks noChangeShapeType="1"/>
                  </p:cNvSpPr>
                  <p:nvPr/>
                </p:nvSpPr>
                <p:spPr bwMode="auto">
                  <a:xfrm>
                    <a:off x="320" y="1716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4" name="Line 655"/>
                  <p:cNvSpPr>
                    <a:spLocks noChangeShapeType="1"/>
                  </p:cNvSpPr>
                  <p:nvPr/>
                </p:nvSpPr>
                <p:spPr bwMode="auto">
                  <a:xfrm>
                    <a:off x="436" y="1938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5" name="Line 656"/>
                  <p:cNvSpPr>
                    <a:spLocks noChangeShapeType="1"/>
                  </p:cNvSpPr>
                  <p:nvPr/>
                </p:nvSpPr>
                <p:spPr bwMode="auto">
                  <a:xfrm>
                    <a:off x="473" y="174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6" name="Line 657"/>
                  <p:cNvSpPr>
                    <a:spLocks noChangeShapeType="1"/>
                  </p:cNvSpPr>
                  <p:nvPr/>
                </p:nvSpPr>
                <p:spPr bwMode="auto">
                  <a:xfrm>
                    <a:off x="456" y="1852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7" name="Line 658"/>
                  <p:cNvSpPr>
                    <a:spLocks noChangeShapeType="1"/>
                  </p:cNvSpPr>
                  <p:nvPr/>
                </p:nvSpPr>
                <p:spPr bwMode="auto">
                  <a:xfrm>
                    <a:off x="592" y="1988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8" name="Line 659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17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9" name="Line 660"/>
                  <p:cNvSpPr>
                    <a:spLocks noChangeShapeType="1"/>
                  </p:cNvSpPr>
                  <p:nvPr/>
                </p:nvSpPr>
                <p:spPr bwMode="auto">
                  <a:xfrm>
                    <a:off x="686" y="131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0" name="Line 661"/>
                  <p:cNvSpPr>
                    <a:spLocks noChangeShapeType="1"/>
                  </p:cNvSpPr>
                  <p:nvPr/>
                </p:nvSpPr>
                <p:spPr bwMode="auto">
                  <a:xfrm>
                    <a:off x="719" y="149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1" name="Line 662"/>
                  <p:cNvSpPr>
                    <a:spLocks noChangeShapeType="1"/>
                  </p:cNvSpPr>
                  <p:nvPr/>
                </p:nvSpPr>
                <p:spPr bwMode="auto">
                  <a:xfrm>
                    <a:off x="683" y="161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2" name="Line 663"/>
                  <p:cNvSpPr>
                    <a:spLocks noChangeShapeType="1"/>
                  </p:cNvSpPr>
                  <p:nvPr/>
                </p:nvSpPr>
                <p:spPr bwMode="auto">
                  <a:xfrm>
                    <a:off x="495" y="188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3" name="Line 664"/>
                  <p:cNvSpPr>
                    <a:spLocks noChangeShapeType="1"/>
                  </p:cNvSpPr>
                  <p:nvPr/>
                </p:nvSpPr>
                <p:spPr bwMode="auto">
                  <a:xfrm>
                    <a:off x="521" y="208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4" name="Line 665"/>
                  <p:cNvSpPr>
                    <a:spLocks noChangeShapeType="1"/>
                  </p:cNvSpPr>
                  <p:nvPr/>
                </p:nvSpPr>
                <p:spPr bwMode="auto">
                  <a:xfrm>
                    <a:off x="332" y="1548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5" name="Line 666"/>
                  <p:cNvSpPr>
                    <a:spLocks noChangeShapeType="1"/>
                  </p:cNvSpPr>
                  <p:nvPr/>
                </p:nvSpPr>
                <p:spPr bwMode="auto">
                  <a:xfrm>
                    <a:off x="468" y="1684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6" name="Line 667"/>
                  <p:cNvSpPr>
                    <a:spLocks noChangeShapeType="1"/>
                  </p:cNvSpPr>
                  <p:nvPr/>
                </p:nvSpPr>
                <p:spPr bwMode="auto">
                  <a:xfrm>
                    <a:off x="604" y="1820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7" name="Line 668"/>
                  <p:cNvSpPr>
                    <a:spLocks noChangeShapeType="1"/>
                  </p:cNvSpPr>
                  <p:nvPr/>
                </p:nvSpPr>
                <p:spPr bwMode="auto">
                  <a:xfrm>
                    <a:off x="740" y="1956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8" name="Line 669"/>
                  <p:cNvSpPr>
                    <a:spLocks noChangeShapeType="1"/>
                  </p:cNvSpPr>
                  <p:nvPr/>
                </p:nvSpPr>
                <p:spPr bwMode="auto">
                  <a:xfrm>
                    <a:off x="689" y="211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9" name="Line 670"/>
                  <p:cNvSpPr>
                    <a:spLocks noChangeShapeType="1"/>
                  </p:cNvSpPr>
                  <p:nvPr/>
                </p:nvSpPr>
                <p:spPr bwMode="auto">
                  <a:xfrm>
                    <a:off x="711" y="22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0" name="Line 671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2455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1" name="Line 672"/>
                  <p:cNvSpPr>
                    <a:spLocks noChangeShapeType="1"/>
                  </p:cNvSpPr>
                  <p:nvPr/>
                </p:nvSpPr>
                <p:spPr bwMode="auto">
                  <a:xfrm>
                    <a:off x="757" y="21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2" name="Line 673"/>
                  <p:cNvSpPr>
                    <a:spLocks noChangeShapeType="1"/>
                  </p:cNvSpPr>
                  <p:nvPr/>
                </p:nvSpPr>
                <p:spPr bwMode="auto">
                  <a:xfrm>
                    <a:off x="739" y="23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" name="Line 674"/>
                  <p:cNvSpPr>
                    <a:spLocks noChangeShapeType="1"/>
                  </p:cNvSpPr>
                  <p:nvPr/>
                </p:nvSpPr>
                <p:spPr bwMode="auto">
                  <a:xfrm>
                    <a:off x="805" y="25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4" name="Line 675"/>
                  <p:cNvSpPr>
                    <a:spLocks noChangeShapeType="1"/>
                  </p:cNvSpPr>
                  <p:nvPr/>
                </p:nvSpPr>
                <p:spPr bwMode="auto">
                  <a:xfrm>
                    <a:off x="612" y="219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5" name="Line 676"/>
                  <p:cNvSpPr>
                    <a:spLocks noChangeShapeType="1"/>
                  </p:cNvSpPr>
                  <p:nvPr/>
                </p:nvSpPr>
                <p:spPr bwMode="auto">
                  <a:xfrm>
                    <a:off x="634" y="234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6" name="Line 677"/>
                  <p:cNvSpPr>
                    <a:spLocks noChangeShapeType="1"/>
                  </p:cNvSpPr>
                  <p:nvPr/>
                </p:nvSpPr>
                <p:spPr bwMode="auto">
                  <a:xfrm>
                    <a:off x="660" y="254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7" name="Line 678"/>
                  <p:cNvSpPr>
                    <a:spLocks noChangeShapeType="1"/>
                  </p:cNvSpPr>
                  <p:nvPr/>
                </p:nvSpPr>
                <p:spPr bwMode="auto">
                  <a:xfrm>
                    <a:off x="659" y="22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8" name="Line 679"/>
                  <p:cNvSpPr>
                    <a:spLocks noChangeShapeType="1"/>
                  </p:cNvSpPr>
                  <p:nvPr/>
                </p:nvSpPr>
                <p:spPr bwMode="auto">
                  <a:xfrm>
                    <a:off x="681" y="23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9" name="Line 680"/>
                  <p:cNvSpPr>
                    <a:spLocks noChangeShapeType="1"/>
                  </p:cNvSpPr>
                  <p:nvPr/>
                </p:nvSpPr>
                <p:spPr bwMode="auto">
                  <a:xfrm>
                    <a:off x="707" y="257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0" name="Line 681"/>
                  <p:cNvSpPr>
                    <a:spLocks noChangeShapeType="1"/>
                  </p:cNvSpPr>
                  <p:nvPr/>
                </p:nvSpPr>
                <p:spPr bwMode="auto">
                  <a:xfrm>
                    <a:off x="698" y="22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1" name="Line 6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20" y="24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2" name="Line 683"/>
                  <p:cNvSpPr>
                    <a:spLocks noChangeShapeType="1"/>
                  </p:cNvSpPr>
                  <p:nvPr/>
                </p:nvSpPr>
                <p:spPr bwMode="auto">
                  <a:xfrm>
                    <a:off x="746" y="26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</p:grpSp>
            <p:grpSp>
              <p:nvGrpSpPr>
                <p:cNvPr id="198" name="Group 684"/>
                <p:cNvGrpSpPr>
                  <a:grpSpLocks/>
                </p:cNvGrpSpPr>
                <p:nvPr/>
              </p:nvGrpSpPr>
              <p:grpSpPr bwMode="auto">
                <a:xfrm>
                  <a:off x="4441" y="1363"/>
                  <a:ext cx="40" cy="814"/>
                  <a:chOff x="320" y="1319"/>
                  <a:chExt cx="544" cy="1304"/>
                </a:xfrm>
              </p:grpSpPr>
              <p:sp>
                <p:nvSpPr>
                  <p:cNvPr id="267" name="Line 685"/>
                  <p:cNvSpPr>
                    <a:spLocks noChangeShapeType="1"/>
                  </p:cNvSpPr>
                  <p:nvPr/>
                </p:nvSpPr>
                <p:spPr bwMode="auto">
                  <a:xfrm>
                    <a:off x="342" y="1321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68" name="Line 686"/>
                  <p:cNvSpPr>
                    <a:spLocks noChangeShapeType="1"/>
                  </p:cNvSpPr>
                  <p:nvPr/>
                </p:nvSpPr>
                <p:spPr bwMode="auto">
                  <a:xfrm>
                    <a:off x="478" y="14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69" name="Line 687"/>
                  <p:cNvSpPr>
                    <a:spLocks noChangeShapeType="1"/>
                  </p:cNvSpPr>
                  <p:nvPr/>
                </p:nvSpPr>
                <p:spPr bwMode="auto">
                  <a:xfrm>
                    <a:off x="376" y="1593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70" name="Line 688"/>
                  <p:cNvSpPr>
                    <a:spLocks noChangeShapeType="1"/>
                  </p:cNvSpPr>
                  <p:nvPr/>
                </p:nvSpPr>
                <p:spPr bwMode="auto">
                  <a:xfrm>
                    <a:off x="320" y="1716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71" name="Line 689"/>
                  <p:cNvSpPr>
                    <a:spLocks noChangeShapeType="1"/>
                  </p:cNvSpPr>
                  <p:nvPr/>
                </p:nvSpPr>
                <p:spPr bwMode="auto">
                  <a:xfrm>
                    <a:off x="436" y="1938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72" name="Line 690"/>
                  <p:cNvSpPr>
                    <a:spLocks noChangeShapeType="1"/>
                  </p:cNvSpPr>
                  <p:nvPr/>
                </p:nvSpPr>
                <p:spPr bwMode="auto">
                  <a:xfrm>
                    <a:off x="473" y="174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73" name="Line 691"/>
                  <p:cNvSpPr>
                    <a:spLocks noChangeShapeType="1"/>
                  </p:cNvSpPr>
                  <p:nvPr/>
                </p:nvSpPr>
                <p:spPr bwMode="auto">
                  <a:xfrm>
                    <a:off x="456" y="1852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74" name="Line 692"/>
                  <p:cNvSpPr>
                    <a:spLocks noChangeShapeType="1"/>
                  </p:cNvSpPr>
                  <p:nvPr/>
                </p:nvSpPr>
                <p:spPr bwMode="auto">
                  <a:xfrm>
                    <a:off x="592" y="1988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75" name="Line 693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17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76" name="Line 694"/>
                  <p:cNvSpPr>
                    <a:spLocks noChangeShapeType="1"/>
                  </p:cNvSpPr>
                  <p:nvPr/>
                </p:nvSpPr>
                <p:spPr bwMode="auto">
                  <a:xfrm>
                    <a:off x="686" y="131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77" name="Line 695"/>
                  <p:cNvSpPr>
                    <a:spLocks noChangeShapeType="1"/>
                  </p:cNvSpPr>
                  <p:nvPr/>
                </p:nvSpPr>
                <p:spPr bwMode="auto">
                  <a:xfrm>
                    <a:off x="719" y="149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78" name="Line 696"/>
                  <p:cNvSpPr>
                    <a:spLocks noChangeShapeType="1"/>
                  </p:cNvSpPr>
                  <p:nvPr/>
                </p:nvSpPr>
                <p:spPr bwMode="auto">
                  <a:xfrm>
                    <a:off x="683" y="161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79" name="Line 697"/>
                  <p:cNvSpPr>
                    <a:spLocks noChangeShapeType="1"/>
                  </p:cNvSpPr>
                  <p:nvPr/>
                </p:nvSpPr>
                <p:spPr bwMode="auto">
                  <a:xfrm>
                    <a:off x="495" y="188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0" name="Line 698"/>
                  <p:cNvSpPr>
                    <a:spLocks noChangeShapeType="1"/>
                  </p:cNvSpPr>
                  <p:nvPr/>
                </p:nvSpPr>
                <p:spPr bwMode="auto">
                  <a:xfrm>
                    <a:off x="521" y="208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1" name="Line 699"/>
                  <p:cNvSpPr>
                    <a:spLocks noChangeShapeType="1"/>
                  </p:cNvSpPr>
                  <p:nvPr/>
                </p:nvSpPr>
                <p:spPr bwMode="auto">
                  <a:xfrm>
                    <a:off x="332" y="1548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2" name="Line 700"/>
                  <p:cNvSpPr>
                    <a:spLocks noChangeShapeType="1"/>
                  </p:cNvSpPr>
                  <p:nvPr/>
                </p:nvSpPr>
                <p:spPr bwMode="auto">
                  <a:xfrm>
                    <a:off x="468" y="1684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3" name="Line 701"/>
                  <p:cNvSpPr>
                    <a:spLocks noChangeShapeType="1"/>
                  </p:cNvSpPr>
                  <p:nvPr/>
                </p:nvSpPr>
                <p:spPr bwMode="auto">
                  <a:xfrm>
                    <a:off x="604" y="1820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4" name="Line 702"/>
                  <p:cNvSpPr>
                    <a:spLocks noChangeShapeType="1"/>
                  </p:cNvSpPr>
                  <p:nvPr/>
                </p:nvSpPr>
                <p:spPr bwMode="auto">
                  <a:xfrm>
                    <a:off x="740" y="1956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5" name="Line 703"/>
                  <p:cNvSpPr>
                    <a:spLocks noChangeShapeType="1"/>
                  </p:cNvSpPr>
                  <p:nvPr/>
                </p:nvSpPr>
                <p:spPr bwMode="auto">
                  <a:xfrm>
                    <a:off x="689" y="211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6" name="Line 704"/>
                  <p:cNvSpPr>
                    <a:spLocks noChangeShapeType="1"/>
                  </p:cNvSpPr>
                  <p:nvPr/>
                </p:nvSpPr>
                <p:spPr bwMode="auto">
                  <a:xfrm>
                    <a:off x="711" y="22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7" name="Line 705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2455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8" name="Line 706"/>
                  <p:cNvSpPr>
                    <a:spLocks noChangeShapeType="1"/>
                  </p:cNvSpPr>
                  <p:nvPr/>
                </p:nvSpPr>
                <p:spPr bwMode="auto">
                  <a:xfrm>
                    <a:off x="757" y="21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9" name="Line 707"/>
                  <p:cNvSpPr>
                    <a:spLocks noChangeShapeType="1"/>
                  </p:cNvSpPr>
                  <p:nvPr/>
                </p:nvSpPr>
                <p:spPr bwMode="auto">
                  <a:xfrm>
                    <a:off x="739" y="23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0" name="Line 708"/>
                  <p:cNvSpPr>
                    <a:spLocks noChangeShapeType="1"/>
                  </p:cNvSpPr>
                  <p:nvPr/>
                </p:nvSpPr>
                <p:spPr bwMode="auto">
                  <a:xfrm>
                    <a:off x="805" y="25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1" name="Line 709"/>
                  <p:cNvSpPr>
                    <a:spLocks noChangeShapeType="1"/>
                  </p:cNvSpPr>
                  <p:nvPr/>
                </p:nvSpPr>
                <p:spPr bwMode="auto">
                  <a:xfrm>
                    <a:off x="612" y="219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2" name="Line 710"/>
                  <p:cNvSpPr>
                    <a:spLocks noChangeShapeType="1"/>
                  </p:cNvSpPr>
                  <p:nvPr/>
                </p:nvSpPr>
                <p:spPr bwMode="auto">
                  <a:xfrm>
                    <a:off x="634" y="234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3" name="Line 711"/>
                  <p:cNvSpPr>
                    <a:spLocks noChangeShapeType="1"/>
                  </p:cNvSpPr>
                  <p:nvPr/>
                </p:nvSpPr>
                <p:spPr bwMode="auto">
                  <a:xfrm>
                    <a:off x="660" y="254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4" name="Line 712"/>
                  <p:cNvSpPr>
                    <a:spLocks noChangeShapeType="1"/>
                  </p:cNvSpPr>
                  <p:nvPr/>
                </p:nvSpPr>
                <p:spPr bwMode="auto">
                  <a:xfrm>
                    <a:off x="659" y="22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5" name="Line 713"/>
                  <p:cNvSpPr>
                    <a:spLocks noChangeShapeType="1"/>
                  </p:cNvSpPr>
                  <p:nvPr/>
                </p:nvSpPr>
                <p:spPr bwMode="auto">
                  <a:xfrm>
                    <a:off x="681" y="23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6" name="Line 714"/>
                  <p:cNvSpPr>
                    <a:spLocks noChangeShapeType="1"/>
                  </p:cNvSpPr>
                  <p:nvPr/>
                </p:nvSpPr>
                <p:spPr bwMode="auto">
                  <a:xfrm>
                    <a:off x="707" y="257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7" name="Line 715"/>
                  <p:cNvSpPr>
                    <a:spLocks noChangeShapeType="1"/>
                  </p:cNvSpPr>
                  <p:nvPr/>
                </p:nvSpPr>
                <p:spPr bwMode="auto">
                  <a:xfrm>
                    <a:off x="698" y="22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8" name="Line 716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24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9" name="Line 717"/>
                  <p:cNvSpPr>
                    <a:spLocks noChangeShapeType="1"/>
                  </p:cNvSpPr>
                  <p:nvPr/>
                </p:nvSpPr>
                <p:spPr bwMode="auto">
                  <a:xfrm>
                    <a:off x="746" y="26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</p:grpSp>
            <p:grpSp>
              <p:nvGrpSpPr>
                <p:cNvPr id="199" name="Group 718"/>
                <p:cNvGrpSpPr>
                  <a:grpSpLocks/>
                </p:cNvGrpSpPr>
                <p:nvPr/>
              </p:nvGrpSpPr>
              <p:grpSpPr bwMode="auto">
                <a:xfrm>
                  <a:off x="4517" y="1405"/>
                  <a:ext cx="40" cy="814"/>
                  <a:chOff x="320" y="1319"/>
                  <a:chExt cx="544" cy="1304"/>
                </a:xfrm>
              </p:grpSpPr>
              <p:sp>
                <p:nvSpPr>
                  <p:cNvPr id="234" name="Line 719"/>
                  <p:cNvSpPr>
                    <a:spLocks noChangeShapeType="1"/>
                  </p:cNvSpPr>
                  <p:nvPr/>
                </p:nvSpPr>
                <p:spPr bwMode="auto">
                  <a:xfrm>
                    <a:off x="342" y="1321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35" name="Line 720"/>
                  <p:cNvSpPr>
                    <a:spLocks noChangeShapeType="1"/>
                  </p:cNvSpPr>
                  <p:nvPr/>
                </p:nvSpPr>
                <p:spPr bwMode="auto">
                  <a:xfrm>
                    <a:off x="478" y="14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36" name="Line 721"/>
                  <p:cNvSpPr>
                    <a:spLocks noChangeShapeType="1"/>
                  </p:cNvSpPr>
                  <p:nvPr/>
                </p:nvSpPr>
                <p:spPr bwMode="auto">
                  <a:xfrm>
                    <a:off x="376" y="1593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37" name="Line 722"/>
                  <p:cNvSpPr>
                    <a:spLocks noChangeShapeType="1"/>
                  </p:cNvSpPr>
                  <p:nvPr/>
                </p:nvSpPr>
                <p:spPr bwMode="auto">
                  <a:xfrm>
                    <a:off x="320" y="1716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38" name="Line 723"/>
                  <p:cNvSpPr>
                    <a:spLocks noChangeShapeType="1"/>
                  </p:cNvSpPr>
                  <p:nvPr/>
                </p:nvSpPr>
                <p:spPr bwMode="auto">
                  <a:xfrm>
                    <a:off x="436" y="1938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39" name="Line 724"/>
                  <p:cNvSpPr>
                    <a:spLocks noChangeShapeType="1"/>
                  </p:cNvSpPr>
                  <p:nvPr/>
                </p:nvSpPr>
                <p:spPr bwMode="auto">
                  <a:xfrm>
                    <a:off x="473" y="174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40" name="Line 725"/>
                  <p:cNvSpPr>
                    <a:spLocks noChangeShapeType="1"/>
                  </p:cNvSpPr>
                  <p:nvPr/>
                </p:nvSpPr>
                <p:spPr bwMode="auto">
                  <a:xfrm>
                    <a:off x="456" y="1852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41" name="Line 726"/>
                  <p:cNvSpPr>
                    <a:spLocks noChangeShapeType="1"/>
                  </p:cNvSpPr>
                  <p:nvPr/>
                </p:nvSpPr>
                <p:spPr bwMode="auto">
                  <a:xfrm>
                    <a:off x="592" y="1988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42" name="Line 727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17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43" name="Line 728"/>
                  <p:cNvSpPr>
                    <a:spLocks noChangeShapeType="1"/>
                  </p:cNvSpPr>
                  <p:nvPr/>
                </p:nvSpPr>
                <p:spPr bwMode="auto">
                  <a:xfrm>
                    <a:off x="686" y="131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44" name="Line 729"/>
                  <p:cNvSpPr>
                    <a:spLocks noChangeShapeType="1"/>
                  </p:cNvSpPr>
                  <p:nvPr/>
                </p:nvSpPr>
                <p:spPr bwMode="auto">
                  <a:xfrm>
                    <a:off x="719" y="149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45" name="Line 730"/>
                  <p:cNvSpPr>
                    <a:spLocks noChangeShapeType="1"/>
                  </p:cNvSpPr>
                  <p:nvPr/>
                </p:nvSpPr>
                <p:spPr bwMode="auto">
                  <a:xfrm>
                    <a:off x="683" y="161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46" name="Line 731"/>
                  <p:cNvSpPr>
                    <a:spLocks noChangeShapeType="1"/>
                  </p:cNvSpPr>
                  <p:nvPr/>
                </p:nvSpPr>
                <p:spPr bwMode="auto">
                  <a:xfrm>
                    <a:off x="495" y="188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47" name="Line 732"/>
                  <p:cNvSpPr>
                    <a:spLocks noChangeShapeType="1"/>
                  </p:cNvSpPr>
                  <p:nvPr/>
                </p:nvSpPr>
                <p:spPr bwMode="auto">
                  <a:xfrm>
                    <a:off x="521" y="208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48" name="Line 733"/>
                  <p:cNvSpPr>
                    <a:spLocks noChangeShapeType="1"/>
                  </p:cNvSpPr>
                  <p:nvPr/>
                </p:nvSpPr>
                <p:spPr bwMode="auto">
                  <a:xfrm>
                    <a:off x="332" y="1548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49" name="Line 734"/>
                  <p:cNvSpPr>
                    <a:spLocks noChangeShapeType="1"/>
                  </p:cNvSpPr>
                  <p:nvPr/>
                </p:nvSpPr>
                <p:spPr bwMode="auto">
                  <a:xfrm>
                    <a:off x="468" y="1684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50" name="Line 735"/>
                  <p:cNvSpPr>
                    <a:spLocks noChangeShapeType="1"/>
                  </p:cNvSpPr>
                  <p:nvPr/>
                </p:nvSpPr>
                <p:spPr bwMode="auto">
                  <a:xfrm>
                    <a:off x="604" y="1820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51" name="Line 736"/>
                  <p:cNvSpPr>
                    <a:spLocks noChangeShapeType="1"/>
                  </p:cNvSpPr>
                  <p:nvPr/>
                </p:nvSpPr>
                <p:spPr bwMode="auto">
                  <a:xfrm>
                    <a:off x="740" y="1956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52" name="Line 737"/>
                  <p:cNvSpPr>
                    <a:spLocks noChangeShapeType="1"/>
                  </p:cNvSpPr>
                  <p:nvPr/>
                </p:nvSpPr>
                <p:spPr bwMode="auto">
                  <a:xfrm>
                    <a:off x="689" y="211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53" name="Line 738"/>
                  <p:cNvSpPr>
                    <a:spLocks noChangeShapeType="1"/>
                  </p:cNvSpPr>
                  <p:nvPr/>
                </p:nvSpPr>
                <p:spPr bwMode="auto">
                  <a:xfrm>
                    <a:off x="711" y="22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54" name="Line 739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2455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55" name="Line 740"/>
                  <p:cNvSpPr>
                    <a:spLocks noChangeShapeType="1"/>
                  </p:cNvSpPr>
                  <p:nvPr/>
                </p:nvSpPr>
                <p:spPr bwMode="auto">
                  <a:xfrm>
                    <a:off x="757" y="21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56" name="Line 741"/>
                  <p:cNvSpPr>
                    <a:spLocks noChangeShapeType="1"/>
                  </p:cNvSpPr>
                  <p:nvPr/>
                </p:nvSpPr>
                <p:spPr bwMode="auto">
                  <a:xfrm>
                    <a:off x="739" y="23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57" name="Line 742"/>
                  <p:cNvSpPr>
                    <a:spLocks noChangeShapeType="1"/>
                  </p:cNvSpPr>
                  <p:nvPr/>
                </p:nvSpPr>
                <p:spPr bwMode="auto">
                  <a:xfrm>
                    <a:off x="805" y="25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58" name="Line 743"/>
                  <p:cNvSpPr>
                    <a:spLocks noChangeShapeType="1"/>
                  </p:cNvSpPr>
                  <p:nvPr/>
                </p:nvSpPr>
                <p:spPr bwMode="auto">
                  <a:xfrm>
                    <a:off x="612" y="219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59" name="Line 744"/>
                  <p:cNvSpPr>
                    <a:spLocks noChangeShapeType="1"/>
                  </p:cNvSpPr>
                  <p:nvPr/>
                </p:nvSpPr>
                <p:spPr bwMode="auto">
                  <a:xfrm>
                    <a:off x="634" y="234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60" name="Line 745"/>
                  <p:cNvSpPr>
                    <a:spLocks noChangeShapeType="1"/>
                  </p:cNvSpPr>
                  <p:nvPr/>
                </p:nvSpPr>
                <p:spPr bwMode="auto">
                  <a:xfrm>
                    <a:off x="660" y="254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61" name="Line 746"/>
                  <p:cNvSpPr>
                    <a:spLocks noChangeShapeType="1"/>
                  </p:cNvSpPr>
                  <p:nvPr/>
                </p:nvSpPr>
                <p:spPr bwMode="auto">
                  <a:xfrm>
                    <a:off x="659" y="22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62" name="Line 747"/>
                  <p:cNvSpPr>
                    <a:spLocks noChangeShapeType="1"/>
                  </p:cNvSpPr>
                  <p:nvPr/>
                </p:nvSpPr>
                <p:spPr bwMode="auto">
                  <a:xfrm>
                    <a:off x="681" y="23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63" name="Line 748"/>
                  <p:cNvSpPr>
                    <a:spLocks noChangeShapeType="1"/>
                  </p:cNvSpPr>
                  <p:nvPr/>
                </p:nvSpPr>
                <p:spPr bwMode="auto">
                  <a:xfrm>
                    <a:off x="707" y="257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64" name="Line 749"/>
                  <p:cNvSpPr>
                    <a:spLocks noChangeShapeType="1"/>
                  </p:cNvSpPr>
                  <p:nvPr/>
                </p:nvSpPr>
                <p:spPr bwMode="auto">
                  <a:xfrm>
                    <a:off x="698" y="22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65" name="Line 750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24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66" name="Line 751"/>
                  <p:cNvSpPr>
                    <a:spLocks noChangeShapeType="1"/>
                  </p:cNvSpPr>
                  <p:nvPr/>
                </p:nvSpPr>
                <p:spPr bwMode="auto">
                  <a:xfrm>
                    <a:off x="746" y="26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</p:grpSp>
            <p:grpSp>
              <p:nvGrpSpPr>
                <p:cNvPr id="200" name="Group 752"/>
                <p:cNvGrpSpPr>
                  <a:grpSpLocks/>
                </p:cNvGrpSpPr>
                <p:nvPr/>
              </p:nvGrpSpPr>
              <p:grpSpPr bwMode="auto">
                <a:xfrm>
                  <a:off x="4196" y="1562"/>
                  <a:ext cx="60" cy="1277"/>
                  <a:chOff x="320" y="1319"/>
                  <a:chExt cx="544" cy="1304"/>
                </a:xfrm>
              </p:grpSpPr>
              <p:sp>
                <p:nvSpPr>
                  <p:cNvPr id="201" name="Line 753"/>
                  <p:cNvSpPr>
                    <a:spLocks noChangeShapeType="1"/>
                  </p:cNvSpPr>
                  <p:nvPr/>
                </p:nvSpPr>
                <p:spPr bwMode="auto">
                  <a:xfrm>
                    <a:off x="342" y="1321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02" name="Line 754"/>
                  <p:cNvSpPr>
                    <a:spLocks noChangeShapeType="1"/>
                  </p:cNvSpPr>
                  <p:nvPr/>
                </p:nvSpPr>
                <p:spPr bwMode="auto">
                  <a:xfrm>
                    <a:off x="478" y="14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03" name="Line 755"/>
                  <p:cNvSpPr>
                    <a:spLocks noChangeShapeType="1"/>
                  </p:cNvSpPr>
                  <p:nvPr/>
                </p:nvSpPr>
                <p:spPr bwMode="auto">
                  <a:xfrm>
                    <a:off x="376" y="1593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04" name="Line 756"/>
                  <p:cNvSpPr>
                    <a:spLocks noChangeShapeType="1"/>
                  </p:cNvSpPr>
                  <p:nvPr/>
                </p:nvSpPr>
                <p:spPr bwMode="auto">
                  <a:xfrm>
                    <a:off x="320" y="1716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05" name="Line 757"/>
                  <p:cNvSpPr>
                    <a:spLocks noChangeShapeType="1"/>
                  </p:cNvSpPr>
                  <p:nvPr/>
                </p:nvSpPr>
                <p:spPr bwMode="auto">
                  <a:xfrm>
                    <a:off x="436" y="1938"/>
                    <a:ext cx="21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06" name="Line 758"/>
                  <p:cNvSpPr>
                    <a:spLocks noChangeShapeType="1"/>
                  </p:cNvSpPr>
                  <p:nvPr/>
                </p:nvSpPr>
                <p:spPr bwMode="auto">
                  <a:xfrm>
                    <a:off x="473" y="174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07" name="Line 759"/>
                  <p:cNvSpPr>
                    <a:spLocks noChangeShapeType="1"/>
                  </p:cNvSpPr>
                  <p:nvPr/>
                </p:nvSpPr>
                <p:spPr bwMode="auto">
                  <a:xfrm>
                    <a:off x="456" y="1852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08" name="Line 760"/>
                  <p:cNvSpPr>
                    <a:spLocks noChangeShapeType="1"/>
                  </p:cNvSpPr>
                  <p:nvPr/>
                </p:nvSpPr>
                <p:spPr bwMode="auto">
                  <a:xfrm>
                    <a:off x="592" y="1988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09" name="Line 761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17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10" name="Line 762"/>
                  <p:cNvSpPr>
                    <a:spLocks noChangeShapeType="1"/>
                  </p:cNvSpPr>
                  <p:nvPr/>
                </p:nvSpPr>
                <p:spPr bwMode="auto">
                  <a:xfrm>
                    <a:off x="686" y="131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11" name="Line 763"/>
                  <p:cNvSpPr>
                    <a:spLocks noChangeShapeType="1"/>
                  </p:cNvSpPr>
                  <p:nvPr/>
                </p:nvSpPr>
                <p:spPr bwMode="auto">
                  <a:xfrm>
                    <a:off x="719" y="149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12" name="Line 764"/>
                  <p:cNvSpPr>
                    <a:spLocks noChangeShapeType="1"/>
                  </p:cNvSpPr>
                  <p:nvPr/>
                </p:nvSpPr>
                <p:spPr bwMode="auto">
                  <a:xfrm>
                    <a:off x="683" y="161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13" name="Line 765"/>
                  <p:cNvSpPr>
                    <a:spLocks noChangeShapeType="1"/>
                  </p:cNvSpPr>
                  <p:nvPr/>
                </p:nvSpPr>
                <p:spPr bwMode="auto">
                  <a:xfrm>
                    <a:off x="495" y="188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14" name="Line 766"/>
                  <p:cNvSpPr>
                    <a:spLocks noChangeShapeType="1"/>
                  </p:cNvSpPr>
                  <p:nvPr/>
                </p:nvSpPr>
                <p:spPr bwMode="auto">
                  <a:xfrm>
                    <a:off x="521" y="208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15" name="Line 767"/>
                  <p:cNvSpPr>
                    <a:spLocks noChangeShapeType="1"/>
                  </p:cNvSpPr>
                  <p:nvPr/>
                </p:nvSpPr>
                <p:spPr bwMode="auto">
                  <a:xfrm>
                    <a:off x="332" y="1548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16" name="Line 768"/>
                  <p:cNvSpPr>
                    <a:spLocks noChangeShapeType="1"/>
                  </p:cNvSpPr>
                  <p:nvPr/>
                </p:nvSpPr>
                <p:spPr bwMode="auto">
                  <a:xfrm>
                    <a:off x="468" y="1684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17" name="Line 769"/>
                  <p:cNvSpPr>
                    <a:spLocks noChangeShapeType="1"/>
                  </p:cNvSpPr>
                  <p:nvPr/>
                </p:nvSpPr>
                <p:spPr bwMode="auto">
                  <a:xfrm>
                    <a:off x="604" y="1820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18" name="Line 770"/>
                  <p:cNvSpPr>
                    <a:spLocks noChangeShapeType="1"/>
                  </p:cNvSpPr>
                  <p:nvPr/>
                </p:nvSpPr>
                <p:spPr bwMode="auto">
                  <a:xfrm>
                    <a:off x="740" y="1956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19" name="Line 771"/>
                  <p:cNvSpPr>
                    <a:spLocks noChangeShapeType="1"/>
                  </p:cNvSpPr>
                  <p:nvPr/>
                </p:nvSpPr>
                <p:spPr bwMode="auto">
                  <a:xfrm>
                    <a:off x="689" y="2111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20" name="Line 772"/>
                  <p:cNvSpPr>
                    <a:spLocks noChangeShapeType="1"/>
                  </p:cNvSpPr>
                  <p:nvPr/>
                </p:nvSpPr>
                <p:spPr bwMode="auto">
                  <a:xfrm>
                    <a:off x="711" y="2257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21" name="Line 773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2455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22" name="Line 774"/>
                  <p:cNvSpPr>
                    <a:spLocks noChangeShapeType="1"/>
                  </p:cNvSpPr>
                  <p:nvPr/>
                </p:nvSpPr>
                <p:spPr bwMode="auto">
                  <a:xfrm>
                    <a:off x="757" y="21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23" name="Line 775"/>
                  <p:cNvSpPr>
                    <a:spLocks noChangeShapeType="1"/>
                  </p:cNvSpPr>
                  <p:nvPr/>
                </p:nvSpPr>
                <p:spPr bwMode="auto">
                  <a:xfrm>
                    <a:off x="739" y="23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24" name="Line 776"/>
                  <p:cNvSpPr>
                    <a:spLocks noChangeShapeType="1"/>
                  </p:cNvSpPr>
                  <p:nvPr/>
                </p:nvSpPr>
                <p:spPr bwMode="auto">
                  <a:xfrm>
                    <a:off x="805" y="25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25" name="Line 777"/>
                  <p:cNvSpPr>
                    <a:spLocks noChangeShapeType="1"/>
                  </p:cNvSpPr>
                  <p:nvPr/>
                </p:nvSpPr>
                <p:spPr bwMode="auto">
                  <a:xfrm>
                    <a:off x="612" y="219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26" name="Line 778"/>
                  <p:cNvSpPr>
                    <a:spLocks noChangeShapeType="1"/>
                  </p:cNvSpPr>
                  <p:nvPr/>
                </p:nvSpPr>
                <p:spPr bwMode="auto">
                  <a:xfrm>
                    <a:off x="634" y="234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27" name="Line 779"/>
                  <p:cNvSpPr>
                    <a:spLocks noChangeShapeType="1"/>
                  </p:cNvSpPr>
                  <p:nvPr/>
                </p:nvSpPr>
                <p:spPr bwMode="auto">
                  <a:xfrm>
                    <a:off x="660" y="254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28" name="Line 780"/>
                  <p:cNvSpPr>
                    <a:spLocks noChangeShapeType="1"/>
                  </p:cNvSpPr>
                  <p:nvPr/>
                </p:nvSpPr>
                <p:spPr bwMode="auto">
                  <a:xfrm>
                    <a:off x="659" y="2233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29" name="Line 781"/>
                  <p:cNvSpPr>
                    <a:spLocks noChangeShapeType="1"/>
                  </p:cNvSpPr>
                  <p:nvPr/>
                </p:nvSpPr>
                <p:spPr bwMode="auto">
                  <a:xfrm>
                    <a:off x="681" y="23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30" name="Line 782"/>
                  <p:cNvSpPr>
                    <a:spLocks noChangeShapeType="1"/>
                  </p:cNvSpPr>
                  <p:nvPr/>
                </p:nvSpPr>
                <p:spPr bwMode="auto">
                  <a:xfrm>
                    <a:off x="707" y="2577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31" name="Line 783"/>
                  <p:cNvSpPr>
                    <a:spLocks noChangeShapeType="1"/>
                  </p:cNvSpPr>
                  <p:nvPr/>
                </p:nvSpPr>
                <p:spPr bwMode="auto">
                  <a:xfrm>
                    <a:off x="698" y="2279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32" name="Line 784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2425"/>
                    <a:ext cx="10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33" name="Line 785"/>
                  <p:cNvSpPr>
                    <a:spLocks noChangeShapeType="1"/>
                  </p:cNvSpPr>
                  <p:nvPr/>
                </p:nvSpPr>
                <p:spPr bwMode="auto">
                  <a:xfrm>
                    <a:off x="746" y="2623"/>
                    <a:ext cx="5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lnSpc>
                        <a:spcPct val="8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FFFCC"/>
                      </a:buClr>
                      <a:buSzPct val="70000"/>
                      <a:buFont typeface="Wingdings" panose="05000000000000000000" pitchFamily="2" charset="2"/>
                      <a:buNone/>
                      <a:defRPr/>
                    </a:pPr>
                    <a:endParaRPr lang="en-GB" sz="2800" kern="0">
                      <a:solidFill>
                        <a:srgbClr val="FFFF00"/>
                      </a:solidFill>
                      <a:latin typeface="Tahoma" panose="020B0604030504040204" pitchFamily="34" charset="0"/>
                    </a:endParaRPr>
                  </a:p>
                </p:txBody>
              </p:sp>
            </p:grpSp>
          </p:grpSp>
        </p:grpSp>
      </p:grpSp>
      <p:sp>
        <p:nvSpPr>
          <p:cNvPr id="876" name="Rectangle 788"/>
          <p:cNvSpPr txBox="1">
            <a:spLocks noChangeAspect="1" noChangeArrowheads="1"/>
          </p:cNvSpPr>
          <p:nvPr/>
        </p:nvSpPr>
        <p:spPr bwMode="auto">
          <a:xfrm>
            <a:off x="148225" y="5452197"/>
            <a:ext cx="8866466" cy="614596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lIns="292608" tIns="137160" rIns="274320" bIns="137160" rtlCol="0" anchor="ctr" anchorCtr="0">
            <a:noAutofit/>
          </a:bodyPr>
          <a:lstStyle>
            <a:defPPr>
              <a:defRPr lang="en-US"/>
            </a:defPPr>
            <a:lvl1pPr marL="342900" indent="-342900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For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any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wrought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product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(plate, tube, bar), an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unfavourable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inclusions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alignment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will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be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anyway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present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in the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rolling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or </a:t>
            </a:r>
            <a:r>
              <a:rPr kumimoji="0" lang="fr-CH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drawing</a:t>
            </a:r>
            <a:r>
              <a:rPr kumimoji="0" lang="fr-CH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direction</a:t>
            </a:r>
          </a:p>
        </p:txBody>
      </p:sp>
    </p:spTree>
    <p:extLst>
      <p:ext uri="{BB962C8B-B14F-4D97-AF65-F5344CB8AC3E}">
        <p14:creationId xmlns:p14="http://schemas.microsoft.com/office/powerpoint/2010/main" val="73771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87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r>
              <a:rPr lang="en-US" dirty="0"/>
              <a:t>2. Stainless steels, inclusions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pic>
        <p:nvPicPr>
          <p:cNvPr id="878" name="Picture 6" descr="Inclusions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918" b="563"/>
          <a:stretch/>
        </p:blipFill>
        <p:spPr bwMode="auto">
          <a:xfrm rot="10800000">
            <a:off x="4155656" y="5420"/>
            <a:ext cx="4988343" cy="683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" name="Picture 87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88" y="1541961"/>
            <a:ext cx="4036570" cy="4129165"/>
          </a:xfrm>
          <a:prstGeom prst="rect">
            <a:avLst/>
          </a:prstGeom>
          <a:ln w="22225">
            <a:solidFill>
              <a:sysClr val="windowText" lastClr="000000"/>
            </a:solidFill>
          </a:ln>
        </p:spPr>
      </p:pic>
      <p:grpSp>
        <p:nvGrpSpPr>
          <p:cNvPr id="881" name="Group 880"/>
          <p:cNvGrpSpPr/>
          <p:nvPr/>
        </p:nvGrpSpPr>
        <p:grpSpPr>
          <a:xfrm>
            <a:off x="480291" y="4064000"/>
            <a:ext cx="3546764" cy="147781"/>
            <a:chOff x="480291" y="4064000"/>
            <a:chExt cx="3546764" cy="147781"/>
          </a:xfrm>
        </p:grpSpPr>
        <p:cxnSp>
          <p:nvCxnSpPr>
            <p:cNvPr id="882" name="Straight Connector 881"/>
            <p:cNvCxnSpPr/>
            <p:nvPr/>
          </p:nvCxnSpPr>
          <p:spPr>
            <a:xfrm flipV="1">
              <a:off x="480291" y="4064000"/>
              <a:ext cx="3546764" cy="9236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  <p:cxnSp>
          <p:nvCxnSpPr>
            <p:cNvPr id="883" name="Straight Connector 882"/>
            <p:cNvCxnSpPr/>
            <p:nvPr/>
          </p:nvCxnSpPr>
          <p:spPr>
            <a:xfrm flipV="1">
              <a:off x="480291" y="4202545"/>
              <a:ext cx="3546764" cy="9236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dash"/>
              <a:tailEnd type="none"/>
            </a:ln>
            <a:effectLst/>
          </p:spPr>
        </p:cxnSp>
      </p:grp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lang="en-US" altLang="en-US" dirty="0">
              <a:cs typeface="Ubuntu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088" y="68912"/>
            <a:ext cx="4036568" cy="1435540"/>
          </a:xfrm>
          <a:prstGeom prst="rect">
            <a:avLst/>
          </a:prstGeom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784402C4-359D-4EC7-AB97-A99DA0239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89" y="5800435"/>
            <a:ext cx="4036568" cy="38529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63500">
            <a:noFill/>
          </a:ln>
        </p:spPr>
        <p:txBody>
          <a:bodyPr vert="horz" lIns="36000" tIns="137160" rIns="274320" bIns="137160" rtlCol="0" anchor="ctr" anchorCtr="0">
            <a:noAutofit/>
          </a:bodyPr>
          <a:lstStyle/>
          <a:p>
            <a:pPr marL="126900" algn="ctr">
              <a:lnSpc>
                <a:spcPct val="80000"/>
              </a:lnSpc>
              <a:spcBef>
                <a:spcPts val="300"/>
              </a:spcBef>
            </a:pPr>
            <a:r>
              <a:rPr lang="fr-CH" alt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 </a:t>
            </a:r>
            <a:r>
              <a:rPr lang="fr-CH" altLang="fr-FR" dirty="0" err="1">
                <a:latin typeface="Calibri" pitchFamily="34" charset="0"/>
                <a:cs typeface="Arial" charset="0"/>
                <a:hlinkClick r:id="rId6"/>
              </a:rPr>
              <a:t>Spec</a:t>
            </a:r>
            <a:r>
              <a:rPr lang="fr-CH" altLang="fr-FR" dirty="0">
                <a:latin typeface="Calibri" pitchFamily="34" charset="0"/>
                <a:cs typeface="Arial" charset="0"/>
                <a:hlinkClick r:id="rId6"/>
              </a:rPr>
              <a:t>. N°1001_1.4429_316LN_blanks</a:t>
            </a:r>
            <a:endParaRPr lang="fr-CH" altLang="fr-FR" dirty="0"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13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5203826" y="350752"/>
            <a:ext cx="3877733" cy="811212"/>
          </a:xfrm>
        </p:spPr>
        <p:txBody>
          <a:bodyPr/>
          <a:lstStyle/>
          <a:p>
            <a:pPr algn="r"/>
            <a:r>
              <a:rPr lang="en-US" dirty="0"/>
              <a:t>2.a Stainless steels, </a:t>
            </a:r>
            <a:r>
              <a:rPr lang="en-US" dirty="0" err="1"/>
              <a:t>macroinclusions</a:t>
            </a:r>
            <a:endParaRPr lang="en-US" dirty="0"/>
          </a:p>
        </p:txBody>
      </p:sp>
      <p:grpSp>
        <p:nvGrpSpPr>
          <p:cNvPr id="14" name="Group 2"/>
          <p:cNvGrpSpPr>
            <a:grpSpLocks/>
          </p:cNvGrpSpPr>
          <p:nvPr/>
        </p:nvGrpSpPr>
        <p:grpSpPr bwMode="auto">
          <a:xfrm>
            <a:off x="107950" y="116181"/>
            <a:ext cx="5543550" cy="6424612"/>
            <a:chOff x="68" y="143"/>
            <a:chExt cx="3492" cy="4047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" y="148"/>
              <a:ext cx="2102" cy="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3" y="143"/>
              <a:ext cx="1192" cy="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" y="1828"/>
              <a:ext cx="3492" cy="2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6"/>
          <p:cNvGrpSpPr>
            <a:grpSpLocks/>
          </p:cNvGrpSpPr>
          <p:nvPr/>
        </p:nvGrpSpPr>
        <p:grpSpPr bwMode="auto">
          <a:xfrm>
            <a:off x="6024563" y="113006"/>
            <a:ext cx="2881312" cy="4322762"/>
            <a:chOff x="3795" y="141"/>
            <a:chExt cx="1815" cy="2723"/>
          </a:xfrm>
        </p:grpSpPr>
        <p:grpSp>
          <p:nvGrpSpPr>
            <p:cNvPr id="27" name="Group 7"/>
            <p:cNvGrpSpPr>
              <a:grpSpLocks/>
            </p:cNvGrpSpPr>
            <p:nvPr/>
          </p:nvGrpSpPr>
          <p:grpSpPr bwMode="auto">
            <a:xfrm>
              <a:off x="3796" y="141"/>
              <a:ext cx="1814" cy="1360"/>
              <a:chOff x="295" y="1389"/>
              <a:chExt cx="1814" cy="1360"/>
            </a:xfrm>
          </p:grpSpPr>
          <p:pic>
            <p:nvPicPr>
              <p:cNvPr id="32" name="Picture 8" descr="10-7-2-x500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" y="1389"/>
                <a:ext cx="1814" cy="1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Text Box 9"/>
              <p:cNvSpPr txBox="1">
                <a:spLocks noChangeArrowheads="1"/>
              </p:cNvSpPr>
              <p:nvPr/>
            </p:nvSpPr>
            <p:spPr bwMode="auto">
              <a:xfrm>
                <a:off x="295" y="1389"/>
                <a:ext cx="181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fr-FR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Outer surface</a:t>
                </a:r>
              </a:p>
            </p:txBody>
          </p:sp>
        </p:grpSp>
        <p:grpSp>
          <p:nvGrpSpPr>
            <p:cNvPr id="28" name="Group 10"/>
            <p:cNvGrpSpPr>
              <a:grpSpLocks/>
            </p:cNvGrpSpPr>
            <p:nvPr/>
          </p:nvGrpSpPr>
          <p:grpSpPr bwMode="auto">
            <a:xfrm>
              <a:off x="3795" y="1503"/>
              <a:ext cx="1814" cy="1361"/>
              <a:chOff x="295" y="2795"/>
              <a:chExt cx="1814" cy="1361"/>
            </a:xfrm>
          </p:grpSpPr>
          <p:pic>
            <p:nvPicPr>
              <p:cNvPr id="30" name="Picture 11" descr="10-7-2-x500-oppside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" y="2795"/>
                <a:ext cx="1814" cy="1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Text Box 12"/>
              <p:cNvSpPr txBox="1">
                <a:spLocks noChangeArrowheads="1"/>
              </p:cNvSpPr>
              <p:nvPr/>
            </p:nvSpPr>
            <p:spPr bwMode="auto">
              <a:xfrm>
                <a:off x="295" y="2795"/>
                <a:ext cx="181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fr-FR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Inner surface</a:t>
                </a:r>
              </a:p>
            </p:txBody>
          </p:sp>
        </p:grp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>
              <a:off x="4633" y="346"/>
              <a:ext cx="908" cy="231"/>
            </a:xfrm>
            <a:prstGeom prst="rect">
              <a:avLst/>
            </a:prstGeom>
            <a:solidFill>
              <a:srgbClr val="FFFFCC">
                <a:alpha val="5294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Ca, Si, Al, O</a:t>
              </a:r>
            </a:p>
          </p:txBody>
        </p:sp>
      </p:grpSp>
      <p:pic>
        <p:nvPicPr>
          <p:cNvPr id="34" name="Picture 14" descr="incl2"/>
          <p:cNvPicPr>
            <a:picLocks noChangeAspect="1" noChangeArrowheads="1"/>
          </p:cNvPicPr>
          <p:nvPr/>
        </p:nvPicPr>
        <p:blipFill>
          <a:blip r:embed="rId8" cstate="email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117768"/>
            <a:ext cx="5045075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Group 15"/>
          <p:cNvGrpSpPr>
            <a:grpSpLocks noChangeAspect="1"/>
          </p:cNvGrpSpPr>
          <p:nvPr/>
        </p:nvGrpSpPr>
        <p:grpSpPr bwMode="auto">
          <a:xfrm>
            <a:off x="450850" y="1900531"/>
            <a:ext cx="4160838" cy="2598737"/>
            <a:chOff x="975" y="3390"/>
            <a:chExt cx="1497" cy="935"/>
          </a:xfrm>
        </p:grpSpPr>
        <p:sp>
          <p:nvSpPr>
            <p:cNvPr id="36" name="Line 16"/>
            <p:cNvSpPr>
              <a:spLocks noChangeAspect="1" noChangeShapeType="1"/>
            </p:cNvSpPr>
            <p:nvPr/>
          </p:nvSpPr>
          <p:spPr bwMode="auto">
            <a:xfrm flipH="1" flipV="1">
              <a:off x="975" y="3929"/>
              <a:ext cx="45" cy="4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" name="Line 17"/>
            <p:cNvSpPr>
              <a:spLocks noChangeAspect="1" noChangeShapeType="1"/>
            </p:cNvSpPr>
            <p:nvPr/>
          </p:nvSpPr>
          <p:spPr bwMode="auto">
            <a:xfrm flipV="1">
              <a:off x="2426" y="3748"/>
              <a:ext cx="46" cy="4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grpSp>
          <p:nvGrpSpPr>
            <p:cNvPr id="38" name="Group 18"/>
            <p:cNvGrpSpPr>
              <a:grpSpLocks noChangeAspect="1"/>
            </p:cNvGrpSpPr>
            <p:nvPr/>
          </p:nvGrpSpPr>
          <p:grpSpPr bwMode="auto">
            <a:xfrm>
              <a:off x="1207" y="3390"/>
              <a:ext cx="1004" cy="935"/>
              <a:chOff x="1207" y="3390"/>
              <a:chExt cx="1004" cy="935"/>
            </a:xfrm>
          </p:grpSpPr>
          <p:sp>
            <p:nvSpPr>
              <p:cNvPr id="39" name="Arc 19"/>
              <p:cNvSpPr>
                <a:spLocks noChangeAspect="1"/>
              </p:cNvSpPr>
              <p:nvPr/>
            </p:nvSpPr>
            <p:spPr bwMode="auto">
              <a:xfrm rot="-3309256">
                <a:off x="1241" y="3356"/>
                <a:ext cx="935" cy="1004"/>
              </a:xfrm>
              <a:custGeom>
                <a:avLst/>
                <a:gdLst>
                  <a:gd name="T0" fmla="*/ 0 w 25282"/>
                  <a:gd name="T1" fmla="*/ 0 h 26810"/>
                  <a:gd name="T2" fmla="*/ 0 w 25282"/>
                  <a:gd name="T3" fmla="*/ 0 h 26810"/>
                  <a:gd name="T4" fmla="*/ 0 w 25282"/>
                  <a:gd name="T5" fmla="*/ 0 h 26810"/>
                  <a:gd name="T6" fmla="*/ 0 60000 65536"/>
                  <a:gd name="T7" fmla="*/ 0 60000 65536"/>
                  <a:gd name="T8" fmla="*/ 0 60000 65536"/>
                  <a:gd name="T9" fmla="*/ 0 w 25282"/>
                  <a:gd name="T10" fmla="*/ 0 h 26810"/>
                  <a:gd name="T11" fmla="*/ 25282 w 25282"/>
                  <a:gd name="T12" fmla="*/ 26810 h 268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282" h="26810" fill="none" extrusionOk="0">
                    <a:moveTo>
                      <a:pt x="0" y="316"/>
                    </a:moveTo>
                    <a:cubicBezTo>
                      <a:pt x="1216" y="105"/>
                      <a:pt x="2447" y="-1"/>
                      <a:pt x="3682" y="0"/>
                    </a:cubicBezTo>
                    <a:cubicBezTo>
                      <a:pt x="15611" y="0"/>
                      <a:pt x="25282" y="9670"/>
                      <a:pt x="25282" y="21600"/>
                    </a:cubicBezTo>
                    <a:cubicBezTo>
                      <a:pt x="25282" y="23356"/>
                      <a:pt x="25067" y="25105"/>
                      <a:pt x="24644" y="26810"/>
                    </a:cubicBezTo>
                  </a:path>
                  <a:path w="25282" h="26810" stroke="0" extrusionOk="0">
                    <a:moveTo>
                      <a:pt x="0" y="316"/>
                    </a:moveTo>
                    <a:cubicBezTo>
                      <a:pt x="1216" y="105"/>
                      <a:pt x="2447" y="-1"/>
                      <a:pt x="3682" y="0"/>
                    </a:cubicBezTo>
                    <a:cubicBezTo>
                      <a:pt x="15611" y="0"/>
                      <a:pt x="25282" y="9670"/>
                      <a:pt x="25282" y="21600"/>
                    </a:cubicBezTo>
                    <a:cubicBezTo>
                      <a:pt x="25282" y="23356"/>
                      <a:pt x="25067" y="25105"/>
                      <a:pt x="24644" y="26810"/>
                    </a:cubicBezTo>
                    <a:lnTo>
                      <a:pt x="3682" y="21600"/>
                    </a:lnTo>
                    <a:lnTo>
                      <a:pt x="0" y="316"/>
                    </a:lnTo>
                    <a:close/>
                  </a:path>
                </a:pathLst>
              </a:cu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0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1292" y="3793"/>
                <a:ext cx="7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Large inclusion</a:t>
                </a:r>
              </a:p>
            </p:txBody>
          </p:sp>
        </p:grpSp>
      </p:grpSp>
      <p:pic>
        <p:nvPicPr>
          <p:cNvPr id="41" name="Picture 21" descr="fig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038" y="3357856"/>
            <a:ext cx="17018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2" descr="ct_88_ctImage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975" y="3764256"/>
            <a:ext cx="2508250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 Box 23"/>
          <p:cNvSpPr txBox="1">
            <a:spLocks noChangeArrowheads="1"/>
          </p:cNvSpPr>
          <p:nvPr/>
        </p:nvSpPr>
        <p:spPr bwMode="auto">
          <a:xfrm>
            <a:off x="5967413" y="4520338"/>
            <a:ext cx="3109912" cy="21236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fr-FR" sz="2200" kern="0" dirty="0"/>
              <a:t>Multidirectional forging alone, even if including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upsetting is not enough to avoid the risk of leaks due to </a:t>
            </a:r>
            <a:r>
              <a:rPr kumimoji="0" lang="en-US" altLang="fr-FR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macroinclusions</a:t>
            </a:r>
            <a:r>
              <a:rPr kumimoji="0" lang="en-US" altLang="fr-FR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522288" y="6235993"/>
            <a:ext cx="2760662" cy="336550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fr-FR" sz="16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rPr>
              <a:t>Courtesy of Imbach /CH</a:t>
            </a:r>
          </a:p>
        </p:txBody>
      </p:sp>
      <p:grpSp>
        <p:nvGrpSpPr>
          <p:cNvPr id="45" name="Group 25"/>
          <p:cNvGrpSpPr>
            <a:grpSpLocks/>
          </p:cNvGrpSpPr>
          <p:nvPr/>
        </p:nvGrpSpPr>
        <p:grpSpPr bwMode="auto">
          <a:xfrm>
            <a:off x="436563" y="138406"/>
            <a:ext cx="5438775" cy="6411912"/>
            <a:chOff x="275" y="157"/>
            <a:chExt cx="3426" cy="4039"/>
          </a:xfrm>
        </p:grpSpPr>
        <p:pic>
          <p:nvPicPr>
            <p:cNvPr id="46" name="Picture 26" descr="interforge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" y="157"/>
              <a:ext cx="3426" cy="403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63500"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277" y="157"/>
              <a:ext cx="1947" cy="212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600" b="1" i="0" u="none" strike="noStrike" kern="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ahoma" panose="020B0604030504040204" pitchFamily="34" charset="0"/>
                </a:rPr>
                <a:t>Courtesy of Interforge /FR</a:t>
              </a:r>
            </a:p>
          </p:txBody>
        </p:sp>
      </p:grp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lang="en-US" altLang="en-US" dirty="0"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25131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43" grpId="0" animBg="1"/>
      <p:bldP spid="4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r>
              <a:rPr lang="en-US" dirty="0"/>
              <a:t>2.a Stainless steels, </a:t>
            </a:r>
            <a:r>
              <a:rPr lang="en-US" dirty="0" err="1"/>
              <a:t>macroinclusions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pic>
        <p:nvPicPr>
          <p:cNvPr id="48" name="Picture 2" descr="DSC0567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9" name="Text Box 3"/>
          <p:cNvSpPr txBox="1">
            <a:spLocks noChangeArrowheads="1"/>
          </p:cNvSpPr>
          <p:nvPr/>
        </p:nvSpPr>
        <p:spPr bwMode="auto">
          <a:xfrm>
            <a:off x="1367415" y="4837113"/>
            <a:ext cx="1856220" cy="344710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lIns="36000" tIns="137160" rIns="274320" bIns="137160" rtlCol="0" anchor="ctr" anchorCtr="0">
            <a:noAutofit/>
          </a:bodyPr>
          <a:lstStyle>
            <a:defPPr>
              <a:defRPr lang="en-US"/>
            </a:defPPr>
            <a:lvl1pPr marL="342900" indent="-216000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defRPr>
            </a:lvl1pPr>
          </a:lstStyle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10</a:t>
            </a:r>
            <a:r>
              <a:rPr kumimoji="0" lang="en-US" altLang="en-US" sz="2000" b="1" i="0" u="none" strike="noStrike" kern="0" cap="none" spc="0" normalizeH="0" baseline="3000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-5</a:t>
            </a: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en-US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torr</a:t>
            </a: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 l/s</a:t>
            </a:r>
          </a:p>
        </p:txBody>
      </p:sp>
      <p:pic>
        <p:nvPicPr>
          <p:cNvPr id="50" name="Picture 4" descr="CIMG207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25" y="4273550"/>
            <a:ext cx="3444875" cy="258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144463" y="6340475"/>
            <a:ext cx="2355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courtesy of A. Poncet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solidFill>
                  <a:schemeClr val="bg1"/>
                </a:solidFill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lang="en-US" altLang="en-US" dirty="0">
              <a:solidFill>
                <a:schemeClr val="bg1"/>
              </a:solidFill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181271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40" r="62"/>
          <a:stretch/>
        </p:blipFill>
        <p:spPr bwMode="auto">
          <a:xfrm>
            <a:off x="2003425" y="1636985"/>
            <a:ext cx="5133975" cy="4605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2489338" y="5096679"/>
            <a:ext cx="4293847" cy="34272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63500">
            <a:noFill/>
          </a:ln>
        </p:spPr>
        <p:txBody>
          <a:bodyPr vert="horz" lIns="36000" tIns="137160" rIns="274320" bIns="137160" rtlCol="0" anchor="ctr" anchorCtr="0">
            <a:noAutofit/>
          </a:bodyPr>
          <a:lstStyle/>
          <a:p>
            <a:pPr marL="126900" algn="ctr">
              <a:lnSpc>
                <a:spcPct val="80000"/>
              </a:lnSpc>
              <a:spcBef>
                <a:spcPts val="300"/>
              </a:spcBef>
            </a:pPr>
            <a:r>
              <a:rPr lang="fr-CH" alt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 </a:t>
            </a:r>
            <a:r>
              <a:rPr lang="fr-CH" altLang="fr-FR" sz="2000" dirty="0" err="1">
                <a:latin typeface="Calibri" pitchFamily="34" charset="0"/>
                <a:cs typeface="Arial" charset="0"/>
                <a:hlinkClick r:id="rId4"/>
              </a:rPr>
              <a:t>Spec</a:t>
            </a:r>
            <a:r>
              <a:rPr lang="fr-CH" altLang="fr-FR" sz="2000" dirty="0">
                <a:latin typeface="Calibri" pitchFamily="34" charset="0"/>
                <a:cs typeface="Arial" charset="0"/>
                <a:hlinkClick r:id="rId4"/>
              </a:rPr>
              <a:t>. N°1001_1.4429_316LN_blanks</a:t>
            </a:r>
            <a:endParaRPr lang="fr-CH" altLang="fr-FR" sz="2000" dirty="0">
              <a:latin typeface="Calibri" pitchFamily="34" charset="0"/>
              <a:cs typeface="Arial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r>
              <a:rPr lang="en-US" sz="3200" dirty="0"/>
              <a:t>2. Stainless steels, </a:t>
            </a:r>
            <a:r>
              <a:rPr lang="en-US" sz="3200" dirty="0" err="1"/>
              <a:t>macroinclusions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lang="en-US" altLang="en-US" dirty="0">
              <a:cs typeface="Ubuntu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662977"/>
            <a:ext cx="8903533" cy="3024435"/>
          </a:xfrm>
          <a:prstGeom prst="rect">
            <a:avLst/>
          </a:prstGeom>
        </p:spPr>
      </p:pic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369888" y="2857068"/>
            <a:ext cx="8605837" cy="1363662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fr-F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93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932749" y="78002"/>
            <a:ext cx="4078374" cy="811212"/>
          </a:xfrm>
        </p:spPr>
        <p:txBody>
          <a:bodyPr/>
          <a:lstStyle/>
          <a:p>
            <a:r>
              <a:rPr lang="en-US" sz="3200" dirty="0"/>
              <a:t>3. Steelmaking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lang="en-US" altLang="en-US" dirty="0">
              <a:cs typeface="Ubuntu Light"/>
            </a:endParaRPr>
          </a:p>
        </p:txBody>
      </p:sp>
      <p:pic>
        <p:nvPicPr>
          <p:cNvPr id="15" name="Picture 31" descr="refiningBreitenfeld_detai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39" y="986555"/>
            <a:ext cx="8293100" cy="5483225"/>
          </a:xfrm>
          <a:prstGeom prst="rect">
            <a:avLst/>
          </a:prstGeom>
          <a:noFill/>
          <a:ln w="0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35"/>
          <p:cNvGrpSpPr>
            <a:grpSpLocks/>
          </p:cNvGrpSpPr>
          <p:nvPr/>
        </p:nvGrpSpPr>
        <p:grpSpPr bwMode="auto">
          <a:xfrm>
            <a:off x="1908464" y="1348505"/>
            <a:ext cx="7004050" cy="1116013"/>
            <a:chOff x="1025" y="676"/>
            <a:chExt cx="4412" cy="703"/>
          </a:xfrm>
        </p:grpSpPr>
        <p:sp>
          <p:nvSpPr>
            <p:cNvPr id="18" name="Line 32"/>
            <p:cNvSpPr>
              <a:spLocks noChangeShapeType="1"/>
            </p:cNvSpPr>
            <p:nvPr/>
          </p:nvSpPr>
          <p:spPr bwMode="auto">
            <a:xfrm>
              <a:off x="2090" y="1028"/>
              <a:ext cx="52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9" name="Text Box 33"/>
            <p:cNvSpPr txBox="1">
              <a:spLocks noChangeArrowheads="1"/>
            </p:cNvSpPr>
            <p:nvPr/>
          </p:nvSpPr>
          <p:spPr bwMode="auto">
            <a:xfrm>
              <a:off x="2628" y="676"/>
              <a:ext cx="2809" cy="70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r>
                <a:rPr lang="en-GB" altLang="en-US" sz="2800">
                  <a:solidFill>
                    <a:srgbClr val="FFFFFF"/>
                  </a:solidFill>
                  <a:latin typeface="Tahoma" panose="020B0604030504040204" pitchFamily="34" charset="0"/>
                </a:rPr>
                <a:t>Electrical Arc Furnace: functions solely as a melt-down unit</a:t>
              </a:r>
            </a:p>
          </p:txBody>
        </p:sp>
        <p:sp>
          <p:nvSpPr>
            <p:cNvPr id="20" name="Rectangle 34"/>
            <p:cNvSpPr>
              <a:spLocks noChangeArrowheads="1"/>
            </p:cNvSpPr>
            <p:nvPr/>
          </p:nvSpPr>
          <p:spPr bwMode="auto">
            <a:xfrm>
              <a:off x="1025" y="897"/>
              <a:ext cx="254" cy="242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21" name="Group 41"/>
          <p:cNvGrpSpPr>
            <a:grpSpLocks/>
          </p:cNvGrpSpPr>
          <p:nvPr/>
        </p:nvGrpSpPr>
        <p:grpSpPr bwMode="auto">
          <a:xfrm>
            <a:off x="3605501" y="2289893"/>
            <a:ext cx="5313363" cy="774700"/>
            <a:chOff x="2093" y="1269"/>
            <a:chExt cx="3347" cy="488"/>
          </a:xfrm>
        </p:grpSpPr>
        <p:sp>
          <p:nvSpPr>
            <p:cNvPr id="22" name="Line 37"/>
            <p:cNvSpPr>
              <a:spLocks noChangeShapeType="1"/>
            </p:cNvSpPr>
            <p:nvPr/>
          </p:nvSpPr>
          <p:spPr bwMode="auto">
            <a:xfrm>
              <a:off x="2093" y="1507"/>
              <a:ext cx="52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3" name="Text Box 38"/>
            <p:cNvSpPr txBox="1">
              <a:spLocks noChangeArrowheads="1"/>
            </p:cNvSpPr>
            <p:nvPr/>
          </p:nvSpPr>
          <p:spPr bwMode="auto">
            <a:xfrm>
              <a:off x="2631" y="1269"/>
              <a:ext cx="2809" cy="4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r>
                <a:rPr lang="en-GB" altLang="en-US" sz="2800">
                  <a:solidFill>
                    <a:srgbClr val="FFFFFF"/>
                  </a:solidFill>
                  <a:latin typeface="Tahoma" panose="020B0604030504040204" pitchFamily="34" charset="0"/>
                </a:rPr>
                <a:t>Tapped as free as possible of slag into the ladle</a:t>
              </a:r>
            </a:p>
          </p:txBody>
        </p:sp>
      </p:grpSp>
      <p:grpSp>
        <p:nvGrpSpPr>
          <p:cNvPr id="28" name="Group 46"/>
          <p:cNvGrpSpPr>
            <a:grpSpLocks/>
          </p:cNvGrpSpPr>
          <p:nvPr/>
        </p:nvGrpSpPr>
        <p:grpSpPr bwMode="auto">
          <a:xfrm>
            <a:off x="3372139" y="3593230"/>
            <a:ext cx="5538787" cy="2505075"/>
            <a:chOff x="1429" y="2081"/>
            <a:chExt cx="4012" cy="1578"/>
          </a:xfrm>
        </p:grpSpPr>
        <p:sp>
          <p:nvSpPr>
            <p:cNvPr id="29" name="Rectangle 47"/>
            <p:cNvSpPr>
              <a:spLocks noChangeArrowheads="1"/>
            </p:cNvSpPr>
            <p:nvPr/>
          </p:nvSpPr>
          <p:spPr bwMode="auto">
            <a:xfrm>
              <a:off x="1429" y="2185"/>
              <a:ext cx="254" cy="242"/>
            </a:xfrm>
            <a:prstGeom prst="rect">
              <a:avLst/>
            </a:prstGeom>
            <a:noFill/>
            <a:ln w="28575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defRPr/>
              </a:pPr>
              <a:endParaRPr lang="en-GB" sz="2800" kern="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0" name="Line 48"/>
            <p:cNvSpPr>
              <a:spLocks noChangeShapeType="1"/>
            </p:cNvSpPr>
            <p:nvPr/>
          </p:nvSpPr>
          <p:spPr bwMode="auto">
            <a:xfrm>
              <a:off x="1726" y="2319"/>
              <a:ext cx="890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defRPr/>
              </a:pPr>
              <a:endParaRPr lang="en-GB" sz="2800" kern="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1" name="Text Box 49"/>
            <p:cNvSpPr txBox="1">
              <a:spLocks noChangeArrowheads="1"/>
            </p:cNvSpPr>
            <p:nvPr/>
          </p:nvSpPr>
          <p:spPr bwMode="auto">
            <a:xfrm>
              <a:off x="2632" y="2081"/>
              <a:ext cx="2809" cy="1578"/>
            </a:xfrm>
            <a:prstGeom prst="rect">
              <a:avLst/>
            </a:prstGeom>
            <a:solidFill>
              <a:srgbClr val="008000"/>
            </a:solidFill>
            <a:ln w="28575" algn="ctr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defRPr/>
              </a:pPr>
              <a:r>
                <a:rPr lang="en-GB" altLang="en-US" sz="2800" kern="0" dirty="0">
                  <a:solidFill>
                    <a:srgbClr val="FFFFFF"/>
                  </a:solidFill>
                  <a:latin typeface="Tahoma" panose="020B0604030504040204" pitchFamily="34" charset="0"/>
                </a:rPr>
                <a:t>Pure gaseous </a:t>
              </a:r>
              <a:r>
                <a:rPr lang="en-GB" altLang="en-US" sz="2800" kern="0" dirty="0" err="1">
                  <a:solidFill>
                    <a:srgbClr val="FFFFFF"/>
                  </a:solidFill>
                  <a:latin typeface="Tahoma" panose="020B0604030504040204" pitchFamily="34" charset="0"/>
                </a:rPr>
                <a:t>oxigen</a:t>
              </a:r>
              <a:r>
                <a:rPr lang="en-GB" altLang="en-US" sz="2800" kern="0" dirty="0">
                  <a:solidFill>
                    <a:srgbClr val="FFFFFF"/>
                  </a:solidFill>
                  <a:latin typeface="Tahoma" panose="020B0604030504040204" pitchFamily="34" charset="0"/>
                </a:rPr>
                <a:t> blown onto the metal; C down to 0.015 % before Cr losses begin; </a:t>
              </a:r>
              <a:r>
                <a:rPr lang="en-GB" altLang="en-US" sz="2800" dirty="0">
                  <a:solidFill>
                    <a:srgbClr val="FFFFFF"/>
                  </a:solidFill>
                  <a:latin typeface="Tahoma" panose="020B0604030504040204" pitchFamily="34" charset="0"/>
                </a:rPr>
                <a:t>removal of Non-Metallic Inclusions (NMI)</a:t>
              </a:r>
              <a:endParaRPr lang="en-GB" altLang="en-US" sz="2800" kern="0" dirty="0">
                <a:solidFill>
                  <a:srgbClr val="FFFFFF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32" name="Text Box 40"/>
          <p:cNvSpPr txBox="1">
            <a:spLocks noChangeArrowheads="1"/>
          </p:cNvSpPr>
          <p:nvPr/>
        </p:nvSpPr>
        <p:spPr bwMode="auto">
          <a:xfrm>
            <a:off x="4459576" y="1173880"/>
            <a:ext cx="4459288" cy="128746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2800">
                <a:solidFill>
                  <a:srgbClr val="FFFFFF"/>
                </a:solidFill>
                <a:latin typeface="Tahoma" panose="020B0604030504040204" pitchFamily="34" charset="0"/>
              </a:rPr>
              <a:t>C </a:t>
            </a:r>
            <a:r>
              <a:rPr lang="en-GB" altLang="en-US" sz="2800">
                <a:solidFill>
                  <a:srgbClr val="FFFFFF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</a:t>
            </a: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2800">
                <a:solidFill>
                  <a:srgbClr val="FFFFFF"/>
                </a:solidFill>
                <a:latin typeface="Tahoma" panose="020B0604030504040204" pitchFamily="34" charset="0"/>
              </a:rPr>
              <a:t>P </a:t>
            </a:r>
            <a:r>
              <a:rPr lang="en-GB" altLang="en-US" sz="2800">
                <a:solidFill>
                  <a:srgbClr val="FFFFFF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</a:t>
            </a: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2800">
                <a:solidFill>
                  <a:srgbClr val="FFFFFF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(to a limited extent)</a:t>
            </a:r>
            <a:endParaRPr lang="en-GB" altLang="en-US" sz="2800" b="1">
              <a:solidFill>
                <a:srgbClr val="292929"/>
              </a:solidFill>
              <a:latin typeface="Tahoma" panose="020B0604030504040204" pitchFamily="34" charset="0"/>
              <a:sym typeface="Symbol" panose="05050102010706020507" pitchFamily="18" charset="2"/>
            </a:endParaRPr>
          </a:p>
        </p:txBody>
      </p:sp>
      <p:pic>
        <p:nvPicPr>
          <p:cNvPr id="33" name="Picture 50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76" y="430930"/>
            <a:ext cx="4010025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12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lang="en-US" altLang="en-US" dirty="0">
              <a:cs typeface="Ubuntu Light"/>
            </a:endParaRPr>
          </a:p>
        </p:txBody>
      </p:sp>
      <p:grpSp>
        <p:nvGrpSpPr>
          <p:cNvPr id="10" name="Group 20"/>
          <p:cNvGrpSpPr>
            <a:grpSpLocks/>
          </p:cNvGrpSpPr>
          <p:nvPr/>
        </p:nvGrpSpPr>
        <p:grpSpPr bwMode="auto">
          <a:xfrm>
            <a:off x="887995" y="64802"/>
            <a:ext cx="6978650" cy="6527800"/>
            <a:chOff x="635" y="163"/>
            <a:chExt cx="4396" cy="4112"/>
          </a:xfrm>
        </p:grpSpPr>
        <p:pic>
          <p:nvPicPr>
            <p:cNvPr id="12" name="Picture 21" descr="ladle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77" y="21"/>
              <a:ext cx="4112" cy="4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677" y="210"/>
              <a:ext cx="1628" cy="57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fr-FR" kern="0" dirty="0">
                  <a:solidFill>
                    <a:srgbClr val="080808"/>
                  </a:solidFill>
                  <a:latin typeface="Tahoma" panose="020B0604030504040204" pitchFamily="34" charset="0"/>
                </a:rPr>
                <a:t>A. Choudhury: Vacuum Metallurgy, ASM Int., USA, (1990)</a:t>
              </a:r>
              <a:endParaRPr lang="en-US" altLang="fr-FR" sz="2800" kern="0" dirty="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14" name="Oval 23"/>
          <p:cNvSpPr>
            <a:spLocks noChangeArrowheads="1"/>
          </p:cNvSpPr>
          <p:nvPr/>
        </p:nvSpPr>
        <p:spPr bwMode="auto">
          <a:xfrm>
            <a:off x="4155355" y="2717224"/>
            <a:ext cx="1149350" cy="41592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5661890" y="233363"/>
            <a:ext cx="3482109" cy="811212"/>
          </a:xfrm>
        </p:spPr>
        <p:txBody>
          <a:bodyPr/>
          <a:lstStyle/>
          <a:p>
            <a:pPr algn="r"/>
            <a:r>
              <a:rPr lang="en-US" dirty="0">
                <a:solidFill>
                  <a:schemeClr val="tx1">
                    <a:lumMod val="75000"/>
                  </a:schemeClr>
                </a:solidFill>
                <a:ea typeface="ＭＳ Ｐゴシック" charset="0"/>
                <a:cs typeface="Ubuntu" charset="0"/>
              </a:rPr>
              <a:t>3. Steelmaking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60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lang="en-US" altLang="en-US" dirty="0">
              <a:cs typeface="Ubuntu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751"/>
            <a:ext cx="8226425" cy="811212"/>
          </a:xfrm>
        </p:spPr>
        <p:txBody>
          <a:bodyPr/>
          <a:lstStyle/>
          <a:p>
            <a:r>
              <a:rPr lang="en-GB" dirty="0"/>
              <a:t>3. Steelmaking, stainless steel</a:t>
            </a:r>
            <a:endParaRPr lang="en-US" dirty="0"/>
          </a:p>
        </p:txBody>
      </p:sp>
      <p:pic>
        <p:nvPicPr>
          <p:cNvPr id="34" name="Picture 2" descr="refiningBreitenfeld_detai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971286"/>
            <a:ext cx="8293100" cy="5483225"/>
          </a:xfrm>
          <a:prstGeom prst="rect">
            <a:avLst/>
          </a:prstGeom>
          <a:noFill/>
          <a:ln w="0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20"/>
          <p:cNvSpPr>
            <a:spLocks noChangeArrowheads="1"/>
          </p:cNvSpPr>
          <p:nvPr/>
        </p:nvSpPr>
        <p:spPr bwMode="auto">
          <a:xfrm>
            <a:off x="6262688" y="5581386"/>
            <a:ext cx="700087" cy="563563"/>
          </a:xfrm>
          <a:prstGeom prst="rect">
            <a:avLst/>
          </a:prstGeom>
          <a:noFill/>
          <a:ln w="28575" algn="ctr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defRPr/>
            </a:pPr>
            <a:endParaRPr lang="en-GB" sz="2800" kern="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36" name="Line 21"/>
          <p:cNvSpPr>
            <a:spLocks noChangeShapeType="1"/>
          </p:cNvSpPr>
          <p:nvPr/>
        </p:nvSpPr>
        <p:spPr bwMode="auto">
          <a:xfrm>
            <a:off x="3643313" y="5802049"/>
            <a:ext cx="2605087" cy="9525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defRPr/>
            </a:pPr>
            <a:endParaRPr lang="en-GB" sz="2800" kern="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pic>
        <p:nvPicPr>
          <p:cNvPr id="37" name="Picture 24" descr="PESR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135" b="39885"/>
          <a:stretch/>
        </p:blipFill>
        <p:spPr bwMode="auto">
          <a:xfrm>
            <a:off x="138113" y="987365"/>
            <a:ext cx="5220100" cy="4003380"/>
          </a:xfrm>
          <a:prstGeom prst="rect">
            <a:avLst/>
          </a:prstGeom>
          <a:noFill/>
          <a:ln w="22225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Line 21"/>
          <p:cNvSpPr>
            <a:spLocks noChangeShapeType="1"/>
          </p:cNvSpPr>
          <p:nvPr/>
        </p:nvSpPr>
        <p:spPr bwMode="auto">
          <a:xfrm>
            <a:off x="5358213" y="4998278"/>
            <a:ext cx="904475" cy="583108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defRPr/>
            </a:pPr>
            <a:endParaRPr lang="en-GB" sz="2800" kern="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3277411" y="1112757"/>
            <a:ext cx="1800493" cy="246221"/>
          </a:xfrm>
          <a:prstGeom prst="rect">
            <a:avLst/>
          </a:prstGeom>
          <a:solidFill>
            <a:srgbClr val="BBC0AC">
              <a:alpha val="2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Courtesy of </a:t>
            </a:r>
            <a:r>
              <a:rPr kumimoji="0" lang="en-US" altLang="en-US" sz="1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Böhler</a:t>
            </a:r>
            <a:r>
              <a:rPr kumimoji="0" lang="en-US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en-US" sz="1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Edelstahl</a:t>
            </a:r>
            <a:endParaRPr kumimoji="0" lang="en-US" alt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768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Steelmaking, stainless steel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492557" cy="4119418"/>
          </a:xfrm>
          <a:prstGeom prst="rect">
            <a:avLst/>
          </a:prstGeom>
          <a:ln w="19050">
            <a:solidFill>
              <a:sysClr val="window" lastClr="FFFFFF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5627026" y="0"/>
            <a:ext cx="3516974" cy="2492990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lIns="36000" tIns="137160" rIns="274320" bIns="137160" rtlCol="0" anchor="ctr" anchorCtr="0">
            <a:spAutoFit/>
          </a:bodyPr>
          <a:lstStyle/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Courtesy of 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Forgiatura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Vienna /IT</a:t>
            </a:r>
            <a:b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</a:b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Max. ingot weight/capacity: 250 t </a:t>
            </a:r>
            <a:b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</a:b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Two furnace heads, electrode exchange, protective gas hood, fully coaxial design;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biggest ESR plant worldwide in operation</a:t>
            </a:r>
          </a:p>
        </p:txBody>
      </p:sp>
      <p:pic>
        <p:nvPicPr>
          <p:cNvPr id="15" name="Picture 8" descr="Breit_ES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665" y="2710151"/>
            <a:ext cx="4054335" cy="4147849"/>
          </a:xfrm>
          <a:prstGeom prst="rect">
            <a:avLst/>
          </a:prstGeom>
          <a:ln w="19050">
            <a:solidFill>
              <a:sysClr val="window" lastClr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1352789" y="4818980"/>
            <a:ext cx="3705704" cy="2039020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/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Courtesy of </a:t>
            </a:r>
            <a:r>
              <a:rPr kumimoji="0" lang="en-GB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Breitenfeld</a:t>
            </a: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en-GB" alt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Edelstahl</a:t>
            </a: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/AT. </a:t>
            </a:r>
          </a:p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Electrodes of diam. 500 mm, 750 mm, 1000 mm, 1200 mm, respectively, up to a length of 4 m and a weight of 35 t. Annual capacity is 250 000 t.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2" y="3230346"/>
            <a:ext cx="9144001" cy="1015663"/>
          </a:xfrm>
          <a:prstGeom prst="rect">
            <a:avLst/>
          </a:prstGeom>
          <a:solidFill>
            <a:sysClr val="window" lastClr="FFFFFF">
              <a:alpha val="76000"/>
            </a:sysClr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/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The additional cost of ESR ingots is in the order of 1 EUR/kg (Minutes of the visit to Company A on 27 January 2015, ITER CS Lower 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Keyblock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Material Progress Meeting)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13750" y="6492875"/>
            <a:ext cx="730250" cy="365125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solidFill>
                  <a:schemeClr val="bg1"/>
                </a:solidFill>
                <a:cs typeface="Ubuntu Light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lang="en-US" altLang="en-US" dirty="0">
              <a:solidFill>
                <a:schemeClr val="bg1"/>
              </a:solidFill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203755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382" y="108910"/>
            <a:ext cx="8862075" cy="81121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sz="3200" dirty="0"/>
              <a:t>4. Stainless steels, precipitation and transformations, effect on properties</a:t>
            </a:r>
            <a:endParaRPr lang="en-US" sz="32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13750" y="6356350"/>
            <a:ext cx="730250" cy="365125"/>
          </a:xfrm>
        </p:spPr>
        <p:txBody>
          <a:bodyPr vert="horz" lIns="91440" tIns="45720" rIns="91440" bIns="45720" rtlCol="0" anchor="ctr"/>
          <a:lstStyle/>
          <a:p>
            <a:fld id="{823030DB-02C9-4BFB-8423-5E4F6A7FC378}" type="slidenum">
              <a:rPr lang="en-US" altLang="en-US">
                <a:latin typeface="Corbel"/>
                <a:cs typeface="Ubuntu Light"/>
              </a:rPr>
              <a:pPr/>
              <a:t>29</a:t>
            </a:fld>
            <a:endParaRPr lang="en-US" altLang="en-US" dirty="0">
              <a:latin typeface="Corbel"/>
              <a:cs typeface="Ubuntu Light"/>
            </a:endParaRPr>
          </a:p>
        </p:txBody>
      </p: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1295400" y="786119"/>
            <a:ext cx="7848600" cy="5292725"/>
            <a:chOff x="532" y="615"/>
            <a:chExt cx="4944" cy="3334"/>
          </a:xfrm>
        </p:grpSpPr>
        <p:pic>
          <p:nvPicPr>
            <p:cNvPr id="18" name="Picture 9" descr="DeLo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000">
              <a:off x="576" y="703"/>
              <a:ext cx="4833" cy="3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532" y="620"/>
              <a:ext cx="56" cy="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20" name="Rectangle 11"/>
            <p:cNvSpPr>
              <a:spLocks noChangeArrowheads="1"/>
            </p:cNvSpPr>
            <p:nvPr/>
          </p:nvSpPr>
          <p:spPr bwMode="auto">
            <a:xfrm>
              <a:off x="5384" y="685"/>
              <a:ext cx="56" cy="3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 rot="-5400000">
              <a:off x="2932" y="1417"/>
              <a:ext cx="138" cy="4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 rot="-5400000">
              <a:off x="2953" y="-1771"/>
              <a:ext cx="138" cy="4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</p:grpSp>
      <p:grpSp>
        <p:nvGrpSpPr>
          <p:cNvPr id="23" name="Group 20"/>
          <p:cNvGrpSpPr>
            <a:grpSpLocks/>
          </p:cNvGrpSpPr>
          <p:nvPr/>
        </p:nvGrpSpPr>
        <p:grpSpPr bwMode="auto">
          <a:xfrm>
            <a:off x="998538" y="1016306"/>
            <a:ext cx="884237" cy="2738438"/>
            <a:chOff x="345" y="760"/>
            <a:chExt cx="557" cy="1725"/>
          </a:xfrm>
        </p:grpSpPr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 rot="-5400000">
              <a:off x="-147" y="1719"/>
              <a:ext cx="1258" cy="2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g</a:t>
              </a:r>
              <a:r>
                <a:rPr kumimoji="0" lang="en-GB" alt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Tahoma" panose="020B0604030504040204" pitchFamily="34" charset="0"/>
                </a:rPr>
                <a:t>-stabilizers</a:t>
              </a:r>
            </a:p>
          </p:txBody>
        </p:sp>
        <p:sp>
          <p:nvSpPr>
            <p:cNvPr id="25" name="Oval 16"/>
            <p:cNvSpPr>
              <a:spLocks noChangeArrowheads="1"/>
            </p:cNvSpPr>
            <p:nvPr/>
          </p:nvSpPr>
          <p:spPr bwMode="auto">
            <a:xfrm>
              <a:off x="603" y="2277"/>
              <a:ext cx="258" cy="164"/>
            </a:xfrm>
            <a:prstGeom prst="ellipse">
              <a:avLst/>
            </a:prstGeom>
            <a:noFill/>
            <a:ln w="28575" algn="ctr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26" name="Oval 17"/>
            <p:cNvSpPr>
              <a:spLocks noChangeArrowheads="1"/>
            </p:cNvSpPr>
            <p:nvPr/>
          </p:nvSpPr>
          <p:spPr bwMode="auto">
            <a:xfrm>
              <a:off x="613" y="1782"/>
              <a:ext cx="258" cy="164"/>
            </a:xfrm>
            <a:prstGeom prst="ellipse">
              <a:avLst/>
            </a:prstGeom>
            <a:noFill/>
            <a:ln w="28575" algn="ctr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27" name="Oval 18"/>
            <p:cNvSpPr>
              <a:spLocks noChangeArrowheads="1"/>
            </p:cNvSpPr>
            <p:nvPr/>
          </p:nvSpPr>
          <p:spPr bwMode="auto">
            <a:xfrm>
              <a:off x="617" y="1309"/>
              <a:ext cx="258" cy="164"/>
            </a:xfrm>
            <a:prstGeom prst="ellipse">
              <a:avLst/>
            </a:prstGeom>
            <a:noFill/>
            <a:ln w="28575" algn="ctr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28" name="Oval 19"/>
            <p:cNvSpPr>
              <a:spLocks noChangeArrowheads="1"/>
            </p:cNvSpPr>
            <p:nvPr/>
          </p:nvSpPr>
          <p:spPr bwMode="auto">
            <a:xfrm>
              <a:off x="644" y="760"/>
              <a:ext cx="258" cy="213"/>
            </a:xfrm>
            <a:prstGeom prst="ellipse">
              <a:avLst/>
            </a:prstGeom>
            <a:noFill/>
            <a:ln w="28575" algn="ctr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</p:grpSp>
      <p:grpSp>
        <p:nvGrpSpPr>
          <p:cNvPr id="29" name="Group 29"/>
          <p:cNvGrpSpPr>
            <a:grpSpLocks/>
          </p:cNvGrpSpPr>
          <p:nvPr/>
        </p:nvGrpSpPr>
        <p:grpSpPr bwMode="auto">
          <a:xfrm>
            <a:off x="4559300" y="5510523"/>
            <a:ext cx="2744788" cy="773113"/>
            <a:chOff x="2588" y="3591"/>
            <a:chExt cx="1729" cy="487"/>
          </a:xfrm>
        </p:grpSpPr>
        <p:sp>
          <p:nvSpPr>
            <p:cNvPr id="30" name="Text Box 24"/>
            <p:cNvSpPr txBox="1">
              <a:spLocks noChangeArrowheads="1"/>
            </p:cNvSpPr>
            <p:nvPr/>
          </p:nvSpPr>
          <p:spPr bwMode="auto">
            <a:xfrm>
              <a:off x="2712" y="3803"/>
              <a:ext cx="1377" cy="2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d</a:t>
              </a:r>
              <a:r>
                <a:rPr kumimoji="0" lang="en-GB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anose="020B0604030504040204" pitchFamily="34" charset="0"/>
                </a:rPr>
                <a:t>-stabilizers</a:t>
              </a:r>
            </a:p>
          </p:txBody>
        </p:sp>
        <p:sp>
          <p:nvSpPr>
            <p:cNvPr id="31" name="Oval 25"/>
            <p:cNvSpPr>
              <a:spLocks noChangeArrowheads="1"/>
            </p:cNvSpPr>
            <p:nvPr/>
          </p:nvSpPr>
          <p:spPr bwMode="auto">
            <a:xfrm rot="5400000">
              <a:off x="2541" y="3638"/>
              <a:ext cx="258" cy="16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32" name="Oval 26"/>
            <p:cNvSpPr>
              <a:spLocks noChangeArrowheads="1"/>
            </p:cNvSpPr>
            <p:nvPr/>
          </p:nvSpPr>
          <p:spPr bwMode="auto">
            <a:xfrm rot="5400000">
              <a:off x="2885" y="3625"/>
              <a:ext cx="258" cy="190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33" name="Oval 27"/>
            <p:cNvSpPr>
              <a:spLocks noChangeArrowheads="1"/>
            </p:cNvSpPr>
            <p:nvPr/>
          </p:nvSpPr>
          <p:spPr bwMode="auto">
            <a:xfrm rot="5400000">
              <a:off x="3466" y="3638"/>
              <a:ext cx="258" cy="16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34" name="Oval 28"/>
            <p:cNvSpPr>
              <a:spLocks noChangeArrowheads="1"/>
            </p:cNvSpPr>
            <p:nvPr/>
          </p:nvSpPr>
          <p:spPr bwMode="auto">
            <a:xfrm rot="5400000">
              <a:off x="4082" y="3613"/>
              <a:ext cx="258" cy="213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GB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</p:grpSp>
      <p:grpSp>
        <p:nvGrpSpPr>
          <p:cNvPr id="35" name="Group 37"/>
          <p:cNvGrpSpPr>
            <a:grpSpLocks/>
          </p:cNvGrpSpPr>
          <p:nvPr/>
        </p:nvGrpSpPr>
        <p:grpSpPr bwMode="auto">
          <a:xfrm>
            <a:off x="3502025" y="905181"/>
            <a:ext cx="2424113" cy="1743075"/>
            <a:chOff x="1922" y="690"/>
            <a:chExt cx="1527" cy="1098"/>
          </a:xfrm>
        </p:grpSpPr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1922" y="690"/>
              <a:ext cx="1527" cy="1098"/>
            </a:xfrm>
            <a:prstGeom prst="rect">
              <a:avLst/>
            </a:prstGeom>
            <a:solidFill>
              <a:srgbClr val="FF0000">
                <a:alpha val="53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endParaRPr lang="en-GB" sz="280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7" name="Text Box 36"/>
            <p:cNvSpPr txBox="1">
              <a:spLocks noChangeArrowheads="1"/>
            </p:cNvSpPr>
            <p:nvPr/>
          </p:nvSpPr>
          <p:spPr bwMode="auto">
            <a:xfrm>
              <a:off x="2004" y="697"/>
              <a:ext cx="1363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</a:pPr>
              <a:r>
                <a:rPr lang="en-GB" altLang="en-US" sz="2800">
                  <a:solidFill>
                    <a:srgbClr val="FFFFFF"/>
                  </a:solidFill>
                  <a:latin typeface="Tahoma" panose="020B0604030504040204" pitchFamily="34" charset="0"/>
                </a:rPr>
                <a:t>CERN 316LN</a:t>
              </a:r>
            </a:p>
          </p:txBody>
        </p: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327" y="2694232"/>
            <a:ext cx="4158000" cy="4161590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9" name="Text Box 38"/>
          <p:cNvSpPr txBox="1">
            <a:spLocks noChangeArrowheads="1"/>
          </p:cNvSpPr>
          <p:nvPr/>
        </p:nvSpPr>
        <p:spPr bwMode="auto">
          <a:xfrm rot="16200000">
            <a:off x="-695614" y="4419906"/>
            <a:ext cx="2163763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Tahoma" panose="020B0604030504040204" pitchFamily="34" charset="0"/>
              </a:rPr>
              <a:t>CERN 316LN</a:t>
            </a:r>
          </a:p>
        </p:txBody>
      </p:sp>
    </p:spTree>
    <p:extLst>
      <p:ext uri="{BB962C8B-B14F-4D97-AF65-F5344CB8AC3E}">
        <p14:creationId xmlns:p14="http://schemas.microsoft.com/office/powerpoint/2010/main" val="331532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1. Steels and stainless steel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3149600"/>
            <a:ext cx="2522538" cy="371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6" descr="Baratti_Populoni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4" y="1102050"/>
            <a:ext cx="4483583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749800" y="1102050"/>
            <a:ext cx="4394200" cy="7572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Remains of Etruscan furnaces, exploited from the end of the Iron Age (9</a:t>
            </a:r>
            <a:r>
              <a:rPr lang="en-US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8</a:t>
            </a:r>
            <a:r>
              <a:rPr lang="en-US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century BC) to the 1</a:t>
            </a:r>
            <a:r>
              <a:rPr lang="en-US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century BC</a:t>
            </a:r>
          </a:p>
        </p:txBody>
      </p:sp>
      <p:pic>
        <p:nvPicPr>
          <p:cNvPr id="11" name="Picture 11" descr="forni_fusori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2008188"/>
            <a:ext cx="1289050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Scorie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4122738"/>
            <a:ext cx="304006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Scorie5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350" y="4114800"/>
            <a:ext cx="3048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Scorie3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4114800"/>
            <a:ext cx="26955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Scori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4108450"/>
            <a:ext cx="3805238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021138" y="4106863"/>
            <a:ext cx="1457325" cy="8397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Residues, exploited until 1969…</a:t>
            </a:r>
          </a:p>
        </p:txBody>
      </p:sp>
      <p:pic>
        <p:nvPicPr>
          <p:cNvPr id="17" name="Picture 16" descr="Scorie4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88" y="1244600"/>
            <a:ext cx="4064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6103938" y="5486400"/>
            <a:ext cx="3040062" cy="1127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r>
              <a:rPr lang="en-US" sz="16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16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CO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3FeO + CO</a:t>
            </a:r>
            <a:r>
              <a:rPr lang="en-US" sz="16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2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FeO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CO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Fe + CO</a:t>
            </a:r>
            <a:r>
              <a:rPr lang="en-US" sz="16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2</a:t>
            </a:r>
          </a:p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FeO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C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Fe + CO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49365" y="137523"/>
            <a:ext cx="2783523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Berveglieri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R.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Valentini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La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Metallurgia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Italiana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June 2001, p. 49ff</a:t>
            </a:r>
          </a:p>
        </p:txBody>
      </p:sp>
    </p:spTree>
    <p:extLst>
      <p:ext uri="{BB962C8B-B14F-4D97-AF65-F5344CB8AC3E}">
        <p14:creationId xmlns:p14="http://schemas.microsoft.com/office/powerpoint/2010/main" val="161540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8" grpId="0"/>
      <p:bldP spid="18" grpId="1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13750" y="6356350"/>
            <a:ext cx="730250" cy="365125"/>
          </a:xfrm>
        </p:spPr>
        <p:txBody>
          <a:bodyPr vert="horz" lIns="91440" tIns="45720" rIns="91440" bIns="45720" rtlCol="0" anchor="ctr"/>
          <a:lstStyle/>
          <a:p>
            <a:fld id="{823030DB-02C9-4BFB-8423-5E4F6A7FC378}" type="slidenum">
              <a:rPr lang="en-US" altLang="en-US">
                <a:latin typeface="Corbel"/>
                <a:cs typeface="Ubuntu Light"/>
              </a:rPr>
              <a:pPr/>
              <a:t>30</a:t>
            </a:fld>
            <a:endParaRPr lang="en-US" altLang="en-US" dirty="0">
              <a:latin typeface="Corbel"/>
              <a:cs typeface="Ubuntu Light"/>
            </a:endParaRPr>
          </a:p>
        </p:txBody>
      </p:sp>
      <p:pic>
        <p:nvPicPr>
          <p:cNvPr id="12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1" y="789856"/>
            <a:ext cx="6683375" cy="505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 Box 30"/>
          <p:cNvSpPr txBox="1">
            <a:spLocks noChangeArrowheads="1"/>
          </p:cNvSpPr>
          <p:nvPr/>
        </p:nvSpPr>
        <p:spPr bwMode="auto">
          <a:xfrm>
            <a:off x="2208213" y="1034331"/>
            <a:ext cx="2432050" cy="873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en-US" sz="3200" b="1" i="0" u="none" strike="noStrike" kern="0" cap="none" spc="0" normalizeH="0" baseline="0" noProof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Symbol" panose="05050102010706020507" pitchFamily="18" charset="2"/>
              </a:rPr>
              <a:t>g-</a:t>
            </a:r>
            <a:r>
              <a:rPr kumimoji="0" lang="en-GB" altLang="en-US" sz="3200" b="0" i="0" u="none" strike="noStrike" kern="0" cap="none" spc="0" normalizeH="0" baseline="0" noProof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ahoma" panose="020B0604030504040204" pitchFamily="34" charset="0"/>
              </a:rPr>
              <a:t>primary solidification</a:t>
            </a:r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4870451" y="4939581"/>
            <a:ext cx="2432050" cy="873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</a:rPr>
              <a:t>d-</a:t>
            </a:r>
            <a:r>
              <a:rPr kumimoji="0" lang="en-GB" altLang="en-US" sz="32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</a:rPr>
              <a:t>primary solidification</a:t>
            </a:r>
          </a:p>
        </p:txBody>
      </p:sp>
      <p:sp>
        <p:nvSpPr>
          <p:cNvPr id="21" name="Line 32"/>
          <p:cNvSpPr>
            <a:spLocks noChangeShapeType="1"/>
          </p:cNvSpPr>
          <p:nvPr/>
        </p:nvSpPr>
        <p:spPr bwMode="auto">
          <a:xfrm flipV="1">
            <a:off x="4032251" y="2099543"/>
            <a:ext cx="0" cy="2967038"/>
          </a:xfrm>
          <a:prstGeom prst="line">
            <a:avLst/>
          </a:prstGeom>
          <a:noFill/>
          <a:ln w="38100" cap="rnd">
            <a:solidFill>
              <a:srgbClr val="008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22" name="Line 33"/>
          <p:cNvSpPr>
            <a:spLocks noChangeShapeType="1"/>
          </p:cNvSpPr>
          <p:nvPr/>
        </p:nvSpPr>
        <p:spPr bwMode="auto">
          <a:xfrm>
            <a:off x="2130426" y="4822106"/>
            <a:ext cx="2933700" cy="0"/>
          </a:xfrm>
          <a:prstGeom prst="line">
            <a:avLst/>
          </a:prstGeom>
          <a:noFill/>
          <a:ln w="12700">
            <a:solidFill>
              <a:srgbClr val="008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2319338" y="2513881"/>
            <a:ext cx="1911350" cy="676275"/>
          </a:xfrm>
          <a:prstGeom prst="rect">
            <a:avLst/>
          </a:prstGeom>
          <a:solidFill>
            <a:srgbClr val="FFFFFF">
              <a:alpha val="49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en-US" sz="2400" b="1" i="0" u="none" strike="noStrike" kern="0" cap="none" spc="0" normalizeH="0" baseline="0" noProof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ahoma" panose="020B0604030504040204" pitchFamily="34" charset="0"/>
              </a:rPr>
              <a:t>316LN end-covers</a:t>
            </a:r>
            <a:endParaRPr kumimoji="0" lang="en-GB" altLang="en-US" sz="2400" b="0" i="0" u="none" strike="noStrike" kern="0" cap="none" spc="0" normalizeH="0" baseline="0" noProof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pic>
        <p:nvPicPr>
          <p:cNvPr id="24" name="Picture 35" descr="image107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088" y="648568"/>
            <a:ext cx="4857750" cy="391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6" descr="image107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088" y="969243"/>
            <a:ext cx="4857750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129087" y="659051"/>
            <a:ext cx="44677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err="1">
                <a:solidFill>
                  <a:schemeClr val="bg1"/>
                </a:solidFill>
              </a:rPr>
              <a:t>Korinko</a:t>
            </a:r>
            <a:r>
              <a:rPr lang="en-GB" sz="1050" dirty="0">
                <a:solidFill>
                  <a:schemeClr val="bg1"/>
                </a:solidFill>
              </a:rPr>
              <a:t>, P.S. &amp; </a:t>
            </a:r>
            <a:r>
              <a:rPr lang="en-GB" sz="1050" dirty="0" err="1">
                <a:solidFill>
                  <a:schemeClr val="bg1"/>
                </a:solidFill>
              </a:rPr>
              <a:t>Malene</a:t>
            </a:r>
            <a:r>
              <a:rPr lang="en-GB" sz="1050" dirty="0">
                <a:solidFill>
                  <a:schemeClr val="bg1"/>
                </a:solidFill>
              </a:rPr>
              <a:t>, S.H. Practical Failure Analysis (2001) 1: 61. doi:10.1007/BF02715336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4" y="76776"/>
            <a:ext cx="5064848" cy="81121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sz="3200" dirty="0"/>
              <a:t>4. Stainless steels, precipitation</a:t>
            </a:r>
            <a:endParaRPr lang="en-US" sz="3200" dirty="0"/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1219201" y="5829404"/>
            <a:ext cx="7610475" cy="101874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/>
          <a:p>
            <a:pPr marL="126900" algn="ctr">
              <a:lnSpc>
                <a:spcPct val="80000"/>
              </a:lnSpc>
              <a:spcBef>
                <a:spcPts val="300"/>
              </a:spcBef>
            </a:pPr>
            <a:r>
              <a:rPr lang="en-GB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Schaeffler</a:t>
            </a:r>
            <a:r>
              <a:rPr lang="en-GB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 equivalent formulae for </a:t>
            </a:r>
            <a:r>
              <a:rPr lang="en-GB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Cr</a:t>
            </a:r>
            <a:r>
              <a:rPr lang="en-GB" altLang="en-US" b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eq</a:t>
            </a:r>
            <a:r>
              <a:rPr lang="en-GB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 and </a:t>
            </a:r>
            <a:r>
              <a:rPr lang="en-GB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Ni</a:t>
            </a:r>
            <a:r>
              <a:rPr lang="en-GB" altLang="en-US" b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eq</a:t>
            </a:r>
            <a:endParaRPr lang="en-GB" altLang="en-US" b="1" baseline="-25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Arial" charset="0"/>
            </a:endParaRPr>
          </a:p>
          <a:p>
            <a:pPr marL="126900" algn="ctr">
              <a:lnSpc>
                <a:spcPct val="80000"/>
              </a:lnSpc>
              <a:spcBef>
                <a:spcPts val="300"/>
              </a:spcBef>
            </a:pPr>
            <a:r>
              <a:rPr lang="en-GB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Cr</a:t>
            </a:r>
            <a:r>
              <a:rPr lang="en-GB" altLang="en-US" b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eq</a:t>
            </a:r>
            <a:r>
              <a:rPr lang="en-GB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 = Cr + 1.5Si + 1.37Mo</a:t>
            </a:r>
          </a:p>
          <a:p>
            <a:pPr marL="126900" algn="ctr">
              <a:lnSpc>
                <a:spcPct val="80000"/>
              </a:lnSpc>
              <a:spcBef>
                <a:spcPts val="300"/>
              </a:spcBef>
            </a:pPr>
            <a:r>
              <a:rPr lang="en-GB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Ni</a:t>
            </a:r>
            <a:r>
              <a:rPr lang="en-GB" altLang="en-US" b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eq</a:t>
            </a:r>
            <a:r>
              <a:rPr lang="en-GB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 = Ni + 0.31Mn + 22C + 14.2N</a:t>
            </a:r>
          </a:p>
        </p:txBody>
      </p:sp>
    </p:spTree>
    <p:extLst>
      <p:ext uri="{BB962C8B-B14F-4D97-AF65-F5344CB8AC3E}">
        <p14:creationId xmlns:p14="http://schemas.microsoft.com/office/powerpoint/2010/main" val="198882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9" grpId="2" animBg="1"/>
      <p:bldP spid="20" grpId="0" animBg="1"/>
      <p:bldP spid="20" grpId="1" animBg="1"/>
      <p:bldP spid="21" grpId="0" animBg="1"/>
      <p:bldP spid="22" grpId="0" animBg="1"/>
      <p:bldP spid="23" grpId="0" animBg="1"/>
      <p:bldP spid="2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338" y="838200"/>
            <a:ext cx="6683375" cy="505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4" y="76776"/>
            <a:ext cx="8641288" cy="811212"/>
          </a:xfrm>
        </p:spPr>
        <p:txBody>
          <a:bodyPr/>
          <a:lstStyle/>
          <a:p>
            <a:r>
              <a:rPr lang="en-GB" sz="3200" dirty="0"/>
              <a:t>4. Stainless steels, , </a:t>
            </a:r>
            <a:r>
              <a:rPr lang="en-GB" sz="3200" dirty="0">
                <a:sym typeface="Symbol" panose="05050102010706020507" pitchFamily="18" charset="2"/>
              </a:rPr>
              <a:t>-ferrite and </a:t>
            </a:r>
            <a:r>
              <a:rPr lang="en-GB" sz="3200" dirty="0"/>
              <a:t>solidification cracking</a:t>
            </a:r>
            <a:endParaRPr lang="en-US" sz="32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13750" y="6356350"/>
            <a:ext cx="730250" cy="365125"/>
          </a:xfrm>
        </p:spPr>
        <p:txBody>
          <a:bodyPr vert="horz" lIns="91440" tIns="45720" rIns="91440" bIns="45720" rtlCol="0" anchor="ctr"/>
          <a:lstStyle/>
          <a:p>
            <a:fld id="{823030DB-02C9-4BFB-8423-5E4F6A7FC378}" type="slidenum">
              <a:rPr lang="en-US" altLang="en-US">
                <a:latin typeface="Corbel"/>
                <a:cs typeface="Ubuntu Light"/>
              </a:rPr>
              <a:pPr/>
              <a:t>31</a:t>
            </a:fld>
            <a:endParaRPr lang="en-US" altLang="en-US" dirty="0">
              <a:latin typeface="Corbel"/>
              <a:cs typeface="Ubuntu Light"/>
            </a:endParaRPr>
          </a:p>
        </p:txBody>
      </p:sp>
      <p:sp>
        <p:nvSpPr>
          <p:cNvPr id="17" name="Line 3"/>
          <p:cNvSpPr>
            <a:spLocks noChangeShapeType="1"/>
          </p:cNvSpPr>
          <p:nvPr/>
        </p:nvSpPr>
        <p:spPr bwMode="auto">
          <a:xfrm flipV="1">
            <a:off x="163513" y="4227513"/>
            <a:ext cx="5934075" cy="933450"/>
          </a:xfrm>
          <a:prstGeom prst="line">
            <a:avLst/>
          </a:prstGeom>
          <a:noFill/>
          <a:ln w="38100">
            <a:pattFill prst="dkVert">
              <a:fgClr>
                <a:srgbClr val="008000"/>
              </a:fgClr>
              <a:bgClr>
                <a:srgbClr val="FF0000"/>
              </a:bgClr>
            </a:patt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27" name="Oval 4"/>
          <p:cNvSpPr>
            <a:spLocks noChangeArrowheads="1"/>
          </p:cNvSpPr>
          <p:nvPr/>
        </p:nvSpPr>
        <p:spPr bwMode="auto">
          <a:xfrm>
            <a:off x="330200" y="5016500"/>
            <a:ext cx="201613" cy="212725"/>
          </a:xfrm>
          <a:prstGeom prst="ellipse">
            <a:avLst/>
          </a:prstGeom>
          <a:solidFill>
            <a:srgbClr val="FFFFFF"/>
          </a:solidFill>
          <a:ln w="38100" algn="ctr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endParaRPr kumimoji="0" lang="en-GB" sz="2800" b="0" i="0" u="none" strike="noStrike" kern="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6102350" y="4103688"/>
            <a:ext cx="234950" cy="244475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GB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5360988" y="4572000"/>
            <a:ext cx="2735262" cy="749300"/>
          </a:xfrm>
          <a:prstGeom prst="rect">
            <a:avLst/>
          </a:prstGeom>
          <a:solidFill>
            <a:srgbClr val="FFFFFF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en-US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</a:rPr>
              <a:t>304L vacuum appl.</a:t>
            </a:r>
          </a:p>
          <a:p>
            <a:pPr marL="0" marR="0" lvl="0" indent="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en-US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</a:rPr>
              <a:t>(free machining)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436563" y="5534025"/>
            <a:ext cx="4159250" cy="7493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en-US" sz="2400" b="0" i="0" u="none" strike="noStrike" kern="0" cap="none" spc="0" normalizeH="0" baseline="0" noProof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ahoma" panose="020B0604030504040204" pitchFamily="34" charset="0"/>
              </a:rPr>
              <a:t>"mumetal", Ni80Mo0.5Mn0.5;</a:t>
            </a:r>
          </a:p>
          <a:p>
            <a:pPr marL="0" marR="0" lvl="0" indent="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en-US" sz="2400" b="0" i="0" u="none" strike="noStrike" kern="0" cap="none" spc="0" normalizeH="0" baseline="0" noProof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ahoma" panose="020B0604030504040204" pitchFamily="34" charset="0"/>
              </a:rPr>
              <a:t>S&lt;0.0005; P=0.003 (!)</a:t>
            </a:r>
          </a:p>
        </p:txBody>
      </p:sp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82563"/>
            <a:ext cx="4214813" cy="6478587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8" y="179388"/>
            <a:ext cx="4214812" cy="312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11" descr="Solidification-austenite_leakx10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5" y="2619375"/>
            <a:ext cx="5399088" cy="404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962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 vert="horz" lIns="91440" tIns="45720" rIns="91440" bIns="45720" rtlCol="0" anchor="ctr"/>
          <a:lstStyle/>
          <a:p>
            <a:pPr algn="r"/>
            <a:r>
              <a:rPr lang="en-US" dirty="0">
                <a:latin typeface="Corbel"/>
              </a:rPr>
              <a:t>S. Sgobba - </a:t>
            </a:r>
            <a:r>
              <a:rPr lang="en-GB" dirty="0">
                <a:latin typeface="Corbel"/>
              </a:rPr>
              <a:t>Steels &amp; Stainless Steels </a:t>
            </a:r>
            <a:endParaRPr lang="en-US" dirty="0">
              <a:latin typeface="Corbe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13750" y="6356350"/>
            <a:ext cx="730250" cy="365125"/>
          </a:xfrm>
        </p:spPr>
        <p:txBody>
          <a:bodyPr vert="horz" lIns="91440" tIns="45720" rIns="91440" bIns="45720" rtlCol="0" anchor="ctr"/>
          <a:lstStyle/>
          <a:p>
            <a:fld id="{823030DB-02C9-4BFB-8423-5E4F6A7FC378}" type="slidenum">
              <a:rPr lang="en-US" altLang="en-US">
                <a:latin typeface="Corbel"/>
                <a:cs typeface="Ubuntu Light"/>
              </a:rPr>
              <a:pPr/>
              <a:t>32</a:t>
            </a:fld>
            <a:endParaRPr lang="en-US" altLang="en-US" dirty="0">
              <a:latin typeface="Corbel"/>
              <a:cs typeface="Ubuntu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4" y="76776"/>
            <a:ext cx="8641288" cy="811212"/>
          </a:xfrm>
        </p:spPr>
        <p:txBody>
          <a:bodyPr/>
          <a:lstStyle/>
          <a:p>
            <a:r>
              <a:rPr lang="en-GB" sz="3200" dirty="0"/>
              <a:t>4. Stainless steels, </a:t>
            </a:r>
            <a:r>
              <a:rPr lang="en-GB" sz="3200" dirty="0">
                <a:sym typeface="Symbol" panose="05050102010706020507" pitchFamily="18" charset="2"/>
              </a:rPr>
              <a:t>-ferrite</a:t>
            </a:r>
            <a:endParaRPr lang="en-US" sz="3200" dirty="0"/>
          </a:p>
        </p:txBody>
      </p:sp>
      <p:pic>
        <p:nvPicPr>
          <p:cNvPr id="15" name="Picture 2" descr="correlation ferr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8433"/>
            <a:ext cx="9144000" cy="530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3205018" y="862313"/>
            <a:ext cx="5938982" cy="452240"/>
          </a:xfrm>
          <a:prstGeom prst="rect">
            <a:avLst/>
          </a:prstGeom>
          <a:solidFill>
            <a:srgbClr val="F5F5F5"/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/>
          <a:p>
            <a:pPr marL="126900" algn="r">
              <a:lnSpc>
                <a:spcPct val="80000"/>
              </a:lnSpc>
            </a:pPr>
            <a:r>
              <a:rPr lang="fr-FR" altLang="fr-F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S. Sgobba, C. </a:t>
            </a:r>
            <a:r>
              <a:rPr lang="fr-FR" altLang="fr-FR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Boudot</a:t>
            </a:r>
            <a:r>
              <a:rPr lang="fr-FR" altLang="fr-F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, Matériaux et Techniques 95, n°11-12, p. 23 (1997)</a:t>
            </a:r>
            <a:endParaRPr lang="en-US" altLang="fr-FR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625600" y="4920126"/>
            <a:ext cx="4699000" cy="830997"/>
            <a:chOff x="1625600" y="5163606"/>
            <a:chExt cx="4699000" cy="830997"/>
          </a:xfrm>
        </p:grpSpPr>
        <p:cxnSp>
          <p:nvCxnSpPr>
            <p:cNvPr id="20" name="Straight Connector 19"/>
            <p:cNvCxnSpPr/>
            <p:nvPr/>
          </p:nvCxnSpPr>
          <p:spPr>
            <a:xfrm flipV="1">
              <a:off x="1625600" y="5949950"/>
              <a:ext cx="4699000" cy="16739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3050309" y="5163606"/>
              <a:ext cx="327429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i="1" dirty="0">
                  <a:solidFill>
                    <a:srgbClr val="FF0000"/>
                  </a:solidFill>
                  <a:latin typeface="Verdana" panose="020B0604030504040204" pitchFamily="34" charset="0"/>
                </a:rPr>
                <a:t>µ</a:t>
              </a:r>
              <a:r>
                <a:rPr lang="en-GB" sz="1600" i="1" baseline="-25000" dirty="0">
                  <a:solidFill>
                    <a:srgbClr val="FF0000"/>
                  </a:solidFill>
                  <a:latin typeface="Verdana" panose="020B0604030504040204" pitchFamily="34" charset="0"/>
                </a:rPr>
                <a:t>r</a:t>
              </a:r>
              <a:r>
                <a:rPr lang="en-GB" sz="1600" baseline="-25000" dirty="0">
                  <a:solidFill>
                    <a:srgbClr val="FF0000"/>
                  </a:solidFill>
                  <a:latin typeface="Verdana" panose="020B0604030504040204" pitchFamily="34" charset="0"/>
                </a:rPr>
                <a:t> </a:t>
              </a:r>
              <a:r>
                <a:rPr lang="en-GB" sz="1600" dirty="0">
                  <a:solidFill>
                    <a:srgbClr val="FF0000"/>
                  </a:solidFill>
                  <a:latin typeface="Verdana" panose="020B0604030504040204" pitchFamily="34" charset="0"/>
                </a:rPr>
                <a:t>≤ 1.005; structure after solution annealing shall be completely austenitic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546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cmsexperiment.web.cern.ch/sites/cmsexperiment.web.cern.ch/files/cms_160312_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9054"/>
            <a:ext cx="5132717" cy="359845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 vert="horz" lIns="91440" tIns="45720" rIns="91440" bIns="45720" rtlCol="0" anchor="ctr"/>
          <a:lstStyle/>
          <a:p>
            <a:pPr algn="r"/>
            <a:r>
              <a:rPr lang="en-US" dirty="0">
                <a:latin typeface="Corbel"/>
              </a:rPr>
              <a:t>S. Sgobba - </a:t>
            </a:r>
            <a:r>
              <a:rPr lang="en-GB" dirty="0">
                <a:latin typeface="Corbel"/>
              </a:rPr>
              <a:t>Steels &amp; Stainless Steels </a:t>
            </a:r>
            <a:endParaRPr lang="en-US" dirty="0">
              <a:latin typeface="Corbe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13750" y="6356350"/>
            <a:ext cx="730250" cy="365125"/>
          </a:xfrm>
        </p:spPr>
        <p:txBody>
          <a:bodyPr vert="horz" lIns="91440" tIns="45720" rIns="91440" bIns="45720" rtlCol="0" anchor="ctr"/>
          <a:lstStyle/>
          <a:p>
            <a:fld id="{823030DB-02C9-4BFB-8423-5E4F6A7FC378}" type="slidenum">
              <a:rPr lang="en-US" altLang="en-US">
                <a:latin typeface="Corbel"/>
                <a:cs typeface="Ubuntu Light"/>
              </a:rPr>
              <a:pPr/>
              <a:t>33</a:t>
            </a:fld>
            <a:endParaRPr lang="en-US" altLang="en-US" dirty="0">
              <a:latin typeface="Corbel"/>
              <a:cs typeface="Ubuntu Light"/>
            </a:endParaRPr>
          </a:p>
        </p:txBody>
      </p:sp>
      <p:pic>
        <p:nvPicPr>
          <p:cNvPr id="16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26" y="3614367"/>
            <a:ext cx="4070972" cy="32380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17228" y="4728714"/>
            <a:ext cx="4987195" cy="21236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GB" sz="2000" kern="0" dirty="0">
                <a:latin typeface="Arial" panose="020B0604020202020204" pitchFamily="34" charset="0"/>
              </a:rPr>
              <a:t>564 t of stainless steel required for the CE-H cassettes, thickness 45 </a:t>
            </a:r>
            <a:r>
              <a:rPr lang="en-GB" sz="2000" kern="0" dirty="0">
                <a:latin typeface="Arial" panose="020B0604020202020204" pitchFamily="34" charset="0"/>
                <a:sym typeface="Symbol" panose="05050102010706020507" pitchFamily="18" charset="2"/>
              </a:rPr>
              <a:t></a:t>
            </a:r>
            <a:r>
              <a:rPr lang="en-GB" sz="2000" kern="0" dirty="0">
                <a:latin typeface="Arial" panose="020B0604020202020204" pitchFamily="34" charset="0"/>
              </a:rPr>
              <a:t>110 mm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GB" sz="2000" kern="0" dirty="0">
                <a:latin typeface="Arial" panose="020B0604020202020204" pitchFamily="34" charset="0"/>
              </a:rPr>
              <a:t>The relative magnetic permeability in the bulk plate material shall not exceed </a:t>
            </a:r>
            <a:r>
              <a:rPr lang="en-GB" sz="2000" b="1" kern="0" dirty="0">
                <a:latin typeface="Arial" panose="020B0604020202020204" pitchFamily="34" charset="0"/>
              </a:rPr>
              <a:t>1.05</a:t>
            </a:r>
            <a:r>
              <a:rPr lang="en-GB" sz="2000" kern="0" dirty="0">
                <a:latin typeface="Arial" panose="020B0604020202020204" pitchFamily="34" charset="0"/>
              </a:rPr>
              <a:t> </a:t>
            </a:r>
            <a:r>
              <a:rPr lang="en-GB" sz="2000" kern="0" dirty="0">
                <a:latin typeface="Arial" panose="020B0604020202020204" pitchFamily="34" charset="0"/>
                <a:sym typeface="Symbol" panose="05050102010706020507" pitchFamily="18" charset="2"/>
              </a:rPr>
              <a:t>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sym typeface="Symbol" panose="05050102010706020507" pitchFamily="18" charset="2"/>
              </a:rPr>
              <a:t>Stringent control of ferrite content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sym typeface="Symbol" panose="05050102010706020507" pitchFamily="18" charset="2"/>
              </a:rPr>
              <a:t>Stability against martensitic transformations</a:t>
            </a:r>
            <a:endParaRPr lang="en-US" sz="1600" dirty="0">
              <a:latin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24939"/>
            <a:ext cx="9109697" cy="4467492"/>
            <a:chOff x="0" y="24939"/>
            <a:chExt cx="9109697" cy="446749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/>
            <a:srcRect t="-1291" r="13995" b="-1"/>
            <a:stretch/>
          </p:blipFill>
          <p:spPr>
            <a:xfrm>
              <a:off x="5715909" y="24939"/>
              <a:ext cx="3393788" cy="3591097"/>
            </a:xfrm>
            <a:prstGeom prst="rect">
              <a:avLst/>
            </a:prstGeom>
          </p:spPr>
        </p:pic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2002760" y="2924518"/>
              <a:ext cx="700087" cy="563563"/>
            </a:xfrm>
            <a:prstGeom prst="rect">
              <a:avLst/>
            </a:prstGeom>
            <a:noFill/>
            <a:ln w="28575" algn="ctr">
              <a:solidFill>
                <a:srgbClr val="00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defRPr/>
              </a:pPr>
              <a:endParaRPr lang="en-GB" sz="2800" kern="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H="1">
              <a:off x="2702847" y="2919755"/>
              <a:ext cx="2605087" cy="9525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defRPr/>
              </a:pPr>
              <a:endParaRPr lang="en-GB" sz="2800" kern="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0" y="3928868"/>
              <a:ext cx="1321724" cy="563563"/>
            </a:xfrm>
            <a:prstGeom prst="rect">
              <a:avLst/>
            </a:prstGeom>
            <a:noFill/>
            <a:ln w="28575" algn="ctr">
              <a:solidFill>
                <a:srgbClr val="00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defRPr/>
              </a:pPr>
              <a:endParaRPr lang="en-GB" sz="2800" kern="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 flipH="1">
              <a:off x="1321724" y="3488082"/>
              <a:ext cx="681036" cy="450312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 type="non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defRPr/>
              </a:pPr>
              <a:endParaRPr lang="en-GB" sz="2800" kern="0">
                <a:solidFill>
                  <a:srgbClr val="FFFF00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4" y="76776"/>
            <a:ext cx="8641288" cy="811212"/>
          </a:xfrm>
        </p:spPr>
        <p:txBody>
          <a:bodyPr/>
          <a:lstStyle/>
          <a:p>
            <a:r>
              <a:rPr lang="en-GB" sz="3200" dirty="0" smtClean="0"/>
              <a:t>4. </a:t>
            </a:r>
            <a:r>
              <a:rPr lang="en-GB" sz="3200" dirty="0"/>
              <a:t>Case study, CMS HG-CAL detector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5857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/>
            <a:r>
              <a:rPr lang="en-US" sz="900" dirty="0">
                <a:solidFill>
                  <a:srgbClr val="729FCF"/>
                </a:solidFill>
                <a:latin typeface="Corbel"/>
                <a:cs typeface="Ubuntu Light"/>
              </a:rPr>
              <a:t>S. Sgobba - </a:t>
            </a:r>
            <a:r>
              <a:rPr lang="en-GB" sz="900" dirty="0">
                <a:solidFill>
                  <a:srgbClr val="729FCF"/>
                </a:solidFill>
                <a:latin typeface="Corbel"/>
                <a:cs typeface="Ubuntu Light"/>
              </a:rPr>
              <a:t>Steels &amp; Stainless Steels </a:t>
            </a:r>
            <a:endParaRPr lang="en-US" sz="900" dirty="0">
              <a:solidFill>
                <a:srgbClr val="729FCF"/>
              </a:solidFill>
              <a:latin typeface="Corbel"/>
              <a:cs typeface="Ubuntu Light"/>
            </a:endParaRPr>
          </a:p>
        </p:txBody>
      </p:sp>
      <p:pic>
        <p:nvPicPr>
          <p:cNvPr id="22" name="Picture 2" descr="correlation ferr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1913"/>
            <a:ext cx="9144000" cy="530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911033" y="1107236"/>
            <a:ext cx="6232967" cy="449354"/>
          </a:xfrm>
          <a:prstGeom prst="rect">
            <a:avLst/>
          </a:prstGeom>
          <a:solidFill>
            <a:srgbClr val="F5F5F5"/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/>
          <a:p>
            <a:pPr marL="126900" marR="0" lvl="0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S. Sgobba and C. </a:t>
            </a:r>
            <a:r>
              <a:rPr kumimoji="0" lang="fr-FR" altLang="fr-FR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Boudot</a:t>
            </a:r>
            <a:r>
              <a:rPr kumimoji="0" lang="fr-FR" alt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, Matériaux et Techniques 95, vol. 11-12, p. 23 (1997)</a:t>
            </a:r>
            <a:endParaRPr kumimoji="0" lang="en-US" altLang="fr-FR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25600" y="5163606"/>
            <a:ext cx="4699001" cy="830997"/>
            <a:chOff x="1625600" y="5163606"/>
            <a:chExt cx="4699001" cy="830997"/>
          </a:xfrm>
        </p:grpSpPr>
        <p:cxnSp>
          <p:nvCxnSpPr>
            <p:cNvPr id="3" name="Straight Connector 2"/>
            <p:cNvCxnSpPr/>
            <p:nvPr/>
          </p:nvCxnSpPr>
          <p:spPr>
            <a:xfrm flipV="1">
              <a:off x="1625600" y="5949950"/>
              <a:ext cx="4699000" cy="16739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2718263" y="5163606"/>
              <a:ext cx="360633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dirty="0">
                  <a:solidFill>
                    <a:srgbClr val="FF0000"/>
                  </a:solidFill>
                  <a:latin typeface="Verdana" panose="020B0604030504040204" pitchFamily="34" charset="0"/>
                  <a:ea typeface="+mn-ea"/>
                </a:rPr>
                <a:t>CERN 316LN: </a:t>
              </a:r>
              <a:r>
                <a:rPr kumimoji="0" lang="en-GB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µ</a:t>
              </a:r>
              <a:r>
                <a:rPr kumimoji="0" lang="en-GB" sz="1600" b="0" i="1" u="none" strike="noStrike" kern="1200" cap="none" spc="0" normalizeH="0" baseline="-25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r</a:t>
              </a:r>
              <a:r>
                <a:rPr kumimoji="0" lang="en-GB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 </a:t>
              </a: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≤ 1.005; structure after solution annealing shall be completely austenitic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25601" y="2252749"/>
            <a:ext cx="701964" cy="3757370"/>
            <a:chOff x="1625600" y="871104"/>
            <a:chExt cx="943033" cy="5139015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625600" y="5549319"/>
              <a:ext cx="943033" cy="0"/>
            </a:xfrm>
            <a:prstGeom prst="line">
              <a:avLst/>
            </a:prstGeom>
            <a:ln>
              <a:solidFill>
                <a:srgbClr val="0070C0"/>
              </a:solidFill>
              <a:prstDash val="dash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1849478" y="5771562"/>
              <a:ext cx="460800" cy="0"/>
            </a:xfrm>
            <a:prstGeom prst="line">
              <a:avLst/>
            </a:prstGeom>
            <a:ln>
              <a:solidFill>
                <a:srgbClr val="0070C0"/>
              </a:solidFill>
              <a:prstDash val="dash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2338233" y="5779719"/>
              <a:ext cx="460800" cy="0"/>
            </a:xfrm>
            <a:prstGeom prst="line">
              <a:avLst/>
            </a:prstGeom>
            <a:ln>
              <a:solidFill>
                <a:srgbClr val="0070C0"/>
              </a:solidFill>
              <a:prstDash val="dash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 rot="16200000">
              <a:off x="-436480" y="2967411"/>
              <a:ext cx="477739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dirty="0">
                  <a:solidFill>
                    <a:srgbClr val="0070C0"/>
                  </a:solidFill>
                  <a:latin typeface="Verdana" panose="020B0604030504040204" pitchFamily="34" charset="0"/>
                  <a:ea typeface="+mn-ea"/>
                </a:rPr>
                <a:t>304L HGCAL: </a:t>
              </a:r>
              <a:r>
                <a:rPr kumimoji="0" lang="en-GB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µ</a:t>
              </a:r>
              <a:r>
                <a:rPr kumimoji="0" lang="en-GB" sz="1600" b="0" i="1" u="none" strike="noStrike" kern="1200" cap="none" spc="0" normalizeH="0" baseline="-2500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r</a:t>
              </a:r>
              <a:r>
                <a:rPr kumimoji="0" lang="en-GB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 </a:t>
              </a: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≤ 1.05 strongly</a:t>
              </a:r>
              <a:r>
                <a:rPr kumimoji="0" lang="en-GB" sz="1600" b="0" i="0" u="none" strike="noStrike" kern="1200" cap="none" spc="0" normalizeH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 limits ferrite allowance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83484" y="76776"/>
            <a:ext cx="8641288" cy="811212"/>
          </a:xfrm>
        </p:spPr>
        <p:txBody>
          <a:bodyPr/>
          <a:lstStyle/>
          <a:p>
            <a:r>
              <a:rPr lang="en-GB" sz="3200" dirty="0" smtClean="0"/>
              <a:t>4. </a:t>
            </a:r>
            <a:r>
              <a:rPr lang="en-GB" sz="3200" dirty="0"/>
              <a:t>Case study, CMS HG-CAL detector</a:t>
            </a:r>
            <a:endParaRPr lang="en-US" sz="3200" dirty="0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4137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/>
            <a:fld id="{823030DB-02C9-4BFB-8423-5E4F6A7FC378}" type="slidenum">
              <a:rPr lang="en-US" altLang="en-US" sz="900">
                <a:solidFill>
                  <a:srgbClr val="729FCF"/>
                </a:solidFill>
                <a:latin typeface="Corbel"/>
                <a:cs typeface="Ubuntu Light"/>
              </a:rPr>
              <a:pPr algn="r"/>
              <a:t>34</a:t>
            </a:fld>
            <a:endParaRPr lang="en-US" altLang="en-US" sz="900" dirty="0">
              <a:solidFill>
                <a:srgbClr val="729FCF"/>
              </a:solidFill>
              <a:latin typeface="Corbel"/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295802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5602778" y="-4879"/>
            <a:ext cx="3541222" cy="646331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fr-FR" kern="0" dirty="0">
                <a:solidFill>
                  <a:srgbClr val="080808"/>
                </a:solidFill>
                <a:latin typeface="Tahoma" panose="020B0604030504040204" pitchFamily="34" charset="0"/>
              </a:rPr>
              <a:t>From Arcelor Mittal – </a:t>
            </a:r>
            <a:r>
              <a:rPr lang="en-GB" altLang="fr-FR" kern="0" dirty="0" err="1">
                <a:solidFill>
                  <a:srgbClr val="080808"/>
                </a:solidFill>
                <a:latin typeface="Tahoma" panose="020B0604030504040204" pitchFamily="34" charset="0"/>
              </a:rPr>
              <a:t>Industeel</a:t>
            </a:r>
            <a:r>
              <a:rPr lang="en-GB" altLang="fr-FR" kern="0" dirty="0">
                <a:solidFill>
                  <a:srgbClr val="080808"/>
                </a:solidFill>
                <a:latin typeface="Tahoma" panose="020B0604030504040204" pitchFamily="34" charset="0"/>
              </a:rPr>
              <a:t> /FR-BE, ref. </a:t>
            </a:r>
            <a:r>
              <a:rPr lang="en-GB" altLang="fr-FR" kern="0" dirty="0">
                <a:solidFill>
                  <a:srgbClr val="080808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</a:t>
            </a:r>
            <a:r>
              <a:rPr lang="en-GB" altLang="fr-FR" kern="0" dirty="0">
                <a:solidFill>
                  <a:srgbClr val="080808"/>
                </a:solidFill>
                <a:latin typeface="Tahoma" panose="020B0604030504040204" pitchFamily="34" charset="0"/>
                <a:hlinkClick r:id="rId2"/>
              </a:rPr>
              <a:t>1</a:t>
            </a:r>
            <a:r>
              <a:rPr lang="en-GB" altLang="fr-FR" kern="0" dirty="0">
                <a:solidFill>
                  <a:srgbClr val="080808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</a:t>
            </a:r>
            <a:r>
              <a:rPr lang="en-GB" altLang="fr-FR" kern="0" dirty="0">
                <a:solidFill>
                  <a:srgbClr val="080808"/>
                </a:solidFill>
                <a:latin typeface="Tahoma" panose="020B0604030504040204" pitchFamily="34" charset="0"/>
              </a:rPr>
              <a:t> &amp; </a:t>
            </a:r>
            <a:r>
              <a:rPr lang="en-GB" altLang="fr-FR" kern="0" dirty="0">
                <a:solidFill>
                  <a:srgbClr val="080808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</a:t>
            </a:r>
            <a:r>
              <a:rPr lang="en-GB" altLang="fr-FR" kern="0" dirty="0">
                <a:solidFill>
                  <a:srgbClr val="080808"/>
                </a:solidFill>
                <a:latin typeface="Tahoma" panose="020B0604030504040204" pitchFamily="34" charset="0"/>
                <a:hlinkClick r:id="rId3"/>
              </a:rPr>
              <a:t>2</a:t>
            </a:r>
            <a:r>
              <a:rPr lang="en-GB" altLang="fr-FR" kern="0" dirty="0">
                <a:solidFill>
                  <a:srgbClr val="080808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</a:t>
            </a:r>
            <a:endParaRPr lang="en-GB" altLang="fr-FR" kern="0" dirty="0">
              <a:solidFill>
                <a:srgbClr val="080808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5" t="-222"/>
          <a:stretch/>
        </p:blipFill>
        <p:spPr>
          <a:xfrm>
            <a:off x="64768" y="16934"/>
            <a:ext cx="2326671" cy="16954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8" y="3449913"/>
            <a:ext cx="2820703" cy="16917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1811" t="62" b="1"/>
          <a:stretch/>
        </p:blipFill>
        <p:spPr>
          <a:xfrm>
            <a:off x="64768" y="1733766"/>
            <a:ext cx="2820703" cy="16948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8" y="5162986"/>
            <a:ext cx="2820701" cy="169172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916521" y="3100899"/>
            <a:ext cx="1799712" cy="3416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defRPr/>
            </a:pPr>
            <a:r>
              <a:rPr lang="en-US" b="1" dirty="0">
                <a:solidFill>
                  <a:srgbClr val="002060"/>
                </a:solidFill>
                <a:ea typeface="ＭＳ Ｐゴシック" charset="0"/>
                <a:cs typeface="Ubuntu" charset="0"/>
              </a:rPr>
              <a:t>Rolled slab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16521" y="3437906"/>
            <a:ext cx="2531232" cy="3416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defRPr/>
            </a:pPr>
            <a:r>
              <a:rPr lang="en-US" b="1" dirty="0">
                <a:solidFill>
                  <a:srgbClr val="002060"/>
                </a:solidFill>
                <a:ea typeface="ＭＳ Ｐゴシック" charset="0"/>
                <a:cs typeface="Ubuntu" charset="0"/>
              </a:rPr>
              <a:t>Rolling of quarto plates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916521" y="5162986"/>
            <a:ext cx="2531232" cy="13388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defRPr/>
            </a:pPr>
            <a:r>
              <a:rPr lang="en-US" b="1" dirty="0">
                <a:solidFill>
                  <a:srgbClr val="002060"/>
                </a:solidFill>
                <a:ea typeface="ＭＳ Ｐゴシック" charset="0"/>
                <a:cs typeface="Ubuntu" charset="0"/>
              </a:rPr>
              <a:t>Solution annealing and finishing (descaling, grinding, skin pass rolling where applicable)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92091" y="3719034"/>
            <a:ext cx="3602181" cy="270163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9753" y="755211"/>
            <a:ext cx="3174247" cy="1500866"/>
          </a:xfrm>
          <a:prstGeom prst="rect">
            <a:avLst/>
          </a:prstGeom>
        </p:spPr>
      </p:pic>
      <p:sp>
        <p:nvSpPr>
          <p:cNvPr id="21" name="Rectangle 21" descr="Dashed upward diagonal"/>
          <p:cNvSpPr>
            <a:spLocks noChangeArrowheads="1"/>
          </p:cNvSpPr>
          <p:nvPr/>
        </p:nvSpPr>
        <p:spPr bwMode="auto">
          <a:xfrm>
            <a:off x="7498788" y="1891145"/>
            <a:ext cx="1503896" cy="364932"/>
          </a:xfrm>
          <a:prstGeom prst="rect">
            <a:avLst/>
          </a:prstGeom>
          <a:noFill/>
          <a:ln w="38100" algn="ctr">
            <a:solidFill>
              <a:srgbClr val="FF0000">
                <a:alpha val="4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2" name="Rectangle 21" descr="Dashed upward diagonal"/>
          <p:cNvSpPr>
            <a:spLocks noChangeArrowheads="1"/>
          </p:cNvSpPr>
          <p:nvPr/>
        </p:nvSpPr>
        <p:spPr bwMode="auto">
          <a:xfrm>
            <a:off x="8329352" y="1704562"/>
            <a:ext cx="673331" cy="166255"/>
          </a:xfrm>
          <a:prstGeom prst="rect">
            <a:avLst/>
          </a:prstGeom>
          <a:noFill/>
          <a:ln w="38100" algn="ctr">
            <a:solidFill>
              <a:srgbClr val="FF0000">
                <a:alpha val="4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442361" y="6462085"/>
            <a:ext cx="27016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HGCAL 1:1 scale half disks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Rectangle 21" descr="Dashed upward diagonal"/>
          <p:cNvSpPr>
            <a:spLocks noChangeArrowheads="1"/>
          </p:cNvSpPr>
          <p:nvPr/>
        </p:nvSpPr>
        <p:spPr bwMode="auto">
          <a:xfrm>
            <a:off x="5455603" y="2665517"/>
            <a:ext cx="3688395" cy="4200950"/>
          </a:xfrm>
          <a:prstGeom prst="rect">
            <a:avLst/>
          </a:prstGeom>
          <a:blipFill dpi="0" rotWithShape="1">
            <a:blip r:embed="rId10">
              <a:alphaModFix amt="82000"/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755" y="20693"/>
            <a:ext cx="1360084" cy="1695110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2916521" y="14616"/>
            <a:ext cx="2349748" cy="3416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fr-CH" b="1" dirty="0" err="1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Ingot</a:t>
            </a:r>
            <a:r>
              <a:rPr lang="fr-CH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 or </a:t>
            </a:r>
            <a:r>
              <a:rPr lang="fr-CH" b="1" dirty="0" err="1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slab</a:t>
            </a:r>
            <a:r>
              <a:rPr lang="fr-CH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 casting</a:t>
            </a:r>
            <a:endParaRPr lang="en-US" b="1" dirty="0">
              <a:solidFill>
                <a:srgbClr val="002060"/>
              </a:solidFill>
              <a:latin typeface="+mj-lt"/>
              <a:ea typeface="ＭＳ Ｐゴシック" charset="0"/>
              <a:cs typeface="Ubuntu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225116" y="1266136"/>
            <a:ext cx="4231177" cy="989366"/>
            <a:chOff x="-41563" y="1210734"/>
            <a:chExt cx="4231177" cy="98936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13"/>
            <a:srcRect l="953" t="3691" r="23880" b="3449"/>
            <a:stretch/>
          </p:blipFill>
          <p:spPr>
            <a:xfrm>
              <a:off x="-41563" y="1210734"/>
              <a:ext cx="4207164" cy="989366"/>
            </a:xfrm>
            <a:prstGeom prst="rect">
              <a:avLst/>
            </a:prstGeom>
          </p:spPr>
        </p:pic>
        <p:sp>
          <p:nvSpPr>
            <p:cNvPr id="18" name="Rectangle 21" descr="Dashed upward diagonal"/>
            <p:cNvSpPr>
              <a:spLocks noChangeArrowheads="1"/>
            </p:cNvSpPr>
            <p:nvPr/>
          </p:nvSpPr>
          <p:spPr bwMode="auto">
            <a:xfrm>
              <a:off x="14562" y="1884215"/>
              <a:ext cx="1348725" cy="182880"/>
            </a:xfrm>
            <a:prstGeom prst="rect">
              <a:avLst/>
            </a:prstGeom>
            <a:noFill/>
            <a:ln w="38100" algn="ctr">
              <a:solidFill>
                <a:srgbClr val="FF0000">
                  <a:alpha val="40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9" name="Rectangle 21" descr="Dashed upward diagonal"/>
            <p:cNvSpPr>
              <a:spLocks noChangeArrowheads="1"/>
            </p:cNvSpPr>
            <p:nvPr/>
          </p:nvSpPr>
          <p:spPr bwMode="auto">
            <a:xfrm>
              <a:off x="867647" y="1476892"/>
              <a:ext cx="3321967" cy="182880"/>
            </a:xfrm>
            <a:prstGeom prst="rect">
              <a:avLst/>
            </a:prstGeom>
            <a:noFill/>
            <a:ln w="38100" algn="ctr">
              <a:solidFill>
                <a:srgbClr val="FF0000">
                  <a:alpha val="40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29" name="Rectangle 22"/>
          <p:cNvSpPr>
            <a:spLocks noChangeArrowheads="1"/>
          </p:cNvSpPr>
          <p:nvPr/>
        </p:nvSpPr>
        <p:spPr bwMode="auto">
          <a:xfrm>
            <a:off x="5036364" y="2432887"/>
            <a:ext cx="4107634" cy="369332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t>Courtesy of </a:t>
            </a:r>
            <a:r>
              <a:rPr lang="en-GB" altLang="fr-FR" kern="0" dirty="0">
                <a:solidFill>
                  <a:srgbClr val="080808"/>
                </a:solidFill>
                <a:latin typeface="Tahoma" panose="020B0604030504040204" pitchFamily="34" charset="0"/>
              </a:rPr>
              <a:t>S. Moccia &amp; M. Pentella</a:t>
            </a:r>
          </a:p>
        </p:txBody>
      </p:sp>
    </p:spTree>
    <p:extLst>
      <p:ext uri="{BB962C8B-B14F-4D97-AF65-F5344CB8AC3E}">
        <p14:creationId xmlns:p14="http://schemas.microsoft.com/office/powerpoint/2010/main" val="382370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21" grpId="0" animBg="1"/>
      <p:bldP spid="22" grpId="0" animBg="1"/>
      <p:bldP spid="27" grpId="0" animBg="1"/>
      <p:bldP spid="12" grpId="0" animBg="1"/>
      <p:bldP spid="2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6442361" y="6462085"/>
            <a:ext cx="27016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HGCAL 1:1 scale half disks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4137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fld id="{823030DB-02C9-4BFB-8423-5E4F6A7FC378}" type="slidenum">
              <a:rPr lang="en-US" altLang="en-US" sz="900">
                <a:solidFill>
                  <a:srgbClr val="729FCF"/>
                </a:solidFill>
                <a:latin typeface="Corbel"/>
                <a:cs typeface="Ubuntu Light"/>
              </a:rPr>
              <a:pPr algn="r"/>
              <a:t>36</a:t>
            </a:fld>
            <a:endParaRPr lang="en-US" altLang="en-US" sz="900" dirty="0">
              <a:solidFill>
                <a:srgbClr val="729FCF"/>
              </a:solidFill>
              <a:latin typeface="Corbel"/>
              <a:cs typeface="Ubuntu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34" y="92739"/>
            <a:ext cx="5189750" cy="3825348"/>
          </a:xfrm>
          <a:prstGeom prst="rect">
            <a:avLst/>
          </a:prstGeom>
        </p:spPr>
      </p:pic>
      <p:sp>
        <p:nvSpPr>
          <p:cNvPr id="30" name="Rectangle 21" descr="Dashed upward diagonal"/>
          <p:cNvSpPr>
            <a:spLocks noChangeArrowheads="1"/>
          </p:cNvSpPr>
          <p:nvPr/>
        </p:nvSpPr>
        <p:spPr bwMode="auto">
          <a:xfrm>
            <a:off x="280346" y="847893"/>
            <a:ext cx="3285814" cy="277072"/>
          </a:xfrm>
          <a:prstGeom prst="rect">
            <a:avLst/>
          </a:prstGeom>
          <a:noFill/>
          <a:ln w="38100" algn="ctr">
            <a:solidFill>
              <a:srgbClr val="FF0000">
                <a:alpha val="4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1" name="Rectangle 21" descr="Dashed upward diagonal"/>
          <p:cNvSpPr>
            <a:spLocks noChangeArrowheads="1"/>
          </p:cNvSpPr>
          <p:nvPr/>
        </p:nvSpPr>
        <p:spPr bwMode="auto">
          <a:xfrm>
            <a:off x="280346" y="3344483"/>
            <a:ext cx="3285814" cy="277072"/>
          </a:xfrm>
          <a:prstGeom prst="rect">
            <a:avLst/>
          </a:prstGeom>
          <a:noFill/>
          <a:ln w="38100" algn="ctr">
            <a:solidFill>
              <a:srgbClr val="FF0000">
                <a:alpha val="4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80346" y="1971711"/>
            <a:ext cx="1980716" cy="667875"/>
          </a:xfrm>
          <a:prstGeom prst="rect">
            <a:avLst/>
          </a:prstGeom>
          <a:solidFill>
            <a:schemeClr val="accent2">
              <a:lumMod val="20000"/>
              <a:lumOff val="80000"/>
              <a:alpha val="41000"/>
            </a:schemeClr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fr-CH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1.4307: 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fr-CH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"</a:t>
            </a:r>
            <a:r>
              <a:rPr lang="fr-CH" b="1" dirty="0" err="1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Low</a:t>
            </a:r>
            <a:r>
              <a:rPr lang="fr-CH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 </a:t>
            </a:r>
            <a:r>
              <a:rPr lang="fr-CH" b="1" dirty="0" err="1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alloy</a:t>
            </a:r>
            <a:r>
              <a:rPr lang="fr-CH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" 304L</a:t>
            </a:r>
            <a:endParaRPr lang="en-US" b="1" dirty="0">
              <a:solidFill>
                <a:srgbClr val="002060"/>
              </a:solidFill>
              <a:latin typeface="+mj-lt"/>
              <a:ea typeface="ＭＳ Ｐゴシック" charset="0"/>
              <a:cs typeface="Ubuntu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704649" y="1971711"/>
            <a:ext cx="1992042" cy="667875"/>
          </a:xfrm>
          <a:prstGeom prst="rect">
            <a:avLst/>
          </a:prstGeom>
          <a:solidFill>
            <a:schemeClr val="accent6">
              <a:lumMod val="60000"/>
              <a:lumOff val="40000"/>
              <a:alpha val="41000"/>
            </a:schemeClr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fr-CH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1.4306: 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fr-CH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"High </a:t>
            </a:r>
            <a:r>
              <a:rPr lang="fr-CH" b="1" dirty="0" err="1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alloy</a:t>
            </a:r>
            <a:r>
              <a:rPr lang="fr-CH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" 304L</a:t>
            </a:r>
            <a:endParaRPr lang="en-US" b="1" dirty="0">
              <a:solidFill>
                <a:srgbClr val="002060"/>
              </a:solidFill>
              <a:latin typeface="+mj-lt"/>
              <a:ea typeface="ＭＳ Ｐゴシック" charset="0"/>
              <a:cs typeface="Ubuntu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5333" y="5537722"/>
            <a:ext cx="4541357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kern="0" dirty="0">
                <a:latin typeface="Arial" panose="020B0604020202020204" pitchFamily="34" charset="0"/>
              </a:rPr>
              <a:t>Low magnetic permeability, ceteris paribus: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sym typeface="Symbol" panose="05050102010706020507" pitchFamily="18" charset="2"/>
              </a:rPr>
              <a:t>Stringent control of ferrite content (composition / steelmaking route)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sym typeface="Symbol" panose="05050102010706020507" pitchFamily="18" charset="2"/>
              </a:rPr>
              <a:t>Stability against martensitic transformations (grade selection)</a:t>
            </a:r>
            <a:endParaRPr lang="en-US" sz="1600" dirty="0"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86" y="3926400"/>
            <a:ext cx="7682400" cy="1494828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5677591" y="3573318"/>
            <a:ext cx="2135204" cy="341632"/>
          </a:xfrm>
          <a:prstGeom prst="rect">
            <a:avLst/>
          </a:prstGeom>
          <a:solidFill>
            <a:schemeClr val="accent6">
              <a:lumMod val="60000"/>
              <a:lumOff val="40000"/>
              <a:alpha val="41000"/>
            </a:schemeClr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fr-CH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"High </a:t>
            </a:r>
            <a:r>
              <a:rPr lang="fr-CH" b="1" dirty="0" err="1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alloy</a:t>
            </a:r>
            <a:r>
              <a:rPr lang="fr-CH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" 1.4306</a:t>
            </a:r>
            <a:endParaRPr lang="en-US" b="1" dirty="0">
              <a:solidFill>
                <a:srgbClr val="002060"/>
              </a:solidFill>
              <a:latin typeface="+mj-lt"/>
              <a:ea typeface="ＭＳ Ｐゴシック" charset="0"/>
              <a:cs typeface="Ubuntu" charset="0"/>
            </a:endParaRPr>
          </a:p>
        </p:txBody>
      </p:sp>
      <p:sp>
        <p:nvSpPr>
          <p:cNvPr id="36" name="Rectangle 21" descr="Dashed upward diagonal"/>
          <p:cNvSpPr>
            <a:spLocks noChangeArrowheads="1"/>
          </p:cNvSpPr>
          <p:nvPr/>
        </p:nvSpPr>
        <p:spPr bwMode="auto">
          <a:xfrm>
            <a:off x="5677590" y="4421084"/>
            <a:ext cx="726219" cy="277072"/>
          </a:xfrm>
          <a:prstGeom prst="rect">
            <a:avLst/>
          </a:prstGeom>
          <a:noFill/>
          <a:ln w="38100" algn="ctr">
            <a:solidFill>
              <a:srgbClr val="FF0000">
                <a:alpha val="4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7" name="Rectangle 21" descr="Dashed upward diagonal"/>
          <p:cNvSpPr>
            <a:spLocks noChangeArrowheads="1"/>
          </p:cNvSpPr>
          <p:nvPr/>
        </p:nvSpPr>
        <p:spPr bwMode="auto">
          <a:xfrm>
            <a:off x="2916260" y="5052776"/>
            <a:ext cx="726219" cy="277072"/>
          </a:xfrm>
          <a:prstGeom prst="rect">
            <a:avLst/>
          </a:prstGeom>
          <a:noFill/>
          <a:ln w="38100" algn="ctr">
            <a:solidFill>
              <a:srgbClr val="FF0000">
                <a:alpha val="4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942138" y="1987267"/>
            <a:ext cx="5343700" cy="2635717"/>
            <a:chOff x="2942138" y="1987267"/>
            <a:chExt cx="5343700" cy="2635717"/>
          </a:xfrm>
        </p:grpSpPr>
        <p:sp>
          <p:nvSpPr>
            <p:cNvPr id="14" name="Rectangle 21" descr="Dashed upward diagonal"/>
            <p:cNvSpPr>
              <a:spLocks noChangeArrowheads="1"/>
            </p:cNvSpPr>
            <p:nvPr/>
          </p:nvSpPr>
          <p:spPr bwMode="auto">
            <a:xfrm>
              <a:off x="2942138" y="4518558"/>
              <a:ext cx="1405574" cy="104426"/>
            </a:xfrm>
            <a:prstGeom prst="rect">
              <a:avLst/>
            </a:prstGeom>
            <a:noFill/>
            <a:ln w="38100" algn="ctr">
              <a:solidFill>
                <a:srgbClr val="FF0000">
                  <a:alpha val="40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4347712" y="2303626"/>
              <a:ext cx="1802922" cy="221493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6150634" y="1987267"/>
              <a:ext cx="2135204" cy="590931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41000"/>
              </a:schemeClr>
            </a:solidFill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90000"/>
                </a:lnSpc>
                <a:spcBef>
                  <a:spcPts val="600"/>
                </a:spcBef>
                <a:defRPr/>
              </a:pPr>
              <a:r>
                <a:rPr lang="fr-CH" b="1" dirty="0" err="1">
                  <a:solidFill>
                    <a:srgbClr val="002060"/>
                  </a:solidFill>
                  <a:latin typeface="+mj-lt"/>
                  <a:ea typeface="ＭＳ Ｐゴシック" charset="0"/>
                  <a:cs typeface="Ubuntu" charset="0"/>
                </a:rPr>
                <a:t>Very</a:t>
              </a:r>
              <a:r>
                <a:rPr lang="fr-CH" b="1" dirty="0">
                  <a:solidFill>
                    <a:srgbClr val="002060"/>
                  </a:solidFill>
                  <a:latin typeface="+mj-lt"/>
                  <a:ea typeface="ＭＳ Ｐゴシック" charset="0"/>
                  <a:cs typeface="Ubuntu" charset="0"/>
                </a:rPr>
                <a:t> clean </a:t>
              </a:r>
              <a:r>
                <a:rPr lang="fr-CH" b="1" dirty="0" err="1">
                  <a:solidFill>
                    <a:srgbClr val="002060"/>
                  </a:solidFill>
                  <a:latin typeface="+mj-lt"/>
                  <a:ea typeface="ＭＳ Ｐゴシック" charset="0"/>
                  <a:cs typeface="Ubuntu" charset="0"/>
                </a:rPr>
                <a:t>heat</a:t>
              </a:r>
              <a:r>
                <a:rPr lang="fr-CH" b="1" dirty="0">
                  <a:solidFill>
                    <a:srgbClr val="002060"/>
                  </a:solidFill>
                  <a:latin typeface="+mj-lt"/>
                  <a:ea typeface="ＭＳ Ｐゴシック" charset="0"/>
                  <a:cs typeface="Ubuntu" charset="0"/>
                </a:rPr>
                <a:t>, 143 ppm S+P</a:t>
              </a:r>
              <a:endParaRPr lang="en-US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24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" grpId="0" animBg="1"/>
      <p:bldP spid="34" grpId="0" animBg="1"/>
      <p:bldP spid="36" grpId="0" animBg="1"/>
      <p:bldP spid="3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 vert="horz" lIns="91440" tIns="45720" rIns="91440" bIns="45720" rtlCol="0" anchor="ctr"/>
          <a:lstStyle/>
          <a:p>
            <a:pPr algn="r"/>
            <a:r>
              <a:rPr lang="en-US" dirty="0">
                <a:latin typeface="Corbel"/>
              </a:rPr>
              <a:t>S. Sgobba - </a:t>
            </a:r>
            <a:r>
              <a:rPr lang="en-GB" dirty="0">
                <a:latin typeface="Corbel"/>
              </a:rPr>
              <a:t>Steels &amp; Stainless Steels </a:t>
            </a:r>
            <a:endParaRPr lang="en-US" dirty="0">
              <a:latin typeface="Corbe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13750" y="6356350"/>
            <a:ext cx="730250" cy="365125"/>
          </a:xfrm>
        </p:spPr>
        <p:txBody>
          <a:bodyPr vert="horz" lIns="91440" tIns="45720" rIns="91440" bIns="45720" rtlCol="0" anchor="ctr"/>
          <a:lstStyle/>
          <a:p>
            <a:fld id="{823030DB-02C9-4BFB-8423-5E4F6A7FC378}" type="slidenum">
              <a:rPr lang="en-US" altLang="en-US">
                <a:latin typeface="Corbel"/>
                <a:cs typeface="Ubuntu Light"/>
              </a:rPr>
              <a:pPr/>
              <a:t>37</a:t>
            </a:fld>
            <a:endParaRPr lang="en-US" altLang="en-US" dirty="0">
              <a:latin typeface="Corbel"/>
              <a:cs typeface="Ubuntu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4" y="76776"/>
            <a:ext cx="4574919" cy="811212"/>
          </a:xfrm>
        </p:spPr>
        <p:txBody>
          <a:bodyPr/>
          <a:lstStyle/>
          <a:p>
            <a:r>
              <a:rPr lang="en-GB" dirty="0"/>
              <a:t>4. Martensitic transformations</a:t>
            </a:r>
            <a:endParaRPr lang="en-US" dirty="0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211138" y="1139623"/>
            <a:ext cx="4505057" cy="11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Martensitic transformation (</a:t>
            </a:r>
            <a:r>
              <a:rPr lang="el-GR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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el-GR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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el-GR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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’)</a:t>
            </a:r>
            <a:r>
              <a:rPr lang="en-US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,</a:t>
            </a: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a cause of loss of non-magnetism</a:t>
            </a: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in austenitic stainless steels</a:t>
            </a:r>
          </a:p>
        </p:txBody>
      </p:sp>
      <p:sp>
        <p:nvSpPr>
          <p:cNvPr id="14" name="Date Placeholder 5"/>
          <p:cNvSpPr txBox="1">
            <a:spLocks/>
          </p:cNvSpPr>
          <p:nvPr/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8B37091-205C-4787-AE7E-54812BFD0DF5}" type="datetime4">
              <a:rPr lang="en-GB" altLang="en-US" smtClean="0">
                <a:solidFill>
                  <a:srgbClr val="FFFFFF"/>
                </a:solidFill>
              </a:rPr>
              <a:pPr>
                <a:defRPr/>
              </a:pPr>
              <a:t>20 November 2020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6" name="Footer Placeholder 6"/>
          <p:cNvSpPr txBox="1">
            <a:spLocks/>
          </p:cNvSpPr>
          <p:nvPr/>
        </p:nvSpPr>
        <p:spPr>
          <a:xfrm>
            <a:off x="3429000" y="62484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altLang="en-US">
                <a:solidFill>
                  <a:srgbClr val="FFFFFF"/>
                </a:solidFill>
              </a:rPr>
              <a:t>EMAG training 2019</a:t>
            </a: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7" name="Slide Number Placeholder 7"/>
          <p:cNvSpPr txBox="1">
            <a:spLocks/>
          </p:cNvSpPr>
          <p:nvPr/>
        </p:nvSpPr>
        <p:spPr>
          <a:xfrm>
            <a:off x="6705600" y="6248400"/>
            <a:ext cx="19050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DAFEA2E-ACAA-41B8-918C-7AFB70CD5FE4}" type="slidenum">
              <a:rPr lang="en-US" altLang="en-US" smtClean="0">
                <a:solidFill>
                  <a:srgbClr val="FFFFFF"/>
                </a:solidFill>
              </a:rPr>
              <a:pPr>
                <a:defRPr/>
              </a:pPr>
              <a:t>37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22" name="Picture 11" descr="martens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84" y="3265214"/>
            <a:ext cx="7615237" cy="355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2" descr="co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403" y="105954"/>
            <a:ext cx="4289425" cy="289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15"/>
          <p:cNvGrpSpPr>
            <a:grpSpLocks/>
          </p:cNvGrpSpPr>
          <p:nvPr/>
        </p:nvGrpSpPr>
        <p:grpSpPr bwMode="auto">
          <a:xfrm>
            <a:off x="5193378" y="1588679"/>
            <a:ext cx="3652838" cy="649287"/>
            <a:chOff x="3240" y="1312"/>
            <a:chExt cx="2301" cy="409"/>
          </a:xfrm>
        </p:grpSpPr>
        <p:sp>
          <p:nvSpPr>
            <p:cNvPr id="25" name="Line 13"/>
            <p:cNvSpPr>
              <a:spLocks noChangeShapeType="1"/>
            </p:cNvSpPr>
            <p:nvPr/>
          </p:nvSpPr>
          <p:spPr bwMode="auto">
            <a:xfrm flipH="1" flipV="1">
              <a:off x="3240" y="1715"/>
              <a:ext cx="310" cy="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defRPr/>
              </a:pPr>
              <a:endPara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3265" y="1312"/>
              <a:ext cx="2276" cy="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609600" indent="-609600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defRPr/>
              </a:pPr>
              <a:r>
                <a:rPr lang="en-US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  <a:sym typeface="Symbol" panose="05050102010706020507" pitchFamily="18" charset="2"/>
                </a:rPr>
                <a:t>Low C SS  </a:t>
              </a:r>
              <a:r>
                <a:rPr lang="el-GR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  <a:sym typeface="Symbol" panose="05050102010706020507" pitchFamily="18" charset="2"/>
                </a:rPr>
                <a:t></a:t>
              </a:r>
              <a:r>
                <a:rPr lang="fr-CH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  <a:sym typeface="Symbol" panose="05050102010706020507" pitchFamily="18" charset="2"/>
                </a:rPr>
                <a:t>’</a:t>
              </a:r>
              <a:r>
                <a:rPr lang="en-US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ath" pitchFamily="2" charset="0"/>
                  <a:cs typeface="Symath" pitchFamily="2" charset="0"/>
                  <a:sym typeface="Symbol" panose="05050102010706020507" pitchFamily="18" charset="2"/>
                </a:rPr>
                <a:t></a:t>
              </a:r>
              <a:r>
                <a:rPr lang="el-GR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  <a:sym typeface="Symbol" panose="05050102010706020507" pitchFamily="18" charset="2"/>
                </a:rPr>
                <a:t>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147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 vert="horz" lIns="91440" tIns="45720" rIns="91440" bIns="45720" rtlCol="0" anchor="ctr"/>
          <a:lstStyle/>
          <a:p>
            <a:pPr algn="r"/>
            <a:r>
              <a:rPr lang="en-US" dirty="0">
                <a:latin typeface="Corbel"/>
              </a:rPr>
              <a:t>S. Sgobba - </a:t>
            </a:r>
            <a:r>
              <a:rPr lang="en-GB" dirty="0">
                <a:latin typeface="Corbel"/>
              </a:rPr>
              <a:t>Steels &amp; Stainless Steels </a:t>
            </a:r>
            <a:endParaRPr lang="en-US" dirty="0">
              <a:latin typeface="Corbe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13750" y="6356350"/>
            <a:ext cx="730250" cy="365125"/>
          </a:xfrm>
        </p:spPr>
        <p:txBody>
          <a:bodyPr vert="horz" lIns="91440" tIns="45720" rIns="91440" bIns="45720" rtlCol="0" anchor="ctr"/>
          <a:lstStyle/>
          <a:p>
            <a:fld id="{823030DB-02C9-4BFB-8423-5E4F6A7FC378}" type="slidenum">
              <a:rPr lang="en-US" altLang="en-US">
                <a:latin typeface="Corbel"/>
                <a:cs typeface="Ubuntu Light"/>
              </a:rPr>
              <a:pPr/>
              <a:t>38</a:t>
            </a:fld>
            <a:endParaRPr lang="en-US" altLang="en-US" dirty="0">
              <a:latin typeface="Corbel"/>
              <a:cs typeface="Ubuntu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4" y="76776"/>
            <a:ext cx="8641288" cy="811212"/>
          </a:xfrm>
        </p:spPr>
        <p:txBody>
          <a:bodyPr/>
          <a:lstStyle/>
          <a:p>
            <a:r>
              <a:rPr lang="en-GB" sz="3200" dirty="0"/>
              <a:t>4. Martensitic transformations</a:t>
            </a:r>
            <a:endParaRPr lang="en-US" sz="3200" dirty="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91996" y="1254067"/>
            <a:ext cx="8432775" cy="1929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Martensitic transformation have two forms:</a:t>
            </a:r>
          </a:p>
          <a:p>
            <a:pPr marL="914400" lvl="1" indent="-45720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l-GR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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el-GR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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el-GR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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’,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b.c.c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., relevant for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magnetic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purposes</a:t>
            </a:r>
            <a:endParaRPr lang="fr-CH" altLang="en-US" sz="2000" dirty="0">
              <a:solidFill>
                <a:srgbClr val="0C377B"/>
              </a:solidFill>
              <a:ea typeface="MS PGothic" panose="020B0600070205080204" pitchFamily="34" charset="-128"/>
              <a:cs typeface="Ubuntu Light"/>
              <a:sym typeface="Symbol" panose="05050102010706020507" pitchFamily="18" charset="2"/>
            </a:endParaRPr>
          </a:p>
          <a:p>
            <a:pPr marL="914400" lvl="1" indent="-45720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l-GR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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el-GR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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el-GR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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,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h.c.p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., not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treated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here</a:t>
            </a:r>
            <a:endParaRPr lang="fr-CH" altLang="en-US" sz="2000" dirty="0">
              <a:solidFill>
                <a:srgbClr val="0C377B"/>
              </a:solidFill>
              <a:ea typeface="MS PGothic" panose="020B0600070205080204" pitchFamily="34" charset="-128"/>
              <a:cs typeface="Ubuntu Light"/>
              <a:sym typeface="Symbol" panose="05050102010706020507" pitchFamily="18" charset="2"/>
            </a:endParaRP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occur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spontaneously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on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cooling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and/or are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strain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induced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under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a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given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temperature</a:t>
            </a:r>
            <a:endParaRPr lang="en-US" altLang="en-US" sz="2000" dirty="0">
              <a:solidFill>
                <a:srgbClr val="0C377B"/>
              </a:solidFill>
              <a:ea typeface="MS PGothic" panose="020B0600070205080204" pitchFamily="34" charset="-128"/>
              <a:cs typeface="Ubuntu Light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7176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4" y="76776"/>
            <a:ext cx="8641288" cy="811212"/>
          </a:xfrm>
        </p:spPr>
        <p:txBody>
          <a:bodyPr/>
          <a:lstStyle/>
          <a:p>
            <a:r>
              <a:rPr lang="en-GB" dirty="0"/>
              <a:t>4. Martensitic transformations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 vert="horz" lIns="91440" tIns="45720" rIns="91440" bIns="45720" rtlCol="0" anchor="ctr"/>
          <a:lstStyle/>
          <a:p>
            <a:pPr algn="r"/>
            <a:r>
              <a:rPr lang="en-US" dirty="0">
                <a:latin typeface="Corbel"/>
              </a:rPr>
              <a:t>S. Sgobba - </a:t>
            </a:r>
            <a:r>
              <a:rPr lang="en-GB" dirty="0">
                <a:latin typeface="Corbel"/>
              </a:rPr>
              <a:t>Steels &amp; Stainless Steels </a:t>
            </a:r>
            <a:endParaRPr lang="en-US" dirty="0">
              <a:latin typeface="Corbe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13750" y="6356350"/>
            <a:ext cx="730250" cy="365125"/>
          </a:xfrm>
        </p:spPr>
        <p:txBody>
          <a:bodyPr vert="horz" lIns="91440" tIns="45720" rIns="91440" bIns="45720" rtlCol="0" anchor="ctr"/>
          <a:lstStyle/>
          <a:p>
            <a:fld id="{823030DB-02C9-4BFB-8423-5E4F6A7FC378}" type="slidenum">
              <a:rPr lang="en-US" altLang="en-US">
                <a:latin typeface="Corbel"/>
                <a:cs typeface="Ubuntu Light"/>
              </a:rPr>
              <a:pPr/>
              <a:t>39</a:t>
            </a:fld>
            <a:endParaRPr lang="en-US" altLang="en-US" dirty="0">
              <a:latin typeface="Corbel"/>
              <a:cs typeface="Ubuntu Light"/>
            </a:endParaRPr>
          </a:p>
        </p:txBody>
      </p:sp>
      <p:sp>
        <p:nvSpPr>
          <p:cNvPr id="23" name="Date Placeholder 5"/>
          <p:cNvSpPr txBox="1">
            <a:spLocks/>
          </p:cNvSpPr>
          <p:nvPr/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799C12-E1DD-48A6-90E2-E0D4000CB044}" type="datetime4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 November 2020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  <p:sp>
        <p:nvSpPr>
          <p:cNvPr id="24" name="Footer Placeholder 6"/>
          <p:cNvSpPr txBox="1">
            <a:spLocks/>
          </p:cNvSpPr>
          <p:nvPr/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t>EMAG training 2019</a:t>
            </a: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  <p:sp>
        <p:nvSpPr>
          <p:cNvPr id="25" name="Slide Number Placeholder 7"/>
          <p:cNvSpPr txBox="1">
            <a:spLocks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296184-F403-4C1C-82B6-EDFF3CA1246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985838" y="115888"/>
            <a:ext cx="6196012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28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Phase </a:t>
            </a:r>
            <a:r>
              <a:rPr lang="en-US" altLang="en-US" sz="2800" b="1" dirty="0" err="1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transformationd</a:t>
            </a:r>
            <a:r>
              <a:rPr lang="en-US" altLang="en-US" sz="28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 and their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28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influence on magnetic </a:t>
            </a:r>
            <a:r>
              <a:rPr lang="en-US" altLang="en-US" sz="2800" b="1" dirty="0" err="1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behaviour</a:t>
            </a:r>
            <a:r>
              <a:rPr lang="en-US" altLang="en-US" sz="28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 </a:t>
            </a:r>
          </a:p>
        </p:txBody>
      </p:sp>
      <p:pic>
        <p:nvPicPr>
          <p:cNvPr id="27" name="Picture 4" descr="martra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0"/>
            <a:ext cx="8710613" cy="681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Group 8"/>
          <p:cNvGrpSpPr>
            <a:grpSpLocks/>
          </p:cNvGrpSpPr>
          <p:nvPr/>
        </p:nvGrpSpPr>
        <p:grpSpPr bwMode="auto">
          <a:xfrm>
            <a:off x="815975" y="963613"/>
            <a:ext cx="5700713" cy="708025"/>
            <a:chOff x="514" y="607"/>
            <a:chExt cx="3591" cy="446"/>
          </a:xfrm>
        </p:grpSpPr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1155" y="607"/>
              <a:ext cx="2950" cy="446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altLang="en-US" sz="2000" dirty="0" err="1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T</a:t>
              </a:r>
              <a:r>
                <a:rPr lang="fr-FR" altLang="en-US" sz="2000" baseline="-25000" dirty="0" err="1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ms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, </a:t>
              </a:r>
              <a:r>
                <a:rPr lang="fr-FR" altLang="en-US" sz="2000" dirty="0" err="1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temperature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 of </a:t>
              </a:r>
              <a:r>
                <a:rPr lang="fr-FR" altLang="en-US" sz="2000" dirty="0" err="1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spontaneous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 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  <a:sym typeface="Symbol" panose="05050102010706020507" pitchFamily="18" charset="2"/>
                </a:rPr>
                <a:t>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 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  <a:sym typeface="Symbol" panose="05050102010706020507" pitchFamily="18" charset="2"/>
                </a:rPr>
                <a:t>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 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  <a:sym typeface="Symbol" panose="05050102010706020507" pitchFamily="18" charset="2"/>
                </a:rPr>
                <a:t>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’ </a:t>
              </a:r>
              <a:r>
                <a:rPr lang="fr-FR" altLang="en-US" sz="2000" dirty="0" err="1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martensitic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 transformation</a:t>
              </a:r>
            </a:p>
          </p:txBody>
        </p:sp>
        <p:sp>
          <p:nvSpPr>
            <p:cNvPr id="30" name="Oval 6"/>
            <p:cNvSpPr>
              <a:spLocks noChangeArrowheads="1"/>
            </p:cNvSpPr>
            <p:nvPr/>
          </p:nvSpPr>
          <p:spPr bwMode="auto">
            <a:xfrm>
              <a:off x="514" y="638"/>
              <a:ext cx="233" cy="199"/>
            </a:xfrm>
            <a:prstGeom prst="ellipse">
              <a:avLst/>
            </a:prstGeom>
            <a:noFill/>
            <a:ln w="38100" algn="ctr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31" name="Line 7"/>
            <p:cNvSpPr>
              <a:spLocks noChangeShapeType="1"/>
            </p:cNvSpPr>
            <p:nvPr/>
          </p:nvSpPr>
          <p:spPr bwMode="auto">
            <a:xfrm flipV="1">
              <a:off x="754" y="741"/>
              <a:ext cx="391" cy="6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</a:endParaRPr>
            </a:p>
          </p:txBody>
        </p:sp>
      </p:grpSp>
      <p:grpSp>
        <p:nvGrpSpPr>
          <p:cNvPr id="32" name="Group 9"/>
          <p:cNvGrpSpPr>
            <a:grpSpLocks/>
          </p:cNvGrpSpPr>
          <p:nvPr/>
        </p:nvGrpSpPr>
        <p:grpSpPr bwMode="auto">
          <a:xfrm>
            <a:off x="890588" y="4705350"/>
            <a:ext cx="5626100" cy="708025"/>
            <a:chOff x="514" y="607"/>
            <a:chExt cx="3544" cy="446"/>
          </a:xfrm>
        </p:grpSpPr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1155" y="607"/>
              <a:ext cx="2903" cy="446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2000" dirty="0" err="1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T</a:t>
              </a:r>
              <a:r>
                <a:rPr lang="fr-FR" altLang="en-US" sz="2000" baseline="-25000" dirty="0" err="1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md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, </a:t>
              </a:r>
              <a:r>
                <a:rPr lang="fr-FR" altLang="en-US" sz="2000" dirty="0" err="1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temperature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 of </a:t>
              </a:r>
              <a:r>
                <a:rPr lang="fr-FR" altLang="en-US" sz="2000" dirty="0" err="1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strain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 </a:t>
              </a:r>
              <a:r>
                <a:rPr lang="fr-FR" altLang="en-US" sz="2000" dirty="0" err="1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induced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 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  <a:sym typeface="Symbol" panose="05050102010706020507" pitchFamily="18" charset="2"/>
                </a:rPr>
                <a:t>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 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  <a:sym typeface="Symbol" panose="05050102010706020507" pitchFamily="18" charset="2"/>
                </a:rPr>
                <a:t>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 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  <a:sym typeface="Symbol" panose="05050102010706020507" pitchFamily="18" charset="2"/>
                </a:rPr>
                <a:t>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’ </a:t>
              </a:r>
              <a:r>
                <a:rPr lang="fr-FR" altLang="en-US" sz="2000" dirty="0" err="1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martensitic</a:t>
              </a:r>
              <a:r>
                <a:rPr lang="fr-FR" altLang="en-US" sz="2000" dirty="0">
                  <a:solidFill>
                    <a:srgbClr val="0C377B"/>
                  </a:solidFill>
                  <a:latin typeface="+mn-lt"/>
                  <a:ea typeface="MS PGothic" panose="020B0600070205080204" pitchFamily="34" charset="-128"/>
                  <a:cs typeface="Ubuntu Light"/>
                </a:rPr>
                <a:t> transformation</a:t>
              </a:r>
            </a:p>
          </p:txBody>
        </p:sp>
        <p:sp>
          <p:nvSpPr>
            <p:cNvPr id="34" name="Oval 11"/>
            <p:cNvSpPr>
              <a:spLocks noChangeArrowheads="1"/>
            </p:cNvSpPr>
            <p:nvPr/>
          </p:nvSpPr>
          <p:spPr bwMode="auto">
            <a:xfrm>
              <a:off x="514" y="638"/>
              <a:ext cx="233" cy="199"/>
            </a:xfrm>
            <a:prstGeom prst="ellipse">
              <a:avLst/>
            </a:prstGeom>
            <a:noFill/>
            <a:ln w="38100" algn="ctr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35" name="Line 12"/>
            <p:cNvSpPr>
              <a:spLocks noChangeShapeType="1"/>
            </p:cNvSpPr>
            <p:nvPr/>
          </p:nvSpPr>
          <p:spPr bwMode="auto">
            <a:xfrm flipV="1">
              <a:off x="754" y="741"/>
              <a:ext cx="391" cy="6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</a:endParaRPr>
            </a:p>
          </p:txBody>
        </p:sp>
      </p:grp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6324600" y="0"/>
            <a:ext cx="2700338" cy="319088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</a:rPr>
              <a:t> R.P. Reed,  A.F. Clark (1983)</a:t>
            </a:r>
          </a:p>
        </p:txBody>
      </p:sp>
    </p:spTree>
    <p:extLst>
      <p:ext uri="{BB962C8B-B14F-4D97-AF65-F5344CB8AC3E}">
        <p14:creationId xmlns:p14="http://schemas.microsoft.com/office/powerpoint/2010/main" val="267335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1. Steels and stainless steel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" t="2606" r="349" b="810"/>
          <a:stretch/>
        </p:blipFill>
        <p:spPr bwMode="auto">
          <a:xfrm>
            <a:off x="396816" y="1035171"/>
            <a:ext cx="8350369" cy="571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45666" y="1035171"/>
            <a:ext cx="291253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fr-FR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C. Lemonnier, La Belgique, Paris, Hachette (1888)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314C14-AC7D-486A-94C1-11C34A2DBC50}"/>
              </a:ext>
            </a:extLst>
          </p:cNvPr>
          <p:cNvSpPr/>
          <p:nvPr/>
        </p:nvSpPr>
        <p:spPr>
          <a:xfrm>
            <a:off x="638175" y="5529178"/>
            <a:ext cx="3267463" cy="8402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F. 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Tylecote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A history of metallurgy. The Metals Society, London, 2</a:t>
            </a:r>
            <a:r>
              <a:rPr lang="en-US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1979</a:t>
            </a:r>
          </a:p>
        </p:txBody>
      </p:sp>
    </p:spTree>
    <p:extLst>
      <p:ext uri="{BB962C8B-B14F-4D97-AF65-F5344CB8AC3E}">
        <p14:creationId xmlns:p14="http://schemas.microsoft.com/office/powerpoint/2010/main" val="117257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 vert="horz" lIns="91440" tIns="45720" rIns="91440" bIns="45720" rtlCol="0" anchor="ctr"/>
          <a:lstStyle/>
          <a:p>
            <a:pPr algn="r"/>
            <a:r>
              <a:rPr lang="en-US" dirty="0">
                <a:latin typeface="Corbel"/>
              </a:rPr>
              <a:t>S. Sgobba - </a:t>
            </a:r>
            <a:r>
              <a:rPr lang="en-GB" dirty="0">
                <a:latin typeface="Corbel"/>
              </a:rPr>
              <a:t>Steels &amp; Stainless Steels </a:t>
            </a:r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4" y="76776"/>
            <a:ext cx="8641288" cy="811212"/>
          </a:xfrm>
        </p:spPr>
        <p:txBody>
          <a:bodyPr/>
          <a:lstStyle/>
          <a:p>
            <a:r>
              <a:rPr lang="en-GB" sz="3200" dirty="0"/>
              <a:t>4. Martensitic transformations</a:t>
            </a:r>
            <a:endParaRPr lang="en-US" sz="3200" dirty="0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1179828"/>
            <a:ext cx="8894618" cy="292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All coefficient are negative:</a:t>
            </a:r>
          </a:p>
          <a:p>
            <a:pPr marL="800100" lvl="1" indent="-34290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good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rule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: "the more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alloying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elements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one uses (and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can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afford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!), the more stable the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austenite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will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be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"</a:t>
            </a:r>
          </a:p>
          <a:p>
            <a:pPr marL="800100" lvl="1" indent="-34290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304L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is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the least stable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among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the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alloys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used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at CERN. </a:t>
            </a:r>
          </a:p>
          <a:p>
            <a:pPr marL="800100" lvl="1" indent="-34290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-CH" altLang="en-US" sz="2000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1.4306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generally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specified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by CERN and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preferred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to </a:t>
            </a:r>
            <a:r>
              <a:rPr lang="fr-CH" altLang="en-US" sz="2000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1.4307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(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general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purpose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) </a:t>
            </a:r>
          </a:p>
          <a:p>
            <a:pPr marL="800100" lvl="1" indent="-34290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total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stability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requires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a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specific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alloy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selection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or design,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see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the (HL-) LHC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beam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screen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example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 </a:t>
            </a:r>
            <a:endParaRPr lang="en-US" altLang="en-US" sz="2000" dirty="0">
              <a:solidFill>
                <a:srgbClr val="0C377B"/>
              </a:solidFill>
              <a:ea typeface="MS PGothic" panose="020B0600070205080204" pitchFamily="34" charset="-128"/>
              <a:cs typeface="Ubuntu Light"/>
              <a:sym typeface="Symbol" panose="05050102010706020507" pitchFamily="18" charset="2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4290262"/>
            <a:ext cx="9131108" cy="2567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Transformation (</a:t>
            </a:r>
            <a:r>
              <a:rPr lang="en-US" altLang="en-US" sz="2000" b="1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sz="2000" b="1" baseline="-25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ms</a:t>
            </a:r>
            <a:r>
              <a:rPr lang="en-US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, </a:t>
            </a:r>
            <a:r>
              <a:rPr lang="en-US" altLang="en-US" sz="2000" b="1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sz="2000" b="1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md</a:t>
            </a:r>
            <a:r>
              <a:rPr lang="en-US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, calculated):</a:t>
            </a:r>
          </a:p>
          <a:p>
            <a:pPr marL="800100" lvl="1" indent="-34290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General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purpose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304L (1.4307, X2CrNi18-9) 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 	</a:t>
            </a:r>
            <a:r>
              <a:rPr lang="en-US" altLang="en-US" b="1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b="1" baseline="-25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ms</a:t>
            </a:r>
            <a:r>
              <a:rPr lang="en-US" altLang="en-US" b="1" baseline="-25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en-US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= </a:t>
            </a:r>
            <a:r>
              <a:rPr lang="fr-CH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280 K, </a:t>
            </a:r>
            <a:r>
              <a:rPr lang="en-US" alt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b="1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md</a:t>
            </a:r>
            <a:r>
              <a:rPr lang="en-US" altLang="en-US" b="1" dirty="0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 = 346 K</a:t>
            </a:r>
            <a:endParaRPr lang="fr-CH" altLang="en-US" b="1" dirty="0">
              <a:solidFill>
                <a:srgbClr val="0C377B"/>
              </a:solidFill>
              <a:ea typeface="MS PGothic" panose="020B0600070205080204" pitchFamily="34" charset="-128"/>
              <a:cs typeface="Ubuntu Light"/>
            </a:endParaRPr>
          </a:p>
          <a:p>
            <a:pPr marL="800100" lvl="1" indent="-34290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High alloy 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304L (1.4306, X2CrNi19-11) 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 		</a:t>
            </a:r>
            <a:r>
              <a:rPr lang="en-US" altLang="en-US" b="1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b="1" baseline="-25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ms</a:t>
            </a:r>
            <a:r>
              <a:rPr lang="en-US" altLang="en-US" b="1" baseline="-25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en-US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= </a:t>
            </a:r>
            <a:r>
              <a:rPr lang="fr-CH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140 K, </a:t>
            </a:r>
            <a:r>
              <a:rPr lang="en-US" alt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b="1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md</a:t>
            </a:r>
            <a:r>
              <a:rPr lang="en-US" altLang="en-US" b="1" dirty="0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 = 320 K</a:t>
            </a:r>
            <a:endParaRPr lang="en-US" altLang="en-US" b="1" baseline="-25000" dirty="0">
              <a:solidFill>
                <a:schemeClr val="accent2">
                  <a:lumMod val="60000"/>
                  <a:lumOff val="40000"/>
                </a:schemeClr>
              </a:solidFill>
              <a:ea typeface="MS PGothic" panose="020B0600070205080204" pitchFamily="34" charset="-128"/>
              <a:cs typeface="Ubuntu Light"/>
            </a:endParaRPr>
          </a:p>
          <a:p>
            <a:pPr marL="800100" lvl="1" indent="-34290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Prototype HG-CAL 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304L </a:t>
            </a:r>
            <a:r>
              <a:rPr lang="fr-CH" altLang="en-US" sz="2000" dirty="0" smtClean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(as </a:t>
            </a:r>
            <a:r>
              <a:rPr lang="fr-CH" altLang="en-US" sz="2000" dirty="0" err="1" smtClean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above</a:t>
            </a:r>
            <a:r>
              <a:rPr lang="fr-CH" altLang="en-US" sz="2000" dirty="0" smtClean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) 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 		</a:t>
            </a:r>
            <a:r>
              <a:rPr lang="en-US" altLang="en-US" b="1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b="1" baseline="-25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ms</a:t>
            </a:r>
            <a:r>
              <a:rPr lang="en-US" altLang="en-US" b="1" baseline="-25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en-US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= </a:t>
            </a:r>
            <a:r>
              <a:rPr lang="fr-CH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76 K, </a:t>
            </a:r>
            <a:r>
              <a:rPr lang="en-US" alt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b="1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md</a:t>
            </a:r>
            <a:r>
              <a:rPr lang="en-US" altLang="en-US" b="1" baseline="-25000" dirty="0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en-US" altLang="en-US" b="1" dirty="0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= 305 K</a:t>
            </a:r>
          </a:p>
          <a:p>
            <a:pPr marL="800100" lvl="1" indent="-34290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CERN store 316LN (1.4429, X2CrNiMoN17-13-3)</a:t>
            </a:r>
            <a:r>
              <a:rPr lang="en-US" altLang="en-US" sz="2000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	</a:t>
            </a:r>
            <a:r>
              <a:rPr lang="en-US" altLang="en-US" b="1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b="1" baseline="-25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ms</a:t>
            </a:r>
            <a:r>
              <a:rPr lang="en-US" altLang="en-US" b="1" baseline="-25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en-US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= </a:t>
            </a:r>
            <a:r>
              <a:rPr lang="fr-CH" altLang="en-US" b="1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n.a</a:t>
            </a:r>
            <a:r>
              <a:rPr lang="fr-CH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.</a:t>
            </a:r>
            <a:r>
              <a:rPr lang="fr-CH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, </a:t>
            </a:r>
            <a:r>
              <a:rPr lang="en-US" alt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b="1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md</a:t>
            </a:r>
            <a:r>
              <a:rPr lang="en-US" altLang="en-US" b="1" dirty="0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 = 240 </a:t>
            </a:r>
            <a:r>
              <a:rPr lang="en-US" alt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K </a:t>
            </a:r>
            <a:endParaRPr lang="en-US" altLang="en-US" sz="2000" b="1" baseline="-25000" dirty="0">
              <a:solidFill>
                <a:schemeClr val="accent2">
                  <a:lumMod val="60000"/>
                  <a:lumOff val="40000"/>
                </a:schemeClr>
              </a:solidFill>
              <a:ea typeface="MS PGothic" panose="020B0600070205080204" pitchFamily="34" charset="-128"/>
              <a:cs typeface="Ubuntu Light"/>
            </a:endParaRPr>
          </a:p>
          <a:p>
            <a:pPr marL="800100" lvl="1" indent="-34290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Beam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fr-CH" altLang="en-US" sz="2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screen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P506 grade</a:t>
            </a:r>
            <a:r>
              <a:rPr lang="en-US" altLang="en-US" sz="2000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fr-CH" altLang="en-US" sz="2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 </a:t>
            </a:r>
            <a:r>
              <a:rPr lang="en-US" altLang="en-US" sz="2000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			</a:t>
            </a:r>
            <a:r>
              <a:rPr lang="en-US" altLang="en-US" b="1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b="1" baseline="-25000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ms</a:t>
            </a:r>
            <a:r>
              <a:rPr lang="en-US" altLang="en-US" b="1" baseline="-25000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 </a:t>
            </a:r>
            <a:r>
              <a:rPr lang="en-US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= </a:t>
            </a:r>
            <a:r>
              <a:rPr lang="fr-CH" altLang="en-US" b="1" dirty="0" err="1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n.a</a:t>
            </a:r>
            <a:r>
              <a:rPr lang="fr-CH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  <a:sym typeface="Symbol" panose="05050102010706020507" pitchFamily="18" charset="2"/>
              </a:rPr>
              <a:t>.</a:t>
            </a:r>
            <a:r>
              <a:rPr lang="fr-CH" altLang="en-US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, </a:t>
            </a:r>
            <a:r>
              <a:rPr lang="en-US" alt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T</a:t>
            </a:r>
            <a:r>
              <a:rPr lang="en-US" altLang="en-US" b="1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md</a:t>
            </a:r>
            <a:r>
              <a:rPr lang="en-US" altLang="en-US" b="1" dirty="0">
                <a:solidFill>
                  <a:schemeClr val="accent2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Ubuntu Light"/>
              </a:rPr>
              <a:t> =  36 K</a:t>
            </a:r>
            <a:endParaRPr lang="fr-CH" altLang="en-US" dirty="0">
              <a:solidFill>
                <a:srgbClr val="0C377B"/>
              </a:solidFill>
              <a:ea typeface="MS PGothic" panose="020B0600070205080204" pitchFamily="34" charset="-128"/>
              <a:cs typeface="Ubuntu Light"/>
            </a:endParaRP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endParaRPr lang="fr-CH" altLang="en-US" sz="2000" dirty="0">
              <a:solidFill>
                <a:srgbClr val="0C377B"/>
              </a:solidFill>
              <a:ea typeface="MS PGothic" panose="020B0600070205080204" pitchFamily="34" charset="-128"/>
              <a:cs typeface="Ubuntu Light"/>
            </a:endParaRP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endParaRPr lang="fr-CH" altLang="en-US" sz="2000" dirty="0">
              <a:solidFill>
                <a:srgbClr val="0C377B"/>
              </a:solidFill>
              <a:ea typeface="MS PGothic" panose="020B0600070205080204" pitchFamily="34" charset="-128"/>
              <a:cs typeface="Ubuntu Light"/>
              <a:sym typeface="Symbol" panose="05050102010706020507" pitchFamily="18" charset="2"/>
            </a:endParaRPr>
          </a:p>
          <a:p>
            <a:pPr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endParaRPr lang="en-US" altLang="en-US" sz="2000" dirty="0">
              <a:solidFill>
                <a:srgbClr val="0C377B"/>
              </a:solidFill>
              <a:ea typeface="MS PGothic" panose="020B0600070205080204" pitchFamily="34" charset="-128"/>
              <a:cs typeface="Ubuntu Light"/>
              <a:sym typeface="Symbol" panose="05050102010706020507" pitchFamily="18" charset="2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13750" y="6356350"/>
            <a:ext cx="730250" cy="365125"/>
          </a:xfrm>
        </p:spPr>
        <p:txBody>
          <a:bodyPr vert="horz" lIns="91440" tIns="45720" rIns="91440" bIns="45720" rtlCol="0" anchor="ctr"/>
          <a:lstStyle/>
          <a:p>
            <a:fld id="{823030DB-02C9-4BFB-8423-5E4F6A7FC378}" type="slidenum">
              <a:rPr lang="en-US" altLang="en-US">
                <a:latin typeface="Corbel"/>
                <a:cs typeface="Ubuntu Light"/>
              </a:rPr>
              <a:pPr/>
              <a:t>40</a:t>
            </a:fld>
            <a:endParaRPr lang="en-US" altLang="en-US" dirty="0">
              <a:latin typeface="Corbel"/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365911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3"/>
          <p:cNvGrpSpPr>
            <a:grpSpLocks noChangeAspect="1"/>
          </p:cNvGrpSpPr>
          <p:nvPr/>
        </p:nvGrpSpPr>
        <p:grpSpPr bwMode="auto">
          <a:xfrm>
            <a:off x="592912" y="1571163"/>
            <a:ext cx="3838222" cy="2880000"/>
            <a:chOff x="0" y="685"/>
            <a:chExt cx="2720" cy="2118"/>
          </a:xfrm>
        </p:grpSpPr>
        <p:pic>
          <p:nvPicPr>
            <p:cNvPr id="11" name="Picture 8" descr="Picture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85"/>
              <a:ext cx="2720" cy="2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9"/>
            <p:cNvGrpSpPr>
              <a:grpSpLocks/>
            </p:cNvGrpSpPr>
            <p:nvPr/>
          </p:nvGrpSpPr>
          <p:grpSpPr bwMode="auto">
            <a:xfrm>
              <a:off x="170" y="944"/>
              <a:ext cx="2532" cy="1857"/>
              <a:chOff x="2175" y="1500"/>
              <a:chExt cx="7050" cy="5880"/>
            </a:xfrm>
          </p:grpSpPr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V="1">
                <a:off x="3331" y="1500"/>
                <a:ext cx="5894" cy="5880"/>
              </a:xfrm>
              <a:prstGeom prst="line">
                <a:avLst/>
              </a:prstGeom>
              <a:noFill/>
              <a:ln w="57150">
                <a:solidFill>
                  <a:srgbClr val="FFFF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" name="Text Box 11"/>
              <p:cNvSpPr txBox="1">
                <a:spLocks noChangeArrowheads="1"/>
              </p:cNvSpPr>
              <p:nvPr/>
            </p:nvSpPr>
            <p:spPr bwMode="auto">
              <a:xfrm>
                <a:off x="2175" y="6388"/>
                <a:ext cx="599" cy="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609600" indent="-6096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609600" marR="0" lvl="0" indent="-609600" algn="l" defTabSz="914400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0" lang="en-US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" panose="02020603050405020304" pitchFamily="18" charset="0"/>
                    <a:ea typeface="+mn-ea"/>
                    <a:cs typeface="+mn-cs"/>
                  </a:rPr>
                  <a:t>a</a:t>
                </a:r>
              </a:p>
              <a:p>
                <a:pPr marL="609600" marR="0" lvl="0" indent="-609600" algn="l" defTabSz="914400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CC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ahom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15" name="Picture 12" descr="Pictur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986" y="1571163"/>
            <a:ext cx="3693942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592911" y="4553933"/>
            <a:ext cx="7764587" cy="1387176"/>
          </a:xfrm>
          <a:prstGeom prst="rect">
            <a:avLst/>
          </a:prstGeom>
          <a:solidFill>
            <a:schemeClr val="bg1">
              <a:tint val="90000"/>
            </a:schemeClr>
          </a:solidFill>
          <a:ln>
            <a:noFill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en-US" altLang="en-US" sz="1400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Partially transformed austenite of an AISI 316L austenitic stainless steel sample strained 6.5% at 4.2 K. </a:t>
            </a:r>
            <a:r>
              <a:rPr lang="en-US" altLang="en-US" sz="1400" b="1" dirty="0" err="1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Martensite</a:t>
            </a:r>
            <a:r>
              <a:rPr lang="en-US" altLang="en-US" sz="1400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 is concentrated in bands (under the white boundary in Fig. a), developing during tensile deformation. A detail of the austenite-</a:t>
            </a:r>
            <a:r>
              <a:rPr lang="en-US" altLang="en-US" sz="1400" b="1" dirty="0" err="1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martensite</a:t>
            </a:r>
            <a:r>
              <a:rPr lang="en-US" altLang="en-US" sz="1400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 microstructure is shown in Fig. b (see also </a:t>
            </a:r>
            <a:r>
              <a:rPr lang="en-GB" altLang="en-US" sz="1400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C. GARION, S. SGOBBA, B. SKOCZEN, Constitutive modelling and identification of parameters of the plastic strain-induced martensitic transformation in 316L stainless steel at cryogenic temperatures, International Journal of Plasticity, 22 (2006) 1234-1264</a:t>
            </a:r>
            <a:r>
              <a:rPr lang="en-US" altLang="en-US" sz="1400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)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4676213" y="4022440"/>
            <a:ext cx="303573" cy="25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b</a:t>
            </a:r>
          </a:p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265349" y="123713"/>
            <a:ext cx="6678497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C377B"/>
                </a:solidFill>
                <a:latin typeface="+mj-lt"/>
                <a:ea typeface="MS PGothic" panose="020B0600070205080204" pitchFamily="34" charset="-128"/>
                <a:cs typeface="Ubuntu Light"/>
              </a:rPr>
              <a:t>4. Martensitic transformations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4137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fld id="{823030DB-02C9-4BFB-8423-5E4F6A7FC378}" type="slidenum">
              <a:rPr lang="en-US" altLang="en-US" sz="900">
                <a:solidFill>
                  <a:srgbClr val="729FCF"/>
                </a:solidFill>
                <a:latin typeface="Corbel"/>
                <a:cs typeface="Ubuntu Light"/>
              </a:rPr>
              <a:pPr algn="r"/>
              <a:t>41</a:t>
            </a:fld>
            <a:endParaRPr lang="en-US" altLang="en-US" sz="900" dirty="0">
              <a:solidFill>
                <a:srgbClr val="729FCF"/>
              </a:solidFill>
              <a:latin typeface="Corbel"/>
              <a:cs typeface="Ubuntu Light"/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 anchor="ctr" anchorCtr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900" dirty="0">
                <a:solidFill>
                  <a:srgbClr val="729FCF"/>
                </a:solidFill>
                <a:latin typeface="Corbel"/>
                <a:cs typeface="Ubuntu Light"/>
              </a:rPr>
              <a:t>S. Sgobba - </a:t>
            </a:r>
            <a:r>
              <a:rPr lang="en-GB" sz="900" dirty="0">
                <a:solidFill>
                  <a:srgbClr val="729FCF"/>
                </a:solidFill>
                <a:latin typeface="Corbel"/>
                <a:cs typeface="Ubuntu Light"/>
              </a:rPr>
              <a:t>Steels &amp; Stainless Steels </a:t>
            </a:r>
            <a:endParaRPr lang="en-US" sz="900" dirty="0">
              <a:solidFill>
                <a:srgbClr val="729FCF"/>
              </a:solidFill>
              <a:latin typeface="Corbel"/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88738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65349" y="123713"/>
            <a:ext cx="6678497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C377B"/>
                </a:solidFill>
                <a:latin typeface="+mj-lt"/>
                <a:ea typeface="MS PGothic" panose="020B0600070205080204" pitchFamily="34" charset="-128"/>
                <a:cs typeface="Ubuntu Light"/>
              </a:rPr>
              <a:t>4. Martensitic transformations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108064" y="4325834"/>
            <a:ext cx="3463272" cy="1387176"/>
          </a:xfrm>
          <a:prstGeom prst="rect">
            <a:avLst/>
          </a:prstGeom>
          <a:solidFill>
            <a:schemeClr val="bg1">
              <a:tint val="90000"/>
            </a:schemeClr>
          </a:solidFill>
          <a:ln>
            <a:noFill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en-US" altLang="en-US" sz="1400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Quantitative assessment through EBSD techniques associated to SEM</a:t>
            </a:r>
          </a:p>
          <a:p>
            <a:endParaRPr lang="en-US" altLang="en-US" sz="1400" b="1" dirty="0">
              <a:solidFill>
                <a:srgbClr val="002060"/>
              </a:solidFill>
              <a:latin typeface="+mj-lt"/>
              <a:ea typeface="ＭＳ Ｐゴシック" charset="0"/>
              <a:cs typeface="Ubuntu" charset="0"/>
            </a:endParaRPr>
          </a:p>
          <a:p>
            <a:r>
              <a:rPr lang="en-US" altLang="en-US" sz="1400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Courtesy of E. </a:t>
            </a:r>
            <a:r>
              <a:rPr lang="en-US" altLang="en-US" sz="1400" b="1" dirty="0" err="1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García-Tabarés</a:t>
            </a:r>
            <a:r>
              <a:rPr lang="en-US" altLang="en-US" sz="1400" b="1" dirty="0">
                <a:solidFill>
                  <a:srgbClr val="002060"/>
                </a:solidFill>
                <a:latin typeface="+mj-lt"/>
                <a:ea typeface="ＭＳ Ｐゴシック" charset="0"/>
                <a:cs typeface="Ubuntu" charset="0"/>
              </a:rPr>
              <a:t> Valdivieso, P. Fernandez Pison, A. T. Pérez Fontenla, to be published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64" y="748922"/>
            <a:ext cx="8939463" cy="35022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5664" y="4098175"/>
            <a:ext cx="2131864" cy="275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01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67415" y="20319"/>
            <a:ext cx="4866640" cy="45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C377B"/>
                </a:solidFill>
                <a:latin typeface="+mj-lt"/>
                <a:ea typeface="MS PGothic" panose="020B0600070205080204" pitchFamily="34" charset="-128"/>
                <a:cs typeface="Ubuntu Light"/>
              </a:rPr>
              <a:t>4. Martensitic transformations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9376"/>
            <a:ext cx="6984000" cy="31930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37"/>
            <a:ext cx="6984000" cy="319304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642340" y="29444"/>
            <a:ext cx="25016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en-US" b="1" dirty="0">
                <a:solidFill>
                  <a:srgbClr val="002060"/>
                </a:solidFill>
                <a:ea typeface="ＭＳ Ｐゴシック" charset="0"/>
                <a:cs typeface="Ubuntu" charset="0"/>
              </a:rPr>
              <a:t>Courtesy P. Fernandez Pison, to be published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4137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fld id="{823030DB-02C9-4BFB-8423-5E4F6A7FC378}" type="slidenum">
              <a:rPr lang="en-US" altLang="en-US" sz="900">
                <a:solidFill>
                  <a:srgbClr val="729FCF"/>
                </a:solidFill>
                <a:latin typeface="Corbel"/>
                <a:cs typeface="Ubuntu Light"/>
              </a:rPr>
              <a:pPr algn="r"/>
              <a:t>43</a:t>
            </a:fld>
            <a:endParaRPr lang="en-US" altLang="en-US" sz="900" dirty="0">
              <a:solidFill>
                <a:srgbClr val="729FCF"/>
              </a:solidFill>
              <a:latin typeface="Corbel"/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78956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lang="en-US" altLang="en-US" dirty="0">
              <a:cs typeface="Ubuntu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849"/>
            <a:ext cx="8226425" cy="811212"/>
          </a:xfrm>
        </p:spPr>
        <p:txBody>
          <a:bodyPr/>
          <a:lstStyle/>
          <a:p>
            <a:r>
              <a:rPr lang="en-GB" sz="3200" dirty="0"/>
              <a:t>5. Thermal treatments, sensitization, corrosion failures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1048296" y="1094899"/>
            <a:ext cx="3725474" cy="4447371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/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Austenitic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stainless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steels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to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be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furnished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and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preferentially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used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in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their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solution </a:t>
            </a:r>
            <a:r>
              <a:rPr kumimoji="0" lang="fr-CH" sz="2000" b="1" i="0" u="sng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annealed</a:t>
            </a:r>
            <a:r>
              <a:rPr kumimoji="0" lang="fr-CH" sz="20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condition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</a:p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All standards (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except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for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specific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applications) impose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furnishing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in the </a:t>
            </a:r>
            <a:r>
              <a:rPr kumimoji="0" lang="fr-CH" sz="20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solution </a:t>
            </a:r>
            <a:r>
              <a:rPr kumimoji="0" lang="fr-CH" sz="2000" b="1" i="0" u="sng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annealed</a:t>
            </a:r>
            <a:r>
              <a:rPr kumimoji="0" lang="fr-CH" sz="20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condition</a:t>
            </a:r>
          </a:p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Max.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hardness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also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limited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by relevant standards and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specifications</a:t>
            </a:r>
            <a:endParaRPr kumimoji="0" lang="fr-CH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Post-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weld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heat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treatments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generally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not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required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5850" t="4843"/>
          <a:stretch/>
        </p:blipFill>
        <p:spPr>
          <a:xfrm>
            <a:off x="4840861" y="1568602"/>
            <a:ext cx="4297680" cy="63267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0861" y="1104573"/>
            <a:ext cx="1316736" cy="379891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4840861" y="1581301"/>
            <a:ext cx="4297680" cy="4262827"/>
            <a:chOff x="4840861" y="1523110"/>
            <a:chExt cx="4297680" cy="4262827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/>
            <a:srcRect l="2031" t="2549" r="-282" b="70165"/>
            <a:stretch/>
          </p:blipFill>
          <p:spPr>
            <a:xfrm>
              <a:off x="4840861" y="2168768"/>
              <a:ext cx="4297680" cy="195667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5"/>
            <a:srcRect l="1" t="75551" r="-609" b="-401"/>
            <a:stretch/>
          </p:blipFill>
          <p:spPr>
            <a:xfrm>
              <a:off x="4840861" y="4045750"/>
              <a:ext cx="4297680" cy="1740187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4840861" y="1523110"/>
              <a:ext cx="4297680" cy="610115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  <a:scene3d>
              <a:camera prst="obliqueTopRight"/>
              <a:lightRig rig="threePt" dir="tl"/>
            </a:scene3d>
            <a:sp3d>
              <a:bevelT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40861" y="2752889"/>
            <a:ext cx="4297680" cy="3072608"/>
            <a:chOff x="4840861" y="2694698"/>
            <a:chExt cx="4297680" cy="3072608"/>
          </a:xfrm>
        </p:grpSpPr>
        <p:sp>
          <p:nvSpPr>
            <p:cNvPr id="25" name="Rectangle 24"/>
            <p:cNvSpPr/>
            <p:nvPr/>
          </p:nvSpPr>
          <p:spPr>
            <a:xfrm>
              <a:off x="4840861" y="2694698"/>
              <a:ext cx="4297680" cy="400193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  <a:scene3d>
              <a:camera prst="obliqueTopRight"/>
              <a:lightRig rig="threePt" dir="tl"/>
            </a:scene3d>
            <a:sp3d>
              <a:bevelT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840861" y="4010530"/>
              <a:ext cx="3013599" cy="252909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  <a:scene3d>
              <a:camera prst="obliqueTopRight"/>
              <a:lightRig rig="threePt" dir="tl"/>
            </a:scene3d>
            <a:sp3d>
              <a:bevelT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840861" y="5514397"/>
              <a:ext cx="3013599" cy="252909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  <a:scene3d>
              <a:camera prst="obliqueTopRight"/>
              <a:lightRig rig="threePt" dir="tl"/>
            </a:scene3d>
            <a:sp3d>
              <a:bevelT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0" y="4250940"/>
            <a:ext cx="4773770" cy="2601179"/>
            <a:chOff x="0" y="4267414"/>
            <a:chExt cx="4773770" cy="2601179"/>
          </a:xfrm>
        </p:grpSpPr>
        <p:sp>
          <p:nvSpPr>
            <p:cNvPr id="29" name="Rectangle 28"/>
            <p:cNvSpPr/>
            <p:nvPr/>
          </p:nvSpPr>
          <p:spPr>
            <a:xfrm>
              <a:off x="0" y="4267414"/>
              <a:ext cx="4773770" cy="2590586"/>
            </a:xfrm>
            <a:prstGeom prst="rect">
              <a:avLst/>
            </a:prstGeom>
            <a:solidFill>
              <a:sysClr val="window" lastClr="FFFFFF">
                <a:tint val="90000"/>
              </a:sysClr>
            </a:solidFill>
            <a:ln w="38100" cap="flat" cmpd="sng" algn="ctr">
              <a:solidFill>
                <a:srgbClr val="FF0000"/>
              </a:solidFill>
              <a:prstDash val="solid"/>
            </a:ln>
            <a:effectLst/>
            <a:scene3d>
              <a:camera prst="obliqueTopRight"/>
              <a:lightRig rig="threePt" dir="tl"/>
            </a:scene3d>
            <a:sp3d>
              <a:bevelT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58616" y="4267414"/>
              <a:ext cx="4715154" cy="2601179"/>
              <a:chOff x="58616" y="4700955"/>
              <a:chExt cx="3899434" cy="2167638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6"/>
              <a:srcRect l="4270" t="-699"/>
              <a:stretch/>
            </p:blipFill>
            <p:spPr>
              <a:xfrm>
                <a:off x="58616" y="4700955"/>
                <a:ext cx="2852417" cy="615680"/>
              </a:xfrm>
              <a:prstGeom prst="rect">
                <a:avLst/>
              </a:prstGeom>
              <a:noFill/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7"/>
              <a:srcRect l="3378" t="2856" b="1"/>
              <a:stretch/>
            </p:blipFill>
            <p:spPr>
              <a:xfrm>
                <a:off x="58616" y="5409825"/>
                <a:ext cx="3899434" cy="1458768"/>
              </a:xfrm>
              <a:prstGeom prst="rect">
                <a:avLst/>
              </a:prstGeom>
            </p:spPr>
          </p:pic>
        </p:grpSp>
      </p:grpSp>
      <p:sp>
        <p:nvSpPr>
          <p:cNvPr id="33" name="Rectangle 32"/>
          <p:cNvSpPr/>
          <p:nvPr/>
        </p:nvSpPr>
        <p:spPr>
          <a:xfrm>
            <a:off x="2637692" y="4331488"/>
            <a:ext cx="2136482" cy="877163"/>
          </a:xfrm>
          <a:prstGeom prst="rect">
            <a:avLst/>
          </a:prstGeom>
          <a:solidFill>
            <a:srgbClr val="BBC0AC">
              <a:lumMod val="40000"/>
              <a:lumOff val="60000"/>
              <a:alpha val="34000"/>
            </a:srgbClr>
          </a:solidFill>
          <a:ln w="63500">
            <a:noFill/>
          </a:ln>
        </p:spPr>
        <p:txBody>
          <a:bodyPr vert="horz" wrap="square" lIns="36000" tIns="0" rIns="182880" bIns="137160" rtlCol="0" anchor="ctr" anchorCtr="0">
            <a:spAutoFit/>
          </a:bodyPr>
          <a:lstStyle/>
          <a:p>
            <a:pPr marL="126900" marR="0" lvl="0" indent="0" algn="r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CERN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specification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, 316LN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677407" y="6548253"/>
            <a:ext cx="3013599" cy="25290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  <a:scene3d>
            <a:camera prst="obliqueTopRight"/>
            <a:lightRig rig="threePt" dir="tl"/>
          </a:scene3d>
          <a:sp3d>
            <a:bevelT w="254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828800" y="4733834"/>
            <a:ext cx="1678928" cy="25290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  <a:scene3d>
            <a:camera prst="obliqueTopRight"/>
            <a:lightRig rig="threePt" dir="tl"/>
          </a:scene3d>
          <a:sp3d>
            <a:bevelT w="254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381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lang="en-US" altLang="en-US" dirty="0">
              <a:cs typeface="Ubuntu Light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755222" y="1153451"/>
            <a:ext cx="8201210" cy="1132627"/>
            <a:chOff x="755222" y="1153451"/>
            <a:chExt cx="8201210" cy="1132627"/>
          </a:xfrm>
        </p:grpSpPr>
        <p:grpSp>
          <p:nvGrpSpPr>
            <p:cNvPr id="62" name="Group 61"/>
            <p:cNvGrpSpPr/>
            <p:nvPr/>
          </p:nvGrpSpPr>
          <p:grpSpPr>
            <a:xfrm>
              <a:off x="755222" y="1153451"/>
              <a:ext cx="8201210" cy="1132627"/>
              <a:chOff x="755222" y="1153451"/>
              <a:chExt cx="8201210" cy="1132627"/>
            </a:xfrm>
          </p:grpSpPr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31632" y="1153452"/>
                <a:ext cx="7924800" cy="1087508"/>
              </a:xfrm>
              <a:prstGeom prst="rect">
                <a:avLst/>
              </a:prstGeom>
            </p:spPr>
          </p:pic>
          <p:sp>
            <p:nvSpPr>
              <p:cNvPr id="65" name="Rectangle 64"/>
              <p:cNvSpPr/>
              <p:nvPr/>
            </p:nvSpPr>
            <p:spPr>
              <a:xfrm rot="16200000">
                <a:off x="453596" y="1455077"/>
                <a:ext cx="1132627" cy="529376"/>
              </a:xfrm>
              <a:prstGeom prst="rect">
                <a:avLst/>
              </a:prstGeom>
              <a:solidFill>
                <a:srgbClr val="BBC0AC">
                  <a:lumMod val="40000"/>
                  <a:lumOff val="60000"/>
                </a:srgbClr>
              </a:solidFill>
              <a:ln w="63500">
                <a:solidFill>
                  <a:sysClr val="window" lastClr="FFFFFF"/>
                </a:solidFill>
              </a:ln>
            </p:spPr>
            <p:txBody>
              <a:bodyPr vert="horz" wrap="square" lIns="0" tIns="137160" rIns="91440" bIns="137160" rtlCol="0" anchor="ctr" anchorCtr="0">
                <a:spAutoFit/>
              </a:bodyPr>
              <a:lstStyle/>
              <a:p>
                <a:pPr marL="12690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Calibri" pitchFamily="34" charset="0"/>
                    <a:cs typeface="Arial" charset="0"/>
                  </a:rPr>
                  <a:t>316LN</a:t>
                </a: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Calibri" pitchFamily="34" charset="0"/>
                  <a:cs typeface="Arial" charset="0"/>
                </a:endParaRPr>
              </a:p>
            </p:txBody>
          </p:sp>
        </p:grpSp>
        <p:cxnSp>
          <p:nvCxnSpPr>
            <p:cNvPr id="63" name="Straight Connector 62"/>
            <p:cNvCxnSpPr/>
            <p:nvPr/>
          </p:nvCxnSpPr>
          <p:spPr>
            <a:xfrm>
              <a:off x="4876800" y="2080003"/>
              <a:ext cx="3341077" cy="0"/>
            </a:xfrm>
            <a:prstGeom prst="line">
              <a:avLst/>
            </a:prstGeom>
            <a:noFill/>
            <a:ln w="44450" cap="flat" cmpd="sng" algn="ctr">
              <a:solidFill>
                <a:srgbClr val="92D050"/>
              </a:solidFill>
              <a:prstDash val="solid"/>
              <a:tailEnd type="none"/>
            </a:ln>
            <a:effectLst/>
          </p:spPr>
        </p:cxnSp>
      </p:grpSp>
      <p:grpSp>
        <p:nvGrpSpPr>
          <p:cNvPr id="66" name="Group 65"/>
          <p:cNvGrpSpPr/>
          <p:nvPr/>
        </p:nvGrpSpPr>
        <p:grpSpPr>
          <a:xfrm>
            <a:off x="755222" y="3006555"/>
            <a:ext cx="8018328" cy="1132627"/>
            <a:chOff x="755222" y="3006555"/>
            <a:chExt cx="8018328" cy="1132627"/>
          </a:xfrm>
        </p:grpSpPr>
        <p:grpSp>
          <p:nvGrpSpPr>
            <p:cNvPr id="67" name="Group 66"/>
            <p:cNvGrpSpPr/>
            <p:nvPr/>
          </p:nvGrpSpPr>
          <p:grpSpPr>
            <a:xfrm>
              <a:off x="755222" y="3006555"/>
              <a:ext cx="8018328" cy="1132627"/>
              <a:chOff x="755222" y="3006555"/>
              <a:chExt cx="8018328" cy="1132627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84030" y="3159610"/>
                <a:ext cx="7589520" cy="977719"/>
              </a:xfrm>
              <a:prstGeom prst="rect">
                <a:avLst/>
              </a:prstGeom>
            </p:spPr>
          </p:pic>
          <p:sp>
            <p:nvSpPr>
              <p:cNvPr id="70" name="Rectangle 69"/>
              <p:cNvSpPr/>
              <p:nvPr/>
            </p:nvSpPr>
            <p:spPr>
              <a:xfrm rot="16200000">
                <a:off x="453596" y="3308181"/>
                <a:ext cx="1132627" cy="529376"/>
              </a:xfrm>
              <a:prstGeom prst="rect">
                <a:avLst/>
              </a:prstGeom>
              <a:solidFill>
                <a:srgbClr val="BBC0AC">
                  <a:lumMod val="40000"/>
                  <a:lumOff val="60000"/>
                </a:srgbClr>
              </a:solidFill>
              <a:ln w="63500">
                <a:solidFill>
                  <a:sysClr val="window" lastClr="FFFFFF"/>
                </a:solidFill>
              </a:ln>
            </p:spPr>
            <p:txBody>
              <a:bodyPr vert="horz" wrap="square" lIns="0" tIns="137160" rIns="91440" bIns="137160" rtlCol="0" anchor="ctr" anchorCtr="0">
                <a:spAutoFit/>
              </a:bodyPr>
              <a:lstStyle/>
              <a:p>
                <a:pPr marL="12690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itchFamily="34" charset="0"/>
                    <a:cs typeface="Arial" charset="0"/>
                  </a:rPr>
                  <a:t>304L</a:t>
                </a: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itchFamily="34" charset="0"/>
                  <a:cs typeface="Arial" charset="0"/>
                </a:endParaRPr>
              </a:p>
            </p:txBody>
          </p:sp>
        </p:grpSp>
        <p:cxnSp>
          <p:nvCxnSpPr>
            <p:cNvPr id="68" name="Straight Connector 67"/>
            <p:cNvCxnSpPr/>
            <p:nvPr/>
          </p:nvCxnSpPr>
          <p:spPr>
            <a:xfrm>
              <a:off x="2497008" y="4108097"/>
              <a:ext cx="3657600" cy="0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71" name="Group 70"/>
          <p:cNvGrpSpPr/>
          <p:nvPr/>
        </p:nvGrpSpPr>
        <p:grpSpPr>
          <a:xfrm>
            <a:off x="755223" y="2080003"/>
            <a:ext cx="8142592" cy="1132627"/>
            <a:chOff x="755223" y="2080003"/>
            <a:chExt cx="8142592" cy="1132627"/>
          </a:xfrm>
        </p:grpSpPr>
        <p:grpSp>
          <p:nvGrpSpPr>
            <p:cNvPr id="72" name="Group 71"/>
            <p:cNvGrpSpPr/>
            <p:nvPr/>
          </p:nvGrpSpPr>
          <p:grpSpPr>
            <a:xfrm>
              <a:off x="755223" y="2080003"/>
              <a:ext cx="8142592" cy="1132627"/>
              <a:chOff x="755223" y="2080003"/>
              <a:chExt cx="8142592" cy="1132627"/>
            </a:xfrm>
          </p:grpSpPr>
          <p:pic>
            <p:nvPicPr>
              <p:cNvPr id="74" name="Picture 73"/>
              <p:cNvPicPr>
                <a:picLocks noChangeAspect="1"/>
              </p:cNvPicPr>
              <p:nvPr/>
            </p:nvPicPr>
            <p:blipFill rotWithShape="1">
              <a:blip r:embed="rId5"/>
              <a:srcRect l="1" t="14847" r="32"/>
              <a:stretch/>
            </p:blipFill>
            <p:spPr>
              <a:xfrm>
                <a:off x="1195754" y="2226911"/>
                <a:ext cx="7702061" cy="946748"/>
              </a:xfrm>
              <a:prstGeom prst="rect">
                <a:avLst/>
              </a:prstGeom>
            </p:spPr>
          </p:pic>
          <p:sp>
            <p:nvSpPr>
              <p:cNvPr id="75" name="Rectangle 74"/>
              <p:cNvSpPr/>
              <p:nvPr/>
            </p:nvSpPr>
            <p:spPr>
              <a:xfrm rot="16200000">
                <a:off x="453597" y="2381629"/>
                <a:ext cx="1132627" cy="529376"/>
              </a:xfrm>
              <a:prstGeom prst="rect">
                <a:avLst/>
              </a:prstGeom>
              <a:solidFill>
                <a:srgbClr val="BBC0AC">
                  <a:lumMod val="40000"/>
                  <a:lumOff val="60000"/>
                </a:srgbClr>
              </a:solidFill>
              <a:ln w="63500">
                <a:solidFill>
                  <a:sysClr val="window" lastClr="FFFFFF"/>
                </a:solidFill>
              </a:ln>
            </p:spPr>
            <p:txBody>
              <a:bodyPr vert="horz" wrap="square" lIns="0" tIns="137160" rIns="91440" bIns="137160" rtlCol="0" anchor="ctr" anchorCtr="0">
                <a:spAutoFit/>
              </a:bodyPr>
              <a:lstStyle/>
              <a:p>
                <a:pPr marL="12690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itchFamily="34" charset="0"/>
                    <a:cs typeface="Arial" charset="0"/>
                  </a:rPr>
                  <a:t>316L</a:t>
                </a: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itchFamily="34" charset="0"/>
                  <a:cs typeface="Arial" charset="0"/>
                </a:endParaRPr>
              </a:p>
            </p:txBody>
          </p:sp>
        </p:grpSp>
        <p:cxnSp>
          <p:nvCxnSpPr>
            <p:cNvPr id="73" name="Straight Connector 72"/>
            <p:cNvCxnSpPr/>
            <p:nvPr/>
          </p:nvCxnSpPr>
          <p:spPr>
            <a:xfrm>
              <a:off x="2532178" y="3135086"/>
              <a:ext cx="3657600" cy="0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</p:grpSp>
      <p:sp>
        <p:nvSpPr>
          <p:cNvPr id="76" name="Rectangle 75"/>
          <p:cNvSpPr/>
          <p:nvPr/>
        </p:nvSpPr>
        <p:spPr>
          <a:xfrm>
            <a:off x="1086311" y="4250153"/>
            <a:ext cx="7687239" cy="769441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/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Vacuum firing of components and subassemblies to effectively remove the dissolved gas load in cleaned and degreased parts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457200" y="85849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MS PGothic" panose="020B0600070205080204" pitchFamily="34" charset="-128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MS PGothic" panose="020B0600070205080204" pitchFamily="34" charset="-128"/>
                <a:cs typeface="Ubuntu Light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MS PGothic" panose="020B0600070205080204" pitchFamily="34" charset="-128"/>
                <a:cs typeface="Ubuntu Light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MS PGothic" panose="020B0600070205080204" pitchFamily="34" charset="-128"/>
                <a:cs typeface="Ubuntu Light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MS PGothic" panose="020B0600070205080204" pitchFamily="34" charset="-128"/>
                <a:cs typeface="Ubuntu Light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ＭＳ Ｐゴシック" charset="0"/>
                <a:cs typeface="Ubuntu Light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ＭＳ Ｐゴシック" charset="0"/>
                <a:cs typeface="Ubuntu Light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ＭＳ Ｐゴシック" charset="0"/>
                <a:cs typeface="Ubuntu Light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ＭＳ Ｐゴシック" charset="0"/>
                <a:cs typeface="Ubuntu Light" charset="0"/>
              </a:defRPr>
            </a:lvl9pPr>
          </a:lstStyle>
          <a:p>
            <a:r>
              <a:rPr lang="en-GB" sz="3200" dirty="0"/>
              <a:t>5. Thermal treatments, sensitization, corrosion failures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170488" y="5657671"/>
            <a:ext cx="3973512" cy="1200329"/>
          </a:xfrm>
          <a:prstGeom prst="rect">
            <a:avLst/>
          </a:prstGeom>
          <a:solidFill>
            <a:srgbClr val="FFFF00">
              <a:alpha val="83000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en-US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/>
              </a:rPr>
              <a:t>See also </a:t>
            </a:r>
            <a:r>
              <a:rPr lang="en-US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anose="05050102010706020507" pitchFamily="18" charset="2"/>
              </a:rPr>
              <a:t></a:t>
            </a:r>
            <a:endParaRPr lang="en-US" b="1" kern="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sym typeface="Symbol"/>
            </a:endParaRPr>
          </a:p>
          <a:p>
            <a:pPr algn="r"/>
            <a:r>
              <a:rPr lang="en-GB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/>
              </a:rPr>
              <a:t>CAS course on "Mechanical &amp; Materials Engineering", P. Chiggiato, Vacuum</a:t>
            </a:r>
          </a:p>
        </p:txBody>
      </p:sp>
    </p:spTree>
    <p:extLst>
      <p:ext uri="{BB962C8B-B14F-4D97-AF65-F5344CB8AC3E}">
        <p14:creationId xmlns:p14="http://schemas.microsoft.com/office/powerpoint/2010/main" val="48687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lang="en-US" altLang="en-US" dirty="0">
              <a:cs typeface="Ubuntu Light"/>
            </a:endParaRPr>
          </a:p>
        </p:txBody>
      </p:sp>
      <p:pic>
        <p:nvPicPr>
          <p:cNvPr id="24" name="Straight Connector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44"/>
          <a:stretch>
            <a:fillRect/>
          </a:stretch>
        </p:blipFill>
        <p:spPr bwMode="auto">
          <a:xfrm>
            <a:off x="1794074" y="2670510"/>
            <a:ext cx="4657358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390601" y="1100900"/>
            <a:ext cx="7936234" cy="3470573"/>
            <a:chOff x="1125415" y="1116257"/>
            <a:chExt cx="7936234" cy="347057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/>
            <a:srcRect l="4288" t="47089" r="43070" b="14004"/>
            <a:stretch/>
          </p:blipFill>
          <p:spPr>
            <a:xfrm>
              <a:off x="1125415" y="1116257"/>
              <a:ext cx="7936234" cy="3299332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1125415" y="4248276"/>
              <a:ext cx="7936234" cy="338554"/>
            </a:xfrm>
            <a:prstGeom prst="rect">
              <a:avLst/>
            </a:prstGeom>
            <a:solidFill>
              <a:srgbClr val="E4C402">
                <a:lumMod val="20000"/>
                <a:lumOff val="80000"/>
              </a:srgbClr>
            </a:solidFill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/>
                  <a:sym typeface="Symbol" panose="05050102010706020507" pitchFamily="18" charset="2"/>
                </a:rPr>
                <a:t>Handbook of stainless steels, D. </a:t>
              </a: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/>
                  <a:sym typeface="Symbol" panose="05050102010706020507" pitchFamily="18" charset="2"/>
                </a:rPr>
                <a:t>Peckner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/>
                  <a:sym typeface="Symbol" panose="05050102010706020507" pitchFamily="18" charset="2"/>
                </a:rPr>
                <a:t>, I.M. Bernstein. McGraw-Hill, 1977 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225314" y="1596875"/>
            <a:ext cx="890953" cy="1066800"/>
            <a:chOff x="3960128" y="1612232"/>
            <a:chExt cx="890953" cy="1066800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4393881" y="1612232"/>
              <a:ext cx="4572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A2C816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>
              <a:off x="4042192" y="1764632"/>
              <a:ext cx="4572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A2C816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>
              <a:off x="3971855" y="1917032"/>
              <a:ext cx="36576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A2C816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>
              <a:off x="3960128" y="2069432"/>
              <a:ext cx="27432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A2C816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>
            <a:xfrm>
              <a:off x="4042195" y="2221832"/>
              <a:ext cx="18288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A2C816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>
            <a:xfrm>
              <a:off x="4159426" y="2374232"/>
              <a:ext cx="9144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A2C816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35" name="Straight Arrow Connector 34"/>
            <p:cNvCxnSpPr/>
            <p:nvPr/>
          </p:nvCxnSpPr>
          <p:spPr>
            <a:xfrm>
              <a:off x="4358718" y="2526632"/>
              <a:ext cx="9144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A2C816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>
            <a:xfrm>
              <a:off x="4663517" y="2679032"/>
              <a:ext cx="18288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A2C816">
                  <a:lumMod val="75000"/>
                </a:srgbClr>
              </a:solidFill>
              <a:prstDash val="solid"/>
              <a:tailEnd type="triangle"/>
            </a:ln>
            <a:effectLst/>
          </p:spPr>
        </p:cxnSp>
      </p:grpSp>
      <p:pic>
        <p:nvPicPr>
          <p:cNvPr id="37" name="Straight Connector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44"/>
          <a:stretch>
            <a:fillRect/>
          </a:stretch>
        </p:blipFill>
        <p:spPr bwMode="auto">
          <a:xfrm>
            <a:off x="1849022" y="2709161"/>
            <a:ext cx="420624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Straight Connector 37"/>
          <p:cNvCxnSpPr/>
          <p:nvPr/>
        </p:nvCxnSpPr>
        <p:spPr>
          <a:xfrm>
            <a:off x="4111583" y="1461751"/>
            <a:ext cx="2636636" cy="23446"/>
          </a:xfrm>
          <a:prstGeom prst="line">
            <a:avLst/>
          </a:prstGeom>
          <a:noFill/>
          <a:ln w="41275" cap="flat" cmpd="sng" algn="ctr">
            <a:solidFill>
              <a:sysClr val="window" lastClr="FFFFFF"/>
            </a:solidFill>
            <a:prstDash val="solid"/>
            <a:tailEnd type="none"/>
          </a:ln>
          <a:effectLst/>
        </p:spPr>
      </p:cxnSp>
      <p:pic>
        <p:nvPicPr>
          <p:cNvPr id="39" name="Straight Connector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44"/>
          <a:stretch>
            <a:fillRect/>
          </a:stretch>
        </p:blipFill>
        <p:spPr bwMode="auto">
          <a:xfrm>
            <a:off x="1872469" y="2709162"/>
            <a:ext cx="310896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409591" y="4639262"/>
            <a:ext cx="7772400" cy="2115964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/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Stress relieving:</a:t>
            </a:r>
          </a:p>
          <a:p>
            <a:pPr marL="4698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Select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temperature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-time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combinations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outside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the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sensitization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range</a:t>
            </a:r>
          </a:p>
          <a:p>
            <a:pPr marL="4698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It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can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be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made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coincident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with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950 °C vacuum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firing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treatment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whenever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possible</a:t>
            </a:r>
          </a:p>
          <a:p>
            <a:pPr marL="4698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Avoid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ranges of 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  <a:sym typeface="Symbol" panose="05050102010706020507" pitchFamily="18" charset="2"/>
              </a:rPr>
              <a:t>-phase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  <a:sym typeface="Symbol" panose="05050102010706020507" pitchFamily="18" charset="2"/>
              </a:rPr>
              <a:t>precipitation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  <a:sym typeface="Symbol" panose="05050102010706020507" pitchFamily="18" charset="2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  <a:sym typeface="Symbol" panose="05050102010706020507" pitchFamily="18" charset="2"/>
              </a:rPr>
              <a:t>specially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  <a:sym typeface="Symbol" panose="05050102010706020507" pitchFamily="18" charset="2"/>
              </a:rPr>
              <a:t>  for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  <a:sym typeface="Symbol" panose="05050102010706020507" pitchFamily="18" charset="2"/>
              </a:rPr>
              <a:t>welded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  <a:sym typeface="Symbol" panose="05050102010706020507" pitchFamily="18" charset="2"/>
              </a:rPr>
              <a:t> structures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141021" y="2358648"/>
            <a:ext cx="3680816" cy="369332"/>
          </a:xfrm>
          <a:prstGeom prst="rect">
            <a:avLst/>
          </a:prstGeom>
          <a:solidFill>
            <a:srgbClr val="E4C402">
              <a:lumMod val="40000"/>
              <a:lumOff val="60000"/>
              <a:alpha val="17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</a:rPr>
              <a:t>Alternative </a:t>
            </a:r>
            <a:r>
              <a:rPr kumimoji="0" lang="fr-CH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</a:rPr>
              <a:t>treatment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</a:rPr>
              <a:t> at 650 °C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457200" y="85849"/>
            <a:ext cx="8226425" cy="811212"/>
          </a:xfrm>
        </p:spPr>
        <p:txBody>
          <a:bodyPr/>
          <a:lstStyle/>
          <a:p>
            <a:r>
              <a:rPr lang="en-GB" sz="3200" dirty="0"/>
              <a:t>5. Thermal treatments, sensitization, corrosion failures</a:t>
            </a:r>
          </a:p>
        </p:txBody>
      </p:sp>
    </p:spTree>
    <p:extLst>
      <p:ext uri="{BB962C8B-B14F-4D97-AF65-F5344CB8AC3E}">
        <p14:creationId xmlns:p14="http://schemas.microsoft.com/office/powerpoint/2010/main" val="344555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lang="en-US" altLang="en-US" dirty="0">
              <a:cs typeface="Ubuntu Light"/>
            </a:endParaRPr>
          </a:p>
        </p:txBody>
      </p:sp>
      <p:sp>
        <p:nvSpPr>
          <p:cNvPr id="42" name="Date Placeholder 3"/>
          <p:cNvSpPr txBox="1">
            <a:spLocks/>
          </p:cNvSpPr>
          <p:nvPr/>
        </p:nvSpPr>
        <p:spPr bwMode="auto">
          <a:xfrm>
            <a:off x="1043354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0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F9A54-932C-4535-AA17-0C866624B9D9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20/11/2020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3" name="Rectangle 23"/>
          <p:cNvSpPr>
            <a:spLocks noChangeArrowheads="1"/>
          </p:cNvSpPr>
          <p:nvPr/>
        </p:nvSpPr>
        <p:spPr bwMode="auto">
          <a:xfrm>
            <a:off x="3860559" y="5347533"/>
            <a:ext cx="4791075" cy="1015663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/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316LN ITER grade, TF jackets, extra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low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C (&lt;0.015%) grade,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aged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200 h at 650 °C,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tensile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tested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at 7 K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</p:txBody>
      </p:sp>
      <p:pic>
        <p:nvPicPr>
          <p:cNvPr id="44" name="Picture 2" descr="SMST-100x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04" y="1095375"/>
            <a:ext cx="4022725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3" descr="SMST-1kx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654" y="1095375"/>
            <a:ext cx="4022725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" descr="IncaTemp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52" r="340" b="9679"/>
          <a:stretch>
            <a:fillRect/>
          </a:stretch>
        </p:blipFill>
        <p:spPr bwMode="auto">
          <a:xfrm>
            <a:off x="303579" y="4283075"/>
            <a:ext cx="3097213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0" r="26097" b="29181"/>
          <a:stretch>
            <a:fillRect/>
          </a:stretch>
        </p:blipFill>
        <p:spPr bwMode="auto">
          <a:xfrm>
            <a:off x="3507154" y="4283075"/>
            <a:ext cx="5137150" cy="969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6"/>
          <p:cNvSpPr>
            <a:spLocks noChangeArrowheads="1"/>
          </p:cNvSpPr>
          <p:nvPr/>
        </p:nvSpPr>
        <p:spPr bwMode="auto">
          <a:xfrm>
            <a:off x="3511917" y="4784725"/>
            <a:ext cx="5122862" cy="312738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None/>
            </a:pPr>
            <a:endParaRPr lang="en-US" altLang="fr-FR" sz="280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49" name="Rectangle 24"/>
          <p:cNvSpPr>
            <a:spLocks noChangeArrowheads="1"/>
          </p:cNvSpPr>
          <p:nvPr/>
        </p:nvSpPr>
        <p:spPr bwMode="auto">
          <a:xfrm>
            <a:off x="6983613" y="1084261"/>
            <a:ext cx="16257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CH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EDMS 1095336</a:t>
            </a:r>
            <a:endParaRPr lang="en-US" sz="16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85849"/>
            <a:ext cx="8226425" cy="811212"/>
          </a:xfrm>
        </p:spPr>
        <p:txBody>
          <a:bodyPr/>
          <a:lstStyle/>
          <a:p>
            <a:r>
              <a:rPr lang="en-GB" sz="3200" dirty="0"/>
              <a:t>5. Thermal treatments, sensitization, corrosion failures</a:t>
            </a:r>
            <a:endParaRPr lang="en-US" sz="3200" dirty="0"/>
          </a:p>
        </p:txBody>
      </p:sp>
      <p:sp>
        <p:nvSpPr>
          <p:cNvPr id="16" name="Rectangle 15"/>
          <p:cNvSpPr/>
          <p:nvPr/>
        </p:nvSpPr>
        <p:spPr>
          <a:xfrm>
            <a:off x="4738255" y="5660008"/>
            <a:ext cx="4405745" cy="1200329"/>
          </a:xfrm>
          <a:prstGeom prst="rect">
            <a:avLst/>
          </a:prstGeom>
          <a:solidFill>
            <a:srgbClr val="FFFF00">
              <a:alpha val="83000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en-US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/>
              </a:rPr>
              <a:t>See also </a:t>
            </a:r>
            <a:r>
              <a:rPr lang="en-US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anose="05050102010706020507" pitchFamily="18" charset="2"/>
              </a:rPr>
              <a:t></a:t>
            </a:r>
            <a:endParaRPr lang="en-US" b="1" kern="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sym typeface="Symbol"/>
            </a:endParaRPr>
          </a:p>
          <a:p>
            <a:pPr algn="r"/>
            <a:r>
              <a:rPr lang="en-GB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/>
              </a:rPr>
              <a:t>CAS course on "Mechanical &amp; Materials Engineering", Klaus Peter Weiss, Mechanical testing</a:t>
            </a:r>
          </a:p>
        </p:txBody>
      </p:sp>
    </p:spTree>
    <p:extLst>
      <p:ext uri="{BB962C8B-B14F-4D97-AF65-F5344CB8AC3E}">
        <p14:creationId xmlns:p14="http://schemas.microsoft.com/office/powerpoint/2010/main" val="90918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lang="en-US" altLang="en-US" dirty="0">
              <a:cs typeface="Ubuntu Light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37804" y="1019889"/>
            <a:ext cx="3249665" cy="3347070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/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Sensitization: </a:t>
            </a:r>
          </a:p>
          <a:p>
            <a:pPr marL="4698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Loss of corrosion resistance (Cr depletion at GB)</a:t>
            </a:r>
          </a:p>
          <a:p>
            <a:pPr marL="4698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Loss of ductility (specially at cryogenic temperatures), ductile-to-brittle transition onset</a:t>
            </a:r>
          </a:p>
          <a:p>
            <a:pPr marL="469800" marR="0" lvl="0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Check the effects of your treatment against ASTM A262</a:t>
            </a:r>
          </a:p>
        </p:txBody>
      </p:sp>
      <p:grpSp>
        <p:nvGrpSpPr>
          <p:cNvPr id="16" name="Group 40"/>
          <p:cNvGrpSpPr>
            <a:grpSpLocks noChangeAspect="1"/>
          </p:cNvGrpSpPr>
          <p:nvPr/>
        </p:nvGrpSpPr>
        <p:grpSpPr bwMode="auto">
          <a:xfrm>
            <a:off x="3799443" y="1000932"/>
            <a:ext cx="4562765" cy="5877577"/>
            <a:chOff x="4879648" y="114699"/>
            <a:chExt cx="4170605" cy="5371647"/>
          </a:xfrm>
        </p:grpSpPr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4879648" y="3413484"/>
              <a:ext cx="1991171" cy="1097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prstClr val="black"/>
                  </a:solidFill>
                  <a:latin typeface="Arial" charset="0"/>
                </a:rPr>
                <a:t>Sensitization: oxalic acid etching, ASTM A262, practice A (</a:t>
              </a:r>
              <a:r>
                <a:rPr lang="en-US" dirty="0">
                  <a:solidFill>
                    <a:prstClr val="black"/>
                  </a:solidFill>
                  <a:latin typeface="Arial" charset="0"/>
                  <a:sym typeface="Symbol" panose="05050102010706020507" pitchFamily="18" charset="2"/>
                </a:rPr>
                <a:t></a:t>
              </a:r>
              <a:r>
                <a:rPr lang="en-US" dirty="0">
                  <a:solidFill>
                    <a:prstClr val="black"/>
                  </a:solidFill>
                  <a:latin typeface="Arial" charset="0"/>
                </a:rPr>
                <a:t>E) </a:t>
              </a:r>
            </a:p>
          </p:txBody>
        </p:sp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4693" y="114699"/>
              <a:ext cx="4145560" cy="1098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8675" y="1263288"/>
              <a:ext cx="1911578" cy="2084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8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4579" y="3401514"/>
              <a:ext cx="1925674" cy="2084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6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1973" y="1271996"/>
              <a:ext cx="1956816" cy="2082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85849"/>
            <a:ext cx="8226425" cy="811212"/>
          </a:xfrm>
        </p:spPr>
        <p:txBody>
          <a:bodyPr/>
          <a:lstStyle/>
          <a:p>
            <a:r>
              <a:rPr lang="en-GB" sz="3200" dirty="0"/>
              <a:t>5. Thermal treatments, sensitization, corrosion failures</a:t>
            </a:r>
            <a:endParaRPr lang="en-US" sz="3200" dirty="0"/>
          </a:p>
        </p:txBody>
      </p:sp>
      <p:sp>
        <p:nvSpPr>
          <p:cNvPr id="2" name="Action Button: End 1">
            <a:hlinkClick r:id="" action="ppaction://hlinkshowjump?jump=lastslide" highlightClick="1"/>
          </p:cNvPr>
          <p:cNvSpPr/>
          <p:nvPr/>
        </p:nvSpPr>
        <p:spPr>
          <a:xfrm>
            <a:off x="457200" y="5370022"/>
            <a:ext cx="606829" cy="507076"/>
          </a:xfrm>
          <a:prstGeom prst="actionButtonEnd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30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alpha val="18000"/>
                </a:schemeClr>
              </a:gs>
              <a:gs pos="64600">
                <a:srgbClr val="00266B">
                  <a:alpha val="23000"/>
                </a:srgbClr>
              </a:gs>
              <a:gs pos="38000">
                <a:schemeClr val="accent1">
                  <a:tint val="96000"/>
                  <a:shade val="59000"/>
                  <a:satMod val="120000"/>
                  <a:alpha val="15000"/>
                </a:schemeClr>
              </a:gs>
              <a:gs pos="55000">
                <a:schemeClr val="accent1">
                  <a:shade val="57000"/>
                  <a:satMod val="120000"/>
                  <a:alpha val="41000"/>
                </a:schemeClr>
              </a:gs>
              <a:gs pos="80000">
                <a:schemeClr val="accent1">
                  <a:shade val="56000"/>
                  <a:satMod val="145000"/>
                  <a:alpha val="21000"/>
                </a:schemeClr>
              </a:gs>
              <a:gs pos="88000">
                <a:schemeClr val="accent1">
                  <a:shade val="63000"/>
                  <a:satMod val="160000"/>
                  <a:alpha val="34000"/>
                </a:schemeClr>
              </a:gs>
              <a:gs pos="100000">
                <a:schemeClr val="accent1">
                  <a:tint val="99555"/>
                  <a:satMod val="155000"/>
                  <a:alpha val="11000"/>
                </a:schemeClr>
              </a:gs>
            </a:gsLst>
          </a:gradFill>
          <a:ln>
            <a:solidFill>
              <a:schemeClr val="accent1">
                <a:shade val="60000"/>
                <a:satMod val="300000"/>
                <a:alpha val="1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8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lang="en-US" altLang="en-US"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lang="en-US" altLang="en-US" dirty="0">
              <a:cs typeface="Ubuntu Light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111952" y="1111137"/>
            <a:ext cx="8920096" cy="5150641"/>
          </a:xfrm>
          <a:prstGeom prst="rect">
            <a:avLst/>
          </a:prstGeom>
          <a:solidFill>
            <a:srgbClr val="BBC0AC">
              <a:lumMod val="40000"/>
              <a:lumOff val="60000"/>
            </a:srgbClr>
          </a:solidFill>
          <a:ln w="63500">
            <a:noFill/>
          </a:ln>
        </p:spPr>
        <p:txBody>
          <a:bodyPr vert="horz" wrap="square" lIns="36000" tIns="137160" rIns="274320" bIns="137160" rtlCol="0" anchor="ctr" anchorCtr="0">
            <a:spAutoFit/>
          </a:bodyPr>
          <a:lstStyle/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A stainless steel for an accelerator part</a:t>
            </a:r>
            <a:r>
              <a:rPr kumimoji="0" lang="en-US" sz="2400" b="1" i="0" u="none" strike="noStrike" kern="0" cap="none" spc="0" normalizeH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is not a mere "chemical composition" or a designation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	</a:t>
            </a:r>
          </a:p>
          <a:p>
            <a:pPr marL="1384200" marR="0" lvl="2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specification</a:t>
            </a:r>
          </a:p>
          <a:p>
            <a:pPr marL="1384200" marR="0" lvl="2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steelmaking</a:t>
            </a:r>
          </a:p>
          <a:p>
            <a:pPr marL="1384200" marR="0" lvl="2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definition and extent of the controls</a:t>
            </a:r>
          </a:p>
          <a:p>
            <a:pPr marL="1384200" marR="0" lvl="2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certification</a:t>
            </a:r>
          </a:p>
          <a:p>
            <a:pPr marL="1384200" marR="0" lvl="2" indent="-342900" defTabSz="91440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price</a:t>
            </a:r>
          </a:p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Application of extensive “state of the art” NDT techniques</a:t>
            </a:r>
          </a:p>
          <a:p>
            <a:pPr marL="1384200" lvl="2" indent="-342900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itchFamily="34" charset="0"/>
                <a:cs typeface="Arial" charset="0"/>
              </a:rPr>
              <a:t>stainless steels for vacuum applications 100 % examined during production and at reception</a:t>
            </a:r>
          </a:p>
          <a:p>
            <a:pPr marL="1384200" lvl="2" indent="-342900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itchFamily="34" charset="0"/>
                <a:cs typeface="Arial" charset="0"/>
              </a:rPr>
              <a:t>advanced </a:t>
            </a:r>
            <a:r>
              <a:rPr lang="en-GB" sz="20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 pitchFamily="34" charset="0"/>
                <a:cs typeface="Arial" charset="0"/>
              </a:rPr>
              <a:t>techniques such as X-ray </a:t>
            </a:r>
            <a:r>
              <a:rPr lang="en-GB" sz="20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itchFamily="34" charset="0"/>
                <a:cs typeface="Arial" charset="0"/>
              </a:rPr>
              <a:t>computed tomography </a:t>
            </a:r>
            <a:r>
              <a:rPr lang="en-GB" sz="20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 pitchFamily="34" charset="0"/>
                <a:cs typeface="Arial" charset="0"/>
              </a:rPr>
              <a:t>or Phased Array Ultrasonic Testing often applied to welds or PM parts</a:t>
            </a:r>
            <a:endParaRPr lang="en-GB" sz="2000" b="1" kern="0" dirty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  <a:cs typeface="Arial" charset="0"/>
            </a:endParaRPr>
          </a:p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Low T and/or non-magnetism of components require special care</a:t>
            </a:r>
          </a:p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Corrosion </a:t>
            </a:r>
            <a:r>
              <a:rPr kumimoji="0" lang="fr-CH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environment</a:t>
            </a:r>
            <a:r>
              <a:rPr kumimoji="0" lang="fr-CH" sz="2400" b="1" i="0" u="none" strike="noStrike" kern="0" cap="none" spc="0" normalizeH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CH" sz="2400" b="1" i="0" u="none" strike="noStrike" kern="0" cap="none" spc="0" normalizeH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during</a:t>
            </a:r>
            <a:r>
              <a:rPr kumimoji="0" lang="fr-CH" sz="2400" b="1" i="0" u="none" strike="noStrike" kern="0" cap="none" spc="0" normalizeH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the </a:t>
            </a:r>
            <a:r>
              <a:rPr kumimoji="0" lang="fr-CH" sz="2400" b="1" i="0" u="none" strike="noStrike" kern="0" cap="none" spc="0" normalizeH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whole</a:t>
            </a:r>
            <a:r>
              <a:rPr kumimoji="0" lang="fr-CH" sz="2400" b="1" i="0" u="none" strike="noStrike" kern="0" cap="none" spc="0" normalizeH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life cycle of the parts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  <a:p>
            <a:pPr marL="126900" marR="0" lvl="0" indent="0" defTabSz="91440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Advanced grades imply extensive prior R&amp;D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-134471" y="182880"/>
            <a:ext cx="7544127" cy="731519"/>
          </a:xfrm>
          <a:prstGeom prst="rect">
            <a:avLst/>
          </a:prstGeom>
          <a:noFill/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en-US" sz="2800" kern="12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3200" b="1" dirty="0">
                <a:solidFill>
                  <a:srgbClr val="0C377B"/>
                </a:solidFill>
                <a:ea typeface="MS PGothic" panose="020B0600070205080204" pitchFamily="34" charset="-128"/>
                <a:cs typeface="Ubuntu Light"/>
              </a:rPr>
              <a:t>7. Conclusions</a:t>
            </a:r>
            <a:endParaRPr lang="en-GB" sz="3200" b="1" dirty="0">
              <a:solidFill>
                <a:srgbClr val="0C377B"/>
              </a:solidFill>
              <a:ea typeface="MS PGothic" panose="020B0600070205080204" pitchFamily="34" charset="-128"/>
              <a:cs typeface="Ubuntu Light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0" y="3271964"/>
            <a:ext cx="9144000" cy="1929759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  <a:defRPr/>
            </a:pPr>
            <a:r>
              <a:rPr lang="en-GB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Stainless steels</a:t>
            </a: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  <a:defRPr/>
            </a:pPr>
            <a:endParaRPr lang="en-GB" sz="9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85750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92000"/>
              <a:buFont typeface="Courier New" panose="02070309020205020404" pitchFamily="49" charset="0"/>
              <a:buChar char="o"/>
              <a:defRPr/>
            </a:pP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304L, general purpose			</a:t>
            </a: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Symbol" pitchFamily="18" charset="2"/>
              </a:rPr>
              <a:t> 3-3.5</a:t>
            </a: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EUR/kg</a:t>
            </a:r>
          </a:p>
          <a:p>
            <a:pPr marL="285750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92000"/>
              <a:buFont typeface="Courier New" panose="02070309020205020404" pitchFamily="49" charset="0"/>
              <a:buChar char="o"/>
              <a:defRPr/>
            </a:pP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304L, vacuum/cryogenic application	</a:t>
            </a: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Symbol" pitchFamily="18" charset="2"/>
              </a:rPr>
              <a:t></a:t>
            </a:r>
            <a:r>
              <a:rPr lang="en-GB" sz="1600" dirty="0">
                <a:solidFill>
                  <a:srgbClr val="FFFF00"/>
                </a:solidFill>
                <a:latin typeface="Tahoma" pitchFamily="34" charset="0"/>
                <a:sym typeface="Symbol" pitchFamily="18" charset="2"/>
              </a:rPr>
              <a:t> </a:t>
            </a: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6 EUR/kg</a:t>
            </a:r>
          </a:p>
          <a:p>
            <a:pPr marL="285750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92000"/>
              <a:buFont typeface="Courier New" panose="02070309020205020404" pitchFamily="49" charset="0"/>
              <a:buChar char="o"/>
              <a:defRPr/>
            </a:pP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316LN, as above	</a:t>
            </a:r>
            <a:r>
              <a:rPr lang="en-GB" sz="1600" b="1" i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		</a:t>
            </a: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Symbol" pitchFamily="18" charset="2"/>
              </a:rPr>
              <a:t></a:t>
            </a:r>
            <a:r>
              <a:rPr lang="en-US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 11 EUR/kg (bars) to 32 EUR/kg (plates)</a:t>
            </a:r>
          </a:p>
          <a:p>
            <a:pPr marL="285750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92000"/>
              <a:buFont typeface="Courier New" panose="02070309020205020404" pitchFamily="49" charset="0"/>
              <a:buChar char="o"/>
              <a:defRPr/>
            </a:pPr>
            <a:r>
              <a:rPr lang="en-US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316LN, blanks				</a:t>
            </a:r>
            <a:r>
              <a:rPr lang="en-US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  <a:sym typeface="Symbol" pitchFamily="18" charset="2"/>
              </a:rPr>
              <a:t></a:t>
            </a:r>
            <a:r>
              <a:rPr lang="en-US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 50 (and up to above 100) EUR/kg </a:t>
            </a:r>
          </a:p>
          <a:p>
            <a:pPr marL="285750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P506, 316L convolutions for bellows	</a:t>
            </a: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Symbol" pitchFamily="18" charset="2"/>
              </a:rPr>
              <a:t> </a:t>
            </a: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50-80 EUR/kg </a:t>
            </a:r>
          </a:p>
          <a:p>
            <a:pPr marL="285750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fr-CH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Additive </a:t>
            </a:r>
            <a:r>
              <a:rPr lang="fr-CH" sz="1600" b="1" dirty="0" err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manufactured</a:t>
            </a:r>
            <a:r>
              <a:rPr lang="fr-CH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316L 		</a:t>
            </a: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Symbol" pitchFamily="18" charset="2"/>
              </a:rPr>
              <a:t> </a:t>
            </a:r>
            <a:r>
              <a:rPr lang="en-GB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65 EUR/kg (powder)</a:t>
            </a:r>
          </a:p>
        </p:txBody>
      </p:sp>
    </p:spTree>
    <p:extLst>
      <p:ext uri="{BB962C8B-B14F-4D97-AF65-F5344CB8AC3E}">
        <p14:creationId xmlns:p14="http://schemas.microsoft.com/office/powerpoint/2010/main" val="358020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uiExpand="1" build="p" animBg="1"/>
      <p:bldP spid="27" grpId="0" animBg="1"/>
      <p:bldP spid="2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1. Steels and stainless steel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2295519" y="6356350"/>
            <a:ext cx="1371600" cy="365125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19" y="6356350"/>
            <a:ext cx="4289425" cy="365125"/>
          </a:xfrm>
        </p:spPr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956544" y="6356350"/>
            <a:ext cx="73025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1026" name="Picture 2" descr="shanxi-taigang-stainless-steel-plate-mill-sms-group_595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" y="1086243"/>
            <a:ext cx="8543469" cy="569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6312" y="4035828"/>
            <a:ext cx="2244435" cy="2805545"/>
          </a:xfrm>
          <a:prstGeom prst="rect">
            <a:avLst/>
          </a:prstGeom>
          <a:ln w="31750">
            <a:solidFill>
              <a:schemeClr val="bg1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7128933" y="3465634"/>
            <a:ext cx="1981814" cy="1089529"/>
          </a:xfrm>
          <a:prstGeom prst="rect">
            <a:avLst/>
          </a:prstGeom>
          <a:gradFill>
            <a:gsLst>
              <a:gs pos="0">
                <a:schemeClr val="bg1"/>
              </a:gs>
              <a:gs pos="34000">
                <a:schemeClr val="bg1"/>
              </a:gs>
              <a:gs pos="36000">
                <a:schemeClr val="bg1"/>
              </a:gs>
              <a:gs pos="100000">
                <a:schemeClr val="bg1">
                  <a:alpha val="36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Courtesy of TISCO /CN, hot rolling stainless steel plate mills, 2018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431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1. Steels and stainless steel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1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6" b="1405"/>
          <a:stretch>
            <a:fillRect/>
          </a:stretch>
        </p:blipFill>
        <p:spPr bwMode="auto">
          <a:xfrm>
            <a:off x="7938" y="1113066"/>
            <a:ext cx="9128125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7938" y="5846991"/>
            <a:ext cx="7297737" cy="3413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Courtesy of 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Sandvik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Stainless Services</a:t>
            </a:r>
          </a:p>
        </p:txBody>
      </p:sp>
    </p:spTree>
    <p:extLst>
      <p:ext uri="{BB962C8B-B14F-4D97-AF65-F5344CB8AC3E}">
        <p14:creationId xmlns:p14="http://schemas.microsoft.com/office/powerpoint/2010/main" val="388458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1. Steels and stainless steel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4425"/>
            <a:ext cx="6215063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237018" y="1124581"/>
            <a:ext cx="3913707" cy="830997"/>
          </a:xfrm>
          <a:prstGeom prst="rect">
            <a:avLst/>
          </a:prstGeom>
          <a:solidFill>
            <a:srgbClr val="FFFF00">
              <a:alpha val="13000"/>
            </a:srgbClr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/>
              </a:rPr>
              <a:t>Steel is an iron based alloy containing Carbon, Silicon, Manganese etc., </a:t>
            </a:r>
            <a:r>
              <a:rPr lang="en-US" sz="1200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/>
                <a:hlinkClick r:id="rId4"/>
              </a:rPr>
              <a:t>http://steel.nic.in/Glossary-I.pdf</a:t>
            </a:r>
            <a:endParaRPr lang="en-US" sz="1200" b="1" kern="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sym typeface="Symbo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26480" y="1994019"/>
            <a:ext cx="3017520" cy="2400657"/>
          </a:xfrm>
          <a:prstGeom prst="rect">
            <a:avLst/>
          </a:prstGeom>
          <a:solidFill>
            <a:srgbClr val="FFFF00">
              <a:alpha val="13000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en-US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/>
              </a:rPr>
              <a:t>Steel is an alloy of iron and carbon. The amount of carbon dictates whether a steel is hard or it is tough. C content in steel  usually falls a range between 0.3 ~ 1.5 %  by volume, </a:t>
            </a:r>
            <a:r>
              <a:rPr lang="en-US" sz="1200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/>
                <a:hlinkClick r:id="rId5"/>
              </a:rPr>
              <a:t>http://www.ksky.ne.jp/~sumie99/ironandsteel.html</a:t>
            </a:r>
            <a:r>
              <a:rPr lang="en-US" sz="1200" b="1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/>
                <a:hlinkClick r:id="rId6"/>
              </a:rPr>
              <a:t>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516284" y="5016458"/>
            <a:ext cx="5627716" cy="1841542"/>
            <a:chOff x="3516284" y="5016458"/>
            <a:chExt cx="5627716" cy="184154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7"/>
            <a:srcRect l="7931" t="42900" r="11560" b="5517"/>
            <a:stretch/>
          </p:blipFill>
          <p:spPr>
            <a:xfrm>
              <a:off x="4605251" y="5016458"/>
              <a:ext cx="4538749" cy="184154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16284" y="5395673"/>
              <a:ext cx="1088967" cy="14623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789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44444E-6 L -0.07482 -0.07777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-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4480" y="148693"/>
            <a:ext cx="3019145" cy="81121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/>
              <a:t>1. Steels and stainless steel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520038" y="1124884"/>
            <a:ext cx="3395663" cy="4022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fr-CH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Fe-C (Fe-Fe</a:t>
            </a:r>
            <a:r>
              <a:rPr lang="fr-CH" sz="2000" b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fr-CH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C) </a:t>
            </a:r>
            <a:r>
              <a:rPr lang="fr-CH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diagram</a:t>
            </a:r>
            <a:endParaRPr lang="en-US" sz="20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5537498" y="5286167"/>
            <a:ext cx="2317424" cy="950837"/>
            <a:chOff x="2688" y="2094"/>
            <a:chExt cx="1460" cy="599"/>
          </a:xfrm>
        </p:grpSpPr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2688" y="2094"/>
              <a:ext cx="1460" cy="5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None/>
                <a:defRPr/>
              </a:pPr>
              <a:endParaRPr lang="fr-F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tima" pitchFamily="34" charset="0"/>
              </a:endParaRPr>
            </a:p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None/>
                <a:defRPr/>
              </a:pPr>
              <a:r>
                <a:rPr lang="fr-FR" sz="1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tima" pitchFamily="34" charset="0"/>
                </a:rPr>
                <a:t>	</a:t>
              </a:r>
              <a:r>
                <a:rPr lang="fr-F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Fe - Fe3C</a:t>
              </a:r>
            </a:p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None/>
                <a:defRPr/>
              </a:pPr>
              <a:r>
                <a:rPr lang="fr-FR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tima" pitchFamily="34" charset="0"/>
                </a:rPr>
                <a:t>	</a:t>
              </a:r>
              <a:r>
                <a:rPr lang="fr-F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Fe - graphite</a:t>
              </a:r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2768" y="2416"/>
              <a:ext cx="43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2768" y="2565"/>
              <a:ext cx="43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5537498" y="4576272"/>
            <a:ext cx="3225800" cy="5905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fr-FR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r>
              <a:rPr lang="fr-FR" sz="18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fr-FR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</a:t>
            </a:r>
            <a:r>
              <a:rPr lang="fr-F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fr-FR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metastable</a:t>
            </a:r>
            <a:r>
              <a:rPr lang="fr-F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cementite</a:t>
            </a:r>
            <a:r>
              <a:rPr lang="fr-F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fr-F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</a:t>
            </a:r>
            <a:r>
              <a:rPr lang="fr-F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Fe + C </a:t>
            </a:r>
            <a:r>
              <a:rPr lang="fr-F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(graphite)</a:t>
            </a: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3" descr="E:\ADM\Expo et seminaires (EXP)\Seminaire Ac INOX\Scan\1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02" y="86275"/>
            <a:ext cx="5435868" cy="669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 bwMode="auto">
          <a:xfrm>
            <a:off x="2674264" y="164234"/>
            <a:ext cx="1053649" cy="6259600"/>
          </a:xfrm>
          <a:prstGeom prst="rect">
            <a:avLst/>
          </a:prstGeom>
          <a:solidFill>
            <a:schemeClr val="accent1">
              <a:alpha val="48000"/>
            </a:schemeClr>
          </a:solidFill>
          <a:ln w="15875" cap="flat" cmpd="sng" algn="ctr">
            <a:solidFill>
              <a:schemeClr val="bg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84528" y="148693"/>
            <a:ext cx="1382058" cy="6259600"/>
          </a:xfrm>
          <a:prstGeom prst="rect">
            <a:avLst/>
          </a:prstGeom>
          <a:solidFill>
            <a:schemeClr val="accent3">
              <a:lumMod val="20000"/>
              <a:lumOff val="80000"/>
              <a:alpha val="48000"/>
            </a:schemeClr>
          </a:solidFill>
          <a:ln w="15875" cap="flat" cmpd="sng" algn="ctr">
            <a:solidFill>
              <a:schemeClr val="bg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4597" y="148693"/>
            <a:ext cx="921921" cy="341632"/>
          </a:xfrm>
          <a:prstGeom prst="rect">
            <a:avLst/>
          </a:prstGeom>
          <a:noFill/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fr-CH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Steels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674264" y="164234"/>
            <a:ext cx="1053649" cy="341632"/>
          </a:xfrm>
          <a:prstGeom prst="rect">
            <a:avLst/>
          </a:prstGeom>
          <a:noFill/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609600" indent="-6096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fr-CH" dirty="0" err="1">
                <a:solidFill>
                  <a:srgbClr val="F5F5F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</a:t>
            </a:r>
            <a:r>
              <a:rPr lang="fr-CH" dirty="0">
                <a:solidFill>
                  <a:srgbClr val="F5F5F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609600" indent="-6096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fr-CH" dirty="0">
                <a:solidFill>
                  <a:srgbClr val="F5F5F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irons</a:t>
            </a:r>
            <a:endParaRPr lang="en-US" dirty="0">
              <a:solidFill>
                <a:srgbClr val="F5F5F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11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20/11/2020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 algn="r"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/>
                <a:ea typeface="+mn-ea"/>
              </a:rPr>
              <a:t>S. Sgobba - </a:t>
            </a:r>
            <a:r>
              <a:rPr lang="en-GB" dirty="0"/>
              <a:t>Steels &amp; Stainless Steels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3030DB-02C9-4BFB-8423-5E4F6A7FC378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453467" y="0"/>
            <a:ext cx="4499100" cy="811212"/>
          </a:xfrm>
        </p:spPr>
        <p:txBody>
          <a:bodyPr/>
          <a:lstStyle/>
          <a:p>
            <a:pPr algn="r"/>
            <a:r>
              <a:rPr lang="en-US" sz="2800" dirty="0"/>
              <a:t>1. Steels and stainless steel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0" y="3536019"/>
            <a:ext cx="4381200" cy="3285900"/>
          </a:xfrm>
          <a:prstGeom prst="rect">
            <a:avLst/>
          </a:prstGeom>
        </p:spPr>
      </p:pic>
      <p:pic>
        <p:nvPicPr>
          <p:cNvPr id="11" name="Picture 10" descr="A_auto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0" y="262468"/>
            <a:ext cx="4379873" cy="3226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7092" y="270936"/>
            <a:ext cx="4371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b="1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Autostrada</a:t>
            </a:r>
            <a:r>
              <a:rPr lang="fr-CH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b="1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del</a:t>
            </a:r>
            <a:r>
              <a:rPr lang="fr-CH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Sole, first open section </a:t>
            </a:r>
            <a:r>
              <a:rPr lang="it-IT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1958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67" r="279"/>
          <a:stretch/>
        </p:blipFill>
        <p:spPr>
          <a:xfrm>
            <a:off x="4439243" y="1126068"/>
            <a:ext cx="4696290" cy="2360003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 rot="16200000">
            <a:off x="4953000" y="2339937"/>
            <a:ext cx="287867" cy="135467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 rot="16200000">
            <a:off x="8825567" y="1501738"/>
            <a:ext cx="287867" cy="135467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Guardrail-17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467" y="3549754"/>
            <a:ext cx="3526896" cy="2651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Footer Placeholder 4"/>
          <p:cNvSpPr txBox="1">
            <a:spLocks/>
          </p:cNvSpPr>
          <p:nvPr/>
        </p:nvSpPr>
        <p:spPr bwMode="auto">
          <a:xfrm>
            <a:off x="4453467" y="5775274"/>
            <a:ext cx="3526896" cy="1055112"/>
          </a:xfrm>
          <a:prstGeom prst="rect">
            <a:avLst/>
          </a:prstGeom>
          <a:solidFill>
            <a:schemeClr val="bg1">
              <a:lumMod val="50000"/>
              <a:alpha val="8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Weathering steel COR-TEN trademark of United States Steel Corporation (USS): by amount of Cu, P Si and Cr, can develop under </a:t>
            </a:r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favourable</a:t>
            </a:r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climatic conditions a patina of hydrated Fe oxide retarding further attack. Long dry summer periods required.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453467" y="3558571"/>
            <a:ext cx="3526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CH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A22, </a:t>
            </a:r>
            <a:r>
              <a:rPr lang="fr-CH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Autobrennero</a:t>
            </a:r>
            <a:r>
              <a:rPr lang="fr-CH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1974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5526" y="3549546"/>
            <a:ext cx="2112702" cy="149157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37061" y="3541287"/>
            <a:ext cx="2258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CH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A2 (CH), Chiasso </a:t>
            </a:r>
            <a:r>
              <a:rPr lang="fr-CH" b="1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boundary</a:t>
            </a:r>
            <a:r>
              <a:rPr lang="fr-CH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2014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0" name="Footer Placeholder 4"/>
          <p:cNvSpPr txBox="1">
            <a:spLocks/>
          </p:cNvSpPr>
          <p:nvPr/>
        </p:nvSpPr>
        <p:spPr bwMode="auto">
          <a:xfrm>
            <a:off x="2057407" y="6500864"/>
            <a:ext cx="2359288" cy="319765"/>
          </a:xfrm>
          <a:prstGeom prst="rect">
            <a:avLst/>
          </a:prstGeom>
          <a:solidFill>
            <a:schemeClr val="bg1">
              <a:lumMod val="50000"/>
              <a:alpha val="8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Hot galvanizing + powder coating</a:t>
            </a:r>
          </a:p>
        </p:txBody>
      </p:sp>
      <p:sp>
        <p:nvSpPr>
          <p:cNvPr id="19" name="Oval 18"/>
          <p:cNvSpPr/>
          <p:nvPr/>
        </p:nvSpPr>
        <p:spPr>
          <a:xfrm rot="16200000">
            <a:off x="5617103" y="2113388"/>
            <a:ext cx="287867" cy="135467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8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animBg="1"/>
      <p:bldP spid="24" grpId="0" animBg="1"/>
      <p:bldP spid="26" grpId="2" animBg="1"/>
      <p:bldP spid="27" grpId="1"/>
      <p:bldP spid="14" grpId="0"/>
      <p:bldP spid="30" grpId="0" animBg="1"/>
      <p:bldP spid="19" grpId="0" animBg="1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1_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 ITER NEW 60 years.potx</Template>
  <TotalTime>24382</TotalTime>
  <Words>2920</Words>
  <Application>Microsoft Office PowerPoint</Application>
  <PresentationFormat>On-screen Show (4:3)</PresentationFormat>
  <Paragraphs>463</Paragraphs>
  <Slides>49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67" baseType="lpstr">
      <vt:lpstr>ＭＳ Ｐゴシック</vt:lpstr>
      <vt:lpstr>ＭＳ Ｐゴシック</vt:lpstr>
      <vt:lpstr>Arial</vt:lpstr>
      <vt:lpstr>Calibri</vt:lpstr>
      <vt:lpstr>Century Gothic</vt:lpstr>
      <vt:lpstr>Corbel</vt:lpstr>
      <vt:lpstr>Courier New</vt:lpstr>
      <vt:lpstr>Optima</vt:lpstr>
      <vt:lpstr>Symath</vt:lpstr>
      <vt:lpstr>Symbol</vt:lpstr>
      <vt:lpstr>Tahoma</vt:lpstr>
      <vt:lpstr>Times</vt:lpstr>
      <vt:lpstr>Ubuntu</vt:lpstr>
      <vt:lpstr>Ubuntu Light</vt:lpstr>
      <vt:lpstr>Verdana</vt:lpstr>
      <vt:lpstr>Wingdings</vt:lpstr>
      <vt:lpstr>CERN_ENdept_Presentation_ArialFont copy</vt:lpstr>
      <vt:lpstr>1_CERN_ENdept_Presentation_ArialFont copy</vt:lpstr>
      <vt:lpstr>Steels &amp; Stainless Steels</vt:lpstr>
      <vt:lpstr>Outline</vt:lpstr>
      <vt:lpstr>1. Steels and stainless steel</vt:lpstr>
      <vt:lpstr>1. Steels and stainless steel</vt:lpstr>
      <vt:lpstr>1. Steels and stainless steel</vt:lpstr>
      <vt:lpstr>1. Steels and stainless steel</vt:lpstr>
      <vt:lpstr>1. Steels and stainless steel</vt:lpstr>
      <vt:lpstr>1. Steels and stainless steel</vt:lpstr>
      <vt:lpstr>1. Steels and stainless steel</vt:lpstr>
      <vt:lpstr>1. Steels and stainless steel</vt:lpstr>
      <vt:lpstr>2. Stainless steels, metallurgy and families</vt:lpstr>
      <vt:lpstr>2 Stainless steels, ferritic</vt:lpstr>
      <vt:lpstr>2 Stainless steels, martensitic</vt:lpstr>
      <vt:lpstr>2 Stainless steels, austenitic</vt:lpstr>
      <vt:lpstr>2 Stainless steels, austenitic</vt:lpstr>
      <vt:lpstr>2. Stainless steels, austenitic</vt:lpstr>
      <vt:lpstr>2. Stainless steels</vt:lpstr>
      <vt:lpstr>2. Stainless steels, inclusions</vt:lpstr>
      <vt:lpstr>2. Stainless steels, inclusions</vt:lpstr>
      <vt:lpstr>2. Stainless steels, inclusions</vt:lpstr>
      <vt:lpstr>2. Stainless steels, inclusions</vt:lpstr>
      <vt:lpstr>2.a Stainless steels, macroinclusions</vt:lpstr>
      <vt:lpstr>2.a Stainless steels, macroinclusions</vt:lpstr>
      <vt:lpstr>2. Stainless steels, macroinclusions</vt:lpstr>
      <vt:lpstr>3. Steelmaking</vt:lpstr>
      <vt:lpstr>3. Steelmaking </vt:lpstr>
      <vt:lpstr>3. Steelmaking, stainless steel</vt:lpstr>
      <vt:lpstr>3. Steelmaking, stainless steel</vt:lpstr>
      <vt:lpstr>4. Stainless steels, precipitation and transformations, effect on properties</vt:lpstr>
      <vt:lpstr>4. Stainless steels, precipitation</vt:lpstr>
      <vt:lpstr>4. Stainless steels, , -ferrite and solidification cracking</vt:lpstr>
      <vt:lpstr>4. Stainless steels, -ferrite</vt:lpstr>
      <vt:lpstr>4. Case study, CMS HG-CAL detector</vt:lpstr>
      <vt:lpstr>4. Case study, CMS HG-CAL detector</vt:lpstr>
      <vt:lpstr>PowerPoint Presentation</vt:lpstr>
      <vt:lpstr>PowerPoint Presentation</vt:lpstr>
      <vt:lpstr>4. Martensitic transformations</vt:lpstr>
      <vt:lpstr>4. Martensitic transformations</vt:lpstr>
      <vt:lpstr>4. Martensitic transformations</vt:lpstr>
      <vt:lpstr>4. Martensitic transformations</vt:lpstr>
      <vt:lpstr>PowerPoint Presentation</vt:lpstr>
      <vt:lpstr>PowerPoint Presentation</vt:lpstr>
      <vt:lpstr>PowerPoint Presentation</vt:lpstr>
      <vt:lpstr>5. Thermal treatments, sensitization, corrosion failures</vt:lpstr>
      <vt:lpstr>PowerPoint Presentation</vt:lpstr>
      <vt:lpstr>5. Thermal treatments, sensitization, corrosion failures</vt:lpstr>
      <vt:lpstr>5. Thermal treatments, sensitization, corrosion failures</vt:lpstr>
      <vt:lpstr>5. Thermal treatments, sensitization, corrosion failures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macen33947</dc:creator>
  <cp:lastModifiedBy>Stefano Sgobba</cp:lastModifiedBy>
  <cp:revision>662</cp:revision>
  <cp:lastPrinted>2020-11-10T07:02:53Z</cp:lastPrinted>
  <dcterms:created xsi:type="dcterms:W3CDTF">2013-10-06T13:09:05Z</dcterms:created>
  <dcterms:modified xsi:type="dcterms:W3CDTF">2020-11-20T16:43:53Z</dcterms:modified>
</cp:coreProperties>
</file>