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9"/>
  </p:notesMasterIdLst>
  <p:sldIdLst>
    <p:sldId id="257" r:id="rId2"/>
    <p:sldId id="347" r:id="rId3"/>
    <p:sldId id="263" r:id="rId4"/>
    <p:sldId id="270" r:id="rId5"/>
    <p:sldId id="271" r:id="rId6"/>
    <p:sldId id="272" r:id="rId7"/>
    <p:sldId id="273" r:id="rId8"/>
    <p:sldId id="274" r:id="rId9"/>
    <p:sldId id="275" r:id="rId10"/>
    <p:sldId id="276" r:id="rId11"/>
    <p:sldId id="332" r:id="rId12"/>
    <p:sldId id="333" r:id="rId13"/>
    <p:sldId id="334" r:id="rId14"/>
    <p:sldId id="345" r:id="rId15"/>
    <p:sldId id="343" r:id="rId16"/>
    <p:sldId id="344" r:id="rId17"/>
    <p:sldId id="335" r:id="rId18"/>
    <p:sldId id="346" r:id="rId19"/>
    <p:sldId id="348" r:id="rId20"/>
    <p:sldId id="349" r:id="rId21"/>
    <p:sldId id="351" r:id="rId22"/>
    <p:sldId id="350" r:id="rId23"/>
    <p:sldId id="318" r:id="rId24"/>
    <p:sldId id="320" r:id="rId25"/>
    <p:sldId id="353" r:id="rId26"/>
    <p:sldId id="322" r:id="rId27"/>
    <p:sldId id="277" r:id="rId28"/>
    <p:sldId id="354" r:id="rId29"/>
    <p:sldId id="355" r:id="rId30"/>
    <p:sldId id="356" r:id="rId31"/>
    <p:sldId id="357" r:id="rId32"/>
    <p:sldId id="358" r:id="rId33"/>
    <p:sldId id="359" r:id="rId34"/>
    <p:sldId id="360" r:id="rId35"/>
    <p:sldId id="278" r:id="rId36"/>
    <p:sldId id="361" r:id="rId37"/>
    <p:sldId id="362" r:id="rId38"/>
    <p:sldId id="363" r:id="rId39"/>
    <p:sldId id="364" r:id="rId40"/>
    <p:sldId id="314" r:id="rId41"/>
    <p:sldId id="323" r:id="rId42"/>
    <p:sldId id="316" r:id="rId43"/>
    <p:sldId id="317" r:id="rId44"/>
    <p:sldId id="327" r:id="rId45"/>
    <p:sldId id="313" r:id="rId46"/>
    <p:sldId id="319" r:id="rId47"/>
    <p:sldId id="279" r:id="rId48"/>
    <p:sldId id="328" r:id="rId49"/>
    <p:sldId id="284" r:id="rId50"/>
    <p:sldId id="329" r:id="rId51"/>
    <p:sldId id="330" r:id="rId52"/>
    <p:sldId id="365" r:id="rId53"/>
    <p:sldId id="366" r:id="rId54"/>
    <p:sldId id="367" r:id="rId55"/>
    <p:sldId id="368" r:id="rId56"/>
    <p:sldId id="369" r:id="rId57"/>
    <p:sldId id="370" r:id="rId58"/>
    <p:sldId id="371" r:id="rId59"/>
    <p:sldId id="372" r:id="rId60"/>
    <p:sldId id="374" r:id="rId61"/>
    <p:sldId id="287" r:id="rId62"/>
    <p:sldId id="289" r:id="rId63"/>
    <p:sldId id="375" r:id="rId64"/>
    <p:sldId id="373" r:id="rId65"/>
    <p:sldId id="376" r:id="rId66"/>
    <p:sldId id="377" r:id="rId67"/>
    <p:sldId id="378" r:id="rId68"/>
    <p:sldId id="379" r:id="rId69"/>
    <p:sldId id="380" r:id="rId70"/>
    <p:sldId id="381" r:id="rId71"/>
    <p:sldId id="382" r:id="rId72"/>
    <p:sldId id="384" r:id="rId73"/>
    <p:sldId id="383" r:id="rId74"/>
    <p:sldId id="385" r:id="rId75"/>
    <p:sldId id="386" r:id="rId76"/>
    <p:sldId id="387" r:id="rId77"/>
    <p:sldId id="388" r:id="rId78"/>
    <p:sldId id="389" r:id="rId79"/>
    <p:sldId id="390" r:id="rId80"/>
    <p:sldId id="391" r:id="rId81"/>
    <p:sldId id="331" r:id="rId82"/>
    <p:sldId id="392" r:id="rId83"/>
    <p:sldId id="393" r:id="rId84"/>
    <p:sldId id="394" r:id="rId85"/>
    <p:sldId id="395" r:id="rId86"/>
    <p:sldId id="396" r:id="rId87"/>
    <p:sldId id="397" r:id="rId88"/>
    <p:sldId id="402" r:id="rId89"/>
    <p:sldId id="403" r:id="rId90"/>
    <p:sldId id="398" r:id="rId91"/>
    <p:sldId id="399" r:id="rId92"/>
    <p:sldId id="400" r:id="rId93"/>
    <p:sldId id="401" r:id="rId94"/>
    <p:sldId id="404" r:id="rId95"/>
    <p:sldId id="405" r:id="rId96"/>
    <p:sldId id="407" r:id="rId97"/>
    <p:sldId id="408" r:id="rId98"/>
    <p:sldId id="409" r:id="rId99"/>
    <p:sldId id="338" r:id="rId100"/>
    <p:sldId id="339" r:id="rId101"/>
    <p:sldId id="410" r:id="rId102"/>
    <p:sldId id="406" r:id="rId103"/>
    <p:sldId id="411" r:id="rId104"/>
    <p:sldId id="413" r:id="rId105"/>
    <p:sldId id="412" r:id="rId106"/>
    <p:sldId id="414" r:id="rId107"/>
    <p:sldId id="415" r:id="rId10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F79EF2-EEA1-440B-92EB-487244F6D48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950014C5-DA34-42D3-914F-6BFFE34626D0}"/>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80B47A-C350-46DC-AF87-292CBED94260}" type="datetimeFigureOut">
              <a:rPr lang="en-IE" smtClean="0"/>
              <a:t>19/10/2020</a:t>
            </a:fld>
            <a:endParaRPr lang="en-IE"/>
          </a:p>
        </p:txBody>
      </p:sp>
      <p:sp>
        <p:nvSpPr>
          <p:cNvPr id="4" name="Slide Image Placeholder 3">
            <a:extLst>
              <a:ext uri="{FF2B5EF4-FFF2-40B4-BE49-F238E27FC236}">
                <a16:creationId xmlns:a16="http://schemas.microsoft.com/office/drawing/2014/main" id="{F6DB5982-69E6-4CD4-8303-4FD26A6126E1}"/>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a:extLst>
              <a:ext uri="{FF2B5EF4-FFF2-40B4-BE49-F238E27FC236}">
                <a16:creationId xmlns:a16="http://schemas.microsoft.com/office/drawing/2014/main" id="{7075DC7E-A223-451F-B51E-D47DD6DDC370}"/>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a:extLst>
              <a:ext uri="{FF2B5EF4-FFF2-40B4-BE49-F238E27FC236}">
                <a16:creationId xmlns:a16="http://schemas.microsoft.com/office/drawing/2014/main" id="{EAFCC9B3-BA3C-4AE8-A2E0-3DF0184AC955}"/>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a:extLst>
              <a:ext uri="{FF2B5EF4-FFF2-40B4-BE49-F238E27FC236}">
                <a16:creationId xmlns:a16="http://schemas.microsoft.com/office/drawing/2014/main" id="{DF1A922A-0697-4C7F-B0A2-0CC382FF04E4}"/>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09DDA2-BB4C-4CD3-ABBA-95D0B6EB56AF}" type="slidenum">
              <a:rPr lang="en-IE" smtClean="0"/>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4634544-6F4D-4409-93C5-31E3D91EF56D}" type="datetime1">
              <a:rPr lang="en-US" smtClean="0"/>
              <a:t>10/19/2020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029971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2925F3F-C962-4FC9-B3C8-6AB1ABC5C64B}" type="datetime1">
              <a:rPr lang="en-US" smtClean="0"/>
              <a:t>10/19/2020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060288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5D75F5B-F369-4E4C-A284-7B0CEA058691}" type="datetime1">
              <a:rPr lang="en-US" smtClean="0"/>
              <a:t>10/19/2020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90102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716F5896-1F91-4BA6-BF50-C2CA3C903094}" type="datetime1">
              <a:rPr lang="en-US" smtClean="0"/>
              <a:t>10/19/2020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747247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1E4E0D6D-9A22-4C6D-B307-C1527B54ED33}" type="datetime1">
              <a:rPr lang="en-US" smtClean="0"/>
              <a:t>10/19/2020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661399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D42FF871-37BC-4B6E-9619-95D3C36D3E7A}" type="datetime1">
              <a:rPr lang="en-US" smtClean="0"/>
              <a:t>10/19/2020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061845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B04A1B-128F-485F-9E14-7C3A3F73338E}" type="datetime1">
              <a:rPr lang="en-US" smtClean="0"/>
              <a:t>10/19/2020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1958447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CB3982-614B-4E0C-A3BC-938AC6DBC1E1}" type="datetime1">
              <a:rPr lang="en-US" smtClean="0"/>
              <a:t>10/19/2020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855125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777699-EE08-498E-901E-168737EEB2D8}" type="datetime1">
              <a:rPr lang="en-US" smtClean="0"/>
              <a:t>10/19/2020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120975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92307B7-B0BC-4A35-AC7F-858711EB704D}" type="datetime1">
              <a:rPr lang="en-US" smtClean="0"/>
              <a:t>10/19/2020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67917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3D07913-E63F-4E59-9DBA-583686DC8CC9}" type="datetime1">
              <a:rPr lang="en-US" smtClean="0"/>
              <a:t>10/19/2020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68584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54AD6D-E974-426D-B0A3-6AEE82E36C95}" type="datetime1">
              <a:rPr lang="en-US" smtClean="0"/>
              <a:t>10/19/2020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882243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C3AD6F-C8FB-496F-821F-4750359782D2}" type="datetime1">
              <a:rPr lang="en-US" smtClean="0"/>
              <a:t>10/19/2020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88012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16C78D-791F-4097-AC49-A57182CA3B8C}" type="datetime1">
              <a:rPr lang="en-US" smtClean="0"/>
              <a:t>10/19/2020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24288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A12A1A9-0E22-4E65-81F0-057742A2E003}" type="datetime1">
              <a:rPr lang="en-US" smtClean="0"/>
              <a:t>10/19/2020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78952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C5830-A74D-411E-B90F-C4EDB449B939}" type="datetime1">
              <a:rPr lang="en-US" smtClean="0"/>
              <a:t>10/19/2020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394488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E405600-DEC5-4F65-8C92-31769F806730}" type="datetime1">
              <a:rPr lang="en-US" smtClean="0"/>
              <a:t>10/19/2020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0656013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440.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450.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214.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15.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217.png"/><Relationship Id="rId2" Type="http://schemas.openxmlformats.org/officeDocument/2006/relationships/image" Target="../media/image216.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3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7"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80.png"/><Relationship Id="rId2" Type="http://schemas.openxmlformats.org/officeDocument/2006/relationships/image" Target="../media/image670.png"/><Relationship Id="rId1" Type="http://schemas.openxmlformats.org/officeDocument/2006/relationships/slideLayout" Target="../slideLayouts/slideLayout2.xml"/><Relationship Id="rId4" Type="http://schemas.openxmlformats.org/officeDocument/2006/relationships/image" Target="../media/image690.png"/></Relationships>
</file>

<file path=ppt/slides/_rels/slide4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png"/></Relationships>
</file>

<file path=ppt/slides/_rels/slide4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5" Type="http://schemas.openxmlformats.org/officeDocument/2006/relationships/image" Target="../media/image201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7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5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 Id="rId4" Type="http://schemas.openxmlformats.org/officeDocument/2006/relationships/image" Target="../media/image88.png"/></Relationships>
</file>

<file path=ppt/slides/_rels/slide5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5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5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 Id="rId5" Type="http://schemas.openxmlformats.org/officeDocument/2006/relationships/image" Target="../media/image102.png"/><Relationship Id="rId4" Type="http://schemas.openxmlformats.org/officeDocument/2006/relationships/image" Target="../media/image101.png"/></Relationships>
</file>

<file path=ppt/slides/_rels/slide58.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xml"/><Relationship Id="rId5" Type="http://schemas.openxmlformats.org/officeDocument/2006/relationships/image" Target="../media/image106.png"/><Relationship Id="rId4" Type="http://schemas.openxmlformats.org/officeDocument/2006/relationships/image" Target="../media/image105.png"/></Relationships>
</file>

<file path=ppt/slides/_rels/slide59.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2.xml"/><Relationship Id="rId4" Type="http://schemas.openxmlformats.org/officeDocument/2006/relationships/image" Target="../media/image122.png"/></Relationships>
</file>

<file path=ppt/slides/_rels/slide68.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2.xml"/><Relationship Id="rId4" Type="http://schemas.openxmlformats.org/officeDocument/2006/relationships/image" Target="../media/image125.png"/></Relationships>
</file>

<file path=ppt/slides/_rels/slide69.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2.xml"/><Relationship Id="rId5" Type="http://schemas.openxmlformats.org/officeDocument/2006/relationships/image" Target="../media/image143.png"/><Relationship Id="rId4" Type="http://schemas.openxmlformats.org/officeDocument/2006/relationships/image" Target="../media/image142.png"/></Relationships>
</file>

<file path=ppt/slides/_rels/slide77.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2.xml"/><Relationship Id="rId5" Type="http://schemas.openxmlformats.org/officeDocument/2006/relationships/image" Target="../media/image147.png"/><Relationship Id="rId4" Type="http://schemas.openxmlformats.org/officeDocument/2006/relationships/image" Target="../media/image146.png"/></Relationships>
</file>

<file path=ppt/slides/_rels/slide78.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2.xml"/><Relationship Id="rId5" Type="http://schemas.openxmlformats.org/officeDocument/2006/relationships/image" Target="../media/image151.png"/><Relationship Id="rId4" Type="http://schemas.openxmlformats.org/officeDocument/2006/relationships/image" Target="../media/image150.png"/></Relationships>
</file>

<file path=ppt/slides/_rels/slide79.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2.xml"/><Relationship Id="rId6" Type="http://schemas.openxmlformats.org/officeDocument/2006/relationships/image" Target="../media/image156.png"/><Relationship Id="rId5" Type="http://schemas.openxmlformats.org/officeDocument/2006/relationships/image" Target="../media/image155.png"/><Relationship Id="rId4" Type="http://schemas.openxmlformats.org/officeDocument/2006/relationships/image" Target="../media/image15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60.png"/><Relationship Id="rId7" Type="http://schemas.openxmlformats.org/officeDocument/2006/relationships/image" Target="../media/image164.png"/><Relationship Id="rId2" Type="http://schemas.openxmlformats.org/officeDocument/2006/relationships/image" Target="../media/image159.png"/><Relationship Id="rId1" Type="http://schemas.openxmlformats.org/officeDocument/2006/relationships/slideLayout" Target="../slideLayouts/slideLayout2.xml"/><Relationship Id="rId6" Type="http://schemas.openxmlformats.org/officeDocument/2006/relationships/image" Target="../media/image163.png"/><Relationship Id="rId5" Type="http://schemas.openxmlformats.org/officeDocument/2006/relationships/image" Target="../media/image162.png"/><Relationship Id="rId4" Type="http://schemas.openxmlformats.org/officeDocument/2006/relationships/image" Target="../media/image161.png"/></Relationships>
</file>

<file path=ppt/slides/_rels/slide83.xml.rels><?xml version="1.0" encoding="UTF-8" standalone="yes"?>
<Relationships xmlns="http://schemas.openxmlformats.org/package/2006/relationships"><Relationship Id="rId3" Type="http://schemas.openxmlformats.org/officeDocument/2006/relationships/image" Target="../media/image166.png"/><Relationship Id="rId7" Type="http://schemas.openxmlformats.org/officeDocument/2006/relationships/image" Target="../media/image170.png"/><Relationship Id="rId2" Type="http://schemas.openxmlformats.org/officeDocument/2006/relationships/image" Target="../media/image165.png"/><Relationship Id="rId1" Type="http://schemas.openxmlformats.org/officeDocument/2006/relationships/slideLayout" Target="../slideLayouts/slideLayout2.x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67.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72.png"/><Relationship Id="rId7" Type="http://schemas.openxmlformats.org/officeDocument/2006/relationships/image" Target="../media/image176.png"/><Relationship Id="rId2" Type="http://schemas.openxmlformats.org/officeDocument/2006/relationships/image" Target="../media/image171.png"/><Relationship Id="rId1" Type="http://schemas.openxmlformats.org/officeDocument/2006/relationships/slideLayout" Target="../slideLayouts/slideLayout2.xml"/><Relationship Id="rId6" Type="http://schemas.openxmlformats.org/officeDocument/2006/relationships/image" Target="../media/image175.png"/><Relationship Id="rId5" Type="http://schemas.openxmlformats.org/officeDocument/2006/relationships/image" Target="../media/image174.png"/><Relationship Id="rId4" Type="http://schemas.openxmlformats.org/officeDocument/2006/relationships/image" Target="../media/image173.png"/></Relationships>
</file>

<file path=ppt/slides/_rels/slide86.xml.rels><?xml version="1.0" encoding="UTF-8" standalone="yes"?>
<Relationships xmlns="http://schemas.openxmlformats.org/package/2006/relationships"><Relationship Id="rId3" Type="http://schemas.openxmlformats.org/officeDocument/2006/relationships/image" Target="../media/image178.png"/><Relationship Id="rId7" Type="http://schemas.openxmlformats.org/officeDocument/2006/relationships/image" Target="../media/image182.png"/><Relationship Id="rId2" Type="http://schemas.openxmlformats.org/officeDocument/2006/relationships/image" Target="../media/image177.png"/><Relationship Id="rId1" Type="http://schemas.openxmlformats.org/officeDocument/2006/relationships/slideLayout" Target="../slideLayouts/slideLayout2.xml"/><Relationship Id="rId6" Type="http://schemas.openxmlformats.org/officeDocument/2006/relationships/image" Target="../media/image181.png"/><Relationship Id="rId5" Type="http://schemas.openxmlformats.org/officeDocument/2006/relationships/image" Target="../media/image180.png"/><Relationship Id="rId4" Type="http://schemas.openxmlformats.org/officeDocument/2006/relationships/image" Target="../media/image179.png"/></Relationships>
</file>

<file path=ppt/slides/_rels/slide87.xml.rels><?xml version="1.0" encoding="UTF-8" standalone="yes"?>
<Relationships xmlns="http://schemas.openxmlformats.org/package/2006/relationships"><Relationship Id="rId3" Type="http://schemas.openxmlformats.org/officeDocument/2006/relationships/image" Target="../media/image184.png"/><Relationship Id="rId7" Type="http://schemas.openxmlformats.org/officeDocument/2006/relationships/image" Target="../media/image188.png"/><Relationship Id="rId2" Type="http://schemas.openxmlformats.org/officeDocument/2006/relationships/image" Target="../media/image183.png"/><Relationship Id="rId1" Type="http://schemas.openxmlformats.org/officeDocument/2006/relationships/slideLayout" Target="../slideLayouts/slideLayout2.xml"/><Relationship Id="rId6" Type="http://schemas.openxmlformats.org/officeDocument/2006/relationships/image" Target="../media/image187.png"/><Relationship Id="rId5" Type="http://schemas.openxmlformats.org/officeDocument/2006/relationships/image" Target="../media/image186.png"/><Relationship Id="rId4" Type="http://schemas.openxmlformats.org/officeDocument/2006/relationships/image" Target="../media/image185.png"/></Relationships>
</file>

<file path=ppt/slides/_rels/slide88.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9.png"/><Relationship Id="rId1" Type="http://schemas.openxmlformats.org/officeDocument/2006/relationships/slideLayout" Target="../slideLayouts/slideLayout2.xml"/><Relationship Id="rId5" Type="http://schemas.openxmlformats.org/officeDocument/2006/relationships/image" Target="../media/image192.png"/><Relationship Id="rId4" Type="http://schemas.openxmlformats.org/officeDocument/2006/relationships/image" Target="../media/image191.png"/></Relationships>
</file>

<file path=ppt/slides/_rels/slide89.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image" Target="../media/image193.png"/><Relationship Id="rId1" Type="http://schemas.openxmlformats.org/officeDocument/2006/relationships/slideLayout" Target="../slideLayouts/slideLayout2.xml"/><Relationship Id="rId5" Type="http://schemas.openxmlformats.org/officeDocument/2006/relationships/image" Target="../media/image196.png"/><Relationship Id="rId4" Type="http://schemas.openxmlformats.org/officeDocument/2006/relationships/image" Target="../media/image19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image" Target="../media/image197.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199.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image" Target="../media/image201.png"/><Relationship Id="rId1" Type="http://schemas.openxmlformats.org/officeDocument/2006/relationships/slideLayout" Target="../slideLayouts/slideLayout2.xml"/><Relationship Id="rId5" Type="http://schemas.openxmlformats.org/officeDocument/2006/relationships/image" Target="../media/image204.png"/><Relationship Id="rId4" Type="http://schemas.openxmlformats.org/officeDocument/2006/relationships/image" Target="../media/image203.png"/></Relationships>
</file>

<file path=ppt/slides/_rels/slide94.xml.rels><?xml version="1.0" encoding="UTF-8" standalone="yes"?>
<Relationships xmlns="http://schemas.openxmlformats.org/package/2006/relationships"><Relationship Id="rId3" Type="http://schemas.openxmlformats.org/officeDocument/2006/relationships/image" Target="../media/image206.png"/><Relationship Id="rId2" Type="http://schemas.openxmlformats.org/officeDocument/2006/relationships/image" Target="../media/image205.png"/><Relationship Id="rId1" Type="http://schemas.openxmlformats.org/officeDocument/2006/relationships/slideLayout" Target="../slideLayouts/slideLayout2.xml"/><Relationship Id="rId5" Type="http://schemas.openxmlformats.org/officeDocument/2006/relationships/image" Target="../media/image208.png"/><Relationship Id="rId4" Type="http://schemas.openxmlformats.org/officeDocument/2006/relationships/image" Target="../media/image207.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370.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09.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image" Target="../media/image2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45D2-1F38-46F5-B53B-924DCC2809B4}"/>
              </a:ext>
            </a:extLst>
          </p:cNvPr>
          <p:cNvSpPr>
            <a:spLocks noGrp="1"/>
          </p:cNvSpPr>
          <p:nvPr>
            <p:ph type="ctrTitle"/>
          </p:nvPr>
        </p:nvSpPr>
        <p:spPr>
          <a:xfrm>
            <a:off x="2589213" y="2514601"/>
            <a:ext cx="8915399" cy="1652666"/>
          </a:xfrm>
        </p:spPr>
        <p:txBody>
          <a:bodyPr>
            <a:normAutofit/>
          </a:bodyPr>
          <a:lstStyle/>
          <a:p>
            <a:r>
              <a:rPr lang="en-IE" sz="4000" dirty="0"/>
              <a:t>Emittance Exchange in MICE</a:t>
            </a:r>
          </a:p>
        </p:txBody>
      </p:sp>
      <p:sp>
        <p:nvSpPr>
          <p:cNvPr id="3" name="Subtitle 2">
            <a:extLst>
              <a:ext uri="{FF2B5EF4-FFF2-40B4-BE49-F238E27FC236}">
                <a16:creationId xmlns:a16="http://schemas.microsoft.com/office/drawing/2014/main" id="{72F87231-56AA-4EB8-BC53-80195DE94EB7}"/>
              </a:ext>
            </a:extLst>
          </p:cNvPr>
          <p:cNvSpPr>
            <a:spLocks noGrp="1"/>
          </p:cNvSpPr>
          <p:nvPr>
            <p:ph type="subTitle" idx="1"/>
          </p:nvPr>
        </p:nvSpPr>
        <p:spPr>
          <a:xfrm>
            <a:off x="2589213" y="4227227"/>
            <a:ext cx="8915399" cy="1963712"/>
          </a:xfrm>
        </p:spPr>
        <p:txBody>
          <a:bodyPr>
            <a:normAutofit/>
          </a:bodyPr>
          <a:lstStyle/>
          <a:p>
            <a:r>
              <a:rPr lang="en-IE" sz="2400" dirty="0"/>
              <a:t>Craig Brown</a:t>
            </a:r>
          </a:p>
          <a:p>
            <a:r>
              <a:rPr lang="en-IE" dirty="0"/>
              <a:t>Brunel University</a:t>
            </a:r>
          </a:p>
          <a:p>
            <a:r>
              <a:rPr lang="en-IE" dirty="0"/>
              <a:t>22 October 2020</a:t>
            </a:r>
          </a:p>
        </p:txBody>
      </p:sp>
      <p:sp>
        <p:nvSpPr>
          <p:cNvPr id="4" name="Slide Number Placeholder 3">
            <a:extLst>
              <a:ext uri="{FF2B5EF4-FFF2-40B4-BE49-F238E27FC236}">
                <a16:creationId xmlns:a16="http://schemas.microsoft.com/office/drawing/2014/main" id="{0B2A52E7-8CE8-476F-B46D-C0C9DDAB26D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93320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7E650-ECEE-458D-8E07-62B466A220A0}"/>
              </a:ext>
            </a:extLst>
          </p:cNvPr>
          <p:cNvSpPr>
            <a:spLocks noGrp="1"/>
          </p:cNvSpPr>
          <p:nvPr>
            <p:ph type="title"/>
          </p:nvPr>
        </p:nvSpPr>
        <p:spPr/>
        <p:txBody>
          <a:bodyPr/>
          <a:lstStyle/>
          <a:p>
            <a:r>
              <a:rPr lang="en-IE" dirty="0"/>
              <a:t>Phase-Space Density </a:t>
            </a:r>
            <a:br>
              <a:rPr lang="en-IE" dirty="0"/>
            </a:br>
            <a:r>
              <a:rPr lang="en-IE" dirty="0"/>
              <a:t>(Uniform Distribution)</a:t>
            </a:r>
          </a:p>
        </p:txBody>
      </p:sp>
      <p:sp>
        <p:nvSpPr>
          <p:cNvPr id="3" name="Content Placeholder 2">
            <a:extLst>
              <a:ext uri="{FF2B5EF4-FFF2-40B4-BE49-F238E27FC236}">
                <a16:creationId xmlns:a16="http://schemas.microsoft.com/office/drawing/2014/main" id="{80ECEB22-5E0C-445E-97BF-EDFC7827E07C}"/>
              </a:ext>
            </a:extLst>
          </p:cNvPr>
          <p:cNvSpPr>
            <a:spLocks noGrp="1"/>
          </p:cNvSpPr>
          <p:nvPr>
            <p:ph idx="1"/>
          </p:nvPr>
        </p:nvSpPr>
        <p:spPr/>
        <p:txBody>
          <a:bodyPr>
            <a:normAutofit lnSpcReduction="10000"/>
          </a:bodyPr>
          <a:lstStyle/>
          <a:p>
            <a:r>
              <a:rPr lang="en-IE" dirty="0"/>
              <a:t>What should a Phase-Space Density plot look like (sample size = 100,000)?</a:t>
            </a:r>
          </a:p>
          <a:p>
            <a:r>
              <a:rPr lang="en-IE" dirty="0"/>
              <a:t>For a uniform distribution (e.g. a solid piece of ice):</a:t>
            </a:r>
          </a:p>
          <a:p>
            <a:pPr lvl="1"/>
            <a:r>
              <a:rPr lang="en-IE" dirty="0"/>
              <a:t>In 1D all particles should have approximately the same peak density, except the edge of the distribution. </a:t>
            </a:r>
          </a:p>
          <a:p>
            <a:pPr lvl="1"/>
            <a:r>
              <a:rPr lang="en-IE" dirty="0"/>
              <a:t>At the edge of the distribution, the bounding volume the density is calculated over has free space within that volume.</a:t>
            </a:r>
          </a:p>
          <a:p>
            <a:pPr lvl="1"/>
            <a:r>
              <a:rPr lang="en-IE" dirty="0"/>
              <a:t>In 2D (e.g. a square), for the same sample size, more particles are now at the edge of the distribution, and so fewer particles are found at the peak density.</a:t>
            </a:r>
          </a:p>
          <a:p>
            <a:pPr lvl="1"/>
            <a:r>
              <a:rPr lang="en-IE" dirty="0"/>
              <a:t>In higher dimensions, more of the particles become edge or bounding particles of the distribution, and thus more particles shift away from the peak density</a:t>
            </a:r>
          </a:p>
          <a:p>
            <a:pPr lvl="1"/>
            <a:r>
              <a:rPr lang="en-IE" dirty="0"/>
              <a:t>The shape of the phase-space density plot is now determined by both the number of particles (Curse of dimensionality) and shape of your uniform volume (e.g. line -&gt; square -&gt; cube, etc., or line -&gt; circle -&gt; sphere, etc.)</a:t>
            </a:r>
          </a:p>
        </p:txBody>
      </p:sp>
      <p:sp>
        <p:nvSpPr>
          <p:cNvPr id="4" name="Slide Number Placeholder 3">
            <a:extLst>
              <a:ext uri="{FF2B5EF4-FFF2-40B4-BE49-F238E27FC236}">
                <a16:creationId xmlns:a16="http://schemas.microsoft.com/office/drawing/2014/main" id="{9ACFD525-3460-4576-9328-22969E943094}"/>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194967073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E3A16-6508-42C6-A13B-BEA06E01993F}"/>
              </a:ext>
            </a:extLst>
          </p:cNvPr>
          <p:cNvSpPr>
            <a:spLocks noGrp="1"/>
          </p:cNvSpPr>
          <p:nvPr>
            <p:ph type="title"/>
          </p:nvPr>
        </p:nvSpPr>
        <p:spPr/>
        <p:txBody>
          <a:bodyPr/>
          <a:lstStyle/>
          <a:p>
            <a:r>
              <a:rPr lang="en-IE" dirty="0"/>
              <a:t>What affect does it have on Pt and </a:t>
            </a:r>
            <a:r>
              <a:rPr lang="en-IE" dirty="0" err="1"/>
              <a:t>Pz</a:t>
            </a:r>
            <a:endParaRPr lang="en-IE"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E0EC743-F907-412B-A10F-A261F6BBFEEA}"/>
                  </a:ext>
                </a:extLst>
              </p:cNvPr>
              <p:cNvSpPr>
                <a:spLocks noGrp="1"/>
              </p:cNvSpPr>
              <p:nvPr>
                <p:ph idx="1"/>
              </p:nvPr>
            </p:nvSpPr>
            <p:spPr/>
            <p:txBody>
              <a:bodyPr/>
              <a:lstStyle/>
              <a:p>
                <a14:m>
                  <m:oMath xmlns:m="http://schemas.openxmlformats.org/officeDocument/2006/math">
                    <m:sSub>
                      <m:sSubPr>
                        <m:ctrlPr>
                          <a:rPr lang="en-IE" i="1">
                            <a:latin typeface="Cambria Math" panose="02040503050406030204" pitchFamily="18" charset="0"/>
                          </a:rPr>
                        </m:ctrlPr>
                      </m:sSubPr>
                      <m:e>
                        <m:r>
                          <a:rPr lang="en-IE" i="1">
                            <a:latin typeface="Cambria Math" panose="02040503050406030204" pitchFamily="18" charset="0"/>
                          </a:rPr>
                          <m:t>𝑝</m:t>
                        </m:r>
                      </m:e>
                      <m:sub>
                        <m:r>
                          <a:rPr lang="en-IE" i="1">
                            <a:latin typeface="Cambria Math" panose="02040503050406030204" pitchFamily="18" charset="0"/>
                          </a:rPr>
                          <m:t>𝑡</m:t>
                        </m:r>
                      </m:sub>
                    </m:sSub>
                    <m:r>
                      <a:rPr lang="en-IE" i="1">
                        <a:latin typeface="Cambria Math" panose="02040503050406030204" pitchFamily="18" charset="0"/>
                      </a:rPr>
                      <m:t>=</m:t>
                    </m:r>
                    <m:r>
                      <a:rPr lang="en-IE" i="1">
                        <a:latin typeface="Cambria Math" panose="02040503050406030204" pitchFamily="18" charset="0"/>
                      </a:rPr>
                      <m:t>𝑐𝐵𝑄𝑅</m:t>
                    </m:r>
                  </m:oMath>
                </a14:m>
                <a:endParaRPr lang="en-IE" dirty="0"/>
              </a:p>
              <a:p>
                <a:r>
                  <a:rPr lang="en-IE" dirty="0"/>
                  <a:t>c, B and Q are constant (should be), so transverse momentum changes by radius loss</a:t>
                </a:r>
              </a:p>
              <a:p>
                <a:r>
                  <a:rPr lang="en-IE" dirty="0"/>
                  <a:t>A particle loses approximately 0.6 MeV per station, so ~ 3 MeV per tracker, which for a 140 MeV particle is ~2%</a:t>
                </a:r>
              </a:p>
              <a:p>
                <a:r>
                  <a:rPr lang="en-IE" dirty="0"/>
                  <a:t>Therefore the radius from start to finish reduces by 2%</a:t>
                </a:r>
              </a:p>
              <a:p>
                <a:r>
                  <a:rPr lang="en-IE" dirty="0"/>
                  <a:t>For a high radius particle, e.g. 100mm, this radius reduction would be more than a few widths of fibres, leading to a poor qui-squared value for the circle fit and thus being excluded</a:t>
                </a:r>
              </a:p>
            </p:txBody>
          </p:sp>
        </mc:Choice>
        <mc:Fallback xmlns="">
          <p:sp>
            <p:nvSpPr>
              <p:cNvPr id="3" name="Content Placeholder 2">
                <a:extLst>
                  <a:ext uri="{FF2B5EF4-FFF2-40B4-BE49-F238E27FC236}">
                    <a16:creationId xmlns:a16="http://schemas.microsoft.com/office/drawing/2014/main" id="{9E0EC743-F907-412B-A10F-A261F6BBFEEA}"/>
                  </a:ext>
                </a:extLst>
              </p:cNvPr>
              <p:cNvSpPr>
                <a:spLocks noGrp="1" noRot="1" noChangeAspect="1" noMove="1" noResize="1" noEditPoints="1" noAdjustHandles="1" noChangeArrowheads="1" noChangeShapeType="1" noTextEdit="1"/>
              </p:cNvSpPr>
              <p:nvPr>
                <p:ph idx="1"/>
              </p:nvPr>
            </p:nvSpPr>
            <p:spPr>
              <a:blipFill>
                <a:blip r:embed="rId2"/>
                <a:stretch>
                  <a:fillRect l="-479" t="-323"/>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52C22B67-F8FB-4EE1-B4FD-8A76F12A3451}"/>
              </a:ext>
            </a:extLst>
          </p:cNvPr>
          <p:cNvSpPr>
            <a:spLocks noGrp="1"/>
          </p:cNvSpPr>
          <p:nvPr>
            <p:ph type="sldNum" sz="quarter" idx="12"/>
          </p:nvPr>
        </p:nvSpPr>
        <p:spPr/>
        <p:txBody>
          <a:bodyPr/>
          <a:lstStyle/>
          <a:p>
            <a:fld id="{D57F1E4F-1CFF-5643-939E-217C01CDF565}" type="slidenum">
              <a:rPr lang="en-US" smtClean="0"/>
              <a:pPr/>
              <a:t>100</a:t>
            </a:fld>
            <a:endParaRPr lang="en-US" dirty="0"/>
          </a:p>
        </p:txBody>
      </p:sp>
    </p:spTree>
    <p:extLst>
      <p:ext uri="{BB962C8B-B14F-4D97-AF65-F5344CB8AC3E}">
        <p14:creationId xmlns:p14="http://schemas.microsoft.com/office/powerpoint/2010/main" val="28816193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BDFC2-3E21-4F97-A362-4650217CA381}"/>
              </a:ext>
            </a:extLst>
          </p:cNvPr>
          <p:cNvSpPr>
            <a:spLocks noGrp="1"/>
          </p:cNvSpPr>
          <p:nvPr>
            <p:ph type="title"/>
          </p:nvPr>
        </p:nvSpPr>
        <p:spPr/>
        <p:txBody>
          <a:bodyPr/>
          <a:lstStyle/>
          <a:p>
            <a:r>
              <a:rPr lang="en-IE" dirty="0"/>
              <a:t>What effect does it have on Pt and </a:t>
            </a:r>
            <a:r>
              <a:rPr lang="en-IE" dirty="0" err="1"/>
              <a:t>Pz</a:t>
            </a:r>
            <a:endParaRPr lang="en-IE"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C8B326C-9D89-4A0E-8BAF-64F5449FD1D9}"/>
                  </a:ext>
                </a:extLst>
              </p:cNvPr>
              <p:cNvSpPr>
                <a:spLocks noGrp="1"/>
              </p:cNvSpPr>
              <p:nvPr>
                <p:ph idx="1"/>
              </p:nvPr>
            </p:nvSpPr>
            <p:spPr>
              <a:xfrm>
                <a:off x="2589212" y="1645084"/>
                <a:ext cx="8915400" cy="4455091"/>
              </a:xfrm>
            </p:spPr>
            <p:txBody>
              <a:bodyPr>
                <a:normAutofit fontScale="92500" lnSpcReduction="20000"/>
              </a:bodyPr>
              <a:lstStyle/>
              <a:p>
                <a:r>
                  <a:rPr lang="en-IE" dirty="0"/>
                  <a:t>z-s plane</a:t>
                </a:r>
              </a:p>
              <a:p>
                <a:r>
                  <a:rPr lang="en-IE" dirty="0"/>
                  <a:t>Another qui-squared cut is made in the z-s plane, if the fit in the z-s plane fits a straight line.</a:t>
                </a:r>
              </a:p>
              <a:p>
                <a14:m>
                  <m:oMath xmlns:m="http://schemas.openxmlformats.org/officeDocument/2006/math">
                    <m:r>
                      <a:rPr lang="en-IE" b="0" i="1" smtClean="0">
                        <a:latin typeface="Cambria Math" panose="02040503050406030204" pitchFamily="18" charset="0"/>
                      </a:rPr>
                      <m:t>𝑧</m:t>
                    </m:r>
                    <m:r>
                      <a:rPr lang="en-IE" b="0" i="1" smtClean="0">
                        <a:latin typeface="Cambria Math" panose="02040503050406030204" pitchFamily="18" charset="0"/>
                      </a:rPr>
                      <m:t>=</m:t>
                    </m:r>
                    <m:f>
                      <m:fPr>
                        <m:ctrlPr>
                          <a:rPr lang="en-IE" b="0" i="1" smtClean="0">
                            <a:latin typeface="Cambria Math" panose="02040503050406030204" pitchFamily="18" charset="0"/>
                          </a:rPr>
                        </m:ctrlPr>
                      </m:fPr>
                      <m:num>
                        <m:r>
                          <a:rPr lang="en-IE" b="0" i="1" smtClean="0">
                            <a:latin typeface="Cambria Math" panose="02040503050406030204" pitchFamily="18" charset="0"/>
                          </a:rPr>
                          <m:t>𝑑𝑧</m:t>
                        </m:r>
                      </m:num>
                      <m:den>
                        <m:r>
                          <a:rPr lang="en-IE" b="0" i="1" smtClean="0">
                            <a:latin typeface="Cambria Math" panose="02040503050406030204" pitchFamily="18" charset="0"/>
                          </a:rPr>
                          <m:t>𝑑𝑠</m:t>
                        </m:r>
                      </m:den>
                    </m:f>
                    <m:r>
                      <a:rPr lang="en-IE" b="0" i="1" smtClean="0">
                        <a:latin typeface="Cambria Math" panose="02040503050406030204" pitchFamily="18" charset="0"/>
                      </a:rPr>
                      <m:t>𝑠</m:t>
                    </m:r>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r>
                          <a:rPr lang="en-IE" b="0" i="1" smtClean="0">
                            <a:latin typeface="Cambria Math" panose="02040503050406030204" pitchFamily="18" charset="0"/>
                          </a:rPr>
                          <m:t>𝑠</m:t>
                        </m:r>
                      </m:e>
                      <m:sub>
                        <m:r>
                          <a:rPr lang="en-IE" b="0" i="1" smtClean="0">
                            <a:latin typeface="Cambria Math" panose="02040503050406030204" pitchFamily="18" charset="0"/>
                          </a:rPr>
                          <m:t>0 </m:t>
                        </m:r>
                      </m:sub>
                    </m:sSub>
                    <m:r>
                      <a:rPr lang="en-IE" b="0" i="1" smtClean="0">
                        <a:latin typeface="Cambria Math" panose="02040503050406030204" pitchFamily="18" charset="0"/>
                      </a:rPr>
                      <m:t> </m:t>
                    </m:r>
                    <m:r>
                      <a:rPr lang="en-IE" b="0" i="1" smtClean="0">
                        <a:latin typeface="Cambria Math" panose="02040503050406030204" pitchFamily="18" charset="0"/>
                      </a:rPr>
                      <m:t>𝑤𝑖𝑡h</m:t>
                    </m:r>
                    <m:r>
                      <a:rPr lang="en-IE" b="0" i="1" smtClean="0">
                        <a:latin typeface="Cambria Math" panose="02040503050406030204" pitchFamily="18" charset="0"/>
                      </a:rPr>
                      <m:t> </m:t>
                    </m:r>
                    <m:r>
                      <a:rPr lang="en-IE" b="0" i="1" smtClean="0">
                        <a:latin typeface="Cambria Math" panose="02040503050406030204" pitchFamily="18" charset="0"/>
                      </a:rPr>
                      <m:t>𝑠</m:t>
                    </m:r>
                    <m:r>
                      <a:rPr lang="en-IE" b="0" i="1" smtClean="0">
                        <a:latin typeface="Cambria Math" panose="02040503050406030204" pitchFamily="18" charset="0"/>
                      </a:rPr>
                      <m:t>=</m:t>
                    </m:r>
                    <m:r>
                      <a:rPr lang="en-IE" b="0" i="1" smtClean="0">
                        <a:latin typeface="Cambria Math" panose="02040503050406030204" pitchFamily="18" charset="0"/>
                      </a:rPr>
                      <m:t>𝑅</m:t>
                    </m:r>
                    <m:r>
                      <a:rPr lang="en-IE" b="0" i="1" smtClean="0">
                        <a:latin typeface="Cambria Math" panose="02040503050406030204" pitchFamily="18" charset="0"/>
                        <a:ea typeface="Cambria Math" panose="02040503050406030204" pitchFamily="18" charset="0"/>
                      </a:rPr>
                      <m:t>𝜑</m:t>
                    </m:r>
                  </m:oMath>
                </a14:m>
                <a:r>
                  <a:rPr lang="en-IE" dirty="0"/>
                  <a:t>, however if the radius is not constant, or not the appropriate radius (wrong circle centre), then the phase advance will be wrong.</a:t>
                </a:r>
              </a:p>
              <a:p>
                <a:r>
                  <a:rPr lang="en-IE" dirty="0"/>
                  <a:t>Should have straight line between stations in s-z plane, however a small deviation at each station. That deviation should be similar at each station (i.e. angle change)</a:t>
                </a:r>
              </a:p>
              <a:p>
                <a:r>
                  <a:rPr lang="en-IE" dirty="0"/>
                  <a:t>A too strict straight line qui-squared cut may exclude valid particles, but more importantly:</a:t>
                </a:r>
              </a:p>
              <a:p>
                <a:pPr marL="0" indent="0">
                  <a:buNone/>
                </a:pPr>
                <a14:m>
                  <m:oMathPara xmlns:m="http://schemas.openxmlformats.org/officeDocument/2006/math">
                    <m:oMathParaPr>
                      <m:jc m:val="centerGroup"/>
                    </m:oMathParaPr>
                    <m:oMath xmlns:m="http://schemas.openxmlformats.org/officeDocument/2006/math">
                      <m:f>
                        <m:fPr>
                          <m:type m:val="skw"/>
                          <m:ctrlPr>
                            <a:rPr lang="en-IE" i="1">
                              <a:latin typeface="Cambria Math" panose="02040503050406030204" pitchFamily="18" charset="0"/>
                            </a:rPr>
                          </m:ctrlPr>
                        </m:fPr>
                        <m:num>
                          <m:sSub>
                            <m:sSubPr>
                              <m:ctrlPr>
                                <a:rPr lang="en-IE" i="1">
                                  <a:latin typeface="Cambria Math" panose="02040503050406030204" pitchFamily="18" charset="0"/>
                                </a:rPr>
                              </m:ctrlPr>
                            </m:sSubPr>
                            <m:e>
                              <m:r>
                                <a:rPr lang="en-IE" i="1">
                                  <a:latin typeface="Cambria Math" panose="02040503050406030204" pitchFamily="18" charset="0"/>
                                </a:rPr>
                                <m:t>𝑝</m:t>
                              </m:r>
                            </m:e>
                            <m:sub>
                              <m:r>
                                <a:rPr lang="en-IE" i="1">
                                  <a:latin typeface="Cambria Math" panose="02040503050406030204" pitchFamily="18" charset="0"/>
                                </a:rPr>
                                <m:t>𝑧</m:t>
                              </m:r>
                            </m:sub>
                          </m:sSub>
                        </m:num>
                        <m:den>
                          <m:sSub>
                            <m:sSubPr>
                              <m:ctrlPr>
                                <a:rPr lang="en-IE" i="1">
                                  <a:latin typeface="Cambria Math" panose="02040503050406030204" pitchFamily="18" charset="0"/>
                                </a:rPr>
                              </m:ctrlPr>
                            </m:sSubPr>
                            <m:e>
                              <m:r>
                                <a:rPr lang="en-IE" i="1" smtClean="0">
                                  <a:latin typeface="Cambria Math" panose="02040503050406030204" pitchFamily="18" charset="0"/>
                                </a:rPr>
                                <m:t>𝑝</m:t>
                              </m:r>
                            </m:e>
                            <m:sub>
                              <m:r>
                                <a:rPr lang="en-IE" i="1">
                                  <a:latin typeface="Cambria Math" panose="02040503050406030204" pitchFamily="18" charset="0"/>
                                </a:rPr>
                                <m:t>𝑡</m:t>
                              </m:r>
                            </m:sub>
                          </m:sSub>
                        </m:den>
                      </m:f>
                      <m:r>
                        <a:rPr lang="en-IE" i="1">
                          <a:latin typeface="Cambria Math" panose="02040503050406030204" pitchFamily="18" charset="0"/>
                        </a:rPr>
                        <m:t>=</m:t>
                      </m:r>
                      <m:f>
                        <m:fPr>
                          <m:type m:val="skw"/>
                          <m:ctrlPr>
                            <a:rPr lang="en-IE" i="1">
                              <a:latin typeface="Cambria Math" panose="02040503050406030204" pitchFamily="18" charset="0"/>
                            </a:rPr>
                          </m:ctrlPr>
                        </m:fPr>
                        <m:num>
                          <m:r>
                            <a:rPr lang="en-IE" i="1">
                              <a:latin typeface="Cambria Math" panose="02040503050406030204" pitchFamily="18" charset="0"/>
                              <a:ea typeface="Cambria Math" panose="02040503050406030204" pitchFamily="18" charset="0"/>
                            </a:rPr>
                            <m:t>∆</m:t>
                          </m:r>
                          <m:r>
                            <a:rPr lang="en-IE" i="1">
                              <a:latin typeface="Cambria Math" panose="02040503050406030204" pitchFamily="18" charset="0"/>
                              <a:ea typeface="Cambria Math" panose="02040503050406030204" pitchFamily="18" charset="0"/>
                            </a:rPr>
                            <m:t>𝑧</m:t>
                          </m:r>
                        </m:num>
                        <m:den>
                          <m:r>
                            <a:rPr lang="en-IE" i="1">
                              <a:latin typeface="Cambria Math" panose="02040503050406030204" pitchFamily="18" charset="0"/>
                            </a:rPr>
                            <m:t>𝑅</m:t>
                          </m:r>
                          <m:r>
                            <a:rPr lang="en-IE" i="1">
                              <a:latin typeface="Cambria Math" panose="02040503050406030204" pitchFamily="18" charset="0"/>
                              <a:ea typeface="Cambria Math" panose="02040503050406030204" pitchFamily="18" charset="0"/>
                            </a:rPr>
                            <m:t>∆</m:t>
                          </m:r>
                          <m:r>
                            <a:rPr lang="en-IE" i="1">
                              <a:latin typeface="Cambria Math" panose="02040503050406030204" pitchFamily="18" charset="0"/>
                              <a:ea typeface="Cambria Math" panose="02040503050406030204" pitchFamily="18" charset="0"/>
                            </a:rPr>
                            <m:t>𝜑</m:t>
                          </m:r>
                        </m:den>
                      </m:f>
                    </m:oMath>
                  </m:oMathPara>
                </a14:m>
                <a:endParaRPr lang="en-IE" dirty="0"/>
              </a:p>
              <a:p>
                <a:r>
                  <a:rPr lang="en-IE" dirty="0"/>
                  <a:t>The </a:t>
                </a:r>
                <a14:m>
                  <m:oMath xmlns:m="http://schemas.openxmlformats.org/officeDocument/2006/math">
                    <m:sSub>
                      <m:sSubPr>
                        <m:ctrlPr>
                          <a:rPr lang="en-IE" i="1">
                            <a:latin typeface="Cambria Math" panose="02040503050406030204" pitchFamily="18" charset="0"/>
                          </a:rPr>
                        </m:ctrlPr>
                      </m:sSubPr>
                      <m:e>
                        <m:r>
                          <a:rPr lang="en-IE" i="1">
                            <a:latin typeface="Cambria Math" panose="02040503050406030204" pitchFamily="18" charset="0"/>
                          </a:rPr>
                          <m:t>𝑝</m:t>
                        </m:r>
                      </m:e>
                      <m:sub>
                        <m:r>
                          <a:rPr lang="en-IE" i="1">
                            <a:latin typeface="Cambria Math" panose="02040503050406030204" pitchFamily="18" charset="0"/>
                          </a:rPr>
                          <m:t>𝑡</m:t>
                        </m:r>
                      </m:sub>
                    </m:sSub>
                  </m:oMath>
                </a14:m>
                <a:r>
                  <a:rPr lang="en-IE" dirty="0"/>
                  <a:t> to R ratio should be fairly constant and thus </a:t>
                </a:r>
                <a14:m>
                  <m:oMath xmlns:m="http://schemas.openxmlformats.org/officeDocument/2006/math">
                    <m:sSub>
                      <m:sSubPr>
                        <m:ctrlPr>
                          <a:rPr lang="en-IE" i="1">
                            <a:latin typeface="Cambria Math" panose="02040503050406030204" pitchFamily="18" charset="0"/>
                          </a:rPr>
                        </m:ctrlPr>
                      </m:sSubPr>
                      <m:e>
                        <m:r>
                          <a:rPr lang="en-IE" i="1">
                            <a:latin typeface="Cambria Math" panose="02040503050406030204" pitchFamily="18" charset="0"/>
                          </a:rPr>
                          <m:t>𝑝</m:t>
                        </m:r>
                      </m:e>
                      <m:sub>
                        <m:r>
                          <a:rPr lang="en-IE" b="0" i="1" smtClean="0">
                            <a:latin typeface="Cambria Math" panose="02040503050406030204" pitchFamily="18" charset="0"/>
                          </a:rPr>
                          <m:t>𝑧</m:t>
                        </m:r>
                      </m:sub>
                    </m:sSub>
                  </m:oMath>
                </a14:m>
                <a:r>
                  <a:rPr lang="en-IE" dirty="0"/>
                  <a:t> is heavily influenced by the phase advance.</a:t>
                </a:r>
              </a:p>
              <a:p>
                <a:r>
                  <a:rPr lang="en-IE" dirty="0"/>
                  <a:t>If the movement of circle centre isn’t accounted for, then will have the wrong phase advance angle</a:t>
                </a:r>
              </a:p>
            </p:txBody>
          </p:sp>
        </mc:Choice>
        <mc:Fallback xmlns="">
          <p:sp>
            <p:nvSpPr>
              <p:cNvPr id="3" name="Content Placeholder 2">
                <a:extLst>
                  <a:ext uri="{FF2B5EF4-FFF2-40B4-BE49-F238E27FC236}">
                    <a16:creationId xmlns:a16="http://schemas.microsoft.com/office/drawing/2014/main" id="{2C8B326C-9D89-4A0E-8BAF-64F5449FD1D9}"/>
                  </a:ext>
                </a:extLst>
              </p:cNvPr>
              <p:cNvSpPr>
                <a:spLocks noGrp="1" noRot="1" noChangeAspect="1" noMove="1" noResize="1" noEditPoints="1" noAdjustHandles="1" noChangeArrowheads="1" noChangeShapeType="1" noTextEdit="1"/>
              </p:cNvSpPr>
              <p:nvPr>
                <p:ph idx="1"/>
              </p:nvPr>
            </p:nvSpPr>
            <p:spPr>
              <a:xfrm>
                <a:off x="2589212" y="1645084"/>
                <a:ext cx="8915400" cy="4455091"/>
              </a:xfrm>
              <a:blipFill>
                <a:blip r:embed="rId2"/>
                <a:stretch>
                  <a:fillRect l="-342" t="-1642" r="-752" b="-1505"/>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320427B4-93BA-45E9-92B2-1108A09E3782}"/>
              </a:ext>
            </a:extLst>
          </p:cNvPr>
          <p:cNvSpPr>
            <a:spLocks noGrp="1"/>
          </p:cNvSpPr>
          <p:nvPr>
            <p:ph type="sldNum" sz="quarter" idx="12"/>
          </p:nvPr>
        </p:nvSpPr>
        <p:spPr/>
        <p:txBody>
          <a:bodyPr/>
          <a:lstStyle/>
          <a:p>
            <a:fld id="{D57F1E4F-1CFF-5643-939E-217C01CDF565}" type="slidenum">
              <a:rPr lang="en-US" smtClean="0"/>
              <a:pPr/>
              <a:t>101</a:t>
            </a:fld>
            <a:endParaRPr lang="en-US" dirty="0"/>
          </a:p>
        </p:txBody>
      </p:sp>
    </p:spTree>
    <p:extLst>
      <p:ext uri="{BB962C8B-B14F-4D97-AF65-F5344CB8AC3E}">
        <p14:creationId xmlns:p14="http://schemas.microsoft.com/office/powerpoint/2010/main" val="385846956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7A784-EC0E-4FB6-913E-C4ECF024AAD8}"/>
              </a:ext>
            </a:extLst>
          </p:cNvPr>
          <p:cNvSpPr>
            <a:spLocks noGrp="1"/>
          </p:cNvSpPr>
          <p:nvPr>
            <p:ph type="title"/>
          </p:nvPr>
        </p:nvSpPr>
        <p:spPr>
          <a:xfrm>
            <a:off x="2589212" y="31648"/>
            <a:ext cx="8911687" cy="1280890"/>
          </a:xfrm>
        </p:spPr>
        <p:txBody>
          <a:bodyPr/>
          <a:lstStyle/>
          <a:p>
            <a:r>
              <a:rPr lang="en-IE" dirty="0"/>
              <a:t>Energy Loss and varying Magnetic field</a:t>
            </a:r>
            <a:br>
              <a:rPr lang="en-IE" dirty="0"/>
            </a:br>
            <a:r>
              <a:rPr lang="en-IE" dirty="0"/>
              <a:t>- Effect on Particle Motion</a:t>
            </a:r>
          </a:p>
        </p:txBody>
      </p:sp>
      <p:sp>
        <p:nvSpPr>
          <p:cNvPr id="3" name="Content Placeholder 2">
            <a:extLst>
              <a:ext uri="{FF2B5EF4-FFF2-40B4-BE49-F238E27FC236}">
                <a16:creationId xmlns:a16="http://schemas.microsoft.com/office/drawing/2014/main" id="{314A538A-D5CE-4359-B485-F5E78A66C210}"/>
              </a:ext>
            </a:extLst>
          </p:cNvPr>
          <p:cNvSpPr>
            <a:spLocks noGrp="1"/>
          </p:cNvSpPr>
          <p:nvPr>
            <p:ph idx="1"/>
          </p:nvPr>
        </p:nvSpPr>
        <p:spPr>
          <a:xfrm>
            <a:off x="2250639" y="1312538"/>
            <a:ext cx="9649624" cy="3777622"/>
          </a:xfrm>
        </p:spPr>
        <p:txBody>
          <a:bodyPr/>
          <a:lstStyle/>
          <a:p>
            <a:r>
              <a:rPr lang="en-IE" dirty="0"/>
              <a:t>This is a back of the envelope calculation to a certain extent – MC to come in future</a:t>
            </a:r>
          </a:p>
          <a:p>
            <a:r>
              <a:rPr lang="en-GB" sz="1800" dirty="0"/>
              <a:t>100 column shows what radius at that station is with real field as percentage for comparable Mean field radius of 100% through the 10 stations</a:t>
            </a:r>
          </a:p>
          <a:p>
            <a:r>
              <a:rPr lang="en-GB" sz="1800" dirty="0"/>
              <a:t>140 column shows what </a:t>
            </a:r>
            <a:r>
              <a:rPr lang="en-GB" sz="1800" dirty="0" err="1"/>
              <a:t>pz</a:t>
            </a:r>
            <a:r>
              <a:rPr lang="en-GB" sz="1800" dirty="0"/>
              <a:t> = 140 using mean field would equate to with field at station</a:t>
            </a:r>
          </a:p>
          <a:p>
            <a:r>
              <a:rPr lang="en-GB" dirty="0"/>
              <a:t>No Energy loss added</a:t>
            </a:r>
          </a:p>
          <a:p>
            <a:r>
              <a:rPr lang="en-GB" sz="1800" dirty="0"/>
              <a:t>There is variance </a:t>
            </a:r>
            <a:r>
              <a:rPr lang="en-GB" dirty="0"/>
              <a:t>on order of up to 4%, and also difference between TKU and TKD</a:t>
            </a:r>
            <a:endParaRPr lang="en-GB" sz="1800" dirty="0"/>
          </a:p>
          <a:p>
            <a:endParaRPr lang="en-IE" dirty="0"/>
          </a:p>
        </p:txBody>
      </p:sp>
      <p:sp>
        <p:nvSpPr>
          <p:cNvPr id="4" name="Slide Number Placeholder 3">
            <a:extLst>
              <a:ext uri="{FF2B5EF4-FFF2-40B4-BE49-F238E27FC236}">
                <a16:creationId xmlns:a16="http://schemas.microsoft.com/office/drawing/2014/main" id="{196763DF-759E-45AF-878C-ADA55DA2A8C9}"/>
              </a:ext>
            </a:extLst>
          </p:cNvPr>
          <p:cNvSpPr>
            <a:spLocks noGrp="1"/>
          </p:cNvSpPr>
          <p:nvPr>
            <p:ph type="sldNum" sz="quarter" idx="12"/>
          </p:nvPr>
        </p:nvSpPr>
        <p:spPr/>
        <p:txBody>
          <a:bodyPr/>
          <a:lstStyle/>
          <a:p>
            <a:fld id="{D57F1E4F-1CFF-5643-939E-217C01CDF565}" type="slidenum">
              <a:rPr lang="en-US" smtClean="0"/>
              <a:pPr/>
              <a:t>102</a:t>
            </a:fld>
            <a:endParaRPr lang="en-US" dirty="0"/>
          </a:p>
        </p:txBody>
      </p:sp>
      <p:pic>
        <p:nvPicPr>
          <p:cNvPr id="6" name="Picture 5">
            <a:extLst>
              <a:ext uri="{FF2B5EF4-FFF2-40B4-BE49-F238E27FC236}">
                <a16:creationId xmlns:a16="http://schemas.microsoft.com/office/drawing/2014/main" id="{09D45008-5C90-4773-A6B4-0FE311FA18B0}"/>
              </a:ext>
            </a:extLst>
          </p:cNvPr>
          <p:cNvPicPr>
            <a:picLocks noChangeAspect="1"/>
          </p:cNvPicPr>
          <p:nvPr/>
        </p:nvPicPr>
        <p:blipFill>
          <a:blip r:embed="rId2">
            <a:lum/>
            <a:alphaModFix/>
          </a:blip>
          <a:srcRect/>
          <a:stretch>
            <a:fillRect/>
          </a:stretch>
        </p:blipFill>
        <p:spPr>
          <a:xfrm>
            <a:off x="1440147" y="4167051"/>
            <a:ext cx="9649625" cy="2690949"/>
          </a:xfrm>
          <a:prstGeom prst="rect">
            <a:avLst/>
          </a:prstGeom>
          <a:noFill/>
          <a:ln>
            <a:noFill/>
          </a:ln>
        </p:spPr>
      </p:pic>
    </p:spTree>
    <p:extLst>
      <p:ext uri="{BB962C8B-B14F-4D97-AF65-F5344CB8AC3E}">
        <p14:creationId xmlns:p14="http://schemas.microsoft.com/office/powerpoint/2010/main" val="393954366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0C5D06-D3F5-44E1-80B5-1F269035FC88}"/>
              </a:ext>
            </a:extLst>
          </p:cNvPr>
          <p:cNvSpPr>
            <a:spLocks noGrp="1"/>
          </p:cNvSpPr>
          <p:nvPr>
            <p:ph idx="1"/>
          </p:nvPr>
        </p:nvSpPr>
        <p:spPr>
          <a:xfrm>
            <a:off x="2338251" y="1312538"/>
            <a:ext cx="9166361" cy="4598684"/>
          </a:xfrm>
        </p:spPr>
        <p:txBody>
          <a:bodyPr/>
          <a:lstStyle/>
          <a:p>
            <a:r>
              <a:rPr lang="en-GB" sz="1800" dirty="0"/>
              <a:t>Now, add in rough 0.6 MeV Energy Loss per station to see affect on radius</a:t>
            </a:r>
            <a:endParaRPr lang="en-IE" dirty="0"/>
          </a:p>
          <a:p>
            <a:r>
              <a:rPr lang="en-GB" sz="1800" dirty="0"/>
              <a:t>Comparing then solely affect of change in radius on PZ</a:t>
            </a:r>
          </a:p>
          <a:p>
            <a:r>
              <a:rPr lang="en-GB" dirty="0"/>
              <a:t>Last column then shows combined effect</a:t>
            </a:r>
          </a:p>
          <a:p>
            <a:r>
              <a:rPr lang="en-GB" dirty="0"/>
              <a:t>One can see between reference planes approximately 2.5 MeV has been added</a:t>
            </a:r>
            <a:endParaRPr lang="en-GB" sz="1800" dirty="0"/>
          </a:p>
          <a:p>
            <a:endParaRPr lang="en-IE" dirty="0"/>
          </a:p>
        </p:txBody>
      </p:sp>
      <p:sp>
        <p:nvSpPr>
          <p:cNvPr id="4" name="Slide Number Placeholder 3">
            <a:extLst>
              <a:ext uri="{FF2B5EF4-FFF2-40B4-BE49-F238E27FC236}">
                <a16:creationId xmlns:a16="http://schemas.microsoft.com/office/drawing/2014/main" id="{5E76F817-A327-4F75-9DF0-D08BDD1C44E2}"/>
              </a:ext>
            </a:extLst>
          </p:cNvPr>
          <p:cNvSpPr>
            <a:spLocks noGrp="1"/>
          </p:cNvSpPr>
          <p:nvPr>
            <p:ph type="sldNum" sz="quarter" idx="12"/>
          </p:nvPr>
        </p:nvSpPr>
        <p:spPr/>
        <p:txBody>
          <a:bodyPr/>
          <a:lstStyle/>
          <a:p>
            <a:fld id="{D57F1E4F-1CFF-5643-939E-217C01CDF565}" type="slidenum">
              <a:rPr lang="en-US" smtClean="0"/>
              <a:pPr/>
              <a:t>103</a:t>
            </a:fld>
            <a:endParaRPr lang="en-US" dirty="0"/>
          </a:p>
        </p:txBody>
      </p:sp>
      <p:pic>
        <p:nvPicPr>
          <p:cNvPr id="6" name="Picture 5">
            <a:extLst>
              <a:ext uri="{FF2B5EF4-FFF2-40B4-BE49-F238E27FC236}">
                <a16:creationId xmlns:a16="http://schemas.microsoft.com/office/drawing/2014/main" id="{ADA1866C-9D0E-479D-B993-520A20E49C1E}"/>
              </a:ext>
            </a:extLst>
          </p:cNvPr>
          <p:cNvPicPr>
            <a:picLocks noChangeAspect="1"/>
          </p:cNvPicPr>
          <p:nvPr/>
        </p:nvPicPr>
        <p:blipFill>
          <a:blip r:embed="rId2">
            <a:lum/>
            <a:alphaModFix/>
          </a:blip>
          <a:srcRect/>
          <a:stretch>
            <a:fillRect/>
          </a:stretch>
        </p:blipFill>
        <p:spPr>
          <a:xfrm>
            <a:off x="2218012" y="3892731"/>
            <a:ext cx="8186515" cy="2965269"/>
          </a:xfrm>
          <a:prstGeom prst="rect">
            <a:avLst/>
          </a:prstGeom>
          <a:noFill/>
          <a:ln>
            <a:noFill/>
          </a:ln>
        </p:spPr>
      </p:pic>
      <p:sp>
        <p:nvSpPr>
          <p:cNvPr id="7" name="Title 1">
            <a:extLst>
              <a:ext uri="{FF2B5EF4-FFF2-40B4-BE49-F238E27FC236}">
                <a16:creationId xmlns:a16="http://schemas.microsoft.com/office/drawing/2014/main" id="{E6F7D978-BFF3-4C17-89A1-8EF93BECDB51}"/>
              </a:ext>
            </a:extLst>
          </p:cNvPr>
          <p:cNvSpPr>
            <a:spLocks noGrp="1"/>
          </p:cNvSpPr>
          <p:nvPr>
            <p:ph type="title"/>
          </p:nvPr>
        </p:nvSpPr>
        <p:spPr>
          <a:xfrm>
            <a:off x="2589212" y="31648"/>
            <a:ext cx="8911687" cy="1280890"/>
          </a:xfrm>
        </p:spPr>
        <p:txBody>
          <a:bodyPr/>
          <a:lstStyle/>
          <a:p>
            <a:r>
              <a:rPr lang="en-IE" dirty="0"/>
              <a:t>Energy Loss and varying Magnetic field</a:t>
            </a:r>
            <a:br>
              <a:rPr lang="en-IE" dirty="0"/>
            </a:br>
            <a:r>
              <a:rPr lang="en-IE" dirty="0"/>
              <a:t>- Effect on Particle Motion</a:t>
            </a:r>
          </a:p>
        </p:txBody>
      </p:sp>
      <p:sp>
        <p:nvSpPr>
          <p:cNvPr id="8" name="TextBox 7">
            <a:extLst>
              <a:ext uri="{FF2B5EF4-FFF2-40B4-BE49-F238E27FC236}">
                <a16:creationId xmlns:a16="http://schemas.microsoft.com/office/drawing/2014/main" id="{6C11DDAC-5E99-4E75-8953-746242358576}"/>
              </a:ext>
            </a:extLst>
          </p:cNvPr>
          <p:cNvSpPr txBox="1"/>
          <p:nvPr/>
        </p:nvSpPr>
        <p:spPr>
          <a:xfrm>
            <a:off x="10685418" y="5320929"/>
            <a:ext cx="1371600" cy="1200329"/>
          </a:xfrm>
          <a:prstGeom prst="rect">
            <a:avLst/>
          </a:prstGeom>
          <a:noFill/>
        </p:spPr>
        <p:txBody>
          <a:bodyPr wrap="square" rtlCol="0">
            <a:spAutoFit/>
          </a:bodyPr>
          <a:lstStyle/>
          <a:p>
            <a:r>
              <a:rPr lang="en-IE" dirty="0"/>
              <a:t>TKU to </a:t>
            </a:r>
          </a:p>
          <a:p>
            <a:r>
              <a:rPr lang="en-IE" dirty="0"/>
              <a:t>TKD adds ~ 2.5 MeV to </a:t>
            </a:r>
            <a:r>
              <a:rPr lang="en-IE" dirty="0" err="1"/>
              <a:t>Pz</a:t>
            </a:r>
            <a:endParaRPr lang="en-IE" dirty="0"/>
          </a:p>
        </p:txBody>
      </p:sp>
      <p:cxnSp>
        <p:nvCxnSpPr>
          <p:cNvPr id="14" name="Straight Arrow Connector 13">
            <a:extLst>
              <a:ext uri="{FF2B5EF4-FFF2-40B4-BE49-F238E27FC236}">
                <a16:creationId xmlns:a16="http://schemas.microsoft.com/office/drawing/2014/main" id="{686D4ECD-E580-45BF-BA63-D1081DB7A312}"/>
              </a:ext>
            </a:extLst>
          </p:cNvPr>
          <p:cNvCxnSpPr/>
          <p:nvPr/>
        </p:nvCxnSpPr>
        <p:spPr>
          <a:xfrm flipH="1" flipV="1">
            <a:off x="10136777" y="5375365"/>
            <a:ext cx="574766" cy="1700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50A7BB5-3AE6-4A64-8713-710873D8714D}"/>
              </a:ext>
            </a:extLst>
          </p:cNvPr>
          <p:cNvCxnSpPr/>
          <p:nvPr/>
        </p:nvCxnSpPr>
        <p:spPr>
          <a:xfrm flipH="1">
            <a:off x="10424160" y="5760720"/>
            <a:ext cx="287383" cy="15050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547944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351F7B-5386-40E6-855D-A6B3F204B722}"/>
              </a:ext>
            </a:extLst>
          </p:cNvPr>
          <p:cNvSpPr>
            <a:spLocks noGrp="1"/>
          </p:cNvSpPr>
          <p:nvPr>
            <p:ph idx="1"/>
          </p:nvPr>
        </p:nvSpPr>
        <p:spPr>
          <a:xfrm>
            <a:off x="2589212" y="2133599"/>
            <a:ext cx="8915400" cy="4188823"/>
          </a:xfrm>
        </p:spPr>
        <p:txBody>
          <a:bodyPr>
            <a:normAutofit lnSpcReduction="10000"/>
          </a:bodyPr>
          <a:lstStyle/>
          <a:p>
            <a:r>
              <a:rPr lang="en-IE" dirty="0"/>
              <a:t>Will be running MC to test effect of each scenario</a:t>
            </a:r>
          </a:p>
          <a:p>
            <a:endParaRPr lang="en-IE" dirty="0"/>
          </a:p>
          <a:p>
            <a:r>
              <a:rPr lang="en-IE" dirty="0"/>
              <a:t>Uniform vs non-uniform field</a:t>
            </a:r>
          </a:p>
          <a:p>
            <a:r>
              <a:rPr lang="en-IE" dirty="0"/>
              <a:t>Affect of Energy Loss vs No Energy Loss at Trackers on Recon (for varying fields)</a:t>
            </a:r>
          </a:p>
          <a:p>
            <a:r>
              <a:rPr lang="en-IE" dirty="0"/>
              <a:t>Combination will be different in TKU and TKD, due to when Energy loss takes place. Delta Z between trackers are opposite and thus Energy Loss contribution comes mainly in latter half of TKU and earlier half of TKD</a:t>
            </a:r>
          </a:p>
          <a:p>
            <a:r>
              <a:rPr lang="en-IE" dirty="0"/>
              <a:t>Flip vs solenoid – Stations are near edges of field. Radial components will have different push/pull effects depending on flip or solenoid mode in TKD</a:t>
            </a:r>
          </a:p>
          <a:p>
            <a:endParaRPr lang="en-IE" dirty="0"/>
          </a:p>
          <a:p>
            <a:r>
              <a:rPr lang="en-IE" dirty="0"/>
              <a:t>Try to combine effects to make meaningful correction to Recon</a:t>
            </a:r>
          </a:p>
          <a:p>
            <a:endParaRPr lang="en-IE" dirty="0"/>
          </a:p>
        </p:txBody>
      </p:sp>
      <p:sp>
        <p:nvSpPr>
          <p:cNvPr id="4" name="Slide Number Placeholder 3">
            <a:extLst>
              <a:ext uri="{FF2B5EF4-FFF2-40B4-BE49-F238E27FC236}">
                <a16:creationId xmlns:a16="http://schemas.microsoft.com/office/drawing/2014/main" id="{76AB35FF-0BFE-4356-BFD9-2B2BCE8CCEDD}"/>
              </a:ext>
            </a:extLst>
          </p:cNvPr>
          <p:cNvSpPr>
            <a:spLocks noGrp="1"/>
          </p:cNvSpPr>
          <p:nvPr>
            <p:ph type="sldNum" sz="quarter" idx="12"/>
          </p:nvPr>
        </p:nvSpPr>
        <p:spPr/>
        <p:txBody>
          <a:bodyPr/>
          <a:lstStyle/>
          <a:p>
            <a:fld id="{D57F1E4F-1CFF-5643-939E-217C01CDF565}" type="slidenum">
              <a:rPr lang="en-US" smtClean="0"/>
              <a:pPr/>
              <a:t>104</a:t>
            </a:fld>
            <a:endParaRPr lang="en-US" dirty="0"/>
          </a:p>
        </p:txBody>
      </p:sp>
      <p:sp>
        <p:nvSpPr>
          <p:cNvPr id="5" name="Title 1">
            <a:extLst>
              <a:ext uri="{FF2B5EF4-FFF2-40B4-BE49-F238E27FC236}">
                <a16:creationId xmlns:a16="http://schemas.microsoft.com/office/drawing/2014/main" id="{3D2E3804-D6E1-44C5-8DBD-01269FEDD358}"/>
              </a:ext>
            </a:extLst>
          </p:cNvPr>
          <p:cNvSpPr>
            <a:spLocks noGrp="1"/>
          </p:cNvSpPr>
          <p:nvPr>
            <p:ph type="title"/>
          </p:nvPr>
        </p:nvSpPr>
        <p:spPr>
          <a:xfrm>
            <a:off x="2589212" y="306333"/>
            <a:ext cx="8911687" cy="1280890"/>
          </a:xfrm>
        </p:spPr>
        <p:txBody>
          <a:bodyPr/>
          <a:lstStyle/>
          <a:p>
            <a:r>
              <a:rPr lang="en-IE" dirty="0"/>
              <a:t>Energy Loss and varying Magnetic field</a:t>
            </a:r>
            <a:br>
              <a:rPr lang="en-IE" dirty="0"/>
            </a:br>
            <a:r>
              <a:rPr lang="en-IE" dirty="0"/>
              <a:t>- Effect on Particle Motion</a:t>
            </a:r>
          </a:p>
        </p:txBody>
      </p:sp>
    </p:spTree>
    <p:extLst>
      <p:ext uri="{BB962C8B-B14F-4D97-AF65-F5344CB8AC3E}">
        <p14:creationId xmlns:p14="http://schemas.microsoft.com/office/powerpoint/2010/main" val="83571943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0C9DB-2AC7-440D-9EFD-2C76315A7505}"/>
              </a:ext>
            </a:extLst>
          </p:cNvPr>
          <p:cNvSpPr>
            <a:spLocks noGrp="1"/>
          </p:cNvSpPr>
          <p:nvPr>
            <p:ph type="title"/>
          </p:nvPr>
        </p:nvSpPr>
        <p:spPr/>
        <p:txBody>
          <a:bodyPr/>
          <a:lstStyle/>
          <a:p>
            <a:r>
              <a:rPr lang="en-IE" dirty="0"/>
              <a:t>Magnetic field concerns</a:t>
            </a:r>
          </a:p>
        </p:txBody>
      </p:sp>
      <p:sp>
        <p:nvSpPr>
          <p:cNvPr id="3" name="Content Placeholder 2">
            <a:extLst>
              <a:ext uri="{FF2B5EF4-FFF2-40B4-BE49-F238E27FC236}">
                <a16:creationId xmlns:a16="http://schemas.microsoft.com/office/drawing/2014/main" id="{439BE77F-1718-46AF-9FC7-9EC6A43AD174}"/>
              </a:ext>
            </a:extLst>
          </p:cNvPr>
          <p:cNvSpPr>
            <a:spLocks noGrp="1"/>
          </p:cNvSpPr>
          <p:nvPr>
            <p:ph idx="1"/>
          </p:nvPr>
        </p:nvSpPr>
        <p:spPr>
          <a:xfrm>
            <a:off x="5289212" y="1384663"/>
            <a:ext cx="6637177" cy="5133703"/>
          </a:xfrm>
        </p:spPr>
        <p:txBody>
          <a:bodyPr>
            <a:normAutofit fontScale="85000" lnSpcReduction="10000"/>
          </a:bodyPr>
          <a:lstStyle/>
          <a:p>
            <a:r>
              <a:rPr lang="en-IE" dirty="0"/>
              <a:t>Talk to long already, will talk more about this at next meeting</a:t>
            </a:r>
          </a:p>
          <a:p>
            <a:r>
              <a:rPr lang="en-IE" dirty="0"/>
              <a:t>Fields in MAUS 3.3.2 has scaled TKU field by 2% and TKD field by 1.8%</a:t>
            </a:r>
          </a:p>
          <a:p>
            <a:r>
              <a:rPr lang="en-IE" dirty="0"/>
              <a:t>Is this sensible?</a:t>
            </a:r>
          </a:p>
          <a:p>
            <a:endParaRPr lang="en-IE" dirty="0"/>
          </a:p>
          <a:p>
            <a:r>
              <a:rPr lang="en-IE" dirty="0"/>
              <a:t>MAUS tracker and field rotate by different amounts depending on run configuration. Why? No answer yet</a:t>
            </a:r>
          </a:p>
          <a:p>
            <a:r>
              <a:rPr lang="en-IE" dirty="0"/>
              <a:t>Cobb/Blackmore – there are misalignments, worse in TKD, will affect separation of Longitudinal and Transverse components</a:t>
            </a:r>
          </a:p>
          <a:p>
            <a:r>
              <a:rPr lang="en-IE" dirty="0"/>
              <a:t>MAUS field doesn’t include PRY, </a:t>
            </a:r>
            <a:r>
              <a:rPr lang="en-IE" dirty="0" err="1"/>
              <a:t>Langlands</a:t>
            </a:r>
            <a:r>
              <a:rPr lang="en-IE" dirty="0"/>
              <a:t> showed some variation</a:t>
            </a:r>
          </a:p>
          <a:p>
            <a:r>
              <a:rPr lang="en-IE" dirty="0"/>
              <a:t>MAUS uses warm magnet dimensions, not cold dimensions. There are also forces between coils – Witte, </a:t>
            </a:r>
            <a:r>
              <a:rPr lang="en-IE" dirty="0" err="1"/>
              <a:t>Langlands</a:t>
            </a:r>
            <a:r>
              <a:rPr lang="en-IE" dirty="0"/>
              <a:t> and Blackmore showed it is not insignificant</a:t>
            </a:r>
          </a:p>
          <a:p>
            <a:r>
              <a:rPr lang="en-IE" dirty="0"/>
              <a:t>Also to note Mandrel and coils have different cooling coefficients, factor of two difference</a:t>
            </a:r>
          </a:p>
          <a:p>
            <a:r>
              <a:rPr lang="en-IE" dirty="0"/>
              <a:t>Further investigations to come</a:t>
            </a:r>
          </a:p>
        </p:txBody>
      </p:sp>
      <p:sp>
        <p:nvSpPr>
          <p:cNvPr id="4" name="Slide Number Placeholder 3">
            <a:extLst>
              <a:ext uri="{FF2B5EF4-FFF2-40B4-BE49-F238E27FC236}">
                <a16:creationId xmlns:a16="http://schemas.microsoft.com/office/drawing/2014/main" id="{648CAC45-D31F-40E8-B94A-35CE02413B84}"/>
              </a:ext>
            </a:extLst>
          </p:cNvPr>
          <p:cNvSpPr>
            <a:spLocks noGrp="1"/>
          </p:cNvSpPr>
          <p:nvPr>
            <p:ph type="sldNum" sz="quarter" idx="12"/>
          </p:nvPr>
        </p:nvSpPr>
        <p:spPr/>
        <p:txBody>
          <a:bodyPr/>
          <a:lstStyle/>
          <a:p>
            <a:fld id="{D57F1E4F-1CFF-5643-939E-217C01CDF565}" type="slidenum">
              <a:rPr lang="en-US" smtClean="0"/>
              <a:pPr/>
              <a:t>105</a:t>
            </a:fld>
            <a:endParaRPr lang="en-US" dirty="0"/>
          </a:p>
        </p:txBody>
      </p:sp>
      <p:pic>
        <p:nvPicPr>
          <p:cNvPr id="6" name="Picture 5">
            <a:extLst>
              <a:ext uri="{FF2B5EF4-FFF2-40B4-BE49-F238E27FC236}">
                <a16:creationId xmlns:a16="http://schemas.microsoft.com/office/drawing/2014/main" id="{9E7BD47E-D93C-4926-AFFA-1A462763D0DA}"/>
              </a:ext>
            </a:extLst>
          </p:cNvPr>
          <p:cNvPicPr>
            <a:picLocks noChangeAspect="1"/>
          </p:cNvPicPr>
          <p:nvPr/>
        </p:nvPicPr>
        <p:blipFill>
          <a:blip r:embed="rId2">
            <a:lum/>
            <a:alphaModFix/>
          </a:blip>
          <a:srcRect/>
          <a:stretch>
            <a:fillRect/>
          </a:stretch>
        </p:blipFill>
        <p:spPr>
          <a:xfrm>
            <a:off x="-110788" y="1524446"/>
            <a:ext cx="4978223" cy="3894974"/>
          </a:xfrm>
          <a:prstGeom prst="rect">
            <a:avLst/>
          </a:prstGeom>
          <a:noFill/>
          <a:ln>
            <a:noFill/>
          </a:ln>
        </p:spPr>
      </p:pic>
      <p:pic>
        <p:nvPicPr>
          <p:cNvPr id="8" name="Picture 7">
            <a:extLst>
              <a:ext uri="{FF2B5EF4-FFF2-40B4-BE49-F238E27FC236}">
                <a16:creationId xmlns:a16="http://schemas.microsoft.com/office/drawing/2014/main" id="{337ABEF7-7FFC-41F2-BDF2-0DAD08135FEE}"/>
              </a:ext>
            </a:extLst>
          </p:cNvPr>
          <p:cNvPicPr>
            <a:picLocks noChangeAspect="1"/>
          </p:cNvPicPr>
          <p:nvPr/>
        </p:nvPicPr>
        <p:blipFill>
          <a:blip r:embed="rId3">
            <a:lum/>
            <a:alphaModFix/>
          </a:blip>
          <a:srcRect/>
          <a:stretch>
            <a:fillRect/>
          </a:stretch>
        </p:blipFill>
        <p:spPr>
          <a:xfrm>
            <a:off x="-110788" y="5790960"/>
            <a:ext cx="5400000" cy="1067040"/>
          </a:xfrm>
          <a:prstGeom prst="rect">
            <a:avLst/>
          </a:prstGeom>
          <a:noFill/>
          <a:ln>
            <a:noFill/>
          </a:ln>
        </p:spPr>
      </p:pic>
    </p:spTree>
    <p:extLst>
      <p:ext uri="{BB962C8B-B14F-4D97-AF65-F5344CB8AC3E}">
        <p14:creationId xmlns:p14="http://schemas.microsoft.com/office/powerpoint/2010/main" val="242269450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52541-5CDE-4CFC-AFA7-A9FEAA4E547A}"/>
              </a:ext>
            </a:extLst>
          </p:cNvPr>
          <p:cNvSpPr>
            <a:spLocks noGrp="1"/>
          </p:cNvSpPr>
          <p:nvPr>
            <p:ph type="title"/>
          </p:nvPr>
        </p:nvSpPr>
        <p:spPr/>
        <p:txBody>
          <a:bodyPr/>
          <a:lstStyle/>
          <a:p>
            <a:r>
              <a:rPr lang="en-IE" dirty="0"/>
              <a:t>Conclusion</a:t>
            </a:r>
          </a:p>
        </p:txBody>
      </p:sp>
      <p:sp>
        <p:nvSpPr>
          <p:cNvPr id="3" name="Content Placeholder 2">
            <a:extLst>
              <a:ext uri="{FF2B5EF4-FFF2-40B4-BE49-F238E27FC236}">
                <a16:creationId xmlns:a16="http://schemas.microsoft.com/office/drawing/2014/main" id="{90F31624-7FFF-441A-A14A-EA2240385299}"/>
              </a:ext>
            </a:extLst>
          </p:cNvPr>
          <p:cNvSpPr>
            <a:spLocks noGrp="1"/>
          </p:cNvSpPr>
          <p:nvPr>
            <p:ph idx="1"/>
          </p:nvPr>
        </p:nvSpPr>
        <p:spPr>
          <a:xfrm>
            <a:off x="2589212" y="1567543"/>
            <a:ext cx="8915400" cy="4990011"/>
          </a:xfrm>
        </p:spPr>
        <p:txBody>
          <a:bodyPr>
            <a:normAutofit fontScale="85000" lnSpcReduction="20000"/>
          </a:bodyPr>
          <a:lstStyle/>
          <a:p>
            <a:r>
              <a:rPr lang="en-IE" dirty="0"/>
              <a:t>Covariance Matrix has significant effect on Emittance, Density and Amplitude calculations</a:t>
            </a:r>
          </a:p>
          <a:p>
            <a:r>
              <a:rPr lang="en-IE" dirty="0"/>
              <a:t>Transmission losses leads to survivorship bias which can skew or calculated cooling performance</a:t>
            </a:r>
          </a:p>
          <a:p>
            <a:r>
              <a:rPr lang="en-IE" dirty="0"/>
              <a:t>Method developed to separate the Covariance Matrix into a sample contribution and a missing contribution</a:t>
            </a:r>
          </a:p>
          <a:p>
            <a:r>
              <a:rPr lang="en-IE" dirty="0"/>
              <a:t>Method developed for a higher order Transfer Matrix. Needs to be tested between TKU and TKD</a:t>
            </a:r>
          </a:p>
          <a:p>
            <a:r>
              <a:rPr lang="en-IE" dirty="0"/>
              <a:t>Will lead to an unbiased determination of cooling</a:t>
            </a:r>
          </a:p>
          <a:p>
            <a:r>
              <a:rPr lang="en-IE" dirty="0"/>
              <a:t>Introduced Time-Coordinate to allow Wedge analysis, showed negligible bias</a:t>
            </a:r>
          </a:p>
          <a:p>
            <a:r>
              <a:rPr lang="en-IE" dirty="0"/>
              <a:t>Longitudinal emittance, amplitude and density measurements have problems due to Recon</a:t>
            </a:r>
          </a:p>
          <a:p>
            <a:r>
              <a:rPr lang="en-IE" dirty="0"/>
              <a:t>Recon introduces biases</a:t>
            </a:r>
          </a:p>
          <a:p>
            <a:r>
              <a:rPr lang="en-IE" dirty="0"/>
              <a:t>Biases appear to be due to assumptions used. Uniform field and Helix motion. Back of envelope calculation of </a:t>
            </a:r>
            <a:r>
              <a:rPr lang="en-IE" dirty="0" err="1"/>
              <a:t>Pz</a:t>
            </a:r>
            <a:r>
              <a:rPr lang="en-IE" dirty="0"/>
              <a:t> bias due to assumptions on </a:t>
            </a:r>
            <a:r>
              <a:rPr lang="en-IE"/>
              <a:t>par with </a:t>
            </a:r>
            <a:r>
              <a:rPr lang="en-IE" dirty="0" err="1"/>
              <a:t>Pz</a:t>
            </a:r>
            <a:r>
              <a:rPr lang="en-IE" dirty="0"/>
              <a:t> bias seen in Recon</a:t>
            </a:r>
          </a:p>
          <a:p>
            <a:r>
              <a:rPr lang="en-IE" dirty="0"/>
              <a:t>Non-uniform field is not insignificant</a:t>
            </a:r>
          </a:p>
          <a:p>
            <a:r>
              <a:rPr lang="en-IE" dirty="0"/>
              <a:t>Energy Loss distorts motion of particle from Helix to more of a spiral</a:t>
            </a:r>
          </a:p>
          <a:p>
            <a:r>
              <a:rPr lang="en-IE" dirty="0"/>
              <a:t>Magnetic Field concerns</a:t>
            </a:r>
          </a:p>
          <a:p>
            <a:r>
              <a:rPr lang="en-IE" dirty="0"/>
              <a:t>More MC to follow, which can hopefully aid in </a:t>
            </a:r>
            <a:r>
              <a:rPr lang="en-IE" dirty="0" err="1"/>
              <a:t>Pz</a:t>
            </a:r>
            <a:r>
              <a:rPr lang="en-IE" dirty="0"/>
              <a:t> Bias</a:t>
            </a:r>
          </a:p>
        </p:txBody>
      </p:sp>
      <p:sp>
        <p:nvSpPr>
          <p:cNvPr id="4" name="Slide Number Placeholder 3">
            <a:extLst>
              <a:ext uri="{FF2B5EF4-FFF2-40B4-BE49-F238E27FC236}">
                <a16:creationId xmlns:a16="http://schemas.microsoft.com/office/drawing/2014/main" id="{3AA72E4A-4344-4351-A22C-731C39106BF5}"/>
              </a:ext>
            </a:extLst>
          </p:cNvPr>
          <p:cNvSpPr>
            <a:spLocks noGrp="1"/>
          </p:cNvSpPr>
          <p:nvPr>
            <p:ph type="sldNum" sz="quarter" idx="12"/>
          </p:nvPr>
        </p:nvSpPr>
        <p:spPr/>
        <p:txBody>
          <a:bodyPr/>
          <a:lstStyle/>
          <a:p>
            <a:fld id="{D57F1E4F-1CFF-5643-939E-217C01CDF565}" type="slidenum">
              <a:rPr lang="en-US" smtClean="0"/>
              <a:pPr/>
              <a:t>106</a:t>
            </a:fld>
            <a:endParaRPr lang="en-US" dirty="0"/>
          </a:p>
        </p:txBody>
      </p:sp>
    </p:spTree>
    <p:extLst>
      <p:ext uri="{BB962C8B-B14F-4D97-AF65-F5344CB8AC3E}">
        <p14:creationId xmlns:p14="http://schemas.microsoft.com/office/powerpoint/2010/main" val="314121830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4D285-4A5E-49F8-A313-2520CEAAFB57}"/>
              </a:ext>
            </a:extLst>
          </p:cNvPr>
          <p:cNvSpPr>
            <a:spLocks noGrp="1"/>
          </p:cNvSpPr>
          <p:nvPr>
            <p:ph type="title"/>
          </p:nvPr>
        </p:nvSpPr>
        <p:spPr>
          <a:xfrm>
            <a:off x="4264971" y="2788555"/>
            <a:ext cx="4029944" cy="1280890"/>
          </a:xfrm>
        </p:spPr>
        <p:txBody>
          <a:bodyPr>
            <a:normAutofit/>
          </a:bodyPr>
          <a:lstStyle/>
          <a:p>
            <a:r>
              <a:rPr lang="en-IE" sz="6000" dirty="0"/>
              <a:t>THE END</a:t>
            </a:r>
          </a:p>
        </p:txBody>
      </p:sp>
      <p:sp>
        <p:nvSpPr>
          <p:cNvPr id="4" name="Slide Number Placeholder 3">
            <a:extLst>
              <a:ext uri="{FF2B5EF4-FFF2-40B4-BE49-F238E27FC236}">
                <a16:creationId xmlns:a16="http://schemas.microsoft.com/office/drawing/2014/main" id="{929659B1-8024-4645-A056-A693B6A21F98}"/>
              </a:ext>
            </a:extLst>
          </p:cNvPr>
          <p:cNvSpPr>
            <a:spLocks noGrp="1"/>
          </p:cNvSpPr>
          <p:nvPr>
            <p:ph type="sldNum" sz="quarter" idx="12"/>
          </p:nvPr>
        </p:nvSpPr>
        <p:spPr/>
        <p:txBody>
          <a:bodyPr/>
          <a:lstStyle/>
          <a:p>
            <a:fld id="{D57F1E4F-1CFF-5643-939E-217C01CDF565}" type="slidenum">
              <a:rPr lang="en-US" smtClean="0"/>
              <a:pPr/>
              <a:t>107</a:t>
            </a:fld>
            <a:endParaRPr lang="en-US" dirty="0"/>
          </a:p>
        </p:txBody>
      </p:sp>
    </p:spTree>
    <p:extLst>
      <p:ext uri="{BB962C8B-B14F-4D97-AF65-F5344CB8AC3E}">
        <p14:creationId xmlns:p14="http://schemas.microsoft.com/office/powerpoint/2010/main" val="1676678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54062-71EB-417B-BBFD-123F3E6DA429}"/>
              </a:ext>
            </a:extLst>
          </p:cNvPr>
          <p:cNvSpPr>
            <a:spLocks noGrp="1"/>
          </p:cNvSpPr>
          <p:nvPr>
            <p:ph type="title"/>
          </p:nvPr>
        </p:nvSpPr>
        <p:spPr/>
        <p:txBody>
          <a:bodyPr/>
          <a:lstStyle/>
          <a:p>
            <a:endParaRPr lang="en-IE"/>
          </a:p>
        </p:txBody>
      </p:sp>
      <p:sp>
        <p:nvSpPr>
          <p:cNvPr id="3" name="Content Placeholder 2">
            <a:extLst>
              <a:ext uri="{FF2B5EF4-FFF2-40B4-BE49-F238E27FC236}">
                <a16:creationId xmlns:a16="http://schemas.microsoft.com/office/drawing/2014/main" id="{27823ED4-8814-40B0-9AD2-49238CBA0F84}"/>
              </a:ext>
            </a:extLst>
          </p:cNvPr>
          <p:cNvSpPr>
            <a:spLocks noGrp="1"/>
          </p:cNvSpPr>
          <p:nvPr>
            <p:ph idx="1"/>
          </p:nvPr>
        </p:nvSpPr>
        <p:spPr/>
        <p:txBody>
          <a:bodyPr/>
          <a:lstStyle/>
          <a:p>
            <a:endParaRPr lang="en-IE"/>
          </a:p>
        </p:txBody>
      </p:sp>
      <p:sp>
        <p:nvSpPr>
          <p:cNvPr id="4" name="Slide Number Placeholder 3">
            <a:extLst>
              <a:ext uri="{FF2B5EF4-FFF2-40B4-BE49-F238E27FC236}">
                <a16:creationId xmlns:a16="http://schemas.microsoft.com/office/drawing/2014/main" id="{2483D540-425E-407E-9CBC-49D2744FA934}"/>
              </a:ext>
            </a:extLst>
          </p:cNvPr>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6" name="Picture 5">
            <a:extLst>
              <a:ext uri="{FF2B5EF4-FFF2-40B4-BE49-F238E27FC236}">
                <a16:creationId xmlns:a16="http://schemas.microsoft.com/office/drawing/2014/main" id="{BCA85599-88B9-4225-ACFA-3893E449740E}"/>
              </a:ext>
            </a:extLst>
          </p:cNvPr>
          <p:cNvPicPr>
            <a:picLocks noChangeAspect="1"/>
          </p:cNvPicPr>
          <p:nvPr/>
        </p:nvPicPr>
        <p:blipFill>
          <a:blip r:embed="rId2"/>
          <a:stretch>
            <a:fillRect/>
          </a:stretch>
        </p:blipFill>
        <p:spPr>
          <a:xfrm>
            <a:off x="3046042" y="0"/>
            <a:ext cx="4564579" cy="3429000"/>
          </a:xfrm>
          <a:prstGeom prst="rect">
            <a:avLst/>
          </a:prstGeom>
        </p:spPr>
      </p:pic>
      <p:pic>
        <p:nvPicPr>
          <p:cNvPr id="8" name="Picture 7">
            <a:extLst>
              <a:ext uri="{FF2B5EF4-FFF2-40B4-BE49-F238E27FC236}">
                <a16:creationId xmlns:a16="http://schemas.microsoft.com/office/drawing/2014/main" id="{2BB6E68D-F989-4624-93A3-80B2011559E1}"/>
              </a:ext>
            </a:extLst>
          </p:cNvPr>
          <p:cNvPicPr>
            <a:picLocks noChangeAspect="1"/>
          </p:cNvPicPr>
          <p:nvPr/>
        </p:nvPicPr>
        <p:blipFill>
          <a:blip r:embed="rId3"/>
          <a:stretch>
            <a:fillRect/>
          </a:stretch>
        </p:blipFill>
        <p:spPr>
          <a:xfrm>
            <a:off x="7610622" y="0"/>
            <a:ext cx="4581378" cy="3424841"/>
          </a:xfrm>
          <a:prstGeom prst="rect">
            <a:avLst/>
          </a:prstGeom>
        </p:spPr>
      </p:pic>
      <p:pic>
        <p:nvPicPr>
          <p:cNvPr id="10" name="Picture 9">
            <a:extLst>
              <a:ext uri="{FF2B5EF4-FFF2-40B4-BE49-F238E27FC236}">
                <a16:creationId xmlns:a16="http://schemas.microsoft.com/office/drawing/2014/main" id="{9BFDF69A-E5E6-4383-8E7B-B8310E5B9061}"/>
              </a:ext>
            </a:extLst>
          </p:cNvPr>
          <p:cNvPicPr>
            <a:picLocks noChangeAspect="1"/>
          </p:cNvPicPr>
          <p:nvPr/>
        </p:nvPicPr>
        <p:blipFill>
          <a:blip r:embed="rId4"/>
          <a:stretch>
            <a:fillRect/>
          </a:stretch>
        </p:blipFill>
        <p:spPr>
          <a:xfrm>
            <a:off x="3041152" y="3429000"/>
            <a:ext cx="4569469" cy="3415938"/>
          </a:xfrm>
          <a:prstGeom prst="rect">
            <a:avLst/>
          </a:prstGeom>
        </p:spPr>
      </p:pic>
      <p:pic>
        <p:nvPicPr>
          <p:cNvPr id="12" name="Picture 11">
            <a:extLst>
              <a:ext uri="{FF2B5EF4-FFF2-40B4-BE49-F238E27FC236}">
                <a16:creationId xmlns:a16="http://schemas.microsoft.com/office/drawing/2014/main" id="{DA3B972B-7472-40C0-8011-30BEA54ADAFC}"/>
              </a:ext>
            </a:extLst>
          </p:cNvPr>
          <p:cNvPicPr>
            <a:picLocks noChangeAspect="1"/>
          </p:cNvPicPr>
          <p:nvPr/>
        </p:nvPicPr>
        <p:blipFill>
          <a:blip r:embed="rId5"/>
          <a:stretch>
            <a:fillRect/>
          </a:stretch>
        </p:blipFill>
        <p:spPr>
          <a:xfrm>
            <a:off x="7610622" y="3420098"/>
            <a:ext cx="4581378" cy="3437902"/>
          </a:xfrm>
          <a:prstGeom prst="rect">
            <a:avLst/>
          </a:prstGeom>
        </p:spPr>
      </p:pic>
      <p:pic>
        <p:nvPicPr>
          <p:cNvPr id="14" name="Picture 13">
            <a:extLst>
              <a:ext uri="{FF2B5EF4-FFF2-40B4-BE49-F238E27FC236}">
                <a16:creationId xmlns:a16="http://schemas.microsoft.com/office/drawing/2014/main" id="{2755DB1B-1E8E-4AA8-A905-28B1A339CAE0}"/>
              </a:ext>
            </a:extLst>
          </p:cNvPr>
          <p:cNvPicPr>
            <a:picLocks noChangeAspect="1"/>
          </p:cNvPicPr>
          <p:nvPr/>
        </p:nvPicPr>
        <p:blipFill>
          <a:blip r:embed="rId6"/>
          <a:stretch>
            <a:fillRect/>
          </a:stretch>
        </p:blipFill>
        <p:spPr>
          <a:xfrm>
            <a:off x="402775" y="1574058"/>
            <a:ext cx="2186436" cy="4896706"/>
          </a:xfrm>
          <a:prstGeom prst="rect">
            <a:avLst/>
          </a:prstGeom>
        </p:spPr>
      </p:pic>
    </p:spTree>
    <p:extLst>
      <p:ext uri="{BB962C8B-B14F-4D97-AF65-F5344CB8AC3E}">
        <p14:creationId xmlns:p14="http://schemas.microsoft.com/office/powerpoint/2010/main" val="1619999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B7940-55FC-4252-8FA9-064E968324B5}"/>
              </a:ext>
            </a:extLst>
          </p:cNvPr>
          <p:cNvSpPr>
            <a:spLocks noGrp="1"/>
          </p:cNvSpPr>
          <p:nvPr>
            <p:ph type="title"/>
          </p:nvPr>
        </p:nvSpPr>
        <p:spPr/>
        <p:txBody>
          <a:bodyPr/>
          <a:lstStyle/>
          <a:p>
            <a:r>
              <a:rPr lang="en-IE" dirty="0"/>
              <a:t>Phase-Space Density</a:t>
            </a:r>
            <a:br>
              <a:rPr lang="en-IE" dirty="0"/>
            </a:br>
            <a:r>
              <a:rPr lang="en-IE" dirty="0"/>
              <a:t>(Gaussian Distribution)</a:t>
            </a:r>
          </a:p>
        </p:txBody>
      </p:sp>
      <p:sp>
        <p:nvSpPr>
          <p:cNvPr id="3" name="Content Placeholder 2">
            <a:extLst>
              <a:ext uri="{FF2B5EF4-FFF2-40B4-BE49-F238E27FC236}">
                <a16:creationId xmlns:a16="http://schemas.microsoft.com/office/drawing/2014/main" id="{461B40AC-5A73-42DB-9704-C0D531B79522}"/>
              </a:ext>
            </a:extLst>
          </p:cNvPr>
          <p:cNvSpPr>
            <a:spLocks noGrp="1"/>
          </p:cNvSpPr>
          <p:nvPr>
            <p:ph idx="1"/>
          </p:nvPr>
        </p:nvSpPr>
        <p:spPr>
          <a:xfrm>
            <a:off x="2592925" y="2133600"/>
            <a:ext cx="9072206" cy="3777622"/>
          </a:xfrm>
        </p:spPr>
        <p:txBody>
          <a:bodyPr>
            <a:normAutofit fontScale="92500" lnSpcReduction="10000"/>
          </a:bodyPr>
          <a:lstStyle/>
          <a:p>
            <a:r>
              <a:rPr lang="en-IE" dirty="0"/>
              <a:t>What should a Phase-Space Density plot look like (sample size = 100,000)?</a:t>
            </a:r>
          </a:p>
          <a:p>
            <a:r>
              <a:rPr lang="en-IE" dirty="0"/>
              <a:t>For a Gaussian distribution (e.g. gas leak, density changes further from leak):</a:t>
            </a:r>
          </a:p>
          <a:p>
            <a:pPr lvl="1"/>
            <a:r>
              <a:rPr lang="en-IE" dirty="0"/>
              <a:t>In 1D, most particles are found at centre of the distribution</a:t>
            </a:r>
          </a:p>
          <a:p>
            <a:pPr lvl="1"/>
            <a:r>
              <a:rPr lang="en-IE" dirty="0"/>
              <a:t>Away from the centre the particles have to go a further distance to find the same number of neighbours, and so are at a lower density</a:t>
            </a:r>
          </a:p>
          <a:p>
            <a:pPr lvl="1"/>
            <a:r>
              <a:rPr lang="en-IE" dirty="0"/>
              <a:t>In 2D, each co-ordinate contributes individually (</a:t>
            </a:r>
            <a:r>
              <a:rPr lang="en-IE" dirty="0" err="1"/>
              <a:t>i.e</a:t>
            </a:r>
            <a:r>
              <a:rPr lang="en-IE" dirty="0"/>
              <a:t> each point in a 1D Gaussian is represented by another 1D Gaussian perpendicular to that point). </a:t>
            </a:r>
          </a:p>
          <a:p>
            <a:pPr lvl="1"/>
            <a:r>
              <a:rPr lang="en-IE" dirty="0"/>
              <a:t>The combination of the two results in each probability becoming equally likely</a:t>
            </a:r>
          </a:p>
          <a:p>
            <a:pPr lvl="1"/>
            <a:r>
              <a:rPr lang="en-IE" dirty="0"/>
              <a:t>In the n-</a:t>
            </a:r>
            <a:r>
              <a:rPr lang="en-IE" dirty="0" err="1"/>
              <a:t>th</a:t>
            </a:r>
            <a:r>
              <a:rPr lang="en-IE" dirty="0"/>
              <a:t> dimensions each point from the (n-1) dimension can again be represented by another Gaussian perpendicular to that point.</a:t>
            </a:r>
          </a:p>
          <a:p>
            <a:pPr lvl="1"/>
            <a:r>
              <a:rPr lang="en-IE" dirty="0"/>
              <a:t>For n = 3 or higher, it becomes more likely that at least 1 dimension is at a low density, and thus it becomes more and more likely for the particle overall to be found at a low density</a:t>
            </a:r>
          </a:p>
        </p:txBody>
      </p:sp>
      <p:sp>
        <p:nvSpPr>
          <p:cNvPr id="4" name="Slide Number Placeholder 3">
            <a:extLst>
              <a:ext uri="{FF2B5EF4-FFF2-40B4-BE49-F238E27FC236}">
                <a16:creationId xmlns:a16="http://schemas.microsoft.com/office/drawing/2014/main" id="{FBA7CE19-05F7-4EFE-BE9B-81F466D18E81}"/>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3174057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9FCC0CE-B889-4205-8C34-66CBF1EAA707}"/>
              </a:ext>
            </a:extLst>
          </p:cNvPr>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6" name="Picture 5">
            <a:extLst>
              <a:ext uri="{FF2B5EF4-FFF2-40B4-BE49-F238E27FC236}">
                <a16:creationId xmlns:a16="http://schemas.microsoft.com/office/drawing/2014/main" id="{53E8F6E3-36E3-4DD6-A1ED-7AA1F5749950}"/>
              </a:ext>
            </a:extLst>
          </p:cNvPr>
          <p:cNvPicPr>
            <a:picLocks noChangeAspect="1"/>
          </p:cNvPicPr>
          <p:nvPr/>
        </p:nvPicPr>
        <p:blipFill>
          <a:blip r:embed="rId2"/>
          <a:stretch>
            <a:fillRect/>
          </a:stretch>
        </p:blipFill>
        <p:spPr>
          <a:xfrm>
            <a:off x="3099392" y="0"/>
            <a:ext cx="4531430" cy="3400421"/>
          </a:xfrm>
          <a:prstGeom prst="rect">
            <a:avLst/>
          </a:prstGeom>
        </p:spPr>
      </p:pic>
      <p:pic>
        <p:nvPicPr>
          <p:cNvPr id="8" name="Picture 7">
            <a:extLst>
              <a:ext uri="{FF2B5EF4-FFF2-40B4-BE49-F238E27FC236}">
                <a16:creationId xmlns:a16="http://schemas.microsoft.com/office/drawing/2014/main" id="{177F7DDB-9423-4D4E-8644-EA9621F5368D}"/>
              </a:ext>
            </a:extLst>
          </p:cNvPr>
          <p:cNvPicPr>
            <a:picLocks noChangeAspect="1"/>
          </p:cNvPicPr>
          <p:nvPr/>
        </p:nvPicPr>
        <p:blipFill>
          <a:blip r:embed="rId3"/>
          <a:stretch>
            <a:fillRect/>
          </a:stretch>
        </p:blipFill>
        <p:spPr>
          <a:xfrm>
            <a:off x="7630822" y="28579"/>
            <a:ext cx="4561177" cy="3400421"/>
          </a:xfrm>
          <a:prstGeom prst="rect">
            <a:avLst/>
          </a:prstGeom>
        </p:spPr>
      </p:pic>
      <p:pic>
        <p:nvPicPr>
          <p:cNvPr id="10" name="Picture 9">
            <a:extLst>
              <a:ext uri="{FF2B5EF4-FFF2-40B4-BE49-F238E27FC236}">
                <a16:creationId xmlns:a16="http://schemas.microsoft.com/office/drawing/2014/main" id="{5AE4D41B-5044-4A72-AD8E-EB3B3C72177B}"/>
              </a:ext>
            </a:extLst>
          </p:cNvPr>
          <p:cNvPicPr>
            <a:picLocks noChangeAspect="1"/>
          </p:cNvPicPr>
          <p:nvPr/>
        </p:nvPicPr>
        <p:blipFill>
          <a:blip r:embed="rId4"/>
          <a:stretch>
            <a:fillRect/>
          </a:stretch>
        </p:blipFill>
        <p:spPr>
          <a:xfrm>
            <a:off x="3060118" y="3425026"/>
            <a:ext cx="4561177" cy="3407947"/>
          </a:xfrm>
          <a:prstGeom prst="rect">
            <a:avLst/>
          </a:prstGeom>
        </p:spPr>
      </p:pic>
      <p:pic>
        <p:nvPicPr>
          <p:cNvPr id="12" name="Picture 11">
            <a:extLst>
              <a:ext uri="{FF2B5EF4-FFF2-40B4-BE49-F238E27FC236}">
                <a16:creationId xmlns:a16="http://schemas.microsoft.com/office/drawing/2014/main" id="{823A0F77-ACFB-4B44-ABFB-F7DBC5F938A0}"/>
              </a:ext>
            </a:extLst>
          </p:cNvPr>
          <p:cNvPicPr>
            <a:picLocks noChangeAspect="1"/>
          </p:cNvPicPr>
          <p:nvPr/>
        </p:nvPicPr>
        <p:blipFill>
          <a:blip r:embed="rId5"/>
          <a:stretch>
            <a:fillRect/>
          </a:stretch>
        </p:blipFill>
        <p:spPr>
          <a:xfrm>
            <a:off x="7630822" y="3434293"/>
            <a:ext cx="4570704" cy="3409417"/>
          </a:xfrm>
          <a:prstGeom prst="rect">
            <a:avLst/>
          </a:prstGeom>
        </p:spPr>
      </p:pic>
      <p:pic>
        <p:nvPicPr>
          <p:cNvPr id="14" name="Picture 2" descr="Image result for gaussian distribution">
            <a:extLst>
              <a:ext uri="{FF2B5EF4-FFF2-40B4-BE49-F238E27FC236}">
                <a16:creationId xmlns:a16="http://schemas.microsoft.com/office/drawing/2014/main" id="{60417C31-B3C8-408B-A894-5DF5874AC71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305" b="32534"/>
          <a:stretch/>
        </p:blipFill>
        <p:spPr bwMode="auto">
          <a:xfrm>
            <a:off x="0" y="1217786"/>
            <a:ext cx="3060118" cy="141410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DE56F1A1-0117-4C68-A51C-9384814270BD}"/>
              </a:ext>
            </a:extLst>
          </p:cNvPr>
          <p:cNvPicPr>
            <a:picLocks noChangeAspect="1"/>
          </p:cNvPicPr>
          <p:nvPr/>
        </p:nvPicPr>
        <p:blipFill>
          <a:blip r:embed="rId7"/>
          <a:stretch>
            <a:fillRect/>
          </a:stretch>
        </p:blipFill>
        <p:spPr>
          <a:xfrm>
            <a:off x="0" y="2976130"/>
            <a:ext cx="3050591" cy="2158387"/>
          </a:xfrm>
          <a:prstGeom prst="rect">
            <a:avLst/>
          </a:prstGeom>
        </p:spPr>
      </p:pic>
      <p:sp>
        <p:nvSpPr>
          <p:cNvPr id="17" name="TextBox 16">
            <a:extLst>
              <a:ext uri="{FF2B5EF4-FFF2-40B4-BE49-F238E27FC236}">
                <a16:creationId xmlns:a16="http://schemas.microsoft.com/office/drawing/2014/main" id="{15C7BC83-D820-4BD3-A790-EF72BED19F0D}"/>
              </a:ext>
            </a:extLst>
          </p:cNvPr>
          <p:cNvSpPr txBox="1"/>
          <p:nvPr/>
        </p:nvSpPr>
        <p:spPr>
          <a:xfrm>
            <a:off x="834748" y="2631888"/>
            <a:ext cx="1572866" cy="369332"/>
          </a:xfrm>
          <a:prstGeom prst="rect">
            <a:avLst/>
          </a:prstGeom>
          <a:noFill/>
        </p:spPr>
        <p:txBody>
          <a:bodyPr wrap="none" rtlCol="0">
            <a:spAutoFit/>
          </a:bodyPr>
          <a:lstStyle/>
          <a:p>
            <a:r>
              <a:rPr lang="en-IE" dirty="0"/>
              <a:t>1D Gaussian</a:t>
            </a:r>
          </a:p>
        </p:txBody>
      </p:sp>
      <p:sp>
        <p:nvSpPr>
          <p:cNvPr id="18" name="TextBox 17">
            <a:extLst>
              <a:ext uri="{FF2B5EF4-FFF2-40B4-BE49-F238E27FC236}">
                <a16:creationId xmlns:a16="http://schemas.microsoft.com/office/drawing/2014/main" id="{65220764-E832-4889-AF46-46D584C4351C}"/>
              </a:ext>
            </a:extLst>
          </p:cNvPr>
          <p:cNvSpPr txBox="1"/>
          <p:nvPr/>
        </p:nvSpPr>
        <p:spPr>
          <a:xfrm>
            <a:off x="1016346" y="5153999"/>
            <a:ext cx="1572866" cy="369332"/>
          </a:xfrm>
          <a:prstGeom prst="rect">
            <a:avLst/>
          </a:prstGeom>
          <a:noFill/>
        </p:spPr>
        <p:txBody>
          <a:bodyPr wrap="none" rtlCol="0">
            <a:spAutoFit/>
          </a:bodyPr>
          <a:lstStyle/>
          <a:p>
            <a:r>
              <a:rPr lang="en-IE" dirty="0"/>
              <a:t>2D Gaussian</a:t>
            </a:r>
          </a:p>
        </p:txBody>
      </p:sp>
      <p:sp>
        <p:nvSpPr>
          <p:cNvPr id="19" name="TextBox 18">
            <a:extLst>
              <a:ext uri="{FF2B5EF4-FFF2-40B4-BE49-F238E27FC236}">
                <a16:creationId xmlns:a16="http://schemas.microsoft.com/office/drawing/2014/main" id="{83D73DAE-349F-4495-813A-BEE8F4B8B7BE}"/>
              </a:ext>
            </a:extLst>
          </p:cNvPr>
          <p:cNvSpPr txBox="1"/>
          <p:nvPr/>
        </p:nvSpPr>
        <p:spPr>
          <a:xfrm>
            <a:off x="1038328" y="5747052"/>
            <a:ext cx="1369286" cy="646331"/>
          </a:xfrm>
          <a:prstGeom prst="rect">
            <a:avLst/>
          </a:prstGeom>
          <a:noFill/>
        </p:spPr>
        <p:txBody>
          <a:bodyPr wrap="none" rtlCol="0">
            <a:spAutoFit/>
          </a:bodyPr>
          <a:lstStyle/>
          <a:p>
            <a:r>
              <a:rPr lang="en-IE" dirty="0"/>
              <a:t>Imagine</a:t>
            </a:r>
          </a:p>
          <a:p>
            <a:r>
              <a:rPr lang="en-IE" dirty="0"/>
              <a:t>3D and 4D</a:t>
            </a:r>
          </a:p>
        </p:txBody>
      </p:sp>
    </p:spTree>
    <p:extLst>
      <p:ext uri="{BB962C8B-B14F-4D97-AF65-F5344CB8AC3E}">
        <p14:creationId xmlns:p14="http://schemas.microsoft.com/office/powerpoint/2010/main" val="84587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A9BBA-B269-4B2E-B849-F3E9599EBCB9}"/>
              </a:ext>
            </a:extLst>
          </p:cNvPr>
          <p:cNvSpPr>
            <a:spLocks noGrp="1"/>
          </p:cNvSpPr>
          <p:nvPr>
            <p:ph type="title"/>
          </p:nvPr>
        </p:nvSpPr>
        <p:spPr/>
        <p:txBody>
          <a:bodyPr/>
          <a:lstStyle/>
          <a:p>
            <a:r>
              <a:rPr lang="en-IE" dirty="0"/>
              <a:t>Phase-Space Density</a:t>
            </a:r>
            <a:br>
              <a:rPr lang="en-IE" dirty="0"/>
            </a:br>
            <a:r>
              <a:rPr lang="en-IE" dirty="0"/>
              <a:t>(Gaussian Distribution)</a:t>
            </a:r>
          </a:p>
        </p:txBody>
      </p:sp>
      <p:sp>
        <p:nvSpPr>
          <p:cNvPr id="3" name="Content Placeholder 2">
            <a:extLst>
              <a:ext uri="{FF2B5EF4-FFF2-40B4-BE49-F238E27FC236}">
                <a16:creationId xmlns:a16="http://schemas.microsoft.com/office/drawing/2014/main" id="{453D89FE-B89D-459F-8661-6725FE7300A9}"/>
              </a:ext>
            </a:extLst>
          </p:cNvPr>
          <p:cNvSpPr>
            <a:spLocks noGrp="1"/>
          </p:cNvSpPr>
          <p:nvPr>
            <p:ph idx="1"/>
          </p:nvPr>
        </p:nvSpPr>
        <p:spPr>
          <a:xfrm>
            <a:off x="2592925" y="1905000"/>
            <a:ext cx="8915400" cy="3777622"/>
          </a:xfrm>
        </p:spPr>
        <p:txBody>
          <a:bodyPr/>
          <a:lstStyle/>
          <a:p>
            <a:r>
              <a:rPr lang="en-IE" dirty="0"/>
              <a:t>Below, nice plot from Francois in limit n -&gt; infinity</a:t>
            </a:r>
          </a:p>
          <a:p>
            <a:r>
              <a:rPr lang="en-IE" dirty="0"/>
              <a:t>It shows the expected Density for a Gaussian sample in each dimension normalized to the maximum density. As the dimension increases, particles more likely be found at a low phase space density</a:t>
            </a:r>
          </a:p>
          <a:p>
            <a:endParaRPr lang="en-IE" dirty="0"/>
          </a:p>
        </p:txBody>
      </p:sp>
      <p:sp>
        <p:nvSpPr>
          <p:cNvPr id="4" name="Slide Number Placeholder 3">
            <a:extLst>
              <a:ext uri="{FF2B5EF4-FFF2-40B4-BE49-F238E27FC236}">
                <a16:creationId xmlns:a16="http://schemas.microsoft.com/office/drawing/2014/main" id="{E0776C2B-4093-4BB2-A933-958549639899}"/>
              </a:ext>
            </a:extLst>
          </p:cNvPr>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6" name="Picture 5" descr="A close up of a map&#10;&#10;Description automatically generated">
            <a:extLst>
              <a:ext uri="{FF2B5EF4-FFF2-40B4-BE49-F238E27FC236}">
                <a16:creationId xmlns:a16="http://schemas.microsoft.com/office/drawing/2014/main" id="{6913F031-2ADB-4F75-85C7-4683C9E61B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7383" y="3429000"/>
            <a:ext cx="4716954" cy="2974932"/>
          </a:xfrm>
          <a:prstGeom prst="rect">
            <a:avLst/>
          </a:prstGeom>
        </p:spPr>
      </p:pic>
    </p:spTree>
    <p:extLst>
      <p:ext uri="{BB962C8B-B14F-4D97-AF65-F5344CB8AC3E}">
        <p14:creationId xmlns:p14="http://schemas.microsoft.com/office/powerpoint/2010/main" val="1980783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F19A4-E218-4D59-8425-6561978AF626}"/>
              </a:ext>
            </a:extLst>
          </p:cNvPr>
          <p:cNvSpPr>
            <a:spLocks noGrp="1"/>
          </p:cNvSpPr>
          <p:nvPr>
            <p:ph type="title"/>
          </p:nvPr>
        </p:nvSpPr>
        <p:spPr/>
        <p:txBody>
          <a:bodyPr/>
          <a:lstStyle/>
          <a:p>
            <a:r>
              <a:rPr lang="en-IE" dirty="0"/>
              <a:t>Transmission effects – extreme example</a:t>
            </a:r>
          </a:p>
        </p:txBody>
      </p:sp>
      <p:sp>
        <p:nvSpPr>
          <p:cNvPr id="3" name="Content Placeholder 2">
            <a:extLst>
              <a:ext uri="{FF2B5EF4-FFF2-40B4-BE49-F238E27FC236}">
                <a16:creationId xmlns:a16="http://schemas.microsoft.com/office/drawing/2014/main" id="{126B5FAA-505A-4206-B68D-26570B6826C2}"/>
              </a:ext>
            </a:extLst>
          </p:cNvPr>
          <p:cNvSpPr>
            <a:spLocks noGrp="1"/>
          </p:cNvSpPr>
          <p:nvPr>
            <p:ph idx="1"/>
          </p:nvPr>
        </p:nvSpPr>
        <p:spPr>
          <a:xfrm>
            <a:off x="2589212" y="1440493"/>
            <a:ext cx="8915400" cy="1988507"/>
          </a:xfrm>
        </p:spPr>
        <p:txBody>
          <a:bodyPr/>
          <a:lstStyle/>
          <a:p>
            <a:r>
              <a:rPr lang="en-IE" dirty="0"/>
              <a:t>Imagine phase space distribution given by 8 points arranged in a cube separated by a 1 unit distance, giving a 1 unit volume.</a:t>
            </a:r>
          </a:p>
          <a:p>
            <a:r>
              <a:rPr lang="en-IE" dirty="0"/>
              <a:t>The system is sent through a magnetic system with no dissipative forces. The points may have changed location, but the 1 unit volume is preserved.</a:t>
            </a:r>
          </a:p>
        </p:txBody>
      </p:sp>
      <p:sp>
        <p:nvSpPr>
          <p:cNvPr id="4" name="Slide Number Placeholder 3">
            <a:extLst>
              <a:ext uri="{FF2B5EF4-FFF2-40B4-BE49-F238E27FC236}">
                <a16:creationId xmlns:a16="http://schemas.microsoft.com/office/drawing/2014/main" id="{965644DE-00EB-4074-AE8E-F5F04F3CFB0B}"/>
              </a:ext>
            </a:extLst>
          </p:cNvPr>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5" name="Picture 4">
            <a:extLst>
              <a:ext uri="{FF2B5EF4-FFF2-40B4-BE49-F238E27FC236}">
                <a16:creationId xmlns:a16="http://schemas.microsoft.com/office/drawing/2014/main" id="{5A856275-F9C5-4820-8F93-7603EB2B0901}"/>
              </a:ext>
            </a:extLst>
          </p:cNvPr>
          <p:cNvPicPr>
            <a:picLocks noChangeAspect="1"/>
          </p:cNvPicPr>
          <p:nvPr/>
        </p:nvPicPr>
        <p:blipFill>
          <a:blip r:embed="rId2"/>
          <a:stretch>
            <a:fillRect/>
          </a:stretch>
        </p:blipFill>
        <p:spPr>
          <a:xfrm>
            <a:off x="921695" y="3606172"/>
            <a:ext cx="4138690" cy="3251828"/>
          </a:xfrm>
          <a:prstGeom prst="rect">
            <a:avLst/>
          </a:prstGeom>
        </p:spPr>
      </p:pic>
      <p:pic>
        <p:nvPicPr>
          <p:cNvPr id="6" name="Picture 5">
            <a:extLst>
              <a:ext uri="{FF2B5EF4-FFF2-40B4-BE49-F238E27FC236}">
                <a16:creationId xmlns:a16="http://schemas.microsoft.com/office/drawing/2014/main" id="{B7E3D904-22AA-4997-B8F8-DE0F7BAC9F71}"/>
              </a:ext>
            </a:extLst>
          </p:cNvPr>
          <p:cNvPicPr>
            <a:picLocks noChangeAspect="1"/>
          </p:cNvPicPr>
          <p:nvPr/>
        </p:nvPicPr>
        <p:blipFill>
          <a:blip r:embed="rId2"/>
          <a:stretch>
            <a:fillRect/>
          </a:stretch>
        </p:blipFill>
        <p:spPr>
          <a:xfrm>
            <a:off x="7345493" y="3606172"/>
            <a:ext cx="4138690" cy="3251828"/>
          </a:xfrm>
          <a:prstGeom prst="rect">
            <a:avLst/>
          </a:prstGeom>
        </p:spPr>
      </p:pic>
      <p:sp>
        <p:nvSpPr>
          <p:cNvPr id="7" name="Arrow: Right 6">
            <a:extLst>
              <a:ext uri="{FF2B5EF4-FFF2-40B4-BE49-F238E27FC236}">
                <a16:creationId xmlns:a16="http://schemas.microsoft.com/office/drawing/2014/main" id="{76729675-FFC1-4B5A-8047-FDC68148796B}"/>
              </a:ext>
            </a:extLst>
          </p:cNvPr>
          <p:cNvSpPr/>
          <p:nvPr/>
        </p:nvSpPr>
        <p:spPr>
          <a:xfrm>
            <a:off x="5511452" y="4953001"/>
            <a:ext cx="1390389" cy="6962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3063604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83D6A-B4FA-4FD4-9D67-4A7DBE6866D2}"/>
              </a:ext>
            </a:extLst>
          </p:cNvPr>
          <p:cNvSpPr>
            <a:spLocks noGrp="1"/>
          </p:cNvSpPr>
          <p:nvPr>
            <p:ph type="title"/>
          </p:nvPr>
        </p:nvSpPr>
        <p:spPr/>
        <p:txBody>
          <a:bodyPr/>
          <a:lstStyle/>
          <a:p>
            <a:r>
              <a:rPr lang="en-IE" dirty="0"/>
              <a:t>Transmission effects – extreme example</a:t>
            </a:r>
          </a:p>
        </p:txBody>
      </p:sp>
      <p:pic>
        <p:nvPicPr>
          <p:cNvPr id="6" name="Content Placeholder 5">
            <a:extLst>
              <a:ext uri="{FF2B5EF4-FFF2-40B4-BE49-F238E27FC236}">
                <a16:creationId xmlns:a16="http://schemas.microsoft.com/office/drawing/2014/main" id="{75F597D4-0025-4E46-B8D2-D0F28351EE29}"/>
              </a:ext>
            </a:extLst>
          </p:cNvPr>
          <p:cNvPicPr>
            <a:picLocks noGrp="1" noChangeAspect="1"/>
          </p:cNvPicPr>
          <p:nvPr>
            <p:ph idx="1"/>
          </p:nvPr>
        </p:nvPicPr>
        <p:blipFill>
          <a:blip r:embed="rId2"/>
          <a:stretch>
            <a:fillRect/>
          </a:stretch>
        </p:blipFill>
        <p:spPr>
          <a:xfrm>
            <a:off x="7251148" y="3644272"/>
            <a:ext cx="4253464" cy="3213728"/>
          </a:xfrm>
          <a:prstGeom prst="rect">
            <a:avLst/>
          </a:prstGeom>
        </p:spPr>
      </p:pic>
      <p:sp>
        <p:nvSpPr>
          <p:cNvPr id="4" name="Slide Number Placeholder 3">
            <a:extLst>
              <a:ext uri="{FF2B5EF4-FFF2-40B4-BE49-F238E27FC236}">
                <a16:creationId xmlns:a16="http://schemas.microsoft.com/office/drawing/2014/main" id="{E711F07C-5179-44D8-B4D8-B5B81D6E6359}"/>
              </a:ext>
            </a:extLst>
          </p:cNvPr>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5" name="Picture 4">
            <a:extLst>
              <a:ext uri="{FF2B5EF4-FFF2-40B4-BE49-F238E27FC236}">
                <a16:creationId xmlns:a16="http://schemas.microsoft.com/office/drawing/2014/main" id="{BA0BE4E1-810C-4189-968A-2D50EFFCF155}"/>
              </a:ext>
            </a:extLst>
          </p:cNvPr>
          <p:cNvPicPr>
            <a:picLocks noChangeAspect="1"/>
          </p:cNvPicPr>
          <p:nvPr/>
        </p:nvPicPr>
        <p:blipFill>
          <a:blip r:embed="rId3"/>
          <a:stretch>
            <a:fillRect/>
          </a:stretch>
        </p:blipFill>
        <p:spPr>
          <a:xfrm>
            <a:off x="921695" y="3644272"/>
            <a:ext cx="4090199" cy="3213728"/>
          </a:xfrm>
          <a:prstGeom prst="rect">
            <a:avLst/>
          </a:prstGeom>
        </p:spPr>
      </p:pic>
      <p:sp>
        <p:nvSpPr>
          <p:cNvPr id="7" name="Arrow: Right 6">
            <a:extLst>
              <a:ext uri="{FF2B5EF4-FFF2-40B4-BE49-F238E27FC236}">
                <a16:creationId xmlns:a16="http://schemas.microsoft.com/office/drawing/2014/main" id="{7D85C67D-4ECF-45AC-9853-DC51CFC2101D}"/>
              </a:ext>
            </a:extLst>
          </p:cNvPr>
          <p:cNvSpPr/>
          <p:nvPr/>
        </p:nvSpPr>
        <p:spPr>
          <a:xfrm>
            <a:off x="5511452" y="4953001"/>
            <a:ext cx="1390389" cy="6962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Content Placeholder 2">
            <a:extLst>
              <a:ext uri="{FF2B5EF4-FFF2-40B4-BE49-F238E27FC236}">
                <a16:creationId xmlns:a16="http://schemas.microsoft.com/office/drawing/2014/main" id="{AB64AA40-A705-4E1E-9AC5-3291C76D3063}"/>
              </a:ext>
            </a:extLst>
          </p:cNvPr>
          <p:cNvSpPr txBox="1">
            <a:spLocks/>
          </p:cNvSpPr>
          <p:nvPr/>
        </p:nvSpPr>
        <p:spPr>
          <a:xfrm>
            <a:off x="2589212" y="1440493"/>
            <a:ext cx="8915400" cy="1988507"/>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IE" dirty="0"/>
              <a:t>The eight particles are again put through a magnetic system which has an aperture (acts as a dissipative force), resulting in a loss of two particles.</a:t>
            </a:r>
          </a:p>
          <a:p>
            <a:r>
              <a:rPr lang="en-IE" dirty="0"/>
              <a:t>The volume of the remaining 6 particles is 0.5 unit volume.</a:t>
            </a:r>
          </a:p>
          <a:p>
            <a:r>
              <a:rPr lang="en-IE" dirty="0"/>
              <a:t>If one were to normalize the downstream sample by the sample size, one would artificially increase the density (which is wrong). For transmission losses, the change in particle distribution is important.</a:t>
            </a:r>
          </a:p>
        </p:txBody>
      </p:sp>
    </p:spTree>
    <p:extLst>
      <p:ext uri="{BB962C8B-B14F-4D97-AF65-F5344CB8AC3E}">
        <p14:creationId xmlns:p14="http://schemas.microsoft.com/office/powerpoint/2010/main" val="38498546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C924980F-77CA-460F-A031-4383BBEF427E}"/>
              </a:ext>
            </a:extLst>
          </p:cNvPr>
          <p:cNvPicPr>
            <a:picLocks noChangeAspect="1"/>
          </p:cNvPicPr>
          <p:nvPr/>
        </p:nvPicPr>
        <p:blipFill>
          <a:blip r:embed="rId2"/>
          <a:stretch>
            <a:fillRect/>
          </a:stretch>
        </p:blipFill>
        <p:spPr>
          <a:xfrm>
            <a:off x="7429500" y="4965777"/>
            <a:ext cx="4752975" cy="1724025"/>
          </a:xfrm>
          <a:prstGeom prst="rect">
            <a:avLst/>
          </a:prstGeom>
        </p:spPr>
      </p:pic>
      <p:sp>
        <p:nvSpPr>
          <p:cNvPr id="2" name="Title 1">
            <a:extLst>
              <a:ext uri="{FF2B5EF4-FFF2-40B4-BE49-F238E27FC236}">
                <a16:creationId xmlns:a16="http://schemas.microsoft.com/office/drawing/2014/main" id="{0BF4D97C-4245-495B-909C-20B8A7E3C01D}"/>
              </a:ext>
            </a:extLst>
          </p:cNvPr>
          <p:cNvSpPr>
            <a:spLocks noGrp="1"/>
          </p:cNvSpPr>
          <p:nvPr>
            <p:ph type="title"/>
          </p:nvPr>
        </p:nvSpPr>
        <p:spPr>
          <a:xfrm>
            <a:off x="2310095" y="406328"/>
            <a:ext cx="8911687" cy="1280890"/>
          </a:xfrm>
        </p:spPr>
        <p:txBody>
          <a:bodyPr>
            <a:normAutofit/>
          </a:bodyPr>
          <a:lstStyle/>
          <a:p>
            <a:r>
              <a:rPr lang="en-IE" sz="2800" dirty="0"/>
              <a:t>“Just use number of particles at core of beam” -</a:t>
            </a:r>
            <a:br>
              <a:rPr lang="en-IE" sz="2800" dirty="0"/>
            </a:br>
            <a:r>
              <a:rPr lang="en-IE" sz="2800" dirty="0"/>
              <a:t>What does Transmission loss mean</a:t>
            </a:r>
          </a:p>
        </p:txBody>
      </p:sp>
      <p:sp>
        <p:nvSpPr>
          <p:cNvPr id="3" name="Content Placeholder 2">
            <a:extLst>
              <a:ext uri="{FF2B5EF4-FFF2-40B4-BE49-F238E27FC236}">
                <a16:creationId xmlns:a16="http://schemas.microsoft.com/office/drawing/2014/main" id="{AA1D664D-AB70-47C8-9C5D-5E9DEA3F2D3E}"/>
              </a:ext>
            </a:extLst>
          </p:cNvPr>
          <p:cNvSpPr>
            <a:spLocks noGrp="1"/>
          </p:cNvSpPr>
          <p:nvPr>
            <p:ph idx="1"/>
          </p:nvPr>
        </p:nvSpPr>
        <p:spPr>
          <a:xfrm>
            <a:off x="1815737" y="1436913"/>
            <a:ext cx="5613764" cy="5420919"/>
          </a:xfrm>
        </p:spPr>
        <p:txBody>
          <a:bodyPr>
            <a:normAutofit fontScale="85000" lnSpcReduction="10000"/>
          </a:bodyPr>
          <a:lstStyle/>
          <a:p>
            <a:r>
              <a:rPr lang="en-IE" dirty="0"/>
              <a:t>Imagine we now have a non-uniform distribution (e.g. gas leak). It fills the black box and is represented by the green distribution</a:t>
            </a:r>
          </a:p>
          <a:p>
            <a:r>
              <a:rPr lang="en-IE" dirty="0"/>
              <a:t>The density we measure depends on which volume we look at.</a:t>
            </a:r>
          </a:p>
          <a:p>
            <a:r>
              <a:rPr lang="en-IE" dirty="0"/>
              <a:t>The density we measure between 0 and 2 will be different from that between 0 and 4</a:t>
            </a:r>
          </a:p>
          <a:p>
            <a:endParaRPr lang="en-IE" dirty="0"/>
          </a:p>
          <a:p>
            <a:r>
              <a:rPr lang="en-IE" dirty="0"/>
              <a:t>Our gas leak detection system is not efficient and can only measure the red distribution.</a:t>
            </a:r>
          </a:p>
          <a:p>
            <a:r>
              <a:rPr lang="en-IE" dirty="0"/>
              <a:t>In our phase-phase calculation our bounding box would only be given by the volume between 0 and 2 (as we don’t see particles beyond 2)</a:t>
            </a:r>
          </a:p>
          <a:p>
            <a:r>
              <a:rPr lang="en-IE" dirty="0"/>
              <a:t>We also can’t scale our red distribution by the number of particles as it doesn’t represent the parent distribution anymore</a:t>
            </a:r>
          </a:p>
          <a:p>
            <a:endParaRPr lang="en-IE" dirty="0"/>
          </a:p>
          <a:p>
            <a:r>
              <a:rPr lang="en-IE" dirty="0"/>
              <a:t>MICE loses some particles at the core of the beam. The remaining beam core may not share the beam core of the parent distribution – not comparing like with like</a:t>
            </a:r>
          </a:p>
        </p:txBody>
      </p:sp>
      <p:sp>
        <p:nvSpPr>
          <p:cNvPr id="4" name="Slide Number Placeholder 3">
            <a:extLst>
              <a:ext uri="{FF2B5EF4-FFF2-40B4-BE49-F238E27FC236}">
                <a16:creationId xmlns:a16="http://schemas.microsoft.com/office/drawing/2014/main" id="{E6EF7904-4066-446B-A7CC-29ACDCEF79FB}"/>
              </a:ext>
            </a:extLst>
          </p:cNvPr>
          <p:cNvSpPr>
            <a:spLocks noGrp="1"/>
          </p:cNvSpPr>
          <p:nvPr>
            <p:ph type="sldNum" sz="quarter" idx="12"/>
          </p:nvPr>
        </p:nvSpPr>
        <p:spPr/>
        <p:txBody>
          <a:bodyPr/>
          <a:lstStyle/>
          <a:p>
            <a:fld id="{D57F1E4F-1CFF-5643-939E-217C01CDF565}" type="slidenum">
              <a:rPr lang="en-US" smtClean="0"/>
              <a:pPr/>
              <a:t>17</a:t>
            </a:fld>
            <a:endParaRPr lang="en-US" dirty="0"/>
          </a:p>
        </p:txBody>
      </p:sp>
      <p:pic>
        <p:nvPicPr>
          <p:cNvPr id="6" name="Picture 5">
            <a:extLst>
              <a:ext uri="{FF2B5EF4-FFF2-40B4-BE49-F238E27FC236}">
                <a16:creationId xmlns:a16="http://schemas.microsoft.com/office/drawing/2014/main" id="{FA0941A8-1D0E-46F3-88BF-716BBF5D0310}"/>
              </a:ext>
            </a:extLst>
          </p:cNvPr>
          <p:cNvPicPr>
            <a:picLocks noChangeAspect="1"/>
          </p:cNvPicPr>
          <p:nvPr/>
        </p:nvPicPr>
        <p:blipFill>
          <a:blip r:embed="rId3"/>
          <a:stretch>
            <a:fillRect/>
          </a:stretch>
        </p:blipFill>
        <p:spPr>
          <a:xfrm>
            <a:off x="7429500" y="1937522"/>
            <a:ext cx="4762500" cy="1876425"/>
          </a:xfrm>
          <a:prstGeom prst="rect">
            <a:avLst/>
          </a:prstGeom>
        </p:spPr>
      </p:pic>
      <p:sp>
        <p:nvSpPr>
          <p:cNvPr id="9" name="TextBox 8">
            <a:extLst>
              <a:ext uri="{FF2B5EF4-FFF2-40B4-BE49-F238E27FC236}">
                <a16:creationId xmlns:a16="http://schemas.microsoft.com/office/drawing/2014/main" id="{5DD2C9D6-59A2-4333-A01E-6C64D976BEDE}"/>
              </a:ext>
            </a:extLst>
          </p:cNvPr>
          <p:cNvSpPr txBox="1"/>
          <p:nvPr/>
        </p:nvSpPr>
        <p:spPr>
          <a:xfrm>
            <a:off x="7824049" y="3538779"/>
            <a:ext cx="312906" cy="369332"/>
          </a:xfrm>
          <a:prstGeom prst="rect">
            <a:avLst/>
          </a:prstGeom>
          <a:noFill/>
        </p:spPr>
        <p:txBody>
          <a:bodyPr wrap="none" rtlCol="0">
            <a:spAutoFit/>
          </a:bodyPr>
          <a:lstStyle/>
          <a:p>
            <a:r>
              <a:rPr lang="en-IE" dirty="0"/>
              <a:t>1</a:t>
            </a:r>
          </a:p>
        </p:txBody>
      </p:sp>
      <p:sp>
        <p:nvSpPr>
          <p:cNvPr id="11" name="TextBox 10">
            <a:extLst>
              <a:ext uri="{FF2B5EF4-FFF2-40B4-BE49-F238E27FC236}">
                <a16:creationId xmlns:a16="http://schemas.microsoft.com/office/drawing/2014/main" id="{4CC6C377-8488-4460-92CD-EA3C30AD8CB1}"/>
              </a:ext>
            </a:extLst>
          </p:cNvPr>
          <p:cNvSpPr txBox="1"/>
          <p:nvPr/>
        </p:nvSpPr>
        <p:spPr>
          <a:xfrm>
            <a:off x="7824049" y="6505136"/>
            <a:ext cx="312906" cy="369332"/>
          </a:xfrm>
          <a:prstGeom prst="rect">
            <a:avLst/>
          </a:prstGeom>
          <a:noFill/>
        </p:spPr>
        <p:txBody>
          <a:bodyPr wrap="none" rtlCol="0">
            <a:spAutoFit/>
          </a:bodyPr>
          <a:lstStyle/>
          <a:p>
            <a:r>
              <a:rPr lang="en-IE" dirty="0"/>
              <a:t>1</a:t>
            </a:r>
          </a:p>
        </p:txBody>
      </p:sp>
      <p:sp>
        <p:nvSpPr>
          <p:cNvPr id="13" name="TextBox 12">
            <a:extLst>
              <a:ext uri="{FF2B5EF4-FFF2-40B4-BE49-F238E27FC236}">
                <a16:creationId xmlns:a16="http://schemas.microsoft.com/office/drawing/2014/main" id="{F5F612AA-E48B-447E-A5DF-FBD0B415CB1D}"/>
              </a:ext>
            </a:extLst>
          </p:cNvPr>
          <p:cNvSpPr txBox="1"/>
          <p:nvPr/>
        </p:nvSpPr>
        <p:spPr>
          <a:xfrm>
            <a:off x="9601142" y="3498335"/>
            <a:ext cx="312906" cy="369332"/>
          </a:xfrm>
          <a:prstGeom prst="rect">
            <a:avLst/>
          </a:prstGeom>
          <a:noFill/>
        </p:spPr>
        <p:txBody>
          <a:bodyPr wrap="none" rtlCol="0">
            <a:spAutoFit/>
          </a:bodyPr>
          <a:lstStyle/>
          <a:p>
            <a:r>
              <a:rPr lang="en-IE" dirty="0"/>
              <a:t>2</a:t>
            </a:r>
          </a:p>
        </p:txBody>
      </p:sp>
      <p:sp>
        <p:nvSpPr>
          <p:cNvPr id="15" name="TextBox 14">
            <a:extLst>
              <a:ext uri="{FF2B5EF4-FFF2-40B4-BE49-F238E27FC236}">
                <a16:creationId xmlns:a16="http://schemas.microsoft.com/office/drawing/2014/main" id="{2717C7B6-6E82-4063-A410-10873068BF23}"/>
              </a:ext>
            </a:extLst>
          </p:cNvPr>
          <p:cNvSpPr txBox="1"/>
          <p:nvPr/>
        </p:nvSpPr>
        <p:spPr>
          <a:xfrm>
            <a:off x="9601142" y="6514627"/>
            <a:ext cx="312906" cy="369332"/>
          </a:xfrm>
          <a:prstGeom prst="rect">
            <a:avLst/>
          </a:prstGeom>
          <a:noFill/>
        </p:spPr>
        <p:txBody>
          <a:bodyPr wrap="none" rtlCol="0">
            <a:spAutoFit/>
          </a:bodyPr>
          <a:lstStyle/>
          <a:p>
            <a:r>
              <a:rPr lang="en-IE" dirty="0"/>
              <a:t>2</a:t>
            </a:r>
          </a:p>
        </p:txBody>
      </p:sp>
      <p:sp>
        <p:nvSpPr>
          <p:cNvPr id="17" name="TextBox 16">
            <a:extLst>
              <a:ext uri="{FF2B5EF4-FFF2-40B4-BE49-F238E27FC236}">
                <a16:creationId xmlns:a16="http://schemas.microsoft.com/office/drawing/2014/main" id="{2EB98DC0-B195-4184-9BCD-7CEA451EB1BE}"/>
              </a:ext>
            </a:extLst>
          </p:cNvPr>
          <p:cNvSpPr txBox="1"/>
          <p:nvPr/>
        </p:nvSpPr>
        <p:spPr>
          <a:xfrm>
            <a:off x="11065329" y="6488501"/>
            <a:ext cx="312906" cy="369332"/>
          </a:xfrm>
          <a:prstGeom prst="rect">
            <a:avLst/>
          </a:prstGeom>
          <a:noFill/>
        </p:spPr>
        <p:txBody>
          <a:bodyPr wrap="none" rtlCol="0">
            <a:spAutoFit/>
          </a:bodyPr>
          <a:lstStyle/>
          <a:p>
            <a:r>
              <a:rPr lang="en-IE" dirty="0"/>
              <a:t>3</a:t>
            </a:r>
          </a:p>
        </p:txBody>
      </p:sp>
      <p:sp>
        <p:nvSpPr>
          <p:cNvPr id="19" name="TextBox 18">
            <a:extLst>
              <a:ext uri="{FF2B5EF4-FFF2-40B4-BE49-F238E27FC236}">
                <a16:creationId xmlns:a16="http://schemas.microsoft.com/office/drawing/2014/main" id="{4CDD7526-3A87-409F-BE52-DC95584E5B00}"/>
              </a:ext>
            </a:extLst>
          </p:cNvPr>
          <p:cNvSpPr txBox="1"/>
          <p:nvPr/>
        </p:nvSpPr>
        <p:spPr>
          <a:xfrm>
            <a:off x="11065329" y="3527602"/>
            <a:ext cx="312906" cy="369332"/>
          </a:xfrm>
          <a:prstGeom prst="rect">
            <a:avLst/>
          </a:prstGeom>
          <a:noFill/>
        </p:spPr>
        <p:txBody>
          <a:bodyPr wrap="none" rtlCol="0">
            <a:spAutoFit/>
          </a:bodyPr>
          <a:lstStyle/>
          <a:p>
            <a:r>
              <a:rPr lang="en-IE" dirty="0"/>
              <a:t>3</a:t>
            </a:r>
          </a:p>
        </p:txBody>
      </p:sp>
      <p:sp>
        <p:nvSpPr>
          <p:cNvPr id="21" name="TextBox 20">
            <a:extLst>
              <a:ext uri="{FF2B5EF4-FFF2-40B4-BE49-F238E27FC236}">
                <a16:creationId xmlns:a16="http://schemas.microsoft.com/office/drawing/2014/main" id="{053AAAE6-A7AF-4A5B-B241-9EFE13AC77F7}"/>
              </a:ext>
            </a:extLst>
          </p:cNvPr>
          <p:cNvSpPr txBox="1"/>
          <p:nvPr/>
        </p:nvSpPr>
        <p:spPr>
          <a:xfrm>
            <a:off x="11772784" y="3527602"/>
            <a:ext cx="312906" cy="369332"/>
          </a:xfrm>
          <a:prstGeom prst="rect">
            <a:avLst/>
          </a:prstGeom>
          <a:noFill/>
        </p:spPr>
        <p:txBody>
          <a:bodyPr wrap="none" rtlCol="0">
            <a:spAutoFit/>
          </a:bodyPr>
          <a:lstStyle/>
          <a:p>
            <a:r>
              <a:rPr lang="en-IE" dirty="0"/>
              <a:t>4</a:t>
            </a:r>
          </a:p>
        </p:txBody>
      </p:sp>
      <p:sp>
        <p:nvSpPr>
          <p:cNvPr id="23" name="TextBox 22">
            <a:extLst>
              <a:ext uri="{FF2B5EF4-FFF2-40B4-BE49-F238E27FC236}">
                <a16:creationId xmlns:a16="http://schemas.microsoft.com/office/drawing/2014/main" id="{28ABA95D-7C73-463F-9FDD-33FBBA96F6A2}"/>
              </a:ext>
            </a:extLst>
          </p:cNvPr>
          <p:cNvSpPr txBox="1"/>
          <p:nvPr/>
        </p:nvSpPr>
        <p:spPr>
          <a:xfrm>
            <a:off x="11772784" y="6488668"/>
            <a:ext cx="312906" cy="369332"/>
          </a:xfrm>
          <a:prstGeom prst="rect">
            <a:avLst/>
          </a:prstGeom>
          <a:noFill/>
        </p:spPr>
        <p:txBody>
          <a:bodyPr wrap="none" rtlCol="0">
            <a:spAutoFit/>
          </a:bodyPr>
          <a:lstStyle/>
          <a:p>
            <a:r>
              <a:rPr lang="en-IE" dirty="0"/>
              <a:t>4</a:t>
            </a:r>
          </a:p>
        </p:txBody>
      </p:sp>
      <p:sp>
        <p:nvSpPr>
          <p:cNvPr id="31" name="TextBox 30">
            <a:extLst>
              <a:ext uri="{FF2B5EF4-FFF2-40B4-BE49-F238E27FC236}">
                <a16:creationId xmlns:a16="http://schemas.microsoft.com/office/drawing/2014/main" id="{27712CCA-2965-44D7-A875-A7E2112EA34F}"/>
              </a:ext>
            </a:extLst>
          </p:cNvPr>
          <p:cNvSpPr txBox="1"/>
          <p:nvPr/>
        </p:nvSpPr>
        <p:spPr>
          <a:xfrm>
            <a:off x="7456199" y="3538779"/>
            <a:ext cx="312906" cy="369332"/>
          </a:xfrm>
          <a:prstGeom prst="rect">
            <a:avLst/>
          </a:prstGeom>
          <a:noFill/>
        </p:spPr>
        <p:txBody>
          <a:bodyPr wrap="none" rtlCol="0">
            <a:spAutoFit/>
          </a:bodyPr>
          <a:lstStyle/>
          <a:p>
            <a:r>
              <a:rPr lang="en-IE" dirty="0"/>
              <a:t>0</a:t>
            </a:r>
          </a:p>
        </p:txBody>
      </p:sp>
      <p:sp>
        <p:nvSpPr>
          <p:cNvPr id="33" name="TextBox 32">
            <a:extLst>
              <a:ext uri="{FF2B5EF4-FFF2-40B4-BE49-F238E27FC236}">
                <a16:creationId xmlns:a16="http://schemas.microsoft.com/office/drawing/2014/main" id="{7157DFDE-3261-4278-8064-0DD3EB9A6685}"/>
              </a:ext>
            </a:extLst>
          </p:cNvPr>
          <p:cNvSpPr txBox="1"/>
          <p:nvPr/>
        </p:nvSpPr>
        <p:spPr>
          <a:xfrm>
            <a:off x="7470322" y="6488501"/>
            <a:ext cx="312906" cy="369332"/>
          </a:xfrm>
          <a:prstGeom prst="rect">
            <a:avLst/>
          </a:prstGeom>
          <a:noFill/>
        </p:spPr>
        <p:txBody>
          <a:bodyPr wrap="none" rtlCol="0">
            <a:spAutoFit/>
          </a:bodyPr>
          <a:lstStyle/>
          <a:p>
            <a:r>
              <a:rPr lang="en-IE" dirty="0"/>
              <a:t>0</a:t>
            </a:r>
          </a:p>
        </p:txBody>
      </p:sp>
    </p:spTree>
    <p:extLst>
      <p:ext uri="{BB962C8B-B14F-4D97-AF65-F5344CB8AC3E}">
        <p14:creationId xmlns:p14="http://schemas.microsoft.com/office/powerpoint/2010/main" val="278601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4882B-B88C-4AC2-88C1-EF83675304B0}"/>
              </a:ext>
            </a:extLst>
          </p:cNvPr>
          <p:cNvSpPr>
            <a:spLocks noGrp="1"/>
          </p:cNvSpPr>
          <p:nvPr>
            <p:ph type="title"/>
          </p:nvPr>
        </p:nvSpPr>
        <p:spPr>
          <a:xfrm>
            <a:off x="1645921" y="147337"/>
            <a:ext cx="5967748" cy="1280890"/>
          </a:xfrm>
        </p:spPr>
        <p:txBody>
          <a:bodyPr>
            <a:normAutofit/>
          </a:bodyPr>
          <a:lstStyle/>
          <a:p>
            <a:r>
              <a:rPr lang="en-IE" sz="2400" dirty="0"/>
              <a:t>Transverse densities as if they were part of Upstream Distribution making it to TKD or not (i.e. missing) – MC Recon</a:t>
            </a:r>
          </a:p>
        </p:txBody>
      </p:sp>
      <p:sp>
        <p:nvSpPr>
          <p:cNvPr id="3" name="Content Placeholder 2">
            <a:extLst>
              <a:ext uri="{FF2B5EF4-FFF2-40B4-BE49-F238E27FC236}">
                <a16:creationId xmlns:a16="http://schemas.microsoft.com/office/drawing/2014/main" id="{D0E70F71-CB6B-4D06-AAFC-25E8C3EDBD58}"/>
              </a:ext>
            </a:extLst>
          </p:cNvPr>
          <p:cNvSpPr>
            <a:spLocks noGrp="1"/>
          </p:cNvSpPr>
          <p:nvPr>
            <p:ph idx="1"/>
          </p:nvPr>
        </p:nvSpPr>
        <p:spPr>
          <a:xfrm>
            <a:off x="2619827" y="1428227"/>
            <a:ext cx="8915400" cy="3924958"/>
          </a:xfrm>
        </p:spPr>
        <p:txBody>
          <a:bodyPr/>
          <a:lstStyle/>
          <a:p>
            <a:r>
              <a:rPr lang="en-IE" dirty="0"/>
              <a:t>Top right: 3-140 No Absorber</a:t>
            </a:r>
          </a:p>
          <a:p>
            <a:r>
              <a:rPr lang="en-IE" dirty="0"/>
              <a:t>Bottom left: 6-140 No Absorber</a:t>
            </a:r>
          </a:p>
          <a:p>
            <a:r>
              <a:rPr lang="en-IE" dirty="0"/>
              <a:t>Bottom right: 10-140 No Absorber</a:t>
            </a:r>
          </a:p>
          <a:p>
            <a:pPr marL="0" indent="0">
              <a:buNone/>
            </a:pPr>
            <a:r>
              <a:rPr lang="en-IE" dirty="0"/>
              <a:t>Small numbers go missing at beam core </a:t>
            </a:r>
          </a:p>
          <a:p>
            <a:pPr marL="0" indent="0">
              <a:buNone/>
            </a:pPr>
            <a:r>
              <a:rPr lang="en-IE" dirty="0"/>
              <a:t>Note: beam core is at high density</a:t>
            </a:r>
          </a:p>
        </p:txBody>
      </p:sp>
      <p:sp>
        <p:nvSpPr>
          <p:cNvPr id="4" name="Slide Number Placeholder 3">
            <a:extLst>
              <a:ext uri="{FF2B5EF4-FFF2-40B4-BE49-F238E27FC236}">
                <a16:creationId xmlns:a16="http://schemas.microsoft.com/office/drawing/2014/main" id="{3ADAEBD3-FC1E-4165-BD00-C3C06139409A}"/>
              </a:ext>
            </a:extLst>
          </p:cNvPr>
          <p:cNvSpPr>
            <a:spLocks noGrp="1"/>
          </p:cNvSpPr>
          <p:nvPr>
            <p:ph type="sldNum" sz="quarter" idx="12"/>
          </p:nvPr>
        </p:nvSpPr>
        <p:spPr/>
        <p:txBody>
          <a:bodyPr/>
          <a:lstStyle/>
          <a:p>
            <a:fld id="{D57F1E4F-1CFF-5643-939E-217C01CDF565}" type="slidenum">
              <a:rPr lang="en-US" smtClean="0"/>
              <a:pPr/>
              <a:t>18</a:t>
            </a:fld>
            <a:endParaRPr lang="en-US" dirty="0"/>
          </a:p>
        </p:txBody>
      </p:sp>
      <p:pic>
        <p:nvPicPr>
          <p:cNvPr id="6" name="Picture 5">
            <a:extLst>
              <a:ext uri="{FF2B5EF4-FFF2-40B4-BE49-F238E27FC236}">
                <a16:creationId xmlns:a16="http://schemas.microsoft.com/office/drawing/2014/main" id="{B8097935-5E91-4D1E-8134-EA68AC860A59}"/>
              </a:ext>
            </a:extLst>
          </p:cNvPr>
          <p:cNvPicPr>
            <a:picLocks noChangeAspect="1"/>
          </p:cNvPicPr>
          <p:nvPr/>
        </p:nvPicPr>
        <p:blipFill>
          <a:blip r:embed="rId2"/>
          <a:stretch>
            <a:fillRect/>
          </a:stretch>
        </p:blipFill>
        <p:spPr>
          <a:xfrm>
            <a:off x="7615031" y="1"/>
            <a:ext cx="4576969" cy="3429000"/>
          </a:xfrm>
          <a:prstGeom prst="rect">
            <a:avLst/>
          </a:prstGeom>
        </p:spPr>
      </p:pic>
      <p:pic>
        <p:nvPicPr>
          <p:cNvPr id="8" name="Picture 7">
            <a:extLst>
              <a:ext uri="{FF2B5EF4-FFF2-40B4-BE49-F238E27FC236}">
                <a16:creationId xmlns:a16="http://schemas.microsoft.com/office/drawing/2014/main" id="{0A818E73-D6B5-4391-9DC7-5505DE90EC7F}"/>
              </a:ext>
            </a:extLst>
          </p:cNvPr>
          <p:cNvPicPr>
            <a:picLocks noChangeAspect="1"/>
          </p:cNvPicPr>
          <p:nvPr/>
        </p:nvPicPr>
        <p:blipFill>
          <a:blip r:embed="rId3"/>
          <a:stretch>
            <a:fillRect/>
          </a:stretch>
        </p:blipFill>
        <p:spPr>
          <a:xfrm>
            <a:off x="3030121" y="3421362"/>
            <a:ext cx="4582185" cy="3436638"/>
          </a:xfrm>
          <a:prstGeom prst="rect">
            <a:avLst/>
          </a:prstGeom>
        </p:spPr>
      </p:pic>
      <p:pic>
        <p:nvPicPr>
          <p:cNvPr id="10" name="Picture 9">
            <a:extLst>
              <a:ext uri="{FF2B5EF4-FFF2-40B4-BE49-F238E27FC236}">
                <a16:creationId xmlns:a16="http://schemas.microsoft.com/office/drawing/2014/main" id="{D5C9B2C7-BF82-4D91-9F97-90D700923F1A}"/>
              </a:ext>
            </a:extLst>
          </p:cNvPr>
          <p:cNvPicPr>
            <a:picLocks noChangeAspect="1"/>
          </p:cNvPicPr>
          <p:nvPr/>
        </p:nvPicPr>
        <p:blipFill>
          <a:blip r:embed="rId4"/>
          <a:stretch>
            <a:fillRect/>
          </a:stretch>
        </p:blipFill>
        <p:spPr>
          <a:xfrm>
            <a:off x="7615031" y="3421362"/>
            <a:ext cx="4579693" cy="3436638"/>
          </a:xfrm>
          <a:prstGeom prst="rect">
            <a:avLst/>
          </a:prstGeom>
        </p:spPr>
      </p:pic>
      <p:sp>
        <p:nvSpPr>
          <p:cNvPr id="12" name="TextBox 11">
            <a:extLst>
              <a:ext uri="{FF2B5EF4-FFF2-40B4-BE49-F238E27FC236}">
                <a16:creationId xmlns:a16="http://schemas.microsoft.com/office/drawing/2014/main" id="{3EBC0014-06B4-4F75-8B2C-11567B77CB3C}"/>
              </a:ext>
            </a:extLst>
          </p:cNvPr>
          <p:cNvSpPr txBox="1"/>
          <p:nvPr/>
        </p:nvSpPr>
        <p:spPr>
          <a:xfrm>
            <a:off x="8789987" y="-37329"/>
            <a:ext cx="2268917" cy="369332"/>
          </a:xfrm>
          <a:prstGeom prst="rect">
            <a:avLst/>
          </a:prstGeom>
          <a:noFill/>
        </p:spPr>
        <p:txBody>
          <a:bodyPr wrap="square">
            <a:spAutoFit/>
          </a:bodyPr>
          <a:lstStyle/>
          <a:p>
            <a:r>
              <a:rPr lang="en-IE" dirty="0"/>
              <a:t>3-140 No Absorber</a:t>
            </a:r>
          </a:p>
        </p:txBody>
      </p:sp>
      <p:sp>
        <p:nvSpPr>
          <p:cNvPr id="14" name="TextBox 13">
            <a:extLst>
              <a:ext uri="{FF2B5EF4-FFF2-40B4-BE49-F238E27FC236}">
                <a16:creationId xmlns:a16="http://schemas.microsoft.com/office/drawing/2014/main" id="{9721CB17-2C75-404A-846B-50F533AD48D0}"/>
              </a:ext>
            </a:extLst>
          </p:cNvPr>
          <p:cNvSpPr txBox="1"/>
          <p:nvPr/>
        </p:nvSpPr>
        <p:spPr>
          <a:xfrm>
            <a:off x="4251687" y="3390706"/>
            <a:ext cx="2253343" cy="369332"/>
          </a:xfrm>
          <a:prstGeom prst="rect">
            <a:avLst/>
          </a:prstGeom>
          <a:noFill/>
        </p:spPr>
        <p:txBody>
          <a:bodyPr wrap="square">
            <a:spAutoFit/>
          </a:bodyPr>
          <a:lstStyle/>
          <a:p>
            <a:r>
              <a:rPr lang="en-IE" dirty="0"/>
              <a:t>6-140 No Absorber</a:t>
            </a:r>
          </a:p>
        </p:txBody>
      </p:sp>
      <p:sp>
        <p:nvSpPr>
          <p:cNvPr id="16" name="TextBox 15">
            <a:extLst>
              <a:ext uri="{FF2B5EF4-FFF2-40B4-BE49-F238E27FC236}">
                <a16:creationId xmlns:a16="http://schemas.microsoft.com/office/drawing/2014/main" id="{AF8F036C-B3E3-4984-8736-592EA93AF6C6}"/>
              </a:ext>
            </a:extLst>
          </p:cNvPr>
          <p:cNvSpPr txBox="1"/>
          <p:nvPr/>
        </p:nvSpPr>
        <p:spPr>
          <a:xfrm>
            <a:off x="8821083" y="3375714"/>
            <a:ext cx="2410097" cy="369332"/>
          </a:xfrm>
          <a:prstGeom prst="rect">
            <a:avLst/>
          </a:prstGeom>
          <a:noFill/>
        </p:spPr>
        <p:txBody>
          <a:bodyPr wrap="square">
            <a:spAutoFit/>
          </a:bodyPr>
          <a:lstStyle/>
          <a:p>
            <a:r>
              <a:rPr lang="en-IE" dirty="0"/>
              <a:t>10-140 No Absorber</a:t>
            </a:r>
          </a:p>
        </p:txBody>
      </p:sp>
    </p:spTree>
    <p:extLst>
      <p:ext uri="{BB962C8B-B14F-4D97-AF65-F5344CB8AC3E}">
        <p14:creationId xmlns:p14="http://schemas.microsoft.com/office/powerpoint/2010/main" val="55461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F642E-BC48-45C3-A4EE-5A908973FE4D}"/>
              </a:ext>
            </a:extLst>
          </p:cNvPr>
          <p:cNvSpPr>
            <a:spLocks noGrp="1"/>
          </p:cNvSpPr>
          <p:nvPr>
            <p:ph type="title"/>
          </p:nvPr>
        </p:nvSpPr>
        <p:spPr>
          <a:xfrm>
            <a:off x="1580606" y="300733"/>
            <a:ext cx="6030091" cy="1280890"/>
          </a:xfrm>
        </p:spPr>
        <p:txBody>
          <a:bodyPr>
            <a:normAutofit/>
          </a:bodyPr>
          <a:lstStyle/>
          <a:p>
            <a:r>
              <a:rPr lang="en-IE" sz="2400" dirty="0"/>
              <a:t>Transverse densities as if they were part of Upstream Distribution making it to TOF2 or not (i.e. missing) – MC Recon</a:t>
            </a:r>
          </a:p>
        </p:txBody>
      </p:sp>
      <p:sp>
        <p:nvSpPr>
          <p:cNvPr id="3" name="Content Placeholder 2">
            <a:extLst>
              <a:ext uri="{FF2B5EF4-FFF2-40B4-BE49-F238E27FC236}">
                <a16:creationId xmlns:a16="http://schemas.microsoft.com/office/drawing/2014/main" id="{54448AA1-9332-449F-BA72-D9BCFDE3632A}"/>
              </a:ext>
            </a:extLst>
          </p:cNvPr>
          <p:cNvSpPr>
            <a:spLocks noGrp="1"/>
          </p:cNvSpPr>
          <p:nvPr>
            <p:ph idx="1"/>
          </p:nvPr>
        </p:nvSpPr>
        <p:spPr>
          <a:xfrm>
            <a:off x="1985554" y="1581623"/>
            <a:ext cx="9519058" cy="4329599"/>
          </a:xfrm>
        </p:spPr>
        <p:txBody>
          <a:bodyPr/>
          <a:lstStyle/>
          <a:p>
            <a:r>
              <a:rPr lang="en-IE" dirty="0"/>
              <a:t>Wedge Analysis requires TOF2</a:t>
            </a:r>
          </a:p>
          <a:p>
            <a:r>
              <a:rPr lang="en-IE" dirty="0"/>
              <a:t>TOF2 is even stricter cut than TKD</a:t>
            </a:r>
          </a:p>
          <a:p>
            <a:r>
              <a:rPr lang="en-IE" dirty="0"/>
              <a:t>More missing particles, even at core</a:t>
            </a:r>
          </a:p>
        </p:txBody>
      </p:sp>
      <p:sp>
        <p:nvSpPr>
          <p:cNvPr id="4" name="Slide Number Placeholder 3">
            <a:extLst>
              <a:ext uri="{FF2B5EF4-FFF2-40B4-BE49-F238E27FC236}">
                <a16:creationId xmlns:a16="http://schemas.microsoft.com/office/drawing/2014/main" id="{6B598B8A-F118-4E18-BBF2-20E47503777B}"/>
              </a:ext>
            </a:extLst>
          </p:cNvPr>
          <p:cNvSpPr>
            <a:spLocks noGrp="1"/>
          </p:cNvSpPr>
          <p:nvPr>
            <p:ph type="sldNum" sz="quarter" idx="12"/>
          </p:nvPr>
        </p:nvSpPr>
        <p:spPr/>
        <p:txBody>
          <a:bodyPr/>
          <a:lstStyle/>
          <a:p>
            <a:fld id="{D57F1E4F-1CFF-5643-939E-217C01CDF565}" type="slidenum">
              <a:rPr lang="en-US" smtClean="0"/>
              <a:pPr/>
              <a:t>19</a:t>
            </a:fld>
            <a:endParaRPr lang="en-US" dirty="0"/>
          </a:p>
        </p:txBody>
      </p:sp>
      <p:pic>
        <p:nvPicPr>
          <p:cNvPr id="6" name="Picture 5">
            <a:extLst>
              <a:ext uri="{FF2B5EF4-FFF2-40B4-BE49-F238E27FC236}">
                <a16:creationId xmlns:a16="http://schemas.microsoft.com/office/drawing/2014/main" id="{D20CAEE2-489E-4CDE-AD53-4555977564CF}"/>
              </a:ext>
            </a:extLst>
          </p:cNvPr>
          <p:cNvPicPr>
            <a:picLocks noChangeAspect="1"/>
          </p:cNvPicPr>
          <p:nvPr/>
        </p:nvPicPr>
        <p:blipFill>
          <a:blip r:embed="rId2"/>
          <a:stretch>
            <a:fillRect/>
          </a:stretch>
        </p:blipFill>
        <p:spPr>
          <a:xfrm>
            <a:off x="7613496" y="-6531"/>
            <a:ext cx="4578503" cy="3433877"/>
          </a:xfrm>
          <a:prstGeom prst="rect">
            <a:avLst/>
          </a:prstGeom>
        </p:spPr>
      </p:pic>
      <p:pic>
        <p:nvPicPr>
          <p:cNvPr id="8" name="Picture 7">
            <a:extLst>
              <a:ext uri="{FF2B5EF4-FFF2-40B4-BE49-F238E27FC236}">
                <a16:creationId xmlns:a16="http://schemas.microsoft.com/office/drawing/2014/main" id="{03CD56C2-5A1B-4221-A3F2-41F3F86D21A4}"/>
              </a:ext>
            </a:extLst>
          </p:cNvPr>
          <p:cNvPicPr>
            <a:picLocks noChangeAspect="1"/>
          </p:cNvPicPr>
          <p:nvPr/>
        </p:nvPicPr>
        <p:blipFill>
          <a:blip r:embed="rId3"/>
          <a:stretch>
            <a:fillRect/>
          </a:stretch>
        </p:blipFill>
        <p:spPr>
          <a:xfrm>
            <a:off x="7624689" y="3430654"/>
            <a:ext cx="4567310" cy="3427346"/>
          </a:xfrm>
          <a:prstGeom prst="rect">
            <a:avLst/>
          </a:prstGeom>
        </p:spPr>
      </p:pic>
      <p:pic>
        <p:nvPicPr>
          <p:cNvPr id="10" name="Picture 9">
            <a:extLst>
              <a:ext uri="{FF2B5EF4-FFF2-40B4-BE49-F238E27FC236}">
                <a16:creationId xmlns:a16="http://schemas.microsoft.com/office/drawing/2014/main" id="{7B67D139-FEF7-413F-BF05-5021B8268A8D}"/>
              </a:ext>
            </a:extLst>
          </p:cNvPr>
          <p:cNvPicPr>
            <a:picLocks noChangeAspect="1"/>
          </p:cNvPicPr>
          <p:nvPr/>
        </p:nvPicPr>
        <p:blipFill>
          <a:blip r:embed="rId4"/>
          <a:stretch>
            <a:fillRect/>
          </a:stretch>
        </p:blipFill>
        <p:spPr>
          <a:xfrm>
            <a:off x="3040588" y="3425054"/>
            <a:ext cx="4567311" cy="3432946"/>
          </a:xfrm>
          <a:prstGeom prst="rect">
            <a:avLst/>
          </a:prstGeom>
        </p:spPr>
      </p:pic>
      <p:sp>
        <p:nvSpPr>
          <p:cNvPr id="14" name="TextBox 13">
            <a:extLst>
              <a:ext uri="{FF2B5EF4-FFF2-40B4-BE49-F238E27FC236}">
                <a16:creationId xmlns:a16="http://schemas.microsoft.com/office/drawing/2014/main" id="{428BFC44-C370-4BBC-8B29-C819AB69F3B5}"/>
              </a:ext>
            </a:extLst>
          </p:cNvPr>
          <p:cNvSpPr txBox="1"/>
          <p:nvPr/>
        </p:nvSpPr>
        <p:spPr>
          <a:xfrm>
            <a:off x="4251687" y="3390706"/>
            <a:ext cx="2253343" cy="369332"/>
          </a:xfrm>
          <a:prstGeom prst="rect">
            <a:avLst/>
          </a:prstGeom>
          <a:noFill/>
        </p:spPr>
        <p:txBody>
          <a:bodyPr wrap="square">
            <a:spAutoFit/>
          </a:bodyPr>
          <a:lstStyle/>
          <a:p>
            <a:r>
              <a:rPr lang="en-IE" dirty="0"/>
              <a:t>6-140 No Absorber</a:t>
            </a:r>
          </a:p>
        </p:txBody>
      </p:sp>
      <p:sp>
        <p:nvSpPr>
          <p:cNvPr id="16" name="TextBox 15">
            <a:extLst>
              <a:ext uri="{FF2B5EF4-FFF2-40B4-BE49-F238E27FC236}">
                <a16:creationId xmlns:a16="http://schemas.microsoft.com/office/drawing/2014/main" id="{A52E6A9F-243B-4A52-B1B8-3793D13C56DA}"/>
              </a:ext>
            </a:extLst>
          </p:cNvPr>
          <p:cNvSpPr txBox="1"/>
          <p:nvPr/>
        </p:nvSpPr>
        <p:spPr>
          <a:xfrm>
            <a:off x="8789987" y="-37329"/>
            <a:ext cx="2268917" cy="369332"/>
          </a:xfrm>
          <a:prstGeom prst="rect">
            <a:avLst/>
          </a:prstGeom>
          <a:noFill/>
        </p:spPr>
        <p:txBody>
          <a:bodyPr wrap="square">
            <a:spAutoFit/>
          </a:bodyPr>
          <a:lstStyle/>
          <a:p>
            <a:r>
              <a:rPr lang="en-IE" dirty="0"/>
              <a:t>3-140 No Absorber</a:t>
            </a:r>
          </a:p>
        </p:txBody>
      </p:sp>
      <p:sp>
        <p:nvSpPr>
          <p:cNvPr id="18" name="TextBox 17">
            <a:extLst>
              <a:ext uri="{FF2B5EF4-FFF2-40B4-BE49-F238E27FC236}">
                <a16:creationId xmlns:a16="http://schemas.microsoft.com/office/drawing/2014/main" id="{AF8277DD-81DA-4DE0-B7A3-B1DB376D3545}"/>
              </a:ext>
            </a:extLst>
          </p:cNvPr>
          <p:cNvSpPr txBox="1"/>
          <p:nvPr/>
        </p:nvSpPr>
        <p:spPr>
          <a:xfrm>
            <a:off x="8821083" y="3375714"/>
            <a:ext cx="2410097" cy="369332"/>
          </a:xfrm>
          <a:prstGeom prst="rect">
            <a:avLst/>
          </a:prstGeom>
          <a:noFill/>
        </p:spPr>
        <p:txBody>
          <a:bodyPr wrap="square">
            <a:spAutoFit/>
          </a:bodyPr>
          <a:lstStyle/>
          <a:p>
            <a:r>
              <a:rPr lang="en-IE" dirty="0"/>
              <a:t>10-140 No Absorber</a:t>
            </a:r>
          </a:p>
        </p:txBody>
      </p:sp>
    </p:spTree>
    <p:extLst>
      <p:ext uri="{BB962C8B-B14F-4D97-AF65-F5344CB8AC3E}">
        <p14:creationId xmlns:p14="http://schemas.microsoft.com/office/powerpoint/2010/main" val="1419950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23DFE-784F-4447-845E-4DFD4F38F1E1}"/>
              </a:ext>
            </a:extLst>
          </p:cNvPr>
          <p:cNvSpPr>
            <a:spLocks noGrp="1"/>
          </p:cNvSpPr>
          <p:nvPr>
            <p:ph type="title"/>
          </p:nvPr>
        </p:nvSpPr>
        <p:spPr/>
        <p:txBody>
          <a:bodyPr/>
          <a:lstStyle/>
          <a:p>
            <a:r>
              <a:rPr lang="en-IE" dirty="0"/>
              <a:t>Today’s Menu</a:t>
            </a:r>
          </a:p>
        </p:txBody>
      </p:sp>
      <p:sp>
        <p:nvSpPr>
          <p:cNvPr id="3" name="Content Placeholder 2">
            <a:extLst>
              <a:ext uri="{FF2B5EF4-FFF2-40B4-BE49-F238E27FC236}">
                <a16:creationId xmlns:a16="http://schemas.microsoft.com/office/drawing/2014/main" id="{70CD4BAE-4C33-48B7-9BD1-BF900008041C}"/>
              </a:ext>
            </a:extLst>
          </p:cNvPr>
          <p:cNvSpPr>
            <a:spLocks noGrp="1"/>
          </p:cNvSpPr>
          <p:nvPr>
            <p:ph idx="1"/>
          </p:nvPr>
        </p:nvSpPr>
        <p:spPr>
          <a:xfrm>
            <a:off x="2589212" y="1358537"/>
            <a:ext cx="8915400" cy="4552685"/>
          </a:xfrm>
        </p:spPr>
        <p:txBody>
          <a:bodyPr/>
          <a:lstStyle/>
          <a:p>
            <a:r>
              <a:rPr lang="en-IE" dirty="0"/>
              <a:t>Emittance Exchange – What is it?</a:t>
            </a:r>
          </a:p>
          <a:p>
            <a:r>
              <a:rPr lang="en-IE" dirty="0"/>
              <a:t>How to measure it – Emittance, Amplitude and Phase Space Density</a:t>
            </a:r>
          </a:p>
          <a:p>
            <a:pPr lvl="1"/>
            <a:r>
              <a:rPr lang="en-IE" dirty="0"/>
              <a:t>Covariance Matrix</a:t>
            </a:r>
          </a:p>
          <a:p>
            <a:pPr lvl="1"/>
            <a:r>
              <a:rPr lang="en-IE" dirty="0"/>
              <a:t>Missing Data - Transmission losses</a:t>
            </a:r>
          </a:p>
          <a:p>
            <a:pPr lvl="1"/>
            <a:r>
              <a:rPr lang="en-IE" dirty="0"/>
              <a:t>Transverse Phase Space Density, Amplitude and Emittance</a:t>
            </a:r>
          </a:p>
          <a:p>
            <a:pPr lvl="1"/>
            <a:r>
              <a:rPr lang="en-IE" dirty="0"/>
              <a:t>Liouville, Introducing Time and Longitudinal Density, Amplitude and Emittance</a:t>
            </a:r>
          </a:p>
          <a:p>
            <a:r>
              <a:rPr lang="en-IE" dirty="0"/>
              <a:t>Recon Bias – TKU and TKD are different</a:t>
            </a:r>
          </a:p>
          <a:p>
            <a:pPr lvl="1"/>
            <a:r>
              <a:rPr lang="en-IE" dirty="0"/>
              <a:t>PT bias, PZ bias, Energy addition and a non-homogenous magnetic field</a:t>
            </a:r>
          </a:p>
          <a:p>
            <a:r>
              <a:rPr lang="en-IE" dirty="0"/>
              <a:t>Magnetic field</a:t>
            </a:r>
          </a:p>
          <a:p>
            <a:pPr lvl="1"/>
            <a:r>
              <a:rPr lang="en-IE" dirty="0"/>
              <a:t>Potential sources of error</a:t>
            </a:r>
          </a:p>
          <a:p>
            <a:r>
              <a:rPr lang="en-IE" dirty="0"/>
              <a:t>Conclusion</a:t>
            </a:r>
          </a:p>
        </p:txBody>
      </p:sp>
      <p:sp>
        <p:nvSpPr>
          <p:cNvPr id="4" name="Slide Number Placeholder 3">
            <a:extLst>
              <a:ext uri="{FF2B5EF4-FFF2-40B4-BE49-F238E27FC236}">
                <a16:creationId xmlns:a16="http://schemas.microsoft.com/office/drawing/2014/main" id="{BDE2BB57-1CA4-4D30-84A1-9A2ADF136837}"/>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621274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ACACAF-000F-486E-8137-BF22F6A7DAD4}"/>
              </a:ext>
            </a:extLst>
          </p:cNvPr>
          <p:cNvSpPr>
            <a:spLocks noGrp="1"/>
          </p:cNvSpPr>
          <p:nvPr>
            <p:ph idx="1"/>
          </p:nvPr>
        </p:nvSpPr>
        <p:spPr>
          <a:xfrm>
            <a:off x="2207624" y="1882355"/>
            <a:ext cx="5094514" cy="4028867"/>
          </a:xfrm>
        </p:spPr>
        <p:txBody>
          <a:bodyPr/>
          <a:lstStyle/>
          <a:p>
            <a:r>
              <a:rPr lang="en-IE" dirty="0"/>
              <a:t>Further particles will not be detected downstream (i.e. missing from particle distribution function) when the beam encounters an absorber</a:t>
            </a:r>
          </a:p>
          <a:p>
            <a:endParaRPr lang="en-IE" dirty="0"/>
          </a:p>
          <a:p>
            <a:r>
              <a:rPr lang="en-IE" dirty="0"/>
              <a:t>Downstream we only have the remaining distribution</a:t>
            </a:r>
          </a:p>
          <a:p>
            <a:r>
              <a:rPr lang="en-IE" dirty="0"/>
              <a:t>We don’t know what volume the beam would occupy if it had full transmission</a:t>
            </a:r>
          </a:p>
          <a:p>
            <a:r>
              <a:rPr lang="en-IE" dirty="0"/>
              <a:t>We can only calculate the density for the remaining distribution</a:t>
            </a:r>
          </a:p>
        </p:txBody>
      </p:sp>
      <p:sp>
        <p:nvSpPr>
          <p:cNvPr id="4" name="Slide Number Placeholder 3">
            <a:extLst>
              <a:ext uri="{FF2B5EF4-FFF2-40B4-BE49-F238E27FC236}">
                <a16:creationId xmlns:a16="http://schemas.microsoft.com/office/drawing/2014/main" id="{CBC1F25A-23E4-4155-9360-448B0381B115}"/>
              </a:ext>
            </a:extLst>
          </p:cNvPr>
          <p:cNvSpPr>
            <a:spLocks noGrp="1"/>
          </p:cNvSpPr>
          <p:nvPr>
            <p:ph type="sldNum" sz="quarter" idx="12"/>
          </p:nvPr>
        </p:nvSpPr>
        <p:spPr/>
        <p:txBody>
          <a:bodyPr/>
          <a:lstStyle/>
          <a:p>
            <a:fld id="{D57F1E4F-1CFF-5643-939E-217C01CDF565}" type="slidenum">
              <a:rPr lang="en-US" smtClean="0"/>
              <a:pPr/>
              <a:t>20</a:t>
            </a:fld>
            <a:endParaRPr lang="en-US" dirty="0"/>
          </a:p>
        </p:txBody>
      </p:sp>
      <p:pic>
        <p:nvPicPr>
          <p:cNvPr id="6" name="Picture 5">
            <a:extLst>
              <a:ext uri="{FF2B5EF4-FFF2-40B4-BE49-F238E27FC236}">
                <a16:creationId xmlns:a16="http://schemas.microsoft.com/office/drawing/2014/main" id="{A213F73F-9600-4EBE-97EB-F5D1A61E6FD1}"/>
              </a:ext>
            </a:extLst>
          </p:cNvPr>
          <p:cNvPicPr>
            <a:picLocks noChangeAspect="1"/>
          </p:cNvPicPr>
          <p:nvPr/>
        </p:nvPicPr>
        <p:blipFill>
          <a:blip r:embed="rId2"/>
          <a:stretch>
            <a:fillRect/>
          </a:stretch>
        </p:blipFill>
        <p:spPr>
          <a:xfrm>
            <a:off x="7615030" y="1"/>
            <a:ext cx="4576969" cy="3434594"/>
          </a:xfrm>
          <a:prstGeom prst="rect">
            <a:avLst/>
          </a:prstGeom>
        </p:spPr>
      </p:pic>
      <p:pic>
        <p:nvPicPr>
          <p:cNvPr id="8" name="Picture 7">
            <a:extLst>
              <a:ext uri="{FF2B5EF4-FFF2-40B4-BE49-F238E27FC236}">
                <a16:creationId xmlns:a16="http://schemas.microsoft.com/office/drawing/2014/main" id="{BC5B7B19-297B-469A-81A2-D7D50802A724}"/>
              </a:ext>
            </a:extLst>
          </p:cNvPr>
          <p:cNvPicPr>
            <a:picLocks noChangeAspect="1"/>
          </p:cNvPicPr>
          <p:nvPr/>
        </p:nvPicPr>
        <p:blipFill>
          <a:blip r:embed="rId3"/>
          <a:stretch>
            <a:fillRect/>
          </a:stretch>
        </p:blipFill>
        <p:spPr>
          <a:xfrm>
            <a:off x="7615030" y="3429000"/>
            <a:ext cx="4576969" cy="3429000"/>
          </a:xfrm>
          <a:prstGeom prst="rect">
            <a:avLst/>
          </a:prstGeom>
        </p:spPr>
      </p:pic>
      <p:sp>
        <p:nvSpPr>
          <p:cNvPr id="10" name="TextBox 9">
            <a:extLst>
              <a:ext uri="{FF2B5EF4-FFF2-40B4-BE49-F238E27FC236}">
                <a16:creationId xmlns:a16="http://schemas.microsoft.com/office/drawing/2014/main" id="{A24E634F-A28C-498C-A06F-FF17F2F728F6}"/>
              </a:ext>
            </a:extLst>
          </p:cNvPr>
          <p:cNvSpPr txBox="1"/>
          <p:nvPr/>
        </p:nvSpPr>
        <p:spPr>
          <a:xfrm>
            <a:off x="8821083" y="3375714"/>
            <a:ext cx="2410097" cy="369332"/>
          </a:xfrm>
          <a:prstGeom prst="rect">
            <a:avLst/>
          </a:prstGeom>
          <a:noFill/>
        </p:spPr>
        <p:txBody>
          <a:bodyPr wrap="square">
            <a:spAutoFit/>
          </a:bodyPr>
          <a:lstStyle/>
          <a:p>
            <a:r>
              <a:rPr lang="en-IE" dirty="0"/>
              <a:t>6-140 Wedge</a:t>
            </a:r>
          </a:p>
        </p:txBody>
      </p:sp>
      <p:sp>
        <p:nvSpPr>
          <p:cNvPr id="12" name="TextBox 11">
            <a:extLst>
              <a:ext uri="{FF2B5EF4-FFF2-40B4-BE49-F238E27FC236}">
                <a16:creationId xmlns:a16="http://schemas.microsoft.com/office/drawing/2014/main" id="{4F6926EE-ED6C-4AA9-96DD-570AC33C6354}"/>
              </a:ext>
            </a:extLst>
          </p:cNvPr>
          <p:cNvSpPr txBox="1"/>
          <p:nvPr/>
        </p:nvSpPr>
        <p:spPr>
          <a:xfrm>
            <a:off x="8698465" y="-58783"/>
            <a:ext cx="2532715" cy="369332"/>
          </a:xfrm>
          <a:prstGeom prst="rect">
            <a:avLst/>
          </a:prstGeom>
          <a:noFill/>
        </p:spPr>
        <p:txBody>
          <a:bodyPr wrap="square">
            <a:spAutoFit/>
          </a:bodyPr>
          <a:lstStyle/>
          <a:p>
            <a:r>
              <a:rPr lang="en-IE" dirty="0"/>
              <a:t>6-140 Lithium Hydride</a:t>
            </a:r>
          </a:p>
        </p:txBody>
      </p:sp>
      <p:sp>
        <p:nvSpPr>
          <p:cNvPr id="13" name="Title 1">
            <a:extLst>
              <a:ext uri="{FF2B5EF4-FFF2-40B4-BE49-F238E27FC236}">
                <a16:creationId xmlns:a16="http://schemas.microsoft.com/office/drawing/2014/main" id="{17395D7C-DCC3-497A-9191-6D5B3FDCEA74}"/>
              </a:ext>
            </a:extLst>
          </p:cNvPr>
          <p:cNvSpPr txBox="1">
            <a:spLocks/>
          </p:cNvSpPr>
          <p:nvPr/>
        </p:nvSpPr>
        <p:spPr>
          <a:xfrm>
            <a:off x="1624472" y="300733"/>
            <a:ext cx="5986226"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2400" dirty="0"/>
              <a:t>Transverse densities as if they were part of Upstream Distribution making it to TOF2 or not (i.e. missing) – MC Recon</a:t>
            </a:r>
          </a:p>
        </p:txBody>
      </p:sp>
    </p:spTree>
    <p:extLst>
      <p:ext uri="{BB962C8B-B14F-4D97-AF65-F5344CB8AC3E}">
        <p14:creationId xmlns:p14="http://schemas.microsoft.com/office/powerpoint/2010/main" val="2210293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F642E-BC48-45C3-A4EE-5A908973FE4D}"/>
              </a:ext>
            </a:extLst>
          </p:cNvPr>
          <p:cNvSpPr>
            <a:spLocks noGrp="1"/>
          </p:cNvSpPr>
          <p:nvPr>
            <p:ph type="title"/>
          </p:nvPr>
        </p:nvSpPr>
        <p:spPr>
          <a:xfrm>
            <a:off x="1645920" y="300733"/>
            <a:ext cx="5964777" cy="1280890"/>
          </a:xfrm>
        </p:spPr>
        <p:txBody>
          <a:bodyPr>
            <a:normAutofit/>
          </a:bodyPr>
          <a:lstStyle/>
          <a:p>
            <a:r>
              <a:rPr lang="en-IE" sz="2400" dirty="0"/>
              <a:t>Transverse densities as if they were part of Upstream Distribution making it to TOF2 or not (i.e. missing) – MC Recon</a:t>
            </a:r>
          </a:p>
        </p:txBody>
      </p:sp>
      <p:sp>
        <p:nvSpPr>
          <p:cNvPr id="3" name="Content Placeholder 2">
            <a:extLst>
              <a:ext uri="{FF2B5EF4-FFF2-40B4-BE49-F238E27FC236}">
                <a16:creationId xmlns:a16="http://schemas.microsoft.com/office/drawing/2014/main" id="{54448AA1-9332-449F-BA72-D9BCFDE3632A}"/>
              </a:ext>
            </a:extLst>
          </p:cNvPr>
          <p:cNvSpPr>
            <a:spLocks noGrp="1"/>
          </p:cNvSpPr>
          <p:nvPr>
            <p:ph idx="1"/>
          </p:nvPr>
        </p:nvSpPr>
        <p:spPr>
          <a:xfrm>
            <a:off x="1985554" y="1581623"/>
            <a:ext cx="9519058" cy="4329599"/>
          </a:xfrm>
        </p:spPr>
        <p:txBody>
          <a:bodyPr/>
          <a:lstStyle/>
          <a:p>
            <a:r>
              <a:rPr lang="en-IE" dirty="0"/>
              <a:t>Wedge Analysis requires TOF2</a:t>
            </a:r>
          </a:p>
          <a:p>
            <a:r>
              <a:rPr lang="en-IE" dirty="0"/>
              <a:t>TOF2 is even stricter cut than TKD</a:t>
            </a:r>
          </a:p>
          <a:p>
            <a:r>
              <a:rPr lang="en-IE" dirty="0"/>
              <a:t>More missing particles, even at core</a:t>
            </a:r>
          </a:p>
        </p:txBody>
      </p:sp>
      <p:sp>
        <p:nvSpPr>
          <p:cNvPr id="4" name="Slide Number Placeholder 3">
            <a:extLst>
              <a:ext uri="{FF2B5EF4-FFF2-40B4-BE49-F238E27FC236}">
                <a16:creationId xmlns:a16="http://schemas.microsoft.com/office/drawing/2014/main" id="{6B598B8A-F118-4E18-BBF2-20E47503777B}"/>
              </a:ext>
            </a:extLst>
          </p:cNvPr>
          <p:cNvSpPr>
            <a:spLocks noGrp="1"/>
          </p:cNvSpPr>
          <p:nvPr>
            <p:ph type="sldNum" sz="quarter" idx="12"/>
          </p:nvPr>
        </p:nvSpPr>
        <p:spPr/>
        <p:txBody>
          <a:bodyPr/>
          <a:lstStyle/>
          <a:p>
            <a:fld id="{D57F1E4F-1CFF-5643-939E-217C01CDF565}" type="slidenum">
              <a:rPr lang="en-US" smtClean="0"/>
              <a:pPr/>
              <a:t>21</a:t>
            </a:fld>
            <a:endParaRPr lang="en-US" dirty="0"/>
          </a:p>
        </p:txBody>
      </p:sp>
      <p:pic>
        <p:nvPicPr>
          <p:cNvPr id="6" name="Picture 5">
            <a:extLst>
              <a:ext uri="{FF2B5EF4-FFF2-40B4-BE49-F238E27FC236}">
                <a16:creationId xmlns:a16="http://schemas.microsoft.com/office/drawing/2014/main" id="{D20CAEE2-489E-4CDE-AD53-4555977564CF}"/>
              </a:ext>
            </a:extLst>
          </p:cNvPr>
          <p:cNvPicPr>
            <a:picLocks noChangeAspect="1"/>
          </p:cNvPicPr>
          <p:nvPr/>
        </p:nvPicPr>
        <p:blipFill>
          <a:blip r:embed="rId2"/>
          <a:stretch>
            <a:fillRect/>
          </a:stretch>
        </p:blipFill>
        <p:spPr>
          <a:xfrm>
            <a:off x="7613496" y="-6531"/>
            <a:ext cx="4578503" cy="3433877"/>
          </a:xfrm>
          <a:prstGeom prst="rect">
            <a:avLst/>
          </a:prstGeom>
        </p:spPr>
      </p:pic>
      <p:pic>
        <p:nvPicPr>
          <p:cNvPr id="8" name="Picture 7">
            <a:extLst>
              <a:ext uri="{FF2B5EF4-FFF2-40B4-BE49-F238E27FC236}">
                <a16:creationId xmlns:a16="http://schemas.microsoft.com/office/drawing/2014/main" id="{03CD56C2-5A1B-4221-A3F2-41F3F86D21A4}"/>
              </a:ext>
            </a:extLst>
          </p:cNvPr>
          <p:cNvPicPr>
            <a:picLocks noChangeAspect="1"/>
          </p:cNvPicPr>
          <p:nvPr/>
        </p:nvPicPr>
        <p:blipFill>
          <a:blip r:embed="rId3"/>
          <a:stretch>
            <a:fillRect/>
          </a:stretch>
        </p:blipFill>
        <p:spPr>
          <a:xfrm>
            <a:off x="7624689" y="3430654"/>
            <a:ext cx="4567310" cy="3427346"/>
          </a:xfrm>
          <a:prstGeom prst="rect">
            <a:avLst/>
          </a:prstGeom>
        </p:spPr>
      </p:pic>
      <p:pic>
        <p:nvPicPr>
          <p:cNvPr id="10" name="Picture 9">
            <a:extLst>
              <a:ext uri="{FF2B5EF4-FFF2-40B4-BE49-F238E27FC236}">
                <a16:creationId xmlns:a16="http://schemas.microsoft.com/office/drawing/2014/main" id="{7B67D139-FEF7-413F-BF05-5021B8268A8D}"/>
              </a:ext>
            </a:extLst>
          </p:cNvPr>
          <p:cNvPicPr>
            <a:picLocks noChangeAspect="1"/>
          </p:cNvPicPr>
          <p:nvPr/>
        </p:nvPicPr>
        <p:blipFill>
          <a:blip r:embed="rId4"/>
          <a:stretch>
            <a:fillRect/>
          </a:stretch>
        </p:blipFill>
        <p:spPr>
          <a:xfrm>
            <a:off x="3040588" y="3425054"/>
            <a:ext cx="4567311" cy="3432946"/>
          </a:xfrm>
          <a:prstGeom prst="rect">
            <a:avLst/>
          </a:prstGeom>
        </p:spPr>
      </p:pic>
      <p:sp>
        <p:nvSpPr>
          <p:cNvPr id="14" name="TextBox 13">
            <a:extLst>
              <a:ext uri="{FF2B5EF4-FFF2-40B4-BE49-F238E27FC236}">
                <a16:creationId xmlns:a16="http://schemas.microsoft.com/office/drawing/2014/main" id="{428BFC44-C370-4BBC-8B29-C819AB69F3B5}"/>
              </a:ext>
            </a:extLst>
          </p:cNvPr>
          <p:cNvSpPr txBox="1"/>
          <p:nvPr/>
        </p:nvSpPr>
        <p:spPr>
          <a:xfrm>
            <a:off x="4251687" y="3390706"/>
            <a:ext cx="2253343" cy="369332"/>
          </a:xfrm>
          <a:prstGeom prst="rect">
            <a:avLst/>
          </a:prstGeom>
          <a:noFill/>
        </p:spPr>
        <p:txBody>
          <a:bodyPr wrap="square">
            <a:spAutoFit/>
          </a:bodyPr>
          <a:lstStyle/>
          <a:p>
            <a:r>
              <a:rPr lang="en-IE" dirty="0"/>
              <a:t>6-140 No Absorber</a:t>
            </a:r>
          </a:p>
        </p:txBody>
      </p:sp>
      <p:sp>
        <p:nvSpPr>
          <p:cNvPr id="16" name="TextBox 15">
            <a:extLst>
              <a:ext uri="{FF2B5EF4-FFF2-40B4-BE49-F238E27FC236}">
                <a16:creationId xmlns:a16="http://schemas.microsoft.com/office/drawing/2014/main" id="{A52E6A9F-243B-4A52-B1B8-3793D13C56DA}"/>
              </a:ext>
            </a:extLst>
          </p:cNvPr>
          <p:cNvSpPr txBox="1"/>
          <p:nvPr/>
        </p:nvSpPr>
        <p:spPr>
          <a:xfrm>
            <a:off x="8789987" y="-37329"/>
            <a:ext cx="2268917" cy="369332"/>
          </a:xfrm>
          <a:prstGeom prst="rect">
            <a:avLst/>
          </a:prstGeom>
          <a:noFill/>
        </p:spPr>
        <p:txBody>
          <a:bodyPr wrap="square">
            <a:spAutoFit/>
          </a:bodyPr>
          <a:lstStyle/>
          <a:p>
            <a:r>
              <a:rPr lang="en-IE" dirty="0"/>
              <a:t>3-140 No Absorber</a:t>
            </a:r>
          </a:p>
        </p:txBody>
      </p:sp>
      <p:sp>
        <p:nvSpPr>
          <p:cNvPr id="18" name="TextBox 17">
            <a:extLst>
              <a:ext uri="{FF2B5EF4-FFF2-40B4-BE49-F238E27FC236}">
                <a16:creationId xmlns:a16="http://schemas.microsoft.com/office/drawing/2014/main" id="{AF8277DD-81DA-4DE0-B7A3-B1DB376D3545}"/>
              </a:ext>
            </a:extLst>
          </p:cNvPr>
          <p:cNvSpPr txBox="1"/>
          <p:nvPr/>
        </p:nvSpPr>
        <p:spPr>
          <a:xfrm>
            <a:off x="8821083" y="3375714"/>
            <a:ext cx="2410097" cy="369332"/>
          </a:xfrm>
          <a:prstGeom prst="rect">
            <a:avLst/>
          </a:prstGeom>
          <a:noFill/>
        </p:spPr>
        <p:txBody>
          <a:bodyPr wrap="square">
            <a:spAutoFit/>
          </a:bodyPr>
          <a:lstStyle/>
          <a:p>
            <a:r>
              <a:rPr lang="en-IE" dirty="0"/>
              <a:t>10-140 No Absorber</a:t>
            </a:r>
          </a:p>
        </p:txBody>
      </p:sp>
    </p:spTree>
    <p:extLst>
      <p:ext uri="{BB962C8B-B14F-4D97-AF65-F5344CB8AC3E}">
        <p14:creationId xmlns:p14="http://schemas.microsoft.com/office/powerpoint/2010/main" val="8862628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88F9C-5363-4B0E-BF01-2C1C522BFCB1}"/>
              </a:ext>
            </a:extLst>
          </p:cNvPr>
          <p:cNvSpPr>
            <a:spLocks noGrp="1"/>
          </p:cNvSpPr>
          <p:nvPr>
            <p:ph type="title"/>
          </p:nvPr>
        </p:nvSpPr>
        <p:spPr>
          <a:xfrm>
            <a:off x="1711234" y="209006"/>
            <a:ext cx="5911248" cy="1695994"/>
          </a:xfrm>
        </p:spPr>
        <p:txBody>
          <a:bodyPr>
            <a:normAutofit/>
          </a:bodyPr>
          <a:lstStyle/>
          <a:p>
            <a:r>
              <a:rPr lang="en-IE" sz="2800" dirty="0"/>
              <a:t>Transvers densities calculated over each measured distribution</a:t>
            </a:r>
          </a:p>
        </p:txBody>
      </p:sp>
      <p:sp>
        <p:nvSpPr>
          <p:cNvPr id="3" name="Content Placeholder 2">
            <a:extLst>
              <a:ext uri="{FF2B5EF4-FFF2-40B4-BE49-F238E27FC236}">
                <a16:creationId xmlns:a16="http://schemas.microsoft.com/office/drawing/2014/main" id="{409B15C2-8A7C-4736-9C46-E37F33194B79}"/>
              </a:ext>
            </a:extLst>
          </p:cNvPr>
          <p:cNvSpPr>
            <a:spLocks noGrp="1"/>
          </p:cNvSpPr>
          <p:nvPr>
            <p:ph idx="1"/>
          </p:nvPr>
        </p:nvSpPr>
        <p:spPr>
          <a:xfrm>
            <a:off x="750415" y="1137010"/>
            <a:ext cx="6872065" cy="4604936"/>
          </a:xfrm>
        </p:spPr>
        <p:txBody>
          <a:bodyPr>
            <a:normAutofit/>
          </a:bodyPr>
          <a:lstStyle/>
          <a:p>
            <a:r>
              <a:rPr lang="en-IE" sz="1600" dirty="0"/>
              <a:t>When the Upstream sample (blue) is separated into the sample which makes it downstream (yellow) and the sample which doesn’t (green) and the density is calculated for each, their sum doesn’t result in the original distribution</a:t>
            </a:r>
          </a:p>
          <a:p>
            <a:r>
              <a:rPr lang="en-IE" sz="1600" dirty="0"/>
              <a:t>This means there is no simple scaling to compare the full Upstream sample (blue) with the Downstream sample (red)</a:t>
            </a:r>
          </a:p>
          <a:p>
            <a:r>
              <a:rPr lang="en-IE" sz="1600" dirty="0"/>
              <a:t>We can only compare the yellow and red samples noting it is biased by survivorship, unless we can apply an appropriate correction</a:t>
            </a:r>
          </a:p>
        </p:txBody>
      </p:sp>
      <p:sp>
        <p:nvSpPr>
          <p:cNvPr id="4" name="Slide Number Placeholder 3">
            <a:extLst>
              <a:ext uri="{FF2B5EF4-FFF2-40B4-BE49-F238E27FC236}">
                <a16:creationId xmlns:a16="http://schemas.microsoft.com/office/drawing/2014/main" id="{83891643-4DBC-4721-A376-FE3EE1C66AB9}"/>
              </a:ext>
            </a:extLst>
          </p:cNvPr>
          <p:cNvSpPr>
            <a:spLocks noGrp="1"/>
          </p:cNvSpPr>
          <p:nvPr>
            <p:ph type="sldNum" sz="quarter" idx="12"/>
          </p:nvPr>
        </p:nvSpPr>
        <p:spPr/>
        <p:txBody>
          <a:bodyPr/>
          <a:lstStyle/>
          <a:p>
            <a:fld id="{D57F1E4F-1CFF-5643-939E-217C01CDF565}" type="slidenum">
              <a:rPr lang="en-US" smtClean="0"/>
              <a:pPr/>
              <a:t>22</a:t>
            </a:fld>
            <a:endParaRPr lang="en-US" dirty="0"/>
          </a:p>
        </p:txBody>
      </p:sp>
      <p:pic>
        <p:nvPicPr>
          <p:cNvPr id="6" name="Picture 5">
            <a:extLst>
              <a:ext uri="{FF2B5EF4-FFF2-40B4-BE49-F238E27FC236}">
                <a16:creationId xmlns:a16="http://schemas.microsoft.com/office/drawing/2014/main" id="{0268F69D-786D-4391-9347-90756EF22ED3}"/>
              </a:ext>
            </a:extLst>
          </p:cNvPr>
          <p:cNvPicPr>
            <a:picLocks noChangeAspect="1"/>
          </p:cNvPicPr>
          <p:nvPr/>
        </p:nvPicPr>
        <p:blipFill>
          <a:blip r:embed="rId2"/>
          <a:stretch>
            <a:fillRect/>
          </a:stretch>
        </p:blipFill>
        <p:spPr>
          <a:xfrm>
            <a:off x="7622484" y="0"/>
            <a:ext cx="4569515" cy="3429000"/>
          </a:xfrm>
          <a:prstGeom prst="rect">
            <a:avLst/>
          </a:prstGeom>
        </p:spPr>
      </p:pic>
      <p:pic>
        <p:nvPicPr>
          <p:cNvPr id="8" name="Picture 7">
            <a:extLst>
              <a:ext uri="{FF2B5EF4-FFF2-40B4-BE49-F238E27FC236}">
                <a16:creationId xmlns:a16="http://schemas.microsoft.com/office/drawing/2014/main" id="{BE16A0A5-A361-45A3-A259-8F6E8C3D0F9D}"/>
              </a:ext>
            </a:extLst>
          </p:cNvPr>
          <p:cNvPicPr>
            <a:picLocks noChangeAspect="1"/>
          </p:cNvPicPr>
          <p:nvPr/>
        </p:nvPicPr>
        <p:blipFill>
          <a:blip r:embed="rId3"/>
          <a:stretch>
            <a:fillRect/>
          </a:stretch>
        </p:blipFill>
        <p:spPr>
          <a:xfrm>
            <a:off x="7622483" y="3435072"/>
            <a:ext cx="4569516" cy="3430858"/>
          </a:xfrm>
          <a:prstGeom prst="rect">
            <a:avLst/>
          </a:prstGeom>
        </p:spPr>
      </p:pic>
      <p:pic>
        <p:nvPicPr>
          <p:cNvPr id="10" name="Picture 9">
            <a:extLst>
              <a:ext uri="{FF2B5EF4-FFF2-40B4-BE49-F238E27FC236}">
                <a16:creationId xmlns:a16="http://schemas.microsoft.com/office/drawing/2014/main" id="{19637445-9474-49AA-AFD4-0242D43AD74A}"/>
              </a:ext>
            </a:extLst>
          </p:cNvPr>
          <p:cNvPicPr>
            <a:picLocks noChangeAspect="1"/>
          </p:cNvPicPr>
          <p:nvPr/>
        </p:nvPicPr>
        <p:blipFill>
          <a:blip r:embed="rId4"/>
          <a:stretch>
            <a:fillRect/>
          </a:stretch>
        </p:blipFill>
        <p:spPr>
          <a:xfrm>
            <a:off x="3052964" y="3449956"/>
            <a:ext cx="4569517" cy="3415974"/>
          </a:xfrm>
          <a:prstGeom prst="rect">
            <a:avLst/>
          </a:prstGeom>
        </p:spPr>
      </p:pic>
      <p:sp>
        <p:nvSpPr>
          <p:cNvPr id="12" name="TextBox 11">
            <a:extLst>
              <a:ext uri="{FF2B5EF4-FFF2-40B4-BE49-F238E27FC236}">
                <a16:creationId xmlns:a16="http://schemas.microsoft.com/office/drawing/2014/main" id="{D8FBD431-D184-41CE-A5B3-C11CFFA4718D}"/>
              </a:ext>
            </a:extLst>
          </p:cNvPr>
          <p:cNvSpPr txBox="1"/>
          <p:nvPr/>
        </p:nvSpPr>
        <p:spPr>
          <a:xfrm>
            <a:off x="8789987" y="-37329"/>
            <a:ext cx="2268917" cy="369332"/>
          </a:xfrm>
          <a:prstGeom prst="rect">
            <a:avLst/>
          </a:prstGeom>
          <a:noFill/>
        </p:spPr>
        <p:txBody>
          <a:bodyPr wrap="square">
            <a:spAutoFit/>
          </a:bodyPr>
          <a:lstStyle/>
          <a:p>
            <a:r>
              <a:rPr lang="en-IE" dirty="0"/>
              <a:t>3-140 No Absorber</a:t>
            </a:r>
          </a:p>
        </p:txBody>
      </p:sp>
      <p:sp>
        <p:nvSpPr>
          <p:cNvPr id="14" name="TextBox 13">
            <a:extLst>
              <a:ext uri="{FF2B5EF4-FFF2-40B4-BE49-F238E27FC236}">
                <a16:creationId xmlns:a16="http://schemas.microsoft.com/office/drawing/2014/main" id="{D4861AE0-E3DF-4D6C-BA65-D9C5EA58BF05}"/>
              </a:ext>
            </a:extLst>
          </p:cNvPr>
          <p:cNvSpPr txBox="1"/>
          <p:nvPr/>
        </p:nvSpPr>
        <p:spPr>
          <a:xfrm>
            <a:off x="4251687" y="3390706"/>
            <a:ext cx="2253343" cy="369332"/>
          </a:xfrm>
          <a:prstGeom prst="rect">
            <a:avLst/>
          </a:prstGeom>
          <a:noFill/>
        </p:spPr>
        <p:txBody>
          <a:bodyPr wrap="square">
            <a:spAutoFit/>
          </a:bodyPr>
          <a:lstStyle/>
          <a:p>
            <a:r>
              <a:rPr lang="en-IE" dirty="0"/>
              <a:t>6-140 No Absorber</a:t>
            </a:r>
          </a:p>
        </p:txBody>
      </p:sp>
      <p:sp>
        <p:nvSpPr>
          <p:cNvPr id="16" name="TextBox 15">
            <a:extLst>
              <a:ext uri="{FF2B5EF4-FFF2-40B4-BE49-F238E27FC236}">
                <a16:creationId xmlns:a16="http://schemas.microsoft.com/office/drawing/2014/main" id="{C5C8204C-5907-4395-8F5C-28EE300923DF}"/>
              </a:ext>
            </a:extLst>
          </p:cNvPr>
          <p:cNvSpPr txBox="1"/>
          <p:nvPr/>
        </p:nvSpPr>
        <p:spPr>
          <a:xfrm>
            <a:off x="8821083" y="3375714"/>
            <a:ext cx="2410097" cy="369332"/>
          </a:xfrm>
          <a:prstGeom prst="rect">
            <a:avLst/>
          </a:prstGeom>
          <a:noFill/>
        </p:spPr>
        <p:txBody>
          <a:bodyPr wrap="square">
            <a:spAutoFit/>
          </a:bodyPr>
          <a:lstStyle/>
          <a:p>
            <a:r>
              <a:rPr lang="en-IE" dirty="0"/>
              <a:t>10-140 No Absorber</a:t>
            </a:r>
          </a:p>
        </p:txBody>
      </p:sp>
    </p:spTree>
    <p:extLst>
      <p:ext uri="{BB962C8B-B14F-4D97-AF65-F5344CB8AC3E}">
        <p14:creationId xmlns:p14="http://schemas.microsoft.com/office/powerpoint/2010/main" val="25396569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7B16D-B285-4280-B7CA-05F45C20DF47}"/>
              </a:ext>
            </a:extLst>
          </p:cNvPr>
          <p:cNvSpPr>
            <a:spLocks noGrp="1"/>
          </p:cNvSpPr>
          <p:nvPr>
            <p:ph type="title"/>
          </p:nvPr>
        </p:nvSpPr>
        <p:spPr/>
        <p:txBody>
          <a:bodyPr/>
          <a:lstStyle/>
          <a:p>
            <a:r>
              <a:rPr lang="en-IE" dirty="0"/>
              <a:t>Biased Cooling</a:t>
            </a:r>
          </a:p>
        </p:txBody>
      </p:sp>
      <p:sp>
        <p:nvSpPr>
          <p:cNvPr id="3" name="Content Placeholder 2">
            <a:extLst>
              <a:ext uri="{FF2B5EF4-FFF2-40B4-BE49-F238E27FC236}">
                <a16:creationId xmlns:a16="http://schemas.microsoft.com/office/drawing/2014/main" id="{E234688B-60A1-406D-84A7-650453752FAD}"/>
              </a:ext>
            </a:extLst>
          </p:cNvPr>
          <p:cNvSpPr>
            <a:spLocks noGrp="1"/>
          </p:cNvSpPr>
          <p:nvPr>
            <p:ph idx="1"/>
          </p:nvPr>
        </p:nvSpPr>
        <p:spPr>
          <a:xfrm>
            <a:off x="2589211" y="1905000"/>
            <a:ext cx="9022415" cy="4328890"/>
          </a:xfrm>
        </p:spPr>
        <p:txBody>
          <a:bodyPr>
            <a:normAutofit/>
          </a:bodyPr>
          <a:lstStyle/>
          <a:p>
            <a:r>
              <a:rPr lang="en-IE" dirty="0"/>
              <a:t>Cooling can be shown in a number of different ways</a:t>
            </a:r>
          </a:p>
          <a:p>
            <a:r>
              <a:rPr lang="en-IE" dirty="0"/>
              <a:t>One is to through cumulative plots showing what fraction of the beam is above a certain density</a:t>
            </a:r>
          </a:p>
          <a:p>
            <a:r>
              <a:rPr lang="en-IE" dirty="0"/>
              <a:t>If the downstream line is above the upstream line it shows cooling as the phase space density has increased.</a:t>
            </a:r>
          </a:p>
          <a:p>
            <a:r>
              <a:rPr lang="en-IE" dirty="0"/>
              <a:t>The opposite is the case for heating</a:t>
            </a:r>
          </a:p>
          <a:p>
            <a:r>
              <a:rPr lang="en-IE" dirty="0"/>
              <a:t>It is highly affected by transmission losses</a:t>
            </a:r>
          </a:p>
        </p:txBody>
      </p:sp>
      <p:sp>
        <p:nvSpPr>
          <p:cNvPr id="4" name="Slide Number Placeholder 3">
            <a:extLst>
              <a:ext uri="{FF2B5EF4-FFF2-40B4-BE49-F238E27FC236}">
                <a16:creationId xmlns:a16="http://schemas.microsoft.com/office/drawing/2014/main" id="{D4F5BCFD-A361-4185-BA2B-EC9E70E97C17}"/>
              </a:ext>
            </a:extLst>
          </p:cNvPr>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1230059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02961-C644-4D2B-AF31-800CE01635FE}"/>
              </a:ext>
            </a:extLst>
          </p:cNvPr>
          <p:cNvSpPr>
            <a:spLocks noGrp="1"/>
          </p:cNvSpPr>
          <p:nvPr>
            <p:ph type="title"/>
          </p:nvPr>
        </p:nvSpPr>
        <p:spPr>
          <a:xfrm>
            <a:off x="4588154" y="329899"/>
            <a:ext cx="3015691" cy="1280890"/>
          </a:xfrm>
        </p:spPr>
        <p:txBody>
          <a:bodyPr>
            <a:normAutofit/>
          </a:bodyPr>
          <a:lstStyle/>
          <a:p>
            <a:r>
              <a:rPr lang="en-IE" sz="2000" dirty="0"/>
              <a:t>Fraction of beam above certain density</a:t>
            </a:r>
            <a:br>
              <a:rPr lang="en-IE" sz="2000" dirty="0"/>
            </a:br>
            <a:r>
              <a:rPr lang="en-IE" sz="2000" dirty="0"/>
              <a:t>for 10-140 Data beams</a:t>
            </a:r>
          </a:p>
        </p:txBody>
      </p:sp>
      <p:sp>
        <p:nvSpPr>
          <p:cNvPr id="3" name="Content Placeholder 2">
            <a:extLst>
              <a:ext uri="{FF2B5EF4-FFF2-40B4-BE49-F238E27FC236}">
                <a16:creationId xmlns:a16="http://schemas.microsoft.com/office/drawing/2014/main" id="{123449C9-3BE3-499D-9F0B-BF18AF610C92}"/>
              </a:ext>
            </a:extLst>
          </p:cNvPr>
          <p:cNvSpPr>
            <a:spLocks noGrp="1"/>
          </p:cNvSpPr>
          <p:nvPr>
            <p:ph idx="1"/>
          </p:nvPr>
        </p:nvSpPr>
        <p:spPr>
          <a:xfrm>
            <a:off x="4431323" y="1402915"/>
            <a:ext cx="3329356" cy="5326799"/>
          </a:xfrm>
        </p:spPr>
        <p:txBody>
          <a:bodyPr>
            <a:normAutofit/>
          </a:bodyPr>
          <a:lstStyle/>
          <a:p>
            <a:pPr marL="0" indent="0">
              <a:buNone/>
            </a:pPr>
            <a:r>
              <a:rPr lang="en-IE" sz="1600" dirty="0">
                <a:solidFill>
                  <a:schemeClr val="tx1"/>
                </a:solidFill>
              </a:rPr>
              <a:t>	</a:t>
            </a:r>
          </a:p>
          <a:p>
            <a:pPr marL="0" indent="0">
              <a:buNone/>
            </a:pPr>
            <a:r>
              <a:rPr lang="en-IE" sz="1600" dirty="0">
                <a:solidFill>
                  <a:schemeClr val="tx1"/>
                </a:solidFill>
              </a:rPr>
              <a:t>	Top Left: No absorber</a:t>
            </a:r>
          </a:p>
          <a:p>
            <a:pPr marL="0" indent="0">
              <a:buNone/>
            </a:pPr>
            <a:r>
              <a:rPr lang="en-IE" sz="1600" dirty="0">
                <a:solidFill>
                  <a:schemeClr val="tx1"/>
                </a:solidFill>
              </a:rPr>
              <a:t>	Top Right: Wedge</a:t>
            </a:r>
          </a:p>
          <a:p>
            <a:pPr marL="0" indent="0">
              <a:buNone/>
            </a:pPr>
            <a:r>
              <a:rPr lang="en-IE" sz="1600" dirty="0">
                <a:solidFill>
                  <a:schemeClr val="tx1"/>
                </a:solidFill>
              </a:rPr>
              <a:t>	Bottom Left: </a:t>
            </a:r>
            <a:r>
              <a:rPr lang="en-IE" sz="1600" dirty="0" err="1">
                <a:solidFill>
                  <a:schemeClr val="tx1"/>
                </a:solidFill>
              </a:rPr>
              <a:t>LiH</a:t>
            </a:r>
            <a:endParaRPr lang="en-IE" sz="1600" dirty="0">
              <a:solidFill>
                <a:schemeClr val="tx1"/>
              </a:solidFill>
            </a:endParaRPr>
          </a:p>
          <a:p>
            <a:pPr marL="0" indent="0">
              <a:buNone/>
            </a:pPr>
            <a:r>
              <a:rPr lang="en-IE" sz="1600" dirty="0">
                <a:solidFill>
                  <a:schemeClr val="tx1"/>
                </a:solidFill>
              </a:rPr>
              <a:t>	Bottom Right: LH2</a:t>
            </a:r>
          </a:p>
          <a:p>
            <a:pPr marL="0" indent="0">
              <a:buNone/>
            </a:pPr>
            <a:endParaRPr lang="en-IE" sz="1600" dirty="0">
              <a:solidFill>
                <a:srgbClr val="0070C0"/>
              </a:solidFill>
            </a:endParaRPr>
          </a:p>
          <a:p>
            <a:pPr marL="0" indent="0">
              <a:buNone/>
            </a:pPr>
            <a:endParaRPr lang="en-IE" sz="1600" dirty="0">
              <a:solidFill>
                <a:srgbClr val="0070C0"/>
              </a:solidFill>
            </a:endParaRPr>
          </a:p>
          <a:p>
            <a:pPr marL="0" indent="0">
              <a:buNone/>
            </a:pPr>
            <a:endParaRPr lang="en-IE" sz="1600" dirty="0">
              <a:solidFill>
                <a:srgbClr val="0070C0"/>
              </a:solidFill>
            </a:endParaRPr>
          </a:p>
          <a:p>
            <a:pPr marL="0" indent="0">
              <a:buNone/>
            </a:pPr>
            <a:r>
              <a:rPr lang="en-IE" sz="1600" dirty="0">
                <a:solidFill>
                  <a:srgbClr val="0070C0"/>
                </a:solidFill>
              </a:rPr>
              <a:t>Blue – Full Upstream Sample</a:t>
            </a:r>
          </a:p>
          <a:p>
            <a:pPr marL="0" indent="0">
              <a:buNone/>
            </a:pPr>
            <a:r>
              <a:rPr lang="en-IE" sz="1600" dirty="0">
                <a:solidFill>
                  <a:srgbClr val="FF0000"/>
                </a:solidFill>
              </a:rPr>
              <a:t>Red – Full Downstream Sample</a:t>
            </a:r>
          </a:p>
          <a:p>
            <a:pPr marL="0" indent="0">
              <a:buNone/>
            </a:pPr>
            <a:r>
              <a:rPr lang="en-IE" sz="1600" dirty="0">
                <a:solidFill>
                  <a:srgbClr val="FFC000"/>
                </a:solidFill>
              </a:rPr>
              <a:t>Orange – Upstream Sample which made it Downstream</a:t>
            </a:r>
          </a:p>
          <a:p>
            <a:pPr marL="0" indent="0">
              <a:buNone/>
            </a:pPr>
            <a:r>
              <a:rPr lang="en-IE" sz="1600" dirty="0">
                <a:solidFill>
                  <a:srgbClr val="00B050"/>
                </a:solidFill>
              </a:rPr>
              <a:t>Green – Upstream Sample which doesn’t make it downstream</a:t>
            </a:r>
          </a:p>
          <a:p>
            <a:pPr marL="0" indent="0">
              <a:buNone/>
            </a:pPr>
            <a:endParaRPr lang="en-IE" dirty="0"/>
          </a:p>
        </p:txBody>
      </p:sp>
      <p:sp>
        <p:nvSpPr>
          <p:cNvPr id="4" name="Slide Number Placeholder 3">
            <a:extLst>
              <a:ext uri="{FF2B5EF4-FFF2-40B4-BE49-F238E27FC236}">
                <a16:creationId xmlns:a16="http://schemas.microsoft.com/office/drawing/2014/main" id="{19833F38-94CF-466A-8740-C8FAD3D698C1}"/>
              </a:ext>
            </a:extLst>
          </p:cNvPr>
          <p:cNvSpPr>
            <a:spLocks noGrp="1"/>
          </p:cNvSpPr>
          <p:nvPr>
            <p:ph type="sldNum" sz="quarter" idx="12"/>
          </p:nvPr>
        </p:nvSpPr>
        <p:spPr/>
        <p:txBody>
          <a:bodyPr/>
          <a:lstStyle/>
          <a:p>
            <a:fld id="{D57F1E4F-1CFF-5643-939E-217C01CDF565}" type="slidenum">
              <a:rPr lang="en-US" smtClean="0"/>
              <a:pPr/>
              <a:t>24</a:t>
            </a:fld>
            <a:endParaRPr lang="en-US" dirty="0"/>
          </a:p>
        </p:txBody>
      </p:sp>
      <p:pic>
        <p:nvPicPr>
          <p:cNvPr id="7" name="Picture 6">
            <a:extLst>
              <a:ext uri="{FF2B5EF4-FFF2-40B4-BE49-F238E27FC236}">
                <a16:creationId xmlns:a16="http://schemas.microsoft.com/office/drawing/2014/main" id="{FF93D6E1-B5B9-49A1-A1C7-67D11660D665}"/>
              </a:ext>
            </a:extLst>
          </p:cNvPr>
          <p:cNvPicPr>
            <a:picLocks noChangeAspect="1"/>
          </p:cNvPicPr>
          <p:nvPr/>
        </p:nvPicPr>
        <p:blipFill>
          <a:blip r:embed="rId2"/>
          <a:stretch>
            <a:fillRect/>
          </a:stretch>
        </p:blipFill>
        <p:spPr>
          <a:xfrm>
            <a:off x="0" y="3454003"/>
            <a:ext cx="4431323" cy="3423048"/>
          </a:xfrm>
          <a:prstGeom prst="rect">
            <a:avLst/>
          </a:prstGeom>
        </p:spPr>
      </p:pic>
      <p:pic>
        <p:nvPicPr>
          <p:cNvPr id="8" name="Picture 7">
            <a:extLst>
              <a:ext uri="{FF2B5EF4-FFF2-40B4-BE49-F238E27FC236}">
                <a16:creationId xmlns:a16="http://schemas.microsoft.com/office/drawing/2014/main" id="{DDF0253E-859F-485A-9AC6-4EE39BDBC002}"/>
              </a:ext>
            </a:extLst>
          </p:cNvPr>
          <p:cNvPicPr>
            <a:picLocks noChangeAspect="1"/>
          </p:cNvPicPr>
          <p:nvPr/>
        </p:nvPicPr>
        <p:blipFill>
          <a:blip r:embed="rId3"/>
          <a:stretch>
            <a:fillRect/>
          </a:stretch>
        </p:blipFill>
        <p:spPr>
          <a:xfrm>
            <a:off x="7603846" y="3275711"/>
            <a:ext cx="4588153" cy="3582288"/>
          </a:xfrm>
          <a:prstGeom prst="rect">
            <a:avLst/>
          </a:prstGeom>
        </p:spPr>
      </p:pic>
      <p:pic>
        <p:nvPicPr>
          <p:cNvPr id="5" name="Picture 4">
            <a:extLst>
              <a:ext uri="{FF2B5EF4-FFF2-40B4-BE49-F238E27FC236}">
                <a16:creationId xmlns:a16="http://schemas.microsoft.com/office/drawing/2014/main" id="{80FC03F2-9090-4BEA-AFF6-3992D355D226}"/>
              </a:ext>
            </a:extLst>
          </p:cNvPr>
          <p:cNvPicPr>
            <a:picLocks noChangeAspect="1"/>
          </p:cNvPicPr>
          <p:nvPr/>
        </p:nvPicPr>
        <p:blipFill>
          <a:blip r:embed="rId4"/>
          <a:stretch>
            <a:fillRect/>
          </a:stretch>
        </p:blipFill>
        <p:spPr>
          <a:xfrm>
            <a:off x="7603846" y="-1"/>
            <a:ext cx="4588153" cy="3454003"/>
          </a:xfrm>
          <a:prstGeom prst="rect">
            <a:avLst/>
          </a:prstGeom>
        </p:spPr>
      </p:pic>
      <p:pic>
        <p:nvPicPr>
          <p:cNvPr id="6" name="Picture 5">
            <a:extLst>
              <a:ext uri="{FF2B5EF4-FFF2-40B4-BE49-F238E27FC236}">
                <a16:creationId xmlns:a16="http://schemas.microsoft.com/office/drawing/2014/main" id="{B3E12146-F846-4D96-A361-8829DF07526F}"/>
              </a:ext>
            </a:extLst>
          </p:cNvPr>
          <p:cNvPicPr>
            <a:picLocks noChangeAspect="1"/>
          </p:cNvPicPr>
          <p:nvPr/>
        </p:nvPicPr>
        <p:blipFill>
          <a:blip r:embed="rId5"/>
          <a:stretch>
            <a:fillRect/>
          </a:stretch>
        </p:blipFill>
        <p:spPr>
          <a:xfrm>
            <a:off x="1" y="1"/>
            <a:ext cx="4431322" cy="3456940"/>
          </a:xfrm>
          <a:prstGeom prst="rect">
            <a:avLst/>
          </a:prstGeom>
        </p:spPr>
      </p:pic>
      <p:sp>
        <p:nvSpPr>
          <p:cNvPr id="10" name="TextBox 9">
            <a:extLst>
              <a:ext uri="{FF2B5EF4-FFF2-40B4-BE49-F238E27FC236}">
                <a16:creationId xmlns:a16="http://schemas.microsoft.com/office/drawing/2014/main" id="{ED0916C4-4B0E-420D-8F9E-878CB6A15A48}"/>
              </a:ext>
            </a:extLst>
          </p:cNvPr>
          <p:cNvSpPr txBox="1"/>
          <p:nvPr/>
        </p:nvSpPr>
        <p:spPr>
          <a:xfrm>
            <a:off x="2121146" y="3300113"/>
            <a:ext cx="1447832" cy="307777"/>
          </a:xfrm>
          <a:prstGeom prst="rect">
            <a:avLst/>
          </a:prstGeom>
          <a:noFill/>
        </p:spPr>
        <p:txBody>
          <a:bodyPr wrap="none" rtlCol="0">
            <a:spAutoFit/>
          </a:bodyPr>
          <a:lstStyle/>
          <a:p>
            <a:r>
              <a:rPr lang="en-IE" sz="1400" dirty="0"/>
              <a:t>Beam Fraction</a:t>
            </a:r>
          </a:p>
        </p:txBody>
      </p:sp>
      <p:sp>
        <p:nvSpPr>
          <p:cNvPr id="11" name="TextBox 10">
            <a:extLst>
              <a:ext uri="{FF2B5EF4-FFF2-40B4-BE49-F238E27FC236}">
                <a16:creationId xmlns:a16="http://schemas.microsoft.com/office/drawing/2014/main" id="{DB9B253F-413B-46EB-BD9A-8D949E337447}"/>
              </a:ext>
            </a:extLst>
          </p:cNvPr>
          <p:cNvSpPr txBox="1"/>
          <p:nvPr/>
        </p:nvSpPr>
        <p:spPr>
          <a:xfrm>
            <a:off x="9471904" y="3309456"/>
            <a:ext cx="1447832" cy="307777"/>
          </a:xfrm>
          <a:prstGeom prst="rect">
            <a:avLst/>
          </a:prstGeom>
          <a:noFill/>
        </p:spPr>
        <p:txBody>
          <a:bodyPr wrap="none" rtlCol="0">
            <a:spAutoFit/>
          </a:bodyPr>
          <a:lstStyle/>
          <a:p>
            <a:r>
              <a:rPr lang="en-IE" sz="1400" dirty="0"/>
              <a:t>Beam Fraction</a:t>
            </a:r>
          </a:p>
        </p:txBody>
      </p:sp>
      <p:pic>
        <p:nvPicPr>
          <p:cNvPr id="12" name="Picture 11">
            <a:extLst>
              <a:ext uri="{FF2B5EF4-FFF2-40B4-BE49-F238E27FC236}">
                <a16:creationId xmlns:a16="http://schemas.microsoft.com/office/drawing/2014/main" id="{3DFFF0E8-E41C-4B39-813C-7F7248D5ACC1}"/>
              </a:ext>
            </a:extLst>
          </p:cNvPr>
          <p:cNvPicPr>
            <a:picLocks noChangeAspect="1"/>
          </p:cNvPicPr>
          <p:nvPr/>
        </p:nvPicPr>
        <p:blipFill>
          <a:blip r:embed="rId6"/>
          <a:stretch>
            <a:fillRect/>
          </a:stretch>
        </p:blipFill>
        <p:spPr>
          <a:xfrm>
            <a:off x="4119034" y="168704"/>
            <a:ext cx="303391" cy="1921476"/>
          </a:xfrm>
          <a:prstGeom prst="rect">
            <a:avLst/>
          </a:prstGeom>
        </p:spPr>
      </p:pic>
      <p:pic>
        <p:nvPicPr>
          <p:cNvPr id="13" name="Picture 12">
            <a:extLst>
              <a:ext uri="{FF2B5EF4-FFF2-40B4-BE49-F238E27FC236}">
                <a16:creationId xmlns:a16="http://schemas.microsoft.com/office/drawing/2014/main" id="{69EF7F1E-E9D6-4061-AEA2-D9F6BC6EEACA}"/>
              </a:ext>
            </a:extLst>
          </p:cNvPr>
          <p:cNvPicPr>
            <a:picLocks noChangeAspect="1"/>
          </p:cNvPicPr>
          <p:nvPr/>
        </p:nvPicPr>
        <p:blipFill>
          <a:blip r:embed="rId6"/>
          <a:stretch>
            <a:fillRect/>
          </a:stretch>
        </p:blipFill>
        <p:spPr>
          <a:xfrm>
            <a:off x="11869563" y="36672"/>
            <a:ext cx="303391" cy="1921476"/>
          </a:xfrm>
          <a:prstGeom prst="rect">
            <a:avLst/>
          </a:prstGeom>
        </p:spPr>
      </p:pic>
      <p:pic>
        <p:nvPicPr>
          <p:cNvPr id="14" name="Picture 13">
            <a:extLst>
              <a:ext uri="{FF2B5EF4-FFF2-40B4-BE49-F238E27FC236}">
                <a16:creationId xmlns:a16="http://schemas.microsoft.com/office/drawing/2014/main" id="{94D8BB3E-EDBE-40B8-B337-25F55E132B33}"/>
              </a:ext>
            </a:extLst>
          </p:cNvPr>
          <p:cNvPicPr>
            <a:picLocks noChangeAspect="1"/>
          </p:cNvPicPr>
          <p:nvPr/>
        </p:nvPicPr>
        <p:blipFill>
          <a:blip r:embed="rId6"/>
          <a:stretch>
            <a:fillRect/>
          </a:stretch>
        </p:blipFill>
        <p:spPr>
          <a:xfrm>
            <a:off x="4099989" y="3617233"/>
            <a:ext cx="303391" cy="1921476"/>
          </a:xfrm>
          <a:prstGeom prst="rect">
            <a:avLst/>
          </a:prstGeom>
        </p:spPr>
      </p:pic>
      <p:pic>
        <p:nvPicPr>
          <p:cNvPr id="15" name="Picture 14">
            <a:extLst>
              <a:ext uri="{FF2B5EF4-FFF2-40B4-BE49-F238E27FC236}">
                <a16:creationId xmlns:a16="http://schemas.microsoft.com/office/drawing/2014/main" id="{231D915E-BBAD-4C2C-9935-54118CA0D4CE}"/>
              </a:ext>
            </a:extLst>
          </p:cNvPr>
          <p:cNvPicPr>
            <a:picLocks noChangeAspect="1"/>
          </p:cNvPicPr>
          <p:nvPr/>
        </p:nvPicPr>
        <p:blipFill>
          <a:blip r:embed="rId6"/>
          <a:stretch>
            <a:fillRect/>
          </a:stretch>
        </p:blipFill>
        <p:spPr>
          <a:xfrm>
            <a:off x="11869562" y="3463344"/>
            <a:ext cx="303391" cy="1921476"/>
          </a:xfrm>
          <a:prstGeom prst="rect">
            <a:avLst/>
          </a:prstGeom>
        </p:spPr>
      </p:pic>
    </p:spTree>
    <p:extLst>
      <p:ext uri="{BB962C8B-B14F-4D97-AF65-F5344CB8AC3E}">
        <p14:creationId xmlns:p14="http://schemas.microsoft.com/office/powerpoint/2010/main" val="7750234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1401E-01B1-4596-8DA4-9D9F19E48F5D}"/>
              </a:ext>
            </a:extLst>
          </p:cNvPr>
          <p:cNvSpPr>
            <a:spLocks noGrp="1"/>
          </p:cNvSpPr>
          <p:nvPr>
            <p:ph type="title"/>
          </p:nvPr>
        </p:nvSpPr>
        <p:spPr/>
        <p:txBody>
          <a:bodyPr/>
          <a:lstStyle/>
          <a:p>
            <a:r>
              <a:rPr lang="en-IE" dirty="0"/>
              <a:t>Biased Cooling</a:t>
            </a:r>
          </a:p>
        </p:txBody>
      </p:sp>
      <p:sp>
        <p:nvSpPr>
          <p:cNvPr id="3" name="Content Placeholder 2">
            <a:extLst>
              <a:ext uri="{FF2B5EF4-FFF2-40B4-BE49-F238E27FC236}">
                <a16:creationId xmlns:a16="http://schemas.microsoft.com/office/drawing/2014/main" id="{C186F11B-4879-4BB0-A183-E2AD434E604E}"/>
              </a:ext>
            </a:extLst>
          </p:cNvPr>
          <p:cNvSpPr>
            <a:spLocks noGrp="1"/>
          </p:cNvSpPr>
          <p:nvPr>
            <p:ph idx="1"/>
          </p:nvPr>
        </p:nvSpPr>
        <p:spPr/>
        <p:txBody>
          <a:bodyPr/>
          <a:lstStyle/>
          <a:p>
            <a:r>
              <a:rPr lang="en-IE" dirty="0"/>
              <a:t>Another way to show cooling is to take the ratio of the fraction of the upstream sample which makes it downstream to the downstream sample. This should remain constant across the whole fraction of the beam for the symmetric absorber cases. For the wedge the ratio will be proportional to the thickness traversed</a:t>
            </a:r>
          </a:p>
          <a:p>
            <a:r>
              <a:rPr lang="en-IE" dirty="0"/>
              <a:t>It is biased however as it does not contain the full beam</a:t>
            </a:r>
          </a:p>
          <a:p>
            <a:r>
              <a:rPr lang="en-IE" dirty="0"/>
              <a:t>Particles are eliminated by the absorber, and some particles make it downstream because of the absorber</a:t>
            </a:r>
          </a:p>
          <a:p>
            <a:endParaRPr lang="en-IE" dirty="0"/>
          </a:p>
        </p:txBody>
      </p:sp>
      <p:sp>
        <p:nvSpPr>
          <p:cNvPr id="4" name="Slide Number Placeholder 3">
            <a:extLst>
              <a:ext uri="{FF2B5EF4-FFF2-40B4-BE49-F238E27FC236}">
                <a16:creationId xmlns:a16="http://schemas.microsoft.com/office/drawing/2014/main" id="{324ED1D8-C165-4B18-AE2B-51252EC5E5B0}"/>
              </a:ext>
            </a:extLst>
          </p:cNvPr>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29565555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A838B-C022-43D0-8DA8-08398686B127}"/>
              </a:ext>
            </a:extLst>
          </p:cNvPr>
          <p:cNvSpPr>
            <a:spLocks noGrp="1"/>
          </p:cNvSpPr>
          <p:nvPr>
            <p:ph type="title"/>
          </p:nvPr>
        </p:nvSpPr>
        <p:spPr>
          <a:xfrm>
            <a:off x="4703458" y="147336"/>
            <a:ext cx="2900590" cy="1592087"/>
          </a:xfrm>
        </p:spPr>
        <p:txBody>
          <a:bodyPr>
            <a:noAutofit/>
          </a:bodyPr>
          <a:lstStyle/>
          <a:p>
            <a:r>
              <a:rPr lang="en-IE" sz="2000" dirty="0"/>
              <a:t>Ratio of the Downstream density to the Upstream density which makes it downstream</a:t>
            </a:r>
            <a:br>
              <a:rPr lang="en-IE" sz="2000" dirty="0"/>
            </a:br>
            <a:r>
              <a:rPr lang="en-IE" sz="2000" dirty="0"/>
              <a:t>10-140 Data</a:t>
            </a:r>
          </a:p>
        </p:txBody>
      </p:sp>
      <p:sp>
        <p:nvSpPr>
          <p:cNvPr id="3" name="Content Placeholder 2">
            <a:extLst>
              <a:ext uri="{FF2B5EF4-FFF2-40B4-BE49-F238E27FC236}">
                <a16:creationId xmlns:a16="http://schemas.microsoft.com/office/drawing/2014/main" id="{5A7AE964-20A5-436F-A0B1-3595FAC3C542}"/>
              </a:ext>
            </a:extLst>
          </p:cNvPr>
          <p:cNvSpPr>
            <a:spLocks noGrp="1"/>
          </p:cNvSpPr>
          <p:nvPr>
            <p:ph idx="1"/>
          </p:nvPr>
        </p:nvSpPr>
        <p:spPr>
          <a:xfrm>
            <a:off x="4412659" y="2247744"/>
            <a:ext cx="2900590" cy="1857928"/>
          </a:xfrm>
        </p:spPr>
        <p:txBody>
          <a:bodyPr/>
          <a:lstStyle/>
          <a:p>
            <a:pPr marL="0" indent="0">
              <a:buNone/>
            </a:pPr>
            <a:r>
              <a:rPr lang="en-IE" dirty="0">
                <a:solidFill>
                  <a:schemeClr val="tx1"/>
                </a:solidFill>
              </a:rPr>
              <a:t>	</a:t>
            </a:r>
            <a:r>
              <a:rPr lang="en-IE" sz="1600" dirty="0">
                <a:solidFill>
                  <a:schemeClr val="tx1"/>
                </a:solidFill>
              </a:rPr>
              <a:t>Top Left: No absorber</a:t>
            </a:r>
          </a:p>
          <a:p>
            <a:pPr marL="0" indent="0">
              <a:buNone/>
            </a:pPr>
            <a:r>
              <a:rPr lang="en-IE" sz="1600" dirty="0">
                <a:solidFill>
                  <a:schemeClr val="tx1"/>
                </a:solidFill>
              </a:rPr>
              <a:t>	Top Right: Wedge</a:t>
            </a:r>
          </a:p>
          <a:p>
            <a:pPr marL="0" indent="0">
              <a:buNone/>
            </a:pPr>
            <a:r>
              <a:rPr lang="en-IE" sz="1600" dirty="0">
                <a:solidFill>
                  <a:schemeClr val="tx1"/>
                </a:solidFill>
              </a:rPr>
              <a:t>	Bottom Left: </a:t>
            </a:r>
            <a:r>
              <a:rPr lang="en-IE" sz="1600" dirty="0" err="1">
                <a:solidFill>
                  <a:schemeClr val="tx1"/>
                </a:solidFill>
              </a:rPr>
              <a:t>LiH</a:t>
            </a:r>
            <a:endParaRPr lang="en-IE" sz="1600" dirty="0">
              <a:solidFill>
                <a:schemeClr val="tx1"/>
              </a:solidFill>
            </a:endParaRPr>
          </a:p>
          <a:p>
            <a:pPr marL="0" indent="0">
              <a:buNone/>
            </a:pPr>
            <a:r>
              <a:rPr lang="en-IE" sz="1600" dirty="0">
                <a:solidFill>
                  <a:schemeClr val="tx1"/>
                </a:solidFill>
              </a:rPr>
              <a:t>	Bottom Right: LH2</a:t>
            </a:r>
          </a:p>
          <a:p>
            <a:endParaRPr lang="en-IE" dirty="0"/>
          </a:p>
        </p:txBody>
      </p:sp>
      <p:sp>
        <p:nvSpPr>
          <p:cNvPr id="4" name="Slide Number Placeholder 3">
            <a:extLst>
              <a:ext uri="{FF2B5EF4-FFF2-40B4-BE49-F238E27FC236}">
                <a16:creationId xmlns:a16="http://schemas.microsoft.com/office/drawing/2014/main" id="{B1744EC2-7DE6-4003-BA4F-5C6A3C7D817C}"/>
              </a:ext>
            </a:extLst>
          </p:cNvPr>
          <p:cNvSpPr>
            <a:spLocks noGrp="1"/>
          </p:cNvSpPr>
          <p:nvPr>
            <p:ph type="sldNum" sz="quarter" idx="12"/>
          </p:nvPr>
        </p:nvSpPr>
        <p:spPr/>
        <p:txBody>
          <a:bodyPr/>
          <a:lstStyle/>
          <a:p>
            <a:fld id="{D57F1E4F-1CFF-5643-939E-217C01CDF565}" type="slidenum">
              <a:rPr lang="en-US" smtClean="0"/>
              <a:pPr/>
              <a:t>26</a:t>
            </a:fld>
            <a:endParaRPr lang="en-US" dirty="0"/>
          </a:p>
        </p:txBody>
      </p:sp>
      <p:pic>
        <p:nvPicPr>
          <p:cNvPr id="6" name="Picture 5">
            <a:extLst>
              <a:ext uri="{FF2B5EF4-FFF2-40B4-BE49-F238E27FC236}">
                <a16:creationId xmlns:a16="http://schemas.microsoft.com/office/drawing/2014/main" id="{DE17E820-D70A-41C5-815F-76FEDFC9A601}"/>
              </a:ext>
            </a:extLst>
          </p:cNvPr>
          <p:cNvPicPr>
            <a:picLocks noChangeAspect="1"/>
          </p:cNvPicPr>
          <p:nvPr/>
        </p:nvPicPr>
        <p:blipFill>
          <a:blip r:embed="rId2"/>
          <a:stretch>
            <a:fillRect/>
          </a:stretch>
        </p:blipFill>
        <p:spPr>
          <a:xfrm>
            <a:off x="0" y="-4763"/>
            <a:ext cx="4659502" cy="3429184"/>
          </a:xfrm>
          <a:prstGeom prst="rect">
            <a:avLst/>
          </a:prstGeom>
        </p:spPr>
      </p:pic>
      <p:pic>
        <p:nvPicPr>
          <p:cNvPr id="7" name="Picture 6">
            <a:extLst>
              <a:ext uri="{FF2B5EF4-FFF2-40B4-BE49-F238E27FC236}">
                <a16:creationId xmlns:a16="http://schemas.microsoft.com/office/drawing/2014/main" id="{09F63E8F-1C79-47B4-B3B9-B0B25DE5AD3D}"/>
              </a:ext>
            </a:extLst>
          </p:cNvPr>
          <p:cNvPicPr>
            <a:picLocks noChangeAspect="1"/>
          </p:cNvPicPr>
          <p:nvPr/>
        </p:nvPicPr>
        <p:blipFill>
          <a:blip r:embed="rId3"/>
          <a:stretch>
            <a:fillRect/>
          </a:stretch>
        </p:blipFill>
        <p:spPr>
          <a:xfrm>
            <a:off x="1" y="3428815"/>
            <a:ext cx="4615543" cy="3429184"/>
          </a:xfrm>
          <a:prstGeom prst="rect">
            <a:avLst/>
          </a:prstGeom>
        </p:spPr>
      </p:pic>
      <p:pic>
        <p:nvPicPr>
          <p:cNvPr id="8" name="Picture 7">
            <a:extLst>
              <a:ext uri="{FF2B5EF4-FFF2-40B4-BE49-F238E27FC236}">
                <a16:creationId xmlns:a16="http://schemas.microsoft.com/office/drawing/2014/main" id="{02DE3565-F2D1-4443-92CA-F671CF963696}"/>
              </a:ext>
            </a:extLst>
          </p:cNvPr>
          <p:cNvPicPr>
            <a:picLocks noChangeAspect="1"/>
          </p:cNvPicPr>
          <p:nvPr/>
        </p:nvPicPr>
        <p:blipFill>
          <a:blip r:embed="rId4"/>
          <a:stretch>
            <a:fillRect/>
          </a:stretch>
        </p:blipFill>
        <p:spPr>
          <a:xfrm>
            <a:off x="7576458" y="3409319"/>
            <a:ext cx="4615543" cy="3468176"/>
          </a:xfrm>
          <a:prstGeom prst="rect">
            <a:avLst/>
          </a:prstGeom>
        </p:spPr>
      </p:pic>
      <p:pic>
        <p:nvPicPr>
          <p:cNvPr id="5" name="Picture 4">
            <a:extLst>
              <a:ext uri="{FF2B5EF4-FFF2-40B4-BE49-F238E27FC236}">
                <a16:creationId xmlns:a16="http://schemas.microsoft.com/office/drawing/2014/main" id="{8B544D5F-918D-4A1B-8D49-EA839805D9D4}"/>
              </a:ext>
            </a:extLst>
          </p:cNvPr>
          <p:cNvPicPr>
            <a:picLocks noChangeAspect="1"/>
          </p:cNvPicPr>
          <p:nvPr/>
        </p:nvPicPr>
        <p:blipFill>
          <a:blip r:embed="rId5"/>
          <a:stretch>
            <a:fillRect/>
          </a:stretch>
        </p:blipFill>
        <p:spPr>
          <a:xfrm>
            <a:off x="7560090" y="-4763"/>
            <a:ext cx="4631910" cy="3465291"/>
          </a:xfrm>
          <a:prstGeom prst="rect">
            <a:avLst/>
          </a:prstGeom>
        </p:spPr>
      </p:pic>
      <p:sp>
        <p:nvSpPr>
          <p:cNvPr id="9" name="TextBox 8">
            <a:extLst>
              <a:ext uri="{FF2B5EF4-FFF2-40B4-BE49-F238E27FC236}">
                <a16:creationId xmlns:a16="http://schemas.microsoft.com/office/drawing/2014/main" id="{B209A7B4-C51F-420E-8DCF-BD080F6DBB7C}"/>
              </a:ext>
            </a:extLst>
          </p:cNvPr>
          <p:cNvSpPr txBox="1"/>
          <p:nvPr/>
        </p:nvSpPr>
        <p:spPr>
          <a:xfrm>
            <a:off x="4615543" y="3927248"/>
            <a:ext cx="2988505" cy="3354765"/>
          </a:xfrm>
          <a:prstGeom prst="rect">
            <a:avLst/>
          </a:prstGeom>
          <a:noFill/>
        </p:spPr>
        <p:txBody>
          <a:bodyPr wrap="square" rtlCol="0">
            <a:spAutoFit/>
          </a:bodyPr>
          <a:lstStyle/>
          <a:p>
            <a:r>
              <a:rPr lang="en-IE" sz="1600" dirty="0"/>
              <a:t>Ratio above one indicates heating while a ratio below one indicates cooling.</a:t>
            </a:r>
          </a:p>
          <a:p>
            <a:endParaRPr lang="en-IE" sz="1600" dirty="0"/>
          </a:p>
          <a:p>
            <a:r>
              <a:rPr lang="en-IE" sz="1600" dirty="0"/>
              <a:t>Transmission limits the beam to approximately 60% of the full upstream sample.</a:t>
            </a:r>
          </a:p>
          <a:p>
            <a:endParaRPr lang="en-IE" sz="1600" dirty="0"/>
          </a:p>
          <a:p>
            <a:r>
              <a:rPr lang="en-IE" sz="1600" dirty="0"/>
              <a:t>The min and max are limited by low sample size and scraping respectively</a:t>
            </a:r>
          </a:p>
          <a:p>
            <a:endParaRPr lang="en-IE" dirty="0"/>
          </a:p>
          <a:p>
            <a:endParaRPr lang="en-IE" dirty="0"/>
          </a:p>
        </p:txBody>
      </p:sp>
      <p:sp>
        <p:nvSpPr>
          <p:cNvPr id="10" name="TextBox 9">
            <a:extLst>
              <a:ext uri="{FF2B5EF4-FFF2-40B4-BE49-F238E27FC236}">
                <a16:creationId xmlns:a16="http://schemas.microsoft.com/office/drawing/2014/main" id="{AC662ABB-A856-4D5B-93C6-D124611378B4}"/>
              </a:ext>
            </a:extLst>
          </p:cNvPr>
          <p:cNvSpPr txBox="1"/>
          <p:nvPr/>
        </p:nvSpPr>
        <p:spPr>
          <a:xfrm>
            <a:off x="2121146" y="3300113"/>
            <a:ext cx="1447832" cy="307777"/>
          </a:xfrm>
          <a:prstGeom prst="rect">
            <a:avLst/>
          </a:prstGeom>
          <a:noFill/>
        </p:spPr>
        <p:txBody>
          <a:bodyPr wrap="none" rtlCol="0">
            <a:spAutoFit/>
          </a:bodyPr>
          <a:lstStyle/>
          <a:p>
            <a:r>
              <a:rPr lang="en-IE" sz="1400" dirty="0"/>
              <a:t>Beam Fraction</a:t>
            </a:r>
          </a:p>
        </p:txBody>
      </p:sp>
      <p:sp>
        <p:nvSpPr>
          <p:cNvPr id="11" name="TextBox 10">
            <a:extLst>
              <a:ext uri="{FF2B5EF4-FFF2-40B4-BE49-F238E27FC236}">
                <a16:creationId xmlns:a16="http://schemas.microsoft.com/office/drawing/2014/main" id="{0FA448F3-A2CE-47E2-953F-3D02C974E123}"/>
              </a:ext>
            </a:extLst>
          </p:cNvPr>
          <p:cNvSpPr txBox="1"/>
          <p:nvPr/>
        </p:nvSpPr>
        <p:spPr>
          <a:xfrm>
            <a:off x="9458053" y="3300112"/>
            <a:ext cx="1447832" cy="307777"/>
          </a:xfrm>
          <a:prstGeom prst="rect">
            <a:avLst/>
          </a:prstGeom>
          <a:noFill/>
        </p:spPr>
        <p:txBody>
          <a:bodyPr wrap="none" rtlCol="0">
            <a:spAutoFit/>
          </a:bodyPr>
          <a:lstStyle/>
          <a:p>
            <a:r>
              <a:rPr lang="en-IE" sz="1400" dirty="0"/>
              <a:t>Beam Fraction</a:t>
            </a:r>
          </a:p>
        </p:txBody>
      </p:sp>
      <p:pic>
        <p:nvPicPr>
          <p:cNvPr id="12" name="Picture 11">
            <a:extLst>
              <a:ext uri="{FF2B5EF4-FFF2-40B4-BE49-F238E27FC236}">
                <a16:creationId xmlns:a16="http://schemas.microsoft.com/office/drawing/2014/main" id="{03C8C4CB-22BC-4904-8BAB-1643F104817C}"/>
              </a:ext>
            </a:extLst>
          </p:cNvPr>
          <p:cNvPicPr>
            <a:picLocks noChangeAspect="1"/>
          </p:cNvPicPr>
          <p:nvPr/>
        </p:nvPicPr>
        <p:blipFill>
          <a:blip r:embed="rId6"/>
          <a:stretch>
            <a:fillRect/>
          </a:stretch>
        </p:blipFill>
        <p:spPr>
          <a:xfrm>
            <a:off x="373540" y="0"/>
            <a:ext cx="316543" cy="712222"/>
          </a:xfrm>
          <a:prstGeom prst="rect">
            <a:avLst/>
          </a:prstGeom>
        </p:spPr>
      </p:pic>
      <p:pic>
        <p:nvPicPr>
          <p:cNvPr id="13" name="Picture 12">
            <a:extLst>
              <a:ext uri="{FF2B5EF4-FFF2-40B4-BE49-F238E27FC236}">
                <a16:creationId xmlns:a16="http://schemas.microsoft.com/office/drawing/2014/main" id="{BB617281-7850-4B5A-ABAE-13F6A556FE1E}"/>
              </a:ext>
            </a:extLst>
          </p:cNvPr>
          <p:cNvPicPr>
            <a:picLocks noChangeAspect="1"/>
          </p:cNvPicPr>
          <p:nvPr/>
        </p:nvPicPr>
        <p:blipFill>
          <a:blip r:embed="rId6"/>
          <a:stretch>
            <a:fillRect/>
          </a:stretch>
        </p:blipFill>
        <p:spPr>
          <a:xfrm>
            <a:off x="8003979" y="0"/>
            <a:ext cx="316543" cy="712222"/>
          </a:xfrm>
          <a:prstGeom prst="rect">
            <a:avLst/>
          </a:prstGeom>
        </p:spPr>
      </p:pic>
      <p:pic>
        <p:nvPicPr>
          <p:cNvPr id="14" name="Picture 13">
            <a:extLst>
              <a:ext uri="{FF2B5EF4-FFF2-40B4-BE49-F238E27FC236}">
                <a16:creationId xmlns:a16="http://schemas.microsoft.com/office/drawing/2014/main" id="{9BE7E825-7859-4290-B92B-B7D8616FCBD8}"/>
              </a:ext>
            </a:extLst>
          </p:cNvPr>
          <p:cNvPicPr>
            <a:picLocks noChangeAspect="1"/>
          </p:cNvPicPr>
          <p:nvPr/>
        </p:nvPicPr>
        <p:blipFill>
          <a:blip r:embed="rId6"/>
          <a:stretch>
            <a:fillRect/>
          </a:stretch>
        </p:blipFill>
        <p:spPr>
          <a:xfrm>
            <a:off x="373540" y="3424421"/>
            <a:ext cx="316543" cy="712222"/>
          </a:xfrm>
          <a:prstGeom prst="rect">
            <a:avLst/>
          </a:prstGeom>
        </p:spPr>
      </p:pic>
      <p:pic>
        <p:nvPicPr>
          <p:cNvPr id="15" name="Picture 14">
            <a:extLst>
              <a:ext uri="{FF2B5EF4-FFF2-40B4-BE49-F238E27FC236}">
                <a16:creationId xmlns:a16="http://schemas.microsoft.com/office/drawing/2014/main" id="{EE74D8F2-69C5-45FF-B3C1-4204E68EC76F}"/>
              </a:ext>
            </a:extLst>
          </p:cNvPr>
          <p:cNvPicPr>
            <a:picLocks noChangeAspect="1"/>
          </p:cNvPicPr>
          <p:nvPr/>
        </p:nvPicPr>
        <p:blipFill>
          <a:blip r:embed="rId6"/>
          <a:stretch>
            <a:fillRect/>
          </a:stretch>
        </p:blipFill>
        <p:spPr>
          <a:xfrm>
            <a:off x="8013665" y="3409319"/>
            <a:ext cx="316543" cy="712222"/>
          </a:xfrm>
          <a:prstGeom prst="rect">
            <a:avLst/>
          </a:prstGeom>
        </p:spPr>
      </p:pic>
    </p:spTree>
    <p:extLst>
      <p:ext uri="{BB962C8B-B14F-4D97-AF65-F5344CB8AC3E}">
        <p14:creationId xmlns:p14="http://schemas.microsoft.com/office/powerpoint/2010/main" val="28214666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D0D3B-E338-433B-A92E-6320113E9236}"/>
              </a:ext>
            </a:extLst>
          </p:cNvPr>
          <p:cNvSpPr>
            <a:spLocks noGrp="1"/>
          </p:cNvSpPr>
          <p:nvPr>
            <p:ph type="title"/>
          </p:nvPr>
        </p:nvSpPr>
        <p:spPr/>
        <p:txBody>
          <a:bodyPr/>
          <a:lstStyle/>
          <a:p>
            <a:r>
              <a:rPr lang="en-IE" dirty="0"/>
              <a:t>Amplitude</a:t>
            </a:r>
          </a:p>
        </p:txBody>
      </p:sp>
      <p:sp>
        <p:nvSpPr>
          <p:cNvPr id="3" name="Content Placeholder 2">
            <a:extLst>
              <a:ext uri="{FF2B5EF4-FFF2-40B4-BE49-F238E27FC236}">
                <a16:creationId xmlns:a16="http://schemas.microsoft.com/office/drawing/2014/main" id="{D2A4F60A-A136-4C86-858D-1CB64DCA745F}"/>
              </a:ext>
            </a:extLst>
          </p:cNvPr>
          <p:cNvSpPr>
            <a:spLocks noGrp="1"/>
          </p:cNvSpPr>
          <p:nvPr>
            <p:ph idx="1"/>
          </p:nvPr>
        </p:nvSpPr>
        <p:spPr/>
        <p:txBody>
          <a:bodyPr/>
          <a:lstStyle/>
          <a:p>
            <a:r>
              <a:rPr lang="en-IE" dirty="0"/>
              <a:t>Seen particles lost at core of beam for Phase-Space Density</a:t>
            </a:r>
          </a:p>
          <a:p>
            <a:r>
              <a:rPr lang="en-IE" dirty="0"/>
              <a:t>Will show particles at core of beam are also lost for Amplitude</a:t>
            </a:r>
          </a:p>
          <a:p>
            <a:endParaRPr lang="en-IE" dirty="0"/>
          </a:p>
          <a:p>
            <a:r>
              <a:rPr lang="en-IE" dirty="0"/>
              <a:t>What to expect:</a:t>
            </a:r>
          </a:p>
          <a:p>
            <a:r>
              <a:rPr lang="en-IE" dirty="0"/>
              <a:t>MICE beam is approximately Gaussian</a:t>
            </a:r>
          </a:p>
          <a:p>
            <a:r>
              <a:rPr lang="en-IE" dirty="0"/>
              <a:t>Amplitude distribution should follow Chi-squared distribution with number of degrees of freedom equal to the number of dimensions</a:t>
            </a:r>
          </a:p>
        </p:txBody>
      </p:sp>
      <p:sp>
        <p:nvSpPr>
          <p:cNvPr id="4" name="Slide Number Placeholder 3">
            <a:extLst>
              <a:ext uri="{FF2B5EF4-FFF2-40B4-BE49-F238E27FC236}">
                <a16:creationId xmlns:a16="http://schemas.microsoft.com/office/drawing/2014/main" id="{FA487EB5-F240-4AE7-AA13-85F00D6050B8}"/>
              </a:ext>
            </a:extLst>
          </p:cNvPr>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6639008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9F729-74AF-45BA-A3B6-A4983E2EF9CF}"/>
              </a:ext>
            </a:extLst>
          </p:cNvPr>
          <p:cNvSpPr>
            <a:spLocks noGrp="1"/>
          </p:cNvSpPr>
          <p:nvPr>
            <p:ph type="title"/>
          </p:nvPr>
        </p:nvSpPr>
        <p:spPr>
          <a:xfrm>
            <a:off x="1448986" y="433611"/>
            <a:ext cx="2177208" cy="1280890"/>
          </a:xfrm>
        </p:spPr>
        <p:txBody>
          <a:bodyPr>
            <a:normAutofit/>
          </a:bodyPr>
          <a:lstStyle/>
          <a:p>
            <a:r>
              <a:rPr lang="en-IE" sz="2800" dirty="0"/>
              <a:t>Transverse Amplitude</a:t>
            </a:r>
          </a:p>
        </p:txBody>
      </p:sp>
      <p:sp>
        <p:nvSpPr>
          <p:cNvPr id="3" name="Content Placeholder 2">
            <a:extLst>
              <a:ext uri="{FF2B5EF4-FFF2-40B4-BE49-F238E27FC236}">
                <a16:creationId xmlns:a16="http://schemas.microsoft.com/office/drawing/2014/main" id="{AEE70F5E-90E7-441D-BA3F-235980A30D65}"/>
              </a:ext>
            </a:extLst>
          </p:cNvPr>
          <p:cNvSpPr>
            <a:spLocks noGrp="1"/>
          </p:cNvSpPr>
          <p:nvPr>
            <p:ph idx="1"/>
          </p:nvPr>
        </p:nvSpPr>
        <p:spPr>
          <a:xfrm>
            <a:off x="970671" y="2082018"/>
            <a:ext cx="2518117" cy="3829204"/>
          </a:xfrm>
        </p:spPr>
        <p:txBody>
          <a:bodyPr/>
          <a:lstStyle/>
          <a:p>
            <a:r>
              <a:rPr lang="en-IE" dirty="0"/>
              <a:t>TOF2 requirement results in more particles being lost</a:t>
            </a:r>
          </a:p>
          <a:p>
            <a:r>
              <a:rPr lang="en-IE" dirty="0"/>
              <a:t>Particles at beam core are also lost</a:t>
            </a:r>
          </a:p>
          <a:p>
            <a:pPr marL="0" indent="0">
              <a:buNone/>
            </a:pPr>
            <a:endParaRPr lang="en-IE" dirty="0"/>
          </a:p>
        </p:txBody>
      </p:sp>
      <p:sp>
        <p:nvSpPr>
          <p:cNvPr id="4" name="Slide Number Placeholder 3">
            <a:extLst>
              <a:ext uri="{FF2B5EF4-FFF2-40B4-BE49-F238E27FC236}">
                <a16:creationId xmlns:a16="http://schemas.microsoft.com/office/drawing/2014/main" id="{0919D747-6DEA-402E-AE58-9F0497B9641F}"/>
              </a:ext>
            </a:extLst>
          </p:cNvPr>
          <p:cNvSpPr>
            <a:spLocks noGrp="1"/>
          </p:cNvSpPr>
          <p:nvPr>
            <p:ph type="sldNum" sz="quarter" idx="12"/>
          </p:nvPr>
        </p:nvSpPr>
        <p:spPr/>
        <p:txBody>
          <a:bodyPr/>
          <a:lstStyle/>
          <a:p>
            <a:fld id="{D57F1E4F-1CFF-5643-939E-217C01CDF565}" type="slidenum">
              <a:rPr lang="en-US" smtClean="0"/>
              <a:pPr/>
              <a:t>28</a:t>
            </a:fld>
            <a:endParaRPr lang="en-US" dirty="0"/>
          </a:p>
        </p:txBody>
      </p:sp>
      <p:pic>
        <p:nvPicPr>
          <p:cNvPr id="6" name="Picture 5">
            <a:extLst>
              <a:ext uri="{FF2B5EF4-FFF2-40B4-BE49-F238E27FC236}">
                <a16:creationId xmlns:a16="http://schemas.microsoft.com/office/drawing/2014/main" id="{19BECC73-50CA-4F68-8116-B439A975251C}"/>
              </a:ext>
            </a:extLst>
          </p:cNvPr>
          <p:cNvPicPr>
            <a:picLocks noChangeAspect="1"/>
          </p:cNvPicPr>
          <p:nvPr/>
        </p:nvPicPr>
        <p:blipFill>
          <a:blip r:embed="rId2"/>
          <a:stretch>
            <a:fillRect/>
          </a:stretch>
        </p:blipFill>
        <p:spPr>
          <a:xfrm>
            <a:off x="7912446" y="1"/>
            <a:ext cx="4279553" cy="3429000"/>
          </a:xfrm>
          <a:prstGeom prst="rect">
            <a:avLst/>
          </a:prstGeom>
        </p:spPr>
      </p:pic>
      <p:pic>
        <p:nvPicPr>
          <p:cNvPr id="10" name="Picture 9">
            <a:extLst>
              <a:ext uri="{FF2B5EF4-FFF2-40B4-BE49-F238E27FC236}">
                <a16:creationId xmlns:a16="http://schemas.microsoft.com/office/drawing/2014/main" id="{10CE442E-0C74-4E34-A9C8-15492A40EFF2}"/>
              </a:ext>
            </a:extLst>
          </p:cNvPr>
          <p:cNvPicPr>
            <a:picLocks noChangeAspect="1"/>
          </p:cNvPicPr>
          <p:nvPr/>
        </p:nvPicPr>
        <p:blipFill>
          <a:blip r:embed="rId3"/>
          <a:stretch>
            <a:fillRect/>
          </a:stretch>
        </p:blipFill>
        <p:spPr>
          <a:xfrm>
            <a:off x="3626195" y="-18789"/>
            <a:ext cx="4279553" cy="3447790"/>
          </a:xfrm>
          <a:prstGeom prst="rect">
            <a:avLst/>
          </a:prstGeom>
        </p:spPr>
      </p:pic>
      <p:pic>
        <p:nvPicPr>
          <p:cNvPr id="12" name="Picture 11">
            <a:extLst>
              <a:ext uri="{FF2B5EF4-FFF2-40B4-BE49-F238E27FC236}">
                <a16:creationId xmlns:a16="http://schemas.microsoft.com/office/drawing/2014/main" id="{5660306F-366D-466D-A415-016E27ECED19}"/>
              </a:ext>
            </a:extLst>
          </p:cNvPr>
          <p:cNvPicPr>
            <a:picLocks noChangeAspect="1"/>
          </p:cNvPicPr>
          <p:nvPr/>
        </p:nvPicPr>
        <p:blipFill>
          <a:blip r:embed="rId4"/>
          <a:stretch>
            <a:fillRect/>
          </a:stretch>
        </p:blipFill>
        <p:spPr>
          <a:xfrm>
            <a:off x="7925842" y="3429000"/>
            <a:ext cx="4266158" cy="3429000"/>
          </a:xfrm>
          <a:prstGeom prst="rect">
            <a:avLst/>
          </a:prstGeom>
        </p:spPr>
      </p:pic>
      <p:pic>
        <p:nvPicPr>
          <p:cNvPr id="14" name="Picture 13">
            <a:extLst>
              <a:ext uri="{FF2B5EF4-FFF2-40B4-BE49-F238E27FC236}">
                <a16:creationId xmlns:a16="http://schemas.microsoft.com/office/drawing/2014/main" id="{09B23713-50DC-4E53-9401-C765BB10EF15}"/>
              </a:ext>
            </a:extLst>
          </p:cNvPr>
          <p:cNvPicPr>
            <a:picLocks noChangeAspect="1"/>
          </p:cNvPicPr>
          <p:nvPr/>
        </p:nvPicPr>
        <p:blipFill>
          <a:blip r:embed="rId5"/>
          <a:stretch>
            <a:fillRect/>
          </a:stretch>
        </p:blipFill>
        <p:spPr>
          <a:xfrm>
            <a:off x="3619497" y="3414224"/>
            <a:ext cx="4282902" cy="3443776"/>
          </a:xfrm>
          <a:prstGeom prst="rect">
            <a:avLst/>
          </a:prstGeom>
        </p:spPr>
      </p:pic>
    </p:spTree>
    <p:extLst>
      <p:ext uri="{BB962C8B-B14F-4D97-AF65-F5344CB8AC3E}">
        <p14:creationId xmlns:p14="http://schemas.microsoft.com/office/powerpoint/2010/main" val="41648974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7C5DBE-B0EE-4C9F-BC30-F76BBF894D70}"/>
              </a:ext>
            </a:extLst>
          </p:cNvPr>
          <p:cNvSpPr>
            <a:spLocks noGrp="1"/>
          </p:cNvSpPr>
          <p:nvPr>
            <p:ph idx="1"/>
          </p:nvPr>
        </p:nvSpPr>
        <p:spPr>
          <a:xfrm>
            <a:off x="858129" y="2133600"/>
            <a:ext cx="2768063" cy="3777622"/>
          </a:xfrm>
        </p:spPr>
        <p:txBody>
          <a:bodyPr/>
          <a:lstStyle/>
          <a:p>
            <a:r>
              <a:rPr lang="en-IE" dirty="0"/>
              <a:t>Missingness depends both on absorber used and field setting</a:t>
            </a:r>
          </a:p>
        </p:txBody>
      </p:sp>
      <p:sp>
        <p:nvSpPr>
          <p:cNvPr id="4" name="Slide Number Placeholder 3">
            <a:extLst>
              <a:ext uri="{FF2B5EF4-FFF2-40B4-BE49-F238E27FC236}">
                <a16:creationId xmlns:a16="http://schemas.microsoft.com/office/drawing/2014/main" id="{0D672D07-4A28-4BEF-8717-41A9F44295C0}"/>
              </a:ext>
            </a:extLst>
          </p:cNvPr>
          <p:cNvSpPr>
            <a:spLocks noGrp="1"/>
          </p:cNvSpPr>
          <p:nvPr>
            <p:ph type="sldNum" sz="quarter" idx="12"/>
          </p:nvPr>
        </p:nvSpPr>
        <p:spPr/>
        <p:txBody>
          <a:bodyPr/>
          <a:lstStyle/>
          <a:p>
            <a:fld id="{D57F1E4F-1CFF-5643-939E-217C01CDF565}" type="slidenum">
              <a:rPr lang="en-US" smtClean="0"/>
              <a:pPr/>
              <a:t>29</a:t>
            </a:fld>
            <a:endParaRPr lang="en-US" dirty="0"/>
          </a:p>
        </p:txBody>
      </p:sp>
      <p:sp>
        <p:nvSpPr>
          <p:cNvPr id="5" name="Title 1">
            <a:extLst>
              <a:ext uri="{FF2B5EF4-FFF2-40B4-BE49-F238E27FC236}">
                <a16:creationId xmlns:a16="http://schemas.microsoft.com/office/drawing/2014/main" id="{40DA0244-9B11-4362-AFB5-B0E1C4AB1A86}"/>
              </a:ext>
            </a:extLst>
          </p:cNvPr>
          <p:cNvSpPr txBox="1">
            <a:spLocks/>
          </p:cNvSpPr>
          <p:nvPr/>
        </p:nvSpPr>
        <p:spPr>
          <a:xfrm>
            <a:off x="1448986" y="433611"/>
            <a:ext cx="2177208"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2800"/>
              <a:t>Transverse Amplitude</a:t>
            </a:r>
            <a:endParaRPr lang="en-IE" sz="2800" dirty="0"/>
          </a:p>
        </p:txBody>
      </p:sp>
      <p:pic>
        <p:nvPicPr>
          <p:cNvPr id="7" name="Picture 6">
            <a:extLst>
              <a:ext uri="{FF2B5EF4-FFF2-40B4-BE49-F238E27FC236}">
                <a16:creationId xmlns:a16="http://schemas.microsoft.com/office/drawing/2014/main" id="{DF071A00-F748-4A23-A626-70DA3967A57C}"/>
              </a:ext>
            </a:extLst>
          </p:cNvPr>
          <p:cNvPicPr>
            <a:picLocks noChangeAspect="1"/>
          </p:cNvPicPr>
          <p:nvPr/>
        </p:nvPicPr>
        <p:blipFill>
          <a:blip r:embed="rId2"/>
          <a:stretch>
            <a:fillRect/>
          </a:stretch>
        </p:blipFill>
        <p:spPr>
          <a:xfrm>
            <a:off x="7934178" y="1"/>
            <a:ext cx="4257822" cy="3422300"/>
          </a:xfrm>
          <a:prstGeom prst="rect">
            <a:avLst/>
          </a:prstGeom>
        </p:spPr>
      </p:pic>
      <p:pic>
        <p:nvPicPr>
          <p:cNvPr id="9" name="Picture 8">
            <a:extLst>
              <a:ext uri="{FF2B5EF4-FFF2-40B4-BE49-F238E27FC236}">
                <a16:creationId xmlns:a16="http://schemas.microsoft.com/office/drawing/2014/main" id="{624E0143-B270-4A20-B577-B1132E75B854}"/>
              </a:ext>
            </a:extLst>
          </p:cNvPr>
          <p:cNvPicPr>
            <a:picLocks noChangeAspect="1"/>
          </p:cNvPicPr>
          <p:nvPr/>
        </p:nvPicPr>
        <p:blipFill>
          <a:blip r:embed="rId3"/>
          <a:stretch>
            <a:fillRect/>
          </a:stretch>
        </p:blipFill>
        <p:spPr>
          <a:xfrm>
            <a:off x="3676354" y="1"/>
            <a:ext cx="4257823" cy="3423610"/>
          </a:xfrm>
          <a:prstGeom prst="rect">
            <a:avLst/>
          </a:prstGeom>
        </p:spPr>
      </p:pic>
      <p:pic>
        <p:nvPicPr>
          <p:cNvPr id="11" name="Picture 10">
            <a:extLst>
              <a:ext uri="{FF2B5EF4-FFF2-40B4-BE49-F238E27FC236}">
                <a16:creationId xmlns:a16="http://schemas.microsoft.com/office/drawing/2014/main" id="{D14C807D-B264-4F70-A7E5-3F39E982AC5D}"/>
              </a:ext>
            </a:extLst>
          </p:cNvPr>
          <p:cNvPicPr>
            <a:picLocks noChangeAspect="1"/>
          </p:cNvPicPr>
          <p:nvPr/>
        </p:nvPicPr>
        <p:blipFill>
          <a:blip r:embed="rId4"/>
          <a:stretch>
            <a:fillRect/>
          </a:stretch>
        </p:blipFill>
        <p:spPr>
          <a:xfrm>
            <a:off x="7934176" y="3434389"/>
            <a:ext cx="4257823" cy="3423610"/>
          </a:xfrm>
          <a:prstGeom prst="rect">
            <a:avLst/>
          </a:prstGeom>
        </p:spPr>
      </p:pic>
      <p:pic>
        <p:nvPicPr>
          <p:cNvPr id="13" name="Picture 12">
            <a:extLst>
              <a:ext uri="{FF2B5EF4-FFF2-40B4-BE49-F238E27FC236}">
                <a16:creationId xmlns:a16="http://schemas.microsoft.com/office/drawing/2014/main" id="{CE089390-DB8F-4E89-9B11-086C1FF5B197}"/>
              </a:ext>
            </a:extLst>
          </p:cNvPr>
          <p:cNvPicPr>
            <a:picLocks noChangeAspect="1"/>
          </p:cNvPicPr>
          <p:nvPr/>
        </p:nvPicPr>
        <p:blipFill>
          <a:blip r:embed="rId5"/>
          <a:stretch>
            <a:fillRect/>
          </a:stretch>
        </p:blipFill>
        <p:spPr>
          <a:xfrm>
            <a:off x="3626194" y="3392737"/>
            <a:ext cx="4307982" cy="3465262"/>
          </a:xfrm>
          <a:prstGeom prst="rect">
            <a:avLst/>
          </a:prstGeom>
        </p:spPr>
      </p:pic>
    </p:spTree>
    <p:extLst>
      <p:ext uri="{BB962C8B-B14F-4D97-AF65-F5344CB8AC3E}">
        <p14:creationId xmlns:p14="http://schemas.microsoft.com/office/powerpoint/2010/main" val="523155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C6BDC-9282-4554-85F7-14345F9AF23A}"/>
              </a:ext>
            </a:extLst>
          </p:cNvPr>
          <p:cNvSpPr>
            <a:spLocks noGrp="1"/>
          </p:cNvSpPr>
          <p:nvPr>
            <p:ph type="title"/>
          </p:nvPr>
        </p:nvSpPr>
        <p:spPr/>
        <p:txBody>
          <a:bodyPr/>
          <a:lstStyle/>
          <a:p>
            <a:r>
              <a:rPr lang="en-IE" dirty="0"/>
              <a:t>Aims</a:t>
            </a:r>
          </a:p>
        </p:txBody>
      </p:sp>
      <p:sp>
        <p:nvSpPr>
          <p:cNvPr id="3" name="Content Placeholder 2">
            <a:extLst>
              <a:ext uri="{FF2B5EF4-FFF2-40B4-BE49-F238E27FC236}">
                <a16:creationId xmlns:a16="http://schemas.microsoft.com/office/drawing/2014/main" id="{808D8234-F5F7-44C9-8EA2-C35C2582B987}"/>
              </a:ext>
            </a:extLst>
          </p:cNvPr>
          <p:cNvSpPr>
            <a:spLocks noGrp="1"/>
          </p:cNvSpPr>
          <p:nvPr>
            <p:ph idx="1"/>
          </p:nvPr>
        </p:nvSpPr>
        <p:spPr>
          <a:xfrm>
            <a:off x="5303520" y="1394085"/>
            <a:ext cx="6201092" cy="4964512"/>
          </a:xfrm>
        </p:spPr>
        <p:txBody>
          <a:bodyPr>
            <a:normAutofit lnSpcReduction="10000"/>
          </a:bodyPr>
          <a:lstStyle/>
          <a:p>
            <a:r>
              <a:rPr lang="en-IE" dirty="0"/>
              <a:t>Demonstrate Emittance Exchange and Reverse Emittance Exchange in the Wedge using MICE data</a:t>
            </a:r>
          </a:p>
          <a:p>
            <a:r>
              <a:rPr lang="en-IE" dirty="0"/>
              <a:t>Emittance Exchange can be demonstrated by looking at the change in phase space density of the particle selection before and after having passed through a Wedge absorber</a:t>
            </a:r>
          </a:p>
          <a:p>
            <a:r>
              <a:rPr lang="en-IE" dirty="0"/>
              <a:t>Emittance Exchange is shown by a decreased transverse phase space density (x, px, y, </a:t>
            </a:r>
            <a:r>
              <a:rPr lang="en-IE" dirty="0" err="1"/>
              <a:t>py</a:t>
            </a:r>
            <a:r>
              <a:rPr lang="en-IE" dirty="0"/>
              <a:t>) and increased longitudinal phase space density (z, </a:t>
            </a:r>
            <a:r>
              <a:rPr lang="en-IE" dirty="0" err="1"/>
              <a:t>pz</a:t>
            </a:r>
            <a:r>
              <a:rPr lang="en-IE" dirty="0"/>
              <a:t>), (and vice versa for Reverse Emittance Exchange)</a:t>
            </a:r>
          </a:p>
          <a:p>
            <a:r>
              <a:rPr lang="en-IE" dirty="0"/>
              <a:t>Can use a number of techniques to calculate phase space density: KDE, KNN, Voronoi Tessellations, etc.</a:t>
            </a:r>
          </a:p>
          <a:p>
            <a:r>
              <a:rPr lang="en-IE" dirty="0"/>
              <a:t>MICE beam only has a small natural dispersion      → Use beam reweighing techniques to select beams with desired dispersion</a:t>
            </a:r>
          </a:p>
          <a:p>
            <a:pPr marL="0" indent="0">
              <a:buNone/>
            </a:pPr>
            <a:endParaRPr lang="en-IE" sz="2000" dirty="0"/>
          </a:p>
        </p:txBody>
      </p:sp>
      <p:pic>
        <p:nvPicPr>
          <p:cNvPr id="4" name="Picture 3">
            <a:extLst>
              <a:ext uri="{FF2B5EF4-FFF2-40B4-BE49-F238E27FC236}">
                <a16:creationId xmlns:a16="http://schemas.microsoft.com/office/drawing/2014/main" id="{688AA9A2-6AFE-479F-9857-DCB11907AC82}"/>
              </a:ext>
            </a:extLst>
          </p:cNvPr>
          <p:cNvPicPr>
            <a:picLocks noChangeAspect="1"/>
          </p:cNvPicPr>
          <p:nvPr/>
        </p:nvPicPr>
        <p:blipFill>
          <a:blip r:embed="rId2"/>
          <a:stretch>
            <a:fillRect/>
          </a:stretch>
        </p:blipFill>
        <p:spPr>
          <a:xfrm>
            <a:off x="921695" y="1390807"/>
            <a:ext cx="3678440" cy="2911371"/>
          </a:xfrm>
          <a:prstGeom prst="rect">
            <a:avLst/>
          </a:prstGeom>
        </p:spPr>
      </p:pic>
      <p:pic>
        <p:nvPicPr>
          <p:cNvPr id="5" name="Picture 4">
            <a:extLst>
              <a:ext uri="{FF2B5EF4-FFF2-40B4-BE49-F238E27FC236}">
                <a16:creationId xmlns:a16="http://schemas.microsoft.com/office/drawing/2014/main" id="{B0DFF3C8-25D9-4845-B100-218DC937ECCF}"/>
              </a:ext>
            </a:extLst>
          </p:cNvPr>
          <p:cNvPicPr>
            <a:picLocks noChangeAspect="1"/>
          </p:cNvPicPr>
          <p:nvPr/>
        </p:nvPicPr>
        <p:blipFill>
          <a:blip r:embed="rId3"/>
          <a:stretch>
            <a:fillRect/>
          </a:stretch>
        </p:blipFill>
        <p:spPr>
          <a:xfrm>
            <a:off x="868707" y="4540078"/>
            <a:ext cx="3748985" cy="2317921"/>
          </a:xfrm>
          <a:prstGeom prst="rect">
            <a:avLst/>
          </a:prstGeom>
        </p:spPr>
      </p:pic>
      <p:sp>
        <p:nvSpPr>
          <p:cNvPr id="6" name="Slide Number Placeholder 5">
            <a:extLst>
              <a:ext uri="{FF2B5EF4-FFF2-40B4-BE49-F238E27FC236}">
                <a16:creationId xmlns:a16="http://schemas.microsoft.com/office/drawing/2014/main" id="{F539D27F-3429-4855-8742-7E53DFF3FCA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667548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20EB4-0CFC-4A1B-A677-C4D6C148077E}"/>
              </a:ext>
            </a:extLst>
          </p:cNvPr>
          <p:cNvSpPr>
            <a:spLocks noGrp="1"/>
          </p:cNvSpPr>
          <p:nvPr>
            <p:ph type="title"/>
          </p:nvPr>
        </p:nvSpPr>
        <p:spPr>
          <a:xfrm>
            <a:off x="531812" y="147337"/>
            <a:ext cx="8911687" cy="1280890"/>
          </a:xfrm>
        </p:spPr>
        <p:txBody>
          <a:bodyPr/>
          <a:lstStyle/>
          <a:p>
            <a:r>
              <a:rPr lang="en-IE" dirty="0"/>
              <a:t>Amplitudes</a:t>
            </a:r>
          </a:p>
        </p:txBody>
      </p:sp>
      <p:sp>
        <p:nvSpPr>
          <p:cNvPr id="3" name="Content Placeholder 2">
            <a:extLst>
              <a:ext uri="{FF2B5EF4-FFF2-40B4-BE49-F238E27FC236}">
                <a16:creationId xmlns:a16="http://schemas.microsoft.com/office/drawing/2014/main" id="{1B2142E3-D571-4157-A911-40673ED31CD1}"/>
              </a:ext>
            </a:extLst>
          </p:cNvPr>
          <p:cNvSpPr>
            <a:spLocks noGrp="1"/>
          </p:cNvSpPr>
          <p:nvPr>
            <p:ph idx="1"/>
          </p:nvPr>
        </p:nvSpPr>
        <p:spPr>
          <a:xfrm>
            <a:off x="1123406" y="1510980"/>
            <a:ext cx="2453475" cy="5112882"/>
          </a:xfrm>
        </p:spPr>
        <p:txBody>
          <a:bodyPr>
            <a:normAutofit fontScale="92500" lnSpcReduction="20000"/>
          </a:bodyPr>
          <a:lstStyle/>
          <a:p>
            <a:r>
              <a:rPr lang="en-IE" dirty="0"/>
              <a:t>Selection bias also affects Amplitude calculation</a:t>
            </a:r>
          </a:p>
          <a:p>
            <a:r>
              <a:rPr lang="en-IE" dirty="0"/>
              <a:t>Amplitudes at TKU have been calculated using the covariance matrix of the sample which makes it downstream (blue) and using the full Upstream sample (red)</a:t>
            </a:r>
          </a:p>
          <a:p>
            <a:r>
              <a:rPr lang="en-IE" dirty="0"/>
              <a:t>There is some small variation and thus the amplitude is affected by the input particle distribution</a:t>
            </a:r>
          </a:p>
        </p:txBody>
      </p:sp>
      <p:sp>
        <p:nvSpPr>
          <p:cNvPr id="4" name="Slide Number Placeholder 3">
            <a:extLst>
              <a:ext uri="{FF2B5EF4-FFF2-40B4-BE49-F238E27FC236}">
                <a16:creationId xmlns:a16="http://schemas.microsoft.com/office/drawing/2014/main" id="{287D6823-EECC-451D-9D24-A4B372123091}"/>
              </a:ext>
            </a:extLst>
          </p:cNvPr>
          <p:cNvSpPr>
            <a:spLocks noGrp="1"/>
          </p:cNvSpPr>
          <p:nvPr>
            <p:ph type="sldNum" sz="quarter" idx="12"/>
          </p:nvPr>
        </p:nvSpPr>
        <p:spPr/>
        <p:txBody>
          <a:bodyPr/>
          <a:lstStyle/>
          <a:p>
            <a:fld id="{D57F1E4F-1CFF-5643-939E-217C01CDF565}" type="slidenum">
              <a:rPr lang="en-US" smtClean="0"/>
              <a:pPr/>
              <a:t>30</a:t>
            </a:fld>
            <a:endParaRPr lang="en-US" dirty="0"/>
          </a:p>
        </p:txBody>
      </p:sp>
      <p:pic>
        <p:nvPicPr>
          <p:cNvPr id="8" name="Picture 7">
            <a:extLst>
              <a:ext uri="{FF2B5EF4-FFF2-40B4-BE49-F238E27FC236}">
                <a16:creationId xmlns:a16="http://schemas.microsoft.com/office/drawing/2014/main" id="{CC64690D-174F-426B-9253-382AFBF9E82B}"/>
              </a:ext>
            </a:extLst>
          </p:cNvPr>
          <p:cNvPicPr>
            <a:picLocks noChangeAspect="1"/>
          </p:cNvPicPr>
          <p:nvPr/>
        </p:nvPicPr>
        <p:blipFill>
          <a:blip r:embed="rId2"/>
          <a:stretch>
            <a:fillRect/>
          </a:stretch>
        </p:blipFill>
        <p:spPr>
          <a:xfrm>
            <a:off x="7903028" y="0"/>
            <a:ext cx="4288971" cy="3433870"/>
          </a:xfrm>
          <a:prstGeom prst="rect">
            <a:avLst/>
          </a:prstGeom>
        </p:spPr>
      </p:pic>
      <p:pic>
        <p:nvPicPr>
          <p:cNvPr id="10" name="Picture 9">
            <a:extLst>
              <a:ext uri="{FF2B5EF4-FFF2-40B4-BE49-F238E27FC236}">
                <a16:creationId xmlns:a16="http://schemas.microsoft.com/office/drawing/2014/main" id="{81F0C325-E626-4068-AAC7-0C9ABFBAC80C}"/>
              </a:ext>
            </a:extLst>
          </p:cNvPr>
          <p:cNvPicPr>
            <a:picLocks noChangeAspect="1"/>
          </p:cNvPicPr>
          <p:nvPr/>
        </p:nvPicPr>
        <p:blipFill>
          <a:blip r:embed="rId3"/>
          <a:stretch>
            <a:fillRect/>
          </a:stretch>
        </p:blipFill>
        <p:spPr>
          <a:xfrm>
            <a:off x="3614057" y="0"/>
            <a:ext cx="4288971" cy="3429834"/>
          </a:xfrm>
          <a:prstGeom prst="rect">
            <a:avLst/>
          </a:prstGeom>
        </p:spPr>
      </p:pic>
      <p:pic>
        <p:nvPicPr>
          <p:cNvPr id="12" name="Picture 11">
            <a:extLst>
              <a:ext uri="{FF2B5EF4-FFF2-40B4-BE49-F238E27FC236}">
                <a16:creationId xmlns:a16="http://schemas.microsoft.com/office/drawing/2014/main" id="{F7DA8407-A186-446B-AD57-249605326DEB}"/>
              </a:ext>
            </a:extLst>
          </p:cNvPr>
          <p:cNvPicPr>
            <a:picLocks noChangeAspect="1"/>
          </p:cNvPicPr>
          <p:nvPr/>
        </p:nvPicPr>
        <p:blipFill>
          <a:blip r:embed="rId4"/>
          <a:stretch>
            <a:fillRect/>
          </a:stretch>
        </p:blipFill>
        <p:spPr>
          <a:xfrm>
            <a:off x="3614057" y="3352086"/>
            <a:ext cx="4346514" cy="3505914"/>
          </a:xfrm>
          <a:prstGeom prst="rect">
            <a:avLst/>
          </a:prstGeom>
        </p:spPr>
      </p:pic>
      <p:pic>
        <p:nvPicPr>
          <p:cNvPr id="14" name="Picture 13">
            <a:extLst>
              <a:ext uri="{FF2B5EF4-FFF2-40B4-BE49-F238E27FC236}">
                <a16:creationId xmlns:a16="http://schemas.microsoft.com/office/drawing/2014/main" id="{0D142FB5-B69B-47D3-8A3C-77E1265C2B1B}"/>
              </a:ext>
            </a:extLst>
          </p:cNvPr>
          <p:cNvPicPr>
            <a:picLocks noChangeAspect="1"/>
          </p:cNvPicPr>
          <p:nvPr/>
        </p:nvPicPr>
        <p:blipFill>
          <a:blip r:embed="rId5"/>
          <a:stretch>
            <a:fillRect/>
          </a:stretch>
        </p:blipFill>
        <p:spPr>
          <a:xfrm>
            <a:off x="7940204" y="3433870"/>
            <a:ext cx="4251795" cy="3424130"/>
          </a:xfrm>
          <a:prstGeom prst="rect">
            <a:avLst/>
          </a:prstGeom>
        </p:spPr>
      </p:pic>
    </p:spTree>
    <p:extLst>
      <p:ext uri="{BB962C8B-B14F-4D97-AF65-F5344CB8AC3E}">
        <p14:creationId xmlns:p14="http://schemas.microsoft.com/office/powerpoint/2010/main" val="5768932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65DBC-9624-4687-9F89-C58EC726B674}"/>
              </a:ext>
            </a:extLst>
          </p:cNvPr>
          <p:cNvSpPr>
            <a:spLocks noGrp="1"/>
          </p:cNvSpPr>
          <p:nvPr>
            <p:ph type="title"/>
          </p:nvPr>
        </p:nvSpPr>
        <p:spPr>
          <a:xfrm>
            <a:off x="1567543" y="147337"/>
            <a:ext cx="9937069" cy="1280890"/>
          </a:xfrm>
        </p:spPr>
        <p:txBody>
          <a:bodyPr/>
          <a:lstStyle/>
          <a:p>
            <a:r>
              <a:rPr lang="en-IE" dirty="0"/>
              <a:t>Cumulative Amplitude Plots</a:t>
            </a:r>
          </a:p>
        </p:txBody>
      </p:sp>
      <p:sp>
        <p:nvSpPr>
          <p:cNvPr id="3" name="Content Placeholder 2">
            <a:extLst>
              <a:ext uri="{FF2B5EF4-FFF2-40B4-BE49-F238E27FC236}">
                <a16:creationId xmlns:a16="http://schemas.microsoft.com/office/drawing/2014/main" id="{7C02D8A3-B2A6-4142-8B88-3D580303CC90}"/>
              </a:ext>
            </a:extLst>
          </p:cNvPr>
          <p:cNvSpPr>
            <a:spLocks noGrp="1"/>
          </p:cNvSpPr>
          <p:nvPr>
            <p:ph idx="1"/>
          </p:nvPr>
        </p:nvSpPr>
        <p:spPr>
          <a:xfrm>
            <a:off x="1567543" y="787782"/>
            <a:ext cx="6224451" cy="3777622"/>
          </a:xfrm>
        </p:spPr>
        <p:txBody>
          <a:bodyPr>
            <a:normAutofit/>
          </a:bodyPr>
          <a:lstStyle/>
          <a:p>
            <a:r>
              <a:rPr lang="en-IE" sz="1600" dirty="0"/>
              <a:t>If there are only small variations, does it even matter? Maybe it is just noise</a:t>
            </a:r>
          </a:p>
          <a:p>
            <a:r>
              <a:rPr lang="en-IE" sz="1600" dirty="0"/>
              <a:t>The cumulative plots also show only some small variation, and mainly at the higher input emittance beams.</a:t>
            </a:r>
          </a:p>
          <a:p>
            <a:r>
              <a:rPr lang="en-IE" sz="1600" dirty="0"/>
              <a:t>The sampled beam calculation is slightly cooler than that calculated by the full upstream sample</a:t>
            </a:r>
          </a:p>
          <a:p>
            <a:r>
              <a:rPr lang="en-IE" sz="1600" dirty="0"/>
              <a:t>The cooling performance may be slightly biased (in this case underestimated), although it mainly tells that the input distribution does have some influence</a:t>
            </a:r>
          </a:p>
        </p:txBody>
      </p:sp>
      <p:sp>
        <p:nvSpPr>
          <p:cNvPr id="4" name="Slide Number Placeholder 3">
            <a:extLst>
              <a:ext uri="{FF2B5EF4-FFF2-40B4-BE49-F238E27FC236}">
                <a16:creationId xmlns:a16="http://schemas.microsoft.com/office/drawing/2014/main" id="{90DA9379-C7B2-4F89-A9C1-6DCBF661FBF4}"/>
              </a:ext>
            </a:extLst>
          </p:cNvPr>
          <p:cNvSpPr>
            <a:spLocks noGrp="1"/>
          </p:cNvSpPr>
          <p:nvPr>
            <p:ph type="sldNum" sz="quarter" idx="12"/>
          </p:nvPr>
        </p:nvSpPr>
        <p:spPr/>
        <p:txBody>
          <a:bodyPr/>
          <a:lstStyle/>
          <a:p>
            <a:fld id="{D57F1E4F-1CFF-5643-939E-217C01CDF565}" type="slidenum">
              <a:rPr lang="en-US" smtClean="0"/>
              <a:pPr/>
              <a:t>31</a:t>
            </a:fld>
            <a:endParaRPr lang="en-US" dirty="0"/>
          </a:p>
        </p:txBody>
      </p:sp>
      <p:pic>
        <p:nvPicPr>
          <p:cNvPr id="6" name="Picture 5">
            <a:extLst>
              <a:ext uri="{FF2B5EF4-FFF2-40B4-BE49-F238E27FC236}">
                <a16:creationId xmlns:a16="http://schemas.microsoft.com/office/drawing/2014/main" id="{CF57F4D1-E9FE-4866-A7D3-4251BDE20C5C}"/>
              </a:ext>
            </a:extLst>
          </p:cNvPr>
          <p:cNvPicPr>
            <a:picLocks noChangeAspect="1"/>
          </p:cNvPicPr>
          <p:nvPr/>
        </p:nvPicPr>
        <p:blipFill>
          <a:blip r:embed="rId2"/>
          <a:stretch>
            <a:fillRect/>
          </a:stretch>
        </p:blipFill>
        <p:spPr>
          <a:xfrm>
            <a:off x="7903029" y="3428405"/>
            <a:ext cx="4280296" cy="3429595"/>
          </a:xfrm>
          <a:prstGeom prst="rect">
            <a:avLst/>
          </a:prstGeom>
        </p:spPr>
      </p:pic>
      <p:pic>
        <p:nvPicPr>
          <p:cNvPr id="8" name="Picture 7">
            <a:extLst>
              <a:ext uri="{FF2B5EF4-FFF2-40B4-BE49-F238E27FC236}">
                <a16:creationId xmlns:a16="http://schemas.microsoft.com/office/drawing/2014/main" id="{2BD21763-7EF1-4B95-9796-F9336B095677}"/>
              </a:ext>
            </a:extLst>
          </p:cNvPr>
          <p:cNvPicPr>
            <a:picLocks noChangeAspect="1"/>
          </p:cNvPicPr>
          <p:nvPr/>
        </p:nvPicPr>
        <p:blipFill>
          <a:blip r:embed="rId3"/>
          <a:stretch>
            <a:fillRect/>
          </a:stretch>
        </p:blipFill>
        <p:spPr>
          <a:xfrm>
            <a:off x="3622731" y="3429736"/>
            <a:ext cx="4280297" cy="3428263"/>
          </a:xfrm>
          <a:prstGeom prst="rect">
            <a:avLst/>
          </a:prstGeom>
        </p:spPr>
      </p:pic>
      <p:pic>
        <p:nvPicPr>
          <p:cNvPr id="10" name="Picture 9">
            <a:extLst>
              <a:ext uri="{FF2B5EF4-FFF2-40B4-BE49-F238E27FC236}">
                <a16:creationId xmlns:a16="http://schemas.microsoft.com/office/drawing/2014/main" id="{34959510-1246-451A-9E2B-D558AEA533F3}"/>
              </a:ext>
            </a:extLst>
          </p:cNvPr>
          <p:cNvPicPr>
            <a:picLocks noChangeAspect="1"/>
          </p:cNvPicPr>
          <p:nvPr/>
        </p:nvPicPr>
        <p:blipFill>
          <a:blip r:embed="rId4"/>
          <a:stretch>
            <a:fillRect/>
          </a:stretch>
        </p:blipFill>
        <p:spPr>
          <a:xfrm>
            <a:off x="7903028" y="0"/>
            <a:ext cx="4288972" cy="3435211"/>
          </a:xfrm>
          <a:prstGeom prst="rect">
            <a:avLst/>
          </a:prstGeom>
        </p:spPr>
      </p:pic>
    </p:spTree>
    <p:extLst>
      <p:ext uri="{BB962C8B-B14F-4D97-AF65-F5344CB8AC3E}">
        <p14:creationId xmlns:p14="http://schemas.microsoft.com/office/powerpoint/2010/main" val="41550962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88723-7340-46DC-9F72-A79AC2287FEB}"/>
              </a:ext>
            </a:extLst>
          </p:cNvPr>
          <p:cNvSpPr>
            <a:spLocks noGrp="1"/>
          </p:cNvSpPr>
          <p:nvPr>
            <p:ph type="title"/>
          </p:nvPr>
        </p:nvSpPr>
        <p:spPr>
          <a:xfrm>
            <a:off x="1667884" y="140488"/>
            <a:ext cx="8911687" cy="1280890"/>
          </a:xfrm>
        </p:spPr>
        <p:txBody>
          <a:bodyPr/>
          <a:lstStyle/>
          <a:p>
            <a:r>
              <a:rPr lang="en-IE" dirty="0"/>
              <a:t>Cumulative Amplitude Plots</a:t>
            </a:r>
          </a:p>
        </p:txBody>
      </p:sp>
      <p:sp>
        <p:nvSpPr>
          <p:cNvPr id="3" name="Content Placeholder 2">
            <a:extLst>
              <a:ext uri="{FF2B5EF4-FFF2-40B4-BE49-F238E27FC236}">
                <a16:creationId xmlns:a16="http://schemas.microsoft.com/office/drawing/2014/main" id="{97EE1596-91B4-457B-A861-01A6751EE300}"/>
              </a:ext>
            </a:extLst>
          </p:cNvPr>
          <p:cNvSpPr>
            <a:spLocks noGrp="1"/>
          </p:cNvSpPr>
          <p:nvPr>
            <p:ph idx="1"/>
          </p:nvPr>
        </p:nvSpPr>
        <p:spPr>
          <a:xfrm>
            <a:off x="1798251" y="780933"/>
            <a:ext cx="8915400" cy="3777622"/>
          </a:xfrm>
        </p:spPr>
        <p:txBody>
          <a:bodyPr/>
          <a:lstStyle/>
          <a:p>
            <a:r>
              <a:rPr lang="en-IE" dirty="0"/>
              <a:t>The variation seen for the Upstream sample using the sampled covariance matrix and the full upstream matrix may look small, but then again the expected cooling performance of Lithium Hydride seen in the Cumulative Amplitude plots is also small  </a:t>
            </a:r>
          </a:p>
        </p:txBody>
      </p:sp>
      <p:sp>
        <p:nvSpPr>
          <p:cNvPr id="4" name="Slide Number Placeholder 3">
            <a:extLst>
              <a:ext uri="{FF2B5EF4-FFF2-40B4-BE49-F238E27FC236}">
                <a16:creationId xmlns:a16="http://schemas.microsoft.com/office/drawing/2014/main" id="{1A25307A-D77F-42FE-AAF6-4EE98958F533}"/>
              </a:ext>
            </a:extLst>
          </p:cNvPr>
          <p:cNvSpPr>
            <a:spLocks noGrp="1"/>
          </p:cNvSpPr>
          <p:nvPr>
            <p:ph type="sldNum" sz="quarter" idx="12"/>
          </p:nvPr>
        </p:nvSpPr>
        <p:spPr/>
        <p:txBody>
          <a:bodyPr/>
          <a:lstStyle/>
          <a:p>
            <a:fld id="{D57F1E4F-1CFF-5643-939E-217C01CDF565}" type="slidenum">
              <a:rPr lang="en-US" smtClean="0"/>
              <a:pPr/>
              <a:t>32</a:t>
            </a:fld>
            <a:endParaRPr lang="en-US" dirty="0"/>
          </a:p>
        </p:txBody>
      </p:sp>
      <p:pic>
        <p:nvPicPr>
          <p:cNvPr id="6" name="Picture 5">
            <a:extLst>
              <a:ext uri="{FF2B5EF4-FFF2-40B4-BE49-F238E27FC236}">
                <a16:creationId xmlns:a16="http://schemas.microsoft.com/office/drawing/2014/main" id="{768A9917-EEBF-4ED7-8190-C46500A960D0}"/>
              </a:ext>
            </a:extLst>
          </p:cNvPr>
          <p:cNvPicPr>
            <a:picLocks noChangeAspect="1"/>
          </p:cNvPicPr>
          <p:nvPr/>
        </p:nvPicPr>
        <p:blipFill>
          <a:blip r:embed="rId2"/>
          <a:stretch>
            <a:fillRect/>
          </a:stretch>
        </p:blipFill>
        <p:spPr>
          <a:xfrm>
            <a:off x="6123728" y="1990046"/>
            <a:ext cx="6068272" cy="4867954"/>
          </a:xfrm>
          <a:prstGeom prst="rect">
            <a:avLst/>
          </a:prstGeom>
        </p:spPr>
      </p:pic>
      <p:pic>
        <p:nvPicPr>
          <p:cNvPr id="8" name="Picture 7">
            <a:extLst>
              <a:ext uri="{FF2B5EF4-FFF2-40B4-BE49-F238E27FC236}">
                <a16:creationId xmlns:a16="http://schemas.microsoft.com/office/drawing/2014/main" id="{D4614740-0565-4A74-B512-95600FE42E52}"/>
              </a:ext>
            </a:extLst>
          </p:cNvPr>
          <p:cNvPicPr>
            <a:picLocks noChangeAspect="1"/>
          </p:cNvPicPr>
          <p:nvPr/>
        </p:nvPicPr>
        <p:blipFill>
          <a:blip r:embed="rId3"/>
          <a:stretch>
            <a:fillRect/>
          </a:stretch>
        </p:blipFill>
        <p:spPr>
          <a:xfrm>
            <a:off x="0" y="1992224"/>
            <a:ext cx="6077798" cy="4867954"/>
          </a:xfrm>
          <a:prstGeom prst="rect">
            <a:avLst/>
          </a:prstGeom>
        </p:spPr>
      </p:pic>
    </p:spTree>
    <p:extLst>
      <p:ext uri="{BB962C8B-B14F-4D97-AF65-F5344CB8AC3E}">
        <p14:creationId xmlns:p14="http://schemas.microsoft.com/office/powerpoint/2010/main" val="15752316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E2A36-AA69-4474-B5FC-288267AD0DDC}"/>
              </a:ext>
            </a:extLst>
          </p:cNvPr>
          <p:cNvSpPr>
            <a:spLocks noGrp="1"/>
          </p:cNvSpPr>
          <p:nvPr>
            <p:ph type="title"/>
          </p:nvPr>
        </p:nvSpPr>
        <p:spPr>
          <a:xfrm>
            <a:off x="2589212" y="147337"/>
            <a:ext cx="8911687" cy="1280890"/>
          </a:xfrm>
        </p:spPr>
        <p:txBody>
          <a:bodyPr/>
          <a:lstStyle/>
          <a:p>
            <a:r>
              <a:rPr lang="en-IE" dirty="0"/>
              <a:t>Amplitude Correction in MICE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F4B208A-4099-401F-81B9-2F00C89D27FD}"/>
                  </a:ext>
                </a:extLst>
              </p:cNvPr>
              <p:cNvSpPr>
                <a:spLocks noGrp="1"/>
              </p:cNvSpPr>
              <p:nvPr>
                <p:ph idx="1"/>
              </p:nvPr>
            </p:nvSpPr>
            <p:spPr>
              <a:xfrm>
                <a:off x="2589212" y="787782"/>
                <a:ext cx="8915400" cy="5586892"/>
              </a:xfrm>
            </p:spPr>
            <p:txBody>
              <a:bodyPr>
                <a:normAutofit fontScale="92500" lnSpcReduction="10000"/>
              </a:bodyPr>
              <a:lstStyle/>
              <a:p>
                <a:r>
                  <a:rPr lang="en-IE" dirty="0"/>
                  <a:t>MICE currently uses an algorithm to correct the amplitudes</a:t>
                </a:r>
              </a:p>
              <a:p>
                <a:r>
                  <a:rPr lang="en-IE" dirty="0"/>
                  <a:t>From Chris’ note, the algorithm follows:</a:t>
                </a:r>
              </a:p>
              <a:p>
                <a:pPr marL="914400" lvl="2" indent="0">
                  <a:buNone/>
                </a:pPr>
                <a:r>
                  <a:rPr lang="en-IE" dirty="0"/>
                  <a:t>While events in sample   {</a:t>
                </a:r>
              </a:p>
              <a:p>
                <a:pPr marL="1371600" lvl="3" indent="0">
                  <a:buNone/>
                </a:pPr>
                <a:r>
                  <a:rPr lang="en-IE" dirty="0"/>
                  <a:t>Calculate amplitudes</a:t>
                </a:r>
              </a:p>
              <a:p>
                <a:pPr marL="1371600" lvl="3" indent="0">
                  <a:buNone/>
                </a:pPr>
                <a:r>
                  <a:rPr lang="en-IE" dirty="0"/>
                  <a:t>Remove highest amplitude event</a:t>
                </a:r>
              </a:p>
              <a:p>
                <a:pPr marL="1371600" lvl="3" indent="0">
                  <a:buNone/>
                </a:pPr>
                <a:r>
                  <a:rPr lang="en-IE" dirty="0"/>
                  <a:t>Update covariance matrix</a:t>
                </a:r>
              </a:p>
              <a:p>
                <a:pPr marL="914400" lvl="2" indent="0">
                  <a:buNone/>
                </a:pPr>
                <a:r>
                  <a:rPr lang="en-IE" dirty="0"/>
                  <a:t>}</a:t>
                </a:r>
              </a:p>
              <a:p>
                <a:r>
                  <a:rPr lang="en-IE" dirty="0"/>
                  <a:t>From Francois’ thesis this is written as:</a:t>
                </a:r>
              </a:p>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d>
                            <m:dPr>
                              <m:begChr m:val="⟨"/>
                              <m:endChr m:val="⟩"/>
                              <m:ctrlPr>
                                <a:rPr lang="en-IE" i="1" smtClean="0">
                                  <a:latin typeface="Cambria Math" panose="02040503050406030204" pitchFamily="18" charset="0"/>
                                </a:rPr>
                              </m:ctrlPr>
                            </m:dPr>
                            <m:e>
                              <m:sSub>
                                <m:sSubPr>
                                  <m:ctrlPr>
                                    <a:rPr lang="en-IE" i="1" smtClean="0">
                                      <a:latin typeface="Cambria Math" panose="02040503050406030204" pitchFamily="18" charset="0"/>
                                    </a:rPr>
                                  </m:ctrlPr>
                                </m:sSubPr>
                                <m:e>
                                  <m:r>
                                    <a:rPr lang="en-IE" b="0" i="1" smtClean="0">
                                      <a:latin typeface="Cambria Math" panose="02040503050406030204" pitchFamily="18" charset="0"/>
                                    </a:rPr>
                                    <m:t>𝑥</m:t>
                                  </m:r>
                                </m:e>
                                <m:sub>
                                  <m:r>
                                    <a:rPr lang="en-IE" i="1" smtClean="0">
                                      <a:latin typeface="Cambria Math" panose="02040503050406030204" pitchFamily="18" charset="0"/>
                                      <a:ea typeface="Cambria Math" panose="02040503050406030204" pitchFamily="18" charset="0"/>
                                    </a:rPr>
                                    <m:t>𝛼</m:t>
                                  </m:r>
                                </m:sub>
                              </m:sSub>
                            </m:e>
                          </m:d>
                        </m:e>
                        <m:sub>
                          <m:r>
                            <a:rPr lang="en-IE" b="0" i="1" smtClean="0">
                              <a:latin typeface="Cambria Math" panose="02040503050406030204" pitchFamily="18" charset="0"/>
                            </a:rPr>
                            <m:t>𝑛</m:t>
                          </m:r>
                          <m:r>
                            <a:rPr lang="en-IE" b="0" i="1" smtClean="0">
                              <a:latin typeface="Cambria Math" panose="02040503050406030204" pitchFamily="18" charset="0"/>
                            </a:rPr>
                            <m:t>−1</m:t>
                          </m:r>
                        </m:sub>
                      </m:sSub>
                      <m:r>
                        <a:rPr lang="en-IE" b="0" i="1" smtClean="0">
                          <a:latin typeface="Cambria Math" panose="02040503050406030204" pitchFamily="18" charset="0"/>
                        </a:rPr>
                        <m:t>=</m:t>
                      </m:r>
                      <m:f>
                        <m:fPr>
                          <m:ctrlPr>
                            <a:rPr lang="en-IE" b="0" i="1" smtClean="0">
                              <a:latin typeface="Cambria Math" panose="02040503050406030204" pitchFamily="18" charset="0"/>
                            </a:rPr>
                          </m:ctrlPr>
                        </m:fPr>
                        <m:num>
                          <m:r>
                            <a:rPr lang="en-IE" b="0" i="1" smtClean="0">
                              <a:latin typeface="Cambria Math" panose="02040503050406030204" pitchFamily="18" charset="0"/>
                            </a:rPr>
                            <m:t>1</m:t>
                          </m:r>
                        </m:num>
                        <m:den>
                          <m:r>
                            <a:rPr lang="en-IE" b="0" i="1" smtClean="0">
                              <a:latin typeface="Cambria Math" panose="02040503050406030204" pitchFamily="18" charset="0"/>
                            </a:rPr>
                            <m:t>𝑛</m:t>
                          </m:r>
                          <m:r>
                            <a:rPr lang="en-IE" b="0" i="1" smtClean="0">
                              <a:latin typeface="Cambria Math" panose="02040503050406030204" pitchFamily="18" charset="0"/>
                            </a:rPr>
                            <m:t>−1</m:t>
                          </m:r>
                        </m:den>
                      </m:f>
                      <m:d>
                        <m:dPr>
                          <m:ctrlPr>
                            <a:rPr lang="en-IE" b="0" i="1" smtClean="0">
                              <a:latin typeface="Cambria Math" panose="02040503050406030204" pitchFamily="18" charset="0"/>
                            </a:rPr>
                          </m:ctrlPr>
                        </m:dPr>
                        <m:e>
                          <m:r>
                            <a:rPr lang="en-IE" b="0" i="1" smtClean="0">
                              <a:latin typeface="Cambria Math" panose="02040503050406030204" pitchFamily="18" charset="0"/>
                            </a:rPr>
                            <m:t>𝑛</m:t>
                          </m:r>
                          <m:sSub>
                            <m:sSubPr>
                              <m:ctrlPr>
                                <a:rPr lang="en-IE" b="0" i="1" smtClean="0">
                                  <a:latin typeface="Cambria Math" panose="02040503050406030204" pitchFamily="18" charset="0"/>
                                </a:rPr>
                              </m:ctrlPr>
                            </m:sSubPr>
                            <m:e>
                              <m:d>
                                <m:dPr>
                                  <m:begChr m:val="⟨"/>
                                  <m:endChr m:val="⟩"/>
                                  <m:ctrlPr>
                                    <a:rPr lang="en-IE" b="0" i="1" smtClean="0">
                                      <a:latin typeface="Cambria Math" panose="02040503050406030204" pitchFamily="18" charset="0"/>
                                    </a:rPr>
                                  </m:ctrlPr>
                                </m:dPr>
                                <m:e>
                                  <m:sSub>
                                    <m:sSubPr>
                                      <m:ctrlPr>
                                        <a:rPr lang="en-IE" b="0" i="1" smtClean="0">
                                          <a:latin typeface="Cambria Math" panose="02040503050406030204" pitchFamily="18" charset="0"/>
                                        </a:rPr>
                                      </m:ctrlPr>
                                    </m:sSubPr>
                                    <m:e>
                                      <m:r>
                                        <a:rPr lang="en-IE" b="0" i="1" smtClean="0">
                                          <a:latin typeface="Cambria Math" panose="02040503050406030204" pitchFamily="18" charset="0"/>
                                        </a:rPr>
                                        <m:t>𝑥</m:t>
                                      </m:r>
                                    </m:e>
                                    <m:sub>
                                      <m:r>
                                        <a:rPr lang="en-IE" b="0" i="1" smtClean="0">
                                          <a:latin typeface="Cambria Math" panose="02040503050406030204" pitchFamily="18" charset="0"/>
                                          <a:ea typeface="Cambria Math" panose="02040503050406030204" pitchFamily="18" charset="0"/>
                                        </a:rPr>
                                        <m:t>𝛼</m:t>
                                      </m:r>
                                    </m:sub>
                                  </m:sSub>
                                </m:e>
                              </m:d>
                            </m:e>
                            <m:sub>
                              <m:r>
                                <a:rPr lang="en-IE" b="0" i="1" smtClean="0">
                                  <a:latin typeface="Cambria Math" panose="02040503050406030204" pitchFamily="18" charset="0"/>
                                </a:rPr>
                                <m:t>𝑛</m:t>
                              </m:r>
                            </m:sub>
                          </m:sSub>
                          <m:r>
                            <a:rPr lang="en-IE" b="0" i="1" smtClean="0">
                              <a:latin typeface="Cambria Math" panose="02040503050406030204" pitchFamily="18" charset="0"/>
                            </a:rPr>
                            <m:t>−</m:t>
                          </m:r>
                          <m:sSubSup>
                            <m:sSubSupPr>
                              <m:ctrlPr>
                                <a:rPr lang="en-IE" b="0" i="1" smtClean="0">
                                  <a:latin typeface="Cambria Math" panose="02040503050406030204" pitchFamily="18" charset="0"/>
                                </a:rPr>
                              </m:ctrlPr>
                            </m:sSubSupPr>
                            <m:e>
                              <m:r>
                                <a:rPr lang="en-IE" b="0" i="1" smtClean="0">
                                  <a:latin typeface="Cambria Math" panose="02040503050406030204" pitchFamily="18" charset="0"/>
                                </a:rPr>
                                <m:t>𝑥</m:t>
                              </m:r>
                            </m:e>
                            <m:sub>
                              <m:r>
                                <a:rPr lang="en-IE" b="0" i="1" smtClean="0">
                                  <a:latin typeface="Cambria Math" panose="02040503050406030204" pitchFamily="18" charset="0"/>
                                  <a:ea typeface="Cambria Math" panose="02040503050406030204" pitchFamily="18" charset="0"/>
                                </a:rPr>
                                <m:t>𝛼</m:t>
                              </m:r>
                            </m:sub>
                            <m:sup>
                              <m:r>
                                <a:rPr lang="en-IE" b="0" i="1" smtClean="0">
                                  <a:latin typeface="Cambria Math" panose="02040503050406030204" pitchFamily="18" charset="0"/>
                                </a:rPr>
                                <m:t>𝑛</m:t>
                              </m:r>
                            </m:sup>
                          </m:sSubSup>
                        </m:e>
                      </m:d>
                    </m:oMath>
                  </m:oMathPara>
                </a14:m>
                <a:endParaRPr lang="en-IE" dirty="0"/>
              </a:p>
              <a:p>
                <a:pPr marL="0" indent="0">
                  <a:buNone/>
                </a:pPr>
                <a:endParaRPr lang="en-IE" dirty="0"/>
              </a:p>
              <a:p>
                <a:pPr marL="0" indent="0">
                  <a:buNone/>
                </a:pPr>
                <a14:m>
                  <m:oMathPara xmlns:m="http://schemas.openxmlformats.org/officeDocument/2006/math">
                    <m:oMathParaPr>
                      <m:jc m:val="centerGroup"/>
                    </m:oMathParaPr>
                    <m:oMath xmlns:m="http://schemas.openxmlformats.org/officeDocument/2006/math">
                      <m:sSubSup>
                        <m:sSubSupPr>
                          <m:ctrlPr>
                            <a:rPr lang="en-IE" i="1" smtClean="0">
                              <a:latin typeface="Cambria Math" panose="02040503050406030204" pitchFamily="18" charset="0"/>
                            </a:rPr>
                          </m:ctrlPr>
                        </m:sSubSupPr>
                        <m:e>
                          <m:r>
                            <m:rPr>
                              <m:sty m:val="p"/>
                            </m:rPr>
                            <a:rPr lang="el-GR" i="1">
                              <a:latin typeface="Cambria Math" panose="02040503050406030204" pitchFamily="18" charset="0"/>
                            </a:rPr>
                            <m:t>Σ</m:t>
                          </m:r>
                        </m:e>
                        <m:sub>
                          <m:r>
                            <a:rPr lang="en-IE" i="1" smtClean="0">
                              <a:latin typeface="Cambria Math" panose="02040503050406030204" pitchFamily="18" charset="0"/>
                              <a:ea typeface="Cambria Math" panose="02040503050406030204" pitchFamily="18" charset="0"/>
                            </a:rPr>
                            <m:t>𝛼𝛽</m:t>
                          </m:r>
                        </m:sub>
                        <m:sup>
                          <m:r>
                            <a:rPr lang="en-IE" b="0" i="1" smtClean="0">
                              <a:latin typeface="Cambria Math" panose="02040503050406030204" pitchFamily="18" charset="0"/>
                            </a:rPr>
                            <m:t>𝑛</m:t>
                          </m:r>
                          <m:r>
                            <a:rPr lang="en-IE" b="0" i="1" smtClean="0">
                              <a:latin typeface="Cambria Math" panose="02040503050406030204" pitchFamily="18" charset="0"/>
                            </a:rPr>
                            <m:t>−1</m:t>
                          </m:r>
                        </m:sup>
                      </m:sSubSup>
                      <m:r>
                        <a:rPr lang="en-IE" b="0" i="1" smtClean="0">
                          <a:latin typeface="Cambria Math" panose="02040503050406030204" pitchFamily="18" charset="0"/>
                        </a:rPr>
                        <m:t>=</m:t>
                      </m:r>
                      <m:f>
                        <m:fPr>
                          <m:ctrlPr>
                            <a:rPr lang="en-IE" b="0" i="1" smtClean="0">
                              <a:latin typeface="Cambria Math" panose="02040503050406030204" pitchFamily="18" charset="0"/>
                            </a:rPr>
                          </m:ctrlPr>
                        </m:fPr>
                        <m:num>
                          <m:r>
                            <a:rPr lang="en-IE" b="0" i="1" smtClean="0">
                              <a:latin typeface="Cambria Math" panose="02040503050406030204" pitchFamily="18" charset="0"/>
                            </a:rPr>
                            <m:t>𝑛</m:t>
                          </m:r>
                          <m:r>
                            <a:rPr lang="en-IE" b="0" i="1" smtClean="0">
                              <a:latin typeface="Cambria Math" panose="02040503050406030204" pitchFamily="18" charset="0"/>
                            </a:rPr>
                            <m:t>−1</m:t>
                          </m:r>
                        </m:num>
                        <m:den>
                          <m:r>
                            <a:rPr lang="en-IE" b="0" i="1" smtClean="0">
                              <a:latin typeface="Cambria Math" panose="02040503050406030204" pitchFamily="18" charset="0"/>
                            </a:rPr>
                            <m:t>𝑛</m:t>
                          </m:r>
                          <m:r>
                            <a:rPr lang="en-IE" b="0" i="1" smtClean="0">
                              <a:latin typeface="Cambria Math" panose="02040503050406030204" pitchFamily="18" charset="0"/>
                            </a:rPr>
                            <m:t>−2</m:t>
                          </m:r>
                        </m:den>
                      </m:f>
                      <m:sSubSup>
                        <m:sSubSupPr>
                          <m:ctrlPr>
                            <a:rPr lang="en-IE" i="1">
                              <a:latin typeface="Cambria Math" panose="02040503050406030204" pitchFamily="18" charset="0"/>
                            </a:rPr>
                          </m:ctrlPr>
                        </m:sSubSupPr>
                        <m:e>
                          <m:r>
                            <m:rPr>
                              <m:sty m:val="p"/>
                            </m:rPr>
                            <a:rPr lang="el-GR" i="1">
                              <a:latin typeface="Cambria Math" panose="02040503050406030204" pitchFamily="18" charset="0"/>
                            </a:rPr>
                            <m:t>Σ</m:t>
                          </m:r>
                        </m:e>
                        <m:sub>
                          <m:r>
                            <a:rPr lang="en-IE" i="1">
                              <a:latin typeface="Cambria Math" panose="02040503050406030204" pitchFamily="18" charset="0"/>
                              <a:ea typeface="Cambria Math" panose="02040503050406030204" pitchFamily="18" charset="0"/>
                            </a:rPr>
                            <m:t>𝛼𝛽</m:t>
                          </m:r>
                        </m:sub>
                        <m:sup>
                          <m:r>
                            <a:rPr lang="en-IE" i="1">
                              <a:latin typeface="Cambria Math" panose="02040503050406030204" pitchFamily="18" charset="0"/>
                            </a:rPr>
                            <m:t>𝑛</m:t>
                          </m:r>
                        </m:sup>
                      </m:sSubSup>
                      <m:r>
                        <a:rPr lang="en-IE" b="0" i="1" smtClean="0">
                          <a:latin typeface="Cambria Math" panose="02040503050406030204" pitchFamily="18" charset="0"/>
                        </a:rPr>
                        <m:t>−</m:t>
                      </m:r>
                      <m:f>
                        <m:fPr>
                          <m:ctrlPr>
                            <a:rPr lang="en-IE" b="0" i="1" smtClean="0">
                              <a:latin typeface="Cambria Math" panose="02040503050406030204" pitchFamily="18" charset="0"/>
                            </a:rPr>
                          </m:ctrlPr>
                        </m:fPr>
                        <m:num>
                          <m:r>
                            <a:rPr lang="en-IE" b="0" i="1" smtClean="0">
                              <a:latin typeface="Cambria Math" panose="02040503050406030204" pitchFamily="18" charset="0"/>
                            </a:rPr>
                            <m:t>𝑛</m:t>
                          </m:r>
                        </m:num>
                        <m:den>
                          <m:r>
                            <a:rPr lang="en-IE" b="0" i="1" smtClean="0">
                              <a:latin typeface="Cambria Math" panose="02040503050406030204" pitchFamily="18" charset="0"/>
                            </a:rPr>
                            <m:t>𝑛</m:t>
                          </m:r>
                          <m:r>
                            <a:rPr lang="en-IE" b="0" i="1" smtClean="0">
                              <a:latin typeface="Cambria Math" panose="02040503050406030204" pitchFamily="18" charset="0"/>
                            </a:rPr>
                            <m:t>−1</m:t>
                          </m:r>
                        </m:den>
                      </m:f>
                      <m:d>
                        <m:dPr>
                          <m:ctrlPr>
                            <a:rPr lang="en-IE" b="0" i="1" smtClean="0">
                              <a:latin typeface="Cambria Math" panose="02040503050406030204" pitchFamily="18" charset="0"/>
                            </a:rPr>
                          </m:ctrlPr>
                        </m:dPr>
                        <m:e>
                          <m:sSubSup>
                            <m:sSubSupPr>
                              <m:ctrlPr>
                                <a:rPr lang="en-IE" b="0" i="1" smtClean="0">
                                  <a:latin typeface="Cambria Math" panose="02040503050406030204" pitchFamily="18" charset="0"/>
                                </a:rPr>
                              </m:ctrlPr>
                            </m:sSubSupPr>
                            <m:e>
                              <m:r>
                                <a:rPr lang="en-IE" b="0" i="1" smtClean="0">
                                  <a:latin typeface="Cambria Math" panose="02040503050406030204" pitchFamily="18" charset="0"/>
                                </a:rPr>
                                <m:t>𝑥</m:t>
                              </m:r>
                            </m:e>
                            <m:sub>
                              <m:r>
                                <a:rPr lang="en-IE" b="0" i="1" smtClean="0">
                                  <a:latin typeface="Cambria Math" panose="02040503050406030204" pitchFamily="18" charset="0"/>
                                  <a:ea typeface="Cambria Math" panose="02040503050406030204" pitchFamily="18" charset="0"/>
                                </a:rPr>
                                <m:t>𝛼</m:t>
                              </m:r>
                            </m:sub>
                            <m:sup>
                              <m:r>
                                <a:rPr lang="en-IE" b="0" i="1" smtClean="0">
                                  <a:latin typeface="Cambria Math" panose="02040503050406030204" pitchFamily="18" charset="0"/>
                                </a:rPr>
                                <m:t>𝑛</m:t>
                              </m:r>
                            </m:sup>
                          </m:sSubSup>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d>
                                <m:dPr>
                                  <m:begChr m:val="⟨"/>
                                  <m:endChr m:val="⟩"/>
                                  <m:ctrlPr>
                                    <a:rPr lang="en-IE" b="0" i="1" smtClean="0">
                                      <a:latin typeface="Cambria Math" panose="02040503050406030204" pitchFamily="18" charset="0"/>
                                    </a:rPr>
                                  </m:ctrlPr>
                                </m:dPr>
                                <m:e>
                                  <m:sSub>
                                    <m:sSubPr>
                                      <m:ctrlPr>
                                        <a:rPr lang="en-IE" b="0" i="1" smtClean="0">
                                          <a:latin typeface="Cambria Math" panose="02040503050406030204" pitchFamily="18" charset="0"/>
                                        </a:rPr>
                                      </m:ctrlPr>
                                    </m:sSubPr>
                                    <m:e>
                                      <m:r>
                                        <a:rPr lang="en-IE" b="0" i="1" smtClean="0">
                                          <a:latin typeface="Cambria Math" panose="02040503050406030204" pitchFamily="18" charset="0"/>
                                        </a:rPr>
                                        <m:t>𝑥</m:t>
                                      </m:r>
                                    </m:e>
                                    <m:sub>
                                      <m:r>
                                        <a:rPr lang="en-IE" b="0" i="1" smtClean="0">
                                          <a:latin typeface="Cambria Math" panose="02040503050406030204" pitchFamily="18" charset="0"/>
                                          <a:ea typeface="Cambria Math" panose="02040503050406030204" pitchFamily="18" charset="0"/>
                                        </a:rPr>
                                        <m:t>𝛼</m:t>
                                      </m:r>
                                    </m:sub>
                                  </m:sSub>
                                </m:e>
                              </m:d>
                            </m:e>
                            <m:sub>
                              <m:r>
                                <a:rPr lang="en-IE" b="0" i="1" smtClean="0">
                                  <a:latin typeface="Cambria Math" panose="02040503050406030204" pitchFamily="18" charset="0"/>
                                </a:rPr>
                                <m:t>𝑛</m:t>
                              </m:r>
                            </m:sub>
                          </m:sSub>
                        </m:e>
                      </m:d>
                      <m:d>
                        <m:dPr>
                          <m:ctrlPr>
                            <a:rPr lang="en-IE" i="1">
                              <a:latin typeface="Cambria Math" panose="02040503050406030204" pitchFamily="18" charset="0"/>
                            </a:rPr>
                          </m:ctrlPr>
                        </m:dPr>
                        <m:e>
                          <m:sSubSup>
                            <m:sSubSupPr>
                              <m:ctrlPr>
                                <a:rPr lang="en-IE" i="1">
                                  <a:latin typeface="Cambria Math" panose="02040503050406030204" pitchFamily="18" charset="0"/>
                                </a:rPr>
                              </m:ctrlPr>
                            </m:sSubSupPr>
                            <m:e>
                              <m:r>
                                <a:rPr lang="en-IE" i="1">
                                  <a:latin typeface="Cambria Math" panose="02040503050406030204" pitchFamily="18" charset="0"/>
                                </a:rPr>
                                <m:t>𝑥</m:t>
                              </m:r>
                            </m:e>
                            <m:sub>
                              <m:r>
                                <a:rPr lang="en-IE" i="1" smtClean="0">
                                  <a:latin typeface="Cambria Math" panose="02040503050406030204" pitchFamily="18" charset="0"/>
                                  <a:ea typeface="Cambria Math" panose="02040503050406030204" pitchFamily="18" charset="0"/>
                                </a:rPr>
                                <m:t>𝛽</m:t>
                              </m:r>
                            </m:sub>
                            <m:sup>
                              <m:r>
                                <a:rPr lang="en-IE" i="1">
                                  <a:latin typeface="Cambria Math" panose="02040503050406030204" pitchFamily="18" charset="0"/>
                                </a:rPr>
                                <m:t>𝑛</m:t>
                              </m:r>
                            </m:sup>
                          </m:sSubSup>
                          <m:r>
                            <a:rPr lang="en-IE" i="1">
                              <a:latin typeface="Cambria Math" panose="02040503050406030204" pitchFamily="18" charset="0"/>
                            </a:rPr>
                            <m:t>−</m:t>
                          </m:r>
                          <m:sSub>
                            <m:sSubPr>
                              <m:ctrlPr>
                                <a:rPr lang="en-IE" i="1">
                                  <a:latin typeface="Cambria Math" panose="02040503050406030204" pitchFamily="18" charset="0"/>
                                </a:rPr>
                              </m:ctrlPr>
                            </m:sSubPr>
                            <m:e>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𝑥</m:t>
                                      </m:r>
                                    </m:e>
                                    <m:sub>
                                      <m:r>
                                        <a:rPr lang="en-IE" i="1" smtClean="0">
                                          <a:latin typeface="Cambria Math" panose="02040503050406030204" pitchFamily="18" charset="0"/>
                                          <a:ea typeface="Cambria Math" panose="02040503050406030204" pitchFamily="18" charset="0"/>
                                        </a:rPr>
                                        <m:t>𝛽</m:t>
                                      </m:r>
                                    </m:sub>
                                  </m:sSub>
                                </m:e>
                              </m:d>
                            </m:e>
                            <m:sub>
                              <m:r>
                                <a:rPr lang="en-IE" i="1">
                                  <a:latin typeface="Cambria Math" panose="02040503050406030204" pitchFamily="18" charset="0"/>
                                </a:rPr>
                                <m:t>𝑛</m:t>
                              </m:r>
                            </m:sub>
                          </m:sSub>
                        </m:e>
                      </m:d>
                    </m:oMath>
                  </m:oMathPara>
                </a14:m>
                <a:endParaRPr lang="en-IE" dirty="0"/>
              </a:p>
              <a:p>
                <a:pPr marL="0" indent="0">
                  <a:buNone/>
                </a:pPr>
                <a:endParaRPr lang="en-IE" dirty="0"/>
              </a:p>
              <a:p>
                <a:pPr marL="0" indent="0">
                  <a:buNone/>
                </a:pPr>
                <a14:m>
                  <m:oMathPara xmlns:m="http://schemas.openxmlformats.org/officeDocument/2006/math">
                    <m:oMathParaPr>
                      <m:jc m:val="centerGroup"/>
                    </m:oMathParaPr>
                    <m:oMath xmlns:m="http://schemas.openxmlformats.org/officeDocument/2006/math">
                      <m:r>
                        <a:rPr lang="en-IE" b="0" i="1" smtClean="0">
                          <a:latin typeface="Cambria Math" panose="02040503050406030204" pitchFamily="18" charset="0"/>
                        </a:rPr>
                        <m:t>𝑤𝑖𝑡h</m:t>
                      </m:r>
                      <m:r>
                        <a:rPr lang="en-IE" b="0" i="1" smtClean="0">
                          <a:latin typeface="Cambria Math" panose="02040503050406030204" pitchFamily="18" charset="0"/>
                        </a:rPr>
                        <m:t> </m:t>
                      </m:r>
                      <m:r>
                        <a:rPr lang="en-IE" b="0" i="1" smtClean="0">
                          <a:latin typeface="Cambria Math" panose="02040503050406030204" pitchFamily="18" charset="0"/>
                          <a:ea typeface="Cambria Math" panose="02040503050406030204" pitchFamily="18" charset="0"/>
                        </a:rPr>
                        <m:t>𝛼</m:t>
                      </m:r>
                      <m:r>
                        <a:rPr lang="en-IE" b="0" i="1" smtClean="0">
                          <a:latin typeface="Cambria Math" panose="02040503050406030204" pitchFamily="18" charset="0"/>
                          <a:ea typeface="Cambria Math" panose="02040503050406030204" pitchFamily="18" charset="0"/>
                        </a:rPr>
                        <m:t>,</m:t>
                      </m:r>
                      <m:r>
                        <a:rPr lang="en-IE" b="0" i="1" smtClean="0">
                          <a:latin typeface="Cambria Math" panose="02040503050406030204" pitchFamily="18" charset="0"/>
                          <a:ea typeface="Cambria Math" panose="02040503050406030204" pitchFamily="18" charset="0"/>
                        </a:rPr>
                        <m:t>𝛽</m:t>
                      </m:r>
                      <m:r>
                        <a:rPr lang="en-IE" b="0" i="1" smtClean="0">
                          <a:latin typeface="Cambria Math" panose="02040503050406030204" pitchFamily="18" charset="0"/>
                          <a:ea typeface="Cambria Math" panose="02040503050406030204" pitchFamily="18" charset="0"/>
                        </a:rPr>
                        <m:t>=</m:t>
                      </m:r>
                      <m:r>
                        <a:rPr lang="en-IE" b="0" i="1" smtClean="0">
                          <a:latin typeface="Cambria Math" panose="02040503050406030204" pitchFamily="18" charset="0"/>
                          <a:ea typeface="Cambria Math" panose="02040503050406030204" pitchFamily="18" charset="0"/>
                        </a:rPr>
                        <m:t>𝑥</m:t>
                      </m:r>
                      <m:r>
                        <a:rPr lang="en-IE" b="0" i="1" smtClean="0">
                          <a:latin typeface="Cambria Math" panose="02040503050406030204" pitchFamily="18" charset="0"/>
                          <a:ea typeface="Cambria Math" panose="02040503050406030204" pitchFamily="18" charset="0"/>
                        </a:rPr>
                        <m:t>,</m:t>
                      </m:r>
                      <m:r>
                        <a:rPr lang="en-IE" b="0" i="1" smtClean="0">
                          <a:latin typeface="Cambria Math" panose="02040503050406030204" pitchFamily="18" charset="0"/>
                          <a:ea typeface="Cambria Math" panose="02040503050406030204" pitchFamily="18" charset="0"/>
                        </a:rPr>
                        <m:t>𝑦</m:t>
                      </m:r>
                      <m:r>
                        <a:rPr lang="en-IE" b="0" i="1" smtClean="0">
                          <a:latin typeface="Cambria Math" panose="02040503050406030204" pitchFamily="18" charset="0"/>
                          <a:ea typeface="Cambria Math" panose="02040503050406030204" pitchFamily="18" charset="0"/>
                        </a:rPr>
                        <m:t>,</m:t>
                      </m:r>
                      <m:sSub>
                        <m:sSubPr>
                          <m:ctrlPr>
                            <a:rPr lang="en-IE" b="0" i="1" smtClean="0">
                              <a:latin typeface="Cambria Math" panose="02040503050406030204" pitchFamily="18" charset="0"/>
                              <a:ea typeface="Cambria Math" panose="02040503050406030204" pitchFamily="18" charset="0"/>
                            </a:rPr>
                          </m:ctrlPr>
                        </m:sSubPr>
                        <m:e>
                          <m:r>
                            <a:rPr lang="en-IE" b="0" i="1" smtClean="0">
                              <a:latin typeface="Cambria Math" panose="02040503050406030204" pitchFamily="18" charset="0"/>
                              <a:ea typeface="Cambria Math" panose="02040503050406030204" pitchFamily="18" charset="0"/>
                            </a:rPr>
                            <m:t>𝑝</m:t>
                          </m:r>
                        </m:e>
                        <m:sub>
                          <m:r>
                            <a:rPr lang="en-IE" b="0" i="1" smtClean="0">
                              <a:latin typeface="Cambria Math" panose="02040503050406030204" pitchFamily="18" charset="0"/>
                              <a:ea typeface="Cambria Math" panose="02040503050406030204" pitchFamily="18" charset="0"/>
                            </a:rPr>
                            <m:t>𝑥</m:t>
                          </m:r>
                        </m:sub>
                      </m:sSub>
                      <m:r>
                        <a:rPr lang="en-IE" b="0" i="1" smtClean="0">
                          <a:latin typeface="Cambria Math" panose="02040503050406030204" pitchFamily="18" charset="0"/>
                          <a:ea typeface="Cambria Math" panose="02040503050406030204" pitchFamily="18" charset="0"/>
                        </a:rPr>
                        <m:t>,</m:t>
                      </m:r>
                      <m:sSub>
                        <m:sSubPr>
                          <m:ctrlPr>
                            <a:rPr lang="en-IE" b="0" i="1" smtClean="0">
                              <a:latin typeface="Cambria Math" panose="02040503050406030204" pitchFamily="18" charset="0"/>
                              <a:ea typeface="Cambria Math" panose="02040503050406030204" pitchFamily="18" charset="0"/>
                            </a:rPr>
                          </m:ctrlPr>
                        </m:sSubPr>
                        <m:e>
                          <m:r>
                            <a:rPr lang="en-IE" b="0" i="1" smtClean="0">
                              <a:latin typeface="Cambria Math" panose="02040503050406030204" pitchFamily="18" charset="0"/>
                              <a:ea typeface="Cambria Math" panose="02040503050406030204" pitchFamily="18" charset="0"/>
                            </a:rPr>
                            <m:t>𝑝</m:t>
                          </m:r>
                        </m:e>
                        <m:sub>
                          <m:r>
                            <a:rPr lang="en-IE" b="0" i="1" smtClean="0">
                              <a:latin typeface="Cambria Math" panose="02040503050406030204" pitchFamily="18" charset="0"/>
                              <a:ea typeface="Cambria Math" panose="02040503050406030204" pitchFamily="18" charset="0"/>
                            </a:rPr>
                            <m:t>𝑦</m:t>
                          </m:r>
                        </m:sub>
                      </m:sSub>
                    </m:oMath>
                  </m:oMathPara>
                </a14:m>
                <a:endParaRPr lang="en-IE" dirty="0"/>
              </a:p>
              <a:p>
                <a:pPr marL="0" indent="0">
                  <a:buNone/>
                </a:pPr>
                <a:endParaRPr lang="en-IE" dirty="0"/>
              </a:p>
              <a:p>
                <a:r>
                  <a:rPr lang="en-IE" dirty="0"/>
                  <a:t>The idea of the algorithm is to constantly update the amplitudes so that the cores of the Full Upstream and Downstream sample can be compared</a:t>
                </a:r>
              </a:p>
              <a:p>
                <a:pPr marL="0" indent="0">
                  <a:buNone/>
                </a:pPr>
                <a:endParaRPr lang="en-IE" dirty="0"/>
              </a:p>
            </p:txBody>
          </p:sp>
        </mc:Choice>
        <mc:Fallback>
          <p:sp>
            <p:nvSpPr>
              <p:cNvPr id="3" name="Content Placeholder 2">
                <a:extLst>
                  <a:ext uri="{FF2B5EF4-FFF2-40B4-BE49-F238E27FC236}">
                    <a16:creationId xmlns:a16="http://schemas.microsoft.com/office/drawing/2014/main" id="{9F4B208A-4099-401F-81B9-2F00C89D27FD}"/>
                  </a:ext>
                </a:extLst>
              </p:cNvPr>
              <p:cNvSpPr>
                <a:spLocks noGrp="1" noRot="1" noChangeAspect="1" noMove="1" noResize="1" noEditPoints="1" noAdjustHandles="1" noChangeArrowheads="1" noChangeShapeType="1" noTextEdit="1"/>
              </p:cNvSpPr>
              <p:nvPr>
                <p:ph idx="1"/>
              </p:nvPr>
            </p:nvSpPr>
            <p:spPr>
              <a:xfrm>
                <a:off x="2589212" y="787782"/>
                <a:ext cx="8915400" cy="5586892"/>
              </a:xfrm>
              <a:blipFill>
                <a:blip r:embed="rId2"/>
                <a:stretch>
                  <a:fillRect l="-342" t="-763"/>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EB6EA44C-3F62-4479-ADA3-EC796E20B52F}"/>
              </a:ext>
            </a:extLst>
          </p:cNvPr>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472081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FFCE3-CA2E-49AE-B09C-7F629E89FD90}"/>
              </a:ext>
            </a:extLst>
          </p:cNvPr>
          <p:cNvSpPr>
            <a:spLocks noGrp="1"/>
          </p:cNvSpPr>
          <p:nvPr>
            <p:ph type="title"/>
          </p:nvPr>
        </p:nvSpPr>
        <p:spPr>
          <a:xfrm>
            <a:off x="2592925" y="358832"/>
            <a:ext cx="8911687" cy="1280890"/>
          </a:xfrm>
        </p:spPr>
        <p:txBody>
          <a:bodyPr/>
          <a:lstStyle/>
          <a:p>
            <a:r>
              <a:rPr lang="en-IE" dirty="0"/>
              <a:t>Amplitude Correction in MICE</a:t>
            </a:r>
          </a:p>
        </p:txBody>
      </p:sp>
      <p:sp>
        <p:nvSpPr>
          <p:cNvPr id="3" name="Content Placeholder 2">
            <a:extLst>
              <a:ext uri="{FF2B5EF4-FFF2-40B4-BE49-F238E27FC236}">
                <a16:creationId xmlns:a16="http://schemas.microsoft.com/office/drawing/2014/main" id="{42CA03F8-31CA-493D-B8BD-ECAE6B1013B7}"/>
              </a:ext>
            </a:extLst>
          </p:cNvPr>
          <p:cNvSpPr>
            <a:spLocks noGrp="1"/>
          </p:cNvSpPr>
          <p:nvPr>
            <p:ph idx="1"/>
          </p:nvPr>
        </p:nvSpPr>
        <p:spPr>
          <a:xfrm>
            <a:off x="6880295" y="1152907"/>
            <a:ext cx="5161649" cy="5705093"/>
          </a:xfrm>
        </p:spPr>
        <p:txBody>
          <a:bodyPr>
            <a:normAutofit fontScale="85000" lnSpcReduction="10000"/>
          </a:bodyPr>
          <a:lstStyle/>
          <a:p>
            <a:r>
              <a:rPr lang="en-IE" dirty="0"/>
              <a:t>The idea of the algorithm is to constantly update the amplitudes so that the cores of the Full Upstream and Downstream sample can be compared</a:t>
            </a:r>
          </a:p>
          <a:p>
            <a:r>
              <a:rPr lang="en-IE" dirty="0"/>
              <a:t>It is an algorithm, which was tested by Francois on the left on two different input distributions.</a:t>
            </a:r>
          </a:p>
          <a:p>
            <a:r>
              <a:rPr lang="en-IE" dirty="0"/>
              <a:t>However there is no mathematical proof that this is valid (I mention this because of the incorrect MICE normalisation for the phase-space density)</a:t>
            </a:r>
          </a:p>
          <a:p>
            <a:endParaRPr lang="en-IE" dirty="0"/>
          </a:p>
          <a:p>
            <a:r>
              <a:rPr lang="en-IE" dirty="0"/>
              <a:t>Concern 1: Each amplitude is calculated using a new covariance matrix. It is effectively a new ruler for each measurement, but each ruler has a slightly different scale</a:t>
            </a:r>
          </a:p>
          <a:p>
            <a:r>
              <a:rPr lang="en-IE" dirty="0"/>
              <a:t>Concern 2: The idea behind it is that at the core the covariance matrix should remain relatively stable. Therefore there is a limit to the amplitudes which can be compared.</a:t>
            </a:r>
          </a:p>
          <a:p>
            <a:r>
              <a:rPr lang="en-IE" dirty="0"/>
              <a:t>Concern 3: There is transmission loss. We have already seen that the beam loses particles at the core of the beam, so does the algorithm still remain valid for that scenario</a:t>
            </a:r>
          </a:p>
        </p:txBody>
      </p:sp>
      <p:sp>
        <p:nvSpPr>
          <p:cNvPr id="4" name="Slide Number Placeholder 3">
            <a:extLst>
              <a:ext uri="{FF2B5EF4-FFF2-40B4-BE49-F238E27FC236}">
                <a16:creationId xmlns:a16="http://schemas.microsoft.com/office/drawing/2014/main" id="{B4FF1643-08DC-4002-86E8-2DEF01947C0C}"/>
              </a:ext>
            </a:extLst>
          </p:cNvPr>
          <p:cNvSpPr>
            <a:spLocks noGrp="1"/>
          </p:cNvSpPr>
          <p:nvPr>
            <p:ph type="sldNum" sz="quarter" idx="12"/>
          </p:nvPr>
        </p:nvSpPr>
        <p:spPr/>
        <p:txBody>
          <a:bodyPr/>
          <a:lstStyle/>
          <a:p>
            <a:fld id="{D57F1E4F-1CFF-5643-939E-217C01CDF565}" type="slidenum">
              <a:rPr lang="en-US" smtClean="0"/>
              <a:pPr/>
              <a:t>34</a:t>
            </a:fld>
            <a:endParaRPr lang="en-US" dirty="0"/>
          </a:p>
        </p:txBody>
      </p:sp>
      <p:pic>
        <p:nvPicPr>
          <p:cNvPr id="6" name="Picture 5">
            <a:extLst>
              <a:ext uri="{FF2B5EF4-FFF2-40B4-BE49-F238E27FC236}">
                <a16:creationId xmlns:a16="http://schemas.microsoft.com/office/drawing/2014/main" id="{D231C2DC-CE29-4EEE-886E-5732FE6DD753}"/>
              </a:ext>
            </a:extLst>
          </p:cNvPr>
          <p:cNvPicPr>
            <a:picLocks noChangeAspect="1"/>
          </p:cNvPicPr>
          <p:nvPr/>
        </p:nvPicPr>
        <p:blipFill>
          <a:blip r:embed="rId2"/>
          <a:stretch>
            <a:fillRect/>
          </a:stretch>
        </p:blipFill>
        <p:spPr>
          <a:xfrm>
            <a:off x="0" y="1416975"/>
            <a:ext cx="6865226" cy="2679894"/>
          </a:xfrm>
          <a:prstGeom prst="rect">
            <a:avLst/>
          </a:prstGeom>
        </p:spPr>
      </p:pic>
      <p:pic>
        <p:nvPicPr>
          <p:cNvPr id="8" name="Picture 7">
            <a:extLst>
              <a:ext uri="{FF2B5EF4-FFF2-40B4-BE49-F238E27FC236}">
                <a16:creationId xmlns:a16="http://schemas.microsoft.com/office/drawing/2014/main" id="{1B897209-8719-49D9-9BB6-B94FDEEF4FDC}"/>
              </a:ext>
            </a:extLst>
          </p:cNvPr>
          <p:cNvPicPr>
            <a:picLocks noChangeAspect="1"/>
          </p:cNvPicPr>
          <p:nvPr/>
        </p:nvPicPr>
        <p:blipFill>
          <a:blip r:embed="rId3"/>
          <a:stretch>
            <a:fillRect/>
          </a:stretch>
        </p:blipFill>
        <p:spPr>
          <a:xfrm>
            <a:off x="-15070" y="4096869"/>
            <a:ext cx="6865226" cy="2761132"/>
          </a:xfrm>
          <a:prstGeom prst="rect">
            <a:avLst/>
          </a:prstGeom>
        </p:spPr>
      </p:pic>
    </p:spTree>
    <p:extLst>
      <p:ext uri="{BB962C8B-B14F-4D97-AF65-F5344CB8AC3E}">
        <p14:creationId xmlns:p14="http://schemas.microsoft.com/office/powerpoint/2010/main" val="24875457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B2CEE-1372-43B1-8299-18AF02D9E3B7}"/>
              </a:ext>
            </a:extLst>
          </p:cNvPr>
          <p:cNvSpPr>
            <a:spLocks noGrp="1"/>
          </p:cNvSpPr>
          <p:nvPr>
            <p:ph type="title"/>
          </p:nvPr>
        </p:nvSpPr>
        <p:spPr/>
        <p:txBody>
          <a:bodyPr/>
          <a:lstStyle/>
          <a:p>
            <a:r>
              <a:rPr lang="en-IE" dirty="0"/>
              <a:t>Emittance</a:t>
            </a:r>
          </a:p>
        </p:txBody>
      </p:sp>
      <p:sp>
        <p:nvSpPr>
          <p:cNvPr id="3" name="Content Placeholder 2">
            <a:extLst>
              <a:ext uri="{FF2B5EF4-FFF2-40B4-BE49-F238E27FC236}">
                <a16:creationId xmlns:a16="http://schemas.microsoft.com/office/drawing/2014/main" id="{FB4DCF46-0A02-4AB1-8AB8-CD4811EC7565}"/>
              </a:ext>
            </a:extLst>
          </p:cNvPr>
          <p:cNvSpPr>
            <a:spLocks noGrp="1"/>
          </p:cNvSpPr>
          <p:nvPr>
            <p:ph idx="1"/>
          </p:nvPr>
        </p:nvSpPr>
        <p:spPr/>
        <p:txBody>
          <a:bodyPr/>
          <a:lstStyle/>
          <a:p>
            <a:r>
              <a:rPr lang="en-IE" dirty="0"/>
              <a:t>Emittance like Amplitude is conserved in linear optics</a:t>
            </a:r>
          </a:p>
          <a:p>
            <a:r>
              <a:rPr lang="en-IE" dirty="0"/>
              <a:t>In MICE emittance growth has been extensively seen</a:t>
            </a:r>
          </a:p>
          <a:p>
            <a:endParaRPr lang="en-IE" dirty="0"/>
          </a:p>
          <a:p>
            <a:r>
              <a:rPr lang="en-IE" dirty="0"/>
              <a:t>Emittance “is” the determinant of the covariance matrix</a:t>
            </a:r>
          </a:p>
          <a:p>
            <a:r>
              <a:rPr lang="en-IE" dirty="0"/>
              <a:t>If Emittance growth is seen it is clear indicator of non-linear effects as the beam becomes more distorted</a:t>
            </a:r>
          </a:p>
          <a:p>
            <a:r>
              <a:rPr lang="en-IE" dirty="0"/>
              <a:t>Makes it difficult to get a cooling signal using emittance</a:t>
            </a:r>
          </a:p>
          <a:p>
            <a:endParaRPr lang="en-IE" dirty="0"/>
          </a:p>
        </p:txBody>
      </p:sp>
      <p:sp>
        <p:nvSpPr>
          <p:cNvPr id="4" name="Slide Number Placeholder 3">
            <a:extLst>
              <a:ext uri="{FF2B5EF4-FFF2-40B4-BE49-F238E27FC236}">
                <a16:creationId xmlns:a16="http://schemas.microsoft.com/office/drawing/2014/main" id="{7C572909-A567-4EF6-A688-E80BBEE8F6BA}"/>
              </a:ext>
            </a:extLst>
          </p:cNvPr>
          <p:cNvSpPr>
            <a:spLocks noGrp="1"/>
          </p:cNvSpPr>
          <p:nvPr>
            <p:ph type="sldNum" sz="quarter" idx="12"/>
          </p:nvPr>
        </p:nvSpPr>
        <p:spPr/>
        <p:txBody>
          <a:bodyPr/>
          <a:lstStyle/>
          <a:p>
            <a:fld id="{D57F1E4F-1CFF-5643-939E-217C01CDF565}" type="slidenum">
              <a:rPr lang="en-US" smtClean="0"/>
              <a:pPr/>
              <a:t>35</a:t>
            </a:fld>
            <a:endParaRPr lang="en-US" dirty="0"/>
          </a:p>
        </p:txBody>
      </p:sp>
    </p:spTree>
    <p:extLst>
      <p:ext uri="{BB962C8B-B14F-4D97-AF65-F5344CB8AC3E}">
        <p14:creationId xmlns:p14="http://schemas.microsoft.com/office/powerpoint/2010/main" val="7320523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89472-7D99-4F26-8318-86C8FF9BC1D0}"/>
              </a:ext>
            </a:extLst>
          </p:cNvPr>
          <p:cNvSpPr>
            <a:spLocks noGrp="1"/>
          </p:cNvSpPr>
          <p:nvPr>
            <p:ph type="title"/>
          </p:nvPr>
        </p:nvSpPr>
        <p:spPr>
          <a:xfrm>
            <a:off x="2592925" y="352697"/>
            <a:ext cx="8911687" cy="1552303"/>
          </a:xfrm>
        </p:spPr>
        <p:txBody>
          <a:bodyPr/>
          <a:lstStyle/>
          <a:p>
            <a:r>
              <a:rPr lang="en-IE" dirty="0"/>
              <a:t>Emittance</a:t>
            </a:r>
          </a:p>
        </p:txBody>
      </p:sp>
      <p:sp>
        <p:nvSpPr>
          <p:cNvPr id="3" name="Content Placeholder 2">
            <a:extLst>
              <a:ext uri="{FF2B5EF4-FFF2-40B4-BE49-F238E27FC236}">
                <a16:creationId xmlns:a16="http://schemas.microsoft.com/office/drawing/2014/main" id="{C8B804F0-E523-4DFD-9F1D-306111CABEE8}"/>
              </a:ext>
            </a:extLst>
          </p:cNvPr>
          <p:cNvSpPr>
            <a:spLocks noGrp="1"/>
          </p:cNvSpPr>
          <p:nvPr>
            <p:ph idx="1"/>
          </p:nvPr>
        </p:nvSpPr>
        <p:spPr>
          <a:xfrm>
            <a:off x="2351314" y="1152907"/>
            <a:ext cx="5523985" cy="4758315"/>
          </a:xfrm>
        </p:spPr>
        <p:txBody>
          <a:bodyPr/>
          <a:lstStyle/>
          <a:p>
            <a:r>
              <a:rPr lang="en-IE" dirty="0"/>
              <a:t>Upstream Emittance bears no resemblance to Downstream distribution</a:t>
            </a:r>
          </a:p>
          <a:p>
            <a:r>
              <a:rPr lang="en-IE" dirty="0"/>
              <a:t>Emittance only comparable for a selection</a:t>
            </a:r>
          </a:p>
          <a:p>
            <a:r>
              <a:rPr lang="en-IE" dirty="0"/>
              <a:t>Emittance growth seen also dependent on particle distribution function. Growth is smaller for a “tighter” selection, i.e. going through less non-linear optics</a:t>
            </a:r>
          </a:p>
        </p:txBody>
      </p:sp>
      <p:sp>
        <p:nvSpPr>
          <p:cNvPr id="4" name="Slide Number Placeholder 3">
            <a:extLst>
              <a:ext uri="{FF2B5EF4-FFF2-40B4-BE49-F238E27FC236}">
                <a16:creationId xmlns:a16="http://schemas.microsoft.com/office/drawing/2014/main" id="{3E43C67E-E042-48A1-BB45-E04FCE03A28F}"/>
              </a:ext>
            </a:extLst>
          </p:cNvPr>
          <p:cNvSpPr>
            <a:spLocks noGrp="1"/>
          </p:cNvSpPr>
          <p:nvPr>
            <p:ph type="sldNum" sz="quarter" idx="12"/>
          </p:nvPr>
        </p:nvSpPr>
        <p:spPr/>
        <p:txBody>
          <a:bodyPr/>
          <a:lstStyle/>
          <a:p>
            <a:fld id="{D57F1E4F-1CFF-5643-939E-217C01CDF565}" type="slidenum">
              <a:rPr lang="en-US" smtClean="0"/>
              <a:pPr/>
              <a:t>36</a:t>
            </a:fld>
            <a:endParaRPr lang="en-US" dirty="0"/>
          </a:p>
        </p:txBody>
      </p:sp>
      <p:pic>
        <p:nvPicPr>
          <p:cNvPr id="6" name="Picture 5">
            <a:extLst>
              <a:ext uri="{FF2B5EF4-FFF2-40B4-BE49-F238E27FC236}">
                <a16:creationId xmlns:a16="http://schemas.microsoft.com/office/drawing/2014/main" id="{17306DC1-0DC8-4E34-B4ED-674C42AAAE33}"/>
              </a:ext>
            </a:extLst>
          </p:cNvPr>
          <p:cNvPicPr>
            <a:picLocks noChangeAspect="1"/>
          </p:cNvPicPr>
          <p:nvPr/>
        </p:nvPicPr>
        <p:blipFill>
          <a:blip r:embed="rId2"/>
          <a:stretch>
            <a:fillRect/>
          </a:stretch>
        </p:blipFill>
        <p:spPr>
          <a:xfrm>
            <a:off x="7903028" y="0"/>
            <a:ext cx="4261243" cy="3431739"/>
          </a:xfrm>
          <a:prstGeom prst="rect">
            <a:avLst/>
          </a:prstGeom>
        </p:spPr>
      </p:pic>
      <p:pic>
        <p:nvPicPr>
          <p:cNvPr id="8" name="Picture 7">
            <a:extLst>
              <a:ext uri="{FF2B5EF4-FFF2-40B4-BE49-F238E27FC236}">
                <a16:creationId xmlns:a16="http://schemas.microsoft.com/office/drawing/2014/main" id="{52ED6811-689B-4ED4-A663-DC3CACCD2EC3}"/>
              </a:ext>
            </a:extLst>
          </p:cNvPr>
          <p:cNvPicPr>
            <a:picLocks noChangeAspect="1"/>
          </p:cNvPicPr>
          <p:nvPr/>
        </p:nvPicPr>
        <p:blipFill>
          <a:blip r:embed="rId3"/>
          <a:stretch>
            <a:fillRect/>
          </a:stretch>
        </p:blipFill>
        <p:spPr>
          <a:xfrm>
            <a:off x="3641784" y="3444998"/>
            <a:ext cx="4261243" cy="3413002"/>
          </a:xfrm>
          <a:prstGeom prst="rect">
            <a:avLst/>
          </a:prstGeom>
        </p:spPr>
      </p:pic>
      <p:pic>
        <p:nvPicPr>
          <p:cNvPr id="10" name="Picture 9">
            <a:extLst>
              <a:ext uri="{FF2B5EF4-FFF2-40B4-BE49-F238E27FC236}">
                <a16:creationId xmlns:a16="http://schemas.microsoft.com/office/drawing/2014/main" id="{5EF80C90-642C-4644-9B5E-0DD3F1C33B54}"/>
              </a:ext>
            </a:extLst>
          </p:cNvPr>
          <p:cNvPicPr>
            <a:picLocks noChangeAspect="1"/>
          </p:cNvPicPr>
          <p:nvPr/>
        </p:nvPicPr>
        <p:blipFill>
          <a:blip r:embed="rId4"/>
          <a:stretch>
            <a:fillRect/>
          </a:stretch>
        </p:blipFill>
        <p:spPr>
          <a:xfrm>
            <a:off x="7930757" y="3429054"/>
            <a:ext cx="4261243" cy="3427666"/>
          </a:xfrm>
          <a:prstGeom prst="rect">
            <a:avLst/>
          </a:prstGeom>
        </p:spPr>
      </p:pic>
    </p:spTree>
    <p:extLst>
      <p:ext uri="{BB962C8B-B14F-4D97-AF65-F5344CB8AC3E}">
        <p14:creationId xmlns:p14="http://schemas.microsoft.com/office/powerpoint/2010/main" val="7003329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E2978-9B74-4148-A661-1FE201588A83}"/>
              </a:ext>
            </a:extLst>
          </p:cNvPr>
          <p:cNvSpPr>
            <a:spLocks noGrp="1"/>
          </p:cNvSpPr>
          <p:nvPr>
            <p:ph type="title"/>
          </p:nvPr>
        </p:nvSpPr>
        <p:spPr>
          <a:xfrm>
            <a:off x="2592925" y="147337"/>
            <a:ext cx="8911687" cy="1280890"/>
          </a:xfrm>
        </p:spPr>
        <p:txBody>
          <a:bodyPr/>
          <a:lstStyle/>
          <a:p>
            <a:r>
              <a:rPr lang="en-IE" dirty="0"/>
              <a:t>Emittance</a:t>
            </a:r>
          </a:p>
        </p:txBody>
      </p:sp>
      <p:sp>
        <p:nvSpPr>
          <p:cNvPr id="3" name="Content Placeholder 2">
            <a:extLst>
              <a:ext uri="{FF2B5EF4-FFF2-40B4-BE49-F238E27FC236}">
                <a16:creationId xmlns:a16="http://schemas.microsoft.com/office/drawing/2014/main" id="{7F850BAD-F266-43AF-991C-E7D87F789BFD}"/>
              </a:ext>
            </a:extLst>
          </p:cNvPr>
          <p:cNvSpPr>
            <a:spLocks noGrp="1"/>
          </p:cNvSpPr>
          <p:nvPr>
            <p:ph idx="1"/>
          </p:nvPr>
        </p:nvSpPr>
        <p:spPr>
          <a:xfrm>
            <a:off x="1619147" y="970344"/>
            <a:ext cx="6299193" cy="4552685"/>
          </a:xfrm>
        </p:spPr>
        <p:txBody>
          <a:bodyPr/>
          <a:lstStyle/>
          <a:p>
            <a:r>
              <a:rPr lang="en-IE" dirty="0"/>
              <a:t>Upstream distributions similar, with similar gradients through Upstream tracker</a:t>
            </a:r>
          </a:p>
          <a:p>
            <a:r>
              <a:rPr lang="en-IE" dirty="0"/>
              <a:t>In TKD: No Absorber Emittance </a:t>
            </a:r>
            <a:r>
              <a:rPr lang="en-IE" dirty="0" err="1"/>
              <a:t>emittance</a:t>
            </a:r>
            <a:r>
              <a:rPr lang="en-IE" dirty="0"/>
              <a:t> relatively flat </a:t>
            </a:r>
          </a:p>
          <a:p>
            <a:r>
              <a:rPr lang="en-IE" dirty="0"/>
              <a:t>For </a:t>
            </a:r>
            <a:r>
              <a:rPr lang="en-IE" dirty="0" err="1"/>
              <a:t>LiH</a:t>
            </a:r>
            <a:r>
              <a:rPr lang="en-IE" dirty="0"/>
              <a:t>, growth seen within TKD (possibly due to Energy Straggling)</a:t>
            </a:r>
          </a:p>
          <a:p>
            <a:r>
              <a:rPr lang="en-IE" dirty="0"/>
              <a:t>In Wedge, significant growth in TKD due to dispersion</a:t>
            </a:r>
          </a:p>
        </p:txBody>
      </p:sp>
      <p:sp>
        <p:nvSpPr>
          <p:cNvPr id="4" name="Slide Number Placeholder 3">
            <a:extLst>
              <a:ext uri="{FF2B5EF4-FFF2-40B4-BE49-F238E27FC236}">
                <a16:creationId xmlns:a16="http://schemas.microsoft.com/office/drawing/2014/main" id="{019C5EBB-191D-42E5-9B7A-B712A1213C8C}"/>
              </a:ext>
            </a:extLst>
          </p:cNvPr>
          <p:cNvSpPr>
            <a:spLocks noGrp="1"/>
          </p:cNvSpPr>
          <p:nvPr>
            <p:ph type="sldNum" sz="quarter" idx="12"/>
          </p:nvPr>
        </p:nvSpPr>
        <p:spPr/>
        <p:txBody>
          <a:bodyPr/>
          <a:lstStyle/>
          <a:p>
            <a:fld id="{D57F1E4F-1CFF-5643-939E-217C01CDF565}" type="slidenum">
              <a:rPr lang="en-US" smtClean="0"/>
              <a:pPr/>
              <a:t>37</a:t>
            </a:fld>
            <a:endParaRPr lang="en-US" dirty="0"/>
          </a:p>
        </p:txBody>
      </p:sp>
      <p:pic>
        <p:nvPicPr>
          <p:cNvPr id="6" name="Picture 5">
            <a:extLst>
              <a:ext uri="{FF2B5EF4-FFF2-40B4-BE49-F238E27FC236}">
                <a16:creationId xmlns:a16="http://schemas.microsoft.com/office/drawing/2014/main" id="{607BF9F8-FAFA-44D1-98CF-2960B8BB89C4}"/>
              </a:ext>
            </a:extLst>
          </p:cNvPr>
          <p:cNvPicPr>
            <a:picLocks noChangeAspect="1"/>
          </p:cNvPicPr>
          <p:nvPr/>
        </p:nvPicPr>
        <p:blipFill>
          <a:blip r:embed="rId2"/>
          <a:stretch>
            <a:fillRect/>
          </a:stretch>
        </p:blipFill>
        <p:spPr>
          <a:xfrm>
            <a:off x="7930757" y="0"/>
            <a:ext cx="4261243" cy="3413002"/>
          </a:xfrm>
          <a:prstGeom prst="rect">
            <a:avLst/>
          </a:prstGeom>
        </p:spPr>
      </p:pic>
      <p:pic>
        <p:nvPicPr>
          <p:cNvPr id="8" name="Picture 7">
            <a:extLst>
              <a:ext uri="{FF2B5EF4-FFF2-40B4-BE49-F238E27FC236}">
                <a16:creationId xmlns:a16="http://schemas.microsoft.com/office/drawing/2014/main" id="{0CB34336-B9B2-43CA-B4A0-58157A17F88E}"/>
              </a:ext>
            </a:extLst>
          </p:cNvPr>
          <p:cNvPicPr>
            <a:picLocks noChangeAspect="1"/>
          </p:cNvPicPr>
          <p:nvPr/>
        </p:nvPicPr>
        <p:blipFill>
          <a:blip r:embed="rId3"/>
          <a:stretch>
            <a:fillRect/>
          </a:stretch>
        </p:blipFill>
        <p:spPr>
          <a:xfrm>
            <a:off x="3657600" y="3412991"/>
            <a:ext cx="4284436" cy="3445009"/>
          </a:xfrm>
          <a:prstGeom prst="rect">
            <a:avLst/>
          </a:prstGeom>
        </p:spPr>
      </p:pic>
      <p:pic>
        <p:nvPicPr>
          <p:cNvPr id="10" name="Picture 9">
            <a:extLst>
              <a:ext uri="{FF2B5EF4-FFF2-40B4-BE49-F238E27FC236}">
                <a16:creationId xmlns:a16="http://schemas.microsoft.com/office/drawing/2014/main" id="{0AA1FBB1-FC54-4C81-9B8E-B7C968C72C45}"/>
              </a:ext>
            </a:extLst>
          </p:cNvPr>
          <p:cNvPicPr>
            <a:picLocks noChangeAspect="1"/>
          </p:cNvPicPr>
          <p:nvPr/>
        </p:nvPicPr>
        <p:blipFill>
          <a:blip r:embed="rId4"/>
          <a:stretch>
            <a:fillRect/>
          </a:stretch>
        </p:blipFill>
        <p:spPr>
          <a:xfrm>
            <a:off x="7905924" y="3412991"/>
            <a:ext cx="4286075" cy="3445009"/>
          </a:xfrm>
          <a:prstGeom prst="rect">
            <a:avLst/>
          </a:prstGeom>
        </p:spPr>
      </p:pic>
    </p:spTree>
    <p:extLst>
      <p:ext uri="{BB962C8B-B14F-4D97-AF65-F5344CB8AC3E}">
        <p14:creationId xmlns:p14="http://schemas.microsoft.com/office/powerpoint/2010/main" val="17320977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AA3CD-D789-4D42-828B-68F2265CA0F5}"/>
              </a:ext>
            </a:extLst>
          </p:cNvPr>
          <p:cNvSpPr>
            <a:spLocks noGrp="1"/>
          </p:cNvSpPr>
          <p:nvPr>
            <p:ph type="title"/>
          </p:nvPr>
        </p:nvSpPr>
        <p:spPr/>
        <p:txBody>
          <a:bodyPr/>
          <a:lstStyle/>
          <a:p>
            <a:r>
              <a:rPr lang="en-IE" dirty="0"/>
              <a:t>Emittance</a:t>
            </a:r>
          </a:p>
        </p:txBody>
      </p:sp>
      <p:sp>
        <p:nvSpPr>
          <p:cNvPr id="3" name="Content Placeholder 2">
            <a:extLst>
              <a:ext uri="{FF2B5EF4-FFF2-40B4-BE49-F238E27FC236}">
                <a16:creationId xmlns:a16="http://schemas.microsoft.com/office/drawing/2014/main" id="{010A0E10-92E7-45BF-B770-64CCFC870173}"/>
              </a:ext>
            </a:extLst>
          </p:cNvPr>
          <p:cNvSpPr>
            <a:spLocks noGrp="1"/>
          </p:cNvSpPr>
          <p:nvPr>
            <p:ph idx="1"/>
          </p:nvPr>
        </p:nvSpPr>
        <p:spPr>
          <a:xfrm>
            <a:off x="2037806" y="1722503"/>
            <a:ext cx="5848514" cy="4874239"/>
          </a:xfrm>
        </p:spPr>
        <p:txBody>
          <a:bodyPr>
            <a:normAutofit lnSpcReduction="10000"/>
          </a:bodyPr>
          <a:lstStyle/>
          <a:p>
            <a:r>
              <a:rPr lang="en-IE" dirty="0"/>
              <a:t>The emittance seen is also dependent on the magnetic field mode i.e. flip or solenoid </a:t>
            </a:r>
          </a:p>
          <a:p>
            <a:r>
              <a:rPr lang="en-IE" dirty="0"/>
              <a:t>This is because each mode will have different transmission losses and thus affect the downstream survival bias</a:t>
            </a:r>
          </a:p>
          <a:p>
            <a:endParaRPr lang="en-IE" dirty="0"/>
          </a:p>
          <a:p>
            <a:r>
              <a:rPr lang="en-IE" dirty="0"/>
              <a:t>For Emittance, Amplitude and Phase-Space Density we can only compare the same particles upstream and downstream, however this is biased by transmission losses</a:t>
            </a:r>
          </a:p>
          <a:p>
            <a:r>
              <a:rPr lang="en-IE" dirty="0"/>
              <a:t>The full Upstream sample is unbiased</a:t>
            </a:r>
          </a:p>
          <a:p>
            <a:r>
              <a:rPr lang="en-IE" dirty="0"/>
              <a:t>The challenge is to have an unbiased downstream “cooling” signal</a:t>
            </a:r>
          </a:p>
          <a:p>
            <a:r>
              <a:rPr lang="en-IE" dirty="0"/>
              <a:t>Emittance, Amplitude and Density all have the Covariance Matrix in common.</a:t>
            </a:r>
          </a:p>
        </p:txBody>
      </p:sp>
      <p:sp>
        <p:nvSpPr>
          <p:cNvPr id="4" name="Slide Number Placeholder 3">
            <a:extLst>
              <a:ext uri="{FF2B5EF4-FFF2-40B4-BE49-F238E27FC236}">
                <a16:creationId xmlns:a16="http://schemas.microsoft.com/office/drawing/2014/main" id="{58C52616-2C49-4D10-9AC9-379084F448DA}"/>
              </a:ext>
            </a:extLst>
          </p:cNvPr>
          <p:cNvSpPr>
            <a:spLocks noGrp="1"/>
          </p:cNvSpPr>
          <p:nvPr>
            <p:ph type="sldNum" sz="quarter" idx="12"/>
          </p:nvPr>
        </p:nvSpPr>
        <p:spPr/>
        <p:txBody>
          <a:bodyPr/>
          <a:lstStyle/>
          <a:p>
            <a:fld id="{D57F1E4F-1CFF-5643-939E-217C01CDF565}" type="slidenum">
              <a:rPr lang="en-US" smtClean="0"/>
              <a:pPr/>
              <a:t>38</a:t>
            </a:fld>
            <a:endParaRPr lang="en-US" dirty="0"/>
          </a:p>
        </p:txBody>
      </p:sp>
      <p:pic>
        <p:nvPicPr>
          <p:cNvPr id="6" name="Picture 5">
            <a:extLst>
              <a:ext uri="{FF2B5EF4-FFF2-40B4-BE49-F238E27FC236}">
                <a16:creationId xmlns:a16="http://schemas.microsoft.com/office/drawing/2014/main" id="{0C3E6980-113D-43F1-8D73-2B7A1FE4966F}"/>
              </a:ext>
            </a:extLst>
          </p:cNvPr>
          <p:cNvPicPr>
            <a:picLocks noChangeAspect="1"/>
          </p:cNvPicPr>
          <p:nvPr/>
        </p:nvPicPr>
        <p:blipFill>
          <a:blip r:embed="rId2"/>
          <a:stretch>
            <a:fillRect/>
          </a:stretch>
        </p:blipFill>
        <p:spPr>
          <a:xfrm>
            <a:off x="7905925" y="0"/>
            <a:ext cx="4286075" cy="3445009"/>
          </a:xfrm>
          <a:prstGeom prst="rect">
            <a:avLst/>
          </a:prstGeom>
        </p:spPr>
      </p:pic>
      <p:pic>
        <p:nvPicPr>
          <p:cNvPr id="8" name="Picture 7">
            <a:extLst>
              <a:ext uri="{FF2B5EF4-FFF2-40B4-BE49-F238E27FC236}">
                <a16:creationId xmlns:a16="http://schemas.microsoft.com/office/drawing/2014/main" id="{C8EE8E87-7103-4D88-A590-DE5943F7C004}"/>
              </a:ext>
            </a:extLst>
          </p:cNvPr>
          <p:cNvPicPr>
            <a:picLocks noChangeAspect="1"/>
          </p:cNvPicPr>
          <p:nvPr/>
        </p:nvPicPr>
        <p:blipFill>
          <a:blip r:embed="rId3"/>
          <a:stretch>
            <a:fillRect/>
          </a:stretch>
        </p:blipFill>
        <p:spPr>
          <a:xfrm>
            <a:off x="7886320" y="3409406"/>
            <a:ext cx="4305680" cy="3448593"/>
          </a:xfrm>
          <a:prstGeom prst="rect">
            <a:avLst/>
          </a:prstGeom>
        </p:spPr>
      </p:pic>
    </p:spTree>
    <p:extLst>
      <p:ext uri="{BB962C8B-B14F-4D97-AF65-F5344CB8AC3E}">
        <p14:creationId xmlns:p14="http://schemas.microsoft.com/office/powerpoint/2010/main" val="32817813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A86F6-6666-4361-8924-28F5480420A6}"/>
              </a:ext>
            </a:extLst>
          </p:cNvPr>
          <p:cNvSpPr>
            <a:spLocks noGrp="1"/>
          </p:cNvSpPr>
          <p:nvPr>
            <p:ph type="title"/>
          </p:nvPr>
        </p:nvSpPr>
        <p:spPr/>
        <p:txBody>
          <a:bodyPr/>
          <a:lstStyle/>
          <a:p>
            <a:r>
              <a:rPr lang="en-IE" dirty="0"/>
              <a:t>MICE – 3 Cooling measurements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BB0EC68-05CD-479F-B6A1-5FCE98290D6E}"/>
                  </a:ext>
                </a:extLst>
              </p:cNvPr>
              <p:cNvSpPr>
                <a:spLocks noGrp="1"/>
              </p:cNvSpPr>
              <p:nvPr>
                <p:ph idx="1"/>
              </p:nvPr>
            </p:nvSpPr>
            <p:spPr>
              <a:xfrm>
                <a:off x="2939143" y="1345473"/>
                <a:ext cx="8565469" cy="5316583"/>
              </a:xfrm>
            </p:spPr>
            <p:txBody>
              <a:bodyPr>
                <a:normAutofit fontScale="85000" lnSpcReduction="20000"/>
              </a:bodyPr>
              <a:lstStyle/>
              <a:p>
                <a:r>
                  <a:rPr lang="en-IE" dirty="0"/>
                  <a:t>MICE measures cooling using three techniques</a:t>
                </a:r>
              </a:p>
              <a:p>
                <a:endParaRPr lang="en-IE" dirty="0"/>
              </a:p>
              <a:p>
                <a:r>
                  <a:rPr lang="en-IE" u="sng" dirty="0"/>
                  <a:t>1. Emittance:</a:t>
                </a:r>
                <a:r>
                  <a:rPr lang="en-IE" dirty="0"/>
                  <a:t>					 				</a:t>
                </a:r>
              </a:p>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a:rPr lang="en-IE" i="1" smtClean="0">
                              <a:latin typeface="Cambria Math" panose="02040503050406030204" pitchFamily="18" charset="0"/>
                              <a:ea typeface="Cambria Math" panose="02040503050406030204" pitchFamily="18" charset="0"/>
                            </a:rPr>
                            <m:t>𝜀</m:t>
                          </m:r>
                        </m:e>
                        <m:sub>
                          <m:r>
                            <a:rPr lang="en-IE" b="0" i="1" smtClean="0">
                              <a:latin typeface="Cambria Math" panose="02040503050406030204" pitchFamily="18" charset="0"/>
                            </a:rPr>
                            <m:t>𝑑</m:t>
                          </m:r>
                        </m:sub>
                      </m:sSub>
                      <m:r>
                        <a:rPr lang="en-IE" b="0" i="1" smtClean="0">
                          <a:latin typeface="Cambria Math" panose="02040503050406030204" pitchFamily="18" charset="0"/>
                        </a:rPr>
                        <m:t>= </m:t>
                      </m:r>
                      <m:f>
                        <m:fPr>
                          <m:ctrlPr>
                            <a:rPr lang="en-IE" b="0" i="1" smtClean="0">
                              <a:latin typeface="Cambria Math" panose="02040503050406030204" pitchFamily="18" charset="0"/>
                            </a:rPr>
                          </m:ctrlPr>
                        </m:fPr>
                        <m:num>
                          <m:rad>
                            <m:radPr>
                              <m:ctrlPr>
                                <a:rPr lang="en-IE" b="0" i="1" smtClean="0">
                                  <a:latin typeface="Cambria Math" panose="02040503050406030204" pitchFamily="18" charset="0"/>
                                </a:rPr>
                              </m:ctrlPr>
                            </m:radPr>
                            <m:deg>
                              <m:r>
                                <m:rPr>
                                  <m:brk m:alnAt="7"/>
                                </m:rPr>
                                <a:rPr lang="en-IE" b="0" i="1" smtClean="0">
                                  <a:latin typeface="Cambria Math" panose="02040503050406030204" pitchFamily="18" charset="0"/>
                                </a:rPr>
                                <m:t>𝑑</m:t>
                              </m:r>
                            </m:deg>
                            <m:e>
                              <m:d>
                                <m:dPr>
                                  <m:begChr m:val="|"/>
                                  <m:endChr m:val="|"/>
                                  <m:ctrlPr>
                                    <a:rPr lang="en-IE" b="0" i="1" smtClean="0">
                                      <a:latin typeface="Cambria Math" panose="02040503050406030204" pitchFamily="18" charset="0"/>
                                    </a:rPr>
                                  </m:ctrlPr>
                                </m:dPr>
                                <m:e>
                                  <m:r>
                                    <m:rPr>
                                      <m:sty m:val="p"/>
                                    </m:rPr>
                                    <a:rPr lang="el-GR" i="1">
                                      <a:latin typeface="Cambria Math" panose="02040503050406030204" pitchFamily="18" charset="0"/>
                                    </a:rPr>
                                    <m:t>Σ</m:t>
                                  </m:r>
                                </m:e>
                              </m:d>
                            </m:e>
                          </m:rad>
                        </m:num>
                        <m:den>
                          <m:sSub>
                            <m:sSubPr>
                              <m:ctrlPr>
                                <a:rPr lang="en-IE" b="0" i="1" smtClean="0">
                                  <a:latin typeface="Cambria Math" panose="02040503050406030204" pitchFamily="18" charset="0"/>
                                </a:rPr>
                              </m:ctrlPr>
                            </m:sSubPr>
                            <m:e>
                              <m:r>
                                <a:rPr lang="en-IE" b="0" i="1" smtClean="0">
                                  <a:latin typeface="Cambria Math" panose="02040503050406030204" pitchFamily="18" charset="0"/>
                                </a:rPr>
                                <m:t>𝑚</m:t>
                              </m:r>
                            </m:e>
                            <m:sub>
                              <m:r>
                                <a:rPr lang="en-IE" b="0" i="1" smtClean="0">
                                  <a:latin typeface="Cambria Math" panose="02040503050406030204" pitchFamily="18" charset="0"/>
                                  <a:ea typeface="Cambria Math" panose="02040503050406030204" pitchFamily="18" charset="0"/>
                                </a:rPr>
                                <m:t>𝜇</m:t>
                              </m:r>
                            </m:sub>
                          </m:sSub>
                          <m:r>
                            <a:rPr lang="en-IE" b="0" i="1" smtClean="0">
                              <a:latin typeface="Cambria Math" panose="02040503050406030204" pitchFamily="18" charset="0"/>
                            </a:rPr>
                            <m:t>𝑐</m:t>
                          </m:r>
                        </m:den>
                      </m:f>
                    </m:oMath>
                  </m:oMathPara>
                </a14:m>
                <a:endParaRPr lang="en-IE" dirty="0"/>
              </a:p>
              <a:p>
                <a:endParaRPr lang="en-IE" dirty="0"/>
              </a:p>
              <a:p>
                <a:r>
                  <a:rPr lang="en-IE" u="sng" dirty="0"/>
                  <a:t>2. Amplitude:</a:t>
                </a:r>
                <a:r>
                  <a:rPr lang="en-IE" dirty="0"/>
                  <a:t>						</a:t>
                </a:r>
              </a:p>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a:rPr lang="en-IE" b="0" i="1" smtClean="0">
                              <a:latin typeface="Cambria Math" panose="02040503050406030204" pitchFamily="18" charset="0"/>
                            </a:rPr>
                            <m:t>𝐴</m:t>
                          </m:r>
                        </m:e>
                        <m:sub>
                          <m:r>
                            <a:rPr lang="en-IE" b="0" i="1" smtClean="0">
                              <a:latin typeface="Cambria Math" panose="02040503050406030204" pitchFamily="18" charset="0"/>
                            </a:rPr>
                            <m:t>𝑑</m:t>
                          </m:r>
                        </m:sub>
                      </m:sSub>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r>
                            <a:rPr lang="en-IE" b="0" i="1" smtClean="0">
                              <a:latin typeface="Cambria Math" panose="02040503050406030204" pitchFamily="18" charset="0"/>
                              <a:ea typeface="Cambria Math" panose="02040503050406030204" pitchFamily="18" charset="0"/>
                            </a:rPr>
                            <m:t>𝜀</m:t>
                          </m:r>
                        </m:e>
                        <m:sub>
                          <m:r>
                            <a:rPr lang="en-IE" b="0" i="1" smtClean="0">
                              <a:latin typeface="Cambria Math" panose="02040503050406030204" pitchFamily="18" charset="0"/>
                            </a:rPr>
                            <m:t>𝑑</m:t>
                          </m:r>
                        </m:sub>
                      </m:sSub>
                      <m:sSup>
                        <m:sSupPr>
                          <m:ctrlPr>
                            <a:rPr lang="en-IE" b="0" i="1" smtClean="0">
                              <a:latin typeface="Cambria Math" panose="02040503050406030204" pitchFamily="18" charset="0"/>
                            </a:rPr>
                          </m:ctrlPr>
                        </m:sSupPr>
                        <m:e>
                          <m:r>
                            <a:rPr lang="en-IE" b="1" i="1" smtClean="0">
                              <a:latin typeface="Cambria Math" panose="02040503050406030204" pitchFamily="18" charset="0"/>
                            </a:rPr>
                            <m:t>𝒙</m:t>
                          </m:r>
                        </m:e>
                        <m:sup>
                          <m:r>
                            <a:rPr lang="en-IE" b="0" i="1" smtClean="0">
                              <a:latin typeface="Cambria Math" panose="02040503050406030204" pitchFamily="18" charset="0"/>
                            </a:rPr>
                            <m:t>𝑇</m:t>
                          </m:r>
                        </m:sup>
                      </m:sSup>
                      <m:sSup>
                        <m:sSupPr>
                          <m:ctrlPr>
                            <a:rPr lang="en-IE" b="0" i="1" smtClean="0">
                              <a:latin typeface="Cambria Math" panose="02040503050406030204" pitchFamily="18" charset="0"/>
                            </a:rPr>
                          </m:ctrlPr>
                        </m:sSupPr>
                        <m:e>
                          <m:r>
                            <m:rPr>
                              <m:sty m:val="p"/>
                            </m:rPr>
                            <a:rPr lang="el-GR" i="1">
                              <a:latin typeface="Cambria Math" panose="02040503050406030204" pitchFamily="18" charset="0"/>
                            </a:rPr>
                            <m:t>Σ</m:t>
                          </m:r>
                        </m:e>
                        <m:sup>
                          <m:r>
                            <a:rPr lang="en-IE" b="0" i="1" smtClean="0">
                              <a:latin typeface="Cambria Math" panose="02040503050406030204" pitchFamily="18" charset="0"/>
                            </a:rPr>
                            <m:t>−1</m:t>
                          </m:r>
                        </m:sup>
                      </m:sSup>
                      <m:r>
                        <a:rPr lang="en-IE" b="1" i="1" smtClean="0">
                          <a:latin typeface="Cambria Math" panose="02040503050406030204" pitchFamily="18" charset="0"/>
                        </a:rPr>
                        <m:t>𝒙</m:t>
                      </m:r>
                      <m:r>
                        <a:rPr lang="en-IE" b="1" i="1" smtClean="0">
                          <a:latin typeface="Cambria Math" panose="02040503050406030204" pitchFamily="18" charset="0"/>
                        </a:rPr>
                        <m:t>        =       </m:t>
                      </m:r>
                      <m:f>
                        <m:fPr>
                          <m:ctrlPr>
                            <a:rPr lang="en-IE" i="1">
                              <a:latin typeface="Cambria Math" panose="02040503050406030204" pitchFamily="18" charset="0"/>
                            </a:rPr>
                          </m:ctrlPr>
                        </m:fPr>
                        <m:num>
                          <m:rad>
                            <m:radPr>
                              <m:ctrlPr>
                                <a:rPr lang="en-IE" i="1">
                                  <a:latin typeface="Cambria Math" panose="02040503050406030204" pitchFamily="18" charset="0"/>
                                </a:rPr>
                              </m:ctrlPr>
                            </m:radPr>
                            <m:deg>
                              <m:r>
                                <m:rPr>
                                  <m:brk m:alnAt="7"/>
                                </m:rPr>
                                <a:rPr lang="en-IE" i="1">
                                  <a:latin typeface="Cambria Math" panose="02040503050406030204" pitchFamily="18" charset="0"/>
                                </a:rPr>
                                <m:t>𝑑</m:t>
                              </m:r>
                            </m:deg>
                            <m:e>
                              <m:d>
                                <m:dPr>
                                  <m:begChr m:val="|"/>
                                  <m:endChr m:val="|"/>
                                  <m:ctrlPr>
                                    <a:rPr lang="en-IE" i="1">
                                      <a:latin typeface="Cambria Math" panose="02040503050406030204" pitchFamily="18" charset="0"/>
                                    </a:rPr>
                                  </m:ctrlPr>
                                </m:dPr>
                                <m:e>
                                  <m:r>
                                    <m:rPr>
                                      <m:sty m:val="p"/>
                                    </m:rPr>
                                    <a:rPr lang="el-GR" i="1">
                                      <a:latin typeface="Cambria Math" panose="02040503050406030204" pitchFamily="18" charset="0"/>
                                    </a:rPr>
                                    <m:t>Σ</m:t>
                                  </m:r>
                                </m:e>
                              </m:d>
                            </m:e>
                          </m:rad>
                          <m:sSup>
                            <m:sSupPr>
                              <m:ctrlPr>
                                <a:rPr lang="en-IE" i="1">
                                  <a:latin typeface="Cambria Math" panose="02040503050406030204" pitchFamily="18" charset="0"/>
                                </a:rPr>
                              </m:ctrlPr>
                            </m:sSupPr>
                            <m:e>
                              <m:r>
                                <a:rPr lang="en-IE" b="1" i="1">
                                  <a:latin typeface="Cambria Math" panose="02040503050406030204" pitchFamily="18" charset="0"/>
                                </a:rPr>
                                <m:t>𝒙</m:t>
                              </m:r>
                            </m:e>
                            <m:sup>
                              <m:r>
                                <a:rPr lang="en-IE" i="1">
                                  <a:latin typeface="Cambria Math" panose="02040503050406030204" pitchFamily="18" charset="0"/>
                                </a:rPr>
                                <m:t>𝑇</m:t>
                              </m:r>
                            </m:sup>
                          </m:sSup>
                          <m:sSup>
                            <m:sSupPr>
                              <m:ctrlPr>
                                <a:rPr lang="en-IE" i="1">
                                  <a:latin typeface="Cambria Math" panose="02040503050406030204" pitchFamily="18" charset="0"/>
                                </a:rPr>
                              </m:ctrlPr>
                            </m:sSupPr>
                            <m:e>
                              <m:r>
                                <m:rPr>
                                  <m:sty m:val="p"/>
                                </m:rPr>
                                <a:rPr lang="el-GR" i="1">
                                  <a:latin typeface="Cambria Math" panose="02040503050406030204" pitchFamily="18" charset="0"/>
                                </a:rPr>
                                <m:t>Σ</m:t>
                              </m:r>
                            </m:e>
                            <m:sup>
                              <m:r>
                                <a:rPr lang="en-IE" i="1">
                                  <a:latin typeface="Cambria Math" panose="02040503050406030204" pitchFamily="18" charset="0"/>
                                </a:rPr>
                                <m:t>−1</m:t>
                              </m:r>
                            </m:sup>
                          </m:sSup>
                          <m:r>
                            <a:rPr lang="en-IE" b="1" i="1">
                              <a:latin typeface="Cambria Math" panose="02040503050406030204" pitchFamily="18" charset="0"/>
                            </a:rPr>
                            <m:t>𝒙</m:t>
                          </m:r>
                        </m:num>
                        <m:den>
                          <m:sSub>
                            <m:sSubPr>
                              <m:ctrlPr>
                                <a:rPr lang="en-IE" i="1">
                                  <a:latin typeface="Cambria Math" panose="02040503050406030204" pitchFamily="18" charset="0"/>
                                </a:rPr>
                              </m:ctrlPr>
                            </m:sSubPr>
                            <m:e>
                              <m:r>
                                <a:rPr lang="en-IE" i="1">
                                  <a:latin typeface="Cambria Math" panose="02040503050406030204" pitchFamily="18" charset="0"/>
                                </a:rPr>
                                <m:t>𝑚</m:t>
                              </m:r>
                            </m:e>
                            <m:sub>
                              <m:r>
                                <a:rPr lang="en-IE" i="1">
                                  <a:latin typeface="Cambria Math" panose="02040503050406030204" pitchFamily="18" charset="0"/>
                                  <a:ea typeface="Cambria Math" panose="02040503050406030204" pitchFamily="18" charset="0"/>
                                </a:rPr>
                                <m:t>𝜇</m:t>
                              </m:r>
                            </m:sub>
                          </m:sSub>
                          <m:r>
                            <a:rPr lang="en-IE" i="1">
                              <a:latin typeface="Cambria Math" panose="02040503050406030204" pitchFamily="18" charset="0"/>
                            </a:rPr>
                            <m:t>𝑐</m:t>
                          </m:r>
                        </m:den>
                      </m:f>
                    </m:oMath>
                  </m:oMathPara>
                </a14:m>
                <a:endParaRPr lang="en-IE" dirty="0"/>
              </a:p>
              <a:p>
                <a:endParaRPr lang="en-IE" dirty="0"/>
              </a:p>
              <a:p>
                <a:r>
                  <a:rPr lang="en-IE" u="sng" dirty="0"/>
                  <a:t>3. Phase-Space Density:     </a:t>
                </a:r>
              </a:p>
              <a:p>
                <a:pPr marL="457200" lvl="1" indent="0">
                  <a:buNone/>
                </a:pPr>
                <a:r>
                  <a:rPr lang="en-IE" dirty="0"/>
                  <a:t>- Kernel Density Estimation (KDE)</a:t>
                </a:r>
              </a:p>
              <a:p>
                <a:pPr marL="0" indent="0">
                  <a:buNone/>
                </a:pPr>
                <a14:m>
                  <m:oMathPara xmlns:m="http://schemas.openxmlformats.org/officeDocument/2006/math">
                    <m:oMathParaPr>
                      <m:jc m:val="centerGroup"/>
                    </m:oMathParaPr>
                    <m:oMath xmlns:m="http://schemas.openxmlformats.org/officeDocument/2006/math">
                      <m:acc>
                        <m:accPr>
                          <m:chr m:val="̂"/>
                          <m:ctrlPr>
                            <a:rPr lang="en-IE" i="1" smtClean="0">
                              <a:latin typeface="Cambria Math" panose="02040503050406030204" pitchFamily="18" charset="0"/>
                            </a:rPr>
                          </m:ctrlPr>
                        </m:accPr>
                        <m:e>
                          <m:r>
                            <a:rPr lang="en-IE" i="1">
                              <a:latin typeface="Cambria Math" panose="02040503050406030204" pitchFamily="18" charset="0"/>
                              <a:ea typeface="Cambria Math" panose="02040503050406030204" pitchFamily="18" charset="0"/>
                            </a:rPr>
                            <m:t>𝜌</m:t>
                          </m:r>
                        </m:e>
                      </m:acc>
                      <m:d>
                        <m:dPr>
                          <m:ctrlPr>
                            <a:rPr lang="en-IE" i="1">
                              <a:latin typeface="Cambria Math" panose="02040503050406030204" pitchFamily="18" charset="0"/>
                            </a:rPr>
                          </m:ctrlPr>
                        </m:dPr>
                        <m:e>
                          <m:acc>
                            <m:accPr>
                              <m:chr m:val="⃗"/>
                              <m:ctrlPr>
                                <a:rPr lang="en-IE" i="1">
                                  <a:latin typeface="Cambria Math" panose="02040503050406030204" pitchFamily="18" charset="0"/>
                                </a:rPr>
                              </m:ctrlPr>
                            </m:accPr>
                            <m:e>
                              <m:r>
                                <a:rPr lang="en-IE" i="1">
                                  <a:latin typeface="Cambria Math" panose="02040503050406030204" pitchFamily="18" charset="0"/>
                                </a:rPr>
                                <m:t>𝑥</m:t>
                              </m:r>
                            </m:e>
                          </m:acc>
                        </m:e>
                      </m:d>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1</m:t>
                          </m:r>
                        </m:num>
                        <m:den>
                          <m:r>
                            <a:rPr lang="en-IE" i="1">
                              <a:latin typeface="Cambria Math" panose="02040503050406030204" pitchFamily="18" charset="0"/>
                            </a:rPr>
                            <m:t>𝑛</m:t>
                          </m:r>
                        </m:den>
                      </m:f>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sSub>
                            <m:sSubPr>
                              <m:ctrlPr>
                                <a:rPr lang="en-IE" i="1" smtClean="0">
                                  <a:latin typeface="Cambria Math" panose="02040503050406030204" pitchFamily="18" charset="0"/>
                                </a:rPr>
                              </m:ctrlPr>
                            </m:sSubPr>
                            <m:e>
                              <m:r>
                                <a:rPr lang="en-IE" b="0" i="1" smtClean="0">
                                  <a:latin typeface="Cambria Math" panose="02040503050406030204" pitchFamily="18" charset="0"/>
                                </a:rPr>
                                <m:t>𝐾</m:t>
                              </m:r>
                            </m:e>
                            <m:sub>
                              <m:r>
                                <a:rPr lang="en-IE" b="1" i="1" smtClean="0">
                                  <a:latin typeface="Cambria Math" panose="02040503050406030204" pitchFamily="18" charset="0"/>
                                </a:rPr>
                                <m:t>𝑯</m:t>
                              </m:r>
                            </m:sub>
                          </m:sSub>
                          <m:d>
                            <m:dPr>
                              <m:ctrlPr>
                                <a:rPr lang="en-IE" i="1">
                                  <a:latin typeface="Cambria Math" panose="02040503050406030204" pitchFamily="18" charset="0"/>
                                </a:rPr>
                              </m:ctrlPr>
                            </m:dPr>
                            <m:e>
                              <m:r>
                                <a:rPr lang="en-IE" b="1" i="1" smtClean="0">
                                  <a:latin typeface="Cambria Math" panose="02040503050406030204" pitchFamily="18" charset="0"/>
                                </a:rPr>
                                <m:t>𝒙</m:t>
                              </m:r>
                            </m:e>
                          </m:d>
                        </m:e>
                      </m:nary>
                      <m:r>
                        <a:rPr lang="en-IE" b="0" i="1" smtClean="0">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1</m:t>
                          </m:r>
                        </m:num>
                        <m:den>
                          <m:r>
                            <a:rPr lang="en-IE" i="1">
                              <a:latin typeface="Cambria Math" panose="02040503050406030204" pitchFamily="18" charset="0"/>
                            </a:rPr>
                            <m:t>𝑛</m:t>
                          </m:r>
                          <m:sSup>
                            <m:sSupPr>
                              <m:ctrlPr>
                                <a:rPr lang="en-IE" i="1">
                                  <a:latin typeface="Cambria Math" panose="02040503050406030204" pitchFamily="18" charset="0"/>
                                </a:rPr>
                              </m:ctrlPr>
                            </m:sSupPr>
                            <m:e>
                              <m:r>
                                <a:rPr lang="en-IE" i="1">
                                  <a:latin typeface="Cambria Math" panose="02040503050406030204" pitchFamily="18" charset="0"/>
                                </a:rPr>
                                <m:t>h</m:t>
                              </m:r>
                            </m:e>
                            <m:sup>
                              <m:r>
                                <a:rPr lang="en-IE" i="1">
                                  <a:latin typeface="Cambria Math" panose="02040503050406030204" pitchFamily="18" charset="0"/>
                                </a:rPr>
                                <m:t>𝑑</m:t>
                              </m:r>
                            </m:sup>
                          </m:sSup>
                        </m:den>
                      </m:f>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r>
                            <a:rPr lang="en-IE" i="1">
                              <a:latin typeface="Cambria Math" panose="02040503050406030204" pitchFamily="18" charset="0"/>
                            </a:rPr>
                            <m:t>𝐾</m:t>
                          </m:r>
                          <m:d>
                            <m:dPr>
                              <m:ctrlPr>
                                <a:rPr lang="en-IE" i="1">
                                  <a:latin typeface="Cambria Math" panose="02040503050406030204" pitchFamily="18" charset="0"/>
                                </a:rPr>
                              </m:ctrlPr>
                            </m:dPr>
                            <m:e>
                              <m:f>
                                <m:fPr>
                                  <m:ctrlPr>
                                    <a:rPr lang="en-IE" i="1">
                                      <a:latin typeface="Cambria Math" panose="02040503050406030204" pitchFamily="18" charset="0"/>
                                    </a:rPr>
                                  </m:ctrlPr>
                                </m:fPr>
                                <m:num>
                                  <m:r>
                                    <a:rPr lang="en-IE" b="1" i="1" smtClean="0">
                                      <a:latin typeface="Cambria Math" panose="02040503050406030204" pitchFamily="18" charset="0"/>
                                    </a:rPr>
                                    <m:t>𝒙</m:t>
                                  </m:r>
                                </m:num>
                                <m:den>
                                  <m:r>
                                    <a:rPr lang="en-IE" i="1">
                                      <a:latin typeface="Cambria Math" panose="02040503050406030204" pitchFamily="18" charset="0"/>
                                    </a:rPr>
                                    <m:t>h</m:t>
                                  </m:r>
                                </m:den>
                              </m:f>
                            </m:e>
                          </m:d>
                        </m:e>
                      </m:nary>
                      <m:r>
                        <a:rPr lang="en-IE" b="0" i="1" smtClean="0">
                          <a:latin typeface="Cambria Math" panose="02040503050406030204" pitchFamily="18" charset="0"/>
                        </a:rPr>
                        <m:t>=</m:t>
                      </m:r>
                      <m:f>
                        <m:fPr>
                          <m:ctrlPr>
                            <a:rPr lang="en-IE" b="0" i="1" smtClean="0">
                              <a:latin typeface="Cambria Math" panose="02040503050406030204" pitchFamily="18" charset="0"/>
                            </a:rPr>
                          </m:ctrlPr>
                        </m:fPr>
                        <m:num>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r>
                                <a:rPr lang="en-IE" b="0" i="1" smtClean="0">
                                  <a:latin typeface="Cambria Math" panose="02040503050406030204" pitchFamily="18" charset="0"/>
                                </a:rPr>
                                <m:t>𝑒𝑥𝑝</m:t>
                              </m:r>
                              <m:r>
                                <a:rPr lang="en-IE" b="0" i="1" smtClean="0">
                                  <a:latin typeface="Cambria Math" panose="02040503050406030204" pitchFamily="18" charset="0"/>
                                </a:rPr>
                                <m:t>[−</m:t>
                              </m:r>
                              <m:f>
                                <m:fPr>
                                  <m:ctrlPr>
                                    <a:rPr lang="en-IE" i="1" smtClean="0">
                                      <a:latin typeface="Cambria Math" panose="02040503050406030204" pitchFamily="18" charset="0"/>
                                    </a:rPr>
                                  </m:ctrlPr>
                                </m:fPr>
                                <m:num>
                                  <m:r>
                                    <a:rPr lang="en-IE" b="0" i="1" smtClean="0">
                                      <a:latin typeface="Cambria Math" panose="02040503050406030204" pitchFamily="18" charset="0"/>
                                    </a:rPr>
                                    <m:t>1</m:t>
                                  </m:r>
                                </m:num>
                                <m:den>
                                  <m:r>
                                    <a:rPr lang="en-IE" b="0" i="1" smtClean="0">
                                      <a:latin typeface="Cambria Math" panose="02040503050406030204" pitchFamily="18" charset="0"/>
                                    </a:rPr>
                                    <m:t>2</m:t>
                                  </m:r>
                                </m:den>
                              </m:f>
                              <m:sSup>
                                <m:sSupPr>
                                  <m:ctrlPr>
                                    <a:rPr lang="en-IE" i="1">
                                      <a:latin typeface="Cambria Math" panose="02040503050406030204" pitchFamily="18" charset="0"/>
                                    </a:rPr>
                                  </m:ctrlPr>
                                </m:sSupPr>
                                <m:e>
                                  <m:r>
                                    <a:rPr lang="en-IE" b="1" i="1">
                                      <a:latin typeface="Cambria Math" panose="02040503050406030204" pitchFamily="18" charset="0"/>
                                    </a:rPr>
                                    <m:t>𝒙</m:t>
                                  </m:r>
                                </m:e>
                                <m:sup>
                                  <m:r>
                                    <a:rPr lang="en-IE" i="1">
                                      <a:latin typeface="Cambria Math" panose="02040503050406030204" pitchFamily="18" charset="0"/>
                                    </a:rPr>
                                    <m:t>𝑇</m:t>
                                  </m:r>
                                </m:sup>
                              </m:sSup>
                              <m:sSup>
                                <m:sSupPr>
                                  <m:ctrlPr>
                                    <a:rPr lang="en-IE" i="1">
                                      <a:latin typeface="Cambria Math" panose="02040503050406030204" pitchFamily="18" charset="0"/>
                                    </a:rPr>
                                  </m:ctrlPr>
                                </m:sSupPr>
                                <m:e>
                                  <m:r>
                                    <m:rPr>
                                      <m:sty m:val="p"/>
                                    </m:rPr>
                                    <a:rPr lang="el-GR" i="1">
                                      <a:latin typeface="Cambria Math" panose="02040503050406030204" pitchFamily="18" charset="0"/>
                                    </a:rPr>
                                    <m:t>Σ</m:t>
                                  </m:r>
                                </m:e>
                                <m:sup>
                                  <m:r>
                                    <a:rPr lang="en-IE" i="1">
                                      <a:latin typeface="Cambria Math" panose="02040503050406030204" pitchFamily="18" charset="0"/>
                                    </a:rPr>
                                    <m:t>−1</m:t>
                                  </m:r>
                                </m:sup>
                              </m:sSup>
                              <m:r>
                                <a:rPr lang="en-IE" b="1" i="1">
                                  <a:latin typeface="Cambria Math" panose="02040503050406030204" pitchFamily="18" charset="0"/>
                                </a:rPr>
                                <m:t>𝒙</m:t>
                              </m:r>
                              <m:r>
                                <a:rPr lang="en-IE" b="1" i="1" smtClean="0">
                                  <a:latin typeface="Cambria Math" panose="02040503050406030204" pitchFamily="18" charset="0"/>
                                </a:rPr>
                                <m:t>]</m:t>
                              </m:r>
                            </m:e>
                          </m:nary>
                        </m:num>
                        <m:den>
                          <m:r>
                            <a:rPr lang="en-IE" b="0" i="1" smtClean="0">
                              <a:latin typeface="Cambria Math" panose="02040503050406030204" pitchFamily="18" charset="0"/>
                            </a:rPr>
                            <m:t>𝑛</m:t>
                          </m:r>
                          <m:sSup>
                            <m:sSupPr>
                              <m:ctrlPr>
                                <a:rPr lang="en-IE" b="0" i="1" smtClean="0">
                                  <a:latin typeface="Cambria Math" panose="02040503050406030204" pitchFamily="18" charset="0"/>
                                </a:rPr>
                              </m:ctrlPr>
                            </m:sSupPr>
                            <m:e>
                              <m:d>
                                <m:dPr>
                                  <m:ctrlPr>
                                    <a:rPr lang="en-IE" b="0" i="1" smtClean="0">
                                      <a:latin typeface="Cambria Math" panose="02040503050406030204" pitchFamily="18" charset="0"/>
                                    </a:rPr>
                                  </m:ctrlPr>
                                </m:dPr>
                                <m:e>
                                  <m:r>
                                    <a:rPr lang="en-IE" b="0" i="1" smtClean="0">
                                      <a:latin typeface="Cambria Math" panose="02040503050406030204" pitchFamily="18" charset="0"/>
                                    </a:rPr>
                                    <m:t>2</m:t>
                                  </m:r>
                                  <m:r>
                                    <a:rPr lang="en-IE" b="0" i="1" smtClean="0">
                                      <a:latin typeface="Cambria Math" panose="02040503050406030204" pitchFamily="18" charset="0"/>
                                      <a:ea typeface="Cambria Math" panose="02040503050406030204" pitchFamily="18" charset="0"/>
                                    </a:rPr>
                                    <m:t>𝜋</m:t>
                                  </m:r>
                                </m:e>
                              </m:d>
                            </m:e>
                            <m:sup>
                              <m:r>
                                <a:rPr lang="en-IE" b="0" i="1" smtClean="0">
                                  <a:latin typeface="Cambria Math" panose="02040503050406030204" pitchFamily="18" charset="0"/>
                                </a:rPr>
                                <m:t>𝑑</m:t>
                              </m:r>
                              <m:r>
                                <a:rPr lang="en-IE" b="0" i="1" smtClean="0">
                                  <a:latin typeface="Cambria Math" panose="02040503050406030204" pitchFamily="18" charset="0"/>
                                </a:rPr>
                                <m:t>/2</m:t>
                              </m:r>
                            </m:sup>
                          </m:sSup>
                          <m:sSup>
                            <m:sSupPr>
                              <m:ctrlPr>
                                <a:rPr lang="en-IE" b="0" i="1" smtClean="0">
                                  <a:latin typeface="Cambria Math" panose="02040503050406030204" pitchFamily="18" charset="0"/>
                                </a:rPr>
                              </m:ctrlPr>
                            </m:sSupPr>
                            <m:e>
                              <m:d>
                                <m:dPr>
                                  <m:begChr m:val="|"/>
                                  <m:endChr m:val="|"/>
                                  <m:ctrlPr>
                                    <a:rPr lang="en-IE" b="0" i="1" smtClean="0">
                                      <a:latin typeface="Cambria Math" panose="02040503050406030204" pitchFamily="18" charset="0"/>
                                    </a:rPr>
                                  </m:ctrlPr>
                                </m:dPr>
                                <m:e>
                                  <m:r>
                                    <m:rPr>
                                      <m:sty m:val="p"/>
                                    </m:rPr>
                                    <a:rPr lang="el-GR" i="1">
                                      <a:latin typeface="Cambria Math" panose="02040503050406030204" pitchFamily="18" charset="0"/>
                                    </a:rPr>
                                    <m:t>Σ</m:t>
                                  </m:r>
                                </m:e>
                              </m:d>
                            </m:e>
                            <m:sup>
                              <m:r>
                                <a:rPr lang="en-IE" b="0" i="1" smtClean="0">
                                  <a:latin typeface="Cambria Math" panose="02040503050406030204" pitchFamily="18" charset="0"/>
                                </a:rPr>
                                <m:t>1/2</m:t>
                              </m:r>
                            </m:sup>
                          </m:sSup>
                        </m:den>
                      </m:f>
                    </m:oMath>
                  </m:oMathPara>
                </a14:m>
                <a:endParaRPr lang="en-IE" dirty="0"/>
              </a:p>
              <a:p>
                <a:pPr marL="0" indent="0">
                  <a:buNone/>
                </a:pPr>
                <a:r>
                  <a:rPr lang="en-IE" dirty="0"/>
                  <a:t>	- k-nearest neighbour (KNN)                            </a:t>
                </a:r>
              </a:p>
              <a:p>
                <a:pPr marL="0" indent="0">
                  <a:buNone/>
                </a:pPr>
                <a14:m>
                  <m:oMathPara xmlns:m="http://schemas.openxmlformats.org/officeDocument/2006/math">
                    <m:oMathParaPr>
                      <m:jc m:val="centerGroup"/>
                    </m:oMathParaPr>
                    <m:oMath xmlns:m="http://schemas.openxmlformats.org/officeDocument/2006/math">
                      <m:acc>
                        <m:accPr>
                          <m:chr m:val="⃗"/>
                          <m:ctrlPr>
                            <a:rPr lang="en-IE" i="1">
                              <a:latin typeface="Cambria Math" panose="02040503050406030204" pitchFamily="18" charset="0"/>
                            </a:rPr>
                          </m:ctrlPr>
                        </m:accPr>
                        <m:e>
                          <m:r>
                            <a:rPr lang="en-IE" i="1">
                              <a:latin typeface="Cambria Math" panose="02040503050406030204" pitchFamily="18" charset="0"/>
                              <a:ea typeface="Cambria Math" panose="02040503050406030204" pitchFamily="18" charset="0"/>
                            </a:rPr>
                            <m:t>𝜌</m:t>
                          </m:r>
                        </m:e>
                      </m:acc>
                      <m:d>
                        <m:dPr>
                          <m:ctrlPr>
                            <a:rPr lang="en-IE" i="1">
                              <a:latin typeface="Cambria Math" panose="02040503050406030204" pitchFamily="18" charset="0"/>
                            </a:rPr>
                          </m:ctrlPr>
                        </m:dPr>
                        <m:e>
                          <m:r>
                            <a:rPr lang="en-IE" i="1">
                              <a:latin typeface="Cambria Math" panose="02040503050406030204" pitchFamily="18" charset="0"/>
                            </a:rPr>
                            <m:t>𝑥</m:t>
                          </m:r>
                        </m:e>
                      </m:d>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𝑘</m:t>
                          </m:r>
                        </m:num>
                        <m:den>
                          <m:r>
                            <a:rPr lang="en-IE" i="1">
                              <a:latin typeface="Cambria Math" panose="02040503050406030204" pitchFamily="18" charset="0"/>
                            </a:rPr>
                            <m:t>𝑛</m:t>
                          </m:r>
                          <m:sSub>
                            <m:sSubPr>
                              <m:ctrlPr>
                                <a:rPr lang="en-IE" i="1">
                                  <a:latin typeface="Cambria Math" panose="02040503050406030204" pitchFamily="18" charset="0"/>
                                </a:rPr>
                              </m:ctrlPr>
                            </m:sSubPr>
                            <m:e>
                              <m:r>
                                <m:rPr>
                                  <m:sty m:val="p"/>
                                </m:rPr>
                                <a:rPr lang="el-GR" i="1">
                                  <a:latin typeface="Cambria Math" panose="02040503050406030204" pitchFamily="18" charset="0"/>
                                </a:rPr>
                                <m:t>κ</m:t>
                              </m:r>
                            </m:e>
                            <m:sub>
                              <m:r>
                                <a:rPr lang="en-IE" i="1">
                                  <a:latin typeface="Cambria Math" panose="02040503050406030204" pitchFamily="18" charset="0"/>
                                </a:rPr>
                                <m:t>𝑑</m:t>
                              </m:r>
                            </m:sub>
                          </m:sSub>
                          <m:sSubSup>
                            <m:sSubSupPr>
                              <m:ctrlPr>
                                <a:rPr lang="en-IE" i="1">
                                  <a:latin typeface="Cambria Math" panose="02040503050406030204" pitchFamily="18" charset="0"/>
                                </a:rPr>
                              </m:ctrlPr>
                            </m:sSubSupPr>
                            <m:e>
                              <m:r>
                                <a:rPr lang="en-IE" i="1">
                                  <a:latin typeface="Cambria Math" panose="02040503050406030204" pitchFamily="18" charset="0"/>
                                </a:rPr>
                                <m:t>𝑅</m:t>
                              </m:r>
                            </m:e>
                            <m:sub>
                              <m:r>
                                <a:rPr lang="en-IE" i="1">
                                  <a:latin typeface="Cambria Math" panose="02040503050406030204" pitchFamily="18" charset="0"/>
                                </a:rPr>
                                <m:t>𝑘</m:t>
                              </m:r>
                            </m:sub>
                            <m:sup>
                              <m:r>
                                <a:rPr lang="en-IE" i="1">
                                  <a:latin typeface="Cambria Math" panose="02040503050406030204" pitchFamily="18" charset="0"/>
                                </a:rPr>
                                <m:t>𝑑</m:t>
                              </m:r>
                            </m:sup>
                          </m:sSubSup>
                        </m:den>
                      </m:f>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𝑘</m:t>
                          </m:r>
                          <m:r>
                            <m:rPr>
                              <m:sty m:val="p"/>
                            </m:rPr>
                            <a:rPr lang="el-GR" i="1">
                              <a:latin typeface="Cambria Math" panose="02040503050406030204" pitchFamily="18" charset="0"/>
                            </a:rPr>
                            <m:t>Γ</m:t>
                          </m:r>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𝑑</m:t>
                              </m:r>
                            </m:num>
                            <m:den>
                              <m:r>
                                <a:rPr lang="en-IE" i="1">
                                  <a:latin typeface="Cambria Math" panose="02040503050406030204" pitchFamily="18" charset="0"/>
                                </a:rPr>
                                <m:t>2</m:t>
                              </m:r>
                            </m:den>
                          </m:f>
                          <m:r>
                            <a:rPr lang="en-IE" i="1">
                              <a:latin typeface="Cambria Math" panose="02040503050406030204" pitchFamily="18" charset="0"/>
                            </a:rPr>
                            <m:t>+1)</m:t>
                          </m:r>
                        </m:num>
                        <m:den>
                          <m:r>
                            <a:rPr lang="en-IE" i="1">
                              <a:latin typeface="Cambria Math" panose="02040503050406030204" pitchFamily="18" charset="0"/>
                            </a:rPr>
                            <m:t>𝑛</m:t>
                          </m:r>
                          <m:sSup>
                            <m:sSupPr>
                              <m:ctrlPr>
                                <a:rPr lang="en-IE" i="1">
                                  <a:latin typeface="Cambria Math" panose="02040503050406030204" pitchFamily="18" charset="0"/>
                                </a:rPr>
                              </m:ctrlPr>
                            </m:sSupPr>
                            <m:e>
                              <m:r>
                                <a:rPr lang="en-IE" i="1">
                                  <a:latin typeface="Cambria Math" panose="02040503050406030204" pitchFamily="18" charset="0"/>
                                  <a:ea typeface="Cambria Math" panose="02040503050406030204" pitchFamily="18" charset="0"/>
                                </a:rPr>
                                <m:t>𝜋</m:t>
                              </m:r>
                            </m:e>
                            <m:sup>
                              <m:f>
                                <m:fPr>
                                  <m:ctrlPr>
                                    <a:rPr lang="en-IE" i="1">
                                      <a:latin typeface="Cambria Math" panose="02040503050406030204" pitchFamily="18" charset="0"/>
                                    </a:rPr>
                                  </m:ctrlPr>
                                </m:fPr>
                                <m:num>
                                  <m:r>
                                    <a:rPr lang="en-IE" i="1">
                                      <a:latin typeface="Cambria Math" panose="02040503050406030204" pitchFamily="18" charset="0"/>
                                    </a:rPr>
                                    <m:t>𝑑</m:t>
                                  </m:r>
                                </m:num>
                                <m:den>
                                  <m:r>
                                    <a:rPr lang="en-IE" i="1">
                                      <a:latin typeface="Cambria Math" panose="02040503050406030204" pitchFamily="18" charset="0"/>
                                    </a:rPr>
                                    <m:t>2</m:t>
                                  </m:r>
                                </m:den>
                              </m:f>
                            </m:sup>
                          </m:sSup>
                          <m:sSubSup>
                            <m:sSubSupPr>
                              <m:ctrlPr>
                                <a:rPr lang="en-IE" i="1">
                                  <a:latin typeface="Cambria Math" panose="02040503050406030204" pitchFamily="18" charset="0"/>
                                </a:rPr>
                              </m:ctrlPr>
                            </m:sSubSupPr>
                            <m:e>
                              <m:r>
                                <a:rPr lang="en-IE" i="1">
                                  <a:latin typeface="Cambria Math" panose="02040503050406030204" pitchFamily="18" charset="0"/>
                                </a:rPr>
                                <m:t>𝑅</m:t>
                              </m:r>
                            </m:e>
                            <m:sub>
                              <m:r>
                                <a:rPr lang="en-IE" i="1">
                                  <a:latin typeface="Cambria Math" panose="02040503050406030204" pitchFamily="18" charset="0"/>
                                </a:rPr>
                                <m:t>𝑘</m:t>
                              </m:r>
                            </m:sub>
                            <m:sup>
                              <m:r>
                                <a:rPr lang="en-IE" i="1">
                                  <a:latin typeface="Cambria Math" panose="02040503050406030204" pitchFamily="18" charset="0"/>
                                </a:rPr>
                                <m:t>𝑑</m:t>
                              </m:r>
                            </m:sup>
                          </m:sSubSup>
                        </m:den>
                      </m:f>
                    </m:oMath>
                  </m:oMathPara>
                </a14:m>
                <a:endParaRPr lang="en-IE" dirty="0"/>
              </a:p>
            </p:txBody>
          </p:sp>
        </mc:Choice>
        <mc:Fallback xmlns="">
          <p:sp>
            <p:nvSpPr>
              <p:cNvPr id="3" name="Content Placeholder 2">
                <a:extLst>
                  <a:ext uri="{FF2B5EF4-FFF2-40B4-BE49-F238E27FC236}">
                    <a16:creationId xmlns:a16="http://schemas.microsoft.com/office/drawing/2014/main" id="{9BB0EC68-05CD-479F-B6A1-5FCE98290D6E}"/>
                  </a:ext>
                </a:extLst>
              </p:cNvPr>
              <p:cNvSpPr>
                <a:spLocks noGrp="1" noRot="1" noChangeAspect="1" noMove="1" noResize="1" noEditPoints="1" noAdjustHandles="1" noChangeArrowheads="1" noChangeShapeType="1" noTextEdit="1"/>
              </p:cNvSpPr>
              <p:nvPr>
                <p:ph idx="1"/>
              </p:nvPr>
            </p:nvSpPr>
            <p:spPr>
              <a:xfrm>
                <a:off x="2939143" y="1345473"/>
                <a:ext cx="8565469" cy="5316583"/>
              </a:xfrm>
              <a:blipFill>
                <a:blip r:embed="rId2"/>
                <a:stretch>
                  <a:fillRect l="-214" t="-1147"/>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DC51E33E-7E96-4F93-B971-4FC92221C6B8}"/>
              </a:ext>
            </a:extLst>
          </p:cNvPr>
          <p:cNvSpPr>
            <a:spLocks noGrp="1"/>
          </p:cNvSpPr>
          <p:nvPr>
            <p:ph type="sldNum" sz="quarter" idx="12"/>
          </p:nvPr>
        </p:nvSpPr>
        <p:spPr/>
        <p:txBody>
          <a:bodyPr/>
          <a:lstStyle/>
          <a:p>
            <a:fld id="{D57F1E4F-1CFF-5643-939E-217C01CDF565}" type="slidenum">
              <a:rPr lang="en-US" smtClean="0"/>
              <a:pPr/>
              <a:t>39</a:t>
            </a:fld>
            <a:endParaRPr lang="en-US" dirty="0"/>
          </a:p>
        </p:txBody>
      </p:sp>
      <p:sp>
        <p:nvSpPr>
          <p:cNvPr id="5" name="TextBox 4">
            <a:extLst>
              <a:ext uri="{FF2B5EF4-FFF2-40B4-BE49-F238E27FC236}">
                <a16:creationId xmlns:a16="http://schemas.microsoft.com/office/drawing/2014/main" id="{B3FE94A0-CFFB-47F5-8FF7-31C542543B9E}"/>
              </a:ext>
            </a:extLst>
          </p:cNvPr>
          <p:cNvSpPr txBox="1"/>
          <p:nvPr/>
        </p:nvSpPr>
        <p:spPr>
          <a:xfrm>
            <a:off x="9562011" y="2967335"/>
            <a:ext cx="2481943" cy="923330"/>
          </a:xfrm>
          <a:prstGeom prst="rect">
            <a:avLst/>
          </a:prstGeom>
          <a:noFill/>
        </p:spPr>
        <p:txBody>
          <a:bodyPr wrap="square" rtlCol="0">
            <a:spAutoFit/>
          </a:bodyPr>
          <a:lstStyle/>
          <a:p>
            <a:r>
              <a:rPr lang="en-IE" u="sng" dirty="0">
                <a:solidFill>
                  <a:srgbClr val="FF0000"/>
                </a:solidFill>
              </a:rPr>
              <a:t>What do all 3 share?</a:t>
            </a:r>
          </a:p>
          <a:p>
            <a:r>
              <a:rPr lang="en-IE" dirty="0">
                <a:solidFill>
                  <a:srgbClr val="FF0000"/>
                </a:solidFill>
              </a:rPr>
              <a:t>Dependence on the Covariance Matrix</a:t>
            </a:r>
          </a:p>
        </p:txBody>
      </p:sp>
      <p:cxnSp>
        <p:nvCxnSpPr>
          <p:cNvPr id="7" name="Straight Connector 6">
            <a:extLst>
              <a:ext uri="{FF2B5EF4-FFF2-40B4-BE49-F238E27FC236}">
                <a16:creationId xmlns:a16="http://schemas.microsoft.com/office/drawing/2014/main" id="{9F4E3583-B51D-48E6-AAFC-88978C7C36C5}"/>
              </a:ext>
            </a:extLst>
          </p:cNvPr>
          <p:cNvCxnSpPr/>
          <p:nvPr/>
        </p:nvCxnSpPr>
        <p:spPr>
          <a:xfrm>
            <a:off x="7563394" y="2377440"/>
            <a:ext cx="2299063" cy="58989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CA7BBEF-6FCF-47CF-A34E-86E8AFB4F03B}"/>
              </a:ext>
            </a:extLst>
          </p:cNvPr>
          <p:cNvCxnSpPr>
            <a:endCxn id="5" idx="1"/>
          </p:cNvCxnSpPr>
          <p:nvPr/>
        </p:nvCxnSpPr>
        <p:spPr>
          <a:xfrm flipV="1">
            <a:off x="8477794" y="3429000"/>
            <a:ext cx="1084217" cy="11103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08676B0-1C81-4A0E-B1AF-3BD4FFBBD73F}"/>
              </a:ext>
            </a:extLst>
          </p:cNvPr>
          <p:cNvCxnSpPr/>
          <p:nvPr/>
        </p:nvCxnSpPr>
        <p:spPr>
          <a:xfrm flipV="1">
            <a:off x="9313817" y="3890665"/>
            <a:ext cx="1018903" cy="115159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5986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A86F6-6666-4361-8924-28F5480420A6}"/>
              </a:ext>
            </a:extLst>
          </p:cNvPr>
          <p:cNvSpPr>
            <a:spLocks noGrp="1"/>
          </p:cNvSpPr>
          <p:nvPr>
            <p:ph type="title"/>
          </p:nvPr>
        </p:nvSpPr>
        <p:spPr/>
        <p:txBody>
          <a:bodyPr/>
          <a:lstStyle/>
          <a:p>
            <a:r>
              <a:rPr lang="en-IE" dirty="0"/>
              <a:t>MICE – 3 Cooling measurements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BB0EC68-05CD-479F-B6A1-5FCE98290D6E}"/>
                  </a:ext>
                </a:extLst>
              </p:cNvPr>
              <p:cNvSpPr>
                <a:spLocks noGrp="1"/>
              </p:cNvSpPr>
              <p:nvPr>
                <p:ph idx="1"/>
              </p:nvPr>
            </p:nvSpPr>
            <p:spPr>
              <a:xfrm>
                <a:off x="2939143" y="1345473"/>
                <a:ext cx="8565469" cy="5316583"/>
              </a:xfrm>
            </p:spPr>
            <p:txBody>
              <a:bodyPr>
                <a:normAutofit fontScale="85000" lnSpcReduction="20000"/>
              </a:bodyPr>
              <a:lstStyle/>
              <a:p>
                <a:r>
                  <a:rPr lang="en-IE" dirty="0"/>
                  <a:t>MICE measures cooling using three techniques</a:t>
                </a:r>
              </a:p>
              <a:p>
                <a:endParaRPr lang="en-IE" dirty="0"/>
              </a:p>
              <a:p>
                <a:r>
                  <a:rPr lang="en-IE" u="sng" dirty="0"/>
                  <a:t>1. Emittance:</a:t>
                </a:r>
                <a:r>
                  <a:rPr lang="en-IE" dirty="0"/>
                  <a:t>					 				</a:t>
                </a:r>
              </a:p>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a:rPr lang="en-IE" i="1" smtClean="0">
                              <a:latin typeface="Cambria Math" panose="02040503050406030204" pitchFamily="18" charset="0"/>
                              <a:ea typeface="Cambria Math" panose="02040503050406030204" pitchFamily="18" charset="0"/>
                            </a:rPr>
                            <m:t>𝜀</m:t>
                          </m:r>
                        </m:e>
                        <m:sub>
                          <m:r>
                            <a:rPr lang="en-IE" b="0" i="1" smtClean="0">
                              <a:latin typeface="Cambria Math" panose="02040503050406030204" pitchFamily="18" charset="0"/>
                            </a:rPr>
                            <m:t>𝑑</m:t>
                          </m:r>
                        </m:sub>
                      </m:sSub>
                      <m:r>
                        <a:rPr lang="en-IE" b="0" i="1" smtClean="0">
                          <a:latin typeface="Cambria Math" panose="02040503050406030204" pitchFamily="18" charset="0"/>
                        </a:rPr>
                        <m:t>= </m:t>
                      </m:r>
                      <m:f>
                        <m:fPr>
                          <m:ctrlPr>
                            <a:rPr lang="en-IE" b="0" i="1" smtClean="0">
                              <a:latin typeface="Cambria Math" panose="02040503050406030204" pitchFamily="18" charset="0"/>
                            </a:rPr>
                          </m:ctrlPr>
                        </m:fPr>
                        <m:num>
                          <m:rad>
                            <m:radPr>
                              <m:ctrlPr>
                                <a:rPr lang="en-IE" b="0" i="1" smtClean="0">
                                  <a:latin typeface="Cambria Math" panose="02040503050406030204" pitchFamily="18" charset="0"/>
                                </a:rPr>
                              </m:ctrlPr>
                            </m:radPr>
                            <m:deg>
                              <m:r>
                                <m:rPr>
                                  <m:brk m:alnAt="7"/>
                                </m:rPr>
                                <a:rPr lang="en-IE" b="0" i="1" smtClean="0">
                                  <a:latin typeface="Cambria Math" panose="02040503050406030204" pitchFamily="18" charset="0"/>
                                </a:rPr>
                                <m:t>𝑑</m:t>
                              </m:r>
                            </m:deg>
                            <m:e>
                              <m:d>
                                <m:dPr>
                                  <m:begChr m:val="|"/>
                                  <m:endChr m:val="|"/>
                                  <m:ctrlPr>
                                    <a:rPr lang="en-IE" b="0" i="1" smtClean="0">
                                      <a:latin typeface="Cambria Math" panose="02040503050406030204" pitchFamily="18" charset="0"/>
                                    </a:rPr>
                                  </m:ctrlPr>
                                </m:dPr>
                                <m:e>
                                  <m:r>
                                    <m:rPr>
                                      <m:sty m:val="p"/>
                                    </m:rPr>
                                    <a:rPr lang="el-GR" i="1">
                                      <a:latin typeface="Cambria Math" panose="02040503050406030204" pitchFamily="18" charset="0"/>
                                    </a:rPr>
                                    <m:t>Σ</m:t>
                                  </m:r>
                                </m:e>
                              </m:d>
                            </m:e>
                          </m:rad>
                        </m:num>
                        <m:den>
                          <m:sSub>
                            <m:sSubPr>
                              <m:ctrlPr>
                                <a:rPr lang="en-IE" b="0" i="1" smtClean="0">
                                  <a:latin typeface="Cambria Math" panose="02040503050406030204" pitchFamily="18" charset="0"/>
                                </a:rPr>
                              </m:ctrlPr>
                            </m:sSubPr>
                            <m:e>
                              <m:r>
                                <a:rPr lang="en-IE" b="0" i="1" smtClean="0">
                                  <a:latin typeface="Cambria Math" panose="02040503050406030204" pitchFamily="18" charset="0"/>
                                </a:rPr>
                                <m:t>𝑚</m:t>
                              </m:r>
                            </m:e>
                            <m:sub>
                              <m:r>
                                <a:rPr lang="en-IE" b="0" i="1" smtClean="0">
                                  <a:latin typeface="Cambria Math" panose="02040503050406030204" pitchFamily="18" charset="0"/>
                                  <a:ea typeface="Cambria Math" panose="02040503050406030204" pitchFamily="18" charset="0"/>
                                </a:rPr>
                                <m:t>𝜇</m:t>
                              </m:r>
                            </m:sub>
                          </m:sSub>
                          <m:r>
                            <a:rPr lang="en-IE" b="0" i="1" smtClean="0">
                              <a:latin typeface="Cambria Math" panose="02040503050406030204" pitchFamily="18" charset="0"/>
                            </a:rPr>
                            <m:t>𝑐</m:t>
                          </m:r>
                        </m:den>
                      </m:f>
                    </m:oMath>
                  </m:oMathPara>
                </a14:m>
                <a:endParaRPr lang="en-IE" dirty="0"/>
              </a:p>
              <a:p>
                <a:endParaRPr lang="en-IE" dirty="0"/>
              </a:p>
              <a:p>
                <a:r>
                  <a:rPr lang="en-IE" u="sng" dirty="0"/>
                  <a:t>2. Amplitude:</a:t>
                </a:r>
                <a:r>
                  <a:rPr lang="en-IE" dirty="0"/>
                  <a:t>						</a:t>
                </a:r>
              </a:p>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a:rPr lang="en-IE" b="0" i="1" smtClean="0">
                              <a:latin typeface="Cambria Math" panose="02040503050406030204" pitchFamily="18" charset="0"/>
                            </a:rPr>
                            <m:t>𝐴</m:t>
                          </m:r>
                        </m:e>
                        <m:sub>
                          <m:r>
                            <a:rPr lang="en-IE" b="0" i="1" smtClean="0">
                              <a:latin typeface="Cambria Math" panose="02040503050406030204" pitchFamily="18" charset="0"/>
                            </a:rPr>
                            <m:t>𝑑</m:t>
                          </m:r>
                        </m:sub>
                      </m:sSub>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r>
                            <a:rPr lang="en-IE" b="0" i="1" smtClean="0">
                              <a:latin typeface="Cambria Math" panose="02040503050406030204" pitchFamily="18" charset="0"/>
                              <a:ea typeface="Cambria Math" panose="02040503050406030204" pitchFamily="18" charset="0"/>
                            </a:rPr>
                            <m:t>𝜀</m:t>
                          </m:r>
                        </m:e>
                        <m:sub>
                          <m:r>
                            <a:rPr lang="en-IE" b="0" i="1" smtClean="0">
                              <a:latin typeface="Cambria Math" panose="02040503050406030204" pitchFamily="18" charset="0"/>
                            </a:rPr>
                            <m:t>𝑑</m:t>
                          </m:r>
                        </m:sub>
                      </m:sSub>
                      <m:sSup>
                        <m:sSupPr>
                          <m:ctrlPr>
                            <a:rPr lang="en-IE" b="0" i="1" smtClean="0">
                              <a:latin typeface="Cambria Math" panose="02040503050406030204" pitchFamily="18" charset="0"/>
                            </a:rPr>
                          </m:ctrlPr>
                        </m:sSupPr>
                        <m:e>
                          <m:r>
                            <a:rPr lang="en-IE" b="1" i="1" smtClean="0">
                              <a:latin typeface="Cambria Math" panose="02040503050406030204" pitchFamily="18" charset="0"/>
                            </a:rPr>
                            <m:t>𝒙</m:t>
                          </m:r>
                        </m:e>
                        <m:sup>
                          <m:r>
                            <a:rPr lang="en-IE" b="0" i="1" smtClean="0">
                              <a:latin typeface="Cambria Math" panose="02040503050406030204" pitchFamily="18" charset="0"/>
                            </a:rPr>
                            <m:t>𝑇</m:t>
                          </m:r>
                        </m:sup>
                      </m:sSup>
                      <m:sSup>
                        <m:sSupPr>
                          <m:ctrlPr>
                            <a:rPr lang="en-IE" b="0" i="1" smtClean="0">
                              <a:latin typeface="Cambria Math" panose="02040503050406030204" pitchFamily="18" charset="0"/>
                            </a:rPr>
                          </m:ctrlPr>
                        </m:sSupPr>
                        <m:e>
                          <m:r>
                            <m:rPr>
                              <m:sty m:val="p"/>
                            </m:rPr>
                            <a:rPr lang="el-GR" i="1">
                              <a:latin typeface="Cambria Math" panose="02040503050406030204" pitchFamily="18" charset="0"/>
                            </a:rPr>
                            <m:t>Σ</m:t>
                          </m:r>
                        </m:e>
                        <m:sup>
                          <m:r>
                            <a:rPr lang="en-IE" b="0" i="1" smtClean="0">
                              <a:latin typeface="Cambria Math" panose="02040503050406030204" pitchFamily="18" charset="0"/>
                            </a:rPr>
                            <m:t>−1</m:t>
                          </m:r>
                        </m:sup>
                      </m:sSup>
                      <m:r>
                        <a:rPr lang="en-IE" b="1" i="1" smtClean="0">
                          <a:latin typeface="Cambria Math" panose="02040503050406030204" pitchFamily="18" charset="0"/>
                        </a:rPr>
                        <m:t>𝒙</m:t>
                      </m:r>
                      <m:r>
                        <a:rPr lang="en-IE" b="1" i="1" smtClean="0">
                          <a:latin typeface="Cambria Math" panose="02040503050406030204" pitchFamily="18" charset="0"/>
                        </a:rPr>
                        <m:t>        =       </m:t>
                      </m:r>
                      <m:f>
                        <m:fPr>
                          <m:ctrlPr>
                            <a:rPr lang="en-IE" i="1">
                              <a:latin typeface="Cambria Math" panose="02040503050406030204" pitchFamily="18" charset="0"/>
                            </a:rPr>
                          </m:ctrlPr>
                        </m:fPr>
                        <m:num>
                          <m:rad>
                            <m:radPr>
                              <m:ctrlPr>
                                <a:rPr lang="en-IE" i="1">
                                  <a:latin typeface="Cambria Math" panose="02040503050406030204" pitchFamily="18" charset="0"/>
                                </a:rPr>
                              </m:ctrlPr>
                            </m:radPr>
                            <m:deg>
                              <m:r>
                                <m:rPr>
                                  <m:brk m:alnAt="7"/>
                                </m:rPr>
                                <a:rPr lang="en-IE" i="1">
                                  <a:latin typeface="Cambria Math" panose="02040503050406030204" pitchFamily="18" charset="0"/>
                                </a:rPr>
                                <m:t>𝑑</m:t>
                              </m:r>
                            </m:deg>
                            <m:e>
                              <m:d>
                                <m:dPr>
                                  <m:begChr m:val="|"/>
                                  <m:endChr m:val="|"/>
                                  <m:ctrlPr>
                                    <a:rPr lang="en-IE" i="1">
                                      <a:latin typeface="Cambria Math" panose="02040503050406030204" pitchFamily="18" charset="0"/>
                                    </a:rPr>
                                  </m:ctrlPr>
                                </m:dPr>
                                <m:e>
                                  <m:r>
                                    <m:rPr>
                                      <m:sty m:val="p"/>
                                    </m:rPr>
                                    <a:rPr lang="el-GR" i="1">
                                      <a:latin typeface="Cambria Math" panose="02040503050406030204" pitchFamily="18" charset="0"/>
                                    </a:rPr>
                                    <m:t>Σ</m:t>
                                  </m:r>
                                </m:e>
                              </m:d>
                            </m:e>
                          </m:rad>
                          <m:sSup>
                            <m:sSupPr>
                              <m:ctrlPr>
                                <a:rPr lang="en-IE" i="1">
                                  <a:latin typeface="Cambria Math" panose="02040503050406030204" pitchFamily="18" charset="0"/>
                                </a:rPr>
                              </m:ctrlPr>
                            </m:sSupPr>
                            <m:e>
                              <m:r>
                                <a:rPr lang="en-IE" b="1" i="1">
                                  <a:latin typeface="Cambria Math" panose="02040503050406030204" pitchFamily="18" charset="0"/>
                                </a:rPr>
                                <m:t>𝒙</m:t>
                              </m:r>
                            </m:e>
                            <m:sup>
                              <m:r>
                                <a:rPr lang="en-IE" i="1">
                                  <a:latin typeface="Cambria Math" panose="02040503050406030204" pitchFamily="18" charset="0"/>
                                </a:rPr>
                                <m:t>𝑇</m:t>
                              </m:r>
                            </m:sup>
                          </m:sSup>
                          <m:sSup>
                            <m:sSupPr>
                              <m:ctrlPr>
                                <a:rPr lang="en-IE" i="1">
                                  <a:latin typeface="Cambria Math" panose="02040503050406030204" pitchFamily="18" charset="0"/>
                                </a:rPr>
                              </m:ctrlPr>
                            </m:sSupPr>
                            <m:e>
                              <m:r>
                                <m:rPr>
                                  <m:sty m:val="p"/>
                                </m:rPr>
                                <a:rPr lang="el-GR" i="1">
                                  <a:latin typeface="Cambria Math" panose="02040503050406030204" pitchFamily="18" charset="0"/>
                                </a:rPr>
                                <m:t>Σ</m:t>
                              </m:r>
                            </m:e>
                            <m:sup>
                              <m:r>
                                <a:rPr lang="en-IE" i="1">
                                  <a:latin typeface="Cambria Math" panose="02040503050406030204" pitchFamily="18" charset="0"/>
                                </a:rPr>
                                <m:t>−1</m:t>
                              </m:r>
                            </m:sup>
                          </m:sSup>
                          <m:r>
                            <a:rPr lang="en-IE" b="1" i="1">
                              <a:latin typeface="Cambria Math" panose="02040503050406030204" pitchFamily="18" charset="0"/>
                            </a:rPr>
                            <m:t>𝒙</m:t>
                          </m:r>
                        </m:num>
                        <m:den>
                          <m:sSub>
                            <m:sSubPr>
                              <m:ctrlPr>
                                <a:rPr lang="en-IE" i="1">
                                  <a:latin typeface="Cambria Math" panose="02040503050406030204" pitchFamily="18" charset="0"/>
                                </a:rPr>
                              </m:ctrlPr>
                            </m:sSubPr>
                            <m:e>
                              <m:r>
                                <a:rPr lang="en-IE" i="1">
                                  <a:latin typeface="Cambria Math" panose="02040503050406030204" pitchFamily="18" charset="0"/>
                                </a:rPr>
                                <m:t>𝑚</m:t>
                              </m:r>
                            </m:e>
                            <m:sub>
                              <m:r>
                                <a:rPr lang="en-IE" i="1">
                                  <a:latin typeface="Cambria Math" panose="02040503050406030204" pitchFamily="18" charset="0"/>
                                  <a:ea typeface="Cambria Math" panose="02040503050406030204" pitchFamily="18" charset="0"/>
                                </a:rPr>
                                <m:t>𝜇</m:t>
                              </m:r>
                            </m:sub>
                          </m:sSub>
                          <m:r>
                            <a:rPr lang="en-IE" i="1">
                              <a:latin typeface="Cambria Math" panose="02040503050406030204" pitchFamily="18" charset="0"/>
                            </a:rPr>
                            <m:t>𝑐</m:t>
                          </m:r>
                        </m:den>
                      </m:f>
                    </m:oMath>
                  </m:oMathPara>
                </a14:m>
                <a:endParaRPr lang="en-IE" dirty="0"/>
              </a:p>
              <a:p>
                <a:endParaRPr lang="en-IE" dirty="0"/>
              </a:p>
              <a:p>
                <a:r>
                  <a:rPr lang="en-IE" u="sng" dirty="0"/>
                  <a:t>3. Phase-Space Density:     </a:t>
                </a:r>
              </a:p>
              <a:p>
                <a:pPr marL="457200" lvl="1" indent="0">
                  <a:buNone/>
                </a:pPr>
                <a:r>
                  <a:rPr lang="en-IE" dirty="0"/>
                  <a:t>- Kernel Density Estimation (KDE)</a:t>
                </a:r>
              </a:p>
              <a:p>
                <a:pPr marL="0" indent="0">
                  <a:buNone/>
                </a:pPr>
                <a14:m>
                  <m:oMathPara xmlns:m="http://schemas.openxmlformats.org/officeDocument/2006/math">
                    <m:oMathParaPr>
                      <m:jc m:val="centerGroup"/>
                    </m:oMathParaPr>
                    <m:oMath xmlns:m="http://schemas.openxmlformats.org/officeDocument/2006/math">
                      <m:acc>
                        <m:accPr>
                          <m:chr m:val="̂"/>
                          <m:ctrlPr>
                            <a:rPr lang="en-IE" i="1" smtClean="0">
                              <a:latin typeface="Cambria Math" panose="02040503050406030204" pitchFamily="18" charset="0"/>
                            </a:rPr>
                          </m:ctrlPr>
                        </m:accPr>
                        <m:e>
                          <m:r>
                            <a:rPr lang="en-IE" i="1">
                              <a:latin typeface="Cambria Math" panose="02040503050406030204" pitchFamily="18" charset="0"/>
                              <a:ea typeface="Cambria Math" panose="02040503050406030204" pitchFamily="18" charset="0"/>
                            </a:rPr>
                            <m:t>𝜌</m:t>
                          </m:r>
                        </m:e>
                      </m:acc>
                      <m:d>
                        <m:dPr>
                          <m:ctrlPr>
                            <a:rPr lang="en-IE" i="1">
                              <a:latin typeface="Cambria Math" panose="02040503050406030204" pitchFamily="18" charset="0"/>
                            </a:rPr>
                          </m:ctrlPr>
                        </m:dPr>
                        <m:e>
                          <m:acc>
                            <m:accPr>
                              <m:chr m:val="⃗"/>
                              <m:ctrlPr>
                                <a:rPr lang="en-IE" i="1">
                                  <a:latin typeface="Cambria Math" panose="02040503050406030204" pitchFamily="18" charset="0"/>
                                </a:rPr>
                              </m:ctrlPr>
                            </m:accPr>
                            <m:e>
                              <m:r>
                                <a:rPr lang="en-IE" i="1">
                                  <a:latin typeface="Cambria Math" panose="02040503050406030204" pitchFamily="18" charset="0"/>
                                </a:rPr>
                                <m:t>𝑥</m:t>
                              </m:r>
                            </m:e>
                          </m:acc>
                        </m:e>
                      </m:d>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1</m:t>
                          </m:r>
                        </m:num>
                        <m:den>
                          <m:r>
                            <a:rPr lang="en-IE" i="1">
                              <a:latin typeface="Cambria Math" panose="02040503050406030204" pitchFamily="18" charset="0"/>
                            </a:rPr>
                            <m:t>𝑛</m:t>
                          </m:r>
                        </m:den>
                      </m:f>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sSub>
                            <m:sSubPr>
                              <m:ctrlPr>
                                <a:rPr lang="en-IE" i="1" smtClean="0">
                                  <a:latin typeface="Cambria Math" panose="02040503050406030204" pitchFamily="18" charset="0"/>
                                </a:rPr>
                              </m:ctrlPr>
                            </m:sSubPr>
                            <m:e>
                              <m:r>
                                <a:rPr lang="en-IE" b="0" i="1" smtClean="0">
                                  <a:latin typeface="Cambria Math" panose="02040503050406030204" pitchFamily="18" charset="0"/>
                                </a:rPr>
                                <m:t>𝐾</m:t>
                              </m:r>
                            </m:e>
                            <m:sub>
                              <m:r>
                                <a:rPr lang="en-IE" b="1" i="1" smtClean="0">
                                  <a:latin typeface="Cambria Math" panose="02040503050406030204" pitchFamily="18" charset="0"/>
                                </a:rPr>
                                <m:t>𝑯</m:t>
                              </m:r>
                            </m:sub>
                          </m:sSub>
                          <m:d>
                            <m:dPr>
                              <m:ctrlPr>
                                <a:rPr lang="en-IE" i="1">
                                  <a:latin typeface="Cambria Math" panose="02040503050406030204" pitchFamily="18" charset="0"/>
                                </a:rPr>
                              </m:ctrlPr>
                            </m:dPr>
                            <m:e>
                              <m:r>
                                <a:rPr lang="en-IE" b="1" i="1" smtClean="0">
                                  <a:latin typeface="Cambria Math" panose="02040503050406030204" pitchFamily="18" charset="0"/>
                                </a:rPr>
                                <m:t>𝒙</m:t>
                              </m:r>
                            </m:e>
                          </m:d>
                        </m:e>
                      </m:nary>
                      <m:r>
                        <a:rPr lang="en-IE" b="0" i="1" smtClean="0">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1</m:t>
                          </m:r>
                        </m:num>
                        <m:den>
                          <m:r>
                            <a:rPr lang="en-IE" i="1">
                              <a:latin typeface="Cambria Math" panose="02040503050406030204" pitchFamily="18" charset="0"/>
                            </a:rPr>
                            <m:t>𝑛</m:t>
                          </m:r>
                          <m:sSup>
                            <m:sSupPr>
                              <m:ctrlPr>
                                <a:rPr lang="en-IE" i="1">
                                  <a:latin typeface="Cambria Math" panose="02040503050406030204" pitchFamily="18" charset="0"/>
                                </a:rPr>
                              </m:ctrlPr>
                            </m:sSupPr>
                            <m:e>
                              <m:r>
                                <a:rPr lang="en-IE" i="1">
                                  <a:latin typeface="Cambria Math" panose="02040503050406030204" pitchFamily="18" charset="0"/>
                                </a:rPr>
                                <m:t>h</m:t>
                              </m:r>
                            </m:e>
                            <m:sup>
                              <m:r>
                                <a:rPr lang="en-IE" i="1">
                                  <a:latin typeface="Cambria Math" panose="02040503050406030204" pitchFamily="18" charset="0"/>
                                </a:rPr>
                                <m:t>𝑑</m:t>
                              </m:r>
                            </m:sup>
                          </m:sSup>
                        </m:den>
                      </m:f>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r>
                            <a:rPr lang="en-IE" i="1">
                              <a:latin typeface="Cambria Math" panose="02040503050406030204" pitchFamily="18" charset="0"/>
                            </a:rPr>
                            <m:t>𝐾</m:t>
                          </m:r>
                          <m:d>
                            <m:dPr>
                              <m:ctrlPr>
                                <a:rPr lang="en-IE" i="1">
                                  <a:latin typeface="Cambria Math" panose="02040503050406030204" pitchFamily="18" charset="0"/>
                                </a:rPr>
                              </m:ctrlPr>
                            </m:dPr>
                            <m:e>
                              <m:f>
                                <m:fPr>
                                  <m:ctrlPr>
                                    <a:rPr lang="en-IE" i="1">
                                      <a:latin typeface="Cambria Math" panose="02040503050406030204" pitchFamily="18" charset="0"/>
                                    </a:rPr>
                                  </m:ctrlPr>
                                </m:fPr>
                                <m:num>
                                  <m:r>
                                    <a:rPr lang="en-IE" b="1" i="1" smtClean="0">
                                      <a:latin typeface="Cambria Math" panose="02040503050406030204" pitchFamily="18" charset="0"/>
                                    </a:rPr>
                                    <m:t>𝒙</m:t>
                                  </m:r>
                                </m:num>
                                <m:den>
                                  <m:r>
                                    <a:rPr lang="en-IE" i="1">
                                      <a:latin typeface="Cambria Math" panose="02040503050406030204" pitchFamily="18" charset="0"/>
                                    </a:rPr>
                                    <m:t>h</m:t>
                                  </m:r>
                                </m:den>
                              </m:f>
                            </m:e>
                          </m:d>
                        </m:e>
                      </m:nary>
                      <m:r>
                        <a:rPr lang="en-IE" b="0" i="1" smtClean="0">
                          <a:latin typeface="Cambria Math" panose="02040503050406030204" pitchFamily="18" charset="0"/>
                        </a:rPr>
                        <m:t>=</m:t>
                      </m:r>
                      <m:f>
                        <m:fPr>
                          <m:ctrlPr>
                            <a:rPr lang="en-IE" b="0" i="1" smtClean="0">
                              <a:latin typeface="Cambria Math" panose="02040503050406030204" pitchFamily="18" charset="0"/>
                            </a:rPr>
                          </m:ctrlPr>
                        </m:fPr>
                        <m:num>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r>
                                <a:rPr lang="en-IE" b="0" i="1" smtClean="0">
                                  <a:latin typeface="Cambria Math" panose="02040503050406030204" pitchFamily="18" charset="0"/>
                                </a:rPr>
                                <m:t>𝑒𝑥𝑝</m:t>
                              </m:r>
                              <m:r>
                                <a:rPr lang="en-IE" b="0" i="1" smtClean="0">
                                  <a:latin typeface="Cambria Math" panose="02040503050406030204" pitchFamily="18" charset="0"/>
                                </a:rPr>
                                <m:t>[−</m:t>
                              </m:r>
                              <m:f>
                                <m:fPr>
                                  <m:ctrlPr>
                                    <a:rPr lang="en-IE" i="1" smtClean="0">
                                      <a:latin typeface="Cambria Math" panose="02040503050406030204" pitchFamily="18" charset="0"/>
                                    </a:rPr>
                                  </m:ctrlPr>
                                </m:fPr>
                                <m:num>
                                  <m:r>
                                    <a:rPr lang="en-IE" b="0" i="1" smtClean="0">
                                      <a:latin typeface="Cambria Math" panose="02040503050406030204" pitchFamily="18" charset="0"/>
                                    </a:rPr>
                                    <m:t>1</m:t>
                                  </m:r>
                                </m:num>
                                <m:den>
                                  <m:r>
                                    <a:rPr lang="en-IE" b="0" i="1" smtClean="0">
                                      <a:latin typeface="Cambria Math" panose="02040503050406030204" pitchFamily="18" charset="0"/>
                                    </a:rPr>
                                    <m:t>2</m:t>
                                  </m:r>
                                </m:den>
                              </m:f>
                              <m:sSup>
                                <m:sSupPr>
                                  <m:ctrlPr>
                                    <a:rPr lang="en-IE" i="1">
                                      <a:latin typeface="Cambria Math" panose="02040503050406030204" pitchFamily="18" charset="0"/>
                                    </a:rPr>
                                  </m:ctrlPr>
                                </m:sSupPr>
                                <m:e>
                                  <m:r>
                                    <a:rPr lang="en-IE" b="1" i="1">
                                      <a:latin typeface="Cambria Math" panose="02040503050406030204" pitchFamily="18" charset="0"/>
                                    </a:rPr>
                                    <m:t>𝒙</m:t>
                                  </m:r>
                                </m:e>
                                <m:sup>
                                  <m:r>
                                    <a:rPr lang="en-IE" i="1">
                                      <a:latin typeface="Cambria Math" panose="02040503050406030204" pitchFamily="18" charset="0"/>
                                    </a:rPr>
                                    <m:t>𝑇</m:t>
                                  </m:r>
                                </m:sup>
                              </m:sSup>
                              <m:sSup>
                                <m:sSupPr>
                                  <m:ctrlPr>
                                    <a:rPr lang="en-IE" i="1">
                                      <a:latin typeface="Cambria Math" panose="02040503050406030204" pitchFamily="18" charset="0"/>
                                    </a:rPr>
                                  </m:ctrlPr>
                                </m:sSupPr>
                                <m:e>
                                  <m:r>
                                    <m:rPr>
                                      <m:sty m:val="p"/>
                                    </m:rPr>
                                    <a:rPr lang="el-GR" i="1">
                                      <a:latin typeface="Cambria Math" panose="02040503050406030204" pitchFamily="18" charset="0"/>
                                    </a:rPr>
                                    <m:t>Σ</m:t>
                                  </m:r>
                                </m:e>
                                <m:sup>
                                  <m:r>
                                    <a:rPr lang="en-IE" i="1">
                                      <a:latin typeface="Cambria Math" panose="02040503050406030204" pitchFamily="18" charset="0"/>
                                    </a:rPr>
                                    <m:t>−1</m:t>
                                  </m:r>
                                </m:sup>
                              </m:sSup>
                              <m:r>
                                <a:rPr lang="en-IE" b="1" i="1">
                                  <a:latin typeface="Cambria Math" panose="02040503050406030204" pitchFamily="18" charset="0"/>
                                </a:rPr>
                                <m:t>𝒙</m:t>
                              </m:r>
                              <m:r>
                                <a:rPr lang="en-IE" b="1" i="1" smtClean="0">
                                  <a:latin typeface="Cambria Math" panose="02040503050406030204" pitchFamily="18" charset="0"/>
                                </a:rPr>
                                <m:t>]</m:t>
                              </m:r>
                            </m:e>
                          </m:nary>
                        </m:num>
                        <m:den>
                          <m:r>
                            <a:rPr lang="en-IE" b="0" i="1" smtClean="0">
                              <a:latin typeface="Cambria Math" panose="02040503050406030204" pitchFamily="18" charset="0"/>
                            </a:rPr>
                            <m:t>𝑛</m:t>
                          </m:r>
                          <m:sSup>
                            <m:sSupPr>
                              <m:ctrlPr>
                                <a:rPr lang="en-IE" b="0" i="1" smtClean="0">
                                  <a:latin typeface="Cambria Math" panose="02040503050406030204" pitchFamily="18" charset="0"/>
                                </a:rPr>
                              </m:ctrlPr>
                            </m:sSupPr>
                            <m:e>
                              <m:d>
                                <m:dPr>
                                  <m:ctrlPr>
                                    <a:rPr lang="en-IE" b="0" i="1" smtClean="0">
                                      <a:latin typeface="Cambria Math" panose="02040503050406030204" pitchFamily="18" charset="0"/>
                                    </a:rPr>
                                  </m:ctrlPr>
                                </m:dPr>
                                <m:e>
                                  <m:r>
                                    <a:rPr lang="en-IE" b="0" i="1" smtClean="0">
                                      <a:latin typeface="Cambria Math" panose="02040503050406030204" pitchFamily="18" charset="0"/>
                                    </a:rPr>
                                    <m:t>2</m:t>
                                  </m:r>
                                  <m:r>
                                    <a:rPr lang="en-IE" b="0" i="1" smtClean="0">
                                      <a:latin typeface="Cambria Math" panose="02040503050406030204" pitchFamily="18" charset="0"/>
                                      <a:ea typeface="Cambria Math" panose="02040503050406030204" pitchFamily="18" charset="0"/>
                                    </a:rPr>
                                    <m:t>𝜋</m:t>
                                  </m:r>
                                </m:e>
                              </m:d>
                            </m:e>
                            <m:sup>
                              <m:r>
                                <a:rPr lang="en-IE" b="0" i="1" smtClean="0">
                                  <a:latin typeface="Cambria Math" panose="02040503050406030204" pitchFamily="18" charset="0"/>
                                </a:rPr>
                                <m:t>𝑑</m:t>
                              </m:r>
                              <m:r>
                                <a:rPr lang="en-IE" b="0" i="1" smtClean="0">
                                  <a:latin typeface="Cambria Math" panose="02040503050406030204" pitchFamily="18" charset="0"/>
                                </a:rPr>
                                <m:t>/2</m:t>
                              </m:r>
                            </m:sup>
                          </m:sSup>
                          <m:sSup>
                            <m:sSupPr>
                              <m:ctrlPr>
                                <a:rPr lang="en-IE" b="0" i="1" smtClean="0">
                                  <a:latin typeface="Cambria Math" panose="02040503050406030204" pitchFamily="18" charset="0"/>
                                </a:rPr>
                              </m:ctrlPr>
                            </m:sSupPr>
                            <m:e>
                              <m:d>
                                <m:dPr>
                                  <m:begChr m:val="|"/>
                                  <m:endChr m:val="|"/>
                                  <m:ctrlPr>
                                    <a:rPr lang="en-IE" b="0" i="1" smtClean="0">
                                      <a:latin typeface="Cambria Math" panose="02040503050406030204" pitchFamily="18" charset="0"/>
                                    </a:rPr>
                                  </m:ctrlPr>
                                </m:dPr>
                                <m:e>
                                  <m:r>
                                    <m:rPr>
                                      <m:sty m:val="p"/>
                                    </m:rPr>
                                    <a:rPr lang="el-GR" i="1">
                                      <a:latin typeface="Cambria Math" panose="02040503050406030204" pitchFamily="18" charset="0"/>
                                    </a:rPr>
                                    <m:t>Σ</m:t>
                                  </m:r>
                                </m:e>
                              </m:d>
                            </m:e>
                            <m:sup>
                              <m:r>
                                <a:rPr lang="en-IE" b="0" i="1" smtClean="0">
                                  <a:latin typeface="Cambria Math" panose="02040503050406030204" pitchFamily="18" charset="0"/>
                                </a:rPr>
                                <m:t>1/2</m:t>
                              </m:r>
                            </m:sup>
                          </m:sSup>
                        </m:den>
                      </m:f>
                    </m:oMath>
                  </m:oMathPara>
                </a14:m>
                <a:endParaRPr lang="en-IE" dirty="0"/>
              </a:p>
              <a:p>
                <a:pPr marL="0" indent="0">
                  <a:buNone/>
                </a:pPr>
                <a:r>
                  <a:rPr lang="en-IE" dirty="0"/>
                  <a:t>	- k-nearest neighbour (KNN)                            </a:t>
                </a:r>
              </a:p>
              <a:p>
                <a:pPr marL="0" indent="0">
                  <a:buNone/>
                </a:pPr>
                <a14:m>
                  <m:oMathPara xmlns:m="http://schemas.openxmlformats.org/officeDocument/2006/math">
                    <m:oMathParaPr>
                      <m:jc m:val="centerGroup"/>
                    </m:oMathParaPr>
                    <m:oMath xmlns:m="http://schemas.openxmlformats.org/officeDocument/2006/math">
                      <m:acc>
                        <m:accPr>
                          <m:chr m:val="⃗"/>
                          <m:ctrlPr>
                            <a:rPr lang="en-IE" i="1">
                              <a:latin typeface="Cambria Math" panose="02040503050406030204" pitchFamily="18" charset="0"/>
                            </a:rPr>
                          </m:ctrlPr>
                        </m:accPr>
                        <m:e>
                          <m:r>
                            <a:rPr lang="en-IE" i="1">
                              <a:latin typeface="Cambria Math" panose="02040503050406030204" pitchFamily="18" charset="0"/>
                              <a:ea typeface="Cambria Math" panose="02040503050406030204" pitchFamily="18" charset="0"/>
                            </a:rPr>
                            <m:t>𝜌</m:t>
                          </m:r>
                        </m:e>
                      </m:acc>
                      <m:d>
                        <m:dPr>
                          <m:ctrlPr>
                            <a:rPr lang="en-IE" i="1">
                              <a:latin typeface="Cambria Math" panose="02040503050406030204" pitchFamily="18" charset="0"/>
                            </a:rPr>
                          </m:ctrlPr>
                        </m:dPr>
                        <m:e>
                          <m:r>
                            <a:rPr lang="en-IE" i="1">
                              <a:latin typeface="Cambria Math" panose="02040503050406030204" pitchFamily="18" charset="0"/>
                            </a:rPr>
                            <m:t>𝑥</m:t>
                          </m:r>
                        </m:e>
                      </m:d>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𝑘</m:t>
                          </m:r>
                        </m:num>
                        <m:den>
                          <m:r>
                            <a:rPr lang="en-IE" i="1">
                              <a:latin typeface="Cambria Math" panose="02040503050406030204" pitchFamily="18" charset="0"/>
                            </a:rPr>
                            <m:t>𝑛</m:t>
                          </m:r>
                          <m:sSub>
                            <m:sSubPr>
                              <m:ctrlPr>
                                <a:rPr lang="en-IE" i="1">
                                  <a:latin typeface="Cambria Math" panose="02040503050406030204" pitchFamily="18" charset="0"/>
                                </a:rPr>
                              </m:ctrlPr>
                            </m:sSubPr>
                            <m:e>
                              <m:r>
                                <m:rPr>
                                  <m:sty m:val="p"/>
                                </m:rPr>
                                <a:rPr lang="el-GR" i="1">
                                  <a:latin typeface="Cambria Math" panose="02040503050406030204" pitchFamily="18" charset="0"/>
                                </a:rPr>
                                <m:t>κ</m:t>
                              </m:r>
                            </m:e>
                            <m:sub>
                              <m:r>
                                <a:rPr lang="en-IE" i="1">
                                  <a:latin typeface="Cambria Math" panose="02040503050406030204" pitchFamily="18" charset="0"/>
                                </a:rPr>
                                <m:t>𝑑</m:t>
                              </m:r>
                            </m:sub>
                          </m:sSub>
                          <m:sSubSup>
                            <m:sSubSupPr>
                              <m:ctrlPr>
                                <a:rPr lang="en-IE" i="1">
                                  <a:latin typeface="Cambria Math" panose="02040503050406030204" pitchFamily="18" charset="0"/>
                                </a:rPr>
                              </m:ctrlPr>
                            </m:sSubSupPr>
                            <m:e>
                              <m:r>
                                <a:rPr lang="en-IE" i="1">
                                  <a:latin typeface="Cambria Math" panose="02040503050406030204" pitchFamily="18" charset="0"/>
                                </a:rPr>
                                <m:t>𝑅</m:t>
                              </m:r>
                            </m:e>
                            <m:sub>
                              <m:r>
                                <a:rPr lang="en-IE" i="1">
                                  <a:latin typeface="Cambria Math" panose="02040503050406030204" pitchFamily="18" charset="0"/>
                                </a:rPr>
                                <m:t>𝑘</m:t>
                              </m:r>
                            </m:sub>
                            <m:sup>
                              <m:r>
                                <a:rPr lang="en-IE" i="1">
                                  <a:latin typeface="Cambria Math" panose="02040503050406030204" pitchFamily="18" charset="0"/>
                                </a:rPr>
                                <m:t>𝑑</m:t>
                              </m:r>
                            </m:sup>
                          </m:sSubSup>
                        </m:den>
                      </m:f>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𝑘</m:t>
                          </m:r>
                          <m:r>
                            <m:rPr>
                              <m:sty m:val="p"/>
                            </m:rPr>
                            <a:rPr lang="el-GR" i="1">
                              <a:latin typeface="Cambria Math" panose="02040503050406030204" pitchFamily="18" charset="0"/>
                            </a:rPr>
                            <m:t>Γ</m:t>
                          </m:r>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𝑑</m:t>
                              </m:r>
                            </m:num>
                            <m:den>
                              <m:r>
                                <a:rPr lang="en-IE" i="1">
                                  <a:latin typeface="Cambria Math" panose="02040503050406030204" pitchFamily="18" charset="0"/>
                                </a:rPr>
                                <m:t>2</m:t>
                              </m:r>
                            </m:den>
                          </m:f>
                          <m:r>
                            <a:rPr lang="en-IE" i="1">
                              <a:latin typeface="Cambria Math" panose="02040503050406030204" pitchFamily="18" charset="0"/>
                            </a:rPr>
                            <m:t>+1)</m:t>
                          </m:r>
                        </m:num>
                        <m:den>
                          <m:r>
                            <a:rPr lang="en-IE" i="1">
                              <a:latin typeface="Cambria Math" panose="02040503050406030204" pitchFamily="18" charset="0"/>
                            </a:rPr>
                            <m:t>𝑛</m:t>
                          </m:r>
                          <m:sSup>
                            <m:sSupPr>
                              <m:ctrlPr>
                                <a:rPr lang="en-IE" i="1">
                                  <a:latin typeface="Cambria Math" panose="02040503050406030204" pitchFamily="18" charset="0"/>
                                </a:rPr>
                              </m:ctrlPr>
                            </m:sSupPr>
                            <m:e>
                              <m:r>
                                <a:rPr lang="en-IE" i="1">
                                  <a:latin typeface="Cambria Math" panose="02040503050406030204" pitchFamily="18" charset="0"/>
                                  <a:ea typeface="Cambria Math" panose="02040503050406030204" pitchFamily="18" charset="0"/>
                                </a:rPr>
                                <m:t>𝜋</m:t>
                              </m:r>
                            </m:e>
                            <m:sup>
                              <m:f>
                                <m:fPr>
                                  <m:ctrlPr>
                                    <a:rPr lang="en-IE" i="1">
                                      <a:latin typeface="Cambria Math" panose="02040503050406030204" pitchFamily="18" charset="0"/>
                                    </a:rPr>
                                  </m:ctrlPr>
                                </m:fPr>
                                <m:num>
                                  <m:r>
                                    <a:rPr lang="en-IE" i="1">
                                      <a:latin typeface="Cambria Math" panose="02040503050406030204" pitchFamily="18" charset="0"/>
                                    </a:rPr>
                                    <m:t>𝑑</m:t>
                                  </m:r>
                                </m:num>
                                <m:den>
                                  <m:r>
                                    <a:rPr lang="en-IE" i="1">
                                      <a:latin typeface="Cambria Math" panose="02040503050406030204" pitchFamily="18" charset="0"/>
                                    </a:rPr>
                                    <m:t>2</m:t>
                                  </m:r>
                                </m:den>
                              </m:f>
                            </m:sup>
                          </m:sSup>
                          <m:sSubSup>
                            <m:sSubSupPr>
                              <m:ctrlPr>
                                <a:rPr lang="en-IE" i="1">
                                  <a:latin typeface="Cambria Math" panose="02040503050406030204" pitchFamily="18" charset="0"/>
                                </a:rPr>
                              </m:ctrlPr>
                            </m:sSubSupPr>
                            <m:e>
                              <m:r>
                                <a:rPr lang="en-IE" i="1">
                                  <a:latin typeface="Cambria Math" panose="02040503050406030204" pitchFamily="18" charset="0"/>
                                </a:rPr>
                                <m:t>𝑅</m:t>
                              </m:r>
                            </m:e>
                            <m:sub>
                              <m:r>
                                <a:rPr lang="en-IE" i="1">
                                  <a:latin typeface="Cambria Math" panose="02040503050406030204" pitchFamily="18" charset="0"/>
                                </a:rPr>
                                <m:t>𝑘</m:t>
                              </m:r>
                            </m:sub>
                            <m:sup>
                              <m:r>
                                <a:rPr lang="en-IE" i="1">
                                  <a:latin typeface="Cambria Math" panose="02040503050406030204" pitchFamily="18" charset="0"/>
                                </a:rPr>
                                <m:t>𝑑</m:t>
                              </m:r>
                            </m:sup>
                          </m:sSubSup>
                        </m:den>
                      </m:f>
                    </m:oMath>
                  </m:oMathPara>
                </a14:m>
                <a:endParaRPr lang="en-IE" dirty="0"/>
              </a:p>
            </p:txBody>
          </p:sp>
        </mc:Choice>
        <mc:Fallback xmlns="">
          <p:sp>
            <p:nvSpPr>
              <p:cNvPr id="3" name="Content Placeholder 2">
                <a:extLst>
                  <a:ext uri="{FF2B5EF4-FFF2-40B4-BE49-F238E27FC236}">
                    <a16:creationId xmlns:a16="http://schemas.microsoft.com/office/drawing/2014/main" id="{9BB0EC68-05CD-479F-B6A1-5FCE98290D6E}"/>
                  </a:ext>
                </a:extLst>
              </p:cNvPr>
              <p:cNvSpPr>
                <a:spLocks noGrp="1" noRot="1" noChangeAspect="1" noMove="1" noResize="1" noEditPoints="1" noAdjustHandles="1" noChangeArrowheads="1" noChangeShapeType="1" noTextEdit="1"/>
              </p:cNvSpPr>
              <p:nvPr>
                <p:ph idx="1"/>
              </p:nvPr>
            </p:nvSpPr>
            <p:spPr>
              <a:xfrm>
                <a:off x="2939143" y="1345473"/>
                <a:ext cx="8565469" cy="5316583"/>
              </a:xfrm>
              <a:blipFill>
                <a:blip r:embed="rId7"/>
                <a:stretch>
                  <a:fillRect l="-214" t="-1147"/>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DC51E33E-7E96-4F93-B971-4FC92221C6B8}"/>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33843229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5671E-4942-438A-AA9E-B5ED3F5614C8}"/>
              </a:ext>
            </a:extLst>
          </p:cNvPr>
          <p:cNvSpPr>
            <a:spLocks noGrp="1"/>
          </p:cNvSpPr>
          <p:nvPr>
            <p:ph type="title"/>
          </p:nvPr>
        </p:nvSpPr>
        <p:spPr>
          <a:xfrm>
            <a:off x="2592925" y="429694"/>
            <a:ext cx="8911687" cy="716175"/>
          </a:xfrm>
        </p:spPr>
        <p:txBody>
          <a:bodyPr>
            <a:normAutofit fontScale="90000"/>
          </a:bodyPr>
          <a:lstStyle/>
          <a:p>
            <a:r>
              <a:rPr lang="en-IE" sz="3200" dirty="0"/>
              <a:t>How should the Covariance Matrix be altered if there are transmission losses?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8854467-E3B5-4B30-A8F6-58569C256014}"/>
                  </a:ext>
                </a:extLst>
              </p:cNvPr>
              <p:cNvSpPr>
                <a:spLocks noGrp="1"/>
              </p:cNvSpPr>
              <p:nvPr>
                <p:ph idx="1"/>
              </p:nvPr>
            </p:nvSpPr>
            <p:spPr>
              <a:xfrm>
                <a:off x="2589212" y="1571513"/>
                <a:ext cx="8915400" cy="4856793"/>
              </a:xfrm>
            </p:spPr>
            <p:txBody>
              <a:bodyPr>
                <a:normAutofit fontScale="92500"/>
              </a:bodyPr>
              <a:lstStyle/>
              <a:p>
                <a:pPr marL="0" indent="0">
                  <a:buNone/>
                </a:pPr>
                <a:r>
                  <a:rPr lang="en-IE" dirty="0"/>
                  <a:t>Let the full upstream sample be denoted by:</a:t>
                </a:r>
                <a:endParaRPr lang="en-IE"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b="0" i="1" smtClean="0">
                              <a:latin typeface="Cambria Math" panose="02040503050406030204" pitchFamily="18" charset="0"/>
                            </a:rPr>
                            <m:t>1</m:t>
                          </m:r>
                        </m:sub>
                      </m:sSub>
                      <m:r>
                        <a:rPr lang="en-IE" b="0" i="1" smtClean="0">
                          <a:latin typeface="Cambria Math" panose="02040503050406030204" pitchFamily="18" charset="0"/>
                        </a:rPr>
                        <m:t>=</m:t>
                      </m:r>
                      <m:nary>
                        <m:naryPr>
                          <m:chr m:val="∑"/>
                          <m:ctrlPr>
                            <a:rPr lang="en-IE" b="0" i="1" smtClean="0">
                              <a:latin typeface="Cambria Math" panose="02040503050406030204" pitchFamily="18" charset="0"/>
                            </a:rPr>
                          </m:ctrlPr>
                        </m:naryPr>
                        <m:sub>
                          <m:r>
                            <m:rPr>
                              <m:brk m:alnAt="23"/>
                            </m:rPr>
                            <a:rPr lang="en-IE" b="0" i="1" smtClean="0">
                              <a:latin typeface="Cambria Math" panose="02040503050406030204" pitchFamily="18" charset="0"/>
                            </a:rPr>
                            <m:t>1</m:t>
                          </m:r>
                        </m:sub>
                        <m:sup>
                          <m:sSub>
                            <m:sSubPr>
                              <m:ctrlPr>
                                <a:rPr lang="en-IE" b="0" i="1" smtClean="0">
                                  <a:latin typeface="Cambria Math" panose="02040503050406030204" pitchFamily="18" charset="0"/>
                                </a:rPr>
                              </m:ctrlPr>
                            </m:sSubPr>
                            <m:e>
                              <m:r>
                                <a:rPr lang="en-IE" b="0" i="1" smtClean="0">
                                  <a:latin typeface="Cambria Math" panose="02040503050406030204" pitchFamily="18" charset="0"/>
                                </a:rPr>
                                <m:t>𝑁</m:t>
                              </m:r>
                            </m:e>
                            <m:sub>
                              <m:r>
                                <a:rPr lang="en-IE" b="0" i="1" smtClean="0">
                                  <a:latin typeface="Cambria Math" panose="02040503050406030204" pitchFamily="18" charset="0"/>
                                </a:rPr>
                                <m:t>1</m:t>
                              </m:r>
                            </m:sub>
                          </m:sSub>
                        </m:sup>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b="0" i="1" smtClean="0">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b="0" i="1" smtClean="0">
                                          <a:latin typeface="Cambria Math" panose="02040503050406030204" pitchFamily="18" charset="0"/>
                                        </a:rPr>
                                        <m:t>𝑃</m:t>
                                      </m:r>
                                    </m:e>
                                  </m:acc>
                                </m:e>
                                <m:sub>
                                  <m:r>
                                    <a:rPr lang="en-IE" i="1">
                                      <a:latin typeface="Cambria Math" panose="02040503050406030204" pitchFamily="18" charset="0"/>
                                    </a:rPr>
                                    <m:t>1</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b="0" i="1" smtClean="0">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smtClean="0">
                                          <a:latin typeface="Cambria Math" panose="02040503050406030204" pitchFamily="18" charset="0"/>
                                        </a:rPr>
                                      </m:ctrlPr>
                                    </m:accPr>
                                    <m:e>
                                      <m:r>
                                        <a:rPr lang="en-IE" b="0" i="1" smtClean="0">
                                          <a:latin typeface="Cambria Math" panose="02040503050406030204" pitchFamily="18" charset="0"/>
                                        </a:rPr>
                                        <m:t>𝑃</m:t>
                                      </m:r>
                                    </m:e>
                                  </m:acc>
                                </m:e>
                                <m:sub>
                                  <m:r>
                                    <a:rPr lang="en-IE" i="1">
                                      <a:latin typeface="Cambria Math" panose="02040503050406030204" pitchFamily="18" charset="0"/>
                                    </a:rPr>
                                    <m:t>1</m:t>
                                  </m:r>
                                </m:sub>
                              </m:sSub>
                            </m:e>
                          </m:d>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r>
                                <a:rPr lang="en-IE" b="0" i="1" smtClean="0">
                                  <a:latin typeface="Cambria Math" panose="02040503050406030204" pitchFamily="18" charset="0"/>
                                </a:rPr>
                                <m:t>𝑁</m:t>
                              </m:r>
                            </m:e>
                            <m:sub>
                              <m:r>
                                <a:rPr lang="en-IE" b="0" i="1" smtClean="0">
                                  <a:latin typeface="Cambria Math" panose="02040503050406030204" pitchFamily="18" charset="0"/>
                                </a:rPr>
                                <m:t>1</m:t>
                              </m:r>
                            </m:sub>
                          </m:sSub>
                        </m:e>
                      </m:nary>
                    </m:oMath>
                  </m:oMathPara>
                </a14:m>
                <a:endParaRPr lang="en-IE" dirty="0"/>
              </a:p>
              <a:p>
                <a:pPr marL="0" indent="0">
                  <a:buNone/>
                </a:pPr>
                <a:r>
                  <a:rPr lang="en-IE" dirty="0"/>
                  <a:t>where </a:t>
                </a:r>
                <a14:m>
                  <m:oMath xmlns:m="http://schemas.openxmlformats.org/officeDocument/2006/math">
                    <m:sSub>
                      <m:sSubPr>
                        <m:ctrlPr>
                          <a:rPr lang="en-IE" i="1" smtClean="0">
                            <a:latin typeface="Cambria Math" panose="02040503050406030204" pitchFamily="18" charset="0"/>
                          </a:rPr>
                        </m:ctrlPr>
                      </m:sSubPr>
                      <m:e>
                        <m:r>
                          <a:rPr lang="en-IE" b="0" i="1" smtClean="0">
                            <a:latin typeface="Cambria Math" panose="02040503050406030204" pitchFamily="18" charset="0"/>
                          </a:rPr>
                          <m:t>𝑃</m:t>
                        </m:r>
                      </m:e>
                      <m:sub>
                        <m:r>
                          <a:rPr lang="en-IE" b="0" i="1" smtClean="0">
                            <a:latin typeface="Cambria Math" panose="02040503050406030204" pitchFamily="18" charset="0"/>
                          </a:rPr>
                          <m:t>𝑖</m:t>
                        </m:r>
                      </m:sub>
                    </m:sSub>
                  </m:oMath>
                </a14:m>
                <a:r>
                  <a:rPr lang="en-IE" dirty="0"/>
                  <a:t> is the Phase Space vector </a:t>
                </a:r>
                <a14:m>
                  <m:oMath xmlns:m="http://schemas.openxmlformats.org/officeDocument/2006/math">
                    <m:r>
                      <a:rPr lang="en-IE" b="0" i="1" smtClean="0">
                        <a:latin typeface="Cambria Math" panose="02040503050406030204" pitchFamily="18" charset="0"/>
                      </a:rPr>
                      <m:t>(</m:t>
                    </m:r>
                    <m:r>
                      <a:rPr lang="en-IE" b="0" i="1" smtClean="0">
                        <a:latin typeface="Cambria Math" panose="02040503050406030204" pitchFamily="18" charset="0"/>
                      </a:rPr>
                      <m:t>𝑥</m:t>
                    </m:r>
                    <m:r>
                      <a:rPr lang="en-IE" b="0" i="1" smtClean="0">
                        <a:latin typeface="Cambria Math" panose="02040503050406030204" pitchFamily="18" charset="0"/>
                      </a:rPr>
                      <m:t>,</m:t>
                    </m:r>
                    <m:r>
                      <a:rPr lang="en-IE" b="0" i="1" smtClean="0">
                        <a:latin typeface="Cambria Math" panose="02040503050406030204" pitchFamily="18" charset="0"/>
                      </a:rPr>
                      <m:t>𝑦</m:t>
                    </m:r>
                    <m:r>
                      <a:rPr lang="en-IE" b="0" i="1" smtClean="0">
                        <a:latin typeface="Cambria Math" panose="02040503050406030204" pitchFamily="18" charset="0"/>
                      </a:rPr>
                      <m:t>,</m:t>
                    </m:r>
                    <m:r>
                      <a:rPr lang="en-IE" b="0" i="1" smtClean="0">
                        <a:latin typeface="Cambria Math" panose="02040503050406030204" pitchFamily="18" charset="0"/>
                      </a:rPr>
                      <m:t>𝑧</m:t>
                    </m:r>
                    <m:r>
                      <a:rPr lang="en-IE" b="0" i="1" smtClean="0">
                        <a:latin typeface="Cambria Math" panose="02040503050406030204" pitchFamily="18" charset="0"/>
                      </a:rPr>
                      <m:t>,</m:t>
                    </m:r>
                    <m:r>
                      <a:rPr lang="en-IE" b="0" i="1" smtClean="0">
                        <a:latin typeface="Cambria Math" panose="02040503050406030204" pitchFamily="18" charset="0"/>
                      </a:rPr>
                      <m:t>𝑝𝑥</m:t>
                    </m:r>
                    <m:r>
                      <a:rPr lang="en-IE" b="0" i="1" smtClean="0">
                        <a:latin typeface="Cambria Math" panose="02040503050406030204" pitchFamily="18" charset="0"/>
                      </a:rPr>
                      <m:t>,</m:t>
                    </m:r>
                    <m:r>
                      <a:rPr lang="en-IE" b="0" i="1" smtClean="0">
                        <a:latin typeface="Cambria Math" panose="02040503050406030204" pitchFamily="18" charset="0"/>
                      </a:rPr>
                      <m:t>𝑝𝑦</m:t>
                    </m:r>
                    <m:r>
                      <a:rPr lang="en-IE" b="0" i="1" smtClean="0">
                        <a:latin typeface="Cambria Math" panose="02040503050406030204" pitchFamily="18" charset="0"/>
                      </a:rPr>
                      <m:t>,</m:t>
                    </m:r>
                    <m:r>
                      <a:rPr lang="en-IE" b="0" i="1" smtClean="0">
                        <a:latin typeface="Cambria Math" panose="02040503050406030204" pitchFamily="18" charset="0"/>
                      </a:rPr>
                      <m:t>𝑝𝑧</m:t>
                    </m:r>
                    <m:r>
                      <a:rPr lang="en-IE" b="0" i="1" smtClean="0">
                        <a:latin typeface="Cambria Math" panose="02040503050406030204" pitchFamily="18" charset="0"/>
                      </a:rPr>
                      <m:t>)</m:t>
                    </m:r>
                  </m:oMath>
                </a14:m>
                <a:r>
                  <a:rPr lang="en-IE" dirty="0"/>
                  <a:t> and </a:t>
                </a:r>
                <a14:m>
                  <m:oMath xmlns:m="http://schemas.openxmlformats.org/officeDocument/2006/math">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1</m:t>
                        </m:r>
                        <m:r>
                          <a:rPr lang="en-IE" b="0" i="1" smtClean="0">
                            <a:latin typeface="Cambria Math" panose="02040503050406030204" pitchFamily="18" charset="0"/>
                          </a:rPr>
                          <m:t> </m:t>
                        </m:r>
                      </m:sub>
                    </m:sSub>
                  </m:oMath>
                </a14:m>
                <a:r>
                  <a:rPr lang="en-IE" dirty="0"/>
                  <a:t>is the sample size. The Upstream sample which makes it downstream and the sample which doesn’t make it downstream are respectively denoted by:</a:t>
                </a:r>
              </a:p>
              <a:p>
                <a:pPr marL="0" indent="0">
                  <a:buNone/>
                </a:pPr>
                <a14:m>
                  <m:oMathPara xmlns:m="http://schemas.openxmlformats.org/officeDocument/2006/math">
                    <m:oMathParaPr>
                      <m:jc m:val="centerGroup"/>
                    </m:oMathParaPr>
                    <m:oMath xmlns:m="http://schemas.openxmlformats.org/officeDocument/2006/math">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b="0" i="1" smtClean="0">
                              <a:latin typeface="Cambria Math" panose="02040503050406030204" pitchFamily="18" charset="0"/>
                            </a:rPr>
                            <m:t>2</m:t>
                          </m:r>
                        </m:sub>
                      </m:sSub>
                      <m:r>
                        <a:rPr lang="en-IE" i="1">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b="0" i="1" smtClean="0">
                                  <a:latin typeface="Cambria Math" panose="02040503050406030204" pitchFamily="18" charset="0"/>
                                </a:rPr>
                                <m:t>𝑁</m:t>
                              </m:r>
                            </m:e>
                            <m:sub>
                              <m:r>
                                <a:rPr lang="en-IE" b="0" i="1" smtClean="0">
                                  <a:latin typeface="Cambria Math" panose="02040503050406030204" pitchFamily="18" charset="0"/>
                                </a:rPr>
                                <m:t>2</m:t>
                              </m:r>
                            </m:sub>
                          </m:sSub>
                        </m:sup>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2</m:t>
                                  </m:r>
                                </m:sub>
                              </m:sSub>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b="0" i="1" smtClean="0">
                                  <a:latin typeface="Cambria Math" panose="02040503050406030204" pitchFamily="18" charset="0"/>
                                </a:rPr>
                                <m:t>2</m:t>
                              </m:r>
                            </m:sub>
                          </m:sSub>
                        </m:e>
                      </m:nary>
                      <m:r>
                        <a:rPr lang="en-IE" b="0" i="1" smtClean="0">
                          <a:latin typeface="Cambria Math" panose="02040503050406030204" pitchFamily="18" charset="0"/>
                        </a:rPr>
                        <m:t>,  </m:t>
                      </m:r>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b="0" i="1" smtClean="0">
                              <a:latin typeface="Cambria Math" panose="02040503050406030204" pitchFamily="18" charset="0"/>
                            </a:rPr>
                            <m:t>3</m:t>
                          </m:r>
                        </m:sub>
                      </m:sSub>
                      <m:r>
                        <a:rPr lang="en-IE" i="1">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b="0" i="1" smtClean="0">
                                  <a:latin typeface="Cambria Math" panose="02040503050406030204" pitchFamily="18" charset="0"/>
                                </a:rPr>
                                <m:t>𝑁</m:t>
                              </m:r>
                            </m:e>
                            <m:sub>
                              <m:r>
                                <a:rPr lang="en-IE" b="0" i="1" smtClean="0">
                                  <a:latin typeface="Cambria Math" panose="02040503050406030204" pitchFamily="18" charset="0"/>
                                </a:rPr>
                                <m:t>3</m:t>
                              </m:r>
                            </m:sub>
                          </m:sSub>
                        </m:sup>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3</m:t>
                                  </m:r>
                                </m:sub>
                              </m:sSub>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b="0" i="1" smtClean="0">
                                  <a:latin typeface="Cambria Math" panose="02040503050406030204" pitchFamily="18" charset="0"/>
                                </a:rPr>
                                <m:t>3</m:t>
                              </m:r>
                            </m:sub>
                          </m:sSub>
                        </m:e>
                      </m:nary>
                    </m:oMath>
                  </m:oMathPara>
                </a14:m>
                <a:endParaRPr lang="en-IE" dirty="0"/>
              </a:p>
              <a:p>
                <a:pPr marL="0" indent="0">
                  <a:buNone/>
                </a:pPr>
                <a14:m>
                  <m:oMathPara xmlns:m="http://schemas.openxmlformats.org/officeDocument/2006/math">
                    <m:oMathParaPr>
                      <m:jc m:val="centerGroup"/>
                    </m:oMathParaPr>
                    <m:oMath xmlns:m="http://schemas.openxmlformats.org/officeDocument/2006/math">
                      <m:r>
                        <a:rPr lang="en-IE" b="0" i="1" smtClean="0">
                          <a:latin typeface="Cambria Math" panose="02040503050406030204" pitchFamily="18" charset="0"/>
                        </a:rPr>
                        <m:t>𝑤𝑖𝑡h</m:t>
                      </m:r>
                      <m:r>
                        <a:rPr lang="en-IE" b="0" i="1" smtClean="0">
                          <a:latin typeface="Cambria Math" panose="02040503050406030204" pitchFamily="18" charset="0"/>
                        </a:rPr>
                        <m:t>         </m:t>
                      </m:r>
                      <m:sSub>
                        <m:sSubPr>
                          <m:ctrlPr>
                            <a:rPr lang="en-IE" i="1" smtClean="0">
                              <a:latin typeface="Cambria Math" panose="02040503050406030204" pitchFamily="18" charset="0"/>
                            </a:rPr>
                          </m:ctrlPr>
                        </m:sSubPr>
                        <m:e>
                          <m:r>
                            <a:rPr lang="en-IE" b="0" i="1" smtClean="0">
                              <a:latin typeface="Cambria Math" panose="02040503050406030204" pitchFamily="18" charset="0"/>
                            </a:rPr>
                            <m:t>𝑁</m:t>
                          </m:r>
                        </m:e>
                        <m:sub>
                          <m:r>
                            <a:rPr lang="en-IE" b="0" i="1" smtClean="0">
                              <a:latin typeface="Cambria Math" panose="02040503050406030204" pitchFamily="18" charset="0"/>
                            </a:rPr>
                            <m:t>1</m:t>
                          </m:r>
                        </m:sub>
                      </m:sSub>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r>
                            <a:rPr lang="en-IE" b="0" i="1" smtClean="0">
                              <a:latin typeface="Cambria Math" panose="02040503050406030204" pitchFamily="18" charset="0"/>
                            </a:rPr>
                            <m:t>𝑁</m:t>
                          </m:r>
                        </m:e>
                        <m:sub>
                          <m:r>
                            <a:rPr lang="en-IE" b="0" i="1" smtClean="0">
                              <a:latin typeface="Cambria Math" panose="02040503050406030204" pitchFamily="18" charset="0"/>
                            </a:rPr>
                            <m:t>2</m:t>
                          </m:r>
                        </m:sub>
                      </m:sSub>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r>
                            <a:rPr lang="en-IE" b="0" i="1" smtClean="0">
                              <a:latin typeface="Cambria Math" panose="02040503050406030204" pitchFamily="18" charset="0"/>
                            </a:rPr>
                            <m:t>𝑁</m:t>
                          </m:r>
                        </m:e>
                        <m:sub>
                          <m:r>
                            <a:rPr lang="en-IE" b="0" i="1" smtClean="0">
                              <a:latin typeface="Cambria Math" panose="02040503050406030204" pitchFamily="18" charset="0"/>
                            </a:rPr>
                            <m:t>3</m:t>
                          </m:r>
                        </m:sub>
                      </m:sSub>
                      <m:r>
                        <a:rPr lang="en-IE" b="0" i="0" smtClean="0">
                          <a:latin typeface="Cambria Math" panose="02040503050406030204" pitchFamily="18" charset="0"/>
                        </a:rPr>
                        <m:t>         </m:t>
                      </m:r>
                      <m:r>
                        <m:rPr>
                          <m:sty m:val="p"/>
                        </m:rPr>
                        <a:rPr lang="en-IE" b="0" i="0" smtClean="0">
                          <a:latin typeface="Cambria Math" panose="02040503050406030204" pitchFamily="18" charset="0"/>
                        </a:rPr>
                        <m:t>and</m:t>
                      </m:r>
                      <m:r>
                        <a:rPr lang="en-IE" b="0" i="0" smtClean="0">
                          <a:latin typeface="Cambria Math" panose="02040503050406030204" pitchFamily="18" charset="0"/>
                        </a:rPr>
                        <m:t>        </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1</m:t>
                          </m:r>
                        </m:sub>
                      </m:sSub>
                      <m:r>
                        <a:rPr lang="en-IE" b="0" i="1" smtClean="0">
                          <a:latin typeface="Cambria Math" panose="02040503050406030204" pitchFamily="18" charset="0"/>
                        </a:rPr>
                        <m:t>=</m:t>
                      </m:r>
                      <m:f>
                        <m:fPr>
                          <m:ctrlPr>
                            <a:rPr lang="en-IE" b="0" i="1" smtClean="0">
                              <a:latin typeface="Cambria Math" panose="02040503050406030204" pitchFamily="18" charset="0"/>
                            </a:rPr>
                          </m:ctrlPr>
                        </m:fPr>
                        <m:num>
                          <m:sSub>
                            <m:sSubPr>
                              <m:ctrlPr>
                                <a:rPr lang="en-IE" i="1">
                                  <a:latin typeface="Cambria Math" panose="02040503050406030204" pitchFamily="18" charset="0"/>
                                </a:rPr>
                              </m:ctrlPr>
                            </m:sSubPr>
                            <m:e>
                              <m:r>
                                <a:rPr lang="en-IE" b="0" i="1" smtClean="0">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2</m:t>
                              </m:r>
                            </m:sub>
                          </m:sSub>
                          <m:r>
                            <a:rPr lang="en-IE" b="0" i="1" smtClean="0">
                              <a:latin typeface="Cambria Math" panose="02040503050406030204" pitchFamily="18" charset="0"/>
                            </a:rPr>
                            <m:t>+</m:t>
                          </m:r>
                          <m:sSub>
                            <m:sSubPr>
                              <m:ctrlPr>
                                <a:rPr lang="en-IE" i="1" smtClean="0">
                                  <a:latin typeface="Cambria Math" panose="02040503050406030204" pitchFamily="18" charset="0"/>
                                </a:rPr>
                              </m:ctrlPr>
                            </m:sSubPr>
                            <m:e>
                              <m:r>
                                <a:rPr lang="en-IE" b="0" i="1" smtClean="0">
                                  <a:latin typeface="Cambria Math" panose="02040503050406030204" pitchFamily="18" charset="0"/>
                                </a:rPr>
                                <m:t>𝑁</m:t>
                              </m:r>
                            </m:e>
                            <m:sub>
                              <m:r>
                                <a:rPr lang="en-IE" i="1">
                                  <a:latin typeface="Cambria Math" panose="02040503050406030204" pitchFamily="18" charset="0"/>
                                </a:rPr>
                                <m:t>3</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3</m:t>
                              </m:r>
                            </m:sub>
                          </m:sSub>
                        </m:num>
                        <m:den>
                          <m:sSub>
                            <m:sSubPr>
                              <m:ctrlPr>
                                <a:rPr lang="en-IE" i="1">
                                  <a:latin typeface="Cambria Math" panose="02040503050406030204" pitchFamily="18" charset="0"/>
                                </a:rPr>
                              </m:ctrlPr>
                            </m:sSubPr>
                            <m:e>
                              <m:r>
                                <a:rPr lang="en-IE" b="0" i="1" smtClean="0">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b="0" i="1" smtClean="0">
                                  <a:latin typeface="Cambria Math" panose="02040503050406030204" pitchFamily="18" charset="0"/>
                                </a:rPr>
                                <m:t>𝑁</m:t>
                              </m:r>
                            </m:e>
                            <m:sub>
                              <m:r>
                                <a:rPr lang="en-IE" i="1">
                                  <a:latin typeface="Cambria Math" panose="02040503050406030204" pitchFamily="18" charset="0"/>
                                </a:rPr>
                                <m:t>3</m:t>
                              </m:r>
                            </m:sub>
                          </m:sSub>
                        </m:den>
                      </m:f>
                      <m:r>
                        <a:rPr lang="en-IE" b="0" i="1" smtClean="0">
                          <a:latin typeface="Cambria Math" panose="02040503050406030204" pitchFamily="18" charset="0"/>
                        </a:rPr>
                        <m:t>  </m:t>
                      </m:r>
                    </m:oMath>
                  </m:oMathPara>
                </a14:m>
                <a:endParaRPr lang="en-IE" b="0" dirty="0"/>
              </a:p>
              <a:p>
                <a:pPr marL="0" indent="0">
                  <a:buNone/>
                </a:pPr>
                <a:r>
                  <a:rPr lang="en-IE" dirty="0"/>
                  <a:t>Then</a:t>
                </a:r>
              </a:p>
              <a:p>
                <a:pPr marL="0" indent="0">
                  <a:buNone/>
                </a:pPr>
                <a14:m>
                  <m:oMathPara xmlns:m="http://schemas.openxmlformats.org/officeDocument/2006/math">
                    <m:oMathParaPr>
                      <m:jc m:val="centerGroup"/>
                    </m:oMathParaPr>
                    <m:oMath xmlns:m="http://schemas.openxmlformats.org/officeDocument/2006/math">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1</m:t>
                          </m:r>
                        </m:sub>
                      </m:sSub>
                      <m:r>
                        <a:rPr lang="en-IE" i="1">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b="0" i="1" smtClean="0">
                                  <a:latin typeface="Cambria Math" panose="02040503050406030204" pitchFamily="18" charset="0"/>
                                </a:rPr>
                                <m:t>𝑁</m:t>
                              </m:r>
                            </m:e>
                            <m:sub>
                              <m:r>
                                <a:rPr lang="en-IE" i="1">
                                  <a:latin typeface="Cambria Math" panose="02040503050406030204" pitchFamily="18" charset="0"/>
                                </a:rPr>
                                <m:t>1</m:t>
                              </m:r>
                            </m:sub>
                          </m:sSub>
                        </m:sup>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f>
                                <m:fPr>
                                  <m:ctrlPr>
                                    <a:rPr lang="en-IE" i="1">
                                      <a:latin typeface="Cambria Math" panose="02040503050406030204" pitchFamily="18" charset="0"/>
                                    </a:rPr>
                                  </m:ctrlPr>
                                </m:fPr>
                                <m:num>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num>
                                <m:den>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en>
                              </m:f>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f>
                                <m:fPr>
                                  <m:ctrlPr>
                                    <a:rPr lang="en-IE" i="1">
                                      <a:latin typeface="Cambria Math" panose="02040503050406030204" pitchFamily="18" charset="0"/>
                                    </a:rPr>
                                  </m:ctrlPr>
                                </m:fPr>
                                <m:num>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num>
                                <m:den>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en>
                              </m:f>
                            </m:e>
                          </m:d>
                          <m:r>
                            <a:rPr lang="en-IE" i="1">
                              <a:latin typeface="Cambria Math" panose="02040503050406030204" pitchFamily="18" charset="0"/>
                            </a:rPr>
                            <m:t>/</m:t>
                          </m:r>
                          <m:r>
                            <a:rPr lang="en-IE" b="0" i="1" smtClean="0">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a:rPr lang="en-IE" b="0" i="1" smtClean="0">
                              <a:latin typeface="Cambria Math" panose="02040503050406030204" pitchFamily="18" charset="0"/>
                            </a:rPr>
                            <m:t>)</m:t>
                          </m:r>
                        </m:e>
                      </m:nary>
                    </m:oMath>
                  </m:oMathPara>
                </a14:m>
                <a:endParaRPr lang="en-IE" dirty="0"/>
              </a:p>
              <a:p>
                <a:pPr marL="0" indent="0">
                  <a:buNone/>
                </a:pPr>
                <a:r>
                  <a:rPr lang="en-IE" dirty="0"/>
                  <a:t>Plan is to write </a:t>
                </a:r>
                <a14:m>
                  <m:oMath xmlns:m="http://schemas.openxmlformats.org/officeDocument/2006/math">
                    <m:sSub>
                      <m:sSubPr>
                        <m:ctrlPr>
                          <a:rPr lang="en-IE" i="1" smtClean="0">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1</m:t>
                        </m:r>
                      </m:sub>
                    </m:sSub>
                  </m:oMath>
                </a14:m>
                <a:r>
                  <a:rPr lang="en-IE" dirty="0"/>
                  <a:t>as a combination of </a:t>
                </a:r>
                <a14:m>
                  <m:oMath xmlns:m="http://schemas.openxmlformats.org/officeDocument/2006/math">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b="0" i="1" smtClean="0">
                            <a:latin typeface="Cambria Math" panose="02040503050406030204" pitchFamily="18" charset="0"/>
                          </a:rPr>
                          <m:t>2</m:t>
                        </m:r>
                      </m:sub>
                    </m:sSub>
                  </m:oMath>
                </a14:m>
                <a:r>
                  <a:rPr lang="en-IE" dirty="0"/>
                  <a:t> and </a:t>
                </a:r>
                <a14:m>
                  <m:oMath xmlns:m="http://schemas.openxmlformats.org/officeDocument/2006/math">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b="0" i="1" smtClean="0">
                            <a:latin typeface="Cambria Math" panose="02040503050406030204" pitchFamily="18" charset="0"/>
                          </a:rPr>
                          <m:t>3</m:t>
                        </m:r>
                      </m:sub>
                    </m:sSub>
                  </m:oMath>
                </a14:m>
                <a:r>
                  <a:rPr lang="en-IE" dirty="0"/>
                  <a:t>.</a:t>
                </a:r>
              </a:p>
              <a:p>
                <a:pPr marL="0" indent="0">
                  <a:buNone/>
                </a:pPr>
                <a:endParaRPr lang="en-IE" dirty="0"/>
              </a:p>
            </p:txBody>
          </p:sp>
        </mc:Choice>
        <mc:Fallback xmlns="">
          <p:sp>
            <p:nvSpPr>
              <p:cNvPr id="3" name="Content Placeholder 2">
                <a:extLst>
                  <a:ext uri="{FF2B5EF4-FFF2-40B4-BE49-F238E27FC236}">
                    <a16:creationId xmlns:a16="http://schemas.microsoft.com/office/drawing/2014/main" id="{98854467-E3B5-4B30-A8F6-58569C256014}"/>
                  </a:ext>
                </a:extLst>
              </p:cNvPr>
              <p:cNvSpPr>
                <a:spLocks noGrp="1" noRot="1" noChangeAspect="1" noMove="1" noResize="1" noEditPoints="1" noAdjustHandles="1" noChangeArrowheads="1" noChangeShapeType="1" noTextEdit="1"/>
              </p:cNvSpPr>
              <p:nvPr>
                <p:ph idx="1"/>
              </p:nvPr>
            </p:nvSpPr>
            <p:spPr>
              <a:xfrm>
                <a:off x="2589212" y="1571513"/>
                <a:ext cx="8915400" cy="4856793"/>
              </a:xfrm>
              <a:blipFill>
                <a:blip r:embed="rId3"/>
                <a:stretch>
                  <a:fillRect l="-479" t="-502" r="-1026"/>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BC48D3E4-CACB-4B0C-9517-9BA4DB89A3DC}"/>
              </a:ext>
            </a:extLst>
          </p:cNvPr>
          <p:cNvSpPr>
            <a:spLocks noGrp="1"/>
          </p:cNvSpPr>
          <p:nvPr>
            <p:ph type="sldNum" sz="quarter" idx="12"/>
          </p:nvPr>
        </p:nvSpPr>
        <p:spPr/>
        <p:txBody>
          <a:bodyPr/>
          <a:lstStyle/>
          <a:p>
            <a:fld id="{D57F1E4F-1CFF-5643-939E-217C01CDF565}" type="slidenum">
              <a:rPr lang="en-US" smtClean="0"/>
              <a:pPr/>
              <a:t>40</a:t>
            </a:fld>
            <a:endParaRPr lang="en-US" dirty="0"/>
          </a:p>
        </p:txBody>
      </p:sp>
    </p:spTree>
    <p:extLst>
      <p:ext uri="{BB962C8B-B14F-4D97-AF65-F5344CB8AC3E}">
        <p14:creationId xmlns:p14="http://schemas.microsoft.com/office/powerpoint/2010/main" val="260906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78B93-1A7C-46EB-B38D-2B33F5412AF2}"/>
              </a:ext>
            </a:extLst>
          </p:cNvPr>
          <p:cNvSpPr>
            <a:spLocks noGrp="1"/>
          </p:cNvSpPr>
          <p:nvPr>
            <p:ph type="title"/>
          </p:nvPr>
        </p:nvSpPr>
        <p:spPr>
          <a:xfrm>
            <a:off x="2605451" y="260432"/>
            <a:ext cx="8911687" cy="703649"/>
          </a:xfrm>
        </p:spPr>
        <p:txBody>
          <a:bodyPr>
            <a:normAutofit/>
          </a:bodyPr>
          <a:lstStyle/>
          <a:p>
            <a:r>
              <a:rPr lang="en-IE" sz="3200" dirty="0"/>
              <a:t>Separating the Upstream Covariance matrix</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2A49269-BB5A-4D76-8E4C-8BFEE2DD06A9}"/>
                  </a:ext>
                </a:extLst>
              </p:cNvPr>
              <p:cNvSpPr>
                <a:spLocks noGrp="1"/>
              </p:cNvSpPr>
              <p:nvPr>
                <p:ph idx="1"/>
              </p:nvPr>
            </p:nvSpPr>
            <p:spPr>
              <a:xfrm>
                <a:off x="2981195" y="1152907"/>
                <a:ext cx="7690980" cy="5586096"/>
              </a:xfrm>
            </p:spPr>
            <p:txBody>
              <a:bodyPr>
                <a:normAutofit/>
              </a:bodyPr>
              <a:lstStyle/>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1</m:t>
                          </m:r>
                        </m:sub>
                      </m:sSub>
                      <m:r>
                        <a:rPr lang="en-IE" i="1">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b="0" i="1" smtClean="0">
                                  <a:latin typeface="Cambria Math" panose="02040503050406030204" pitchFamily="18" charset="0"/>
                                </a:rPr>
                                <m:t>𝑁</m:t>
                              </m:r>
                            </m:e>
                            <m:sub>
                              <m:r>
                                <a:rPr lang="en-IE" i="1">
                                  <a:latin typeface="Cambria Math" panose="02040503050406030204" pitchFamily="18" charset="0"/>
                                </a:rPr>
                                <m:t>1</m:t>
                              </m:r>
                            </m:sub>
                          </m:sSub>
                        </m:sup>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f>
                                <m:fPr>
                                  <m:ctrlPr>
                                    <a:rPr lang="en-IE" i="1">
                                      <a:latin typeface="Cambria Math" panose="02040503050406030204" pitchFamily="18" charset="0"/>
                                    </a:rPr>
                                  </m:ctrlPr>
                                </m:fPr>
                                <m:num>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num>
                                <m:den>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en>
                              </m:f>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f>
                                <m:fPr>
                                  <m:ctrlPr>
                                    <a:rPr lang="en-IE" i="1">
                                      <a:latin typeface="Cambria Math" panose="02040503050406030204" pitchFamily="18" charset="0"/>
                                    </a:rPr>
                                  </m:ctrlPr>
                                </m:fPr>
                                <m:num>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num>
                                <m:den>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en>
                              </m:f>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a:rPr lang="en-IE" i="1">
                              <a:latin typeface="Cambria Math" panose="02040503050406030204" pitchFamily="18" charset="0"/>
                            </a:rPr>
                            <m:t>)</m:t>
                          </m:r>
                        </m:e>
                      </m:nary>
                    </m:oMath>
                  </m:oMathPara>
                </a14:m>
                <a:endParaRPr lang="en-IE" dirty="0"/>
              </a:p>
              <a:p>
                <a:pPr marL="0" indent="0">
                  <a:buNone/>
                </a:pPr>
                <a14:m>
                  <m:oMathPara xmlns:m="http://schemas.openxmlformats.org/officeDocument/2006/math">
                    <m:oMathParaPr>
                      <m:jc m:val="centerGroup"/>
                    </m:oMathParaPr>
                    <m:oMath xmlns:m="http://schemas.openxmlformats.org/officeDocument/2006/math">
                      <m:r>
                        <a:rPr lang="en-IE" b="0" i="1" smtClean="0">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b="0" i="1" smtClean="0">
                                  <a:latin typeface="Cambria Math" panose="02040503050406030204" pitchFamily="18" charset="0"/>
                                </a:rPr>
                                <m:t>𝑁</m:t>
                              </m:r>
                            </m:e>
                            <m:sub>
                              <m:r>
                                <a:rPr lang="en-IE" i="1">
                                  <a:latin typeface="Cambria Math" panose="02040503050406030204" pitchFamily="18" charset="0"/>
                                </a:rPr>
                                <m:t>1</m:t>
                              </m:r>
                            </m:sub>
                          </m:sSub>
                        </m:sup>
                        <m:e>
                          <m:d>
                            <m:dPr>
                              <m:ctrlPr>
                                <a:rPr lang="en-IE" i="1">
                                  <a:latin typeface="Cambria Math" panose="02040503050406030204" pitchFamily="18" charset="0"/>
                                </a:rPr>
                              </m:ctrlPr>
                            </m:dPr>
                            <m:e>
                              <m:r>
                                <a:rPr lang="en-IE" b="0" i="1" smtClean="0">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a:rPr lang="en-IE" b="0" i="1" smtClean="0">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sSub>
                                    <m:sSubPr>
                                      <m:ctrlPr>
                                        <a:rPr lang="en-IE" i="1">
                                          <a:latin typeface="Cambria Math" panose="02040503050406030204" pitchFamily="18" charset="0"/>
                                        </a:rPr>
                                      </m:ctrlPr>
                                    </m:sSubPr>
                                    <m:e>
                                      <m:r>
                                        <a:rPr lang="en-IE" b="0" i="1" smtClean="0">
                                          <a:latin typeface="Cambria Math" panose="02040503050406030204" pitchFamily="18" charset="0"/>
                                        </a:rPr>
                                        <m:t>(</m:t>
                                      </m:r>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a:rPr lang="en-IE" b="0" i="1" smtClean="0">
                                      <a:latin typeface="Cambria Math" panose="02040503050406030204" pitchFamily="18" charset="0"/>
                                    </a:rPr>
                                    <m:t>)</m:t>
                                  </m:r>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p>
                            <m:sSupPr>
                              <m:ctrlPr>
                                <a:rPr lang="en-IE" i="1" smtClean="0">
                                  <a:latin typeface="Cambria Math" panose="02040503050406030204" pitchFamily="18" charset="0"/>
                                </a:rPr>
                              </m:ctrlPr>
                            </m:sSupPr>
                            <m:e>
                              <m:r>
                                <a:rPr lang="en-IE" b="0" i="1" smtClean="0">
                                  <a:latin typeface="Cambria Math" panose="02040503050406030204" pitchFamily="18" charset="0"/>
                                </a:rPr>
                                <m:t>)</m:t>
                              </m:r>
                            </m:e>
                            <m:sup>
                              <m:r>
                                <a:rPr lang="en-IE" b="0" i="1" smtClean="0">
                                  <a:latin typeface="Cambria Math" panose="02040503050406030204" pitchFamily="18" charset="0"/>
                                </a:rPr>
                                <m:t>3</m:t>
                              </m:r>
                            </m:sup>
                          </m:sSup>
                        </m:e>
                      </m:nary>
                    </m:oMath>
                  </m:oMathPara>
                </a14:m>
                <a:endParaRPr lang="en-IE" dirty="0"/>
              </a:p>
              <a:p>
                <a:pPr marL="0" indent="0">
                  <a:buNone/>
                </a:pPr>
                <a14:m>
                  <m:oMathPara xmlns:m="http://schemas.openxmlformats.org/officeDocument/2006/math">
                    <m:oMathParaPr>
                      <m:jc m:val="centerGroup"/>
                    </m:oMathParaPr>
                    <m:oMath xmlns:m="http://schemas.openxmlformats.org/officeDocument/2006/math">
                      <m:r>
                        <a:rPr lang="en-IE" b="0" i="1" smtClean="0">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b="0" i="1" smtClean="0">
                                  <a:latin typeface="Cambria Math" panose="02040503050406030204" pitchFamily="18" charset="0"/>
                                </a:rPr>
                                <m:t>𝑁</m:t>
                              </m:r>
                            </m:e>
                            <m:sub>
                              <m:r>
                                <a:rPr lang="en-IE" i="1">
                                  <a:latin typeface="Cambria Math" panose="02040503050406030204" pitchFamily="18" charset="0"/>
                                </a:rPr>
                                <m:t>1</m:t>
                              </m:r>
                            </m:sub>
                          </m:sSub>
                        </m:sup>
                        <m:e>
                          <m:d>
                            <m:dPr>
                              <m:ctrlPr>
                                <a:rPr lang="en-IE" i="1">
                                  <a:latin typeface="Cambria Math" panose="02040503050406030204" pitchFamily="18" charset="0"/>
                                </a:rPr>
                              </m:ctrlPr>
                            </m:dPr>
                            <m:e>
                              <m:sSubSup>
                                <m:sSubSupPr>
                                  <m:ctrlPr>
                                    <a:rPr lang="en-IE" i="1" smtClean="0">
                                      <a:latin typeface="Cambria Math" panose="02040503050406030204" pitchFamily="18" charset="0"/>
                                    </a:rPr>
                                  </m:ctrlPr>
                                </m:sSubSupPr>
                                <m:e>
                                  <m:r>
                                    <a:rPr lang="en-IE" b="0" i="1" smtClean="0">
                                      <a:latin typeface="Cambria Math" panose="02040503050406030204" pitchFamily="18" charset="0"/>
                                    </a:rPr>
                                    <m:t>𝑁</m:t>
                                  </m:r>
                                </m:e>
                                <m:sub>
                                  <m:r>
                                    <a:rPr lang="en-IE" b="0" i="1" smtClean="0">
                                      <a:latin typeface="Cambria Math" panose="02040503050406030204" pitchFamily="18" charset="0"/>
                                    </a:rPr>
                                    <m:t>2</m:t>
                                  </m:r>
                                </m:sub>
                                <m:sup>
                                  <m:r>
                                    <a:rPr lang="en-IE" b="0" i="1" smtClean="0">
                                      <a:latin typeface="Cambria Math" panose="02040503050406030204" pitchFamily="18" charset="0"/>
                                    </a:rPr>
                                    <m:t>2</m:t>
                                  </m:r>
                                </m:sup>
                              </m:sSubSup>
                              <m:d>
                                <m:dPr>
                                  <m:ctrlPr>
                                    <a:rPr lang="en-IE" i="1" smtClean="0">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r>
                                <a:rPr lang="en-IE" b="0" i="1" smtClean="0">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b="0" i="1" smtClean="0">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r>
                                <a:rPr lang="en-IE" b="0" i="1" smtClean="0">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b="0" i="1" smtClean="0">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r>
                                <a:rPr lang="en-IE" b="0" i="1" smtClean="0">
                                  <a:latin typeface="Cambria Math" panose="02040503050406030204" pitchFamily="18" charset="0"/>
                                </a:rPr>
                                <m:t>+</m:t>
                              </m:r>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b="0" i="1" smtClean="0">
                                      <a:latin typeface="Cambria Math" panose="02040503050406030204" pitchFamily="18" charset="0"/>
                                    </a:rPr>
                                    <m:t>3</m:t>
                                  </m:r>
                                </m:sub>
                                <m:sup>
                                  <m:r>
                                    <a:rPr lang="en-IE" i="1">
                                      <a:latin typeface="Cambria Math" panose="02040503050406030204" pitchFamily="18" charset="0"/>
                                    </a:rPr>
                                    <m:t>2</m:t>
                                  </m:r>
                                </m:sup>
                              </m:sSubSup>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p>
                            <m:sSupPr>
                              <m:ctrlPr>
                                <a:rPr lang="en-IE" i="1">
                                  <a:latin typeface="Cambria Math" panose="02040503050406030204" pitchFamily="18" charset="0"/>
                                </a:rPr>
                              </m:ctrlPr>
                            </m:sSupPr>
                            <m:e>
                              <m:r>
                                <a:rPr lang="en-IE" i="1">
                                  <a:latin typeface="Cambria Math" panose="02040503050406030204" pitchFamily="18" charset="0"/>
                                </a:rPr>
                                <m:t>)</m:t>
                              </m:r>
                            </m:e>
                            <m:sup>
                              <m:r>
                                <a:rPr lang="en-IE" i="1">
                                  <a:latin typeface="Cambria Math" panose="02040503050406030204" pitchFamily="18" charset="0"/>
                                </a:rPr>
                                <m:t>3</m:t>
                              </m:r>
                            </m:sup>
                          </m:sSup>
                        </m:e>
                      </m:nary>
                    </m:oMath>
                  </m:oMathPara>
                </a14:m>
                <a:endParaRPr lang="en-IE" dirty="0"/>
              </a:p>
              <a:p>
                <a:pPr marL="0" indent="0">
                  <a:buNone/>
                </a:pPr>
                <a:endParaRPr lang="en-IE" dirty="0"/>
              </a:p>
              <a:p>
                <a:pPr marL="0" indent="0">
                  <a:buNone/>
                </a:pPr>
                <a14:m>
                  <m:oMathPara xmlns:m="http://schemas.openxmlformats.org/officeDocument/2006/math">
                    <m:oMathParaPr>
                      <m:jc m:val="centerGroup"/>
                    </m:oMathParaPr>
                    <m:oMath xmlns:m="http://schemas.openxmlformats.org/officeDocument/2006/math">
                      <m:r>
                        <a:rPr lang="en-IE" i="1">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b="0" i="1" smtClean="0">
                                  <a:latin typeface="Cambria Math" panose="02040503050406030204" pitchFamily="18" charset="0"/>
                                </a:rPr>
                                <m:t>2</m:t>
                              </m:r>
                            </m:sub>
                          </m:sSub>
                        </m:sup>
                        <m:e>
                          <m:d>
                            <m:dPr>
                              <m:ctrlPr>
                                <a:rPr lang="en-IE" i="1">
                                  <a:latin typeface="Cambria Math" panose="02040503050406030204" pitchFamily="18" charset="0"/>
                                </a:rPr>
                              </m:ctrlPr>
                            </m:dPr>
                            <m:e>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2</m:t>
                                  </m:r>
                                </m:sub>
                                <m:sup>
                                  <m:r>
                                    <a:rPr lang="en-IE" i="1">
                                      <a:latin typeface="Cambria Math" panose="02040503050406030204" pitchFamily="18" charset="0"/>
                                    </a:rPr>
                                    <m:t>2</m:t>
                                  </m:r>
                                </m:sup>
                              </m:sSubSup>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r>
                                <a:rPr lang="en-IE" i="1">
                                  <a:latin typeface="Cambria Math" panose="02040503050406030204" pitchFamily="18" charset="0"/>
                                </a:rPr>
                                <m:t>+</m:t>
                              </m:r>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smtClean="0">
                                      <a:latin typeface="Cambria Math" panose="02040503050406030204" pitchFamily="18" charset="0"/>
                                    </a:rPr>
                                    <m:t>3</m:t>
                                  </m:r>
                                </m:sub>
                                <m:sup>
                                  <m:r>
                                    <a:rPr lang="en-IE" i="1">
                                      <a:latin typeface="Cambria Math" panose="02040503050406030204" pitchFamily="18" charset="0"/>
                                    </a:rPr>
                                    <m:t>2</m:t>
                                  </m:r>
                                </m:sup>
                              </m:sSubSup>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p>
                            <m:sSupPr>
                              <m:ctrlPr>
                                <a:rPr lang="en-IE" i="1">
                                  <a:latin typeface="Cambria Math" panose="02040503050406030204" pitchFamily="18" charset="0"/>
                                </a:rPr>
                              </m:ctrlPr>
                            </m:sSupPr>
                            <m:e>
                              <m:r>
                                <a:rPr lang="en-IE" i="1">
                                  <a:latin typeface="Cambria Math" panose="02040503050406030204" pitchFamily="18" charset="0"/>
                                </a:rPr>
                                <m:t>)</m:t>
                              </m:r>
                            </m:e>
                            <m:sup>
                              <m:r>
                                <a:rPr lang="en-IE" i="1">
                                  <a:latin typeface="Cambria Math" panose="02040503050406030204" pitchFamily="18" charset="0"/>
                                </a:rPr>
                                <m:t>3</m:t>
                              </m:r>
                            </m:sup>
                          </m:sSup>
                        </m:e>
                      </m:nary>
                    </m:oMath>
                  </m:oMathPara>
                </a14:m>
                <a:endParaRPr lang="en-IE" dirty="0"/>
              </a:p>
              <a:p>
                <a:pPr marL="0" indent="0">
                  <a:buNone/>
                </a:pPr>
                <a14:m>
                  <m:oMathPara xmlns:m="http://schemas.openxmlformats.org/officeDocument/2006/math">
                    <m:oMathParaPr>
                      <m:jc m:val="centerGroup"/>
                    </m:oMathParaPr>
                    <m:oMath xmlns:m="http://schemas.openxmlformats.org/officeDocument/2006/math">
                      <m:r>
                        <a:rPr lang="en-IE" i="1" smtClean="0">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b="0" i="1" smtClean="0">
                                  <a:latin typeface="Cambria Math" panose="02040503050406030204" pitchFamily="18" charset="0"/>
                                </a:rPr>
                                <m:t>3</m:t>
                              </m:r>
                            </m:sub>
                          </m:sSub>
                        </m:sup>
                        <m:e>
                          <m:d>
                            <m:dPr>
                              <m:ctrlPr>
                                <a:rPr lang="en-IE" i="1">
                                  <a:latin typeface="Cambria Math" panose="02040503050406030204" pitchFamily="18" charset="0"/>
                                </a:rPr>
                              </m:ctrlPr>
                            </m:dPr>
                            <m:e>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2</m:t>
                                  </m:r>
                                </m:sub>
                                <m:sup>
                                  <m:r>
                                    <a:rPr lang="en-IE" i="1">
                                      <a:latin typeface="Cambria Math" panose="02040503050406030204" pitchFamily="18" charset="0"/>
                                    </a:rPr>
                                    <m:t>2</m:t>
                                  </m:r>
                                </m:sup>
                              </m:sSubSup>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r>
                                <a:rPr lang="en-IE" i="1">
                                  <a:latin typeface="Cambria Math" panose="02040503050406030204" pitchFamily="18" charset="0"/>
                                </a:rPr>
                                <m:t>+</m:t>
                              </m:r>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3</m:t>
                                  </m:r>
                                </m:sub>
                                <m:sup>
                                  <m:r>
                                    <a:rPr lang="en-IE" i="1">
                                      <a:latin typeface="Cambria Math" panose="02040503050406030204" pitchFamily="18" charset="0"/>
                                    </a:rPr>
                                    <m:t>2</m:t>
                                  </m:r>
                                </m:sup>
                              </m:sSubSup>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p>
                            <m:sSupPr>
                              <m:ctrlPr>
                                <a:rPr lang="en-IE" i="1">
                                  <a:latin typeface="Cambria Math" panose="02040503050406030204" pitchFamily="18" charset="0"/>
                                </a:rPr>
                              </m:ctrlPr>
                            </m:sSupPr>
                            <m:e>
                              <m:r>
                                <a:rPr lang="en-IE" i="1">
                                  <a:latin typeface="Cambria Math" panose="02040503050406030204" pitchFamily="18" charset="0"/>
                                </a:rPr>
                                <m:t>)</m:t>
                              </m:r>
                            </m:e>
                            <m:sup>
                              <m:r>
                                <a:rPr lang="en-IE" i="1">
                                  <a:latin typeface="Cambria Math" panose="02040503050406030204" pitchFamily="18" charset="0"/>
                                </a:rPr>
                                <m:t>3</m:t>
                              </m:r>
                            </m:sup>
                          </m:sSup>
                        </m:e>
                      </m:nary>
                    </m:oMath>
                  </m:oMathPara>
                </a14:m>
                <a:endParaRPr lang="en-IE" dirty="0"/>
              </a:p>
              <a:p>
                <a:pPr marL="0" indent="0">
                  <a:buNone/>
                </a:pPr>
                <a:endParaRPr lang="en-IE" dirty="0"/>
              </a:p>
            </p:txBody>
          </p:sp>
        </mc:Choice>
        <mc:Fallback xmlns="">
          <p:sp>
            <p:nvSpPr>
              <p:cNvPr id="3" name="Content Placeholder 2">
                <a:extLst>
                  <a:ext uri="{FF2B5EF4-FFF2-40B4-BE49-F238E27FC236}">
                    <a16:creationId xmlns:a16="http://schemas.microsoft.com/office/drawing/2014/main" id="{62A49269-BB5A-4D76-8E4C-8BFEE2DD06A9}"/>
                  </a:ext>
                </a:extLst>
              </p:cNvPr>
              <p:cNvSpPr>
                <a:spLocks noGrp="1" noRot="1" noChangeAspect="1" noMove="1" noResize="1" noEditPoints="1" noAdjustHandles="1" noChangeArrowheads="1" noChangeShapeType="1" noTextEdit="1"/>
              </p:cNvSpPr>
              <p:nvPr>
                <p:ph idx="1"/>
              </p:nvPr>
            </p:nvSpPr>
            <p:spPr>
              <a:xfrm>
                <a:off x="2981195" y="1152907"/>
                <a:ext cx="7690980" cy="5586096"/>
              </a:xfrm>
              <a:blipFill>
                <a:blip r:embed="rId2"/>
                <a:stretch>
                  <a:fillRect b="-23581"/>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86F4677D-5898-4D3F-A7ED-37E9A34487A2}"/>
              </a:ext>
            </a:extLst>
          </p:cNvPr>
          <p:cNvSpPr>
            <a:spLocks noGrp="1"/>
          </p:cNvSpPr>
          <p:nvPr>
            <p:ph type="sldNum" sz="quarter" idx="12"/>
          </p:nvPr>
        </p:nvSpPr>
        <p:spPr/>
        <p:txBody>
          <a:bodyPr/>
          <a:lstStyle/>
          <a:p>
            <a:fld id="{D57F1E4F-1CFF-5643-939E-217C01CDF565}" type="slidenum">
              <a:rPr lang="en-US" smtClean="0"/>
              <a:pPr/>
              <a:t>41</a:t>
            </a:fld>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4C26C4E-0376-47E9-B461-1AC96A817298}"/>
                  </a:ext>
                </a:extLst>
              </p:cNvPr>
              <p:cNvSpPr txBox="1"/>
              <p:nvPr/>
            </p:nvSpPr>
            <p:spPr>
              <a:xfrm>
                <a:off x="10333688" y="1147191"/>
                <a:ext cx="1948379" cy="946991"/>
              </a:xfrm>
              <a:prstGeom prst="rect">
                <a:avLst/>
              </a:prstGeom>
              <a:noFill/>
            </p:spPr>
            <p:txBody>
              <a:bodyPr wrap="square" rtlCol="0">
                <a:spAutoFit/>
              </a:bodyPr>
              <a:lstStyle/>
              <a:p>
                <a:r>
                  <a:rPr lang="en-IE" dirty="0">
                    <a:solidFill>
                      <a:srgbClr val="0070C0"/>
                    </a:solidFill>
                  </a:rPr>
                  <a:t>Multiply above and below by </a:t>
                </a:r>
                <a14:m>
                  <m:oMath xmlns:m="http://schemas.openxmlformats.org/officeDocument/2006/math">
                    <m:r>
                      <a:rPr lang="en-IE" i="1" smtClean="0">
                        <a:solidFill>
                          <a:srgbClr val="0070C0"/>
                        </a:solidFill>
                        <a:latin typeface="Cambria Math" panose="02040503050406030204" pitchFamily="18" charset="0"/>
                      </a:rPr>
                      <m:t>(</m:t>
                    </m:r>
                    <m:sSub>
                      <m:sSubPr>
                        <m:ctrlPr>
                          <a:rPr lang="en-IE" i="1">
                            <a:solidFill>
                              <a:srgbClr val="0070C0"/>
                            </a:solidFill>
                            <a:latin typeface="Cambria Math" panose="02040503050406030204" pitchFamily="18" charset="0"/>
                          </a:rPr>
                        </m:ctrlPr>
                      </m:sSubPr>
                      <m:e>
                        <m:r>
                          <a:rPr lang="en-IE" i="1">
                            <a:solidFill>
                              <a:srgbClr val="0070C0"/>
                            </a:solidFill>
                            <a:latin typeface="Cambria Math" panose="02040503050406030204" pitchFamily="18" charset="0"/>
                          </a:rPr>
                          <m:t>𝑁</m:t>
                        </m:r>
                      </m:e>
                      <m:sub>
                        <m:r>
                          <a:rPr lang="en-IE" i="1">
                            <a:solidFill>
                              <a:srgbClr val="0070C0"/>
                            </a:solidFill>
                            <a:latin typeface="Cambria Math" panose="02040503050406030204" pitchFamily="18" charset="0"/>
                          </a:rPr>
                          <m:t>2</m:t>
                        </m:r>
                      </m:sub>
                    </m:sSub>
                    <m:r>
                      <a:rPr lang="en-IE" i="1">
                        <a:solidFill>
                          <a:srgbClr val="0070C0"/>
                        </a:solidFill>
                        <a:latin typeface="Cambria Math" panose="02040503050406030204" pitchFamily="18" charset="0"/>
                      </a:rPr>
                      <m:t>+</m:t>
                    </m:r>
                    <m:sSub>
                      <m:sSubPr>
                        <m:ctrlPr>
                          <a:rPr lang="en-IE" i="1">
                            <a:solidFill>
                              <a:srgbClr val="0070C0"/>
                            </a:solidFill>
                            <a:latin typeface="Cambria Math" panose="02040503050406030204" pitchFamily="18" charset="0"/>
                          </a:rPr>
                        </m:ctrlPr>
                      </m:sSubPr>
                      <m:e>
                        <m:r>
                          <a:rPr lang="en-IE" i="1">
                            <a:solidFill>
                              <a:srgbClr val="0070C0"/>
                            </a:solidFill>
                            <a:latin typeface="Cambria Math" panose="02040503050406030204" pitchFamily="18" charset="0"/>
                          </a:rPr>
                          <m:t>𝑁</m:t>
                        </m:r>
                      </m:e>
                      <m:sub>
                        <m:r>
                          <a:rPr lang="en-IE" i="1">
                            <a:solidFill>
                              <a:srgbClr val="0070C0"/>
                            </a:solidFill>
                            <a:latin typeface="Cambria Math" panose="02040503050406030204" pitchFamily="18" charset="0"/>
                          </a:rPr>
                          <m:t>3</m:t>
                        </m:r>
                      </m:sub>
                    </m:sSub>
                    <m:sSup>
                      <m:sSupPr>
                        <m:ctrlPr>
                          <a:rPr lang="en-IE" i="1">
                            <a:solidFill>
                              <a:srgbClr val="0070C0"/>
                            </a:solidFill>
                            <a:latin typeface="Cambria Math" panose="02040503050406030204" pitchFamily="18" charset="0"/>
                          </a:rPr>
                        </m:ctrlPr>
                      </m:sSupPr>
                      <m:e>
                        <m:r>
                          <a:rPr lang="en-IE" i="1">
                            <a:solidFill>
                              <a:srgbClr val="0070C0"/>
                            </a:solidFill>
                            <a:latin typeface="Cambria Math" panose="02040503050406030204" pitchFamily="18" charset="0"/>
                          </a:rPr>
                          <m:t>)</m:t>
                        </m:r>
                      </m:e>
                      <m:sup>
                        <m:r>
                          <a:rPr lang="en-IE" b="0" i="1" smtClean="0">
                            <a:solidFill>
                              <a:srgbClr val="0070C0"/>
                            </a:solidFill>
                            <a:latin typeface="Cambria Math" panose="02040503050406030204" pitchFamily="18" charset="0"/>
                          </a:rPr>
                          <m:t>2</m:t>
                        </m:r>
                      </m:sup>
                    </m:sSup>
                  </m:oMath>
                </a14:m>
                <a:endParaRPr lang="en-IE" dirty="0">
                  <a:solidFill>
                    <a:srgbClr val="0070C0"/>
                  </a:solidFill>
                </a:endParaRPr>
              </a:p>
            </p:txBody>
          </p:sp>
        </mc:Choice>
        <mc:Fallback xmlns="">
          <p:sp>
            <p:nvSpPr>
              <p:cNvPr id="5" name="TextBox 4">
                <a:extLst>
                  <a:ext uri="{FF2B5EF4-FFF2-40B4-BE49-F238E27FC236}">
                    <a16:creationId xmlns:a16="http://schemas.microsoft.com/office/drawing/2014/main" id="{04C26C4E-0376-47E9-B461-1AC96A817298}"/>
                  </a:ext>
                </a:extLst>
              </p:cNvPr>
              <p:cNvSpPr txBox="1">
                <a:spLocks noRot="1" noChangeAspect="1" noMove="1" noResize="1" noEditPoints="1" noAdjustHandles="1" noChangeArrowheads="1" noChangeShapeType="1" noTextEdit="1"/>
              </p:cNvSpPr>
              <p:nvPr/>
            </p:nvSpPr>
            <p:spPr>
              <a:xfrm>
                <a:off x="10333688" y="1147191"/>
                <a:ext cx="1948379" cy="946991"/>
              </a:xfrm>
              <a:prstGeom prst="rect">
                <a:avLst/>
              </a:prstGeom>
              <a:blipFill>
                <a:blip r:embed="rId3"/>
                <a:stretch>
                  <a:fillRect l="-2500" t="-3205" b="-3205"/>
                </a:stretch>
              </a:blipFill>
            </p:spPr>
            <p:txBody>
              <a:bodyPr/>
              <a:lstStyle/>
              <a:p>
                <a:r>
                  <a:rPr lang="en-IE">
                    <a:noFill/>
                  </a:rPr>
                  <a:t> </a:t>
                </a:r>
              </a:p>
            </p:txBody>
          </p:sp>
        </mc:Fallback>
      </mc:AlternateContent>
      <p:sp>
        <p:nvSpPr>
          <p:cNvPr id="6" name="TextBox 5">
            <a:extLst>
              <a:ext uri="{FF2B5EF4-FFF2-40B4-BE49-F238E27FC236}">
                <a16:creationId xmlns:a16="http://schemas.microsoft.com/office/drawing/2014/main" id="{6D36622F-1BC6-4942-8D8E-5AD8CEC33F4C}"/>
              </a:ext>
            </a:extLst>
          </p:cNvPr>
          <p:cNvSpPr txBox="1"/>
          <p:nvPr/>
        </p:nvSpPr>
        <p:spPr>
          <a:xfrm>
            <a:off x="10380654" y="2993721"/>
            <a:ext cx="1515649" cy="646331"/>
          </a:xfrm>
          <a:prstGeom prst="rect">
            <a:avLst/>
          </a:prstGeom>
          <a:noFill/>
        </p:spPr>
        <p:txBody>
          <a:bodyPr wrap="square" rtlCol="0">
            <a:spAutoFit/>
          </a:bodyPr>
          <a:lstStyle/>
          <a:p>
            <a:r>
              <a:rPr lang="en-IE" dirty="0">
                <a:solidFill>
                  <a:srgbClr val="0070C0"/>
                </a:solidFill>
              </a:rPr>
              <a:t>Multiply out and reorder</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43C282F-0E5F-4B69-8CF7-2BCD5CBA1629}"/>
                  </a:ext>
                </a:extLst>
              </p:cNvPr>
              <p:cNvSpPr txBox="1"/>
              <p:nvPr/>
            </p:nvSpPr>
            <p:spPr>
              <a:xfrm>
                <a:off x="10380654" y="4557536"/>
                <a:ext cx="1948379" cy="923330"/>
              </a:xfrm>
              <a:prstGeom prst="rect">
                <a:avLst/>
              </a:prstGeom>
              <a:noFill/>
            </p:spPr>
            <p:txBody>
              <a:bodyPr wrap="square" rtlCol="0">
                <a:spAutoFit/>
              </a:bodyPr>
              <a:lstStyle/>
              <a:p>
                <a:r>
                  <a:rPr lang="en-IE" dirty="0">
                    <a:solidFill>
                      <a:srgbClr val="0070C0"/>
                    </a:solidFill>
                  </a:rPr>
                  <a:t>Separate the sum into sums over </a:t>
                </a:r>
                <a14:m>
                  <m:oMath xmlns:m="http://schemas.openxmlformats.org/officeDocument/2006/math">
                    <m:sSub>
                      <m:sSubPr>
                        <m:ctrlPr>
                          <a:rPr lang="en-IE" i="1">
                            <a:solidFill>
                              <a:srgbClr val="0070C0"/>
                            </a:solidFill>
                            <a:latin typeface="Cambria Math" panose="02040503050406030204" pitchFamily="18" charset="0"/>
                          </a:rPr>
                        </m:ctrlPr>
                      </m:sSubPr>
                      <m:e>
                        <m:r>
                          <a:rPr lang="en-IE" i="1">
                            <a:solidFill>
                              <a:srgbClr val="0070C0"/>
                            </a:solidFill>
                            <a:latin typeface="Cambria Math" panose="02040503050406030204" pitchFamily="18" charset="0"/>
                          </a:rPr>
                          <m:t>𝑁</m:t>
                        </m:r>
                      </m:e>
                      <m:sub>
                        <m:r>
                          <a:rPr lang="en-IE" i="1">
                            <a:solidFill>
                              <a:srgbClr val="0070C0"/>
                            </a:solidFill>
                            <a:latin typeface="Cambria Math" panose="02040503050406030204" pitchFamily="18" charset="0"/>
                          </a:rPr>
                          <m:t>2</m:t>
                        </m:r>
                      </m:sub>
                    </m:sSub>
                  </m:oMath>
                </a14:m>
                <a:r>
                  <a:rPr lang="en-IE" dirty="0">
                    <a:solidFill>
                      <a:srgbClr val="0070C0"/>
                    </a:solidFill>
                  </a:rPr>
                  <a:t> and </a:t>
                </a:r>
                <a14:m>
                  <m:oMath xmlns:m="http://schemas.openxmlformats.org/officeDocument/2006/math">
                    <m:sSub>
                      <m:sSubPr>
                        <m:ctrlPr>
                          <a:rPr lang="en-IE" i="1">
                            <a:solidFill>
                              <a:srgbClr val="0070C0"/>
                            </a:solidFill>
                            <a:latin typeface="Cambria Math" panose="02040503050406030204" pitchFamily="18" charset="0"/>
                          </a:rPr>
                        </m:ctrlPr>
                      </m:sSubPr>
                      <m:e>
                        <m:r>
                          <a:rPr lang="en-IE" i="1">
                            <a:solidFill>
                              <a:srgbClr val="0070C0"/>
                            </a:solidFill>
                            <a:latin typeface="Cambria Math" panose="02040503050406030204" pitchFamily="18" charset="0"/>
                          </a:rPr>
                          <m:t>𝑁</m:t>
                        </m:r>
                      </m:e>
                      <m:sub>
                        <m:r>
                          <a:rPr lang="en-IE" b="0" i="1" smtClean="0">
                            <a:solidFill>
                              <a:srgbClr val="0070C0"/>
                            </a:solidFill>
                            <a:latin typeface="Cambria Math" panose="02040503050406030204" pitchFamily="18" charset="0"/>
                          </a:rPr>
                          <m:t>3</m:t>
                        </m:r>
                      </m:sub>
                    </m:sSub>
                  </m:oMath>
                </a14:m>
                <a:endParaRPr lang="en-IE" dirty="0">
                  <a:solidFill>
                    <a:srgbClr val="0070C0"/>
                  </a:solidFill>
                </a:endParaRPr>
              </a:p>
            </p:txBody>
          </p:sp>
        </mc:Choice>
        <mc:Fallback xmlns="">
          <p:sp>
            <p:nvSpPr>
              <p:cNvPr id="7" name="TextBox 6">
                <a:extLst>
                  <a:ext uri="{FF2B5EF4-FFF2-40B4-BE49-F238E27FC236}">
                    <a16:creationId xmlns:a16="http://schemas.microsoft.com/office/drawing/2014/main" id="{A43C282F-0E5F-4B69-8CF7-2BCD5CBA1629}"/>
                  </a:ext>
                </a:extLst>
              </p:cNvPr>
              <p:cNvSpPr txBox="1">
                <a:spLocks noRot="1" noChangeAspect="1" noMove="1" noResize="1" noEditPoints="1" noAdjustHandles="1" noChangeArrowheads="1" noChangeShapeType="1" noTextEdit="1"/>
              </p:cNvSpPr>
              <p:nvPr/>
            </p:nvSpPr>
            <p:spPr>
              <a:xfrm>
                <a:off x="10380654" y="4557536"/>
                <a:ext cx="1948379" cy="923330"/>
              </a:xfrm>
              <a:prstGeom prst="rect">
                <a:avLst/>
              </a:prstGeom>
              <a:blipFill>
                <a:blip r:embed="rId4"/>
                <a:stretch>
                  <a:fillRect l="-2821" t="-3974" b="-9934"/>
                </a:stretch>
              </a:blipFill>
            </p:spPr>
            <p:txBody>
              <a:bodyPr/>
              <a:lstStyle/>
              <a:p>
                <a:r>
                  <a:rPr lang="en-IE">
                    <a:noFill/>
                  </a:rPr>
                  <a:t> </a:t>
                </a:r>
              </a:p>
            </p:txBody>
          </p:sp>
        </mc:Fallback>
      </mc:AlternateContent>
    </p:spTree>
    <p:extLst>
      <p:ext uri="{BB962C8B-B14F-4D97-AF65-F5344CB8AC3E}">
        <p14:creationId xmlns:p14="http://schemas.microsoft.com/office/powerpoint/2010/main" val="23255631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0BD71-4E45-49A6-9A64-E3D008F13E5F}"/>
              </a:ext>
            </a:extLst>
          </p:cNvPr>
          <p:cNvSpPr>
            <a:spLocks noGrp="1"/>
          </p:cNvSpPr>
          <p:nvPr>
            <p:ph type="title"/>
          </p:nvPr>
        </p:nvSpPr>
        <p:spPr>
          <a:xfrm>
            <a:off x="2589212" y="329899"/>
            <a:ext cx="8911687" cy="1280890"/>
          </a:xfrm>
        </p:spPr>
        <p:txBody>
          <a:bodyPr>
            <a:normAutofit/>
          </a:bodyPr>
          <a:lstStyle/>
          <a:p>
            <a:r>
              <a:rPr lang="en-IE" sz="3200" dirty="0"/>
              <a:t>Separating the Upstream Covariance matrix</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A2D7C22-DEFB-4142-8501-8708CEFA164C}"/>
                  </a:ext>
                </a:extLst>
              </p:cNvPr>
              <p:cNvSpPr>
                <a:spLocks noGrp="1"/>
              </p:cNvSpPr>
              <p:nvPr>
                <p:ph idx="1"/>
              </p:nvPr>
            </p:nvSpPr>
            <p:spPr>
              <a:xfrm>
                <a:off x="2129425" y="1064712"/>
                <a:ext cx="10062575" cy="5793288"/>
              </a:xfrm>
            </p:spPr>
            <p:txBody>
              <a:bodyPr>
                <a:normAutofit fontScale="92500" lnSpcReduction="10000"/>
              </a:bodyPr>
              <a:lstStyle/>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1</m:t>
                          </m:r>
                        </m:sub>
                      </m:sSub>
                      <m:r>
                        <a:rPr lang="en-IE" b="0" i="1" smtClean="0">
                          <a:latin typeface="Cambria Math" panose="02040503050406030204" pitchFamily="18" charset="0"/>
                        </a:rPr>
                        <m:t>=</m:t>
                      </m:r>
                      <m:f>
                        <m:fPr>
                          <m:ctrlPr>
                            <a:rPr lang="en-IE" b="0" i="1" smtClean="0">
                              <a:latin typeface="Cambria Math" panose="02040503050406030204" pitchFamily="18" charset="0"/>
                            </a:rPr>
                          </m:ctrlPr>
                        </m:fPr>
                        <m:num>
                          <m:sSubSup>
                            <m:sSubSupPr>
                              <m:ctrlPr>
                                <a:rPr lang="en-IE" b="0" i="1" smtClean="0">
                                  <a:latin typeface="Cambria Math" panose="02040503050406030204" pitchFamily="18" charset="0"/>
                                </a:rPr>
                              </m:ctrlPr>
                            </m:sSubSupPr>
                            <m:e>
                              <m:r>
                                <a:rPr lang="en-IE" b="0" i="1" smtClean="0">
                                  <a:latin typeface="Cambria Math" panose="02040503050406030204" pitchFamily="18" charset="0"/>
                                </a:rPr>
                                <m:t>𝑁</m:t>
                              </m:r>
                            </m:e>
                            <m:sub>
                              <m:r>
                                <a:rPr lang="en-IE" b="0" i="1" smtClean="0">
                                  <a:latin typeface="Cambria Math" panose="02040503050406030204" pitchFamily="18" charset="0"/>
                                </a:rPr>
                                <m:t>2</m:t>
                              </m:r>
                            </m:sub>
                            <m:sup>
                              <m:r>
                                <a:rPr lang="en-IE" b="0" i="1" smtClean="0">
                                  <a:latin typeface="Cambria Math" panose="02040503050406030204" pitchFamily="18" charset="0"/>
                                </a:rPr>
                                <m:t>3</m:t>
                              </m:r>
                            </m:sup>
                          </m:sSubSup>
                        </m:num>
                        <m:den>
                          <m:sSup>
                            <m:sSupPr>
                              <m:ctrlPr>
                                <a:rPr lang="en-IE" b="0" i="1" smtClean="0">
                                  <a:latin typeface="Cambria Math" panose="02040503050406030204" pitchFamily="18" charset="0"/>
                                </a:rPr>
                              </m:ctrlPr>
                            </m:sSupPr>
                            <m:e>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r>
                                    <a:rPr lang="en-IE" b="0" i="1" smtClean="0">
                                      <a:latin typeface="Cambria Math" panose="02040503050406030204" pitchFamily="18" charset="0"/>
                                    </a:rPr>
                                    <m:t>𝑁</m:t>
                                  </m:r>
                                </m:e>
                                <m:sub>
                                  <m:r>
                                    <a:rPr lang="en-IE" b="0" i="1" smtClean="0">
                                      <a:latin typeface="Cambria Math" panose="02040503050406030204" pitchFamily="18" charset="0"/>
                                    </a:rPr>
                                    <m:t>2</m:t>
                                  </m:r>
                                </m:sub>
                              </m:sSub>
                              <m:r>
                                <a:rPr lang="en-IE" b="0" i="1" smtClean="0">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b="0" i="1" smtClean="0">
                                      <a:latin typeface="Cambria Math" panose="02040503050406030204" pitchFamily="18" charset="0"/>
                                    </a:rPr>
                                    <m:t>3</m:t>
                                  </m:r>
                                </m:sub>
                              </m:sSub>
                              <m:r>
                                <a:rPr lang="en-IE" b="0" i="1" smtClean="0">
                                  <a:latin typeface="Cambria Math" panose="02040503050406030204" pitchFamily="18" charset="0"/>
                                </a:rPr>
                                <m:t>) </m:t>
                              </m:r>
                            </m:e>
                            <m:sup>
                              <m:r>
                                <a:rPr lang="en-IE" b="0" i="1" smtClean="0">
                                  <a:latin typeface="Cambria Math" panose="02040503050406030204" pitchFamily="18" charset="0"/>
                                </a:rPr>
                                <m:t>3</m:t>
                              </m:r>
                            </m:sup>
                          </m:sSup>
                        </m:den>
                      </m:f>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b="0" i="1" smtClean="0">
                              <a:latin typeface="Cambria Math" panose="02040503050406030204" pitchFamily="18" charset="0"/>
                            </a:rPr>
                            <m:t>2</m:t>
                          </m:r>
                        </m:sub>
                      </m:sSub>
                      <m:r>
                        <a:rPr lang="en-IE" b="0" i="1" smtClean="0">
                          <a:latin typeface="Cambria Math" panose="02040503050406030204" pitchFamily="18" charset="0"/>
                        </a:rPr>
                        <m:t>+</m:t>
                      </m:r>
                      <m:f>
                        <m:fPr>
                          <m:ctrlPr>
                            <a:rPr lang="en-IE" i="1">
                              <a:latin typeface="Cambria Math" panose="02040503050406030204" pitchFamily="18" charset="0"/>
                            </a:rPr>
                          </m:ctrlPr>
                        </m:fPr>
                        <m:num>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b="0" i="1" smtClean="0">
                                  <a:latin typeface="Cambria Math" panose="02040503050406030204" pitchFamily="18" charset="0"/>
                                </a:rPr>
                                <m:t>3</m:t>
                              </m:r>
                            </m:sub>
                            <m:sup>
                              <m:r>
                                <a:rPr lang="en-IE" i="1">
                                  <a:latin typeface="Cambria Math" panose="02040503050406030204" pitchFamily="18" charset="0"/>
                                </a:rPr>
                                <m:t>3</m:t>
                              </m:r>
                            </m:sup>
                          </m:sSubSup>
                        </m:num>
                        <m:den>
                          <m:sSup>
                            <m:sSupPr>
                              <m:ctrlPr>
                                <a:rPr lang="en-IE" i="1">
                                  <a:latin typeface="Cambria Math" panose="02040503050406030204" pitchFamily="18" charset="0"/>
                                </a:rPr>
                              </m:ctrlPr>
                            </m:sSupPr>
                            <m:e>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a:rPr lang="en-IE" i="1">
                                  <a:latin typeface="Cambria Math" panose="02040503050406030204" pitchFamily="18" charset="0"/>
                                </a:rPr>
                                <m:t>) </m:t>
                              </m:r>
                            </m:e>
                            <m:sup>
                              <m:r>
                                <a:rPr lang="en-IE" i="1">
                                  <a:latin typeface="Cambria Math" panose="02040503050406030204" pitchFamily="18" charset="0"/>
                                </a:rPr>
                                <m:t>3</m:t>
                              </m:r>
                            </m:sup>
                          </m:sSup>
                        </m:den>
                      </m:f>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b="0" i="1" smtClean="0">
                              <a:latin typeface="Cambria Math" panose="02040503050406030204" pitchFamily="18" charset="0"/>
                            </a:rPr>
                            <m:t>3</m:t>
                          </m:r>
                        </m:sub>
                      </m:sSub>
                      <m:r>
                        <a:rPr lang="en-IE" b="0" i="1" smtClean="0">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up>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r>
                                <a:rPr lang="en-IE" i="1">
                                  <a:latin typeface="Cambria Math" panose="02040503050406030204" pitchFamily="18" charset="0"/>
                                </a:rPr>
                                <m:t>+</m:t>
                              </m:r>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3</m:t>
                                  </m:r>
                                </m:sub>
                                <m:sup>
                                  <m:r>
                                    <a:rPr lang="en-IE" i="1">
                                      <a:latin typeface="Cambria Math" panose="02040503050406030204" pitchFamily="18" charset="0"/>
                                    </a:rPr>
                                    <m:t>2</m:t>
                                  </m:r>
                                </m:sup>
                              </m:sSubSup>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p>
                            <m:sSupPr>
                              <m:ctrlPr>
                                <a:rPr lang="en-IE" i="1">
                                  <a:latin typeface="Cambria Math" panose="02040503050406030204" pitchFamily="18" charset="0"/>
                                </a:rPr>
                              </m:ctrlPr>
                            </m:sSupPr>
                            <m:e>
                              <m:r>
                                <a:rPr lang="en-IE" i="1">
                                  <a:latin typeface="Cambria Math" panose="02040503050406030204" pitchFamily="18" charset="0"/>
                                </a:rPr>
                                <m:t>)</m:t>
                              </m:r>
                            </m:e>
                            <m:sup>
                              <m:r>
                                <a:rPr lang="en-IE" i="1">
                                  <a:latin typeface="Cambria Math" panose="02040503050406030204" pitchFamily="18" charset="0"/>
                                </a:rPr>
                                <m:t>3</m:t>
                              </m:r>
                            </m:sup>
                          </m:sSup>
                        </m:e>
                      </m:nary>
                      <m:r>
                        <a:rPr lang="en-IE" i="1">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up>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r>
                                <a:rPr lang="en-IE" i="1">
                                  <a:latin typeface="Cambria Math" panose="02040503050406030204" pitchFamily="18" charset="0"/>
                                </a:rPr>
                                <m:t>+</m:t>
                              </m:r>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b="0" i="1" smtClean="0">
                                      <a:latin typeface="Cambria Math" panose="02040503050406030204" pitchFamily="18" charset="0"/>
                                    </a:rPr>
                                    <m:t>2</m:t>
                                  </m:r>
                                </m:sub>
                                <m:sup>
                                  <m:r>
                                    <a:rPr lang="en-IE" i="1">
                                      <a:latin typeface="Cambria Math" panose="02040503050406030204" pitchFamily="18" charset="0"/>
                                    </a:rPr>
                                    <m:t>2</m:t>
                                  </m:r>
                                </m:sup>
                              </m:sSubSup>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2</m:t>
                                      </m:r>
                                    </m:sub>
                                  </m:sSub>
                                </m:e>
                              </m:d>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p>
                            <m:sSupPr>
                              <m:ctrlPr>
                                <a:rPr lang="en-IE" i="1">
                                  <a:latin typeface="Cambria Math" panose="02040503050406030204" pitchFamily="18" charset="0"/>
                                </a:rPr>
                              </m:ctrlPr>
                            </m:sSupPr>
                            <m:e>
                              <m:r>
                                <a:rPr lang="en-IE" i="1">
                                  <a:latin typeface="Cambria Math" panose="02040503050406030204" pitchFamily="18" charset="0"/>
                                </a:rPr>
                                <m:t>)</m:t>
                              </m:r>
                            </m:e>
                            <m:sup>
                              <m:r>
                                <a:rPr lang="en-IE" i="1">
                                  <a:latin typeface="Cambria Math" panose="02040503050406030204" pitchFamily="18" charset="0"/>
                                </a:rPr>
                                <m:t>3</m:t>
                              </m:r>
                            </m:sup>
                          </m:sSup>
                        </m:e>
                      </m:nary>
                    </m:oMath>
                  </m:oMathPara>
                </a14:m>
                <a:endParaRPr lang="en-IE" dirty="0"/>
              </a:p>
              <a:p>
                <a:pPr marL="0" indent="0">
                  <a:buNone/>
                </a:pPr>
                <a:r>
                  <a:rPr lang="en-IE" dirty="0"/>
                  <a:t>For a symmetric absorber and cooling channel (</a:t>
                </a:r>
                <a:r>
                  <a:rPr lang="en-IE" dirty="0" err="1"/>
                  <a:t>LiH</a:t>
                </a:r>
                <a:r>
                  <a:rPr lang="en-IE" dirty="0"/>
                  <a:t>, lH2, No absorber): </a:t>
                </a:r>
                <a14:m>
                  <m:oMath xmlns:m="http://schemas.openxmlformats.org/officeDocument/2006/math">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r>
                      <a:rPr lang="en-IE" i="1" smtClean="0">
                        <a:latin typeface="Cambria Math" panose="02040503050406030204" pitchFamily="18" charset="0"/>
                        <a:ea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3</m:t>
                        </m:r>
                      </m:sub>
                    </m:sSub>
                  </m:oMath>
                </a14:m>
                <a:r>
                  <a:rPr lang="en-IE" dirty="0"/>
                  <a:t>, then</a:t>
                </a:r>
              </a:p>
              <a:p>
                <a:pPr marL="0" indent="0">
                  <a:buNone/>
                </a:pPr>
                <a:endParaRPr lang="en-IE" dirty="0"/>
              </a:p>
              <a:p>
                <a:pPr marL="0" indent="0">
                  <a:buNone/>
                </a:pPr>
                <a14:m>
                  <m:oMathPara xmlns:m="http://schemas.openxmlformats.org/officeDocument/2006/math">
                    <m:oMathParaPr>
                      <m:jc m:val="centerGroup"/>
                    </m:oMathParaPr>
                    <m:oMath xmlns:m="http://schemas.openxmlformats.org/officeDocument/2006/math">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1</m:t>
                          </m:r>
                        </m:sub>
                      </m:sSub>
                      <m:r>
                        <a:rPr lang="en-IE" b="0" i="1" smtClean="0">
                          <a:latin typeface="Cambria Math" panose="02040503050406030204" pitchFamily="18" charset="0"/>
                        </a:rPr>
                        <m:t>=</m:t>
                      </m:r>
                      <m:f>
                        <m:fPr>
                          <m:ctrlPr>
                            <a:rPr lang="en-IE" i="1">
                              <a:latin typeface="Cambria Math" panose="02040503050406030204" pitchFamily="18" charset="0"/>
                            </a:rPr>
                          </m:ctrlPr>
                        </m:fPr>
                        <m:num>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2</m:t>
                              </m:r>
                            </m:sub>
                            <m:sup>
                              <m:r>
                                <a:rPr lang="en-IE" i="1">
                                  <a:latin typeface="Cambria Math" panose="02040503050406030204" pitchFamily="18" charset="0"/>
                                </a:rPr>
                                <m:t>3</m:t>
                              </m:r>
                            </m:sup>
                          </m:sSubSup>
                        </m:num>
                        <m:den>
                          <m:sSup>
                            <m:sSupPr>
                              <m:ctrlPr>
                                <a:rPr lang="en-IE" i="1">
                                  <a:latin typeface="Cambria Math" panose="02040503050406030204" pitchFamily="18" charset="0"/>
                                </a:rPr>
                              </m:ctrlPr>
                            </m:sSupPr>
                            <m:e>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a:rPr lang="en-IE" i="1">
                                  <a:latin typeface="Cambria Math" panose="02040503050406030204" pitchFamily="18" charset="0"/>
                                </a:rPr>
                                <m:t>) </m:t>
                              </m:r>
                            </m:e>
                            <m:sup>
                              <m:r>
                                <a:rPr lang="en-IE" i="1">
                                  <a:latin typeface="Cambria Math" panose="02040503050406030204" pitchFamily="18" charset="0"/>
                                </a:rPr>
                                <m:t>3</m:t>
                              </m:r>
                            </m:sup>
                          </m:sSup>
                        </m:den>
                      </m:f>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2</m:t>
                          </m:r>
                        </m:sub>
                      </m:sSub>
                      <m:r>
                        <a:rPr lang="en-IE" i="1">
                          <a:latin typeface="Cambria Math" panose="02040503050406030204" pitchFamily="18" charset="0"/>
                        </a:rPr>
                        <m:t>+</m:t>
                      </m:r>
                      <m:f>
                        <m:fPr>
                          <m:ctrlPr>
                            <a:rPr lang="en-IE" i="1">
                              <a:latin typeface="Cambria Math" panose="02040503050406030204" pitchFamily="18" charset="0"/>
                            </a:rPr>
                          </m:ctrlPr>
                        </m:fPr>
                        <m:num>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3</m:t>
                              </m:r>
                            </m:sub>
                            <m:sup>
                              <m:r>
                                <a:rPr lang="en-IE" i="1">
                                  <a:latin typeface="Cambria Math" panose="02040503050406030204" pitchFamily="18" charset="0"/>
                                </a:rPr>
                                <m:t>3</m:t>
                              </m:r>
                            </m:sup>
                          </m:sSubSup>
                        </m:num>
                        <m:den>
                          <m:sSup>
                            <m:sSupPr>
                              <m:ctrlPr>
                                <a:rPr lang="en-IE" i="1">
                                  <a:latin typeface="Cambria Math" panose="02040503050406030204" pitchFamily="18" charset="0"/>
                                </a:rPr>
                              </m:ctrlPr>
                            </m:sSupPr>
                            <m:e>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a:rPr lang="en-IE" i="1">
                                  <a:latin typeface="Cambria Math" panose="02040503050406030204" pitchFamily="18" charset="0"/>
                                </a:rPr>
                                <m:t>) </m:t>
                              </m:r>
                            </m:e>
                            <m:sup>
                              <m:r>
                                <a:rPr lang="en-IE" i="1">
                                  <a:latin typeface="Cambria Math" panose="02040503050406030204" pitchFamily="18" charset="0"/>
                                </a:rPr>
                                <m:t>3</m:t>
                              </m:r>
                            </m:sup>
                          </m:sSup>
                        </m:den>
                      </m:f>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3</m:t>
                          </m:r>
                        </m:sub>
                      </m:sSub>
                      <m:r>
                        <a:rPr lang="en-IE" i="1">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sup>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b="0" i="1" smtClean="0">
                                      <a:latin typeface="Cambria Math" panose="02040503050406030204" pitchFamily="18" charset="0"/>
                                    </a:rPr>
                                    <m:t>2</m:t>
                                  </m:r>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2</m:t>
                                      </m:r>
                                    </m:sub>
                                  </m:sSub>
                                </m:e>
                              </m:d>
                              <m:r>
                                <a:rPr lang="en-IE" i="1">
                                  <a:latin typeface="Cambria Math" panose="02040503050406030204" pitchFamily="18" charset="0"/>
                                </a:rPr>
                                <m:t>+</m:t>
                              </m:r>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smtClean="0">
                                      <a:latin typeface="Cambria Math" panose="02040503050406030204" pitchFamily="18" charset="0"/>
                                    </a:rPr>
                                    <m:t>3</m:t>
                                  </m:r>
                                </m:sub>
                                <m:sup>
                                  <m:r>
                                    <a:rPr lang="en-IE" i="1">
                                      <a:latin typeface="Cambria Math" panose="02040503050406030204" pitchFamily="18" charset="0"/>
                                    </a:rPr>
                                    <m:t>2</m:t>
                                  </m:r>
                                </m:sup>
                              </m:sSubSup>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2</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2</m:t>
                                      </m:r>
                                    </m:sub>
                                  </m:sSub>
                                </m:e>
                              </m:d>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p>
                            <m:sSupPr>
                              <m:ctrlPr>
                                <a:rPr lang="en-IE" i="1">
                                  <a:latin typeface="Cambria Math" panose="02040503050406030204" pitchFamily="18" charset="0"/>
                                </a:rPr>
                              </m:ctrlPr>
                            </m:sSupPr>
                            <m:e>
                              <m:r>
                                <a:rPr lang="en-IE" i="1">
                                  <a:latin typeface="Cambria Math" panose="02040503050406030204" pitchFamily="18" charset="0"/>
                                </a:rPr>
                                <m:t>)</m:t>
                              </m:r>
                            </m:e>
                            <m:sup>
                              <m:r>
                                <a:rPr lang="en-IE" i="1">
                                  <a:latin typeface="Cambria Math" panose="02040503050406030204" pitchFamily="18" charset="0"/>
                                </a:rPr>
                                <m:t>3</m:t>
                              </m:r>
                            </m:sup>
                          </m:sSup>
                        </m:e>
                      </m:nary>
                      <m:r>
                        <a:rPr lang="en-IE" i="1">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1</m:t>
                          </m:r>
                        </m:sub>
                        <m:sup>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up>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b="0" i="1" smtClean="0">
                                      <a:latin typeface="Cambria Math" panose="02040503050406030204" pitchFamily="18" charset="0"/>
                                    </a:rPr>
                                    <m:t>2</m:t>
                                  </m:r>
                                  <m:r>
                                    <a:rPr lang="en-IE" i="1">
                                      <a:latin typeface="Cambria Math" panose="02040503050406030204" pitchFamily="18" charset="0"/>
                                    </a:rPr>
                                    <m:t>𝑁</m:t>
                                  </m:r>
                                </m:e>
                                <m:sub>
                                  <m:r>
                                    <a:rPr lang="en-IE" i="1">
                                      <a:latin typeface="Cambria Math" panose="02040503050406030204" pitchFamily="18" charset="0"/>
                                    </a:rPr>
                                    <m:t>2</m:t>
                                  </m:r>
                                </m:sub>
                              </m:sSub>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b="0" i="1" smtClean="0">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r>
                                <a:rPr lang="en-IE" i="1">
                                  <a:latin typeface="Cambria Math" panose="02040503050406030204" pitchFamily="18" charset="0"/>
                                </a:rPr>
                                <m:t>+</m:t>
                              </m:r>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b="0" i="1" smtClean="0">
                                      <a:latin typeface="Cambria Math" panose="02040503050406030204" pitchFamily="18" charset="0"/>
                                    </a:rPr>
                                    <m:t>2</m:t>
                                  </m:r>
                                </m:sub>
                                <m:sup>
                                  <m:r>
                                    <a:rPr lang="en-IE" i="1">
                                      <a:latin typeface="Cambria Math" panose="02040503050406030204" pitchFamily="18" charset="0"/>
                                    </a:rPr>
                                    <m:t>2</m:t>
                                  </m:r>
                                </m:sup>
                              </m:sSubSup>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𝑃</m:t>
                                      </m:r>
                                    </m:e>
                                    <m:sub>
                                      <m:r>
                                        <a:rPr lang="en-IE" i="1">
                                          <a:latin typeface="Cambria Math" panose="02040503050406030204" pitchFamily="18" charset="0"/>
                                        </a:rPr>
                                        <m:t>𝑖</m:t>
                                      </m:r>
                                    </m:sub>
                                  </m:sSub>
                                  <m:r>
                                    <a:rPr lang="en-IE" i="1">
                                      <a:latin typeface="Cambria Math" panose="02040503050406030204" pitchFamily="18" charset="0"/>
                                    </a:rPr>
                                    <m:t>−</m:t>
                                  </m:r>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𝑃</m:t>
                                          </m:r>
                                        </m:e>
                                      </m:acc>
                                    </m:e>
                                    <m:sub>
                                      <m:r>
                                        <a:rPr lang="en-IE" i="1">
                                          <a:latin typeface="Cambria Math" panose="02040503050406030204" pitchFamily="18" charset="0"/>
                                        </a:rPr>
                                        <m:t>3</m:t>
                                      </m:r>
                                    </m:sub>
                                  </m:sSub>
                                </m:e>
                              </m:d>
                            </m:e>
                          </m:d>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sSup>
                            <m:sSupPr>
                              <m:ctrlPr>
                                <a:rPr lang="en-IE" i="1">
                                  <a:latin typeface="Cambria Math" panose="02040503050406030204" pitchFamily="18" charset="0"/>
                                </a:rPr>
                              </m:ctrlPr>
                            </m:sSupPr>
                            <m:e>
                              <m:r>
                                <a:rPr lang="en-IE" i="1">
                                  <a:latin typeface="Cambria Math" panose="02040503050406030204" pitchFamily="18" charset="0"/>
                                </a:rPr>
                                <m:t>)</m:t>
                              </m:r>
                            </m:e>
                            <m:sup>
                              <m:r>
                                <a:rPr lang="en-IE" i="1">
                                  <a:latin typeface="Cambria Math" panose="02040503050406030204" pitchFamily="18" charset="0"/>
                                </a:rPr>
                                <m:t>3</m:t>
                              </m:r>
                            </m:sup>
                          </m:sSup>
                        </m:e>
                      </m:nary>
                    </m:oMath>
                  </m:oMathPara>
                </a14:m>
                <a:endParaRPr lang="en-IE" dirty="0"/>
              </a:p>
              <a:p>
                <a:pPr marL="0" indent="0">
                  <a:buNone/>
                </a:pPr>
                <a:endParaRPr lang="en-IE" dirty="0"/>
              </a:p>
              <a:p>
                <a:pPr marL="0" indent="0">
                  <a:buNone/>
                </a:pPr>
                <a14:m>
                  <m:oMathPara xmlns:m="http://schemas.openxmlformats.org/officeDocument/2006/math">
                    <m:oMathParaPr>
                      <m:jc m:val="centerGroup"/>
                    </m:oMathParaPr>
                    <m:oMath xmlns:m="http://schemas.openxmlformats.org/officeDocument/2006/math">
                      <m:r>
                        <a:rPr lang="en-IE" b="0" i="1" smtClean="0">
                          <a:latin typeface="Cambria Math" panose="02040503050406030204" pitchFamily="18" charset="0"/>
                        </a:rPr>
                        <m:t>=</m:t>
                      </m:r>
                      <m:sSub>
                        <m:sSubPr>
                          <m:ctrlPr>
                            <a:rPr lang="en-IE" i="1" smtClean="0">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2</m:t>
                          </m:r>
                        </m:sub>
                      </m:sSub>
                      <m:d>
                        <m:dPr>
                          <m:ctrlPr>
                            <a:rPr lang="en-IE" i="1" smtClean="0">
                              <a:latin typeface="Cambria Math" panose="02040503050406030204" pitchFamily="18" charset="0"/>
                            </a:rPr>
                          </m:ctrlPr>
                        </m:dPr>
                        <m:e>
                          <m:f>
                            <m:fPr>
                              <m:ctrlPr>
                                <a:rPr lang="en-IE" i="1">
                                  <a:latin typeface="Cambria Math" panose="02040503050406030204" pitchFamily="18" charset="0"/>
                                </a:rPr>
                              </m:ctrlPr>
                            </m:fPr>
                            <m:num>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2</m:t>
                                  </m:r>
                                </m:sub>
                                <m:sup>
                                  <m:r>
                                    <a:rPr lang="en-IE" i="1">
                                      <a:latin typeface="Cambria Math" panose="02040503050406030204" pitchFamily="18" charset="0"/>
                                    </a:rPr>
                                    <m:t>3</m:t>
                                  </m:r>
                                </m:sup>
                              </m:sSubSup>
                              <m:r>
                                <a:rPr lang="en-IE" i="1">
                                  <a:latin typeface="Cambria Math" panose="02040503050406030204" pitchFamily="18" charset="0"/>
                                </a:rPr>
                                <m:t>+2</m:t>
                              </m:r>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2</m:t>
                                  </m:r>
                                </m:sub>
                                <m:sup>
                                  <m:r>
                                    <a:rPr lang="en-IE" i="1">
                                      <a:latin typeface="Cambria Math" panose="02040503050406030204" pitchFamily="18" charset="0"/>
                                    </a:rPr>
                                    <m:t>2</m:t>
                                  </m:r>
                                </m:sup>
                              </m:sSubSup>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a:rPr lang="en-IE" i="1">
                                  <a:latin typeface="Cambria Math" panose="02040503050406030204" pitchFamily="18" charset="0"/>
                                </a:rPr>
                                <m:t>+</m:t>
                              </m:r>
                              <m:sSubSup>
                                <m:sSubSupPr>
                                  <m:ctrlPr>
                                    <a:rPr lang="en-IE" i="1">
                                      <a:latin typeface="Cambria Math" panose="02040503050406030204" pitchFamily="18" charset="0"/>
                                    </a:rPr>
                                  </m:ctrlPr>
                                </m:sSubSup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𝑁</m:t>
                                  </m:r>
                                </m:e>
                                <m:sub>
                                  <m:r>
                                    <a:rPr lang="en-IE" i="1">
                                      <a:latin typeface="Cambria Math" panose="02040503050406030204" pitchFamily="18" charset="0"/>
                                    </a:rPr>
                                    <m:t>3</m:t>
                                  </m:r>
                                </m:sub>
                                <m:sup>
                                  <m:r>
                                    <a:rPr lang="en-IE" i="1">
                                      <a:latin typeface="Cambria Math" panose="02040503050406030204" pitchFamily="18" charset="0"/>
                                    </a:rPr>
                                    <m:t>2</m:t>
                                  </m:r>
                                </m:sup>
                              </m:sSubSup>
                            </m:num>
                            <m:den>
                              <m:sSup>
                                <m:sSupPr>
                                  <m:ctrlPr>
                                    <a:rPr lang="en-IE" i="1">
                                      <a:latin typeface="Cambria Math" panose="02040503050406030204" pitchFamily="18" charset="0"/>
                                    </a:rPr>
                                  </m:ctrlPr>
                                </m:sSupPr>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e>
                                  </m:d>
                                </m:e>
                                <m:sup>
                                  <m:r>
                                    <a:rPr lang="en-IE" i="1">
                                      <a:latin typeface="Cambria Math" panose="02040503050406030204" pitchFamily="18" charset="0"/>
                                    </a:rPr>
                                    <m:t>3</m:t>
                                  </m:r>
                                </m:sup>
                              </m:sSup>
                            </m:den>
                          </m:f>
                        </m:e>
                      </m:d>
                      <m:r>
                        <a:rPr lang="en-IE" b="0" i="1" smtClean="0">
                          <a:latin typeface="Cambria Math" panose="02040503050406030204" pitchFamily="18" charset="0"/>
                        </a:rPr>
                        <m:t>+</m:t>
                      </m:r>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b="0" i="1" smtClean="0">
                              <a:latin typeface="Cambria Math" panose="02040503050406030204" pitchFamily="18" charset="0"/>
                            </a:rPr>
                            <m:t>3</m:t>
                          </m:r>
                        </m:sub>
                      </m:sSub>
                      <m:d>
                        <m:dPr>
                          <m:ctrlPr>
                            <a:rPr lang="en-IE" i="1">
                              <a:latin typeface="Cambria Math" panose="02040503050406030204" pitchFamily="18" charset="0"/>
                            </a:rPr>
                          </m:ctrlPr>
                        </m:dPr>
                        <m:e>
                          <m:f>
                            <m:fPr>
                              <m:ctrlPr>
                                <a:rPr lang="en-IE" i="1">
                                  <a:latin typeface="Cambria Math" panose="02040503050406030204" pitchFamily="18" charset="0"/>
                                </a:rPr>
                              </m:ctrlPr>
                            </m:fPr>
                            <m:num>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b="0" i="1" smtClean="0">
                                      <a:latin typeface="Cambria Math" panose="02040503050406030204" pitchFamily="18" charset="0"/>
                                    </a:rPr>
                                    <m:t>3</m:t>
                                  </m:r>
                                </m:sub>
                                <m:sup>
                                  <m:r>
                                    <a:rPr lang="en-IE" i="1">
                                      <a:latin typeface="Cambria Math" panose="02040503050406030204" pitchFamily="18" charset="0"/>
                                    </a:rPr>
                                    <m:t>3</m:t>
                                  </m:r>
                                </m:sup>
                              </m:sSubSup>
                              <m:r>
                                <a:rPr lang="en-IE" i="1">
                                  <a:latin typeface="Cambria Math" panose="02040503050406030204" pitchFamily="18" charset="0"/>
                                </a:rPr>
                                <m:t>+</m:t>
                              </m:r>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smtClean="0">
                                      <a:latin typeface="Cambria Math" panose="02040503050406030204" pitchFamily="18" charset="0"/>
                                    </a:rPr>
                                    <m:t>2</m:t>
                                  </m:r>
                                </m:sub>
                                <m:sup>
                                  <m:r>
                                    <a:rPr lang="en-IE" i="1">
                                      <a:latin typeface="Cambria Math" panose="02040503050406030204" pitchFamily="18" charset="0"/>
                                    </a:rPr>
                                    <m:t>2</m:t>
                                  </m:r>
                                </m:sup>
                              </m:sSubSup>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a:rPr lang="en-IE" i="1">
                                  <a:latin typeface="Cambria Math" panose="02040503050406030204" pitchFamily="18" charset="0"/>
                                </a:rPr>
                                <m:t>+</m:t>
                              </m:r>
                              <m:r>
                                <a:rPr lang="en-IE" b="0" i="1" smtClean="0">
                                  <a:latin typeface="Cambria Math" panose="02040503050406030204" pitchFamily="18" charset="0"/>
                                </a:rPr>
                                <m:t>2</m:t>
                              </m:r>
                              <m:sSubSup>
                                <m:sSubSupPr>
                                  <m:ctrlPr>
                                    <a:rPr lang="en-IE" i="1">
                                      <a:latin typeface="Cambria Math" panose="02040503050406030204" pitchFamily="18" charset="0"/>
                                    </a:rPr>
                                  </m:ctrlPr>
                                </m:sSubSup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𝑁</m:t>
                                  </m:r>
                                </m:e>
                                <m:sub>
                                  <m:r>
                                    <a:rPr lang="en-IE" i="1">
                                      <a:latin typeface="Cambria Math" panose="02040503050406030204" pitchFamily="18" charset="0"/>
                                    </a:rPr>
                                    <m:t>3</m:t>
                                  </m:r>
                                </m:sub>
                                <m:sup>
                                  <m:r>
                                    <a:rPr lang="en-IE" i="1">
                                      <a:latin typeface="Cambria Math" panose="02040503050406030204" pitchFamily="18" charset="0"/>
                                    </a:rPr>
                                    <m:t>2</m:t>
                                  </m:r>
                                </m:sup>
                              </m:sSubSup>
                            </m:num>
                            <m:den>
                              <m:sSup>
                                <m:sSupPr>
                                  <m:ctrlPr>
                                    <a:rPr lang="en-IE" i="1">
                                      <a:latin typeface="Cambria Math" panose="02040503050406030204" pitchFamily="18" charset="0"/>
                                    </a:rPr>
                                  </m:ctrlPr>
                                </m:sSupPr>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e>
                                  </m:d>
                                </m:e>
                                <m:sup>
                                  <m:r>
                                    <a:rPr lang="en-IE" i="1">
                                      <a:latin typeface="Cambria Math" panose="02040503050406030204" pitchFamily="18" charset="0"/>
                                    </a:rPr>
                                    <m:t>3</m:t>
                                  </m:r>
                                </m:sup>
                              </m:sSup>
                            </m:den>
                          </m:f>
                        </m:e>
                      </m:d>
                    </m:oMath>
                  </m:oMathPara>
                </a14:m>
                <a:endParaRPr lang="en-IE" dirty="0"/>
              </a:p>
            </p:txBody>
          </p:sp>
        </mc:Choice>
        <mc:Fallback xmlns="">
          <p:sp>
            <p:nvSpPr>
              <p:cNvPr id="3" name="Content Placeholder 2">
                <a:extLst>
                  <a:ext uri="{FF2B5EF4-FFF2-40B4-BE49-F238E27FC236}">
                    <a16:creationId xmlns:a16="http://schemas.microsoft.com/office/drawing/2014/main" id="{9A2D7C22-DEFB-4142-8501-8708CEFA164C}"/>
                  </a:ext>
                </a:extLst>
              </p:cNvPr>
              <p:cNvSpPr>
                <a:spLocks noGrp="1" noRot="1" noChangeAspect="1" noMove="1" noResize="1" noEditPoints="1" noAdjustHandles="1" noChangeArrowheads="1" noChangeShapeType="1" noTextEdit="1"/>
              </p:cNvSpPr>
              <p:nvPr>
                <p:ph idx="1"/>
              </p:nvPr>
            </p:nvSpPr>
            <p:spPr>
              <a:xfrm>
                <a:off x="2129425" y="1064712"/>
                <a:ext cx="10062575" cy="5793288"/>
              </a:xfrm>
              <a:blipFill>
                <a:blip r:embed="rId2"/>
                <a:stretch>
                  <a:fillRect l="-363"/>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99CFEBC3-A2C8-4613-9B5B-D307D5872BED}"/>
              </a:ext>
            </a:extLst>
          </p:cNvPr>
          <p:cNvSpPr>
            <a:spLocks noGrp="1"/>
          </p:cNvSpPr>
          <p:nvPr>
            <p:ph type="sldNum" sz="quarter" idx="12"/>
          </p:nvPr>
        </p:nvSpPr>
        <p:spPr/>
        <p:txBody>
          <a:bodyPr/>
          <a:lstStyle/>
          <a:p>
            <a:fld id="{D57F1E4F-1CFF-5643-939E-217C01CDF565}" type="slidenum">
              <a:rPr lang="en-US" smtClean="0"/>
              <a:pPr/>
              <a:t>42</a:t>
            </a:fld>
            <a:endParaRPr lang="en-US" dirty="0"/>
          </a:p>
        </p:txBody>
      </p:sp>
      <p:sp>
        <p:nvSpPr>
          <p:cNvPr id="5" name="TextBox 4">
            <a:extLst>
              <a:ext uri="{FF2B5EF4-FFF2-40B4-BE49-F238E27FC236}">
                <a16:creationId xmlns:a16="http://schemas.microsoft.com/office/drawing/2014/main" id="{7A31C7CE-1AFA-4078-ABC2-C6FB28811316}"/>
              </a:ext>
            </a:extLst>
          </p:cNvPr>
          <p:cNvSpPr txBox="1"/>
          <p:nvPr/>
        </p:nvSpPr>
        <p:spPr>
          <a:xfrm>
            <a:off x="691101" y="1335216"/>
            <a:ext cx="2057400" cy="1754326"/>
          </a:xfrm>
          <a:prstGeom prst="rect">
            <a:avLst/>
          </a:prstGeom>
          <a:noFill/>
        </p:spPr>
        <p:txBody>
          <a:bodyPr wrap="square" rtlCol="0">
            <a:spAutoFit/>
          </a:bodyPr>
          <a:lstStyle/>
          <a:p>
            <a:r>
              <a:rPr lang="en-IE" dirty="0">
                <a:solidFill>
                  <a:srgbClr val="0070C0"/>
                </a:solidFill>
              </a:rPr>
              <a:t>This is the general form partially separating out the covariance matrices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E536796-D39D-47E6-9CCE-21A7E2396C99}"/>
                  </a:ext>
                </a:extLst>
              </p:cNvPr>
              <p:cNvSpPr txBox="1"/>
              <p:nvPr/>
            </p:nvSpPr>
            <p:spPr>
              <a:xfrm>
                <a:off x="10198356" y="5038594"/>
                <a:ext cx="1898111" cy="923330"/>
              </a:xfrm>
              <a:prstGeom prst="rect">
                <a:avLst/>
              </a:prstGeom>
              <a:noFill/>
            </p:spPr>
            <p:txBody>
              <a:bodyPr wrap="square" rtlCol="0">
                <a:spAutoFit/>
              </a:bodyPr>
              <a:lstStyle/>
              <a:p>
                <a:r>
                  <a:rPr lang="en-IE" dirty="0">
                    <a:solidFill>
                      <a:srgbClr val="0070C0"/>
                    </a:solidFill>
                  </a:rPr>
                  <a:t>Substituting for </a:t>
                </a:r>
                <a14:m>
                  <m:oMath xmlns:m="http://schemas.openxmlformats.org/officeDocument/2006/math">
                    <m:sSub>
                      <m:sSubPr>
                        <m:ctrlPr>
                          <a:rPr lang="en-IE" i="1">
                            <a:solidFill>
                              <a:srgbClr val="0070C0"/>
                            </a:solidFill>
                            <a:latin typeface="Cambria Math" panose="02040503050406030204" pitchFamily="18" charset="0"/>
                          </a:rPr>
                        </m:ctrlPr>
                      </m:sSubPr>
                      <m:e>
                        <m:acc>
                          <m:accPr>
                            <m:chr m:val="̅"/>
                            <m:ctrlPr>
                              <a:rPr lang="en-IE" i="1">
                                <a:solidFill>
                                  <a:srgbClr val="0070C0"/>
                                </a:solidFill>
                                <a:latin typeface="Cambria Math" panose="02040503050406030204" pitchFamily="18" charset="0"/>
                              </a:rPr>
                            </m:ctrlPr>
                          </m:accPr>
                          <m:e>
                            <m:r>
                              <a:rPr lang="en-IE" i="1">
                                <a:solidFill>
                                  <a:srgbClr val="0070C0"/>
                                </a:solidFill>
                                <a:latin typeface="Cambria Math" panose="02040503050406030204" pitchFamily="18" charset="0"/>
                              </a:rPr>
                              <m:t>𝑃</m:t>
                            </m:r>
                          </m:e>
                        </m:acc>
                      </m:e>
                      <m:sub>
                        <m:r>
                          <a:rPr lang="en-IE" i="1">
                            <a:solidFill>
                              <a:srgbClr val="0070C0"/>
                            </a:solidFill>
                            <a:latin typeface="Cambria Math" panose="02040503050406030204" pitchFamily="18" charset="0"/>
                          </a:rPr>
                          <m:t>2</m:t>
                        </m:r>
                      </m:sub>
                    </m:sSub>
                  </m:oMath>
                </a14:m>
                <a:r>
                  <a:rPr lang="en-IE" dirty="0">
                    <a:solidFill>
                      <a:srgbClr val="0070C0"/>
                    </a:solidFill>
                  </a:rPr>
                  <a:t> and </a:t>
                </a:r>
                <a14:m>
                  <m:oMath xmlns:m="http://schemas.openxmlformats.org/officeDocument/2006/math">
                    <m:sSub>
                      <m:sSubPr>
                        <m:ctrlPr>
                          <a:rPr lang="en-IE" i="1">
                            <a:solidFill>
                              <a:srgbClr val="0070C0"/>
                            </a:solidFill>
                            <a:latin typeface="Cambria Math" panose="02040503050406030204" pitchFamily="18" charset="0"/>
                          </a:rPr>
                        </m:ctrlPr>
                      </m:sSubPr>
                      <m:e>
                        <m:acc>
                          <m:accPr>
                            <m:chr m:val="̅"/>
                            <m:ctrlPr>
                              <a:rPr lang="en-IE" i="1">
                                <a:solidFill>
                                  <a:srgbClr val="0070C0"/>
                                </a:solidFill>
                                <a:latin typeface="Cambria Math" panose="02040503050406030204" pitchFamily="18" charset="0"/>
                              </a:rPr>
                            </m:ctrlPr>
                          </m:accPr>
                          <m:e>
                            <m:r>
                              <a:rPr lang="en-IE" i="1">
                                <a:solidFill>
                                  <a:srgbClr val="0070C0"/>
                                </a:solidFill>
                                <a:latin typeface="Cambria Math" panose="02040503050406030204" pitchFamily="18" charset="0"/>
                              </a:rPr>
                              <m:t>𝑃</m:t>
                            </m:r>
                          </m:e>
                        </m:acc>
                      </m:e>
                      <m:sub>
                        <m:r>
                          <a:rPr lang="en-IE" b="0" i="1" smtClean="0">
                            <a:solidFill>
                              <a:srgbClr val="0070C0"/>
                            </a:solidFill>
                            <a:latin typeface="Cambria Math" panose="02040503050406030204" pitchFamily="18" charset="0"/>
                          </a:rPr>
                          <m:t>3</m:t>
                        </m:r>
                      </m:sub>
                    </m:sSub>
                  </m:oMath>
                </a14:m>
                <a:r>
                  <a:rPr lang="en-IE" dirty="0">
                    <a:solidFill>
                      <a:srgbClr val="0070C0"/>
                    </a:solidFill>
                  </a:rPr>
                  <a:t> in their sums </a:t>
                </a:r>
              </a:p>
            </p:txBody>
          </p:sp>
        </mc:Choice>
        <mc:Fallback xmlns="">
          <p:sp>
            <p:nvSpPr>
              <p:cNvPr id="6" name="TextBox 5">
                <a:extLst>
                  <a:ext uri="{FF2B5EF4-FFF2-40B4-BE49-F238E27FC236}">
                    <a16:creationId xmlns:a16="http://schemas.microsoft.com/office/drawing/2014/main" id="{6E536796-D39D-47E6-9CCE-21A7E2396C99}"/>
                  </a:ext>
                </a:extLst>
              </p:cNvPr>
              <p:cNvSpPr txBox="1">
                <a:spLocks noRot="1" noChangeAspect="1" noMove="1" noResize="1" noEditPoints="1" noAdjustHandles="1" noChangeArrowheads="1" noChangeShapeType="1" noTextEdit="1"/>
              </p:cNvSpPr>
              <p:nvPr/>
            </p:nvSpPr>
            <p:spPr>
              <a:xfrm>
                <a:off x="10198356" y="5038594"/>
                <a:ext cx="1898111" cy="923330"/>
              </a:xfrm>
              <a:prstGeom prst="rect">
                <a:avLst/>
              </a:prstGeom>
              <a:blipFill>
                <a:blip r:embed="rId3"/>
                <a:stretch>
                  <a:fillRect l="-2894" t="-3974" r="-322" b="-9934"/>
                </a:stretch>
              </a:blipFill>
            </p:spPr>
            <p:txBody>
              <a:bodyPr/>
              <a:lstStyle/>
              <a:p>
                <a:r>
                  <a:rPr lang="en-IE">
                    <a:noFill/>
                  </a:rPr>
                  <a:t> </a:t>
                </a:r>
              </a:p>
            </p:txBody>
          </p:sp>
        </mc:Fallback>
      </mc:AlternateContent>
    </p:spTree>
    <p:extLst>
      <p:ext uri="{BB962C8B-B14F-4D97-AF65-F5344CB8AC3E}">
        <p14:creationId xmlns:p14="http://schemas.microsoft.com/office/powerpoint/2010/main" val="6411006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BD616-6055-4B3D-A102-D0E19226B195}"/>
              </a:ext>
            </a:extLst>
          </p:cNvPr>
          <p:cNvSpPr>
            <a:spLocks noGrp="1"/>
          </p:cNvSpPr>
          <p:nvPr>
            <p:ph type="title"/>
          </p:nvPr>
        </p:nvSpPr>
        <p:spPr/>
        <p:txBody>
          <a:bodyPr>
            <a:normAutofit/>
          </a:bodyPr>
          <a:lstStyle/>
          <a:p>
            <a:r>
              <a:rPr lang="en-IE" sz="3200" dirty="0"/>
              <a:t>Separating the Upstream Covariance matrix</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C2F9D0C-5B4D-40D7-8189-9A764C74CA3E}"/>
                  </a:ext>
                </a:extLst>
              </p:cNvPr>
              <p:cNvSpPr>
                <a:spLocks noGrp="1"/>
              </p:cNvSpPr>
              <p:nvPr>
                <p:ph idx="1"/>
              </p:nvPr>
            </p:nvSpPr>
            <p:spPr>
              <a:xfrm>
                <a:off x="2589212" y="1365337"/>
                <a:ext cx="8915400" cy="4545885"/>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1</m:t>
                          </m:r>
                        </m:sub>
                      </m:sSub>
                      <m:r>
                        <a:rPr lang="en-IE" i="1">
                          <a:latin typeface="Cambria Math" panose="02040503050406030204" pitchFamily="18" charset="0"/>
                        </a:rPr>
                        <m:t>=</m:t>
                      </m:r>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2</m:t>
                          </m:r>
                        </m:sub>
                      </m:sSub>
                      <m:d>
                        <m:dPr>
                          <m:ctrlPr>
                            <a:rPr lang="en-IE" i="1">
                              <a:latin typeface="Cambria Math" panose="02040503050406030204" pitchFamily="18" charset="0"/>
                            </a:rPr>
                          </m:ctrlPr>
                        </m:dPr>
                        <m:e>
                          <m:f>
                            <m:fPr>
                              <m:ctrlPr>
                                <a:rPr lang="en-IE" i="1">
                                  <a:latin typeface="Cambria Math" panose="02040503050406030204" pitchFamily="18" charset="0"/>
                                </a:rPr>
                              </m:ctrlPr>
                            </m:fPr>
                            <m:num>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2</m:t>
                                  </m:r>
                                </m:sub>
                                <m:sup>
                                  <m:r>
                                    <a:rPr lang="en-IE" i="1">
                                      <a:latin typeface="Cambria Math" panose="02040503050406030204" pitchFamily="18" charset="0"/>
                                    </a:rPr>
                                    <m:t>3</m:t>
                                  </m:r>
                                </m:sup>
                              </m:sSubSup>
                              <m:r>
                                <a:rPr lang="en-IE" i="1">
                                  <a:latin typeface="Cambria Math" panose="02040503050406030204" pitchFamily="18" charset="0"/>
                                </a:rPr>
                                <m:t>+2</m:t>
                              </m:r>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2</m:t>
                                  </m:r>
                                </m:sub>
                                <m:sup>
                                  <m:r>
                                    <a:rPr lang="en-IE" i="1">
                                      <a:latin typeface="Cambria Math" panose="02040503050406030204" pitchFamily="18" charset="0"/>
                                    </a:rPr>
                                    <m:t>2</m:t>
                                  </m:r>
                                </m:sup>
                              </m:sSubSup>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a:rPr lang="en-IE" i="1">
                                  <a:latin typeface="Cambria Math" panose="02040503050406030204" pitchFamily="18" charset="0"/>
                                </a:rPr>
                                <m:t>+</m:t>
                              </m:r>
                              <m:sSubSup>
                                <m:sSubSupPr>
                                  <m:ctrlPr>
                                    <a:rPr lang="en-IE" i="1">
                                      <a:latin typeface="Cambria Math" panose="02040503050406030204" pitchFamily="18" charset="0"/>
                                    </a:rPr>
                                  </m:ctrlPr>
                                </m:sSubSup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𝑁</m:t>
                                  </m:r>
                                </m:e>
                                <m:sub>
                                  <m:r>
                                    <a:rPr lang="en-IE" i="1">
                                      <a:latin typeface="Cambria Math" panose="02040503050406030204" pitchFamily="18" charset="0"/>
                                    </a:rPr>
                                    <m:t>3</m:t>
                                  </m:r>
                                </m:sub>
                                <m:sup>
                                  <m:r>
                                    <a:rPr lang="en-IE" i="1">
                                      <a:latin typeface="Cambria Math" panose="02040503050406030204" pitchFamily="18" charset="0"/>
                                    </a:rPr>
                                    <m:t>2</m:t>
                                  </m:r>
                                </m:sup>
                              </m:sSubSup>
                            </m:num>
                            <m:den>
                              <m:sSup>
                                <m:sSupPr>
                                  <m:ctrlPr>
                                    <a:rPr lang="en-IE" i="1">
                                      <a:latin typeface="Cambria Math" panose="02040503050406030204" pitchFamily="18" charset="0"/>
                                    </a:rPr>
                                  </m:ctrlPr>
                                </m:sSupPr>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e>
                                  </m:d>
                                </m:e>
                                <m:sup>
                                  <m:r>
                                    <a:rPr lang="en-IE" i="1">
                                      <a:latin typeface="Cambria Math" panose="02040503050406030204" pitchFamily="18" charset="0"/>
                                    </a:rPr>
                                    <m:t>3</m:t>
                                  </m:r>
                                </m:sup>
                              </m:sSup>
                            </m:den>
                          </m:f>
                        </m:e>
                      </m:d>
                      <m:r>
                        <a:rPr lang="en-IE" i="1">
                          <a:latin typeface="Cambria Math" panose="02040503050406030204" pitchFamily="18" charset="0"/>
                        </a:rPr>
                        <m:t>+</m:t>
                      </m:r>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3</m:t>
                          </m:r>
                        </m:sub>
                      </m:sSub>
                      <m:d>
                        <m:dPr>
                          <m:ctrlPr>
                            <a:rPr lang="en-IE" i="1">
                              <a:latin typeface="Cambria Math" panose="02040503050406030204" pitchFamily="18" charset="0"/>
                            </a:rPr>
                          </m:ctrlPr>
                        </m:dPr>
                        <m:e>
                          <m:f>
                            <m:fPr>
                              <m:ctrlPr>
                                <a:rPr lang="en-IE" i="1">
                                  <a:latin typeface="Cambria Math" panose="02040503050406030204" pitchFamily="18" charset="0"/>
                                </a:rPr>
                              </m:ctrlPr>
                            </m:fPr>
                            <m:num>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3</m:t>
                                  </m:r>
                                </m:sub>
                                <m:sup>
                                  <m:r>
                                    <a:rPr lang="en-IE" i="1">
                                      <a:latin typeface="Cambria Math" panose="02040503050406030204" pitchFamily="18" charset="0"/>
                                    </a:rPr>
                                    <m:t>3</m:t>
                                  </m:r>
                                </m:sup>
                              </m:sSubSup>
                              <m:r>
                                <a:rPr lang="en-IE" i="1">
                                  <a:latin typeface="Cambria Math" panose="02040503050406030204" pitchFamily="18" charset="0"/>
                                </a:rPr>
                                <m:t>+</m:t>
                              </m:r>
                              <m:sSubSup>
                                <m:sSubSupPr>
                                  <m:ctrlPr>
                                    <a:rPr lang="en-IE" i="1">
                                      <a:latin typeface="Cambria Math" panose="02040503050406030204" pitchFamily="18" charset="0"/>
                                    </a:rPr>
                                  </m:ctrlPr>
                                </m:sSubSupPr>
                                <m:e>
                                  <m:r>
                                    <a:rPr lang="en-IE" i="1">
                                      <a:latin typeface="Cambria Math" panose="02040503050406030204" pitchFamily="18" charset="0"/>
                                    </a:rPr>
                                    <m:t>𝑁</m:t>
                                  </m:r>
                                </m:e>
                                <m:sub>
                                  <m:r>
                                    <a:rPr lang="en-IE" i="1">
                                      <a:latin typeface="Cambria Math" panose="02040503050406030204" pitchFamily="18" charset="0"/>
                                    </a:rPr>
                                    <m:t>2</m:t>
                                  </m:r>
                                </m:sub>
                                <m:sup>
                                  <m:r>
                                    <a:rPr lang="en-IE" i="1">
                                      <a:latin typeface="Cambria Math" panose="02040503050406030204" pitchFamily="18" charset="0"/>
                                    </a:rPr>
                                    <m:t>2</m:t>
                                  </m:r>
                                </m:sup>
                              </m:sSubSup>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a:rPr lang="en-IE" i="1">
                                  <a:latin typeface="Cambria Math" panose="02040503050406030204" pitchFamily="18" charset="0"/>
                                </a:rPr>
                                <m:t>+2</m:t>
                              </m:r>
                              <m:sSubSup>
                                <m:sSubSupPr>
                                  <m:ctrlPr>
                                    <a:rPr lang="en-IE" i="1">
                                      <a:latin typeface="Cambria Math" panose="02040503050406030204" pitchFamily="18" charset="0"/>
                                    </a:rPr>
                                  </m:ctrlPr>
                                </m:sSubSup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𝑁</m:t>
                                  </m:r>
                                </m:e>
                                <m:sub>
                                  <m:r>
                                    <a:rPr lang="en-IE" i="1">
                                      <a:latin typeface="Cambria Math" panose="02040503050406030204" pitchFamily="18" charset="0"/>
                                    </a:rPr>
                                    <m:t>3</m:t>
                                  </m:r>
                                </m:sub>
                                <m:sup>
                                  <m:r>
                                    <a:rPr lang="en-IE" i="1">
                                      <a:latin typeface="Cambria Math" panose="02040503050406030204" pitchFamily="18" charset="0"/>
                                    </a:rPr>
                                    <m:t>2</m:t>
                                  </m:r>
                                </m:sup>
                              </m:sSubSup>
                            </m:num>
                            <m:den>
                              <m:sSup>
                                <m:sSupPr>
                                  <m:ctrlPr>
                                    <a:rPr lang="en-IE" i="1">
                                      <a:latin typeface="Cambria Math" panose="02040503050406030204" pitchFamily="18" charset="0"/>
                                    </a:rPr>
                                  </m:ctrlPr>
                                </m:sSupPr>
                                <m:e>
                                  <m:d>
                                    <m:dPr>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e>
                                  </m:d>
                                </m:e>
                                <m:sup>
                                  <m:r>
                                    <a:rPr lang="en-IE" i="1">
                                      <a:latin typeface="Cambria Math" panose="02040503050406030204" pitchFamily="18" charset="0"/>
                                    </a:rPr>
                                    <m:t>3</m:t>
                                  </m:r>
                                </m:sup>
                              </m:sSup>
                            </m:den>
                          </m:f>
                        </m:e>
                      </m:d>
                    </m:oMath>
                  </m:oMathPara>
                </a14:m>
                <a:endParaRPr lang="en-IE" dirty="0"/>
              </a:p>
              <a:p>
                <a:pPr marL="0" indent="0">
                  <a:buNone/>
                </a:pPr>
                <a14:m>
                  <m:oMathPara xmlns:m="http://schemas.openxmlformats.org/officeDocument/2006/math">
                    <m:oMathParaPr>
                      <m:jc m:val="centerGroup"/>
                    </m:oMathParaPr>
                    <m:oMath xmlns:m="http://schemas.openxmlformats.org/officeDocument/2006/math">
                      <m:r>
                        <a:rPr lang="en-IE" i="1">
                          <a:latin typeface="Cambria Math" panose="02040503050406030204" pitchFamily="18" charset="0"/>
                        </a:rPr>
                        <m:t>=</m:t>
                      </m:r>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2</m:t>
                          </m:r>
                        </m:sub>
                      </m:sSub>
                      <m:d>
                        <m:dPr>
                          <m:ctrlPr>
                            <a:rPr lang="en-IE" i="1">
                              <a:latin typeface="Cambria Math" panose="02040503050406030204" pitchFamily="18" charset="0"/>
                            </a:rPr>
                          </m:ctrlPr>
                        </m:dPr>
                        <m:e>
                          <m:f>
                            <m:fPr>
                              <m:ctrlPr>
                                <a:rPr lang="en-IE" i="1">
                                  <a:latin typeface="Cambria Math" panose="02040503050406030204" pitchFamily="18" charset="0"/>
                                </a:rPr>
                              </m:ctrlPr>
                            </m:fPr>
                            <m:num>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num>
                            <m:den>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en>
                          </m:f>
                        </m:e>
                      </m:d>
                      <m:r>
                        <a:rPr lang="en-IE" i="1">
                          <a:latin typeface="Cambria Math" panose="02040503050406030204" pitchFamily="18" charset="0"/>
                        </a:rPr>
                        <m:t>+</m:t>
                      </m:r>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3</m:t>
                          </m:r>
                        </m:sub>
                      </m:sSub>
                      <m:d>
                        <m:dPr>
                          <m:ctrlPr>
                            <a:rPr lang="en-IE" i="1">
                              <a:latin typeface="Cambria Math" panose="02040503050406030204" pitchFamily="18" charset="0"/>
                            </a:rPr>
                          </m:ctrlPr>
                        </m:dPr>
                        <m:e>
                          <m:f>
                            <m:fPr>
                              <m:ctrlPr>
                                <a:rPr lang="en-IE" i="1">
                                  <a:latin typeface="Cambria Math" panose="02040503050406030204" pitchFamily="18" charset="0"/>
                                </a:rPr>
                              </m:ctrlPr>
                            </m:fPr>
                            <m:num>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num>
                            <m:den>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den>
                          </m:f>
                        </m:e>
                      </m:d>
                    </m:oMath>
                  </m:oMathPara>
                </a14:m>
                <a:endParaRPr lang="en-IE" dirty="0"/>
              </a:p>
              <a:p>
                <a:pPr marL="0" indent="0">
                  <a:buNone/>
                </a:pPr>
                <a:endParaRPr lang="en-IE" dirty="0"/>
              </a:p>
              <a:p>
                <a:pPr marL="0" indent="0">
                  <a:buNone/>
                </a:pPr>
                <a:r>
                  <a:rPr lang="en-IE" dirty="0"/>
                  <a:t>Therefore</a:t>
                </a:r>
              </a:p>
              <a:p>
                <a:pPr marL="0" indent="0">
                  <a:buNone/>
                </a:pPr>
                <a14:m>
                  <m:oMathPara xmlns:m="http://schemas.openxmlformats.org/officeDocument/2006/math">
                    <m:oMathParaPr>
                      <m:jc m:val="centerGroup"/>
                    </m:oMathParaPr>
                    <m:oMath xmlns:m="http://schemas.openxmlformats.org/officeDocument/2006/math">
                      <m:sSub>
                        <m:sSubPr>
                          <m:ctrlPr>
                            <a:rPr lang="en-IE" i="1">
                              <a:latin typeface="Cambria Math" panose="02040503050406030204" pitchFamily="18" charset="0"/>
                            </a:rPr>
                          </m:ctrlPr>
                        </m:sSub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1</m:t>
                              </m:r>
                            </m:sub>
                          </m:sSub>
                          <m:r>
                            <m:rPr>
                              <m:sty m:val="p"/>
                            </m:rPr>
                            <a:rPr lang="el-GR" i="1">
                              <a:latin typeface="Cambria Math" panose="02040503050406030204" pitchFamily="18" charset="0"/>
                            </a:rPr>
                            <m:t>Σ</m:t>
                          </m:r>
                        </m:e>
                        <m:sub>
                          <m:r>
                            <a:rPr lang="en-IE" i="1">
                              <a:latin typeface="Cambria Math" panose="02040503050406030204" pitchFamily="18" charset="0"/>
                            </a:rPr>
                            <m:t>1</m:t>
                          </m:r>
                        </m:sub>
                      </m:sSub>
                      <m:r>
                        <a:rPr lang="en-IE" i="1">
                          <a:latin typeface="Cambria Math" panose="02040503050406030204" pitchFamily="18" charset="0"/>
                        </a:rPr>
                        <m:t>=</m:t>
                      </m:r>
                      <m:sSub>
                        <m:sSubPr>
                          <m:ctrlPr>
                            <a:rPr lang="en-IE" i="1">
                              <a:latin typeface="Cambria Math" panose="02040503050406030204" pitchFamily="18" charset="0"/>
                            </a:rPr>
                          </m:ctrlPr>
                        </m:sSub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2</m:t>
                              </m:r>
                            </m:sub>
                          </m:sSub>
                          <m:r>
                            <m:rPr>
                              <m:sty m:val="p"/>
                            </m:rPr>
                            <a:rPr lang="el-GR" i="1">
                              <a:latin typeface="Cambria Math" panose="02040503050406030204" pitchFamily="18" charset="0"/>
                            </a:rPr>
                            <m:t>Σ</m:t>
                          </m:r>
                        </m:e>
                        <m:sub>
                          <m:r>
                            <a:rPr lang="en-IE" i="1">
                              <a:latin typeface="Cambria Math" panose="02040503050406030204" pitchFamily="18" charset="0"/>
                            </a:rPr>
                            <m:t>2</m:t>
                          </m:r>
                        </m:sub>
                      </m:sSub>
                      <m:r>
                        <a:rPr lang="en-IE" i="1">
                          <a:latin typeface="Cambria Math" panose="02040503050406030204" pitchFamily="18" charset="0"/>
                        </a:rPr>
                        <m:t>+</m:t>
                      </m:r>
                      <m:sSub>
                        <m:sSubPr>
                          <m:ctrlPr>
                            <a:rPr lang="en-IE" i="1">
                              <a:latin typeface="Cambria Math" panose="02040503050406030204" pitchFamily="18" charset="0"/>
                            </a:rPr>
                          </m:ctrlPr>
                        </m:sSubPr>
                        <m:e>
                          <m:sSub>
                            <m:sSubPr>
                              <m:ctrlPr>
                                <a:rPr lang="en-IE" i="1">
                                  <a:latin typeface="Cambria Math" panose="02040503050406030204" pitchFamily="18" charset="0"/>
                                </a:rPr>
                              </m:ctrlPr>
                            </m:sSubPr>
                            <m:e>
                              <m:r>
                                <a:rPr lang="en-IE" i="1">
                                  <a:latin typeface="Cambria Math" panose="02040503050406030204" pitchFamily="18" charset="0"/>
                                </a:rPr>
                                <m:t>𝑁</m:t>
                              </m:r>
                            </m:e>
                            <m:sub>
                              <m:r>
                                <a:rPr lang="en-IE" i="1">
                                  <a:latin typeface="Cambria Math" panose="02040503050406030204" pitchFamily="18" charset="0"/>
                                </a:rPr>
                                <m:t>3</m:t>
                              </m:r>
                            </m:sub>
                          </m:sSub>
                          <m:r>
                            <m:rPr>
                              <m:sty m:val="p"/>
                            </m:rPr>
                            <a:rPr lang="el-GR" i="1">
                              <a:latin typeface="Cambria Math" panose="02040503050406030204" pitchFamily="18" charset="0"/>
                            </a:rPr>
                            <m:t>Σ</m:t>
                          </m:r>
                        </m:e>
                        <m:sub>
                          <m:r>
                            <a:rPr lang="en-IE" i="1">
                              <a:latin typeface="Cambria Math" panose="02040503050406030204" pitchFamily="18" charset="0"/>
                            </a:rPr>
                            <m:t>3</m:t>
                          </m:r>
                        </m:sub>
                      </m:sSub>
                    </m:oMath>
                  </m:oMathPara>
                </a14:m>
                <a:endParaRPr lang="en-IE" dirty="0"/>
              </a:p>
              <a:p>
                <a:pPr marL="0" indent="0">
                  <a:buNone/>
                </a:pPr>
                <a:endParaRPr lang="en-IE" dirty="0"/>
              </a:p>
              <a:p>
                <a:pPr marL="0" indent="0">
                  <a:buNone/>
                </a:pPr>
                <a:r>
                  <a:rPr lang="en-IE" dirty="0"/>
                  <a:t>For a radially symmetric absorber (ignoring dissipative forces) the upstream distribution can be separated into the covariance matrix of the sample which makes it downstream and missing sample weighted by their sample sizes.</a:t>
                </a:r>
              </a:p>
              <a:p>
                <a:pPr marL="0" indent="0">
                  <a:buNone/>
                </a:pPr>
                <a:endParaRPr lang="en-IE" dirty="0"/>
              </a:p>
            </p:txBody>
          </p:sp>
        </mc:Choice>
        <mc:Fallback xmlns="">
          <p:sp>
            <p:nvSpPr>
              <p:cNvPr id="3" name="Content Placeholder 2">
                <a:extLst>
                  <a:ext uri="{FF2B5EF4-FFF2-40B4-BE49-F238E27FC236}">
                    <a16:creationId xmlns:a16="http://schemas.microsoft.com/office/drawing/2014/main" id="{6C2F9D0C-5B4D-40D7-8189-9A764C74CA3E}"/>
                  </a:ext>
                </a:extLst>
              </p:cNvPr>
              <p:cNvSpPr>
                <a:spLocks noGrp="1" noRot="1" noChangeAspect="1" noMove="1" noResize="1" noEditPoints="1" noAdjustHandles="1" noChangeArrowheads="1" noChangeShapeType="1" noTextEdit="1"/>
              </p:cNvSpPr>
              <p:nvPr>
                <p:ph idx="1"/>
              </p:nvPr>
            </p:nvSpPr>
            <p:spPr>
              <a:xfrm>
                <a:off x="2589212" y="1365337"/>
                <a:ext cx="8915400" cy="4545885"/>
              </a:xfrm>
              <a:blipFill>
                <a:blip r:embed="rId2"/>
                <a:stretch>
                  <a:fillRect l="-616"/>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6B6CDB47-E752-4C71-A694-73673B87DDD2}"/>
              </a:ext>
            </a:extLst>
          </p:cNvPr>
          <p:cNvSpPr>
            <a:spLocks noGrp="1"/>
          </p:cNvSpPr>
          <p:nvPr>
            <p:ph type="sldNum" sz="quarter" idx="12"/>
          </p:nvPr>
        </p:nvSpPr>
        <p:spPr/>
        <p:txBody>
          <a:bodyPr/>
          <a:lstStyle/>
          <a:p>
            <a:fld id="{D57F1E4F-1CFF-5643-939E-217C01CDF565}" type="slidenum">
              <a:rPr lang="en-US" smtClean="0"/>
              <a:pPr/>
              <a:t>43</a:t>
            </a:fld>
            <a:endParaRPr lang="en-US" dirty="0"/>
          </a:p>
        </p:txBody>
      </p:sp>
    </p:spTree>
    <p:extLst>
      <p:ext uri="{BB962C8B-B14F-4D97-AF65-F5344CB8AC3E}">
        <p14:creationId xmlns:p14="http://schemas.microsoft.com/office/powerpoint/2010/main" val="34337077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B8A6D-306B-4738-A3A4-910ABE9E8CEE}"/>
              </a:ext>
            </a:extLst>
          </p:cNvPr>
          <p:cNvSpPr>
            <a:spLocks noGrp="1"/>
          </p:cNvSpPr>
          <p:nvPr>
            <p:ph type="title"/>
          </p:nvPr>
        </p:nvSpPr>
        <p:spPr/>
        <p:txBody>
          <a:bodyPr/>
          <a:lstStyle/>
          <a:p>
            <a:r>
              <a:rPr lang="en-IE" dirty="0"/>
              <a:t>No absorber Covariance matrices</a:t>
            </a:r>
          </a:p>
        </p:txBody>
      </p:sp>
      <p:sp>
        <p:nvSpPr>
          <p:cNvPr id="4" name="Slide Number Placeholder 3">
            <a:extLst>
              <a:ext uri="{FF2B5EF4-FFF2-40B4-BE49-F238E27FC236}">
                <a16:creationId xmlns:a16="http://schemas.microsoft.com/office/drawing/2014/main" id="{98CC7AC9-15D9-4737-AA59-12EEAF9DE290}"/>
              </a:ext>
            </a:extLst>
          </p:cNvPr>
          <p:cNvSpPr>
            <a:spLocks noGrp="1"/>
          </p:cNvSpPr>
          <p:nvPr>
            <p:ph type="sldNum" sz="quarter" idx="12"/>
          </p:nvPr>
        </p:nvSpPr>
        <p:spPr/>
        <p:txBody>
          <a:bodyPr/>
          <a:lstStyle/>
          <a:p>
            <a:fld id="{D57F1E4F-1CFF-5643-939E-217C01CDF565}" type="slidenum">
              <a:rPr lang="en-US" smtClean="0"/>
              <a:pPr/>
              <a:t>44</a:t>
            </a:fld>
            <a:endParaRPr lang="en-US" dirty="0"/>
          </a:p>
        </p:txBody>
      </p:sp>
      <p:graphicFrame>
        <p:nvGraphicFramePr>
          <p:cNvPr id="7" name="Table 7">
            <a:extLst>
              <a:ext uri="{FF2B5EF4-FFF2-40B4-BE49-F238E27FC236}">
                <a16:creationId xmlns:a16="http://schemas.microsoft.com/office/drawing/2014/main" id="{8E9EB954-0471-40C9-82D9-3D5854A26404}"/>
              </a:ext>
            </a:extLst>
          </p:cNvPr>
          <p:cNvGraphicFramePr>
            <a:graphicFrameLocks noGrp="1"/>
          </p:cNvGraphicFramePr>
          <p:nvPr/>
        </p:nvGraphicFramePr>
        <p:xfrm>
          <a:off x="1311579" y="1792265"/>
          <a:ext cx="4807212" cy="1959960"/>
        </p:xfrm>
        <a:graphic>
          <a:graphicData uri="http://schemas.openxmlformats.org/drawingml/2006/table">
            <a:tbl>
              <a:tblPr firstRow="1" bandRow="1">
                <a:tableStyleId>{5C22544A-7EE6-4342-B048-85BDC9FD1C3A}</a:tableStyleId>
              </a:tblPr>
              <a:tblGrid>
                <a:gridCol w="1201803">
                  <a:extLst>
                    <a:ext uri="{9D8B030D-6E8A-4147-A177-3AD203B41FA5}">
                      <a16:colId xmlns:a16="http://schemas.microsoft.com/office/drawing/2014/main" val="3403898766"/>
                    </a:ext>
                  </a:extLst>
                </a:gridCol>
                <a:gridCol w="1201803">
                  <a:extLst>
                    <a:ext uri="{9D8B030D-6E8A-4147-A177-3AD203B41FA5}">
                      <a16:colId xmlns:a16="http://schemas.microsoft.com/office/drawing/2014/main" val="1563918622"/>
                    </a:ext>
                  </a:extLst>
                </a:gridCol>
                <a:gridCol w="1201803">
                  <a:extLst>
                    <a:ext uri="{9D8B030D-6E8A-4147-A177-3AD203B41FA5}">
                      <a16:colId xmlns:a16="http://schemas.microsoft.com/office/drawing/2014/main" val="61784149"/>
                    </a:ext>
                  </a:extLst>
                </a:gridCol>
                <a:gridCol w="1201803">
                  <a:extLst>
                    <a:ext uri="{9D8B030D-6E8A-4147-A177-3AD203B41FA5}">
                      <a16:colId xmlns:a16="http://schemas.microsoft.com/office/drawing/2014/main" val="2976074166"/>
                    </a:ext>
                  </a:extLst>
                </a:gridCol>
              </a:tblGrid>
              <a:tr h="391992">
                <a:tc>
                  <a:txBody>
                    <a:bodyPr/>
                    <a:lstStyle/>
                    <a:p>
                      <a:endParaRPr lang="en-IE" dirty="0"/>
                    </a:p>
                  </a:txBody>
                  <a:tcPr/>
                </a:tc>
                <a:tc>
                  <a:txBody>
                    <a:bodyPr/>
                    <a:lstStyle/>
                    <a:p>
                      <a:endParaRPr lang="en-IE"/>
                    </a:p>
                  </a:txBody>
                  <a:tcPr/>
                </a:tc>
                <a:tc>
                  <a:txBody>
                    <a:bodyPr/>
                    <a:lstStyle/>
                    <a:p>
                      <a:endParaRPr lang="en-IE" dirty="0"/>
                    </a:p>
                  </a:txBody>
                  <a:tcPr/>
                </a:tc>
                <a:tc>
                  <a:txBody>
                    <a:bodyPr/>
                    <a:lstStyle/>
                    <a:p>
                      <a:endParaRPr lang="en-IE"/>
                    </a:p>
                  </a:txBody>
                  <a:tcPr/>
                </a:tc>
                <a:extLst>
                  <a:ext uri="{0D108BD9-81ED-4DB2-BD59-A6C34878D82A}">
                    <a16:rowId xmlns:a16="http://schemas.microsoft.com/office/drawing/2014/main" val="22139936"/>
                  </a:ext>
                </a:extLst>
              </a:tr>
              <a:tr h="391992">
                <a:tc>
                  <a:txBody>
                    <a:bodyPr/>
                    <a:lstStyle/>
                    <a:p>
                      <a:r>
                        <a:rPr lang="en-IE" dirty="0"/>
                        <a:t>2320.82</a:t>
                      </a:r>
                    </a:p>
                  </a:txBody>
                  <a:tcPr/>
                </a:tc>
                <a:tc>
                  <a:txBody>
                    <a:bodyPr/>
                    <a:lstStyle/>
                    <a:p>
                      <a:r>
                        <a:rPr lang="en-IE" dirty="0"/>
                        <a:t>182.66</a:t>
                      </a:r>
                    </a:p>
                  </a:txBody>
                  <a:tcPr/>
                </a:tc>
                <a:tc>
                  <a:txBody>
                    <a:bodyPr/>
                    <a:lstStyle/>
                    <a:p>
                      <a:r>
                        <a:rPr lang="en-IE" dirty="0"/>
                        <a:t>56.49</a:t>
                      </a:r>
                    </a:p>
                  </a:txBody>
                  <a:tcPr/>
                </a:tc>
                <a:tc>
                  <a:txBody>
                    <a:bodyPr/>
                    <a:lstStyle/>
                    <a:p>
                      <a:r>
                        <a:rPr lang="en-IE" dirty="0"/>
                        <a:t>-786.46</a:t>
                      </a:r>
                    </a:p>
                  </a:txBody>
                  <a:tcPr/>
                </a:tc>
                <a:extLst>
                  <a:ext uri="{0D108BD9-81ED-4DB2-BD59-A6C34878D82A}">
                    <a16:rowId xmlns:a16="http://schemas.microsoft.com/office/drawing/2014/main" val="3035518228"/>
                  </a:ext>
                </a:extLst>
              </a:tr>
              <a:tr h="391992">
                <a:tc>
                  <a:txBody>
                    <a:bodyPr/>
                    <a:lstStyle/>
                    <a:p>
                      <a:r>
                        <a:rPr lang="en-IE" dirty="0"/>
                        <a:t>182.66</a:t>
                      </a:r>
                    </a:p>
                  </a:txBody>
                  <a:tcPr/>
                </a:tc>
                <a:tc>
                  <a:txBody>
                    <a:bodyPr/>
                    <a:lstStyle/>
                    <a:p>
                      <a:r>
                        <a:rPr lang="en-IE" dirty="0"/>
                        <a:t>2427.89</a:t>
                      </a:r>
                    </a:p>
                  </a:txBody>
                  <a:tcPr/>
                </a:tc>
                <a:tc>
                  <a:txBody>
                    <a:bodyPr/>
                    <a:lstStyle/>
                    <a:p>
                      <a:r>
                        <a:rPr lang="en-IE" dirty="0"/>
                        <a:t>675.30</a:t>
                      </a:r>
                    </a:p>
                  </a:txBody>
                  <a:tcPr/>
                </a:tc>
                <a:tc>
                  <a:txBody>
                    <a:bodyPr/>
                    <a:lstStyle/>
                    <a:p>
                      <a:r>
                        <a:rPr lang="en-IE" dirty="0"/>
                        <a:t>163.87</a:t>
                      </a:r>
                    </a:p>
                  </a:txBody>
                  <a:tcPr/>
                </a:tc>
                <a:extLst>
                  <a:ext uri="{0D108BD9-81ED-4DB2-BD59-A6C34878D82A}">
                    <a16:rowId xmlns:a16="http://schemas.microsoft.com/office/drawing/2014/main" val="1411444910"/>
                  </a:ext>
                </a:extLst>
              </a:tr>
              <a:tr h="391992">
                <a:tc>
                  <a:txBody>
                    <a:bodyPr/>
                    <a:lstStyle/>
                    <a:p>
                      <a:r>
                        <a:rPr lang="en-IE" dirty="0"/>
                        <a:t>56.49</a:t>
                      </a:r>
                    </a:p>
                  </a:txBody>
                  <a:tcPr/>
                </a:tc>
                <a:tc>
                  <a:txBody>
                    <a:bodyPr/>
                    <a:lstStyle/>
                    <a:p>
                      <a:r>
                        <a:rPr lang="en-IE" dirty="0"/>
                        <a:t>675.30</a:t>
                      </a:r>
                    </a:p>
                  </a:txBody>
                  <a:tcPr/>
                </a:tc>
                <a:tc>
                  <a:txBody>
                    <a:bodyPr/>
                    <a:lstStyle/>
                    <a:p>
                      <a:r>
                        <a:rPr lang="en-IE" dirty="0"/>
                        <a:t>829.47</a:t>
                      </a:r>
                    </a:p>
                  </a:txBody>
                  <a:tcPr/>
                </a:tc>
                <a:tc>
                  <a:txBody>
                    <a:bodyPr/>
                    <a:lstStyle/>
                    <a:p>
                      <a:r>
                        <a:rPr lang="en-IE" dirty="0"/>
                        <a:t>-60.89</a:t>
                      </a:r>
                    </a:p>
                  </a:txBody>
                  <a:tcPr/>
                </a:tc>
                <a:extLst>
                  <a:ext uri="{0D108BD9-81ED-4DB2-BD59-A6C34878D82A}">
                    <a16:rowId xmlns:a16="http://schemas.microsoft.com/office/drawing/2014/main" val="3593474800"/>
                  </a:ext>
                </a:extLst>
              </a:tr>
              <a:tr h="391992">
                <a:tc>
                  <a:txBody>
                    <a:bodyPr/>
                    <a:lstStyle/>
                    <a:p>
                      <a:r>
                        <a:rPr lang="en-IE" dirty="0"/>
                        <a:t>-786.46</a:t>
                      </a:r>
                    </a:p>
                  </a:txBody>
                  <a:tcPr/>
                </a:tc>
                <a:tc>
                  <a:txBody>
                    <a:bodyPr/>
                    <a:lstStyle/>
                    <a:p>
                      <a:r>
                        <a:rPr lang="en-IE" dirty="0"/>
                        <a:t>163.87</a:t>
                      </a:r>
                    </a:p>
                  </a:txBody>
                  <a:tcPr/>
                </a:tc>
                <a:tc>
                  <a:txBody>
                    <a:bodyPr/>
                    <a:lstStyle/>
                    <a:p>
                      <a:r>
                        <a:rPr lang="en-IE" dirty="0"/>
                        <a:t>-60.89</a:t>
                      </a:r>
                    </a:p>
                  </a:txBody>
                  <a:tcPr/>
                </a:tc>
                <a:tc>
                  <a:txBody>
                    <a:bodyPr/>
                    <a:lstStyle/>
                    <a:p>
                      <a:r>
                        <a:rPr lang="en-IE" dirty="0"/>
                        <a:t>773.75</a:t>
                      </a:r>
                    </a:p>
                  </a:txBody>
                  <a:tcPr/>
                </a:tc>
                <a:extLst>
                  <a:ext uri="{0D108BD9-81ED-4DB2-BD59-A6C34878D82A}">
                    <a16:rowId xmlns:a16="http://schemas.microsoft.com/office/drawing/2014/main" val="412520374"/>
                  </a:ext>
                </a:extLst>
              </a:tr>
            </a:tbl>
          </a:graphicData>
        </a:graphic>
      </p:graphicFrame>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28DC080-CB94-476C-B172-4E677D7D5F93}"/>
                  </a:ext>
                </a:extLst>
              </p:cNvPr>
              <p:cNvSpPr txBox="1"/>
              <p:nvPr/>
            </p:nvSpPr>
            <p:spPr>
              <a:xfrm>
                <a:off x="1311579" y="1792266"/>
                <a:ext cx="3034229" cy="646331"/>
              </a:xfrm>
              <a:prstGeom prst="rect">
                <a:avLst/>
              </a:prstGeom>
              <a:noFill/>
            </p:spPr>
            <p:txBody>
              <a:bodyPr wrap="none" rtlCol="0">
                <a:spAutoFit/>
              </a:bodyPr>
              <a:lstStyle/>
              <a:p>
                <a:r>
                  <a:rPr lang="en-IE" dirty="0">
                    <a:solidFill>
                      <a:schemeClr val="bg1"/>
                    </a:solidFill>
                  </a:rPr>
                  <a:t>Full Upstream Sample (</a:t>
                </a:r>
                <a14:m>
                  <m:oMath xmlns:m="http://schemas.openxmlformats.org/officeDocument/2006/math">
                    <m:sSub>
                      <m:sSubPr>
                        <m:ctrlPr>
                          <a:rPr lang="en-IE" i="1" smtClean="0">
                            <a:solidFill>
                              <a:schemeClr val="bg1"/>
                            </a:solidFill>
                            <a:latin typeface="Cambria Math" panose="02040503050406030204" pitchFamily="18" charset="0"/>
                          </a:rPr>
                        </m:ctrlPr>
                      </m:sSubPr>
                      <m:e>
                        <m:r>
                          <m:rPr>
                            <m:sty m:val="p"/>
                          </m:rPr>
                          <a:rPr lang="el-GR" i="1">
                            <a:solidFill>
                              <a:schemeClr val="bg1"/>
                            </a:solidFill>
                            <a:latin typeface="Cambria Math" panose="02040503050406030204" pitchFamily="18" charset="0"/>
                          </a:rPr>
                          <m:t>Σ</m:t>
                        </m:r>
                      </m:e>
                      <m:sub>
                        <m:r>
                          <a:rPr lang="en-IE" i="1">
                            <a:solidFill>
                              <a:schemeClr val="bg1"/>
                            </a:solidFill>
                            <a:latin typeface="Cambria Math" panose="02040503050406030204" pitchFamily="18" charset="0"/>
                          </a:rPr>
                          <m:t>1</m:t>
                        </m:r>
                      </m:sub>
                    </m:sSub>
                  </m:oMath>
                </a14:m>
                <a:r>
                  <a:rPr lang="en-IE" dirty="0">
                    <a:solidFill>
                      <a:schemeClr val="bg1"/>
                    </a:solidFill>
                  </a:rPr>
                  <a:t>)</a:t>
                </a:r>
              </a:p>
              <a:p>
                <a:endParaRPr lang="en-IE" dirty="0"/>
              </a:p>
            </p:txBody>
          </p:sp>
        </mc:Choice>
        <mc:Fallback xmlns="">
          <p:sp>
            <p:nvSpPr>
              <p:cNvPr id="9" name="TextBox 8">
                <a:extLst>
                  <a:ext uri="{FF2B5EF4-FFF2-40B4-BE49-F238E27FC236}">
                    <a16:creationId xmlns:a16="http://schemas.microsoft.com/office/drawing/2014/main" id="{528DC080-CB94-476C-B172-4E677D7D5F93}"/>
                  </a:ext>
                </a:extLst>
              </p:cNvPr>
              <p:cNvSpPr txBox="1">
                <a:spLocks noRot="1" noChangeAspect="1" noMove="1" noResize="1" noEditPoints="1" noAdjustHandles="1" noChangeArrowheads="1" noChangeShapeType="1" noTextEdit="1"/>
              </p:cNvSpPr>
              <p:nvPr/>
            </p:nvSpPr>
            <p:spPr>
              <a:xfrm>
                <a:off x="1311579" y="1792266"/>
                <a:ext cx="3034229" cy="646331"/>
              </a:xfrm>
              <a:prstGeom prst="rect">
                <a:avLst/>
              </a:prstGeom>
              <a:blipFill>
                <a:blip r:embed="rId2"/>
                <a:stretch>
                  <a:fillRect l="-1606" t="-4717" r="-803"/>
                </a:stretch>
              </a:blipFill>
            </p:spPr>
            <p:txBody>
              <a:bodyPr/>
              <a:lstStyle/>
              <a:p>
                <a:r>
                  <a:rPr lang="en-IE">
                    <a:noFill/>
                  </a:rPr>
                  <a:t> </a:t>
                </a:r>
              </a:p>
            </p:txBody>
          </p:sp>
        </mc:Fallback>
      </mc:AlternateContent>
      <p:graphicFrame>
        <p:nvGraphicFramePr>
          <p:cNvPr id="10" name="Table 7">
            <a:extLst>
              <a:ext uri="{FF2B5EF4-FFF2-40B4-BE49-F238E27FC236}">
                <a16:creationId xmlns:a16="http://schemas.microsoft.com/office/drawing/2014/main" id="{A302899D-7843-4D4E-9604-E0F5D206A2EA}"/>
              </a:ext>
            </a:extLst>
          </p:cNvPr>
          <p:cNvGraphicFramePr>
            <a:graphicFrameLocks noGrp="1"/>
          </p:cNvGraphicFramePr>
          <p:nvPr/>
        </p:nvGraphicFramePr>
        <p:xfrm>
          <a:off x="6549546" y="1792265"/>
          <a:ext cx="4807212" cy="1959960"/>
        </p:xfrm>
        <a:graphic>
          <a:graphicData uri="http://schemas.openxmlformats.org/drawingml/2006/table">
            <a:tbl>
              <a:tblPr firstRow="1" bandRow="1">
                <a:tableStyleId>{5C22544A-7EE6-4342-B048-85BDC9FD1C3A}</a:tableStyleId>
              </a:tblPr>
              <a:tblGrid>
                <a:gridCol w="1201803">
                  <a:extLst>
                    <a:ext uri="{9D8B030D-6E8A-4147-A177-3AD203B41FA5}">
                      <a16:colId xmlns:a16="http://schemas.microsoft.com/office/drawing/2014/main" val="3403898766"/>
                    </a:ext>
                  </a:extLst>
                </a:gridCol>
                <a:gridCol w="1201803">
                  <a:extLst>
                    <a:ext uri="{9D8B030D-6E8A-4147-A177-3AD203B41FA5}">
                      <a16:colId xmlns:a16="http://schemas.microsoft.com/office/drawing/2014/main" val="1563918622"/>
                    </a:ext>
                  </a:extLst>
                </a:gridCol>
                <a:gridCol w="1201803">
                  <a:extLst>
                    <a:ext uri="{9D8B030D-6E8A-4147-A177-3AD203B41FA5}">
                      <a16:colId xmlns:a16="http://schemas.microsoft.com/office/drawing/2014/main" val="61784149"/>
                    </a:ext>
                  </a:extLst>
                </a:gridCol>
                <a:gridCol w="1201803">
                  <a:extLst>
                    <a:ext uri="{9D8B030D-6E8A-4147-A177-3AD203B41FA5}">
                      <a16:colId xmlns:a16="http://schemas.microsoft.com/office/drawing/2014/main" val="2976074166"/>
                    </a:ext>
                  </a:extLst>
                </a:gridCol>
              </a:tblGrid>
              <a:tr h="391992">
                <a:tc>
                  <a:txBody>
                    <a:bodyPr/>
                    <a:lstStyle/>
                    <a:p>
                      <a:endParaRPr lang="en-IE" dirty="0"/>
                    </a:p>
                  </a:txBody>
                  <a:tcPr/>
                </a:tc>
                <a:tc>
                  <a:txBody>
                    <a:bodyPr/>
                    <a:lstStyle/>
                    <a:p>
                      <a:endParaRPr lang="en-IE"/>
                    </a:p>
                  </a:txBody>
                  <a:tcPr/>
                </a:tc>
                <a:tc>
                  <a:txBody>
                    <a:bodyPr/>
                    <a:lstStyle/>
                    <a:p>
                      <a:endParaRPr lang="en-IE" dirty="0"/>
                    </a:p>
                  </a:txBody>
                  <a:tcPr/>
                </a:tc>
                <a:tc>
                  <a:txBody>
                    <a:bodyPr/>
                    <a:lstStyle/>
                    <a:p>
                      <a:endParaRPr lang="en-IE" dirty="0"/>
                    </a:p>
                  </a:txBody>
                  <a:tcPr/>
                </a:tc>
                <a:extLst>
                  <a:ext uri="{0D108BD9-81ED-4DB2-BD59-A6C34878D82A}">
                    <a16:rowId xmlns:a16="http://schemas.microsoft.com/office/drawing/2014/main" val="22139936"/>
                  </a:ext>
                </a:extLst>
              </a:tr>
              <a:tr h="391992">
                <a:tc>
                  <a:txBody>
                    <a:bodyPr/>
                    <a:lstStyle/>
                    <a:p>
                      <a:r>
                        <a:rPr lang="en-IE" dirty="0"/>
                        <a:t>1518.43</a:t>
                      </a:r>
                    </a:p>
                  </a:txBody>
                  <a:tcPr/>
                </a:tc>
                <a:tc>
                  <a:txBody>
                    <a:bodyPr/>
                    <a:lstStyle/>
                    <a:p>
                      <a:r>
                        <a:rPr lang="en-IE" dirty="0"/>
                        <a:t>85.98</a:t>
                      </a:r>
                    </a:p>
                  </a:txBody>
                  <a:tcPr/>
                </a:tc>
                <a:tc>
                  <a:txBody>
                    <a:bodyPr/>
                    <a:lstStyle/>
                    <a:p>
                      <a:r>
                        <a:rPr lang="en-IE" dirty="0"/>
                        <a:t>90.92</a:t>
                      </a:r>
                    </a:p>
                  </a:txBody>
                  <a:tcPr/>
                </a:tc>
                <a:tc>
                  <a:txBody>
                    <a:bodyPr/>
                    <a:lstStyle/>
                    <a:p>
                      <a:r>
                        <a:rPr lang="en-IE" dirty="0"/>
                        <a:t>-604.66</a:t>
                      </a:r>
                    </a:p>
                  </a:txBody>
                  <a:tcPr/>
                </a:tc>
                <a:extLst>
                  <a:ext uri="{0D108BD9-81ED-4DB2-BD59-A6C34878D82A}">
                    <a16:rowId xmlns:a16="http://schemas.microsoft.com/office/drawing/2014/main" val="3035518228"/>
                  </a:ext>
                </a:extLst>
              </a:tr>
              <a:tr h="391992">
                <a:tc>
                  <a:txBody>
                    <a:bodyPr/>
                    <a:lstStyle/>
                    <a:p>
                      <a:r>
                        <a:rPr lang="en-IE" dirty="0"/>
                        <a:t>85.98</a:t>
                      </a:r>
                    </a:p>
                  </a:txBody>
                  <a:tcPr/>
                </a:tc>
                <a:tc>
                  <a:txBody>
                    <a:bodyPr/>
                    <a:lstStyle/>
                    <a:p>
                      <a:r>
                        <a:rPr lang="en-IE" dirty="0"/>
                        <a:t>1477.41</a:t>
                      </a:r>
                    </a:p>
                  </a:txBody>
                  <a:tcPr/>
                </a:tc>
                <a:tc>
                  <a:txBody>
                    <a:bodyPr/>
                    <a:lstStyle/>
                    <a:p>
                      <a:r>
                        <a:rPr lang="en-IE" dirty="0"/>
                        <a:t>518.44</a:t>
                      </a:r>
                    </a:p>
                  </a:txBody>
                  <a:tcPr/>
                </a:tc>
                <a:tc>
                  <a:txBody>
                    <a:bodyPr/>
                    <a:lstStyle/>
                    <a:p>
                      <a:r>
                        <a:rPr lang="en-IE" dirty="0"/>
                        <a:t>73.55</a:t>
                      </a:r>
                    </a:p>
                  </a:txBody>
                  <a:tcPr/>
                </a:tc>
                <a:extLst>
                  <a:ext uri="{0D108BD9-81ED-4DB2-BD59-A6C34878D82A}">
                    <a16:rowId xmlns:a16="http://schemas.microsoft.com/office/drawing/2014/main" val="1411444910"/>
                  </a:ext>
                </a:extLst>
              </a:tr>
              <a:tr h="391992">
                <a:tc>
                  <a:txBody>
                    <a:bodyPr/>
                    <a:lstStyle/>
                    <a:p>
                      <a:r>
                        <a:rPr lang="en-IE" dirty="0"/>
                        <a:t>90.92</a:t>
                      </a:r>
                    </a:p>
                  </a:txBody>
                  <a:tcPr/>
                </a:tc>
                <a:tc>
                  <a:txBody>
                    <a:bodyPr/>
                    <a:lstStyle/>
                    <a:p>
                      <a:r>
                        <a:rPr lang="en-IE" dirty="0"/>
                        <a:t>518.44</a:t>
                      </a:r>
                    </a:p>
                  </a:txBody>
                  <a:tcPr/>
                </a:tc>
                <a:tc>
                  <a:txBody>
                    <a:bodyPr/>
                    <a:lstStyle/>
                    <a:p>
                      <a:r>
                        <a:rPr lang="en-IE" dirty="0"/>
                        <a:t>711.03</a:t>
                      </a:r>
                    </a:p>
                  </a:txBody>
                  <a:tcPr/>
                </a:tc>
                <a:tc>
                  <a:txBody>
                    <a:bodyPr/>
                    <a:lstStyle/>
                    <a:p>
                      <a:r>
                        <a:rPr lang="en-IE" dirty="0"/>
                        <a:t>-59.26</a:t>
                      </a:r>
                    </a:p>
                  </a:txBody>
                  <a:tcPr/>
                </a:tc>
                <a:extLst>
                  <a:ext uri="{0D108BD9-81ED-4DB2-BD59-A6C34878D82A}">
                    <a16:rowId xmlns:a16="http://schemas.microsoft.com/office/drawing/2014/main" val="3593474800"/>
                  </a:ext>
                </a:extLst>
              </a:tr>
              <a:tr h="391992">
                <a:tc>
                  <a:txBody>
                    <a:bodyPr/>
                    <a:lstStyle/>
                    <a:p>
                      <a:r>
                        <a:rPr lang="en-IE" dirty="0"/>
                        <a:t>-604.66</a:t>
                      </a:r>
                    </a:p>
                  </a:txBody>
                  <a:tcPr/>
                </a:tc>
                <a:tc>
                  <a:txBody>
                    <a:bodyPr/>
                    <a:lstStyle/>
                    <a:p>
                      <a:r>
                        <a:rPr lang="en-IE" dirty="0"/>
                        <a:t>73.55</a:t>
                      </a:r>
                    </a:p>
                  </a:txBody>
                  <a:tcPr/>
                </a:tc>
                <a:tc>
                  <a:txBody>
                    <a:bodyPr/>
                    <a:lstStyle/>
                    <a:p>
                      <a:r>
                        <a:rPr lang="en-IE" dirty="0"/>
                        <a:t>-59.26</a:t>
                      </a:r>
                    </a:p>
                  </a:txBody>
                  <a:tcPr/>
                </a:tc>
                <a:tc>
                  <a:txBody>
                    <a:bodyPr/>
                    <a:lstStyle/>
                    <a:p>
                      <a:r>
                        <a:rPr lang="en-IE" dirty="0"/>
                        <a:t>639.62</a:t>
                      </a:r>
                    </a:p>
                  </a:txBody>
                  <a:tcPr/>
                </a:tc>
                <a:extLst>
                  <a:ext uri="{0D108BD9-81ED-4DB2-BD59-A6C34878D82A}">
                    <a16:rowId xmlns:a16="http://schemas.microsoft.com/office/drawing/2014/main" val="412520374"/>
                  </a:ext>
                </a:extLst>
              </a:tr>
            </a:tbl>
          </a:graphicData>
        </a:graphic>
      </p:graphicFrame>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DC7A461-7E2B-45A4-AC81-A8BAA229739E}"/>
                  </a:ext>
                </a:extLst>
              </p:cNvPr>
              <p:cNvSpPr txBox="1"/>
              <p:nvPr/>
            </p:nvSpPr>
            <p:spPr>
              <a:xfrm>
                <a:off x="6549546" y="1792266"/>
                <a:ext cx="4939686" cy="615553"/>
              </a:xfrm>
              <a:prstGeom prst="rect">
                <a:avLst/>
              </a:prstGeom>
              <a:noFill/>
            </p:spPr>
            <p:txBody>
              <a:bodyPr wrap="none" rtlCol="0">
                <a:spAutoFit/>
              </a:bodyPr>
              <a:lstStyle/>
              <a:p>
                <a:r>
                  <a:rPr lang="en-IE" sz="1600" dirty="0">
                    <a:solidFill>
                      <a:schemeClr val="bg1"/>
                    </a:solidFill>
                  </a:rPr>
                  <a:t>Upstream Sample that made it downstream(</a:t>
                </a:r>
                <a14:m>
                  <m:oMath xmlns:m="http://schemas.openxmlformats.org/officeDocument/2006/math">
                    <m:sSub>
                      <m:sSubPr>
                        <m:ctrlPr>
                          <a:rPr lang="en-IE" sz="1600" i="1" smtClean="0">
                            <a:solidFill>
                              <a:schemeClr val="bg1"/>
                            </a:solidFill>
                            <a:latin typeface="Cambria Math" panose="02040503050406030204" pitchFamily="18" charset="0"/>
                          </a:rPr>
                        </m:ctrlPr>
                      </m:sSubPr>
                      <m:e>
                        <m:r>
                          <m:rPr>
                            <m:sty m:val="p"/>
                          </m:rPr>
                          <a:rPr lang="el-GR" sz="1600" i="1">
                            <a:solidFill>
                              <a:schemeClr val="bg1"/>
                            </a:solidFill>
                            <a:latin typeface="Cambria Math" panose="02040503050406030204" pitchFamily="18" charset="0"/>
                          </a:rPr>
                          <m:t>Σ</m:t>
                        </m:r>
                      </m:e>
                      <m:sub>
                        <m:r>
                          <a:rPr lang="en-IE" sz="1600" b="0" i="1" smtClean="0">
                            <a:solidFill>
                              <a:schemeClr val="bg1"/>
                            </a:solidFill>
                            <a:latin typeface="Cambria Math" panose="02040503050406030204" pitchFamily="18" charset="0"/>
                          </a:rPr>
                          <m:t>2</m:t>
                        </m:r>
                      </m:sub>
                    </m:sSub>
                  </m:oMath>
                </a14:m>
                <a:r>
                  <a:rPr lang="en-IE" sz="1600" dirty="0">
                    <a:solidFill>
                      <a:schemeClr val="bg1"/>
                    </a:solidFill>
                  </a:rPr>
                  <a:t>)</a:t>
                </a:r>
              </a:p>
              <a:p>
                <a:endParaRPr lang="en-IE" dirty="0"/>
              </a:p>
            </p:txBody>
          </p:sp>
        </mc:Choice>
        <mc:Fallback xmlns="">
          <p:sp>
            <p:nvSpPr>
              <p:cNvPr id="11" name="TextBox 10">
                <a:extLst>
                  <a:ext uri="{FF2B5EF4-FFF2-40B4-BE49-F238E27FC236}">
                    <a16:creationId xmlns:a16="http://schemas.microsoft.com/office/drawing/2014/main" id="{BDC7A461-7E2B-45A4-AC81-A8BAA229739E}"/>
                  </a:ext>
                </a:extLst>
              </p:cNvPr>
              <p:cNvSpPr txBox="1">
                <a:spLocks noRot="1" noChangeAspect="1" noMove="1" noResize="1" noEditPoints="1" noAdjustHandles="1" noChangeArrowheads="1" noChangeShapeType="1" noTextEdit="1"/>
              </p:cNvSpPr>
              <p:nvPr/>
            </p:nvSpPr>
            <p:spPr>
              <a:xfrm>
                <a:off x="6549546" y="1792266"/>
                <a:ext cx="4939686" cy="615553"/>
              </a:xfrm>
              <a:prstGeom prst="rect">
                <a:avLst/>
              </a:prstGeom>
              <a:blipFill>
                <a:blip r:embed="rId3"/>
                <a:stretch>
                  <a:fillRect l="-617" t="-2970"/>
                </a:stretch>
              </a:blipFill>
            </p:spPr>
            <p:txBody>
              <a:bodyPr/>
              <a:lstStyle/>
              <a:p>
                <a:r>
                  <a:rPr lang="en-IE">
                    <a:noFill/>
                  </a:rPr>
                  <a:t> </a:t>
                </a:r>
              </a:p>
            </p:txBody>
          </p:sp>
        </mc:Fallback>
      </mc:AlternateContent>
      <p:graphicFrame>
        <p:nvGraphicFramePr>
          <p:cNvPr id="12" name="Table 7">
            <a:extLst>
              <a:ext uri="{FF2B5EF4-FFF2-40B4-BE49-F238E27FC236}">
                <a16:creationId xmlns:a16="http://schemas.microsoft.com/office/drawing/2014/main" id="{521F1F28-F205-413A-8DC8-012AE22061E0}"/>
              </a:ext>
            </a:extLst>
          </p:cNvPr>
          <p:cNvGraphicFramePr>
            <a:graphicFrameLocks noGrp="1"/>
          </p:cNvGraphicFramePr>
          <p:nvPr/>
        </p:nvGraphicFramePr>
        <p:xfrm>
          <a:off x="1311579" y="4285824"/>
          <a:ext cx="4807212" cy="2349270"/>
        </p:xfrm>
        <a:graphic>
          <a:graphicData uri="http://schemas.openxmlformats.org/drawingml/2006/table">
            <a:tbl>
              <a:tblPr firstRow="1" bandRow="1">
                <a:tableStyleId>{5C22544A-7EE6-4342-B048-85BDC9FD1C3A}</a:tableStyleId>
              </a:tblPr>
              <a:tblGrid>
                <a:gridCol w="1201803">
                  <a:extLst>
                    <a:ext uri="{9D8B030D-6E8A-4147-A177-3AD203B41FA5}">
                      <a16:colId xmlns:a16="http://schemas.microsoft.com/office/drawing/2014/main" val="3403898766"/>
                    </a:ext>
                  </a:extLst>
                </a:gridCol>
                <a:gridCol w="1201803">
                  <a:extLst>
                    <a:ext uri="{9D8B030D-6E8A-4147-A177-3AD203B41FA5}">
                      <a16:colId xmlns:a16="http://schemas.microsoft.com/office/drawing/2014/main" val="1563918622"/>
                    </a:ext>
                  </a:extLst>
                </a:gridCol>
                <a:gridCol w="1201803">
                  <a:extLst>
                    <a:ext uri="{9D8B030D-6E8A-4147-A177-3AD203B41FA5}">
                      <a16:colId xmlns:a16="http://schemas.microsoft.com/office/drawing/2014/main" val="61784149"/>
                    </a:ext>
                  </a:extLst>
                </a:gridCol>
                <a:gridCol w="1201803">
                  <a:extLst>
                    <a:ext uri="{9D8B030D-6E8A-4147-A177-3AD203B41FA5}">
                      <a16:colId xmlns:a16="http://schemas.microsoft.com/office/drawing/2014/main" val="2976074166"/>
                    </a:ext>
                  </a:extLst>
                </a:gridCol>
              </a:tblGrid>
              <a:tr h="469854">
                <a:tc>
                  <a:txBody>
                    <a:bodyPr/>
                    <a:lstStyle/>
                    <a:p>
                      <a:endParaRPr lang="en-IE" dirty="0"/>
                    </a:p>
                  </a:txBody>
                  <a:tcPr/>
                </a:tc>
                <a:tc>
                  <a:txBody>
                    <a:bodyPr/>
                    <a:lstStyle/>
                    <a:p>
                      <a:endParaRPr lang="en-IE"/>
                    </a:p>
                  </a:txBody>
                  <a:tcPr/>
                </a:tc>
                <a:tc>
                  <a:txBody>
                    <a:bodyPr/>
                    <a:lstStyle/>
                    <a:p>
                      <a:endParaRPr lang="en-IE" dirty="0"/>
                    </a:p>
                  </a:txBody>
                  <a:tcPr/>
                </a:tc>
                <a:tc>
                  <a:txBody>
                    <a:bodyPr/>
                    <a:lstStyle/>
                    <a:p>
                      <a:endParaRPr lang="en-IE"/>
                    </a:p>
                  </a:txBody>
                  <a:tcPr/>
                </a:tc>
                <a:extLst>
                  <a:ext uri="{0D108BD9-81ED-4DB2-BD59-A6C34878D82A}">
                    <a16:rowId xmlns:a16="http://schemas.microsoft.com/office/drawing/2014/main" val="22139936"/>
                  </a:ext>
                </a:extLst>
              </a:tr>
              <a:tr h="469854">
                <a:tc>
                  <a:txBody>
                    <a:bodyPr/>
                    <a:lstStyle/>
                    <a:p>
                      <a:r>
                        <a:rPr lang="en-IE" dirty="0"/>
                        <a:t>3712.64</a:t>
                      </a:r>
                    </a:p>
                  </a:txBody>
                  <a:tcPr/>
                </a:tc>
                <a:tc>
                  <a:txBody>
                    <a:bodyPr/>
                    <a:lstStyle/>
                    <a:p>
                      <a:r>
                        <a:rPr lang="en-IE" dirty="0"/>
                        <a:t>349.76</a:t>
                      </a:r>
                    </a:p>
                  </a:txBody>
                  <a:tcPr/>
                </a:tc>
                <a:tc>
                  <a:txBody>
                    <a:bodyPr/>
                    <a:lstStyle/>
                    <a:p>
                      <a:r>
                        <a:rPr lang="en-IE" dirty="0"/>
                        <a:t>-3.34</a:t>
                      </a:r>
                    </a:p>
                  </a:txBody>
                  <a:tcPr/>
                </a:tc>
                <a:tc>
                  <a:txBody>
                    <a:bodyPr/>
                    <a:lstStyle/>
                    <a:p>
                      <a:r>
                        <a:rPr lang="en-IE" dirty="0"/>
                        <a:t>-1102.37</a:t>
                      </a:r>
                    </a:p>
                  </a:txBody>
                  <a:tcPr/>
                </a:tc>
                <a:extLst>
                  <a:ext uri="{0D108BD9-81ED-4DB2-BD59-A6C34878D82A}">
                    <a16:rowId xmlns:a16="http://schemas.microsoft.com/office/drawing/2014/main" val="3035518228"/>
                  </a:ext>
                </a:extLst>
              </a:tr>
              <a:tr h="469854">
                <a:tc>
                  <a:txBody>
                    <a:bodyPr/>
                    <a:lstStyle/>
                    <a:p>
                      <a:r>
                        <a:rPr lang="en-IE" dirty="0"/>
                        <a:t>349.76</a:t>
                      </a:r>
                    </a:p>
                  </a:txBody>
                  <a:tcPr/>
                </a:tc>
                <a:tc>
                  <a:txBody>
                    <a:bodyPr/>
                    <a:lstStyle/>
                    <a:p>
                      <a:r>
                        <a:rPr lang="en-IE" dirty="0"/>
                        <a:t>4077.46</a:t>
                      </a:r>
                    </a:p>
                  </a:txBody>
                  <a:tcPr/>
                </a:tc>
                <a:tc>
                  <a:txBody>
                    <a:bodyPr/>
                    <a:lstStyle/>
                    <a:p>
                      <a:r>
                        <a:rPr lang="en-IE" dirty="0"/>
                        <a:t>947.56</a:t>
                      </a:r>
                    </a:p>
                  </a:txBody>
                  <a:tcPr/>
                </a:tc>
                <a:tc>
                  <a:txBody>
                    <a:bodyPr/>
                    <a:lstStyle/>
                    <a:p>
                      <a:r>
                        <a:rPr lang="en-IE" dirty="0"/>
                        <a:t>320.47</a:t>
                      </a:r>
                    </a:p>
                  </a:txBody>
                  <a:tcPr/>
                </a:tc>
                <a:extLst>
                  <a:ext uri="{0D108BD9-81ED-4DB2-BD59-A6C34878D82A}">
                    <a16:rowId xmlns:a16="http://schemas.microsoft.com/office/drawing/2014/main" val="1411444910"/>
                  </a:ext>
                </a:extLst>
              </a:tr>
              <a:tr h="469854">
                <a:tc>
                  <a:txBody>
                    <a:bodyPr/>
                    <a:lstStyle/>
                    <a:p>
                      <a:r>
                        <a:rPr lang="en-IE" dirty="0"/>
                        <a:t>-3.34</a:t>
                      </a:r>
                    </a:p>
                  </a:txBody>
                  <a:tcPr/>
                </a:tc>
                <a:tc>
                  <a:txBody>
                    <a:bodyPr/>
                    <a:lstStyle/>
                    <a:p>
                      <a:r>
                        <a:rPr lang="en-IE" dirty="0"/>
                        <a:t>947.56</a:t>
                      </a:r>
                    </a:p>
                  </a:txBody>
                  <a:tcPr/>
                </a:tc>
                <a:tc>
                  <a:txBody>
                    <a:bodyPr/>
                    <a:lstStyle/>
                    <a:p>
                      <a:r>
                        <a:rPr lang="en-IE" dirty="0"/>
                        <a:t>1035.08</a:t>
                      </a:r>
                    </a:p>
                  </a:txBody>
                  <a:tcPr/>
                </a:tc>
                <a:tc>
                  <a:txBody>
                    <a:bodyPr/>
                    <a:lstStyle/>
                    <a:p>
                      <a:r>
                        <a:rPr lang="en-IE" dirty="0"/>
                        <a:t>-63.73</a:t>
                      </a:r>
                    </a:p>
                  </a:txBody>
                  <a:tcPr/>
                </a:tc>
                <a:extLst>
                  <a:ext uri="{0D108BD9-81ED-4DB2-BD59-A6C34878D82A}">
                    <a16:rowId xmlns:a16="http://schemas.microsoft.com/office/drawing/2014/main" val="3593474800"/>
                  </a:ext>
                </a:extLst>
              </a:tr>
              <a:tr h="469854">
                <a:tc>
                  <a:txBody>
                    <a:bodyPr/>
                    <a:lstStyle/>
                    <a:p>
                      <a:r>
                        <a:rPr lang="en-IE" dirty="0"/>
                        <a:t>-1102.37</a:t>
                      </a:r>
                    </a:p>
                  </a:txBody>
                  <a:tcPr/>
                </a:tc>
                <a:tc>
                  <a:txBody>
                    <a:bodyPr/>
                    <a:lstStyle/>
                    <a:p>
                      <a:r>
                        <a:rPr lang="en-IE" dirty="0"/>
                        <a:t>320.47</a:t>
                      </a:r>
                    </a:p>
                  </a:txBody>
                  <a:tcPr/>
                </a:tc>
                <a:tc>
                  <a:txBody>
                    <a:bodyPr/>
                    <a:lstStyle/>
                    <a:p>
                      <a:r>
                        <a:rPr lang="en-IE" dirty="0"/>
                        <a:t>-63.73</a:t>
                      </a:r>
                    </a:p>
                  </a:txBody>
                  <a:tcPr/>
                </a:tc>
                <a:tc>
                  <a:txBody>
                    <a:bodyPr/>
                    <a:lstStyle/>
                    <a:p>
                      <a:r>
                        <a:rPr lang="en-IE" dirty="0"/>
                        <a:t>1006.53</a:t>
                      </a:r>
                    </a:p>
                  </a:txBody>
                  <a:tcPr/>
                </a:tc>
                <a:extLst>
                  <a:ext uri="{0D108BD9-81ED-4DB2-BD59-A6C34878D82A}">
                    <a16:rowId xmlns:a16="http://schemas.microsoft.com/office/drawing/2014/main" val="412520374"/>
                  </a:ext>
                </a:extLst>
              </a:tr>
            </a:tbl>
          </a:graphicData>
        </a:graphic>
      </p:graphicFrame>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371E5D6-C4AE-4080-8190-659129F2E2B2}"/>
                  </a:ext>
                </a:extLst>
              </p:cNvPr>
              <p:cNvSpPr txBox="1"/>
              <p:nvPr/>
            </p:nvSpPr>
            <p:spPr>
              <a:xfrm>
                <a:off x="1311579" y="4343116"/>
                <a:ext cx="3445110" cy="646331"/>
              </a:xfrm>
              <a:prstGeom prst="rect">
                <a:avLst/>
              </a:prstGeom>
              <a:noFill/>
            </p:spPr>
            <p:txBody>
              <a:bodyPr wrap="none" rtlCol="0">
                <a:spAutoFit/>
              </a:bodyPr>
              <a:lstStyle/>
              <a:p>
                <a:r>
                  <a:rPr lang="en-IE" dirty="0">
                    <a:solidFill>
                      <a:schemeClr val="bg1"/>
                    </a:solidFill>
                  </a:rPr>
                  <a:t>Full Downstream Sample (</a:t>
                </a:r>
                <a14:m>
                  <m:oMath xmlns:m="http://schemas.openxmlformats.org/officeDocument/2006/math">
                    <m:sSub>
                      <m:sSubPr>
                        <m:ctrlPr>
                          <a:rPr lang="en-IE" i="1" smtClean="0">
                            <a:solidFill>
                              <a:schemeClr val="bg1"/>
                            </a:solidFill>
                            <a:latin typeface="Cambria Math" panose="02040503050406030204" pitchFamily="18" charset="0"/>
                          </a:rPr>
                        </m:ctrlPr>
                      </m:sSubPr>
                      <m:e>
                        <m:r>
                          <m:rPr>
                            <m:sty m:val="p"/>
                          </m:rPr>
                          <a:rPr lang="el-GR" i="1">
                            <a:solidFill>
                              <a:schemeClr val="bg1"/>
                            </a:solidFill>
                            <a:latin typeface="Cambria Math" panose="02040503050406030204" pitchFamily="18" charset="0"/>
                          </a:rPr>
                          <m:t>Σ</m:t>
                        </m:r>
                      </m:e>
                      <m:sub>
                        <m:r>
                          <a:rPr lang="en-IE" b="0" i="1" smtClean="0">
                            <a:solidFill>
                              <a:schemeClr val="bg1"/>
                            </a:solidFill>
                            <a:latin typeface="Cambria Math" panose="02040503050406030204" pitchFamily="18" charset="0"/>
                          </a:rPr>
                          <m:t>3</m:t>
                        </m:r>
                      </m:sub>
                    </m:sSub>
                  </m:oMath>
                </a14:m>
                <a:r>
                  <a:rPr lang="en-IE" dirty="0">
                    <a:solidFill>
                      <a:schemeClr val="bg1"/>
                    </a:solidFill>
                  </a:rPr>
                  <a:t>)</a:t>
                </a:r>
              </a:p>
              <a:p>
                <a:endParaRPr lang="en-IE" dirty="0"/>
              </a:p>
            </p:txBody>
          </p:sp>
        </mc:Choice>
        <mc:Fallback xmlns="">
          <p:sp>
            <p:nvSpPr>
              <p:cNvPr id="13" name="TextBox 12">
                <a:extLst>
                  <a:ext uri="{FF2B5EF4-FFF2-40B4-BE49-F238E27FC236}">
                    <a16:creationId xmlns:a16="http://schemas.microsoft.com/office/drawing/2014/main" id="{7371E5D6-C4AE-4080-8190-659129F2E2B2}"/>
                  </a:ext>
                </a:extLst>
              </p:cNvPr>
              <p:cNvSpPr txBox="1">
                <a:spLocks noRot="1" noChangeAspect="1" noMove="1" noResize="1" noEditPoints="1" noAdjustHandles="1" noChangeArrowheads="1" noChangeShapeType="1" noTextEdit="1"/>
              </p:cNvSpPr>
              <p:nvPr/>
            </p:nvSpPr>
            <p:spPr>
              <a:xfrm>
                <a:off x="1311579" y="4343116"/>
                <a:ext cx="3445110" cy="646331"/>
              </a:xfrm>
              <a:prstGeom prst="rect">
                <a:avLst/>
              </a:prstGeom>
              <a:blipFill>
                <a:blip r:embed="rId4"/>
                <a:stretch>
                  <a:fillRect l="-1416" t="-4717"/>
                </a:stretch>
              </a:blipFill>
            </p:spPr>
            <p:txBody>
              <a:bodyPr/>
              <a:lstStyle/>
              <a:p>
                <a:r>
                  <a:rPr lang="en-IE">
                    <a:noFill/>
                  </a:rPr>
                  <a:t> </a:t>
                </a:r>
              </a:p>
            </p:txBody>
          </p:sp>
        </mc:Fallback>
      </mc:AlternateContent>
      <p:graphicFrame>
        <p:nvGraphicFramePr>
          <p:cNvPr id="14" name="Table 7">
            <a:extLst>
              <a:ext uri="{FF2B5EF4-FFF2-40B4-BE49-F238E27FC236}">
                <a16:creationId xmlns:a16="http://schemas.microsoft.com/office/drawing/2014/main" id="{2FD54750-6E5C-401B-8E4F-9694AC7DAC00}"/>
              </a:ext>
            </a:extLst>
          </p:cNvPr>
          <p:cNvGraphicFramePr>
            <a:graphicFrameLocks noGrp="1"/>
          </p:cNvGraphicFramePr>
          <p:nvPr/>
        </p:nvGraphicFramePr>
        <p:xfrm>
          <a:off x="6549546" y="4289527"/>
          <a:ext cx="4807212" cy="2349270"/>
        </p:xfrm>
        <a:graphic>
          <a:graphicData uri="http://schemas.openxmlformats.org/drawingml/2006/table">
            <a:tbl>
              <a:tblPr firstRow="1" bandRow="1">
                <a:tableStyleId>{5C22544A-7EE6-4342-B048-85BDC9FD1C3A}</a:tableStyleId>
              </a:tblPr>
              <a:tblGrid>
                <a:gridCol w="1201803">
                  <a:extLst>
                    <a:ext uri="{9D8B030D-6E8A-4147-A177-3AD203B41FA5}">
                      <a16:colId xmlns:a16="http://schemas.microsoft.com/office/drawing/2014/main" val="3403898766"/>
                    </a:ext>
                  </a:extLst>
                </a:gridCol>
                <a:gridCol w="1201803">
                  <a:extLst>
                    <a:ext uri="{9D8B030D-6E8A-4147-A177-3AD203B41FA5}">
                      <a16:colId xmlns:a16="http://schemas.microsoft.com/office/drawing/2014/main" val="1563918622"/>
                    </a:ext>
                  </a:extLst>
                </a:gridCol>
                <a:gridCol w="1201803">
                  <a:extLst>
                    <a:ext uri="{9D8B030D-6E8A-4147-A177-3AD203B41FA5}">
                      <a16:colId xmlns:a16="http://schemas.microsoft.com/office/drawing/2014/main" val="61784149"/>
                    </a:ext>
                  </a:extLst>
                </a:gridCol>
                <a:gridCol w="1201803">
                  <a:extLst>
                    <a:ext uri="{9D8B030D-6E8A-4147-A177-3AD203B41FA5}">
                      <a16:colId xmlns:a16="http://schemas.microsoft.com/office/drawing/2014/main" val="2976074166"/>
                    </a:ext>
                  </a:extLst>
                </a:gridCol>
              </a:tblGrid>
              <a:tr h="469854">
                <a:tc>
                  <a:txBody>
                    <a:bodyPr/>
                    <a:lstStyle/>
                    <a:p>
                      <a:endParaRPr lang="en-IE" dirty="0"/>
                    </a:p>
                  </a:txBody>
                  <a:tcPr/>
                </a:tc>
                <a:tc>
                  <a:txBody>
                    <a:bodyPr/>
                    <a:lstStyle/>
                    <a:p>
                      <a:endParaRPr lang="en-IE"/>
                    </a:p>
                  </a:txBody>
                  <a:tcPr/>
                </a:tc>
                <a:tc>
                  <a:txBody>
                    <a:bodyPr/>
                    <a:lstStyle/>
                    <a:p>
                      <a:endParaRPr lang="en-IE" dirty="0"/>
                    </a:p>
                  </a:txBody>
                  <a:tcPr/>
                </a:tc>
                <a:tc>
                  <a:txBody>
                    <a:bodyPr/>
                    <a:lstStyle/>
                    <a:p>
                      <a:endParaRPr lang="en-IE"/>
                    </a:p>
                  </a:txBody>
                  <a:tcPr/>
                </a:tc>
                <a:extLst>
                  <a:ext uri="{0D108BD9-81ED-4DB2-BD59-A6C34878D82A}">
                    <a16:rowId xmlns:a16="http://schemas.microsoft.com/office/drawing/2014/main" val="22139936"/>
                  </a:ext>
                </a:extLst>
              </a:tr>
              <a:tr h="469854">
                <a:tc>
                  <a:txBody>
                    <a:bodyPr/>
                    <a:lstStyle/>
                    <a:p>
                      <a:r>
                        <a:rPr lang="en-IE" dirty="0"/>
                        <a:t>2320.42</a:t>
                      </a:r>
                    </a:p>
                  </a:txBody>
                  <a:tcPr/>
                </a:tc>
                <a:tc>
                  <a:txBody>
                    <a:bodyPr/>
                    <a:lstStyle/>
                    <a:p>
                      <a:r>
                        <a:rPr lang="en-IE" dirty="0"/>
                        <a:t>182.39</a:t>
                      </a:r>
                    </a:p>
                  </a:txBody>
                  <a:tcPr/>
                </a:tc>
                <a:tc>
                  <a:txBody>
                    <a:bodyPr/>
                    <a:lstStyle/>
                    <a:p>
                      <a:r>
                        <a:rPr lang="en-IE" dirty="0"/>
                        <a:t>56.46</a:t>
                      </a:r>
                    </a:p>
                  </a:txBody>
                  <a:tcPr/>
                </a:tc>
                <a:tc>
                  <a:txBody>
                    <a:bodyPr/>
                    <a:lstStyle/>
                    <a:p>
                      <a:r>
                        <a:rPr lang="en-IE" dirty="0"/>
                        <a:t>-786.58</a:t>
                      </a:r>
                    </a:p>
                  </a:txBody>
                  <a:tcPr/>
                </a:tc>
                <a:extLst>
                  <a:ext uri="{0D108BD9-81ED-4DB2-BD59-A6C34878D82A}">
                    <a16:rowId xmlns:a16="http://schemas.microsoft.com/office/drawing/2014/main" val="3035518228"/>
                  </a:ext>
                </a:extLst>
              </a:tr>
              <a:tr h="469854">
                <a:tc>
                  <a:txBody>
                    <a:bodyPr/>
                    <a:lstStyle/>
                    <a:p>
                      <a:r>
                        <a:rPr lang="en-IE" dirty="0"/>
                        <a:t>182.39</a:t>
                      </a:r>
                    </a:p>
                  </a:txBody>
                  <a:tcPr/>
                </a:tc>
                <a:tc>
                  <a:txBody>
                    <a:bodyPr/>
                    <a:lstStyle/>
                    <a:p>
                      <a:r>
                        <a:rPr lang="en-IE" dirty="0"/>
                        <a:t>2427.71</a:t>
                      </a:r>
                    </a:p>
                  </a:txBody>
                  <a:tcPr/>
                </a:tc>
                <a:tc>
                  <a:txBody>
                    <a:bodyPr/>
                    <a:lstStyle/>
                    <a:p>
                      <a:r>
                        <a:rPr lang="en-IE" dirty="0"/>
                        <a:t>675.28</a:t>
                      </a:r>
                    </a:p>
                  </a:txBody>
                  <a:tcPr/>
                </a:tc>
                <a:tc>
                  <a:txBody>
                    <a:bodyPr/>
                    <a:lstStyle/>
                    <a:p>
                      <a:r>
                        <a:rPr lang="en-IE" dirty="0"/>
                        <a:t>163.80</a:t>
                      </a:r>
                    </a:p>
                  </a:txBody>
                  <a:tcPr/>
                </a:tc>
                <a:extLst>
                  <a:ext uri="{0D108BD9-81ED-4DB2-BD59-A6C34878D82A}">
                    <a16:rowId xmlns:a16="http://schemas.microsoft.com/office/drawing/2014/main" val="1411444910"/>
                  </a:ext>
                </a:extLst>
              </a:tr>
              <a:tr h="469854">
                <a:tc>
                  <a:txBody>
                    <a:bodyPr/>
                    <a:lstStyle/>
                    <a:p>
                      <a:r>
                        <a:rPr lang="en-IE" dirty="0"/>
                        <a:t>56.46</a:t>
                      </a:r>
                    </a:p>
                  </a:txBody>
                  <a:tcPr/>
                </a:tc>
                <a:tc>
                  <a:txBody>
                    <a:bodyPr/>
                    <a:lstStyle/>
                    <a:p>
                      <a:r>
                        <a:rPr lang="en-IE" dirty="0"/>
                        <a:t>675.28</a:t>
                      </a:r>
                    </a:p>
                  </a:txBody>
                  <a:tcPr/>
                </a:tc>
                <a:tc>
                  <a:txBody>
                    <a:bodyPr/>
                    <a:lstStyle/>
                    <a:p>
                      <a:r>
                        <a:rPr lang="en-IE" dirty="0"/>
                        <a:t>829.47</a:t>
                      </a:r>
                    </a:p>
                  </a:txBody>
                  <a:tcPr/>
                </a:tc>
                <a:tc>
                  <a:txBody>
                    <a:bodyPr/>
                    <a:lstStyle/>
                    <a:p>
                      <a:r>
                        <a:rPr lang="en-IE" dirty="0"/>
                        <a:t>-60.90</a:t>
                      </a:r>
                    </a:p>
                  </a:txBody>
                  <a:tcPr/>
                </a:tc>
                <a:extLst>
                  <a:ext uri="{0D108BD9-81ED-4DB2-BD59-A6C34878D82A}">
                    <a16:rowId xmlns:a16="http://schemas.microsoft.com/office/drawing/2014/main" val="3593474800"/>
                  </a:ext>
                </a:extLst>
              </a:tr>
              <a:tr h="469854">
                <a:tc>
                  <a:txBody>
                    <a:bodyPr/>
                    <a:lstStyle/>
                    <a:p>
                      <a:r>
                        <a:rPr lang="en-IE" dirty="0"/>
                        <a:t>-786.58</a:t>
                      </a:r>
                    </a:p>
                  </a:txBody>
                  <a:tcPr/>
                </a:tc>
                <a:tc>
                  <a:txBody>
                    <a:bodyPr/>
                    <a:lstStyle/>
                    <a:p>
                      <a:r>
                        <a:rPr lang="en-IE" dirty="0"/>
                        <a:t>163.80</a:t>
                      </a:r>
                    </a:p>
                  </a:txBody>
                  <a:tcPr/>
                </a:tc>
                <a:tc>
                  <a:txBody>
                    <a:bodyPr/>
                    <a:lstStyle/>
                    <a:p>
                      <a:r>
                        <a:rPr lang="en-IE" dirty="0"/>
                        <a:t>-60.90</a:t>
                      </a:r>
                    </a:p>
                  </a:txBody>
                  <a:tcPr/>
                </a:tc>
                <a:tc>
                  <a:txBody>
                    <a:bodyPr/>
                    <a:lstStyle/>
                    <a:p>
                      <a:r>
                        <a:rPr lang="en-IE" dirty="0"/>
                        <a:t>773.72</a:t>
                      </a:r>
                    </a:p>
                  </a:txBody>
                  <a:tcPr/>
                </a:tc>
                <a:extLst>
                  <a:ext uri="{0D108BD9-81ED-4DB2-BD59-A6C34878D82A}">
                    <a16:rowId xmlns:a16="http://schemas.microsoft.com/office/drawing/2014/main" val="412520374"/>
                  </a:ext>
                </a:extLst>
              </a:tr>
            </a:tbl>
          </a:graphicData>
        </a:graphic>
      </p:graphicFrame>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957D03F1-86A2-4FEC-94F3-E7756F9C5D60}"/>
                  </a:ext>
                </a:extLst>
              </p:cNvPr>
              <p:cNvSpPr txBox="1"/>
              <p:nvPr/>
            </p:nvSpPr>
            <p:spPr>
              <a:xfrm>
                <a:off x="6549546" y="4285825"/>
                <a:ext cx="5003229" cy="760914"/>
              </a:xfrm>
              <a:prstGeom prst="rect">
                <a:avLst/>
              </a:prstGeom>
              <a:noFill/>
            </p:spPr>
            <p:txBody>
              <a:bodyPr wrap="none" rtlCol="0">
                <a:spAutoFit/>
              </a:bodyPr>
              <a:lstStyle/>
              <a:p>
                <a:r>
                  <a:rPr lang="en-IE" sz="1600" dirty="0">
                    <a:solidFill>
                      <a:schemeClr val="bg1"/>
                    </a:solidFill>
                  </a:rPr>
                  <a:t>Recombined Upstream Sample (</a:t>
                </a:r>
                <a14:m>
                  <m:oMath xmlns:m="http://schemas.openxmlformats.org/officeDocument/2006/math">
                    <m:sSub>
                      <m:sSubPr>
                        <m:ctrlPr>
                          <a:rPr lang="en-IE" sz="1600" i="1" smtClean="0">
                            <a:solidFill>
                              <a:schemeClr val="bg1"/>
                            </a:solidFill>
                            <a:latin typeface="Cambria Math" panose="02040503050406030204" pitchFamily="18" charset="0"/>
                          </a:rPr>
                        </m:ctrlPr>
                      </m:sSubPr>
                      <m:e>
                        <m:r>
                          <m:rPr>
                            <m:sty m:val="p"/>
                          </m:rPr>
                          <a:rPr lang="el-GR" sz="1600" i="1">
                            <a:solidFill>
                              <a:schemeClr val="bg1"/>
                            </a:solidFill>
                            <a:latin typeface="Cambria Math" panose="02040503050406030204" pitchFamily="18" charset="0"/>
                          </a:rPr>
                          <m:t>Σ</m:t>
                        </m:r>
                      </m:e>
                      <m:sub>
                        <m:r>
                          <a:rPr lang="en-IE" sz="1600" i="1">
                            <a:solidFill>
                              <a:schemeClr val="bg1"/>
                            </a:solidFill>
                            <a:latin typeface="Cambria Math" panose="02040503050406030204" pitchFamily="18" charset="0"/>
                          </a:rPr>
                          <m:t>2</m:t>
                        </m:r>
                      </m:sub>
                    </m:sSub>
                    <m:d>
                      <m:dPr>
                        <m:ctrlPr>
                          <a:rPr lang="en-IE" sz="1600" i="1">
                            <a:solidFill>
                              <a:schemeClr val="bg1"/>
                            </a:solidFill>
                            <a:latin typeface="Cambria Math" panose="02040503050406030204" pitchFamily="18" charset="0"/>
                          </a:rPr>
                        </m:ctrlPr>
                      </m:dPr>
                      <m:e>
                        <m:f>
                          <m:fPr>
                            <m:ctrlPr>
                              <a:rPr lang="en-IE" sz="1600" i="1">
                                <a:solidFill>
                                  <a:schemeClr val="bg1"/>
                                </a:solidFill>
                                <a:latin typeface="Cambria Math" panose="02040503050406030204" pitchFamily="18" charset="0"/>
                              </a:rPr>
                            </m:ctrlPr>
                          </m:fPr>
                          <m:num>
                            <m:sSub>
                              <m:sSubPr>
                                <m:ctrlPr>
                                  <a:rPr lang="en-IE" sz="1600" i="1">
                                    <a:solidFill>
                                      <a:schemeClr val="bg1"/>
                                    </a:solidFill>
                                    <a:latin typeface="Cambria Math" panose="02040503050406030204" pitchFamily="18" charset="0"/>
                                  </a:rPr>
                                </m:ctrlPr>
                              </m:sSubPr>
                              <m:e>
                                <m:r>
                                  <a:rPr lang="en-IE" sz="1600" i="1">
                                    <a:solidFill>
                                      <a:schemeClr val="bg1"/>
                                    </a:solidFill>
                                    <a:latin typeface="Cambria Math" panose="02040503050406030204" pitchFamily="18" charset="0"/>
                                  </a:rPr>
                                  <m:t>𝑁</m:t>
                                </m:r>
                              </m:e>
                              <m:sub>
                                <m:r>
                                  <a:rPr lang="en-IE" sz="1600" i="1">
                                    <a:solidFill>
                                      <a:schemeClr val="bg1"/>
                                    </a:solidFill>
                                    <a:latin typeface="Cambria Math" panose="02040503050406030204" pitchFamily="18" charset="0"/>
                                  </a:rPr>
                                  <m:t>2</m:t>
                                </m:r>
                              </m:sub>
                            </m:sSub>
                          </m:num>
                          <m:den>
                            <m:sSub>
                              <m:sSubPr>
                                <m:ctrlPr>
                                  <a:rPr lang="en-IE" sz="1600" i="1">
                                    <a:solidFill>
                                      <a:schemeClr val="bg1"/>
                                    </a:solidFill>
                                    <a:latin typeface="Cambria Math" panose="02040503050406030204" pitchFamily="18" charset="0"/>
                                  </a:rPr>
                                </m:ctrlPr>
                              </m:sSubPr>
                              <m:e>
                                <m:r>
                                  <a:rPr lang="en-IE" sz="1600" i="1">
                                    <a:solidFill>
                                      <a:schemeClr val="bg1"/>
                                    </a:solidFill>
                                    <a:latin typeface="Cambria Math" panose="02040503050406030204" pitchFamily="18" charset="0"/>
                                  </a:rPr>
                                  <m:t>𝑁</m:t>
                                </m:r>
                              </m:e>
                              <m:sub>
                                <m:r>
                                  <a:rPr lang="en-IE" sz="1600" b="0" i="1" smtClean="0">
                                    <a:solidFill>
                                      <a:schemeClr val="bg1"/>
                                    </a:solidFill>
                                    <a:latin typeface="Cambria Math" panose="02040503050406030204" pitchFamily="18" charset="0"/>
                                  </a:rPr>
                                  <m:t>1</m:t>
                                </m:r>
                              </m:sub>
                            </m:sSub>
                          </m:den>
                        </m:f>
                      </m:e>
                    </m:d>
                    <m:r>
                      <a:rPr lang="en-IE" sz="1600" i="1">
                        <a:solidFill>
                          <a:schemeClr val="bg1"/>
                        </a:solidFill>
                        <a:latin typeface="Cambria Math" panose="02040503050406030204" pitchFamily="18" charset="0"/>
                      </a:rPr>
                      <m:t>+</m:t>
                    </m:r>
                    <m:sSub>
                      <m:sSubPr>
                        <m:ctrlPr>
                          <a:rPr lang="en-IE" sz="1600" i="1">
                            <a:solidFill>
                              <a:schemeClr val="bg1"/>
                            </a:solidFill>
                            <a:latin typeface="Cambria Math" panose="02040503050406030204" pitchFamily="18" charset="0"/>
                          </a:rPr>
                        </m:ctrlPr>
                      </m:sSubPr>
                      <m:e>
                        <m:r>
                          <m:rPr>
                            <m:sty m:val="p"/>
                          </m:rPr>
                          <a:rPr lang="el-GR" sz="1600" i="1">
                            <a:solidFill>
                              <a:schemeClr val="bg1"/>
                            </a:solidFill>
                            <a:latin typeface="Cambria Math" panose="02040503050406030204" pitchFamily="18" charset="0"/>
                          </a:rPr>
                          <m:t>Σ</m:t>
                        </m:r>
                      </m:e>
                      <m:sub>
                        <m:r>
                          <a:rPr lang="en-IE" sz="1600" i="1">
                            <a:solidFill>
                              <a:schemeClr val="bg1"/>
                            </a:solidFill>
                            <a:latin typeface="Cambria Math" panose="02040503050406030204" pitchFamily="18" charset="0"/>
                          </a:rPr>
                          <m:t>3</m:t>
                        </m:r>
                      </m:sub>
                    </m:sSub>
                    <m:d>
                      <m:dPr>
                        <m:ctrlPr>
                          <a:rPr lang="en-IE" sz="1600" i="1">
                            <a:solidFill>
                              <a:schemeClr val="bg1"/>
                            </a:solidFill>
                            <a:latin typeface="Cambria Math" panose="02040503050406030204" pitchFamily="18" charset="0"/>
                          </a:rPr>
                        </m:ctrlPr>
                      </m:dPr>
                      <m:e>
                        <m:f>
                          <m:fPr>
                            <m:ctrlPr>
                              <a:rPr lang="en-IE" sz="1600" i="1">
                                <a:solidFill>
                                  <a:schemeClr val="bg1"/>
                                </a:solidFill>
                                <a:latin typeface="Cambria Math" panose="02040503050406030204" pitchFamily="18" charset="0"/>
                              </a:rPr>
                            </m:ctrlPr>
                          </m:fPr>
                          <m:num>
                            <m:sSub>
                              <m:sSubPr>
                                <m:ctrlPr>
                                  <a:rPr lang="en-IE" sz="1600" i="1">
                                    <a:solidFill>
                                      <a:schemeClr val="bg1"/>
                                    </a:solidFill>
                                    <a:latin typeface="Cambria Math" panose="02040503050406030204" pitchFamily="18" charset="0"/>
                                  </a:rPr>
                                </m:ctrlPr>
                              </m:sSubPr>
                              <m:e>
                                <m:r>
                                  <a:rPr lang="en-IE" sz="1600" i="1">
                                    <a:solidFill>
                                      <a:schemeClr val="bg1"/>
                                    </a:solidFill>
                                    <a:latin typeface="Cambria Math" panose="02040503050406030204" pitchFamily="18" charset="0"/>
                                  </a:rPr>
                                  <m:t>𝑁</m:t>
                                </m:r>
                              </m:e>
                              <m:sub>
                                <m:r>
                                  <a:rPr lang="en-IE" sz="1600" i="1">
                                    <a:solidFill>
                                      <a:schemeClr val="bg1"/>
                                    </a:solidFill>
                                    <a:latin typeface="Cambria Math" panose="02040503050406030204" pitchFamily="18" charset="0"/>
                                  </a:rPr>
                                  <m:t>3</m:t>
                                </m:r>
                              </m:sub>
                            </m:sSub>
                          </m:num>
                          <m:den>
                            <m:sSub>
                              <m:sSubPr>
                                <m:ctrlPr>
                                  <a:rPr lang="en-IE" sz="1600" i="1">
                                    <a:solidFill>
                                      <a:schemeClr val="bg1"/>
                                    </a:solidFill>
                                    <a:latin typeface="Cambria Math" panose="02040503050406030204" pitchFamily="18" charset="0"/>
                                  </a:rPr>
                                </m:ctrlPr>
                              </m:sSubPr>
                              <m:e>
                                <m:r>
                                  <a:rPr lang="en-IE" sz="1600" i="1">
                                    <a:solidFill>
                                      <a:schemeClr val="bg1"/>
                                    </a:solidFill>
                                    <a:latin typeface="Cambria Math" panose="02040503050406030204" pitchFamily="18" charset="0"/>
                                  </a:rPr>
                                  <m:t>𝑁</m:t>
                                </m:r>
                              </m:e>
                              <m:sub>
                                <m:r>
                                  <a:rPr lang="en-IE" sz="1600" b="0" i="1" smtClean="0">
                                    <a:solidFill>
                                      <a:schemeClr val="bg1"/>
                                    </a:solidFill>
                                    <a:latin typeface="Cambria Math" panose="02040503050406030204" pitchFamily="18" charset="0"/>
                                  </a:rPr>
                                  <m:t>1</m:t>
                                </m:r>
                              </m:sub>
                            </m:sSub>
                          </m:den>
                        </m:f>
                      </m:e>
                    </m:d>
                  </m:oMath>
                </a14:m>
                <a:r>
                  <a:rPr lang="en-IE" sz="1600" dirty="0">
                    <a:solidFill>
                      <a:schemeClr val="bg1"/>
                    </a:solidFill>
                  </a:rPr>
                  <a:t>)</a:t>
                </a:r>
              </a:p>
              <a:p>
                <a:endParaRPr lang="en-IE" dirty="0"/>
              </a:p>
            </p:txBody>
          </p:sp>
        </mc:Choice>
        <mc:Fallback xmlns="">
          <p:sp>
            <p:nvSpPr>
              <p:cNvPr id="15" name="TextBox 14">
                <a:extLst>
                  <a:ext uri="{FF2B5EF4-FFF2-40B4-BE49-F238E27FC236}">
                    <a16:creationId xmlns:a16="http://schemas.microsoft.com/office/drawing/2014/main" id="{957D03F1-86A2-4FEC-94F3-E7756F9C5D60}"/>
                  </a:ext>
                </a:extLst>
              </p:cNvPr>
              <p:cNvSpPr txBox="1">
                <a:spLocks noRot="1" noChangeAspect="1" noMove="1" noResize="1" noEditPoints="1" noAdjustHandles="1" noChangeArrowheads="1" noChangeShapeType="1" noTextEdit="1"/>
              </p:cNvSpPr>
              <p:nvPr/>
            </p:nvSpPr>
            <p:spPr>
              <a:xfrm>
                <a:off x="6549546" y="4285825"/>
                <a:ext cx="5003229" cy="760914"/>
              </a:xfrm>
              <a:prstGeom prst="rect">
                <a:avLst/>
              </a:prstGeom>
              <a:blipFill>
                <a:blip r:embed="rId5"/>
                <a:stretch>
                  <a:fillRect l="-609"/>
                </a:stretch>
              </a:blipFill>
            </p:spPr>
            <p:txBody>
              <a:bodyPr/>
              <a:lstStyle/>
              <a:p>
                <a:r>
                  <a:rPr lang="en-IE">
                    <a:noFill/>
                  </a:rPr>
                  <a:t> </a:t>
                </a:r>
              </a:p>
            </p:txBody>
          </p:sp>
        </mc:Fallback>
      </mc:AlternateContent>
      <p:sp>
        <p:nvSpPr>
          <p:cNvPr id="3" name="Rectangle 2">
            <a:extLst>
              <a:ext uri="{FF2B5EF4-FFF2-40B4-BE49-F238E27FC236}">
                <a16:creationId xmlns:a16="http://schemas.microsoft.com/office/drawing/2014/main" id="{AAA25957-81DB-4738-BE99-0ABFBA6C5E02}"/>
              </a:ext>
            </a:extLst>
          </p:cNvPr>
          <p:cNvSpPr/>
          <p:nvPr/>
        </p:nvSpPr>
        <p:spPr>
          <a:xfrm>
            <a:off x="1311579" y="4347164"/>
            <a:ext cx="1914947" cy="2941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IE" dirty="0"/>
              <a:t>Missing</a:t>
            </a:r>
          </a:p>
        </p:txBody>
      </p:sp>
    </p:spTree>
    <p:extLst>
      <p:ext uri="{BB962C8B-B14F-4D97-AF65-F5344CB8AC3E}">
        <p14:creationId xmlns:p14="http://schemas.microsoft.com/office/powerpoint/2010/main" val="21699426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C00E4-9080-4D60-A829-BD9585ECE899}"/>
              </a:ext>
            </a:extLst>
          </p:cNvPr>
          <p:cNvSpPr>
            <a:spLocks noGrp="1"/>
          </p:cNvSpPr>
          <p:nvPr>
            <p:ph type="title"/>
          </p:nvPr>
        </p:nvSpPr>
        <p:spPr/>
        <p:txBody>
          <a:bodyPr/>
          <a:lstStyle/>
          <a:p>
            <a:r>
              <a:rPr lang="en-IE" dirty="0"/>
              <a:t>The determinant of a matrix</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2BBA68A-A509-48B9-8172-0D12AF13D5AD}"/>
                  </a:ext>
                </a:extLst>
              </p:cNvPr>
              <p:cNvSpPr>
                <a:spLocks noGrp="1"/>
              </p:cNvSpPr>
              <p:nvPr>
                <p:ph idx="1"/>
              </p:nvPr>
            </p:nvSpPr>
            <p:spPr>
              <a:xfrm>
                <a:off x="2589212" y="1778696"/>
                <a:ext cx="8915400" cy="4132526"/>
              </a:xfrm>
            </p:spPr>
            <p:txBody>
              <a:bodyPr/>
              <a:lstStyle/>
              <a:p>
                <a:r>
                  <a:rPr lang="en-IE" dirty="0"/>
                  <a:t>The determinant of a matrix can be separated into parts using:</a:t>
                </a:r>
              </a:p>
              <a:p>
                <a:pPr marL="0" indent="0">
                  <a:buNone/>
                </a:pPr>
                <a14:m>
                  <m:oMathPara xmlns:m="http://schemas.openxmlformats.org/officeDocument/2006/math">
                    <m:oMathParaPr>
                      <m:jc m:val="centerGroup"/>
                    </m:oMathParaPr>
                    <m:oMath xmlns:m="http://schemas.openxmlformats.org/officeDocument/2006/math">
                      <m:d>
                        <m:dPr>
                          <m:begChr m:val="|"/>
                          <m:endChr m:val="|"/>
                          <m:ctrlPr>
                            <a:rPr lang="en-IE" i="1" smtClean="0">
                              <a:latin typeface="Cambria Math" panose="02040503050406030204" pitchFamily="18" charset="0"/>
                            </a:rPr>
                          </m:ctrlPr>
                        </m:dPr>
                        <m:e>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1</m:t>
                              </m:r>
                            </m:sub>
                          </m:sSub>
                        </m:e>
                      </m:d>
                      <m:r>
                        <a:rPr lang="en-IE" b="0" i="1" smtClean="0">
                          <a:latin typeface="Cambria Math" panose="02040503050406030204" pitchFamily="18" charset="0"/>
                        </a:rPr>
                        <m:t>=</m:t>
                      </m:r>
                      <m:nary>
                        <m:naryPr>
                          <m:chr m:val="∑"/>
                          <m:ctrlPr>
                            <a:rPr lang="en-IE" b="0" i="1" smtClean="0">
                              <a:latin typeface="Cambria Math" panose="02040503050406030204" pitchFamily="18" charset="0"/>
                            </a:rPr>
                          </m:ctrlPr>
                        </m:naryPr>
                        <m:sub>
                          <m:r>
                            <m:rPr>
                              <m:brk m:alnAt="23"/>
                            </m:rPr>
                            <a:rPr lang="en-IE" b="0" i="1" smtClean="0">
                              <a:latin typeface="Cambria Math" panose="02040503050406030204" pitchFamily="18" charset="0"/>
                            </a:rPr>
                            <m:t>𝑖</m:t>
                          </m:r>
                          <m:r>
                            <a:rPr lang="en-IE" b="0" i="1" smtClean="0">
                              <a:latin typeface="Cambria Math" panose="02040503050406030204" pitchFamily="18" charset="0"/>
                            </a:rPr>
                            <m:t>=0</m:t>
                          </m:r>
                        </m:sub>
                        <m:sup>
                          <m:r>
                            <a:rPr lang="en-IE" b="0" i="1" smtClean="0">
                              <a:latin typeface="Cambria Math" panose="02040503050406030204" pitchFamily="18" charset="0"/>
                            </a:rPr>
                            <m:t>𝑛</m:t>
                          </m:r>
                        </m:sup>
                        <m:e>
                          <m:sSubSup>
                            <m:sSubSupPr>
                              <m:ctrlPr>
                                <a:rPr lang="en-IE" b="0" i="1" smtClean="0">
                                  <a:latin typeface="Cambria Math" panose="02040503050406030204" pitchFamily="18" charset="0"/>
                                </a:rPr>
                              </m:ctrlPr>
                            </m:sSubSupPr>
                            <m:e>
                              <m:r>
                                <m:rPr>
                                  <m:sty m:val="p"/>
                                </m:rPr>
                                <a:rPr lang="el-GR" b="0" i="1" smtClean="0">
                                  <a:latin typeface="Cambria Math" panose="02040503050406030204" pitchFamily="18" charset="0"/>
                                </a:rPr>
                                <m:t>Γ</m:t>
                              </m:r>
                            </m:e>
                            <m:sub>
                              <m:r>
                                <a:rPr lang="en-IE" b="0" i="1" smtClean="0">
                                  <a:latin typeface="Cambria Math" panose="02040503050406030204" pitchFamily="18" charset="0"/>
                                </a:rPr>
                                <m:t>𝑛</m:t>
                              </m:r>
                            </m:sub>
                            <m:sup>
                              <m:r>
                                <a:rPr lang="en-IE" b="0" i="1" smtClean="0">
                                  <a:latin typeface="Cambria Math" panose="02040503050406030204" pitchFamily="18" charset="0"/>
                                </a:rPr>
                                <m:t>𝑖</m:t>
                              </m:r>
                            </m:sup>
                          </m:sSubSup>
                          <m:d>
                            <m:dPr>
                              <m:begChr m:val="|"/>
                              <m:endChr m:val="|"/>
                              <m:ctrlPr>
                                <a:rPr lang="en-IE" b="0" i="1" smtClean="0">
                                  <a:latin typeface="Cambria Math" panose="02040503050406030204" pitchFamily="18" charset="0"/>
                                </a:rPr>
                              </m:ctrlPr>
                            </m:dPr>
                            <m:e>
                              <m:f>
                                <m:fPr>
                                  <m:type m:val="skw"/>
                                  <m:ctrlPr>
                                    <a:rPr lang="en-IE" b="0" i="1" smtClean="0">
                                      <a:latin typeface="Cambria Math" panose="02040503050406030204" pitchFamily="18" charset="0"/>
                                    </a:rPr>
                                  </m:ctrlPr>
                                </m:fPr>
                                <m:num>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b="0" i="1" smtClean="0">
                                          <a:latin typeface="Cambria Math" panose="02040503050406030204" pitchFamily="18" charset="0"/>
                                        </a:rPr>
                                        <m:t>2</m:t>
                                      </m:r>
                                    </m:sub>
                                  </m:sSub>
                                </m:num>
                                <m:den>
                                  <m:sSup>
                                    <m:sSupPr>
                                      <m:ctrlPr>
                                        <a:rPr lang="en-IE" b="0" i="1" smtClean="0">
                                          <a:latin typeface="Cambria Math" panose="02040503050406030204" pitchFamily="18" charset="0"/>
                                        </a:rPr>
                                      </m:ctrlPr>
                                    </m:sSupPr>
                                    <m:e>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b="0" i="1" smtClean="0">
                                              <a:latin typeface="Cambria Math" panose="02040503050406030204" pitchFamily="18" charset="0"/>
                                            </a:rPr>
                                            <m:t>3</m:t>
                                          </m:r>
                                        </m:sub>
                                      </m:sSub>
                                    </m:e>
                                    <m:sup>
                                      <m:r>
                                        <a:rPr lang="en-IE" b="0" i="1" smtClean="0">
                                          <a:latin typeface="Cambria Math" panose="02040503050406030204" pitchFamily="18" charset="0"/>
                                        </a:rPr>
                                        <m:t>𝑖</m:t>
                                      </m:r>
                                    </m:sup>
                                  </m:sSup>
                                </m:den>
                              </m:f>
                            </m:e>
                          </m:d>
                          <m:r>
                            <a:rPr lang="en-IE" b="0" i="1" smtClean="0">
                              <a:latin typeface="Cambria Math" panose="02040503050406030204" pitchFamily="18" charset="0"/>
                            </a:rPr>
                            <m:t>=</m:t>
                          </m:r>
                          <m:d>
                            <m:dPr>
                              <m:begChr m:val="|"/>
                              <m:endChr m:val="|"/>
                              <m:ctrlPr>
                                <a:rPr lang="en-IE" b="0" i="1" smtClean="0">
                                  <a:latin typeface="Cambria Math" panose="02040503050406030204" pitchFamily="18" charset="0"/>
                                </a:rPr>
                              </m:ctrlPr>
                            </m:dPr>
                            <m:e>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2</m:t>
                                  </m:r>
                                </m:sub>
                              </m:sSub>
                            </m:e>
                          </m:d>
                          <m:r>
                            <a:rPr lang="en-IE" b="0" i="1" smtClean="0">
                              <a:latin typeface="Cambria Math" panose="02040503050406030204" pitchFamily="18" charset="0"/>
                            </a:rPr>
                            <m:t>+</m:t>
                          </m:r>
                          <m:d>
                            <m:dPr>
                              <m:begChr m:val="|"/>
                              <m:endChr m:val="|"/>
                              <m:ctrlPr>
                                <a:rPr lang="en-IE" b="0" i="1" smtClean="0">
                                  <a:latin typeface="Cambria Math" panose="02040503050406030204" pitchFamily="18" charset="0"/>
                                </a:rPr>
                              </m:ctrlPr>
                            </m:dPr>
                            <m:e>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3</m:t>
                                  </m:r>
                                </m:sub>
                              </m:sSub>
                            </m:e>
                          </m:d>
                          <m:r>
                            <a:rPr lang="en-IE" b="0" i="1" smtClean="0">
                              <a:latin typeface="Cambria Math" panose="02040503050406030204" pitchFamily="18" charset="0"/>
                            </a:rPr>
                            <m:t>+</m:t>
                          </m:r>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m:t>
                              </m:r>
                              <m:r>
                                <a:rPr lang="en-IE" b="0" i="1" smtClean="0">
                                  <a:latin typeface="Cambria Math" panose="02040503050406030204" pitchFamily="18" charset="0"/>
                                </a:rPr>
                                <m:t>1</m:t>
                              </m:r>
                            </m:sub>
                            <m:sup>
                              <m:r>
                                <a:rPr lang="en-IE" i="1">
                                  <a:latin typeface="Cambria Math" panose="02040503050406030204" pitchFamily="18" charset="0"/>
                                </a:rPr>
                                <m:t>𝑛</m:t>
                              </m:r>
                              <m:r>
                                <a:rPr lang="en-IE" b="0" i="1" smtClean="0">
                                  <a:latin typeface="Cambria Math" panose="02040503050406030204" pitchFamily="18" charset="0"/>
                                </a:rPr>
                                <m:t>−1</m:t>
                              </m:r>
                            </m:sup>
                            <m:e>
                              <m:sSubSup>
                                <m:sSubSupPr>
                                  <m:ctrlPr>
                                    <a:rPr lang="en-IE" i="1">
                                      <a:latin typeface="Cambria Math" panose="02040503050406030204" pitchFamily="18" charset="0"/>
                                    </a:rPr>
                                  </m:ctrlPr>
                                </m:sSubSupPr>
                                <m:e>
                                  <m:r>
                                    <m:rPr>
                                      <m:sty m:val="p"/>
                                    </m:rPr>
                                    <a:rPr lang="el-GR" i="1">
                                      <a:latin typeface="Cambria Math" panose="02040503050406030204" pitchFamily="18" charset="0"/>
                                    </a:rPr>
                                    <m:t>Γ</m:t>
                                  </m:r>
                                </m:e>
                                <m:sub>
                                  <m:r>
                                    <a:rPr lang="en-IE" i="1">
                                      <a:latin typeface="Cambria Math" panose="02040503050406030204" pitchFamily="18" charset="0"/>
                                    </a:rPr>
                                    <m:t>𝑛</m:t>
                                  </m:r>
                                </m:sub>
                                <m:sup>
                                  <m:r>
                                    <a:rPr lang="en-IE" i="1">
                                      <a:latin typeface="Cambria Math" panose="02040503050406030204" pitchFamily="18" charset="0"/>
                                    </a:rPr>
                                    <m:t>𝑖</m:t>
                                  </m:r>
                                </m:sup>
                              </m:sSubSup>
                              <m:d>
                                <m:dPr>
                                  <m:begChr m:val="|"/>
                                  <m:endChr m:val="|"/>
                                  <m:ctrlPr>
                                    <a:rPr lang="en-IE" i="1">
                                      <a:latin typeface="Cambria Math" panose="02040503050406030204" pitchFamily="18" charset="0"/>
                                    </a:rPr>
                                  </m:ctrlPr>
                                </m:dPr>
                                <m:e>
                                  <m:f>
                                    <m:fPr>
                                      <m:type m:val="skw"/>
                                      <m:ctrlPr>
                                        <a:rPr lang="en-IE" i="1">
                                          <a:latin typeface="Cambria Math" panose="02040503050406030204" pitchFamily="18" charset="0"/>
                                        </a:rPr>
                                      </m:ctrlPr>
                                    </m:fPr>
                                    <m:num>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2</m:t>
                                          </m:r>
                                        </m:sub>
                                      </m:sSub>
                                    </m:num>
                                    <m:den>
                                      <m:sSup>
                                        <m:sSupPr>
                                          <m:ctrlPr>
                                            <a:rPr lang="en-IE" i="1">
                                              <a:latin typeface="Cambria Math" panose="02040503050406030204" pitchFamily="18" charset="0"/>
                                            </a:rPr>
                                          </m:ctrlPr>
                                        </m:sSupPr>
                                        <m:e>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3</m:t>
                                              </m:r>
                                            </m:sub>
                                          </m:sSub>
                                        </m:e>
                                        <m:sup>
                                          <m:r>
                                            <a:rPr lang="en-IE" i="1">
                                              <a:latin typeface="Cambria Math" panose="02040503050406030204" pitchFamily="18" charset="0"/>
                                            </a:rPr>
                                            <m:t>𝑖</m:t>
                                          </m:r>
                                        </m:sup>
                                      </m:sSup>
                                    </m:den>
                                  </m:f>
                                </m:e>
                              </m:d>
                            </m:e>
                          </m:nary>
                        </m:e>
                      </m:nary>
                    </m:oMath>
                  </m:oMathPara>
                </a14:m>
                <a:endParaRPr lang="en-IE" b="0" dirty="0"/>
              </a:p>
              <a:p>
                <a:pPr marL="0" indent="0">
                  <a:buNone/>
                </a:pPr>
                <a:r>
                  <a:rPr lang="en-IE" dirty="0"/>
                  <a:t>Where </a:t>
                </a:r>
                <a14:m>
                  <m:oMath xmlns:m="http://schemas.openxmlformats.org/officeDocument/2006/math">
                    <m:sSubSup>
                      <m:sSubSupPr>
                        <m:ctrlPr>
                          <a:rPr lang="en-IE" i="1">
                            <a:latin typeface="Cambria Math" panose="02040503050406030204" pitchFamily="18" charset="0"/>
                          </a:rPr>
                        </m:ctrlPr>
                      </m:sSubSupPr>
                      <m:e>
                        <m:r>
                          <m:rPr>
                            <m:sty m:val="p"/>
                          </m:rPr>
                          <a:rPr lang="el-GR" i="1">
                            <a:latin typeface="Cambria Math" panose="02040503050406030204" pitchFamily="18" charset="0"/>
                          </a:rPr>
                          <m:t>Γ</m:t>
                        </m:r>
                      </m:e>
                      <m:sub>
                        <m:r>
                          <a:rPr lang="en-IE" i="1">
                            <a:latin typeface="Cambria Math" panose="02040503050406030204" pitchFamily="18" charset="0"/>
                          </a:rPr>
                          <m:t>𝑛</m:t>
                        </m:r>
                      </m:sub>
                      <m:sup>
                        <m:r>
                          <a:rPr lang="en-IE" i="1">
                            <a:latin typeface="Cambria Math" panose="02040503050406030204" pitchFamily="18" charset="0"/>
                          </a:rPr>
                          <m:t>𝑖</m:t>
                        </m:r>
                      </m:sup>
                    </m:sSubSup>
                  </m:oMath>
                </a14:m>
                <a:r>
                  <a:rPr lang="en-IE" dirty="0"/>
                  <a:t> represents substituting all combinations of </a:t>
                </a:r>
                <a14:m>
                  <m:oMath xmlns:m="http://schemas.openxmlformats.org/officeDocument/2006/math">
                    <m:sSup>
                      <m:sSupPr>
                        <m:ctrlPr>
                          <a:rPr lang="en-IE" i="1" smtClean="0">
                            <a:latin typeface="Cambria Math" panose="02040503050406030204" pitchFamily="18" charset="0"/>
                          </a:rPr>
                        </m:ctrlPr>
                      </m:sSupPr>
                      <m:e>
                        <m:r>
                          <a:rPr lang="en-IE" b="0" i="1" smtClean="0">
                            <a:latin typeface="Cambria Math" panose="02040503050406030204" pitchFamily="18" charset="0"/>
                          </a:rPr>
                          <m:t>𝑖</m:t>
                        </m:r>
                      </m:e>
                      <m:sup>
                        <m:r>
                          <a:rPr lang="en-IE" b="0" i="1" smtClean="0">
                            <a:latin typeface="Cambria Math" panose="02040503050406030204" pitchFamily="18" charset="0"/>
                          </a:rPr>
                          <m:t>𝑡h</m:t>
                        </m:r>
                      </m:sup>
                    </m:sSup>
                  </m:oMath>
                </a14:m>
                <a:r>
                  <a:rPr lang="en-IE" dirty="0"/>
                  <a:t> lines from </a:t>
                </a:r>
                <a14:m>
                  <m:oMath xmlns:m="http://schemas.openxmlformats.org/officeDocument/2006/math">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2</m:t>
                        </m:r>
                      </m:sub>
                    </m:sSub>
                  </m:oMath>
                </a14:m>
                <a:r>
                  <a:rPr lang="en-IE" dirty="0"/>
                  <a:t> by the same lines in </a:t>
                </a:r>
                <a14:m>
                  <m:oMath xmlns:m="http://schemas.openxmlformats.org/officeDocument/2006/math">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b="0" i="1" smtClean="0">
                            <a:latin typeface="Cambria Math" panose="02040503050406030204" pitchFamily="18" charset="0"/>
                          </a:rPr>
                          <m:t>3</m:t>
                        </m:r>
                      </m:sub>
                    </m:sSub>
                  </m:oMath>
                </a14:m>
                <a:r>
                  <a:rPr lang="en-IE" dirty="0"/>
                  <a:t> and taking the subsequent determinant of the new matrix</a:t>
                </a:r>
              </a:p>
              <a:p>
                <a:pPr marL="0" indent="0">
                  <a:buNone/>
                </a:pPr>
                <a:endParaRPr lang="en-IE" dirty="0"/>
              </a:p>
              <a:p>
                <a:r>
                  <a:rPr lang="en-IE" dirty="0"/>
                  <a:t>For the symmetric case (</a:t>
                </a:r>
                <a:r>
                  <a:rPr lang="en-IE" dirty="0" err="1"/>
                  <a:t>LiH</a:t>
                </a:r>
                <a:r>
                  <a:rPr lang="en-IE" dirty="0"/>
                  <a:t>, LH2 and no absorber) the previous and above substitutions could be made to compare the upstream and downstream densities. Due to the asymmetry this cannot be done for the wedge and requires further derivation for the asymmetric case.</a:t>
                </a:r>
              </a:p>
              <a:p>
                <a:endParaRPr lang="en-IE" dirty="0"/>
              </a:p>
            </p:txBody>
          </p:sp>
        </mc:Choice>
        <mc:Fallback xmlns="">
          <p:sp>
            <p:nvSpPr>
              <p:cNvPr id="3" name="Content Placeholder 2">
                <a:extLst>
                  <a:ext uri="{FF2B5EF4-FFF2-40B4-BE49-F238E27FC236}">
                    <a16:creationId xmlns:a16="http://schemas.microsoft.com/office/drawing/2014/main" id="{F2BBA68A-A509-48B9-8172-0D12AF13D5AD}"/>
                  </a:ext>
                </a:extLst>
              </p:cNvPr>
              <p:cNvSpPr>
                <a:spLocks noGrp="1" noRot="1" noChangeAspect="1" noMove="1" noResize="1" noEditPoints="1" noAdjustHandles="1" noChangeArrowheads="1" noChangeShapeType="1" noTextEdit="1"/>
              </p:cNvSpPr>
              <p:nvPr>
                <p:ph idx="1"/>
              </p:nvPr>
            </p:nvSpPr>
            <p:spPr>
              <a:xfrm>
                <a:off x="2589212" y="1778696"/>
                <a:ext cx="8915400" cy="4132526"/>
              </a:xfrm>
              <a:blipFill>
                <a:blip r:embed="rId2"/>
                <a:stretch>
                  <a:fillRect l="-616" t="-885"/>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F7E42ACE-8FEC-450A-B2DB-404DD834F625}"/>
              </a:ext>
            </a:extLst>
          </p:cNvPr>
          <p:cNvSpPr>
            <a:spLocks noGrp="1"/>
          </p:cNvSpPr>
          <p:nvPr>
            <p:ph type="sldNum" sz="quarter" idx="12"/>
          </p:nvPr>
        </p:nvSpPr>
        <p:spPr/>
        <p:txBody>
          <a:bodyPr/>
          <a:lstStyle/>
          <a:p>
            <a:fld id="{D57F1E4F-1CFF-5643-939E-217C01CDF565}" type="slidenum">
              <a:rPr lang="en-US" smtClean="0"/>
              <a:pPr/>
              <a:t>45</a:t>
            </a:fld>
            <a:endParaRPr lang="en-US" dirty="0"/>
          </a:p>
        </p:txBody>
      </p:sp>
    </p:spTree>
    <p:extLst>
      <p:ext uri="{BB962C8B-B14F-4D97-AF65-F5344CB8AC3E}">
        <p14:creationId xmlns:p14="http://schemas.microsoft.com/office/powerpoint/2010/main" val="17132297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2AFB5-1C9B-4D22-BECA-600FA69DF853}"/>
              </a:ext>
            </a:extLst>
          </p:cNvPr>
          <p:cNvSpPr>
            <a:spLocks noGrp="1"/>
          </p:cNvSpPr>
          <p:nvPr>
            <p:ph type="title"/>
          </p:nvPr>
        </p:nvSpPr>
        <p:spPr/>
        <p:txBody>
          <a:bodyPr/>
          <a:lstStyle/>
          <a:p>
            <a:r>
              <a:rPr lang="en-IE" dirty="0"/>
              <a:t>Potential next step</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4AEDD0C-849B-4E5F-A13C-EAB667DCAEC5}"/>
                  </a:ext>
                </a:extLst>
              </p:cNvPr>
              <p:cNvSpPr>
                <a:spLocks noGrp="1"/>
              </p:cNvSpPr>
              <p:nvPr>
                <p:ph idx="1"/>
              </p:nvPr>
            </p:nvSpPr>
            <p:spPr>
              <a:xfrm>
                <a:off x="2404997" y="1528174"/>
                <a:ext cx="9325449" cy="5010411"/>
              </a:xfrm>
            </p:spPr>
            <p:txBody>
              <a:bodyPr>
                <a:normAutofit fontScale="92500" lnSpcReduction="20000"/>
              </a:bodyPr>
              <a:lstStyle/>
              <a:p>
                <a:r>
                  <a:rPr lang="en-IE" dirty="0"/>
                  <a:t>The missing data downstream is inaccessible, however the upstream sample which makes it downstream can be compared to the downstream sample</a:t>
                </a:r>
              </a:p>
              <a:p>
                <a:r>
                  <a:rPr lang="en-IE" dirty="0"/>
                  <a:t>The transport, M, of a covariance matrix from upstream to downstream can be given by:</a:t>
                </a:r>
              </a:p>
              <a:p>
                <a:endParaRPr lang="en-IE" dirty="0"/>
              </a:p>
              <a:p>
                <a:pPr marL="0" indent="0">
                  <a:buNone/>
                </a:pPr>
                <a14:m>
                  <m:oMathPara xmlns:m="http://schemas.openxmlformats.org/officeDocument/2006/math">
                    <m:oMathParaPr>
                      <m:jc m:val="centerGroup"/>
                    </m:oMathParaPr>
                    <m:oMath xmlns:m="http://schemas.openxmlformats.org/officeDocument/2006/math">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𝑑𝑜𝑤𝑛</m:t>
                          </m:r>
                        </m:sub>
                      </m:sSub>
                      <m:r>
                        <a:rPr lang="en-IE" i="1">
                          <a:latin typeface="Cambria Math" panose="02040503050406030204" pitchFamily="18" charset="0"/>
                        </a:rPr>
                        <m:t>=</m:t>
                      </m:r>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𝑋</m:t>
                              </m:r>
                            </m:e>
                            <m:sub>
                              <m:r>
                                <a:rPr lang="en-IE" i="1">
                                  <a:latin typeface="Cambria Math" panose="02040503050406030204" pitchFamily="18" charset="0"/>
                                </a:rPr>
                                <m:t>𝑑𝑜𝑤𝑛</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𝑋</m:t>
                                  </m:r>
                                </m:e>
                              </m:acc>
                            </m:e>
                            <m:sub>
                              <m:r>
                                <a:rPr lang="en-IE" i="1">
                                  <a:latin typeface="Cambria Math" panose="02040503050406030204" pitchFamily="18" charset="0"/>
                                </a:rPr>
                                <m:t>𝑑𝑜𝑤𝑛</m:t>
                              </m:r>
                            </m:sub>
                          </m:sSub>
                        </m:e>
                      </m:d>
                      <m:r>
                        <a:rPr lang="en-IE" i="1">
                          <a:latin typeface="Cambria Math" panose="02040503050406030204" pitchFamily="18" charset="0"/>
                        </a:rPr>
                        <m:t>=</m:t>
                      </m:r>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b="0" i="1" smtClean="0">
                                  <a:latin typeface="Cambria Math" panose="02040503050406030204" pitchFamily="18" charset="0"/>
                                </a:rPr>
                                <m:t>𝑀</m:t>
                              </m:r>
                              <m:r>
                                <a:rPr lang="en-IE" i="1">
                                  <a:latin typeface="Cambria Math" panose="02040503050406030204" pitchFamily="18" charset="0"/>
                                </a:rPr>
                                <m:t>𝑋</m:t>
                              </m:r>
                            </m:e>
                            <m:sub>
                              <m:r>
                                <a:rPr lang="en-IE" i="1">
                                  <a:latin typeface="Cambria Math" panose="02040503050406030204" pitchFamily="18" charset="0"/>
                                </a:rPr>
                                <m:t>𝑢𝑝</m:t>
                              </m:r>
                            </m:sub>
                          </m:sSub>
                          <m:acc>
                            <m:accPr>
                              <m:chr m:val="̃"/>
                              <m:ctrlPr>
                                <a:rPr lang="en-IE" i="1">
                                  <a:latin typeface="Cambria Math" panose="02040503050406030204" pitchFamily="18" charset="0"/>
                                </a:rPr>
                              </m:ctrlPr>
                            </m:accPr>
                            <m:e>
                              <m:r>
                                <a:rPr lang="en-IE" b="0" i="1" smtClean="0">
                                  <a:latin typeface="Cambria Math" panose="02040503050406030204" pitchFamily="18" charset="0"/>
                                </a:rPr>
                                <m:t>𝑀</m:t>
                              </m:r>
                            </m:e>
                          </m:acc>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𝑋</m:t>
                                  </m:r>
                                </m:e>
                              </m:acc>
                            </m:e>
                            <m:sub>
                              <m:r>
                                <a:rPr lang="en-IE" i="1">
                                  <a:latin typeface="Cambria Math" panose="02040503050406030204" pitchFamily="18" charset="0"/>
                                </a:rPr>
                                <m:t>𝑢𝑝</m:t>
                              </m:r>
                            </m:sub>
                          </m:sSub>
                        </m:e>
                      </m:d>
                      <m:r>
                        <a:rPr lang="en-IE" i="1">
                          <a:latin typeface="Cambria Math" panose="02040503050406030204" pitchFamily="18" charset="0"/>
                        </a:rPr>
                        <m:t>=</m:t>
                      </m:r>
                      <m:r>
                        <a:rPr lang="en-IE" b="0" i="1" smtClean="0">
                          <a:latin typeface="Cambria Math" panose="02040503050406030204" pitchFamily="18" charset="0"/>
                        </a:rPr>
                        <m:t>𝑀</m:t>
                      </m:r>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𝑋</m:t>
                              </m:r>
                            </m:e>
                            <m:sub>
                              <m:r>
                                <a:rPr lang="en-IE" i="1">
                                  <a:latin typeface="Cambria Math" panose="02040503050406030204" pitchFamily="18" charset="0"/>
                                </a:rPr>
                                <m:t>𝑢𝑝</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𝑋</m:t>
                                  </m:r>
                                </m:e>
                              </m:acc>
                            </m:e>
                            <m:sub>
                              <m:r>
                                <a:rPr lang="en-IE" i="1">
                                  <a:latin typeface="Cambria Math" panose="02040503050406030204" pitchFamily="18" charset="0"/>
                                </a:rPr>
                                <m:t>𝑢𝑝</m:t>
                              </m:r>
                            </m:sub>
                          </m:sSub>
                        </m:e>
                      </m:d>
                      <m:acc>
                        <m:accPr>
                          <m:chr m:val="̃"/>
                          <m:ctrlPr>
                            <a:rPr lang="en-IE" i="1">
                              <a:latin typeface="Cambria Math" panose="02040503050406030204" pitchFamily="18" charset="0"/>
                            </a:rPr>
                          </m:ctrlPr>
                        </m:accPr>
                        <m:e>
                          <m:r>
                            <a:rPr lang="en-IE" b="0" i="1" smtClean="0">
                              <a:latin typeface="Cambria Math" panose="02040503050406030204" pitchFamily="18" charset="0"/>
                            </a:rPr>
                            <m:t>𝑀</m:t>
                          </m:r>
                        </m:e>
                      </m:acc>
                      <m:r>
                        <a:rPr lang="en-IE" i="1">
                          <a:latin typeface="Cambria Math" panose="02040503050406030204" pitchFamily="18" charset="0"/>
                        </a:rPr>
                        <m:t>=</m:t>
                      </m:r>
                      <m:r>
                        <a:rPr lang="en-IE" b="0" i="1" smtClean="0">
                          <a:latin typeface="Cambria Math" panose="02040503050406030204" pitchFamily="18" charset="0"/>
                        </a:rPr>
                        <m:t>𝑀</m:t>
                      </m:r>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𝑢𝑝</m:t>
                          </m:r>
                        </m:sub>
                      </m:sSub>
                      <m:acc>
                        <m:accPr>
                          <m:chr m:val="̃"/>
                          <m:ctrlPr>
                            <a:rPr lang="en-IE" i="1">
                              <a:latin typeface="Cambria Math" panose="02040503050406030204" pitchFamily="18" charset="0"/>
                            </a:rPr>
                          </m:ctrlPr>
                        </m:accPr>
                        <m:e>
                          <m:r>
                            <a:rPr lang="en-IE" b="0" i="1" smtClean="0">
                              <a:latin typeface="Cambria Math" panose="02040503050406030204" pitchFamily="18" charset="0"/>
                            </a:rPr>
                            <m:t>𝑀</m:t>
                          </m:r>
                        </m:e>
                      </m:acc>
                    </m:oMath>
                  </m:oMathPara>
                </a14:m>
                <a:endParaRPr lang="en-IE" dirty="0"/>
              </a:p>
              <a:p>
                <a:r>
                  <a:rPr lang="en-IE" dirty="0"/>
                  <a:t>The determinant is given by:</a:t>
                </a:r>
              </a:p>
              <a:p>
                <a:endParaRPr lang="en-IE" dirty="0"/>
              </a:p>
              <a:p>
                <a:pPr marL="0" indent="0">
                  <a:buNone/>
                </a:pPr>
                <a14:m>
                  <m:oMathPara xmlns:m="http://schemas.openxmlformats.org/officeDocument/2006/math">
                    <m:oMathParaPr>
                      <m:jc m:val="centerGroup"/>
                    </m:oMathParaPr>
                    <m:oMath xmlns:m="http://schemas.openxmlformats.org/officeDocument/2006/math">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𝑑𝑜𝑤𝑛</m:t>
                              </m:r>
                            </m:sub>
                          </m:sSub>
                        </m:e>
                      </m:d>
                      <m:r>
                        <a:rPr lang="en-IE" i="1">
                          <a:latin typeface="Cambria Math" panose="02040503050406030204" pitchFamily="18" charset="0"/>
                        </a:rPr>
                        <m:t>=</m:t>
                      </m:r>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b="0" i="1" smtClean="0">
                                  <a:latin typeface="Cambria Math" panose="02040503050406030204" pitchFamily="18" charset="0"/>
                                </a:rPr>
                                <m:t>𝑀</m:t>
                              </m:r>
                              <m:r>
                                <m:rPr>
                                  <m:sty m:val="p"/>
                                </m:rPr>
                                <a:rPr lang="el-GR" i="1">
                                  <a:latin typeface="Cambria Math" panose="02040503050406030204" pitchFamily="18" charset="0"/>
                                </a:rPr>
                                <m:t>Σ</m:t>
                              </m:r>
                            </m:e>
                            <m:sub>
                              <m:r>
                                <a:rPr lang="en-IE" i="1">
                                  <a:latin typeface="Cambria Math" panose="02040503050406030204" pitchFamily="18" charset="0"/>
                                </a:rPr>
                                <m:t>𝑢𝑝</m:t>
                              </m:r>
                            </m:sub>
                          </m:sSub>
                          <m:acc>
                            <m:accPr>
                              <m:chr m:val="̃"/>
                              <m:ctrlPr>
                                <a:rPr lang="en-IE" i="1">
                                  <a:latin typeface="Cambria Math" panose="02040503050406030204" pitchFamily="18" charset="0"/>
                                </a:rPr>
                              </m:ctrlPr>
                            </m:accPr>
                            <m:e>
                              <m:r>
                                <a:rPr lang="en-IE" b="0" i="1" smtClean="0">
                                  <a:latin typeface="Cambria Math" panose="02040503050406030204" pitchFamily="18" charset="0"/>
                                </a:rPr>
                                <m:t>𝑀</m:t>
                              </m:r>
                            </m:e>
                          </m:acc>
                        </m:e>
                      </m:d>
                      <m:r>
                        <a:rPr lang="en-IE" i="1">
                          <a:latin typeface="Cambria Math" panose="02040503050406030204" pitchFamily="18" charset="0"/>
                        </a:rPr>
                        <m:t>=</m:t>
                      </m:r>
                      <m:sSup>
                        <m:sSupPr>
                          <m:ctrlPr>
                            <a:rPr lang="en-IE" i="1">
                              <a:latin typeface="Cambria Math" panose="02040503050406030204" pitchFamily="18" charset="0"/>
                            </a:rPr>
                          </m:ctrlPr>
                        </m:sSupPr>
                        <m:e>
                          <m:d>
                            <m:dPr>
                              <m:begChr m:val="|"/>
                              <m:endChr m:val="|"/>
                              <m:ctrlPr>
                                <a:rPr lang="en-IE" i="1">
                                  <a:latin typeface="Cambria Math" panose="02040503050406030204" pitchFamily="18" charset="0"/>
                                </a:rPr>
                              </m:ctrlPr>
                            </m:dPr>
                            <m:e>
                              <m:r>
                                <a:rPr lang="en-IE" b="0" i="1" smtClean="0">
                                  <a:latin typeface="Cambria Math" panose="02040503050406030204" pitchFamily="18" charset="0"/>
                                </a:rPr>
                                <m:t>𝑀</m:t>
                              </m:r>
                            </m:e>
                          </m:d>
                        </m:e>
                        <m:sup>
                          <m:r>
                            <a:rPr lang="en-IE" i="1">
                              <a:latin typeface="Cambria Math" panose="02040503050406030204" pitchFamily="18" charset="0"/>
                            </a:rPr>
                            <m:t>2</m:t>
                          </m:r>
                        </m:sup>
                      </m:sSup>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𝑢𝑝</m:t>
                              </m:r>
                            </m:sub>
                          </m:sSub>
                        </m:e>
                      </m:d>
                      <m:r>
                        <a:rPr lang="en-IE" i="1">
                          <a:latin typeface="Cambria Math" panose="02040503050406030204" pitchFamily="18" charset="0"/>
                        </a:rPr>
                        <m:t>=</m:t>
                      </m:r>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𝑢𝑝</m:t>
                              </m:r>
                            </m:sub>
                          </m:sSub>
                        </m:e>
                      </m:d>
                    </m:oMath>
                  </m:oMathPara>
                </a14:m>
                <a:endParaRPr lang="en-IE" dirty="0"/>
              </a:p>
              <a:p>
                <a:pPr marL="0" indent="0">
                  <a:buNone/>
                </a:pPr>
                <a:endParaRPr lang="en-IE" dirty="0"/>
              </a:p>
              <a:p>
                <a:r>
                  <a:rPr lang="en-IE" dirty="0"/>
                  <a:t>The question is can a matrix </a:t>
                </a:r>
                <a:r>
                  <a:rPr lang="en-IE" i="1" dirty="0"/>
                  <a:t>M</a:t>
                </a:r>
                <a:r>
                  <a:rPr lang="en-IE" dirty="0"/>
                  <a:t> be found such that the Matrix is not dependent on its input parameters, i.e. no position or momentum dependence</a:t>
                </a:r>
              </a:p>
              <a:p>
                <a:r>
                  <a:rPr lang="en-IE" dirty="0"/>
                  <a:t>We know there are non-linear effects, therefore a linear transfer map won’t work, i.e. will require a higher order transfer map</a:t>
                </a:r>
              </a:p>
              <a:p>
                <a:r>
                  <a:rPr lang="en-IE" dirty="0"/>
                  <a:t>Recon values are based on a extended linear Kalman filter – Leads to inherent biases. These biases would be fed as inputs into the higher order transfer map</a:t>
                </a:r>
              </a:p>
              <a:p>
                <a:r>
                  <a:rPr lang="en-IE" dirty="0"/>
                  <a:t>=&gt; Need to understand Recon biases</a:t>
                </a:r>
              </a:p>
            </p:txBody>
          </p:sp>
        </mc:Choice>
        <mc:Fallback xmlns="">
          <p:sp>
            <p:nvSpPr>
              <p:cNvPr id="3" name="Content Placeholder 2">
                <a:extLst>
                  <a:ext uri="{FF2B5EF4-FFF2-40B4-BE49-F238E27FC236}">
                    <a16:creationId xmlns:a16="http://schemas.microsoft.com/office/drawing/2014/main" id="{C4AEDD0C-849B-4E5F-A13C-EAB667DCAEC5}"/>
                  </a:ext>
                </a:extLst>
              </p:cNvPr>
              <p:cNvSpPr>
                <a:spLocks noGrp="1" noRot="1" noChangeAspect="1" noMove="1" noResize="1" noEditPoints="1" noAdjustHandles="1" noChangeArrowheads="1" noChangeShapeType="1" noTextEdit="1"/>
              </p:cNvSpPr>
              <p:nvPr>
                <p:ph idx="1"/>
              </p:nvPr>
            </p:nvSpPr>
            <p:spPr>
              <a:xfrm>
                <a:off x="2404997" y="1528174"/>
                <a:ext cx="9325449" cy="5010411"/>
              </a:xfrm>
              <a:blipFill>
                <a:blip r:embed="rId3"/>
                <a:stretch>
                  <a:fillRect l="-327" t="-1460" r="-523" b="-243"/>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F5B3CA0D-03A1-475E-BFC4-182259243BF8}"/>
              </a:ext>
            </a:extLst>
          </p:cNvPr>
          <p:cNvSpPr>
            <a:spLocks noGrp="1"/>
          </p:cNvSpPr>
          <p:nvPr>
            <p:ph type="sldNum" sz="quarter" idx="12"/>
          </p:nvPr>
        </p:nvSpPr>
        <p:spPr/>
        <p:txBody>
          <a:bodyPr/>
          <a:lstStyle/>
          <a:p>
            <a:fld id="{D57F1E4F-1CFF-5643-939E-217C01CDF565}" type="slidenum">
              <a:rPr lang="en-US" smtClean="0"/>
              <a:pPr/>
              <a:t>46</a:t>
            </a:fld>
            <a:endParaRPr lang="en-US" dirty="0"/>
          </a:p>
        </p:txBody>
      </p:sp>
    </p:spTree>
    <p:extLst>
      <p:ext uri="{BB962C8B-B14F-4D97-AF65-F5344CB8AC3E}">
        <p14:creationId xmlns:p14="http://schemas.microsoft.com/office/powerpoint/2010/main" val="35608355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13CFA-D763-447B-B36C-262ECE146184}"/>
              </a:ext>
            </a:extLst>
          </p:cNvPr>
          <p:cNvSpPr>
            <a:spLocks noGrp="1"/>
          </p:cNvSpPr>
          <p:nvPr>
            <p:ph type="title"/>
          </p:nvPr>
        </p:nvSpPr>
        <p:spPr/>
        <p:txBody>
          <a:bodyPr/>
          <a:lstStyle/>
          <a:p>
            <a:r>
              <a:rPr lang="en-IE" dirty="0"/>
              <a:t>Higher order transfer map</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6FA2013-8E72-4262-B0D6-5BA65E9BBB7A}"/>
                  </a:ext>
                </a:extLst>
              </p:cNvPr>
              <p:cNvSpPr>
                <a:spLocks noGrp="1"/>
              </p:cNvSpPr>
              <p:nvPr>
                <p:ph idx="1"/>
              </p:nvPr>
            </p:nvSpPr>
            <p:spPr>
              <a:xfrm>
                <a:off x="2247374" y="1540188"/>
                <a:ext cx="9602788" cy="4520977"/>
              </a:xfrm>
            </p:spPr>
            <p:txBody>
              <a:bodyPr>
                <a:normAutofit/>
              </a:bodyPr>
              <a:lstStyle/>
              <a:p>
                <a:r>
                  <a:rPr lang="en-IE" dirty="0"/>
                  <a:t>A normal linear transfer map looks like:</a:t>
                </a:r>
              </a:p>
              <a:p>
                <a:endParaRPr lang="en-IE" dirty="0"/>
              </a:p>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a:rPr lang="en-IE" b="1" i="1" smtClean="0">
                              <a:latin typeface="Cambria Math" panose="02040503050406030204" pitchFamily="18" charset="0"/>
                            </a:rPr>
                            <m:t>𝒙</m:t>
                          </m:r>
                        </m:e>
                        <m:sub>
                          <m:r>
                            <a:rPr lang="en-IE" b="0" i="1" smtClean="0">
                              <a:latin typeface="Cambria Math" panose="02040503050406030204" pitchFamily="18" charset="0"/>
                            </a:rPr>
                            <m:t>𝑑</m:t>
                          </m:r>
                        </m:sub>
                      </m:sSub>
                      <m:r>
                        <a:rPr lang="en-IE" b="0" i="1" smtClean="0">
                          <a:latin typeface="Cambria Math" panose="02040503050406030204" pitchFamily="18" charset="0"/>
                        </a:rPr>
                        <m:t>=</m:t>
                      </m:r>
                      <m:r>
                        <a:rPr lang="en-IE" b="0" i="1" smtClean="0">
                          <a:latin typeface="Cambria Math" panose="02040503050406030204" pitchFamily="18" charset="0"/>
                        </a:rPr>
                        <m:t>𝑀</m:t>
                      </m:r>
                      <m:sSub>
                        <m:sSubPr>
                          <m:ctrlPr>
                            <a:rPr lang="en-IE" b="0" i="1" smtClean="0">
                              <a:latin typeface="Cambria Math" panose="02040503050406030204" pitchFamily="18" charset="0"/>
                            </a:rPr>
                          </m:ctrlPr>
                        </m:sSubPr>
                        <m:e>
                          <m:r>
                            <a:rPr lang="en-IE" b="1" i="1" smtClean="0">
                              <a:latin typeface="Cambria Math" panose="02040503050406030204" pitchFamily="18" charset="0"/>
                            </a:rPr>
                            <m:t>𝒙</m:t>
                          </m:r>
                        </m:e>
                        <m:sub>
                          <m:r>
                            <a:rPr lang="en-IE" b="0" i="1" smtClean="0">
                              <a:latin typeface="Cambria Math" panose="02040503050406030204" pitchFamily="18" charset="0"/>
                            </a:rPr>
                            <m:t>𝑢</m:t>
                          </m:r>
                        </m:sub>
                      </m:sSub>
                    </m:oMath>
                  </m:oMathPara>
                </a14:m>
                <a:endParaRPr lang="en-IE" dirty="0"/>
              </a:p>
              <a:p>
                <a:pPr marL="0" indent="0">
                  <a:buNone/>
                </a:pPr>
                <a:endParaRPr lang="en-IE" dirty="0"/>
              </a:p>
              <a:p>
                <a:pPr marL="0" indent="0">
                  <a:buNone/>
                </a:pPr>
                <a14:m>
                  <m:oMathPara xmlns:m="http://schemas.openxmlformats.org/officeDocument/2006/math">
                    <m:oMathParaPr>
                      <m:jc m:val="centerGroup"/>
                    </m:oMathParaPr>
                    <m:oMath xmlns:m="http://schemas.openxmlformats.org/officeDocument/2006/math">
                      <m:d>
                        <m:dPr>
                          <m:ctrlPr>
                            <a:rPr lang="en-IE" i="1" smtClean="0">
                              <a:latin typeface="Cambria Math" panose="02040503050406030204" pitchFamily="18" charset="0"/>
                            </a:rPr>
                          </m:ctrlPr>
                        </m:dPr>
                        <m:e>
                          <m:m>
                            <m:mPr>
                              <m:mcs>
                                <m:mc>
                                  <m:mcPr>
                                    <m:count m:val="1"/>
                                    <m:mcJc m:val="center"/>
                                  </m:mcPr>
                                </m:mc>
                              </m:mcs>
                              <m:ctrlPr>
                                <a:rPr lang="en-IE" i="1" smtClean="0">
                                  <a:latin typeface="Cambria Math" panose="02040503050406030204" pitchFamily="18" charset="0"/>
                                </a:rPr>
                              </m:ctrlPr>
                            </m:mPr>
                            <m:mr>
                              <m:e>
                                <m:sSub>
                                  <m:sSubPr>
                                    <m:ctrlPr>
                                      <a:rPr lang="en-IE" i="1" smtClean="0">
                                        <a:latin typeface="Cambria Math" panose="02040503050406030204" pitchFamily="18" charset="0"/>
                                      </a:rPr>
                                    </m:ctrlPr>
                                  </m:sSubPr>
                                  <m:e>
                                    <m:r>
                                      <a:rPr lang="en-IE" b="0" i="1" smtClean="0">
                                        <a:latin typeface="Cambria Math" panose="02040503050406030204" pitchFamily="18" charset="0"/>
                                      </a:rPr>
                                      <m:t>𝑥</m:t>
                                    </m:r>
                                  </m:e>
                                  <m:sub>
                                    <m:r>
                                      <a:rPr lang="en-IE" b="0" i="1" smtClean="0">
                                        <a:latin typeface="Cambria Math" panose="02040503050406030204" pitchFamily="18" charset="0"/>
                                      </a:rPr>
                                      <m:t>𝑑</m:t>
                                    </m:r>
                                  </m:sub>
                                </m:sSub>
                              </m:e>
                            </m:mr>
                            <m:mr>
                              <m:e>
                                <m:sSubSup>
                                  <m:sSubSupPr>
                                    <m:ctrlPr>
                                      <a:rPr lang="en-IE" i="1" smtClean="0">
                                        <a:latin typeface="Cambria Math" panose="02040503050406030204" pitchFamily="18" charset="0"/>
                                      </a:rPr>
                                    </m:ctrlPr>
                                  </m:sSubSupPr>
                                  <m:e>
                                    <m:r>
                                      <a:rPr lang="en-IE" b="0" i="1" smtClean="0">
                                        <a:latin typeface="Cambria Math" panose="02040503050406030204" pitchFamily="18" charset="0"/>
                                      </a:rPr>
                                      <m:t>𝑥</m:t>
                                    </m:r>
                                  </m:e>
                                  <m:sub>
                                    <m:r>
                                      <a:rPr lang="en-IE" b="0" i="1" smtClean="0">
                                        <a:latin typeface="Cambria Math" panose="02040503050406030204" pitchFamily="18" charset="0"/>
                                      </a:rPr>
                                      <m:t>𝑑</m:t>
                                    </m:r>
                                  </m:sub>
                                  <m:sup>
                                    <m:r>
                                      <a:rPr lang="en-IE" b="0" i="1" smtClean="0">
                                        <a:latin typeface="Cambria Math" panose="02040503050406030204" pitchFamily="18" charset="0"/>
                                      </a:rPr>
                                      <m:t>′</m:t>
                                    </m:r>
                                  </m:sup>
                                </m:sSubSup>
                              </m:e>
                            </m:mr>
                            <m:mr>
                              <m:e>
                                <m:sSub>
                                  <m:sSubPr>
                                    <m:ctrlPr>
                                      <a:rPr lang="en-IE" i="1" smtClean="0">
                                        <a:latin typeface="Cambria Math" panose="02040503050406030204" pitchFamily="18" charset="0"/>
                                      </a:rPr>
                                    </m:ctrlPr>
                                  </m:sSubPr>
                                  <m:e>
                                    <m:r>
                                      <a:rPr lang="en-IE" b="0" i="1" smtClean="0">
                                        <a:latin typeface="Cambria Math" panose="02040503050406030204" pitchFamily="18" charset="0"/>
                                      </a:rPr>
                                      <m:t>𝑦</m:t>
                                    </m:r>
                                  </m:e>
                                  <m:sub>
                                    <m:r>
                                      <a:rPr lang="en-IE" b="0" i="1" smtClean="0">
                                        <a:latin typeface="Cambria Math" panose="02040503050406030204" pitchFamily="18" charset="0"/>
                                      </a:rPr>
                                      <m:t>𝑑</m:t>
                                    </m:r>
                                  </m:sub>
                                </m:sSub>
                              </m:e>
                            </m:mr>
                            <m:mr>
                              <m:e>
                                <m:sSubSup>
                                  <m:sSubSupPr>
                                    <m:ctrlPr>
                                      <a:rPr lang="en-IE" i="1" smtClean="0">
                                        <a:latin typeface="Cambria Math" panose="02040503050406030204" pitchFamily="18" charset="0"/>
                                      </a:rPr>
                                    </m:ctrlPr>
                                  </m:sSubSupPr>
                                  <m:e>
                                    <m:r>
                                      <a:rPr lang="en-IE" b="0" i="1" smtClean="0">
                                        <a:latin typeface="Cambria Math" panose="02040503050406030204" pitchFamily="18" charset="0"/>
                                      </a:rPr>
                                      <m:t>𝑦</m:t>
                                    </m:r>
                                  </m:e>
                                  <m:sub>
                                    <m:r>
                                      <a:rPr lang="en-IE" b="0" i="1" smtClean="0">
                                        <a:latin typeface="Cambria Math" panose="02040503050406030204" pitchFamily="18" charset="0"/>
                                      </a:rPr>
                                      <m:t>𝑑</m:t>
                                    </m:r>
                                  </m:sub>
                                  <m:sup>
                                    <m:r>
                                      <a:rPr lang="en-IE" b="0" i="1" smtClean="0">
                                        <a:latin typeface="Cambria Math" panose="02040503050406030204" pitchFamily="18" charset="0"/>
                                      </a:rPr>
                                      <m:t>′</m:t>
                                    </m:r>
                                  </m:sup>
                                </m:sSubSup>
                              </m:e>
                            </m:mr>
                            <m:mr>
                              <m:e>
                                <m:sSubSup>
                                  <m:sSubSupPr>
                                    <m:ctrlPr>
                                      <a:rPr lang="en-IE" i="1" smtClean="0">
                                        <a:latin typeface="Cambria Math" panose="02040503050406030204" pitchFamily="18" charset="0"/>
                                      </a:rPr>
                                    </m:ctrlPr>
                                  </m:sSubSupPr>
                                  <m:e>
                                    <m:r>
                                      <a:rPr lang="en-IE" b="0" i="1" smtClean="0">
                                        <a:latin typeface="Cambria Math" panose="02040503050406030204" pitchFamily="18" charset="0"/>
                                      </a:rPr>
                                      <m:t>𝑧</m:t>
                                    </m:r>
                                  </m:e>
                                  <m:sub>
                                    <m:r>
                                      <a:rPr lang="en-IE" b="0" i="1" smtClean="0">
                                        <a:latin typeface="Cambria Math" panose="02040503050406030204" pitchFamily="18" charset="0"/>
                                      </a:rPr>
                                      <m:t>𝑑</m:t>
                                    </m:r>
                                  </m:sub>
                                  <m:sup>
                                    <m:r>
                                      <a:rPr lang="en-IE" b="0" i="1" smtClean="0">
                                        <a:latin typeface="Cambria Math" panose="02040503050406030204" pitchFamily="18" charset="0"/>
                                      </a:rPr>
                                      <m:t>′</m:t>
                                    </m:r>
                                  </m:sup>
                                </m:sSubSup>
                              </m:e>
                            </m:mr>
                          </m:m>
                        </m:e>
                      </m:d>
                      <m:r>
                        <a:rPr lang="en-IE" b="0" i="1" smtClean="0">
                          <a:latin typeface="Cambria Math" panose="02040503050406030204" pitchFamily="18" charset="0"/>
                        </a:rPr>
                        <m:t>= </m:t>
                      </m:r>
                      <m:d>
                        <m:dPr>
                          <m:ctrlPr>
                            <a:rPr lang="en-IE" b="0" i="1" smtClean="0">
                              <a:latin typeface="Cambria Math" panose="02040503050406030204" pitchFamily="18" charset="0"/>
                            </a:rPr>
                          </m:ctrlPr>
                        </m:dPr>
                        <m:e>
                          <m:m>
                            <m:mPr>
                              <m:mcs>
                                <m:mc>
                                  <m:mcPr>
                                    <m:count m:val="5"/>
                                    <m:mcJc m:val="center"/>
                                  </m:mcPr>
                                </m:mc>
                              </m:mcs>
                              <m:ctrlPr>
                                <a:rPr lang="en-IE" b="0" i="1" smtClean="0">
                                  <a:latin typeface="Cambria Math" panose="02040503050406030204" pitchFamily="18" charset="0"/>
                                </a:rPr>
                              </m:ctrlPr>
                            </m:mPr>
                            <m:mr>
                              <m:e>
                                <m:sSub>
                                  <m:sSubPr>
                                    <m:ctrlPr>
                                      <a:rPr lang="en-IE" b="0" i="1" smtClean="0">
                                        <a:latin typeface="Cambria Math" panose="02040503050406030204" pitchFamily="18" charset="0"/>
                                      </a:rPr>
                                    </m:ctrlPr>
                                  </m:sSubPr>
                                  <m:e>
                                    <m:r>
                                      <a:rPr lang="en-IE" b="0" i="1" smtClean="0">
                                        <a:latin typeface="Cambria Math" panose="02040503050406030204" pitchFamily="18" charset="0"/>
                                      </a:rPr>
                                      <m:t>𝑀</m:t>
                                    </m:r>
                                  </m:e>
                                  <m:sub>
                                    <m:r>
                                      <a:rPr lang="en-IE" b="0" i="1" smtClean="0">
                                        <a:latin typeface="Cambria Math" panose="02040503050406030204" pitchFamily="18" charset="0"/>
                                      </a:rPr>
                                      <m:t>00</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01</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i="1">
                                        <a:latin typeface="Cambria Math" panose="02040503050406030204" pitchFamily="18" charset="0"/>
                                      </a:rPr>
                                      <m:t>0</m:t>
                                    </m:r>
                                    <m:r>
                                      <a:rPr lang="en-IE" b="0" i="1" smtClean="0">
                                        <a:latin typeface="Cambria Math" panose="02040503050406030204" pitchFamily="18" charset="0"/>
                                      </a:rPr>
                                      <m:t>2</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i="1">
                                        <a:latin typeface="Cambria Math" panose="02040503050406030204" pitchFamily="18" charset="0"/>
                                      </a:rPr>
                                      <m:t>0</m:t>
                                    </m:r>
                                    <m:r>
                                      <a:rPr lang="en-IE" b="0" i="1" smtClean="0">
                                        <a:latin typeface="Cambria Math" panose="02040503050406030204" pitchFamily="18" charset="0"/>
                                      </a:rPr>
                                      <m:t>3</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i="1">
                                        <a:latin typeface="Cambria Math" panose="02040503050406030204" pitchFamily="18" charset="0"/>
                                      </a:rPr>
                                      <m:t>0</m:t>
                                    </m:r>
                                    <m:r>
                                      <a:rPr lang="en-IE" b="0" i="1" smtClean="0">
                                        <a:latin typeface="Cambria Math" panose="02040503050406030204" pitchFamily="18" charset="0"/>
                                      </a:rPr>
                                      <m:t>4</m:t>
                                    </m:r>
                                  </m:sub>
                                </m:sSub>
                              </m:e>
                            </m:mr>
                            <m:mr>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1</m:t>
                                    </m:r>
                                    <m:r>
                                      <a:rPr lang="en-IE" i="1">
                                        <a:latin typeface="Cambria Math" panose="02040503050406030204" pitchFamily="18" charset="0"/>
                                      </a:rPr>
                                      <m:t>0</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11</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12</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13</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14</m:t>
                                    </m:r>
                                  </m:sub>
                                </m:sSub>
                              </m:e>
                            </m:mr>
                            <m:mr>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2</m:t>
                                    </m:r>
                                    <m:r>
                                      <a:rPr lang="en-IE" i="1">
                                        <a:latin typeface="Cambria Math" panose="02040503050406030204" pitchFamily="18" charset="0"/>
                                      </a:rPr>
                                      <m:t>0</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21</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22</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23</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24</m:t>
                                    </m:r>
                                  </m:sub>
                                </m:sSub>
                              </m:e>
                            </m:mr>
                            <m:mr>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3</m:t>
                                    </m:r>
                                    <m:r>
                                      <a:rPr lang="en-IE" i="1">
                                        <a:latin typeface="Cambria Math" panose="02040503050406030204" pitchFamily="18" charset="0"/>
                                      </a:rPr>
                                      <m:t>0</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31</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32</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33</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34</m:t>
                                    </m:r>
                                  </m:sub>
                                </m:sSub>
                              </m:e>
                            </m:mr>
                            <m:mr>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4</m:t>
                                    </m:r>
                                    <m:r>
                                      <a:rPr lang="en-IE" i="1">
                                        <a:latin typeface="Cambria Math" panose="02040503050406030204" pitchFamily="18" charset="0"/>
                                      </a:rPr>
                                      <m:t>0</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41</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42</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43</m:t>
                                    </m:r>
                                  </m:sub>
                                </m:sSub>
                              </m:e>
                              <m:e>
                                <m:sSub>
                                  <m:sSubPr>
                                    <m:ctrlPr>
                                      <a:rPr lang="en-IE" i="1">
                                        <a:latin typeface="Cambria Math" panose="02040503050406030204" pitchFamily="18" charset="0"/>
                                      </a:rPr>
                                    </m:ctrlPr>
                                  </m:sSubPr>
                                  <m:e>
                                    <m:r>
                                      <a:rPr lang="en-IE" i="1">
                                        <a:latin typeface="Cambria Math" panose="02040503050406030204" pitchFamily="18" charset="0"/>
                                      </a:rPr>
                                      <m:t>𝑀</m:t>
                                    </m:r>
                                  </m:e>
                                  <m:sub>
                                    <m:r>
                                      <a:rPr lang="en-IE" b="0" i="1" smtClean="0">
                                        <a:latin typeface="Cambria Math" panose="02040503050406030204" pitchFamily="18" charset="0"/>
                                      </a:rPr>
                                      <m:t>44</m:t>
                                    </m:r>
                                  </m:sub>
                                </m:sSub>
                              </m:e>
                            </m:mr>
                          </m:m>
                        </m:e>
                      </m:d>
                      <m:d>
                        <m:dPr>
                          <m:ctrlPr>
                            <a:rPr lang="en-IE" i="1">
                              <a:latin typeface="Cambria Math" panose="02040503050406030204" pitchFamily="18" charset="0"/>
                            </a:rPr>
                          </m:ctrlPr>
                        </m:dPr>
                        <m:e>
                          <m:m>
                            <m:mPr>
                              <m:mcs>
                                <m:mc>
                                  <m:mcPr>
                                    <m:count m:val="1"/>
                                    <m:mcJc m:val="center"/>
                                  </m:mcPr>
                                </m:mc>
                              </m:mcs>
                              <m:ctrlPr>
                                <a:rPr lang="en-IE" i="1">
                                  <a:latin typeface="Cambria Math" panose="02040503050406030204" pitchFamily="18" charset="0"/>
                                </a:rPr>
                              </m:ctrlPr>
                            </m:mPr>
                            <m:mr>
                              <m:e>
                                <m:sSub>
                                  <m:sSubPr>
                                    <m:ctrlPr>
                                      <a:rPr lang="en-IE" i="1">
                                        <a:latin typeface="Cambria Math" panose="02040503050406030204" pitchFamily="18" charset="0"/>
                                      </a:rPr>
                                    </m:ctrlPr>
                                  </m:sSubPr>
                                  <m:e>
                                    <m:r>
                                      <a:rPr lang="en-IE" i="1">
                                        <a:latin typeface="Cambria Math" panose="02040503050406030204" pitchFamily="18" charset="0"/>
                                      </a:rPr>
                                      <m:t>𝑥</m:t>
                                    </m:r>
                                  </m:e>
                                  <m:sub>
                                    <m:r>
                                      <a:rPr lang="en-IE" b="0" i="1" smtClean="0">
                                        <a:latin typeface="Cambria Math" panose="02040503050406030204" pitchFamily="18" charset="0"/>
                                      </a:rPr>
                                      <m:t>𝑢</m:t>
                                    </m:r>
                                  </m:sub>
                                </m:sSub>
                              </m:e>
                            </m:mr>
                            <m:mr>
                              <m:e>
                                <m:sSubSup>
                                  <m:sSubSupPr>
                                    <m:ctrlPr>
                                      <a:rPr lang="en-IE" i="1">
                                        <a:latin typeface="Cambria Math" panose="02040503050406030204" pitchFamily="18" charset="0"/>
                                      </a:rPr>
                                    </m:ctrlPr>
                                  </m:sSubSupPr>
                                  <m:e>
                                    <m:r>
                                      <a:rPr lang="en-IE" i="1">
                                        <a:latin typeface="Cambria Math" panose="02040503050406030204" pitchFamily="18" charset="0"/>
                                      </a:rPr>
                                      <m:t>𝑥</m:t>
                                    </m:r>
                                  </m:e>
                                  <m:sub>
                                    <m:r>
                                      <a:rPr lang="en-IE" b="0" i="1" smtClean="0">
                                        <a:latin typeface="Cambria Math" panose="02040503050406030204" pitchFamily="18" charset="0"/>
                                      </a:rPr>
                                      <m:t>𝑢</m:t>
                                    </m:r>
                                  </m:sub>
                                  <m:sup>
                                    <m:r>
                                      <a:rPr lang="en-IE" i="1">
                                        <a:latin typeface="Cambria Math" panose="02040503050406030204" pitchFamily="18" charset="0"/>
                                      </a:rPr>
                                      <m:t>′</m:t>
                                    </m:r>
                                  </m:sup>
                                </m:sSubSup>
                              </m:e>
                            </m:mr>
                            <m:mr>
                              <m:e>
                                <m:sSub>
                                  <m:sSubPr>
                                    <m:ctrlPr>
                                      <a:rPr lang="en-IE" i="1">
                                        <a:latin typeface="Cambria Math" panose="02040503050406030204" pitchFamily="18" charset="0"/>
                                      </a:rPr>
                                    </m:ctrlPr>
                                  </m:sSubPr>
                                  <m:e>
                                    <m:r>
                                      <a:rPr lang="en-IE" i="1">
                                        <a:latin typeface="Cambria Math" panose="02040503050406030204" pitchFamily="18" charset="0"/>
                                      </a:rPr>
                                      <m:t>𝑦</m:t>
                                    </m:r>
                                  </m:e>
                                  <m:sub>
                                    <m:r>
                                      <a:rPr lang="en-IE" b="0" i="1" smtClean="0">
                                        <a:latin typeface="Cambria Math" panose="02040503050406030204" pitchFamily="18" charset="0"/>
                                      </a:rPr>
                                      <m:t>𝑢</m:t>
                                    </m:r>
                                  </m:sub>
                                </m:sSub>
                              </m:e>
                            </m:mr>
                            <m:mr>
                              <m:e>
                                <m:sSubSup>
                                  <m:sSubSupPr>
                                    <m:ctrlPr>
                                      <a:rPr lang="en-IE" i="1">
                                        <a:latin typeface="Cambria Math" panose="02040503050406030204" pitchFamily="18" charset="0"/>
                                      </a:rPr>
                                    </m:ctrlPr>
                                  </m:sSubSupPr>
                                  <m:e>
                                    <m:r>
                                      <a:rPr lang="en-IE" i="1">
                                        <a:latin typeface="Cambria Math" panose="02040503050406030204" pitchFamily="18" charset="0"/>
                                      </a:rPr>
                                      <m:t>𝑦</m:t>
                                    </m:r>
                                  </m:e>
                                  <m:sub>
                                    <m:r>
                                      <a:rPr lang="en-IE" b="0" i="1" smtClean="0">
                                        <a:latin typeface="Cambria Math" panose="02040503050406030204" pitchFamily="18" charset="0"/>
                                      </a:rPr>
                                      <m:t>𝑢</m:t>
                                    </m:r>
                                  </m:sub>
                                  <m:sup>
                                    <m:r>
                                      <a:rPr lang="en-IE" i="1">
                                        <a:latin typeface="Cambria Math" panose="02040503050406030204" pitchFamily="18" charset="0"/>
                                      </a:rPr>
                                      <m:t>′</m:t>
                                    </m:r>
                                  </m:sup>
                                </m:sSubSup>
                              </m:e>
                            </m:mr>
                            <m:mr>
                              <m:e>
                                <m:sSubSup>
                                  <m:sSubSupPr>
                                    <m:ctrlPr>
                                      <a:rPr lang="en-IE" i="1" smtClean="0">
                                        <a:latin typeface="Cambria Math" panose="02040503050406030204" pitchFamily="18" charset="0"/>
                                      </a:rPr>
                                    </m:ctrlPr>
                                  </m:sSubSupPr>
                                  <m:e>
                                    <m:r>
                                      <a:rPr lang="en-IE" b="0" i="1" smtClean="0">
                                        <a:latin typeface="Cambria Math" panose="02040503050406030204" pitchFamily="18" charset="0"/>
                                      </a:rPr>
                                      <m:t>𝑧</m:t>
                                    </m:r>
                                  </m:e>
                                  <m:sub>
                                    <m:r>
                                      <a:rPr lang="en-IE" b="0" i="1" smtClean="0">
                                        <a:latin typeface="Cambria Math" panose="02040503050406030204" pitchFamily="18" charset="0"/>
                                      </a:rPr>
                                      <m:t>𝑢</m:t>
                                    </m:r>
                                  </m:sub>
                                  <m:sup>
                                    <m:r>
                                      <a:rPr lang="en-IE" b="0" i="1" smtClean="0">
                                        <a:latin typeface="Cambria Math" panose="02040503050406030204" pitchFamily="18" charset="0"/>
                                      </a:rPr>
                                      <m:t>′</m:t>
                                    </m:r>
                                  </m:sup>
                                </m:sSubSup>
                              </m:e>
                            </m:mr>
                          </m:m>
                        </m:e>
                      </m:d>
                      <m:r>
                        <a:rPr lang="en-IE" b="0" i="1" smtClean="0">
                          <a:latin typeface="Cambria Math" panose="02040503050406030204" pitchFamily="18" charset="0"/>
                        </a:rPr>
                        <m:t>+</m:t>
                      </m:r>
                      <m:d>
                        <m:dPr>
                          <m:ctrlPr>
                            <a:rPr lang="en-IE" i="1">
                              <a:latin typeface="Cambria Math" panose="02040503050406030204" pitchFamily="18" charset="0"/>
                            </a:rPr>
                          </m:ctrlPr>
                        </m:dPr>
                        <m:e>
                          <m:m>
                            <m:mPr>
                              <m:mcs>
                                <m:mc>
                                  <m:mcPr>
                                    <m:count m:val="1"/>
                                    <m:mcJc m:val="center"/>
                                  </m:mcPr>
                                </m:mc>
                              </m:mcs>
                              <m:ctrlPr>
                                <a:rPr lang="en-IE" i="1">
                                  <a:latin typeface="Cambria Math" panose="02040503050406030204" pitchFamily="18" charset="0"/>
                                </a:rPr>
                              </m:ctrlPr>
                            </m:mPr>
                            <m:mr>
                              <m:e>
                                <m:sSub>
                                  <m:sSubPr>
                                    <m:ctrlPr>
                                      <a:rPr lang="en-IE" i="1">
                                        <a:latin typeface="Cambria Math" panose="02040503050406030204" pitchFamily="18" charset="0"/>
                                      </a:rPr>
                                    </m:ctrlPr>
                                  </m:sSubPr>
                                  <m:e>
                                    <m:r>
                                      <a:rPr lang="en-IE" b="0" i="1" smtClean="0">
                                        <a:latin typeface="Cambria Math" panose="02040503050406030204" pitchFamily="18" charset="0"/>
                                      </a:rPr>
                                      <m:t>𝑎</m:t>
                                    </m:r>
                                  </m:e>
                                  <m:sub>
                                    <m:r>
                                      <a:rPr lang="en-IE" b="0" i="1" smtClean="0">
                                        <a:latin typeface="Cambria Math" panose="02040503050406030204" pitchFamily="18" charset="0"/>
                                      </a:rPr>
                                      <m:t>0</m:t>
                                    </m:r>
                                  </m:sub>
                                </m:sSub>
                              </m:e>
                            </m:mr>
                            <m:mr>
                              <m:e>
                                <m:sSub>
                                  <m:sSubPr>
                                    <m:ctrlPr>
                                      <a:rPr lang="en-IE" i="1">
                                        <a:latin typeface="Cambria Math" panose="02040503050406030204" pitchFamily="18" charset="0"/>
                                      </a:rPr>
                                    </m:ctrlPr>
                                  </m:sSubPr>
                                  <m:e>
                                    <m:r>
                                      <a:rPr lang="en-IE" i="1">
                                        <a:latin typeface="Cambria Math" panose="02040503050406030204" pitchFamily="18" charset="0"/>
                                      </a:rPr>
                                      <m:t>𝑎</m:t>
                                    </m:r>
                                  </m:e>
                                  <m:sub>
                                    <m:r>
                                      <a:rPr lang="en-IE" b="0" i="1" smtClean="0">
                                        <a:latin typeface="Cambria Math" panose="02040503050406030204" pitchFamily="18" charset="0"/>
                                      </a:rPr>
                                      <m:t>1</m:t>
                                    </m:r>
                                  </m:sub>
                                </m:sSub>
                              </m:e>
                            </m:mr>
                            <m:mr>
                              <m:e>
                                <m:sSub>
                                  <m:sSubPr>
                                    <m:ctrlPr>
                                      <a:rPr lang="en-IE" i="1">
                                        <a:latin typeface="Cambria Math" panose="02040503050406030204" pitchFamily="18" charset="0"/>
                                      </a:rPr>
                                    </m:ctrlPr>
                                  </m:sSubPr>
                                  <m:e>
                                    <m:r>
                                      <a:rPr lang="en-IE" i="1">
                                        <a:latin typeface="Cambria Math" panose="02040503050406030204" pitchFamily="18" charset="0"/>
                                      </a:rPr>
                                      <m:t>𝑎</m:t>
                                    </m:r>
                                  </m:e>
                                  <m:sub>
                                    <m:r>
                                      <a:rPr lang="en-IE" b="0" i="1" smtClean="0">
                                        <a:latin typeface="Cambria Math" panose="02040503050406030204" pitchFamily="18" charset="0"/>
                                      </a:rPr>
                                      <m:t>2</m:t>
                                    </m:r>
                                  </m:sub>
                                </m:sSub>
                              </m:e>
                            </m:mr>
                            <m:mr>
                              <m:e>
                                <m:sSub>
                                  <m:sSubPr>
                                    <m:ctrlPr>
                                      <a:rPr lang="en-IE" i="1">
                                        <a:latin typeface="Cambria Math" panose="02040503050406030204" pitchFamily="18" charset="0"/>
                                      </a:rPr>
                                    </m:ctrlPr>
                                  </m:sSubPr>
                                  <m:e>
                                    <m:r>
                                      <a:rPr lang="en-IE" i="1">
                                        <a:latin typeface="Cambria Math" panose="02040503050406030204" pitchFamily="18" charset="0"/>
                                      </a:rPr>
                                      <m:t>𝑎</m:t>
                                    </m:r>
                                  </m:e>
                                  <m:sub>
                                    <m:r>
                                      <a:rPr lang="en-IE" b="0" i="1" smtClean="0">
                                        <a:latin typeface="Cambria Math" panose="02040503050406030204" pitchFamily="18" charset="0"/>
                                      </a:rPr>
                                      <m:t>3</m:t>
                                    </m:r>
                                  </m:sub>
                                </m:sSub>
                              </m:e>
                            </m:mr>
                            <m:mr>
                              <m:e>
                                <m:sSub>
                                  <m:sSubPr>
                                    <m:ctrlPr>
                                      <a:rPr lang="en-IE" i="1">
                                        <a:latin typeface="Cambria Math" panose="02040503050406030204" pitchFamily="18" charset="0"/>
                                      </a:rPr>
                                    </m:ctrlPr>
                                  </m:sSubPr>
                                  <m:e>
                                    <m:r>
                                      <a:rPr lang="en-IE" i="1">
                                        <a:latin typeface="Cambria Math" panose="02040503050406030204" pitchFamily="18" charset="0"/>
                                      </a:rPr>
                                      <m:t>𝑎</m:t>
                                    </m:r>
                                  </m:e>
                                  <m:sub>
                                    <m:r>
                                      <a:rPr lang="en-IE" b="0" i="1" smtClean="0">
                                        <a:latin typeface="Cambria Math" panose="02040503050406030204" pitchFamily="18" charset="0"/>
                                      </a:rPr>
                                      <m:t>4</m:t>
                                    </m:r>
                                  </m:sub>
                                </m:sSub>
                              </m:e>
                            </m:mr>
                          </m:m>
                        </m:e>
                      </m:d>
                    </m:oMath>
                  </m:oMathPara>
                </a14:m>
                <a:endParaRPr lang="en-IE" dirty="0"/>
              </a:p>
              <a:p>
                <a:pPr marL="0" indent="0">
                  <a:buNone/>
                </a:pPr>
                <a:endParaRPr lang="en-IE" dirty="0"/>
              </a:p>
              <a:p>
                <a:r>
                  <a:rPr lang="en-IE" dirty="0"/>
                  <a:t>The a terms are to account for misalignments</a:t>
                </a:r>
              </a:p>
              <a:p>
                <a:endParaRPr lang="en-IE" dirty="0"/>
              </a:p>
              <a:p>
                <a:r>
                  <a:rPr lang="en-IE" dirty="0"/>
                  <a:t>For higher orders, the matrix is expanded to include the likes of </a:t>
                </a:r>
                <a14:m>
                  <m:oMath xmlns:m="http://schemas.openxmlformats.org/officeDocument/2006/math">
                    <m:sSup>
                      <m:sSupPr>
                        <m:ctrlPr>
                          <a:rPr lang="en-IE" i="1" smtClean="0">
                            <a:latin typeface="Cambria Math" panose="02040503050406030204" pitchFamily="18" charset="0"/>
                          </a:rPr>
                        </m:ctrlPr>
                      </m:sSupPr>
                      <m:e>
                        <m:r>
                          <a:rPr lang="en-IE" b="0" i="1" smtClean="0">
                            <a:latin typeface="Cambria Math" panose="02040503050406030204" pitchFamily="18" charset="0"/>
                          </a:rPr>
                          <m:t>𝑥</m:t>
                        </m:r>
                      </m:e>
                      <m:sup>
                        <m:r>
                          <a:rPr lang="en-IE" b="0" i="1" smtClean="0">
                            <a:latin typeface="Cambria Math" panose="02040503050406030204" pitchFamily="18" charset="0"/>
                          </a:rPr>
                          <m:t>3</m:t>
                        </m:r>
                      </m:sup>
                    </m:sSup>
                    <m:r>
                      <a:rPr lang="en-IE" b="0" i="1" smtClean="0">
                        <a:latin typeface="Cambria Math" panose="02040503050406030204" pitchFamily="18" charset="0"/>
                      </a:rPr>
                      <m:t>,  </m:t>
                    </m:r>
                    <m:sSup>
                      <m:sSupPr>
                        <m:ctrlPr>
                          <a:rPr lang="en-IE" b="0" i="1" smtClean="0">
                            <a:latin typeface="Cambria Math" panose="02040503050406030204" pitchFamily="18" charset="0"/>
                          </a:rPr>
                        </m:ctrlPr>
                      </m:sSupPr>
                      <m:e>
                        <m:r>
                          <a:rPr lang="en-IE" b="0" i="1" smtClean="0">
                            <a:latin typeface="Cambria Math" panose="02040503050406030204" pitchFamily="18" charset="0"/>
                          </a:rPr>
                          <m:t>𝑥</m:t>
                        </m:r>
                      </m:e>
                      <m:sup>
                        <m:r>
                          <a:rPr lang="en-IE" b="0" i="1" smtClean="0">
                            <a:latin typeface="Cambria Math" panose="02040503050406030204" pitchFamily="18" charset="0"/>
                          </a:rPr>
                          <m:t>2</m:t>
                        </m:r>
                      </m:sup>
                    </m:sSup>
                    <m:sSup>
                      <m:sSupPr>
                        <m:ctrlPr>
                          <a:rPr lang="en-IE" b="0" i="1" smtClean="0">
                            <a:latin typeface="Cambria Math" panose="02040503050406030204" pitchFamily="18" charset="0"/>
                          </a:rPr>
                        </m:ctrlPr>
                      </m:sSupPr>
                      <m:e>
                        <m:r>
                          <a:rPr lang="en-IE" b="0" i="1" smtClean="0">
                            <a:latin typeface="Cambria Math" panose="02040503050406030204" pitchFamily="18" charset="0"/>
                          </a:rPr>
                          <m:t>𝑥</m:t>
                        </m:r>
                      </m:e>
                      <m:sup>
                        <m:r>
                          <a:rPr lang="en-IE" b="0" i="1" smtClean="0">
                            <a:latin typeface="Cambria Math" panose="02040503050406030204" pitchFamily="18" charset="0"/>
                          </a:rPr>
                          <m:t>′</m:t>
                        </m:r>
                      </m:sup>
                    </m:sSup>
                    <m:r>
                      <a:rPr lang="en-IE" b="0" i="1" smtClean="0">
                        <a:latin typeface="Cambria Math" panose="02040503050406030204" pitchFamily="18" charset="0"/>
                      </a:rPr>
                      <m:t>, </m:t>
                    </m:r>
                    <m:r>
                      <a:rPr lang="en-IE" b="0" i="1" smtClean="0">
                        <a:latin typeface="Cambria Math" panose="02040503050406030204" pitchFamily="18" charset="0"/>
                      </a:rPr>
                      <m:t>𝑥</m:t>
                    </m:r>
                    <m:sSup>
                      <m:sSupPr>
                        <m:ctrlPr>
                          <a:rPr lang="en-IE" b="0" i="1" smtClean="0">
                            <a:latin typeface="Cambria Math" panose="02040503050406030204" pitchFamily="18" charset="0"/>
                          </a:rPr>
                        </m:ctrlPr>
                      </m:sSupPr>
                      <m:e>
                        <m:r>
                          <a:rPr lang="en-IE" b="0" i="1" smtClean="0">
                            <a:latin typeface="Cambria Math" panose="02040503050406030204" pitchFamily="18" charset="0"/>
                          </a:rPr>
                          <m:t>𝑥</m:t>
                        </m:r>
                      </m:e>
                      <m:sup>
                        <m:r>
                          <a:rPr lang="en-IE" b="0" i="1" smtClean="0">
                            <a:latin typeface="Cambria Math" panose="02040503050406030204" pitchFamily="18" charset="0"/>
                          </a:rPr>
                          <m:t>′</m:t>
                        </m:r>
                      </m:sup>
                    </m:sSup>
                    <m:r>
                      <a:rPr lang="en-IE" b="0" i="1" smtClean="0">
                        <a:latin typeface="Cambria Math" panose="02040503050406030204" pitchFamily="18" charset="0"/>
                      </a:rPr>
                      <m:t>𝑦</m:t>
                    </m:r>
                  </m:oMath>
                </a14:m>
                <a:r>
                  <a:rPr lang="en-IE" dirty="0"/>
                  <a:t>, etc.</a:t>
                </a:r>
              </a:p>
            </p:txBody>
          </p:sp>
        </mc:Choice>
        <mc:Fallback xmlns="">
          <p:sp>
            <p:nvSpPr>
              <p:cNvPr id="3" name="Content Placeholder 2">
                <a:extLst>
                  <a:ext uri="{FF2B5EF4-FFF2-40B4-BE49-F238E27FC236}">
                    <a16:creationId xmlns:a16="http://schemas.microsoft.com/office/drawing/2014/main" id="{96FA2013-8E72-4262-B0D6-5BA65E9BBB7A}"/>
                  </a:ext>
                </a:extLst>
              </p:cNvPr>
              <p:cNvSpPr>
                <a:spLocks noGrp="1" noRot="1" noChangeAspect="1" noMove="1" noResize="1" noEditPoints="1" noAdjustHandles="1" noChangeArrowheads="1" noChangeShapeType="1" noTextEdit="1"/>
              </p:cNvSpPr>
              <p:nvPr>
                <p:ph idx="1"/>
              </p:nvPr>
            </p:nvSpPr>
            <p:spPr>
              <a:xfrm>
                <a:off x="2247374" y="1540188"/>
                <a:ext cx="9602788" cy="4520977"/>
              </a:xfrm>
              <a:blipFill>
                <a:blip r:embed="rId5"/>
                <a:stretch>
                  <a:fillRect l="-444" t="-810"/>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44D797C4-C09D-4FE1-BA51-C6F71B23484C}"/>
              </a:ext>
            </a:extLst>
          </p:cNvPr>
          <p:cNvSpPr>
            <a:spLocks noGrp="1"/>
          </p:cNvSpPr>
          <p:nvPr>
            <p:ph type="sldNum" sz="quarter" idx="12"/>
          </p:nvPr>
        </p:nvSpPr>
        <p:spPr/>
        <p:txBody>
          <a:bodyPr/>
          <a:lstStyle/>
          <a:p>
            <a:fld id="{D57F1E4F-1CFF-5643-939E-217C01CDF565}" type="slidenum">
              <a:rPr lang="en-US" smtClean="0"/>
              <a:pPr/>
              <a:t>47</a:t>
            </a:fld>
            <a:endParaRPr lang="en-US" dirty="0"/>
          </a:p>
        </p:txBody>
      </p:sp>
    </p:spTree>
    <p:extLst>
      <p:ext uri="{BB962C8B-B14F-4D97-AF65-F5344CB8AC3E}">
        <p14:creationId xmlns:p14="http://schemas.microsoft.com/office/powerpoint/2010/main" val="772599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0DBFE-7E09-41D4-8077-C0B2D30AD454}"/>
              </a:ext>
            </a:extLst>
          </p:cNvPr>
          <p:cNvSpPr>
            <a:spLocks noGrp="1"/>
          </p:cNvSpPr>
          <p:nvPr>
            <p:ph type="title"/>
          </p:nvPr>
        </p:nvSpPr>
        <p:spPr/>
        <p:txBody>
          <a:bodyPr/>
          <a:lstStyle/>
          <a:p>
            <a:r>
              <a:rPr lang="en-IE" dirty="0"/>
              <a:t>Higher Order Transfer Map</a:t>
            </a:r>
          </a:p>
        </p:txBody>
      </p:sp>
      <p:sp>
        <p:nvSpPr>
          <p:cNvPr id="3" name="Content Placeholder 2">
            <a:extLst>
              <a:ext uri="{FF2B5EF4-FFF2-40B4-BE49-F238E27FC236}">
                <a16:creationId xmlns:a16="http://schemas.microsoft.com/office/drawing/2014/main" id="{28B63ED0-6C4C-446D-B46A-7E719AE3C469}"/>
              </a:ext>
            </a:extLst>
          </p:cNvPr>
          <p:cNvSpPr>
            <a:spLocks noGrp="1"/>
          </p:cNvSpPr>
          <p:nvPr>
            <p:ph idx="1"/>
          </p:nvPr>
        </p:nvSpPr>
        <p:spPr>
          <a:xfrm>
            <a:off x="2589211" y="2133600"/>
            <a:ext cx="9219611" cy="3777622"/>
          </a:xfrm>
        </p:spPr>
        <p:txBody>
          <a:bodyPr/>
          <a:lstStyle/>
          <a:p>
            <a:r>
              <a:rPr lang="en-IE" dirty="0"/>
              <a:t>Example scenario - Transfer map was calculated between TKU S2 and TKU S1</a:t>
            </a:r>
          </a:p>
          <a:p>
            <a:r>
              <a:rPr lang="en-IE" dirty="0"/>
              <a:t>The Residuals for a run were then calculated between the measurement at TKU S1 and the track propagated to TKU S1 from TKU S2 by the transfer map </a:t>
            </a:r>
          </a:p>
          <a:p>
            <a:r>
              <a:rPr lang="en-IE" dirty="0"/>
              <a:t>The Residuals decreased going to higher orders but didn’t improve beyond 3</a:t>
            </a:r>
            <a:r>
              <a:rPr lang="en-IE" baseline="30000" dirty="0"/>
              <a:t>rd</a:t>
            </a:r>
            <a:r>
              <a:rPr lang="en-IE" dirty="0"/>
              <a:t> order.</a:t>
            </a:r>
          </a:p>
          <a:p>
            <a:endParaRPr lang="en-IE" dirty="0"/>
          </a:p>
          <a:p>
            <a:r>
              <a:rPr lang="en-IE" dirty="0"/>
              <a:t>A separate second run (independent sample) was then looked at</a:t>
            </a:r>
          </a:p>
          <a:p>
            <a:r>
              <a:rPr lang="en-IE" dirty="0"/>
              <a:t>The same scenario was then repeated however using a 3</a:t>
            </a:r>
            <a:r>
              <a:rPr lang="en-IE" baseline="30000" dirty="0"/>
              <a:t>rd</a:t>
            </a:r>
            <a:r>
              <a:rPr lang="en-IE" dirty="0"/>
              <a:t> order transfer map from the first run</a:t>
            </a:r>
          </a:p>
          <a:p>
            <a:r>
              <a:rPr lang="en-IE" dirty="0"/>
              <a:t>The residuals are shown on </a:t>
            </a:r>
            <a:r>
              <a:rPr lang="en-IE"/>
              <a:t>next slide</a:t>
            </a:r>
            <a:endParaRPr lang="en-IE" dirty="0"/>
          </a:p>
          <a:p>
            <a:endParaRPr lang="en-IE" dirty="0"/>
          </a:p>
        </p:txBody>
      </p:sp>
      <p:sp>
        <p:nvSpPr>
          <p:cNvPr id="4" name="Slide Number Placeholder 3">
            <a:extLst>
              <a:ext uri="{FF2B5EF4-FFF2-40B4-BE49-F238E27FC236}">
                <a16:creationId xmlns:a16="http://schemas.microsoft.com/office/drawing/2014/main" id="{A66E44ED-EC46-4D2A-A4EA-13AADDC698B2}"/>
              </a:ext>
            </a:extLst>
          </p:cNvPr>
          <p:cNvSpPr>
            <a:spLocks noGrp="1"/>
          </p:cNvSpPr>
          <p:nvPr>
            <p:ph type="sldNum" sz="quarter" idx="12"/>
          </p:nvPr>
        </p:nvSpPr>
        <p:spPr/>
        <p:txBody>
          <a:bodyPr/>
          <a:lstStyle/>
          <a:p>
            <a:fld id="{D57F1E4F-1CFF-5643-939E-217C01CDF565}" type="slidenum">
              <a:rPr lang="en-US" smtClean="0"/>
              <a:pPr/>
              <a:t>48</a:t>
            </a:fld>
            <a:endParaRPr lang="en-US" dirty="0"/>
          </a:p>
        </p:txBody>
      </p:sp>
    </p:spTree>
    <p:extLst>
      <p:ext uri="{BB962C8B-B14F-4D97-AF65-F5344CB8AC3E}">
        <p14:creationId xmlns:p14="http://schemas.microsoft.com/office/powerpoint/2010/main" val="38028996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 1">
            <a:extLst>
              <a:ext uri="{FF2B5EF4-FFF2-40B4-BE49-F238E27FC236}">
                <a16:creationId xmlns:a16="http://schemas.microsoft.com/office/drawing/2014/main" id="{C1E13F14-85E5-47F7-B7BE-89EF38BAA26E}"/>
              </a:ext>
            </a:extLst>
          </p:cNvPr>
          <p:cNvSpPr txBox="1">
            <a:spLocks noGrp="1"/>
          </p:cNvSpPr>
          <p:nvPr>
            <p:ph type="title" idx="4294967295"/>
          </p:nvPr>
        </p:nvSpPr>
        <p:spPr/>
        <p:txBody>
          <a:bodyPr/>
          <a:lstStyle/>
          <a:p>
            <a:pPr lvl="0"/>
            <a:r>
              <a:rPr lang="en-GB"/>
              <a:t>3</a:t>
            </a:r>
            <a:r>
              <a:rPr lang="en-GB" baseline="30000"/>
              <a:t>rd</a:t>
            </a:r>
            <a:r>
              <a:rPr lang="en-GB"/>
              <a:t> Order</a:t>
            </a:r>
          </a:p>
        </p:txBody>
      </p:sp>
      <p:sp>
        <p:nvSpPr>
          <p:cNvPr id="3" name=" 2">
            <a:extLst>
              <a:ext uri="{FF2B5EF4-FFF2-40B4-BE49-F238E27FC236}">
                <a16:creationId xmlns:a16="http://schemas.microsoft.com/office/drawing/2014/main" id="{BE4B207F-5314-4B49-9EE3-7E23B827CABB}"/>
              </a:ext>
            </a:extLst>
          </p:cNvPr>
          <p:cNvSpPr txBox="1">
            <a:spLocks noGrp="1"/>
          </p:cNvSpPr>
          <p:nvPr>
            <p:ph type="body" idx="4294967295"/>
          </p:nvPr>
        </p:nvSpPr>
        <p:spPr/>
        <p:txBody>
          <a:bodyPr/>
          <a:lstStyle/>
          <a:p>
            <a:endParaRPr lang="en-GB"/>
          </a:p>
        </p:txBody>
      </p:sp>
      <p:pic>
        <p:nvPicPr>
          <p:cNvPr id="4" name="Picture 3">
            <a:extLst>
              <a:ext uri="{FF2B5EF4-FFF2-40B4-BE49-F238E27FC236}">
                <a16:creationId xmlns:a16="http://schemas.microsoft.com/office/drawing/2014/main" id="{6A4A4586-4249-4004-926D-F3625C93C303}"/>
              </a:ext>
            </a:extLst>
          </p:cNvPr>
          <p:cNvPicPr>
            <a:picLocks noChangeAspect="1"/>
          </p:cNvPicPr>
          <p:nvPr/>
        </p:nvPicPr>
        <p:blipFill>
          <a:blip r:embed="rId3">
            <a:lum/>
            <a:alphaModFix/>
          </a:blip>
          <a:srcRect/>
          <a:stretch>
            <a:fillRect/>
          </a:stretch>
        </p:blipFill>
        <p:spPr>
          <a:xfrm>
            <a:off x="0" y="-14138"/>
            <a:ext cx="4528018" cy="3389047"/>
          </a:xfrm>
          <a:prstGeom prst="rect">
            <a:avLst/>
          </a:prstGeom>
          <a:noFill/>
          <a:ln>
            <a:noFill/>
          </a:ln>
        </p:spPr>
      </p:pic>
      <p:pic>
        <p:nvPicPr>
          <p:cNvPr id="5" name="Picture 4">
            <a:extLst>
              <a:ext uri="{FF2B5EF4-FFF2-40B4-BE49-F238E27FC236}">
                <a16:creationId xmlns:a16="http://schemas.microsoft.com/office/drawing/2014/main" id="{3A8AD432-44C6-4A59-A10F-A7BE8244B688}"/>
              </a:ext>
            </a:extLst>
          </p:cNvPr>
          <p:cNvPicPr>
            <a:picLocks noChangeAspect="1"/>
          </p:cNvPicPr>
          <p:nvPr/>
        </p:nvPicPr>
        <p:blipFill>
          <a:blip r:embed="rId4">
            <a:lum/>
            <a:alphaModFix/>
          </a:blip>
          <a:srcRect/>
          <a:stretch>
            <a:fillRect/>
          </a:stretch>
        </p:blipFill>
        <p:spPr>
          <a:xfrm>
            <a:off x="7688266" y="22205"/>
            <a:ext cx="4494929" cy="3373809"/>
          </a:xfrm>
          <a:prstGeom prst="rect">
            <a:avLst/>
          </a:prstGeom>
          <a:noFill/>
          <a:ln>
            <a:noFill/>
          </a:ln>
        </p:spPr>
      </p:pic>
      <p:pic>
        <p:nvPicPr>
          <p:cNvPr id="6" name="Picture 5">
            <a:extLst>
              <a:ext uri="{FF2B5EF4-FFF2-40B4-BE49-F238E27FC236}">
                <a16:creationId xmlns:a16="http://schemas.microsoft.com/office/drawing/2014/main" id="{A70B324B-5634-442D-A144-F258595DD6EE}"/>
              </a:ext>
            </a:extLst>
          </p:cNvPr>
          <p:cNvPicPr>
            <a:picLocks noChangeAspect="1"/>
          </p:cNvPicPr>
          <p:nvPr/>
        </p:nvPicPr>
        <p:blipFill>
          <a:blip r:embed="rId5">
            <a:lum/>
            <a:alphaModFix/>
          </a:blip>
          <a:srcRect/>
          <a:stretch>
            <a:fillRect/>
          </a:stretch>
        </p:blipFill>
        <p:spPr>
          <a:xfrm>
            <a:off x="214" y="3483091"/>
            <a:ext cx="4538903" cy="3396013"/>
          </a:xfrm>
          <a:prstGeom prst="rect">
            <a:avLst/>
          </a:prstGeom>
          <a:noFill/>
          <a:ln>
            <a:noFill/>
          </a:ln>
        </p:spPr>
      </p:pic>
      <p:pic>
        <p:nvPicPr>
          <p:cNvPr id="7" name="Picture 6">
            <a:extLst>
              <a:ext uri="{FF2B5EF4-FFF2-40B4-BE49-F238E27FC236}">
                <a16:creationId xmlns:a16="http://schemas.microsoft.com/office/drawing/2014/main" id="{96B79EA0-F965-4D7C-92E5-5824E45F862B}"/>
              </a:ext>
            </a:extLst>
          </p:cNvPr>
          <p:cNvPicPr>
            <a:picLocks noChangeAspect="1"/>
          </p:cNvPicPr>
          <p:nvPr/>
        </p:nvPicPr>
        <p:blipFill>
          <a:blip r:embed="rId6">
            <a:lum/>
            <a:alphaModFix/>
          </a:blip>
          <a:srcRect/>
          <a:stretch>
            <a:fillRect/>
          </a:stretch>
        </p:blipFill>
        <p:spPr>
          <a:xfrm>
            <a:off x="7681735" y="3483091"/>
            <a:ext cx="4501459" cy="3374244"/>
          </a:xfrm>
          <a:prstGeom prst="rect">
            <a:avLst/>
          </a:prstGeom>
          <a:noFill/>
          <a:ln>
            <a:noFill/>
          </a:ln>
        </p:spPr>
      </p:pic>
      <p:pic>
        <p:nvPicPr>
          <p:cNvPr id="8" name="Picture 7">
            <a:extLst>
              <a:ext uri="{FF2B5EF4-FFF2-40B4-BE49-F238E27FC236}">
                <a16:creationId xmlns:a16="http://schemas.microsoft.com/office/drawing/2014/main" id="{C7028754-F07E-42E0-8BF6-62DD293D0191}"/>
              </a:ext>
            </a:extLst>
          </p:cNvPr>
          <p:cNvPicPr>
            <a:picLocks noChangeAspect="1"/>
          </p:cNvPicPr>
          <p:nvPr/>
        </p:nvPicPr>
        <p:blipFill>
          <a:blip r:embed="rId7">
            <a:lum/>
            <a:alphaModFix/>
          </a:blip>
          <a:srcRect/>
          <a:stretch>
            <a:fillRect/>
          </a:stretch>
        </p:blipFill>
        <p:spPr>
          <a:xfrm>
            <a:off x="4092845" y="2422054"/>
            <a:ext cx="4092632" cy="308297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A86F6-6666-4361-8924-28F5480420A6}"/>
              </a:ext>
            </a:extLst>
          </p:cNvPr>
          <p:cNvSpPr>
            <a:spLocks noGrp="1"/>
          </p:cNvSpPr>
          <p:nvPr>
            <p:ph type="title"/>
          </p:nvPr>
        </p:nvSpPr>
        <p:spPr/>
        <p:txBody>
          <a:bodyPr/>
          <a:lstStyle/>
          <a:p>
            <a:r>
              <a:rPr lang="en-IE" dirty="0"/>
              <a:t>MICE – 3 Cooling measurements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BB0EC68-05CD-479F-B6A1-5FCE98290D6E}"/>
                  </a:ext>
                </a:extLst>
              </p:cNvPr>
              <p:cNvSpPr>
                <a:spLocks noGrp="1"/>
              </p:cNvSpPr>
              <p:nvPr>
                <p:ph idx="1"/>
              </p:nvPr>
            </p:nvSpPr>
            <p:spPr>
              <a:xfrm>
                <a:off x="2939143" y="1345473"/>
                <a:ext cx="8565469" cy="5316583"/>
              </a:xfrm>
            </p:spPr>
            <p:txBody>
              <a:bodyPr>
                <a:normAutofit fontScale="85000" lnSpcReduction="20000"/>
              </a:bodyPr>
              <a:lstStyle/>
              <a:p>
                <a:r>
                  <a:rPr lang="en-IE" dirty="0"/>
                  <a:t>MICE measures cooling using three techniques</a:t>
                </a:r>
              </a:p>
              <a:p>
                <a:endParaRPr lang="en-IE" dirty="0"/>
              </a:p>
              <a:p>
                <a:r>
                  <a:rPr lang="en-IE" u="sng" dirty="0"/>
                  <a:t>1. Emittance:</a:t>
                </a:r>
                <a:r>
                  <a:rPr lang="en-IE" dirty="0"/>
                  <a:t>					 				</a:t>
                </a:r>
              </a:p>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a:rPr lang="en-IE" i="1" smtClean="0">
                              <a:latin typeface="Cambria Math" panose="02040503050406030204" pitchFamily="18" charset="0"/>
                              <a:ea typeface="Cambria Math" panose="02040503050406030204" pitchFamily="18" charset="0"/>
                            </a:rPr>
                            <m:t>𝜀</m:t>
                          </m:r>
                        </m:e>
                        <m:sub>
                          <m:r>
                            <a:rPr lang="en-IE" b="0" i="1" smtClean="0">
                              <a:latin typeface="Cambria Math" panose="02040503050406030204" pitchFamily="18" charset="0"/>
                            </a:rPr>
                            <m:t>𝑑</m:t>
                          </m:r>
                        </m:sub>
                      </m:sSub>
                      <m:r>
                        <a:rPr lang="en-IE" b="0" i="1" smtClean="0">
                          <a:latin typeface="Cambria Math" panose="02040503050406030204" pitchFamily="18" charset="0"/>
                        </a:rPr>
                        <m:t>= </m:t>
                      </m:r>
                      <m:f>
                        <m:fPr>
                          <m:ctrlPr>
                            <a:rPr lang="en-IE" b="0" i="1" smtClean="0">
                              <a:latin typeface="Cambria Math" panose="02040503050406030204" pitchFamily="18" charset="0"/>
                            </a:rPr>
                          </m:ctrlPr>
                        </m:fPr>
                        <m:num>
                          <m:rad>
                            <m:radPr>
                              <m:ctrlPr>
                                <a:rPr lang="en-IE" b="0" i="1" smtClean="0">
                                  <a:latin typeface="Cambria Math" panose="02040503050406030204" pitchFamily="18" charset="0"/>
                                </a:rPr>
                              </m:ctrlPr>
                            </m:radPr>
                            <m:deg>
                              <m:r>
                                <m:rPr>
                                  <m:brk m:alnAt="7"/>
                                </m:rPr>
                                <a:rPr lang="en-IE" b="0" i="1" smtClean="0">
                                  <a:latin typeface="Cambria Math" panose="02040503050406030204" pitchFamily="18" charset="0"/>
                                </a:rPr>
                                <m:t>𝑑</m:t>
                              </m:r>
                            </m:deg>
                            <m:e>
                              <m:d>
                                <m:dPr>
                                  <m:begChr m:val="|"/>
                                  <m:endChr m:val="|"/>
                                  <m:ctrlPr>
                                    <a:rPr lang="en-IE" b="0" i="1" smtClean="0">
                                      <a:latin typeface="Cambria Math" panose="02040503050406030204" pitchFamily="18" charset="0"/>
                                    </a:rPr>
                                  </m:ctrlPr>
                                </m:dPr>
                                <m:e>
                                  <m:r>
                                    <m:rPr>
                                      <m:sty m:val="p"/>
                                    </m:rPr>
                                    <a:rPr lang="el-GR" i="1">
                                      <a:latin typeface="Cambria Math" panose="02040503050406030204" pitchFamily="18" charset="0"/>
                                    </a:rPr>
                                    <m:t>Σ</m:t>
                                  </m:r>
                                </m:e>
                              </m:d>
                            </m:e>
                          </m:rad>
                        </m:num>
                        <m:den>
                          <m:sSub>
                            <m:sSubPr>
                              <m:ctrlPr>
                                <a:rPr lang="en-IE" b="0" i="1" smtClean="0">
                                  <a:latin typeface="Cambria Math" panose="02040503050406030204" pitchFamily="18" charset="0"/>
                                </a:rPr>
                              </m:ctrlPr>
                            </m:sSubPr>
                            <m:e>
                              <m:r>
                                <a:rPr lang="en-IE" b="0" i="1" smtClean="0">
                                  <a:latin typeface="Cambria Math" panose="02040503050406030204" pitchFamily="18" charset="0"/>
                                </a:rPr>
                                <m:t>𝑚</m:t>
                              </m:r>
                            </m:e>
                            <m:sub>
                              <m:r>
                                <a:rPr lang="en-IE" b="0" i="1" smtClean="0">
                                  <a:latin typeface="Cambria Math" panose="02040503050406030204" pitchFamily="18" charset="0"/>
                                  <a:ea typeface="Cambria Math" panose="02040503050406030204" pitchFamily="18" charset="0"/>
                                </a:rPr>
                                <m:t>𝜇</m:t>
                              </m:r>
                            </m:sub>
                          </m:sSub>
                          <m:r>
                            <a:rPr lang="en-IE" b="0" i="1" smtClean="0">
                              <a:latin typeface="Cambria Math" panose="02040503050406030204" pitchFamily="18" charset="0"/>
                            </a:rPr>
                            <m:t>𝑐</m:t>
                          </m:r>
                        </m:den>
                      </m:f>
                    </m:oMath>
                  </m:oMathPara>
                </a14:m>
                <a:endParaRPr lang="en-IE" dirty="0"/>
              </a:p>
              <a:p>
                <a:endParaRPr lang="en-IE" dirty="0"/>
              </a:p>
              <a:p>
                <a:r>
                  <a:rPr lang="en-IE" u="sng" dirty="0"/>
                  <a:t>2. Amplitude:</a:t>
                </a:r>
                <a:r>
                  <a:rPr lang="en-IE" dirty="0"/>
                  <a:t>						</a:t>
                </a:r>
              </a:p>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a:rPr lang="en-IE" b="0" i="1" smtClean="0">
                              <a:latin typeface="Cambria Math" panose="02040503050406030204" pitchFamily="18" charset="0"/>
                            </a:rPr>
                            <m:t>𝐴</m:t>
                          </m:r>
                        </m:e>
                        <m:sub>
                          <m:r>
                            <a:rPr lang="en-IE" b="0" i="1" smtClean="0">
                              <a:latin typeface="Cambria Math" panose="02040503050406030204" pitchFamily="18" charset="0"/>
                            </a:rPr>
                            <m:t>𝑑</m:t>
                          </m:r>
                        </m:sub>
                      </m:sSub>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r>
                            <a:rPr lang="en-IE" b="0" i="1" smtClean="0">
                              <a:latin typeface="Cambria Math" panose="02040503050406030204" pitchFamily="18" charset="0"/>
                              <a:ea typeface="Cambria Math" panose="02040503050406030204" pitchFamily="18" charset="0"/>
                            </a:rPr>
                            <m:t>𝜀</m:t>
                          </m:r>
                        </m:e>
                        <m:sub>
                          <m:r>
                            <a:rPr lang="en-IE" b="0" i="1" smtClean="0">
                              <a:latin typeface="Cambria Math" panose="02040503050406030204" pitchFamily="18" charset="0"/>
                            </a:rPr>
                            <m:t>𝑑</m:t>
                          </m:r>
                        </m:sub>
                      </m:sSub>
                      <m:sSup>
                        <m:sSupPr>
                          <m:ctrlPr>
                            <a:rPr lang="en-IE" b="0" i="1" smtClean="0">
                              <a:latin typeface="Cambria Math" panose="02040503050406030204" pitchFamily="18" charset="0"/>
                            </a:rPr>
                          </m:ctrlPr>
                        </m:sSupPr>
                        <m:e>
                          <m:r>
                            <a:rPr lang="en-IE" b="1" i="1" smtClean="0">
                              <a:latin typeface="Cambria Math" panose="02040503050406030204" pitchFamily="18" charset="0"/>
                            </a:rPr>
                            <m:t>𝒙</m:t>
                          </m:r>
                        </m:e>
                        <m:sup>
                          <m:r>
                            <a:rPr lang="en-IE" b="0" i="1" smtClean="0">
                              <a:latin typeface="Cambria Math" panose="02040503050406030204" pitchFamily="18" charset="0"/>
                            </a:rPr>
                            <m:t>𝑇</m:t>
                          </m:r>
                        </m:sup>
                      </m:sSup>
                      <m:sSup>
                        <m:sSupPr>
                          <m:ctrlPr>
                            <a:rPr lang="en-IE" b="0" i="1" smtClean="0">
                              <a:latin typeface="Cambria Math" panose="02040503050406030204" pitchFamily="18" charset="0"/>
                            </a:rPr>
                          </m:ctrlPr>
                        </m:sSupPr>
                        <m:e>
                          <m:r>
                            <m:rPr>
                              <m:sty m:val="p"/>
                            </m:rPr>
                            <a:rPr lang="el-GR" i="1">
                              <a:latin typeface="Cambria Math" panose="02040503050406030204" pitchFamily="18" charset="0"/>
                            </a:rPr>
                            <m:t>Σ</m:t>
                          </m:r>
                        </m:e>
                        <m:sup>
                          <m:r>
                            <a:rPr lang="en-IE" b="0" i="1" smtClean="0">
                              <a:latin typeface="Cambria Math" panose="02040503050406030204" pitchFamily="18" charset="0"/>
                            </a:rPr>
                            <m:t>−1</m:t>
                          </m:r>
                        </m:sup>
                      </m:sSup>
                      <m:r>
                        <a:rPr lang="en-IE" b="1" i="1" smtClean="0">
                          <a:latin typeface="Cambria Math" panose="02040503050406030204" pitchFamily="18" charset="0"/>
                        </a:rPr>
                        <m:t>𝒙</m:t>
                      </m:r>
                      <m:r>
                        <a:rPr lang="en-IE" b="1" i="1" smtClean="0">
                          <a:latin typeface="Cambria Math" panose="02040503050406030204" pitchFamily="18" charset="0"/>
                        </a:rPr>
                        <m:t>        =       </m:t>
                      </m:r>
                      <m:f>
                        <m:fPr>
                          <m:ctrlPr>
                            <a:rPr lang="en-IE" i="1">
                              <a:latin typeface="Cambria Math" panose="02040503050406030204" pitchFamily="18" charset="0"/>
                            </a:rPr>
                          </m:ctrlPr>
                        </m:fPr>
                        <m:num>
                          <m:rad>
                            <m:radPr>
                              <m:ctrlPr>
                                <a:rPr lang="en-IE" i="1">
                                  <a:latin typeface="Cambria Math" panose="02040503050406030204" pitchFamily="18" charset="0"/>
                                </a:rPr>
                              </m:ctrlPr>
                            </m:radPr>
                            <m:deg>
                              <m:r>
                                <m:rPr>
                                  <m:brk m:alnAt="7"/>
                                </m:rPr>
                                <a:rPr lang="en-IE" i="1">
                                  <a:latin typeface="Cambria Math" panose="02040503050406030204" pitchFamily="18" charset="0"/>
                                </a:rPr>
                                <m:t>𝑑</m:t>
                              </m:r>
                            </m:deg>
                            <m:e>
                              <m:d>
                                <m:dPr>
                                  <m:begChr m:val="|"/>
                                  <m:endChr m:val="|"/>
                                  <m:ctrlPr>
                                    <a:rPr lang="en-IE" i="1">
                                      <a:latin typeface="Cambria Math" panose="02040503050406030204" pitchFamily="18" charset="0"/>
                                    </a:rPr>
                                  </m:ctrlPr>
                                </m:dPr>
                                <m:e>
                                  <m:r>
                                    <m:rPr>
                                      <m:sty m:val="p"/>
                                    </m:rPr>
                                    <a:rPr lang="el-GR" i="1">
                                      <a:latin typeface="Cambria Math" panose="02040503050406030204" pitchFamily="18" charset="0"/>
                                    </a:rPr>
                                    <m:t>Σ</m:t>
                                  </m:r>
                                </m:e>
                              </m:d>
                            </m:e>
                          </m:rad>
                          <m:sSup>
                            <m:sSupPr>
                              <m:ctrlPr>
                                <a:rPr lang="en-IE" i="1">
                                  <a:latin typeface="Cambria Math" panose="02040503050406030204" pitchFamily="18" charset="0"/>
                                </a:rPr>
                              </m:ctrlPr>
                            </m:sSupPr>
                            <m:e>
                              <m:r>
                                <a:rPr lang="en-IE" b="1" i="1">
                                  <a:latin typeface="Cambria Math" panose="02040503050406030204" pitchFamily="18" charset="0"/>
                                </a:rPr>
                                <m:t>𝒙</m:t>
                              </m:r>
                            </m:e>
                            <m:sup>
                              <m:r>
                                <a:rPr lang="en-IE" i="1">
                                  <a:latin typeface="Cambria Math" panose="02040503050406030204" pitchFamily="18" charset="0"/>
                                </a:rPr>
                                <m:t>𝑇</m:t>
                              </m:r>
                            </m:sup>
                          </m:sSup>
                          <m:sSup>
                            <m:sSupPr>
                              <m:ctrlPr>
                                <a:rPr lang="en-IE" i="1">
                                  <a:latin typeface="Cambria Math" panose="02040503050406030204" pitchFamily="18" charset="0"/>
                                </a:rPr>
                              </m:ctrlPr>
                            </m:sSupPr>
                            <m:e>
                              <m:r>
                                <m:rPr>
                                  <m:sty m:val="p"/>
                                </m:rPr>
                                <a:rPr lang="el-GR" i="1">
                                  <a:latin typeface="Cambria Math" panose="02040503050406030204" pitchFamily="18" charset="0"/>
                                </a:rPr>
                                <m:t>Σ</m:t>
                              </m:r>
                            </m:e>
                            <m:sup>
                              <m:r>
                                <a:rPr lang="en-IE" i="1">
                                  <a:latin typeface="Cambria Math" panose="02040503050406030204" pitchFamily="18" charset="0"/>
                                </a:rPr>
                                <m:t>−1</m:t>
                              </m:r>
                            </m:sup>
                          </m:sSup>
                          <m:r>
                            <a:rPr lang="en-IE" b="1" i="1">
                              <a:latin typeface="Cambria Math" panose="02040503050406030204" pitchFamily="18" charset="0"/>
                            </a:rPr>
                            <m:t>𝒙</m:t>
                          </m:r>
                        </m:num>
                        <m:den>
                          <m:sSub>
                            <m:sSubPr>
                              <m:ctrlPr>
                                <a:rPr lang="en-IE" i="1">
                                  <a:latin typeface="Cambria Math" panose="02040503050406030204" pitchFamily="18" charset="0"/>
                                </a:rPr>
                              </m:ctrlPr>
                            </m:sSubPr>
                            <m:e>
                              <m:r>
                                <a:rPr lang="en-IE" i="1">
                                  <a:latin typeface="Cambria Math" panose="02040503050406030204" pitchFamily="18" charset="0"/>
                                </a:rPr>
                                <m:t>𝑚</m:t>
                              </m:r>
                            </m:e>
                            <m:sub>
                              <m:r>
                                <a:rPr lang="en-IE" i="1">
                                  <a:latin typeface="Cambria Math" panose="02040503050406030204" pitchFamily="18" charset="0"/>
                                  <a:ea typeface="Cambria Math" panose="02040503050406030204" pitchFamily="18" charset="0"/>
                                </a:rPr>
                                <m:t>𝜇</m:t>
                              </m:r>
                            </m:sub>
                          </m:sSub>
                          <m:r>
                            <a:rPr lang="en-IE" i="1">
                              <a:latin typeface="Cambria Math" panose="02040503050406030204" pitchFamily="18" charset="0"/>
                            </a:rPr>
                            <m:t>𝑐</m:t>
                          </m:r>
                        </m:den>
                      </m:f>
                    </m:oMath>
                  </m:oMathPara>
                </a14:m>
                <a:endParaRPr lang="en-IE" dirty="0"/>
              </a:p>
              <a:p>
                <a:endParaRPr lang="en-IE" dirty="0"/>
              </a:p>
              <a:p>
                <a:r>
                  <a:rPr lang="en-IE" u="sng" dirty="0"/>
                  <a:t>3. Phase-Space Density:     </a:t>
                </a:r>
              </a:p>
              <a:p>
                <a:pPr marL="457200" lvl="1" indent="0">
                  <a:buNone/>
                </a:pPr>
                <a:r>
                  <a:rPr lang="en-IE" dirty="0"/>
                  <a:t>- Kernel Density Estimation (KDE)</a:t>
                </a:r>
              </a:p>
              <a:p>
                <a:pPr marL="0" indent="0">
                  <a:buNone/>
                </a:pPr>
                <a14:m>
                  <m:oMathPara xmlns:m="http://schemas.openxmlformats.org/officeDocument/2006/math">
                    <m:oMathParaPr>
                      <m:jc m:val="centerGroup"/>
                    </m:oMathParaPr>
                    <m:oMath xmlns:m="http://schemas.openxmlformats.org/officeDocument/2006/math">
                      <m:acc>
                        <m:accPr>
                          <m:chr m:val="̂"/>
                          <m:ctrlPr>
                            <a:rPr lang="en-IE" i="1" smtClean="0">
                              <a:latin typeface="Cambria Math" panose="02040503050406030204" pitchFamily="18" charset="0"/>
                            </a:rPr>
                          </m:ctrlPr>
                        </m:accPr>
                        <m:e>
                          <m:r>
                            <a:rPr lang="en-IE" i="1">
                              <a:latin typeface="Cambria Math" panose="02040503050406030204" pitchFamily="18" charset="0"/>
                              <a:ea typeface="Cambria Math" panose="02040503050406030204" pitchFamily="18" charset="0"/>
                            </a:rPr>
                            <m:t>𝜌</m:t>
                          </m:r>
                        </m:e>
                      </m:acc>
                      <m:d>
                        <m:dPr>
                          <m:ctrlPr>
                            <a:rPr lang="en-IE" i="1">
                              <a:latin typeface="Cambria Math" panose="02040503050406030204" pitchFamily="18" charset="0"/>
                            </a:rPr>
                          </m:ctrlPr>
                        </m:dPr>
                        <m:e>
                          <m:acc>
                            <m:accPr>
                              <m:chr m:val="⃗"/>
                              <m:ctrlPr>
                                <a:rPr lang="en-IE" i="1">
                                  <a:latin typeface="Cambria Math" panose="02040503050406030204" pitchFamily="18" charset="0"/>
                                </a:rPr>
                              </m:ctrlPr>
                            </m:accPr>
                            <m:e>
                              <m:r>
                                <a:rPr lang="en-IE" i="1">
                                  <a:latin typeface="Cambria Math" panose="02040503050406030204" pitchFamily="18" charset="0"/>
                                </a:rPr>
                                <m:t>𝑥</m:t>
                              </m:r>
                            </m:e>
                          </m:acc>
                        </m:e>
                      </m:d>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1</m:t>
                          </m:r>
                        </m:num>
                        <m:den>
                          <m:r>
                            <a:rPr lang="en-IE" i="1">
                              <a:latin typeface="Cambria Math" panose="02040503050406030204" pitchFamily="18" charset="0"/>
                            </a:rPr>
                            <m:t>𝑛</m:t>
                          </m:r>
                        </m:den>
                      </m:f>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sSub>
                            <m:sSubPr>
                              <m:ctrlPr>
                                <a:rPr lang="en-IE" i="1" smtClean="0">
                                  <a:latin typeface="Cambria Math" panose="02040503050406030204" pitchFamily="18" charset="0"/>
                                </a:rPr>
                              </m:ctrlPr>
                            </m:sSubPr>
                            <m:e>
                              <m:r>
                                <a:rPr lang="en-IE" b="0" i="1" smtClean="0">
                                  <a:latin typeface="Cambria Math" panose="02040503050406030204" pitchFamily="18" charset="0"/>
                                </a:rPr>
                                <m:t>𝐾</m:t>
                              </m:r>
                            </m:e>
                            <m:sub>
                              <m:r>
                                <a:rPr lang="en-IE" b="1" i="1" smtClean="0">
                                  <a:latin typeface="Cambria Math" panose="02040503050406030204" pitchFamily="18" charset="0"/>
                                </a:rPr>
                                <m:t>𝑯</m:t>
                              </m:r>
                            </m:sub>
                          </m:sSub>
                          <m:d>
                            <m:dPr>
                              <m:ctrlPr>
                                <a:rPr lang="en-IE" i="1">
                                  <a:latin typeface="Cambria Math" panose="02040503050406030204" pitchFamily="18" charset="0"/>
                                </a:rPr>
                              </m:ctrlPr>
                            </m:dPr>
                            <m:e>
                              <m:r>
                                <a:rPr lang="en-IE" b="1" i="1" smtClean="0">
                                  <a:latin typeface="Cambria Math" panose="02040503050406030204" pitchFamily="18" charset="0"/>
                                </a:rPr>
                                <m:t>𝒙</m:t>
                              </m:r>
                            </m:e>
                          </m:d>
                        </m:e>
                      </m:nary>
                      <m:r>
                        <a:rPr lang="en-IE" b="0" i="1" smtClean="0">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1</m:t>
                          </m:r>
                        </m:num>
                        <m:den>
                          <m:r>
                            <a:rPr lang="en-IE" i="1">
                              <a:latin typeface="Cambria Math" panose="02040503050406030204" pitchFamily="18" charset="0"/>
                            </a:rPr>
                            <m:t>𝑛</m:t>
                          </m:r>
                          <m:sSup>
                            <m:sSupPr>
                              <m:ctrlPr>
                                <a:rPr lang="en-IE" i="1">
                                  <a:latin typeface="Cambria Math" panose="02040503050406030204" pitchFamily="18" charset="0"/>
                                </a:rPr>
                              </m:ctrlPr>
                            </m:sSupPr>
                            <m:e>
                              <m:r>
                                <a:rPr lang="en-IE" i="1">
                                  <a:latin typeface="Cambria Math" panose="02040503050406030204" pitchFamily="18" charset="0"/>
                                </a:rPr>
                                <m:t>h</m:t>
                              </m:r>
                            </m:e>
                            <m:sup>
                              <m:r>
                                <a:rPr lang="en-IE" i="1">
                                  <a:latin typeface="Cambria Math" panose="02040503050406030204" pitchFamily="18" charset="0"/>
                                </a:rPr>
                                <m:t>𝑑</m:t>
                              </m:r>
                            </m:sup>
                          </m:sSup>
                        </m:den>
                      </m:f>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r>
                            <a:rPr lang="en-IE" i="1">
                              <a:latin typeface="Cambria Math" panose="02040503050406030204" pitchFamily="18" charset="0"/>
                            </a:rPr>
                            <m:t>𝐾</m:t>
                          </m:r>
                          <m:d>
                            <m:dPr>
                              <m:ctrlPr>
                                <a:rPr lang="en-IE" i="1">
                                  <a:latin typeface="Cambria Math" panose="02040503050406030204" pitchFamily="18" charset="0"/>
                                </a:rPr>
                              </m:ctrlPr>
                            </m:dPr>
                            <m:e>
                              <m:f>
                                <m:fPr>
                                  <m:ctrlPr>
                                    <a:rPr lang="en-IE" i="1">
                                      <a:latin typeface="Cambria Math" panose="02040503050406030204" pitchFamily="18" charset="0"/>
                                    </a:rPr>
                                  </m:ctrlPr>
                                </m:fPr>
                                <m:num>
                                  <m:r>
                                    <a:rPr lang="en-IE" b="1" i="1" smtClean="0">
                                      <a:latin typeface="Cambria Math" panose="02040503050406030204" pitchFamily="18" charset="0"/>
                                    </a:rPr>
                                    <m:t>𝒙</m:t>
                                  </m:r>
                                </m:num>
                                <m:den>
                                  <m:r>
                                    <a:rPr lang="en-IE" i="1">
                                      <a:latin typeface="Cambria Math" panose="02040503050406030204" pitchFamily="18" charset="0"/>
                                    </a:rPr>
                                    <m:t>h</m:t>
                                  </m:r>
                                </m:den>
                              </m:f>
                            </m:e>
                          </m:d>
                        </m:e>
                      </m:nary>
                      <m:r>
                        <a:rPr lang="en-IE" b="0" i="1" smtClean="0">
                          <a:latin typeface="Cambria Math" panose="02040503050406030204" pitchFamily="18" charset="0"/>
                        </a:rPr>
                        <m:t>=</m:t>
                      </m:r>
                      <m:f>
                        <m:fPr>
                          <m:ctrlPr>
                            <a:rPr lang="en-IE" b="0" i="1" smtClean="0">
                              <a:latin typeface="Cambria Math" panose="02040503050406030204" pitchFamily="18" charset="0"/>
                            </a:rPr>
                          </m:ctrlPr>
                        </m:fPr>
                        <m:num>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r>
                                <a:rPr lang="en-IE" b="0" i="1" smtClean="0">
                                  <a:latin typeface="Cambria Math" panose="02040503050406030204" pitchFamily="18" charset="0"/>
                                </a:rPr>
                                <m:t>𝑒𝑥𝑝</m:t>
                              </m:r>
                              <m:r>
                                <a:rPr lang="en-IE" b="0" i="1" smtClean="0">
                                  <a:latin typeface="Cambria Math" panose="02040503050406030204" pitchFamily="18" charset="0"/>
                                </a:rPr>
                                <m:t>[−</m:t>
                              </m:r>
                              <m:f>
                                <m:fPr>
                                  <m:ctrlPr>
                                    <a:rPr lang="en-IE" i="1" smtClean="0">
                                      <a:latin typeface="Cambria Math" panose="02040503050406030204" pitchFamily="18" charset="0"/>
                                    </a:rPr>
                                  </m:ctrlPr>
                                </m:fPr>
                                <m:num>
                                  <m:r>
                                    <a:rPr lang="en-IE" b="0" i="1" smtClean="0">
                                      <a:latin typeface="Cambria Math" panose="02040503050406030204" pitchFamily="18" charset="0"/>
                                    </a:rPr>
                                    <m:t>1</m:t>
                                  </m:r>
                                </m:num>
                                <m:den>
                                  <m:r>
                                    <a:rPr lang="en-IE" b="0" i="1" smtClean="0">
                                      <a:latin typeface="Cambria Math" panose="02040503050406030204" pitchFamily="18" charset="0"/>
                                    </a:rPr>
                                    <m:t>2</m:t>
                                  </m:r>
                                </m:den>
                              </m:f>
                              <m:sSup>
                                <m:sSupPr>
                                  <m:ctrlPr>
                                    <a:rPr lang="en-IE" i="1">
                                      <a:latin typeface="Cambria Math" panose="02040503050406030204" pitchFamily="18" charset="0"/>
                                    </a:rPr>
                                  </m:ctrlPr>
                                </m:sSupPr>
                                <m:e>
                                  <m:r>
                                    <a:rPr lang="en-IE" b="1" i="1">
                                      <a:latin typeface="Cambria Math" panose="02040503050406030204" pitchFamily="18" charset="0"/>
                                    </a:rPr>
                                    <m:t>𝒙</m:t>
                                  </m:r>
                                </m:e>
                                <m:sup>
                                  <m:r>
                                    <a:rPr lang="en-IE" i="1">
                                      <a:latin typeface="Cambria Math" panose="02040503050406030204" pitchFamily="18" charset="0"/>
                                    </a:rPr>
                                    <m:t>𝑇</m:t>
                                  </m:r>
                                </m:sup>
                              </m:sSup>
                              <m:sSup>
                                <m:sSupPr>
                                  <m:ctrlPr>
                                    <a:rPr lang="en-IE" i="1">
                                      <a:latin typeface="Cambria Math" panose="02040503050406030204" pitchFamily="18" charset="0"/>
                                    </a:rPr>
                                  </m:ctrlPr>
                                </m:sSupPr>
                                <m:e>
                                  <m:r>
                                    <m:rPr>
                                      <m:sty m:val="p"/>
                                    </m:rPr>
                                    <a:rPr lang="el-GR" i="1">
                                      <a:latin typeface="Cambria Math" panose="02040503050406030204" pitchFamily="18" charset="0"/>
                                    </a:rPr>
                                    <m:t>Σ</m:t>
                                  </m:r>
                                </m:e>
                                <m:sup>
                                  <m:r>
                                    <a:rPr lang="en-IE" i="1">
                                      <a:latin typeface="Cambria Math" panose="02040503050406030204" pitchFamily="18" charset="0"/>
                                    </a:rPr>
                                    <m:t>−1</m:t>
                                  </m:r>
                                </m:sup>
                              </m:sSup>
                              <m:r>
                                <a:rPr lang="en-IE" b="1" i="1">
                                  <a:latin typeface="Cambria Math" panose="02040503050406030204" pitchFamily="18" charset="0"/>
                                </a:rPr>
                                <m:t>𝒙</m:t>
                              </m:r>
                              <m:r>
                                <a:rPr lang="en-IE" b="1" i="1" smtClean="0">
                                  <a:latin typeface="Cambria Math" panose="02040503050406030204" pitchFamily="18" charset="0"/>
                                </a:rPr>
                                <m:t>]</m:t>
                              </m:r>
                            </m:e>
                          </m:nary>
                        </m:num>
                        <m:den>
                          <m:r>
                            <a:rPr lang="en-IE" b="0" i="1" smtClean="0">
                              <a:latin typeface="Cambria Math" panose="02040503050406030204" pitchFamily="18" charset="0"/>
                            </a:rPr>
                            <m:t>𝑛</m:t>
                          </m:r>
                          <m:sSup>
                            <m:sSupPr>
                              <m:ctrlPr>
                                <a:rPr lang="en-IE" b="0" i="1" smtClean="0">
                                  <a:latin typeface="Cambria Math" panose="02040503050406030204" pitchFamily="18" charset="0"/>
                                </a:rPr>
                              </m:ctrlPr>
                            </m:sSupPr>
                            <m:e>
                              <m:d>
                                <m:dPr>
                                  <m:ctrlPr>
                                    <a:rPr lang="en-IE" b="0" i="1" smtClean="0">
                                      <a:latin typeface="Cambria Math" panose="02040503050406030204" pitchFamily="18" charset="0"/>
                                    </a:rPr>
                                  </m:ctrlPr>
                                </m:dPr>
                                <m:e>
                                  <m:r>
                                    <a:rPr lang="en-IE" b="0" i="1" smtClean="0">
                                      <a:latin typeface="Cambria Math" panose="02040503050406030204" pitchFamily="18" charset="0"/>
                                    </a:rPr>
                                    <m:t>2</m:t>
                                  </m:r>
                                  <m:r>
                                    <a:rPr lang="en-IE" b="0" i="1" smtClean="0">
                                      <a:latin typeface="Cambria Math" panose="02040503050406030204" pitchFamily="18" charset="0"/>
                                      <a:ea typeface="Cambria Math" panose="02040503050406030204" pitchFamily="18" charset="0"/>
                                    </a:rPr>
                                    <m:t>𝜋</m:t>
                                  </m:r>
                                </m:e>
                              </m:d>
                            </m:e>
                            <m:sup>
                              <m:r>
                                <a:rPr lang="en-IE" b="0" i="1" smtClean="0">
                                  <a:latin typeface="Cambria Math" panose="02040503050406030204" pitchFamily="18" charset="0"/>
                                </a:rPr>
                                <m:t>𝑑</m:t>
                              </m:r>
                              <m:r>
                                <a:rPr lang="en-IE" b="0" i="1" smtClean="0">
                                  <a:latin typeface="Cambria Math" panose="02040503050406030204" pitchFamily="18" charset="0"/>
                                </a:rPr>
                                <m:t>/2</m:t>
                              </m:r>
                            </m:sup>
                          </m:sSup>
                          <m:sSup>
                            <m:sSupPr>
                              <m:ctrlPr>
                                <a:rPr lang="en-IE" b="0" i="1" smtClean="0">
                                  <a:latin typeface="Cambria Math" panose="02040503050406030204" pitchFamily="18" charset="0"/>
                                </a:rPr>
                              </m:ctrlPr>
                            </m:sSupPr>
                            <m:e>
                              <m:d>
                                <m:dPr>
                                  <m:begChr m:val="|"/>
                                  <m:endChr m:val="|"/>
                                  <m:ctrlPr>
                                    <a:rPr lang="en-IE" b="0" i="1" smtClean="0">
                                      <a:latin typeface="Cambria Math" panose="02040503050406030204" pitchFamily="18" charset="0"/>
                                    </a:rPr>
                                  </m:ctrlPr>
                                </m:dPr>
                                <m:e>
                                  <m:r>
                                    <m:rPr>
                                      <m:sty m:val="p"/>
                                    </m:rPr>
                                    <a:rPr lang="el-GR" i="1">
                                      <a:latin typeface="Cambria Math" panose="02040503050406030204" pitchFamily="18" charset="0"/>
                                    </a:rPr>
                                    <m:t>Σ</m:t>
                                  </m:r>
                                </m:e>
                              </m:d>
                            </m:e>
                            <m:sup>
                              <m:r>
                                <a:rPr lang="en-IE" b="0" i="1" smtClean="0">
                                  <a:latin typeface="Cambria Math" panose="02040503050406030204" pitchFamily="18" charset="0"/>
                                </a:rPr>
                                <m:t>1/2</m:t>
                              </m:r>
                            </m:sup>
                          </m:sSup>
                        </m:den>
                      </m:f>
                    </m:oMath>
                  </m:oMathPara>
                </a14:m>
                <a:endParaRPr lang="en-IE" dirty="0"/>
              </a:p>
              <a:p>
                <a:pPr marL="0" indent="0">
                  <a:buNone/>
                </a:pPr>
                <a:r>
                  <a:rPr lang="en-IE" dirty="0"/>
                  <a:t>	- k-nearest neighbour (KNN)                            </a:t>
                </a:r>
              </a:p>
              <a:p>
                <a:pPr marL="0" indent="0">
                  <a:buNone/>
                </a:pPr>
                <a14:m>
                  <m:oMathPara xmlns:m="http://schemas.openxmlformats.org/officeDocument/2006/math">
                    <m:oMathParaPr>
                      <m:jc m:val="centerGroup"/>
                    </m:oMathParaPr>
                    <m:oMath xmlns:m="http://schemas.openxmlformats.org/officeDocument/2006/math">
                      <m:acc>
                        <m:accPr>
                          <m:chr m:val="⃗"/>
                          <m:ctrlPr>
                            <a:rPr lang="en-IE" i="1">
                              <a:latin typeface="Cambria Math" panose="02040503050406030204" pitchFamily="18" charset="0"/>
                            </a:rPr>
                          </m:ctrlPr>
                        </m:accPr>
                        <m:e>
                          <m:r>
                            <a:rPr lang="en-IE" i="1">
                              <a:latin typeface="Cambria Math" panose="02040503050406030204" pitchFamily="18" charset="0"/>
                              <a:ea typeface="Cambria Math" panose="02040503050406030204" pitchFamily="18" charset="0"/>
                            </a:rPr>
                            <m:t>𝜌</m:t>
                          </m:r>
                        </m:e>
                      </m:acc>
                      <m:d>
                        <m:dPr>
                          <m:ctrlPr>
                            <a:rPr lang="en-IE" i="1">
                              <a:latin typeface="Cambria Math" panose="02040503050406030204" pitchFamily="18" charset="0"/>
                            </a:rPr>
                          </m:ctrlPr>
                        </m:dPr>
                        <m:e>
                          <m:r>
                            <a:rPr lang="en-IE" i="1">
                              <a:latin typeface="Cambria Math" panose="02040503050406030204" pitchFamily="18" charset="0"/>
                            </a:rPr>
                            <m:t>𝑥</m:t>
                          </m:r>
                        </m:e>
                      </m:d>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𝑘</m:t>
                          </m:r>
                        </m:num>
                        <m:den>
                          <m:r>
                            <a:rPr lang="en-IE" i="1">
                              <a:latin typeface="Cambria Math" panose="02040503050406030204" pitchFamily="18" charset="0"/>
                            </a:rPr>
                            <m:t>𝑛</m:t>
                          </m:r>
                          <m:sSub>
                            <m:sSubPr>
                              <m:ctrlPr>
                                <a:rPr lang="en-IE" i="1">
                                  <a:latin typeface="Cambria Math" panose="02040503050406030204" pitchFamily="18" charset="0"/>
                                </a:rPr>
                              </m:ctrlPr>
                            </m:sSubPr>
                            <m:e>
                              <m:r>
                                <m:rPr>
                                  <m:sty m:val="p"/>
                                </m:rPr>
                                <a:rPr lang="el-GR" i="1">
                                  <a:latin typeface="Cambria Math" panose="02040503050406030204" pitchFamily="18" charset="0"/>
                                </a:rPr>
                                <m:t>κ</m:t>
                              </m:r>
                            </m:e>
                            <m:sub>
                              <m:r>
                                <a:rPr lang="en-IE" i="1">
                                  <a:latin typeface="Cambria Math" panose="02040503050406030204" pitchFamily="18" charset="0"/>
                                </a:rPr>
                                <m:t>𝑑</m:t>
                              </m:r>
                            </m:sub>
                          </m:sSub>
                          <m:sSubSup>
                            <m:sSubSupPr>
                              <m:ctrlPr>
                                <a:rPr lang="en-IE" i="1">
                                  <a:latin typeface="Cambria Math" panose="02040503050406030204" pitchFamily="18" charset="0"/>
                                </a:rPr>
                              </m:ctrlPr>
                            </m:sSubSupPr>
                            <m:e>
                              <m:r>
                                <a:rPr lang="en-IE" i="1">
                                  <a:latin typeface="Cambria Math" panose="02040503050406030204" pitchFamily="18" charset="0"/>
                                </a:rPr>
                                <m:t>𝑅</m:t>
                              </m:r>
                            </m:e>
                            <m:sub>
                              <m:r>
                                <a:rPr lang="en-IE" i="1">
                                  <a:latin typeface="Cambria Math" panose="02040503050406030204" pitchFamily="18" charset="0"/>
                                </a:rPr>
                                <m:t>𝑘</m:t>
                              </m:r>
                            </m:sub>
                            <m:sup>
                              <m:r>
                                <a:rPr lang="en-IE" i="1">
                                  <a:latin typeface="Cambria Math" panose="02040503050406030204" pitchFamily="18" charset="0"/>
                                </a:rPr>
                                <m:t>𝑑</m:t>
                              </m:r>
                            </m:sup>
                          </m:sSubSup>
                        </m:den>
                      </m:f>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𝑘</m:t>
                          </m:r>
                          <m:r>
                            <m:rPr>
                              <m:sty m:val="p"/>
                            </m:rPr>
                            <a:rPr lang="el-GR" i="1">
                              <a:latin typeface="Cambria Math" panose="02040503050406030204" pitchFamily="18" charset="0"/>
                            </a:rPr>
                            <m:t>Γ</m:t>
                          </m:r>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𝑑</m:t>
                              </m:r>
                            </m:num>
                            <m:den>
                              <m:r>
                                <a:rPr lang="en-IE" i="1">
                                  <a:latin typeface="Cambria Math" panose="02040503050406030204" pitchFamily="18" charset="0"/>
                                </a:rPr>
                                <m:t>2</m:t>
                              </m:r>
                            </m:den>
                          </m:f>
                          <m:r>
                            <a:rPr lang="en-IE" i="1">
                              <a:latin typeface="Cambria Math" panose="02040503050406030204" pitchFamily="18" charset="0"/>
                            </a:rPr>
                            <m:t>+1)</m:t>
                          </m:r>
                        </m:num>
                        <m:den>
                          <m:r>
                            <a:rPr lang="en-IE" i="1">
                              <a:latin typeface="Cambria Math" panose="02040503050406030204" pitchFamily="18" charset="0"/>
                            </a:rPr>
                            <m:t>𝑛</m:t>
                          </m:r>
                          <m:sSup>
                            <m:sSupPr>
                              <m:ctrlPr>
                                <a:rPr lang="en-IE" i="1">
                                  <a:latin typeface="Cambria Math" panose="02040503050406030204" pitchFamily="18" charset="0"/>
                                </a:rPr>
                              </m:ctrlPr>
                            </m:sSupPr>
                            <m:e>
                              <m:r>
                                <a:rPr lang="en-IE" i="1">
                                  <a:latin typeface="Cambria Math" panose="02040503050406030204" pitchFamily="18" charset="0"/>
                                  <a:ea typeface="Cambria Math" panose="02040503050406030204" pitchFamily="18" charset="0"/>
                                </a:rPr>
                                <m:t>𝜋</m:t>
                              </m:r>
                            </m:e>
                            <m:sup>
                              <m:f>
                                <m:fPr>
                                  <m:ctrlPr>
                                    <a:rPr lang="en-IE" i="1">
                                      <a:latin typeface="Cambria Math" panose="02040503050406030204" pitchFamily="18" charset="0"/>
                                    </a:rPr>
                                  </m:ctrlPr>
                                </m:fPr>
                                <m:num>
                                  <m:r>
                                    <a:rPr lang="en-IE" i="1">
                                      <a:latin typeface="Cambria Math" panose="02040503050406030204" pitchFamily="18" charset="0"/>
                                    </a:rPr>
                                    <m:t>𝑑</m:t>
                                  </m:r>
                                </m:num>
                                <m:den>
                                  <m:r>
                                    <a:rPr lang="en-IE" i="1">
                                      <a:latin typeface="Cambria Math" panose="02040503050406030204" pitchFamily="18" charset="0"/>
                                    </a:rPr>
                                    <m:t>2</m:t>
                                  </m:r>
                                </m:den>
                              </m:f>
                            </m:sup>
                          </m:sSup>
                          <m:sSubSup>
                            <m:sSubSupPr>
                              <m:ctrlPr>
                                <a:rPr lang="en-IE" i="1">
                                  <a:latin typeface="Cambria Math" panose="02040503050406030204" pitchFamily="18" charset="0"/>
                                </a:rPr>
                              </m:ctrlPr>
                            </m:sSubSupPr>
                            <m:e>
                              <m:r>
                                <a:rPr lang="en-IE" i="1">
                                  <a:latin typeface="Cambria Math" panose="02040503050406030204" pitchFamily="18" charset="0"/>
                                </a:rPr>
                                <m:t>𝑅</m:t>
                              </m:r>
                            </m:e>
                            <m:sub>
                              <m:r>
                                <a:rPr lang="en-IE" i="1">
                                  <a:latin typeface="Cambria Math" panose="02040503050406030204" pitchFamily="18" charset="0"/>
                                </a:rPr>
                                <m:t>𝑘</m:t>
                              </m:r>
                            </m:sub>
                            <m:sup>
                              <m:r>
                                <a:rPr lang="en-IE" i="1">
                                  <a:latin typeface="Cambria Math" panose="02040503050406030204" pitchFamily="18" charset="0"/>
                                </a:rPr>
                                <m:t>𝑑</m:t>
                              </m:r>
                            </m:sup>
                          </m:sSubSup>
                        </m:den>
                      </m:f>
                    </m:oMath>
                  </m:oMathPara>
                </a14:m>
                <a:endParaRPr lang="en-IE" dirty="0"/>
              </a:p>
            </p:txBody>
          </p:sp>
        </mc:Choice>
        <mc:Fallback xmlns="">
          <p:sp>
            <p:nvSpPr>
              <p:cNvPr id="3" name="Content Placeholder 2">
                <a:extLst>
                  <a:ext uri="{FF2B5EF4-FFF2-40B4-BE49-F238E27FC236}">
                    <a16:creationId xmlns:a16="http://schemas.microsoft.com/office/drawing/2014/main" id="{9BB0EC68-05CD-479F-B6A1-5FCE98290D6E}"/>
                  </a:ext>
                </a:extLst>
              </p:cNvPr>
              <p:cNvSpPr>
                <a:spLocks noGrp="1" noRot="1" noChangeAspect="1" noMove="1" noResize="1" noEditPoints="1" noAdjustHandles="1" noChangeArrowheads="1" noChangeShapeType="1" noTextEdit="1"/>
              </p:cNvSpPr>
              <p:nvPr>
                <p:ph idx="1"/>
              </p:nvPr>
            </p:nvSpPr>
            <p:spPr>
              <a:xfrm>
                <a:off x="2939143" y="1345473"/>
                <a:ext cx="8565469" cy="5316583"/>
              </a:xfrm>
              <a:blipFill>
                <a:blip r:embed="rId2"/>
                <a:stretch>
                  <a:fillRect l="-214" t="-1147"/>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DC51E33E-7E96-4F93-B971-4FC92221C6B8}"/>
              </a:ext>
            </a:extLst>
          </p:cNvPr>
          <p:cNvSpPr>
            <a:spLocks noGrp="1"/>
          </p:cNvSpPr>
          <p:nvPr>
            <p:ph type="sldNum" sz="quarter" idx="12"/>
          </p:nvPr>
        </p:nvSpPr>
        <p:spPr/>
        <p:txBody>
          <a:bodyPr/>
          <a:lstStyle/>
          <a:p>
            <a:fld id="{D57F1E4F-1CFF-5643-939E-217C01CDF565}" type="slidenum">
              <a:rPr lang="en-US" smtClean="0"/>
              <a:pPr/>
              <a:t>5</a:t>
            </a:fld>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1DD5F6A-7EBF-4FAE-9782-0B09AD230828}"/>
                  </a:ext>
                </a:extLst>
              </p:cNvPr>
              <p:cNvSpPr txBox="1"/>
              <p:nvPr/>
            </p:nvSpPr>
            <p:spPr>
              <a:xfrm>
                <a:off x="9502110" y="1698172"/>
                <a:ext cx="2348720" cy="1097032"/>
              </a:xfrm>
              <a:prstGeom prst="rect">
                <a:avLst/>
              </a:prstGeom>
              <a:noFill/>
            </p:spPr>
            <p:txBody>
              <a:bodyPr wrap="none" rtlCol="0">
                <a:spAutoFit/>
              </a:bodyPr>
              <a:lstStyle/>
              <a:p>
                <a:r>
                  <a:rPr lang="en-IE" sz="1600" dirty="0">
                    <a:solidFill>
                      <a:srgbClr val="FF0000"/>
                    </a:solidFill>
                  </a:rPr>
                  <a:t>d = dimension</a:t>
                </a:r>
              </a:p>
              <a:p>
                <a14:m>
                  <m:oMath xmlns:m="http://schemas.openxmlformats.org/officeDocument/2006/math">
                    <m:r>
                      <m:rPr>
                        <m:sty m:val="p"/>
                      </m:rPr>
                      <a:rPr lang="el-GR" sz="1600" i="1" smtClean="0">
                        <a:solidFill>
                          <a:srgbClr val="FF0000"/>
                        </a:solidFill>
                        <a:latin typeface="Cambria Math" panose="02040503050406030204" pitchFamily="18" charset="0"/>
                      </a:rPr>
                      <m:t>Σ</m:t>
                    </m:r>
                  </m:oMath>
                </a14:m>
                <a:r>
                  <a:rPr lang="en-IE" sz="1600" dirty="0">
                    <a:solidFill>
                      <a:srgbClr val="FF0000"/>
                    </a:solidFill>
                  </a:rPr>
                  <a:t> = covariance matrix</a:t>
                </a:r>
              </a:p>
              <a:p>
                <a14:m>
                  <m:oMath xmlns:m="http://schemas.openxmlformats.org/officeDocument/2006/math">
                    <m:sSub>
                      <m:sSubPr>
                        <m:ctrlPr>
                          <a:rPr lang="en-IE" sz="1600" i="1" smtClean="0">
                            <a:solidFill>
                              <a:srgbClr val="FF0000"/>
                            </a:solidFill>
                            <a:latin typeface="Cambria Math" panose="02040503050406030204" pitchFamily="18" charset="0"/>
                          </a:rPr>
                        </m:ctrlPr>
                      </m:sSubPr>
                      <m:e>
                        <m:r>
                          <a:rPr lang="en-IE" sz="1600" b="0" i="1" smtClean="0">
                            <a:solidFill>
                              <a:srgbClr val="FF0000"/>
                            </a:solidFill>
                            <a:latin typeface="Cambria Math" panose="02040503050406030204" pitchFamily="18" charset="0"/>
                          </a:rPr>
                          <m:t>𝑚</m:t>
                        </m:r>
                      </m:e>
                      <m:sub>
                        <m:r>
                          <a:rPr lang="en-IE" sz="1600" i="1" smtClean="0">
                            <a:solidFill>
                              <a:srgbClr val="FF0000"/>
                            </a:solidFill>
                            <a:latin typeface="Cambria Math" panose="02040503050406030204" pitchFamily="18" charset="0"/>
                            <a:ea typeface="Cambria Math" panose="02040503050406030204" pitchFamily="18" charset="0"/>
                          </a:rPr>
                          <m:t>𝜇</m:t>
                        </m:r>
                      </m:sub>
                    </m:sSub>
                  </m:oMath>
                </a14:m>
                <a:r>
                  <a:rPr lang="en-IE" sz="1600" dirty="0">
                    <a:solidFill>
                      <a:srgbClr val="FF0000"/>
                    </a:solidFill>
                  </a:rPr>
                  <a:t> = muon mass</a:t>
                </a:r>
              </a:p>
              <a:p>
                <a:r>
                  <a:rPr lang="en-IE" sz="1600" dirty="0">
                    <a:solidFill>
                      <a:srgbClr val="FF0000"/>
                    </a:solidFill>
                  </a:rPr>
                  <a:t>c = speed of light</a:t>
                </a:r>
              </a:p>
            </p:txBody>
          </p:sp>
        </mc:Choice>
        <mc:Fallback xmlns="">
          <p:sp>
            <p:nvSpPr>
              <p:cNvPr id="5" name="TextBox 4">
                <a:extLst>
                  <a:ext uri="{FF2B5EF4-FFF2-40B4-BE49-F238E27FC236}">
                    <a16:creationId xmlns:a16="http://schemas.microsoft.com/office/drawing/2014/main" id="{41DD5F6A-7EBF-4FAE-9782-0B09AD230828}"/>
                  </a:ext>
                </a:extLst>
              </p:cNvPr>
              <p:cNvSpPr txBox="1">
                <a:spLocks noRot="1" noChangeAspect="1" noMove="1" noResize="1" noEditPoints="1" noAdjustHandles="1" noChangeArrowheads="1" noChangeShapeType="1" noTextEdit="1"/>
              </p:cNvSpPr>
              <p:nvPr/>
            </p:nvSpPr>
            <p:spPr>
              <a:xfrm>
                <a:off x="9502110" y="1698172"/>
                <a:ext cx="2348720" cy="1097032"/>
              </a:xfrm>
              <a:prstGeom prst="rect">
                <a:avLst/>
              </a:prstGeom>
              <a:blipFill>
                <a:blip r:embed="rId3"/>
                <a:stretch>
                  <a:fillRect l="-1558" t="-1667" b="-6111"/>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0D96CA6-87D2-499F-9F1D-47CBF09C29BE}"/>
                  </a:ext>
                </a:extLst>
              </p:cNvPr>
              <p:cNvSpPr txBox="1"/>
              <p:nvPr/>
            </p:nvSpPr>
            <p:spPr>
              <a:xfrm>
                <a:off x="9502110" y="3101068"/>
                <a:ext cx="2348721" cy="830997"/>
              </a:xfrm>
              <a:prstGeom prst="rect">
                <a:avLst/>
              </a:prstGeom>
              <a:noFill/>
            </p:spPr>
            <p:txBody>
              <a:bodyPr wrap="square" rtlCol="0">
                <a:spAutoFit/>
              </a:bodyPr>
              <a:lstStyle/>
              <a:p>
                <a14:m>
                  <m:oMath xmlns:m="http://schemas.openxmlformats.org/officeDocument/2006/math">
                    <m:sSup>
                      <m:sSupPr>
                        <m:ctrlPr>
                          <a:rPr lang="en-IE" sz="1600" b="0" i="1" smtClean="0">
                            <a:solidFill>
                              <a:srgbClr val="00B050"/>
                            </a:solidFill>
                            <a:latin typeface="Cambria Math" panose="02040503050406030204" pitchFamily="18" charset="0"/>
                          </a:rPr>
                        </m:ctrlPr>
                      </m:sSupPr>
                      <m:e>
                        <m:r>
                          <a:rPr lang="en-IE" sz="1600" b="1" i="1" smtClean="0">
                            <a:solidFill>
                              <a:srgbClr val="00B050"/>
                            </a:solidFill>
                            <a:latin typeface="Cambria Math" panose="02040503050406030204" pitchFamily="18" charset="0"/>
                          </a:rPr>
                          <m:t>𝒙</m:t>
                        </m:r>
                      </m:e>
                      <m:sup>
                        <m:r>
                          <a:rPr lang="en-IE" sz="1600" b="0" i="1" smtClean="0">
                            <a:solidFill>
                              <a:srgbClr val="00B050"/>
                            </a:solidFill>
                            <a:latin typeface="Cambria Math" panose="02040503050406030204" pitchFamily="18" charset="0"/>
                          </a:rPr>
                          <m:t>𝑇</m:t>
                        </m:r>
                      </m:sup>
                    </m:sSup>
                    <m:sSup>
                      <m:sSupPr>
                        <m:ctrlPr>
                          <a:rPr lang="en-IE" sz="1600" b="0" i="1" smtClean="0">
                            <a:solidFill>
                              <a:srgbClr val="00B050"/>
                            </a:solidFill>
                            <a:latin typeface="Cambria Math" panose="02040503050406030204" pitchFamily="18" charset="0"/>
                          </a:rPr>
                        </m:ctrlPr>
                      </m:sSupPr>
                      <m:e>
                        <m:r>
                          <m:rPr>
                            <m:sty m:val="p"/>
                          </m:rPr>
                          <a:rPr lang="el-GR" sz="1600" i="1">
                            <a:solidFill>
                              <a:srgbClr val="00B050"/>
                            </a:solidFill>
                            <a:latin typeface="Cambria Math" panose="02040503050406030204" pitchFamily="18" charset="0"/>
                          </a:rPr>
                          <m:t>Σ</m:t>
                        </m:r>
                      </m:e>
                      <m:sup>
                        <m:r>
                          <a:rPr lang="en-IE" sz="1600" b="0" i="1" smtClean="0">
                            <a:solidFill>
                              <a:srgbClr val="00B050"/>
                            </a:solidFill>
                            <a:latin typeface="Cambria Math" panose="02040503050406030204" pitchFamily="18" charset="0"/>
                          </a:rPr>
                          <m:t>−1</m:t>
                        </m:r>
                      </m:sup>
                    </m:sSup>
                    <m:r>
                      <a:rPr lang="en-IE" sz="1600" b="1" i="1" smtClean="0">
                        <a:solidFill>
                          <a:srgbClr val="00B050"/>
                        </a:solidFill>
                        <a:latin typeface="Cambria Math" panose="02040503050406030204" pitchFamily="18" charset="0"/>
                      </a:rPr>
                      <m:t>𝒙</m:t>
                    </m:r>
                  </m:oMath>
                </a14:m>
                <a:r>
                  <a:rPr lang="en-IE" sz="1600" dirty="0">
                    <a:solidFill>
                      <a:srgbClr val="00B050"/>
                    </a:solidFill>
                  </a:rPr>
                  <a:t> is the </a:t>
                </a:r>
                <a:r>
                  <a:rPr lang="en-IE" sz="1600" dirty="0" err="1">
                    <a:solidFill>
                      <a:srgbClr val="00B050"/>
                    </a:solidFill>
                  </a:rPr>
                  <a:t>Mahalanobis</a:t>
                </a:r>
                <a:r>
                  <a:rPr lang="en-IE" sz="1600" dirty="0">
                    <a:solidFill>
                      <a:srgbClr val="00B050"/>
                    </a:solidFill>
                  </a:rPr>
                  <a:t> distance</a:t>
                </a:r>
                <a:endParaRPr lang="en-IE" sz="1600" dirty="0"/>
              </a:p>
            </p:txBody>
          </p:sp>
        </mc:Choice>
        <mc:Fallback xmlns="">
          <p:sp>
            <p:nvSpPr>
              <p:cNvPr id="6" name="TextBox 5">
                <a:extLst>
                  <a:ext uri="{FF2B5EF4-FFF2-40B4-BE49-F238E27FC236}">
                    <a16:creationId xmlns:a16="http://schemas.microsoft.com/office/drawing/2014/main" id="{B0D96CA6-87D2-499F-9F1D-47CBF09C29BE}"/>
                  </a:ext>
                </a:extLst>
              </p:cNvPr>
              <p:cNvSpPr txBox="1">
                <a:spLocks noRot="1" noChangeAspect="1" noMove="1" noResize="1" noEditPoints="1" noAdjustHandles="1" noChangeArrowheads="1" noChangeShapeType="1" noTextEdit="1"/>
              </p:cNvSpPr>
              <p:nvPr/>
            </p:nvSpPr>
            <p:spPr>
              <a:xfrm>
                <a:off x="9502110" y="3101068"/>
                <a:ext cx="2348721" cy="830997"/>
              </a:xfrm>
              <a:prstGeom prst="rect">
                <a:avLst/>
              </a:prstGeom>
              <a:blipFill>
                <a:blip r:embed="rId5"/>
                <a:stretch>
                  <a:fillRect l="-1558" t="-2206" b="-8824"/>
                </a:stretch>
              </a:blipFill>
            </p:spPr>
            <p:txBody>
              <a:bodyPr/>
              <a:lstStyle/>
              <a:p>
                <a:r>
                  <a:rPr lang="en-IE">
                    <a:noFill/>
                  </a:rPr>
                  <a:t> </a:t>
                </a:r>
              </a:p>
            </p:txBody>
          </p:sp>
        </mc:Fallback>
      </mc:AlternateContent>
      <p:sp>
        <p:nvSpPr>
          <p:cNvPr id="7" name="TextBox 6">
            <a:extLst>
              <a:ext uri="{FF2B5EF4-FFF2-40B4-BE49-F238E27FC236}">
                <a16:creationId xmlns:a16="http://schemas.microsoft.com/office/drawing/2014/main" id="{62C0D783-A35C-42EF-A71D-9F6FC9C150DB}"/>
              </a:ext>
            </a:extLst>
          </p:cNvPr>
          <p:cNvSpPr txBox="1"/>
          <p:nvPr/>
        </p:nvSpPr>
        <p:spPr>
          <a:xfrm>
            <a:off x="9756377" y="4237929"/>
            <a:ext cx="2435623" cy="1323439"/>
          </a:xfrm>
          <a:prstGeom prst="rect">
            <a:avLst/>
          </a:prstGeom>
          <a:noFill/>
        </p:spPr>
        <p:txBody>
          <a:bodyPr wrap="square" rtlCol="0">
            <a:spAutoFit/>
          </a:bodyPr>
          <a:lstStyle/>
          <a:p>
            <a:r>
              <a:rPr lang="en-IE" sz="1600" dirty="0">
                <a:solidFill>
                  <a:srgbClr val="0070C0"/>
                </a:solidFill>
              </a:rPr>
              <a:t>K = Kernel Choice</a:t>
            </a:r>
          </a:p>
          <a:p>
            <a:r>
              <a:rPr lang="en-IE" sz="1600" dirty="0">
                <a:solidFill>
                  <a:srgbClr val="0070C0"/>
                </a:solidFill>
              </a:rPr>
              <a:t>h = Kernel bandwidth</a:t>
            </a:r>
          </a:p>
          <a:p>
            <a:r>
              <a:rPr lang="en-IE" sz="1600" dirty="0">
                <a:solidFill>
                  <a:srgbClr val="0070C0"/>
                </a:solidFill>
              </a:rPr>
              <a:t>n = no. pf particles</a:t>
            </a:r>
          </a:p>
          <a:p>
            <a:r>
              <a:rPr lang="en-IE" sz="1600" dirty="0">
                <a:solidFill>
                  <a:srgbClr val="0070C0"/>
                </a:solidFill>
              </a:rPr>
              <a:t>Last part shows a Gaussian kernel</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90AA78C-686D-48EF-9551-8E595D05C3ED}"/>
                  </a:ext>
                </a:extLst>
              </p:cNvPr>
              <p:cNvSpPr txBox="1"/>
              <p:nvPr/>
            </p:nvSpPr>
            <p:spPr>
              <a:xfrm>
                <a:off x="8673737" y="5696213"/>
                <a:ext cx="3518263" cy="1446678"/>
              </a:xfrm>
              <a:prstGeom prst="rect">
                <a:avLst/>
              </a:prstGeom>
              <a:noFill/>
            </p:spPr>
            <p:txBody>
              <a:bodyPr wrap="square" rtlCol="0">
                <a:spAutoFit/>
              </a:bodyPr>
              <a:lstStyle/>
              <a:p>
                <a:r>
                  <a:rPr lang="en-IE" sz="1600" dirty="0">
                    <a:solidFill>
                      <a:srgbClr val="C00000"/>
                    </a:solidFill>
                  </a:rPr>
                  <a:t>k = no. of neighbours</a:t>
                </a:r>
              </a:p>
              <a:p>
                <a14:m>
                  <m:oMath xmlns:m="http://schemas.openxmlformats.org/officeDocument/2006/math">
                    <m:sSubSup>
                      <m:sSubSupPr>
                        <m:ctrlPr>
                          <a:rPr lang="en-IE" sz="1600" i="1" smtClean="0">
                            <a:solidFill>
                              <a:srgbClr val="C00000"/>
                            </a:solidFill>
                            <a:latin typeface="Cambria Math" panose="02040503050406030204" pitchFamily="18" charset="0"/>
                          </a:rPr>
                        </m:ctrlPr>
                      </m:sSubSupPr>
                      <m:e>
                        <m:r>
                          <a:rPr lang="en-IE" sz="1600" i="1">
                            <a:solidFill>
                              <a:srgbClr val="C00000"/>
                            </a:solidFill>
                            <a:latin typeface="Cambria Math" panose="02040503050406030204" pitchFamily="18" charset="0"/>
                          </a:rPr>
                          <m:t>𝑅</m:t>
                        </m:r>
                      </m:e>
                      <m:sub>
                        <m:r>
                          <a:rPr lang="en-IE" sz="1600" i="1">
                            <a:solidFill>
                              <a:srgbClr val="C00000"/>
                            </a:solidFill>
                            <a:latin typeface="Cambria Math" panose="02040503050406030204" pitchFamily="18" charset="0"/>
                          </a:rPr>
                          <m:t>𝑘</m:t>
                        </m:r>
                      </m:sub>
                      <m:sup>
                        <m:r>
                          <a:rPr lang="en-IE" sz="1600" i="1">
                            <a:solidFill>
                              <a:srgbClr val="C00000"/>
                            </a:solidFill>
                            <a:latin typeface="Cambria Math" panose="02040503050406030204" pitchFamily="18" charset="0"/>
                          </a:rPr>
                          <m:t>𝑑</m:t>
                        </m:r>
                      </m:sup>
                    </m:sSubSup>
                  </m:oMath>
                </a14:m>
                <a:r>
                  <a:rPr lang="en-IE" sz="1600" dirty="0">
                    <a:solidFill>
                      <a:srgbClr val="C00000"/>
                    </a:solidFill>
                  </a:rPr>
                  <a:t> = Euclidean distance</a:t>
                </a:r>
              </a:p>
              <a:p>
                <a14:m>
                  <m:oMath xmlns:m="http://schemas.openxmlformats.org/officeDocument/2006/math">
                    <m:sSub>
                      <m:sSubPr>
                        <m:ctrlPr>
                          <a:rPr lang="en-IE" sz="1600" i="1" smtClean="0">
                            <a:solidFill>
                              <a:srgbClr val="C00000"/>
                            </a:solidFill>
                            <a:latin typeface="Cambria Math" panose="02040503050406030204" pitchFamily="18" charset="0"/>
                          </a:rPr>
                        </m:ctrlPr>
                      </m:sSubPr>
                      <m:e>
                        <m:r>
                          <m:rPr>
                            <m:sty m:val="p"/>
                          </m:rPr>
                          <a:rPr lang="el-GR" sz="1600" i="1">
                            <a:solidFill>
                              <a:srgbClr val="C00000"/>
                            </a:solidFill>
                            <a:latin typeface="Cambria Math" panose="02040503050406030204" pitchFamily="18" charset="0"/>
                          </a:rPr>
                          <m:t>κ</m:t>
                        </m:r>
                      </m:e>
                      <m:sub>
                        <m:r>
                          <a:rPr lang="en-IE" sz="1600" i="1">
                            <a:solidFill>
                              <a:srgbClr val="C00000"/>
                            </a:solidFill>
                            <a:latin typeface="Cambria Math" panose="02040503050406030204" pitchFamily="18" charset="0"/>
                          </a:rPr>
                          <m:t>𝑑</m:t>
                        </m:r>
                      </m:sub>
                    </m:sSub>
                  </m:oMath>
                </a14:m>
                <a:r>
                  <a:rPr lang="en-IE" sz="1600" dirty="0">
                    <a:solidFill>
                      <a:srgbClr val="C00000"/>
                    </a:solidFill>
                  </a:rPr>
                  <a:t> = Volume of a unit d-ball</a:t>
                </a:r>
              </a:p>
              <a:p>
                <a14:m>
                  <m:oMath xmlns:m="http://schemas.openxmlformats.org/officeDocument/2006/math">
                    <m:r>
                      <m:rPr>
                        <m:sty m:val="p"/>
                      </m:rPr>
                      <a:rPr lang="el-GR" sz="1600" i="1" smtClean="0">
                        <a:solidFill>
                          <a:srgbClr val="C00000"/>
                        </a:solidFill>
                        <a:latin typeface="Cambria Math" panose="02040503050406030204" pitchFamily="18" charset="0"/>
                      </a:rPr>
                      <m:t>Γ</m:t>
                    </m:r>
                    <m:r>
                      <a:rPr lang="en-IE" sz="1600" i="1">
                        <a:solidFill>
                          <a:srgbClr val="C00000"/>
                        </a:solidFill>
                        <a:latin typeface="Cambria Math" panose="02040503050406030204" pitchFamily="18" charset="0"/>
                      </a:rPr>
                      <m:t>(</m:t>
                    </m:r>
                    <m:f>
                      <m:fPr>
                        <m:ctrlPr>
                          <a:rPr lang="en-IE" sz="1600" i="1">
                            <a:solidFill>
                              <a:srgbClr val="C00000"/>
                            </a:solidFill>
                            <a:latin typeface="Cambria Math" panose="02040503050406030204" pitchFamily="18" charset="0"/>
                          </a:rPr>
                        </m:ctrlPr>
                      </m:fPr>
                      <m:num>
                        <m:r>
                          <a:rPr lang="en-IE" sz="1600" i="1">
                            <a:solidFill>
                              <a:srgbClr val="C00000"/>
                            </a:solidFill>
                            <a:latin typeface="Cambria Math" panose="02040503050406030204" pitchFamily="18" charset="0"/>
                          </a:rPr>
                          <m:t>𝑑</m:t>
                        </m:r>
                      </m:num>
                      <m:den>
                        <m:r>
                          <a:rPr lang="en-IE" sz="1600" i="1">
                            <a:solidFill>
                              <a:srgbClr val="C00000"/>
                            </a:solidFill>
                            <a:latin typeface="Cambria Math" panose="02040503050406030204" pitchFamily="18" charset="0"/>
                          </a:rPr>
                          <m:t>2</m:t>
                        </m:r>
                      </m:den>
                    </m:f>
                    <m:r>
                      <a:rPr lang="en-IE" sz="1600" i="1">
                        <a:solidFill>
                          <a:srgbClr val="C00000"/>
                        </a:solidFill>
                        <a:latin typeface="Cambria Math" panose="02040503050406030204" pitchFamily="18" charset="0"/>
                      </a:rPr>
                      <m:t>+1)</m:t>
                    </m:r>
                  </m:oMath>
                </a14:m>
                <a:r>
                  <a:rPr lang="en-IE" sz="1600" dirty="0">
                    <a:solidFill>
                      <a:srgbClr val="C00000"/>
                    </a:solidFill>
                  </a:rPr>
                  <a:t> = Euler-Gamma function</a:t>
                </a:r>
              </a:p>
              <a:p>
                <a:endParaRPr lang="en-IE" sz="1600" dirty="0">
                  <a:solidFill>
                    <a:srgbClr val="FF0000"/>
                  </a:solidFill>
                </a:endParaRPr>
              </a:p>
            </p:txBody>
          </p:sp>
        </mc:Choice>
        <mc:Fallback xmlns="">
          <p:sp>
            <p:nvSpPr>
              <p:cNvPr id="8" name="TextBox 7">
                <a:extLst>
                  <a:ext uri="{FF2B5EF4-FFF2-40B4-BE49-F238E27FC236}">
                    <a16:creationId xmlns:a16="http://schemas.microsoft.com/office/drawing/2014/main" id="{690AA78C-686D-48EF-9551-8E595D05C3ED}"/>
                  </a:ext>
                </a:extLst>
              </p:cNvPr>
              <p:cNvSpPr txBox="1">
                <a:spLocks noRot="1" noChangeAspect="1" noMove="1" noResize="1" noEditPoints="1" noAdjustHandles="1" noChangeArrowheads="1" noChangeShapeType="1" noTextEdit="1"/>
              </p:cNvSpPr>
              <p:nvPr/>
            </p:nvSpPr>
            <p:spPr>
              <a:xfrm>
                <a:off x="8673737" y="5696213"/>
                <a:ext cx="3518263" cy="1446678"/>
              </a:xfrm>
              <a:prstGeom prst="rect">
                <a:avLst/>
              </a:prstGeom>
              <a:blipFill>
                <a:blip r:embed="rId6"/>
                <a:stretch>
                  <a:fillRect l="-1040" t="-1261"/>
                </a:stretch>
              </a:blipFill>
            </p:spPr>
            <p:txBody>
              <a:bodyPr/>
              <a:lstStyle/>
              <a:p>
                <a:r>
                  <a:rPr lang="en-IE">
                    <a:noFill/>
                  </a:rPr>
                  <a:t> </a:t>
                </a:r>
              </a:p>
            </p:txBody>
          </p:sp>
        </mc:Fallback>
      </mc:AlternateContent>
    </p:spTree>
    <p:extLst>
      <p:ext uri="{BB962C8B-B14F-4D97-AF65-F5344CB8AC3E}">
        <p14:creationId xmlns:p14="http://schemas.microsoft.com/office/powerpoint/2010/main" val="13034028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0DBFE-7E09-41D4-8077-C0B2D30AD454}"/>
              </a:ext>
            </a:extLst>
          </p:cNvPr>
          <p:cNvSpPr>
            <a:spLocks noGrp="1"/>
          </p:cNvSpPr>
          <p:nvPr>
            <p:ph type="title"/>
          </p:nvPr>
        </p:nvSpPr>
        <p:spPr/>
        <p:txBody>
          <a:bodyPr/>
          <a:lstStyle/>
          <a:p>
            <a:r>
              <a:rPr lang="en-IE" dirty="0"/>
              <a:t>Higher Order Transfer Map</a:t>
            </a:r>
          </a:p>
        </p:txBody>
      </p:sp>
      <p:sp>
        <p:nvSpPr>
          <p:cNvPr id="3" name="Content Placeholder 2">
            <a:extLst>
              <a:ext uri="{FF2B5EF4-FFF2-40B4-BE49-F238E27FC236}">
                <a16:creationId xmlns:a16="http://schemas.microsoft.com/office/drawing/2014/main" id="{28B63ED0-6C4C-446D-B46A-7E719AE3C469}"/>
              </a:ext>
            </a:extLst>
          </p:cNvPr>
          <p:cNvSpPr>
            <a:spLocks noGrp="1"/>
          </p:cNvSpPr>
          <p:nvPr>
            <p:ph idx="1"/>
          </p:nvPr>
        </p:nvSpPr>
        <p:spPr>
          <a:xfrm>
            <a:off x="2589211" y="2133600"/>
            <a:ext cx="9219611" cy="3777622"/>
          </a:xfrm>
        </p:spPr>
        <p:txBody>
          <a:bodyPr>
            <a:normAutofit fontScale="92500" lnSpcReduction="10000"/>
          </a:bodyPr>
          <a:lstStyle/>
          <a:p>
            <a:r>
              <a:rPr lang="en-IE" dirty="0"/>
              <a:t>Residuals for independent run look encouraging, variance seems to be at level of what the fibre width can measure</a:t>
            </a:r>
          </a:p>
          <a:p>
            <a:r>
              <a:rPr lang="en-IE" dirty="0"/>
              <a:t>In future, need to apply transfer matrix approach between TKU and TKD</a:t>
            </a:r>
          </a:p>
          <a:p>
            <a:r>
              <a:rPr lang="en-IE" dirty="0"/>
              <a:t>Need to also check that transfer matrix isn’t affected by different Particle Distribution functions</a:t>
            </a:r>
          </a:p>
          <a:p>
            <a:endParaRPr lang="en-IE" dirty="0"/>
          </a:p>
          <a:p>
            <a:r>
              <a:rPr lang="en-IE" dirty="0"/>
              <a:t>TKU S2 to TKU S1 will be highly correlated with Kalman filter (i.e. particle pulls). Expect the transfer map to then produce small residuals. It also bakes in the Recon bias into the transfer map. Need to check transfer map approach in MC Truth as well.</a:t>
            </a:r>
          </a:p>
          <a:p>
            <a:r>
              <a:rPr lang="en-IE" dirty="0"/>
              <a:t>Need to check how Recon bias affects the transfer map.</a:t>
            </a:r>
          </a:p>
          <a:p>
            <a:r>
              <a:rPr lang="en-IE" dirty="0"/>
              <a:t>Want to understand Recon bias</a:t>
            </a:r>
          </a:p>
        </p:txBody>
      </p:sp>
      <p:sp>
        <p:nvSpPr>
          <p:cNvPr id="4" name="Slide Number Placeholder 3">
            <a:extLst>
              <a:ext uri="{FF2B5EF4-FFF2-40B4-BE49-F238E27FC236}">
                <a16:creationId xmlns:a16="http://schemas.microsoft.com/office/drawing/2014/main" id="{A66E44ED-EC46-4D2A-A4EA-13AADDC698B2}"/>
              </a:ext>
            </a:extLst>
          </p:cNvPr>
          <p:cNvSpPr>
            <a:spLocks noGrp="1"/>
          </p:cNvSpPr>
          <p:nvPr>
            <p:ph type="sldNum" sz="quarter" idx="12"/>
          </p:nvPr>
        </p:nvSpPr>
        <p:spPr/>
        <p:txBody>
          <a:bodyPr/>
          <a:lstStyle/>
          <a:p>
            <a:fld id="{D57F1E4F-1CFF-5643-939E-217C01CDF565}" type="slidenum">
              <a:rPr lang="en-US" smtClean="0"/>
              <a:pPr/>
              <a:t>50</a:t>
            </a:fld>
            <a:endParaRPr lang="en-US" dirty="0"/>
          </a:p>
        </p:txBody>
      </p:sp>
    </p:spTree>
    <p:extLst>
      <p:ext uri="{BB962C8B-B14F-4D97-AF65-F5344CB8AC3E}">
        <p14:creationId xmlns:p14="http://schemas.microsoft.com/office/powerpoint/2010/main" val="23747205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11F42-EFAE-4959-AA92-D651CD45C3A2}"/>
              </a:ext>
            </a:extLst>
          </p:cNvPr>
          <p:cNvSpPr>
            <a:spLocks noGrp="1"/>
          </p:cNvSpPr>
          <p:nvPr>
            <p:ph type="title"/>
          </p:nvPr>
        </p:nvSpPr>
        <p:spPr/>
        <p:txBody>
          <a:bodyPr/>
          <a:lstStyle/>
          <a:p>
            <a:r>
              <a:rPr lang="en-IE" dirty="0"/>
              <a:t>What would transfer map mean?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86B620A-C698-4D08-9507-037F8BEEC756}"/>
                  </a:ext>
                </a:extLst>
              </p:cNvPr>
              <p:cNvSpPr>
                <a:spLocks noGrp="1"/>
              </p:cNvSpPr>
              <p:nvPr>
                <p:ph idx="1"/>
              </p:nvPr>
            </p:nvSpPr>
            <p:spPr>
              <a:xfrm>
                <a:off x="2589212" y="1410789"/>
                <a:ext cx="9088982" cy="4500433"/>
              </a:xfrm>
            </p:spPr>
            <p:txBody>
              <a:bodyPr>
                <a:normAutofit fontScale="92500" lnSpcReduction="10000"/>
              </a:bodyPr>
              <a:lstStyle/>
              <a:p>
                <a:r>
                  <a:rPr lang="en-IE" dirty="0"/>
                  <a:t>Full Upstream distribution is unbiased</a:t>
                </a:r>
              </a:p>
              <a:p>
                <a:r>
                  <a:rPr lang="en-IE" dirty="0"/>
                  <a:t>Downstream distribution has survival bias. This effects the Covariance Matrix of the remaining sample and thus the calculated emittance, amplitude and density</a:t>
                </a:r>
              </a:p>
              <a:p>
                <a:r>
                  <a:rPr lang="en-IE" dirty="0"/>
                  <a:t>Want to calculate the downstream emittance, density and amplitude as if there were no transmission losses (no bias then).</a:t>
                </a:r>
              </a:p>
              <a:p>
                <a:r>
                  <a:rPr lang="en-IE" dirty="0"/>
                  <a:t>Use the transfer map to transport the full Upstream sample Covariance matrix. Calculate the downstream emittance, amplitude and density using the transported covariance matrix. </a:t>
                </a:r>
              </a:p>
              <a:p>
                <a:endParaRPr lang="en-IE" dirty="0"/>
              </a:p>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𝑑𝑜𝑤𝑛</m:t>
                          </m:r>
                        </m:sub>
                      </m:sSub>
                      <m:r>
                        <a:rPr lang="en-IE" i="1">
                          <a:latin typeface="Cambria Math" panose="02040503050406030204" pitchFamily="18" charset="0"/>
                        </a:rPr>
                        <m:t>=</m:t>
                      </m:r>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𝑋</m:t>
                              </m:r>
                            </m:e>
                            <m:sub>
                              <m:r>
                                <a:rPr lang="en-IE" i="1">
                                  <a:latin typeface="Cambria Math" panose="02040503050406030204" pitchFamily="18" charset="0"/>
                                </a:rPr>
                                <m:t>𝑑𝑜𝑤𝑛</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𝑋</m:t>
                                  </m:r>
                                </m:e>
                              </m:acc>
                            </m:e>
                            <m:sub>
                              <m:r>
                                <a:rPr lang="en-IE" i="1">
                                  <a:latin typeface="Cambria Math" panose="02040503050406030204" pitchFamily="18" charset="0"/>
                                </a:rPr>
                                <m:t>𝑑𝑜𝑤𝑛</m:t>
                              </m:r>
                            </m:sub>
                          </m:sSub>
                        </m:e>
                      </m:d>
                      <m:r>
                        <a:rPr lang="en-IE" i="1">
                          <a:latin typeface="Cambria Math" panose="02040503050406030204" pitchFamily="18" charset="0"/>
                        </a:rPr>
                        <m:t>=</m:t>
                      </m:r>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b="0" i="1" smtClean="0">
                                  <a:latin typeface="Cambria Math" panose="02040503050406030204" pitchFamily="18" charset="0"/>
                                </a:rPr>
                                <m:t>𝑀</m:t>
                              </m:r>
                              <m:r>
                                <a:rPr lang="en-IE" i="1">
                                  <a:latin typeface="Cambria Math" panose="02040503050406030204" pitchFamily="18" charset="0"/>
                                </a:rPr>
                                <m:t>𝑋</m:t>
                              </m:r>
                            </m:e>
                            <m:sub>
                              <m:r>
                                <a:rPr lang="en-IE" i="1">
                                  <a:latin typeface="Cambria Math" panose="02040503050406030204" pitchFamily="18" charset="0"/>
                                </a:rPr>
                                <m:t>𝑢𝑝</m:t>
                              </m:r>
                            </m:sub>
                          </m:sSub>
                          <m:acc>
                            <m:accPr>
                              <m:chr m:val="̃"/>
                              <m:ctrlPr>
                                <a:rPr lang="en-IE" i="1">
                                  <a:latin typeface="Cambria Math" panose="02040503050406030204" pitchFamily="18" charset="0"/>
                                </a:rPr>
                              </m:ctrlPr>
                            </m:accPr>
                            <m:e>
                              <m:r>
                                <a:rPr lang="en-IE" b="0" i="1" smtClean="0">
                                  <a:latin typeface="Cambria Math" panose="02040503050406030204" pitchFamily="18" charset="0"/>
                                </a:rPr>
                                <m:t>𝑀</m:t>
                              </m:r>
                            </m:e>
                          </m:acc>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𝑋</m:t>
                                  </m:r>
                                </m:e>
                              </m:acc>
                            </m:e>
                            <m:sub>
                              <m:r>
                                <a:rPr lang="en-IE" i="1">
                                  <a:latin typeface="Cambria Math" panose="02040503050406030204" pitchFamily="18" charset="0"/>
                                </a:rPr>
                                <m:t>𝑢𝑝</m:t>
                              </m:r>
                            </m:sub>
                          </m:sSub>
                        </m:e>
                      </m:d>
                      <m:r>
                        <a:rPr lang="en-IE" i="1">
                          <a:latin typeface="Cambria Math" panose="02040503050406030204" pitchFamily="18" charset="0"/>
                        </a:rPr>
                        <m:t>=</m:t>
                      </m:r>
                      <m:r>
                        <a:rPr lang="en-IE" b="0" i="1" smtClean="0">
                          <a:latin typeface="Cambria Math" panose="02040503050406030204" pitchFamily="18" charset="0"/>
                        </a:rPr>
                        <m:t>𝑀</m:t>
                      </m:r>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i="1">
                                  <a:latin typeface="Cambria Math" panose="02040503050406030204" pitchFamily="18" charset="0"/>
                                </a:rPr>
                                <m:t>𝑋</m:t>
                              </m:r>
                            </m:e>
                            <m:sub>
                              <m:r>
                                <a:rPr lang="en-IE" i="1">
                                  <a:latin typeface="Cambria Math" panose="02040503050406030204" pitchFamily="18" charset="0"/>
                                </a:rPr>
                                <m:t>𝑢𝑝</m:t>
                              </m:r>
                            </m:sub>
                          </m:sSub>
                          <m:sSub>
                            <m:sSubPr>
                              <m:ctrlPr>
                                <a:rPr lang="en-IE" i="1">
                                  <a:latin typeface="Cambria Math" panose="02040503050406030204" pitchFamily="18" charset="0"/>
                                </a:rPr>
                              </m:ctrlPr>
                            </m:sSubPr>
                            <m:e>
                              <m:acc>
                                <m:accPr>
                                  <m:chr m:val="̃"/>
                                  <m:ctrlPr>
                                    <a:rPr lang="en-IE" i="1">
                                      <a:latin typeface="Cambria Math" panose="02040503050406030204" pitchFamily="18" charset="0"/>
                                    </a:rPr>
                                  </m:ctrlPr>
                                </m:accPr>
                                <m:e>
                                  <m:r>
                                    <a:rPr lang="en-IE" i="1">
                                      <a:latin typeface="Cambria Math" panose="02040503050406030204" pitchFamily="18" charset="0"/>
                                    </a:rPr>
                                    <m:t>𝑋</m:t>
                                  </m:r>
                                </m:e>
                              </m:acc>
                            </m:e>
                            <m:sub>
                              <m:r>
                                <a:rPr lang="en-IE" i="1">
                                  <a:latin typeface="Cambria Math" panose="02040503050406030204" pitchFamily="18" charset="0"/>
                                </a:rPr>
                                <m:t>𝑢𝑝</m:t>
                              </m:r>
                            </m:sub>
                          </m:sSub>
                        </m:e>
                      </m:d>
                      <m:acc>
                        <m:accPr>
                          <m:chr m:val="̃"/>
                          <m:ctrlPr>
                            <a:rPr lang="en-IE" i="1">
                              <a:latin typeface="Cambria Math" panose="02040503050406030204" pitchFamily="18" charset="0"/>
                            </a:rPr>
                          </m:ctrlPr>
                        </m:accPr>
                        <m:e>
                          <m:r>
                            <a:rPr lang="en-IE" b="0" i="1" smtClean="0">
                              <a:latin typeface="Cambria Math" panose="02040503050406030204" pitchFamily="18" charset="0"/>
                            </a:rPr>
                            <m:t>𝑀</m:t>
                          </m:r>
                        </m:e>
                      </m:acc>
                      <m:r>
                        <a:rPr lang="en-IE" i="1">
                          <a:latin typeface="Cambria Math" panose="02040503050406030204" pitchFamily="18" charset="0"/>
                        </a:rPr>
                        <m:t>=</m:t>
                      </m:r>
                      <m:r>
                        <a:rPr lang="en-IE" b="0" i="1" smtClean="0">
                          <a:latin typeface="Cambria Math" panose="02040503050406030204" pitchFamily="18" charset="0"/>
                        </a:rPr>
                        <m:t>𝑀</m:t>
                      </m:r>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𝑢𝑝</m:t>
                          </m:r>
                        </m:sub>
                      </m:sSub>
                      <m:acc>
                        <m:accPr>
                          <m:chr m:val="̃"/>
                          <m:ctrlPr>
                            <a:rPr lang="en-IE" i="1">
                              <a:latin typeface="Cambria Math" panose="02040503050406030204" pitchFamily="18" charset="0"/>
                            </a:rPr>
                          </m:ctrlPr>
                        </m:accPr>
                        <m:e>
                          <m:r>
                            <a:rPr lang="en-IE" b="0" i="1" smtClean="0">
                              <a:latin typeface="Cambria Math" panose="02040503050406030204" pitchFamily="18" charset="0"/>
                            </a:rPr>
                            <m:t>𝑀</m:t>
                          </m:r>
                        </m:e>
                      </m:acc>
                    </m:oMath>
                  </m:oMathPara>
                </a14:m>
                <a:endParaRPr lang="en-IE" dirty="0"/>
              </a:p>
              <a:p>
                <a:pPr marL="0" indent="0">
                  <a:buNone/>
                </a:pPr>
                <a:endParaRPr lang="en-IE" dirty="0"/>
              </a:p>
              <a:p>
                <a:pPr marL="0" indent="0">
                  <a:buNone/>
                </a:pPr>
                <a14:m>
                  <m:oMathPara xmlns:m="http://schemas.openxmlformats.org/officeDocument/2006/math">
                    <m:oMathParaPr>
                      <m:jc m:val="centerGroup"/>
                    </m:oMathParaPr>
                    <m:oMath xmlns:m="http://schemas.openxmlformats.org/officeDocument/2006/math">
                      <m:d>
                        <m:dPr>
                          <m:begChr m:val="|"/>
                          <m:endChr m:val="|"/>
                          <m:ctrlPr>
                            <a:rPr lang="en-IE" i="1" smtClean="0">
                              <a:latin typeface="Cambria Math" panose="02040503050406030204" pitchFamily="18" charset="0"/>
                            </a:rPr>
                          </m:ctrlPr>
                        </m:dPr>
                        <m:e>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𝑑𝑜𝑤𝑛</m:t>
                              </m:r>
                            </m:sub>
                          </m:sSub>
                        </m:e>
                      </m:d>
                      <m:r>
                        <a:rPr lang="en-IE" i="1">
                          <a:latin typeface="Cambria Math" panose="02040503050406030204" pitchFamily="18" charset="0"/>
                        </a:rPr>
                        <m:t>=</m:t>
                      </m:r>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a:rPr lang="en-IE" b="0" i="1" smtClean="0">
                                  <a:latin typeface="Cambria Math" panose="02040503050406030204" pitchFamily="18" charset="0"/>
                                </a:rPr>
                                <m:t>𝑀</m:t>
                              </m:r>
                              <m:r>
                                <m:rPr>
                                  <m:sty m:val="p"/>
                                </m:rPr>
                                <a:rPr lang="el-GR" i="1">
                                  <a:latin typeface="Cambria Math" panose="02040503050406030204" pitchFamily="18" charset="0"/>
                                </a:rPr>
                                <m:t>Σ</m:t>
                              </m:r>
                            </m:e>
                            <m:sub>
                              <m:r>
                                <a:rPr lang="en-IE" i="1">
                                  <a:latin typeface="Cambria Math" panose="02040503050406030204" pitchFamily="18" charset="0"/>
                                </a:rPr>
                                <m:t>𝑢𝑝</m:t>
                              </m:r>
                            </m:sub>
                          </m:sSub>
                          <m:acc>
                            <m:accPr>
                              <m:chr m:val="̃"/>
                              <m:ctrlPr>
                                <a:rPr lang="en-IE" i="1">
                                  <a:latin typeface="Cambria Math" panose="02040503050406030204" pitchFamily="18" charset="0"/>
                                </a:rPr>
                              </m:ctrlPr>
                            </m:accPr>
                            <m:e>
                              <m:r>
                                <a:rPr lang="en-IE" b="0" i="1" smtClean="0">
                                  <a:latin typeface="Cambria Math" panose="02040503050406030204" pitchFamily="18" charset="0"/>
                                </a:rPr>
                                <m:t>𝑀</m:t>
                              </m:r>
                            </m:e>
                          </m:acc>
                        </m:e>
                      </m:d>
                      <m:r>
                        <a:rPr lang="en-IE" i="1">
                          <a:latin typeface="Cambria Math" panose="02040503050406030204" pitchFamily="18" charset="0"/>
                        </a:rPr>
                        <m:t>=</m:t>
                      </m:r>
                      <m:sSup>
                        <m:sSupPr>
                          <m:ctrlPr>
                            <a:rPr lang="en-IE" i="1">
                              <a:latin typeface="Cambria Math" panose="02040503050406030204" pitchFamily="18" charset="0"/>
                            </a:rPr>
                          </m:ctrlPr>
                        </m:sSupPr>
                        <m:e>
                          <m:d>
                            <m:dPr>
                              <m:begChr m:val="|"/>
                              <m:endChr m:val="|"/>
                              <m:ctrlPr>
                                <a:rPr lang="en-IE" i="1">
                                  <a:latin typeface="Cambria Math" panose="02040503050406030204" pitchFamily="18" charset="0"/>
                                </a:rPr>
                              </m:ctrlPr>
                            </m:dPr>
                            <m:e>
                              <m:r>
                                <a:rPr lang="en-IE" b="0" i="1" smtClean="0">
                                  <a:latin typeface="Cambria Math" panose="02040503050406030204" pitchFamily="18" charset="0"/>
                                </a:rPr>
                                <m:t>𝑀</m:t>
                              </m:r>
                            </m:e>
                          </m:d>
                        </m:e>
                        <m:sup>
                          <m:r>
                            <a:rPr lang="en-IE" i="1">
                              <a:latin typeface="Cambria Math" panose="02040503050406030204" pitchFamily="18" charset="0"/>
                            </a:rPr>
                            <m:t>2</m:t>
                          </m:r>
                        </m:sup>
                      </m:sSup>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𝑢𝑝</m:t>
                              </m:r>
                            </m:sub>
                          </m:sSub>
                        </m:e>
                      </m:d>
                      <m:r>
                        <a:rPr lang="en-IE" i="1">
                          <a:latin typeface="Cambria Math" panose="02040503050406030204" pitchFamily="18" charset="0"/>
                        </a:rPr>
                        <m:t>=</m:t>
                      </m:r>
                      <m:d>
                        <m:dPr>
                          <m:begChr m:val="|"/>
                          <m:endChr m:val="|"/>
                          <m:ctrlPr>
                            <a:rPr lang="en-IE" i="1">
                              <a:latin typeface="Cambria Math" panose="02040503050406030204" pitchFamily="18" charset="0"/>
                            </a:rPr>
                          </m:ctrlPr>
                        </m:dPr>
                        <m:e>
                          <m:sSub>
                            <m:sSubPr>
                              <m:ctrlPr>
                                <a:rPr lang="en-IE" i="1">
                                  <a:latin typeface="Cambria Math" panose="02040503050406030204" pitchFamily="18" charset="0"/>
                                </a:rPr>
                              </m:ctrlPr>
                            </m:sSubPr>
                            <m:e>
                              <m:r>
                                <m:rPr>
                                  <m:sty m:val="p"/>
                                </m:rPr>
                                <a:rPr lang="el-GR" i="1">
                                  <a:latin typeface="Cambria Math" panose="02040503050406030204" pitchFamily="18" charset="0"/>
                                </a:rPr>
                                <m:t>Σ</m:t>
                              </m:r>
                            </m:e>
                            <m:sub>
                              <m:r>
                                <a:rPr lang="en-IE" i="1">
                                  <a:latin typeface="Cambria Math" panose="02040503050406030204" pitchFamily="18" charset="0"/>
                                </a:rPr>
                                <m:t>𝑢𝑝</m:t>
                              </m:r>
                            </m:sub>
                          </m:sSub>
                        </m:e>
                      </m:d>
                    </m:oMath>
                  </m:oMathPara>
                </a14:m>
                <a:endParaRPr lang="en-IE" dirty="0"/>
              </a:p>
              <a:p>
                <a:r>
                  <a:rPr lang="en-IE" dirty="0"/>
                  <a:t>Can now compare the remaining downstream emittance, amplitude and density with the full upstream sample, having removed bias due to selection</a:t>
                </a:r>
              </a:p>
            </p:txBody>
          </p:sp>
        </mc:Choice>
        <mc:Fallback xmlns="">
          <p:sp>
            <p:nvSpPr>
              <p:cNvPr id="3" name="Content Placeholder 2">
                <a:extLst>
                  <a:ext uri="{FF2B5EF4-FFF2-40B4-BE49-F238E27FC236}">
                    <a16:creationId xmlns:a16="http://schemas.microsoft.com/office/drawing/2014/main" id="{286B620A-C698-4D08-9507-037F8BEEC756}"/>
                  </a:ext>
                </a:extLst>
              </p:cNvPr>
              <p:cNvSpPr>
                <a:spLocks noGrp="1" noRot="1" noChangeAspect="1" noMove="1" noResize="1" noEditPoints="1" noAdjustHandles="1" noChangeArrowheads="1" noChangeShapeType="1" noTextEdit="1"/>
              </p:cNvSpPr>
              <p:nvPr>
                <p:ph idx="1"/>
              </p:nvPr>
            </p:nvSpPr>
            <p:spPr>
              <a:xfrm>
                <a:off x="2589212" y="1410789"/>
                <a:ext cx="9088982" cy="4500433"/>
              </a:xfrm>
              <a:blipFill>
                <a:blip r:embed="rId3"/>
                <a:stretch>
                  <a:fillRect l="-335" t="-947" r="-939"/>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C6D1187E-E256-4BBC-85B1-12A53362B049}"/>
              </a:ext>
            </a:extLst>
          </p:cNvPr>
          <p:cNvSpPr>
            <a:spLocks noGrp="1"/>
          </p:cNvSpPr>
          <p:nvPr>
            <p:ph type="sldNum" sz="quarter" idx="12"/>
          </p:nvPr>
        </p:nvSpPr>
        <p:spPr/>
        <p:txBody>
          <a:bodyPr/>
          <a:lstStyle/>
          <a:p>
            <a:fld id="{D57F1E4F-1CFF-5643-939E-217C01CDF565}" type="slidenum">
              <a:rPr lang="en-US" smtClean="0"/>
              <a:pPr/>
              <a:t>51</a:t>
            </a:fld>
            <a:endParaRPr lang="en-US" dirty="0"/>
          </a:p>
        </p:txBody>
      </p:sp>
    </p:spTree>
    <p:extLst>
      <p:ext uri="{BB962C8B-B14F-4D97-AF65-F5344CB8AC3E}">
        <p14:creationId xmlns:p14="http://schemas.microsoft.com/office/powerpoint/2010/main" val="356673471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E82E3C-FF1A-4D46-B038-E918C0585B46}"/>
              </a:ext>
            </a:extLst>
          </p:cNvPr>
          <p:cNvSpPr>
            <a:spLocks noGrp="1"/>
          </p:cNvSpPr>
          <p:nvPr>
            <p:ph type="title"/>
          </p:nvPr>
        </p:nvSpPr>
        <p:spPr>
          <a:xfrm>
            <a:off x="1771495" y="258985"/>
            <a:ext cx="6013968" cy="1280890"/>
          </a:xfrm>
        </p:spPr>
        <p:txBody>
          <a:bodyPr>
            <a:normAutofit/>
          </a:bodyPr>
          <a:lstStyle/>
          <a:p>
            <a:r>
              <a:rPr lang="en-IE" sz="2800" dirty="0"/>
              <a:t>What do the transverse density and Amplitude plots look like</a:t>
            </a:r>
          </a:p>
        </p:txBody>
      </p:sp>
      <p:pic>
        <p:nvPicPr>
          <p:cNvPr id="8" name="Content Placeholder 7">
            <a:extLst>
              <a:ext uri="{FF2B5EF4-FFF2-40B4-BE49-F238E27FC236}">
                <a16:creationId xmlns:a16="http://schemas.microsoft.com/office/drawing/2014/main" id="{C89F7097-B224-4943-A308-C0D31C405A4C}"/>
              </a:ext>
            </a:extLst>
          </p:cNvPr>
          <p:cNvPicPr>
            <a:picLocks noGrp="1" noChangeAspect="1"/>
          </p:cNvPicPr>
          <p:nvPr>
            <p:ph idx="1"/>
          </p:nvPr>
        </p:nvPicPr>
        <p:blipFill>
          <a:blip r:embed="rId2"/>
          <a:stretch>
            <a:fillRect/>
          </a:stretch>
        </p:blipFill>
        <p:spPr>
          <a:xfrm>
            <a:off x="7902388" y="3429000"/>
            <a:ext cx="4289611" cy="3429000"/>
          </a:xfrm>
        </p:spPr>
      </p:pic>
      <p:sp>
        <p:nvSpPr>
          <p:cNvPr id="4" name="Slide Number Placeholder 3">
            <a:extLst>
              <a:ext uri="{FF2B5EF4-FFF2-40B4-BE49-F238E27FC236}">
                <a16:creationId xmlns:a16="http://schemas.microsoft.com/office/drawing/2014/main" id="{B75B9189-05E3-43ED-B76E-F1301EB2A546}"/>
              </a:ext>
            </a:extLst>
          </p:cNvPr>
          <p:cNvSpPr>
            <a:spLocks noGrp="1"/>
          </p:cNvSpPr>
          <p:nvPr>
            <p:ph type="sldNum" sz="quarter" idx="12"/>
          </p:nvPr>
        </p:nvSpPr>
        <p:spPr/>
        <p:txBody>
          <a:bodyPr/>
          <a:lstStyle/>
          <a:p>
            <a:fld id="{D57F1E4F-1CFF-5643-939E-217C01CDF565}" type="slidenum">
              <a:rPr lang="en-US" smtClean="0"/>
              <a:pPr/>
              <a:t>52</a:t>
            </a:fld>
            <a:endParaRPr lang="en-US" dirty="0"/>
          </a:p>
        </p:txBody>
      </p:sp>
      <p:pic>
        <p:nvPicPr>
          <p:cNvPr id="6" name="Picture 5">
            <a:extLst>
              <a:ext uri="{FF2B5EF4-FFF2-40B4-BE49-F238E27FC236}">
                <a16:creationId xmlns:a16="http://schemas.microsoft.com/office/drawing/2014/main" id="{510F6568-9BD2-4E9A-A159-363DB12CE9F8}"/>
              </a:ext>
            </a:extLst>
          </p:cNvPr>
          <p:cNvPicPr>
            <a:picLocks noChangeAspect="1"/>
          </p:cNvPicPr>
          <p:nvPr/>
        </p:nvPicPr>
        <p:blipFill>
          <a:blip r:embed="rId3"/>
          <a:stretch>
            <a:fillRect/>
          </a:stretch>
        </p:blipFill>
        <p:spPr>
          <a:xfrm>
            <a:off x="7902388" y="0"/>
            <a:ext cx="4289612" cy="3434383"/>
          </a:xfrm>
          <a:prstGeom prst="rect">
            <a:avLst/>
          </a:prstGeom>
        </p:spPr>
      </p:pic>
      <p:pic>
        <p:nvPicPr>
          <p:cNvPr id="10" name="Picture 9">
            <a:extLst>
              <a:ext uri="{FF2B5EF4-FFF2-40B4-BE49-F238E27FC236}">
                <a16:creationId xmlns:a16="http://schemas.microsoft.com/office/drawing/2014/main" id="{0C46E911-C09A-4BD3-AF08-69A1B9302799}"/>
              </a:ext>
            </a:extLst>
          </p:cNvPr>
          <p:cNvPicPr>
            <a:picLocks noChangeAspect="1"/>
          </p:cNvPicPr>
          <p:nvPr/>
        </p:nvPicPr>
        <p:blipFill>
          <a:blip r:embed="rId4"/>
          <a:stretch>
            <a:fillRect/>
          </a:stretch>
        </p:blipFill>
        <p:spPr>
          <a:xfrm>
            <a:off x="3612775" y="3416882"/>
            <a:ext cx="4289612" cy="3441117"/>
          </a:xfrm>
          <a:prstGeom prst="rect">
            <a:avLst/>
          </a:prstGeom>
        </p:spPr>
      </p:pic>
      <p:sp>
        <p:nvSpPr>
          <p:cNvPr id="11" name="Content Placeholder 2">
            <a:extLst>
              <a:ext uri="{FF2B5EF4-FFF2-40B4-BE49-F238E27FC236}">
                <a16:creationId xmlns:a16="http://schemas.microsoft.com/office/drawing/2014/main" id="{7E72DD1C-6AFA-43B5-9C55-FBEAA175516C}"/>
              </a:ext>
            </a:extLst>
          </p:cNvPr>
          <p:cNvSpPr txBox="1">
            <a:spLocks/>
          </p:cNvSpPr>
          <p:nvPr/>
        </p:nvSpPr>
        <p:spPr>
          <a:xfrm>
            <a:off x="1449977" y="1384402"/>
            <a:ext cx="6335486"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IE" sz="1600" dirty="0"/>
              <a:t>Density depends on selection can only compare like with like Upstream and Downstream (i.e. same cut)</a:t>
            </a:r>
          </a:p>
          <a:p>
            <a:r>
              <a:rPr lang="en-IE" sz="1600" dirty="0"/>
              <a:t>It also depends if one is looking at MC Truth or MC Recon as there are some Recon effects</a:t>
            </a:r>
          </a:p>
          <a:p>
            <a:r>
              <a:rPr lang="en-IE" sz="1600" dirty="0"/>
              <a:t>3-140 case is difficult to explain in density, amplitude and emittance. Perhaps transverse momentum is too low with TKU measurement residual too large</a:t>
            </a:r>
          </a:p>
          <a:p>
            <a:endParaRPr lang="en-IE" dirty="0"/>
          </a:p>
        </p:txBody>
      </p:sp>
    </p:spTree>
    <p:extLst>
      <p:ext uri="{BB962C8B-B14F-4D97-AF65-F5344CB8AC3E}">
        <p14:creationId xmlns:p14="http://schemas.microsoft.com/office/powerpoint/2010/main" val="1235021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FD55CB-0DC9-4216-B8AE-694FCEBB5ED4}"/>
              </a:ext>
            </a:extLst>
          </p:cNvPr>
          <p:cNvSpPr>
            <a:spLocks noGrp="1"/>
          </p:cNvSpPr>
          <p:nvPr>
            <p:ph idx="1"/>
          </p:nvPr>
        </p:nvSpPr>
        <p:spPr>
          <a:xfrm>
            <a:off x="2076994" y="1345474"/>
            <a:ext cx="5708469" cy="4565748"/>
          </a:xfrm>
        </p:spPr>
        <p:txBody>
          <a:bodyPr/>
          <a:lstStyle/>
          <a:p>
            <a:r>
              <a:rPr lang="en-IE" dirty="0"/>
              <a:t>In MC Truth the change in Phase Space density looks better between upstream and downstream, i.e. less growth</a:t>
            </a:r>
          </a:p>
          <a:p>
            <a:r>
              <a:rPr lang="en-IE" dirty="0"/>
              <a:t>Can be instructive to look at growth between stations</a:t>
            </a:r>
          </a:p>
        </p:txBody>
      </p:sp>
      <p:sp>
        <p:nvSpPr>
          <p:cNvPr id="4" name="Slide Number Placeholder 3">
            <a:extLst>
              <a:ext uri="{FF2B5EF4-FFF2-40B4-BE49-F238E27FC236}">
                <a16:creationId xmlns:a16="http://schemas.microsoft.com/office/drawing/2014/main" id="{42F1EC82-CAEF-4D4A-8668-34382EEC3A58}"/>
              </a:ext>
            </a:extLst>
          </p:cNvPr>
          <p:cNvSpPr>
            <a:spLocks noGrp="1"/>
          </p:cNvSpPr>
          <p:nvPr>
            <p:ph type="sldNum" sz="quarter" idx="12"/>
          </p:nvPr>
        </p:nvSpPr>
        <p:spPr/>
        <p:txBody>
          <a:bodyPr/>
          <a:lstStyle/>
          <a:p>
            <a:fld id="{D57F1E4F-1CFF-5643-939E-217C01CDF565}" type="slidenum">
              <a:rPr lang="en-US" smtClean="0"/>
              <a:pPr/>
              <a:t>53</a:t>
            </a:fld>
            <a:endParaRPr lang="en-US" dirty="0"/>
          </a:p>
        </p:txBody>
      </p:sp>
      <p:pic>
        <p:nvPicPr>
          <p:cNvPr id="6" name="Picture 5">
            <a:extLst>
              <a:ext uri="{FF2B5EF4-FFF2-40B4-BE49-F238E27FC236}">
                <a16:creationId xmlns:a16="http://schemas.microsoft.com/office/drawing/2014/main" id="{F398CD0F-833F-462C-9B8B-98BDE0584B14}"/>
              </a:ext>
            </a:extLst>
          </p:cNvPr>
          <p:cNvPicPr>
            <a:picLocks noChangeAspect="1"/>
          </p:cNvPicPr>
          <p:nvPr/>
        </p:nvPicPr>
        <p:blipFill>
          <a:blip r:embed="rId2"/>
          <a:stretch>
            <a:fillRect/>
          </a:stretch>
        </p:blipFill>
        <p:spPr>
          <a:xfrm>
            <a:off x="7919144" y="1"/>
            <a:ext cx="4272855" cy="3429000"/>
          </a:xfrm>
          <a:prstGeom prst="rect">
            <a:avLst/>
          </a:prstGeom>
        </p:spPr>
      </p:pic>
      <p:pic>
        <p:nvPicPr>
          <p:cNvPr id="8" name="Picture 7">
            <a:extLst>
              <a:ext uri="{FF2B5EF4-FFF2-40B4-BE49-F238E27FC236}">
                <a16:creationId xmlns:a16="http://schemas.microsoft.com/office/drawing/2014/main" id="{9CEDC9E0-380C-4FB4-9E18-71468ADE566F}"/>
              </a:ext>
            </a:extLst>
          </p:cNvPr>
          <p:cNvPicPr>
            <a:picLocks noChangeAspect="1"/>
          </p:cNvPicPr>
          <p:nvPr/>
        </p:nvPicPr>
        <p:blipFill>
          <a:blip r:embed="rId3"/>
          <a:stretch>
            <a:fillRect/>
          </a:stretch>
        </p:blipFill>
        <p:spPr>
          <a:xfrm>
            <a:off x="7910780" y="3419559"/>
            <a:ext cx="4281219" cy="3429001"/>
          </a:xfrm>
          <a:prstGeom prst="rect">
            <a:avLst/>
          </a:prstGeom>
        </p:spPr>
      </p:pic>
      <p:pic>
        <p:nvPicPr>
          <p:cNvPr id="12" name="Picture 11">
            <a:extLst>
              <a:ext uri="{FF2B5EF4-FFF2-40B4-BE49-F238E27FC236}">
                <a16:creationId xmlns:a16="http://schemas.microsoft.com/office/drawing/2014/main" id="{565E8BC2-15ED-4068-87C5-8F3E89212AD5}"/>
              </a:ext>
            </a:extLst>
          </p:cNvPr>
          <p:cNvPicPr>
            <a:picLocks noChangeAspect="1"/>
          </p:cNvPicPr>
          <p:nvPr/>
        </p:nvPicPr>
        <p:blipFill>
          <a:blip r:embed="rId4"/>
          <a:stretch>
            <a:fillRect/>
          </a:stretch>
        </p:blipFill>
        <p:spPr>
          <a:xfrm>
            <a:off x="3624529" y="3428999"/>
            <a:ext cx="4286251" cy="3429001"/>
          </a:xfrm>
          <a:prstGeom prst="rect">
            <a:avLst/>
          </a:prstGeom>
        </p:spPr>
      </p:pic>
      <p:sp>
        <p:nvSpPr>
          <p:cNvPr id="13" name="Title 1">
            <a:extLst>
              <a:ext uri="{FF2B5EF4-FFF2-40B4-BE49-F238E27FC236}">
                <a16:creationId xmlns:a16="http://schemas.microsoft.com/office/drawing/2014/main" id="{8A261197-7F26-466C-9869-5DFF2E22DB68}"/>
              </a:ext>
            </a:extLst>
          </p:cNvPr>
          <p:cNvSpPr txBox="1">
            <a:spLocks/>
          </p:cNvSpPr>
          <p:nvPr/>
        </p:nvSpPr>
        <p:spPr>
          <a:xfrm>
            <a:off x="1771495" y="258985"/>
            <a:ext cx="6013968"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2800" dirty="0"/>
              <a:t>What do the transverse density and Amplitude plots look like</a:t>
            </a:r>
          </a:p>
        </p:txBody>
      </p:sp>
    </p:spTree>
    <p:extLst>
      <p:ext uri="{BB962C8B-B14F-4D97-AF65-F5344CB8AC3E}">
        <p14:creationId xmlns:p14="http://schemas.microsoft.com/office/powerpoint/2010/main" val="31027436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EF7F6A-DD4D-42F3-B178-3B2FD3F3E756}"/>
              </a:ext>
            </a:extLst>
          </p:cNvPr>
          <p:cNvSpPr>
            <a:spLocks noGrp="1"/>
          </p:cNvSpPr>
          <p:nvPr>
            <p:ph idx="1"/>
          </p:nvPr>
        </p:nvSpPr>
        <p:spPr>
          <a:xfrm>
            <a:off x="640079" y="1167334"/>
            <a:ext cx="7276011" cy="2082965"/>
          </a:xfrm>
        </p:spPr>
        <p:txBody>
          <a:bodyPr>
            <a:normAutofit lnSpcReduction="10000"/>
          </a:bodyPr>
          <a:lstStyle/>
          <a:p>
            <a:r>
              <a:rPr lang="en-IE" dirty="0"/>
              <a:t>Why does the Recon density move more?</a:t>
            </a:r>
          </a:p>
          <a:p>
            <a:r>
              <a:rPr lang="en-IE" dirty="0"/>
              <a:t>One hint is the Transverse Momentum Reconstruction</a:t>
            </a:r>
          </a:p>
          <a:p>
            <a:r>
              <a:rPr lang="en-IE" dirty="0"/>
              <a:t>It varies between stations and between Trackers</a:t>
            </a:r>
          </a:p>
          <a:p>
            <a:r>
              <a:rPr lang="en-IE" dirty="0"/>
              <a:t>The magnetic field is not uniform in the trackers. The “U” shaped residuals in the trackers are similar to the shape of the </a:t>
            </a:r>
            <a:r>
              <a:rPr lang="en-IE" dirty="0" err="1"/>
              <a:t>Bz</a:t>
            </a:r>
            <a:r>
              <a:rPr lang="en-IE" dirty="0"/>
              <a:t> field (more on that later)</a:t>
            </a:r>
          </a:p>
        </p:txBody>
      </p:sp>
      <p:sp>
        <p:nvSpPr>
          <p:cNvPr id="4" name="Slide Number Placeholder 3">
            <a:extLst>
              <a:ext uri="{FF2B5EF4-FFF2-40B4-BE49-F238E27FC236}">
                <a16:creationId xmlns:a16="http://schemas.microsoft.com/office/drawing/2014/main" id="{1B7F3527-845D-4C1A-9B04-C7141171A148}"/>
              </a:ext>
            </a:extLst>
          </p:cNvPr>
          <p:cNvSpPr>
            <a:spLocks noGrp="1"/>
          </p:cNvSpPr>
          <p:nvPr>
            <p:ph type="sldNum" sz="quarter" idx="12"/>
          </p:nvPr>
        </p:nvSpPr>
        <p:spPr/>
        <p:txBody>
          <a:bodyPr/>
          <a:lstStyle/>
          <a:p>
            <a:fld id="{D57F1E4F-1CFF-5643-939E-217C01CDF565}" type="slidenum">
              <a:rPr lang="en-US" smtClean="0"/>
              <a:pPr/>
              <a:t>54</a:t>
            </a:fld>
            <a:endParaRPr lang="en-US" dirty="0"/>
          </a:p>
        </p:txBody>
      </p:sp>
      <p:pic>
        <p:nvPicPr>
          <p:cNvPr id="6" name="Picture 5">
            <a:extLst>
              <a:ext uri="{FF2B5EF4-FFF2-40B4-BE49-F238E27FC236}">
                <a16:creationId xmlns:a16="http://schemas.microsoft.com/office/drawing/2014/main" id="{916A5E89-E742-489C-A285-B2AE24B766B6}"/>
              </a:ext>
            </a:extLst>
          </p:cNvPr>
          <p:cNvPicPr>
            <a:picLocks noChangeAspect="1"/>
          </p:cNvPicPr>
          <p:nvPr/>
        </p:nvPicPr>
        <p:blipFill>
          <a:blip r:embed="rId2"/>
          <a:stretch>
            <a:fillRect/>
          </a:stretch>
        </p:blipFill>
        <p:spPr>
          <a:xfrm>
            <a:off x="7916091" y="1"/>
            <a:ext cx="4275909" cy="3426080"/>
          </a:xfrm>
          <a:prstGeom prst="rect">
            <a:avLst/>
          </a:prstGeom>
        </p:spPr>
      </p:pic>
      <p:pic>
        <p:nvPicPr>
          <p:cNvPr id="8" name="Picture 7">
            <a:extLst>
              <a:ext uri="{FF2B5EF4-FFF2-40B4-BE49-F238E27FC236}">
                <a16:creationId xmlns:a16="http://schemas.microsoft.com/office/drawing/2014/main" id="{B575E46E-14B6-4EC0-BA2F-FCCA5D1ED404}"/>
              </a:ext>
            </a:extLst>
          </p:cNvPr>
          <p:cNvPicPr>
            <a:picLocks noChangeAspect="1"/>
          </p:cNvPicPr>
          <p:nvPr/>
        </p:nvPicPr>
        <p:blipFill>
          <a:blip r:embed="rId3"/>
          <a:stretch>
            <a:fillRect/>
          </a:stretch>
        </p:blipFill>
        <p:spPr>
          <a:xfrm>
            <a:off x="7916091" y="3431920"/>
            <a:ext cx="4275909" cy="3426080"/>
          </a:xfrm>
          <a:prstGeom prst="rect">
            <a:avLst/>
          </a:prstGeom>
        </p:spPr>
      </p:pic>
      <p:pic>
        <p:nvPicPr>
          <p:cNvPr id="12" name="Picture 11">
            <a:extLst>
              <a:ext uri="{FF2B5EF4-FFF2-40B4-BE49-F238E27FC236}">
                <a16:creationId xmlns:a16="http://schemas.microsoft.com/office/drawing/2014/main" id="{EC648B3E-FDAD-446D-8106-5CBE81618302}"/>
              </a:ext>
            </a:extLst>
          </p:cNvPr>
          <p:cNvPicPr>
            <a:picLocks noChangeAspect="1"/>
          </p:cNvPicPr>
          <p:nvPr/>
        </p:nvPicPr>
        <p:blipFill>
          <a:blip r:embed="rId4"/>
          <a:stretch>
            <a:fillRect/>
          </a:stretch>
        </p:blipFill>
        <p:spPr>
          <a:xfrm>
            <a:off x="0" y="3114791"/>
            <a:ext cx="4702629" cy="3773897"/>
          </a:xfrm>
          <a:prstGeom prst="rect">
            <a:avLst/>
          </a:prstGeom>
        </p:spPr>
      </p:pic>
      <p:sp>
        <p:nvSpPr>
          <p:cNvPr id="14" name="Title 1">
            <a:extLst>
              <a:ext uri="{FF2B5EF4-FFF2-40B4-BE49-F238E27FC236}">
                <a16:creationId xmlns:a16="http://schemas.microsoft.com/office/drawing/2014/main" id="{A7F3D697-906E-4CC0-8187-401E5DCACA04}"/>
              </a:ext>
            </a:extLst>
          </p:cNvPr>
          <p:cNvSpPr txBox="1">
            <a:spLocks/>
          </p:cNvSpPr>
          <p:nvPr/>
        </p:nvSpPr>
        <p:spPr>
          <a:xfrm>
            <a:off x="1771495" y="258985"/>
            <a:ext cx="6013968"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2800" dirty="0"/>
              <a:t>What do the transverse density and Amplitude plots look like</a:t>
            </a:r>
          </a:p>
        </p:txBody>
      </p:sp>
      <p:pic>
        <p:nvPicPr>
          <p:cNvPr id="16" name="Picture 15">
            <a:extLst>
              <a:ext uri="{FF2B5EF4-FFF2-40B4-BE49-F238E27FC236}">
                <a16:creationId xmlns:a16="http://schemas.microsoft.com/office/drawing/2014/main" id="{E0F401C8-D558-40C2-8813-D38FAA78E632}"/>
              </a:ext>
            </a:extLst>
          </p:cNvPr>
          <p:cNvPicPr>
            <a:picLocks noChangeAspect="1"/>
          </p:cNvPicPr>
          <p:nvPr/>
        </p:nvPicPr>
        <p:blipFill>
          <a:blip r:embed="rId5">
            <a:lum/>
            <a:alphaModFix/>
          </a:blip>
          <a:srcRect/>
          <a:stretch>
            <a:fillRect/>
          </a:stretch>
        </p:blipFill>
        <p:spPr>
          <a:xfrm>
            <a:off x="5081451" y="2878219"/>
            <a:ext cx="2834639" cy="1997746"/>
          </a:xfrm>
          <a:prstGeom prst="rect">
            <a:avLst/>
          </a:prstGeom>
          <a:noFill/>
          <a:ln>
            <a:noFill/>
          </a:ln>
        </p:spPr>
      </p:pic>
      <p:pic>
        <p:nvPicPr>
          <p:cNvPr id="18" name="Picture 17">
            <a:extLst>
              <a:ext uri="{FF2B5EF4-FFF2-40B4-BE49-F238E27FC236}">
                <a16:creationId xmlns:a16="http://schemas.microsoft.com/office/drawing/2014/main" id="{1B7052DA-9EA8-456D-BB4D-F01D2E481005}"/>
              </a:ext>
            </a:extLst>
          </p:cNvPr>
          <p:cNvPicPr>
            <a:picLocks noChangeAspect="1"/>
          </p:cNvPicPr>
          <p:nvPr/>
        </p:nvPicPr>
        <p:blipFill>
          <a:blip r:embed="rId6">
            <a:lum/>
            <a:alphaModFix/>
          </a:blip>
          <a:srcRect/>
          <a:stretch>
            <a:fillRect/>
          </a:stretch>
        </p:blipFill>
        <p:spPr>
          <a:xfrm>
            <a:off x="5081451" y="4890392"/>
            <a:ext cx="2834639" cy="1998296"/>
          </a:xfrm>
          <a:prstGeom prst="rect">
            <a:avLst/>
          </a:prstGeom>
          <a:noFill/>
          <a:ln>
            <a:noFill/>
          </a:ln>
        </p:spPr>
      </p:pic>
    </p:spTree>
    <p:extLst>
      <p:ext uri="{BB962C8B-B14F-4D97-AF65-F5344CB8AC3E}">
        <p14:creationId xmlns:p14="http://schemas.microsoft.com/office/powerpoint/2010/main" val="2700413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CF1E10-F402-43A2-B5CA-727A98F3FACA}"/>
              </a:ext>
            </a:extLst>
          </p:cNvPr>
          <p:cNvSpPr>
            <a:spLocks noGrp="1"/>
          </p:cNvSpPr>
          <p:nvPr>
            <p:ph idx="1"/>
          </p:nvPr>
        </p:nvSpPr>
        <p:spPr>
          <a:xfrm>
            <a:off x="1771495" y="1552991"/>
            <a:ext cx="6013968" cy="3777622"/>
          </a:xfrm>
        </p:spPr>
        <p:txBody>
          <a:bodyPr/>
          <a:lstStyle/>
          <a:p>
            <a:r>
              <a:rPr lang="en-IE" dirty="0"/>
              <a:t>When an absorber is present, the downstream densities vary more between planes due to both Energy straggling and/or dispersion</a:t>
            </a:r>
          </a:p>
          <a:p>
            <a:r>
              <a:rPr lang="en-IE" dirty="0"/>
              <a:t>The approximation of a “momentum bite” is no longer valid</a:t>
            </a:r>
          </a:p>
          <a:p>
            <a:r>
              <a:rPr lang="en-IE" dirty="0"/>
              <a:t>Particles with different </a:t>
            </a:r>
            <a:r>
              <a:rPr lang="en-IE" dirty="0" err="1"/>
              <a:t>Pz</a:t>
            </a:r>
            <a:r>
              <a:rPr lang="en-IE" dirty="0"/>
              <a:t> will have different phase advances</a:t>
            </a:r>
          </a:p>
          <a:p>
            <a:r>
              <a:rPr lang="en-IE" dirty="0"/>
              <a:t>The non-homogenous magnetic field also blurs the line where separation of transverse and longitudinal components remains valid</a:t>
            </a:r>
          </a:p>
        </p:txBody>
      </p:sp>
      <p:sp>
        <p:nvSpPr>
          <p:cNvPr id="4" name="Slide Number Placeholder 3">
            <a:extLst>
              <a:ext uri="{FF2B5EF4-FFF2-40B4-BE49-F238E27FC236}">
                <a16:creationId xmlns:a16="http://schemas.microsoft.com/office/drawing/2014/main" id="{82A6C1B1-393D-4EF5-9B70-706A52B2AADF}"/>
              </a:ext>
            </a:extLst>
          </p:cNvPr>
          <p:cNvSpPr>
            <a:spLocks noGrp="1"/>
          </p:cNvSpPr>
          <p:nvPr>
            <p:ph type="sldNum" sz="quarter" idx="12"/>
          </p:nvPr>
        </p:nvSpPr>
        <p:spPr/>
        <p:txBody>
          <a:bodyPr/>
          <a:lstStyle/>
          <a:p>
            <a:fld id="{D57F1E4F-1CFF-5643-939E-217C01CDF565}" type="slidenum">
              <a:rPr lang="en-US" smtClean="0"/>
              <a:pPr/>
              <a:t>55</a:t>
            </a:fld>
            <a:endParaRPr lang="en-US" dirty="0"/>
          </a:p>
        </p:txBody>
      </p:sp>
      <p:pic>
        <p:nvPicPr>
          <p:cNvPr id="6" name="Picture 5">
            <a:extLst>
              <a:ext uri="{FF2B5EF4-FFF2-40B4-BE49-F238E27FC236}">
                <a16:creationId xmlns:a16="http://schemas.microsoft.com/office/drawing/2014/main" id="{F5E3898A-30B7-442E-AFDA-1FD53F1CA724}"/>
              </a:ext>
            </a:extLst>
          </p:cNvPr>
          <p:cNvPicPr>
            <a:picLocks noChangeAspect="1"/>
          </p:cNvPicPr>
          <p:nvPr/>
        </p:nvPicPr>
        <p:blipFill>
          <a:blip r:embed="rId2"/>
          <a:stretch>
            <a:fillRect/>
          </a:stretch>
        </p:blipFill>
        <p:spPr>
          <a:xfrm>
            <a:off x="7903028" y="0"/>
            <a:ext cx="4288971" cy="3441933"/>
          </a:xfrm>
          <a:prstGeom prst="rect">
            <a:avLst/>
          </a:prstGeom>
        </p:spPr>
      </p:pic>
      <p:pic>
        <p:nvPicPr>
          <p:cNvPr id="8" name="Picture 7">
            <a:extLst>
              <a:ext uri="{FF2B5EF4-FFF2-40B4-BE49-F238E27FC236}">
                <a16:creationId xmlns:a16="http://schemas.microsoft.com/office/drawing/2014/main" id="{27EB848B-0AD7-4BDC-BBD9-3872745DCFE6}"/>
              </a:ext>
            </a:extLst>
          </p:cNvPr>
          <p:cNvPicPr>
            <a:picLocks noChangeAspect="1"/>
          </p:cNvPicPr>
          <p:nvPr/>
        </p:nvPicPr>
        <p:blipFill>
          <a:blip r:embed="rId3"/>
          <a:stretch>
            <a:fillRect/>
          </a:stretch>
        </p:blipFill>
        <p:spPr>
          <a:xfrm>
            <a:off x="7903029" y="3441802"/>
            <a:ext cx="4280296" cy="3416198"/>
          </a:xfrm>
          <a:prstGeom prst="rect">
            <a:avLst/>
          </a:prstGeom>
        </p:spPr>
      </p:pic>
      <p:sp>
        <p:nvSpPr>
          <p:cNvPr id="10" name="Title 1">
            <a:extLst>
              <a:ext uri="{FF2B5EF4-FFF2-40B4-BE49-F238E27FC236}">
                <a16:creationId xmlns:a16="http://schemas.microsoft.com/office/drawing/2014/main" id="{5B28383F-A62F-4B18-8477-1A4AD992159C}"/>
              </a:ext>
            </a:extLst>
          </p:cNvPr>
          <p:cNvSpPr txBox="1">
            <a:spLocks/>
          </p:cNvSpPr>
          <p:nvPr/>
        </p:nvSpPr>
        <p:spPr>
          <a:xfrm>
            <a:off x="1771495" y="258985"/>
            <a:ext cx="6013968"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2800" dirty="0"/>
              <a:t>What do the transverse density and Amplitude plots look like</a:t>
            </a:r>
          </a:p>
        </p:txBody>
      </p:sp>
    </p:spTree>
    <p:extLst>
      <p:ext uri="{BB962C8B-B14F-4D97-AF65-F5344CB8AC3E}">
        <p14:creationId xmlns:p14="http://schemas.microsoft.com/office/powerpoint/2010/main" val="34749421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B8D504-B051-47C2-80E8-5EB0B8E88194}"/>
              </a:ext>
            </a:extLst>
          </p:cNvPr>
          <p:cNvSpPr>
            <a:spLocks noGrp="1"/>
          </p:cNvSpPr>
          <p:nvPr>
            <p:ph idx="1"/>
          </p:nvPr>
        </p:nvSpPr>
        <p:spPr>
          <a:xfrm>
            <a:off x="1771494" y="1365878"/>
            <a:ext cx="6013968" cy="3777622"/>
          </a:xfrm>
        </p:spPr>
        <p:txBody>
          <a:bodyPr/>
          <a:lstStyle/>
          <a:p>
            <a:r>
              <a:rPr lang="en-IE" dirty="0"/>
              <a:t>Amplitude plots look similar to density plots</a:t>
            </a:r>
          </a:p>
          <a:p>
            <a:r>
              <a:rPr lang="en-IE" dirty="0"/>
              <a:t>Same difference between MC Recon and MC Truth is seen</a:t>
            </a:r>
          </a:p>
        </p:txBody>
      </p:sp>
      <p:sp>
        <p:nvSpPr>
          <p:cNvPr id="4" name="Slide Number Placeholder 3">
            <a:extLst>
              <a:ext uri="{FF2B5EF4-FFF2-40B4-BE49-F238E27FC236}">
                <a16:creationId xmlns:a16="http://schemas.microsoft.com/office/drawing/2014/main" id="{A43EE698-69D7-4C10-BD6F-080B7E9593E9}"/>
              </a:ext>
            </a:extLst>
          </p:cNvPr>
          <p:cNvSpPr>
            <a:spLocks noGrp="1"/>
          </p:cNvSpPr>
          <p:nvPr>
            <p:ph type="sldNum" sz="quarter" idx="12"/>
          </p:nvPr>
        </p:nvSpPr>
        <p:spPr/>
        <p:txBody>
          <a:bodyPr/>
          <a:lstStyle/>
          <a:p>
            <a:fld id="{D57F1E4F-1CFF-5643-939E-217C01CDF565}" type="slidenum">
              <a:rPr lang="en-US" smtClean="0"/>
              <a:pPr/>
              <a:t>56</a:t>
            </a:fld>
            <a:endParaRPr lang="en-US" dirty="0"/>
          </a:p>
        </p:txBody>
      </p:sp>
      <p:pic>
        <p:nvPicPr>
          <p:cNvPr id="6" name="Picture 5">
            <a:extLst>
              <a:ext uri="{FF2B5EF4-FFF2-40B4-BE49-F238E27FC236}">
                <a16:creationId xmlns:a16="http://schemas.microsoft.com/office/drawing/2014/main" id="{4D6074F2-FCF3-4A0A-A7BB-A3D9E5348ADD}"/>
              </a:ext>
            </a:extLst>
          </p:cNvPr>
          <p:cNvPicPr>
            <a:picLocks noChangeAspect="1"/>
          </p:cNvPicPr>
          <p:nvPr/>
        </p:nvPicPr>
        <p:blipFill>
          <a:blip r:embed="rId2"/>
          <a:stretch>
            <a:fillRect/>
          </a:stretch>
        </p:blipFill>
        <p:spPr>
          <a:xfrm>
            <a:off x="7884186" y="1"/>
            <a:ext cx="4289611" cy="3429000"/>
          </a:xfrm>
          <a:prstGeom prst="rect">
            <a:avLst/>
          </a:prstGeom>
        </p:spPr>
      </p:pic>
      <p:sp>
        <p:nvSpPr>
          <p:cNvPr id="8" name="Title 1">
            <a:extLst>
              <a:ext uri="{FF2B5EF4-FFF2-40B4-BE49-F238E27FC236}">
                <a16:creationId xmlns:a16="http://schemas.microsoft.com/office/drawing/2014/main" id="{F83F4A22-17BE-41C5-A22D-6CDA8D4C8027}"/>
              </a:ext>
            </a:extLst>
          </p:cNvPr>
          <p:cNvSpPr txBox="1">
            <a:spLocks/>
          </p:cNvSpPr>
          <p:nvPr/>
        </p:nvSpPr>
        <p:spPr>
          <a:xfrm>
            <a:off x="1771495" y="258985"/>
            <a:ext cx="6013968"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2800" dirty="0"/>
              <a:t>What do the transverse density and Amplitude plots look like</a:t>
            </a:r>
          </a:p>
        </p:txBody>
      </p:sp>
      <p:pic>
        <p:nvPicPr>
          <p:cNvPr id="10" name="Picture 9">
            <a:extLst>
              <a:ext uri="{FF2B5EF4-FFF2-40B4-BE49-F238E27FC236}">
                <a16:creationId xmlns:a16="http://schemas.microsoft.com/office/drawing/2014/main" id="{9117C1E4-2F73-4DB2-92F5-E3A46D14A020}"/>
              </a:ext>
            </a:extLst>
          </p:cNvPr>
          <p:cNvPicPr>
            <a:picLocks noChangeAspect="1"/>
          </p:cNvPicPr>
          <p:nvPr/>
        </p:nvPicPr>
        <p:blipFill>
          <a:blip r:embed="rId3"/>
          <a:stretch>
            <a:fillRect/>
          </a:stretch>
        </p:blipFill>
        <p:spPr>
          <a:xfrm>
            <a:off x="7884186" y="3429000"/>
            <a:ext cx="4289612" cy="3429000"/>
          </a:xfrm>
          <a:prstGeom prst="rect">
            <a:avLst/>
          </a:prstGeom>
        </p:spPr>
      </p:pic>
      <p:pic>
        <p:nvPicPr>
          <p:cNvPr id="12" name="Picture 11">
            <a:extLst>
              <a:ext uri="{FF2B5EF4-FFF2-40B4-BE49-F238E27FC236}">
                <a16:creationId xmlns:a16="http://schemas.microsoft.com/office/drawing/2014/main" id="{7C944CED-1BD8-41EE-B618-F4CC7F4858F5}"/>
              </a:ext>
            </a:extLst>
          </p:cNvPr>
          <p:cNvPicPr>
            <a:picLocks noChangeAspect="1"/>
          </p:cNvPicPr>
          <p:nvPr/>
        </p:nvPicPr>
        <p:blipFill>
          <a:blip r:embed="rId4"/>
          <a:stretch>
            <a:fillRect/>
          </a:stretch>
        </p:blipFill>
        <p:spPr>
          <a:xfrm>
            <a:off x="3594571" y="3428998"/>
            <a:ext cx="4289613" cy="3429001"/>
          </a:xfrm>
          <a:prstGeom prst="rect">
            <a:avLst/>
          </a:prstGeom>
        </p:spPr>
      </p:pic>
    </p:spTree>
    <p:extLst>
      <p:ext uri="{BB962C8B-B14F-4D97-AF65-F5344CB8AC3E}">
        <p14:creationId xmlns:p14="http://schemas.microsoft.com/office/powerpoint/2010/main" val="39729893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A3EEC23-0F8A-4BA8-B741-2508E4687E32}"/>
              </a:ext>
            </a:extLst>
          </p:cNvPr>
          <p:cNvSpPr>
            <a:spLocks noGrp="1"/>
          </p:cNvSpPr>
          <p:nvPr>
            <p:ph type="sldNum" sz="quarter" idx="12"/>
          </p:nvPr>
        </p:nvSpPr>
        <p:spPr/>
        <p:txBody>
          <a:bodyPr/>
          <a:lstStyle/>
          <a:p>
            <a:fld id="{D57F1E4F-1CFF-5643-939E-217C01CDF565}" type="slidenum">
              <a:rPr lang="en-US" smtClean="0"/>
              <a:pPr/>
              <a:t>57</a:t>
            </a:fld>
            <a:endParaRPr lang="en-US" dirty="0"/>
          </a:p>
        </p:txBody>
      </p:sp>
      <p:sp>
        <p:nvSpPr>
          <p:cNvPr id="6" name="Title 1">
            <a:extLst>
              <a:ext uri="{FF2B5EF4-FFF2-40B4-BE49-F238E27FC236}">
                <a16:creationId xmlns:a16="http://schemas.microsoft.com/office/drawing/2014/main" id="{2217C9D6-FE1D-470A-8EA1-5300453DB362}"/>
              </a:ext>
            </a:extLst>
          </p:cNvPr>
          <p:cNvSpPr txBox="1">
            <a:spLocks/>
          </p:cNvSpPr>
          <p:nvPr/>
        </p:nvSpPr>
        <p:spPr>
          <a:xfrm>
            <a:off x="1771495" y="258985"/>
            <a:ext cx="6013968"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2800" dirty="0"/>
              <a:t>What do the transverse density and Amplitude plots look like</a:t>
            </a:r>
          </a:p>
        </p:txBody>
      </p:sp>
      <p:pic>
        <p:nvPicPr>
          <p:cNvPr id="8" name="Picture 7">
            <a:extLst>
              <a:ext uri="{FF2B5EF4-FFF2-40B4-BE49-F238E27FC236}">
                <a16:creationId xmlns:a16="http://schemas.microsoft.com/office/drawing/2014/main" id="{7CDA846D-0D72-4B22-A2D7-B7CEBDCE14FE}"/>
              </a:ext>
            </a:extLst>
          </p:cNvPr>
          <p:cNvPicPr>
            <a:picLocks noChangeAspect="1"/>
          </p:cNvPicPr>
          <p:nvPr/>
        </p:nvPicPr>
        <p:blipFill>
          <a:blip r:embed="rId2"/>
          <a:stretch>
            <a:fillRect/>
          </a:stretch>
        </p:blipFill>
        <p:spPr>
          <a:xfrm>
            <a:off x="7889966" y="0"/>
            <a:ext cx="4302034" cy="3434905"/>
          </a:xfrm>
          <a:prstGeom prst="rect">
            <a:avLst/>
          </a:prstGeom>
        </p:spPr>
      </p:pic>
      <p:pic>
        <p:nvPicPr>
          <p:cNvPr id="10" name="Picture 9">
            <a:extLst>
              <a:ext uri="{FF2B5EF4-FFF2-40B4-BE49-F238E27FC236}">
                <a16:creationId xmlns:a16="http://schemas.microsoft.com/office/drawing/2014/main" id="{04F6F1F2-1B96-407D-AF35-BC240D6DB801}"/>
              </a:ext>
            </a:extLst>
          </p:cNvPr>
          <p:cNvPicPr>
            <a:picLocks noChangeAspect="1"/>
          </p:cNvPicPr>
          <p:nvPr/>
        </p:nvPicPr>
        <p:blipFill>
          <a:blip r:embed="rId3"/>
          <a:stretch>
            <a:fillRect/>
          </a:stretch>
        </p:blipFill>
        <p:spPr>
          <a:xfrm>
            <a:off x="7900056" y="3423094"/>
            <a:ext cx="4291944" cy="3434905"/>
          </a:xfrm>
          <a:prstGeom prst="rect">
            <a:avLst/>
          </a:prstGeom>
        </p:spPr>
      </p:pic>
      <p:pic>
        <p:nvPicPr>
          <p:cNvPr id="12" name="Picture 11">
            <a:extLst>
              <a:ext uri="{FF2B5EF4-FFF2-40B4-BE49-F238E27FC236}">
                <a16:creationId xmlns:a16="http://schemas.microsoft.com/office/drawing/2014/main" id="{652EFFC5-FB74-440F-8E76-E5F5A032D6D9}"/>
              </a:ext>
            </a:extLst>
          </p:cNvPr>
          <p:cNvPicPr>
            <a:picLocks noChangeAspect="1"/>
          </p:cNvPicPr>
          <p:nvPr/>
        </p:nvPicPr>
        <p:blipFill>
          <a:blip r:embed="rId4"/>
          <a:stretch>
            <a:fillRect/>
          </a:stretch>
        </p:blipFill>
        <p:spPr>
          <a:xfrm>
            <a:off x="3608112" y="3425787"/>
            <a:ext cx="4291944" cy="3432211"/>
          </a:xfrm>
          <a:prstGeom prst="rect">
            <a:avLst/>
          </a:prstGeom>
        </p:spPr>
      </p:pic>
      <p:sp>
        <p:nvSpPr>
          <p:cNvPr id="13" name="Content Placeholder 2">
            <a:extLst>
              <a:ext uri="{FF2B5EF4-FFF2-40B4-BE49-F238E27FC236}">
                <a16:creationId xmlns:a16="http://schemas.microsoft.com/office/drawing/2014/main" id="{7E81CABD-4CE4-42CC-BD85-F67C3A97EFBE}"/>
              </a:ext>
            </a:extLst>
          </p:cNvPr>
          <p:cNvSpPr>
            <a:spLocks noGrp="1"/>
          </p:cNvSpPr>
          <p:nvPr>
            <p:ph idx="1"/>
          </p:nvPr>
        </p:nvSpPr>
        <p:spPr>
          <a:xfrm>
            <a:off x="1771494" y="1365878"/>
            <a:ext cx="6013968" cy="3777622"/>
          </a:xfrm>
        </p:spPr>
        <p:txBody>
          <a:bodyPr/>
          <a:lstStyle/>
          <a:p>
            <a:r>
              <a:rPr lang="en-IE" dirty="0"/>
              <a:t>Amplitude plots look similar to density plots</a:t>
            </a:r>
          </a:p>
          <a:p>
            <a:r>
              <a:rPr lang="en-IE" dirty="0"/>
              <a:t>Same difference between MC Recon and MC Truth is seen</a:t>
            </a:r>
          </a:p>
          <a:p>
            <a:r>
              <a:rPr lang="en-IE" dirty="0"/>
              <a:t>Evolution through tracker is also similar</a:t>
            </a:r>
          </a:p>
          <a:p>
            <a:r>
              <a:rPr lang="en-IE" dirty="0"/>
              <a:t>Cumulative plots are more interesting</a:t>
            </a:r>
          </a:p>
        </p:txBody>
      </p:sp>
      <p:pic>
        <p:nvPicPr>
          <p:cNvPr id="15" name="Picture 14">
            <a:extLst>
              <a:ext uri="{FF2B5EF4-FFF2-40B4-BE49-F238E27FC236}">
                <a16:creationId xmlns:a16="http://schemas.microsoft.com/office/drawing/2014/main" id="{77BE5FB7-CC37-4373-ABA8-8ECF9AB92810}"/>
              </a:ext>
            </a:extLst>
          </p:cNvPr>
          <p:cNvPicPr>
            <a:picLocks noChangeAspect="1"/>
          </p:cNvPicPr>
          <p:nvPr/>
        </p:nvPicPr>
        <p:blipFill>
          <a:blip r:embed="rId5"/>
          <a:stretch>
            <a:fillRect/>
          </a:stretch>
        </p:blipFill>
        <p:spPr>
          <a:xfrm>
            <a:off x="0" y="3971109"/>
            <a:ext cx="3591698" cy="2886891"/>
          </a:xfrm>
          <a:prstGeom prst="rect">
            <a:avLst/>
          </a:prstGeom>
        </p:spPr>
      </p:pic>
    </p:spTree>
    <p:extLst>
      <p:ext uri="{BB962C8B-B14F-4D97-AF65-F5344CB8AC3E}">
        <p14:creationId xmlns:p14="http://schemas.microsoft.com/office/powerpoint/2010/main" val="414641253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44D03B-E487-4393-9D2E-2580E71B70DF}"/>
              </a:ext>
            </a:extLst>
          </p:cNvPr>
          <p:cNvSpPr>
            <a:spLocks noGrp="1"/>
          </p:cNvSpPr>
          <p:nvPr>
            <p:ph idx="1"/>
          </p:nvPr>
        </p:nvSpPr>
        <p:spPr>
          <a:xfrm>
            <a:off x="809897" y="1397726"/>
            <a:ext cx="2721595" cy="4513496"/>
          </a:xfrm>
        </p:spPr>
        <p:txBody>
          <a:bodyPr/>
          <a:lstStyle/>
          <a:p>
            <a:r>
              <a:rPr lang="en-IE" dirty="0"/>
              <a:t>Truth shows little change between TKU and TKD</a:t>
            </a:r>
          </a:p>
          <a:p>
            <a:r>
              <a:rPr lang="en-IE" dirty="0"/>
              <a:t>Recon shows some separation, as if some heating has taken place</a:t>
            </a:r>
          </a:p>
        </p:txBody>
      </p:sp>
      <p:sp>
        <p:nvSpPr>
          <p:cNvPr id="4" name="Slide Number Placeholder 3">
            <a:extLst>
              <a:ext uri="{FF2B5EF4-FFF2-40B4-BE49-F238E27FC236}">
                <a16:creationId xmlns:a16="http://schemas.microsoft.com/office/drawing/2014/main" id="{0E5A6A2F-6712-4B76-8DD4-EC96C677002D}"/>
              </a:ext>
            </a:extLst>
          </p:cNvPr>
          <p:cNvSpPr>
            <a:spLocks noGrp="1"/>
          </p:cNvSpPr>
          <p:nvPr>
            <p:ph type="sldNum" sz="quarter" idx="12"/>
          </p:nvPr>
        </p:nvSpPr>
        <p:spPr/>
        <p:txBody>
          <a:bodyPr/>
          <a:lstStyle/>
          <a:p>
            <a:fld id="{D57F1E4F-1CFF-5643-939E-217C01CDF565}" type="slidenum">
              <a:rPr lang="en-US" smtClean="0"/>
              <a:pPr/>
              <a:t>58</a:t>
            </a:fld>
            <a:endParaRPr lang="en-US" dirty="0"/>
          </a:p>
        </p:txBody>
      </p:sp>
      <p:pic>
        <p:nvPicPr>
          <p:cNvPr id="6" name="Picture 5">
            <a:extLst>
              <a:ext uri="{FF2B5EF4-FFF2-40B4-BE49-F238E27FC236}">
                <a16:creationId xmlns:a16="http://schemas.microsoft.com/office/drawing/2014/main" id="{9F22DC85-843B-437A-9D2A-644162F994C7}"/>
              </a:ext>
            </a:extLst>
          </p:cNvPr>
          <p:cNvPicPr>
            <a:picLocks noChangeAspect="1"/>
          </p:cNvPicPr>
          <p:nvPr/>
        </p:nvPicPr>
        <p:blipFill>
          <a:blip r:embed="rId2"/>
          <a:stretch>
            <a:fillRect/>
          </a:stretch>
        </p:blipFill>
        <p:spPr>
          <a:xfrm>
            <a:off x="3556707" y="-41367"/>
            <a:ext cx="4320195" cy="3460219"/>
          </a:xfrm>
          <a:prstGeom prst="rect">
            <a:avLst/>
          </a:prstGeom>
        </p:spPr>
      </p:pic>
      <p:pic>
        <p:nvPicPr>
          <p:cNvPr id="8" name="Picture 7">
            <a:extLst>
              <a:ext uri="{FF2B5EF4-FFF2-40B4-BE49-F238E27FC236}">
                <a16:creationId xmlns:a16="http://schemas.microsoft.com/office/drawing/2014/main" id="{E9C1BDCD-F934-4F38-84E2-7ADBFFCC94E8}"/>
              </a:ext>
            </a:extLst>
          </p:cNvPr>
          <p:cNvPicPr>
            <a:picLocks noChangeAspect="1"/>
          </p:cNvPicPr>
          <p:nvPr/>
        </p:nvPicPr>
        <p:blipFill>
          <a:blip r:embed="rId3"/>
          <a:stretch>
            <a:fillRect/>
          </a:stretch>
        </p:blipFill>
        <p:spPr>
          <a:xfrm>
            <a:off x="3556707" y="3418851"/>
            <a:ext cx="4315097" cy="3468335"/>
          </a:xfrm>
          <a:prstGeom prst="rect">
            <a:avLst/>
          </a:prstGeom>
        </p:spPr>
      </p:pic>
      <p:pic>
        <p:nvPicPr>
          <p:cNvPr id="10" name="Picture 9">
            <a:extLst>
              <a:ext uri="{FF2B5EF4-FFF2-40B4-BE49-F238E27FC236}">
                <a16:creationId xmlns:a16="http://schemas.microsoft.com/office/drawing/2014/main" id="{4C89ED95-347D-44D6-8BAE-2697082223F0}"/>
              </a:ext>
            </a:extLst>
          </p:cNvPr>
          <p:cNvPicPr>
            <a:picLocks noChangeAspect="1"/>
          </p:cNvPicPr>
          <p:nvPr/>
        </p:nvPicPr>
        <p:blipFill>
          <a:blip r:embed="rId4"/>
          <a:stretch>
            <a:fillRect/>
          </a:stretch>
        </p:blipFill>
        <p:spPr>
          <a:xfrm>
            <a:off x="7876902" y="-30568"/>
            <a:ext cx="4315097" cy="3460219"/>
          </a:xfrm>
          <a:prstGeom prst="rect">
            <a:avLst/>
          </a:prstGeom>
        </p:spPr>
      </p:pic>
      <p:pic>
        <p:nvPicPr>
          <p:cNvPr id="12" name="Picture 11">
            <a:extLst>
              <a:ext uri="{FF2B5EF4-FFF2-40B4-BE49-F238E27FC236}">
                <a16:creationId xmlns:a16="http://schemas.microsoft.com/office/drawing/2014/main" id="{66B2DD89-78D5-40EF-A036-ACD0AD84B2E4}"/>
              </a:ext>
            </a:extLst>
          </p:cNvPr>
          <p:cNvPicPr>
            <a:picLocks noChangeAspect="1"/>
          </p:cNvPicPr>
          <p:nvPr/>
        </p:nvPicPr>
        <p:blipFill>
          <a:blip r:embed="rId5"/>
          <a:stretch>
            <a:fillRect/>
          </a:stretch>
        </p:blipFill>
        <p:spPr>
          <a:xfrm>
            <a:off x="7897019" y="3426967"/>
            <a:ext cx="4294980" cy="3460219"/>
          </a:xfrm>
          <a:prstGeom prst="rect">
            <a:avLst/>
          </a:prstGeom>
        </p:spPr>
      </p:pic>
    </p:spTree>
    <p:extLst>
      <p:ext uri="{BB962C8B-B14F-4D97-AF65-F5344CB8AC3E}">
        <p14:creationId xmlns:p14="http://schemas.microsoft.com/office/powerpoint/2010/main" val="10759887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0D1A85-62EB-459A-BE4F-E6B1769D223A}"/>
              </a:ext>
            </a:extLst>
          </p:cNvPr>
          <p:cNvSpPr>
            <a:spLocks noGrp="1"/>
          </p:cNvSpPr>
          <p:nvPr>
            <p:ph idx="1"/>
          </p:nvPr>
        </p:nvSpPr>
        <p:spPr>
          <a:xfrm>
            <a:off x="1311578" y="339635"/>
            <a:ext cx="2298601" cy="6400800"/>
          </a:xfrm>
        </p:spPr>
        <p:txBody>
          <a:bodyPr>
            <a:normAutofit/>
          </a:bodyPr>
          <a:lstStyle/>
          <a:p>
            <a:r>
              <a:rPr lang="en-IE" sz="1600" dirty="0" err="1"/>
              <a:t>LiH</a:t>
            </a:r>
            <a:r>
              <a:rPr lang="en-IE" sz="1600" dirty="0"/>
              <a:t> shows cooling for both Truth and Recon, however Recon slightly underestimates cooling</a:t>
            </a:r>
          </a:p>
          <a:p>
            <a:r>
              <a:rPr lang="en-IE" sz="1600" dirty="0"/>
              <a:t>Compared to the parent distribution no noticeable effect is seen</a:t>
            </a:r>
          </a:p>
          <a:p>
            <a:r>
              <a:rPr lang="en-IE" sz="1600" dirty="0"/>
              <a:t>Ratio plots will help, but caution due to the lower number of events</a:t>
            </a:r>
          </a:p>
          <a:p>
            <a:r>
              <a:rPr lang="en-IE" sz="1600" dirty="0"/>
              <a:t>Wedge case is more interesting with a longitudinal component</a:t>
            </a:r>
          </a:p>
          <a:p>
            <a:r>
              <a:rPr lang="en-IE" sz="1600" dirty="0"/>
              <a:t>-&gt; Introduce a time Component</a:t>
            </a:r>
          </a:p>
        </p:txBody>
      </p:sp>
      <p:sp>
        <p:nvSpPr>
          <p:cNvPr id="4" name="Slide Number Placeholder 3">
            <a:extLst>
              <a:ext uri="{FF2B5EF4-FFF2-40B4-BE49-F238E27FC236}">
                <a16:creationId xmlns:a16="http://schemas.microsoft.com/office/drawing/2014/main" id="{E210E89C-691C-4A7B-9498-9B411B5165E4}"/>
              </a:ext>
            </a:extLst>
          </p:cNvPr>
          <p:cNvSpPr>
            <a:spLocks noGrp="1"/>
          </p:cNvSpPr>
          <p:nvPr>
            <p:ph type="sldNum" sz="quarter" idx="12"/>
          </p:nvPr>
        </p:nvSpPr>
        <p:spPr/>
        <p:txBody>
          <a:bodyPr/>
          <a:lstStyle/>
          <a:p>
            <a:fld id="{D57F1E4F-1CFF-5643-939E-217C01CDF565}" type="slidenum">
              <a:rPr lang="en-US" smtClean="0"/>
              <a:pPr/>
              <a:t>59</a:t>
            </a:fld>
            <a:endParaRPr lang="en-US" dirty="0"/>
          </a:p>
        </p:txBody>
      </p:sp>
      <p:pic>
        <p:nvPicPr>
          <p:cNvPr id="6" name="Picture 5">
            <a:extLst>
              <a:ext uri="{FF2B5EF4-FFF2-40B4-BE49-F238E27FC236}">
                <a16:creationId xmlns:a16="http://schemas.microsoft.com/office/drawing/2014/main" id="{2BAD56A9-63C1-474D-A0E4-752F979F5998}"/>
              </a:ext>
            </a:extLst>
          </p:cNvPr>
          <p:cNvPicPr>
            <a:picLocks noChangeAspect="1"/>
          </p:cNvPicPr>
          <p:nvPr/>
        </p:nvPicPr>
        <p:blipFill>
          <a:blip r:embed="rId2"/>
          <a:stretch>
            <a:fillRect/>
          </a:stretch>
        </p:blipFill>
        <p:spPr>
          <a:xfrm>
            <a:off x="3644502" y="3968"/>
            <a:ext cx="4284648" cy="3425032"/>
          </a:xfrm>
          <a:prstGeom prst="rect">
            <a:avLst/>
          </a:prstGeom>
        </p:spPr>
      </p:pic>
      <p:pic>
        <p:nvPicPr>
          <p:cNvPr id="8" name="Picture 7">
            <a:extLst>
              <a:ext uri="{FF2B5EF4-FFF2-40B4-BE49-F238E27FC236}">
                <a16:creationId xmlns:a16="http://schemas.microsoft.com/office/drawing/2014/main" id="{A277B9B7-F7D4-4843-B57F-FC7D5E79AFAE}"/>
              </a:ext>
            </a:extLst>
          </p:cNvPr>
          <p:cNvPicPr>
            <a:picLocks noChangeAspect="1"/>
          </p:cNvPicPr>
          <p:nvPr/>
        </p:nvPicPr>
        <p:blipFill>
          <a:blip r:embed="rId3"/>
          <a:stretch>
            <a:fillRect/>
          </a:stretch>
        </p:blipFill>
        <p:spPr>
          <a:xfrm>
            <a:off x="3678824" y="3409712"/>
            <a:ext cx="4284648" cy="3457313"/>
          </a:xfrm>
          <a:prstGeom prst="rect">
            <a:avLst/>
          </a:prstGeom>
        </p:spPr>
      </p:pic>
      <p:pic>
        <p:nvPicPr>
          <p:cNvPr id="10" name="Picture 9">
            <a:extLst>
              <a:ext uri="{FF2B5EF4-FFF2-40B4-BE49-F238E27FC236}">
                <a16:creationId xmlns:a16="http://schemas.microsoft.com/office/drawing/2014/main" id="{273D2BF5-DA65-47EA-A1A9-6D79BCA6A521}"/>
              </a:ext>
            </a:extLst>
          </p:cNvPr>
          <p:cNvPicPr>
            <a:picLocks noChangeAspect="1"/>
          </p:cNvPicPr>
          <p:nvPr/>
        </p:nvPicPr>
        <p:blipFill>
          <a:blip r:embed="rId4"/>
          <a:stretch>
            <a:fillRect/>
          </a:stretch>
        </p:blipFill>
        <p:spPr>
          <a:xfrm>
            <a:off x="7929150" y="-9936"/>
            <a:ext cx="4262849" cy="3419648"/>
          </a:xfrm>
          <a:prstGeom prst="rect">
            <a:avLst/>
          </a:prstGeom>
        </p:spPr>
      </p:pic>
      <p:pic>
        <p:nvPicPr>
          <p:cNvPr id="12" name="Picture 11">
            <a:extLst>
              <a:ext uri="{FF2B5EF4-FFF2-40B4-BE49-F238E27FC236}">
                <a16:creationId xmlns:a16="http://schemas.microsoft.com/office/drawing/2014/main" id="{D0ECFF61-41D1-481A-B9C7-B8AACF0F7693}"/>
              </a:ext>
            </a:extLst>
          </p:cNvPr>
          <p:cNvPicPr>
            <a:picLocks noChangeAspect="1"/>
          </p:cNvPicPr>
          <p:nvPr/>
        </p:nvPicPr>
        <p:blipFill>
          <a:blip r:embed="rId5"/>
          <a:stretch>
            <a:fillRect/>
          </a:stretch>
        </p:blipFill>
        <p:spPr>
          <a:xfrm>
            <a:off x="7929151" y="3415077"/>
            <a:ext cx="4262849" cy="3420970"/>
          </a:xfrm>
          <a:prstGeom prst="rect">
            <a:avLst/>
          </a:prstGeom>
        </p:spPr>
      </p:pic>
    </p:spTree>
    <p:extLst>
      <p:ext uri="{BB962C8B-B14F-4D97-AF65-F5344CB8AC3E}">
        <p14:creationId xmlns:p14="http://schemas.microsoft.com/office/powerpoint/2010/main" val="3853691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A86F6-6666-4361-8924-28F5480420A6}"/>
              </a:ext>
            </a:extLst>
          </p:cNvPr>
          <p:cNvSpPr>
            <a:spLocks noGrp="1"/>
          </p:cNvSpPr>
          <p:nvPr>
            <p:ph type="title"/>
          </p:nvPr>
        </p:nvSpPr>
        <p:spPr/>
        <p:txBody>
          <a:bodyPr/>
          <a:lstStyle/>
          <a:p>
            <a:r>
              <a:rPr lang="en-IE" dirty="0"/>
              <a:t>MICE – 3 Cooling measurements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BB0EC68-05CD-479F-B6A1-5FCE98290D6E}"/>
                  </a:ext>
                </a:extLst>
              </p:cNvPr>
              <p:cNvSpPr>
                <a:spLocks noGrp="1"/>
              </p:cNvSpPr>
              <p:nvPr>
                <p:ph idx="1"/>
              </p:nvPr>
            </p:nvSpPr>
            <p:spPr>
              <a:xfrm>
                <a:off x="2939143" y="1345473"/>
                <a:ext cx="8565469" cy="5316583"/>
              </a:xfrm>
            </p:spPr>
            <p:txBody>
              <a:bodyPr>
                <a:normAutofit fontScale="85000" lnSpcReduction="20000"/>
              </a:bodyPr>
              <a:lstStyle/>
              <a:p>
                <a:r>
                  <a:rPr lang="en-IE" dirty="0"/>
                  <a:t>MICE measures cooling using three techniques</a:t>
                </a:r>
              </a:p>
              <a:p>
                <a:endParaRPr lang="en-IE" dirty="0"/>
              </a:p>
              <a:p>
                <a:r>
                  <a:rPr lang="en-IE" u="sng" dirty="0"/>
                  <a:t>1. Emittance:</a:t>
                </a:r>
                <a:r>
                  <a:rPr lang="en-IE" dirty="0"/>
                  <a:t>					 				</a:t>
                </a:r>
              </a:p>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a:rPr lang="en-IE" i="1" smtClean="0">
                              <a:latin typeface="Cambria Math" panose="02040503050406030204" pitchFamily="18" charset="0"/>
                              <a:ea typeface="Cambria Math" panose="02040503050406030204" pitchFamily="18" charset="0"/>
                            </a:rPr>
                            <m:t>𝜀</m:t>
                          </m:r>
                        </m:e>
                        <m:sub>
                          <m:r>
                            <a:rPr lang="en-IE" b="0" i="1" smtClean="0">
                              <a:latin typeface="Cambria Math" panose="02040503050406030204" pitchFamily="18" charset="0"/>
                            </a:rPr>
                            <m:t>𝑑</m:t>
                          </m:r>
                        </m:sub>
                      </m:sSub>
                      <m:r>
                        <a:rPr lang="en-IE" b="0" i="1" smtClean="0">
                          <a:latin typeface="Cambria Math" panose="02040503050406030204" pitchFamily="18" charset="0"/>
                        </a:rPr>
                        <m:t>= </m:t>
                      </m:r>
                      <m:f>
                        <m:fPr>
                          <m:ctrlPr>
                            <a:rPr lang="en-IE" b="0" i="1" smtClean="0">
                              <a:latin typeface="Cambria Math" panose="02040503050406030204" pitchFamily="18" charset="0"/>
                            </a:rPr>
                          </m:ctrlPr>
                        </m:fPr>
                        <m:num>
                          <m:rad>
                            <m:radPr>
                              <m:ctrlPr>
                                <a:rPr lang="en-IE" b="0" i="1" smtClean="0">
                                  <a:latin typeface="Cambria Math" panose="02040503050406030204" pitchFamily="18" charset="0"/>
                                </a:rPr>
                              </m:ctrlPr>
                            </m:radPr>
                            <m:deg>
                              <m:r>
                                <m:rPr>
                                  <m:brk m:alnAt="7"/>
                                </m:rPr>
                                <a:rPr lang="en-IE" b="0" i="1" smtClean="0">
                                  <a:latin typeface="Cambria Math" panose="02040503050406030204" pitchFamily="18" charset="0"/>
                                </a:rPr>
                                <m:t>𝑑</m:t>
                              </m:r>
                            </m:deg>
                            <m:e>
                              <m:d>
                                <m:dPr>
                                  <m:begChr m:val="|"/>
                                  <m:endChr m:val="|"/>
                                  <m:ctrlPr>
                                    <a:rPr lang="en-IE" b="0" i="1" smtClean="0">
                                      <a:latin typeface="Cambria Math" panose="02040503050406030204" pitchFamily="18" charset="0"/>
                                    </a:rPr>
                                  </m:ctrlPr>
                                </m:dPr>
                                <m:e>
                                  <m:r>
                                    <m:rPr>
                                      <m:sty m:val="p"/>
                                    </m:rPr>
                                    <a:rPr lang="el-GR" i="1">
                                      <a:latin typeface="Cambria Math" panose="02040503050406030204" pitchFamily="18" charset="0"/>
                                    </a:rPr>
                                    <m:t>Σ</m:t>
                                  </m:r>
                                </m:e>
                              </m:d>
                            </m:e>
                          </m:rad>
                        </m:num>
                        <m:den>
                          <m:sSub>
                            <m:sSubPr>
                              <m:ctrlPr>
                                <a:rPr lang="en-IE" b="0" i="1" smtClean="0">
                                  <a:latin typeface="Cambria Math" panose="02040503050406030204" pitchFamily="18" charset="0"/>
                                </a:rPr>
                              </m:ctrlPr>
                            </m:sSubPr>
                            <m:e>
                              <m:r>
                                <a:rPr lang="en-IE" b="0" i="1" smtClean="0">
                                  <a:latin typeface="Cambria Math" panose="02040503050406030204" pitchFamily="18" charset="0"/>
                                </a:rPr>
                                <m:t>𝑚</m:t>
                              </m:r>
                            </m:e>
                            <m:sub>
                              <m:r>
                                <a:rPr lang="en-IE" b="0" i="1" smtClean="0">
                                  <a:latin typeface="Cambria Math" panose="02040503050406030204" pitchFamily="18" charset="0"/>
                                  <a:ea typeface="Cambria Math" panose="02040503050406030204" pitchFamily="18" charset="0"/>
                                </a:rPr>
                                <m:t>𝜇</m:t>
                              </m:r>
                            </m:sub>
                          </m:sSub>
                          <m:r>
                            <a:rPr lang="en-IE" b="0" i="1" smtClean="0">
                              <a:latin typeface="Cambria Math" panose="02040503050406030204" pitchFamily="18" charset="0"/>
                            </a:rPr>
                            <m:t>𝑐</m:t>
                          </m:r>
                        </m:den>
                      </m:f>
                    </m:oMath>
                  </m:oMathPara>
                </a14:m>
                <a:endParaRPr lang="en-IE" dirty="0"/>
              </a:p>
              <a:p>
                <a:endParaRPr lang="en-IE" dirty="0"/>
              </a:p>
              <a:p>
                <a:r>
                  <a:rPr lang="en-IE" u="sng" dirty="0"/>
                  <a:t>2. Amplitude:</a:t>
                </a:r>
                <a:r>
                  <a:rPr lang="en-IE" dirty="0"/>
                  <a:t>						</a:t>
                </a:r>
              </a:p>
              <a:p>
                <a:pPr marL="0" indent="0">
                  <a:buNone/>
                </a:pPr>
                <a14:m>
                  <m:oMathPara xmlns:m="http://schemas.openxmlformats.org/officeDocument/2006/math">
                    <m:oMathParaPr>
                      <m:jc m:val="centerGroup"/>
                    </m:oMathParaPr>
                    <m:oMath xmlns:m="http://schemas.openxmlformats.org/officeDocument/2006/math">
                      <m:sSub>
                        <m:sSubPr>
                          <m:ctrlPr>
                            <a:rPr lang="en-IE" i="1" smtClean="0">
                              <a:latin typeface="Cambria Math" panose="02040503050406030204" pitchFamily="18" charset="0"/>
                            </a:rPr>
                          </m:ctrlPr>
                        </m:sSubPr>
                        <m:e>
                          <m:r>
                            <a:rPr lang="en-IE" b="0" i="1" smtClean="0">
                              <a:latin typeface="Cambria Math" panose="02040503050406030204" pitchFamily="18" charset="0"/>
                            </a:rPr>
                            <m:t>𝐴</m:t>
                          </m:r>
                        </m:e>
                        <m:sub>
                          <m:r>
                            <a:rPr lang="en-IE" b="0" i="1" smtClean="0">
                              <a:latin typeface="Cambria Math" panose="02040503050406030204" pitchFamily="18" charset="0"/>
                            </a:rPr>
                            <m:t>𝑑</m:t>
                          </m:r>
                        </m:sub>
                      </m:sSub>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r>
                            <a:rPr lang="en-IE" b="0" i="1" smtClean="0">
                              <a:latin typeface="Cambria Math" panose="02040503050406030204" pitchFamily="18" charset="0"/>
                              <a:ea typeface="Cambria Math" panose="02040503050406030204" pitchFamily="18" charset="0"/>
                            </a:rPr>
                            <m:t>𝜀</m:t>
                          </m:r>
                        </m:e>
                        <m:sub>
                          <m:r>
                            <a:rPr lang="en-IE" b="0" i="1" smtClean="0">
                              <a:latin typeface="Cambria Math" panose="02040503050406030204" pitchFamily="18" charset="0"/>
                            </a:rPr>
                            <m:t>𝑑</m:t>
                          </m:r>
                        </m:sub>
                      </m:sSub>
                      <m:sSup>
                        <m:sSupPr>
                          <m:ctrlPr>
                            <a:rPr lang="en-IE" b="0" i="1" smtClean="0">
                              <a:latin typeface="Cambria Math" panose="02040503050406030204" pitchFamily="18" charset="0"/>
                            </a:rPr>
                          </m:ctrlPr>
                        </m:sSupPr>
                        <m:e>
                          <m:r>
                            <a:rPr lang="en-IE" b="1" i="1" smtClean="0">
                              <a:latin typeface="Cambria Math" panose="02040503050406030204" pitchFamily="18" charset="0"/>
                            </a:rPr>
                            <m:t>𝒙</m:t>
                          </m:r>
                        </m:e>
                        <m:sup>
                          <m:r>
                            <a:rPr lang="en-IE" b="0" i="1" smtClean="0">
                              <a:latin typeface="Cambria Math" panose="02040503050406030204" pitchFamily="18" charset="0"/>
                            </a:rPr>
                            <m:t>𝑇</m:t>
                          </m:r>
                        </m:sup>
                      </m:sSup>
                      <m:sSup>
                        <m:sSupPr>
                          <m:ctrlPr>
                            <a:rPr lang="en-IE" b="0" i="1" smtClean="0">
                              <a:latin typeface="Cambria Math" panose="02040503050406030204" pitchFamily="18" charset="0"/>
                            </a:rPr>
                          </m:ctrlPr>
                        </m:sSupPr>
                        <m:e>
                          <m:r>
                            <m:rPr>
                              <m:sty m:val="p"/>
                            </m:rPr>
                            <a:rPr lang="el-GR" i="1">
                              <a:latin typeface="Cambria Math" panose="02040503050406030204" pitchFamily="18" charset="0"/>
                            </a:rPr>
                            <m:t>Σ</m:t>
                          </m:r>
                        </m:e>
                        <m:sup>
                          <m:r>
                            <a:rPr lang="en-IE" b="0" i="1" smtClean="0">
                              <a:latin typeface="Cambria Math" panose="02040503050406030204" pitchFamily="18" charset="0"/>
                            </a:rPr>
                            <m:t>−1</m:t>
                          </m:r>
                        </m:sup>
                      </m:sSup>
                      <m:r>
                        <a:rPr lang="en-IE" b="1" i="1" smtClean="0">
                          <a:latin typeface="Cambria Math" panose="02040503050406030204" pitchFamily="18" charset="0"/>
                        </a:rPr>
                        <m:t>𝒙</m:t>
                      </m:r>
                      <m:r>
                        <a:rPr lang="en-IE" b="1" i="1" smtClean="0">
                          <a:latin typeface="Cambria Math" panose="02040503050406030204" pitchFamily="18" charset="0"/>
                        </a:rPr>
                        <m:t>        =       </m:t>
                      </m:r>
                      <m:f>
                        <m:fPr>
                          <m:ctrlPr>
                            <a:rPr lang="en-IE" i="1">
                              <a:latin typeface="Cambria Math" panose="02040503050406030204" pitchFamily="18" charset="0"/>
                            </a:rPr>
                          </m:ctrlPr>
                        </m:fPr>
                        <m:num>
                          <m:rad>
                            <m:radPr>
                              <m:ctrlPr>
                                <a:rPr lang="en-IE" i="1">
                                  <a:latin typeface="Cambria Math" panose="02040503050406030204" pitchFamily="18" charset="0"/>
                                </a:rPr>
                              </m:ctrlPr>
                            </m:radPr>
                            <m:deg>
                              <m:r>
                                <m:rPr>
                                  <m:brk m:alnAt="7"/>
                                </m:rPr>
                                <a:rPr lang="en-IE" i="1">
                                  <a:latin typeface="Cambria Math" panose="02040503050406030204" pitchFamily="18" charset="0"/>
                                </a:rPr>
                                <m:t>𝑑</m:t>
                              </m:r>
                            </m:deg>
                            <m:e>
                              <m:d>
                                <m:dPr>
                                  <m:begChr m:val="|"/>
                                  <m:endChr m:val="|"/>
                                  <m:ctrlPr>
                                    <a:rPr lang="en-IE" i="1">
                                      <a:latin typeface="Cambria Math" panose="02040503050406030204" pitchFamily="18" charset="0"/>
                                    </a:rPr>
                                  </m:ctrlPr>
                                </m:dPr>
                                <m:e>
                                  <m:r>
                                    <m:rPr>
                                      <m:sty m:val="p"/>
                                    </m:rPr>
                                    <a:rPr lang="el-GR" i="1">
                                      <a:latin typeface="Cambria Math" panose="02040503050406030204" pitchFamily="18" charset="0"/>
                                    </a:rPr>
                                    <m:t>Σ</m:t>
                                  </m:r>
                                </m:e>
                              </m:d>
                            </m:e>
                          </m:rad>
                          <m:sSup>
                            <m:sSupPr>
                              <m:ctrlPr>
                                <a:rPr lang="en-IE" i="1">
                                  <a:latin typeface="Cambria Math" panose="02040503050406030204" pitchFamily="18" charset="0"/>
                                </a:rPr>
                              </m:ctrlPr>
                            </m:sSupPr>
                            <m:e>
                              <m:r>
                                <a:rPr lang="en-IE" b="1" i="1">
                                  <a:latin typeface="Cambria Math" panose="02040503050406030204" pitchFamily="18" charset="0"/>
                                </a:rPr>
                                <m:t>𝒙</m:t>
                              </m:r>
                            </m:e>
                            <m:sup>
                              <m:r>
                                <a:rPr lang="en-IE" i="1">
                                  <a:latin typeface="Cambria Math" panose="02040503050406030204" pitchFamily="18" charset="0"/>
                                </a:rPr>
                                <m:t>𝑇</m:t>
                              </m:r>
                            </m:sup>
                          </m:sSup>
                          <m:sSup>
                            <m:sSupPr>
                              <m:ctrlPr>
                                <a:rPr lang="en-IE" i="1">
                                  <a:latin typeface="Cambria Math" panose="02040503050406030204" pitchFamily="18" charset="0"/>
                                </a:rPr>
                              </m:ctrlPr>
                            </m:sSupPr>
                            <m:e>
                              <m:r>
                                <m:rPr>
                                  <m:sty m:val="p"/>
                                </m:rPr>
                                <a:rPr lang="el-GR" i="1">
                                  <a:latin typeface="Cambria Math" panose="02040503050406030204" pitchFamily="18" charset="0"/>
                                </a:rPr>
                                <m:t>Σ</m:t>
                              </m:r>
                            </m:e>
                            <m:sup>
                              <m:r>
                                <a:rPr lang="en-IE" i="1">
                                  <a:latin typeface="Cambria Math" panose="02040503050406030204" pitchFamily="18" charset="0"/>
                                </a:rPr>
                                <m:t>−1</m:t>
                              </m:r>
                            </m:sup>
                          </m:sSup>
                          <m:r>
                            <a:rPr lang="en-IE" b="1" i="1">
                              <a:latin typeface="Cambria Math" panose="02040503050406030204" pitchFamily="18" charset="0"/>
                            </a:rPr>
                            <m:t>𝒙</m:t>
                          </m:r>
                        </m:num>
                        <m:den>
                          <m:sSub>
                            <m:sSubPr>
                              <m:ctrlPr>
                                <a:rPr lang="en-IE" i="1">
                                  <a:latin typeface="Cambria Math" panose="02040503050406030204" pitchFamily="18" charset="0"/>
                                </a:rPr>
                              </m:ctrlPr>
                            </m:sSubPr>
                            <m:e>
                              <m:r>
                                <a:rPr lang="en-IE" i="1">
                                  <a:latin typeface="Cambria Math" panose="02040503050406030204" pitchFamily="18" charset="0"/>
                                </a:rPr>
                                <m:t>𝑚</m:t>
                              </m:r>
                            </m:e>
                            <m:sub>
                              <m:r>
                                <a:rPr lang="en-IE" i="1">
                                  <a:latin typeface="Cambria Math" panose="02040503050406030204" pitchFamily="18" charset="0"/>
                                  <a:ea typeface="Cambria Math" panose="02040503050406030204" pitchFamily="18" charset="0"/>
                                </a:rPr>
                                <m:t>𝜇</m:t>
                              </m:r>
                            </m:sub>
                          </m:sSub>
                          <m:r>
                            <a:rPr lang="en-IE" i="1">
                              <a:latin typeface="Cambria Math" panose="02040503050406030204" pitchFamily="18" charset="0"/>
                            </a:rPr>
                            <m:t>𝑐</m:t>
                          </m:r>
                        </m:den>
                      </m:f>
                    </m:oMath>
                  </m:oMathPara>
                </a14:m>
                <a:endParaRPr lang="en-IE" dirty="0"/>
              </a:p>
              <a:p>
                <a:endParaRPr lang="en-IE" dirty="0"/>
              </a:p>
              <a:p>
                <a:r>
                  <a:rPr lang="en-IE" u="sng" dirty="0"/>
                  <a:t>3. Phase-Space Density:     </a:t>
                </a:r>
              </a:p>
              <a:p>
                <a:pPr marL="457200" lvl="1" indent="0">
                  <a:buNone/>
                </a:pPr>
                <a:r>
                  <a:rPr lang="en-IE" dirty="0"/>
                  <a:t>- Kernel Density Estimation (KDE)</a:t>
                </a:r>
              </a:p>
              <a:p>
                <a:pPr marL="0" indent="0">
                  <a:buNone/>
                </a:pPr>
                <a14:m>
                  <m:oMathPara xmlns:m="http://schemas.openxmlformats.org/officeDocument/2006/math">
                    <m:oMathParaPr>
                      <m:jc m:val="centerGroup"/>
                    </m:oMathParaPr>
                    <m:oMath xmlns:m="http://schemas.openxmlformats.org/officeDocument/2006/math">
                      <m:acc>
                        <m:accPr>
                          <m:chr m:val="̂"/>
                          <m:ctrlPr>
                            <a:rPr lang="en-IE" i="1" smtClean="0">
                              <a:latin typeface="Cambria Math" panose="02040503050406030204" pitchFamily="18" charset="0"/>
                            </a:rPr>
                          </m:ctrlPr>
                        </m:accPr>
                        <m:e>
                          <m:r>
                            <a:rPr lang="en-IE" i="1">
                              <a:latin typeface="Cambria Math" panose="02040503050406030204" pitchFamily="18" charset="0"/>
                              <a:ea typeface="Cambria Math" panose="02040503050406030204" pitchFamily="18" charset="0"/>
                            </a:rPr>
                            <m:t>𝜌</m:t>
                          </m:r>
                        </m:e>
                      </m:acc>
                      <m:d>
                        <m:dPr>
                          <m:ctrlPr>
                            <a:rPr lang="en-IE" i="1">
                              <a:latin typeface="Cambria Math" panose="02040503050406030204" pitchFamily="18" charset="0"/>
                            </a:rPr>
                          </m:ctrlPr>
                        </m:dPr>
                        <m:e>
                          <m:acc>
                            <m:accPr>
                              <m:chr m:val="⃗"/>
                              <m:ctrlPr>
                                <a:rPr lang="en-IE" i="1">
                                  <a:latin typeface="Cambria Math" panose="02040503050406030204" pitchFamily="18" charset="0"/>
                                </a:rPr>
                              </m:ctrlPr>
                            </m:accPr>
                            <m:e>
                              <m:r>
                                <a:rPr lang="en-IE" i="1">
                                  <a:latin typeface="Cambria Math" panose="02040503050406030204" pitchFamily="18" charset="0"/>
                                </a:rPr>
                                <m:t>𝑥</m:t>
                              </m:r>
                            </m:e>
                          </m:acc>
                        </m:e>
                      </m:d>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1</m:t>
                          </m:r>
                        </m:num>
                        <m:den>
                          <m:r>
                            <a:rPr lang="en-IE" i="1">
                              <a:latin typeface="Cambria Math" panose="02040503050406030204" pitchFamily="18" charset="0"/>
                            </a:rPr>
                            <m:t>𝑛</m:t>
                          </m:r>
                        </m:den>
                      </m:f>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sSub>
                            <m:sSubPr>
                              <m:ctrlPr>
                                <a:rPr lang="en-IE" i="1" smtClean="0">
                                  <a:latin typeface="Cambria Math" panose="02040503050406030204" pitchFamily="18" charset="0"/>
                                </a:rPr>
                              </m:ctrlPr>
                            </m:sSubPr>
                            <m:e>
                              <m:r>
                                <a:rPr lang="en-IE" b="0" i="1" smtClean="0">
                                  <a:latin typeface="Cambria Math" panose="02040503050406030204" pitchFamily="18" charset="0"/>
                                </a:rPr>
                                <m:t>𝐾</m:t>
                              </m:r>
                            </m:e>
                            <m:sub>
                              <m:r>
                                <a:rPr lang="en-IE" b="1" i="1" smtClean="0">
                                  <a:latin typeface="Cambria Math" panose="02040503050406030204" pitchFamily="18" charset="0"/>
                                </a:rPr>
                                <m:t>𝑯</m:t>
                              </m:r>
                            </m:sub>
                          </m:sSub>
                          <m:d>
                            <m:dPr>
                              <m:ctrlPr>
                                <a:rPr lang="en-IE" i="1">
                                  <a:latin typeface="Cambria Math" panose="02040503050406030204" pitchFamily="18" charset="0"/>
                                </a:rPr>
                              </m:ctrlPr>
                            </m:dPr>
                            <m:e>
                              <m:r>
                                <a:rPr lang="en-IE" b="1" i="1" smtClean="0">
                                  <a:latin typeface="Cambria Math" panose="02040503050406030204" pitchFamily="18" charset="0"/>
                                </a:rPr>
                                <m:t>𝒙</m:t>
                              </m:r>
                            </m:e>
                          </m:d>
                        </m:e>
                      </m:nary>
                      <m:r>
                        <a:rPr lang="en-IE" b="0" i="1" smtClean="0">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1</m:t>
                          </m:r>
                        </m:num>
                        <m:den>
                          <m:r>
                            <a:rPr lang="en-IE" i="1">
                              <a:latin typeface="Cambria Math" panose="02040503050406030204" pitchFamily="18" charset="0"/>
                            </a:rPr>
                            <m:t>𝑛</m:t>
                          </m:r>
                          <m:sSup>
                            <m:sSupPr>
                              <m:ctrlPr>
                                <a:rPr lang="en-IE" i="1">
                                  <a:latin typeface="Cambria Math" panose="02040503050406030204" pitchFamily="18" charset="0"/>
                                </a:rPr>
                              </m:ctrlPr>
                            </m:sSupPr>
                            <m:e>
                              <m:r>
                                <a:rPr lang="en-IE" i="1">
                                  <a:latin typeface="Cambria Math" panose="02040503050406030204" pitchFamily="18" charset="0"/>
                                </a:rPr>
                                <m:t>h</m:t>
                              </m:r>
                            </m:e>
                            <m:sup>
                              <m:r>
                                <a:rPr lang="en-IE" i="1">
                                  <a:latin typeface="Cambria Math" panose="02040503050406030204" pitchFamily="18" charset="0"/>
                                </a:rPr>
                                <m:t>𝑑</m:t>
                              </m:r>
                            </m:sup>
                          </m:sSup>
                        </m:den>
                      </m:f>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r>
                            <a:rPr lang="en-IE" i="1">
                              <a:latin typeface="Cambria Math" panose="02040503050406030204" pitchFamily="18" charset="0"/>
                            </a:rPr>
                            <m:t>𝐾</m:t>
                          </m:r>
                          <m:d>
                            <m:dPr>
                              <m:ctrlPr>
                                <a:rPr lang="en-IE" i="1">
                                  <a:latin typeface="Cambria Math" panose="02040503050406030204" pitchFamily="18" charset="0"/>
                                </a:rPr>
                              </m:ctrlPr>
                            </m:dPr>
                            <m:e>
                              <m:f>
                                <m:fPr>
                                  <m:ctrlPr>
                                    <a:rPr lang="en-IE" i="1">
                                      <a:latin typeface="Cambria Math" panose="02040503050406030204" pitchFamily="18" charset="0"/>
                                    </a:rPr>
                                  </m:ctrlPr>
                                </m:fPr>
                                <m:num>
                                  <m:r>
                                    <a:rPr lang="en-IE" b="1" i="1" smtClean="0">
                                      <a:latin typeface="Cambria Math" panose="02040503050406030204" pitchFamily="18" charset="0"/>
                                    </a:rPr>
                                    <m:t>𝒙</m:t>
                                  </m:r>
                                </m:num>
                                <m:den>
                                  <m:r>
                                    <a:rPr lang="en-IE" i="1">
                                      <a:latin typeface="Cambria Math" panose="02040503050406030204" pitchFamily="18" charset="0"/>
                                    </a:rPr>
                                    <m:t>h</m:t>
                                  </m:r>
                                </m:den>
                              </m:f>
                            </m:e>
                          </m:d>
                        </m:e>
                      </m:nary>
                      <m:r>
                        <a:rPr lang="en-IE" b="0" i="1" smtClean="0">
                          <a:latin typeface="Cambria Math" panose="02040503050406030204" pitchFamily="18" charset="0"/>
                        </a:rPr>
                        <m:t>=</m:t>
                      </m:r>
                      <m:f>
                        <m:fPr>
                          <m:ctrlPr>
                            <a:rPr lang="en-IE" b="0" i="1" smtClean="0">
                              <a:latin typeface="Cambria Math" panose="02040503050406030204" pitchFamily="18" charset="0"/>
                            </a:rPr>
                          </m:ctrlPr>
                        </m:fPr>
                        <m:num>
                          <m:nary>
                            <m:naryPr>
                              <m:chr m:val="∑"/>
                              <m:ctrlPr>
                                <a:rPr lang="en-IE" i="1">
                                  <a:latin typeface="Cambria Math" panose="02040503050406030204" pitchFamily="18" charset="0"/>
                                </a:rPr>
                              </m:ctrlPr>
                            </m:naryPr>
                            <m:sub>
                              <m:r>
                                <m:rPr>
                                  <m:brk m:alnAt="23"/>
                                </m:rPr>
                                <a:rPr lang="en-IE" i="1">
                                  <a:latin typeface="Cambria Math" panose="02040503050406030204" pitchFamily="18" charset="0"/>
                                </a:rPr>
                                <m:t>𝑖</m:t>
                              </m:r>
                              <m:r>
                                <a:rPr lang="en-IE" i="1">
                                  <a:latin typeface="Cambria Math" panose="02040503050406030204" pitchFamily="18" charset="0"/>
                                </a:rPr>
                                <m:t>=1</m:t>
                              </m:r>
                            </m:sub>
                            <m:sup>
                              <m:r>
                                <a:rPr lang="en-IE" i="1">
                                  <a:latin typeface="Cambria Math" panose="02040503050406030204" pitchFamily="18" charset="0"/>
                                </a:rPr>
                                <m:t>𝑛</m:t>
                              </m:r>
                            </m:sup>
                            <m:e>
                              <m:r>
                                <a:rPr lang="en-IE" b="0" i="1" smtClean="0">
                                  <a:latin typeface="Cambria Math" panose="02040503050406030204" pitchFamily="18" charset="0"/>
                                </a:rPr>
                                <m:t>𝑒𝑥𝑝</m:t>
                              </m:r>
                              <m:r>
                                <a:rPr lang="en-IE" b="0" i="1" smtClean="0">
                                  <a:latin typeface="Cambria Math" panose="02040503050406030204" pitchFamily="18" charset="0"/>
                                </a:rPr>
                                <m:t>[−</m:t>
                              </m:r>
                              <m:f>
                                <m:fPr>
                                  <m:ctrlPr>
                                    <a:rPr lang="en-IE" i="1" smtClean="0">
                                      <a:latin typeface="Cambria Math" panose="02040503050406030204" pitchFamily="18" charset="0"/>
                                    </a:rPr>
                                  </m:ctrlPr>
                                </m:fPr>
                                <m:num>
                                  <m:r>
                                    <a:rPr lang="en-IE" b="0" i="1" smtClean="0">
                                      <a:latin typeface="Cambria Math" panose="02040503050406030204" pitchFamily="18" charset="0"/>
                                    </a:rPr>
                                    <m:t>1</m:t>
                                  </m:r>
                                </m:num>
                                <m:den>
                                  <m:r>
                                    <a:rPr lang="en-IE" b="0" i="1" smtClean="0">
                                      <a:latin typeface="Cambria Math" panose="02040503050406030204" pitchFamily="18" charset="0"/>
                                    </a:rPr>
                                    <m:t>2</m:t>
                                  </m:r>
                                </m:den>
                              </m:f>
                              <m:sSup>
                                <m:sSupPr>
                                  <m:ctrlPr>
                                    <a:rPr lang="en-IE" i="1">
                                      <a:latin typeface="Cambria Math" panose="02040503050406030204" pitchFamily="18" charset="0"/>
                                    </a:rPr>
                                  </m:ctrlPr>
                                </m:sSupPr>
                                <m:e>
                                  <m:r>
                                    <a:rPr lang="en-IE" b="1" i="1">
                                      <a:latin typeface="Cambria Math" panose="02040503050406030204" pitchFamily="18" charset="0"/>
                                    </a:rPr>
                                    <m:t>𝒙</m:t>
                                  </m:r>
                                </m:e>
                                <m:sup>
                                  <m:r>
                                    <a:rPr lang="en-IE" i="1">
                                      <a:latin typeface="Cambria Math" panose="02040503050406030204" pitchFamily="18" charset="0"/>
                                    </a:rPr>
                                    <m:t>𝑇</m:t>
                                  </m:r>
                                </m:sup>
                              </m:sSup>
                              <m:sSup>
                                <m:sSupPr>
                                  <m:ctrlPr>
                                    <a:rPr lang="en-IE" i="1">
                                      <a:latin typeface="Cambria Math" panose="02040503050406030204" pitchFamily="18" charset="0"/>
                                    </a:rPr>
                                  </m:ctrlPr>
                                </m:sSupPr>
                                <m:e>
                                  <m:r>
                                    <m:rPr>
                                      <m:sty m:val="p"/>
                                    </m:rPr>
                                    <a:rPr lang="el-GR" i="1">
                                      <a:latin typeface="Cambria Math" panose="02040503050406030204" pitchFamily="18" charset="0"/>
                                    </a:rPr>
                                    <m:t>Σ</m:t>
                                  </m:r>
                                </m:e>
                                <m:sup>
                                  <m:r>
                                    <a:rPr lang="en-IE" i="1">
                                      <a:latin typeface="Cambria Math" panose="02040503050406030204" pitchFamily="18" charset="0"/>
                                    </a:rPr>
                                    <m:t>−1</m:t>
                                  </m:r>
                                </m:sup>
                              </m:sSup>
                              <m:r>
                                <a:rPr lang="en-IE" b="1" i="1">
                                  <a:latin typeface="Cambria Math" panose="02040503050406030204" pitchFamily="18" charset="0"/>
                                </a:rPr>
                                <m:t>𝒙</m:t>
                              </m:r>
                              <m:r>
                                <a:rPr lang="en-IE" b="1" i="1" smtClean="0">
                                  <a:latin typeface="Cambria Math" panose="02040503050406030204" pitchFamily="18" charset="0"/>
                                </a:rPr>
                                <m:t>]</m:t>
                              </m:r>
                            </m:e>
                          </m:nary>
                        </m:num>
                        <m:den>
                          <m:r>
                            <a:rPr lang="en-IE" b="0" i="1" smtClean="0">
                              <a:latin typeface="Cambria Math" panose="02040503050406030204" pitchFamily="18" charset="0"/>
                            </a:rPr>
                            <m:t>𝑛</m:t>
                          </m:r>
                          <m:sSup>
                            <m:sSupPr>
                              <m:ctrlPr>
                                <a:rPr lang="en-IE" b="0" i="1" smtClean="0">
                                  <a:latin typeface="Cambria Math" panose="02040503050406030204" pitchFamily="18" charset="0"/>
                                </a:rPr>
                              </m:ctrlPr>
                            </m:sSupPr>
                            <m:e>
                              <m:d>
                                <m:dPr>
                                  <m:ctrlPr>
                                    <a:rPr lang="en-IE" b="0" i="1" smtClean="0">
                                      <a:latin typeface="Cambria Math" panose="02040503050406030204" pitchFamily="18" charset="0"/>
                                    </a:rPr>
                                  </m:ctrlPr>
                                </m:dPr>
                                <m:e>
                                  <m:r>
                                    <a:rPr lang="en-IE" b="0" i="1" smtClean="0">
                                      <a:latin typeface="Cambria Math" panose="02040503050406030204" pitchFamily="18" charset="0"/>
                                    </a:rPr>
                                    <m:t>2</m:t>
                                  </m:r>
                                  <m:r>
                                    <a:rPr lang="en-IE" b="0" i="1" smtClean="0">
                                      <a:latin typeface="Cambria Math" panose="02040503050406030204" pitchFamily="18" charset="0"/>
                                      <a:ea typeface="Cambria Math" panose="02040503050406030204" pitchFamily="18" charset="0"/>
                                    </a:rPr>
                                    <m:t>𝜋</m:t>
                                  </m:r>
                                </m:e>
                              </m:d>
                            </m:e>
                            <m:sup>
                              <m:r>
                                <a:rPr lang="en-IE" b="0" i="1" smtClean="0">
                                  <a:latin typeface="Cambria Math" panose="02040503050406030204" pitchFamily="18" charset="0"/>
                                </a:rPr>
                                <m:t>𝑑</m:t>
                              </m:r>
                              <m:r>
                                <a:rPr lang="en-IE" b="0" i="1" smtClean="0">
                                  <a:latin typeface="Cambria Math" panose="02040503050406030204" pitchFamily="18" charset="0"/>
                                </a:rPr>
                                <m:t>/2</m:t>
                              </m:r>
                            </m:sup>
                          </m:sSup>
                          <m:sSup>
                            <m:sSupPr>
                              <m:ctrlPr>
                                <a:rPr lang="en-IE" b="0" i="1" smtClean="0">
                                  <a:latin typeface="Cambria Math" panose="02040503050406030204" pitchFamily="18" charset="0"/>
                                </a:rPr>
                              </m:ctrlPr>
                            </m:sSupPr>
                            <m:e>
                              <m:d>
                                <m:dPr>
                                  <m:begChr m:val="|"/>
                                  <m:endChr m:val="|"/>
                                  <m:ctrlPr>
                                    <a:rPr lang="en-IE" b="0" i="1" smtClean="0">
                                      <a:latin typeface="Cambria Math" panose="02040503050406030204" pitchFamily="18" charset="0"/>
                                    </a:rPr>
                                  </m:ctrlPr>
                                </m:dPr>
                                <m:e>
                                  <m:r>
                                    <m:rPr>
                                      <m:sty m:val="p"/>
                                    </m:rPr>
                                    <a:rPr lang="el-GR" i="1">
                                      <a:latin typeface="Cambria Math" panose="02040503050406030204" pitchFamily="18" charset="0"/>
                                    </a:rPr>
                                    <m:t>Σ</m:t>
                                  </m:r>
                                </m:e>
                              </m:d>
                            </m:e>
                            <m:sup>
                              <m:r>
                                <a:rPr lang="en-IE" b="0" i="1" smtClean="0">
                                  <a:latin typeface="Cambria Math" panose="02040503050406030204" pitchFamily="18" charset="0"/>
                                </a:rPr>
                                <m:t>1/2</m:t>
                              </m:r>
                            </m:sup>
                          </m:sSup>
                        </m:den>
                      </m:f>
                    </m:oMath>
                  </m:oMathPara>
                </a14:m>
                <a:endParaRPr lang="en-IE" dirty="0"/>
              </a:p>
              <a:p>
                <a:pPr marL="0" indent="0">
                  <a:buNone/>
                </a:pPr>
                <a:r>
                  <a:rPr lang="en-IE" dirty="0"/>
                  <a:t>	- k-nearest neighbour (KNN)                            </a:t>
                </a:r>
              </a:p>
              <a:p>
                <a:pPr marL="0" indent="0">
                  <a:buNone/>
                </a:pPr>
                <a14:m>
                  <m:oMathPara xmlns:m="http://schemas.openxmlformats.org/officeDocument/2006/math">
                    <m:oMathParaPr>
                      <m:jc m:val="centerGroup"/>
                    </m:oMathParaPr>
                    <m:oMath xmlns:m="http://schemas.openxmlformats.org/officeDocument/2006/math">
                      <m:acc>
                        <m:accPr>
                          <m:chr m:val="⃗"/>
                          <m:ctrlPr>
                            <a:rPr lang="en-IE" i="1">
                              <a:latin typeface="Cambria Math" panose="02040503050406030204" pitchFamily="18" charset="0"/>
                            </a:rPr>
                          </m:ctrlPr>
                        </m:accPr>
                        <m:e>
                          <m:r>
                            <a:rPr lang="en-IE" i="1">
                              <a:latin typeface="Cambria Math" panose="02040503050406030204" pitchFamily="18" charset="0"/>
                              <a:ea typeface="Cambria Math" panose="02040503050406030204" pitchFamily="18" charset="0"/>
                            </a:rPr>
                            <m:t>𝜌</m:t>
                          </m:r>
                        </m:e>
                      </m:acc>
                      <m:d>
                        <m:dPr>
                          <m:ctrlPr>
                            <a:rPr lang="en-IE" i="1">
                              <a:latin typeface="Cambria Math" panose="02040503050406030204" pitchFamily="18" charset="0"/>
                            </a:rPr>
                          </m:ctrlPr>
                        </m:dPr>
                        <m:e>
                          <m:r>
                            <a:rPr lang="en-IE" i="1">
                              <a:latin typeface="Cambria Math" panose="02040503050406030204" pitchFamily="18" charset="0"/>
                            </a:rPr>
                            <m:t>𝑥</m:t>
                          </m:r>
                        </m:e>
                      </m:d>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𝑘</m:t>
                          </m:r>
                        </m:num>
                        <m:den>
                          <m:r>
                            <a:rPr lang="en-IE" i="1">
                              <a:latin typeface="Cambria Math" panose="02040503050406030204" pitchFamily="18" charset="0"/>
                            </a:rPr>
                            <m:t>𝑛</m:t>
                          </m:r>
                          <m:sSub>
                            <m:sSubPr>
                              <m:ctrlPr>
                                <a:rPr lang="en-IE" i="1">
                                  <a:latin typeface="Cambria Math" panose="02040503050406030204" pitchFamily="18" charset="0"/>
                                </a:rPr>
                              </m:ctrlPr>
                            </m:sSubPr>
                            <m:e>
                              <m:r>
                                <m:rPr>
                                  <m:sty m:val="p"/>
                                </m:rPr>
                                <a:rPr lang="el-GR" i="1">
                                  <a:latin typeface="Cambria Math" panose="02040503050406030204" pitchFamily="18" charset="0"/>
                                </a:rPr>
                                <m:t>κ</m:t>
                              </m:r>
                            </m:e>
                            <m:sub>
                              <m:r>
                                <a:rPr lang="en-IE" i="1">
                                  <a:latin typeface="Cambria Math" panose="02040503050406030204" pitchFamily="18" charset="0"/>
                                </a:rPr>
                                <m:t>𝑑</m:t>
                              </m:r>
                            </m:sub>
                          </m:sSub>
                          <m:sSubSup>
                            <m:sSubSupPr>
                              <m:ctrlPr>
                                <a:rPr lang="en-IE" i="1">
                                  <a:latin typeface="Cambria Math" panose="02040503050406030204" pitchFamily="18" charset="0"/>
                                </a:rPr>
                              </m:ctrlPr>
                            </m:sSubSupPr>
                            <m:e>
                              <m:r>
                                <a:rPr lang="en-IE" i="1">
                                  <a:latin typeface="Cambria Math" panose="02040503050406030204" pitchFamily="18" charset="0"/>
                                </a:rPr>
                                <m:t>𝑅</m:t>
                              </m:r>
                            </m:e>
                            <m:sub>
                              <m:r>
                                <a:rPr lang="en-IE" i="1">
                                  <a:latin typeface="Cambria Math" panose="02040503050406030204" pitchFamily="18" charset="0"/>
                                </a:rPr>
                                <m:t>𝑘</m:t>
                              </m:r>
                            </m:sub>
                            <m:sup>
                              <m:r>
                                <a:rPr lang="en-IE" i="1">
                                  <a:latin typeface="Cambria Math" panose="02040503050406030204" pitchFamily="18" charset="0"/>
                                </a:rPr>
                                <m:t>𝑑</m:t>
                              </m:r>
                            </m:sup>
                          </m:sSubSup>
                        </m:den>
                      </m:f>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𝑘</m:t>
                          </m:r>
                          <m:r>
                            <m:rPr>
                              <m:sty m:val="p"/>
                            </m:rPr>
                            <a:rPr lang="el-GR" i="1">
                              <a:latin typeface="Cambria Math" panose="02040503050406030204" pitchFamily="18" charset="0"/>
                            </a:rPr>
                            <m:t>Γ</m:t>
                          </m:r>
                          <m:r>
                            <a:rPr lang="en-IE" i="1">
                              <a:latin typeface="Cambria Math" panose="02040503050406030204" pitchFamily="18" charset="0"/>
                            </a:rPr>
                            <m:t>(</m:t>
                          </m:r>
                          <m:f>
                            <m:fPr>
                              <m:ctrlPr>
                                <a:rPr lang="en-IE" i="1">
                                  <a:latin typeface="Cambria Math" panose="02040503050406030204" pitchFamily="18" charset="0"/>
                                </a:rPr>
                              </m:ctrlPr>
                            </m:fPr>
                            <m:num>
                              <m:r>
                                <a:rPr lang="en-IE" i="1">
                                  <a:latin typeface="Cambria Math" panose="02040503050406030204" pitchFamily="18" charset="0"/>
                                </a:rPr>
                                <m:t>𝑑</m:t>
                              </m:r>
                            </m:num>
                            <m:den>
                              <m:r>
                                <a:rPr lang="en-IE" i="1">
                                  <a:latin typeface="Cambria Math" panose="02040503050406030204" pitchFamily="18" charset="0"/>
                                </a:rPr>
                                <m:t>2</m:t>
                              </m:r>
                            </m:den>
                          </m:f>
                          <m:r>
                            <a:rPr lang="en-IE" i="1">
                              <a:latin typeface="Cambria Math" panose="02040503050406030204" pitchFamily="18" charset="0"/>
                            </a:rPr>
                            <m:t>+1)</m:t>
                          </m:r>
                        </m:num>
                        <m:den>
                          <m:r>
                            <a:rPr lang="en-IE" i="1">
                              <a:latin typeface="Cambria Math" panose="02040503050406030204" pitchFamily="18" charset="0"/>
                            </a:rPr>
                            <m:t>𝑛</m:t>
                          </m:r>
                          <m:sSup>
                            <m:sSupPr>
                              <m:ctrlPr>
                                <a:rPr lang="en-IE" i="1">
                                  <a:latin typeface="Cambria Math" panose="02040503050406030204" pitchFamily="18" charset="0"/>
                                </a:rPr>
                              </m:ctrlPr>
                            </m:sSupPr>
                            <m:e>
                              <m:r>
                                <a:rPr lang="en-IE" i="1">
                                  <a:latin typeface="Cambria Math" panose="02040503050406030204" pitchFamily="18" charset="0"/>
                                  <a:ea typeface="Cambria Math" panose="02040503050406030204" pitchFamily="18" charset="0"/>
                                </a:rPr>
                                <m:t>𝜋</m:t>
                              </m:r>
                            </m:e>
                            <m:sup>
                              <m:f>
                                <m:fPr>
                                  <m:ctrlPr>
                                    <a:rPr lang="en-IE" i="1">
                                      <a:latin typeface="Cambria Math" panose="02040503050406030204" pitchFamily="18" charset="0"/>
                                    </a:rPr>
                                  </m:ctrlPr>
                                </m:fPr>
                                <m:num>
                                  <m:r>
                                    <a:rPr lang="en-IE" i="1">
                                      <a:latin typeface="Cambria Math" panose="02040503050406030204" pitchFamily="18" charset="0"/>
                                    </a:rPr>
                                    <m:t>𝑑</m:t>
                                  </m:r>
                                </m:num>
                                <m:den>
                                  <m:r>
                                    <a:rPr lang="en-IE" i="1">
                                      <a:latin typeface="Cambria Math" panose="02040503050406030204" pitchFamily="18" charset="0"/>
                                    </a:rPr>
                                    <m:t>2</m:t>
                                  </m:r>
                                </m:den>
                              </m:f>
                            </m:sup>
                          </m:sSup>
                          <m:sSubSup>
                            <m:sSubSupPr>
                              <m:ctrlPr>
                                <a:rPr lang="en-IE" i="1">
                                  <a:latin typeface="Cambria Math" panose="02040503050406030204" pitchFamily="18" charset="0"/>
                                </a:rPr>
                              </m:ctrlPr>
                            </m:sSubSupPr>
                            <m:e>
                              <m:r>
                                <a:rPr lang="en-IE" i="1">
                                  <a:latin typeface="Cambria Math" panose="02040503050406030204" pitchFamily="18" charset="0"/>
                                </a:rPr>
                                <m:t>𝑅</m:t>
                              </m:r>
                            </m:e>
                            <m:sub>
                              <m:r>
                                <a:rPr lang="en-IE" i="1">
                                  <a:latin typeface="Cambria Math" panose="02040503050406030204" pitchFamily="18" charset="0"/>
                                </a:rPr>
                                <m:t>𝑘</m:t>
                              </m:r>
                            </m:sub>
                            <m:sup>
                              <m:r>
                                <a:rPr lang="en-IE" i="1">
                                  <a:latin typeface="Cambria Math" panose="02040503050406030204" pitchFamily="18" charset="0"/>
                                </a:rPr>
                                <m:t>𝑑</m:t>
                              </m:r>
                            </m:sup>
                          </m:sSubSup>
                        </m:den>
                      </m:f>
                    </m:oMath>
                  </m:oMathPara>
                </a14:m>
                <a:endParaRPr lang="en-IE" dirty="0"/>
              </a:p>
            </p:txBody>
          </p:sp>
        </mc:Choice>
        <mc:Fallback xmlns="">
          <p:sp>
            <p:nvSpPr>
              <p:cNvPr id="3" name="Content Placeholder 2">
                <a:extLst>
                  <a:ext uri="{FF2B5EF4-FFF2-40B4-BE49-F238E27FC236}">
                    <a16:creationId xmlns:a16="http://schemas.microsoft.com/office/drawing/2014/main" id="{9BB0EC68-05CD-479F-B6A1-5FCE98290D6E}"/>
                  </a:ext>
                </a:extLst>
              </p:cNvPr>
              <p:cNvSpPr>
                <a:spLocks noGrp="1" noRot="1" noChangeAspect="1" noMove="1" noResize="1" noEditPoints="1" noAdjustHandles="1" noChangeArrowheads="1" noChangeShapeType="1" noTextEdit="1"/>
              </p:cNvSpPr>
              <p:nvPr>
                <p:ph idx="1"/>
              </p:nvPr>
            </p:nvSpPr>
            <p:spPr>
              <a:xfrm>
                <a:off x="2939143" y="1345473"/>
                <a:ext cx="8565469" cy="5316583"/>
              </a:xfrm>
              <a:blipFill>
                <a:blip r:embed="rId2"/>
                <a:stretch>
                  <a:fillRect l="-214" t="-1147"/>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DC51E33E-7E96-4F93-B971-4FC92221C6B8}"/>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
        <p:nvSpPr>
          <p:cNvPr id="5" name="TextBox 4">
            <a:extLst>
              <a:ext uri="{FF2B5EF4-FFF2-40B4-BE49-F238E27FC236}">
                <a16:creationId xmlns:a16="http://schemas.microsoft.com/office/drawing/2014/main" id="{B3FE94A0-CFFB-47F5-8FF7-31C542543B9E}"/>
              </a:ext>
            </a:extLst>
          </p:cNvPr>
          <p:cNvSpPr txBox="1"/>
          <p:nvPr/>
        </p:nvSpPr>
        <p:spPr>
          <a:xfrm>
            <a:off x="9562011" y="2967335"/>
            <a:ext cx="2481943" cy="923330"/>
          </a:xfrm>
          <a:prstGeom prst="rect">
            <a:avLst/>
          </a:prstGeom>
          <a:noFill/>
        </p:spPr>
        <p:txBody>
          <a:bodyPr wrap="square" rtlCol="0">
            <a:spAutoFit/>
          </a:bodyPr>
          <a:lstStyle/>
          <a:p>
            <a:r>
              <a:rPr lang="en-IE" u="sng" dirty="0">
                <a:solidFill>
                  <a:srgbClr val="FF0000"/>
                </a:solidFill>
              </a:rPr>
              <a:t>What do all 3 share?</a:t>
            </a:r>
          </a:p>
          <a:p>
            <a:r>
              <a:rPr lang="en-IE" dirty="0">
                <a:solidFill>
                  <a:srgbClr val="FF0000"/>
                </a:solidFill>
              </a:rPr>
              <a:t>Dependence on the Covariance Matrix</a:t>
            </a:r>
          </a:p>
        </p:txBody>
      </p:sp>
      <p:cxnSp>
        <p:nvCxnSpPr>
          <p:cNvPr id="7" name="Straight Connector 6">
            <a:extLst>
              <a:ext uri="{FF2B5EF4-FFF2-40B4-BE49-F238E27FC236}">
                <a16:creationId xmlns:a16="http://schemas.microsoft.com/office/drawing/2014/main" id="{9F4E3583-B51D-48E6-AAFC-88978C7C36C5}"/>
              </a:ext>
            </a:extLst>
          </p:cNvPr>
          <p:cNvCxnSpPr/>
          <p:nvPr/>
        </p:nvCxnSpPr>
        <p:spPr>
          <a:xfrm>
            <a:off x="7563394" y="2377440"/>
            <a:ext cx="2299063" cy="58989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CA7BBEF-6FCF-47CF-A34E-86E8AFB4F03B}"/>
              </a:ext>
            </a:extLst>
          </p:cNvPr>
          <p:cNvCxnSpPr>
            <a:endCxn id="5" idx="1"/>
          </p:cNvCxnSpPr>
          <p:nvPr/>
        </p:nvCxnSpPr>
        <p:spPr>
          <a:xfrm flipV="1">
            <a:off x="8477794" y="3429000"/>
            <a:ext cx="1084217" cy="11103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08676B0-1C81-4A0E-B1AF-3BD4FFBBD73F}"/>
              </a:ext>
            </a:extLst>
          </p:cNvPr>
          <p:cNvCxnSpPr/>
          <p:nvPr/>
        </p:nvCxnSpPr>
        <p:spPr>
          <a:xfrm flipV="1">
            <a:off x="9313817" y="3890665"/>
            <a:ext cx="1018903" cy="115159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03512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298AB-902B-44FB-8F43-3463EAC8EF00}"/>
              </a:ext>
            </a:extLst>
          </p:cNvPr>
          <p:cNvSpPr>
            <a:spLocks noGrp="1"/>
          </p:cNvSpPr>
          <p:nvPr>
            <p:ph type="title"/>
          </p:nvPr>
        </p:nvSpPr>
        <p:spPr/>
        <p:txBody>
          <a:bodyPr/>
          <a:lstStyle/>
          <a:p>
            <a:r>
              <a:rPr lang="en-IE" dirty="0"/>
              <a:t>Liouville’s theorem</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DF7F57D-2A95-4E44-9354-EDBCAB4551D0}"/>
                  </a:ext>
                </a:extLst>
              </p:cNvPr>
              <p:cNvSpPr>
                <a:spLocks noGrp="1"/>
              </p:cNvSpPr>
              <p:nvPr>
                <p:ph idx="1"/>
              </p:nvPr>
            </p:nvSpPr>
            <p:spPr>
              <a:xfrm>
                <a:off x="2076994" y="1264555"/>
                <a:ext cx="9427618" cy="5235880"/>
              </a:xfrm>
            </p:spPr>
            <p:txBody>
              <a:bodyPr>
                <a:normAutofit lnSpcReduction="10000"/>
              </a:bodyPr>
              <a:lstStyle/>
              <a:p>
                <a:r>
                  <a:rPr lang="en-IE" dirty="0"/>
                  <a:t>The complete state of a particle can be given by its coordinates and moments</a:t>
                </a:r>
              </a:p>
              <a:p>
                <a:r>
                  <a:rPr lang="en-IE" dirty="0"/>
                  <a:t>A particle beam can be described by the distribution of the particles in the beam also known as the phase space density </a:t>
                </a:r>
                <a14:m>
                  <m:oMath xmlns:m="http://schemas.openxmlformats.org/officeDocument/2006/math">
                    <m:r>
                      <a:rPr lang="en-IE" i="1" smtClean="0">
                        <a:latin typeface="Cambria Math" panose="02040503050406030204" pitchFamily="18" charset="0"/>
                        <a:ea typeface="Cambria Math" panose="02040503050406030204" pitchFamily="18" charset="0"/>
                      </a:rPr>
                      <m:t>𝜌</m:t>
                    </m:r>
                    <m:r>
                      <a:rPr lang="en-IE" b="0" i="1" smtClean="0">
                        <a:latin typeface="Cambria Math" panose="02040503050406030204" pitchFamily="18" charset="0"/>
                        <a:ea typeface="Cambria Math" panose="02040503050406030204" pitchFamily="18" charset="0"/>
                      </a:rPr>
                      <m:t>(</m:t>
                    </m:r>
                    <m:r>
                      <a:rPr lang="en-IE" b="0" i="1" smtClean="0">
                        <a:latin typeface="Cambria Math" panose="02040503050406030204" pitchFamily="18" charset="0"/>
                        <a:ea typeface="Cambria Math" panose="02040503050406030204" pitchFamily="18" charset="0"/>
                      </a:rPr>
                      <m:t>𝑥</m:t>
                    </m:r>
                    <m:r>
                      <a:rPr lang="en-IE" b="0" i="1" smtClean="0">
                        <a:latin typeface="Cambria Math" panose="02040503050406030204" pitchFamily="18" charset="0"/>
                        <a:ea typeface="Cambria Math" panose="02040503050406030204" pitchFamily="18" charset="0"/>
                      </a:rPr>
                      <m:t>, </m:t>
                    </m:r>
                    <m:r>
                      <a:rPr lang="en-IE" b="0" i="1" smtClean="0">
                        <a:latin typeface="Cambria Math" panose="02040503050406030204" pitchFamily="18" charset="0"/>
                        <a:ea typeface="Cambria Math" panose="02040503050406030204" pitchFamily="18" charset="0"/>
                      </a:rPr>
                      <m:t>𝑦</m:t>
                    </m:r>
                    <m:r>
                      <a:rPr lang="en-IE" b="0" i="1" smtClean="0">
                        <a:latin typeface="Cambria Math" panose="02040503050406030204" pitchFamily="18" charset="0"/>
                        <a:ea typeface="Cambria Math" panose="02040503050406030204" pitchFamily="18" charset="0"/>
                      </a:rPr>
                      <m:t>, </m:t>
                    </m:r>
                    <m:r>
                      <a:rPr lang="en-IE" b="0" i="1" smtClean="0">
                        <a:latin typeface="Cambria Math" panose="02040503050406030204" pitchFamily="18" charset="0"/>
                        <a:ea typeface="Cambria Math" panose="02040503050406030204" pitchFamily="18" charset="0"/>
                      </a:rPr>
                      <m:t>𝑧</m:t>
                    </m:r>
                    <m:r>
                      <a:rPr lang="en-IE" b="0" i="1" smtClean="0">
                        <a:latin typeface="Cambria Math" panose="02040503050406030204" pitchFamily="18" charset="0"/>
                        <a:ea typeface="Cambria Math" panose="02040503050406030204" pitchFamily="18" charset="0"/>
                      </a:rPr>
                      <m:t>, </m:t>
                    </m:r>
                    <m:sSub>
                      <m:sSubPr>
                        <m:ctrlPr>
                          <a:rPr lang="en-IE" b="0" i="1" smtClean="0">
                            <a:latin typeface="Cambria Math" panose="02040503050406030204" pitchFamily="18" charset="0"/>
                            <a:ea typeface="Cambria Math" panose="02040503050406030204" pitchFamily="18" charset="0"/>
                          </a:rPr>
                        </m:ctrlPr>
                      </m:sSubPr>
                      <m:e>
                        <m:r>
                          <a:rPr lang="en-IE" b="0" i="1" smtClean="0">
                            <a:latin typeface="Cambria Math" panose="02040503050406030204" pitchFamily="18" charset="0"/>
                            <a:ea typeface="Cambria Math" panose="02040503050406030204" pitchFamily="18" charset="0"/>
                          </a:rPr>
                          <m:t>𝑝</m:t>
                        </m:r>
                      </m:e>
                      <m:sub>
                        <m:r>
                          <a:rPr lang="en-IE" b="0" i="1" smtClean="0">
                            <a:latin typeface="Cambria Math" panose="02040503050406030204" pitchFamily="18" charset="0"/>
                            <a:ea typeface="Cambria Math" panose="02040503050406030204" pitchFamily="18" charset="0"/>
                          </a:rPr>
                          <m:t>𝑥</m:t>
                        </m:r>
                      </m:sub>
                    </m:sSub>
                    <m:r>
                      <a:rPr lang="en-IE" b="0" i="1" smtClean="0">
                        <a:latin typeface="Cambria Math" panose="02040503050406030204" pitchFamily="18" charset="0"/>
                        <a:ea typeface="Cambria Math" panose="02040503050406030204" pitchFamily="18" charset="0"/>
                      </a:rPr>
                      <m:t>, </m:t>
                    </m:r>
                    <m:sSub>
                      <m:sSubPr>
                        <m:ctrlPr>
                          <a:rPr lang="en-IE" i="1">
                            <a:latin typeface="Cambria Math" panose="02040503050406030204" pitchFamily="18" charset="0"/>
                            <a:ea typeface="Cambria Math" panose="02040503050406030204" pitchFamily="18" charset="0"/>
                          </a:rPr>
                        </m:ctrlPr>
                      </m:sSubPr>
                      <m:e>
                        <m:r>
                          <a:rPr lang="en-IE" i="1">
                            <a:latin typeface="Cambria Math" panose="02040503050406030204" pitchFamily="18" charset="0"/>
                            <a:ea typeface="Cambria Math" panose="02040503050406030204" pitchFamily="18" charset="0"/>
                          </a:rPr>
                          <m:t>𝑝</m:t>
                        </m:r>
                      </m:e>
                      <m:sub>
                        <m:r>
                          <a:rPr lang="en-IE" b="0" i="1" smtClean="0">
                            <a:latin typeface="Cambria Math" panose="02040503050406030204" pitchFamily="18" charset="0"/>
                            <a:ea typeface="Cambria Math" panose="02040503050406030204" pitchFamily="18" charset="0"/>
                          </a:rPr>
                          <m:t>𝑦</m:t>
                        </m:r>
                      </m:sub>
                    </m:sSub>
                    <m:r>
                      <a:rPr lang="en-IE" b="0" i="1" smtClean="0">
                        <a:latin typeface="Cambria Math" panose="02040503050406030204" pitchFamily="18" charset="0"/>
                        <a:ea typeface="Cambria Math" panose="02040503050406030204" pitchFamily="18" charset="0"/>
                      </a:rPr>
                      <m:t>,</m:t>
                    </m:r>
                    <m:sSub>
                      <m:sSubPr>
                        <m:ctrlPr>
                          <a:rPr lang="en-IE" i="1">
                            <a:latin typeface="Cambria Math" panose="02040503050406030204" pitchFamily="18" charset="0"/>
                            <a:ea typeface="Cambria Math" panose="02040503050406030204" pitchFamily="18" charset="0"/>
                          </a:rPr>
                        </m:ctrlPr>
                      </m:sSubPr>
                      <m:e>
                        <m:r>
                          <a:rPr lang="en-IE" i="1">
                            <a:latin typeface="Cambria Math" panose="02040503050406030204" pitchFamily="18" charset="0"/>
                            <a:ea typeface="Cambria Math" panose="02040503050406030204" pitchFamily="18" charset="0"/>
                          </a:rPr>
                          <m:t>𝑝</m:t>
                        </m:r>
                      </m:e>
                      <m:sub>
                        <m:r>
                          <a:rPr lang="en-IE" b="0" i="1" smtClean="0">
                            <a:latin typeface="Cambria Math" panose="02040503050406030204" pitchFamily="18" charset="0"/>
                            <a:ea typeface="Cambria Math" panose="02040503050406030204" pitchFamily="18" charset="0"/>
                          </a:rPr>
                          <m:t>𝑧</m:t>
                        </m:r>
                      </m:sub>
                    </m:sSub>
                    <m:r>
                      <a:rPr lang="en-IE" b="0" i="1" smtClean="0">
                        <a:latin typeface="Cambria Math" panose="02040503050406030204" pitchFamily="18" charset="0"/>
                        <a:ea typeface="Cambria Math" panose="02040503050406030204" pitchFamily="18" charset="0"/>
                      </a:rPr>
                      <m:t>)</m:t>
                    </m:r>
                  </m:oMath>
                </a14:m>
                <a:r>
                  <a:rPr lang="en-IE" dirty="0"/>
                  <a:t>.</a:t>
                </a:r>
              </a:p>
              <a:p>
                <a:r>
                  <a:rPr lang="en-IE" dirty="0"/>
                  <a:t>Liouville's theorem states that the density of particles in phase space is a constant i.e. </a:t>
                </a:r>
                <a14:m>
                  <m:oMath xmlns:m="http://schemas.openxmlformats.org/officeDocument/2006/math">
                    <m:f>
                      <m:fPr>
                        <m:type m:val="skw"/>
                        <m:ctrlPr>
                          <a:rPr lang="en-IE" i="1" smtClean="0">
                            <a:latin typeface="Cambria Math" panose="02040503050406030204" pitchFamily="18" charset="0"/>
                          </a:rPr>
                        </m:ctrlPr>
                      </m:fPr>
                      <m:num>
                        <m:r>
                          <a:rPr lang="en-IE" b="0" i="1" smtClean="0">
                            <a:latin typeface="Cambria Math" panose="02040503050406030204" pitchFamily="18" charset="0"/>
                          </a:rPr>
                          <m:t>𝑑</m:t>
                        </m:r>
                        <m:r>
                          <a:rPr lang="en-IE" b="0" i="1" smtClean="0">
                            <a:latin typeface="Cambria Math" panose="02040503050406030204" pitchFamily="18" charset="0"/>
                            <a:ea typeface="Cambria Math" panose="02040503050406030204" pitchFamily="18" charset="0"/>
                          </a:rPr>
                          <m:t>𝜌</m:t>
                        </m:r>
                      </m:num>
                      <m:den>
                        <m:r>
                          <a:rPr lang="en-IE" b="0" i="1" smtClean="0">
                            <a:latin typeface="Cambria Math" panose="02040503050406030204" pitchFamily="18" charset="0"/>
                          </a:rPr>
                          <m:t>𝑑𝑡</m:t>
                        </m:r>
                      </m:den>
                    </m:f>
                    <m:r>
                      <a:rPr lang="en-IE" b="0" i="1" smtClean="0">
                        <a:latin typeface="Cambria Math" panose="02040503050406030204" pitchFamily="18" charset="0"/>
                      </a:rPr>
                      <m:t>=0</m:t>
                    </m:r>
                  </m:oMath>
                </a14:m>
                <a:r>
                  <a:rPr lang="en-IE" dirty="0"/>
                  <a:t> (providing there are no dissipative forces)</a:t>
                </a:r>
              </a:p>
              <a:p>
                <a:r>
                  <a:rPr lang="en-IE" dirty="0"/>
                  <a:t>The number of particles in a phase-space volume is then given by: </a:t>
                </a:r>
              </a:p>
              <a:p>
                <a:pPr marL="0" indent="0">
                  <a:buNone/>
                </a:pPr>
                <a14:m>
                  <m:oMathPara xmlns:m="http://schemas.openxmlformats.org/officeDocument/2006/math">
                    <m:oMathParaPr>
                      <m:jc m:val="centerGroup"/>
                    </m:oMathParaPr>
                    <m:oMath xmlns:m="http://schemas.openxmlformats.org/officeDocument/2006/math">
                      <m:r>
                        <a:rPr lang="en-IE" b="0" i="1" smtClean="0">
                          <a:latin typeface="Cambria Math" panose="02040503050406030204" pitchFamily="18" charset="0"/>
                        </a:rPr>
                        <m:t>𝑁</m:t>
                      </m:r>
                      <m:r>
                        <a:rPr lang="en-IE" b="0" i="1" smtClean="0">
                          <a:latin typeface="Cambria Math" panose="02040503050406030204" pitchFamily="18" charset="0"/>
                        </a:rPr>
                        <m:t>=</m:t>
                      </m:r>
                      <m:nary>
                        <m:naryPr>
                          <m:limLoc m:val="undOvr"/>
                          <m:subHide m:val="on"/>
                          <m:supHide m:val="on"/>
                          <m:ctrlPr>
                            <a:rPr lang="en-IE" b="0" i="1" smtClean="0">
                              <a:latin typeface="Cambria Math" panose="02040503050406030204" pitchFamily="18" charset="0"/>
                            </a:rPr>
                          </m:ctrlPr>
                        </m:naryPr>
                        <m:sub/>
                        <m:sup/>
                        <m:e>
                          <m:r>
                            <a:rPr lang="en-IE" i="1">
                              <a:latin typeface="Cambria Math" panose="02040503050406030204" pitchFamily="18" charset="0"/>
                              <a:ea typeface="Cambria Math" panose="02040503050406030204" pitchFamily="18" charset="0"/>
                            </a:rPr>
                            <m:t>𝜌</m:t>
                          </m:r>
                          <m:d>
                            <m:dPr>
                              <m:ctrlPr>
                                <a:rPr lang="en-IE" i="1">
                                  <a:latin typeface="Cambria Math" panose="02040503050406030204" pitchFamily="18" charset="0"/>
                                  <a:ea typeface="Cambria Math" panose="02040503050406030204" pitchFamily="18" charset="0"/>
                                </a:rPr>
                              </m:ctrlPr>
                            </m:dPr>
                            <m:e>
                              <m:r>
                                <a:rPr lang="en-IE" i="1">
                                  <a:latin typeface="Cambria Math" panose="02040503050406030204" pitchFamily="18" charset="0"/>
                                  <a:ea typeface="Cambria Math" panose="02040503050406030204" pitchFamily="18" charset="0"/>
                                </a:rPr>
                                <m:t>𝑥</m:t>
                              </m:r>
                              <m:r>
                                <a:rPr lang="en-IE" i="1">
                                  <a:latin typeface="Cambria Math" panose="02040503050406030204" pitchFamily="18" charset="0"/>
                                  <a:ea typeface="Cambria Math" panose="02040503050406030204" pitchFamily="18" charset="0"/>
                                </a:rPr>
                                <m:t>, </m:t>
                              </m:r>
                              <m:r>
                                <a:rPr lang="en-IE" i="1">
                                  <a:latin typeface="Cambria Math" panose="02040503050406030204" pitchFamily="18" charset="0"/>
                                  <a:ea typeface="Cambria Math" panose="02040503050406030204" pitchFamily="18" charset="0"/>
                                </a:rPr>
                                <m:t>𝑦</m:t>
                              </m:r>
                              <m:r>
                                <a:rPr lang="en-IE" i="1">
                                  <a:latin typeface="Cambria Math" panose="02040503050406030204" pitchFamily="18" charset="0"/>
                                  <a:ea typeface="Cambria Math" panose="02040503050406030204" pitchFamily="18" charset="0"/>
                                </a:rPr>
                                <m:t>, </m:t>
                              </m:r>
                              <m:r>
                                <a:rPr lang="en-IE" i="1">
                                  <a:latin typeface="Cambria Math" panose="02040503050406030204" pitchFamily="18" charset="0"/>
                                  <a:ea typeface="Cambria Math" panose="02040503050406030204" pitchFamily="18" charset="0"/>
                                </a:rPr>
                                <m:t>𝑧</m:t>
                              </m:r>
                              <m:r>
                                <a:rPr lang="en-IE" i="1">
                                  <a:latin typeface="Cambria Math" panose="02040503050406030204" pitchFamily="18" charset="0"/>
                                  <a:ea typeface="Cambria Math" panose="02040503050406030204" pitchFamily="18" charset="0"/>
                                </a:rPr>
                                <m:t>, </m:t>
                              </m:r>
                              <m:sSub>
                                <m:sSubPr>
                                  <m:ctrlPr>
                                    <a:rPr lang="en-IE" i="1">
                                      <a:latin typeface="Cambria Math" panose="02040503050406030204" pitchFamily="18" charset="0"/>
                                      <a:ea typeface="Cambria Math" panose="02040503050406030204" pitchFamily="18" charset="0"/>
                                    </a:rPr>
                                  </m:ctrlPr>
                                </m:sSubPr>
                                <m:e>
                                  <m:r>
                                    <a:rPr lang="en-IE" i="1">
                                      <a:latin typeface="Cambria Math" panose="02040503050406030204" pitchFamily="18" charset="0"/>
                                      <a:ea typeface="Cambria Math" panose="02040503050406030204" pitchFamily="18" charset="0"/>
                                    </a:rPr>
                                    <m:t>𝑝</m:t>
                                  </m:r>
                                </m:e>
                                <m:sub>
                                  <m:r>
                                    <a:rPr lang="en-IE" i="1">
                                      <a:latin typeface="Cambria Math" panose="02040503050406030204" pitchFamily="18" charset="0"/>
                                      <a:ea typeface="Cambria Math" panose="02040503050406030204" pitchFamily="18" charset="0"/>
                                    </a:rPr>
                                    <m:t>𝑥</m:t>
                                  </m:r>
                                </m:sub>
                              </m:sSub>
                              <m:r>
                                <a:rPr lang="en-IE" i="1">
                                  <a:latin typeface="Cambria Math" panose="02040503050406030204" pitchFamily="18" charset="0"/>
                                  <a:ea typeface="Cambria Math" panose="02040503050406030204" pitchFamily="18" charset="0"/>
                                </a:rPr>
                                <m:t>, </m:t>
                              </m:r>
                              <m:sSub>
                                <m:sSubPr>
                                  <m:ctrlPr>
                                    <a:rPr lang="en-IE" i="1">
                                      <a:latin typeface="Cambria Math" panose="02040503050406030204" pitchFamily="18" charset="0"/>
                                      <a:ea typeface="Cambria Math" panose="02040503050406030204" pitchFamily="18" charset="0"/>
                                    </a:rPr>
                                  </m:ctrlPr>
                                </m:sSubPr>
                                <m:e>
                                  <m:r>
                                    <a:rPr lang="en-IE" i="1">
                                      <a:latin typeface="Cambria Math" panose="02040503050406030204" pitchFamily="18" charset="0"/>
                                      <a:ea typeface="Cambria Math" panose="02040503050406030204" pitchFamily="18" charset="0"/>
                                    </a:rPr>
                                    <m:t>𝑝</m:t>
                                  </m:r>
                                </m:e>
                                <m:sub>
                                  <m:r>
                                    <a:rPr lang="en-IE" i="1">
                                      <a:latin typeface="Cambria Math" panose="02040503050406030204" pitchFamily="18" charset="0"/>
                                      <a:ea typeface="Cambria Math" panose="02040503050406030204" pitchFamily="18" charset="0"/>
                                    </a:rPr>
                                    <m:t>𝑦</m:t>
                                  </m:r>
                                </m:sub>
                              </m:sSub>
                              <m:r>
                                <a:rPr lang="en-IE" i="1">
                                  <a:latin typeface="Cambria Math" panose="02040503050406030204" pitchFamily="18" charset="0"/>
                                  <a:ea typeface="Cambria Math" panose="02040503050406030204" pitchFamily="18" charset="0"/>
                                </a:rPr>
                                <m:t>,</m:t>
                              </m:r>
                              <m:sSub>
                                <m:sSubPr>
                                  <m:ctrlPr>
                                    <a:rPr lang="en-IE" i="1">
                                      <a:latin typeface="Cambria Math" panose="02040503050406030204" pitchFamily="18" charset="0"/>
                                      <a:ea typeface="Cambria Math" panose="02040503050406030204" pitchFamily="18" charset="0"/>
                                    </a:rPr>
                                  </m:ctrlPr>
                                </m:sSubPr>
                                <m:e>
                                  <m:r>
                                    <a:rPr lang="en-IE" i="1">
                                      <a:latin typeface="Cambria Math" panose="02040503050406030204" pitchFamily="18" charset="0"/>
                                      <a:ea typeface="Cambria Math" panose="02040503050406030204" pitchFamily="18" charset="0"/>
                                    </a:rPr>
                                    <m:t>𝑝</m:t>
                                  </m:r>
                                </m:e>
                                <m:sub>
                                  <m:r>
                                    <a:rPr lang="en-IE" i="1">
                                      <a:latin typeface="Cambria Math" panose="02040503050406030204" pitchFamily="18" charset="0"/>
                                      <a:ea typeface="Cambria Math" panose="02040503050406030204" pitchFamily="18" charset="0"/>
                                    </a:rPr>
                                    <m:t>𝑧</m:t>
                                  </m:r>
                                </m:sub>
                              </m:sSub>
                            </m:e>
                          </m:d>
                          <m:r>
                            <a:rPr lang="en-IE" b="0" i="1" smtClean="0">
                              <a:latin typeface="Cambria Math" panose="02040503050406030204" pitchFamily="18" charset="0"/>
                              <a:ea typeface="Cambria Math" panose="02040503050406030204" pitchFamily="18" charset="0"/>
                            </a:rPr>
                            <m:t>𝑑</m:t>
                          </m:r>
                          <m:r>
                            <a:rPr lang="en-IE" i="1">
                              <a:latin typeface="Cambria Math" panose="02040503050406030204" pitchFamily="18" charset="0"/>
                              <a:ea typeface="Cambria Math" panose="02040503050406030204" pitchFamily="18" charset="0"/>
                            </a:rPr>
                            <m:t>𝑥</m:t>
                          </m:r>
                          <m:r>
                            <a:rPr lang="en-IE" b="0" i="1" smtClean="0">
                              <a:latin typeface="Cambria Math" panose="02040503050406030204" pitchFamily="18" charset="0"/>
                              <a:ea typeface="Cambria Math" panose="02040503050406030204" pitchFamily="18" charset="0"/>
                            </a:rPr>
                            <m:t>𝑑</m:t>
                          </m:r>
                          <m:r>
                            <a:rPr lang="en-IE" i="1">
                              <a:latin typeface="Cambria Math" panose="02040503050406030204" pitchFamily="18" charset="0"/>
                              <a:ea typeface="Cambria Math" panose="02040503050406030204" pitchFamily="18" charset="0"/>
                            </a:rPr>
                            <m:t>𝑦</m:t>
                          </m:r>
                          <m:r>
                            <a:rPr lang="en-IE" b="0" i="1" smtClean="0">
                              <a:latin typeface="Cambria Math" panose="02040503050406030204" pitchFamily="18" charset="0"/>
                              <a:ea typeface="Cambria Math" panose="02040503050406030204" pitchFamily="18" charset="0"/>
                            </a:rPr>
                            <m:t>𝑑</m:t>
                          </m:r>
                          <m:r>
                            <a:rPr lang="en-IE" i="1">
                              <a:latin typeface="Cambria Math" panose="02040503050406030204" pitchFamily="18" charset="0"/>
                              <a:ea typeface="Cambria Math" panose="02040503050406030204" pitchFamily="18" charset="0"/>
                            </a:rPr>
                            <m:t>𝑧</m:t>
                          </m:r>
                          <m:r>
                            <a:rPr lang="en-IE" b="0" i="1" smtClean="0">
                              <a:latin typeface="Cambria Math" panose="02040503050406030204" pitchFamily="18" charset="0"/>
                              <a:ea typeface="Cambria Math" panose="02040503050406030204" pitchFamily="18" charset="0"/>
                            </a:rPr>
                            <m:t>𝑑</m:t>
                          </m:r>
                          <m:sSub>
                            <m:sSubPr>
                              <m:ctrlPr>
                                <a:rPr lang="en-IE" i="1">
                                  <a:latin typeface="Cambria Math" panose="02040503050406030204" pitchFamily="18" charset="0"/>
                                  <a:ea typeface="Cambria Math" panose="02040503050406030204" pitchFamily="18" charset="0"/>
                                </a:rPr>
                              </m:ctrlPr>
                            </m:sSubPr>
                            <m:e>
                              <m:r>
                                <a:rPr lang="en-IE" i="1">
                                  <a:latin typeface="Cambria Math" panose="02040503050406030204" pitchFamily="18" charset="0"/>
                                  <a:ea typeface="Cambria Math" panose="02040503050406030204" pitchFamily="18" charset="0"/>
                                </a:rPr>
                                <m:t>𝑝</m:t>
                              </m:r>
                            </m:e>
                            <m:sub>
                              <m:r>
                                <a:rPr lang="en-IE" i="1">
                                  <a:latin typeface="Cambria Math" panose="02040503050406030204" pitchFamily="18" charset="0"/>
                                  <a:ea typeface="Cambria Math" panose="02040503050406030204" pitchFamily="18" charset="0"/>
                                </a:rPr>
                                <m:t>𝑥</m:t>
                              </m:r>
                            </m:sub>
                          </m:sSub>
                          <m:r>
                            <a:rPr lang="en-IE" b="0" i="1" smtClean="0">
                              <a:latin typeface="Cambria Math" panose="02040503050406030204" pitchFamily="18" charset="0"/>
                              <a:ea typeface="Cambria Math" panose="02040503050406030204" pitchFamily="18" charset="0"/>
                            </a:rPr>
                            <m:t>𝑑</m:t>
                          </m:r>
                          <m:sSub>
                            <m:sSubPr>
                              <m:ctrlPr>
                                <a:rPr lang="en-IE" i="1">
                                  <a:latin typeface="Cambria Math" panose="02040503050406030204" pitchFamily="18" charset="0"/>
                                  <a:ea typeface="Cambria Math" panose="02040503050406030204" pitchFamily="18" charset="0"/>
                                </a:rPr>
                              </m:ctrlPr>
                            </m:sSubPr>
                            <m:e>
                              <m:r>
                                <a:rPr lang="en-IE" i="1">
                                  <a:latin typeface="Cambria Math" panose="02040503050406030204" pitchFamily="18" charset="0"/>
                                  <a:ea typeface="Cambria Math" panose="02040503050406030204" pitchFamily="18" charset="0"/>
                                </a:rPr>
                                <m:t>𝑝</m:t>
                              </m:r>
                            </m:e>
                            <m:sub>
                              <m:r>
                                <a:rPr lang="en-IE" i="1">
                                  <a:latin typeface="Cambria Math" panose="02040503050406030204" pitchFamily="18" charset="0"/>
                                  <a:ea typeface="Cambria Math" panose="02040503050406030204" pitchFamily="18" charset="0"/>
                                </a:rPr>
                                <m:t>𝑦</m:t>
                              </m:r>
                            </m:sub>
                          </m:sSub>
                          <m:r>
                            <a:rPr lang="en-IE" b="0" i="1" smtClean="0">
                              <a:latin typeface="Cambria Math" panose="02040503050406030204" pitchFamily="18" charset="0"/>
                              <a:ea typeface="Cambria Math" panose="02040503050406030204" pitchFamily="18" charset="0"/>
                            </a:rPr>
                            <m:t>𝑑</m:t>
                          </m:r>
                          <m:sSub>
                            <m:sSubPr>
                              <m:ctrlPr>
                                <a:rPr lang="en-IE" i="1">
                                  <a:latin typeface="Cambria Math" panose="02040503050406030204" pitchFamily="18" charset="0"/>
                                  <a:ea typeface="Cambria Math" panose="02040503050406030204" pitchFamily="18" charset="0"/>
                                </a:rPr>
                              </m:ctrlPr>
                            </m:sSubPr>
                            <m:e>
                              <m:r>
                                <a:rPr lang="en-IE" i="1">
                                  <a:latin typeface="Cambria Math" panose="02040503050406030204" pitchFamily="18" charset="0"/>
                                  <a:ea typeface="Cambria Math" panose="02040503050406030204" pitchFamily="18" charset="0"/>
                                </a:rPr>
                                <m:t>𝑝</m:t>
                              </m:r>
                            </m:e>
                            <m:sub>
                              <m:r>
                                <a:rPr lang="en-IE" i="1">
                                  <a:latin typeface="Cambria Math" panose="02040503050406030204" pitchFamily="18" charset="0"/>
                                  <a:ea typeface="Cambria Math" panose="02040503050406030204" pitchFamily="18" charset="0"/>
                                </a:rPr>
                                <m:t>𝑧</m:t>
                              </m:r>
                            </m:sub>
                          </m:sSub>
                          <m:r>
                            <a:rPr lang="en-IE" b="0" i="1" smtClean="0">
                              <a:latin typeface="Cambria Math" panose="02040503050406030204" pitchFamily="18" charset="0"/>
                              <a:ea typeface="Cambria Math" panose="02040503050406030204" pitchFamily="18" charset="0"/>
                            </a:rPr>
                            <m:t>=</m:t>
                          </m:r>
                          <m:nary>
                            <m:naryPr>
                              <m:limLoc m:val="undOvr"/>
                              <m:subHide m:val="on"/>
                              <m:supHide m:val="on"/>
                              <m:ctrlPr>
                                <a:rPr lang="en-IE" b="0" i="1" smtClean="0">
                                  <a:latin typeface="Cambria Math" panose="02040503050406030204" pitchFamily="18" charset="0"/>
                                  <a:ea typeface="Cambria Math" panose="02040503050406030204" pitchFamily="18" charset="0"/>
                                </a:rPr>
                              </m:ctrlPr>
                            </m:naryPr>
                            <m:sub/>
                            <m:sup/>
                            <m:e>
                              <m:r>
                                <a:rPr lang="en-IE" b="0" i="1" smtClean="0">
                                  <a:latin typeface="Cambria Math" panose="02040503050406030204" pitchFamily="18" charset="0"/>
                                  <a:ea typeface="Cambria Math" panose="02040503050406030204" pitchFamily="18" charset="0"/>
                                </a:rPr>
                                <m:t>𝜌</m:t>
                              </m:r>
                              <m:r>
                                <a:rPr lang="en-IE" b="0" i="1" smtClean="0">
                                  <a:latin typeface="Cambria Math" panose="02040503050406030204" pitchFamily="18" charset="0"/>
                                  <a:ea typeface="Cambria Math" panose="02040503050406030204" pitchFamily="18" charset="0"/>
                                </a:rPr>
                                <m:t>𝑑𝑉</m:t>
                              </m:r>
                            </m:e>
                          </m:nary>
                        </m:e>
                      </m:nary>
                    </m:oMath>
                  </m:oMathPara>
                </a14:m>
                <a:endParaRPr lang="en-IE" dirty="0"/>
              </a:p>
              <a:p>
                <a:r>
                  <a:rPr lang="en-IE" dirty="0"/>
                  <a:t>The phase-space density is directly related to the phase space volume</a:t>
                </a:r>
              </a:p>
              <a:p>
                <a:endParaRPr lang="en-IE" dirty="0"/>
              </a:p>
              <a:p>
                <a:r>
                  <a:rPr lang="en-IE" dirty="0"/>
                  <a:t>We know </a:t>
                </a:r>
                <a14:m>
                  <m:oMath xmlns:m="http://schemas.openxmlformats.org/officeDocument/2006/math">
                    <m:r>
                      <a:rPr lang="en-IE" b="0" i="1" smtClean="0">
                        <a:latin typeface="Cambria Math" panose="02040503050406030204" pitchFamily="18" charset="0"/>
                        <a:ea typeface="Cambria Math" panose="02040503050406030204" pitchFamily="18" charset="0"/>
                      </a:rPr>
                      <m:t>𝑥</m:t>
                    </m:r>
                    <m:r>
                      <a:rPr lang="en-IE" b="0" i="1" smtClean="0">
                        <a:latin typeface="Cambria Math" panose="02040503050406030204" pitchFamily="18" charset="0"/>
                        <a:ea typeface="Cambria Math" panose="02040503050406030204" pitchFamily="18" charset="0"/>
                      </a:rPr>
                      <m:t>, </m:t>
                    </m:r>
                    <m:r>
                      <a:rPr lang="en-IE" b="0" i="1" smtClean="0">
                        <a:latin typeface="Cambria Math" panose="02040503050406030204" pitchFamily="18" charset="0"/>
                        <a:ea typeface="Cambria Math" panose="02040503050406030204" pitchFamily="18" charset="0"/>
                      </a:rPr>
                      <m:t>𝑦</m:t>
                    </m:r>
                    <m:r>
                      <a:rPr lang="en-IE" b="0" i="1" smtClean="0">
                        <a:latin typeface="Cambria Math" panose="02040503050406030204" pitchFamily="18" charset="0"/>
                        <a:ea typeface="Cambria Math" panose="02040503050406030204" pitchFamily="18" charset="0"/>
                      </a:rPr>
                      <m:t>, </m:t>
                    </m:r>
                    <m:r>
                      <a:rPr lang="en-IE" b="0" i="1" smtClean="0">
                        <a:latin typeface="Cambria Math" panose="02040503050406030204" pitchFamily="18" charset="0"/>
                        <a:ea typeface="Cambria Math" panose="02040503050406030204" pitchFamily="18" charset="0"/>
                      </a:rPr>
                      <m:t>𝑧</m:t>
                    </m:r>
                    <m:r>
                      <a:rPr lang="en-IE" b="0" i="1" smtClean="0">
                        <a:latin typeface="Cambria Math" panose="02040503050406030204" pitchFamily="18" charset="0"/>
                        <a:ea typeface="Cambria Math" panose="02040503050406030204" pitchFamily="18" charset="0"/>
                      </a:rPr>
                      <m:t>, </m:t>
                    </m:r>
                    <m:sSub>
                      <m:sSubPr>
                        <m:ctrlPr>
                          <a:rPr lang="en-IE" b="0" i="1" smtClean="0">
                            <a:latin typeface="Cambria Math" panose="02040503050406030204" pitchFamily="18" charset="0"/>
                            <a:ea typeface="Cambria Math" panose="02040503050406030204" pitchFamily="18" charset="0"/>
                          </a:rPr>
                        </m:ctrlPr>
                      </m:sSubPr>
                      <m:e>
                        <m:r>
                          <a:rPr lang="en-IE" b="0" i="1" smtClean="0">
                            <a:latin typeface="Cambria Math" panose="02040503050406030204" pitchFamily="18" charset="0"/>
                            <a:ea typeface="Cambria Math" panose="02040503050406030204" pitchFamily="18" charset="0"/>
                          </a:rPr>
                          <m:t>𝑝</m:t>
                        </m:r>
                      </m:e>
                      <m:sub>
                        <m:r>
                          <a:rPr lang="en-IE" b="0" i="1" smtClean="0">
                            <a:latin typeface="Cambria Math" panose="02040503050406030204" pitchFamily="18" charset="0"/>
                            <a:ea typeface="Cambria Math" panose="02040503050406030204" pitchFamily="18" charset="0"/>
                          </a:rPr>
                          <m:t>𝑥</m:t>
                        </m:r>
                      </m:sub>
                    </m:sSub>
                    <m:r>
                      <a:rPr lang="en-IE" b="0" i="1" smtClean="0">
                        <a:latin typeface="Cambria Math" panose="02040503050406030204" pitchFamily="18" charset="0"/>
                        <a:ea typeface="Cambria Math" panose="02040503050406030204" pitchFamily="18" charset="0"/>
                      </a:rPr>
                      <m:t>, </m:t>
                    </m:r>
                    <m:sSub>
                      <m:sSubPr>
                        <m:ctrlPr>
                          <a:rPr lang="en-IE" i="1">
                            <a:latin typeface="Cambria Math" panose="02040503050406030204" pitchFamily="18" charset="0"/>
                            <a:ea typeface="Cambria Math" panose="02040503050406030204" pitchFamily="18" charset="0"/>
                          </a:rPr>
                        </m:ctrlPr>
                      </m:sSubPr>
                      <m:e>
                        <m:r>
                          <a:rPr lang="en-IE" i="1">
                            <a:latin typeface="Cambria Math" panose="02040503050406030204" pitchFamily="18" charset="0"/>
                            <a:ea typeface="Cambria Math" panose="02040503050406030204" pitchFamily="18" charset="0"/>
                          </a:rPr>
                          <m:t>𝑝</m:t>
                        </m:r>
                      </m:e>
                      <m:sub>
                        <m:r>
                          <a:rPr lang="en-IE" b="0" i="1" smtClean="0">
                            <a:latin typeface="Cambria Math" panose="02040503050406030204" pitchFamily="18" charset="0"/>
                            <a:ea typeface="Cambria Math" panose="02040503050406030204" pitchFamily="18" charset="0"/>
                          </a:rPr>
                          <m:t>𝑦</m:t>
                        </m:r>
                      </m:sub>
                    </m:sSub>
                    <m:r>
                      <a:rPr lang="en-IE" b="0" i="1" smtClean="0">
                        <a:latin typeface="Cambria Math" panose="02040503050406030204" pitchFamily="18" charset="0"/>
                        <a:ea typeface="Cambria Math" panose="02040503050406030204" pitchFamily="18" charset="0"/>
                      </a:rPr>
                      <m:t>,</m:t>
                    </m:r>
                    <m:sSub>
                      <m:sSubPr>
                        <m:ctrlPr>
                          <a:rPr lang="en-IE" i="1">
                            <a:latin typeface="Cambria Math" panose="02040503050406030204" pitchFamily="18" charset="0"/>
                            <a:ea typeface="Cambria Math" panose="02040503050406030204" pitchFamily="18" charset="0"/>
                          </a:rPr>
                        </m:ctrlPr>
                      </m:sSubPr>
                      <m:e>
                        <m:r>
                          <a:rPr lang="en-IE" i="1">
                            <a:latin typeface="Cambria Math" panose="02040503050406030204" pitchFamily="18" charset="0"/>
                            <a:ea typeface="Cambria Math" panose="02040503050406030204" pitchFamily="18" charset="0"/>
                          </a:rPr>
                          <m:t>𝑝</m:t>
                        </m:r>
                      </m:e>
                      <m:sub>
                        <m:r>
                          <a:rPr lang="en-IE" b="0" i="1" smtClean="0">
                            <a:latin typeface="Cambria Math" panose="02040503050406030204" pitchFamily="18" charset="0"/>
                            <a:ea typeface="Cambria Math" panose="02040503050406030204" pitchFamily="18" charset="0"/>
                          </a:rPr>
                          <m:t>𝑧</m:t>
                        </m:r>
                      </m:sub>
                    </m:sSub>
                  </m:oMath>
                </a14:m>
                <a:r>
                  <a:rPr lang="en-IE" dirty="0"/>
                  <a:t> at the longitudinal z-planes. The particles in the beam will have different arrival times.</a:t>
                </a:r>
              </a:p>
              <a:p>
                <a:r>
                  <a:rPr lang="en-IE" dirty="0"/>
                  <a:t>The plan will be to create a spread in z-space such that all particles are measured at the same time and thus we retain the constant volume of the beam</a:t>
                </a:r>
              </a:p>
              <a:p>
                <a:endParaRPr lang="en-IE" dirty="0"/>
              </a:p>
            </p:txBody>
          </p:sp>
        </mc:Choice>
        <mc:Fallback>
          <p:sp>
            <p:nvSpPr>
              <p:cNvPr id="3" name="Content Placeholder 2">
                <a:extLst>
                  <a:ext uri="{FF2B5EF4-FFF2-40B4-BE49-F238E27FC236}">
                    <a16:creationId xmlns:a16="http://schemas.microsoft.com/office/drawing/2014/main" id="{BDF7F57D-2A95-4E44-9354-EDBCAB4551D0}"/>
                  </a:ext>
                </a:extLst>
              </p:cNvPr>
              <p:cNvSpPr>
                <a:spLocks noGrp="1" noRot="1" noChangeAspect="1" noMove="1" noResize="1" noEditPoints="1" noAdjustHandles="1" noChangeArrowheads="1" noChangeShapeType="1" noTextEdit="1"/>
              </p:cNvSpPr>
              <p:nvPr>
                <p:ph idx="1"/>
              </p:nvPr>
            </p:nvSpPr>
            <p:spPr>
              <a:xfrm>
                <a:off x="2076994" y="1264555"/>
                <a:ext cx="9427618" cy="5235880"/>
              </a:xfrm>
              <a:blipFill>
                <a:blip r:embed="rId2"/>
                <a:stretch>
                  <a:fillRect l="-453" t="-1164"/>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D0C67D4A-0EE7-45D6-B6E8-66354818BDB5}"/>
              </a:ext>
            </a:extLst>
          </p:cNvPr>
          <p:cNvSpPr>
            <a:spLocks noGrp="1"/>
          </p:cNvSpPr>
          <p:nvPr>
            <p:ph type="sldNum" sz="quarter" idx="12"/>
          </p:nvPr>
        </p:nvSpPr>
        <p:spPr/>
        <p:txBody>
          <a:bodyPr/>
          <a:lstStyle/>
          <a:p>
            <a:fld id="{D57F1E4F-1CFF-5643-939E-217C01CDF565}" type="slidenum">
              <a:rPr lang="en-US" smtClean="0"/>
              <a:pPr/>
              <a:t>60</a:t>
            </a:fld>
            <a:endParaRPr lang="en-US" dirty="0"/>
          </a:p>
        </p:txBody>
      </p:sp>
    </p:spTree>
    <p:extLst>
      <p:ext uri="{BB962C8B-B14F-4D97-AF65-F5344CB8AC3E}">
        <p14:creationId xmlns:p14="http://schemas.microsoft.com/office/powerpoint/2010/main" val="27668439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3B448-0687-47EC-A256-8B8F5479D9E3}"/>
              </a:ext>
            </a:extLst>
          </p:cNvPr>
          <p:cNvSpPr>
            <a:spLocks noGrp="1"/>
          </p:cNvSpPr>
          <p:nvPr>
            <p:ph type="title"/>
          </p:nvPr>
        </p:nvSpPr>
        <p:spPr/>
        <p:txBody>
          <a:bodyPr/>
          <a:lstStyle/>
          <a:p>
            <a:r>
              <a:rPr lang="en-IE" dirty="0"/>
              <a:t>Introducing a Time Coordinate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83D2CB61-234C-4D16-A88E-45A4182A8503}"/>
                  </a:ext>
                </a:extLst>
              </p:cNvPr>
              <p:cNvSpPr>
                <a:spLocks noGrp="1"/>
              </p:cNvSpPr>
              <p:nvPr>
                <p:ph idx="1"/>
              </p:nvPr>
            </p:nvSpPr>
            <p:spPr>
              <a:xfrm>
                <a:off x="2589212" y="1628384"/>
                <a:ext cx="8915400" cy="4282838"/>
              </a:xfrm>
            </p:spPr>
            <p:txBody>
              <a:bodyPr>
                <a:normAutofit fontScale="92500" lnSpcReduction="10000"/>
              </a:bodyPr>
              <a:lstStyle/>
              <a:p>
                <a:r>
                  <a:rPr lang="en-IE" dirty="0"/>
                  <a:t>Choose start time to be at TOF1 plane and end time to be at the TOF2 plane</a:t>
                </a:r>
              </a:p>
              <a:p>
                <a:r>
                  <a:rPr lang="en-IE" dirty="0"/>
                  <a:t>Calculate time between 2 stations for each particle based on the distance between those 2 stations and the measured </a:t>
                </a:r>
                <a:r>
                  <a:rPr lang="en-IE" dirty="0" err="1"/>
                  <a:t>pz</a:t>
                </a:r>
                <a:r>
                  <a:rPr lang="en-IE" dirty="0"/>
                  <a:t> and Energy of each particle at each station, c is speed of light:</a:t>
                </a:r>
              </a:p>
              <a:p>
                <a:pPr marL="0" indent="0">
                  <a:buNone/>
                </a:pPr>
                <a14:m>
                  <m:oMathPara xmlns:m="http://schemas.openxmlformats.org/officeDocument/2006/math">
                    <m:oMathParaPr>
                      <m:jc m:val="centerGroup"/>
                    </m:oMathParaPr>
                    <m:oMath xmlns:m="http://schemas.openxmlformats.org/officeDocument/2006/math">
                      <m:r>
                        <m:rPr>
                          <m:nor/>
                        </m:rPr>
                        <a:rPr lang="en-IE" dirty="0"/>
                        <m:t>∆</m:t>
                      </m:r>
                      <m:r>
                        <a:rPr lang="en-IE" i="1" dirty="0"/>
                        <m:t> </m:t>
                      </m:r>
                      <m:sSub>
                        <m:sSubPr>
                          <m:ctrlPr>
                            <a:rPr lang="en-IE" i="1" smtClean="0">
                              <a:latin typeface="Cambria Math" panose="02040503050406030204" pitchFamily="18" charset="0"/>
                            </a:rPr>
                          </m:ctrlPr>
                        </m:sSubPr>
                        <m:e>
                          <m:r>
                            <a:rPr lang="en-IE" b="0" i="1" smtClean="0">
                              <a:latin typeface="Cambria Math" panose="02040503050406030204" pitchFamily="18" charset="0"/>
                            </a:rPr>
                            <m:t>𝑡</m:t>
                          </m:r>
                        </m:e>
                        <m:sub>
                          <m:r>
                            <a:rPr lang="en-IE" b="0" i="1" smtClean="0">
                              <a:latin typeface="Cambria Math" panose="02040503050406030204" pitchFamily="18" charset="0"/>
                            </a:rPr>
                            <m:t>𝑠𝑡𝑎𝑡𝑖𝑜𝑛𝑠</m:t>
                          </m:r>
                        </m:sub>
                      </m:sSub>
                      <m:r>
                        <a:rPr lang="en-IE" b="0" i="1" smtClean="0">
                          <a:latin typeface="Cambria Math" panose="02040503050406030204" pitchFamily="18" charset="0"/>
                        </a:rPr>
                        <m:t>=</m:t>
                      </m:r>
                      <m:f>
                        <m:fPr>
                          <m:ctrlPr>
                            <a:rPr lang="en-IE" b="0" i="1" smtClean="0">
                              <a:latin typeface="Cambria Math" panose="02040503050406030204" pitchFamily="18" charset="0"/>
                            </a:rPr>
                          </m:ctrlPr>
                        </m:fPr>
                        <m:num>
                          <m:sSub>
                            <m:sSubPr>
                              <m:ctrlPr>
                                <a:rPr lang="en-IE" i="1">
                                  <a:latin typeface="Cambria Math" panose="02040503050406030204" pitchFamily="18" charset="0"/>
                                </a:rPr>
                              </m:ctrlPr>
                            </m:sSubPr>
                            <m:e>
                              <m:r>
                                <m:rPr>
                                  <m:nor/>
                                </m:rPr>
                                <a:rPr lang="en-IE" dirty="0"/>
                                <m:t>∆</m:t>
                              </m:r>
                              <m:r>
                                <a:rPr lang="en-IE" i="1">
                                  <a:latin typeface="Cambria Math" panose="02040503050406030204" pitchFamily="18" charset="0"/>
                                </a:rPr>
                                <m:t>𝑧</m:t>
                              </m:r>
                            </m:e>
                            <m:sub>
                              <m:r>
                                <a:rPr lang="en-IE" i="1">
                                  <a:latin typeface="Cambria Math" panose="02040503050406030204" pitchFamily="18" charset="0"/>
                                </a:rPr>
                                <m:t>𝑠𝑡𝑎𝑡𝑖𝑜𝑛𝑠</m:t>
                              </m:r>
                            </m:sub>
                          </m:sSub>
                          <m:r>
                            <a:rPr lang="en-IE" i="1">
                              <a:latin typeface="Cambria Math" panose="02040503050406030204" pitchFamily="18" charset="0"/>
                            </a:rPr>
                            <m:t>𝐸</m:t>
                          </m:r>
                        </m:num>
                        <m:den>
                          <m:r>
                            <a:rPr lang="en-IE" i="1">
                              <a:latin typeface="Cambria Math" panose="02040503050406030204" pitchFamily="18" charset="0"/>
                            </a:rPr>
                            <m:t>𝑐</m:t>
                          </m:r>
                          <m:sSub>
                            <m:sSubPr>
                              <m:ctrlPr>
                                <a:rPr lang="en-IE" i="1">
                                  <a:latin typeface="Cambria Math" panose="02040503050406030204" pitchFamily="18" charset="0"/>
                                </a:rPr>
                              </m:ctrlPr>
                            </m:sSubPr>
                            <m:e>
                              <m:r>
                                <a:rPr lang="en-IE" i="1">
                                  <a:latin typeface="Cambria Math" panose="02040503050406030204" pitchFamily="18" charset="0"/>
                                  <a:ea typeface="Cambria Math" panose="02040503050406030204" pitchFamily="18" charset="0"/>
                                </a:rPr>
                                <m:t>×</m:t>
                              </m:r>
                              <m:r>
                                <a:rPr lang="en-IE" i="1">
                                  <a:latin typeface="Cambria Math" panose="02040503050406030204" pitchFamily="18" charset="0"/>
                                </a:rPr>
                                <m:t>𝑝</m:t>
                              </m:r>
                            </m:e>
                            <m:sub>
                              <m:r>
                                <a:rPr lang="en-IE" i="1">
                                  <a:latin typeface="Cambria Math" panose="02040503050406030204" pitchFamily="18" charset="0"/>
                                </a:rPr>
                                <m:t>𝑧</m:t>
                              </m:r>
                            </m:sub>
                          </m:sSub>
                        </m:den>
                      </m:f>
                    </m:oMath>
                  </m:oMathPara>
                </a14:m>
                <a:endParaRPr lang="en-IE" dirty="0"/>
              </a:p>
              <a:p>
                <a:r>
                  <a:rPr lang="en-IE" dirty="0"/>
                  <a:t>Upstream time at each station based on adding the time between each station/TOF1 to the TOF1 start time (i.e. 0 sec)</a:t>
                </a:r>
              </a:p>
              <a:p>
                <a:r>
                  <a:rPr lang="en-IE" dirty="0"/>
                  <a:t>Downstream time at each station based on subtracting the time between stations/TOF2 from the TOF2 time</a:t>
                </a:r>
              </a:p>
              <a:p>
                <a:r>
                  <a:rPr lang="en-IE" dirty="0"/>
                  <a:t>It means Downstream tracks have the additional TOF2 cut</a:t>
                </a:r>
              </a:p>
              <a:p>
                <a:r>
                  <a:rPr lang="en-IE" dirty="0"/>
                  <a:t>Each particle at each station now has a time coordinate, the time it takes from travelling from TOF1</a:t>
                </a:r>
              </a:p>
              <a:p>
                <a:r>
                  <a:rPr lang="en-IE" dirty="0"/>
                  <a:t>Particle follows helical path, so some error likely</a:t>
                </a:r>
              </a:p>
            </p:txBody>
          </p:sp>
        </mc:Choice>
        <mc:Fallback>
          <p:sp>
            <p:nvSpPr>
              <p:cNvPr id="3" name="Content Placeholder 2">
                <a:extLst>
                  <a:ext uri="{FF2B5EF4-FFF2-40B4-BE49-F238E27FC236}">
                    <a16:creationId xmlns:a16="http://schemas.microsoft.com/office/drawing/2014/main" id="{83D2CB61-234C-4D16-A88E-45A4182A8503}"/>
                  </a:ext>
                </a:extLst>
              </p:cNvPr>
              <p:cNvSpPr>
                <a:spLocks noGrp="1" noRot="1" noChangeAspect="1" noMove="1" noResize="1" noEditPoints="1" noAdjustHandles="1" noChangeArrowheads="1" noChangeShapeType="1" noTextEdit="1"/>
              </p:cNvSpPr>
              <p:nvPr>
                <p:ph idx="1"/>
              </p:nvPr>
            </p:nvSpPr>
            <p:spPr>
              <a:xfrm>
                <a:off x="2589212" y="1628384"/>
                <a:ext cx="8915400" cy="4282838"/>
              </a:xfrm>
              <a:blipFill>
                <a:blip r:embed="rId2"/>
                <a:stretch>
                  <a:fillRect l="-342" t="-996"/>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8EE48C4A-A6CD-4ED9-AE97-FC6C0214437E}"/>
              </a:ext>
            </a:extLst>
          </p:cNvPr>
          <p:cNvSpPr>
            <a:spLocks noGrp="1"/>
          </p:cNvSpPr>
          <p:nvPr>
            <p:ph type="sldNum" sz="quarter" idx="12"/>
          </p:nvPr>
        </p:nvSpPr>
        <p:spPr/>
        <p:txBody>
          <a:bodyPr/>
          <a:lstStyle/>
          <a:p>
            <a:fld id="{D57F1E4F-1CFF-5643-939E-217C01CDF565}" type="slidenum">
              <a:rPr lang="en-US" smtClean="0"/>
              <a:pPr/>
              <a:t>61</a:t>
            </a:fld>
            <a:endParaRPr lang="en-US" dirty="0"/>
          </a:p>
        </p:txBody>
      </p:sp>
    </p:spTree>
    <p:extLst>
      <p:ext uri="{BB962C8B-B14F-4D97-AF65-F5344CB8AC3E}">
        <p14:creationId xmlns:p14="http://schemas.microsoft.com/office/powerpoint/2010/main" val="310975935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99568-D18C-4FA4-B7D4-A1A92BA847F0}"/>
              </a:ext>
            </a:extLst>
          </p:cNvPr>
          <p:cNvSpPr>
            <a:spLocks noGrp="1"/>
          </p:cNvSpPr>
          <p:nvPr>
            <p:ph type="title"/>
          </p:nvPr>
        </p:nvSpPr>
        <p:spPr/>
        <p:txBody>
          <a:bodyPr/>
          <a:lstStyle/>
          <a:p>
            <a:r>
              <a:rPr lang="en-IE" dirty="0"/>
              <a:t>Calculating Longitudinal Coordinate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D2F2AD6-D024-4F4D-A975-2AE0B5A3E883}"/>
                  </a:ext>
                </a:extLst>
              </p:cNvPr>
              <p:cNvSpPr>
                <a:spLocks noGrp="1"/>
              </p:cNvSpPr>
              <p:nvPr>
                <p:ph idx="1"/>
              </p:nvPr>
            </p:nvSpPr>
            <p:spPr>
              <a:xfrm>
                <a:off x="2589212" y="1578279"/>
                <a:ext cx="8915400" cy="4835584"/>
              </a:xfrm>
            </p:spPr>
            <p:txBody>
              <a:bodyPr>
                <a:normAutofit fontScale="92500" lnSpcReduction="20000"/>
              </a:bodyPr>
              <a:lstStyle/>
              <a:p>
                <a:r>
                  <a:rPr lang="en-IE" dirty="0"/>
                  <a:t>The mean arrival time is found at each station. The delta between the mean arrival time and the actual arrival time is used to calculate a z-coordinate for that particle.</a:t>
                </a:r>
              </a:p>
              <a:p>
                <a:r>
                  <a:rPr lang="en-IE" dirty="0"/>
                  <a:t>The z-coordinate is based on a ∆z, the z distance the particle would travel in the time delta between mean arrival time and the actual arrival time</a:t>
                </a:r>
              </a:p>
              <a:p>
                <a:endParaRPr lang="en-IE" dirty="0"/>
              </a:p>
              <a:p>
                <a:r>
                  <a:rPr lang="en-IE" dirty="0"/>
                  <a:t>Calculating  ∆z in terms of the time coordinate:</a:t>
                </a:r>
              </a:p>
              <a:p>
                <a14:m>
                  <m:oMath xmlns:m="http://schemas.openxmlformats.org/officeDocument/2006/math">
                    <m:r>
                      <a:rPr lang="en-IE" b="0" i="1" smtClean="0">
                        <a:latin typeface="Cambria Math" panose="02040503050406030204" pitchFamily="18" charset="0"/>
                      </a:rPr>
                      <m:t>𝑣</m:t>
                    </m:r>
                    <m:r>
                      <a:rPr lang="en-IE" b="0" i="1" smtClean="0">
                        <a:latin typeface="Cambria Math" panose="02040503050406030204" pitchFamily="18" charset="0"/>
                      </a:rPr>
                      <m:t>=</m:t>
                    </m:r>
                    <m:r>
                      <a:rPr lang="en-IE" b="0" i="1" smtClean="0">
                        <a:latin typeface="Cambria Math" panose="02040503050406030204" pitchFamily="18" charset="0"/>
                        <a:ea typeface="Cambria Math" panose="02040503050406030204" pitchFamily="18" charset="0"/>
                      </a:rPr>
                      <m:t>𝛽</m:t>
                    </m:r>
                    <m:r>
                      <a:rPr lang="en-IE" b="0" i="1" smtClean="0">
                        <a:latin typeface="Cambria Math" panose="02040503050406030204" pitchFamily="18" charset="0"/>
                        <a:ea typeface="Cambria Math" panose="02040503050406030204" pitchFamily="18" charset="0"/>
                      </a:rPr>
                      <m:t>𝑐</m:t>
                    </m:r>
                    <m:r>
                      <a:rPr lang="en-IE" b="0" i="1" smtClean="0">
                        <a:latin typeface="Cambria Math" panose="02040503050406030204" pitchFamily="18" charset="0"/>
                        <a:ea typeface="Cambria Math" panose="02040503050406030204" pitchFamily="18" charset="0"/>
                      </a:rPr>
                      <m:t>= </m:t>
                    </m:r>
                    <m:f>
                      <m:fPr>
                        <m:ctrlPr>
                          <a:rPr lang="en-IE" b="0" i="1" smtClean="0">
                            <a:latin typeface="Cambria Math" panose="02040503050406030204" pitchFamily="18" charset="0"/>
                            <a:ea typeface="Cambria Math" panose="02040503050406030204" pitchFamily="18" charset="0"/>
                          </a:rPr>
                        </m:ctrlPr>
                      </m:fPr>
                      <m:num>
                        <m:r>
                          <m:rPr>
                            <m:nor/>
                          </m:rPr>
                          <a:rPr lang="en-IE" dirty="0"/>
                          <m:t>∆</m:t>
                        </m:r>
                        <m:r>
                          <a:rPr lang="en-IE" b="0" i="1" dirty="0" smtClean="0">
                            <a:latin typeface="Cambria Math" panose="02040503050406030204" pitchFamily="18" charset="0"/>
                          </a:rPr>
                          <m:t>𝑧</m:t>
                        </m:r>
                      </m:num>
                      <m:den>
                        <m:r>
                          <m:rPr>
                            <m:nor/>
                          </m:rPr>
                          <a:rPr lang="en-IE" dirty="0"/>
                          <m:t>∆</m:t>
                        </m:r>
                        <m:r>
                          <a:rPr lang="en-IE" b="0" i="1" dirty="0" smtClean="0">
                            <a:latin typeface="Cambria Math" panose="02040503050406030204" pitchFamily="18" charset="0"/>
                          </a:rPr>
                          <m:t>𝑡</m:t>
                        </m:r>
                      </m:den>
                    </m:f>
                    <m:r>
                      <a:rPr lang="en-IE" b="0" i="1" smtClean="0">
                        <a:latin typeface="Cambria Math" panose="02040503050406030204" pitchFamily="18" charset="0"/>
                        <a:ea typeface="Cambria Math" panose="02040503050406030204" pitchFamily="18" charset="0"/>
                      </a:rPr>
                      <m:t>=</m:t>
                    </m:r>
                    <m:r>
                      <a:rPr lang="en-IE" b="0" i="1" smtClean="0">
                        <a:latin typeface="Cambria Math" panose="02040503050406030204" pitchFamily="18" charset="0"/>
                        <a:ea typeface="Cambria Math" panose="02040503050406030204" pitchFamily="18" charset="0"/>
                      </a:rPr>
                      <m:t>𝑐</m:t>
                    </m:r>
                    <m:rad>
                      <m:radPr>
                        <m:degHide m:val="on"/>
                        <m:ctrlPr>
                          <a:rPr lang="en-IE" b="0" i="1" smtClean="0">
                            <a:latin typeface="Cambria Math" panose="02040503050406030204" pitchFamily="18" charset="0"/>
                            <a:ea typeface="Cambria Math" panose="02040503050406030204" pitchFamily="18" charset="0"/>
                          </a:rPr>
                        </m:ctrlPr>
                      </m:radPr>
                      <m:deg/>
                      <m:e>
                        <m:r>
                          <a:rPr lang="en-IE" b="0" i="1" smtClean="0">
                            <a:latin typeface="Cambria Math" panose="02040503050406030204" pitchFamily="18" charset="0"/>
                            <a:ea typeface="Cambria Math" panose="02040503050406030204" pitchFamily="18" charset="0"/>
                          </a:rPr>
                          <m:t>1−</m:t>
                        </m:r>
                        <m:f>
                          <m:fPr>
                            <m:ctrlPr>
                              <a:rPr lang="en-IE" b="0" i="1" smtClean="0">
                                <a:latin typeface="Cambria Math" panose="02040503050406030204" pitchFamily="18" charset="0"/>
                                <a:ea typeface="Cambria Math" panose="02040503050406030204" pitchFamily="18" charset="0"/>
                              </a:rPr>
                            </m:ctrlPr>
                          </m:fPr>
                          <m:num>
                            <m:r>
                              <a:rPr lang="en-IE" b="0" i="1" smtClean="0">
                                <a:latin typeface="Cambria Math" panose="02040503050406030204" pitchFamily="18" charset="0"/>
                                <a:ea typeface="Cambria Math" panose="02040503050406030204" pitchFamily="18" charset="0"/>
                              </a:rPr>
                              <m:t>1</m:t>
                            </m:r>
                          </m:num>
                          <m:den>
                            <m:sSup>
                              <m:sSupPr>
                                <m:ctrlPr>
                                  <a:rPr lang="en-IE" b="0" i="1" smtClean="0">
                                    <a:latin typeface="Cambria Math" panose="02040503050406030204" pitchFamily="18" charset="0"/>
                                    <a:ea typeface="Cambria Math" panose="02040503050406030204" pitchFamily="18" charset="0"/>
                                  </a:rPr>
                                </m:ctrlPr>
                              </m:sSupPr>
                              <m:e>
                                <m:r>
                                  <a:rPr lang="en-IE" b="0" i="1" smtClean="0">
                                    <a:latin typeface="Cambria Math" panose="02040503050406030204" pitchFamily="18" charset="0"/>
                                    <a:ea typeface="Cambria Math" panose="02040503050406030204" pitchFamily="18" charset="0"/>
                                  </a:rPr>
                                  <m:t>𝛾</m:t>
                                </m:r>
                              </m:e>
                              <m:sup>
                                <m:r>
                                  <a:rPr lang="en-IE" b="0" i="1" smtClean="0">
                                    <a:latin typeface="Cambria Math" panose="02040503050406030204" pitchFamily="18" charset="0"/>
                                    <a:ea typeface="Cambria Math" panose="02040503050406030204" pitchFamily="18" charset="0"/>
                                  </a:rPr>
                                  <m:t>2</m:t>
                                </m:r>
                              </m:sup>
                            </m:sSup>
                          </m:den>
                        </m:f>
                      </m:e>
                    </m:rad>
                  </m:oMath>
                </a14:m>
                <a:endParaRPr lang="en-IE" dirty="0"/>
              </a:p>
              <a:p>
                <a14:m>
                  <m:oMath xmlns:m="http://schemas.openxmlformats.org/officeDocument/2006/math">
                    <m:r>
                      <m:rPr>
                        <m:nor/>
                      </m:rPr>
                      <a:rPr lang="en-IE" dirty="0"/>
                      <m:t>∆</m:t>
                    </m:r>
                    <m:r>
                      <a:rPr lang="en-IE" b="0" i="1" smtClean="0">
                        <a:latin typeface="Cambria Math" panose="02040503050406030204" pitchFamily="18" charset="0"/>
                      </a:rPr>
                      <m:t>𝑧</m:t>
                    </m:r>
                    <m:r>
                      <a:rPr lang="en-IE" b="0" i="1" smtClean="0">
                        <a:latin typeface="Cambria Math" panose="02040503050406030204" pitchFamily="18" charset="0"/>
                      </a:rPr>
                      <m:t>=</m:t>
                    </m:r>
                    <m:r>
                      <m:rPr>
                        <m:nor/>
                      </m:rPr>
                      <a:rPr lang="en-IE" b="0" i="0" smtClean="0">
                        <a:latin typeface="Cambria Math" panose="02040503050406030204" pitchFamily="18" charset="0"/>
                      </a:rPr>
                      <m:t>c</m:t>
                    </m:r>
                    <m:r>
                      <m:rPr>
                        <m:nor/>
                      </m:rPr>
                      <a:rPr lang="en-IE" dirty="0"/>
                      <m:t>∆</m:t>
                    </m:r>
                    <m:r>
                      <m:rPr>
                        <m:nor/>
                      </m:rPr>
                      <a:rPr lang="en-IE" b="0" i="0" smtClean="0">
                        <a:latin typeface="Cambria Math" panose="02040503050406030204" pitchFamily="18" charset="0"/>
                      </a:rPr>
                      <m:t>t</m:t>
                    </m:r>
                    <m:rad>
                      <m:radPr>
                        <m:degHide m:val="on"/>
                        <m:ctrlPr>
                          <a:rPr lang="en-IE" b="0" i="1" smtClean="0">
                            <a:latin typeface="Cambria Math" panose="02040503050406030204" pitchFamily="18" charset="0"/>
                          </a:rPr>
                        </m:ctrlPr>
                      </m:radPr>
                      <m:deg/>
                      <m:e>
                        <m:r>
                          <a:rPr lang="en-IE" b="0" i="1" smtClean="0">
                            <a:latin typeface="Cambria Math" panose="02040503050406030204" pitchFamily="18" charset="0"/>
                          </a:rPr>
                          <m:t>1−</m:t>
                        </m:r>
                        <m:f>
                          <m:fPr>
                            <m:ctrlPr>
                              <a:rPr lang="en-IE" b="0" i="1" smtClean="0">
                                <a:latin typeface="Cambria Math" panose="02040503050406030204" pitchFamily="18" charset="0"/>
                              </a:rPr>
                            </m:ctrlPr>
                          </m:fPr>
                          <m:num>
                            <m:r>
                              <a:rPr lang="en-IE" b="0" i="1" smtClean="0">
                                <a:latin typeface="Cambria Math" panose="02040503050406030204" pitchFamily="18" charset="0"/>
                              </a:rPr>
                              <m:t>1</m:t>
                            </m:r>
                          </m:num>
                          <m:den>
                            <m:sSup>
                              <m:sSupPr>
                                <m:ctrlPr>
                                  <a:rPr lang="en-IE" b="0" i="1" smtClean="0">
                                    <a:latin typeface="Cambria Math" panose="02040503050406030204" pitchFamily="18" charset="0"/>
                                  </a:rPr>
                                </m:ctrlPr>
                              </m:sSupPr>
                              <m:e>
                                <m:r>
                                  <a:rPr lang="en-IE" b="0" i="1" smtClean="0">
                                    <a:latin typeface="Cambria Math" panose="02040503050406030204" pitchFamily="18" charset="0"/>
                                    <a:ea typeface="Cambria Math" panose="02040503050406030204" pitchFamily="18" charset="0"/>
                                  </a:rPr>
                                  <m:t>𝛾</m:t>
                                </m:r>
                              </m:e>
                              <m:sup>
                                <m:r>
                                  <a:rPr lang="en-IE" b="0" i="1" smtClean="0">
                                    <a:latin typeface="Cambria Math" panose="02040503050406030204" pitchFamily="18" charset="0"/>
                                  </a:rPr>
                                  <m:t>2</m:t>
                                </m:r>
                              </m:sup>
                            </m:sSup>
                          </m:den>
                        </m:f>
                      </m:e>
                    </m:rad>
                    <m:r>
                      <a:rPr lang="en-IE" b="0" i="1" smtClean="0">
                        <a:latin typeface="Cambria Math" panose="02040503050406030204" pitchFamily="18" charset="0"/>
                      </a:rPr>
                      <m:t>=</m:t>
                    </m:r>
                    <m:r>
                      <a:rPr lang="en-IE" b="0" i="1" smtClean="0">
                        <a:latin typeface="Cambria Math" panose="02040503050406030204" pitchFamily="18" charset="0"/>
                      </a:rPr>
                      <m:t>𝑐</m:t>
                    </m:r>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r>
                          <a:rPr lang="en-IE" b="0" i="1" smtClean="0">
                            <a:latin typeface="Cambria Math" panose="02040503050406030204" pitchFamily="18" charset="0"/>
                          </a:rPr>
                          <m:t>𝑡</m:t>
                        </m:r>
                      </m:e>
                      <m:sub>
                        <m:r>
                          <a:rPr lang="en-IE" b="0" i="1" smtClean="0">
                            <a:latin typeface="Cambria Math" panose="02040503050406030204" pitchFamily="18" charset="0"/>
                          </a:rPr>
                          <m:t>𝑚𝑒𝑎𝑠𝑢𝑟𝑒𝑑</m:t>
                        </m:r>
                      </m:sub>
                    </m:sSub>
                    <m:r>
                      <a:rPr lang="en-IE" b="0" i="1" smtClean="0">
                        <a:latin typeface="Cambria Math" panose="02040503050406030204" pitchFamily="18" charset="0"/>
                      </a:rPr>
                      <m:t>)</m:t>
                    </m:r>
                    <m:rad>
                      <m:radPr>
                        <m:degHide m:val="on"/>
                        <m:ctrlPr>
                          <a:rPr lang="en-IE" i="1">
                            <a:latin typeface="Cambria Math" panose="02040503050406030204" pitchFamily="18" charset="0"/>
                          </a:rPr>
                        </m:ctrlPr>
                      </m:radPr>
                      <m:deg/>
                      <m:e>
                        <m:r>
                          <a:rPr lang="en-IE" i="1">
                            <a:latin typeface="Cambria Math" panose="02040503050406030204" pitchFamily="18" charset="0"/>
                          </a:rPr>
                          <m:t>1−</m:t>
                        </m:r>
                        <m:f>
                          <m:fPr>
                            <m:ctrlPr>
                              <a:rPr lang="en-IE" i="1">
                                <a:latin typeface="Cambria Math" panose="02040503050406030204" pitchFamily="18" charset="0"/>
                              </a:rPr>
                            </m:ctrlPr>
                          </m:fPr>
                          <m:num>
                            <m:r>
                              <a:rPr lang="en-IE" i="1">
                                <a:latin typeface="Cambria Math" panose="02040503050406030204" pitchFamily="18" charset="0"/>
                              </a:rPr>
                              <m:t>1</m:t>
                            </m:r>
                          </m:num>
                          <m:den>
                            <m:sSup>
                              <m:sSupPr>
                                <m:ctrlPr>
                                  <a:rPr lang="en-IE" i="1">
                                    <a:latin typeface="Cambria Math" panose="02040503050406030204" pitchFamily="18" charset="0"/>
                                  </a:rPr>
                                </m:ctrlPr>
                              </m:sSupPr>
                              <m:e>
                                <m:sSub>
                                  <m:sSubPr>
                                    <m:ctrlPr>
                                      <a:rPr lang="en-IE" i="1" smtClean="0">
                                        <a:latin typeface="Cambria Math" panose="02040503050406030204" pitchFamily="18" charset="0"/>
                                      </a:rPr>
                                    </m:ctrlPr>
                                  </m:sSubPr>
                                  <m:e>
                                    <m:r>
                                      <a:rPr lang="en-IE" i="1" smtClean="0">
                                        <a:latin typeface="Cambria Math" panose="02040503050406030204" pitchFamily="18" charset="0"/>
                                        <a:ea typeface="Cambria Math" panose="02040503050406030204" pitchFamily="18" charset="0"/>
                                      </a:rPr>
                                      <m:t>𝛾</m:t>
                                    </m:r>
                                  </m:e>
                                  <m:sub>
                                    <m:r>
                                      <a:rPr lang="en-IE" b="0" i="1" smtClean="0">
                                        <a:latin typeface="Cambria Math" panose="02040503050406030204" pitchFamily="18" charset="0"/>
                                      </a:rPr>
                                      <m:t>𝑚𝑒𝑎𝑠𝑢𝑟𝑒𝑑</m:t>
                                    </m:r>
                                  </m:sub>
                                </m:sSub>
                              </m:e>
                              <m:sup>
                                <m:r>
                                  <a:rPr lang="en-IE" i="1">
                                    <a:latin typeface="Cambria Math" panose="02040503050406030204" pitchFamily="18" charset="0"/>
                                  </a:rPr>
                                  <m:t>2</m:t>
                                </m:r>
                              </m:sup>
                            </m:sSup>
                          </m:den>
                        </m:f>
                      </m:e>
                    </m:rad>
                    <m:r>
                      <a:rPr lang="en-IE" b="0" i="1" smtClean="0">
                        <a:latin typeface="Cambria Math" panose="02040503050406030204" pitchFamily="18" charset="0"/>
                      </a:rPr>
                      <m:t>−</m:t>
                    </m:r>
                    <m:r>
                      <a:rPr lang="en-IE" b="0" i="1" smtClean="0">
                        <a:latin typeface="Cambria Math" panose="02040503050406030204" pitchFamily="18" charset="0"/>
                      </a:rPr>
                      <m:t>𝑐</m:t>
                    </m:r>
                    <m:r>
                      <a:rPr lang="en-IE" b="0" i="1" smtClean="0">
                        <a:latin typeface="Cambria Math" panose="02040503050406030204" pitchFamily="18" charset="0"/>
                      </a:rPr>
                      <m:t>(</m:t>
                    </m:r>
                    <m:sSub>
                      <m:sSubPr>
                        <m:ctrlPr>
                          <a:rPr lang="en-IE" b="0" i="1" smtClean="0">
                            <a:latin typeface="Cambria Math" panose="02040503050406030204" pitchFamily="18" charset="0"/>
                          </a:rPr>
                        </m:ctrlPr>
                      </m:sSubPr>
                      <m:e>
                        <m:r>
                          <a:rPr lang="en-IE" b="0" i="1" smtClean="0">
                            <a:latin typeface="Cambria Math" panose="02040503050406030204" pitchFamily="18" charset="0"/>
                          </a:rPr>
                          <m:t>𝑡</m:t>
                        </m:r>
                      </m:e>
                      <m:sub>
                        <m:r>
                          <a:rPr lang="en-IE" b="0" i="1" smtClean="0">
                            <a:latin typeface="Cambria Math" panose="02040503050406030204" pitchFamily="18" charset="0"/>
                          </a:rPr>
                          <m:t>𝑚𝑒𝑎𝑛</m:t>
                        </m:r>
                      </m:sub>
                    </m:sSub>
                    <m:r>
                      <a:rPr lang="en-IE" b="0" i="1" smtClean="0">
                        <a:latin typeface="Cambria Math" panose="02040503050406030204" pitchFamily="18" charset="0"/>
                      </a:rPr>
                      <m:t>)</m:t>
                    </m:r>
                    <m:rad>
                      <m:radPr>
                        <m:degHide m:val="on"/>
                        <m:ctrlPr>
                          <a:rPr lang="en-IE" b="0" i="1" smtClean="0">
                            <a:latin typeface="Cambria Math" panose="02040503050406030204" pitchFamily="18" charset="0"/>
                          </a:rPr>
                        </m:ctrlPr>
                      </m:radPr>
                      <m:deg/>
                      <m:e>
                        <m:r>
                          <a:rPr lang="en-IE" b="0" i="1" smtClean="0">
                            <a:latin typeface="Cambria Math" panose="02040503050406030204" pitchFamily="18" charset="0"/>
                          </a:rPr>
                          <m:t>1−</m:t>
                        </m:r>
                        <m:f>
                          <m:fPr>
                            <m:ctrlPr>
                              <a:rPr lang="en-IE" b="0" i="1" smtClean="0">
                                <a:latin typeface="Cambria Math" panose="02040503050406030204" pitchFamily="18" charset="0"/>
                              </a:rPr>
                            </m:ctrlPr>
                          </m:fPr>
                          <m:num>
                            <m:r>
                              <a:rPr lang="en-IE" b="0" i="1" smtClean="0">
                                <a:latin typeface="Cambria Math" panose="02040503050406030204" pitchFamily="18" charset="0"/>
                              </a:rPr>
                              <m:t>1</m:t>
                            </m:r>
                          </m:num>
                          <m:den>
                            <m:sSup>
                              <m:sSupPr>
                                <m:ctrlPr>
                                  <a:rPr lang="en-IE" b="0" i="1" smtClean="0">
                                    <a:latin typeface="Cambria Math" panose="02040503050406030204" pitchFamily="18" charset="0"/>
                                  </a:rPr>
                                </m:ctrlPr>
                              </m:sSupPr>
                              <m:e>
                                <m:sSub>
                                  <m:sSubPr>
                                    <m:ctrlPr>
                                      <a:rPr lang="en-IE" b="0" i="1" smtClean="0">
                                        <a:latin typeface="Cambria Math" panose="02040503050406030204" pitchFamily="18" charset="0"/>
                                      </a:rPr>
                                    </m:ctrlPr>
                                  </m:sSubPr>
                                  <m:e>
                                    <m:r>
                                      <a:rPr lang="en-IE" b="0" i="1" smtClean="0">
                                        <a:latin typeface="Cambria Math" panose="02040503050406030204" pitchFamily="18" charset="0"/>
                                        <a:ea typeface="Cambria Math" panose="02040503050406030204" pitchFamily="18" charset="0"/>
                                      </a:rPr>
                                      <m:t>𝛾</m:t>
                                    </m:r>
                                  </m:e>
                                  <m:sub>
                                    <m:r>
                                      <a:rPr lang="en-IE" b="0" i="1" smtClean="0">
                                        <a:latin typeface="Cambria Math" panose="02040503050406030204" pitchFamily="18" charset="0"/>
                                      </a:rPr>
                                      <m:t>𝑚𝑒𝑎𝑛</m:t>
                                    </m:r>
                                  </m:sub>
                                </m:sSub>
                              </m:e>
                              <m:sup>
                                <m:r>
                                  <a:rPr lang="en-IE" b="0" i="1" smtClean="0">
                                    <a:latin typeface="Cambria Math" panose="02040503050406030204" pitchFamily="18" charset="0"/>
                                  </a:rPr>
                                  <m:t>2</m:t>
                                </m:r>
                              </m:sup>
                            </m:sSup>
                          </m:den>
                        </m:f>
                      </m:e>
                    </m:rad>
                  </m:oMath>
                </a14:m>
                <a:endParaRPr lang="en-IE" dirty="0"/>
              </a:p>
              <a:p>
                <a:endParaRPr lang="en-IE" dirty="0"/>
              </a:p>
              <a:p>
                <a:r>
                  <a:rPr lang="en-IE" dirty="0"/>
                  <a:t>An assumption of a small </a:t>
                </a:r>
                <a:r>
                  <a:rPr lang="en-IE" dirty="0" err="1"/>
                  <a:t>Pz</a:t>
                </a:r>
                <a:r>
                  <a:rPr lang="en-IE" dirty="0"/>
                  <a:t> momentum bite is used, such that no corrections are made to the transverse components i.e. the time bite of the beam is so small that the difference in rotation of the particles in the beam through field gradients are negligible. This won’t be the case for larger </a:t>
                </a:r>
                <a:r>
                  <a:rPr lang="en-IE" dirty="0" err="1"/>
                  <a:t>Pz</a:t>
                </a:r>
                <a:r>
                  <a:rPr lang="en-IE" dirty="0"/>
                  <a:t> distributions and still needs to be looked into.</a:t>
                </a:r>
              </a:p>
              <a:p>
                <a:endParaRPr lang="en-IE" dirty="0"/>
              </a:p>
            </p:txBody>
          </p:sp>
        </mc:Choice>
        <mc:Fallback>
          <p:sp>
            <p:nvSpPr>
              <p:cNvPr id="3" name="Content Placeholder 2">
                <a:extLst>
                  <a:ext uri="{FF2B5EF4-FFF2-40B4-BE49-F238E27FC236}">
                    <a16:creationId xmlns:a16="http://schemas.microsoft.com/office/drawing/2014/main" id="{AD2F2AD6-D024-4F4D-A975-2AE0B5A3E883}"/>
                  </a:ext>
                </a:extLst>
              </p:cNvPr>
              <p:cNvSpPr>
                <a:spLocks noGrp="1" noRot="1" noChangeAspect="1" noMove="1" noResize="1" noEditPoints="1" noAdjustHandles="1" noChangeArrowheads="1" noChangeShapeType="1" noTextEdit="1"/>
              </p:cNvSpPr>
              <p:nvPr>
                <p:ph idx="1"/>
              </p:nvPr>
            </p:nvSpPr>
            <p:spPr>
              <a:xfrm>
                <a:off x="2589212" y="1578279"/>
                <a:ext cx="8915400" cy="4835584"/>
              </a:xfrm>
              <a:blipFill>
                <a:blip r:embed="rId2"/>
                <a:stretch>
                  <a:fillRect l="-342" t="-1513" r="-479"/>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EFAA9BC2-AB6B-40F6-8563-0247B7372743}"/>
              </a:ext>
            </a:extLst>
          </p:cNvPr>
          <p:cNvSpPr>
            <a:spLocks noGrp="1"/>
          </p:cNvSpPr>
          <p:nvPr>
            <p:ph type="sldNum" sz="quarter" idx="12"/>
          </p:nvPr>
        </p:nvSpPr>
        <p:spPr/>
        <p:txBody>
          <a:bodyPr/>
          <a:lstStyle/>
          <a:p>
            <a:fld id="{D57F1E4F-1CFF-5643-939E-217C01CDF565}" type="slidenum">
              <a:rPr lang="en-US" smtClean="0"/>
              <a:pPr/>
              <a:t>62</a:t>
            </a:fld>
            <a:endParaRPr lang="en-US" dirty="0"/>
          </a:p>
        </p:txBody>
      </p:sp>
    </p:spTree>
    <p:extLst>
      <p:ext uri="{BB962C8B-B14F-4D97-AF65-F5344CB8AC3E}">
        <p14:creationId xmlns:p14="http://schemas.microsoft.com/office/powerpoint/2010/main" val="195039664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BA172-1CFB-41EE-8AF9-703B29C962E5}"/>
              </a:ext>
            </a:extLst>
          </p:cNvPr>
          <p:cNvSpPr>
            <a:spLocks noGrp="1"/>
          </p:cNvSpPr>
          <p:nvPr>
            <p:ph type="title"/>
          </p:nvPr>
        </p:nvSpPr>
        <p:spPr/>
        <p:txBody>
          <a:bodyPr/>
          <a:lstStyle/>
          <a:p>
            <a:r>
              <a:rPr lang="en-IE" dirty="0"/>
              <a:t>Introduce Time off-set</a:t>
            </a:r>
          </a:p>
        </p:txBody>
      </p:sp>
      <p:sp>
        <p:nvSpPr>
          <p:cNvPr id="3" name="Content Placeholder 2">
            <a:extLst>
              <a:ext uri="{FF2B5EF4-FFF2-40B4-BE49-F238E27FC236}">
                <a16:creationId xmlns:a16="http://schemas.microsoft.com/office/drawing/2014/main" id="{280621E6-D295-44A3-AD29-C1DF16B75FE9}"/>
              </a:ext>
            </a:extLst>
          </p:cNvPr>
          <p:cNvSpPr>
            <a:spLocks noGrp="1"/>
          </p:cNvSpPr>
          <p:nvPr>
            <p:ph idx="1"/>
          </p:nvPr>
        </p:nvSpPr>
        <p:spPr>
          <a:xfrm>
            <a:off x="2589212" y="1603332"/>
            <a:ext cx="8915400" cy="4630558"/>
          </a:xfrm>
        </p:spPr>
        <p:txBody>
          <a:bodyPr>
            <a:normAutofit fontScale="92500" lnSpcReduction="10000"/>
          </a:bodyPr>
          <a:lstStyle/>
          <a:p>
            <a:r>
              <a:rPr lang="en-IE" dirty="0"/>
              <a:t>All Particles leaving TOF0 at the same time is not a realistic beam.</a:t>
            </a:r>
          </a:p>
          <a:p>
            <a:r>
              <a:rPr lang="en-IE" dirty="0"/>
              <a:t>The starting beam has been smeared by a Gaussian Time Distribution. Each particle at the subsequent stations is offset by the same amount</a:t>
            </a:r>
          </a:p>
          <a:p>
            <a:r>
              <a:rPr lang="en-IE" dirty="0"/>
              <a:t>The starting beam has a standard deviation of 2 nanoseconds, to be on a similar scale with a beam exciting a 200 MHz RF cavity</a:t>
            </a:r>
          </a:p>
          <a:p>
            <a:endParaRPr lang="en-IE" dirty="0"/>
          </a:p>
          <a:p>
            <a:r>
              <a:rPr lang="en-IE" dirty="0"/>
              <a:t>Note:</a:t>
            </a:r>
          </a:p>
          <a:p>
            <a:r>
              <a:rPr lang="en-IE" dirty="0"/>
              <a:t>Energy Loss through the diffuser still needs to be added. Will create only a tiny spread in the beam, but provide a correction for the mean offset.</a:t>
            </a:r>
          </a:p>
          <a:p>
            <a:r>
              <a:rPr lang="en-IE" dirty="0"/>
              <a:t>Still not sure on Energy Loss model – Want to use something similar as Model used for tracker stations.</a:t>
            </a:r>
          </a:p>
          <a:p>
            <a:r>
              <a:rPr lang="en-IE" dirty="0"/>
              <a:t>Interestingly the TOF/Tracker combined uses </a:t>
            </a:r>
            <a:r>
              <a:rPr lang="en-IE" dirty="0" err="1"/>
              <a:t>Globals</a:t>
            </a:r>
            <a:r>
              <a:rPr lang="en-IE" dirty="0"/>
              <a:t> to account for the Energy loss in the diffuser.</a:t>
            </a:r>
          </a:p>
          <a:p>
            <a:r>
              <a:rPr lang="en-IE" dirty="0"/>
              <a:t>Preference is for a full Reconstruction, rather than a Hybrid which uses some simulation</a:t>
            </a:r>
          </a:p>
        </p:txBody>
      </p:sp>
      <p:sp>
        <p:nvSpPr>
          <p:cNvPr id="4" name="Slide Number Placeholder 3">
            <a:extLst>
              <a:ext uri="{FF2B5EF4-FFF2-40B4-BE49-F238E27FC236}">
                <a16:creationId xmlns:a16="http://schemas.microsoft.com/office/drawing/2014/main" id="{2EC2EA7A-04C3-47E7-BC70-8AF125CCF775}"/>
              </a:ext>
            </a:extLst>
          </p:cNvPr>
          <p:cNvSpPr>
            <a:spLocks noGrp="1"/>
          </p:cNvSpPr>
          <p:nvPr>
            <p:ph type="sldNum" sz="quarter" idx="12"/>
          </p:nvPr>
        </p:nvSpPr>
        <p:spPr/>
        <p:txBody>
          <a:bodyPr/>
          <a:lstStyle/>
          <a:p>
            <a:fld id="{D57F1E4F-1CFF-5643-939E-217C01CDF565}" type="slidenum">
              <a:rPr lang="en-US" smtClean="0"/>
              <a:pPr/>
              <a:t>63</a:t>
            </a:fld>
            <a:endParaRPr lang="en-US" dirty="0"/>
          </a:p>
        </p:txBody>
      </p:sp>
    </p:spTree>
    <p:extLst>
      <p:ext uri="{BB962C8B-B14F-4D97-AF65-F5344CB8AC3E}">
        <p14:creationId xmlns:p14="http://schemas.microsoft.com/office/powerpoint/2010/main" val="4237196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02F2F-A4AE-4172-9E6E-332AAC917DC1}"/>
              </a:ext>
            </a:extLst>
          </p:cNvPr>
          <p:cNvSpPr>
            <a:spLocks noGrp="1"/>
          </p:cNvSpPr>
          <p:nvPr>
            <p:ph type="title"/>
          </p:nvPr>
        </p:nvSpPr>
        <p:spPr>
          <a:xfrm>
            <a:off x="2318605" y="393296"/>
            <a:ext cx="8911687" cy="1280890"/>
          </a:xfrm>
        </p:spPr>
        <p:txBody>
          <a:bodyPr/>
          <a:lstStyle/>
          <a:p>
            <a:r>
              <a:rPr lang="en-IE" dirty="0"/>
              <a:t>Time Coordinates at Reference Planes</a:t>
            </a:r>
          </a:p>
        </p:txBody>
      </p:sp>
      <p:sp>
        <p:nvSpPr>
          <p:cNvPr id="3" name="Content Placeholder 2">
            <a:extLst>
              <a:ext uri="{FF2B5EF4-FFF2-40B4-BE49-F238E27FC236}">
                <a16:creationId xmlns:a16="http://schemas.microsoft.com/office/drawing/2014/main" id="{3E2B1203-4B3A-4380-8D90-675A5EA54BE3}"/>
              </a:ext>
            </a:extLst>
          </p:cNvPr>
          <p:cNvSpPr>
            <a:spLocks noGrp="1"/>
          </p:cNvSpPr>
          <p:nvPr>
            <p:ph idx="1"/>
          </p:nvPr>
        </p:nvSpPr>
        <p:spPr>
          <a:xfrm>
            <a:off x="2352619" y="1152907"/>
            <a:ext cx="8915400" cy="4617999"/>
          </a:xfrm>
        </p:spPr>
        <p:txBody>
          <a:bodyPr/>
          <a:lstStyle/>
          <a:p>
            <a:r>
              <a:rPr lang="en-IE" dirty="0"/>
              <a:t>Truth and Recon distributions are similar, slight offset in TKU as Energy loss for diffuser still needs to be incorporated</a:t>
            </a:r>
          </a:p>
        </p:txBody>
      </p:sp>
      <p:sp>
        <p:nvSpPr>
          <p:cNvPr id="4" name="Slide Number Placeholder 3">
            <a:extLst>
              <a:ext uri="{FF2B5EF4-FFF2-40B4-BE49-F238E27FC236}">
                <a16:creationId xmlns:a16="http://schemas.microsoft.com/office/drawing/2014/main" id="{CE87E9D0-53FA-4811-8FA9-6252E59E9F3A}"/>
              </a:ext>
            </a:extLst>
          </p:cNvPr>
          <p:cNvSpPr>
            <a:spLocks noGrp="1"/>
          </p:cNvSpPr>
          <p:nvPr>
            <p:ph type="sldNum" sz="quarter" idx="12"/>
          </p:nvPr>
        </p:nvSpPr>
        <p:spPr/>
        <p:txBody>
          <a:bodyPr/>
          <a:lstStyle/>
          <a:p>
            <a:fld id="{D57F1E4F-1CFF-5643-939E-217C01CDF565}" type="slidenum">
              <a:rPr lang="en-US" smtClean="0"/>
              <a:pPr/>
              <a:t>64</a:t>
            </a:fld>
            <a:endParaRPr lang="en-US" dirty="0"/>
          </a:p>
        </p:txBody>
      </p:sp>
      <p:pic>
        <p:nvPicPr>
          <p:cNvPr id="6" name="Picture 5">
            <a:extLst>
              <a:ext uri="{FF2B5EF4-FFF2-40B4-BE49-F238E27FC236}">
                <a16:creationId xmlns:a16="http://schemas.microsoft.com/office/drawing/2014/main" id="{F00360A2-04FB-431C-A1B7-76344FD15335}"/>
              </a:ext>
            </a:extLst>
          </p:cNvPr>
          <p:cNvPicPr>
            <a:picLocks noChangeAspect="1"/>
          </p:cNvPicPr>
          <p:nvPr/>
        </p:nvPicPr>
        <p:blipFill>
          <a:blip r:embed="rId2"/>
          <a:stretch>
            <a:fillRect/>
          </a:stretch>
        </p:blipFill>
        <p:spPr>
          <a:xfrm>
            <a:off x="8675" y="1980519"/>
            <a:ext cx="6087325" cy="4877481"/>
          </a:xfrm>
          <a:prstGeom prst="rect">
            <a:avLst/>
          </a:prstGeom>
        </p:spPr>
      </p:pic>
      <p:pic>
        <p:nvPicPr>
          <p:cNvPr id="8" name="Picture 7">
            <a:extLst>
              <a:ext uri="{FF2B5EF4-FFF2-40B4-BE49-F238E27FC236}">
                <a16:creationId xmlns:a16="http://schemas.microsoft.com/office/drawing/2014/main" id="{80E64942-DADE-45B3-A21D-BC328789895F}"/>
              </a:ext>
            </a:extLst>
          </p:cNvPr>
          <p:cNvPicPr>
            <a:picLocks noChangeAspect="1"/>
          </p:cNvPicPr>
          <p:nvPr/>
        </p:nvPicPr>
        <p:blipFill>
          <a:blip r:embed="rId3"/>
          <a:stretch>
            <a:fillRect/>
          </a:stretch>
        </p:blipFill>
        <p:spPr>
          <a:xfrm>
            <a:off x="6133254" y="1980519"/>
            <a:ext cx="6058746" cy="4877481"/>
          </a:xfrm>
          <a:prstGeom prst="rect">
            <a:avLst/>
          </a:prstGeom>
        </p:spPr>
      </p:pic>
    </p:spTree>
    <p:extLst>
      <p:ext uri="{BB962C8B-B14F-4D97-AF65-F5344CB8AC3E}">
        <p14:creationId xmlns:p14="http://schemas.microsoft.com/office/powerpoint/2010/main" val="150466149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1FBFA-13A4-4A7D-87E4-DE1C522F3A7D}"/>
              </a:ext>
            </a:extLst>
          </p:cNvPr>
          <p:cNvSpPr>
            <a:spLocks noGrp="1"/>
          </p:cNvSpPr>
          <p:nvPr>
            <p:ph idx="1"/>
          </p:nvPr>
        </p:nvSpPr>
        <p:spPr>
          <a:xfrm>
            <a:off x="2301829" y="859486"/>
            <a:ext cx="8915400" cy="3777622"/>
          </a:xfrm>
        </p:spPr>
        <p:txBody>
          <a:bodyPr/>
          <a:lstStyle/>
          <a:p>
            <a:r>
              <a:rPr lang="en-IE" dirty="0"/>
              <a:t>RMS is slightly larger for downstream distribution due to measurement error as TOF1 is taken to have zero measurement error as the input distribution</a:t>
            </a:r>
          </a:p>
        </p:txBody>
      </p:sp>
      <p:sp>
        <p:nvSpPr>
          <p:cNvPr id="4" name="Slide Number Placeholder 3">
            <a:extLst>
              <a:ext uri="{FF2B5EF4-FFF2-40B4-BE49-F238E27FC236}">
                <a16:creationId xmlns:a16="http://schemas.microsoft.com/office/drawing/2014/main" id="{A4EA92BF-473B-44B9-96A6-66D0B095E020}"/>
              </a:ext>
            </a:extLst>
          </p:cNvPr>
          <p:cNvSpPr>
            <a:spLocks noGrp="1"/>
          </p:cNvSpPr>
          <p:nvPr>
            <p:ph type="sldNum" sz="quarter" idx="12"/>
          </p:nvPr>
        </p:nvSpPr>
        <p:spPr/>
        <p:txBody>
          <a:bodyPr/>
          <a:lstStyle/>
          <a:p>
            <a:fld id="{D57F1E4F-1CFF-5643-939E-217C01CDF565}" type="slidenum">
              <a:rPr lang="en-US" smtClean="0"/>
              <a:pPr/>
              <a:t>65</a:t>
            </a:fld>
            <a:endParaRPr lang="en-US" dirty="0"/>
          </a:p>
        </p:txBody>
      </p:sp>
      <p:pic>
        <p:nvPicPr>
          <p:cNvPr id="6" name="Picture 5">
            <a:extLst>
              <a:ext uri="{FF2B5EF4-FFF2-40B4-BE49-F238E27FC236}">
                <a16:creationId xmlns:a16="http://schemas.microsoft.com/office/drawing/2014/main" id="{BF7FD12A-203B-4068-A9C9-7A384A8D153A}"/>
              </a:ext>
            </a:extLst>
          </p:cNvPr>
          <p:cNvPicPr>
            <a:picLocks noChangeAspect="1"/>
          </p:cNvPicPr>
          <p:nvPr/>
        </p:nvPicPr>
        <p:blipFill>
          <a:blip r:embed="rId2"/>
          <a:stretch>
            <a:fillRect/>
          </a:stretch>
        </p:blipFill>
        <p:spPr>
          <a:xfrm>
            <a:off x="0" y="1999572"/>
            <a:ext cx="6096851" cy="4858428"/>
          </a:xfrm>
          <a:prstGeom prst="rect">
            <a:avLst/>
          </a:prstGeom>
        </p:spPr>
      </p:pic>
      <p:pic>
        <p:nvPicPr>
          <p:cNvPr id="8" name="Picture 7">
            <a:extLst>
              <a:ext uri="{FF2B5EF4-FFF2-40B4-BE49-F238E27FC236}">
                <a16:creationId xmlns:a16="http://schemas.microsoft.com/office/drawing/2014/main" id="{84EF53FF-F476-4AB1-BC45-599947290822}"/>
              </a:ext>
            </a:extLst>
          </p:cNvPr>
          <p:cNvPicPr>
            <a:picLocks noChangeAspect="1"/>
          </p:cNvPicPr>
          <p:nvPr/>
        </p:nvPicPr>
        <p:blipFill>
          <a:blip r:embed="rId3"/>
          <a:stretch>
            <a:fillRect/>
          </a:stretch>
        </p:blipFill>
        <p:spPr>
          <a:xfrm>
            <a:off x="6114202" y="1970993"/>
            <a:ext cx="6077798" cy="4887007"/>
          </a:xfrm>
          <a:prstGeom prst="rect">
            <a:avLst/>
          </a:prstGeom>
        </p:spPr>
      </p:pic>
      <p:sp>
        <p:nvSpPr>
          <p:cNvPr id="9" name="Title 1">
            <a:extLst>
              <a:ext uri="{FF2B5EF4-FFF2-40B4-BE49-F238E27FC236}">
                <a16:creationId xmlns:a16="http://schemas.microsoft.com/office/drawing/2014/main" id="{30EBC613-BF64-42CB-AF2A-40506B1CF760}"/>
              </a:ext>
            </a:extLst>
          </p:cNvPr>
          <p:cNvSpPr txBox="1">
            <a:spLocks/>
          </p:cNvSpPr>
          <p:nvPr/>
        </p:nvSpPr>
        <p:spPr>
          <a:xfrm>
            <a:off x="2096536" y="233435"/>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2800" dirty="0"/>
              <a:t>Time Coordinate Residuals at Reference Planes</a:t>
            </a:r>
          </a:p>
        </p:txBody>
      </p:sp>
    </p:spTree>
    <p:extLst>
      <p:ext uri="{BB962C8B-B14F-4D97-AF65-F5344CB8AC3E}">
        <p14:creationId xmlns:p14="http://schemas.microsoft.com/office/powerpoint/2010/main" val="149200346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1B17C-6944-4099-81AB-3C9CAA0B0DA2}"/>
              </a:ext>
            </a:extLst>
          </p:cNvPr>
          <p:cNvSpPr>
            <a:spLocks noGrp="1"/>
          </p:cNvSpPr>
          <p:nvPr>
            <p:ph type="title"/>
          </p:nvPr>
        </p:nvSpPr>
        <p:spPr>
          <a:xfrm>
            <a:off x="1881051" y="169817"/>
            <a:ext cx="9623561" cy="1735183"/>
          </a:xfrm>
        </p:spPr>
        <p:txBody>
          <a:bodyPr/>
          <a:lstStyle/>
          <a:p>
            <a:r>
              <a:rPr lang="en-IE" dirty="0"/>
              <a:t>Time Residuals – Mean and RMS</a:t>
            </a:r>
            <a:br>
              <a:rPr lang="en-IE" dirty="0"/>
            </a:br>
            <a:endParaRPr lang="en-IE" dirty="0"/>
          </a:p>
        </p:txBody>
      </p:sp>
      <p:sp>
        <p:nvSpPr>
          <p:cNvPr id="3" name="Content Placeholder 2">
            <a:extLst>
              <a:ext uri="{FF2B5EF4-FFF2-40B4-BE49-F238E27FC236}">
                <a16:creationId xmlns:a16="http://schemas.microsoft.com/office/drawing/2014/main" id="{5AC2FCF5-6185-4862-8DD5-0A488774403B}"/>
              </a:ext>
            </a:extLst>
          </p:cNvPr>
          <p:cNvSpPr>
            <a:spLocks noGrp="1"/>
          </p:cNvSpPr>
          <p:nvPr>
            <p:ph idx="1"/>
          </p:nvPr>
        </p:nvSpPr>
        <p:spPr>
          <a:xfrm>
            <a:off x="1881051" y="787782"/>
            <a:ext cx="9623561" cy="5123440"/>
          </a:xfrm>
        </p:spPr>
        <p:txBody>
          <a:bodyPr/>
          <a:lstStyle/>
          <a:p>
            <a:r>
              <a:rPr lang="en-IE" dirty="0"/>
              <a:t>TKU shows little variance while TKD shows the time is on average of by 25 </a:t>
            </a:r>
            <a:r>
              <a:rPr lang="en-IE" dirty="0" err="1"/>
              <a:t>ps</a:t>
            </a:r>
            <a:endParaRPr lang="en-IE" dirty="0"/>
          </a:p>
          <a:p>
            <a:r>
              <a:rPr lang="en-IE" dirty="0"/>
              <a:t>The RMS in both trackers grows the further away from TOF the particle is</a:t>
            </a:r>
          </a:p>
        </p:txBody>
      </p:sp>
      <p:sp>
        <p:nvSpPr>
          <p:cNvPr id="4" name="Slide Number Placeholder 3">
            <a:extLst>
              <a:ext uri="{FF2B5EF4-FFF2-40B4-BE49-F238E27FC236}">
                <a16:creationId xmlns:a16="http://schemas.microsoft.com/office/drawing/2014/main" id="{20094960-A2E3-4C7D-8DDB-7C06112413AA}"/>
              </a:ext>
            </a:extLst>
          </p:cNvPr>
          <p:cNvSpPr>
            <a:spLocks noGrp="1"/>
          </p:cNvSpPr>
          <p:nvPr>
            <p:ph type="sldNum" sz="quarter" idx="12"/>
          </p:nvPr>
        </p:nvSpPr>
        <p:spPr/>
        <p:txBody>
          <a:bodyPr/>
          <a:lstStyle/>
          <a:p>
            <a:fld id="{D57F1E4F-1CFF-5643-939E-217C01CDF565}" type="slidenum">
              <a:rPr lang="en-US" smtClean="0"/>
              <a:pPr/>
              <a:t>66</a:t>
            </a:fld>
            <a:endParaRPr lang="en-US" dirty="0"/>
          </a:p>
        </p:txBody>
      </p:sp>
      <p:pic>
        <p:nvPicPr>
          <p:cNvPr id="6" name="Picture 5">
            <a:extLst>
              <a:ext uri="{FF2B5EF4-FFF2-40B4-BE49-F238E27FC236}">
                <a16:creationId xmlns:a16="http://schemas.microsoft.com/office/drawing/2014/main" id="{98DDAAAC-4AFE-4C92-802B-3E76BCA00A30}"/>
              </a:ext>
            </a:extLst>
          </p:cNvPr>
          <p:cNvPicPr>
            <a:picLocks noChangeAspect="1"/>
          </p:cNvPicPr>
          <p:nvPr/>
        </p:nvPicPr>
        <p:blipFill>
          <a:blip r:embed="rId2"/>
          <a:stretch>
            <a:fillRect/>
          </a:stretch>
        </p:blipFill>
        <p:spPr>
          <a:xfrm>
            <a:off x="0" y="1990046"/>
            <a:ext cx="6068272" cy="4867954"/>
          </a:xfrm>
          <a:prstGeom prst="rect">
            <a:avLst/>
          </a:prstGeom>
        </p:spPr>
      </p:pic>
      <p:pic>
        <p:nvPicPr>
          <p:cNvPr id="8" name="Picture 7">
            <a:extLst>
              <a:ext uri="{FF2B5EF4-FFF2-40B4-BE49-F238E27FC236}">
                <a16:creationId xmlns:a16="http://schemas.microsoft.com/office/drawing/2014/main" id="{9F11C31C-13FC-41B6-851D-405B7AAD16B1}"/>
              </a:ext>
            </a:extLst>
          </p:cNvPr>
          <p:cNvPicPr>
            <a:picLocks noChangeAspect="1"/>
          </p:cNvPicPr>
          <p:nvPr/>
        </p:nvPicPr>
        <p:blipFill>
          <a:blip r:embed="rId3"/>
          <a:stretch>
            <a:fillRect/>
          </a:stretch>
        </p:blipFill>
        <p:spPr>
          <a:xfrm>
            <a:off x="6123730" y="1980519"/>
            <a:ext cx="6058746" cy="4887007"/>
          </a:xfrm>
          <a:prstGeom prst="rect">
            <a:avLst/>
          </a:prstGeom>
        </p:spPr>
      </p:pic>
    </p:spTree>
    <p:extLst>
      <p:ext uri="{BB962C8B-B14F-4D97-AF65-F5344CB8AC3E}">
        <p14:creationId xmlns:p14="http://schemas.microsoft.com/office/powerpoint/2010/main" val="21922031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B95DD-7298-4048-9496-E80215850DE3}"/>
              </a:ext>
            </a:extLst>
          </p:cNvPr>
          <p:cNvSpPr>
            <a:spLocks noGrp="1"/>
          </p:cNvSpPr>
          <p:nvPr>
            <p:ph type="title"/>
          </p:nvPr>
        </p:nvSpPr>
        <p:spPr>
          <a:xfrm>
            <a:off x="1615909" y="147337"/>
            <a:ext cx="5982788" cy="1280890"/>
          </a:xfrm>
        </p:spPr>
        <p:txBody>
          <a:bodyPr>
            <a:normAutofit/>
          </a:bodyPr>
          <a:lstStyle/>
          <a:p>
            <a:r>
              <a:rPr lang="en-IE" sz="3200" dirty="0"/>
              <a:t>Longitudinal Emittance, Amplitude and Density</a:t>
            </a:r>
          </a:p>
        </p:txBody>
      </p:sp>
      <p:sp>
        <p:nvSpPr>
          <p:cNvPr id="3" name="Content Placeholder 2">
            <a:extLst>
              <a:ext uri="{FF2B5EF4-FFF2-40B4-BE49-F238E27FC236}">
                <a16:creationId xmlns:a16="http://schemas.microsoft.com/office/drawing/2014/main" id="{E33F68F5-3CF1-4BA2-9B14-DD0E13C3179C}"/>
              </a:ext>
            </a:extLst>
          </p:cNvPr>
          <p:cNvSpPr>
            <a:spLocks noGrp="1"/>
          </p:cNvSpPr>
          <p:nvPr>
            <p:ph idx="1"/>
          </p:nvPr>
        </p:nvSpPr>
        <p:spPr>
          <a:xfrm>
            <a:off x="1615909" y="1444160"/>
            <a:ext cx="6287118" cy="3777622"/>
          </a:xfrm>
        </p:spPr>
        <p:txBody>
          <a:bodyPr/>
          <a:lstStyle/>
          <a:p>
            <a:r>
              <a:rPr lang="en-IE" dirty="0"/>
              <a:t>The longitudinal Reconstruction looks terrible</a:t>
            </a:r>
          </a:p>
          <a:p>
            <a:r>
              <a:rPr lang="en-IE" dirty="0"/>
              <a:t>Its dependent on 2 components: z and </a:t>
            </a:r>
            <a:r>
              <a:rPr lang="en-IE" dirty="0" err="1"/>
              <a:t>pz</a:t>
            </a:r>
            <a:endParaRPr lang="en-IE" dirty="0"/>
          </a:p>
          <a:p>
            <a:r>
              <a:rPr lang="en-IE" dirty="0"/>
              <a:t>Will redo the Time coordinate Reconstruction but will use the virtual </a:t>
            </a:r>
            <a:r>
              <a:rPr lang="en-IE" dirty="0" err="1"/>
              <a:t>Pz</a:t>
            </a:r>
            <a:r>
              <a:rPr lang="en-IE" dirty="0"/>
              <a:t> coordinate instead of the Recon </a:t>
            </a:r>
            <a:r>
              <a:rPr lang="en-IE" dirty="0" err="1"/>
              <a:t>Pz</a:t>
            </a:r>
            <a:r>
              <a:rPr lang="en-IE" dirty="0"/>
              <a:t> </a:t>
            </a:r>
          </a:p>
        </p:txBody>
      </p:sp>
      <p:sp>
        <p:nvSpPr>
          <p:cNvPr id="4" name="Slide Number Placeholder 3">
            <a:extLst>
              <a:ext uri="{FF2B5EF4-FFF2-40B4-BE49-F238E27FC236}">
                <a16:creationId xmlns:a16="http://schemas.microsoft.com/office/drawing/2014/main" id="{FE379289-B066-4A55-A7F8-878D280C77F1}"/>
              </a:ext>
            </a:extLst>
          </p:cNvPr>
          <p:cNvSpPr>
            <a:spLocks noGrp="1"/>
          </p:cNvSpPr>
          <p:nvPr>
            <p:ph type="sldNum" sz="quarter" idx="12"/>
          </p:nvPr>
        </p:nvSpPr>
        <p:spPr/>
        <p:txBody>
          <a:bodyPr/>
          <a:lstStyle/>
          <a:p>
            <a:fld id="{D57F1E4F-1CFF-5643-939E-217C01CDF565}" type="slidenum">
              <a:rPr lang="en-US" smtClean="0"/>
              <a:pPr/>
              <a:t>67</a:t>
            </a:fld>
            <a:endParaRPr lang="en-US" dirty="0"/>
          </a:p>
        </p:txBody>
      </p:sp>
      <p:pic>
        <p:nvPicPr>
          <p:cNvPr id="6" name="Picture 5">
            <a:extLst>
              <a:ext uri="{FF2B5EF4-FFF2-40B4-BE49-F238E27FC236}">
                <a16:creationId xmlns:a16="http://schemas.microsoft.com/office/drawing/2014/main" id="{542DF816-F184-48E0-8D0B-C3F3CA845FC8}"/>
              </a:ext>
            </a:extLst>
          </p:cNvPr>
          <p:cNvPicPr>
            <a:picLocks noChangeAspect="1"/>
          </p:cNvPicPr>
          <p:nvPr/>
        </p:nvPicPr>
        <p:blipFill>
          <a:blip r:embed="rId2"/>
          <a:stretch>
            <a:fillRect/>
          </a:stretch>
        </p:blipFill>
        <p:spPr>
          <a:xfrm>
            <a:off x="7903028" y="0"/>
            <a:ext cx="4261243" cy="3425049"/>
          </a:xfrm>
          <a:prstGeom prst="rect">
            <a:avLst/>
          </a:prstGeom>
        </p:spPr>
      </p:pic>
      <p:pic>
        <p:nvPicPr>
          <p:cNvPr id="8" name="Picture 7">
            <a:extLst>
              <a:ext uri="{FF2B5EF4-FFF2-40B4-BE49-F238E27FC236}">
                <a16:creationId xmlns:a16="http://schemas.microsoft.com/office/drawing/2014/main" id="{1AFB74EF-7696-43E6-A8E4-18D956825B65}"/>
              </a:ext>
            </a:extLst>
          </p:cNvPr>
          <p:cNvPicPr>
            <a:picLocks noChangeAspect="1"/>
          </p:cNvPicPr>
          <p:nvPr/>
        </p:nvPicPr>
        <p:blipFill>
          <a:blip r:embed="rId3"/>
          <a:stretch>
            <a:fillRect/>
          </a:stretch>
        </p:blipFill>
        <p:spPr>
          <a:xfrm>
            <a:off x="7908703" y="3432951"/>
            <a:ext cx="4274622" cy="3425049"/>
          </a:xfrm>
          <a:prstGeom prst="rect">
            <a:avLst/>
          </a:prstGeom>
        </p:spPr>
      </p:pic>
      <p:pic>
        <p:nvPicPr>
          <p:cNvPr id="10" name="Picture 9">
            <a:extLst>
              <a:ext uri="{FF2B5EF4-FFF2-40B4-BE49-F238E27FC236}">
                <a16:creationId xmlns:a16="http://schemas.microsoft.com/office/drawing/2014/main" id="{8D64C165-61E8-4ABD-AD61-3C2133A7EB5C}"/>
              </a:ext>
            </a:extLst>
          </p:cNvPr>
          <p:cNvPicPr>
            <a:picLocks noChangeAspect="1"/>
          </p:cNvPicPr>
          <p:nvPr/>
        </p:nvPicPr>
        <p:blipFill>
          <a:blip r:embed="rId4"/>
          <a:stretch>
            <a:fillRect/>
          </a:stretch>
        </p:blipFill>
        <p:spPr>
          <a:xfrm>
            <a:off x="3628404" y="3440982"/>
            <a:ext cx="4274623" cy="3417018"/>
          </a:xfrm>
          <a:prstGeom prst="rect">
            <a:avLst/>
          </a:prstGeom>
        </p:spPr>
      </p:pic>
    </p:spTree>
    <p:extLst>
      <p:ext uri="{BB962C8B-B14F-4D97-AF65-F5344CB8AC3E}">
        <p14:creationId xmlns:p14="http://schemas.microsoft.com/office/powerpoint/2010/main" val="202559858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06DF16-635C-4D4F-A862-7EF7F448265A}"/>
              </a:ext>
            </a:extLst>
          </p:cNvPr>
          <p:cNvSpPr>
            <a:spLocks noGrp="1"/>
          </p:cNvSpPr>
          <p:nvPr>
            <p:ph idx="1"/>
          </p:nvPr>
        </p:nvSpPr>
        <p:spPr>
          <a:xfrm>
            <a:off x="1615909" y="1365878"/>
            <a:ext cx="6283993" cy="3777622"/>
          </a:xfrm>
        </p:spPr>
        <p:txBody>
          <a:bodyPr/>
          <a:lstStyle/>
          <a:p>
            <a:r>
              <a:rPr lang="en-IE" dirty="0"/>
              <a:t>Recon and Truth look much better in that case</a:t>
            </a:r>
          </a:p>
          <a:p>
            <a:r>
              <a:rPr lang="en-IE" dirty="0"/>
              <a:t>The problem in the longitudinal Reconstruction must be </a:t>
            </a:r>
            <a:r>
              <a:rPr lang="en-IE" dirty="0" err="1"/>
              <a:t>Pz</a:t>
            </a:r>
            <a:r>
              <a:rPr lang="en-IE" dirty="0"/>
              <a:t> then</a:t>
            </a:r>
          </a:p>
          <a:p>
            <a:r>
              <a:rPr lang="en-IE" dirty="0"/>
              <a:t>This can be seen in the following slides</a:t>
            </a:r>
          </a:p>
          <a:p>
            <a:endParaRPr lang="en-IE" dirty="0"/>
          </a:p>
        </p:txBody>
      </p:sp>
      <p:sp>
        <p:nvSpPr>
          <p:cNvPr id="4" name="Slide Number Placeholder 3">
            <a:extLst>
              <a:ext uri="{FF2B5EF4-FFF2-40B4-BE49-F238E27FC236}">
                <a16:creationId xmlns:a16="http://schemas.microsoft.com/office/drawing/2014/main" id="{78374CC6-6412-4DBB-B536-E71C16FB8D05}"/>
              </a:ext>
            </a:extLst>
          </p:cNvPr>
          <p:cNvSpPr>
            <a:spLocks noGrp="1"/>
          </p:cNvSpPr>
          <p:nvPr>
            <p:ph type="sldNum" sz="quarter" idx="12"/>
          </p:nvPr>
        </p:nvSpPr>
        <p:spPr/>
        <p:txBody>
          <a:bodyPr/>
          <a:lstStyle/>
          <a:p>
            <a:fld id="{D57F1E4F-1CFF-5643-939E-217C01CDF565}" type="slidenum">
              <a:rPr lang="en-US" smtClean="0"/>
              <a:pPr/>
              <a:t>68</a:t>
            </a:fld>
            <a:endParaRPr lang="en-US" dirty="0"/>
          </a:p>
        </p:txBody>
      </p:sp>
      <p:sp>
        <p:nvSpPr>
          <p:cNvPr id="5" name="Title 1">
            <a:extLst>
              <a:ext uri="{FF2B5EF4-FFF2-40B4-BE49-F238E27FC236}">
                <a16:creationId xmlns:a16="http://schemas.microsoft.com/office/drawing/2014/main" id="{FDDD4662-AFCD-497E-A28A-0DE5BAE24A13}"/>
              </a:ext>
            </a:extLst>
          </p:cNvPr>
          <p:cNvSpPr txBox="1">
            <a:spLocks/>
          </p:cNvSpPr>
          <p:nvPr/>
        </p:nvSpPr>
        <p:spPr>
          <a:xfrm>
            <a:off x="1615909" y="147337"/>
            <a:ext cx="5982788"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E" sz="3200"/>
              <a:t>Longitudinal Emittance, Amplitude and Density</a:t>
            </a:r>
            <a:endParaRPr lang="en-IE" sz="3200" dirty="0"/>
          </a:p>
        </p:txBody>
      </p:sp>
      <p:pic>
        <p:nvPicPr>
          <p:cNvPr id="7" name="Picture 6">
            <a:extLst>
              <a:ext uri="{FF2B5EF4-FFF2-40B4-BE49-F238E27FC236}">
                <a16:creationId xmlns:a16="http://schemas.microsoft.com/office/drawing/2014/main" id="{0A64A9E7-79F0-40A5-9F9C-91F3A314F2FC}"/>
              </a:ext>
            </a:extLst>
          </p:cNvPr>
          <p:cNvPicPr>
            <a:picLocks noChangeAspect="1"/>
          </p:cNvPicPr>
          <p:nvPr/>
        </p:nvPicPr>
        <p:blipFill>
          <a:blip r:embed="rId2"/>
          <a:stretch>
            <a:fillRect/>
          </a:stretch>
        </p:blipFill>
        <p:spPr>
          <a:xfrm>
            <a:off x="7909272" y="3429000"/>
            <a:ext cx="4264526" cy="3429000"/>
          </a:xfrm>
          <a:prstGeom prst="rect">
            <a:avLst/>
          </a:prstGeom>
        </p:spPr>
      </p:pic>
      <p:pic>
        <p:nvPicPr>
          <p:cNvPr id="9" name="Picture 8">
            <a:extLst>
              <a:ext uri="{FF2B5EF4-FFF2-40B4-BE49-F238E27FC236}">
                <a16:creationId xmlns:a16="http://schemas.microsoft.com/office/drawing/2014/main" id="{13566B8B-4D3C-439A-B346-24EB8C656D3B}"/>
              </a:ext>
            </a:extLst>
          </p:cNvPr>
          <p:cNvPicPr>
            <a:picLocks noChangeAspect="1"/>
          </p:cNvPicPr>
          <p:nvPr/>
        </p:nvPicPr>
        <p:blipFill>
          <a:blip r:embed="rId3"/>
          <a:stretch>
            <a:fillRect/>
          </a:stretch>
        </p:blipFill>
        <p:spPr>
          <a:xfrm>
            <a:off x="7903026" y="1"/>
            <a:ext cx="4270771" cy="3432708"/>
          </a:xfrm>
          <a:prstGeom prst="rect">
            <a:avLst/>
          </a:prstGeom>
        </p:spPr>
      </p:pic>
      <p:pic>
        <p:nvPicPr>
          <p:cNvPr id="11" name="Picture 10">
            <a:extLst>
              <a:ext uri="{FF2B5EF4-FFF2-40B4-BE49-F238E27FC236}">
                <a16:creationId xmlns:a16="http://schemas.microsoft.com/office/drawing/2014/main" id="{B3B6B3D6-4E8B-405E-A027-5D419D77EDB1}"/>
              </a:ext>
            </a:extLst>
          </p:cNvPr>
          <p:cNvPicPr>
            <a:picLocks noChangeAspect="1"/>
          </p:cNvPicPr>
          <p:nvPr/>
        </p:nvPicPr>
        <p:blipFill>
          <a:blip r:embed="rId4"/>
          <a:stretch>
            <a:fillRect/>
          </a:stretch>
        </p:blipFill>
        <p:spPr>
          <a:xfrm>
            <a:off x="3629131" y="3437366"/>
            <a:ext cx="4270771" cy="3420633"/>
          </a:xfrm>
          <a:prstGeom prst="rect">
            <a:avLst/>
          </a:prstGeom>
        </p:spPr>
      </p:pic>
    </p:spTree>
    <p:extLst>
      <p:ext uri="{BB962C8B-B14F-4D97-AF65-F5344CB8AC3E}">
        <p14:creationId xmlns:p14="http://schemas.microsoft.com/office/powerpoint/2010/main" val="334740994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9D6B0-DEC3-4B90-BB56-2508A6545E9C}"/>
              </a:ext>
            </a:extLst>
          </p:cNvPr>
          <p:cNvSpPr>
            <a:spLocks noGrp="1"/>
          </p:cNvSpPr>
          <p:nvPr>
            <p:ph type="title"/>
          </p:nvPr>
        </p:nvSpPr>
        <p:spPr>
          <a:xfrm>
            <a:off x="2589212" y="147337"/>
            <a:ext cx="8911687" cy="1280890"/>
          </a:xfrm>
        </p:spPr>
        <p:txBody>
          <a:bodyPr/>
          <a:lstStyle/>
          <a:p>
            <a:r>
              <a:rPr lang="en-IE" dirty="0" err="1"/>
              <a:t>Pz</a:t>
            </a:r>
            <a:r>
              <a:rPr lang="en-IE" dirty="0"/>
              <a:t> Distribution at Reference Planes</a:t>
            </a:r>
          </a:p>
        </p:txBody>
      </p:sp>
      <p:sp>
        <p:nvSpPr>
          <p:cNvPr id="3" name="Content Placeholder 2">
            <a:extLst>
              <a:ext uri="{FF2B5EF4-FFF2-40B4-BE49-F238E27FC236}">
                <a16:creationId xmlns:a16="http://schemas.microsoft.com/office/drawing/2014/main" id="{0593215C-BBED-4AB1-ADAD-D9D798FD0FEA}"/>
              </a:ext>
            </a:extLst>
          </p:cNvPr>
          <p:cNvSpPr>
            <a:spLocks noGrp="1"/>
          </p:cNvSpPr>
          <p:nvPr>
            <p:ph idx="1"/>
          </p:nvPr>
        </p:nvSpPr>
        <p:spPr>
          <a:xfrm>
            <a:off x="2585499" y="830663"/>
            <a:ext cx="8915400" cy="3777622"/>
          </a:xfrm>
        </p:spPr>
        <p:txBody>
          <a:bodyPr/>
          <a:lstStyle/>
          <a:p>
            <a:r>
              <a:rPr lang="en-IE" dirty="0"/>
              <a:t>TKU: Recon Probability Distribution is narrower and taller</a:t>
            </a:r>
          </a:p>
          <a:p>
            <a:r>
              <a:rPr lang="en-IE" dirty="0"/>
              <a:t>TKD: Recon Probability Distribution is broader and smaller</a:t>
            </a:r>
          </a:p>
          <a:p>
            <a:r>
              <a:rPr lang="en-IE" dirty="0"/>
              <a:t>Trackers are not identical in their reconstruction -&gt; systematic bias</a:t>
            </a:r>
          </a:p>
          <a:p>
            <a:endParaRPr lang="en-IE" dirty="0"/>
          </a:p>
        </p:txBody>
      </p:sp>
      <p:sp>
        <p:nvSpPr>
          <p:cNvPr id="4" name="Slide Number Placeholder 3">
            <a:extLst>
              <a:ext uri="{FF2B5EF4-FFF2-40B4-BE49-F238E27FC236}">
                <a16:creationId xmlns:a16="http://schemas.microsoft.com/office/drawing/2014/main" id="{F62B306D-2D49-48B6-ABC5-E832766BA4C6}"/>
              </a:ext>
            </a:extLst>
          </p:cNvPr>
          <p:cNvSpPr>
            <a:spLocks noGrp="1"/>
          </p:cNvSpPr>
          <p:nvPr>
            <p:ph type="sldNum" sz="quarter" idx="12"/>
          </p:nvPr>
        </p:nvSpPr>
        <p:spPr/>
        <p:txBody>
          <a:bodyPr/>
          <a:lstStyle/>
          <a:p>
            <a:fld id="{D57F1E4F-1CFF-5643-939E-217C01CDF565}" type="slidenum">
              <a:rPr lang="en-US" smtClean="0"/>
              <a:pPr/>
              <a:t>69</a:t>
            </a:fld>
            <a:endParaRPr lang="en-US" dirty="0"/>
          </a:p>
        </p:txBody>
      </p:sp>
      <p:pic>
        <p:nvPicPr>
          <p:cNvPr id="6" name="Picture 5">
            <a:extLst>
              <a:ext uri="{FF2B5EF4-FFF2-40B4-BE49-F238E27FC236}">
                <a16:creationId xmlns:a16="http://schemas.microsoft.com/office/drawing/2014/main" id="{13F10574-9BF1-49E7-92F6-5F7AFDDCB30C}"/>
              </a:ext>
            </a:extLst>
          </p:cNvPr>
          <p:cNvPicPr>
            <a:picLocks noChangeAspect="1"/>
          </p:cNvPicPr>
          <p:nvPr/>
        </p:nvPicPr>
        <p:blipFill>
          <a:blip r:embed="rId2"/>
          <a:stretch>
            <a:fillRect/>
          </a:stretch>
        </p:blipFill>
        <p:spPr>
          <a:xfrm>
            <a:off x="0" y="1980519"/>
            <a:ext cx="6087325" cy="4877481"/>
          </a:xfrm>
          <a:prstGeom prst="rect">
            <a:avLst/>
          </a:prstGeom>
        </p:spPr>
      </p:pic>
      <p:pic>
        <p:nvPicPr>
          <p:cNvPr id="8" name="Picture 7">
            <a:extLst>
              <a:ext uri="{FF2B5EF4-FFF2-40B4-BE49-F238E27FC236}">
                <a16:creationId xmlns:a16="http://schemas.microsoft.com/office/drawing/2014/main" id="{C9F98E6F-F016-4895-95CE-9ED6D991DB17}"/>
              </a:ext>
            </a:extLst>
          </p:cNvPr>
          <p:cNvPicPr>
            <a:picLocks noChangeAspect="1"/>
          </p:cNvPicPr>
          <p:nvPr/>
        </p:nvPicPr>
        <p:blipFill>
          <a:blip r:embed="rId3"/>
          <a:stretch>
            <a:fillRect/>
          </a:stretch>
        </p:blipFill>
        <p:spPr>
          <a:xfrm>
            <a:off x="6123728" y="1980519"/>
            <a:ext cx="6068272" cy="4858428"/>
          </a:xfrm>
          <a:prstGeom prst="rect">
            <a:avLst/>
          </a:prstGeom>
        </p:spPr>
      </p:pic>
    </p:spTree>
    <p:extLst>
      <p:ext uri="{BB962C8B-B14F-4D97-AF65-F5344CB8AC3E}">
        <p14:creationId xmlns:p14="http://schemas.microsoft.com/office/powerpoint/2010/main" val="3337196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CB71B-9A94-4710-A430-D7D95324F4D3}"/>
              </a:ext>
            </a:extLst>
          </p:cNvPr>
          <p:cNvSpPr>
            <a:spLocks noGrp="1"/>
          </p:cNvSpPr>
          <p:nvPr>
            <p:ph type="title"/>
          </p:nvPr>
        </p:nvSpPr>
        <p:spPr/>
        <p:txBody>
          <a:bodyPr/>
          <a:lstStyle/>
          <a:p>
            <a:r>
              <a:rPr lang="en-IE" dirty="0"/>
              <a:t>Covariance Matrix</a:t>
            </a:r>
          </a:p>
        </p:txBody>
      </p:sp>
      <p:sp>
        <p:nvSpPr>
          <p:cNvPr id="3" name="Content Placeholder 2">
            <a:extLst>
              <a:ext uri="{FF2B5EF4-FFF2-40B4-BE49-F238E27FC236}">
                <a16:creationId xmlns:a16="http://schemas.microsoft.com/office/drawing/2014/main" id="{66156DA9-09CA-4C32-978C-AC90354017DD}"/>
              </a:ext>
            </a:extLst>
          </p:cNvPr>
          <p:cNvSpPr>
            <a:spLocks noGrp="1"/>
          </p:cNvSpPr>
          <p:nvPr>
            <p:ph idx="1"/>
          </p:nvPr>
        </p:nvSpPr>
        <p:spPr>
          <a:xfrm>
            <a:off x="2495005" y="1540188"/>
            <a:ext cx="9157063" cy="4693701"/>
          </a:xfrm>
        </p:spPr>
        <p:txBody>
          <a:bodyPr>
            <a:normAutofit fontScale="92500" lnSpcReduction="10000"/>
          </a:bodyPr>
          <a:lstStyle/>
          <a:p>
            <a:r>
              <a:rPr lang="en-IE" u="sng" dirty="0">
                <a:solidFill>
                  <a:srgbClr val="FF0000"/>
                </a:solidFill>
              </a:rPr>
              <a:t>Covariance Matrix </a:t>
            </a:r>
            <a:r>
              <a:rPr lang="en-IE" dirty="0">
                <a:solidFill>
                  <a:schemeClr val="tx1"/>
                </a:solidFill>
              </a:rPr>
              <a:t>representation of the </a:t>
            </a:r>
            <a:r>
              <a:rPr lang="en-IE" u="sng" dirty="0">
                <a:solidFill>
                  <a:srgbClr val="FF0000"/>
                </a:solidFill>
              </a:rPr>
              <a:t>distribution of your particles</a:t>
            </a:r>
            <a:r>
              <a:rPr lang="en-IE" dirty="0">
                <a:solidFill>
                  <a:srgbClr val="FF0000"/>
                </a:solidFill>
              </a:rPr>
              <a:t> </a:t>
            </a:r>
            <a:r>
              <a:rPr lang="en-IE" dirty="0"/>
              <a:t>in your beam</a:t>
            </a:r>
          </a:p>
          <a:p>
            <a:r>
              <a:rPr lang="en-IE" dirty="0"/>
              <a:t>In </a:t>
            </a:r>
            <a:r>
              <a:rPr lang="en-IE" u="sng" dirty="0">
                <a:solidFill>
                  <a:srgbClr val="FF0000"/>
                </a:solidFill>
              </a:rPr>
              <a:t>linear optics</a:t>
            </a:r>
            <a:r>
              <a:rPr lang="en-IE" dirty="0">
                <a:solidFill>
                  <a:srgbClr val="FF0000"/>
                </a:solidFill>
              </a:rPr>
              <a:t> </a:t>
            </a:r>
            <a:r>
              <a:rPr lang="en-IE" dirty="0"/>
              <a:t>(e.g. rotations, translations) the </a:t>
            </a:r>
            <a:r>
              <a:rPr lang="en-IE" u="sng" dirty="0">
                <a:solidFill>
                  <a:srgbClr val="FF0000"/>
                </a:solidFill>
              </a:rPr>
              <a:t>determinant of the covariance matrix remains constant</a:t>
            </a:r>
            <a:r>
              <a:rPr lang="en-IE" dirty="0"/>
              <a:t>, hence emittance, amplitude and density remain constant.</a:t>
            </a:r>
          </a:p>
          <a:p>
            <a:r>
              <a:rPr lang="en-IE" dirty="0"/>
              <a:t>In linear optics the </a:t>
            </a:r>
            <a:r>
              <a:rPr lang="en-IE" u="sng" dirty="0">
                <a:solidFill>
                  <a:srgbClr val="FF0000"/>
                </a:solidFill>
              </a:rPr>
              <a:t>transverse and longitudinal planes can be decoupled</a:t>
            </a:r>
            <a:r>
              <a:rPr lang="en-IE" dirty="0">
                <a:solidFill>
                  <a:schemeClr val="tx1">
                    <a:lumMod val="95000"/>
                    <a:lumOff val="5000"/>
                  </a:schemeClr>
                </a:solidFill>
              </a:rPr>
              <a:t> in a solenoid (where we measure)</a:t>
            </a:r>
          </a:p>
          <a:p>
            <a:r>
              <a:rPr lang="en-IE" dirty="0"/>
              <a:t>Hence we can look at the transverse planes separately and thus look at the transverse and longitudinal emittance, amplitude and density</a:t>
            </a:r>
          </a:p>
          <a:p>
            <a:endParaRPr lang="en-IE" dirty="0"/>
          </a:p>
          <a:p>
            <a:r>
              <a:rPr lang="en-IE" u="sng" dirty="0">
                <a:solidFill>
                  <a:srgbClr val="FF0000"/>
                </a:solidFill>
              </a:rPr>
              <a:t>Problems</a:t>
            </a:r>
            <a:r>
              <a:rPr lang="en-IE" dirty="0"/>
              <a:t> for some of these techniques arise when there are </a:t>
            </a:r>
            <a:r>
              <a:rPr lang="en-IE" u="sng" dirty="0">
                <a:solidFill>
                  <a:srgbClr val="FF0000"/>
                </a:solidFill>
              </a:rPr>
              <a:t>non-linear effects </a:t>
            </a:r>
            <a:r>
              <a:rPr lang="en-IE" dirty="0"/>
              <a:t>(e.g. emittance growth already extensively seen) or misalignments</a:t>
            </a:r>
          </a:p>
          <a:p>
            <a:r>
              <a:rPr lang="en-IE" dirty="0"/>
              <a:t>Or when there are </a:t>
            </a:r>
            <a:r>
              <a:rPr lang="en-IE" u="sng" dirty="0">
                <a:solidFill>
                  <a:srgbClr val="FF0000"/>
                </a:solidFill>
              </a:rPr>
              <a:t>transmission losses</a:t>
            </a:r>
            <a:r>
              <a:rPr lang="en-IE" dirty="0">
                <a:solidFill>
                  <a:srgbClr val="FF0000"/>
                </a:solidFill>
              </a:rPr>
              <a:t> </a:t>
            </a:r>
            <a:r>
              <a:rPr lang="en-IE" dirty="0"/>
              <a:t>– This results in a downstream selection bias as we are now comparing different particle distribution functions. </a:t>
            </a:r>
          </a:p>
          <a:p>
            <a:r>
              <a:rPr lang="en-IE" dirty="0"/>
              <a:t>If we are looking at different particle distribution functions, then we will have </a:t>
            </a:r>
            <a:r>
              <a:rPr lang="en-IE" u="sng" dirty="0">
                <a:solidFill>
                  <a:srgbClr val="FF0000"/>
                </a:solidFill>
              </a:rPr>
              <a:t>changing covariance matrices</a:t>
            </a:r>
            <a:r>
              <a:rPr lang="en-IE" dirty="0">
                <a:solidFill>
                  <a:srgbClr val="FF0000"/>
                </a:solidFill>
              </a:rPr>
              <a:t> </a:t>
            </a:r>
            <a:r>
              <a:rPr lang="en-IE" dirty="0"/>
              <a:t>(determinant is no longer constant)</a:t>
            </a:r>
          </a:p>
        </p:txBody>
      </p:sp>
      <p:sp>
        <p:nvSpPr>
          <p:cNvPr id="4" name="Slide Number Placeholder 3">
            <a:extLst>
              <a:ext uri="{FF2B5EF4-FFF2-40B4-BE49-F238E27FC236}">
                <a16:creationId xmlns:a16="http://schemas.microsoft.com/office/drawing/2014/main" id="{2E501B17-212C-40A6-AD5A-FF1013AFE3C7}"/>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230910647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2AEEF-E860-4DF1-A536-89BD7C11F656}"/>
              </a:ext>
            </a:extLst>
          </p:cNvPr>
          <p:cNvSpPr>
            <a:spLocks noGrp="1"/>
          </p:cNvSpPr>
          <p:nvPr>
            <p:ph type="title"/>
          </p:nvPr>
        </p:nvSpPr>
        <p:spPr/>
        <p:txBody>
          <a:bodyPr/>
          <a:lstStyle/>
          <a:p>
            <a:r>
              <a:rPr lang="en-IE" dirty="0" err="1"/>
              <a:t>Pz</a:t>
            </a:r>
            <a:r>
              <a:rPr lang="en-IE" dirty="0"/>
              <a:t> Residuals at Reference Planes</a:t>
            </a:r>
          </a:p>
        </p:txBody>
      </p:sp>
      <p:sp>
        <p:nvSpPr>
          <p:cNvPr id="3" name="Content Placeholder 2">
            <a:extLst>
              <a:ext uri="{FF2B5EF4-FFF2-40B4-BE49-F238E27FC236}">
                <a16:creationId xmlns:a16="http://schemas.microsoft.com/office/drawing/2014/main" id="{4F699045-FFF9-46EC-9F50-C017583AF19A}"/>
              </a:ext>
            </a:extLst>
          </p:cNvPr>
          <p:cNvSpPr>
            <a:spLocks noGrp="1"/>
          </p:cNvSpPr>
          <p:nvPr>
            <p:ph idx="1"/>
          </p:nvPr>
        </p:nvSpPr>
        <p:spPr/>
        <p:txBody>
          <a:bodyPr/>
          <a:lstStyle/>
          <a:p>
            <a:endParaRPr lang="en-IE"/>
          </a:p>
        </p:txBody>
      </p:sp>
      <p:sp>
        <p:nvSpPr>
          <p:cNvPr id="4" name="Slide Number Placeholder 3">
            <a:extLst>
              <a:ext uri="{FF2B5EF4-FFF2-40B4-BE49-F238E27FC236}">
                <a16:creationId xmlns:a16="http://schemas.microsoft.com/office/drawing/2014/main" id="{32A84261-ED52-49CC-9679-26B8058447F0}"/>
              </a:ext>
            </a:extLst>
          </p:cNvPr>
          <p:cNvSpPr>
            <a:spLocks noGrp="1"/>
          </p:cNvSpPr>
          <p:nvPr>
            <p:ph type="sldNum" sz="quarter" idx="12"/>
          </p:nvPr>
        </p:nvSpPr>
        <p:spPr/>
        <p:txBody>
          <a:bodyPr/>
          <a:lstStyle/>
          <a:p>
            <a:fld id="{D57F1E4F-1CFF-5643-939E-217C01CDF565}" type="slidenum">
              <a:rPr lang="en-US" smtClean="0"/>
              <a:pPr/>
              <a:t>70</a:t>
            </a:fld>
            <a:endParaRPr lang="en-US" dirty="0"/>
          </a:p>
        </p:txBody>
      </p:sp>
      <p:pic>
        <p:nvPicPr>
          <p:cNvPr id="6" name="Picture 5">
            <a:extLst>
              <a:ext uri="{FF2B5EF4-FFF2-40B4-BE49-F238E27FC236}">
                <a16:creationId xmlns:a16="http://schemas.microsoft.com/office/drawing/2014/main" id="{11B3C43B-3F39-4117-8983-33AA484CF268}"/>
              </a:ext>
            </a:extLst>
          </p:cNvPr>
          <p:cNvPicPr>
            <a:picLocks noChangeAspect="1"/>
          </p:cNvPicPr>
          <p:nvPr/>
        </p:nvPicPr>
        <p:blipFill>
          <a:blip r:embed="rId2"/>
          <a:stretch>
            <a:fillRect/>
          </a:stretch>
        </p:blipFill>
        <p:spPr>
          <a:xfrm>
            <a:off x="0" y="1970993"/>
            <a:ext cx="6087325" cy="4887007"/>
          </a:xfrm>
          <a:prstGeom prst="rect">
            <a:avLst/>
          </a:prstGeom>
        </p:spPr>
      </p:pic>
      <p:pic>
        <p:nvPicPr>
          <p:cNvPr id="8" name="Picture 7">
            <a:extLst>
              <a:ext uri="{FF2B5EF4-FFF2-40B4-BE49-F238E27FC236}">
                <a16:creationId xmlns:a16="http://schemas.microsoft.com/office/drawing/2014/main" id="{B374EDB0-B112-429E-AAA4-E7F58454F234}"/>
              </a:ext>
            </a:extLst>
          </p:cNvPr>
          <p:cNvPicPr>
            <a:picLocks noChangeAspect="1"/>
          </p:cNvPicPr>
          <p:nvPr/>
        </p:nvPicPr>
        <p:blipFill>
          <a:blip r:embed="rId3"/>
          <a:stretch>
            <a:fillRect/>
          </a:stretch>
        </p:blipFill>
        <p:spPr>
          <a:xfrm>
            <a:off x="6123728" y="1970992"/>
            <a:ext cx="6068272" cy="4887007"/>
          </a:xfrm>
          <a:prstGeom prst="rect">
            <a:avLst/>
          </a:prstGeom>
        </p:spPr>
      </p:pic>
    </p:spTree>
    <p:extLst>
      <p:ext uri="{BB962C8B-B14F-4D97-AF65-F5344CB8AC3E}">
        <p14:creationId xmlns:p14="http://schemas.microsoft.com/office/powerpoint/2010/main" val="49259387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8F8C9-1E15-45AF-A2CE-C478B120BE4F}"/>
              </a:ext>
            </a:extLst>
          </p:cNvPr>
          <p:cNvSpPr>
            <a:spLocks noGrp="1"/>
          </p:cNvSpPr>
          <p:nvPr>
            <p:ph type="title"/>
          </p:nvPr>
        </p:nvSpPr>
        <p:spPr/>
        <p:txBody>
          <a:bodyPr/>
          <a:lstStyle/>
          <a:p>
            <a:r>
              <a:rPr lang="en-IE" dirty="0" err="1"/>
              <a:t>Pz</a:t>
            </a:r>
            <a:r>
              <a:rPr lang="en-IE" dirty="0"/>
              <a:t> Mean and RMS</a:t>
            </a:r>
          </a:p>
        </p:txBody>
      </p:sp>
      <p:sp>
        <p:nvSpPr>
          <p:cNvPr id="3" name="Content Placeholder 2">
            <a:extLst>
              <a:ext uri="{FF2B5EF4-FFF2-40B4-BE49-F238E27FC236}">
                <a16:creationId xmlns:a16="http://schemas.microsoft.com/office/drawing/2014/main" id="{AD13B677-C18E-4BEB-B5EB-3F78C6FDD441}"/>
              </a:ext>
            </a:extLst>
          </p:cNvPr>
          <p:cNvSpPr>
            <a:spLocks noGrp="1"/>
          </p:cNvSpPr>
          <p:nvPr>
            <p:ph idx="1"/>
          </p:nvPr>
        </p:nvSpPr>
        <p:spPr>
          <a:xfrm>
            <a:off x="2589212" y="1280160"/>
            <a:ext cx="8915400" cy="4631062"/>
          </a:xfrm>
        </p:spPr>
        <p:txBody>
          <a:bodyPr/>
          <a:lstStyle/>
          <a:p>
            <a:r>
              <a:rPr lang="en-IE" dirty="0"/>
              <a:t>Recon adds more </a:t>
            </a:r>
            <a:r>
              <a:rPr lang="en-IE" dirty="0" err="1"/>
              <a:t>Pz</a:t>
            </a:r>
            <a:r>
              <a:rPr lang="en-IE" dirty="0"/>
              <a:t> in TKD</a:t>
            </a:r>
          </a:p>
        </p:txBody>
      </p:sp>
      <p:sp>
        <p:nvSpPr>
          <p:cNvPr id="4" name="Slide Number Placeholder 3">
            <a:extLst>
              <a:ext uri="{FF2B5EF4-FFF2-40B4-BE49-F238E27FC236}">
                <a16:creationId xmlns:a16="http://schemas.microsoft.com/office/drawing/2014/main" id="{54EA2EBC-1F94-4144-BE92-14974FEC696C}"/>
              </a:ext>
            </a:extLst>
          </p:cNvPr>
          <p:cNvSpPr>
            <a:spLocks noGrp="1"/>
          </p:cNvSpPr>
          <p:nvPr>
            <p:ph type="sldNum" sz="quarter" idx="12"/>
          </p:nvPr>
        </p:nvSpPr>
        <p:spPr/>
        <p:txBody>
          <a:bodyPr/>
          <a:lstStyle/>
          <a:p>
            <a:fld id="{D57F1E4F-1CFF-5643-939E-217C01CDF565}" type="slidenum">
              <a:rPr lang="en-US" smtClean="0"/>
              <a:pPr/>
              <a:t>71</a:t>
            </a:fld>
            <a:endParaRPr lang="en-US" dirty="0"/>
          </a:p>
        </p:txBody>
      </p:sp>
      <p:pic>
        <p:nvPicPr>
          <p:cNvPr id="6" name="Picture 5">
            <a:extLst>
              <a:ext uri="{FF2B5EF4-FFF2-40B4-BE49-F238E27FC236}">
                <a16:creationId xmlns:a16="http://schemas.microsoft.com/office/drawing/2014/main" id="{41DEC1B2-3A63-435C-BAB4-B89F3910CA50}"/>
              </a:ext>
            </a:extLst>
          </p:cNvPr>
          <p:cNvPicPr>
            <a:picLocks noChangeAspect="1"/>
          </p:cNvPicPr>
          <p:nvPr/>
        </p:nvPicPr>
        <p:blipFill>
          <a:blip r:embed="rId2"/>
          <a:stretch>
            <a:fillRect/>
          </a:stretch>
        </p:blipFill>
        <p:spPr>
          <a:xfrm>
            <a:off x="0" y="1970993"/>
            <a:ext cx="6077798" cy="4887007"/>
          </a:xfrm>
          <a:prstGeom prst="rect">
            <a:avLst/>
          </a:prstGeom>
        </p:spPr>
      </p:pic>
      <p:pic>
        <p:nvPicPr>
          <p:cNvPr id="8" name="Picture 7">
            <a:extLst>
              <a:ext uri="{FF2B5EF4-FFF2-40B4-BE49-F238E27FC236}">
                <a16:creationId xmlns:a16="http://schemas.microsoft.com/office/drawing/2014/main" id="{D867315C-E823-489A-A61E-8112DB1E32B8}"/>
              </a:ext>
            </a:extLst>
          </p:cNvPr>
          <p:cNvPicPr>
            <a:picLocks noChangeAspect="1"/>
          </p:cNvPicPr>
          <p:nvPr/>
        </p:nvPicPr>
        <p:blipFill>
          <a:blip r:embed="rId3"/>
          <a:stretch>
            <a:fillRect/>
          </a:stretch>
        </p:blipFill>
        <p:spPr>
          <a:xfrm>
            <a:off x="6095149" y="1970993"/>
            <a:ext cx="6096851" cy="4867954"/>
          </a:xfrm>
          <a:prstGeom prst="rect">
            <a:avLst/>
          </a:prstGeom>
        </p:spPr>
      </p:pic>
    </p:spTree>
    <p:extLst>
      <p:ext uri="{BB962C8B-B14F-4D97-AF65-F5344CB8AC3E}">
        <p14:creationId xmlns:p14="http://schemas.microsoft.com/office/powerpoint/2010/main" val="185770357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FF8ED-76B7-4CBB-95E5-800BE70B4AB6}"/>
              </a:ext>
            </a:extLst>
          </p:cNvPr>
          <p:cNvSpPr>
            <a:spLocks noGrp="1"/>
          </p:cNvSpPr>
          <p:nvPr>
            <p:ph type="title"/>
          </p:nvPr>
        </p:nvSpPr>
        <p:spPr/>
        <p:txBody>
          <a:bodyPr/>
          <a:lstStyle/>
          <a:p>
            <a:r>
              <a:rPr lang="en-IE" dirty="0"/>
              <a:t>Energy distribution at Reference Planes</a:t>
            </a:r>
          </a:p>
        </p:txBody>
      </p:sp>
      <p:sp>
        <p:nvSpPr>
          <p:cNvPr id="3" name="Content Placeholder 2">
            <a:extLst>
              <a:ext uri="{FF2B5EF4-FFF2-40B4-BE49-F238E27FC236}">
                <a16:creationId xmlns:a16="http://schemas.microsoft.com/office/drawing/2014/main" id="{5FB2EFC3-4BB6-45BE-9310-5B9C0395B05D}"/>
              </a:ext>
            </a:extLst>
          </p:cNvPr>
          <p:cNvSpPr>
            <a:spLocks noGrp="1"/>
          </p:cNvSpPr>
          <p:nvPr>
            <p:ph idx="1"/>
          </p:nvPr>
        </p:nvSpPr>
        <p:spPr>
          <a:xfrm>
            <a:off x="2589212" y="1345474"/>
            <a:ext cx="8915400" cy="4565748"/>
          </a:xfrm>
        </p:spPr>
        <p:txBody>
          <a:bodyPr/>
          <a:lstStyle/>
          <a:p>
            <a:r>
              <a:rPr lang="en-IE" dirty="0"/>
              <a:t>Similar to </a:t>
            </a:r>
            <a:r>
              <a:rPr lang="en-IE" dirty="0" err="1"/>
              <a:t>Pz</a:t>
            </a:r>
            <a:endParaRPr lang="en-IE" dirty="0"/>
          </a:p>
        </p:txBody>
      </p:sp>
      <p:sp>
        <p:nvSpPr>
          <p:cNvPr id="4" name="Slide Number Placeholder 3">
            <a:extLst>
              <a:ext uri="{FF2B5EF4-FFF2-40B4-BE49-F238E27FC236}">
                <a16:creationId xmlns:a16="http://schemas.microsoft.com/office/drawing/2014/main" id="{365BC3F4-2A0C-4F72-B660-D853BFC4D580}"/>
              </a:ext>
            </a:extLst>
          </p:cNvPr>
          <p:cNvSpPr>
            <a:spLocks noGrp="1"/>
          </p:cNvSpPr>
          <p:nvPr>
            <p:ph type="sldNum" sz="quarter" idx="12"/>
          </p:nvPr>
        </p:nvSpPr>
        <p:spPr/>
        <p:txBody>
          <a:bodyPr/>
          <a:lstStyle/>
          <a:p>
            <a:fld id="{D57F1E4F-1CFF-5643-939E-217C01CDF565}" type="slidenum">
              <a:rPr lang="en-US" smtClean="0"/>
              <a:pPr/>
              <a:t>72</a:t>
            </a:fld>
            <a:endParaRPr lang="en-US" dirty="0"/>
          </a:p>
        </p:txBody>
      </p:sp>
      <p:pic>
        <p:nvPicPr>
          <p:cNvPr id="6" name="Picture 5">
            <a:extLst>
              <a:ext uri="{FF2B5EF4-FFF2-40B4-BE49-F238E27FC236}">
                <a16:creationId xmlns:a16="http://schemas.microsoft.com/office/drawing/2014/main" id="{846104C4-5702-4675-B610-0412133C7BDE}"/>
              </a:ext>
            </a:extLst>
          </p:cNvPr>
          <p:cNvPicPr>
            <a:picLocks noChangeAspect="1"/>
          </p:cNvPicPr>
          <p:nvPr/>
        </p:nvPicPr>
        <p:blipFill>
          <a:blip r:embed="rId2"/>
          <a:stretch>
            <a:fillRect/>
          </a:stretch>
        </p:blipFill>
        <p:spPr>
          <a:xfrm>
            <a:off x="0" y="1980519"/>
            <a:ext cx="6068272" cy="4877481"/>
          </a:xfrm>
          <a:prstGeom prst="rect">
            <a:avLst/>
          </a:prstGeom>
        </p:spPr>
      </p:pic>
      <p:pic>
        <p:nvPicPr>
          <p:cNvPr id="8" name="Picture 7">
            <a:extLst>
              <a:ext uri="{FF2B5EF4-FFF2-40B4-BE49-F238E27FC236}">
                <a16:creationId xmlns:a16="http://schemas.microsoft.com/office/drawing/2014/main" id="{665146AD-154E-45BD-B534-89FFDC8B5FA8}"/>
              </a:ext>
            </a:extLst>
          </p:cNvPr>
          <p:cNvPicPr>
            <a:picLocks noChangeAspect="1"/>
          </p:cNvPicPr>
          <p:nvPr/>
        </p:nvPicPr>
        <p:blipFill>
          <a:blip r:embed="rId3"/>
          <a:stretch>
            <a:fillRect/>
          </a:stretch>
        </p:blipFill>
        <p:spPr>
          <a:xfrm>
            <a:off x="6123730" y="1980519"/>
            <a:ext cx="6068272" cy="4867954"/>
          </a:xfrm>
          <a:prstGeom prst="rect">
            <a:avLst/>
          </a:prstGeom>
        </p:spPr>
      </p:pic>
    </p:spTree>
    <p:extLst>
      <p:ext uri="{BB962C8B-B14F-4D97-AF65-F5344CB8AC3E}">
        <p14:creationId xmlns:p14="http://schemas.microsoft.com/office/powerpoint/2010/main" val="310276486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8DFF5-76D9-423C-85ED-C48CE96822B5}"/>
              </a:ext>
            </a:extLst>
          </p:cNvPr>
          <p:cNvSpPr>
            <a:spLocks noGrp="1"/>
          </p:cNvSpPr>
          <p:nvPr>
            <p:ph type="title"/>
          </p:nvPr>
        </p:nvSpPr>
        <p:spPr>
          <a:xfrm>
            <a:off x="2592925" y="285824"/>
            <a:ext cx="8911687" cy="1280890"/>
          </a:xfrm>
        </p:spPr>
        <p:txBody>
          <a:bodyPr/>
          <a:lstStyle/>
          <a:p>
            <a:r>
              <a:rPr lang="en-IE" dirty="0"/>
              <a:t>Energy Residual Mean and RMS</a:t>
            </a:r>
          </a:p>
        </p:txBody>
      </p:sp>
      <p:sp>
        <p:nvSpPr>
          <p:cNvPr id="3" name="Content Placeholder 2">
            <a:extLst>
              <a:ext uri="{FF2B5EF4-FFF2-40B4-BE49-F238E27FC236}">
                <a16:creationId xmlns:a16="http://schemas.microsoft.com/office/drawing/2014/main" id="{8FDDA29D-419D-4BA0-AE51-95E4DC68678E}"/>
              </a:ext>
            </a:extLst>
          </p:cNvPr>
          <p:cNvSpPr>
            <a:spLocks noGrp="1"/>
          </p:cNvSpPr>
          <p:nvPr>
            <p:ph idx="1"/>
          </p:nvPr>
        </p:nvSpPr>
        <p:spPr>
          <a:xfrm>
            <a:off x="2589212" y="1043268"/>
            <a:ext cx="8915400" cy="4867954"/>
          </a:xfrm>
        </p:spPr>
        <p:txBody>
          <a:bodyPr/>
          <a:lstStyle/>
          <a:p>
            <a:r>
              <a:rPr lang="en-IE" dirty="0"/>
              <a:t>Recon adds Energy to System – we no longer have a conserved system</a:t>
            </a:r>
          </a:p>
          <a:p>
            <a:r>
              <a:rPr lang="en-IE" dirty="0"/>
              <a:t>This has implications for Longitudinal/6D Emittance, Amplitude and Density</a:t>
            </a:r>
          </a:p>
          <a:p>
            <a:endParaRPr lang="en-IE" dirty="0"/>
          </a:p>
        </p:txBody>
      </p:sp>
      <p:sp>
        <p:nvSpPr>
          <p:cNvPr id="4" name="Slide Number Placeholder 3">
            <a:extLst>
              <a:ext uri="{FF2B5EF4-FFF2-40B4-BE49-F238E27FC236}">
                <a16:creationId xmlns:a16="http://schemas.microsoft.com/office/drawing/2014/main" id="{B3213059-6546-47E7-9CAE-AF85C7658690}"/>
              </a:ext>
            </a:extLst>
          </p:cNvPr>
          <p:cNvSpPr>
            <a:spLocks noGrp="1"/>
          </p:cNvSpPr>
          <p:nvPr>
            <p:ph type="sldNum" sz="quarter" idx="12"/>
          </p:nvPr>
        </p:nvSpPr>
        <p:spPr/>
        <p:txBody>
          <a:bodyPr/>
          <a:lstStyle/>
          <a:p>
            <a:fld id="{D57F1E4F-1CFF-5643-939E-217C01CDF565}" type="slidenum">
              <a:rPr lang="en-US" smtClean="0"/>
              <a:pPr/>
              <a:t>73</a:t>
            </a:fld>
            <a:endParaRPr lang="en-US" dirty="0"/>
          </a:p>
        </p:txBody>
      </p:sp>
      <p:pic>
        <p:nvPicPr>
          <p:cNvPr id="6" name="Picture 5">
            <a:extLst>
              <a:ext uri="{FF2B5EF4-FFF2-40B4-BE49-F238E27FC236}">
                <a16:creationId xmlns:a16="http://schemas.microsoft.com/office/drawing/2014/main" id="{BB4407F8-8EA3-44A0-9FAE-4459DEF0407A}"/>
              </a:ext>
            </a:extLst>
          </p:cNvPr>
          <p:cNvPicPr>
            <a:picLocks noChangeAspect="1"/>
          </p:cNvPicPr>
          <p:nvPr/>
        </p:nvPicPr>
        <p:blipFill>
          <a:blip r:embed="rId2"/>
          <a:stretch>
            <a:fillRect/>
          </a:stretch>
        </p:blipFill>
        <p:spPr>
          <a:xfrm>
            <a:off x="0" y="1999572"/>
            <a:ext cx="6068272" cy="4858428"/>
          </a:xfrm>
          <a:prstGeom prst="rect">
            <a:avLst/>
          </a:prstGeom>
        </p:spPr>
      </p:pic>
      <p:pic>
        <p:nvPicPr>
          <p:cNvPr id="8" name="Picture 7">
            <a:extLst>
              <a:ext uri="{FF2B5EF4-FFF2-40B4-BE49-F238E27FC236}">
                <a16:creationId xmlns:a16="http://schemas.microsoft.com/office/drawing/2014/main" id="{50D31E19-CB69-4FA7-8AD8-5C313BCBAA88}"/>
              </a:ext>
            </a:extLst>
          </p:cNvPr>
          <p:cNvPicPr>
            <a:picLocks noChangeAspect="1"/>
          </p:cNvPicPr>
          <p:nvPr/>
        </p:nvPicPr>
        <p:blipFill>
          <a:blip r:embed="rId3"/>
          <a:stretch>
            <a:fillRect/>
          </a:stretch>
        </p:blipFill>
        <p:spPr>
          <a:xfrm>
            <a:off x="6123730" y="1990046"/>
            <a:ext cx="6068272" cy="4867954"/>
          </a:xfrm>
          <a:prstGeom prst="rect">
            <a:avLst/>
          </a:prstGeom>
        </p:spPr>
      </p:pic>
    </p:spTree>
    <p:extLst>
      <p:ext uri="{BB962C8B-B14F-4D97-AF65-F5344CB8AC3E}">
        <p14:creationId xmlns:p14="http://schemas.microsoft.com/office/powerpoint/2010/main" val="9048871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BCDA3-D6D2-444B-897D-D67D82976849}"/>
              </a:ext>
            </a:extLst>
          </p:cNvPr>
          <p:cNvSpPr>
            <a:spLocks noGrp="1"/>
          </p:cNvSpPr>
          <p:nvPr>
            <p:ph type="title"/>
          </p:nvPr>
        </p:nvSpPr>
        <p:spPr>
          <a:xfrm>
            <a:off x="2589212" y="0"/>
            <a:ext cx="8911687" cy="1280890"/>
          </a:xfrm>
        </p:spPr>
        <p:txBody>
          <a:bodyPr/>
          <a:lstStyle/>
          <a:p>
            <a:r>
              <a:rPr lang="en-IE" dirty="0"/>
              <a:t>Longitudinal Emittance</a:t>
            </a:r>
          </a:p>
        </p:txBody>
      </p:sp>
      <p:sp>
        <p:nvSpPr>
          <p:cNvPr id="3" name="Content Placeholder 2">
            <a:extLst>
              <a:ext uri="{FF2B5EF4-FFF2-40B4-BE49-F238E27FC236}">
                <a16:creationId xmlns:a16="http://schemas.microsoft.com/office/drawing/2014/main" id="{059C6607-43ED-40A5-B547-9A5C0DCC4A61}"/>
              </a:ext>
            </a:extLst>
          </p:cNvPr>
          <p:cNvSpPr>
            <a:spLocks noGrp="1"/>
          </p:cNvSpPr>
          <p:nvPr>
            <p:ph idx="1"/>
          </p:nvPr>
        </p:nvSpPr>
        <p:spPr>
          <a:xfrm>
            <a:off x="1838150" y="500399"/>
            <a:ext cx="9662749" cy="5123440"/>
          </a:xfrm>
        </p:spPr>
        <p:txBody>
          <a:bodyPr/>
          <a:lstStyle/>
          <a:p>
            <a:r>
              <a:rPr lang="en-IE" dirty="0"/>
              <a:t>Green is same as Truth except Time has been reconstructed using Truth </a:t>
            </a:r>
            <a:r>
              <a:rPr lang="en-IE" dirty="0" err="1"/>
              <a:t>Pz</a:t>
            </a:r>
            <a:endParaRPr lang="en-IE" dirty="0"/>
          </a:p>
          <a:p>
            <a:r>
              <a:rPr lang="en-IE" dirty="0"/>
              <a:t>Recon shows larger discrepancies (Resolution effect)</a:t>
            </a:r>
          </a:p>
          <a:p>
            <a:r>
              <a:rPr lang="en-IE" dirty="0"/>
              <a:t>No Absorber Longitudinal Emittance shows small change, but Wedge Longitudinal Emittance doubles between TKU and TKD</a:t>
            </a:r>
          </a:p>
        </p:txBody>
      </p:sp>
      <p:sp>
        <p:nvSpPr>
          <p:cNvPr id="4" name="Slide Number Placeholder 3">
            <a:extLst>
              <a:ext uri="{FF2B5EF4-FFF2-40B4-BE49-F238E27FC236}">
                <a16:creationId xmlns:a16="http://schemas.microsoft.com/office/drawing/2014/main" id="{35C7784A-8621-43C6-82A5-6EAF737B9AD1}"/>
              </a:ext>
            </a:extLst>
          </p:cNvPr>
          <p:cNvSpPr>
            <a:spLocks noGrp="1"/>
          </p:cNvSpPr>
          <p:nvPr>
            <p:ph type="sldNum" sz="quarter" idx="12"/>
          </p:nvPr>
        </p:nvSpPr>
        <p:spPr/>
        <p:txBody>
          <a:bodyPr/>
          <a:lstStyle/>
          <a:p>
            <a:fld id="{D57F1E4F-1CFF-5643-939E-217C01CDF565}" type="slidenum">
              <a:rPr lang="en-US" smtClean="0"/>
              <a:pPr/>
              <a:t>74</a:t>
            </a:fld>
            <a:endParaRPr lang="en-US" dirty="0"/>
          </a:p>
        </p:txBody>
      </p:sp>
      <p:pic>
        <p:nvPicPr>
          <p:cNvPr id="6" name="Picture 5">
            <a:extLst>
              <a:ext uri="{FF2B5EF4-FFF2-40B4-BE49-F238E27FC236}">
                <a16:creationId xmlns:a16="http://schemas.microsoft.com/office/drawing/2014/main" id="{7C89EBDF-1F31-474E-B058-2D4B019E3C09}"/>
              </a:ext>
            </a:extLst>
          </p:cNvPr>
          <p:cNvPicPr>
            <a:picLocks noChangeAspect="1"/>
          </p:cNvPicPr>
          <p:nvPr/>
        </p:nvPicPr>
        <p:blipFill>
          <a:blip r:embed="rId2"/>
          <a:stretch>
            <a:fillRect/>
          </a:stretch>
        </p:blipFill>
        <p:spPr>
          <a:xfrm>
            <a:off x="0" y="1970993"/>
            <a:ext cx="6068272" cy="4887007"/>
          </a:xfrm>
          <a:prstGeom prst="rect">
            <a:avLst/>
          </a:prstGeom>
        </p:spPr>
      </p:pic>
      <p:pic>
        <p:nvPicPr>
          <p:cNvPr id="8" name="Picture 7">
            <a:extLst>
              <a:ext uri="{FF2B5EF4-FFF2-40B4-BE49-F238E27FC236}">
                <a16:creationId xmlns:a16="http://schemas.microsoft.com/office/drawing/2014/main" id="{3021081B-E4CE-47D0-ACE0-0AD6A39AE18D}"/>
              </a:ext>
            </a:extLst>
          </p:cNvPr>
          <p:cNvPicPr>
            <a:picLocks noChangeAspect="1"/>
          </p:cNvPicPr>
          <p:nvPr/>
        </p:nvPicPr>
        <p:blipFill>
          <a:blip r:embed="rId3"/>
          <a:stretch>
            <a:fillRect/>
          </a:stretch>
        </p:blipFill>
        <p:spPr>
          <a:xfrm>
            <a:off x="6123730" y="1970993"/>
            <a:ext cx="6068272" cy="4887007"/>
          </a:xfrm>
          <a:prstGeom prst="rect">
            <a:avLst/>
          </a:prstGeom>
        </p:spPr>
      </p:pic>
    </p:spTree>
    <p:extLst>
      <p:ext uri="{BB962C8B-B14F-4D97-AF65-F5344CB8AC3E}">
        <p14:creationId xmlns:p14="http://schemas.microsoft.com/office/powerpoint/2010/main" val="419203727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EDF3B-7E32-4CFA-BB21-57A95C249628}"/>
              </a:ext>
            </a:extLst>
          </p:cNvPr>
          <p:cNvSpPr>
            <a:spLocks noGrp="1"/>
          </p:cNvSpPr>
          <p:nvPr>
            <p:ph type="title"/>
          </p:nvPr>
        </p:nvSpPr>
        <p:spPr>
          <a:xfrm>
            <a:off x="2592925" y="0"/>
            <a:ext cx="8911687" cy="1280890"/>
          </a:xfrm>
        </p:spPr>
        <p:txBody>
          <a:bodyPr/>
          <a:lstStyle/>
          <a:p>
            <a:r>
              <a:rPr lang="en-IE" dirty="0"/>
              <a:t>6D emittance</a:t>
            </a:r>
          </a:p>
        </p:txBody>
      </p:sp>
      <p:sp>
        <p:nvSpPr>
          <p:cNvPr id="3" name="Content Placeholder 2">
            <a:extLst>
              <a:ext uri="{FF2B5EF4-FFF2-40B4-BE49-F238E27FC236}">
                <a16:creationId xmlns:a16="http://schemas.microsoft.com/office/drawing/2014/main" id="{B6C86658-E11F-44FD-A962-2DEAA36C98B7}"/>
              </a:ext>
            </a:extLst>
          </p:cNvPr>
          <p:cNvSpPr>
            <a:spLocks noGrp="1"/>
          </p:cNvSpPr>
          <p:nvPr>
            <p:ph idx="1"/>
          </p:nvPr>
        </p:nvSpPr>
        <p:spPr>
          <a:xfrm>
            <a:off x="1828800" y="483326"/>
            <a:ext cx="9675812" cy="5427896"/>
          </a:xfrm>
        </p:spPr>
        <p:txBody>
          <a:bodyPr/>
          <a:lstStyle/>
          <a:p>
            <a:r>
              <a:rPr lang="en-IE" dirty="0"/>
              <a:t>Green is same as Truth except Time has been reconstructed using Truth </a:t>
            </a:r>
            <a:r>
              <a:rPr lang="en-IE" dirty="0" err="1"/>
              <a:t>Pz</a:t>
            </a:r>
            <a:endParaRPr lang="en-IE" dirty="0"/>
          </a:p>
          <a:p>
            <a:r>
              <a:rPr lang="en-IE" dirty="0"/>
              <a:t>Recon shows larger discrepancies (Resolution effect) </a:t>
            </a:r>
          </a:p>
          <a:p>
            <a:r>
              <a:rPr lang="en-IE" dirty="0"/>
              <a:t>Could take larger momentum bite, but would then need to correct transverse components. Probably need to in Wedge case due to dispersion downstream</a:t>
            </a:r>
          </a:p>
          <a:p>
            <a:endParaRPr lang="en-IE" dirty="0"/>
          </a:p>
        </p:txBody>
      </p:sp>
      <p:sp>
        <p:nvSpPr>
          <p:cNvPr id="4" name="Slide Number Placeholder 3">
            <a:extLst>
              <a:ext uri="{FF2B5EF4-FFF2-40B4-BE49-F238E27FC236}">
                <a16:creationId xmlns:a16="http://schemas.microsoft.com/office/drawing/2014/main" id="{D81B4D5A-8DFD-406B-AE36-DE8C5E319D90}"/>
              </a:ext>
            </a:extLst>
          </p:cNvPr>
          <p:cNvSpPr>
            <a:spLocks noGrp="1"/>
          </p:cNvSpPr>
          <p:nvPr>
            <p:ph type="sldNum" sz="quarter" idx="12"/>
          </p:nvPr>
        </p:nvSpPr>
        <p:spPr/>
        <p:txBody>
          <a:bodyPr/>
          <a:lstStyle/>
          <a:p>
            <a:fld id="{D57F1E4F-1CFF-5643-939E-217C01CDF565}" type="slidenum">
              <a:rPr lang="en-US" smtClean="0"/>
              <a:pPr/>
              <a:t>75</a:t>
            </a:fld>
            <a:endParaRPr lang="en-US" dirty="0"/>
          </a:p>
        </p:txBody>
      </p:sp>
      <p:pic>
        <p:nvPicPr>
          <p:cNvPr id="6" name="Picture 5">
            <a:extLst>
              <a:ext uri="{FF2B5EF4-FFF2-40B4-BE49-F238E27FC236}">
                <a16:creationId xmlns:a16="http://schemas.microsoft.com/office/drawing/2014/main" id="{4B0FF71A-C110-4C92-970B-BDD5D194521F}"/>
              </a:ext>
            </a:extLst>
          </p:cNvPr>
          <p:cNvPicPr>
            <a:picLocks noChangeAspect="1"/>
          </p:cNvPicPr>
          <p:nvPr/>
        </p:nvPicPr>
        <p:blipFill>
          <a:blip r:embed="rId2"/>
          <a:stretch>
            <a:fillRect/>
          </a:stretch>
        </p:blipFill>
        <p:spPr>
          <a:xfrm>
            <a:off x="0" y="1980519"/>
            <a:ext cx="6077798" cy="4877481"/>
          </a:xfrm>
          <a:prstGeom prst="rect">
            <a:avLst/>
          </a:prstGeom>
        </p:spPr>
      </p:pic>
      <p:pic>
        <p:nvPicPr>
          <p:cNvPr id="8" name="Picture 7">
            <a:extLst>
              <a:ext uri="{FF2B5EF4-FFF2-40B4-BE49-F238E27FC236}">
                <a16:creationId xmlns:a16="http://schemas.microsoft.com/office/drawing/2014/main" id="{DCC5A74C-5844-4713-9AB8-02990E07D345}"/>
              </a:ext>
            </a:extLst>
          </p:cNvPr>
          <p:cNvPicPr>
            <a:picLocks noChangeAspect="1"/>
          </p:cNvPicPr>
          <p:nvPr/>
        </p:nvPicPr>
        <p:blipFill>
          <a:blip r:embed="rId3"/>
          <a:stretch>
            <a:fillRect/>
          </a:stretch>
        </p:blipFill>
        <p:spPr>
          <a:xfrm>
            <a:off x="6114202" y="1980519"/>
            <a:ext cx="6077798" cy="4887007"/>
          </a:xfrm>
          <a:prstGeom prst="rect">
            <a:avLst/>
          </a:prstGeom>
        </p:spPr>
      </p:pic>
    </p:spTree>
    <p:extLst>
      <p:ext uri="{BB962C8B-B14F-4D97-AF65-F5344CB8AC3E}">
        <p14:creationId xmlns:p14="http://schemas.microsoft.com/office/powerpoint/2010/main" val="197825827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DF806-005B-41C7-BE54-E3045BE6FACC}"/>
              </a:ext>
            </a:extLst>
          </p:cNvPr>
          <p:cNvSpPr>
            <a:spLocks noGrp="1"/>
          </p:cNvSpPr>
          <p:nvPr>
            <p:ph type="title"/>
          </p:nvPr>
        </p:nvSpPr>
        <p:spPr>
          <a:xfrm>
            <a:off x="1604711" y="543946"/>
            <a:ext cx="2859032" cy="1280890"/>
          </a:xfrm>
        </p:spPr>
        <p:txBody>
          <a:bodyPr>
            <a:normAutofit/>
          </a:bodyPr>
          <a:lstStyle/>
          <a:p>
            <a:r>
              <a:rPr lang="en-IE" sz="2400" dirty="0"/>
              <a:t>Longitudinal Amplitude</a:t>
            </a:r>
          </a:p>
        </p:txBody>
      </p:sp>
      <p:sp>
        <p:nvSpPr>
          <p:cNvPr id="3" name="Content Placeholder 2">
            <a:extLst>
              <a:ext uri="{FF2B5EF4-FFF2-40B4-BE49-F238E27FC236}">
                <a16:creationId xmlns:a16="http://schemas.microsoft.com/office/drawing/2014/main" id="{1FE38CD7-3CC4-4440-B1B1-FE45A72EBB57}"/>
              </a:ext>
            </a:extLst>
          </p:cNvPr>
          <p:cNvSpPr>
            <a:spLocks noGrp="1"/>
          </p:cNvSpPr>
          <p:nvPr>
            <p:ph idx="1"/>
          </p:nvPr>
        </p:nvSpPr>
        <p:spPr>
          <a:xfrm>
            <a:off x="1149531" y="1824836"/>
            <a:ext cx="2408311" cy="4063068"/>
          </a:xfrm>
        </p:spPr>
        <p:txBody>
          <a:bodyPr/>
          <a:lstStyle/>
          <a:p>
            <a:r>
              <a:rPr lang="en-IE" dirty="0"/>
              <a:t>MC Truth shows conservation between TKU and TKD for No Absorber</a:t>
            </a:r>
          </a:p>
          <a:p>
            <a:r>
              <a:rPr lang="en-IE" dirty="0"/>
              <a:t>Growth for Wedge</a:t>
            </a:r>
          </a:p>
          <a:p>
            <a:r>
              <a:rPr lang="en-IE" dirty="0"/>
              <a:t>Recon is off due to the </a:t>
            </a:r>
            <a:r>
              <a:rPr lang="en-IE" dirty="0" err="1"/>
              <a:t>Pz</a:t>
            </a:r>
            <a:r>
              <a:rPr lang="en-IE" dirty="0"/>
              <a:t> being reconstructed differently in TKU and TKD</a:t>
            </a:r>
          </a:p>
          <a:p>
            <a:endParaRPr lang="en-IE" dirty="0"/>
          </a:p>
        </p:txBody>
      </p:sp>
      <p:sp>
        <p:nvSpPr>
          <p:cNvPr id="4" name="Slide Number Placeholder 3">
            <a:extLst>
              <a:ext uri="{FF2B5EF4-FFF2-40B4-BE49-F238E27FC236}">
                <a16:creationId xmlns:a16="http://schemas.microsoft.com/office/drawing/2014/main" id="{FA990CDA-8959-4806-B8A6-4431DB9693FE}"/>
              </a:ext>
            </a:extLst>
          </p:cNvPr>
          <p:cNvSpPr>
            <a:spLocks noGrp="1"/>
          </p:cNvSpPr>
          <p:nvPr>
            <p:ph type="sldNum" sz="quarter" idx="12"/>
          </p:nvPr>
        </p:nvSpPr>
        <p:spPr/>
        <p:txBody>
          <a:bodyPr/>
          <a:lstStyle/>
          <a:p>
            <a:fld id="{D57F1E4F-1CFF-5643-939E-217C01CDF565}" type="slidenum">
              <a:rPr lang="en-US" smtClean="0"/>
              <a:pPr/>
              <a:t>76</a:t>
            </a:fld>
            <a:endParaRPr lang="en-US" dirty="0"/>
          </a:p>
        </p:txBody>
      </p:sp>
      <p:pic>
        <p:nvPicPr>
          <p:cNvPr id="6" name="Picture 5">
            <a:extLst>
              <a:ext uri="{FF2B5EF4-FFF2-40B4-BE49-F238E27FC236}">
                <a16:creationId xmlns:a16="http://schemas.microsoft.com/office/drawing/2014/main" id="{2313FF90-C335-4CAA-9621-2C7092557838}"/>
              </a:ext>
            </a:extLst>
          </p:cNvPr>
          <p:cNvPicPr>
            <a:picLocks noChangeAspect="1"/>
          </p:cNvPicPr>
          <p:nvPr/>
        </p:nvPicPr>
        <p:blipFill>
          <a:blip r:embed="rId2"/>
          <a:stretch>
            <a:fillRect/>
          </a:stretch>
        </p:blipFill>
        <p:spPr>
          <a:xfrm>
            <a:off x="3578212" y="0"/>
            <a:ext cx="4298689" cy="3455147"/>
          </a:xfrm>
          <a:prstGeom prst="rect">
            <a:avLst/>
          </a:prstGeom>
        </p:spPr>
      </p:pic>
      <p:pic>
        <p:nvPicPr>
          <p:cNvPr id="8" name="Picture 7">
            <a:extLst>
              <a:ext uri="{FF2B5EF4-FFF2-40B4-BE49-F238E27FC236}">
                <a16:creationId xmlns:a16="http://schemas.microsoft.com/office/drawing/2014/main" id="{E95C925D-77EF-4A3C-8E55-2AF21B62A2EB}"/>
              </a:ext>
            </a:extLst>
          </p:cNvPr>
          <p:cNvPicPr>
            <a:picLocks noChangeAspect="1"/>
          </p:cNvPicPr>
          <p:nvPr/>
        </p:nvPicPr>
        <p:blipFill>
          <a:blip r:embed="rId3"/>
          <a:stretch>
            <a:fillRect/>
          </a:stretch>
        </p:blipFill>
        <p:spPr>
          <a:xfrm>
            <a:off x="3596746" y="3401724"/>
            <a:ext cx="4290340" cy="3443032"/>
          </a:xfrm>
          <a:prstGeom prst="rect">
            <a:avLst/>
          </a:prstGeom>
        </p:spPr>
      </p:pic>
      <p:pic>
        <p:nvPicPr>
          <p:cNvPr id="10" name="Picture 9">
            <a:extLst>
              <a:ext uri="{FF2B5EF4-FFF2-40B4-BE49-F238E27FC236}">
                <a16:creationId xmlns:a16="http://schemas.microsoft.com/office/drawing/2014/main" id="{BB4B654A-8BAD-42BE-8AF1-DCC42CB7937B}"/>
              </a:ext>
            </a:extLst>
          </p:cNvPr>
          <p:cNvPicPr>
            <a:picLocks noChangeAspect="1"/>
          </p:cNvPicPr>
          <p:nvPr/>
        </p:nvPicPr>
        <p:blipFill>
          <a:blip r:embed="rId4"/>
          <a:stretch>
            <a:fillRect/>
          </a:stretch>
        </p:blipFill>
        <p:spPr>
          <a:xfrm>
            <a:off x="7876902" y="1"/>
            <a:ext cx="4294729" cy="3457392"/>
          </a:xfrm>
          <a:prstGeom prst="rect">
            <a:avLst/>
          </a:prstGeom>
        </p:spPr>
      </p:pic>
      <p:pic>
        <p:nvPicPr>
          <p:cNvPr id="12" name="Picture 11">
            <a:extLst>
              <a:ext uri="{FF2B5EF4-FFF2-40B4-BE49-F238E27FC236}">
                <a16:creationId xmlns:a16="http://schemas.microsoft.com/office/drawing/2014/main" id="{8E2CE527-4400-4677-9BEF-DFACC3C12229}"/>
              </a:ext>
            </a:extLst>
          </p:cNvPr>
          <p:cNvPicPr>
            <a:picLocks noChangeAspect="1"/>
          </p:cNvPicPr>
          <p:nvPr/>
        </p:nvPicPr>
        <p:blipFill>
          <a:blip r:embed="rId5"/>
          <a:stretch>
            <a:fillRect/>
          </a:stretch>
        </p:blipFill>
        <p:spPr>
          <a:xfrm>
            <a:off x="7897271" y="3401724"/>
            <a:ext cx="4294730" cy="3458707"/>
          </a:xfrm>
          <a:prstGeom prst="rect">
            <a:avLst/>
          </a:prstGeom>
        </p:spPr>
      </p:pic>
    </p:spTree>
    <p:extLst>
      <p:ext uri="{BB962C8B-B14F-4D97-AF65-F5344CB8AC3E}">
        <p14:creationId xmlns:p14="http://schemas.microsoft.com/office/powerpoint/2010/main" val="278265159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0C07F-25EE-4E7F-ADE8-DAB05DC056F4}"/>
              </a:ext>
            </a:extLst>
          </p:cNvPr>
          <p:cNvSpPr>
            <a:spLocks noGrp="1"/>
          </p:cNvSpPr>
          <p:nvPr>
            <p:ph type="title"/>
          </p:nvPr>
        </p:nvSpPr>
        <p:spPr>
          <a:xfrm>
            <a:off x="189359" y="147337"/>
            <a:ext cx="8911687" cy="1280890"/>
          </a:xfrm>
        </p:spPr>
        <p:txBody>
          <a:bodyPr/>
          <a:lstStyle/>
          <a:p>
            <a:r>
              <a:rPr lang="en-IE" dirty="0"/>
              <a:t>6D Amplitude</a:t>
            </a:r>
          </a:p>
        </p:txBody>
      </p:sp>
      <p:sp>
        <p:nvSpPr>
          <p:cNvPr id="3" name="Content Placeholder 2">
            <a:extLst>
              <a:ext uri="{FF2B5EF4-FFF2-40B4-BE49-F238E27FC236}">
                <a16:creationId xmlns:a16="http://schemas.microsoft.com/office/drawing/2014/main" id="{96B3E882-6CDD-47CC-B8E6-ADCD066C065E}"/>
              </a:ext>
            </a:extLst>
          </p:cNvPr>
          <p:cNvSpPr>
            <a:spLocks noGrp="1"/>
          </p:cNvSpPr>
          <p:nvPr>
            <p:ph idx="1"/>
          </p:nvPr>
        </p:nvSpPr>
        <p:spPr>
          <a:xfrm>
            <a:off x="921695" y="1428226"/>
            <a:ext cx="2727160" cy="4641992"/>
          </a:xfrm>
        </p:spPr>
        <p:txBody>
          <a:bodyPr>
            <a:normAutofit fontScale="92500"/>
          </a:bodyPr>
          <a:lstStyle/>
          <a:p>
            <a:r>
              <a:rPr lang="en-IE" dirty="0"/>
              <a:t>Truth shows 6D conservation for No Absorber case</a:t>
            </a:r>
          </a:p>
          <a:p>
            <a:r>
              <a:rPr lang="en-IE" dirty="0"/>
              <a:t>Wedge shows change between TKU and TKD and within TKD due to dispersion</a:t>
            </a:r>
          </a:p>
          <a:p>
            <a:r>
              <a:rPr lang="en-IE" dirty="0"/>
              <a:t>Likely need to correct Transverse components for extra rotation</a:t>
            </a:r>
          </a:p>
          <a:p>
            <a:r>
              <a:rPr lang="en-IE" dirty="0"/>
              <a:t>Makes separation of 6D into Transverse and Longitudinal components tricky</a:t>
            </a:r>
          </a:p>
        </p:txBody>
      </p:sp>
      <p:sp>
        <p:nvSpPr>
          <p:cNvPr id="4" name="Slide Number Placeholder 3">
            <a:extLst>
              <a:ext uri="{FF2B5EF4-FFF2-40B4-BE49-F238E27FC236}">
                <a16:creationId xmlns:a16="http://schemas.microsoft.com/office/drawing/2014/main" id="{B809BD18-F3A9-4D82-B01A-8A8215896AEE}"/>
              </a:ext>
            </a:extLst>
          </p:cNvPr>
          <p:cNvSpPr>
            <a:spLocks noGrp="1"/>
          </p:cNvSpPr>
          <p:nvPr>
            <p:ph type="sldNum" sz="quarter" idx="12"/>
          </p:nvPr>
        </p:nvSpPr>
        <p:spPr/>
        <p:txBody>
          <a:bodyPr/>
          <a:lstStyle/>
          <a:p>
            <a:fld id="{D57F1E4F-1CFF-5643-939E-217C01CDF565}" type="slidenum">
              <a:rPr lang="en-US" smtClean="0"/>
              <a:pPr/>
              <a:t>77</a:t>
            </a:fld>
            <a:endParaRPr lang="en-US" dirty="0"/>
          </a:p>
        </p:txBody>
      </p:sp>
      <p:pic>
        <p:nvPicPr>
          <p:cNvPr id="6" name="Picture 5">
            <a:extLst>
              <a:ext uri="{FF2B5EF4-FFF2-40B4-BE49-F238E27FC236}">
                <a16:creationId xmlns:a16="http://schemas.microsoft.com/office/drawing/2014/main" id="{D32A1F97-55BA-4FB2-883C-468E1E139729}"/>
              </a:ext>
            </a:extLst>
          </p:cNvPr>
          <p:cNvPicPr>
            <a:picLocks noChangeAspect="1"/>
          </p:cNvPicPr>
          <p:nvPr/>
        </p:nvPicPr>
        <p:blipFill>
          <a:blip r:embed="rId2"/>
          <a:stretch>
            <a:fillRect/>
          </a:stretch>
        </p:blipFill>
        <p:spPr>
          <a:xfrm>
            <a:off x="7916090" y="3427876"/>
            <a:ext cx="4275909" cy="3430124"/>
          </a:xfrm>
          <a:prstGeom prst="rect">
            <a:avLst/>
          </a:prstGeom>
        </p:spPr>
      </p:pic>
      <p:pic>
        <p:nvPicPr>
          <p:cNvPr id="8" name="Picture 7">
            <a:extLst>
              <a:ext uri="{FF2B5EF4-FFF2-40B4-BE49-F238E27FC236}">
                <a16:creationId xmlns:a16="http://schemas.microsoft.com/office/drawing/2014/main" id="{D66404EB-FE97-447F-815C-D346BFF74BF3}"/>
              </a:ext>
            </a:extLst>
          </p:cNvPr>
          <p:cNvPicPr>
            <a:picLocks noChangeAspect="1"/>
          </p:cNvPicPr>
          <p:nvPr/>
        </p:nvPicPr>
        <p:blipFill>
          <a:blip r:embed="rId3"/>
          <a:stretch>
            <a:fillRect/>
          </a:stretch>
        </p:blipFill>
        <p:spPr>
          <a:xfrm>
            <a:off x="7907416" y="1"/>
            <a:ext cx="4275909" cy="3432772"/>
          </a:xfrm>
          <a:prstGeom prst="rect">
            <a:avLst/>
          </a:prstGeom>
        </p:spPr>
      </p:pic>
      <p:pic>
        <p:nvPicPr>
          <p:cNvPr id="10" name="Picture 9">
            <a:extLst>
              <a:ext uri="{FF2B5EF4-FFF2-40B4-BE49-F238E27FC236}">
                <a16:creationId xmlns:a16="http://schemas.microsoft.com/office/drawing/2014/main" id="{2DAB4BCF-EAEE-4F2A-B80E-CD77D170DF68}"/>
              </a:ext>
            </a:extLst>
          </p:cNvPr>
          <p:cNvPicPr>
            <a:picLocks noChangeAspect="1"/>
          </p:cNvPicPr>
          <p:nvPr/>
        </p:nvPicPr>
        <p:blipFill>
          <a:blip r:embed="rId4"/>
          <a:stretch>
            <a:fillRect/>
          </a:stretch>
        </p:blipFill>
        <p:spPr>
          <a:xfrm>
            <a:off x="3640181" y="-478"/>
            <a:ext cx="4275909" cy="3450262"/>
          </a:xfrm>
          <a:prstGeom prst="rect">
            <a:avLst/>
          </a:prstGeom>
        </p:spPr>
      </p:pic>
      <p:pic>
        <p:nvPicPr>
          <p:cNvPr id="12" name="Picture 11">
            <a:extLst>
              <a:ext uri="{FF2B5EF4-FFF2-40B4-BE49-F238E27FC236}">
                <a16:creationId xmlns:a16="http://schemas.microsoft.com/office/drawing/2014/main" id="{DA44BF91-A820-4A83-A36D-F6E184A4EB00}"/>
              </a:ext>
            </a:extLst>
          </p:cNvPr>
          <p:cNvPicPr>
            <a:picLocks noChangeAspect="1"/>
          </p:cNvPicPr>
          <p:nvPr/>
        </p:nvPicPr>
        <p:blipFill>
          <a:blip r:embed="rId5"/>
          <a:stretch>
            <a:fillRect/>
          </a:stretch>
        </p:blipFill>
        <p:spPr>
          <a:xfrm>
            <a:off x="3631506" y="3433252"/>
            <a:ext cx="4275909" cy="3424748"/>
          </a:xfrm>
          <a:prstGeom prst="rect">
            <a:avLst/>
          </a:prstGeom>
        </p:spPr>
      </p:pic>
    </p:spTree>
    <p:extLst>
      <p:ext uri="{BB962C8B-B14F-4D97-AF65-F5344CB8AC3E}">
        <p14:creationId xmlns:p14="http://schemas.microsoft.com/office/powerpoint/2010/main" val="384399238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6049A-C13C-4699-A6F9-B625346B8D5C}"/>
              </a:ext>
            </a:extLst>
          </p:cNvPr>
          <p:cNvSpPr>
            <a:spLocks noGrp="1"/>
          </p:cNvSpPr>
          <p:nvPr>
            <p:ph type="title"/>
          </p:nvPr>
        </p:nvSpPr>
        <p:spPr>
          <a:xfrm>
            <a:off x="1640156" y="546377"/>
            <a:ext cx="8911687" cy="1280890"/>
          </a:xfrm>
        </p:spPr>
        <p:txBody>
          <a:bodyPr>
            <a:normAutofit/>
          </a:bodyPr>
          <a:lstStyle/>
          <a:p>
            <a:r>
              <a:rPr lang="en-IE" sz="2400" dirty="0"/>
              <a:t>Longitudinal</a:t>
            </a:r>
            <a:br>
              <a:rPr lang="en-IE" sz="2400" dirty="0"/>
            </a:br>
            <a:r>
              <a:rPr lang="en-IE" sz="2400" dirty="0"/>
              <a:t>Density</a:t>
            </a:r>
          </a:p>
        </p:txBody>
      </p:sp>
      <p:sp>
        <p:nvSpPr>
          <p:cNvPr id="3" name="Content Placeholder 2">
            <a:extLst>
              <a:ext uri="{FF2B5EF4-FFF2-40B4-BE49-F238E27FC236}">
                <a16:creationId xmlns:a16="http://schemas.microsoft.com/office/drawing/2014/main" id="{0D85FE4E-BE89-4DCA-9D6D-1DF38ECED65F}"/>
              </a:ext>
            </a:extLst>
          </p:cNvPr>
          <p:cNvSpPr>
            <a:spLocks noGrp="1"/>
          </p:cNvSpPr>
          <p:nvPr>
            <p:ph idx="1"/>
          </p:nvPr>
        </p:nvSpPr>
        <p:spPr>
          <a:xfrm>
            <a:off x="936142" y="1645920"/>
            <a:ext cx="2636117" cy="4424298"/>
          </a:xfrm>
        </p:spPr>
        <p:txBody>
          <a:bodyPr/>
          <a:lstStyle/>
          <a:p>
            <a:r>
              <a:rPr lang="en-IE" dirty="0"/>
              <a:t>See similar effects for longitudinal density as for Amplitude</a:t>
            </a:r>
          </a:p>
          <a:p>
            <a:r>
              <a:rPr lang="en-IE" dirty="0"/>
              <a:t>Truth conserves No Absorber density and halves Wedge density of beam.</a:t>
            </a:r>
          </a:p>
          <a:p>
            <a:r>
              <a:rPr lang="en-IE" dirty="0"/>
              <a:t>Wedge density shape change indicates some edge effect</a:t>
            </a:r>
          </a:p>
        </p:txBody>
      </p:sp>
      <p:sp>
        <p:nvSpPr>
          <p:cNvPr id="4" name="Slide Number Placeholder 3">
            <a:extLst>
              <a:ext uri="{FF2B5EF4-FFF2-40B4-BE49-F238E27FC236}">
                <a16:creationId xmlns:a16="http://schemas.microsoft.com/office/drawing/2014/main" id="{61BC0732-103B-4758-A90B-05DAD376BDD9}"/>
              </a:ext>
            </a:extLst>
          </p:cNvPr>
          <p:cNvSpPr>
            <a:spLocks noGrp="1"/>
          </p:cNvSpPr>
          <p:nvPr>
            <p:ph type="sldNum" sz="quarter" idx="12"/>
          </p:nvPr>
        </p:nvSpPr>
        <p:spPr/>
        <p:txBody>
          <a:bodyPr/>
          <a:lstStyle/>
          <a:p>
            <a:fld id="{D57F1E4F-1CFF-5643-939E-217C01CDF565}" type="slidenum">
              <a:rPr lang="en-US" smtClean="0"/>
              <a:pPr/>
              <a:t>78</a:t>
            </a:fld>
            <a:endParaRPr lang="en-US" dirty="0"/>
          </a:p>
        </p:txBody>
      </p:sp>
      <p:pic>
        <p:nvPicPr>
          <p:cNvPr id="6" name="Picture 5">
            <a:extLst>
              <a:ext uri="{FF2B5EF4-FFF2-40B4-BE49-F238E27FC236}">
                <a16:creationId xmlns:a16="http://schemas.microsoft.com/office/drawing/2014/main" id="{B8CB4346-BBF0-4804-A2D9-DAAF5DD09E2B}"/>
              </a:ext>
            </a:extLst>
          </p:cNvPr>
          <p:cNvPicPr>
            <a:picLocks noChangeAspect="1"/>
          </p:cNvPicPr>
          <p:nvPr/>
        </p:nvPicPr>
        <p:blipFill>
          <a:blip r:embed="rId2"/>
          <a:stretch>
            <a:fillRect/>
          </a:stretch>
        </p:blipFill>
        <p:spPr>
          <a:xfrm>
            <a:off x="3605856" y="1"/>
            <a:ext cx="4276273" cy="3426372"/>
          </a:xfrm>
          <a:prstGeom prst="rect">
            <a:avLst/>
          </a:prstGeom>
        </p:spPr>
      </p:pic>
      <p:pic>
        <p:nvPicPr>
          <p:cNvPr id="8" name="Picture 7">
            <a:extLst>
              <a:ext uri="{FF2B5EF4-FFF2-40B4-BE49-F238E27FC236}">
                <a16:creationId xmlns:a16="http://schemas.microsoft.com/office/drawing/2014/main" id="{35A52369-3BEF-4069-8FC7-E79436E73FE6}"/>
              </a:ext>
            </a:extLst>
          </p:cNvPr>
          <p:cNvPicPr>
            <a:picLocks noChangeAspect="1"/>
          </p:cNvPicPr>
          <p:nvPr/>
        </p:nvPicPr>
        <p:blipFill>
          <a:blip r:embed="rId3"/>
          <a:stretch>
            <a:fillRect/>
          </a:stretch>
        </p:blipFill>
        <p:spPr>
          <a:xfrm>
            <a:off x="3629434" y="3431628"/>
            <a:ext cx="4264526" cy="3426372"/>
          </a:xfrm>
          <a:prstGeom prst="rect">
            <a:avLst/>
          </a:prstGeom>
        </p:spPr>
      </p:pic>
      <p:pic>
        <p:nvPicPr>
          <p:cNvPr id="10" name="Picture 9">
            <a:extLst>
              <a:ext uri="{FF2B5EF4-FFF2-40B4-BE49-F238E27FC236}">
                <a16:creationId xmlns:a16="http://schemas.microsoft.com/office/drawing/2014/main" id="{3C68B2C8-28B8-46AC-AB6A-EBAF9460A0F1}"/>
              </a:ext>
            </a:extLst>
          </p:cNvPr>
          <p:cNvPicPr>
            <a:picLocks noChangeAspect="1"/>
          </p:cNvPicPr>
          <p:nvPr/>
        </p:nvPicPr>
        <p:blipFill>
          <a:blip r:embed="rId4"/>
          <a:stretch>
            <a:fillRect/>
          </a:stretch>
        </p:blipFill>
        <p:spPr>
          <a:xfrm>
            <a:off x="7870299" y="0"/>
            <a:ext cx="4264525" cy="3428999"/>
          </a:xfrm>
          <a:prstGeom prst="rect">
            <a:avLst/>
          </a:prstGeom>
        </p:spPr>
      </p:pic>
      <p:pic>
        <p:nvPicPr>
          <p:cNvPr id="12" name="Picture 11">
            <a:extLst>
              <a:ext uri="{FF2B5EF4-FFF2-40B4-BE49-F238E27FC236}">
                <a16:creationId xmlns:a16="http://schemas.microsoft.com/office/drawing/2014/main" id="{40391C7A-C822-44B3-A4CC-01B33C28B547}"/>
              </a:ext>
            </a:extLst>
          </p:cNvPr>
          <p:cNvPicPr>
            <a:picLocks noChangeAspect="1"/>
          </p:cNvPicPr>
          <p:nvPr/>
        </p:nvPicPr>
        <p:blipFill>
          <a:blip r:embed="rId5"/>
          <a:stretch>
            <a:fillRect/>
          </a:stretch>
        </p:blipFill>
        <p:spPr>
          <a:xfrm>
            <a:off x="7893960" y="3429000"/>
            <a:ext cx="4298039" cy="3429000"/>
          </a:xfrm>
          <a:prstGeom prst="rect">
            <a:avLst/>
          </a:prstGeom>
        </p:spPr>
      </p:pic>
    </p:spTree>
    <p:extLst>
      <p:ext uri="{BB962C8B-B14F-4D97-AF65-F5344CB8AC3E}">
        <p14:creationId xmlns:p14="http://schemas.microsoft.com/office/powerpoint/2010/main" val="20649078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94DE6-3863-47F8-BBBB-B4860D1A0BCB}"/>
              </a:ext>
            </a:extLst>
          </p:cNvPr>
          <p:cNvSpPr>
            <a:spLocks noGrp="1"/>
          </p:cNvSpPr>
          <p:nvPr>
            <p:ph type="title"/>
          </p:nvPr>
        </p:nvSpPr>
        <p:spPr>
          <a:xfrm>
            <a:off x="202422" y="147337"/>
            <a:ext cx="8911687" cy="1280890"/>
          </a:xfrm>
        </p:spPr>
        <p:txBody>
          <a:bodyPr/>
          <a:lstStyle/>
          <a:p>
            <a:r>
              <a:rPr lang="en-IE" dirty="0"/>
              <a:t>6D Density</a:t>
            </a:r>
          </a:p>
        </p:txBody>
      </p:sp>
      <p:sp>
        <p:nvSpPr>
          <p:cNvPr id="3" name="Content Placeholder 2">
            <a:extLst>
              <a:ext uri="{FF2B5EF4-FFF2-40B4-BE49-F238E27FC236}">
                <a16:creationId xmlns:a16="http://schemas.microsoft.com/office/drawing/2014/main" id="{33010C29-1EF5-4C94-ADAD-BFBFF4ADD368}"/>
              </a:ext>
            </a:extLst>
          </p:cNvPr>
          <p:cNvSpPr>
            <a:spLocks noGrp="1"/>
          </p:cNvSpPr>
          <p:nvPr>
            <p:ph idx="1"/>
          </p:nvPr>
        </p:nvSpPr>
        <p:spPr>
          <a:xfrm>
            <a:off x="433841" y="1252763"/>
            <a:ext cx="3122915" cy="3777622"/>
          </a:xfrm>
        </p:spPr>
        <p:txBody>
          <a:bodyPr>
            <a:normAutofit/>
          </a:bodyPr>
          <a:lstStyle/>
          <a:p>
            <a:r>
              <a:rPr lang="en-IE" sz="1600" dirty="0"/>
              <a:t>6D density is also similar to 6D Amplitude</a:t>
            </a:r>
          </a:p>
          <a:p>
            <a:r>
              <a:rPr lang="en-IE" sz="1600" dirty="0"/>
              <a:t>It also has same effect through TKD -&gt; Transverse Components need correction</a:t>
            </a:r>
          </a:p>
          <a:p>
            <a:endParaRPr lang="en-IE" sz="1600" dirty="0"/>
          </a:p>
        </p:txBody>
      </p:sp>
      <p:sp>
        <p:nvSpPr>
          <p:cNvPr id="4" name="Slide Number Placeholder 3">
            <a:extLst>
              <a:ext uri="{FF2B5EF4-FFF2-40B4-BE49-F238E27FC236}">
                <a16:creationId xmlns:a16="http://schemas.microsoft.com/office/drawing/2014/main" id="{1936CC63-5C94-4882-ADA8-BFD7AAAE07F9}"/>
              </a:ext>
            </a:extLst>
          </p:cNvPr>
          <p:cNvSpPr>
            <a:spLocks noGrp="1"/>
          </p:cNvSpPr>
          <p:nvPr>
            <p:ph type="sldNum" sz="quarter" idx="12"/>
          </p:nvPr>
        </p:nvSpPr>
        <p:spPr/>
        <p:txBody>
          <a:bodyPr/>
          <a:lstStyle/>
          <a:p>
            <a:fld id="{D57F1E4F-1CFF-5643-939E-217C01CDF565}" type="slidenum">
              <a:rPr lang="en-US" smtClean="0"/>
              <a:pPr/>
              <a:t>79</a:t>
            </a:fld>
            <a:endParaRPr lang="en-US" dirty="0"/>
          </a:p>
        </p:txBody>
      </p:sp>
      <p:pic>
        <p:nvPicPr>
          <p:cNvPr id="6" name="Picture 5">
            <a:extLst>
              <a:ext uri="{FF2B5EF4-FFF2-40B4-BE49-F238E27FC236}">
                <a16:creationId xmlns:a16="http://schemas.microsoft.com/office/drawing/2014/main" id="{52903ADB-E047-47E2-AD7D-3A51361F54AD}"/>
              </a:ext>
            </a:extLst>
          </p:cNvPr>
          <p:cNvPicPr>
            <a:picLocks noChangeAspect="1"/>
          </p:cNvPicPr>
          <p:nvPr/>
        </p:nvPicPr>
        <p:blipFill>
          <a:blip r:embed="rId2"/>
          <a:stretch>
            <a:fillRect/>
          </a:stretch>
        </p:blipFill>
        <p:spPr>
          <a:xfrm>
            <a:off x="3593160" y="0"/>
            <a:ext cx="4281218" cy="3442421"/>
          </a:xfrm>
          <a:prstGeom prst="rect">
            <a:avLst/>
          </a:prstGeom>
        </p:spPr>
      </p:pic>
      <p:pic>
        <p:nvPicPr>
          <p:cNvPr id="8" name="Picture 7">
            <a:extLst>
              <a:ext uri="{FF2B5EF4-FFF2-40B4-BE49-F238E27FC236}">
                <a16:creationId xmlns:a16="http://schemas.microsoft.com/office/drawing/2014/main" id="{1A366F84-A7EA-4C29-BF9D-81A9EDBEB7AF}"/>
              </a:ext>
            </a:extLst>
          </p:cNvPr>
          <p:cNvPicPr>
            <a:picLocks noChangeAspect="1"/>
          </p:cNvPicPr>
          <p:nvPr/>
        </p:nvPicPr>
        <p:blipFill>
          <a:blip r:embed="rId3"/>
          <a:stretch>
            <a:fillRect/>
          </a:stretch>
        </p:blipFill>
        <p:spPr>
          <a:xfrm>
            <a:off x="3593160" y="3416895"/>
            <a:ext cx="4281218" cy="3441105"/>
          </a:xfrm>
          <a:prstGeom prst="rect">
            <a:avLst/>
          </a:prstGeom>
        </p:spPr>
      </p:pic>
      <p:pic>
        <p:nvPicPr>
          <p:cNvPr id="10" name="Picture 9">
            <a:extLst>
              <a:ext uri="{FF2B5EF4-FFF2-40B4-BE49-F238E27FC236}">
                <a16:creationId xmlns:a16="http://schemas.microsoft.com/office/drawing/2014/main" id="{05A33603-4CE8-43EB-9A1F-B1834766A9F7}"/>
              </a:ext>
            </a:extLst>
          </p:cNvPr>
          <p:cNvPicPr>
            <a:picLocks noChangeAspect="1"/>
          </p:cNvPicPr>
          <p:nvPr/>
        </p:nvPicPr>
        <p:blipFill>
          <a:blip r:embed="rId4"/>
          <a:stretch>
            <a:fillRect/>
          </a:stretch>
        </p:blipFill>
        <p:spPr>
          <a:xfrm>
            <a:off x="7892580" y="0"/>
            <a:ext cx="4281218" cy="3429000"/>
          </a:xfrm>
          <a:prstGeom prst="rect">
            <a:avLst/>
          </a:prstGeom>
        </p:spPr>
      </p:pic>
      <p:pic>
        <p:nvPicPr>
          <p:cNvPr id="12" name="Picture 11">
            <a:extLst>
              <a:ext uri="{FF2B5EF4-FFF2-40B4-BE49-F238E27FC236}">
                <a16:creationId xmlns:a16="http://schemas.microsoft.com/office/drawing/2014/main" id="{4F7DCE6D-69BE-4FDF-A9E3-901EF048CC55}"/>
              </a:ext>
            </a:extLst>
          </p:cNvPr>
          <p:cNvPicPr>
            <a:picLocks noChangeAspect="1"/>
          </p:cNvPicPr>
          <p:nvPr/>
        </p:nvPicPr>
        <p:blipFill>
          <a:blip r:embed="rId5"/>
          <a:stretch>
            <a:fillRect/>
          </a:stretch>
        </p:blipFill>
        <p:spPr>
          <a:xfrm>
            <a:off x="7910782" y="3416894"/>
            <a:ext cx="4281218" cy="3441105"/>
          </a:xfrm>
          <a:prstGeom prst="rect">
            <a:avLst/>
          </a:prstGeom>
        </p:spPr>
      </p:pic>
      <p:pic>
        <p:nvPicPr>
          <p:cNvPr id="14" name="Picture 13">
            <a:extLst>
              <a:ext uri="{FF2B5EF4-FFF2-40B4-BE49-F238E27FC236}">
                <a16:creationId xmlns:a16="http://schemas.microsoft.com/office/drawing/2014/main" id="{C459D8EF-08F6-4723-864F-757472C4E9EA}"/>
              </a:ext>
            </a:extLst>
          </p:cNvPr>
          <p:cNvPicPr>
            <a:picLocks noChangeAspect="1"/>
          </p:cNvPicPr>
          <p:nvPr/>
        </p:nvPicPr>
        <p:blipFill>
          <a:blip r:embed="rId6"/>
          <a:stretch>
            <a:fillRect/>
          </a:stretch>
        </p:blipFill>
        <p:spPr>
          <a:xfrm>
            <a:off x="-1" y="4023360"/>
            <a:ext cx="3606627" cy="2899999"/>
          </a:xfrm>
          <a:prstGeom prst="rect">
            <a:avLst/>
          </a:prstGeom>
        </p:spPr>
      </p:pic>
    </p:spTree>
    <p:extLst>
      <p:ext uri="{BB962C8B-B14F-4D97-AF65-F5344CB8AC3E}">
        <p14:creationId xmlns:p14="http://schemas.microsoft.com/office/powerpoint/2010/main" val="2632748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AB252-7EAC-4345-B68A-AD8005ECA695}"/>
              </a:ext>
            </a:extLst>
          </p:cNvPr>
          <p:cNvSpPr>
            <a:spLocks noGrp="1"/>
          </p:cNvSpPr>
          <p:nvPr>
            <p:ph type="title"/>
          </p:nvPr>
        </p:nvSpPr>
        <p:spPr/>
        <p:txBody>
          <a:bodyPr/>
          <a:lstStyle/>
          <a:p>
            <a:r>
              <a:rPr lang="en-IE" dirty="0"/>
              <a:t>Missing Data - Missing particles</a:t>
            </a:r>
          </a:p>
        </p:txBody>
      </p:sp>
      <p:sp>
        <p:nvSpPr>
          <p:cNvPr id="3" name="Content Placeholder 2">
            <a:extLst>
              <a:ext uri="{FF2B5EF4-FFF2-40B4-BE49-F238E27FC236}">
                <a16:creationId xmlns:a16="http://schemas.microsoft.com/office/drawing/2014/main" id="{610A11B9-597E-4D58-AB2D-CE2FF606796C}"/>
              </a:ext>
            </a:extLst>
          </p:cNvPr>
          <p:cNvSpPr>
            <a:spLocks noGrp="1"/>
          </p:cNvSpPr>
          <p:nvPr>
            <p:ph idx="1"/>
          </p:nvPr>
        </p:nvSpPr>
        <p:spPr>
          <a:xfrm>
            <a:off x="2429691" y="1502227"/>
            <a:ext cx="9300755" cy="4950823"/>
          </a:xfrm>
        </p:spPr>
        <p:txBody>
          <a:bodyPr>
            <a:normAutofit fontScale="92500" lnSpcReduction="20000"/>
          </a:bodyPr>
          <a:lstStyle/>
          <a:p>
            <a:r>
              <a:rPr lang="en-IE" sz="2000" dirty="0"/>
              <a:t>Missing Data can be classified in three different ways</a:t>
            </a:r>
          </a:p>
          <a:p>
            <a:pPr lvl="1"/>
            <a:r>
              <a:rPr lang="en-IE" sz="2000" dirty="0"/>
              <a:t>- Missing Completely At Random (MCAR)</a:t>
            </a:r>
          </a:p>
          <a:p>
            <a:pPr lvl="2"/>
            <a:r>
              <a:rPr lang="en-IE" sz="1800" dirty="0"/>
              <a:t>Particle Distribution Functions remain the same</a:t>
            </a:r>
          </a:p>
          <a:p>
            <a:pPr lvl="2"/>
            <a:r>
              <a:rPr lang="en-IE" sz="1800" dirty="0"/>
              <a:t>E.g. 1000 vs 2000 coin tosses</a:t>
            </a:r>
          </a:p>
          <a:p>
            <a:pPr marL="914400" lvl="2" indent="0">
              <a:buNone/>
            </a:pPr>
            <a:endParaRPr lang="en-IE" sz="1800" dirty="0"/>
          </a:p>
          <a:p>
            <a:pPr lvl="1"/>
            <a:r>
              <a:rPr lang="en-IE" sz="2000" dirty="0"/>
              <a:t>- Missing At Random (MAR)</a:t>
            </a:r>
          </a:p>
          <a:p>
            <a:pPr lvl="2"/>
            <a:r>
              <a:rPr lang="en-IE" sz="1800" dirty="0"/>
              <a:t>Particle Distribution Functions change, but can be corrected for</a:t>
            </a:r>
          </a:p>
          <a:p>
            <a:pPr lvl="2"/>
            <a:r>
              <a:rPr lang="en-IE" sz="1800" dirty="0"/>
              <a:t>E.g. Sensor defect. 10 sensors measure the number of cars passing along a road, but one sensor only makes readings 95% of the time</a:t>
            </a:r>
          </a:p>
          <a:p>
            <a:pPr marL="914400" lvl="2" indent="0">
              <a:buNone/>
            </a:pPr>
            <a:endParaRPr lang="en-IE" sz="1800" dirty="0"/>
          </a:p>
          <a:p>
            <a:pPr lvl="1"/>
            <a:r>
              <a:rPr lang="en-IE" sz="2000" dirty="0"/>
              <a:t>- Missing Not At Random (MNAR)</a:t>
            </a:r>
          </a:p>
          <a:p>
            <a:pPr lvl="2"/>
            <a:r>
              <a:rPr lang="en-IE" sz="1800" dirty="0"/>
              <a:t>Data is missing due to the experiment</a:t>
            </a:r>
          </a:p>
          <a:p>
            <a:pPr lvl="2"/>
            <a:r>
              <a:rPr lang="en-IE" sz="1800" dirty="0"/>
              <a:t>Common problem in medicine e.g. COVID-19 death rate with low testing</a:t>
            </a:r>
          </a:p>
          <a:p>
            <a:pPr lvl="2"/>
            <a:r>
              <a:rPr lang="en-IE" sz="1800" dirty="0"/>
              <a:t>In MICE data is MNAR due to aperture of the MICE beamline, and the reasons for particles to escape the beamline, e.g. magnetic field, scattering</a:t>
            </a:r>
          </a:p>
          <a:p>
            <a:endParaRPr lang="en-IE" dirty="0"/>
          </a:p>
        </p:txBody>
      </p:sp>
      <p:sp>
        <p:nvSpPr>
          <p:cNvPr id="4" name="Slide Number Placeholder 3">
            <a:extLst>
              <a:ext uri="{FF2B5EF4-FFF2-40B4-BE49-F238E27FC236}">
                <a16:creationId xmlns:a16="http://schemas.microsoft.com/office/drawing/2014/main" id="{DD0FC132-305A-49E3-8D6C-6013F83FA3E3}"/>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286675436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1D2E6-C2EC-4BB5-BD08-2DD32AF6FA24}"/>
              </a:ext>
            </a:extLst>
          </p:cNvPr>
          <p:cNvSpPr>
            <a:spLocks noGrp="1"/>
          </p:cNvSpPr>
          <p:nvPr>
            <p:ph type="title"/>
          </p:nvPr>
        </p:nvSpPr>
        <p:spPr/>
        <p:txBody>
          <a:bodyPr/>
          <a:lstStyle/>
          <a:p>
            <a:r>
              <a:rPr lang="en-IE" dirty="0"/>
              <a:t>Emittance, Amplitude and Density</a:t>
            </a:r>
          </a:p>
        </p:txBody>
      </p:sp>
      <p:sp>
        <p:nvSpPr>
          <p:cNvPr id="3" name="Content Placeholder 2">
            <a:extLst>
              <a:ext uri="{FF2B5EF4-FFF2-40B4-BE49-F238E27FC236}">
                <a16:creationId xmlns:a16="http://schemas.microsoft.com/office/drawing/2014/main" id="{D702E6A4-B97B-43DD-9D1C-E2C688AB4C41}"/>
              </a:ext>
            </a:extLst>
          </p:cNvPr>
          <p:cNvSpPr>
            <a:spLocks noGrp="1"/>
          </p:cNvSpPr>
          <p:nvPr>
            <p:ph idx="1"/>
          </p:nvPr>
        </p:nvSpPr>
        <p:spPr>
          <a:xfrm>
            <a:off x="2497772" y="1389017"/>
            <a:ext cx="8915400" cy="2791097"/>
          </a:xfrm>
        </p:spPr>
        <p:txBody>
          <a:bodyPr>
            <a:normAutofit/>
          </a:bodyPr>
          <a:lstStyle/>
          <a:p>
            <a:r>
              <a:rPr lang="en-IE" dirty="0"/>
              <a:t>Caution, these plots are affected by survivorship bias</a:t>
            </a:r>
          </a:p>
          <a:p>
            <a:r>
              <a:rPr lang="en-IE" dirty="0"/>
              <a:t>Emittance and Amplitude conserved in linear optics, not necessarily when higher order effects apply</a:t>
            </a:r>
          </a:p>
          <a:p>
            <a:r>
              <a:rPr lang="en-IE" dirty="0"/>
              <a:t>The choice of vector potential in the non-linear case becomes important</a:t>
            </a:r>
          </a:p>
          <a:p>
            <a:endParaRPr lang="en-IE" dirty="0"/>
          </a:p>
          <a:p>
            <a:endParaRPr lang="en-IE" dirty="0"/>
          </a:p>
          <a:p>
            <a:r>
              <a:rPr lang="en-IE" dirty="0"/>
              <a:t>As well as where approximations are then made in the expansion</a:t>
            </a:r>
          </a:p>
          <a:p>
            <a:endParaRPr lang="en-IE" dirty="0"/>
          </a:p>
          <a:p>
            <a:endParaRPr lang="en-IE" dirty="0"/>
          </a:p>
        </p:txBody>
      </p:sp>
      <p:sp>
        <p:nvSpPr>
          <p:cNvPr id="4" name="Slide Number Placeholder 3">
            <a:extLst>
              <a:ext uri="{FF2B5EF4-FFF2-40B4-BE49-F238E27FC236}">
                <a16:creationId xmlns:a16="http://schemas.microsoft.com/office/drawing/2014/main" id="{3FD058B9-331A-4A88-B8C9-7CDDCF46EE23}"/>
              </a:ext>
            </a:extLst>
          </p:cNvPr>
          <p:cNvSpPr>
            <a:spLocks noGrp="1"/>
          </p:cNvSpPr>
          <p:nvPr>
            <p:ph type="sldNum" sz="quarter" idx="12"/>
          </p:nvPr>
        </p:nvSpPr>
        <p:spPr/>
        <p:txBody>
          <a:bodyPr/>
          <a:lstStyle/>
          <a:p>
            <a:fld id="{D57F1E4F-1CFF-5643-939E-217C01CDF565}" type="slidenum">
              <a:rPr lang="en-US" smtClean="0"/>
              <a:pPr/>
              <a:t>80</a:t>
            </a:fld>
            <a:endParaRPr lang="en-US" dirty="0"/>
          </a:p>
        </p:txBody>
      </p:sp>
      <p:pic>
        <p:nvPicPr>
          <p:cNvPr id="6" name="Picture 5">
            <a:extLst>
              <a:ext uri="{FF2B5EF4-FFF2-40B4-BE49-F238E27FC236}">
                <a16:creationId xmlns:a16="http://schemas.microsoft.com/office/drawing/2014/main" id="{E1256F10-DEB0-4DEC-B0B0-32481556D285}"/>
              </a:ext>
            </a:extLst>
          </p:cNvPr>
          <p:cNvPicPr>
            <a:picLocks noChangeAspect="1"/>
          </p:cNvPicPr>
          <p:nvPr/>
        </p:nvPicPr>
        <p:blipFill>
          <a:blip r:embed="rId2"/>
          <a:stretch>
            <a:fillRect/>
          </a:stretch>
        </p:blipFill>
        <p:spPr>
          <a:xfrm>
            <a:off x="3397733" y="2880549"/>
            <a:ext cx="6296495" cy="794557"/>
          </a:xfrm>
          <a:prstGeom prst="rect">
            <a:avLst/>
          </a:prstGeom>
        </p:spPr>
      </p:pic>
      <p:pic>
        <p:nvPicPr>
          <p:cNvPr id="8" name="Picture 7">
            <a:extLst>
              <a:ext uri="{FF2B5EF4-FFF2-40B4-BE49-F238E27FC236}">
                <a16:creationId xmlns:a16="http://schemas.microsoft.com/office/drawing/2014/main" id="{B93DBAAC-B9FF-49A3-92D4-30308B0A0BB6}"/>
              </a:ext>
            </a:extLst>
          </p:cNvPr>
          <p:cNvPicPr>
            <a:picLocks noChangeAspect="1"/>
          </p:cNvPicPr>
          <p:nvPr/>
        </p:nvPicPr>
        <p:blipFill>
          <a:blip r:embed="rId3"/>
          <a:stretch>
            <a:fillRect/>
          </a:stretch>
        </p:blipFill>
        <p:spPr>
          <a:xfrm>
            <a:off x="-1" y="4180114"/>
            <a:ext cx="5056567" cy="2677886"/>
          </a:xfrm>
          <a:prstGeom prst="rect">
            <a:avLst/>
          </a:prstGeom>
        </p:spPr>
      </p:pic>
      <p:sp>
        <p:nvSpPr>
          <p:cNvPr id="9" name="Content Placeholder 2">
            <a:extLst>
              <a:ext uri="{FF2B5EF4-FFF2-40B4-BE49-F238E27FC236}">
                <a16:creationId xmlns:a16="http://schemas.microsoft.com/office/drawing/2014/main" id="{A4E32068-B134-47CB-886A-3BB4237E57A9}"/>
              </a:ext>
            </a:extLst>
          </p:cNvPr>
          <p:cNvSpPr txBox="1">
            <a:spLocks/>
          </p:cNvSpPr>
          <p:nvPr/>
        </p:nvSpPr>
        <p:spPr>
          <a:xfrm>
            <a:off x="5292461" y="4180114"/>
            <a:ext cx="6581677"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IE" dirty="0"/>
              <a:t>Currently MICE Recon uses linear optics i.e. only l=0 and l=1 terms in the expanded Hamiltonian (on right)</a:t>
            </a:r>
          </a:p>
          <a:p>
            <a:r>
              <a:rPr lang="en-IE" dirty="0"/>
              <a:t>Solenoid is finite length, stations near edge may deviate further from approximation</a:t>
            </a:r>
          </a:p>
          <a:p>
            <a:r>
              <a:rPr lang="en-IE" dirty="0"/>
              <a:t>Density remains a constant (only affected by dissipative forces), but it can be difficult to find a constant volume element </a:t>
            </a:r>
          </a:p>
          <a:p>
            <a:endParaRPr lang="en-IE" dirty="0"/>
          </a:p>
        </p:txBody>
      </p:sp>
    </p:spTree>
    <p:extLst>
      <p:ext uri="{BB962C8B-B14F-4D97-AF65-F5344CB8AC3E}">
        <p14:creationId xmlns:p14="http://schemas.microsoft.com/office/powerpoint/2010/main" val="249305128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A2786-FA95-4C79-98FF-5B8F30C43B39}"/>
              </a:ext>
            </a:extLst>
          </p:cNvPr>
          <p:cNvSpPr>
            <a:spLocks noGrp="1"/>
          </p:cNvSpPr>
          <p:nvPr>
            <p:ph type="title"/>
          </p:nvPr>
        </p:nvSpPr>
        <p:spPr/>
        <p:txBody>
          <a:bodyPr/>
          <a:lstStyle/>
          <a:p>
            <a:r>
              <a:rPr lang="en-IE" dirty="0"/>
              <a:t>Recon bias</a:t>
            </a:r>
          </a:p>
        </p:txBody>
      </p:sp>
      <p:sp>
        <p:nvSpPr>
          <p:cNvPr id="3" name="Content Placeholder 2">
            <a:extLst>
              <a:ext uri="{FF2B5EF4-FFF2-40B4-BE49-F238E27FC236}">
                <a16:creationId xmlns:a16="http://schemas.microsoft.com/office/drawing/2014/main" id="{D3F2EDBC-D308-44D5-AD9F-A0F79225C5AD}"/>
              </a:ext>
            </a:extLst>
          </p:cNvPr>
          <p:cNvSpPr>
            <a:spLocks noGrp="1"/>
          </p:cNvSpPr>
          <p:nvPr>
            <p:ph idx="1"/>
          </p:nvPr>
        </p:nvSpPr>
        <p:spPr/>
        <p:txBody>
          <a:bodyPr/>
          <a:lstStyle/>
          <a:p>
            <a:r>
              <a:rPr lang="en-IE" dirty="0"/>
              <a:t>Is it a problem?</a:t>
            </a:r>
          </a:p>
          <a:p>
            <a:r>
              <a:rPr lang="en-IE" dirty="0"/>
              <a:t>Depends, if it is a simple offset then can correct for it</a:t>
            </a:r>
          </a:p>
          <a:p>
            <a:r>
              <a:rPr lang="en-IE" dirty="0"/>
              <a:t>If not, then need to figure out what each part of the Recon does to see how it introduces biases</a:t>
            </a:r>
          </a:p>
        </p:txBody>
      </p:sp>
      <p:sp>
        <p:nvSpPr>
          <p:cNvPr id="4" name="Slide Number Placeholder 3">
            <a:extLst>
              <a:ext uri="{FF2B5EF4-FFF2-40B4-BE49-F238E27FC236}">
                <a16:creationId xmlns:a16="http://schemas.microsoft.com/office/drawing/2014/main" id="{0A850A8A-7DAA-4F89-8AD0-E53E16AF5FA0}"/>
              </a:ext>
            </a:extLst>
          </p:cNvPr>
          <p:cNvSpPr>
            <a:spLocks noGrp="1"/>
          </p:cNvSpPr>
          <p:nvPr>
            <p:ph type="sldNum" sz="quarter" idx="12"/>
          </p:nvPr>
        </p:nvSpPr>
        <p:spPr/>
        <p:txBody>
          <a:bodyPr/>
          <a:lstStyle/>
          <a:p>
            <a:fld id="{D57F1E4F-1CFF-5643-939E-217C01CDF565}" type="slidenum">
              <a:rPr lang="en-US" smtClean="0"/>
              <a:pPr/>
              <a:t>81</a:t>
            </a:fld>
            <a:endParaRPr lang="en-US" dirty="0"/>
          </a:p>
        </p:txBody>
      </p:sp>
    </p:spTree>
    <p:extLst>
      <p:ext uri="{BB962C8B-B14F-4D97-AF65-F5344CB8AC3E}">
        <p14:creationId xmlns:p14="http://schemas.microsoft.com/office/powerpoint/2010/main" val="168186028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E3CC5-C5F0-4F35-8DF6-C1EC2EF8BF0F}"/>
              </a:ext>
            </a:extLst>
          </p:cNvPr>
          <p:cNvSpPr>
            <a:spLocks noGrp="1"/>
          </p:cNvSpPr>
          <p:nvPr>
            <p:ph type="title"/>
          </p:nvPr>
        </p:nvSpPr>
        <p:spPr/>
        <p:txBody>
          <a:bodyPr/>
          <a:lstStyle/>
          <a:p>
            <a:endParaRPr lang="en-IE"/>
          </a:p>
        </p:txBody>
      </p:sp>
      <p:sp>
        <p:nvSpPr>
          <p:cNvPr id="3" name="Content Placeholder 2">
            <a:extLst>
              <a:ext uri="{FF2B5EF4-FFF2-40B4-BE49-F238E27FC236}">
                <a16:creationId xmlns:a16="http://schemas.microsoft.com/office/drawing/2014/main" id="{A948ADE5-0BEE-4265-85BD-62FE7E8B469F}"/>
              </a:ext>
            </a:extLst>
          </p:cNvPr>
          <p:cNvSpPr>
            <a:spLocks noGrp="1"/>
          </p:cNvSpPr>
          <p:nvPr>
            <p:ph idx="1"/>
          </p:nvPr>
        </p:nvSpPr>
        <p:spPr/>
        <p:txBody>
          <a:bodyPr/>
          <a:lstStyle/>
          <a:p>
            <a:endParaRPr lang="en-IE"/>
          </a:p>
        </p:txBody>
      </p:sp>
      <p:sp>
        <p:nvSpPr>
          <p:cNvPr id="4" name="Slide Number Placeholder 3">
            <a:extLst>
              <a:ext uri="{FF2B5EF4-FFF2-40B4-BE49-F238E27FC236}">
                <a16:creationId xmlns:a16="http://schemas.microsoft.com/office/drawing/2014/main" id="{7D51898B-D6E8-4122-98BD-921C389EECFC}"/>
              </a:ext>
            </a:extLst>
          </p:cNvPr>
          <p:cNvSpPr>
            <a:spLocks noGrp="1"/>
          </p:cNvSpPr>
          <p:nvPr>
            <p:ph type="sldNum" sz="quarter" idx="12"/>
          </p:nvPr>
        </p:nvSpPr>
        <p:spPr/>
        <p:txBody>
          <a:bodyPr/>
          <a:lstStyle/>
          <a:p>
            <a:fld id="{D57F1E4F-1CFF-5643-939E-217C01CDF565}" type="slidenum">
              <a:rPr lang="en-US" smtClean="0"/>
              <a:pPr/>
              <a:t>82</a:t>
            </a:fld>
            <a:endParaRPr lang="en-US" dirty="0"/>
          </a:p>
        </p:txBody>
      </p:sp>
      <p:pic>
        <p:nvPicPr>
          <p:cNvPr id="6" name="Picture 5">
            <a:extLst>
              <a:ext uri="{FF2B5EF4-FFF2-40B4-BE49-F238E27FC236}">
                <a16:creationId xmlns:a16="http://schemas.microsoft.com/office/drawing/2014/main" id="{BE3011AC-D6AA-4A76-A7B5-C89939ED21CE}"/>
              </a:ext>
            </a:extLst>
          </p:cNvPr>
          <p:cNvPicPr>
            <a:picLocks noChangeAspect="1"/>
          </p:cNvPicPr>
          <p:nvPr/>
        </p:nvPicPr>
        <p:blipFill>
          <a:blip r:embed="rId2"/>
          <a:stretch>
            <a:fillRect/>
          </a:stretch>
        </p:blipFill>
        <p:spPr>
          <a:xfrm>
            <a:off x="0" y="1"/>
            <a:ext cx="4279553" cy="3429000"/>
          </a:xfrm>
          <a:prstGeom prst="rect">
            <a:avLst/>
          </a:prstGeom>
        </p:spPr>
      </p:pic>
      <p:pic>
        <p:nvPicPr>
          <p:cNvPr id="8" name="Picture 7">
            <a:extLst>
              <a:ext uri="{FF2B5EF4-FFF2-40B4-BE49-F238E27FC236}">
                <a16:creationId xmlns:a16="http://schemas.microsoft.com/office/drawing/2014/main" id="{55E16EB1-4C45-49FA-B894-C7857FC11CC7}"/>
              </a:ext>
            </a:extLst>
          </p:cNvPr>
          <p:cNvPicPr>
            <a:picLocks noChangeAspect="1"/>
          </p:cNvPicPr>
          <p:nvPr/>
        </p:nvPicPr>
        <p:blipFill>
          <a:blip r:embed="rId3"/>
          <a:stretch>
            <a:fillRect/>
          </a:stretch>
        </p:blipFill>
        <p:spPr>
          <a:xfrm>
            <a:off x="0" y="3429000"/>
            <a:ext cx="4279553" cy="3429000"/>
          </a:xfrm>
          <a:prstGeom prst="rect">
            <a:avLst/>
          </a:prstGeom>
        </p:spPr>
      </p:pic>
      <p:pic>
        <p:nvPicPr>
          <p:cNvPr id="10" name="Picture 9">
            <a:extLst>
              <a:ext uri="{FF2B5EF4-FFF2-40B4-BE49-F238E27FC236}">
                <a16:creationId xmlns:a16="http://schemas.microsoft.com/office/drawing/2014/main" id="{A39A61EB-DEA0-43EB-B52F-1CBC020214E4}"/>
              </a:ext>
            </a:extLst>
          </p:cNvPr>
          <p:cNvPicPr>
            <a:picLocks noChangeAspect="1"/>
          </p:cNvPicPr>
          <p:nvPr/>
        </p:nvPicPr>
        <p:blipFill>
          <a:blip r:embed="rId4"/>
          <a:stretch>
            <a:fillRect/>
          </a:stretch>
        </p:blipFill>
        <p:spPr>
          <a:xfrm>
            <a:off x="3900791" y="0"/>
            <a:ext cx="4279553" cy="3446485"/>
          </a:xfrm>
          <a:prstGeom prst="rect">
            <a:avLst/>
          </a:prstGeom>
        </p:spPr>
      </p:pic>
      <p:pic>
        <p:nvPicPr>
          <p:cNvPr id="12" name="Picture 11">
            <a:extLst>
              <a:ext uri="{FF2B5EF4-FFF2-40B4-BE49-F238E27FC236}">
                <a16:creationId xmlns:a16="http://schemas.microsoft.com/office/drawing/2014/main" id="{AABA07CB-57CA-4C97-A34D-61744EF1996D}"/>
              </a:ext>
            </a:extLst>
          </p:cNvPr>
          <p:cNvPicPr>
            <a:picLocks noChangeAspect="1"/>
          </p:cNvPicPr>
          <p:nvPr/>
        </p:nvPicPr>
        <p:blipFill>
          <a:blip r:embed="rId5"/>
          <a:stretch>
            <a:fillRect/>
          </a:stretch>
        </p:blipFill>
        <p:spPr>
          <a:xfrm>
            <a:off x="3923274" y="3429000"/>
            <a:ext cx="4289612" cy="3429000"/>
          </a:xfrm>
          <a:prstGeom prst="rect">
            <a:avLst/>
          </a:prstGeom>
        </p:spPr>
      </p:pic>
      <p:pic>
        <p:nvPicPr>
          <p:cNvPr id="14" name="Picture 13">
            <a:extLst>
              <a:ext uri="{FF2B5EF4-FFF2-40B4-BE49-F238E27FC236}">
                <a16:creationId xmlns:a16="http://schemas.microsoft.com/office/drawing/2014/main" id="{3DDE93A1-BC00-4104-94DF-72D30E8B5E74}"/>
              </a:ext>
            </a:extLst>
          </p:cNvPr>
          <p:cNvPicPr>
            <a:picLocks noChangeAspect="1"/>
          </p:cNvPicPr>
          <p:nvPr/>
        </p:nvPicPr>
        <p:blipFill>
          <a:blip r:embed="rId6"/>
          <a:stretch>
            <a:fillRect/>
          </a:stretch>
        </p:blipFill>
        <p:spPr>
          <a:xfrm>
            <a:off x="7912448" y="0"/>
            <a:ext cx="4251823" cy="3410803"/>
          </a:xfrm>
          <a:prstGeom prst="rect">
            <a:avLst/>
          </a:prstGeom>
        </p:spPr>
      </p:pic>
      <p:pic>
        <p:nvPicPr>
          <p:cNvPr id="16" name="Picture 15">
            <a:extLst>
              <a:ext uri="{FF2B5EF4-FFF2-40B4-BE49-F238E27FC236}">
                <a16:creationId xmlns:a16="http://schemas.microsoft.com/office/drawing/2014/main" id="{408F49AF-855F-4884-8619-E5E8E46BA6D3}"/>
              </a:ext>
            </a:extLst>
          </p:cNvPr>
          <p:cNvPicPr>
            <a:picLocks noChangeAspect="1"/>
          </p:cNvPicPr>
          <p:nvPr/>
        </p:nvPicPr>
        <p:blipFill>
          <a:blip r:embed="rId7"/>
          <a:stretch>
            <a:fillRect/>
          </a:stretch>
        </p:blipFill>
        <p:spPr>
          <a:xfrm>
            <a:off x="7940176" y="3447196"/>
            <a:ext cx="4251823" cy="3410803"/>
          </a:xfrm>
          <a:prstGeom prst="rect">
            <a:avLst/>
          </a:prstGeom>
        </p:spPr>
      </p:pic>
    </p:spTree>
    <p:extLst>
      <p:ext uri="{BB962C8B-B14F-4D97-AF65-F5344CB8AC3E}">
        <p14:creationId xmlns:p14="http://schemas.microsoft.com/office/powerpoint/2010/main" val="170095453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1844A-3B0F-41ED-BD71-B78929D30402}"/>
              </a:ext>
            </a:extLst>
          </p:cNvPr>
          <p:cNvSpPr>
            <a:spLocks noGrp="1"/>
          </p:cNvSpPr>
          <p:nvPr>
            <p:ph type="title"/>
          </p:nvPr>
        </p:nvSpPr>
        <p:spPr/>
        <p:txBody>
          <a:bodyPr/>
          <a:lstStyle/>
          <a:p>
            <a:endParaRPr lang="en-IE"/>
          </a:p>
        </p:txBody>
      </p:sp>
      <p:sp>
        <p:nvSpPr>
          <p:cNvPr id="3" name="Content Placeholder 2">
            <a:extLst>
              <a:ext uri="{FF2B5EF4-FFF2-40B4-BE49-F238E27FC236}">
                <a16:creationId xmlns:a16="http://schemas.microsoft.com/office/drawing/2014/main" id="{A0CB4A37-F6BA-4DD2-959B-5CA346A38E25}"/>
              </a:ext>
            </a:extLst>
          </p:cNvPr>
          <p:cNvSpPr>
            <a:spLocks noGrp="1"/>
          </p:cNvSpPr>
          <p:nvPr>
            <p:ph idx="1"/>
          </p:nvPr>
        </p:nvSpPr>
        <p:spPr/>
        <p:txBody>
          <a:bodyPr/>
          <a:lstStyle/>
          <a:p>
            <a:endParaRPr lang="en-IE"/>
          </a:p>
        </p:txBody>
      </p:sp>
      <p:sp>
        <p:nvSpPr>
          <p:cNvPr id="4" name="Slide Number Placeholder 3">
            <a:extLst>
              <a:ext uri="{FF2B5EF4-FFF2-40B4-BE49-F238E27FC236}">
                <a16:creationId xmlns:a16="http://schemas.microsoft.com/office/drawing/2014/main" id="{8F0F1041-2ECF-48CB-87D5-3D435C5E7248}"/>
              </a:ext>
            </a:extLst>
          </p:cNvPr>
          <p:cNvSpPr>
            <a:spLocks noGrp="1"/>
          </p:cNvSpPr>
          <p:nvPr>
            <p:ph type="sldNum" sz="quarter" idx="12"/>
          </p:nvPr>
        </p:nvSpPr>
        <p:spPr/>
        <p:txBody>
          <a:bodyPr/>
          <a:lstStyle/>
          <a:p>
            <a:fld id="{D57F1E4F-1CFF-5643-939E-217C01CDF565}" type="slidenum">
              <a:rPr lang="en-US" smtClean="0"/>
              <a:pPr/>
              <a:t>83</a:t>
            </a:fld>
            <a:endParaRPr lang="en-US" dirty="0"/>
          </a:p>
        </p:txBody>
      </p:sp>
      <p:pic>
        <p:nvPicPr>
          <p:cNvPr id="6" name="Picture 5">
            <a:extLst>
              <a:ext uri="{FF2B5EF4-FFF2-40B4-BE49-F238E27FC236}">
                <a16:creationId xmlns:a16="http://schemas.microsoft.com/office/drawing/2014/main" id="{7508B03C-EA72-481A-A3A2-F8D9E0617A48}"/>
              </a:ext>
            </a:extLst>
          </p:cNvPr>
          <p:cNvPicPr>
            <a:picLocks noChangeAspect="1"/>
          </p:cNvPicPr>
          <p:nvPr/>
        </p:nvPicPr>
        <p:blipFill>
          <a:blip r:embed="rId2"/>
          <a:stretch>
            <a:fillRect/>
          </a:stretch>
        </p:blipFill>
        <p:spPr>
          <a:xfrm>
            <a:off x="0" y="0"/>
            <a:ext cx="4277829" cy="3429000"/>
          </a:xfrm>
          <a:prstGeom prst="rect">
            <a:avLst/>
          </a:prstGeom>
        </p:spPr>
      </p:pic>
      <p:pic>
        <p:nvPicPr>
          <p:cNvPr id="8" name="Picture 7">
            <a:extLst>
              <a:ext uri="{FF2B5EF4-FFF2-40B4-BE49-F238E27FC236}">
                <a16:creationId xmlns:a16="http://schemas.microsoft.com/office/drawing/2014/main" id="{4C32CAAB-95F5-474F-9E30-639844930F00}"/>
              </a:ext>
            </a:extLst>
          </p:cNvPr>
          <p:cNvPicPr>
            <a:picLocks noChangeAspect="1"/>
          </p:cNvPicPr>
          <p:nvPr/>
        </p:nvPicPr>
        <p:blipFill>
          <a:blip r:embed="rId3"/>
          <a:stretch>
            <a:fillRect/>
          </a:stretch>
        </p:blipFill>
        <p:spPr>
          <a:xfrm>
            <a:off x="-5956" y="3429000"/>
            <a:ext cx="4259461" cy="3429000"/>
          </a:xfrm>
          <a:prstGeom prst="rect">
            <a:avLst/>
          </a:prstGeom>
        </p:spPr>
      </p:pic>
      <p:pic>
        <p:nvPicPr>
          <p:cNvPr id="10" name="Picture 9">
            <a:extLst>
              <a:ext uri="{FF2B5EF4-FFF2-40B4-BE49-F238E27FC236}">
                <a16:creationId xmlns:a16="http://schemas.microsoft.com/office/drawing/2014/main" id="{AD9377BA-EC09-4746-9C6F-8F646FE2B92D}"/>
              </a:ext>
            </a:extLst>
          </p:cNvPr>
          <p:cNvPicPr>
            <a:picLocks noChangeAspect="1"/>
          </p:cNvPicPr>
          <p:nvPr/>
        </p:nvPicPr>
        <p:blipFill>
          <a:blip r:embed="rId4"/>
          <a:stretch>
            <a:fillRect/>
          </a:stretch>
        </p:blipFill>
        <p:spPr>
          <a:xfrm>
            <a:off x="3799054" y="0"/>
            <a:ext cx="4277829" cy="3420924"/>
          </a:xfrm>
          <a:prstGeom prst="rect">
            <a:avLst/>
          </a:prstGeom>
        </p:spPr>
      </p:pic>
      <p:pic>
        <p:nvPicPr>
          <p:cNvPr id="12" name="Picture 11">
            <a:extLst>
              <a:ext uri="{FF2B5EF4-FFF2-40B4-BE49-F238E27FC236}">
                <a16:creationId xmlns:a16="http://schemas.microsoft.com/office/drawing/2014/main" id="{3FB3FFE4-A0F5-4302-AE2E-B8DA2971DEB4}"/>
              </a:ext>
            </a:extLst>
          </p:cNvPr>
          <p:cNvPicPr>
            <a:picLocks noChangeAspect="1"/>
          </p:cNvPicPr>
          <p:nvPr/>
        </p:nvPicPr>
        <p:blipFill>
          <a:blip r:embed="rId5"/>
          <a:stretch>
            <a:fillRect/>
          </a:stretch>
        </p:blipFill>
        <p:spPr>
          <a:xfrm>
            <a:off x="3831809" y="3412848"/>
            <a:ext cx="4271122" cy="3437076"/>
          </a:xfrm>
          <a:prstGeom prst="rect">
            <a:avLst/>
          </a:prstGeom>
        </p:spPr>
      </p:pic>
      <p:pic>
        <p:nvPicPr>
          <p:cNvPr id="14" name="Picture 13">
            <a:extLst>
              <a:ext uri="{FF2B5EF4-FFF2-40B4-BE49-F238E27FC236}">
                <a16:creationId xmlns:a16="http://schemas.microsoft.com/office/drawing/2014/main" id="{D673122F-B943-417E-B5C8-520285387224}"/>
              </a:ext>
            </a:extLst>
          </p:cNvPr>
          <p:cNvPicPr>
            <a:picLocks noChangeAspect="1"/>
          </p:cNvPicPr>
          <p:nvPr/>
        </p:nvPicPr>
        <p:blipFill>
          <a:blip r:embed="rId6"/>
          <a:stretch>
            <a:fillRect/>
          </a:stretch>
        </p:blipFill>
        <p:spPr>
          <a:xfrm>
            <a:off x="7937626" y="0"/>
            <a:ext cx="4254373" cy="3412848"/>
          </a:xfrm>
          <a:prstGeom prst="rect">
            <a:avLst/>
          </a:prstGeom>
        </p:spPr>
      </p:pic>
      <p:pic>
        <p:nvPicPr>
          <p:cNvPr id="16" name="Picture 15">
            <a:extLst>
              <a:ext uri="{FF2B5EF4-FFF2-40B4-BE49-F238E27FC236}">
                <a16:creationId xmlns:a16="http://schemas.microsoft.com/office/drawing/2014/main" id="{F6B4D92A-D0A2-4329-A1F4-D9C4831D3582}"/>
              </a:ext>
            </a:extLst>
          </p:cNvPr>
          <p:cNvPicPr>
            <a:picLocks noChangeAspect="1"/>
          </p:cNvPicPr>
          <p:nvPr/>
        </p:nvPicPr>
        <p:blipFill>
          <a:blip r:embed="rId7"/>
          <a:stretch>
            <a:fillRect/>
          </a:stretch>
        </p:blipFill>
        <p:spPr>
          <a:xfrm>
            <a:off x="7907386" y="3412848"/>
            <a:ext cx="4284614" cy="3445152"/>
          </a:xfrm>
          <a:prstGeom prst="rect">
            <a:avLst/>
          </a:prstGeom>
        </p:spPr>
      </p:pic>
    </p:spTree>
    <p:extLst>
      <p:ext uri="{BB962C8B-B14F-4D97-AF65-F5344CB8AC3E}">
        <p14:creationId xmlns:p14="http://schemas.microsoft.com/office/powerpoint/2010/main" val="228759846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6A99-8135-4550-9CD9-E52597545100}"/>
              </a:ext>
            </a:extLst>
          </p:cNvPr>
          <p:cNvSpPr>
            <a:spLocks noGrp="1"/>
          </p:cNvSpPr>
          <p:nvPr>
            <p:ph type="title"/>
          </p:nvPr>
        </p:nvSpPr>
        <p:spPr/>
        <p:txBody>
          <a:bodyPr/>
          <a:lstStyle/>
          <a:p>
            <a:r>
              <a:rPr lang="en-IE" dirty="0"/>
              <a:t>X + Y Components</a:t>
            </a:r>
          </a:p>
        </p:txBody>
      </p:sp>
      <p:sp>
        <p:nvSpPr>
          <p:cNvPr id="3" name="Content Placeholder 2">
            <a:extLst>
              <a:ext uri="{FF2B5EF4-FFF2-40B4-BE49-F238E27FC236}">
                <a16:creationId xmlns:a16="http://schemas.microsoft.com/office/drawing/2014/main" id="{4ACDCF81-A84D-44B9-A40C-853C94BCF474}"/>
              </a:ext>
            </a:extLst>
          </p:cNvPr>
          <p:cNvSpPr>
            <a:spLocks noGrp="1"/>
          </p:cNvSpPr>
          <p:nvPr>
            <p:ph idx="1"/>
          </p:nvPr>
        </p:nvSpPr>
        <p:spPr/>
        <p:txBody>
          <a:bodyPr/>
          <a:lstStyle/>
          <a:p>
            <a:r>
              <a:rPr lang="en-IE" dirty="0"/>
              <a:t>Average Pulls of up to 0.1 mm from the centre of the fibre may not seem that concerning</a:t>
            </a:r>
          </a:p>
          <a:p>
            <a:r>
              <a:rPr lang="en-IE" dirty="0"/>
              <a:t>The fibres themselves however are very small, and as a percentage that is quite large</a:t>
            </a:r>
          </a:p>
          <a:p>
            <a:endParaRPr lang="en-IE" dirty="0"/>
          </a:p>
          <a:p>
            <a:r>
              <a:rPr lang="en-IE" dirty="0"/>
              <a:t>Pt and </a:t>
            </a:r>
            <a:r>
              <a:rPr lang="en-IE" dirty="0" err="1"/>
              <a:t>Pz</a:t>
            </a:r>
            <a:r>
              <a:rPr lang="en-IE" dirty="0"/>
              <a:t> may give better hints</a:t>
            </a:r>
          </a:p>
        </p:txBody>
      </p:sp>
      <p:sp>
        <p:nvSpPr>
          <p:cNvPr id="4" name="Slide Number Placeholder 3">
            <a:extLst>
              <a:ext uri="{FF2B5EF4-FFF2-40B4-BE49-F238E27FC236}">
                <a16:creationId xmlns:a16="http://schemas.microsoft.com/office/drawing/2014/main" id="{1B9A677C-3C39-4B46-8084-EFC8E8392855}"/>
              </a:ext>
            </a:extLst>
          </p:cNvPr>
          <p:cNvSpPr>
            <a:spLocks noGrp="1"/>
          </p:cNvSpPr>
          <p:nvPr>
            <p:ph type="sldNum" sz="quarter" idx="12"/>
          </p:nvPr>
        </p:nvSpPr>
        <p:spPr/>
        <p:txBody>
          <a:bodyPr/>
          <a:lstStyle/>
          <a:p>
            <a:fld id="{D57F1E4F-1CFF-5643-939E-217C01CDF565}" type="slidenum">
              <a:rPr lang="en-US" smtClean="0"/>
              <a:pPr/>
              <a:t>84</a:t>
            </a:fld>
            <a:endParaRPr lang="en-US" dirty="0"/>
          </a:p>
        </p:txBody>
      </p:sp>
    </p:spTree>
    <p:extLst>
      <p:ext uri="{BB962C8B-B14F-4D97-AF65-F5344CB8AC3E}">
        <p14:creationId xmlns:p14="http://schemas.microsoft.com/office/powerpoint/2010/main" val="331742283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DCFF0-2BE3-46AA-9EA7-BD2F92853D6F}"/>
              </a:ext>
            </a:extLst>
          </p:cNvPr>
          <p:cNvSpPr>
            <a:spLocks noGrp="1"/>
          </p:cNvSpPr>
          <p:nvPr>
            <p:ph type="title"/>
          </p:nvPr>
        </p:nvSpPr>
        <p:spPr/>
        <p:txBody>
          <a:bodyPr/>
          <a:lstStyle/>
          <a:p>
            <a:endParaRPr lang="en-IE"/>
          </a:p>
        </p:txBody>
      </p:sp>
      <p:sp>
        <p:nvSpPr>
          <p:cNvPr id="3" name="Content Placeholder 2">
            <a:extLst>
              <a:ext uri="{FF2B5EF4-FFF2-40B4-BE49-F238E27FC236}">
                <a16:creationId xmlns:a16="http://schemas.microsoft.com/office/drawing/2014/main" id="{AFFB7B4D-A6B4-4280-871A-3C314D6A30B1}"/>
              </a:ext>
            </a:extLst>
          </p:cNvPr>
          <p:cNvSpPr>
            <a:spLocks noGrp="1"/>
          </p:cNvSpPr>
          <p:nvPr>
            <p:ph idx="1"/>
          </p:nvPr>
        </p:nvSpPr>
        <p:spPr/>
        <p:txBody>
          <a:bodyPr/>
          <a:lstStyle/>
          <a:p>
            <a:endParaRPr lang="en-IE"/>
          </a:p>
        </p:txBody>
      </p:sp>
      <p:sp>
        <p:nvSpPr>
          <p:cNvPr id="4" name="Slide Number Placeholder 3">
            <a:extLst>
              <a:ext uri="{FF2B5EF4-FFF2-40B4-BE49-F238E27FC236}">
                <a16:creationId xmlns:a16="http://schemas.microsoft.com/office/drawing/2014/main" id="{58EE2126-2040-4287-AF4C-068D27AD1559}"/>
              </a:ext>
            </a:extLst>
          </p:cNvPr>
          <p:cNvSpPr>
            <a:spLocks noGrp="1"/>
          </p:cNvSpPr>
          <p:nvPr>
            <p:ph type="sldNum" sz="quarter" idx="12"/>
          </p:nvPr>
        </p:nvSpPr>
        <p:spPr/>
        <p:txBody>
          <a:bodyPr/>
          <a:lstStyle/>
          <a:p>
            <a:fld id="{D57F1E4F-1CFF-5643-939E-217C01CDF565}" type="slidenum">
              <a:rPr lang="en-US" smtClean="0"/>
              <a:pPr/>
              <a:t>85</a:t>
            </a:fld>
            <a:endParaRPr lang="en-US" dirty="0"/>
          </a:p>
        </p:txBody>
      </p:sp>
      <p:pic>
        <p:nvPicPr>
          <p:cNvPr id="6" name="Picture 5">
            <a:extLst>
              <a:ext uri="{FF2B5EF4-FFF2-40B4-BE49-F238E27FC236}">
                <a16:creationId xmlns:a16="http://schemas.microsoft.com/office/drawing/2014/main" id="{79C14004-D855-414C-889E-A97BE4BE643A}"/>
              </a:ext>
            </a:extLst>
          </p:cNvPr>
          <p:cNvPicPr>
            <a:picLocks noChangeAspect="1"/>
          </p:cNvPicPr>
          <p:nvPr/>
        </p:nvPicPr>
        <p:blipFill>
          <a:blip r:embed="rId2"/>
          <a:stretch>
            <a:fillRect/>
          </a:stretch>
        </p:blipFill>
        <p:spPr>
          <a:xfrm>
            <a:off x="0" y="0"/>
            <a:ext cx="4282888" cy="3429000"/>
          </a:xfrm>
          <a:prstGeom prst="rect">
            <a:avLst/>
          </a:prstGeom>
        </p:spPr>
      </p:pic>
      <p:pic>
        <p:nvPicPr>
          <p:cNvPr id="8" name="Picture 7">
            <a:extLst>
              <a:ext uri="{FF2B5EF4-FFF2-40B4-BE49-F238E27FC236}">
                <a16:creationId xmlns:a16="http://schemas.microsoft.com/office/drawing/2014/main" id="{D2799A3C-08BE-4E94-837C-39B932B16125}"/>
              </a:ext>
            </a:extLst>
          </p:cNvPr>
          <p:cNvPicPr>
            <a:picLocks noChangeAspect="1"/>
          </p:cNvPicPr>
          <p:nvPr/>
        </p:nvPicPr>
        <p:blipFill>
          <a:blip r:embed="rId3"/>
          <a:stretch>
            <a:fillRect/>
          </a:stretch>
        </p:blipFill>
        <p:spPr>
          <a:xfrm>
            <a:off x="0" y="3429000"/>
            <a:ext cx="4264526" cy="3429000"/>
          </a:xfrm>
          <a:prstGeom prst="rect">
            <a:avLst/>
          </a:prstGeom>
        </p:spPr>
      </p:pic>
      <p:pic>
        <p:nvPicPr>
          <p:cNvPr id="10" name="Picture 9">
            <a:extLst>
              <a:ext uri="{FF2B5EF4-FFF2-40B4-BE49-F238E27FC236}">
                <a16:creationId xmlns:a16="http://schemas.microsoft.com/office/drawing/2014/main" id="{9259E57A-9630-4AC6-83A4-EB7250AEC1A7}"/>
              </a:ext>
            </a:extLst>
          </p:cNvPr>
          <p:cNvPicPr>
            <a:picLocks noChangeAspect="1"/>
          </p:cNvPicPr>
          <p:nvPr/>
        </p:nvPicPr>
        <p:blipFill>
          <a:blip r:embed="rId4"/>
          <a:stretch>
            <a:fillRect/>
          </a:stretch>
        </p:blipFill>
        <p:spPr>
          <a:xfrm>
            <a:off x="3900791" y="0"/>
            <a:ext cx="4282889" cy="3438375"/>
          </a:xfrm>
          <a:prstGeom prst="rect">
            <a:avLst/>
          </a:prstGeom>
        </p:spPr>
      </p:pic>
      <p:pic>
        <p:nvPicPr>
          <p:cNvPr id="12" name="Picture 11">
            <a:extLst>
              <a:ext uri="{FF2B5EF4-FFF2-40B4-BE49-F238E27FC236}">
                <a16:creationId xmlns:a16="http://schemas.microsoft.com/office/drawing/2014/main" id="{398C197C-9229-4855-A4EE-15910AC8439E}"/>
              </a:ext>
            </a:extLst>
          </p:cNvPr>
          <p:cNvPicPr>
            <a:picLocks noChangeAspect="1"/>
          </p:cNvPicPr>
          <p:nvPr/>
        </p:nvPicPr>
        <p:blipFill>
          <a:blip r:embed="rId5"/>
          <a:stretch>
            <a:fillRect/>
          </a:stretch>
        </p:blipFill>
        <p:spPr>
          <a:xfrm>
            <a:off x="3900791" y="3398825"/>
            <a:ext cx="4282889" cy="3430339"/>
          </a:xfrm>
          <a:prstGeom prst="rect">
            <a:avLst/>
          </a:prstGeom>
        </p:spPr>
      </p:pic>
      <p:pic>
        <p:nvPicPr>
          <p:cNvPr id="14" name="Picture 13">
            <a:extLst>
              <a:ext uri="{FF2B5EF4-FFF2-40B4-BE49-F238E27FC236}">
                <a16:creationId xmlns:a16="http://schemas.microsoft.com/office/drawing/2014/main" id="{E4078EE2-CE84-415E-81B2-FE52F92A32D3}"/>
              </a:ext>
            </a:extLst>
          </p:cNvPr>
          <p:cNvPicPr>
            <a:picLocks noChangeAspect="1"/>
          </p:cNvPicPr>
          <p:nvPr/>
        </p:nvPicPr>
        <p:blipFill>
          <a:blip r:embed="rId6"/>
          <a:stretch>
            <a:fillRect/>
          </a:stretch>
        </p:blipFill>
        <p:spPr>
          <a:xfrm>
            <a:off x="7909114" y="1"/>
            <a:ext cx="4274211" cy="3424720"/>
          </a:xfrm>
          <a:prstGeom prst="rect">
            <a:avLst/>
          </a:prstGeom>
        </p:spPr>
      </p:pic>
      <p:pic>
        <p:nvPicPr>
          <p:cNvPr id="16" name="Picture 15">
            <a:extLst>
              <a:ext uri="{FF2B5EF4-FFF2-40B4-BE49-F238E27FC236}">
                <a16:creationId xmlns:a16="http://schemas.microsoft.com/office/drawing/2014/main" id="{FD0A021A-09C3-4CDE-AD30-D5BA87903B44}"/>
              </a:ext>
            </a:extLst>
          </p:cNvPr>
          <p:cNvPicPr>
            <a:picLocks noChangeAspect="1"/>
          </p:cNvPicPr>
          <p:nvPr/>
        </p:nvPicPr>
        <p:blipFill>
          <a:blip r:embed="rId7"/>
          <a:stretch>
            <a:fillRect/>
          </a:stretch>
        </p:blipFill>
        <p:spPr>
          <a:xfrm>
            <a:off x="7895056" y="3398825"/>
            <a:ext cx="4296944" cy="3459175"/>
          </a:xfrm>
          <a:prstGeom prst="rect">
            <a:avLst/>
          </a:prstGeom>
        </p:spPr>
      </p:pic>
    </p:spTree>
    <p:extLst>
      <p:ext uri="{BB962C8B-B14F-4D97-AF65-F5344CB8AC3E}">
        <p14:creationId xmlns:p14="http://schemas.microsoft.com/office/powerpoint/2010/main" val="349975654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A7ED2-608A-4A3F-9539-FE5C963AB009}"/>
              </a:ext>
            </a:extLst>
          </p:cNvPr>
          <p:cNvSpPr>
            <a:spLocks noGrp="1"/>
          </p:cNvSpPr>
          <p:nvPr>
            <p:ph type="title"/>
          </p:nvPr>
        </p:nvSpPr>
        <p:spPr/>
        <p:txBody>
          <a:bodyPr/>
          <a:lstStyle/>
          <a:p>
            <a:endParaRPr lang="en-IE"/>
          </a:p>
        </p:txBody>
      </p:sp>
      <p:sp>
        <p:nvSpPr>
          <p:cNvPr id="3" name="Content Placeholder 2">
            <a:extLst>
              <a:ext uri="{FF2B5EF4-FFF2-40B4-BE49-F238E27FC236}">
                <a16:creationId xmlns:a16="http://schemas.microsoft.com/office/drawing/2014/main" id="{9EBA4ADD-DC02-412F-8AB1-28102838EFA7}"/>
              </a:ext>
            </a:extLst>
          </p:cNvPr>
          <p:cNvSpPr>
            <a:spLocks noGrp="1"/>
          </p:cNvSpPr>
          <p:nvPr>
            <p:ph idx="1"/>
          </p:nvPr>
        </p:nvSpPr>
        <p:spPr/>
        <p:txBody>
          <a:bodyPr/>
          <a:lstStyle/>
          <a:p>
            <a:endParaRPr lang="en-IE"/>
          </a:p>
        </p:txBody>
      </p:sp>
      <p:sp>
        <p:nvSpPr>
          <p:cNvPr id="4" name="Slide Number Placeholder 3">
            <a:extLst>
              <a:ext uri="{FF2B5EF4-FFF2-40B4-BE49-F238E27FC236}">
                <a16:creationId xmlns:a16="http://schemas.microsoft.com/office/drawing/2014/main" id="{A7AB30E0-95D7-4C5C-BE9D-E1B1F3A6DA53}"/>
              </a:ext>
            </a:extLst>
          </p:cNvPr>
          <p:cNvSpPr>
            <a:spLocks noGrp="1"/>
          </p:cNvSpPr>
          <p:nvPr>
            <p:ph type="sldNum" sz="quarter" idx="12"/>
          </p:nvPr>
        </p:nvSpPr>
        <p:spPr/>
        <p:txBody>
          <a:bodyPr/>
          <a:lstStyle/>
          <a:p>
            <a:fld id="{D57F1E4F-1CFF-5643-939E-217C01CDF565}" type="slidenum">
              <a:rPr lang="en-US" smtClean="0"/>
              <a:pPr/>
              <a:t>86</a:t>
            </a:fld>
            <a:endParaRPr lang="en-US" dirty="0"/>
          </a:p>
        </p:txBody>
      </p:sp>
      <p:pic>
        <p:nvPicPr>
          <p:cNvPr id="6" name="Picture 5">
            <a:extLst>
              <a:ext uri="{FF2B5EF4-FFF2-40B4-BE49-F238E27FC236}">
                <a16:creationId xmlns:a16="http://schemas.microsoft.com/office/drawing/2014/main" id="{E48C3D40-03CC-44B7-B8D9-90690AEFE8E8}"/>
              </a:ext>
            </a:extLst>
          </p:cNvPr>
          <p:cNvPicPr>
            <a:picLocks noChangeAspect="1"/>
          </p:cNvPicPr>
          <p:nvPr/>
        </p:nvPicPr>
        <p:blipFill>
          <a:blip r:embed="rId2"/>
          <a:stretch>
            <a:fillRect/>
          </a:stretch>
        </p:blipFill>
        <p:spPr>
          <a:xfrm>
            <a:off x="0" y="1"/>
            <a:ext cx="4272855" cy="3429000"/>
          </a:xfrm>
          <a:prstGeom prst="rect">
            <a:avLst/>
          </a:prstGeom>
        </p:spPr>
      </p:pic>
      <p:pic>
        <p:nvPicPr>
          <p:cNvPr id="8" name="Picture 7">
            <a:extLst>
              <a:ext uri="{FF2B5EF4-FFF2-40B4-BE49-F238E27FC236}">
                <a16:creationId xmlns:a16="http://schemas.microsoft.com/office/drawing/2014/main" id="{6A25684B-A59D-4D2C-964F-CEAC29DDB2AD}"/>
              </a:ext>
            </a:extLst>
          </p:cNvPr>
          <p:cNvPicPr>
            <a:picLocks noChangeAspect="1"/>
          </p:cNvPicPr>
          <p:nvPr/>
        </p:nvPicPr>
        <p:blipFill>
          <a:blip r:embed="rId3"/>
          <a:stretch>
            <a:fillRect/>
          </a:stretch>
        </p:blipFill>
        <p:spPr>
          <a:xfrm>
            <a:off x="0" y="3428997"/>
            <a:ext cx="4274509" cy="3429001"/>
          </a:xfrm>
          <a:prstGeom prst="rect">
            <a:avLst/>
          </a:prstGeom>
        </p:spPr>
      </p:pic>
      <p:pic>
        <p:nvPicPr>
          <p:cNvPr id="10" name="Picture 9">
            <a:extLst>
              <a:ext uri="{FF2B5EF4-FFF2-40B4-BE49-F238E27FC236}">
                <a16:creationId xmlns:a16="http://schemas.microsoft.com/office/drawing/2014/main" id="{E89CD4B9-2CFD-4E37-859E-799E90B4CB78}"/>
              </a:ext>
            </a:extLst>
          </p:cNvPr>
          <p:cNvPicPr>
            <a:picLocks noChangeAspect="1"/>
          </p:cNvPicPr>
          <p:nvPr/>
        </p:nvPicPr>
        <p:blipFill>
          <a:blip r:embed="rId4"/>
          <a:stretch>
            <a:fillRect/>
          </a:stretch>
        </p:blipFill>
        <p:spPr>
          <a:xfrm>
            <a:off x="3900791" y="0"/>
            <a:ext cx="4282885" cy="3428997"/>
          </a:xfrm>
          <a:prstGeom prst="rect">
            <a:avLst/>
          </a:prstGeom>
        </p:spPr>
      </p:pic>
      <p:pic>
        <p:nvPicPr>
          <p:cNvPr id="12" name="Picture 11">
            <a:extLst>
              <a:ext uri="{FF2B5EF4-FFF2-40B4-BE49-F238E27FC236}">
                <a16:creationId xmlns:a16="http://schemas.microsoft.com/office/drawing/2014/main" id="{52A67579-0FAA-499C-BF1F-6F7BDD8167F0}"/>
              </a:ext>
            </a:extLst>
          </p:cNvPr>
          <p:cNvPicPr>
            <a:picLocks noChangeAspect="1"/>
          </p:cNvPicPr>
          <p:nvPr/>
        </p:nvPicPr>
        <p:blipFill>
          <a:blip r:embed="rId5"/>
          <a:stretch>
            <a:fillRect/>
          </a:stretch>
        </p:blipFill>
        <p:spPr>
          <a:xfrm>
            <a:off x="3900791" y="3410143"/>
            <a:ext cx="4282885" cy="3447857"/>
          </a:xfrm>
          <a:prstGeom prst="rect">
            <a:avLst/>
          </a:prstGeom>
        </p:spPr>
      </p:pic>
      <p:pic>
        <p:nvPicPr>
          <p:cNvPr id="14" name="Picture 13">
            <a:extLst>
              <a:ext uri="{FF2B5EF4-FFF2-40B4-BE49-F238E27FC236}">
                <a16:creationId xmlns:a16="http://schemas.microsoft.com/office/drawing/2014/main" id="{1AF1127A-89A1-4674-91DB-74F8DF2DC0BC}"/>
              </a:ext>
            </a:extLst>
          </p:cNvPr>
          <p:cNvPicPr>
            <a:picLocks noChangeAspect="1"/>
          </p:cNvPicPr>
          <p:nvPr/>
        </p:nvPicPr>
        <p:blipFill>
          <a:blip r:embed="rId6"/>
          <a:stretch>
            <a:fillRect/>
          </a:stretch>
        </p:blipFill>
        <p:spPr>
          <a:xfrm>
            <a:off x="7900700" y="0"/>
            <a:ext cx="4291299" cy="3428997"/>
          </a:xfrm>
          <a:prstGeom prst="rect">
            <a:avLst/>
          </a:prstGeom>
        </p:spPr>
      </p:pic>
      <p:pic>
        <p:nvPicPr>
          <p:cNvPr id="16" name="Picture 15">
            <a:extLst>
              <a:ext uri="{FF2B5EF4-FFF2-40B4-BE49-F238E27FC236}">
                <a16:creationId xmlns:a16="http://schemas.microsoft.com/office/drawing/2014/main" id="{13E84640-D41D-4496-B459-593B4ED4F0AD}"/>
              </a:ext>
            </a:extLst>
          </p:cNvPr>
          <p:cNvPicPr>
            <a:picLocks noChangeAspect="1"/>
          </p:cNvPicPr>
          <p:nvPr/>
        </p:nvPicPr>
        <p:blipFill>
          <a:blip r:embed="rId7"/>
          <a:stretch>
            <a:fillRect/>
          </a:stretch>
        </p:blipFill>
        <p:spPr>
          <a:xfrm>
            <a:off x="7902380" y="3410143"/>
            <a:ext cx="4289619" cy="3447857"/>
          </a:xfrm>
          <a:prstGeom prst="rect">
            <a:avLst/>
          </a:prstGeom>
        </p:spPr>
      </p:pic>
    </p:spTree>
    <p:extLst>
      <p:ext uri="{BB962C8B-B14F-4D97-AF65-F5344CB8AC3E}">
        <p14:creationId xmlns:p14="http://schemas.microsoft.com/office/powerpoint/2010/main" val="286862497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151D0-A991-42A0-A0AA-FA6776A9FAC0}"/>
              </a:ext>
            </a:extLst>
          </p:cNvPr>
          <p:cNvSpPr>
            <a:spLocks noGrp="1"/>
          </p:cNvSpPr>
          <p:nvPr>
            <p:ph type="title"/>
          </p:nvPr>
        </p:nvSpPr>
        <p:spPr/>
        <p:txBody>
          <a:bodyPr/>
          <a:lstStyle/>
          <a:p>
            <a:endParaRPr lang="en-IE"/>
          </a:p>
        </p:txBody>
      </p:sp>
      <p:sp>
        <p:nvSpPr>
          <p:cNvPr id="3" name="Content Placeholder 2">
            <a:extLst>
              <a:ext uri="{FF2B5EF4-FFF2-40B4-BE49-F238E27FC236}">
                <a16:creationId xmlns:a16="http://schemas.microsoft.com/office/drawing/2014/main" id="{7A407856-2595-44BE-A9F1-6E6BB2668D37}"/>
              </a:ext>
            </a:extLst>
          </p:cNvPr>
          <p:cNvSpPr>
            <a:spLocks noGrp="1"/>
          </p:cNvSpPr>
          <p:nvPr>
            <p:ph idx="1"/>
          </p:nvPr>
        </p:nvSpPr>
        <p:spPr/>
        <p:txBody>
          <a:bodyPr/>
          <a:lstStyle/>
          <a:p>
            <a:endParaRPr lang="en-IE"/>
          </a:p>
        </p:txBody>
      </p:sp>
      <p:sp>
        <p:nvSpPr>
          <p:cNvPr id="4" name="Slide Number Placeholder 3">
            <a:extLst>
              <a:ext uri="{FF2B5EF4-FFF2-40B4-BE49-F238E27FC236}">
                <a16:creationId xmlns:a16="http://schemas.microsoft.com/office/drawing/2014/main" id="{2AE3CA81-9FE9-432E-9A84-ED4EAA093EBC}"/>
              </a:ext>
            </a:extLst>
          </p:cNvPr>
          <p:cNvSpPr>
            <a:spLocks noGrp="1"/>
          </p:cNvSpPr>
          <p:nvPr>
            <p:ph type="sldNum" sz="quarter" idx="12"/>
          </p:nvPr>
        </p:nvSpPr>
        <p:spPr/>
        <p:txBody>
          <a:bodyPr/>
          <a:lstStyle/>
          <a:p>
            <a:fld id="{D57F1E4F-1CFF-5643-939E-217C01CDF565}" type="slidenum">
              <a:rPr lang="en-US" smtClean="0"/>
              <a:pPr/>
              <a:t>87</a:t>
            </a:fld>
            <a:endParaRPr lang="en-US" dirty="0"/>
          </a:p>
        </p:txBody>
      </p:sp>
      <p:pic>
        <p:nvPicPr>
          <p:cNvPr id="6" name="Picture 5">
            <a:extLst>
              <a:ext uri="{FF2B5EF4-FFF2-40B4-BE49-F238E27FC236}">
                <a16:creationId xmlns:a16="http://schemas.microsoft.com/office/drawing/2014/main" id="{FCD37002-B3FB-4264-A702-1F0807C78EDA}"/>
              </a:ext>
            </a:extLst>
          </p:cNvPr>
          <p:cNvPicPr>
            <a:picLocks noChangeAspect="1"/>
          </p:cNvPicPr>
          <p:nvPr/>
        </p:nvPicPr>
        <p:blipFill>
          <a:blip r:embed="rId2"/>
          <a:stretch>
            <a:fillRect/>
          </a:stretch>
        </p:blipFill>
        <p:spPr>
          <a:xfrm>
            <a:off x="0" y="0"/>
            <a:ext cx="4284617" cy="3430384"/>
          </a:xfrm>
          <a:prstGeom prst="rect">
            <a:avLst/>
          </a:prstGeom>
        </p:spPr>
      </p:pic>
      <p:pic>
        <p:nvPicPr>
          <p:cNvPr id="8" name="Picture 7">
            <a:extLst>
              <a:ext uri="{FF2B5EF4-FFF2-40B4-BE49-F238E27FC236}">
                <a16:creationId xmlns:a16="http://schemas.microsoft.com/office/drawing/2014/main" id="{82921828-BE36-434A-9621-94B1983376E8}"/>
              </a:ext>
            </a:extLst>
          </p:cNvPr>
          <p:cNvPicPr>
            <a:picLocks noChangeAspect="1"/>
          </p:cNvPicPr>
          <p:nvPr/>
        </p:nvPicPr>
        <p:blipFill>
          <a:blip r:embed="rId3"/>
          <a:stretch>
            <a:fillRect/>
          </a:stretch>
        </p:blipFill>
        <p:spPr>
          <a:xfrm>
            <a:off x="-12278" y="3428999"/>
            <a:ext cx="4292335" cy="3431177"/>
          </a:xfrm>
          <a:prstGeom prst="rect">
            <a:avLst/>
          </a:prstGeom>
        </p:spPr>
      </p:pic>
      <p:pic>
        <p:nvPicPr>
          <p:cNvPr id="10" name="Picture 9">
            <a:extLst>
              <a:ext uri="{FF2B5EF4-FFF2-40B4-BE49-F238E27FC236}">
                <a16:creationId xmlns:a16="http://schemas.microsoft.com/office/drawing/2014/main" id="{D2DB929A-574F-4CCB-84FC-8A67EBDC33C3}"/>
              </a:ext>
            </a:extLst>
          </p:cNvPr>
          <p:cNvPicPr>
            <a:picLocks noChangeAspect="1"/>
          </p:cNvPicPr>
          <p:nvPr/>
        </p:nvPicPr>
        <p:blipFill>
          <a:blip r:embed="rId4"/>
          <a:stretch>
            <a:fillRect/>
          </a:stretch>
        </p:blipFill>
        <p:spPr>
          <a:xfrm>
            <a:off x="3913069" y="1"/>
            <a:ext cx="4284617" cy="3437110"/>
          </a:xfrm>
          <a:prstGeom prst="rect">
            <a:avLst/>
          </a:prstGeom>
        </p:spPr>
      </p:pic>
      <p:pic>
        <p:nvPicPr>
          <p:cNvPr id="12" name="Picture 11">
            <a:extLst>
              <a:ext uri="{FF2B5EF4-FFF2-40B4-BE49-F238E27FC236}">
                <a16:creationId xmlns:a16="http://schemas.microsoft.com/office/drawing/2014/main" id="{1FC3B599-5F36-42DF-B757-8AD5219106FD}"/>
              </a:ext>
            </a:extLst>
          </p:cNvPr>
          <p:cNvPicPr>
            <a:picLocks noChangeAspect="1"/>
          </p:cNvPicPr>
          <p:nvPr/>
        </p:nvPicPr>
        <p:blipFill>
          <a:blip r:embed="rId5"/>
          <a:stretch>
            <a:fillRect/>
          </a:stretch>
        </p:blipFill>
        <p:spPr>
          <a:xfrm>
            <a:off x="3913069" y="3421435"/>
            <a:ext cx="4292335" cy="3436563"/>
          </a:xfrm>
          <a:prstGeom prst="rect">
            <a:avLst/>
          </a:prstGeom>
        </p:spPr>
      </p:pic>
      <p:pic>
        <p:nvPicPr>
          <p:cNvPr id="14" name="Picture 13">
            <a:extLst>
              <a:ext uri="{FF2B5EF4-FFF2-40B4-BE49-F238E27FC236}">
                <a16:creationId xmlns:a16="http://schemas.microsoft.com/office/drawing/2014/main" id="{A3802586-1A69-4825-B23A-7803862B04C5}"/>
              </a:ext>
            </a:extLst>
          </p:cNvPr>
          <p:cNvPicPr>
            <a:picLocks noChangeAspect="1"/>
          </p:cNvPicPr>
          <p:nvPr/>
        </p:nvPicPr>
        <p:blipFill>
          <a:blip r:embed="rId6"/>
          <a:stretch>
            <a:fillRect/>
          </a:stretch>
        </p:blipFill>
        <p:spPr>
          <a:xfrm>
            <a:off x="7912890" y="0"/>
            <a:ext cx="4279109" cy="3419257"/>
          </a:xfrm>
          <a:prstGeom prst="rect">
            <a:avLst/>
          </a:prstGeom>
        </p:spPr>
      </p:pic>
      <p:pic>
        <p:nvPicPr>
          <p:cNvPr id="16" name="Picture 15">
            <a:extLst>
              <a:ext uri="{FF2B5EF4-FFF2-40B4-BE49-F238E27FC236}">
                <a16:creationId xmlns:a16="http://schemas.microsoft.com/office/drawing/2014/main" id="{18AA446D-71C3-45DC-820D-6A10666E038F}"/>
              </a:ext>
            </a:extLst>
          </p:cNvPr>
          <p:cNvPicPr>
            <a:picLocks noChangeAspect="1"/>
          </p:cNvPicPr>
          <p:nvPr/>
        </p:nvPicPr>
        <p:blipFill>
          <a:blip r:embed="rId7"/>
          <a:stretch>
            <a:fillRect/>
          </a:stretch>
        </p:blipFill>
        <p:spPr>
          <a:xfrm>
            <a:off x="7910429" y="3419256"/>
            <a:ext cx="4281570" cy="3438741"/>
          </a:xfrm>
          <a:prstGeom prst="rect">
            <a:avLst/>
          </a:prstGeom>
        </p:spPr>
      </p:pic>
    </p:spTree>
    <p:extLst>
      <p:ext uri="{BB962C8B-B14F-4D97-AF65-F5344CB8AC3E}">
        <p14:creationId xmlns:p14="http://schemas.microsoft.com/office/powerpoint/2010/main" val="9057805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A44422-B317-4627-B28D-7367F4F0E417}"/>
              </a:ext>
            </a:extLst>
          </p:cNvPr>
          <p:cNvSpPr>
            <a:spLocks noGrp="1"/>
          </p:cNvSpPr>
          <p:nvPr>
            <p:ph idx="1"/>
          </p:nvPr>
        </p:nvSpPr>
        <p:spPr>
          <a:xfrm>
            <a:off x="4856760" y="600891"/>
            <a:ext cx="2448917" cy="5310331"/>
          </a:xfrm>
        </p:spPr>
        <p:txBody>
          <a:bodyPr/>
          <a:lstStyle/>
          <a:p>
            <a:r>
              <a:rPr lang="en-IE" dirty="0" err="1"/>
              <a:t>Pz</a:t>
            </a:r>
            <a:r>
              <a:rPr lang="en-IE" dirty="0"/>
              <a:t> Residual vs Radial Position at Station</a:t>
            </a:r>
          </a:p>
          <a:p>
            <a:r>
              <a:rPr lang="en-IE" dirty="0"/>
              <a:t>The Radial Position can affect the Residual, as well as the parent momentum</a:t>
            </a:r>
          </a:p>
          <a:p>
            <a:r>
              <a:rPr lang="en-IE" dirty="0"/>
              <a:t>It can also be different between trackers</a:t>
            </a:r>
          </a:p>
        </p:txBody>
      </p:sp>
      <p:sp>
        <p:nvSpPr>
          <p:cNvPr id="4" name="Slide Number Placeholder 3">
            <a:extLst>
              <a:ext uri="{FF2B5EF4-FFF2-40B4-BE49-F238E27FC236}">
                <a16:creationId xmlns:a16="http://schemas.microsoft.com/office/drawing/2014/main" id="{0F201A29-7EF2-4667-B298-C75901936FA7}"/>
              </a:ext>
            </a:extLst>
          </p:cNvPr>
          <p:cNvSpPr>
            <a:spLocks noGrp="1"/>
          </p:cNvSpPr>
          <p:nvPr>
            <p:ph type="sldNum" sz="quarter" idx="12"/>
          </p:nvPr>
        </p:nvSpPr>
        <p:spPr/>
        <p:txBody>
          <a:bodyPr/>
          <a:lstStyle/>
          <a:p>
            <a:fld id="{D57F1E4F-1CFF-5643-939E-217C01CDF565}" type="slidenum">
              <a:rPr lang="en-US" smtClean="0"/>
              <a:pPr/>
              <a:t>88</a:t>
            </a:fld>
            <a:endParaRPr lang="en-US" dirty="0"/>
          </a:p>
        </p:txBody>
      </p:sp>
      <p:pic>
        <p:nvPicPr>
          <p:cNvPr id="6" name="Picture 5">
            <a:extLst>
              <a:ext uri="{FF2B5EF4-FFF2-40B4-BE49-F238E27FC236}">
                <a16:creationId xmlns:a16="http://schemas.microsoft.com/office/drawing/2014/main" id="{1D07C5C9-B47C-4EC1-A5CA-8B3E9D417BB3}"/>
              </a:ext>
            </a:extLst>
          </p:cNvPr>
          <p:cNvPicPr>
            <a:picLocks noChangeAspect="1"/>
          </p:cNvPicPr>
          <p:nvPr/>
        </p:nvPicPr>
        <p:blipFill>
          <a:blip r:embed="rId2">
            <a:lum/>
            <a:alphaModFix/>
          </a:blip>
          <a:srcRect/>
          <a:stretch>
            <a:fillRect/>
          </a:stretch>
        </p:blipFill>
        <p:spPr>
          <a:xfrm>
            <a:off x="0" y="0"/>
            <a:ext cx="4794915" cy="3092806"/>
          </a:xfrm>
          <a:prstGeom prst="rect">
            <a:avLst/>
          </a:prstGeom>
          <a:noFill/>
          <a:ln>
            <a:noFill/>
          </a:ln>
        </p:spPr>
      </p:pic>
      <p:pic>
        <p:nvPicPr>
          <p:cNvPr id="8" name="Picture 7">
            <a:extLst>
              <a:ext uri="{FF2B5EF4-FFF2-40B4-BE49-F238E27FC236}">
                <a16:creationId xmlns:a16="http://schemas.microsoft.com/office/drawing/2014/main" id="{C9C1D6F8-18EE-4C18-9194-A375D3DF2538}"/>
              </a:ext>
            </a:extLst>
          </p:cNvPr>
          <p:cNvPicPr>
            <a:picLocks noChangeAspect="1"/>
          </p:cNvPicPr>
          <p:nvPr/>
        </p:nvPicPr>
        <p:blipFill>
          <a:blip r:embed="rId3">
            <a:lum/>
            <a:alphaModFix/>
          </a:blip>
          <a:srcRect/>
          <a:stretch>
            <a:fillRect/>
          </a:stretch>
        </p:blipFill>
        <p:spPr>
          <a:xfrm>
            <a:off x="7364947" y="0"/>
            <a:ext cx="4827053" cy="3078000"/>
          </a:xfrm>
          <a:prstGeom prst="rect">
            <a:avLst/>
          </a:prstGeom>
          <a:noFill/>
          <a:ln>
            <a:noFill/>
          </a:ln>
        </p:spPr>
      </p:pic>
      <p:pic>
        <p:nvPicPr>
          <p:cNvPr id="10" name="Picture 9">
            <a:extLst>
              <a:ext uri="{FF2B5EF4-FFF2-40B4-BE49-F238E27FC236}">
                <a16:creationId xmlns:a16="http://schemas.microsoft.com/office/drawing/2014/main" id="{8EF8B0FD-DDAC-434E-B70E-AE6D1355B04D}"/>
              </a:ext>
            </a:extLst>
          </p:cNvPr>
          <p:cNvPicPr>
            <a:picLocks noChangeAspect="1"/>
          </p:cNvPicPr>
          <p:nvPr/>
        </p:nvPicPr>
        <p:blipFill>
          <a:blip r:embed="rId4">
            <a:lum/>
            <a:alphaModFix/>
          </a:blip>
          <a:srcRect/>
          <a:stretch>
            <a:fillRect/>
          </a:stretch>
        </p:blipFill>
        <p:spPr>
          <a:xfrm>
            <a:off x="0" y="3765194"/>
            <a:ext cx="4856760" cy="3092806"/>
          </a:xfrm>
          <a:prstGeom prst="rect">
            <a:avLst/>
          </a:prstGeom>
          <a:noFill/>
          <a:ln>
            <a:noFill/>
          </a:ln>
        </p:spPr>
      </p:pic>
      <p:pic>
        <p:nvPicPr>
          <p:cNvPr id="12" name="Picture 11">
            <a:extLst>
              <a:ext uri="{FF2B5EF4-FFF2-40B4-BE49-F238E27FC236}">
                <a16:creationId xmlns:a16="http://schemas.microsoft.com/office/drawing/2014/main" id="{2DBC9094-310A-4EC4-B423-B326F7C5F6FA}"/>
              </a:ext>
            </a:extLst>
          </p:cNvPr>
          <p:cNvPicPr>
            <a:picLocks noChangeAspect="1"/>
          </p:cNvPicPr>
          <p:nvPr/>
        </p:nvPicPr>
        <p:blipFill>
          <a:blip r:embed="rId5">
            <a:lum/>
            <a:alphaModFix/>
          </a:blip>
          <a:srcRect/>
          <a:stretch>
            <a:fillRect/>
          </a:stretch>
        </p:blipFill>
        <p:spPr>
          <a:xfrm>
            <a:off x="7367522" y="3780000"/>
            <a:ext cx="4856760" cy="3078000"/>
          </a:xfrm>
          <a:prstGeom prst="rect">
            <a:avLst/>
          </a:prstGeom>
          <a:noFill/>
          <a:ln>
            <a:noFill/>
          </a:ln>
        </p:spPr>
      </p:pic>
      <p:sp>
        <p:nvSpPr>
          <p:cNvPr id="13" name="TextBox 12">
            <a:extLst>
              <a:ext uri="{FF2B5EF4-FFF2-40B4-BE49-F238E27FC236}">
                <a16:creationId xmlns:a16="http://schemas.microsoft.com/office/drawing/2014/main" id="{F1C21178-1DF5-4670-BBD3-E73786815573}"/>
              </a:ext>
            </a:extLst>
          </p:cNvPr>
          <p:cNvSpPr txBox="1"/>
          <p:nvPr/>
        </p:nvSpPr>
        <p:spPr>
          <a:xfrm>
            <a:off x="454216" y="3118863"/>
            <a:ext cx="4028667" cy="646331"/>
          </a:xfrm>
          <a:prstGeom prst="rect">
            <a:avLst/>
          </a:prstGeom>
          <a:noFill/>
        </p:spPr>
        <p:txBody>
          <a:bodyPr wrap="none" rtlCol="0">
            <a:spAutoFit/>
          </a:bodyPr>
          <a:lstStyle/>
          <a:p>
            <a:r>
              <a:rPr lang="en-IE" b="1" dirty="0"/>
              <a:t>TKU Reference Plane: 3-140 above</a:t>
            </a:r>
          </a:p>
          <a:p>
            <a:r>
              <a:rPr lang="en-IE" b="1" dirty="0"/>
              <a:t>TKU Reference Plane: 3-240 Below</a:t>
            </a:r>
          </a:p>
        </p:txBody>
      </p:sp>
      <p:sp>
        <p:nvSpPr>
          <p:cNvPr id="15" name="TextBox 14">
            <a:extLst>
              <a:ext uri="{FF2B5EF4-FFF2-40B4-BE49-F238E27FC236}">
                <a16:creationId xmlns:a16="http://schemas.microsoft.com/office/drawing/2014/main" id="{87806724-2B0C-422C-A50C-A5ED618B6B30}"/>
              </a:ext>
            </a:extLst>
          </p:cNvPr>
          <p:cNvSpPr txBox="1"/>
          <p:nvPr/>
        </p:nvSpPr>
        <p:spPr>
          <a:xfrm>
            <a:off x="7861375" y="3078000"/>
            <a:ext cx="4028667" cy="646331"/>
          </a:xfrm>
          <a:prstGeom prst="rect">
            <a:avLst/>
          </a:prstGeom>
          <a:noFill/>
        </p:spPr>
        <p:txBody>
          <a:bodyPr wrap="none" rtlCol="0">
            <a:spAutoFit/>
          </a:bodyPr>
          <a:lstStyle/>
          <a:p>
            <a:r>
              <a:rPr lang="en-IE" b="1" dirty="0"/>
              <a:t>TKD Reference Plane: 3-140 above</a:t>
            </a:r>
          </a:p>
          <a:p>
            <a:r>
              <a:rPr lang="en-IE" b="1" dirty="0"/>
              <a:t>TKD Reference Plane: 3-240 Below</a:t>
            </a:r>
          </a:p>
        </p:txBody>
      </p:sp>
    </p:spTree>
    <p:extLst>
      <p:ext uri="{BB962C8B-B14F-4D97-AF65-F5344CB8AC3E}">
        <p14:creationId xmlns:p14="http://schemas.microsoft.com/office/powerpoint/2010/main" val="416250448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2F78CB2-06D9-405F-83BD-D5942A3F65ED}"/>
              </a:ext>
            </a:extLst>
          </p:cNvPr>
          <p:cNvSpPr>
            <a:spLocks noGrp="1"/>
          </p:cNvSpPr>
          <p:nvPr>
            <p:ph type="sldNum" sz="quarter" idx="12"/>
          </p:nvPr>
        </p:nvSpPr>
        <p:spPr/>
        <p:txBody>
          <a:bodyPr/>
          <a:lstStyle/>
          <a:p>
            <a:fld id="{D57F1E4F-1CFF-5643-939E-217C01CDF565}" type="slidenum">
              <a:rPr lang="en-US" smtClean="0"/>
              <a:pPr/>
              <a:t>89</a:t>
            </a:fld>
            <a:endParaRPr lang="en-US" dirty="0"/>
          </a:p>
        </p:txBody>
      </p:sp>
      <p:pic>
        <p:nvPicPr>
          <p:cNvPr id="6" name="Picture 5">
            <a:extLst>
              <a:ext uri="{FF2B5EF4-FFF2-40B4-BE49-F238E27FC236}">
                <a16:creationId xmlns:a16="http://schemas.microsoft.com/office/drawing/2014/main" id="{3CDD57A8-7C8C-4E2A-A694-8350EEC1D426}"/>
              </a:ext>
            </a:extLst>
          </p:cNvPr>
          <p:cNvPicPr>
            <a:picLocks noChangeAspect="1"/>
          </p:cNvPicPr>
          <p:nvPr/>
        </p:nvPicPr>
        <p:blipFill>
          <a:blip r:embed="rId2">
            <a:lum/>
            <a:alphaModFix/>
          </a:blip>
          <a:srcRect/>
          <a:stretch>
            <a:fillRect/>
          </a:stretch>
        </p:blipFill>
        <p:spPr>
          <a:xfrm>
            <a:off x="0" y="0"/>
            <a:ext cx="4772282" cy="3031222"/>
          </a:xfrm>
          <a:prstGeom prst="rect">
            <a:avLst/>
          </a:prstGeom>
          <a:noFill/>
          <a:ln>
            <a:noFill/>
          </a:ln>
        </p:spPr>
      </p:pic>
      <p:pic>
        <p:nvPicPr>
          <p:cNvPr id="8" name="Picture 7">
            <a:extLst>
              <a:ext uri="{FF2B5EF4-FFF2-40B4-BE49-F238E27FC236}">
                <a16:creationId xmlns:a16="http://schemas.microsoft.com/office/drawing/2014/main" id="{AA184E5C-D4C3-474D-8005-9C4CF355B0B8}"/>
              </a:ext>
            </a:extLst>
          </p:cNvPr>
          <p:cNvPicPr>
            <a:picLocks noChangeAspect="1"/>
          </p:cNvPicPr>
          <p:nvPr/>
        </p:nvPicPr>
        <p:blipFill>
          <a:blip r:embed="rId3">
            <a:lum/>
            <a:alphaModFix/>
          </a:blip>
          <a:srcRect/>
          <a:stretch>
            <a:fillRect/>
          </a:stretch>
        </p:blipFill>
        <p:spPr>
          <a:xfrm>
            <a:off x="7439705" y="6174"/>
            <a:ext cx="4752295" cy="3018379"/>
          </a:xfrm>
          <a:prstGeom prst="rect">
            <a:avLst/>
          </a:prstGeom>
          <a:noFill/>
          <a:ln>
            <a:noFill/>
          </a:ln>
        </p:spPr>
      </p:pic>
      <p:pic>
        <p:nvPicPr>
          <p:cNvPr id="10" name="Picture 9">
            <a:extLst>
              <a:ext uri="{FF2B5EF4-FFF2-40B4-BE49-F238E27FC236}">
                <a16:creationId xmlns:a16="http://schemas.microsoft.com/office/drawing/2014/main" id="{3AFF78A2-AFB4-4919-B994-756CFF0290F7}"/>
              </a:ext>
            </a:extLst>
          </p:cNvPr>
          <p:cNvPicPr>
            <a:picLocks noChangeAspect="1"/>
          </p:cNvPicPr>
          <p:nvPr/>
        </p:nvPicPr>
        <p:blipFill>
          <a:blip r:embed="rId4">
            <a:lum/>
            <a:alphaModFix/>
          </a:blip>
          <a:srcRect/>
          <a:stretch>
            <a:fillRect/>
          </a:stretch>
        </p:blipFill>
        <p:spPr>
          <a:xfrm>
            <a:off x="0" y="3818720"/>
            <a:ext cx="4752294" cy="3039280"/>
          </a:xfrm>
          <a:prstGeom prst="rect">
            <a:avLst/>
          </a:prstGeom>
          <a:noFill/>
          <a:ln>
            <a:noFill/>
          </a:ln>
        </p:spPr>
      </p:pic>
      <p:pic>
        <p:nvPicPr>
          <p:cNvPr id="12" name="Picture 11">
            <a:extLst>
              <a:ext uri="{FF2B5EF4-FFF2-40B4-BE49-F238E27FC236}">
                <a16:creationId xmlns:a16="http://schemas.microsoft.com/office/drawing/2014/main" id="{9A966E9C-3DB8-49B7-90C3-FDC0468BB96E}"/>
              </a:ext>
            </a:extLst>
          </p:cNvPr>
          <p:cNvPicPr>
            <a:picLocks noChangeAspect="1"/>
          </p:cNvPicPr>
          <p:nvPr/>
        </p:nvPicPr>
        <p:blipFill>
          <a:blip r:embed="rId5">
            <a:lum/>
            <a:alphaModFix/>
          </a:blip>
          <a:srcRect/>
          <a:stretch>
            <a:fillRect/>
          </a:stretch>
        </p:blipFill>
        <p:spPr>
          <a:xfrm>
            <a:off x="7439704" y="3810356"/>
            <a:ext cx="4752295" cy="3041469"/>
          </a:xfrm>
          <a:prstGeom prst="rect">
            <a:avLst/>
          </a:prstGeom>
          <a:noFill/>
          <a:ln>
            <a:noFill/>
          </a:ln>
        </p:spPr>
      </p:pic>
      <p:sp>
        <p:nvSpPr>
          <p:cNvPr id="14" name="TextBox 13">
            <a:extLst>
              <a:ext uri="{FF2B5EF4-FFF2-40B4-BE49-F238E27FC236}">
                <a16:creationId xmlns:a16="http://schemas.microsoft.com/office/drawing/2014/main" id="{A28ECA55-4C49-4C6D-A5EC-454404F57FDE}"/>
              </a:ext>
            </a:extLst>
          </p:cNvPr>
          <p:cNvSpPr txBox="1"/>
          <p:nvPr/>
        </p:nvSpPr>
        <p:spPr>
          <a:xfrm>
            <a:off x="454216" y="3118863"/>
            <a:ext cx="4028667" cy="646331"/>
          </a:xfrm>
          <a:prstGeom prst="rect">
            <a:avLst/>
          </a:prstGeom>
          <a:noFill/>
        </p:spPr>
        <p:txBody>
          <a:bodyPr wrap="none" rtlCol="0">
            <a:spAutoFit/>
          </a:bodyPr>
          <a:lstStyle/>
          <a:p>
            <a:r>
              <a:rPr lang="en-IE" b="1" dirty="0"/>
              <a:t>TKU Reference Plane: 3-140 above</a:t>
            </a:r>
          </a:p>
          <a:p>
            <a:r>
              <a:rPr lang="en-IE" b="1" dirty="0"/>
              <a:t>TKU Reference Plane: 3-240 Below</a:t>
            </a:r>
          </a:p>
        </p:txBody>
      </p:sp>
      <p:sp>
        <p:nvSpPr>
          <p:cNvPr id="16" name="TextBox 15">
            <a:extLst>
              <a:ext uri="{FF2B5EF4-FFF2-40B4-BE49-F238E27FC236}">
                <a16:creationId xmlns:a16="http://schemas.microsoft.com/office/drawing/2014/main" id="{C0EA8139-6173-488E-BEFB-3108598F80CF}"/>
              </a:ext>
            </a:extLst>
          </p:cNvPr>
          <p:cNvSpPr txBox="1"/>
          <p:nvPr/>
        </p:nvSpPr>
        <p:spPr>
          <a:xfrm>
            <a:off x="7861375" y="3078000"/>
            <a:ext cx="4028667" cy="646331"/>
          </a:xfrm>
          <a:prstGeom prst="rect">
            <a:avLst/>
          </a:prstGeom>
          <a:noFill/>
        </p:spPr>
        <p:txBody>
          <a:bodyPr wrap="none" rtlCol="0">
            <a:spAutoFit/>
          </a:bodyPr>
          <a:lstStyle/>
          <a:p>
            <a:r>
              <a:rPr lang="en-IE" b="1" dirty="0"/>
              <a:t>TKD Reference Plane: 3-140 above</a:t>
            </a:r>
          </a:p>
          <a:p>
            <a:r>
              <a:rPr lang="en-IE" b="1" dirty="0"/>
              <a:t>TKD Reference Plane: 3-240 Below</a:t>
            </a:r>
          </a:p>
        </p:txBody>
      </p:sp>
      <p:sp>
        <p:nvSpPr>
          <p:cNvPr id="20" name="Content Placeholder 2">
            <a:extLst>
              <a:ext uri="{FF2B5EF4-FFF2-40B4-BE49-F238E27FC236}">
                <a16:creationId xmlns:a16="http://schemas.microsoft.com/office/drawing/2014/main" id="{A09B67AF-5263-4561-A044-ACE097D920D9}"/>
              </a:ext>
            </a:extLst>
          </p:cNvPr>
          <p:cNvSpPr txBox="1">
            <a:spLocks/>
          </p:cNvSpPr>
          <p:nvPr/>
        </p:nvSpPr>
        <p:spPr>
          <a:xfrm>
            <a:off x="4856760" y="600891"/>
            <a:ext cx="2448917" cy="531033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IE" dirty="0"/>
              <a:t>Pt Residual vs Radial Position at Station</a:t>
            </a:r>
          </a:p>
          <a:p>
            <a:r>
              <a:rPr lang="en-IE" dirty="0"/>
              <a:t>The Radial Position can affect the Residual, as well as the parent momentum</a:t>
            </a:r>
          </a:p>
          <a:p>
            <a:r>
              <a:rPr lang="en-IE" dirty="0"/>
              <a:t>It can also be different between trackers</a:t>
            </a:r>
          </a:p>
        </p:txBody>
      </p:sp>
    </p:spTree>
    <p:extLst>
      <p:ext uri="{BB962C8B-B14F-4D97-AF65-F5344CB8AC3E}">
        <p14:creationId xmlns:p14="http://schemas.microsoft.com/office/powerpoint/2010/main" val="592114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FA770-76D4-4983-A80D-F8DBB8553DA2}"/>
              </a:ext>
            </a:extLst>
          </p:cNvPr>
          <p:cNvSpPr>
            <a:spLocks noGrp="1"/>
          </p:cNvSpPr>
          <p:nvPr>
            <p:ph type="title"/>
          </p:nvPr>
        </p:nvSpPr>
        <p:spPr/>
        <p:txBody>
          <a:bodyPr/>
          <a:lstStyle/>
          <a:p>
            <a:r>
              <a:rPr lang="en-IE" dirty="0"/>
              <a:t>MICE – transmission losses</a:t>
            </a:r>
          </a:p>
        </p:txBody>
      </p:sp>
      <p:sp>
        <p:nvSpPr>
          <p:cNvPr id="3" name="Content Placeholder 2">
            <a:extLst>
              <a:ext uri="{FF2B5EF4-FFF2-40B4-BE49-F238E27FC236}">
                <a16:creationId xmlns:a16="http://schemas.microsoft.com/office/drawing/2014/main" id="{8108443C-696F-44D2-8B9F-B206003B07C8}"/>
              </a:ext>
            </a:extLst>
          </p:cNvPr>
          <p:cNvSpPr>
            <a:spLocks noGrp="1"/>
          </p:cNvSpPr>
          <p:nvPr>
            <p:ph idx="1"/>
          </p:nvPr>
        </p:nvSpPr>
        <p:spPr>
          <a:xfrm>
            <a:off x="2589212" y="1606731"/>
            <a:ext cx="8915400" cy="4627159"/>
          </a:xfrm>
        </p:spPr>
        <p:txBody>
          <a:bodyPr>
            <a:normAutofit fontScale="92500" lnSpcReduction="10000"/>
          </a:bodyPr>
          <a:lstStyle/>
          <a:p>
            <a:r>
              <a:rPr lang="en-IE" dirty="0"/>
              <a:t>Transmission losses leads to survivorship bias</a:t>
            </a:r>
          </a:p>
          <a:p>
            <a:pPr lvl="1"/>
            <a:r>
              <a:rPr lang="en-IE" dirty="0"/>
              <a:t>We only measure particles downstream which remain within experiment aperture</a:t>
            </a:r>
          </a:p>
          <a:p>
            <a:pPr lvl="1"/>
            <a:r>
              <a:rPr lang="en-IE" dirty="0"/>
              <a:t>To a certain extent upstream distribution is arbitrary (non-unique) as long as it contains the distribution which makes it downstream</a:t>
            </a:r>
          </a:p>
          <a:p>
            <a:r>
              <a:rPr lang="en-IE" dirty="0"/>
              <a:t>In MICE so far, the full Upstream sample is compared to the full downstream sample with some corrections made (e.g. normalize for the number of events)</a:t>
            </a:r>
          </a:p>
          <a:p>
            <a:endParaRPr lang="en-IE" dirty="0"/>
          </a:p>
          <a:p>
            <a:r>
              <a:rPr lang="en-IE" dirty="0"/>
              <a:t>Does this work? Simple check:</a:t>
            </a:r>
          </a:p>
          <a:p>
            <a:r>
              <a:rPr lang="en-IE" dirty="0"/>
              <a:t>Split the full upstream sample into the sample which made it downstream and into the sample which didn’t make it downstream</a:t>
            </a:r>
          </a:p>
          <a:p>
            <a:r>
              <a:rPr lang="en-IE" dirty="0"/>
              <a:t>Calculate the density, amplitude and emittance and see how it compares to full upstream sample</a:t>
            </a:r>
          </a:p>
          <a:p>
            <a:endParaRPr lang="en-IE" dirty="0"/>
          </a:p>
          <a:p>
            <a:r>
              <a:rPr lang="en-IE" dirty="0"/>
              <a:t>Will show soon, but first what should the distribution look like</a:t>
            </a:r>
          </a:p>
        </p:txBody>
      </p:sp>
      <p:sp>
        <p:nvSpPr>
          <p:cNvPr id="4" name="Slide Number Placeholder 3">
            <a:extLst>
              <a:ext uri="{FF2B5EF4-FFF2-40B4-BE49-F238E27FC236}">
                <a16:creationId xmlns:a16="http://schemas.microsoft.com/office/drawing/2014/main" id="{B189FF77-C6FD-4E5B-B2CB-E6CE340E37A3}"/>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06782744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A5EFA-14E8-42B8-A670-262ACFD7060A}"/>
              </a:ext>
            </a:extLst>
          </p:cNvPr>
          <p:cNvSpPr>
            <a:spLocks noGrp="1"/>
          </p:cNvSpPr>
          <p:nvPr>
            <p:ph type="title"/>
          </p:nvPr>
        </p:nvSpPr>
        <p:spPr/>
        <p:txBody>
          <a:bodyPr/>
          <a:lstStyle/>
          <a:p>
            <a:r>
              <a:rPr lang="en-IE" dirty="0"/>
              <a:t>Pt, </a:t>
            </a:r>
            <a:r>
              <a:rPr lang="en-IE" dirty="0" err="1"/>
              <a:t>Pz</a:t>
            </a:r>
            <a:r>
              <a:rPr lang="en-IE" dirty="0"/>
              <a:t> and E</a:t>
            </a:r>
          </a:p>
        </p:txBody>
      </p:sp>
      <p:sp>
        <p:nvSpPr>
          <p:cNvPr id="3" name="Content Placeholder 2">
            <a:extLst>
              <a:ext uri="{FF2B5EF4-FFF2-40B4-BE49-F238E27FC236}">
                <a16:creationId xmlns:a16="http://schemas.microsoft.com/office/drawing/2014/main" id="{A3D3F5E1-A2DD-4752-AA62-071C58B641F5}"/>
              </a:ext>
            </a:extLst>
          </p:cNvPr>
          <p:cNvSpPr>
            <a:spLocks noGrp="1"/>
          </p:cNvSpPr>
          <p:nvPr>
            <p:ph idx="1"/>
          </p:nvPr>
        </p:nvSpPr>
        <p:spPr/>
        <p:txBody>
          <a:bodyPr/>
          <a:lstStyle/>
          <a:p>
            <a:r>
              <a:rPr lang="en-IE" dirty="0"/>
              <a:t>They show Tracker dependence</a:t>
            </a:r>
          </a:p>
          <a:p>
            <a:r>
              <a:rPr lang="en-IE" dirty="0"/>
              <a:t>They show Plane Dependence</a:t>
            </a:r>
          </a:p>
          <a:p>
            <a:r>
              <a:rPr lang="en-IE" dirty="0"/>
              <a:t>They show cut selection dependence</a:t>
            </a:r>
          </a:p>
          <a:p>
            <a:r>
              <a:rPr lang="en-IE" dirty="0"/>
              <a:t>Recon shows momentum dependence</a:t>
            </a:r>
          </a:p>
          <a:p>
            <a:r>
              <a:rPr lang="en-IE" dirty="0"/>
              <a:t>Input Emittance Beam shows relatively small effect</a:t>
            </a:r>
          </a:p>
          <a:p>
            <a:endParaRPr lang="en-IE" dirty="0"/>
          </a:p>
          <a:p>
            <a:r>
              <a:rPr lang="en-IE" dirty="0"/>
              <a:t>Recon assumes magnetic field homogeneity of +/- 1%</a:t>
            </a:r>
          </a:p>
          <a:p>
            <a:r>
              <a:rPr lang="en-IE" dirty="0"/>
              <a:t>Earlier showed Pt Residual followed similar shape to </a:t>
            </a:r>
            <a:r>
              <a:rPr lang="en-IE" dirty="0" err="1"/>
              <a:t>Bz</a:t>
            </a:r>
            <a:r>
              <a:rPr lang="en-IE" dirty="0"/>
              <a:t> field</a:t>
            </a:r>
          </a:p>
          <a:p>
            <a:r>
              <a:rPr lang="en-IE" dirty="0"/>
              <a:t>What is the </a:t>
            </a:r>
            <a:r>
              <a:rPr lang="en-IE" dirty="0" err="1"/>
              <a:t>Bz</a:t>
            </a:r>
            <a:r>
              <a:rPr lang="en-IE" dirty="0"/>
              <a:t> Residual</a:t>
            </a:r>
          </a:p>
        </p:txBody>
      </p:sp>
      <p:sp>
        <p:nvSpPr>
          <p:cNvPr id="4" name="Slide Number Placeholder 3">
            <a:extLst>
              <a:ext uri="{FF2B5EF4-FFF2-40B4-BE49-F238E27FC236}">
                <a16:creationId xmlns:a16="http://schemas.microsoft.com/office/drawing/2014/main" id="{ED834E32-8AEA-4779-A301-5252361F9BFE}"/>
              </a:ext>
            </a:extLst>
          </p:cNvPr>
          <p:cNvSpPr>
            <a:spLocks noGrp="1"/>
          </p:cNvSpPr>
          <p:nvPr>
            <p:ph type="sldNum" sz="quarter" idx="12"/>
          </p:nvPr>
        </p:nvSpPr>
        <p:spPr/>
        <p:txBody>
          <a:bodyPr/>
          <a:lstStyle/>
          <a:p>
            <a:fld id="{D57F1E4F-1CFF-5643-939E-217C01CDF565}" type="slidenum">
              <a:rPr lang="en-US" smtClean="0"/>
              <a:pPr/>
              <a:t>90</a:t>
            </a:fld>
            <a:endParaRPr lang="en-US" dirty="0"/>
          </a:p>
        </p:txBody>
      </p:sp>
    </p:spTree>
    <p:extLst>
      <p:ext uri="{BB962C8B-B14F-4D97-AF65-F5344CB8AC3E}">
        <p14:creationId xmlns:p14="http://schemas.microsoft.com/office/powerpoint/2010/main" val="96008446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70399-3125-4C98-8722-384B203143F6}"/>
              </a:ext>
            </a:extLst>
          </p:cNvPr>
          <p:cNvSpPr>
            <a:spLocks noGrp="1"/>
          </p:cNvSpPr>
          <p:nvPr>
            <p:ph type="title"/>
          </p:nvPr>
        </p:nvSpPr>
        <p:spPr/>
        <p:txBody>
          <a:bodyPr/>
          <a:lstStyle/>
          <a:p>
            <a:r>
              <a:rPr lang="en-IE" dirty="0" err="1"/>
              <a:t>Bz</a:t>
            </a:r>
            <a:r>
              <a:rPr lang="en-IE" dirty="0"/>
              <a:t> Fields</a:t>
            </a:r>
          </a:p>
        </p:txBody>
      </p:sp>
      <p:sp>
        <p:nvSpPr>
          <p:cNvPr id="3" name="Content Placeholder 2">
            <a:extLst>
              <a:ext uri="{FF2B5EF4-FFF2-40B4-BE49-F238E27FC236}">
                <a16:creationId xmlns:a16="http://schemas.microsoft.com/office/drawing/2014/main" id="{0DFA3F65-9D8C-4C34-84EA-71DE9FB7CE77}"/>
              </a:ext>
            </a:extLst>
          </p:cNvPr>
          <p:cNvSpPr>
            <a:spLocks noGrp="1"/>
          </p:cNvSpPr>
          <p:nvPr>
            <p:ph idx="1"/>
          </p:nvPr>
        </p:nvSpPr>
        <p:spPr/>
        <p:txBody>
          <a:bodyPr/>
          <a:lstStyle/>
          <a:p>
            <a:endParaRPr lang="en-IE"/>
          </a:p>
        </p:txBody>
      </p:sp>
      <p:sp>
        <p:nvSpPr>
          <p:cNvPr id="4" name="Slide Number Placeholder 3">
            <a:extLst>
              <a:ext uri="{FF2B5EF4-FFF2-40B4-BE49-F238E27FC236}">
                <a16:creationId xmlns:a16="http://schemas.microsoft.com/office/drawing/2014/main" id="{BE5539C1-AFB3-469C-9CB4-9B7507DE685F}"/>
              </a:ext>
            </a:extLst>
          </p:cNvPr>
          <p:cNvSpPr>
            <a:spLocks noGrp="1"/>
          </p:cNvSpPr>
          <p:nvPr>
            <p:ph type="sldNum" sz="quarter" idx="12"/>
          </p:nvPr>
        </p:nvSpPr>
        <p:spPr/>
        <p:txBody>
          <a:bodyPr/>
          <a:lstStyle/>
          <a:p>
            <a:fld id="{D57F1E4F-1CFF-5643-939E-217C01CDF565}" type="slidenum">
              <a:rPr lang="en-US" smtClean="0"/>
              <a:pPr/>
              <a:t>91</a:t>
            </a:fld>
            <a:endParaRPr lang="en-US" dirty="0"/>
          </a:p>
        </p:txBody>
      </p:sp>
      <p:pic>
        <p:nvPicPr>
          <p:cNvPr id="6" name="Picture 5">
            <a:extLst>
              <a:ext uri="{FF2B5EF4-FFF2-40B4-BE49-F238E27FC236}">
                <a16:creationId xmlns:a16="http://schemas.microsoft.com/office/drawing/2014/main" id="{7B00F439-F3A5-480B-8EBC-6376919015DE}"/>
              </a:ext>
            </a:extLst>
          </p:cNvPr>
          <p:cNvPicPr>
            <a:picLocks noChangeAspect="1"/>
          </p:cNvPicPr>
          <p:nvPr/>
        </p:nvPicPr>
        <p:blipFill>
          <a:blip r:embed="rId2"/>
          <a:stretch>
            <a:fillRect/>
          </a:stretch>
        </p:blipFill>
        <p:spPr>
          <a:xfrm>
            <a:off x="0" y="3003650"/>
            <a:ext cx="6033941" cy="3854350"/>
          </a:xfrm>
          <a:prstGeom prst="rect">
            <a:avLst/>
          </a:prstGeom>
        </p:spPr>
      </p:pic>
      <p:pic>
        <p:nvPicPr>
          <p:cNvPr id="8" name="Picture 7">
            <a:extLst>
              <a:ext uri="{FF2B5EF4-FFF2-40B4-BE49-F238E27FC236}">
                <a16:creationId xmlns:a16="http://schemas.microsoft.com/office/drawing/2014/main" id="{233C3F61-1FAF-46F0-9240-2A7964A0A589}"/>
              </a:ext>
            </a:extLst>
          </p:cNvPr>
          <p:cNvPicPr>
            <a:picLocks noChangeAspect="1"/>
          </p:cNvPicPr>
          <p:nvPr/>
        </p:nvPicPr>
        <p:blipFill>
          <a:blip r:embed="rId3"/>
          <a:stretch>
            <a:fillRect/>
          </a:stretch>
        </p:blipFill>
        <p:spPr>
          <a:xfrm>
            <a:off x="6096000" y="3003651"/>
            <a:ext cx="6096000" cy="3854349"/>
          </a:xfrm>
          <a:prstGeom prst="rect">
            <a:avLst/>
          </a:prstGeom>
        </p:spPr>
      </p:pic>
    </p:spTree>
    <p:extLst>
      <p:ext uri="{BB962C8B-B14F-4D97-AF65-F5344CB8AC3E}">
        <p14:creationId xmlns:p14="http://schemas.microsoft.com/office/powerpoint/2010/main" val="321353837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1BB8F-6EA7-4F45-A843-FA34E898354E}"/>
              </a:ext>
            </a:extLst>
          </p:cNvPr>
          <p:cNvSpPr>
            <a:spLocks noGrp="1"/>
          </p:cNvSpPr>
          <p:nvPr>
            <p:ph type="title"/>
          </p:nvPr>
        </p:nvSpPr>
        <p:spPr>
          <a:xfrm>
            <a:off x="2592925" y="174356"/>
            <a:ext cx="8911687" cy="1280890"/>
          </a:xfrm>
        </p:spPr>
        <p:txBody>
          <a:bodyPr/>
          <a:lstStyle/>
          <a:p>
            <a:r>
              <a:rPr lang="en-IE" dirty="0" err="1"/>
              <a:t>Bz</a:t>
            </a:r>
            <a:r>
              <a:rPr lang="en-IE" dirty="0"/>
              <a:t> fields</a:t>
            </a:r>
          </a:p>
        </p:txBody>
      </p:sp>
      <p:sp>
        <p:nvSpPr>
          <p:cNvPr id="3" name="Content Placeholder 2">
            <a:extLst>
              <a:ext uri="{FF2B5EF4-FFF2-40B4-BE49-F238E27FC236}">
                <a16:creationId xmlns:a16="http://schemas.microsoft.com/office/drawing/2014/main" id="{1A98FF49-CCA8-401A-8C36-E030E3BA5370}"/>
              </a:ext>
            </a:extLst>
          </p:cNvPr>
          <p:cNvSpPr>
            <a:spLocks noGrp="1"/>
          </p:cNvSpPr>
          <p:nvPr>
            <p:ph idx="1"/>
          </p:nvPr>
        </p:nvSpPr>
        <p:spPr>
          <a:xfrm>
            <a:off x="2037806" y="998806"/>
            <a:ext cx="9466806" cy="4912416"/>
          </a:xfrm>
        </p:spPr>
        <p:txBody>
          <a:bodyPr/>
          <a:lstStyle/>
          <a:p>
            <a:r>
              <a:rPr lang="en-IE" dirty="0"/>
              <a:t>Recon assumes mean magnetic field through Tracker</a:t>
            </a:r>
          </a:p>
          <a:p>
            <a:r>
              <a:rPr lang="en-IE" dirty="0"/>
              <a:t>However field varies significantly and is worst at reference planes (2-3%)</a:t>
            </a:r>
          </a:p>
          <a:p>
            <a:r>
              <a:rPr lang="en-IE" dirty="0"/>
              <a:t>It is also different between upstream and downstream due to different field strengths</a:t>
            </a:r>
          </a:p>
          <a:p>
            <a:r>
              <a:rPr lang="en-IE" dirty="0"/>
              <a:t>Next Slide: Field is not even uniform within station (Apologies: from different run)</a:t>
            </a:r>
          </a:p>
        </p:txBody>
      </p:sp>
      <p:sp>
        <p:nvSpPr>
          <p:cNvPr id="4" name="Slide Number Placeholder 3">
            <a:extLst>
              <a:ext uri="{FF2B5EF4-FFF2-40B4-BE49-F238E27FC236}">
                <a16:creationId xmlns:a16="http://schemas.microsoft.com/office/drawing/2014/main" id="{77AC33C7-8FBA-4CCE-8A63-B20903012849}"/>
              </a:ext>
            </a:extLst>
          </p:cNvPr>
          <p:cNvSpPr>
            <a:spLocks noGrp="1"/>
          </p:cNvSpPr>
          <p:nvPr>
            <p:ph type="sldNum" sz="quarter" idx="12"/>
          </p:nvPr>
        </p:nvSpPr>
        <p:spPr/>
        <p:txBody>
          <a:bodyPr/>
          <a:lstStyle/>
          <a:p>
            <a:fld id="{D57F1E4F-1CFF-5643-939E-217C01CDF565}" type="slidenum">
              <a:rPr lang="en-US" smtClean="0"/>
              <a:pPr/>
              <a:t>92</a:t>
            </a:fld>
            <a:endParaRPr lang="en-US" dirty="0"/>
          </a:p>
        </p:txBody>
      </p:sp>
      <p:pic>
        <p:nvPicPr>
          <p:cNvPr id="6" name="Picture 5">
            <a:extLst>
              <a:ext uri="{FF2B5EF4-FFF2-40B4-BE49-F238E27FC236}">
                <a16:creationId xmlns:a16="http://schemas.microsoft.com/office/drawing/2014/main" id="{B27584CE-FBC8-4223-9E22-ABBAFBD28950}"/>
              </a:ext>
            </a:extLst>
          </p:cNvPr>
          <p:cNvPicPr>
            <a:picLocks noChangeAspect="1"/>
          </p:cNvPicPr>
          <p:nvPr/>
        </p:nvPicPr>
        <p:blipFill>
          <a:blip r:embed="rId2"/>
          <a:stretch>
            <a:fillRect/>
          </a:stretch>
        </p:blipFill>
        <p:spPr>
          <a:xfrm>
            <a:off x="0" y="3038475"/>
            <a:ext cx="5905500" cy="3819525"/>
          </a:xfrm>
          <a:prstGeom prst="rect">
            <a:avLst/>
          </a:prstGeom>
        </p:spPr>
      </p:pic>
      <p:pic>
        <p:nvPicPr>
          <p:cNvPr id="8" name="Picture 7">
            <a:extLst>
              <a:ext uri="{FF2B5EF4-FFF2-40B4-BE49-F238E27FC236}">
                <a16:creationId xmlns:a16="http://schemas.microsoft.com/office/drawing/2014/main" id="{39BE422D-1DD3-450C-9886-742AFB555914}"/>
              </a:ext>
            </a:extLst>
          </p:cNvPr>
          <p:cNvPicPr>
            <a:picLocks noChangeAspect="1"/>
          </p:cNvPicPr>
          <p:nvPr/>
        </p:nvPicPr>
        <p:blipFill>
          <a:blip r:embed="rId3"/>
          <a:stretch>
            <a:fillRect/>
          </a:stretch>
        </p:blipFill>
        <p:spPr>
          <a:xfrm>
            <a:off x="6172200" y="3057525"/>
            <a:ext cx="6019800" cy="3800475"/>
          </a:xfrm>
          <a:prstGeom prst="rect">
            <a:avLst/>
          </a:prstGeom>
        </p:spPr>
      </p:pic>
    </p:spTree>
    <p:extLst>
      <p:ext uri="{BB962C8B-B14F-4D97-AF65-F5344CB8AC3E}">
        <p14:creationId xmlns:p14="http://schemas.microsoft.com/office/powerpoint/2010/main" val="143363718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EEC9CC-1899-4C55-A654-75859791FBA6}"/>
              </a:ext>
            </a:extLst>
          </p:cNvPr>
          <p:cNvSpPr>
            <a:spLocks noGrp="1"/>
          </p:cNvSpPr>
          <p:nvPr>
            <p:ph idx="1"/>
          </p:nvPr>
        </p:nvSpPr>
        <p:spPr>
          <a:xfrm>
            <a:off x="5412135" y="787782"/>
            <a:ext cx="1432930" cy="5123440"/>
          </a:xfrm>
        </p:spPr>
        <p:txBody>
          <a:bodyPr/>
          <a:lstStyle/>
          <a:p>
            <a:pPr marL="0" indent="0">
              <a:buNone/>
            </a:pPr>
            <a:r>
              <a:rPr lang="en-IE" b="1" dirty="0"/>
              <a:t>&lt; TKU S5</a:t>
            </a:r>
          </a:p>
          <a:p>
            <a:pPr marL="0" indent="0">
              <a:buNone/>
            </a:pPr>
            <a:endParaRPr lang="en-IE" b="1" dirty="0"/>
          </a:p>
          <a:p>
            <a:pPr marL="0" indent="0">
              <a:buNone/>
            </a:pPr>
            <a:endParaRPr lang="en-IE" b="1" dirty="0"/>
          </a:p>
          <a:p>
            <a:pPr marL="0" indent="0">
              <a:buNone/>
            </a:pPr>
            <a:r>
              <a:rPr lang="en-IE" b="1" dirty="0"/>
              <a:t>     TKU S4 &gt;</a:t>
            </a:r>
          </a:p>
          <a:p>
            <a:pPr marL="0" indent="0">
              <a:buNone/>
            </a:pPr>
            <a:endParaRPr lang="en-IE" b="1" dirty="0"/>
          </a:p>
          <a:p>
            <a:pPr marL="0" indent="0">
              <a:buNone/>
            </a:pPr>
            <a:endParaRPr lang="en-IE" b="1" dirty="0"/>
          </a:p>
          <a:p>
            <a:pPr marL="0" indent="0">
              <a:buNone/>
            </a:pPr>
            <a:endParaRPr lang="en-IE" b="1" dirty="0"/>
          </a:p>
          <a:p>
            <a:pPr marL="0" indent="0">
              <a:buNone/>
            </a:pPr>
            <a:endParaRPr lang="en-IE" b="1" dirty="0"/>
          </a:p>
          <a:p>
            <a:pPr marL="0" indent="0">
              <a:buNone/>
            </a:pPr>
            <a:r>
              <a:rPr lang="en-IE" b="1" dirty="0"/>
              <a:t>&lt; TKU S2</a:t>
            </a:r>
          </a:p>
          <a:p>
            <a:pPr marL="0" indent="0">
              <a:buNone/>
            </a:pPr>
            <a:endParaRPr lang="en-IE" b="1" dirty="0"/>
          </a:p>
          <a:p>
            <a:pPr marL="0" indent="0">
              <a:buNone/>
            </a:pPr>
            <a:r>
              <a:rPr lang="en-IE" b="1" dirty="0"/>
              <a:t>      TKU S1&gt;</a:t>
            </a:r>
          </a:p>
          <a:p>
            <a:pPr marL="0" indent="0" algn="r">
              <a:buNone/>
            </a:pPr>
            <a:r>
              <a:rPr lang="en-IE" dirty="0"/>
              <a:t>Reference Plane</a:t>
            </a:r>
          </a:p>
          <a:p>
            <a:pPr marL="0" indent="0">
              <a:buNone/>
            </a:pPr>
            <a:endParaRPr lang="en-IE" dirty="0"/>
          </a:p>
        </p:txBody>
      </p:sp>
      <p:sp>
        <p:nvSpPr>
          <p:cNvPr id="4" name="Slide Number Placeholder 3">
            <a:extLst>
              <a:ext uri="{FF2B5EF4-FFF2-40B4-BE49-F238E27FC236}">
                <a16:creationId xmlns:a16="http://schemas.microsoft.com/office/drawing/2014/main" id="{316EC2D0-9301-4613-B209-5E401B39140D}"/>
              </a:ext>
            </a:extLst>
          </p:cNvPr>
          <p:cNvSpPr>
            <a:spLocks noGrp="1"/>
          </p:cNvSpPr>
          <p:nvPr>
            <p:ph type="sldNum" sz="quarter" idx="12"/>
          </p:nvPr>
        </p:nvSpPr>
        <p:spPr/>
        <p:txBody>
          <a:bodyPr/>
          <a:lstStyle/>
          <a:p>
            <a:fld id="{D57F1E4F-1CFF-5643-939E-217C01CDF565}" type="slidenum">
              <a:rPr lang="en-US" smtClean="0"/>
              <a:pPr/>
              <a:t>93</a:t>
            </a:fld>
            <a:endParaRPr lang="en-US" dirty="0"/>
          </a:p>
        </p:txBody>
      </p:sp>
      <p:pic>
        <p:nvPicPr>
          <p:cNvPr id="6" name="Picture 5">
            <a:extLst>
              <a:ext uri="{FF2B5EF4-FFF2-40B4-BE49-F238E27FC236}">
                <a16:creationId xmlns:a16="http://schemas.microsoft.com/office/drawing/2014/main" id="{8A93AAC0-3D3C-4D54-BDD7-2C515553BAB2}"/>
              </a:ext>
            </a:extLst>
          </p:cNvPr>
          <p:cNvPicPr>
            <a:picLocks noChangeAspect="1"/>
          </p:cNvPicPr>
          <p:nvPr/>
        </p:nvPicPr>
        <p:blipFill>
          <a:blip r:embed="rId2"/>
          <a:stretch>
            <a:fillRect/>
          </a:stretch>
        </p:blipFill>
        <p:spPr>
          <a:xfrm>
            <a:off x="0" y="0"/>
            <a:ext cx="5393239" cy="3428814"/>
          </a:xfrm>
          <a:prstGeom prst="rect">
            <a:avLst/>
          </a:prstGeom>
        </p:spPr>
      </p:pic>
      <p:pic>
        <p:nvPicPr>
          <p:cNvPr id="8" name="Picture 7">
            <a:extLst>
              <a:ext uri="{FF2B5EF4-FFF2-40B4-BE49-F238E27FC236}">
                <a16:creationId xmlns:a16="http://schemas.microsoft.com/office/drawing/2014/main" id="{2F91C34F-DA6B-4C0A-ADC0-1BEA9E37646D}"/>
              </a:ext>
            </a:extLst>
          </p:cNvPr>
          <p:cNvPicPr>
            <a:picLocks noChangeAspect="1"/>
          </p:cNvPicPr>
          <p:nvPr/>
        </p:nvPicPr>
        <p:blipFill>
          <a:blip r:embed="rId3"/>
          <a:stretch>
            <a:fillRect/>
          </a:stretch>
        </p:blipFill>
        <p:spPr>
          <a:xfrm>
            <a:off x="6831360" y="-1"/>
            <a:ext cx="5360639" cy="3428813"/>
          </a:xfrm>
          <a:prstGeom prst="rect">
            <a:avLst/>
          </a:prstGeom>
        </p:spPr>
      </p:pic>
      <p:pic>
        <p:nvPicPr>
          <p:cNvPr id="10" name="Picture 9">
            <a:extLst>
              <a:ext uri="{FF2B5EF4-FFF2-40B4-BE49-F238E27FC236}">
                <a16:creationId xmlns:a16="http://schemas.microsoft.com/office/drawing/2014/main" id="{099E2D51-5F6C-4CC2-8B09-726630891E85}"/>
              </a:ext>
            </a:extLst>
          </p:cNvPr>
          <p:cNvPicPr>
            <a:picLocks noChangeAspect="1"/>
          </p:cNvPicPr>
          <p:nvPr/>
        </p:nvPicPr>
        <p:blipFill>
          <a:blip r:embed="rId4"/>
          <a:stretch>
            <a:fillRect/>
          </a:stretch>
        </p:blipFill>
        <p:spPr>
          <a:xfrm>
            <a:off x="0" y="3428814"/>
            <a:ext cx="5379535" cy="3429186"/>
          </a:xfrm>
          <a:prstGeom prst="rect">
            <a:avLst/>
          </a:prstGeom>
        </p:spPr>
      </p:pic>
      <p:pic>
        <p:nvPicPr>
          <p:cNvPr id="12" name="Picture 11">
            <a:extLst>
              <a:ext uri="{FF2B5EF4-FFF2-40B4-BE49-F238E27FC236}">
                <a16:creationId xmlns:a16="http://schemas.microsoft.com/office/drawing/2014/main" id="{FB68A11F-A673-4F2A-8585-5DB3CC4E8C9F}"/>
              </a:ext>
            </a:extLst>
          </p:cNvPr>
          <p:cNvPicPr>
            <a:picLocks noChangeAspect="1"/>
          </p:cNvPicPr>
          <p:nvPr/>
        </p:nvPicPr>
        <p:blipFill>
          <a:blip r:embed="rId5"/>
          <a:stretch>
            <a:fillRect/>
          </a:stretch>
        </p:blipFill>
        <p:spPr>
          <a:xfrm>
            <a:off x="6812464" y="3429000"/>
            <a:ext cx="5379535" cy="3448053"/>
          </a:xfrm>
          <a:prstGeom prst="rect">
            <a:avLst/>
          </a:prstGeom>
        </p:spPr>
      </p:pic>
    </p:spTree>
    <p:extLst>
      <p:ext uri="{BB962C8B-B14F-4D97-AF65-F5344CB8AC3E}">
        <p14:creationId xmlns:p14="http://schemas.microsoft.com/office/powerpoint/2010/main" val="297015518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A9B401C-41E8-495D-96D0-D347473F06A1}"/>
              </a:ext>
            </a:extLst>
          </p:cNvPr>
          <p:cNvSpPr>
            <a:spLocks noGrp="1"/>
          </p:cNvSpPr>
          <p:nvPr>
            <p:ph type="sldNum" sz="quarter" idx="12"/>
          </p:nvPr>
        </p:nvSpPr>
        <p:spPr/>
        <p:txBody>
          <a:bodyPr/>
          <a:lstStyle/>
          <a:p>
            <a:fld id="{D57F1E4F-1CFF-5643-939E-217C01CDF565}" type="slidenum">
              <a:rPr lang="en-US" smtClean="0"/>
              <a:pPr/>
              <a:t>94</a:t>
            </a:fld>
            <a:endParaRPr lang="en-US" dirty="0"/>
          </a:p>
        </p:txBody>
      </p:sp>
      <p:pic>
        <p:nvPicPr>
          <p:cNvPr id="6" name="Picture 5">
            <a:extLst>
              <a:ext uri="{FF2B5EF4-FFF2-40B4-BE49-F238E27FC236}">
                <a16:creationId xmlns:a16="http://schemas.microsoft.com/office/drawing/2014/main" id="{C431051A-7EA7-4509-8DDC-4EF8912B2DFF}"/>
              </a:ext>
            </a:extLst>
          </p:cNvPr>
          <p:cNvPicPr>
            <a:picLocks noChangeAspect="1"/>
          </p:cNvPicPr>
          <p:nvPr/>
        </p:nvPicPr>
        <p:blipFill>
          <a:blip r:embed="rId2"/>
          <a:stretch>
            <a:fillRect/>
          </a:stretch>
        </p:blipFill>
        <p:spPr>
          <a:xfrm>
            <a:off x="0" y="0"/>
            <a:ext cx="5377003" cy="3427572"/>
          </a:xfrm>
          <a:prstGeom prst="rect">
            <a:avLst/>
          </a:prstGeom>
        </p:spPr>
      </p:pic>
      <p:pic>
        <p:nvPicPr>
          <p:cNvPr id="8" name="Picture 7">
            <a:extLst>
              <a:ext uri="{FF2B5EF4-FFF2-40B4-BE49-F238E27FC236}">
                <a16:creationId xmlns:a16="http://schemas.microsoft.com/office/drawing/2014/main" id="{5048C51A-0A2F-4AD1-8CA3-086684360707}"/>
              </a:ext>
            </a:extLst>
          </p:cNvPr>
          <p:cNvPicPr>
            <a:picLocks noChangeAspect="1"/>
          </p:cNvPicPr>
          <p:nvPr/>
        </p:nvPicPr>
        <p:blipFill>
          <a:blip r:embed="rId3"/>
          <a:stretch>
            <a:fillRect/>
          </a:stretch>
        </p:blipFill>
        <p:spPr>
          <a:xfrm>
            <a:off x="6835542" y="0"/>
            <a:ext cx="5356457" cy="3409946"/>
          </a:xfrm>
          <a:prstGeom prst="rect">
            <a:avLst/>
          </a:prstGeom>
        </p:spPr>
      </p:pic>
      <p:pic>
        <p:nvPicPr>
          <p:cNvPr id="10" name="Picture 9">
            <a:extLst>
              <a:ext uri="{FF2B5EF4-FFF2-40B4-BE49-F238E27FC236}">
                <a16:creationId xmlns:a16="http://schemas.microsoft.com/office/drawing/2014/main" id="{14A68934-7F52-4DF8-A0E1-3F98DBBA7371}"/>
              </a:ext>
            </a:extLst>
          </p:cNvPr>
          <p:cNvPicPr>
            <a:picLocks noChangeAspect="1"/>
          </p:cNvPicPr>
          <p:nvPr/>
        </p:nvPicPr>
        <p:blipFill>
          <a:blip r:embed="rId4"/>
          <a:stretch>
            <a:fillRect/>
          </a:stretch>
        </p:blipFill>
        <p:spPr>
          <a:xfrm>
            <a:off x="0" y="3447401"/>
            <a:ext cx="5377003" cy="3421082"/>
          </a:xfrm>
          <a:prstGeom prst="rect">
            <a:avLst/>
          </a:prstGeom>
        </p:spPr>
      </p:pic>
      <p:pic>
        <p:nvPicPr>
          <p:cNvPr id="12" name="Picture 11">
            <a:extLst>
              <a:ext uri="{FF2B5EF4-FFF2-40B4-BE49-F238E27FC236}">
                <a16:creationId xmlns:a16="http://schemas.microsoft.com/office/drawing/2014/main" id="{1653F703-D5B9-4955-967D-19DB368A352A}"/>
              </a:ext>
            </a:extLst>
          </p:cNvPr>
          <p:cNvPicPr>
            <a:picLocks noChangeAspect="1"/>
          </p:cNvPicPr>
          <p:nvPr/>
        </p:nvPicPr>
        <p:blipFill>
          <a:blip r:embed="rId5"/>
          <a:stretch>
            <a:fillRect/>
          </a:stretch>
        </p:blipFill>
        <p:spPr>
          <a:xfrm>
            <a:off x="6842711" y="3428999"/>
            <a:ext cx="5377003" cy="3420431"/>
          </a:xfrm>
          <a:prstGeom prst="rect">
            <a:avLst/>
          </a:prstGeom>
        </p:spPr>
      </p:pic>
      <p:sp>
        <p:nvSpPr>
          <p:cNvPr id="13" name="Content Placeholder 2">
            <a:extLst>
              <a:ext uri="{FF2B5EF4-FFF2-40B4-BE49-F238E27FC236}">
                <a16:creationId xmlns:a16="http://schemas.microsoft.com/office/drawing/2014/main" id="{3A6345FE-856E-441A-8812-C8E6215D24FE}"/>
              </a:ext>
            </a:extLst>
          </p:cNvPr>
          <p:cNvSpPr>
            <a:spLocks noGrp="1"/>
          </p:cNvSpPr>
          <p:nvPr>
            <p:ph idx="1"/>
          </p:nvPr>
        </p:nvSpPr>
        <p:spPr>
          <a:xfrm>
            <a:off x="5412135" y="787782"/>
            <a:ext cx="1432930" cy="5123440"/>
          </a:xfrm>
        </p:spPr>
        <p:txBody>
          <a:bodyPr/>
          <a:lstStyle/>
          <a:p>
            <a:pPr marL="0" indent="0">
              <a:buNone/>
            </a:pPr>
            <a:r>
              <a:rPr lang="en-IE" b="1" dirty="0"/>
              <a:t>&lt; TKU S5</a:t>
            </a:r>
          </a:p>
          <a:p>
            <a:pPr marL="0" indent="0">
              <a:buNone/>
            </a:pPr>
            <a:endParaRPr lang="en-IE" b="1" dirty="0"/>
          </a:p>
          <a:p>
            <a:pPr marL="0" indent="0">
              <a:buNone/>
            </a:pPr>
            <a:endParaRPr lang="en-IE" b="1" dirty="0"/>
          </a:p>
          <a:p>
            <a:pPr marL="0" indent="0">
              <a:buNone/>
            </a:pPr>
            <a:r>
              <a:rPr lang="en-IE" b="1" dirty="0"/>
              <a:t>     TKU S4 &gt;</a:t>
            </a:r>
          </a:p>
          <a:p>
            <a:pPr marL="0" indent="0">
              <a:buNone/>
            </a:pPr>
            <a:endParaRPr lang="en-IE" b="1" dirty="0"/>
          </a:p>
          <a:p>
            <a:pPr marL="0" indent="0">
              <a:buNone/>
            </a:pPr>
            <a:endParaRPr lang="en-IE" b="1" dirty="0"/>
          </a:p>
          <a:p>
            <a:pPr marL="0" indent="0">
              <a:buNone/>
            </a:pPr>
            <a:endParaRPr lang="en-IE" b="1" dirty="0"/>
          </a:p>
          <a:p>
            <a:pPr marL="0" indent="0">
              <a:buNone/>
            </a:pPr>
            <a:endParaRPr lang="en-IE" b="1" dirty="0"/>
          </a:p>
          <a:p>
            <a:pPr marL="0" indent="0">
              <a:buNone/>
            </a:pPr>
            <a:r>
              <a:rPr lang="en-IE" b="1" dirty="0"/>
              <a:t>&lt; TKU S2</a:t>
            </a:r>
          </a:p>
          <a:p>
            <a:pPr marL="0" indent="0">
              <a:buNone/>
            </a:pPr>
            <a:endParaRPr lang="en-IE" b="1" dirty="0"/>
          </a:p>
          <a:p>
            <a:pPr marL="0" indent="0">
              <a:buNone/>
            </a:pPr>
            <a:r>
              <a:rPr lang="en-IE" b="1" dirty="0"/>
              <a:t>      TKU S1&gt;</a:t>
            </a:r>
          </a:p>
          <a:p>
            <a:pPr marL="0" indent="0" algn="r">
              <a:buNone/>
            </a:pPr>
            <a:r>
              <a:rPr lang="en-IE" dirty="0"/>
              <a:t>Reference Plane</a:t>
            </a:r>
          </a:p>
          <a:p>
            <a:pPr marL="0" indent="0">
              <a:buNone/>
            </a:pPr>
            <a:endParaRPr lang="en-IE" dirty="0"/>
          </a:p>
        </p:txBody>
      </p:sp>
    </p:spTree>
    <p:extLst>
      <p:ext uri="{BB962C8B-B14F-4D97-AF65-F5344CB8AC3E}">
        <p14:creationId xmlns:p14="http://schemas.microsoft.com/office/powerpoint/2010/main" val="413903290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559AE-9EF2-4CC3-909B-0CCCD09848E7}"/>
              </a:ext>
            </a:extLst>
          </p:cNvPr>
          <p:cNvSpPr>
            <a:spLocks noGrp="1"/>
          </p:cNvSpPr>
          <p:nvPr>
            <p:ph type="title"/>
          </p:nvPr>
        </p:nvSpPr>
        <p:spPr/>
        <p:txBody>
          <a:bodyPr/>
          <a:lstStyle/>
          <a:p>
            <a:r>
              <a:rPr lang="en-IE" dirty="0" err="1"/>
              <a:t>Bz</a:t>
            </a:r>
            <a:r>
              <a:rPr lang="en-IE" dirty="0"/>
              <a:t> field</a:t>
            </a:r>
          </a:p>
        </p:txBody>
      </p:sp>
      <p:sp>
        <p:nvSpPr>
          <p:cNvPr id="3" name="Content Placeholder 2">
            <a:extLst>
              <a:ext uri="{FF2B5EF4-FFF2-40B4-BE49-F238E27FC236}">
                <a16:creationId xmlns:a16="http://schemas.microsoft.com/office/drawing/2014/main" id="{ECA490C7-D621-4F92-A8FC-30DA8DFBD5F0}"/>
              </a:ext>
            </a:extLst>
          </p:cNvPr>
          <p:cNvSpPr>
            <a:spLocks noGrp="1"/>
          </p:cNvSpPr>
          <p:nvPr>
            <p:ph idx="1"/>
          </p:nvPr>
        </p:nvSpPr>
        <p:spPr/>
        <p:txBody>
          <a:bodyPr/>
          <a:lstStyle/>
          <a:p>
            <a:r>
              <a:rPr lang="en-IE" dirty="0"/>
              <a:t>Field is not uniform</a:t>
            </a:r>
          </a:p>
          <a:p>
            <a:r>
              <a:rPr lang="en-IE" dirty="0"/>
              <a:t>Recon will underestimate/overestimate at certain station</a:t>
            </a:r>
          </a:p>
          <a:p>
            <a:r>
              <a:rPr lang="en-IE" dirty="0"/>
              <a:t>Not the only effect</a:t>
            </a:r>
          </a:p>
          <a:p>
            <a:endParaRPr lang="en-IE" dirty="0"/>
          </a:p>
          <a:p>
            <a:r>
              <a:rPr lang="en-IE" dirty="0"/>
              <a:t>Next: Energy loss</a:t>
            </a:r>
          </a:p>
        </p:txBody>
      </p:sp>
      <p:sp>
        <p:nvSpPr>
          <p:cNvPr id="4" name="Slide Number Placeholder 3">
            <a:extLst>
              <a:ext uri="{FF2B5EF4-FFF2-40B4-BE49-F238E27FC236}">
                <a16:creationId xmlns:a16="http://schemas.microsoft.com/office/drawing/2014/main" id="{34EA8097-5521-4EE6-81B5-E313C17B87A5}"/>
              </a:ext>
            </a:extLst>
          </p:cNvPr>
          <p:cNvSpPr>
            <a:spLocks noGrp="1"/>
          </p:cNvSpPr>
          <p:nvPr>
            <p:ph type="sldNum" sz="quarter" idx="12"/>
          </p:nvPr>
        </p:nvSpPr>
        <p:spPr/>
        <p:txBody>
          <a:bodyPr/>
          <a:lstStyle/>
          <a:p>
            <a:fld id="{D57F1E4F-1CFF-5643-939E-217C01CDF565}" type="slidenum">
              <a:rPr lang="en-US" smtClean="0"/>
              <a:pPr/>
              <a:t>95</a:t>
            </a:fld>
            <a:endParaRPr lang="en-US" dirty="0"/>
          </a:p>
        </p:txBody>
      </p:sp>
    </p:spTree>
    <p:extLst>
      <p:ext uri="{BB962C8B-B14F-4D97-AF65-F5344CB8AC3E}">
        <p14:creationId xmlns:p14="http://schemas.microsoft.com/office/powerpoint/2010/main" val="131812568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5FAC8-CE03-4B06-94D5-6F37E66DE116}"/>
              </a:ext>
            </a:extLst>
          </p:cNvPr>
          <p:cNvSpPr>
            <a:spLocks noGrp="1"/>
          </p:cNvSpPr>
          <p:nvPr>
            <p:ph type="title"/>
          </p:nvPr>
        </p:nvSpPr>
        <p:spPr/>
        <p:txBody>
          <a:bodyPr/>
          <a:lstStyle/>
          <a:p>
            <a:r>
              <a:rPr lang="en-IE" dirty="0"/>
              <a:t>Path of particle in ideal solenoid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89B5F94-1647-4629-BE09-B58477AA8F20}"/>
                  </a:ext>
                </a:extLst>
              </p:cNvPr>
              <p:cNvSpPr>
                <a:spLocks noGrp="1"/>
              </p:cNvSpPr>
              <p:nvPr>
                <p:ph idx="1"/>
              </p:nvPr>
            </p:nvSpPr>
            <p:spPr>
              <a:xfrm>
                <a:off x="2589212" y="1816274"/>
                <a:ext cx="8915400" cy="4094948"/>
              </a:xfrm>
            </p:spPr>
            <p:txBody>
              <a:bodyPr>
                <a:normAutofit fontScale="92500" lnSpcReduction="10000"/>
              </a:bodyPr>
              <a:lstStyle/>
              <a:p>
                <a:r>
                  <a:rPr lang="en-IE" dirty="0"/>
                  <a:t>If there is no Energy Loss, then the particle will follow a constant radius path</a:t>
                </a:r>
              </a:p>
              <a:p>
                <a:r>
                  <a:rPr lang="en-IE" dirty="0"/>
                  <a:t>If there is a constant Energy Loss with no scattering, then the particle will spiral towards a centre with radius </a:t>
                </a:r>
                <a14:m>
                  <m:oMath xmlns:m="http://schemas.openxmlformats.org/officeDocument/2006/math">
                    <m:r>
                      <a:rPr lang="en-IE" b="0" i="1" smtClean="0">
                        <a:latin typeface="Cambria Math" panose="02040503050406030204" pitchFamily="18" charset="0"/>
                      </a:rPr>
                      <m:t>𝑟</m:t>
                    </m:r>
                    <m:r>
                      <a:rPr lang="en-IE" b="0" i="1" smtClean="0">
                        <a:latin typeface="Cambria Math" panose="02040503050406030204" pitchFamily="18" charset="0"/>
                      </a:rPr>
                      <m:t>=</m:t>
                    </m:r>
                    <m:r>
                      <a:rPr lang="en-IE" b="0" i="1" smtClean="0">
                        <a:latin typeface="Cambria Math" panose="02040503050406030204" pitchFamily="18" charset="0"/>
                      </a:rPr>
                      <m:t>𝑎</m:t>
                    </m:r>
                    <m:r>
                      <a:rPr lang="en-IE" b="0" i="1" smtClean="0">
                        <a:latin typeface="Cambria Math" panose="02040503050406030204" pitchFamily="18" charset="0"/>
                        <a:ea typeface="Cambria Math" panose="02040503050406030204" pitchFamily="18" charset="0"/>
                      </a:rPr>
                      <m:t>𝜑</m:t>
                    </m:r>
                  </m:oMath>
                </a14:m>
                <a:r>
                  <a:rPr lang="en-IE" dirty="0"/>
                  <a:t>, where </a:t>
                </a:r>
                <a14:m>
                  <m:oMath xmlns:m="http://schemas.openxmlformats.org/officeDocument/2006/math">
                    <m:r>
                      <a:rPr lang="en-IE" i="1" smtClean="0">
                        <a:latin typeface="Cambria Math" panose="02040503050406030204" pitchFamily="18" charset="0"/>
                        <a:ea typeface="Cambria Math" panose="02040503050406030204" pitchFamily="18" charset="0"/>
                      </a:rPr>
                      <m:t>𝜑</m:t>
                    </m:r>
                  </m:oMath>
                </a14:m>
                <a:r>
                  <a:rPr lang="en-IE" dirty="0"/>
                  <a:t> is the turning angle and a is angle of the polar slope (between tangent and polar circle, dictates expansion of spiral).</a:t>
                </a:r>
              </a:p>
              <a:p>
                <a:r>
                  <a:rPr lang="en-IE" dirty="0" err="1"/>
                  <a:t>dE</a:t>
                </a:r>
                <a:r>
                  <a:rPr lang="en-IE" dirty="0"/>
                  <a:t>/dx is fairly constant through the stations as the Energy Loss is small (or as implemented by MAUS)</a:t>
                </a:r>
              </a:p>
              <a:p>
                <a:r>
                  <a:rPr lang="en-IE" dirty="0"/>
                  <a:t>In MICE we have 5 stations per tracker. Between stations the particles follow a helical path (with no Energy Loss, assume perfect vacuum) and are deviated at the station.</a:t>
                </a:r>
              </a:p>
              <a:p>
                <a:r>
                  <a:rPr lang="en-IE" dirty="0"/>
                  <a:t>At the station, Energy Loss occurs, and the particle is deviated to a lower radius path but remains tangential to the circle centre unless scattered.</a:t>
                </a:r>
              </a:p>
              <a:p>
                <a:r>
                  <a:rPr lang="en-IE" dirty="0"/>
                  <a:t>This in turn creates a new circle centre along the radial path. The radius change is proportional to the Energy Loss.</a:t>
                </a:r>
              </a:p>
            </p:txBody>
          </p:sp>
        </mc:Choice>
        <mc:Fallback xmlns="">
          <p:sp>
            <p:nvSpPr>
              <p:cNvPr id="3" name="Content Placeholder 2">
                <a:extLst>
                  <a:ext uri="{FF2B5EF4-FFF2-40B4-BE49-F238E27FC236}">
                    <a16:creationId xmlns:a16="http://schemas.microsoft.com/office/drawing/2014/main" id="{F89B5F94-1647-4629-BE09-B58477AA8F20}"/>
                  </a:ext>
                </a:extLst>
              </p:cNvPr>
              <p:cNvSpPr>
                <a:spLocks noGrp="1" noRot="1" noChangeAspect="1" noMove="1" noResize="1" noEditPoints="1" noAdjustHandles="1" noChangeArrowheads="1" noChangeShapeType="1" noTextEdit="1"/>
              </p:cNvSpPr>
              <p:nvPr>
                <p:ph idx="1"/>
              </p:nvPr>
            </p:nvSpPr>
            <p:spPr>
              <a:xfrm>
                <a:off x="2589212" y="1816274"/>
                <a:ext cx="8915400" cy="4094948"/>
              </a:xfrm>
              <a:blipFill>
                <a:blip r:embed="rId2"/>
                <a:stretch>
                  <a:fillRect l="-342" t="-1190"/>
                </a:stretch>
              </a:blipFill>
            </p:spPr>
            <p:txBody>
              <a:bodyPr/>
              <a:lstStyle/>
              <a:p>
                <a:r>
                  <a:rPr lang="en-IE">
                    <a:noFill/>
                  </a:rPr>
                  <a:t> </a:t>
                </a:r>
              </a:p>
            </p:txBody>
          </p:sp>
        </mc:Fallback>
      </mc:AlternateContent>
      <p:sp>
        <p:nvSpPr>
          <p:cNvPr id="4" name="Slide Number Placeholder 3">
            <a:extLst>
              <a:ext uri="{FF2B5EF4-FFF2-40B4-BE49-F238E27FC236}">
                <a16:creationId xmlns:a16="http://schemas.microsoft.com/office/drawing/2014/main" id="{7557BCCC-CB56-47F2-A238-CF253A4157D7}"/>
              </a:ext>
            </a:extLst>
          </p:cNvPr>
          <p:cNvSpPr>
            <a:spLocks noGrp="1"/>
          </p:cNvSpPr>
          <p:nvPr>
            <p:ph type="sldNum" sz="quarter" idx="12"/>
          </p:nvPr>
        </p:nvSpPr>
        <p:spPr/>
        <p:txBody>
          <a:bodyPr/>
          <a:lstStyle/>
          <a:p>
            <a:fld id="{D57F1E4F-1CFF-5643-939E-217C01CDF565}" type="slidenum">
              <a:rPr lang="en-US" smtClean="0"/>
              <a:pPr/>
              <a:t>96</a:t>
            </a:fld>
            <a:endParaRPr lang="en-US" dirty="0"/>
          </a:p>
        </p:txBody>
      </p:sp>
    </p:spTree>
    <p:extLst>
      <p:ext uri="{BB962C8B-B14F-4D97-AF65-F5344CB8AC3E}">
        <p14:creationId xmlns:p14="http://schemas.microsoft.com/office/powerpoint/2010/main" val="58475525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938B4-1420-4E05-9AFB-5B314701FED8}"/>
              </a:ext>
            </a:extLst>
          </p:cNvPr>
          <p:cNvSpPr>
            <a:spLocks noGrp="1"/>
          </p:cNvSpPr>
          <p:nvPr>
            <p:ph type="title"/>
          </p:nvPr>
        </p:nvSpPr>
        <p:spPr>
          <a:xfrm>
            <a:off x="2021490" y="391044"/>
            <a:ext cx="8911687" cy="1280890"/>
          </a:xfrm>
        </p:spPr>
        <p:txBody>
          <a:bodyPr/>
          <a:lstStyle/>
          <a:p>
            <a:r>
              <a:rPr lang="en-IE" dirty="0"/>
              <a:t>Exaggerated case – not to any scale</a:t>
            </a:r>
          </a:p>
        </p:txBody>
      </p:sp>
      <p:sp>
        <p:nvSpPr>
          <p:cNvPr id="3" name="Content Placeholder 2">
            <a:extLst>
              <a:ext uri="{FF2B5EF4-FFF2-40B4-BE49-F238E27FC236}">
                <a16:creationId xmlns:a16="http://schemas.microsoft.com/office/drawing/2014/main" id="{17170B2A-F7B3-4A4A-9582-F1325921597E}"/>
              </a:ext>
            </a:extLst>
          </p:cNvPr>
          <p:cNvSpPr>
            <a:spLocks noGrp="1"/>
          </p:cNvSpPr>
          <p:nvPr>
            <p:ph idx="1"/>
          </p:nvPr>
        </p:nvSpPr>
        <p:spPr/>
        <p:txBody>
          <a:bodyPr/>
          <a:lstStyle/>
          <a:p>
            <a:endParaRPr lang="en-IE" dirty="0"/>
          </a:p>
        </p:txBody>
      </p:sp>
      <p:sp>
        <p:nvSpPr>
          <p:cNvPr id="4" name="Slide Number Placeholder 3">
            <a:extLst>
              <a:ext uri="{FF2B5EF4-FFF2-40B4-BE49-F238E27FC236}">
                <a16:creationId xmlns:a16="http://schemas.microsoft.com/office/drawing/2014/main" id="{EE05A911-8209-4CDF-9AB4-F7F5782657D6}"/>
              </a:ext>
            </a:extLst>
          </p:cNvPr>
          <p:cNvSpPr>
            <a:spLocks noGrp="1"/>
          </p:cNvSpPr>
          <p:nvPr>
            <p:ph type="sldNum" sz="quarter" idx="12"/>
          </p:nvPr>
        </p:nvSpPr>
        <p:spPr/>
        <p:txBody>
          <a:bodyPr/>
          <a:lstStyle/>
          <a:p>
            <a:fld id="{D57F1E4F-1CFF-5643-939E-217C01CDF565}" type="slidenum">
              <a:rPr lang="en-US" smtClean="0"/>
              <a:pPr/>
              <a:t>97</a:t>
            </a:fld>
            <a:endParaRPr lang="en-US" dirty="0"/>
          </a:p>
        </p:txBody>
      </p:sp>
      <p:pic>
        <p:nvPicPr>
          <p:cNvPr id="5" name="Picture 4">
            <a:extLst>
              <a:ext uri="{FF2B5EF4-FFF2-40B4-BE49-F238E27FC236}">
                <a16:creationId xmlns:a16="http://schemas.microsoft.com/office/drawing/2014/main" id="{3A59F64D-2987-44F3-9E1E-5AA6E2A9ACC1}"/>
              </a:ext>
            </a:extLst>
          </p:cNvPr>
          <p:cNvPicPr>
            <a:picLocks noChangeAspect="1"/>
          </p:cNvPicPr>
          <p:nvPr/>
        </p:nvPicPr>
        <p:blipFill>
          <a:blip r:embed="rId2"/>
          <a:stretch>
            <a:fillRect/>
          </a:stretch>
        </p:blipFill>
        <p:spPr>
          <a:xfrm>
            <a:off x="0" y="2138094"/>
            <a:ext cx="5950634" cy="4719906"/>
          </a:xfrm>
          <a:prstGeom prst="rect">
            <a:avLst/>
          </a:prstGeom>
        </p:spPr>
      </p:pic>
      <p:pic>
        <p:nvPicPr>
          <p:cNvPr id="6" name="Picture 5">
            <a:extLst>
              <a:ext uri="{FF2B5EF4-FFF2-40B4-BE49-F238E27FC236}">
                <a16:creationId xmlns:a16="http://schemas.microsoft.com/office/drawing/2014/main" id="{55464E7A-F5F7-49A3-B742-6399AD1415D7}"/>
              </a:ext>
            </a:extLst>
          </p:cNvPr>
          <p:cNvPicPr>
            <a:picLocks noChangeAspect="1"/>
          </p:cNvPicPr>
          <p:nvPr/>
        </p:nvPicPr>
        <p:blipFill>
          <a:blip r:embed="rId3"/>
          <a:stretch>
            <a:fillRect/>
          </a:stretch>
        </p:blipFill>
        <p:spPr>
          <a:xfrm>
            <a:off x="6351289" y="2133601"/>
            <a:ext cx="5840711" cy="4724400"/>
          </a:xfrm>
          <a:prstGeom prst="rect">
            <a:avLst/>
          </a:prstGeom>
        </p:spPr>
      </p:pic>
      <p:sp>
        <p:nvSpPr>
          <p:cNvPr id="7" name="TextBox 6">
            <a:extLst>
              <a:ext uri="{FF2B5EF4-FFF2-40B4-BE49-F238E27FC236}">
                <a16:creationId xmlns:a16="http://schemas.microsoft.com/office/drawing/2014/main" id="{D59A555C-88CB-4A03-AE63-9EA9EF42BAEA}"/>
              </a:ext>
            </a:extLst>
          </p:cNvPr>
          <p:cNvSpPr txBox="1"/>
          <p:nvPr/>
        </p:nvSpPr>
        <p:spPr>
          <a:xfrm>
            <a:off x="1242310" y="1577355"/>
            <a:ext cx="3466013" cy="369332"/>
          </a:xfrm>
          <a:prstGeom prst="rect">
            <a:avLst/>
          </a:prstGeom>
          <a:noFill/>
        </p:spPr>
        <p:txBody>
          <a:bodyPr wrap="none" rtlCol="0">
            <a:spAutoFit/>
          </a:bodyPr>
          <a:lstStyle/>
          <a:p>
            <a:r>
              <a:rPr lang="en-IE" dirty="0"/>
              <a:t>Circle fit radius of five stations</a:t>
            </a:r>
          </a:p>
        </p:txBody>
      </p:sp>
      <p:sp>
        <p:nvSpPr>
          <p:cNvPr id="8" name="TextBox 7">
            <a:extLst>
              <a:ext uri="{FF2B5EF4-FFF2-40B4-BE49-F238E27FC236}">
                <a16:creationId xmlns:a16="http://schemas.microsoft.com/office/drawing/2014/main" id="{2378A601-42F3-4A63-A095-8A0F5E77EC12}"/>
              </a:ext>
            </a:extLst>
          </p:cNvPr>
          <p:cNvSpPr txBox="1"/>
          <p:nvPr/>
        </p:nvSpPr>
        <p:spPr>
          <a:xfrm>
            <a:off x="7061200" y="1210269"/>
            <a:ext cx="4844067" cy="923330"/>
          </a:xfrm>
          <a:prstGeom prst="rect">
            <a:avLst/>
          </a:prstGeom>
          <a:noFill/>
        </p:spPr>
        <p:txBody>
          <a:bodyPr wrap="square" rtlCol="0">
            <a:spAutoFit/>
          </a:bodyPr>
          <a:lstStyle/>
          <a:p>
            <a:r>
              <a:rPr lang="en-IE" dirty="0"/>
              <a:t>R1 true radius of initial particle</a:t>
            </a:r>
          </a:p>
          <a:p>
            <a:r>
              <a:rPr lang="en-IE" dirty="0">
                <a:solidFill>
                  <a:srgbClr val="00B050"/>
                </a:solidFill>
              </a:rPr>
              <a:t>R2 true radius of particle after Energy Loss through 1</a:t>
            </a:r>
            <a:r>
              <a:rPr lang="en-IE" baseline="30000" dirty="0">
                <a:solidFill>
                  <a:srgbClr val="00B050"/>
                </a:solidFill>
              </a:rPr>
              <a:t>st</a:t>
            </a:r>
            <a:r>
              <a:rPr lang="en-IE" dirty="0">
                <a:solidFill>
                  <a:srgbClr val="00B050"/>
                </a:solidFill>
              </a:rPr>
              <a:t> station, with new centre</a:t>
            </a:r>
          </a:p>
        </p:txBody>
      </p:sp>
    </p:spTree>
    <p:extLst>
      <p:ext uri="{BB962C8B-B14F-4D97-AF65-F5344CB8AC3E}">
        <p14:creationId xmlns:p14="http://schemas.microsoft.com/office/powerpoint/2010/main" val="107240474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59F0A-A0FF-4541-9AD1-3AF9DE048768}"/>
              </a:ext>
            </a:extLst>
          </p:cNvPr>
          <p:cNvSpPr>
            <a:spLocks noGrp="1"/>
          </p:cNvSpPr>
          <p:nvPr>
            <p:ph type="title"/>
          </p:nvPr>
        </p:nvSpPr>
        <p:spPr/>
        <p:txBody>
          <a:bodyPr/>
          <a:lstStyle/>
          <a:p>
            <a:r>
              <a:rPr lang="en-IE" dirty="0"/>
              <a:t>Before Station 2 to after Station 2</a:t>
            </a:r>
          </a:p>
        </p:txBody>
      </p:sp>
      <p:sp>
        <p:nvSpPr>
          <p:cNvPr id="3" name="Content Placeholder 2">
            <a:extLst>
              <a:ext uri="{FF2B5EF4-FFF2-40B4-BE49-F238E27FC236}">
                <a16:creationId xmlns:a16="http://schemas.microsoft.com/office/drawing/2014/main" id="{F4E50040-7D68-43B8-BA5B-1CDF899D912B}"/>
              </a:ext>
            </a:extLst>
          </p:cNvPr>
          <p:cNvSpPr>
            <a:spLocks noGrp="1"/>
          </p:cNvSpPr>
          <p:nvPr>
            <p:ph idx="1"/>
          </p:nvPr>
        </p:nvSpPr>
        <p:spPr/>
        <p:txBody>
          <a:bodyPr/>
          <a:lstStyle/>
          <a:p>
            <a:endParaRPr lang="en-IE" dirty="0"/>
          </a:p>
        </p:txBody>
      </p:sp>
      <p:sp>
        <p:nvSpPr>
          <p:cNvPr id="4" name="Slide Number Placeholder 3">
            <a:extLst>
              <a:ext uri="{FF2B5EF4-FFF2-40B4-BE49-F238E27FC236}">
                <a16:creationId xmlns:a16="http://schemas.microsoft.com/office/drawing/2014/main" id="{349EBB89-5561-43FA-ADDF-AA40D66357F1}"/>
              </a:ext>
            </a:extLst>
          </p:cNvPr>
          <p:cNvSpPr>
            <a:spLocks noGrp="1"/>
          </p:cNvSpPr>
          <p:nvPr>
            <p:ph type="sldNum" sz="quarter" idx="12"/>
          </p:nvPr>
        </p:nvSpPr>
        <p:spPr/>
        <p:txBody>
          <a:bodyPr/>
          <a:lstStyle/>
          <a:p>
            <a:fld id="{D57F1E4F-1CFF-5643-939E-217C01CDF565}" type="slidenum">
              <a:rPr lang="en-US" smtClean="0"/>
              <a:pPr/>
              <a:t>98</a:t>
            </a:fld>
            <a:endParaRPr lang="en-US" dirty="0"/>
          </a:p>
        </p:txBody>
      </p:sp>
      <p:pic>
        <p:nvPicPr>
          <p:cNvPr id="5" name="Picture 4">
            <a:extLst>
              <a:ext uri="{FF2B5EF4-FFF2-40B4-BE49-F238E27FC236}">
                <a16:creationId xmlns:a16="http://schemas.microsoft.com/office/drawing/2014/main" id="{8296098C-AB00-4D15-B151-ED58B117B696}"/>
              </a:ext>
            </a:extLst>
          </p:cNvPr>
          <p:cNvPicPr>
            <a:picLocks noChangeAspect="1"/>
          </p:cNvPicPr>
          <p:nvPr/>
        </p:nvPicPr>
        <p:blipFill>
          <a:blip r:embed="rId2"/>
          <a:stretch>
            <a:fillRect/>
          </a:stretch>
        </p:blipFill>
        <p:spPr>
          <a:xfrm>
            <a:off x="0" y="2133600"/>
            <a:ext cx="5840711" cy="4724400"/>
          </a:xfrm>
          <a:prstGeom prst="rect">
            <a:avLst/>
          </a:prstGeom>
        </p:spPr>
      </p:pic>
      <p:pic>
        <p:nvPicPr>
          <p:cNvPr id="6" name="Picture 5">
            <a:extLst>
              <a:ext uri="{FF2B5EF4-FFF2-40B4-BE49-F238E27FC236}">
                <a16:creationId xmlns:a16="http://schemas.microsoft.com/office/drawing/2014/main" id="{99B56B3D-5C97-4787-9391-BB946BF87252}"/>
              </a:ext>
            </a:extLst>
          </p:cNvPr>
          <p:cNvPicPr>
            <a:picLocks noChangeAspect="1"/>
          </p:cNvPicPr>
          <p:nvPr/>
        </p:nvPicPr>
        <p:blipFill>
          <a:blip r:embed="rId3"/>
          <a:stretch>
            <a:fillRect/>
          </a:stretch>
        </p:blipFill>
        <p:spPr>
          <a:xfrm>
            <a:off x="6232872" y="2335237"/>
            <a:ext cx="5959127" cy="4522764"/>
          </a:xfrm>
          <a:prstGeom prst="rect">
            <a:avLst/>
          </a:prstGeom>
        </p:spPr>
      </p:pic>
      <p:sp>
        <p:nvSpPr>
          <p:cNvPr id="7" name="TextBox 6">
            <a:extLst>
              <a:ext uri="{FF2B5EF4-FFF2-40B4-BE49-F238E27FC236}">
                <a16:creationId xmlns:a16="http://schemas.microsoft.com/office/drawing/2014/main" id="{A680B9ED-F293-4B5F-A03C-CA992006A957}"/>
              </a:ext>
            </a:extLst>
          </p:cNvPr>
          <p:cNvSpPr txBox="1"/>
          <p:nvPr/>
        </p:nvSpPr>
        <p:spPr>
          <a:xfrm>
            <a:off x="3418449" y="1905000"/>
            <a:ext cx="184731" cy="369332"/>
          </a:xfrm>
          <a:prstGeom prst="rect">
            <a:avLst/>
          </a:prstGeom>
          <a:noFill/>
        </p:spPr>
        <p:txBody>
          <a:bodyPr wrap="none" rtlCol="0">
            <a:spAutoFit/>
          </a:bodyPr>
          <a:lstStyle/>
          <a:p>
            <a:endParaRPr lang="en-IE" dirty="0"/>
          </a:p>
        </p:txBody>
      </p:sp>
    </p:spTree>
    <p:extLst>
      <p:ext uri="{BB962C8B-B14F-4D97-AF65-F5344CB8AC3E}">
        <p14:creationId xmlns:p14="http://schemas.microsoft.com/office/powerpoint/2010/main" val="423899218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8FBE1-2BD7-49DA-9D96-BBDFEBBE439D}"/>
              </a:ext>
            </a:extLst>
          </p:cNvPr>
          <p:cNvSpPr>
            <a:spLocks noGrp="1"/>
          </p:cNvSpPr>
          <p:nvPr>
            <p:ph type="title"/>
          </p:nvPr>
        </p:nvSpPr>
        <p:spPr/>
        <p:txBody>
          <a:bodyPr/>
          <a:lstStyle/>
          <a:p>
            <a:r>
              <a:rPr lang="en-IE" dirty="0"/>
              <a:t>Before Station 5 to after Station 5</a:t>
            </a:r>
          </a:p>
        </p:txBody>
      </p:sp>
      <p:sp>
        <p:nvSpPr>
          <p:cNvPr id="3" name="Content Placeholder 2">
            <a:extLst>
              <a:ext uri="{FF2B5EF4-FFF2-40B4-BE49-F238E27FC236}">
                <a16:creationId xmlns:a16="http://schemas.microsoft.com/office/drawing/2014/main" id="{AE214B73-76A5-465A-B129-16D9814AFFC9}"/>
              </a:ext>
            </a:extLst>
          </p:cNvPr>
          <p:cNvSpPr>
            <a:spLocks noGrp="1"/>
          </p:cNvSpPr>
          <p:nvPr>
            <p:ph idx="1"/>
          </p:nvPr>
        </p:nvSpPr>
        <p:spPr/>
        <p:txBody>
          <a:bodyPr/>
          <a:lstStyle/>
          <a:p>
            <a:endParaRPr lang="en-IE"/>
          </a:p>
        </p:txBody>
      </p:sp>
      <p:sp>
        <p:nvSpPr>
          <p:cNvPr id="4" name="Slide Number Placeholder 3">
            <a:extLst>
              <a:ext uri="{FF2B5EF4-FFF2-40B4-BE49-F238E27FC236}">
                <a16:creationId xmlns:a16="http://schemas.microsoft.com/office/drawing/2014/main" id="{7A495698-80D0-4702-861A-10B6D0DE508C}"/>
              </a:ext>
            </a:extLst>
          </p:cNvPr>
          <p:cNvSpPr>
            <a:spLocks noGrp="1"/>
          </p:cNvSpPr>
          <p:nvPr>
            <p:ph type="sldNum" sz="quarter" idx="12"/>
          </p:nvPr>
        </p:nvSpPr>
        <p:spPr/>
        <p:txBody>
          <a:bodyPr/>
          <a:lstStyle/>
          <a:p>
            <a:fld id="{D57F1E4F-1CFF-5643-939E-217C01CDF565}" type="slidenum">
              <a:rPr lang="en-US" smtClean="0"/>
              <a:pPr/>
              <a:t>99</a:t>
            </a:fld>
            <a:endParaRPr lang="en-US" dirty="0"/>
          </a:p>
        </p:txBody>
      </p:sp>
      <p:pic>
        <p:nvPicPr>
          <p:cNvPr id="5" name="Picture 4">
            <a:extLst>
              <a:ext uri="{FF2B5EF4-FFF2-40B4-BE49-F238E27FC236}">
                <a16:creationId xmlns:a16="http://schemas.microsoft.com/office/drawing/2014/main" id="{3FA69236-8E73-490C-AE21-5454D71D5E13}"/>
              </a:ext>
            </a:extLst>
          </p:cNvPr>
          <p:cNvPicPr>
            <a:picLocks noChangeAspect="1"/>
          </p:cNvPicPr>
          <p:nvPr/>
        </p:nvPicPr>
        <p:blipFill>
          <a:blip r:embed="rId2"/>
          <a:stretch>
            <a:fillRect/>
          </a:stretch>
        </p:blipFill>
        <p:spPr>
          <a:xfrm>
            <a:off x="0" y="2335237"/>
            <a:ext cx="5886410" cy="4522763"/>
          </a:xfrm>
          <a:prstGeom prst="rect">
            <a:avLst/>
          </a:prstGeom>
        </p:spPr>
      </p:pic>
      <p:pic>
        <p:nvPicPr>
          <p:cNvPr id="6" name="Picture 5">
            <a:extLst>
              <a:ext uri="{FF2B5EF4-FFF2-40B4-BE49-F238E27FC236}">
                <a16:creationId xmlns:a16="http://schemas.microsoft.com/office/drawing/2014/main" id="{5DFCDAA8-99BE-4DD8-ABF5-5519EAB4B766}"/>
              </a:ext>
            </a:extLst>
          </p:cNvPr>
          <p:cNvPicPr>
            <a:picLocks noChangeAspect="1"/>
          </p:cNvPicPr>
          <p:nvPr/>
        </p:nvPicPr>
        <p:blipFill>
          <a:blip r:embed="rId3"/>
          <a:stretch>
            <a:fillRect/>
          </a:stretch>
        </p:blipFill>
        <p:spPr>
          <a:xfrm>
            <a:off x="6001693" y="2335237"/>
            <a:ext cx="6190307" cy="4522763"/>
          </a:xfrm>
          <a:prstGeom prst="rect">
            <a:avLst/>
          </a:prstGeom>
        </p:spPr>
      </p:pic>
    </p:spTree>
    <p:extLst>
      <p:ext uri="{BB962C8B-B14F-4D97-AF65-F5344CB8AC3E}">
        <p14:creationId xmlns:p14="http://schemas.microsoft.com/office/powerpoint/2010/main" val="854269601"/>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10433</TotalTime>
  <Words>7390</Words>
  <Application>Microsoft Office PowerPoint</Application>
  <PresentationFormat>Widescreen</PresentationFormat>
  <Paragraphs>870</Paragraphs>
  <Slides>107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107</vt:i4>
      </vt:variant>
    </vt:vector>
  </HeadingPairs>
  <TitlesOfParts>
    <vt:vector size="113" baseType="lpstr">
      <vt:lpstr>Arial</vt:lpstr>
      <vt:lpstr>Calibri</vt:lpstr>
      <vt:lpstr>Cambria Math</vt:lpstr>
      <vt:lpstr>Century Gothic</vt:lpstr>
      <vt:lpstr>Wingdings 3</vt:lpstr>
      <vt:lpstr>Wisp</vt:lpstr>
      <vt:lpstr>Emittance Exchange in MICE</vt:lpstr>
      <vt:lpstr>Today’s Menu</vt:lpstr>
      <vt:lpstr>Aims</vt:lpstr>
      <vt:lpstr>MICE – 3 Cooling measurements</vt:lpstr>
      <vt:lpstr>MICE – 3 Cooling measurements</vt:lpstr>
      <vt:lpstr>MICE – 3 Cooling measurements</vt:lpstr>
      <vt:lpstr>Covariance Matrix</vt:lpstr>
      <vt:lpstr>Missing Data - Missing particles</vt:lpstr>
      <vt:lpstr>MICE – transmission losses</vt:lpstr>
      <vt:lpstr>Phase-Space Density  (Uniform Distribution)</vt:lpstr>
      <vt:lpstr>PowerPoint Presentation</vt:lpstr>
      <vt:lpstr>Phase-Space Density (Gaussian Distribution)</vt:lpstr>
      <vt:lpstr>PowerPoint Presentation</vt:lpstr>
      <vt:lpstr>Phase-Space Density (Gaussian Distribution)</vt:lpstr>
      <vt:lpstr>Transmission effects – extreme example</vt:lpstr>
      <vt:lpstr>Transmission effects – extreme example</vt:lpstr>
      <vt:lpstr>“Just use number of particles at core of beam” - What does Transmission loss mean</vt:lpstr>
      <vt:lpstr>Transverse densities as if they were part of Upstream Distribution making it to TKD or not (i.e. missing) – MC Recon</vt:lpstr>
      <vt:lpstr>Transverse densities as if they were part of Upstream Distribution making it to TOF2 or not (i.e. missing) – MC Recon</vt:lpstr>
      <vt:lpstr>PowerPoint Presentation</vt:lpstr>
      <vt:lpstr>Transverse densities as if they were part of Upstream Distribution making it to TOF2 or not (i.e. missing) – MC Recon</vt:lpstr>
      <vt:lpstr>Transvers densities calculated over each measured distribution</vt:lpstr>
      <vt:lpstr>Biased Cooling</vt:lpstr>
      <vt:lpstr>Fraction of beam above certain density for 10-140 Data beams</vt:lpstr>
      <vt:lpstr>Biased Cooling</vt:lpstr>
      <vt:lpstr>Ratio of the Downstream density to the Upstream density which makes it downstream 10-140 Data</vt:lpstr>
      <vt:lpstr>Amplitude</vt:lpstr>
      <vt:lpstr>Transverse Amplitude</vt:lpstr>
      <vt:lpstr>PowerPoint Presentation</vt:lpstr>
      <vt:lpstr>Amplitudes</vt:lpstr>
      <vt:lpstr>Cumulative Amplitude Plots</vt:lpstr>
      <vt:lpstr>Cumulative Amplitude Plots</vt:lpstr>
      <vt:lpstr>Amplitude Correction in MICE</vt:lpstr>
      <vt:lpstr>Amplitude Correction in MICE</vt:lpstr>
      <vt:lpstr>Emittance</vt:lpstr>
      <vt:lpstr>Emittance</vt:lpstr>
      <vt:lpstr>Emittance</vt:lpstr>
      <vt:lpstr>Emittance</vt:lpstr>
      <vt:lpstr>MICE – 3 Cooling measurements</vt:lpstr>
      <vt:lpstr>How should the Covariance Matrix be altered if there are transmission losses?</vt:lpstr>
      <vt:lpstr>Separating the Upstream Covariance matrix</vt:lpstr>
      <vt:lpstr>Separating the Upstream Covariance matrix</vt:lpstr>
      <vt:lpstr>Separating the Upstream Covariance matrix</vt:lpstr>
      <vt:lpstr>No absorber Covariance matrices</vt:lpstr>
      <vt:lpstr>The determinant of a matrix</vt:lpstr>
      <vt:lpstr>Potential next step</vt:lpstr>
      <vt:lpstr>Higher order transfer map</vt:lpstr>
      <vt:lpstr>Higher Order Transfer Map</vt:lpstr>
      <vt:lpstr>3rd Order</vt:lpstr>
      <vt:lpstr>Higher Order Transfer Map</vt:lpstr>
      <vt:lpstr>What would transfer map mean?</vt:lpstr>
      <vt:lpstr>What do the transverse density and Amplitude plots look like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Liouville’s theorem</vt:lpstr>
      <vt:lpstr>Introducing a Time Coordinate</vt:lpstr>
      <vt:lpstr>Calculating Longitudinal Coordinate</vt:lpstr>
      <vt:lpstr>Introduce Time off-set</vt:lpstr>
      <vt:lpstr>Time Coordinates at Reference Planes</vt:lpstr>
      <vt:lpstr>PowerPoint Presentation</vt:lpstr>
      <vt:lpstr>Time Residuals – Mean and RMS </vt:lpstr>
      <vt:lpstr>Longitudinal Emittance, Amplitude and Density</vt:lpstr>
      <vt:lpstr>PowerPoint Presentation</vt:lpstr>
      <vt:lpstr>Pz Distribution at Reference Planes</vt:lpstr>
      <vt:lpstr>Pz Residuals at Reference Planes</vt:lpstr>
      <vt:lpstr>Pz Mean and RMS</vt:lpstr>
      <vt:lpstr>Energy distribution at Reference Planes</vt:lpstr>
      <vt:lpstr>Energy Residual Mean and RMS</vt:lpstr>
      <vt:lpstr>Longitudinal Emittance</vt:lpstr>
      <vt:lpstr>6D emittance</vt:lpstr>
      <vt:lpstr>Longitudinal Amplitude</vt:lpstr>
      <vt:lpstr>6D Amplitude</vt:lpstr>
      <vt:lpstr>Longitudinal Density</vt:lpstr>
      <vt:lpstr>6D Density</vt:lpstr>
      <vt:lpstr>Emittance, Amplitude and Density</vt:lpstr>
      <vt:lpstr>Recon bias</vt:lpstr>
      <vt:lpstr>PowerPoint Presentation</vt:lpstr>
      <vt:lpstr>PowerPoint Presentation</vt:lpstr>
      <vt:lpstr>X + Y Components</vt:lpstr>
      <vt:lpstr>PowerPoint Presentation</vt:lpstr>
      <vt:lpstr>PowerPoint Presentation</vt:lpstr>
      <vt:lpstr>PowerPoint Presentation</vt:lpstr>
      <vt:lpstr>PowerPoint Presentation</vt:lpstr>
      <vt:lpstr>PowerPoint Presentation</vt:lpstr>
      <vt:lpstr>Pt, Pz and E</vt:lpstr>
      <vt:lpstr>Bz Fields</vt:lpstr>
      <vt:lpstr>Bz fields</vt:lpstr>
      <vt:lpstr>PowerPoint Presentation</vt:lpstr>
      <vt:lpstr>PowerPoint Presentation</vt:lpstr>
      <vt:lpstr>Bz field</vt:lpstr>
      <vt:lpstr>Path of particle in ideal solenoid</vt:lpstr>
      <vt:lpstr>Exaggerated case – not to any scale</vt:lpstr>
      <vt:lpstr>Before Station 2 to after Station 2</vt:lpstr>
      <vt:lpstr>Before Station 5 to after Station 5</vt:lpstr>
      <vt:lpstr>What affect does it have on Pt and Pz</vt:lpstr>
      <vt:lpstr>What effect does it have on Pt and Pz</vt:lpstr>
      <vt:lpstr>Energy Loss and varying Magnetic field - Effect on Particle Motion</vt:lpstr>
      <vt:lpstr>Energy Loss and varying Magnetic field - Effect on Particle Motion</vt:lpstr>
      <vt:lpstr>Energy Loss and varying Magnetic field - Effect on Particle Motion</vt:lpstr>
      <vt:lpstr>Magnetic field concerns</vt:lpstr>
      <vt:lpstr>Conclusion</vt:lpstr>
      <vt:lpstr>THE 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Emittance Exchange in MICE</dc:title>
  <dc:creator>Craig Brown</dc:creator>
  <cp:lastModifiedBy>Craig Brown</cp:lastModifiedBy>
  <cp:revision>122</cp:revision>
  <dcterms:created xsi:type="dcterms:W3CDTF">2020-09-11T14:21:35Z</dcterms:created>
  <dcterms:modified xsi:type="dcterms:W3CDTF">2020-10-22T12:36:32Z</dcterms:modified>
</cp:coreProperties>
</file>