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340" r:id="rId6"/>
    <p:sldId id="294" r:id="rId7"/>
    <p:sldId id="344" r:id="rId8"/>
    <p:sldId id="342" r:id="rId9"/>
    <p:sldId id="341" r:id="rId10"/>
    <p:sldId id="295" r:id="rId11"/>
    <p:sldId id="296" r:id="rId1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513F2EC3-852C-4C69-B472-3599B3EF472C}">
          <p14:sldIdLst>
            <p14:sldId id="256"/>
            <p14:sldId id="340"/>
            <p14:sldId id="294"/>
            <p14:sldId id="344"/>
            <p14:sldId id="342"/>
            <p14:sldId id="341"/>
            <p14:sldId id="295"/>
            <p14:sldId id="29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3399FF"/>
    <a:srgbClr val="0000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Objects="1" showGuides="1">
      <p:cViewPr varScale="1">
        <p:scale>
          <a:sx n="120" d="100"/>
          <a:sy n="120" d="100"/>
        </p:scale>
        <p:origin x="996" y="102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10/13/2020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10/13/2020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De Maria, 80th WP2 Meeting, 1/11/2016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 Review Orbit MCBX correction budget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19400"/>
            <a:ext cx="6480000" cy="11718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R. De Maria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0000"/>
            <a:ext cx="8280480" cy="720000"/>
          </a:xfrm>
        </p:spPr>
        <p:txBody>
          <a:bodyPr/>
          <a:lstStyle/>
          <a:p>
            <a:r>
              <a:rPr lang="en-GB" dirty="0"/>
              <a:t>Status of MCBXF (nested corrector) 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5421189"/>
            <a:ext cx="486864" cy="4788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4FB73C1-2995-4D05-88E1-2D29793F7DB2}"/>
              </a:ext>
            </a:extLst>
          </p:cNvPr>
          <p:cNvSpPr txBox="1">
            <a:spLocks/>
          </p:cNvSpPr>
          <p:nvPr/>
        </p:nvSpPr>
        <p:spPr>
          <a:xfrm>
            <a:off x="2230388" y="5543674"/>
            <a:ext cx="4683224" cy="337324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MCBXFP1d operational space </a:t>
            </a:r>
            <a:r>
              <a:rPr lang="en-GB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[courtesy of J. C. Perez]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4FB73C1-2995-4D05-88E1-2D29793F7DB2}"/>
              </a:ext>
            </a:extLst>
          </p:cNvPr>
          <p:cNvSpPr txBox="1">
            <a:spLocks/>
          </p:cNvSpPr>
          <p:nvPr/>
        </p:nvSpPr>
        <p:spPr>
          <a:xfrm>
            <a:off x="251520" y="1532251"/>
            <a:ext cx="8640960" cy="3696951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first prototype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nominal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combined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mode</a:t>
            </a:r>
          </a:p>
          <a:p>
            <a:pPr lvl="1" algn="l"/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Retraining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needed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more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25% of the torque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changing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torque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second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thermal cycle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ongoing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action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lines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explored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l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Options to </a:t>
            </a:r>
            <a:r>
              <a:rPr lang="fr-CH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design, </a:t>
            </a:r>
            <a:r>
              <a:rPr lang="fr-CH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optimization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shimming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</a:t>
            </a:r>
          </a:p>
          <a:p>
            <a:pPr lvl="2" algn="l"/>
            <a:r>
              <a:rPr lang="fr-CH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needs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established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inclusion of </a:t>
            </a:r>
            <a:r>
              <a:rPr lang="fr-CH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remote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alignment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system)</a:t>
            </a: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5624513"/>
            <a:ext cx="6627000" cy="270000"/>
          </a:xfrm>
        </p:spPr>
        <p:txBody>
          <a:bodyPr/>
          <a:lstStyle/>
          <a:p>
            <a:r>
              <a:rPr lang="es-ES" noProof="0" dirty="0">
                <a:latin typeface="Times" panose="02020603050405020304" pitchFamily="18" charset="0"/>
                <a:cs typeface="Times" panose="02020603050405020304" pitchFamily="18" charset="0"/>
              </a:rPr>
              <a:t>E. Todesco et al., </a:t>
            </a:r>
            <a:r>
              <a:rPr lang="es-ES" noProof="0" dirty="0" err="1">
                <a:latin typeface="Times" panose="02020603050405020304" pitchFamily="18" charset="0"/>
                <a:cs typeface="Times" panose="02020603050405020304" pitchFamily="18" charset="0"/>
              </a:rPr>
              <a:t>September</a:t>
            </a:r>
            <a:r>
              <a:rPr lang="es-ES" noProof="0" dirty="0">
                <a:latin typeface="Times" panose="02020603050405020304" pitchFamily="18" charset="0"/>
                <a:cs typeface="Times" panose="02020603050405020304" pitchFamily="18" charset="0"/>
              </a:rPr>
              <a:t> 17 2020</a:t>
            </a:r>
            <a:endParaRPr lang="en-GB" noProof="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8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1051478"/>
            <a:ext cx="1180990" cy="4749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ycle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1" y="3397412"/>
            <a:ext cx="4425851" cy="2146263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E075B48C-8B44-46F5-A5F8-E0F0AC42EE35}"/>
              </a:ext>
            </a:extLst>
          </p:cNvPr>
          <p:cNvSpPr/>
          <p:nvPr/>
        </p:nvSpPr>
        <p:spPr>
          <a:xfrm>
            <a:off x="3275856" y="2962756"/>
            <a:ext cx="5148572" cy="294082"/>
          </a:xfrm>
          <a:prstGeom prst="ellipse">
            <a:avLst/>
          </a:prstGeom>
          <a:solidFill>
            <a:srgbClr val="FF0000">
              <a:alpha val="12157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E31AD74-0CF2-40CE-8988-D60D767CCB03}"/>
              </a:ext>
            </a:extLst>
          </p:cNvPr>
          <p:cNvCxnSpPr>
            <a:cxnSpLocks/>
          </p:cNvCxnSpPr>
          <p:nvPr/>
        </p:nvCxnSpPr>
        <p:spPr>
          <a:xfrm>
            <a:off x="7380312" y="3316574"/>
            <a:ext cx="612068" cy="5880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C0724E1-5750-4499-913B-6E68C997F281}"/>
              </a:ext>
            </a:extLst>
          </p:cNvPr>
          <p:cNvSpPr txBox="1"/>
          <p:nvPr/>
        </p:nvSpPr>
        <p:spPr>
          <a:xfrm>
            <a:off x="7091955" y="3889089"/>
            <a:ext cx="1838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Partially correct,</a:t>
            </a:r>
          </a:p>
          <a:p>
            <a:r>
              <a:rPr lang="en-US" dirty="0"/>
              <a:t>see next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37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Orbit corrector budget</a:t>
            </a:r>
          </a:p>
        </p:txBody>
      </p:sp>
      <p:pic>
        <p:nvPicPr>
          <p:cNvPr id="1026" name="AA998B79-197C-4BC0-AC06-954E49869E94" descr="5496A0B8-595F-4CEB-AAA3-5C8964BC41F2@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72" y="910319"/>
            <a:ext cx="6738671" cy="3066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792063"/>
              </p:ext>
            </p:extLst>
          </p:nvPr>
        </p:nvGraphicFramePr>
        <p:xfrm>
          <a:off x="6032084" y="3397919"/>
          <a:ext cx="3024336" cy="208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9056725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501639795"/>
                    </a:ext>
                  </a:extLst>
                </a:gridCol>
              </a:tblGrid>
              <a:tr h="122684">
                <a:tc>
                  <a:txBody>
                    <a:bodyPr/>
                    <a:lstStyle/>
                    <a:p>
                      <a:r>
                        <a:rPr lang="en-US" sz="1600" dirty="0"/>
                        <a:t>Family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Budget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06209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MCBXFA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2.5 Tm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3809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MCBXFB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4.5</a:t>
                      </a:r>
                      <a:r>
                        <a:rPr lang="en-US" sz="1600" baseline="0" dirty="0"/>
                        <a:t> Tm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87790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MCBRD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 Tm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951152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MCBY(s)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2.25 Tm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79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MCBC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2.1</a:t>
                      </a:r>
                      <a:r>
                        <a:rPr lang="en-US" sz="1600" baseline="0" dirty="0"/>
                        <a:t> Tm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121508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3913944"/>
            <a:ext cx="2627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Lumi</a:t>
            </a:r>
            <a:r>
              <a:rPr lang="en-US" sz="1600" dirty="0"/>
              <a:t> scan: 100 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IP Crossing: 295 µrad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IP Separation: 0.75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IP Offset FRA: 2 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C97BCC-943C-4475-AE60-D6B7AD6CAA2B}"/>
              </a:ext>
            </a:extLst>
          </p:cNvPr>
          <p:cNvSpPr txBox="1"/>
          <p:nvPr/>
        </p:nvSpPr>
        <p:spPr>
          <a:xfrm>
            <a:off x="1535701" y="743092"/>
            <a:ext cx="60725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http://cds.cern.ch/record/2731920/files/CERN-ACC-NOTE-2020-0045.pdf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550898-49C1-474D-958B-B051445E10DB}"/>
              </a:ext>
            </a:extLst>
          </p:cNvPr>
          <p:cNvSpPr txBox="1"/>
          <p:nvPr/>
        </p:nvSpPr>
        <p:spPr>
          <a:xfrm>
            <a:off x="2627784" y="3977054"/>
            <a:ext cx="316823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IP Offset </a:t>
            </a:r>
            <a:r>
              <a:rPr lang="en-US" sz="1600" dirty="0" err="1"/>
              <a:t>Corr</a:t>
            </a:r>
            <a:r>
              <a:rPr lang="en-US" sz="1600" dirty="0"/>
              <a:t>: 0.5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CC Move: 0.5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</a:t>
            </a:r>
            <a:r>
              <a:rPr lang="el-GR" sz="1600" dirty="0"/>
              <a:t>σ</a:t>
            </a:r>
            <a:r>
              <a:rPr lang="en-US" sz="1600" dirty="0"/>
              <a:t> CORR: 0.5 mm transverse - 0.1 </a:t>
            </a:r>
            <a:r>
              <a:rPr lang="en-US" sz="1600" dirty="0" err="1"/>
              <a:t>mrad</a:t>
            </a:r>
            <a:r>
              <a:rPr lang="en-US" sz="1600" dirty="0"/>
              <a:t> roll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88AF38-DE39-4188-998E-E71351FAD342}"/>
              </a:ext>
            </a:extLst>
          </p:cNvPr>
          <p:cNvSpPr txBox="1"/>
          <p:nvPr/>
        </p:nvSpPr>
        <p:spPr>
          <a:xfrm>
            <a:off x="0" y="5286037"/>
            <a:ext cx="896708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/>
              <a:t>FRAS is already considered in the budget 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Shift Q1-Q5 L/R (and therefore the IP) to follow the detector ground motion (2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Absorb yearly ground motions in the tunnel to keep the elements aligned (&gt;0.5 mm)</a:t>
            </a:r>
          </a:p>
        </p:txBody>
      </p:sp>
    </p:spTree>
    <p:extLst>
      <p:ext uri="{BB962C8B-B14F-4D97-AF65-F5344CB8AC3E}">
        <p14:creationId xmlns:p14="http://schemas.microsoft.com/office/powerpoint/2010/main" val="1603740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FE0AF-97CA-4A0C-98E8-63A78087E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Ground motion</a:t>
            </a:r>
            <a:endParaRPr lang="en-GB" dirty="0"/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E1394BD6-A73C-4350-BD11-F32A36CD4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1304764"/>
            <a:ext cx="6886218" cy="19442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B51F83-C514-44A5-BF9D-F70857FE8423}"/>
              </a:ext>
            </a:extLst>
          </p:cNvPr>
          <p:cNvSpPr txBox="1"/>
          <p:nvPr/>
        </p:nvSpPr>
        <p:spPr>
          <a:xfrm>
            <a:off x="2096880" y="3185682"/>
            <a:ext cx="3916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Based on the motion recorded so far</a:t>
            </a:r>
            <a:endParaRPr lang="en-GB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DF6D888C-5621-453D-BCEE-F961EFC936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940" y="3861048"/>
            <a:ext cx="7628257" cy="1836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98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429A5-F0C4-4461-91A7-47DD313AE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Worst case </a:t>
            </a:r>
            <a:endParaRPr lang="en-GB" dirty="0"/>
          </a:p>
        </p:txBody>
      </p:sp>
      <p:pic>
        <p:nvPicPr>
          <p:cNvPr id="5" name="Picture 4" descr="Cycle1.png">
            <a:extLst>
              <a:ext uri="{FF2B5EF4-FFF2-40B4-BE49-F238E27FC236}">
                <a16:creationId xmlns:a16="http://schemas.microsoft.com/office/drawing/2014/main" id="{15307345-6B78-478A-9CE5-AD74360332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32" y="1412776"/>
            <a:ext cx="5332724" cy="2586040"/>
          </a:xfrm>
          <a:prstGeom prst="rect">
            <a:avLst/>
          </a:prstGeom>
        </p:spPr>
      </p:pic>
      <p:pic>
        <p:nvPicPr>
          <p:cNvPr id="7" name="AA998B79-197C-4BC0-AC06-954E49869E94" descr="5496A0B8-595F-4CEB-AAA3-5C8964BC41F2@home">
            <a:extLst>
              <a:ext uri="{FF2B5EF4-FFF2-40B4-BE49-F238E27FC236}">
                <a16:creationId xmlns:a16="http://schemas.microsoft.com/office/drawing/2014/main" id="{00FB00B1-B663-40B3-B646-72E8829DD7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23"/>
          <a:stretch/>
        </p:blipFill>
        <p:spPr bwMode="auto">
          <a:xfrm>
            <a:off x="6048164" y="1196752"/>
            <a:ext cx="1656184" cy="3066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03BD22D-395B-4350-82D8-90D8E840922E}"/>
              </a:ext>
            </a:extLst>
          </p:cNvPr>
          <p:cNvSpPr/>
          <p:nvPr/>
        </p:nvSpPr>
        <p:spPr>
          <a:xfrm>
            <a:off x="1979712" y="3328232"/>
            <a:ext cx="170608" cy="1707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8F0EBA7-603E-4406-AE1B-5F224F27D7C0}"/>
              </a:ext>
            </a:extLst>
          </p:cNvPr>
          <p:cNvSpPr/>
          <p:nvPr/>
        </p:nvSpPr>
        <p:spPr>
          <a:xfrm>
            <a:off x="1979712" y="1736812"/>
            <a:ext cx="170608" cy="1707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1DD4ED-CDB0-4784-AE42-690990A8058C}"/>
              </a:ext>
            </a:extLst>
          </p:cNvPr>
          <p:cNvSpPr/>
          <p:nvPr/>
        </p:nvSpPr>
        <p:spPr>
          <a:xfrm>
            <a:off x="2987824" y="1736812"/>
            <a:ext cx="170608" cy="1707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5B34C05-867B-4E00-B9E2-D5BD69CD859F}"/>
              </a:ext>
            </a:extLst>
          </p:cNvPr>
          <p:cNvSpPr/>
          <p:nvPr/>
        </p:nvSpPr>
        <p:spPr>
          <a:xfrm>
            <a:off x="2987824" y="3328231"/>
            <a:ext cx="170608" cy="1707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581771B-BAC1-4D6D-9D3D-193074ED824A}"/>
              </a:ext>
            </a:extLst>
          </p:cNvPr>
          <p:cNvSpPr/>
          <p:nvPr/>
        </p:nvSpPr>
        <p:spPr>
          <a:xfrm>
            <a:off x="4216038" y="3058167"/>
            <a:ext cx="170608" cy="1707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A056C1-3C7B-4B88-91EA-0D1858682DFA}"/>
              </a:ext>
            </a:extLst>
          </p:cNvPr>
          <p:cNvSpPr/>
          <p:nvPr/>
        </p:nvSpPr>
        <p:spPr>
          <a:xfrm>
            <a:off x="1279013" y="1772816"/>
            <a:ext cx="2601359" cy="1712424"/>
          </a:xfrm>
          <a:prstGeom prst="rect">
            <a:avLst/>
          </a:prstGeom>
          <a:solidFill>
            <a:schemeClr val="accent6">
              <a:lumMod val="40000"/>
              <a:lumOff val="60000"/>
              <a:alpha val="2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040B18-5257-43F7-9482-C3B3ABB509A4}"/>
              </a:ext>
            </a:extLst>
          </p:cNvPr>
          <p:cNvSpPr txBox="1"/>
          <p:nvPr/>
        </p:nvSpPr>
        <p:spPr>
          <a:xfrm>
            <a:off x="4576078" y="2958899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MCBXA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163930-4B1F-4421-AE20-ED1D4E4F7ABF}"/>
              </a:ext>
            </a:extLst>
          </p:cNvPr>
          <p:cNvSpPr txBox="1"/>
          <p:nvPr/>
        </p:nvSpPr>
        <p:spPr>
          <a:xfrm>
            <a:off x="4576077" y="338481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MCBXB</a:t>
            </a:r>
            <a:endParaRPr lang="en-GB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41122EE-E65F-4030-AC05-406616141161}"/>
              </a:ext>
            </a:extLst>
          </p:cNvPr>
          <p:cNvSpPr/>
          <p:nvPr/>
        </p:nvSpPr>
        <p:spPr>
          <a:xfrm>
            <a:off x="1279013" y="1761707"/>
            <a:ext cx="144016" cy="12100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8CB1297-617E-4642-8ACE-56366F211367}"/>
              </a:ext>
            </a:extLst>
          </p:cNvPr>
          <p:cNvSpPr/>
          <p:nvPr/>
        </p:nvSpPr>
        <p:spPr>
          <a:xfrm>
            <a:off x="1295636" y="3353126"/>
            <a:ext cx="144016" cy="12100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5C224A3-AC44-419A-8D90-FD46E2C79BB2}"/>
              </a:ext>
            </a:extLst>
          </p:cNvPr>
          <p:cNvSpPr/>
          <p:nvPr/>
        </p:nvSpPr>
        <p:spPr>
          <a:xfrm>
            <a:off x="3727972" y="3353126"/>
            <a:ext cx="144016" cy="12100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9A9699D-C318-41EC-828B-C87D4FE44334}"/>
              </a:ext>
            </a:extLst>
          </p:cNvPr>
          <p:cNvSpPr/>
          <p:nvPr/>
        </p:nvSpPr>
        <p:spPr>
          <a:xfrm>
            <a:off x="3736356" y="1736812"/>
            <a:ext cx="144016" cy="12100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4B7ADD8-2915-4C4E-B1DF-C72BC9184069}"/>
              </a:ext>
            </a:extLst>
          </p:cNvPr>
          <p:cNvSpPr/>
          <p:nvPr/>
        </p:nvSpPr>
        <p:spPr>
          <a:xfrm>
            <a:off x="4242630" y="3508973"/>
            <a:ext cx="144016" cy="12100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E002E9E-9BFA-4C39-A464-536D0DD659EA}"/>
              </a:ext>
            </a:extLst>
          </p:cNvPr>
          <p:cNvSpPr txBox="1"/>
          <p:nvPr/>
        </p:nvSpPr>
        <p:spPr>
          <a:xfrm>
            <a:off x="396416" y="4104055"/>
            <a:ext cx="85680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/>
              <a:t>Assuming 25% of the torque is a limit: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MCBXB limited in a circle of 1.15 Tm, missing </a:t>
            </a:r>
            <a:r>
              <a:rPr lang="en-GB" dirty="0"/>
              <a:t>~</a:t>
            </a:r>
            <a:r>
              <a:rPr lang="en-GB" sz="1800" dirty="0"/>
              <a:t>1Tm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MCBXA limited in to 1.5 Tm in non-crossing, missing about ~1Tm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F11AFE-7668-48A9-A82C-6A8DA80A7BBB}"/>
              </a:ext>
            </a:extLst>
          </p:cNvPr>
          <p:cNvSpPr/>
          <p:nvPr/>
        </p:nvSpPr>
        <p:spPr>
          <a:xfrm>
            <a:off x="1972106" y="1761708"/>
            <a:ext cx="1220112" cy="1712424"/>
          </a:xfrm>
          <a:prstGeom prst="rect">
            <a:avLst/>
          </a:prstGeom>
          <a:solidFill>
            <a:schemeClr val="accent1">
              <a:lumMod val="60000"/>
              <a:lumOff val="40000"/>
              <a:alpha val="24706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3AB99CD-869F-4BA8-88C1-8CD6BEFC3B02}"/>
              </a:ext>
            </a:extLst>
          </p:cNvPr>
          <p:cNvSpPr/>
          <p:nvPr/>
        </p:nvSpPr>
        <p:spPr>
          <a:xfrm>
            <a:off x="1279013" y="2187146"/>
            <a:ext cx="700699" cy="871021"/>
          </a:xfrm>
          <a:prstGeom prst="rect">
            <a:avLst/>
          </a:prstGeom>
          <a:solidFill>
            <a:schemeClr val="accent1">
              <a:lumMod val="60000"/>
              <a:lumOff val="40000"/>
              <a:alpha val="24706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FEAC30-6CB1-4B69-934F-1CCFB3681C72}"/>
              </a:ext>
            </a:extLst>
          </p:cNvPr>
          <p:cNvSpPr/>
          <p:nvPr/>
        </p:nvSpPr>
        <p:spPr>
          <a:xfrm>
            <a:off x="3192218" y="2211859"/>
            <a:ext cx="648072" cy="839034"/>
          </a:xfrm>
          <a:prstGeom prst="rect">
            <a:avLst/>
          </a:prstGeom>
          <a:solidFill>
            <a:schemeClr val="accent1">
              <a:lumMod val="60000"/>
              <a:lumOff val="40000"/>
              <a:alpha val="24706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D62DAB-E7D8-4334-B911-AB4F7CDA3EFA}"/>
              </a:ext>
            </a:extLst>
          </p:cNvPr>
          <p:cNvSpPr txBox="1"/>
          <p:nvPr/>
        </p:nvSpPr>
        <p:spPr>
          <a:xfrm>
            <a:off x="209830" y="5164494"/>
            <a:ext cx="835363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working point of MCBXB and the non crossing angle part of MCBXA is not know a priori before beam commissioning.</a:t>
            </a:r>
          </a:p>
          <a:p>
            <a:r>
              <a:rPr lang="en-GB" dirty="0"/>
              <a:t>Possible strategy: correct at injection, train MCBX on a line, correct at flat top.</a:t>
            </a:r>
          </a:p>
          <a:p>
            <a:r>
              <a:rPr lang="en-GB" dirty="0"/>
              <a:t>NB: yellow part of MCBXA is larger at pre-squeeze </a:t>
            </a:r>
            <a:r>
              <a:rPr lang="el-GR" dirty="0"/>
              <a:t>β</a:t>
            </a:r>
            <a:r>
              <a:rPr lang="en-US" dirty="0"/>
              <a:t>*</a:t>
            </a:r>
            <a:r>
              <a:rPr lang="en-GB" dirty="0"/>
              <a:t>&gt;50 cm (0.4Tm at </a:t>
            </a:r>
            <a:r>
              <a:rPr lang="el-GR" dirty="0"/>
              <a:t>β</a:t>
            </a:r>
            <a:r>
              <a:rPr lang="en-US" dirty="0"/>
              <a:t>*=1m 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670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F24B2A-94EB-4C0D-8220-399AE4E8D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414" y="900001"/>
            <a:ext cx="5365104" cy="4023828"/>
          </a:xfrm>
          <a:prstGeom prst="rect">
            <a:avLst/>
          </a:prstGeom>
        </p:spPr>
      </p:pic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79BDAF73-6BB5-47FD-8FD6-77633CCEC2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25" t="5691" b="6025"/>
          <a:stretch/>
        </p:blipFill>
        <p:spPr>
          <a:xfrm>
            <a:off x="503548" y="692696"/>
            <a:ext cx="2145061" cy="415663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3E27C76-AC45-482D-935C-8335B25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/>
              <a:t>P. Fessia TCC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C62F71-A4EB-43C8-B2B4-E77843DD5EA4}"/>
              </a:ext>
            </a:extLst>
          </p:cNvPr>
          <p:cNvSpPr txBox="1"/>
          <p:nvPr/>
        </p:nvSpPr>
        <p:spPr>
          <a:xfrm>
            <a:off x="1315580" y="5754670"/>
            <a:ext cx="72164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 requalification needed when moving specifically quadrupoles with beam? Contrary to dipoles and absorbers, beam gives most accurate measure of applied offset.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5010294-798B-42F9-8FFD-023E8128BC0C}"/>
              </a:ext>
            </a:extLst>
          </p:cNvPr>
          <p:cNvSpPr/>
          <p:nvPr/>
        </p:nvSpPr>
        <p:spPr>
          <a:xfrm>
            <a:off x="2951820" y="2816932"/>
            <a:ext cx="5796644" cy="864096"/>
          </a:xfrm>
          <a:prstGeom prst="ellipse">
            <a:avLst/>
          </a:prstGeom>
          <a:solidFill>
            <a:srgbClr val="FF0000">
              <a:alpha val="12157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2B441C-7B6B-48E8-85B2-BB3A11EC22A3}"/>
              </a:ext>
            </a:extLst>
          </p:cNvPr>
          <p:cNvSpPr txBox="1"/>
          <p:nvPr/>
        </p:nvSpPr>
        <p:spPr>
          <a:xfrm>
            <a:off x="-3138" y="4908035"/>
            <a:ext cx="92556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EDMS: 2166298 </a:t>
            </a:r>
            <a:r>
              <a:rPr lang="en-GB" dirty="0"/>
              <a:t>Small machine movements (within a few tenths of a millimetre) could be allowed without requalification during the operation of a pilot beam.</a:t>
            </a:r>
          </a:p>
        </p:txBody>
      </p:sp>
    </p:spTree>
    <p:extLst>
      <p:ext uri="{BB962C8B-B14F-4D97-AF65-F5344CB8AC3E}">
        <p14:creationId xmlns:p14="http://schemas.microsoft.com/office/powerpoint/2010/main" val="3364620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F954E-BA69-458E-B7FE-465993872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extension of FRAS scope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9512F-96A8-4F13-B942-9CADA7FE2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19200"/>
            <a:ext cx="8100900" cy="545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Knowing 1mm in the triplet  is equivalent to 1Tm dipole kick,</a:t>
            </a:r>
          </a:p>
          <a:p>
            <a:pPr marL="0" indent="0">
              <a:buNone/>
            </a:pPr>
            <a:r>
              <a:rPr lang="en-US" sz="1800" b="1" dirty="0"/>
              <a:t>if</a:t>
            </a:r>
            <a:r>
              <a:rPr lang="en-US" sz="1800" dirty="0"/>
              <a:t>:</a:t>
            </a:r>
            <a:endParaRPr lang="en-GB" sz="1800" dirty="0"/>
          </a:p>
          <a:p>
            <a:r>
              <a:rPr lang="en-GB" sz="1800" dirty="0"/>
              <a:t>FRAS can be used during beam commissioning with beam during orbit adjustments, </a:t>
            </a:r>
            <a:r>
              <a:rPr lang="en-GB" sz="1800" u="sng" dirty="0"/>
              <a:t>as of specs</a:t>
            </a:r>
          </a:p>
          <a:p>
            <a:r>
              <a:rPr lang="en-GB" sz="1800" dirty="0"/>
              <a:t>the minimum step is in the order of ~45 </a:t>
            </a:r>
            <a:r>
              <a:rPr lang="en-US" sz="1800" dirty="0"/>
              <a:t>µ</a:t>
            </a:r>
            <a:r>
              <a:rPr lang="en-GB" sz="1800" dirty="0"/>
              <a:t>m (~1.5 </a:t>
            </a:r>
            <a:r>
              <a:rPr lang="en-US" sz="1800" dirty="0"/>
              <a:t>µ</a:t>
            </a:r>
            <a:r>
              <a:rPr lang="en-GB" sz="1800" dirty="0"/>
              <a:t>rad at 7TeV) </a:t>
            </a:r>
            <a:r>
              <a:rPr lang="en-GB" sz="1800" u="sng" dirty="0"/>
              <a:t>as of specs</a:t>
            </a:r>
          </a:p>
          <a:p>
            <a:r>
              <a:rPr lang="en-GB" sz="1800" dirty="0"/>
              <a:t>the reliability is sufficient for frequent usage, </a:t>
            </a:r>
            <a:r>
              <a:rPr lang="en-GB" sz="1800" u="sng" dirty="0"/>
              <a:t>not in specs</a:t>
            </a:r>
            <a:r>
              <a:rPr lang="en-GB" sz="1800" dirty="0"/>
              <a:t> (but motors specified for 1.5 M revolution and 135kh operation)</a:t>
            </a:r>
          </a:p>
          <a:p>
            <a:r>
              <a:rPr lang="en-GB" sz="1800" dirty="0"/>
              <a:t>the usage of FRAS is as safe as operating an orbit corrector, </a:t>
            </a:r>
            <a:r>
              <a:rPr lang="en-GB" sz="1800" u="sng" dirty="0"/>
              <a:t>not in specs</a:t>
            </a:r>
          </a:p>
          <a:p>
            <a:pPr marL="0" indent="0">
              <a:buNone/>
            </a:pPr>
            <a:r>
              <a:rPr lang="en-GB" sz="1800" b="1" dirty="0"/>
              <a:t>then</a:t>
            </a:r>
            <a:r>
              <a:rPr lang="en-GB" sz="1800" dirty="0"/>
              <a:t> </a:t>
            </a:r>
          </a:p>
          <a:p>
            <a:pPr marL="0" indent="0">
              <a:buNone/>
            </a:pPr>
            <a:r>
              <a:rPr lang="en-GB" sz="1800" dirty="0"/>
              <a:t>the budget </a:t>
            </a:r>
            <a:r>
              <a:rPr lang="el-GR" sz="1800" dirty="0"/>
              <a:t>2σ </a:t>
            </a:r>
            <a:r>
              <a:rPr lang="en-GB" sz="1800" dirty="0"/>
              <a:t>CORR, </a:t>
            </a:r>
            <a:r>
              <a:rPr lang="en-US" sz="1800" dirty="0"/>
              <a:t>CC Move, </a:t>
            </a:r>
            <a:r>
              <a:rPr lang="en-GB" sz="1800" dirty="0"/>
              <a:t>IP Offset Corr. could be reduced by taking it from the FRAS budget of 2.5 mm.</a:t>
            </a:r>
          </a:p>
          <a:p>
            <a:endParaRPr lang="en-GB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42174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B0C2A-90CA-41F7-9422-8E07976B8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MCBX and FRAS considerations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F4B10-97CB-44B2-95C1-D35FD09E6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052736"/>
            <a:ext cx="8352928" cy="53645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Assuming 25% of the torque is a limit:</a:t>
            </a:r>
          </a:p>
          <a:p>
            <a:r>
              <a:rPr lang="en-GB" sz="1800" dirty="0"/>
              <a:t>MCBXB limited in a circle of 1.15 Tm</a:t>
            </a:r>
          </a:p>
          <a:p>
            <a:pPr lvl="1"/>
            <a:r>
              <a:rPr lang="en-GB" sz="1400" dirty="0"/>
              <a:t>FRAS needs to compensate 1Tm  that is ~ 1mm for orbit correction in Q1-Q2.</a:t>
            </a:r>
          </a:p>
          <a:p>
            <a:r>
              <a:rPr lang="en-GB" sz="1800" dirty="0"/>
              <a:t>MCBXA limited in to 1.5 Tm in non-crossing plane</a:t>
            </a:r>
          </a:p>
          <a:p>
            <a:pPr lvl="1"/>
            <a:r>
              <a:rPr lang="en-GB" sz="1400" dirty="0"/>
              <a:t>FRAS needs to compensate 1Tm that is ~1mm for orbit correction in Q3.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Other usage of FRAS needs to be reviewed for instance:</a:t>
            </a:r>
          </a:p>
          <a:p>
            <a:r>
              <a:rPr lang="en-GB" sz="1800" dirty="0"/>
              <a:t>triplet misalignment for radiation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If FRAS is used for orbit correction, one needs to redistribute the FRAS budget (2.5 mm):</a:t>
            </a:r>
          </a:p>
          <a:p>
            <a:r>
              <a:rPr lang="en-GB" sz="1800" dirty="0"/>
              <a:t>1.5 mm IP offset</a:t>
            </a:r>
          </a:p>
          <a:p>
            <a:r>
              <a:rPr lang="en-GB" sz="1800" dirty="0"/>
              <a:t>1 mm (ground motion and orbit correction)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Remote alignment range can then be recovered with manual re-adjustment in the tunnel if the machine is not yet too activated.</a:t>
            </a:r>
          </a:p>
        </p:txBody>
      </p:sp>
    </p:spTree>
    <p:extLst>
      <p:ext uri="{BB962C8B-B14F-4D97-AF65-F5344CB8AC3E}">
        <p14:creationId xmlns:p14="http://schemas.microsoft.com/office/powerpoint/2010/main" val="29964109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19178</TotalTime>
  <Words>664</Words>
  <Application>Microsoft Office PowerPoint</Application>
  <PresentationFormat>On-screen Show (4:3)</PresentationFormat>
  <Paragraphs>77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</vt:lpstr>
      <vt:lpstr>Times New Roman</vt:lpstr>
      <vt:lpstr>Wingdings</vt:lpstr>
      <vt:lpstr>Thème Office</vt:lpstr>
      <vt:lpstr> Review Orbit MCBX correction budget</vt:lpstr>
      <vt:lpstr>Status of MCBXF (nested corrector) E. Todesco</vt:lpstr>
      <vt:lpstr>Orbit corrector budget</vt:lpstr>
      <vt:lpstr>Ground motion</vt:lpstr>
      <vt:lpstr>Worst case </vt:lpstr>
      <vt:lpstr>P. Fessia TCC </vt:lpstr>
      <vt:lpstr>Possible extension of FRAS scope</vt:lpstr>
      <vt:lpstr>MCBX and FRAS considerations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959</cp:revision>
  <dcterms:created xsi:type="dcterms:W3CDTF">2016-03-23T12:58:39Z</dcterms:created>
  <dcterms:modified xsi:type="dcterms:W3CDTF">2020-10-13T10:16:55Z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