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  <p:sldMasterId id="2147483696" r:id="rId2"/>
    <p:sldMasterId id="2147483660" r:id="rId3"/>
    <p:sldMasterId id="2147483672" r:id="rId4"/>
    <p:sldMasterId id="2147483684" r:id="rId5"/>
    <p:sldMasterId id="2147483768" r:id="rId6"/>
  </p:sldMasterIdLst>
  <p:notesMasterIdLst>
    <p:notesMasterId r:id="rId33"/>
  </p:notesMasterIdLst>
  <p:sldIdLst>
    <p:sldId id="349" r:id="rId7"/>
    <p:sldId id="468" r:id="rId8"/>
    <p:sldId id="402" r:id="rId9"/>
    <p:sldId id="469" r:id="rId10"/>
    <p:sldId id="470" r:id="rId11"/>
    <p:sldId id="489" r:id="rId12"/>
    <p:sldId id="472" r:id="rId13"/>
    <p:sldId id="473" r:id="rId14"/>
    <p:sldId id="488" r:id="rId15"/>
    <p:sldId id="482" r:id="rId16"/>
    <p:sldId id="486" r:id="rId17"/>
    <p:sldId id="474" r:id="rId18"/>
    <p:sldId id="475" r:id="rId19"/>
    <p:sldId id="476" r:id="rId20"/>
    <p:sldId id="481" r:id="rId21"/>
    <p:sldId id="452" r:id="rId22"/>
    <p:sldId id="398" r:id="rId23"/>
    <p:sldId id="487" r:id="rId24"/>
    <p:sldId id="497" r:id="rId25"/>
    <p:sldId id="490" r:id="rId26"/>
    <p:sldId id="491" r:id="rId27"/>
    <p:sldId id="492" r:id="rId28"/>
    <p:sldId id="493" r:id="rId29"/>
    <p:sldId id="494" r:id="rId30"/>
    <p:sldId id="496" r:id="rId31"/>
    <p:sldId id="397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CCFF"/>
    <a:srgbClr val="FF66CC"/>
    <a:srgbClr val="BFBFB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6" autoAdjust="0"/>
    <p:restoredTop sz="94617" autoAdjust="0"/>
  </p:normalViewPr>
  <p:slideViewPr>
    <p:cSldViewPr>
      <p:cViewPr>
        <p:scale>
          <a:sx n="66" d="100"/>
          <a:sy n="66" d="100"/>
        </p:scale>
        <p:origin x="-127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2826911-4299-4508-81F2-DC10EC8E468D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62F6D23-8509-4EF7-B1D1-6CC4E643C6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7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73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5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75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5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95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0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5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5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3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5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7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7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80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80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23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3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37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5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57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78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78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98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98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9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19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60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60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11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11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72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3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931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1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16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3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5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9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96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F9A94-61B5-4886-A957-2B65E894F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0F436-5CD4-4CB7-879C-E5C8C4278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6A258-5ECF-4B60-AF13-DC0A7C7F8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EF5F1-F8E9-4767-9530-B5A07711CBCD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57BA1-BA4D-4666-8E4D-4DEE22A88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F9C4-CD65-462C-B9FE-AB1687BF8072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99563-D93B-4521-B588-00C96A989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4F36C-813B-4364-B07C-9512B2C67BB4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7C15-4900-4580-B152-6A02CA294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F5FC1-C520-44C5-AD07-F940A8BD0EB1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1D7E0-5D1F-4DC5-BAB1-D3679CF7D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DBC66-BA9C-4137-B352-419CA1E4EDDD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944C5-55D4-4ADD-82DD-4D75F25FF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757FA-BF73-4504-B2F4-D5279C9B7364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36198-D4A9-4F7A-8671-2F54449E0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AE5AB-65E8-4F76-A7F6-1967BE55945F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D5591-91BD-4866-94D0-81297560D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05622-2FF3-430E-8F75-6C6E8299F099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DA5C1-73C9-465E-B05C-229C9E85A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6FCE6-A824-4364-BFA3-32D03307F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176A-1445-4B35-ABEA-954267A89A06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54950-B974-4804-BEE9-239674AC1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E5C38-00E4-44DB-8E7A-02D480B17CF8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42779-064A-4AB6-8B8A-829DF43FA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2684B-72B0-4206-A03F-4A736F3FD535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192A7-126F-4FE7-8D79-FEF4DE92F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6ADBC-01F0-4426-BB71-546B62154B7B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A74CF-0AF2-4EAE-A40A-6D6DA3D99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E17A8-21FD-48DD-886E-21DFBCAD0508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CCFB8-75F4-434A-A87C-725883610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C146B-4D1C-48EF-AF0B-F98FBEA10888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2F1DA-FB43-44FC-B04A-B97F06B8F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F85DA-2EFC-41F4-B85D-820F5FC22762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CB0D8-FD3E-44A7-B700-DFC4AE6B6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9EA2-6725-4F49-A587-E379790AEF4E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AD2B9-5FDF-4E40-8918-A148B9BBC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92C5-C42E-41BC-A096-7024AEE9D36F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83C4D-D6B3-4D60-89CB-4CD6AE49B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C23C0-FD8D-42B3-B804-86299CE6ED30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6F8E9-6B07-4740-A1EA-731BC1BA4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A8427-BC7B-4C34-A102-E55FFC41DC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DC7A6-3362-4F0A-A2A8-4DB8A34E26A4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97977-6BB7-4528-8EEC-8CB5FCED4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5A9C7-D7CA-4A5C-9427-4F3EEB0F98D3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3BFB-2C46-442B-9AD1-CBED83950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C6AA3-A961-4F78-A6B6-99EDBF70F01A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D56F1-A8B9-439F-9BAB-92CDDE552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DB027-C900-48D9-9B07-0C0FA2FE2394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D2EAA-7E6C-427E-AAFE-F865E5784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0A494-27DF-4A17-9748-FAD08226AF6F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F1B62-4A76-4559-BFFA-1EF41D34C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BB9D6-1897-4B46-AAF9-FA97F2AF11B0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2300A-537F-4BDC-8265-D126226D0F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8410D-490C-4C5E-9C51-DFBEB65B9E4E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4A50-9F38-4C6A-918A-53D1245AC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4A938-AC35-41BA-ADDD-D5483C704803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076CA-F04C-4A5F-A14E-A410ED925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3E2D9-EC22-410E-A274-327223123198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17B23-C4AB-497E-99F6-FF19A9443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22E38-14C5-4161-97F8-959C401E083D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C041B-FA20-4A51-9062-3A2B537987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5AE5-9356-43E3-955A-9B1AB5710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B4D99-7BFF-4055-B6BA-6046316E1EBE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9D274-A9C2-4571-BBE9-6599330929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C5938-31A6-4D37-95AA-7436A1484AE6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190FA-2E77-4778-AC21-E76D142E0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91F5E-BE55-42E2-9446-A1F2E1E4EB7C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5AA81-0A75-40C3-AABA-439D83339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BBCE-5728-49A4-8247-82DF41F51C38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A7ADA-C4F9-4248-961D-DDF664463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04DEF-7945-4E5E-BC5E-4A0E944977D2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9F618-5756-4C8E-99E9-E0AA1EA8C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031A-D103-4703-882D-DAE3556DC88A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3D665-B8AE-4D45-A3FB-268B664A9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80EEC-0B67-4EFA-BF0C-AA4F853C120E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56305-5B51-4AA0-8152-E4E3F2C57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CD664-2B4B-43E2-A481-C4096BCD0F6C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39F9D-CE86-4A11-AF59-8D393A5CA7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9136-23E3-4884-AB74-A2A847869864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8D908-6E06-4AA8-B424-52C2F8129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1970F-370A-4A24-AD9F-EC31E4013F9F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7C09A-55FF-4E30-B2CC-89494483A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25185-B6F5-4BB6-B907-6104C4B24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EC6FE-4001-40F1-A97A-836A2FCF40B6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5A063-1963-4381-9CC9-D8370EA1A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8F934-D0C3-42AF-A29D-924D16983E50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C4530-87F2-43F8-95E6-9ED35A60D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B1393-8E65-4DD8-9862-A1B90648023A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B0EA5-2934-4BE3-9EB8-97BEE1126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378CD-66AA-4DF4-A922-8DF5204EC06F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123ED-C106-4E37-AC20-DEE8E51A4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6C15C-F66E-4D4D-9953-7E8E835458F2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C7635-0D85-45CD-AD48-26B8CD5F3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F6FD9-C41E-4DA0-956F-011B24E732B7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C104B-F445-40F5-8B75-250830DCB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5F43F-EAF5-4857-A32C-4CC3A14CEAA9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V.Palladino Introduction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4C856-14DA-4C84-A85F-A3FAE9910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13237-7F8B-419A-BAB6-8A4D5757B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FB4E-0BBB-43F7-8B47-88C941367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3492A-658F-4AEF-8ABA-ECBD138A5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B034-E6A1-4961-BA6C-5D0B51998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16F4196-A502-438E-95B2-5DF2F7F92441}" type="datetimeFigureOut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03DFB1F-4686-422A-BC5D-AF6452748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7" r:id="rId2"/>
    <p:sldLayoutId id="2147483776" r:id="rId3"/>
    <p:sldLayoutId id="2147483775" r:id="rId4"/>
    <p:sldLayoutId id="2147483774" r:id="rId5"/>
    <p:sldLayoutId id="2147483773" r:id="rId6"/>
    <p:sldLayoutId id="2147483772" r:id="rId7"/>
    <p:sldLayoutId id="2147483771" r:id="rId8"/>
    <p:sldLayoutId id="2147483770" r:id="rId9"/>
    <p:sldLayoutId id="2147483769" r:id="rId10"/>
    <p:sldLayoutId id="21474837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56878A0-23CD-42A4-82F3-2259BD5E454F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187562E-2B99-43D5-BE77-5D7C6BE0A5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8" r:id="rId2"/>
    <p:sldLayoutId id="2147483787" r:id="rId3"/>
    <p:sldLayoutId id="2147483786" r:id="rId4"/>
    <p:sldLayoutId id="2147483785" r:id="rId5"/>
    <p:sldLayoutId id="2147483784" r:id="rId6"/>
    <p:sldLayoutId id="2147483783" r:id="rId7"/>
    <p:sldLayoutId id="2147483782" r:id="rId8"/>
    <p:sldLayoutId id="2147483781" r:id="rId9"/>
    <p:sldLayoutId id="2147483780" r:id="rId10"/>
    <p:sldLayoutId id="214748377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1F2529A-A8AB-4E98-A99A-7D91972F7610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E5A0BAB-3A3A-4956-9E95-FC719D779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99" r:id="rId2"/>
    <p:sldLayoutId id="2147483798" r:id="rId3"/>
    <p:sldLayoutId id="2147483797" r:id="rId4"/>
    <p:sldLayoutId id="2147483796" r:id="rId5"/>
    <p:sldLayoutId id="2147483795" r:id="rId6"/>
    <p:sldLayoutId id="2147483794" r:id="rId7"/>
    <p:sldLayoutId id="2147483793" r:id="rId8"/>
    <p:sldLayoutId id="2147483792" r:id="rId9"/>
    <p:sldLayoutId id="2147483791" r:id="rId10"/>
    <p:sldLayoutId id="214748379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017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9007E83-47D5-4F24-AC73-E3A936497E57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2FB65DA-3DB4-49F4-9CEA-C3DBAFF2F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0" r:id="rId2"/>
    <p:sldLayoutId id="2147483809" r:id="rId3"/>
    <p:sldLayoutId id="2147483808" r:id="rId4"/>
    <p:sldLayoutId id="2147483807" r:id="rId5"/>
    <p:sldLayoutId id="2147483806" r:id="rId6"/>
    <p:sldLayoutId id="2147483805" r:id="rId7"/>
    <p:sldLayoutId id="2147483804" r:id="rId8"/>
    <p:sldLayoutId id="2147483803" r:id="rId9"/>
    <p:sldLayoutId id="2147483802" r:id="rId10"/>
    <p:sldLayoutId id="214748380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246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02D5156-3B42-409C-80D1-4A38679E89FD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V.Palladino Introduction to BENE08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B0B3CA-467B-41DA-A3CE-8B673C968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1" r:id="rId2"/>
    <p:sldLayoutId id="2147483820" r:id="rId3"/>
    <p:sldLayoutId id="2147483819" r:id="rId4"/>
    <p:sldLayoutId id="2147483818" r:id="rId5"/>
    <p:sldLayoutId id="2147483817" r:id="rId6"/>
    <p:sldLayoutId id="2147483816" r:id="rId7"/>
    <p:sldLayoutId id="2147483815" r:id="rId8"/>
    <p:sldLayoutId id="2147483814" r:id="rId9"/>
    <p:sldLayoutId id="2147483813" r:id="rId10"/>
    <p:sldLayoutId id="214748381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323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432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BFF0B5A-4838-44B7-86B5-1BA0E3C72717}" type="datetime1">
              <a:rPr lang="en-US"/>
              <a:pPr>
                <a:defRPr/>
              </a:pPr>
              <a:t>7/7/2010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V.Palladino Introduction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2AD8C79-0DFB-4C33-BB36-67CD2EBBE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hyperlink" Target="https://espace.cern.ch/EuCARD/WP3/NEU212/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EuCARD/WP3/NEU212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308" name="Picture 5" descr="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609600"/>
            <a:ext cx="74676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9309" name="TextBox 1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6096000"/>
            <a:ext cx="5791200" cy="563563"/>
          </a:xfrm>
          <a:solidFill>
            <a:schemeClr val="hlink"/>
          </a:solidFill>
        </p:spPr>
        <p:txBody>
          <a:bodyPr/>
          <a:lstStyle/>
          <a:p>
            <a:pPr algn="l" eaLnBrk="1" hangingPunct="1"/>
            <a:r>
              <a:rPr lang="en-US" sz="1600" smtClean="0">
                <a:solidFill>
                  <a:schemeClr val="bg1"/>
                </a:solidFill>
                <a:latin typeface="Calibri" pitchFamily="34" charset="0"/>
              </a:rPr>
              <a:t>    Vittorio  Palladino,  Univ &amp; INFN Napoli,  MICE CM27, 7 July  2010 </a:t>
            </a:r>
          </a:p>
        </p:txBody>
      </p:sp>
      <p:pic>
        <p:nvPicPr>
          <p:cNvPr id="439310" name="Picture 13" descr="logoNEu2012_200x18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0"/>
            <a:ext cx="1524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9311" name="Picture 9" descr="intestat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5715000"/>
            <a:ext cx="1733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39307" name="Object 11"/>
          <p:cNvGraphicFramePr>
            <a:graphicFrameLocks noChangeAspect="1"/>
          </p:cNvGraphicFramePr>
          <p:nvPr/>
        </p:nvGraphicFramePr>
        <p:xfrm>
          <a:off x="7924800" y="5562600"/>
          <a:ext cx="1006475" cy="1004888"/>
        </p:xfrm>
        <a:graphic>
          <a:graphicData uri="http://schemas.openxmlformats.org/presentationml/2006/ole">
            <p:oleObj spid="_x0000_s439307" r:id="rId8" imgW="1905266" imgH="1905266" progId="">
              <p:embed/>
            </p:oleObj>
          </a:graphicData>
        </a:graphic>
      </p:graphicFrame>
      <p:pic>
        <p:nvPicPr>
          <p:cNvPr id="439312" name="Picture 13" descr="logoNEu2012_200x18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524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9313" name="Rectangle 13"/>
          <p:cNvSpPr>
            <a:spLocks noChangeArrowheads="1"/>
          </p:cNvSpPr>
          <p:nvPr/>
        </p:nvSpPr>
        <p:spPr bwMode="auto">
          <a:xfrm>
            <a:off x="7759700" y="6521450"/>
            <a:ext cx="1384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900113" algn="ctr"/>
                <a:tab pos="1711325" algn="l"/>
                <a:tab pos="3175000" algn="l"/>
                <a:tab pos="4241800" algn="l"/>
                <a:tab pos="5486400" algn="l"/>
              </a:tabLst>
            </a:pPr>
            <a:r>
              <a:rPr lang="it-IT" sz="800" b="1"/>
              <a:t>UNIVERSITA'  di NAPOLI</a:t>
            </a:r>
          </a:p>
          <a:p>
            <a:pPr algn="ctr">
              <a:tabLst>
                <a:tab pos="900113" algn="ctr"/>
                <a:tab pos="1711325" algn="l"/>
                <a:tab pos="3175000" algn="l"/>
                <a:tab pos="4241800" algn="l"/>
                <a:tab pos="5486400" algn="l"/>
              </a:tabLst>
            </a:pPr>
            <a:r>
              <a:rPr lang="it-IT" sz="800" b="1"/>
              <a:t> “FEDERICO II”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63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2146308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517650" y="1600200"/>
            <a:ext cx="6107113" cy="4525963"/>
          </a:xfrm>
          <a:noFill/>
        </p:spPr>
      </p:pic>
      <p:pic>
        <p:nvPicPr>
          <p:cNvPr id="21463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4500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525000" cy="6727825"/>
          </a:xfrm>
          <a:noFill/>
        </p:spPr>
      </p:pic>
      <p:sp>
        <p:nvSpPr>
          <p:cNvPr id="2154501" name="Text Box 5"/>
          <p:cNvSpPr txBox="1">
            <a:spLocks noChangeArrowheads="1"/>
          </p:cNvSpPr>
          <p:nvPr>
            <p:ph type="title" idx="4294967295"/>
          </p:nvPr>
        </p:nvSpPr>
        <p:spPr>
          <a:xfrm>
            <a:off x="5029200" y="457200"/>
            <a:ext cx="8229600" cy="1143000"/>
          </a:xfrm>
          <a:noFill/>
        </p:spPr>
        <p:txBody>
          <a:bodyPr/>
          <a:lstStyle/>
          <a:p>
            <a:pPr algn="l" eaLnBrk="1" hangingPunct="1"/>
            <a:r>
              <a:rPr lang="it-IT" smtClean="0">
                <a:solidFill>
                  <a:schemeClr val="bg1"/>
                </a:solidFill>
                <a:latin typeface="Calibri" pitchFamily="34" charset="0"/>
              </a:rPr>
              <a:t>OPERA  </a:t>
            </a:r>
            <a:r>
              <a:rPr lang="it-IT" smtClean="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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916484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685800"/>
            <a:ext cx="8991600" cy="6172200"/>
          </a:xfrm>
          <a:noFill/>
        </p:spPr>
      </p:pic>
      <p:sp>
        <p:nvSpPr>
          <p:cNvPr id="916485" name="Text Box 5"/>
          <p:cNvSpPr txBox="1">
            <a:spLocks noChangeArrowheads="1"/>
          </p:cNvSpPr>
          <p:nvPr/>
        </p:nvSpPr>
        <p:spPr bwMode="auto">
          <a:xfrm>
            <a:off x="6858000" y="228600"/>
            <a:ext cx="2252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MINiBooNE  </a:t>
            </a:r>
            <a:r>
              <a:rPr lang="it-IT">
                <a:sym typeface="Symbol" pitchFamily="18" charset="2"/>
              </a:rPr>
              <a:t></a:t>
            </a:r>
            <a:r>
              <a:rPr lang="it-IT">
                <a:cs typeface="Arial" charset="0"/>
                <a:sym typeface="Symbol" pitchFamily="18" charset="2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2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918532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777038"/>
          </a:xfrm>
          <a:noFill/>
        </p:spPr>
      </p:pic>
      <p:sp>
        <p:nvSpPr>
          <p:cNvPr id="918533" name="Rectangle 5"/>
          <p:cNvSpPr>
            <a:spLocks noChangeArrowheads="1"/>
          </p:cNvSpPr>
          <p:nvPr/>
        </p:nvSpPr>
        <p:spPr bwMode="auto">
          <a:xfrm>
            <a:off x="2667000" y="51816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/>
              <a:t>????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5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920580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315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9922" name="Group 2"/>
          <p:cNvGrpSpPr>
            <a:grpSpLocks/>
          </p:cNvGrpSpPr>
          <p:nvPr/>
        </p:nvGrpSpPr>
        <p:grpSpPr bwMode="auto">
          <a:xfrm>
            <a:off x="1985963" y="1223963"/>
            <a:ext cx="6505575" cy="5394325"/>
            <a:chOff x="0" y="0"/>
            <a:chExt cx="5828" cy="4833"/>
          </a:xfrm>
        </p:grpSpPr>
        <p:grpSp>
          <p:nvGrpSpPr>
            <p:cNvPr id="2144259" name="Group 3"/>
            <p:cNvGrpSpPr>
              <a:grpSpLocks/>
            </p:cNvGrpSpPr>
            <p:nvPr/>
          </p:nvGrpSpPr>
          <p:grpSpPr bwMode="auto">
            <a:xfrm>
              <a:off x="0" y="0"/>
              <a:ext cx="5828" cy="4833"/>
              <a:chOff x="0" y="0"/>
              <a:chExt cx="5828" cy="4833"/>
            </a:xfrm>
          </p:grpSpPr>
          <p:pic>
            <p:nvPicPr>
              <p:cNvPr id="2144260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0"/>
                <a:ext cx="5828" cy="3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2144261" name="Picture 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12" y="3423"/>
                <a:ext cx="3809" cy="88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2144262" name="Picture 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220" y="4268"/>
                <a:ext cx="3584" cy="5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2144263" name="Picture 7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276" y="2096"/>
                <a:ext cx="525" cy="23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pic>
          <p:nvPicPr>
            <p:cNvPr id="2144264" name="Picture 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668" y="2520"/>
              <a:ext cx="1247" cy="2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2144265" name="Picture 9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444" y="2936"/>
              <a:ext cx="1044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2144266" name="Picture 1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64" y="1112"/>
              <a:ext cx="561" cy="2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2144267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11475" y="160338"/>
            <a:ext cx="3313113" cy="76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44268" name="AutoShape 12"/>
          <p:cNvSpPr>
            <a:spLocks/>
          </p:cNvSpPr>
          <p:nvPr/>
        </p:nvSpPr>
        <p:spPr bwMode="auto">
          <a:xfrm>
            <a:off x="187325" y="919163"/>
            <a:ext cx="3795713" cy="617537"/>
          </a:xfrm>
          <a:prstGeom prst="roundRect">
            <a:avLst>
              <a:gd name="adj" fmla="val 21736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it-IT"/>
          </a:p>
        </p:txBody>
      </p:sp>
      <p:pic>
        <p:nvPicPr>
          <p:cNvPr id="2144269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9725" y="1017588"/>
            <a:ext cx="3384550" cy="411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44270" name="Text Box 14"/>
          <p:cNvSpPr txBox="1">
            <a:spLocks noChangeArrowheads="1"/>
          </p:cNvSpPr>
          <p:nvPr/>
        </p:nvSpPr>
        <p:spPr bwMode="auto">
          <a:xfrm>
            <a:off x="6543675" y="0"/>
            <a:ext cx="2668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 b="1"/>
              <a:t>S. Parke, EUROnu Jun 3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5" name="Rectangle 7"/>
          <p:cNvSpPr>
            <a:spLocks noChangeArrowheads="1"/>
          </p:cNvSpPr>
          <p:nvPr/>
        </p:nvSpPr>
        <p:spPr bwMode="auto">
          <a:xfrm>
            <a:off x="0" y="0"/>
            <a:ext cx="9144000" cy="17399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3600" b="1">
                <a:solidFill>
                  <a:srgbClr val="FF0000"/>
                </a:solidFill>
              </a:rPr>
              <a:t>Eu</a:t>
            </a:r>
            <a:r>
              <a:rPr lang="en-GB" sz="3600" b="1">
                <a:solidFill>
                  <a:schemeClr val="bg1"/>
                </a:solidFill>
              </a:rPr>
              <a:t> </a:t>
            </a:r>
            <a:r>
              <a:rPr lang="en-GB" sz="3600" b="1">
                <a:solidFill>
                  <a:srgbClr val="FF0000"/>
                </a:solidFill>
              </a:rPr>
              <a:t>possible</a:t>
            </a:r>
            <a:r>
              <a:rPr lang="en-GB" sz="3600" b="1">
                <a:solidFill>
                  <a:schemeClr val="bg1"/>
                </a:solidFill>
              </a:rPr>
              <a:t> Strategies </a:t>
            </a:r>
          </a:p>
          <a:p>
            <a:pPr algn="ctr"/>
            <a:r>
              <a:rPr lang="en-GB" sz="3600" b="1">
                <a:solidFill>
                  <a:schemeClr val="bg1"/>
                </a:solidFill>
              </a:rPr>
              <a:t>for </a:t>
            </a:r>
          </a:p>
          <a:p>
            <a:pPr algn="ctr"/>
            <a:r>
              <a:rPr lang="en-GB" sz="3600" b="1">
                <a:solidFill>
                  <a:schemeClr val="bg1"/>
                </a:solidFill>
              </a:rPr>
              <a:t>Future Accelerator </a:t>
            </a:r>
            <a:r>
              <a:rPr lang="en-GB" sz="3600" b="1">
                <a:solidFill>
                  <a:schemeClr val="bg1"/>
                </a:solidFill>
                <a:sym typeface="Symbol" pitchFamily="18" charset="2"/>
              </a:rPr>
              <a:t></a:t>
            </a:r>
            <a:r>
              <a:rPr lang="en-GB" sz="3600" b="1">
                <a:solidFill>
                  <a:schemeClr val="bg1"/>
                </a:solidFill>
              </a:rPr>
              <a:t> Physics</a:t>
            </a:r>
            <a:endParaRPr lang="it-IT" sz="3600" b="1">
              <a:solidFill>
                <a:schemeClr val="bg1"/>
              </a:solidFill>
            </a:endParaRPr>
          </a:p>
        </p:txBody>
      </p:sp>
      <p:pic>
        <p:nvPicPr>
          <p:cNvPr id="932866" name="Picture 13" descr="logoNEu2012_200x18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0"/>
            <a:ext cx="1524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2867" name="Picture 13" descr="logoNEu2012_200x18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24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2868" name="Title 1"/>
          <p:cNvSpPr>
            <a:spLocks/>
          </p:cNvSpPr>
          <p:nvPr/>
        </p:nvSpPr>
        <p:spPr bwMode="auto">
          <a:xfrm>
            <a:off x="-76200" y="1905000"/>
            <a:ext cx="4343400" cy="106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>
                <a:latin typeface="Calibri" pitchFamily="34" charset="0"/>
              </a:rPr>
              <a:t>NEu2012 Network </a:t>
            </a:r>
            <a:br>
              <a:rPr lang="en-US" sz="2800">
                <a:latin typeface="Calibri" pitchFamily="34" charset="0"/>
              </a:rPr>
            </a:br>
            <a:r>
              <a:rPr lang="en-US" sz="2000">
                <a:latin typeface="Calibri" pitchFamily="34" charset="0"/>
              </a:rPr>
              <a:t>N</a:t>
            </a:r>
            <a:r>
              <a:rPr lang="en-US" sz="2000">
                <a:solidFill>
                  <a:srgbClr val="BFBFBF"/>
                </a:solidFill>
                <a:latin typeface="Calibri" pitchFamily="34" charset="0"/>
              </a:rPr>
              <a:t>eutrinos for</a:t>
            </a:r>
            <a:r>
              <a:rPr lang="en-US" sz="2000">
                <a:latin typeface="Calibri" pitchFamily="34" charset="0"/>
              </a:rPr>
              <a:t> Eu</a:t>
            </a:r>
            <a:r>
              <a:rPr lang="en-US" sz="2000">
                <a:solidFill>
                  <a:srgbClr val="BFBFBF"/>
                </a:solidFill>
                <a:latin typeface="Calibri" pitchFamily="34" charset="0"/>
              </a:rPr>
              <a:t>rope</a:t>
            </a:r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 </a:t>
            </a:r>
            <a:r>
              <a:rPr lang="en-US" sz="2000">
                <a:solidFill>
                  <a:srgbClr val="BFBFBF"/>
                </a:solidFill>
                <a:latin typeface="Calibri" pitchFamily="34" charset="0"/>
              </a:rPr>
              <a:t>in</a:t>
            </a:r>
            <a:r>
              <a:rPr lang="en-US" sz="2000">
                <a:latin typeface="Calibri" pitchFamily="34" charset="0"/>
              </a:rPr>
              <a:t>2012</a:t>
            </a:r>
            <a:r>
              <a:rPr lang="en-US" sz="2800">
                <a:latin typeface="Calibri" pitchFamily="34" charset="0"/>
              </a:rPr>
              <a:t> </a:t>
            </a:r>
          </a:p>
        </p:txBody>
      </p:sp>
      <p:sp>
        <p:nvSpPr>
          <p:cNvPr id="932869" name="TextBox 4"/>
          <p:cNvSpPr txBox="1">
            <a:spLocks noChangeArrowheads="1"/>
          </p:cNvSpPr>
          <p:nvPr/>
        </p:nvSpPr>
        <p:spPr bwMode="auto">
          <a:xfrm>
            <a:off x="228600" y="3124200"/>
            <a:ext cx="807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CERN Council Strategy Document </a:t>
            </a:r>
          </a:p>
          <a:p>
            <a:r>
              <a:rPr lang="en-US" sz="2400">
                <a:latin typeface="Calibri" pitchFamily="34" charset="0"/>
              </a:rPr>
              <a:t>                               dixit, July 2006  </a:t>
            </a:r>
          </a:p>
          <a:p>
            <a:r>
              <a:rPr lang="en-US" sz="2400">
                <a:latin typeface="Calibri" pitchFamily="34" charset="0"/>
              </a:rPr>
              <a:t>       …… </a:t>
            </a:r>
            <a:r>
              <a:rPr lang="en-US" sz="2400" i="1">
                <a:latin typeface="Calibri" pitchFamily="34" charset="0"/>
              </a:rPr>
              <a:t>   be in position to define the optimal neutrino program  </a:t>
            </a:r>
          </a:p>
          <a:p>
            <a:r>
              <a:rPr lang="en-US" sz="2400" i="1">
                <a:latin typeface="Calibri" pitchFamily="34" charset="0"/>
              </a:rPr>
              <a:t>                               …………………… …..   in around 2012 </a:t>
            </a:r>
          </a:p>
        </p:txBody>
      </p:sp>
      <p:sp>
        <p:nvSpPr>
          <p:cNvPr id="932870" name="Text Box 6"/>
          <p:cNvSpPr txBox="1">
            <a:spLocks noChangeArrowheads="1"/>
          </p:cNvSpPr>
          <p:nvPr/>
        </p:nvSpPr>
        <p:spPr bwMode="auto">
          <a:xfrm>
            <a:off x="7239000" y="6553200"/>
            <a:ext cx="196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/>
              <a:t>Mar 31, 2013 …..</a:t>
            </a:r>
          </a:p>
        </p:txBody>
      </p:sp>
      <p:sp>
        <p:nvSpPr>
          <p:cNvPr id="932871" name="Text Box 9"/>
          <p:cNvSpPr txBox="1">
            <a:spLocks noChangeArrowheads="1"/>
          </p:cNvSpPr>
          <p:nvPr/>
        </p:nvSpPr>
        <p:spPr bwMode="auto">
          <a:xfrm>
            <a:off x="1828800" y="5029200"/>
            <a:ext cx="8763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/>
              <a:t>in the context of  Japan plans on the JPARC beam line     </a:t>
            </a:r>
          </a:p>
          <a:p>
            <a:r>
              <a:rPr lang="it-IT" b="1"/>
              <a:t>                     US NuMI beam line(s) program </a:t>
            </a:r>
          </a:p>
          <a:p>
            <a:r>
              <a:rPr lang="it-IT" b="1"/>
              <a:t>                     US muon accelerator program</a:t>
            </a:r>
            <a:endParaRPr lang="it-IT" b="1">
              <a:sym typeface="Symbol" pitchFamily="18" charset="2"/>
            </a:endParaRPr>
          </a:p>
          <a:p>
            <a:r>
              <a:rPr lang="it-IT" b="1"/>
              <a:t>                     NuFactJ, Indian Neutrino Observatory </a:t>
            </a:r>
          </a:p>
          <a:p>
            <a:r>
              <a:rPr lang="it-IT" b="1"/>
              <a:t>                                ……….</a:t>
            </a:r>
          </a:p>
          <a:p>
            <a:endParaRPr lang="it-IT" b="1"/>
          </a:p>
          <a:p>
            <a:r>
              <a:rPr lang="it-IT" b="1"/>
              <a:t>                          </a:t>
            </a:r>
          </a:p>
        </p:txBody>
      </p:sp>
      <p:sp>
        <p:nvSpPr>
          <p:cNvPr id="932872" name="Text Box 7"/>
          <p:cNvSpPr txBox="1">
            <a:spLocks noChangeArrowheads="1"/>
          </p:cNvSpPr>
          <p:nvPr/>
        </p:nvSpPr>
        <p:spPr bwMode="auto">
          <a:xfrm>
            <a:off x="7423150" y="5410200"/>
            <a:ext cx="172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large Eu teams</a:t>
            </a:r>
          </a:p>
          <a:p>
            <a:r>
              <a:rPr lang="it-IT"/>
              <a:t>      in T2K</a:t>
            </a:r>
          </a:p>
        </p:txBody>
      </p:sp>
      <p:sp>
        <p:nvSpPr>
          <p:cNvPr id="932873" name="Text Box 8"/>
          <p:cNvSpPr txBox="1">
            <a:spLocks noChangeArrowheads="1"/>
          </p:cNvSpPr>
          <p:nvPr/>
        </p:nvSpPr>
        <p:spPr bwMode="auto">
          <a:xfrm>
            <a:off x="381000" y="5486400"/>
            <a:ext cx="1631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       Joint</a:t>
            </a:r>
          </a:p>
          <a:p>
            <a:r>
              <a:rPr lang="it-IT"/>
              <a:t>  </a:t>
            </a:r>
            <a:r>
              <a:rPr lang="it-IT" b="1"/>
              <a:t>I</a:t>
            </a:r>
            <a:r>
              <a:rPr lang="it-IT"/>
              <a:t>nternational </a:t>
            </a:r>
          </a:p>
          <a:p>
            <a:r>
              <a:rPr lang="it-IT" b="1">
                <a:sym typeface="Symbol" pitchFamily="18" charset="2"/>
              </a:rPr>
              <a:t> </a:t>
            </a:r>
            <a:r>
              <a:rPr lang="it-IT">
                <a:sym typeface="Symbol" pitchFamily="18" charset="2"/>
              </a:rPr>
              <a:t> Factory</a:t>
            </a:r>
            <a:r>
              <a:rPr lang="it-IT"/>
              <a:t> </a:t>
            </a:r>
            <a:r>
              <a:rPr lang="it-IT" b="1"/>
              <a:t>DS</a:t>
            </a:r>
          </a:p>
          <a:p>
            <a:r>
              <a:rPr lang="it-IT"/>
              <a:t>  in progress</a:t>
            </a:r>
          </a:p>
        </p:txBody>
      </p:sp>
      <p:sp>
        <p:nvSpPr>
          <p:cNvPr id="932874" name="Line 17"/>
          <p:cNvSpPr>
            <a:spLocks noChangeShapeType="1"/>
          </p:cNvSpPr>
          <p:nvPr/>
        </p:nvSpPr>
        <p:spPr bwMode="auto">
          <a:xfrm flipH="1" flipV="1">
            <a:off x="7315200" y="5334000"/>
            <a:ext cx="990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932875" name="Line 18"/>
          <p:cNvSpPr>
            <a:spLocks noChangeShapeType="1"/>
          </p:cNvSpPr>
          <p:nvPr/>
        </p:nvSpPr>
        <p:spPr bwMode="auto">
          <a:xfrm flipV="1">
            <a:off x="1752600" y="5791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932876" name="Rectangle 20"/>
          <p:cNvSpPr>
            <a:spLocks noChangeArrowheads="1"/>
          </p:cNvSpPr>
          <p:nvPr/>
        </p:nvSpPr>
        <p:spPr bwMode="auto">
          <a:xfrm>
            <a:off x="3124200" y="5638800"/>
            <a:ext cx="43434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32877" name="Title 1"/>
          <p:cNvSpPr>
            <a:spLocks/>
          </p:cNvSpPr>
          <p:nvPr/>
        </p:nvSpPr>
        <p:spPr bwMode="auto">
          <a:xfrm>
            <a:off x="4343400" y="1828800"/>
            <a:ext cx="48006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>
                <a:latin typeface="Calibri" pitchFamily="34" charset="0"/>
              </a:rPr>
              <a:t>EUROnu Design Study</a:t>
            </a:r>
            <a:r>
              <a:rPr lang="en-US" sz="2400">
                <a:latin typeface="Calibri" pitchFamily="34" charset="0"/>
              </a:rPr>
              <a:t> </a:t>
            </a:r>
            <a:r>
              <a:rPr lang="en-US" sz="2000">
                <a:latin typeface="Calibri" pitchFamily="34" charset="0"/>
              </a:rPr>
              <a:t>(beams)</a:t>
            </a:r>
          </a:p>
        </p:txBody>
      </p:sp>
      <p:sp>
        <p:nvSpPr>
          <p:cNvPr id="932878" name="Title 1"/>
          <p:cNvSpPr>
            <a:spLocks/>
          </p:cNvSpPr>
          <p:nvPr/>
        </p:nvSpPr>
        <p:spPr bwMode="auto">
          <a:xfrm>
            <a:off x="4343400" y="2514600"/>
            <a:ext cx="48006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>
                <a:latin typeface="Calibri" pitchFamily="34" charset="0"/>
              </a:rPr>
              <a:t>LAGUNA Design Study</a:t>
            </a:r>
            <a:r>
              <a:rPr lang="en-US" sz="2400">
                <a:latin typeface="Calibri" pitchFamily="34" charset="0"/>
              </a:rPr>
              <a:t> </a:t>
            </a:r>
            <a:r>
              <a:rPr lang="en-US" sz="2000">
                <a:latin typeface="Calibri" pitchFamily="34" charset="0"/>
              </a:rPr>
              <a:t>(sites)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3" name="Rectangle 3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89154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it-IT" sz="1600" b="1" smtClean="0">
                <a:latin typeface="Calibri" pitchFamily="34" charset="0"/>
              </a:rPr>
              <a:t>The Quark mixing matrix (CKM) is nearly 60 years old  (strangeness 1953)</a:t>
            </a:r>
            <a:r>
              <a:rPr lang="it-IT" sz="1600" smtClean="0">
                <a:latin typeface="Calibri" pitchFamily="34" charset="0"/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1600" smtClean="0">
                <a:latin typeface="Calibri" pitchFamily="34" charset="0"/>
              </a:rPr>
              <a:t>			and we are still bulding strangeness, charm and beauty factories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it-IT" sz="160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it-IT" sz="1600" b="1" smtClean="0">
                <a:latin typeface="Calibri" pitchFamily="34" charset="0"/>
              </a:rPr>
              <a:t>The Neutrino mixing mixing  (PMNS) has a long way to go</a:t>
            </a:r>
            <a:r>
              <a:rPr lang="it-IT" sz="1600" smtClean="0">
                <a:latin typeface="Calibri" pitchFamily="34" charset="0"/>
              </a:rPr>
              <a:t>, we have to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1600" smtClean="0">
                <a:latin typeface="Calibri" pitchFamily="34" charset="0"/>
              </a:rPr>
              <a:t>                                             1) establish its 3*3 nature   …. detect </a:t>
            </a:r>
            <a:r>
              <a:rPr lang="it-IT" sz="1600" smtClean="0">
                <a:latin typeface="Calibri" pitchFamily="34" charset="0"/>
                <a:sym typeface="Symbol" pitchFamily="18" charset="2"/>
              </a:rPr>
              <a:t></a:t>
            </a:r>
            <a:r>
              <a:rPr lang="it-IT" sz="1600" baseline="-25000" smtClean="0">
                <a:latin typeface="Calibri" pitchFamily="34" charset="0"/>
                <a:sym typeface="Symbol" pitchFamily="18" charset="2"/>
              </a:rPr>
              <a:t>13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1600" smtClean="0">
                <a:latin typeface="Calibri" pitchFamily="34" charset="0"/>
              </a:rPr>
              <a:t>                                             2) measure its </a:t>
            </a:r>
            <a:r>
              <a:rPr lang="it-IT" sz="1600" smtClean="0">
                <a:latin typeface="Calibri" pitchFamily="34" charset="0"/>
                <a:sym typeface="Symbol" pitchFamily="18" charset="2"/>
              </a:rPr>
              <a:t></a:t>
            </a:r>
            <a:r>
              <a:rPr lang="it-IT" sz="1600" baseline="-25000" smtClean="0">
                <a:latin typeface="Calibri" pitchFamily="34" charset="0"/>
                <a:sym typeface="Symbol" pitchFamily="18" charset="2"/>
              </a:rPr>
              <a:t>CPV </a:t>
            </a:r>
            <a:r>
              <a:rPr lang="it-IT" sz="1600" smtClean="0">
                <a:latin typeface="Calibri" pitchFamily="34" charset="0"/>
                <a:sym typeface="Symbol" pitchFamily="18" charset="2"/>
              </a:rPr>
              <a:t>and the mixings precisely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1600" smtClean="0">
                <a:latin typeface="Calibri" pitchFamily="34" charset="0"/>
                <a:sym typeface="Symbol" pitchFamily="18" charset="2"/>
              </a:rPr>
              <a:t>                                             3)</a:t>
            </a:r>
            <a:r>
              <a:rPr lang="it-IT" sz="1600" baseline="-25000" smtClean="0">
                <a:latin typeface="Calibri" pitchFamily="34" charset="0"/>
                <a:sym typeface="Symbol" pitchFamily="18" charset="2"/>
              </a:rPr>
              <a:t> </a:t>
            </a:r>
            <a:r>
              <a:rPr lang="it-IT" sz="1600" smtClean="0">
                <a:latin typeface="Calibri" pitchFamily="34" charset="0"/>
                <a:sym typeface="Symbol" pitchFamily="18" charset="2"/>
              </a:rPr>
              <a:t>check its unitarity &amp; invariance properties  … CP, T, CPT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1600" smtClean="0">
                <a:latin typeface="Calibri" pitchFamily="34" charset="0"/>
                <a:sym typeface="Symbol" pitchFamily="18" charset="2"/>
              </a:rPr>
              <a:t>                                                                             </a:t>
            </a:r>
            <a:r>
              <a:rPr lang="it-IT" sz="1600" smtClean="0">
                <a:latin typeface="Calibri" pitchFamily="34" charset="0"/>
              </a:rPr>
              <a:t>NB Many answers will come only from accelerator neutrinos</a:t>
            </a:r>
            <a:endParaRPr lang="it-IT" sz="1600" smtClean="0">
              <a:latin typeface="Calibri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2000" smtClean="0">
                <a:latin typeface="Calibri" pitchFamily="34" charset="0"/>
              </a:rPr>
              <a:t>We have a </a:t>
            </a:r>
            <a:r>
              <a:rPr lang="it-IT" sz="2000" b="1" smtClean="0">
                <a:solidFill>
                  <a:srgbClr val="FF0000"/>
                </a:solidFill>
                <a:latin typeface="Calibri" pitchFamily="34" charset="0"/>
              </a:rPr>
              <a:t>double task</a:t>
            </a:r>
            <a:r>
              <a:rPr lang="it-IT" sz="2000" smtClean="0">
                <a:latin typeface="Calibri" pitchFamily="34" charset="0"/>
              </a:rPr>
              <a:t> to </a:t>
            </a:r>
            <a:r>
              <a:rPr lang="it-IT" sz="2000" smtClean="0">
                <a:solidFill>
                  <a:srgbClr val="FF0000"/>
                </a:solidFill>
                <a:latin typeface="Calibri" pitchFamily="34" charset="0"/>
              </a:rPr>
              <a:t>coherently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1600" smtClean="0">
                <a:latin typeface="Calibri" pitchFamily="34" charset="0"/>
              </a:rPr>
              <a:t>             progress with </a:t>
            </a:r>
            <a:r>
              <a:rPr lang="it-IT" sz="1600" b="1" smtClean="0">
                <a:solidFill>
                  <a:srgbClr val="FF0000"/>
                </a:solidFill>
                <a:latin typeface="Calibri" pitchFamily="34" charset="0"/>
              </a:rPr>
              <a:t>conventional beams</a:t>
            </a:r>
            <a:r>
              <a:rPr lang="it-IT" sz="1600" smtClean="0">
                <a:latin typeface="Calibri" pitchFamily="34" charset="0"/>
              </a:rPr>
              <a:t> ( </a:t>
            </a:r>
            <a:r>
              <a:rPr lang="el-GR" sz="1600" smtClean="0">
                <a:latin typeface="Calibri" pitchFamily="34" charset="0"/>
              </a:rPr>
              <a:t>π</a:t>
            </a:r>
            <a:r>
              <a:rPr lang="it-IT" sz="1600" smtClean="0">
                <a:latin typeface="Calibri" pitchFamily="34" charset="0"/>
              </a:rPr>
              <a:t> decay tunnel ) </a:t>
            </a:r>
            <a:r>
              <a:rPr lang="it-IT" sz="1600" b="1" smtClean="0">
                <a:solidFill>
                  <a:srgbClr val="FF0000"/>
                </a:solidFill>
                <a:latin typeface="Calibri" pitchFamily="34" charset="0"/>
              </a:rPr>
              <a:t>and detectors</a:t>
            </a:r>
            <a:endParaRPr lang="it-IT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900" smtClean="0">
                <a:latin typeface="Calibri" pitchFamily="34" charset="0"/>
              </a:rPr>
              <a:t>			                                    </a:t>
            </a:r>
            <a:r>
              <a:rPr lang="it-IT" sz="1600" smtClean="0">
                <a:latin typeface="Calibri" pitchFamily="34" charset="0"/>
              </a:rPr>
              <a:t>1)</a:t>
            </a:r>
            <a:r>
              <a:rPr lang="it-IT" sz="900" smtClean="0">
                <a:latin typeface="Calibri" pitchFamily="34" charset="0"/>
              </a:rPr>
              <a:t> </a:t>
            </a:r>
            <a:r>
              <a:rPr lang="it-IT" sz="1600" smtClean="0">
                <a:latin typeface="Calibri" pitchFamily="34" charset="0"/>
              </a:rPr>
              <a:t>T2K, NO</a:t>
            </a:r>
            <a:r>
              <a:rPr lang="it-IT" sz="1600" smtClean="0">
                <a:latin typeface="Calibri" pitchFamily="34" charset="0"/>
                <a:sym typeface="Symbol" pitchFamily="18" charset="2"/>
              </a:rPr>
              <a:t>A,  </a:t>
            </a:r>
            <a:r>
              <a:rPr lang="it-IT" sz="1600" smtClean="0">
                <a:solidFill>
                  <a:srgbClr val="BFBFBF"/>
                </a:solidFill>
                <a:latin typeface="Calibri" pitchFamily="34" charset="0"/>
                <a:sym typeface="Symbol" pitchFamily="18" charset="2"/>
              </a:rPr>
              <a:t>CNGS+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1600" smtClean="0">
                <a:latin typeface="Calibri" pitchFamily="34" charset="0"/>
                <a:sym typeface="Symbol" pitchFamily="18" charset="2"/>
              </a:rPr>
              <a:t>                                                            2)T2K+, LBNE, </a:t>
            </a:r>
            <a:r>
              <a:rPr lang="it-IT" sz="1600" smtClean="0">
                <a:solidFill>
                  <a:srgbClr val="BFBFBF"/>
                </a:solidFill>
                <a:latin typeface="Calibri" pitchFamily="34" charset="0"/>
                <a:sym typeface="Symbol" pitchFamily="18" charset="2"/>
              </a:rPr>
              <a:t>CERN</a:t>
            </a:r>
            <a:endParaRPr lang="it-IT" sz="900" smtClean="0">
              <a:latin typeface="Calibri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it-IT" sz="900" smtClean="0">
              <a:latin typeface="Calibri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900" smtClean="0">
                <a:latin typeface="Calibri" pitchFamily="34" charset="0"/>
                <a:sym typeface="Symbol" pitchFamily="18" charset="2"/>
              </a:rPr>
              <a:t>                      </a:t>
            </a:r>
            <a:r>
              <a:rPr lang="it-IT" sz="1600" smtClean="0">
                <a:latin typeface="Calibri" pitchFamily="34" charset="0"/>
                <a:sym typeface="Symbol" pitchFamily="18" charset="2"/>
              </a:rPr>
              <a:t>while we design, prototype and build </a:t>
            </a:r>
            <a:r>
              <a:rPr lang="it-IT" sz="1600" b="1" smtClean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novel beams and detectors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1600" smtClean="0">
                <a:latin typeface="Calibri" pitchFamily="34" charset="0"/>
                <a:sym typeface="Symbol" pitchFamily="18" charset="2"/>
              </a:rPr>
              <a:t>                                          neutrino factory </a:t>
            </a:r>
            <a:r>
              <a:rPr lang="it-IT" sz="1600" smtClean="0">
                <a:latin typeface="Calibri" pitchFamily="34" charset="0"/>
              </a:rPr>
              <a:t>(</a:t>
            </a:r>
            <a:r>
              <a:rPr lang="el-GR" sz="1600" smtClean="0">
                <a:latin typeface="Calibri" pitchFamily="34" charset="0"/>
                <a:sym typeface="Symbol" pitchFamily="18" charset="2"/>
              </a:rPr>
              <a:t></a:t>
            </a:r>
            <a:r>
              <a:rPr lang="it-IT" sz="1600" smtClean="0">
                <a:latin typeface="Calibri" pitchFamily="34" charset="0"/>
              </a:rPr>
              <a:t> decay ring) </a:t>
            </a:r>
            <a:endParaRPr lang="it-IT" sz="1600" smtClean="0">
              <a:latin typeface="Calibri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it-IT" sz="1600" smtClean="0">
                <a:latin typeface="Calibri" pitchFamily="34" charset="0"/>
                <a:sym typeface="Symbol" pitchFamily="18" charset="2"/>
              </a:rPr>
              <a:t>                                          betabeam </a:t>
            </a:r>
            <a:r>
              <a:rPr lang="it-IT" sz="1600" smtClean="0">
                <a:latin typeface="Calibri" pitchFamily="34" charset="0"/>
              </a:rPr>
              <a:t>(</a:t>
            </a:r>
            <a:r>
              <a:rPr lang="el-GR" sz="1600" smtClean="0">
                <a:latin typeface="Calibri" pitchFamily="34" charset="0"/>
                <a:sym typeface="Symbol" pitchFamily="18" charset="2"/>
              </a:rPr>
              <a:t></a:t>
            </a:r>
            <a:r>
              <a:rPr lang="it-IT" sz="1600" smtClean="0">
                <a:latin typeface="Calibri" pitchFamily="34" charset="0"/>
              </a:rPr>
              <a:t> decay ring)</a:t>
            </a:r>
            <a:r>
              <a:rPr lang="it-IT" sz="1600" smtClean="0">
                <a:latin typeface="Calibri" pitchFamily="34" charset="0"/>
                <a:sym typeface="Symbol" pitchFamily="18" charset="2"/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it-IT" sz="1600" smtClean="0">
              <a:latin typeface="Calibri" pitchFamily="34" charset="0"/>
              <a:sym typeface="Symbol" pitchFamily="18" charset="2"/>
            </a:endParaRPr>
          </a:p>
        </p:txBody>
      </p:sp>
      <p:sp>
        <p:nvSpPr>
          <p:cNvPr id="934914" name="Text Box 4"/>
          <p:cNvSpPr txBox="1">
            <a:spLocks noChangeArrowheads="1"/>
          </p:cNvSpPr>
          <p:nvPr/>
        </p:nvSpPr>
        <p:spPr bwMode="auto">
          <a:xfrm>
            <a:off x="6400800" y="-76200"/>
            <a:ext cx="278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/>
              <a:t>An experimentalist view</a:t>
            </a:r>
          </a:p>
        </p:txBody>
      </p:sp>
      <p:sp>
        <p:nvSpPr>
          <p:cNvPr id="934915" name="Rectangle 7"/>
          <p:cNvSpPr>
            <a:spLocks noChangeArrowheads="1"/>
          </p:cNvSpPr>
          <p:nvPr/>
        </p:nvSpPr>
        <p:spPr bwMode="auto">
          <a:xfrm>
            <a:off x="0" y="274638"/>
            <a:ext cx="9144000" cy="11906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3600" b="1">
                <a:solidFill>
                  <a:schemeClr val="bg1"/>
                </a:solidFill>
              </a:rPr>
              <a:t>                                              Strategies for </a:t>
            </a:r>
          </a:p>
          <a:p>
            <a:pPr algn="ctr"/>
            <a:r>
              <a:rPr lang="en-GB" sz="3600" b="1">
                <a:solidFill>
                  <a:schemeClr val="bg1"/>
                </a:solidFill>
              </a:rPr>
              <a:t>Future Accelerator </a:t>
            </a:r>
            <a:r>
              <a:rPr lang="en-GB" sz="3600" b="1">
                <a:solidFill>
                  <a:schemeClr val="bg1"/>
                </a:solidFill>
                <a:sym typeface="Symbol" pitchFamily="18" charset="2"/>
              </a:rPr>
              <a:t></a:t>
            </a:r>
            <a:r>
              <a:rPr lang="en-GB" sz="3600" b="1">
                <a:solidFill>
                  <a:schemeClr val="bg1"/>
                </a:solidFill>
              </a:rPr>
              <a:t> Physics</a:t>
            </a:r>
            <a:endParaRPr lang="it-IT" sz="3600" b="1">
              <a:solidFill>
                <a:schemeClr val="bg1"/>
              </a:solidFill>
            </a:endParaRPr>
          </a:p>
        </p:txBody>
      </p:sp>
      <p:sp>
        <p:nvSpPr>
          <p:cNvPr id="934916" name="Text Box 7"/>
          <p:cNvSpPr txBox="1">
            <a:spLocks noChangeArrowheads="1"/>
          </p:cNvSpPr>
          <p:nvPr/>
        </p:nvSpPr>
        <p:spPr bwMode="auto">
          <a:xfrm>
            <a:off x="6705600" y="4038600"/>
            <a:ext cx="2228850" cy="6794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hlink"/>
                </a:solidFill>
              </a:rPr>
              <a:t>do the experiments </a:t>
            </a:r>
          </a:p>
          <a:p>
            <a:r>
              <a:rPr lang="it-IT">
                <a:solidFill>
                  <a:schemeClr val="hlink"/>
                </a:solidFill>
              </a:rPr>
              <a:t>      we can do</a:t>
            </a:r>
          </a:p>
        </p:txBody>
      </p:sp>
      <p:sp>
        <p:nvSpPr>
          <p:cNvPr id="934917" name="Text Box 8"/>
          <p:cNvSpPr txBox="1">
            <a:spLocks noChangeArrowheads="1"/>
          </p:cNvSpPr>
          <p:nvPr/>
        </p:nvSpPr>
        <p:spPr bwMode="auto">
          <a:xfrm>
            <a:off x="6248400" y="4800600"/>
            <a:ext cx="2393950" cy="6794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hlink"/>
                </a:solidFill>
              </a:rPr>
              <a:t>     prototype for the </a:t>
            </a:r>
          </a:p>
          <a:p>
            <a:r>
              <a:rPr lang="it-IT">
                <a:solidFill>
                  <a:schemeClr val="hlink"/>
                </a:solidFill>
              </a:rPr>
              <a:t>ultimate experiments </a:t>
            </a:r>
          </a:p>
        </p:txBody>
      </p:sp>
      <p:sp>
        <p:nvSpPr>
          <p:cNvPr id="934918" name="Text Box 9"/>
          <p:cNvSpPr txBox="1">
            <a:spLocks noChangeArrowheads="1"/>
          </p:cNvSpPr>
          <p:nvPr/>
        </p:nvSpPr>
        <p:spPr bwMode="auto">
          <a:xfrm>
            <a:off x="0" y="152400"/>
            <a:ext cx="39751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4800" b="1"/>
              <a:t>Conclusions</a:t>
            </a:r>
            <a:r>
              <a:rPr lang="it-IT" sz="3600"/>
              <a:t> </a:t>
            </a:r>
          </a:p>
        </p:txBody>
      </p:sp>
      <p:sp>
        <p:nvSpPr>
          <p:cNvPr id="934919" name="Text Box 10"/>
          <p:cNvSpPr txBox="1">
            <a:spLocks noChangeArrowheads="1"/>
          </p:cNvSpPr>
          <p:nvPr/>
        </p:nvSpPr>
        <p:spPr bwMode="auto">
          <a:xfrm>
            <a:off x="0" y="567055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/>
              <a:t>Sustainable only if we build in steady solid progress in </a:t>
            </a:r>
          </a:p>
          <a:p>
            <a:r>
              <a:rPr lang="it-IT" sz="2400" b="1"/>
              <a:t>                                                   in    MWatts    </a:t>
            </a:r>
            <a:r>
              <a:rPr lang="it-IT" sz="2400" b="1" u="sng"/>
              <a:t>AND</a:t>
            </a:r>
            <a:r>
              <a:rPr lang="it-IT" sz="2400" b="1"/>
              <a:t>    </a:t>
            </a:r>
            <a:r>
              <a:rPr lang="it-IT" sz="2400" b="1">
                <a:sym typeface="Symbol" pitchFamily="18" charset="2"/>
              </a:rPr>
              <a:t> / Watt </a:t>
            </a:r>
          </a:p>
          <a:p>
            <a:r>
              <a:rPr lang="it-IT" sz="2400" b="1">
                <a:sym typeface="Symbol" pitchFamily="18" charset="2"/>
              </a:rPr>
              <a:t>                                                   as well as in detector </a:t>
            </a:r>
            <a:r>
              <a:rPr lang="it-IT" sz="2400" b="1"/>
              <a:t>Mtons </a:t>
            </a:r>
          </a:p>
        </p:txBody>
      </p:sp>
      <p:sp>
        <p:nvSpPr>
          <p:cNvPr id="934920" name="Text Box 9"/>
          <p:cNvSpPr txBox="1">
            <a:spLocks noChangeArrowheads="1"/>
          </p:cNvSpPr>
          <p:nvPr/>
        </p:nvSpPr>
        <p:spPr bwMode="auto">
          <a:xfrm>
            <a:off x="1279525" y="6208713"/>
            <a:ext cx="1352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/>
              <a:t>R&amp;D !!!!!!!!</a:t>
            </a:r>
          </a:p>
        </p:txBody>
      </p:sp>
      <p:sp>
        <p:nvSpPr>
          <p:cNvPr id="934921" name="Rectangle 10"/>
          <p:cNvSpPr>
            <a:spLocks noChangeArrowheads="1"/>
          </p:cNvSpPr>
          <p:nvPr/>
        </p:nvSpPr>
        <p:spPr bwMode="auto">
          <a:xfrm>
            <a:off x="1219200" y="6172200"/>
            <a:ext cx="1371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5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2156548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8839200" cy="6815138"/>
          </a:xfr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70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sp>
        <p:nvSpPr>
          <p:cNvPr id="21770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2177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441346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34188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26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2162692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34188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47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2164740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34188"/>
          </a:xfr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67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2166788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34188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8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2168836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8991600" cy="6719888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2170884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32600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49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2174979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65938"/>
          </a:xfrm>
        </p:spPr>
      </p:pic>
      <p:sp>
        <p:nvSpPr>
          <p:cNvPr id="2174980" name="Text Box 4"/>
          <p:cNvSpPr txBox="1">
            <a:spLocks noChangeArrowheads="1"/>
          </p:cNvSpPr>
          <p:nvPr/>
        </p:nvSpPr>
        <p:spPr bwMode="auto">
          <a:xfrm>
            <a:off x="0" y="4706938"/>
            <a:ext cx="9144000" cy="173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/>
              <a:t>Decisive  is what rate of progress we manage to implement </a:t>
            </a:r>
          </a:p>
          <a:p>
            <a:r>
              <a:rPr lang="it-IT"/>
              <a:t>     </a:t>
            </a:r>
          </a:p>
          <a:p>
            <a:r>
              <a:rPr lang="it-IT"/>
              <a:t>                                                                                  in the halls of </a:t>
            </a:r>
          </a:p>
          <a:p>
            <a:r>
              <a:rPr lang="it-IT"/>
              <a:t>  </a:t>
            </a:r>
          </a:p>
          <a:p>
            <a:r>
              <a:rPr lang="it-IT"/>
              <a:t>  </a:t>
            </a:r>
          </a:p>
          <a:p>
            <a:r>
              <a:rPr lang="it-IT"/>
              <a:t>                                                                                          MICE and other R&amp;D 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61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Thank you</a:t>
            </a:r>
          </a:p>
        </p:txBody>
      </p:sp>
      <p:sp>
        <p:nvSpPr>
          <p:cNvPr id="2140162" name="Date Placeholder 3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fld id="{F6B4D700-ACE7-4192-BBCB-98A8B4482612}" type="datetime1">
              <a:rPr lang="en-US" sz="1200">
                <a:solidFill>
                  <a:srgbClr val="898989"/>
                </a:solidFill>
                <a:latin typeface="Calibri" pitchFamily="34" charset="0"/>
              </a:rPr>
              <a:pPr/>
              <a:t>7/7/2010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2140163" name="Picture 4" descr="https://espace.cern.ch/EuCARD/General%20information/Picture%20Library/logoEuCARD_Workspa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0"/>
            <a:ext cx="1071562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40164" name="Picture 5" descr="https://espace.cern.ch/EuCARD/General%20information/Picture%20Library/logoEuCARD_Workspa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71563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244" name="Rectang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graphicFrame>
        <p:nvGraphicFramePr>
          <p:cNvPr id="906243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-914400" y="0"/>
          <a:ext cx="10591800" cy="7486650"/>
        </p:xfrm>
        <a:graphic>
          <a:graphicData uri="http://schemas.openxmlformats.org/presentationml/2006/ole">
            <p:oleObj spid="_x0000_s906243" name="Acrobat Document" r:id="rId4" imgW="8019048" imgH="5668166" progId="AcroExch.Document.7">
              <p:embed/>
            </p:oleObj>
          </a:graphicData>
        </a:graphic>
      </p:graphicFrame>
      <p:sp>
        <p:nvSpPr>
          <p:cNvPr id="906245" name="Text Box 12"/>
          <p:cNvSpPr txBox="1">
            <a:spLocks noChangeArrowheads="1"/>
          </p:cNvSpPr>
          <p:nvPr/>
        </p:nvSpPr>
        <p:spPr bwMode="auto">
          <a:xfrm>
            <a:off x="457200" y="-76200"/>
            <a:ext cx="8915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/>
              <a:t> </a:t>
            </a:r>
            <a:r>
              <a:rPr lang="it-IT"/>
              <a:t> </a:t>
            </a:r>
            <a:r>
              <a:rPr lang="it-IT" b="1"/>
              <a:t>more and more accelerator </a:t>
            </a:r>
            <a:r>
              <a:rPr lang="it-IT" b="1">
                <a:sym typeface="Symbol" pitchFamily="18" charset="2"/>
              </a:rPr>
              <a:t></a:t>
            </a:r>
            <a:r>
              <a:rPr lang="it-IT" b="1"/>
              <a:t> physics at the Neutrino conference</a:t>
            </a:r>
            <a:r>
              <a:rPr lang="it-IT" sz="2400" b="1"/>
              <a:t> </a:t>
            </a:r>
          </a:p>
          <a:p>
            <a:r>
              <a:rPr lang="it-IT" sz="2400" b="1"/>
              <a:t>                            ….. </a:t>
            </a:r>
            <a:r>
              <a:rPr lang="it-IT" b="1"/>
              <a:t>dominated</a:t>
            </a:r>
            <a:r>
              <a:rPr lang="it-IT"/>
              <a:t>  by </a:t>
            </a:r>
            <a:r>
              <a:rPr lang="it-IT" sz="2400" b="1">
                <a:sym typeface="Symbol" pitchFamily="18" charset="2"/>
              </a:rPr>
              <a:t> </a:t>
            </a:r>
            <a:r>
              <a:rPr lang="it-IT" sz="2400" b="1"/>
              <a:t>transitions</a:t>
            </a:r>
          </a:p>
        </p:txBody>
      </p:sp>
      <p:sp>
        <p:nvSpPr>
          <p:cNvPr id="906246" name="Rectangle 9"/>
          <p:cNvSpPr>
            <a:spLocks noChangeArrowheads="1"/>
          </p:cNvSpPr>
          <p:nvPr/>
        </p:nvSpPr>
        <p:spPr bwMode="auto">
          <a:xfrm>
            <a:off x="2667000" y="2057400"/>
            <a:ext cx="1295400" cy="152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06247" name="Rectangle 10"/>
          <p:cNvSpPr>
            <a:spLocks noChangeArrowheads="1"/>
          </p:cNvSpPr>
          <p:nvPr/>
        </p:nvSpPr>
        <p:spPr bwMode="auto">
          <a:xfrm>
            <a:off x="2743200" y="2819400"/>
            <a:ext cx="1295400" cy="152400"/>
          </a:xfrm>
          <a:prstGeom prst="rect">
            <a:avLst/>
          </a:prstGeom>
          <a:noFill/>
          <a:ln w="28575">
            <a:solidFill>
              <a:srgbClr val="FF66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06248" name="Text Box 11"/>
          <p:cNvSpPr txBox="1">
            <a:spLocks noChangeArrowheads="1"/>
          </p:cNvSpPr>
          <p:nvPr/>
        </p:nvSpPr>
        <p:spPr bwMode="auto">
          <a:xfrm>
            <a:off x="8001000" y="5867400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/>
              <a:t>    ancillary</a:t>
            </a:r>
          </a:p>
          <a:p>
            <a:r>
              <a:rPr lang="it-IT" sz="1200"/>
              <a:t>     studies</a:t>
            </a:r>
          </a:p>
        </p:txBody>
      </p:sp>
      <p:sp>
        <p:nvSpPr>
          <p:cNvPr id="906249" name="Line 12"/>
          <p:cNvSpPr>
            <a:spLocks noChangeShapeType="1"/>
          </p:cNvSpPr>
          <p:nvPr/>
        </p:nvSpPr>
        <p:spPr bwMode="auto">
          <a:xfrm flipH="1" flipV="1">
            <a:off x="7391400" y="1981200"/>
            <a:ext cx="121920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906250" name="Line 13"/>
          <p:cNvSpPr>
            <a:spLocks noChangeShapeType="1"/>
          </p:cNvSpPr>
          <p:nvPr/>
        </p:nvSpPr>
        <p:spPr bwMode="auto">
          <a:xfrm flipH="1" flipV="1">
            <a:off x="4191000" y="5029200"/>
            <a:ext cx="403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906251" name="Line 14"/>
          <p:cNvSpPr>
            <a:spLocks noChangeShapeType="1"/>
          </p:cNvSpPr>
          <p:nvPr/>
        </p:nvSpPr>
        <p:spPr bwMode="auto">
          <a:xfrm flipH="1" flipV="1">
            <a:off x="1981200" y="5334000"/>
            <a:ext cx="6248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28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sp>
        <p:nvSpPr>
          <p:cNvPr id="90829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90829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33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910338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65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42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2438400"/>
            <a:ext cx="8229600" cy="1143000"/>
          </a:xfrm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Confirmations, too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t-IT" smtClean="0">
                <a:latin typeface="Calibri" pitchFamily="34" charset="0"/>
              </a:rPr>
              <a:t>MICE at Neutrino 2010</a:t>
            </a:r>
          </a:p>
        </p:txBody>
      </p:sp>
      <p:sp>
        <p:nvSpPr>
          <p:cNvPr id="91238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it-IT" sz="4000" smtClean="0">
                <a:latin typeface="Calibri" pitchFamily="34" charset="0"/>
              </a:rPr>
              <a:t>Poster Bross “Status”</a:t>
            </a:r>
          </a:p>
          <a:p>
            <a:r>
              <a:rPr lang="it-IT" sz="4000" smtClean="0">
                <a:latin typeface="Calibri" pitchFamily="34" charset="0"/>
              </a:rPr>
              <a:t>Poster Coney “Step I”</a:t>
            </a:r>
          </a:p>
          <a:p>
            <a:r>
              <a:rPr lang="it-IT" sz="4000" smtClean="0">
                <a:latin typeface="Calibri" pitchFamily="34" charset="0"/>
              </a:rPr>
              <a:t>Poster Snopok “Beyond Step I”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it-IT" smtClean="0">
              <a:latin typeface="Calibri" pitchFamily="34" charset="0"/>
            </a:endParaRPr>
          </a:p>
        </p:txBody>
      </p:sp>
      <p:pic>
        <p:nvPicPr>
          <p:cNvPr id="914436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789738"/>
          </a:xfrm>
          <a:noFill/>
        </p:spPr>
      </p:pic>
      <p:sp>
        <p:nvSpPr>
          <p:cNvPr id="914437" name="Text Box 5"/>
          <p:cNvSpPr txBox="1">
            <a:spLocks noChangeArrowheads="1"/>
          </p:cNvSpPr>
          <p:nvPr/>
        </p:nvSpPr>
        <p:spPr bwMode="auto">
          <a:xfrm>
            <a:off x="1965325" y="261938"/>
            <a:ext cx="1795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MINOS  </a:t>
            </a:r>
            <a:r>
              <a:rPr lang="it-IT">
                <a:solidFill>
                  <a:schemeClr val="bg1"/>
                </a:solidFill>
                <a:sym typeface="Symbol" pitchFamily="18" charset="2"/>
              </a:rPr>
              <a:t></a:t>
            </a:r>
            <a:r>
              <a:rPr lang="it-IT">
                <a:solidFill>
                  <a:schemeClr val="bg1"/>
                </a:solidFill>
                <a:cs typeface="Arial" charset="0"/>
                <a:sym typeface="Symbol" pitchFamily="18" charset="2"/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8596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6988"/>
            <a:ext cx="9144000" cy="6754812"/>
          </a:xfrm>
          <a:noFill/>
        </p:spPr>
      </p:pic>
      <p:sp>
        <p:nvSpPr>
          <p:cNvPr id="2158597" name="Text Box 5"/>
          <p:cNvSpPr txBox="1">
            <a:spLocks noChangeArrowheads="1"/>
          </p:cNvSpPr>
          <p:nvPr/>
        </p:nvSpPr>
        <p:spPr bwMode="auto">
          <a:xfrm>
            <a:off x="4343400" y="0"/>
            <a:ext cx="179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MINOS  </a:t>
            </a:r>
            <a:r>
              <a:rPr lang="it-IT">
                <a:solidFill>
                  <a:schemeClr val="bg1"/>
                </a:solidFill>
                <a:sym typeface="Symbol" pitchFamily="18" charset="2"/>
              </a:rPr>
              <a:t></a:t>
            </a:r>
            <a:r>
              <a:rPr lang="it-IT">
                <a:solidFill>
                  <a:schemeClr val="bg1"/>
                </a:solidFill>
                <a:cs typeface="Arial" charset="0"/>
                <a:sym typeface="Symbol" pitchFamily="18" charset="2"/>
              </a:rPr>
              <a:t>x</a:t>
            </a:r>
          </a:p>
        </p:txBody>
      </p:sp>
      <p:sp>
        <p:nvSpPr>
          <p:cNvPr id="2158598" name="Text Box 6"/>
          <p:cNvSpPr txBox="1">
            <a:spLocks noChangeArrowheads="1"/>
          </p:cNvSpPr>
          <p:nvPr/>
        </p:nvSpPr>
        <p:spPr bwMode="auto">
          <a:xfrm>
            <a:off x="6705600" y="381000"/>
            <a:ext cx="1808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MINOS  </a:t>
            </a:r>
            <a:r>
              <a:rPr lang="it-IT">
                <a:sym typeface="Symbol" pitchFamily="18" charset="2"/>
              </a:rPr>
              <a:t></a:t>
            </a:r>
            <a:r>
              <a:rPr lang="it-IT">
                <a:cs typeface="Arial" charset="0"/>
                <a:sym typeface="Symbol" pitchFamily="18" charset="2"/>
              </a:rPr>
              <a:t>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22114</TotalTime>
  <Words>313</Words>
  <Application>Microsoft Office PowerPoint</Application>
  <PresentationFormat>On-screen Show (4:3)</PresentationFormat>
  <Paragraphs>79</Paragraphs>
  <Slides>26</Slides>
  <Notes>26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Modello struttura</vt:lpstr>
      </vt:variant>
      <vt:variant>
        <vt:i4>6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6" baseType="lpstr">
      <vt:lpstr>Arial</vt:lpstr>
      <vt:lpstr>Calibri</vt:lpstr>
      <vt:lpstr>Symbol</vt:lpstr>
      <vt:lpstr>4_Custom Design</vt:lpstr>
      <vt:lpstr>3_Custom Design</vt:lpstr>
      <vt:lpstr>Custom Design</vt:lpstr>
      <vt:lpstr>1_Custom Design</vt:lpstr>
      <vt:lpstr>2_Custom Design</vt:lpstr>
      <vt:lpstr>Office Theme</vt:lpstr>
      <vt:lpstr>Acrobat Document</vt:lpstr>
      <vt:lpstr>    Vittorio  Palladino,  Univ &amp; INFN Napoli,  MICE CM27, 7 July  2010 </vt:lpstr>
      <vt:lpstr>Diapositiva 2</vt:lpstr>
      <vt:lpstr>Diapositiva 3</vt:lpstr>
      <vt:lpstr>Diapositiva 4</vt:lpstr>
      <vt:lpstr>Diapositiva 5</vt:lpstr>
      <vt:lpstr>Confirmations, too</vt:lpstr>
      <vt:lpstr>MICE at Neutrino 2010</vt:lpstr>
      <vt:lpstr>Diapositiva 8</vt:lpstr>
      <vt:lpstr>Diapositiva 9</vt:lpstr>
      <vt:lpstr>Diapositiva 10</vt:lpstr>
      <vt:lpstr>OPERA  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Thank you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BENE08 5th &amp;  last BENE workshop  Tuesday Dec 2                                                                                    CERN 60-6-002 </dc:title>
  <dc:creator>NICE</dc:creator>
  <cp:lastModifiedBy>vittorio palladino</cp:lastModifiedBy>
  <cp:revision>198</cp:revision>
  <dcterms:created xsi:type="dcterms:W3CDTF">2008-12-01T11:44:24Z</dcterms:created>
  <dcterms:modified xsi:type="dcterms:W3CDTF">2010-07-07T08:11:34Z</dcterms:modified>
</cp:coreProperties>
</file>