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6" r:id="rId3"/>
    <p:sldId id="323" r:id="rId4"/>
    <p:sldId id="311" r:id="rId5"/>
    <p:sldId id="325" r:id="rId6"/>
    <p:sldId id="333" r:id="rId7"/>
    <p:sldId id="334" r:id="rId8"/>
    <p:sldId id="336" r:id="rId9"/>
    <p:sldId id="328" r:id="rId10"/>
    <p:sldId id="329" r:id="rId11"/>
    <p:sldId id="330" r:id="rId12"/>
    <p:sldId id="331" r:id="rId13"/>
    <p:sldId id="332" r:id="rId14"/>
    <p:sldId id="318" r:id="rId15"/>
    <p:sldId id="309" r:id="rId16"/>
    <p:sldId id="337" r:id="rId17"/>
    <p:sldId id="338" r:id="rId18"/>
    <p:sldId id="335" r:id="rId19"/>
    <p:sldId id="340" r:id="rId20"/>
    <p:sldId id="33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67" autoAdjust="0"/>
  </p:normalViewPr>
  <p:slideViewPr>
    <p:cSldViewPr snapToGrid="0" snapToObjects="1">
      <p:cViewPr varScale="1">
        <p:scale>
          <a:sx n="105" d="100"/>
          <a:sy n="105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48561-45AA-5B4A-B541-8AD8C977450F}" type="datetimeFigureOut">
              <a:rPr lang="en-US" smtClean="0"/>
              <a:t>17/09/20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D3E73-A02C-EE43-8C7A-FCF819AE2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581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EB431-CC63-7745-8A42-D43641D8BCA8}" type="datetimeFigureOut">
              <a:rPr lang="en-US" smtClean="0"/>
              <a:t>17/09/20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0433B-0DD7-794D-9C01-AC570FCA3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4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5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7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6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5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56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0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7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1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94A3-939C-D549-9A05-42EE648C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Accelerator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3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1016680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804085" y="108537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Cooling: The </a:t>
            </a:r>
            <a:r>
              <a:rPr lang="en-US" dirty="0" err="1"/>
              <a:t>Emittance</a:t>
            </a:r>
            <a:r>
              <a:rPr lang="en-US" dirty="0"/>
              <a:t>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6" y="6547902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pPr/>
              <a:t>10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3985259" y="4854620"/>
            <a:ext cx="727922" cy="293210"/>
            <a:chOff x="3985259" y="4854620"/>
            <a:chExt cx="727922" cy="293210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3005"/>
            <a:ext cx="1804085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6493161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grpSp>
        <p:nvGrpSpPr>
          <p:cNvPr id="32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</a:t>
            </a:r>
            <a:endParaRPr lang="en-GB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3732830" y="1839311"/>
            <a:ext cx="3503999" cy="1437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459241" y="2717569"/>
            <a:ext cx="1347443" cy="3492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853528" y="3066809"/>
            <a:ext cx="1105617" cy="637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023733" y="2675873"/>
            <a:ext cx="957967" cy="1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 descr="p4.tiff"/>
          <p:cNvPicPr>
            <a:picLocks noChangeAspect="1"/>
          </p:cNvPicPr>
          <p:nvPr/>
        </p:nvPicPr>
        <p:blipFill rotWithShape="1">
          <a:blip r:embed="rId3"/>
          <a:srcRect l="36062" r="39217" b="50107"/>
          <a:stretch/>
        </p:blipFill>
        <p:spPr>
          <a:xfrm rot="10800000">
            <a:off x="4414137" y="983631"/>
            <a:ext cx="2260511" cy="2259717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748286" y="2365129"/>
            <a:ext cx="1233414" cy="592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163971" y="2494325"/>
            <a:ext cx="1161239" cy="11096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62930" y="2854405"/>
            <a:ext cx="796311" cy="12554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240837" y="2515078"/>
            <a:ext cx="422093" cy="210564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507288" y="2540097"/>
            <a:ext cx="1205893" cy="123340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296734" y="4760532"/>
            <a:ext cx="1860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For acceleration</a:t>
            </a:r>
          </a:p>
          <a:p>
            <a:r>
              <a:rPr lang="en-US" dirty="0">
                <a:solidFill>
                  <a:srgbClr val="FF00FF"/>
                </a:solidFill>
              </a:rPr>
              <a:t>to Higgs Factory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176884" y="6216623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05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1016680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75959" y="110210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Cooling: The </a:t>
            </a:r>
            <a:r>
              <a:rPr lang="en-US" dirty="0" err="1"/>
              <a:t>Emittance</a:t>
            </a:r>
            <a:r>
              <a:rPr lang="en-US" dirty="0"/>
              <a:t>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6" y="6547902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pPr/>
              <a:t>11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2296734" y="4760532"/>
            <a:ext cx="2416447" cy="646331"/>
            <a:chOff x="2296734" y="4760532"/>
            <a:chExt cx="2416447" cy="646331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96734" y="4760532"/>
              <a:ext cx="186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</a:t>
              </a:r>
            </a:p>
            <a:p>
              <a:r>
                <a:rPr lang="en-US" dirty="0">
                  <a:solidFill>
                    <a:srgbClr val="FF00FF"/>
                  </a:solidFill>
                </a:rPr>
                <a:t>to Higgs Factory</a:t>
              </a:r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3005"/>
            <a:ext cx="1804085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6493161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grpSp>
        <p:nvGrpSpPr>
          <p:cNvPr id="32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6069723" y="37884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5-Point Star 67"/>
          <p:cNvSpPr/>
          <p:nvPr/>
        </p:nvSpPr>
        <p:spPr>
          <a:xfrm>
            <a:off x="6865773" y="377083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903667" y="3243348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34100" y="325308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8" name="5-Point Star 77"/>
          <p:cNvSpPr/>
          <p:nvPr/>
        </p:nvSpPr>
        <p:spPr>
          <a:xfrm>
            <a:off x="4113750" y="477558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3850165" y="5058803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5066739" y="514783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4942635" y="48927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2" name="5-Point Star 81"/>
          <p:cNvSpPr/>
          <p:nvPr/>
        </p:nvSpPr>
        <p:spPr>
          <a:xfrm>
            <a:off x="2865053" y="234095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697648" y="26293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</a:t>
            </a:r>
            <a:endParaRPr lang="en-GB" sz="2000" b="1" dirty="0"/>
          </a:p>
        </p:txBody>
      </p:sp>
      <p:sp>
        <p:nvSpPr>
          <p:cNvPr id="84" name="5-Point Star 83"/>
          <p:cNvSpPr/>
          <p:nvPr/>
        </p:nvSpPr>
        <p:spPr>
          <a:xfrm>
            <a:off x="3962400" y="117862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4481719" y="1148556"/>
            <a:ext cx="2772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Achieved </a:t>
            </a:r>
            <a:r>
              <a:rPr lang="en-US" sz="2000" b="1" dirty="0">
                <a:solidFill>
                  <a:srgbClr val="008000"/>
                </a:solidFill>
              </a:rPr>
              <a:t>(simulations)</a:t>
            </a:r>
            <a:r>
              <a:rPr lang="en-US" sz="2000" b="1" dirty="0"/>
              <a:t>                                                                        </a:t>
            </a:r>
            <a:endParaRPr lang="en-GB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3732830" y="1839311"/>
            <a:ext cx="3503999" cy="1437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6459241" y="2717569"/>
            <a:ext cx="1347443" cy="3492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853528" y="3066809"/>
            <a:ext cx="1105617" cy="637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023733" y="2675873"/>
            <a:ext cx="957967" cy="1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7176884" y="6216623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03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8" grpId="0" animBg="1"/>
      <p:bldP spid="14" grpId="0"/>
      <p:bldP spid="76" grpId="0"/>
      <p:bldP spid="78" grpId="0" animBg="1"/>
      <p:bldP spid="79" grpId="0"/>
      <p:bldP spid="80" grpId="0" animBg="1"/>
      <p:bldP spid="81" grpId="0"/>
      <p:bldP spid="82" grpId="0" animBg="1"/>
      <p:bldP spid="83" grpId="0"/>
      <p:bldP spid="84" grpId="0" animBg="1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1016680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75959" y="110210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Cooling: The </a:t>
            </a:r>
            <a:r>
              <a:rPr lang="en-US" dirty="0" err="1"/>
              <a:t>Emittance</a:t>
            </a:r>
            <a:r>
              <a:rPr lang="en-US" dirty="0"/>
              <a:t>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6" y="6547902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pPr/>
              <a:t>12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2296734" y="4760532"/>
            <a:ext cx="2416447" cy="646331"/>
            <a:chOff x="2296734" y="4760532"/>
            <a:chExt cx="2416447" cy="646331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96734" y="4760532"/>
              <a:ext cx="186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</a:t>
              </a:r>
            </a:p>
            <a:p>
              <a:r>
                <a:rPr lang="en-US" dirty="0">
                  <a:solidFill>
                    <a:srgbClr val="FF00FF"/>
                  </a:solidFill>
                </a:rPr>
                <a:t>to Higgs Factory</a:t>
              </a:r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3005"/>
            <a:ext cx="1804085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6493161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grpSp>
        <p:nvGrpSpPr>
          <p:cNvPr id="32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6069723" y="37884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5-Point Star 67"/>
          <p:cNvSpPr/>
          <p:nvPr/>
        </p:nvSpPr>
        <p:spPr>
          <a:xfrm>
            <a:off x="6865773" y="377083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903667" y="3243348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34100" y="325308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8" name="5-Point Star 77"/>
          <p:cNvSpPr/>
          <p:nvPr/>
        </p:nvSpPr>
        <p:spPr>
          <a:xfrm>
            <a:off x="4113750" y="477558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3850165" y="5058803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5066739" y="514783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4942635" y="48927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2" name="5-Point Star 81"/>
          <p:cNvSpPr/>
          <p:nvPr/>
        </p:nvSpPr>
        <p:spPr>
          <a:xfrm>
            <a:off x="2865053" y="234095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697648" y="26293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</a:t>
            </a:r>
            <a:endParaRPr lang="en-GB" sz="2000" b="1" dirty="0"/>
          </a:p>
        </p:txBody>
      </p:sp>
      <p:sp>
        <p:nvSpPr>
          <p:cNvPr id="84" name="5-Point Star 83"/>
          <p:cNvSpPr/>
          <p:nvPr/>
        </p:nvSpPr>
        <p:spPr>
          <a:xfrm>
            <a:off x="3962400" y="117862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4481719" y="1148556"/>
            <a:ext cx="2772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Achieved </a:t>
            </a:r>
            <a:r>
              <a:rPr lang="en-US" sz="2000" b="1" dirty="0">
                <a:solidFill>
                  <a:srgbClr val="008000"/>
                </a:solidFill>
              </a:rPr>
              <a:t>(simulations)</a:t>
            </a:r>
            <a:r>
              <a:rPr lang="en-US" sz="2000" b="1" dirty="0"/>
              <a:t>                                                                        </a:t>
            </a:r>
            <a:endParaRPr lang="en-GB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3732830" y="1839311"/>
            <a:ext cx="3503999" cy="1437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6459241" y="2717569"/>
            <a:ext cx="1347443" cy="3492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853528" y="3066809"/>
            <a:ext cx="1105617" cy="637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023733" y="2675873"/>
            <a:ext cx="957967" cy="1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779472" y="1976469"/>
            <a:ext cx="3454792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Several ideas to improve final cooling</a:t>
            </a:r>
          </a:p>
          <a:p>
            <a:r>
              <a:rPr lang="en-US" sz="1600" dirty="0" smtClean="0"/>
              <a:t>Need to work out the solution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00"/>
                </a:solidFill>
              </a:rPr>
              <a:t>Highest field HTS</a:t>
            </a:r>
            <a:r>
              <a:rPr lang="en-US" sz="1600" dirty="0" smtClean="0"/>
              <a:t> helps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P</a:t>
            </a:r>
            <a:r>
              <a:rPr lang="en-US" sz="1600" b="1" dirty="0" smtClean="0"/>
              <a:t>hase space </a:t>
            </a:r>
            <a:r>
              <a:rPr lang="en-US" sz="1600" dirty="0" smtClean="0"/>
              <a:t>manipulations of </a:t>
            </a:r>
            <a:r>
              <a:rPr lang="en-US" sz="1600" dirty="0" smtClean="0"/>
              <a:t>beam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</a:t>
            </a:r>
            <a:r>
              <a:rPr lang="en-US" sz="1600" dirty="0" smtClean="0"/>
              <a:t>igher gradient helps</a:t>
            </a:r>
            <a:endParaRPr lang="en-US" sz="1600" dirty="0" smtClean="0"/>
          </a:p>
        </p:txBody>
      </p:sp>
      <p:cxnSp>
        <p:nvCxnSpPr>
          <p:cNvPr id="37" name="Straight Arrow Connector 36"/>
          <p:cNvCxnSpPr>
            <a:stCxn id="35" idx="1"/>
          </p:cNvCxnSpPr>
          <p:nvPr/>
        </p:nvCxnSpPr>
        <p:spPr>
          <a:xfrm flipH="1" flipV="1">
            <a:off x="3311908" y="2538971"/>
            <a:ext cx="467564" cy="9921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757388" y="5271454"/>
            <a:ext cx="226703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Maybe can improve this</a:t>
            </a:r>
            <a:endParaRPr lang="en-US" sz="1600" dirty="0"/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3024425" y="5077418"/>
            <a:ext cx="1457294" cy="51709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76884" y="6216623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97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8" grpId="0" animBg="1"/>
      <p:bldP spid="14" grpId="0"/>
      <p:bldP spid="76" grpId="0"/>
      <p:bldP spid="78" grpId="0" animBg="1"/>
      <p:bldP spid="79" grpId="0"/>
      <p:bldP spid="80" grpId="0" animBg="1"/>
      <p:bldP spid="81" grpId="0"/>
      <p:bldP spid="82" grpId="0" animBg="1"/>
      <p:bldP spid="83" grpId="0"/>
      <p:bldP spid="84" grpId="0" animBg="1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600" dirty="0" smtClean="0"/>
              <a:t>Design </a:t>
            </a:r>
            <a:r>
              <a:rPr lang="en-US" sz="3600" dirty="0" smtClean="0"/>
              <a:t>Challenges and Status</a:t>
            </a:r>
            <a:endParaRPr lang="en-US" sz="3600" dirty="0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286" y="703271"/>
            <a:ext cx="3283537" cy="248152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5624286" y="3278988"/>
            <a:ext cx="328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MuCool</a:t>
            </a:r>
            <a:r>
              <a:rPr lang="en-US" sz="1400" dirty="0" smtClean="0"/>
              <a:t>: &gt;50 MV/m in 5 T field</a:t>
            </a:r>
            <a:endParaRPr lang="en-US" sz="1400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>
          <a:xfrm>
            <a:off x="457200" y="6531534"/>
            <a:ext cx="2133600" cy="365125"/>
          </a:xfr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6553200" y="6531534"/>
            <a:ext cx="2133600" cy="36512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>
          <a:xfrm>
            <a:off x="3124200" y="6531534"/>
            <a:ext cx="2895600" cy="365125"/>
          </a:xfr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5179" y="644481"/>
            <a:ext cx="566778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high gradients because </a:t>
            </a:r>
            <a:r>
              <a:rPr lang="en-US" dirty="0" err="1" smtClean="0"/>
              <a:t>muon</a:t>
            </a:r>
            <a:r>
              <a:rPr lang="en-US" dirty="0" smtClean="0"/>
              <a:t> lifetime is limited</a:t>
            </a:r>
          </a:p>
          <a:p>
            <a:r>
              <a:rPr lang="en-US" dirty="0" smtClean="0"/>
              <a:t>Operation in a magnetic field (several T)</a:t>
            </a:r>
          </a:p>
          <a:p>
            <a:r>
              <a:rPr lang="en-US" dirty="0" smtClean="0"/>
              <a:t>Strong </a:t>
            </a:r>
            <a:r>
              <a:rPr lang="en-US" dirty="0" err="1" smtClean="0"/>
              <a:t>beamloading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Different frequencies, from 200 MHz to 650 MHz</a:t>
            </a:r>
          </a:p>
          <a:p>
            <a:r>
              <a:rPr lang="en-US" dirty="0" smtClean="0"/>
              <a:t>Final cooling reduces frequencies down to 20 </a:t>
            </a:r>
            <a:r>
              <a:rPr lang="en-US" dirty="0" err="1" smtClean="0"/>
              <a:t>Mhz</a:t>
            </a:r>
            <a:r>
              <a:rPr lang="en-US" dirty="0" smtClean="0"/>
              <a:t> or less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Induction </a:t>
            </a:r>
            <a:r>
              <a:rPr lang="en-US" dirty="0" err="1" smtClean="0"/>
              <a:t>linacs</a:t>
            </a:r>
            <a:r>
              <a:rPr lang="en-US" dirty="0" smtClean="0"/>
              <a:t> for lower frequencies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Solutions:</a:t>
            </a:r>
          </a:p>
          <a:p>
            <a:r>
              <a:rPr lang="en-US" dirty="0" smtClean="0"/>
              <a:t>High pressure gas (H</a:t>
            </a:r>
            <a:r>
              <a:rPr lang="en-US" baseline="-25000" dirty="0" smtClean="0"/>
              <a:t>2</a:t>
            </a:r>
            <a:r>
              <a:rPr lang="en-US" dirty="0" smtClean="0"/>
              <a:t>) to suppress breakdowns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Allows 50 MV/m in 3 T</a:t>
            </a:r>
          </a:p>
          <a:p>
            <a:endParaRPr lang="en-US" dirty="0" smtClean="0"/>
          </a:p>
          <a:p>
            <a:r>
              <a:rPr lang="en-US" dirty="0" smtClean="0"/>
              <a:t>Design to </a:t>
            </a:r>
            <a:r>
              <a:rPr lang="en-US" dirty="0" err="1" smtClean="0"/>
              <a:t>minimise</a:t>
            </a:r>
            <a:r>
              <a:rPr lang="en-US" dirty="0" smtClean="0"/>
              <a:t> breakdown by </a:t>
            </a:r>
            <a:r>
              <a:rPr lang="en-US" dirty="0" err="1" smtClean="0"/>
              <a:t>minimising</a:t>
            </a:r>
            <a:r>
              <a:rPr lang="en-US" dirty="0" smtClean="0"/>
              <a:t> pulsed heating</a:t>
            </a:r>
          </a:p>
          <a:p>
            <a:endParaRPr lang="en-US" dirty="0"/>
          </a:p>
          <a:p>
            <a:r>
              <a:rPr lang="en-US" dirty="0" smtClean="0"/>
              <a:t>Use of different materials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 walls allow 50 MV/m in 3 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 might be good and is much safer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02959" y="3948335"/>
            <a:ext cx="2726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Goal: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-5</a:t>
            </a:r>
            <a:r>
              <a:rPr lang="en-US" dirty="0" smtClean="0"/>
              <a:t> breakdown probability</a:t>
            </a:r>
          </a:p>
          <a:p>
            <a:r>
              <a:rPr lang="en-US" dirty="0" smtClean="0"/>
              <a:t>Highest possible gradient</a:t>
            </a:r>
          </a:p>
        </p:txBody>
      </p:sp>
    </p:spTree>
    <p:extLst>
      <p:ext uri="{BB962C8B-B14F-4D97-AF65-F5344CB8AC3E}">
        <p14:creationId xmlns:p14="http://schemas.microsoft.com/office/powerpoint/2010/main" val="270586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8"/>
            <a:ext cx="9144000" cy="376108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Proton </a:t>
            </a:r>
            <a:r>
              <a:rPr lang="en-US" sz="3200" dirty="0" smtClean="0"/>
              <a:t>Source and Front-end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1496" y="745095"/>
            <a:ext cx="1800192" cy="1455268"/>
          </a:xfrm>
          <a:solidFill>
            <a:srgbClr val="FDEADA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Proton complex</a:t>
            </a:r>
          </a:p>
          <a:p>
            <a:r>
              <a:rPr lang="en-US" sz="1800" dirty="0"/>
              <a:t>O</a:t>
            </a:r>
            <a:r>
              <a:rPr lang="en-US" sz="1800" dirty="0" smtClean="0"/>
              <a:t>ptics</a:t>
            </a:r>
          </a:p>
          <a:p>
            <a:r>
              <a:rPr lang="en-US" sz="1800" b="1" dirty="0"/>
              <a:t>E</a:t>
            </a:r>
            <a:r>
              <a:rPr lang="en-US" sz="1800" b="1" dirty="0" smtClean="0"/>
              <a:t>fficient RF</a:t>
            </a:r>
          </a:p>
          <a:p>
            <a:r>
              <a:rPr lang="en-US" sz="1800" dirty="0"/>
              <a:t>M</a:t>
            </a:r>
            <a:r>
              <a:rPr lang="en-US" sz="1800" dirty="0" smtClean="0"/>
              <a:t>agnets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304434"/>
            <a:ext cx="6314549" cy="17543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Based on MAP design, </a:t>
            </a:r>
            <a:r>
              <a:rPr lang="en-US" dirty="0" err="1" smtClean="0"/>
              <a:t>optimise</a:t>
            </a:r>
            <a:r>
              <a:rPr lang="en-US" dirty="0" smtClean="0"/>
              <a:t> complex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Choice of target (solid/liquid, …)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dentify suitable existing proton installations for demonstrator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Design required modifications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Design front end for </a:t>
            </a:r>
            <a:r>
              <a:rPr lang="en-US" dirty="0" smtClean="0"/>
              <a:t>demonstrator</a:t>
            </a: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73" b="50107"/>
          <a:stretch/>
        </p:blipFill>
        <p:spPr>
          <a:xfrm>
            <a:off x="82313" y="607193"/>
            <a:ext cx="3349195" cy="2259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34428" y="711965"/>
            <a:ext cx="3499133" cy="2308324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Front-end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power target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apture solenoid (20 T, 1.2 m aperture)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Radiation from </a:t>
            </a:r>
            <a:r>
              <a:rPr lang="en-US" dirty="0" smtClean="0"/>
              <a:t>target</a:t>
            </a:r>
          </a:p>
          <a:p>
            <a:pPr marL="285750" indent="-285750">
              <a:buFont typeface="Arial"/>
              <a:buChar char="•"/>
            </a:pPr>
            <a:r>
              <a:rPr lang="en-US" b="1" dirty="0" err="1"/>
              <a:t>B</a:t>
            </a:r>
            <a:r>
              <a:rPr lang="en-US" b="1" dirty="0" err="1" smtClean="0"/>
              <a:t>uncher</a:t>
            </a:r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b="1" dirty="0"/>
              <a:t>P</a:t>
            </a:r>
            <a:r>
              <a:rPr lang="en-US" b="1" dirty="0" smtClean="0"/>
              <a:t>hase rotator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1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88"/>
            <a:ext cx="8229600" cy="376108"/>
          </a:xfrm>
        </p:spPr>
        <p:txBody>
          <a:bodyPr>
            <a:noAutofit/>
          </a:bodyPr>
          <a:lstStyle/>
          <a:p>
            <a:r>
              <a:rPr lang="en-US" sz="3600" dirty="0" smtClean="0"/>
              <a:t>Demonstrator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390" y="708611"/>
            <a:ext cx="3389086" cy="1376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Demonstrator facility to produce useful </a:t>
            </a:r>
            <a:r>
              <a:rPr lang="en-US" sz="1800" dirty="0" err="1" smtClean="0"/>
              <a:t>muon</a:t>
            </a:r>
            <a:r>
              <a:rPr lang="en-US" sz="1800" dirty="0" smtClean="0"/>
              <a:t> beam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50" b="50107"/>
          <a:stretch/>
        </p:blipFill>
        <p:spPr>
          <a:xfrm>
            <a:off x="3616476" y="708610"/>
            <a:ext cx="5527524" cy="225971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27390" y="1431906"/>
            <a:ext cx="3389086" cy="219094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 smtClean="0"/>
              <a:t>Demonstrator needs</a:t>
            </a:r>
          </a:p>
          <a:p>
            <a:r>
              <a:rPr lang="en-US" sz="1900" dirty="0" smtClean="0"/>
              <a:t>to be </a:t>
            </a:r>
            <a:r>
              <a:rPr lang="en-US" sz="1900" b="1" dirty="0" smtClean="0"/>
              <a:t>based on </a:t>
            </a:r>
            <a:r>
              <a:rPr lang="en-US" sz="1900" b="1" dirty="0" err="1" smtClean="0"/>
              <a:t>muon</a:t>
            </a:r>
            <a:r>
              <a:rPr lang="en-US" sz="1900" b="1" dirty="0" smtClean="0"/>
              <a:t> collider source concept</a:t>
            </a:r>
          </a:p>
          <a:p>
            <a:r>
              <a:rPr lang="en-US" sz="1900" dirty="0" smtClean="0"/>
              <a:t>a more detailed design than the collider source</a:t>
            </a:r>
          </a:p>
          <a:p>
            <a:r>
              <a:rPr lang="en-US" sz="1900" dirty="0" smtClean="0"/>
              <a:t>to be based on technologies available in 5 years</a:t>
            </a:r>
          </a:p>
          <a:p>
            <a:r>
              <a:rPr lang="en-US" sz="1900" dirty="0" smtClean="0"/>
              <a:t>to be affordable (0.5 GCHF?)</a:t>
            </a:r>
          </a:p>
          <a:p>
            <a:endParaRPr lang="en-US" sz="1900" dirty="0" smtClean="0"/>
          </a:p>
          <a:p>
            <a:pPr marL="0" indent="0">
              <a:buNone/>
            </a:pPr>
            <a:endParaRPr lang="en-US" sz="1900" dirty="0" smtClean="0"/>
          </a:p>
          <a:p>
            <a:pPr lvl="1"/>
            <a:endParaRPr lang="en-US" sz="1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 descr="p4.tiff"/>
          <p:cNvPicPr>
            <a:picLocks noChangeAspect="1"/>
          </p:cNvPicPr>
          <p:nvPr/>
        </p:nvPicPr>
        <p:blipFill rotWithShape="1">
          <a:blip r:embed="rId2"/>
          <a:srcRect l="34166" t="50107" r="38750"/>
          <a:stretch/>
        </p:blipFill>
        <p:spPr>
          <a:xfrm>
            <a:off x="6360029" y="3097816"/>
            <a:ext cx="2476500" cy="225971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7390" y="3622846"/>
            <a:ext cx="5584460" cy="17682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 smtClean="0"/>
              <a:t>Hence we need to </a:t>
            </a:r>
            <a:endParaRPr lang="en-US" sz="1900" dirty="0"/>
          </a:p>
          <a:p>
            <a:r>
              <a:rPr lang="en-US" sz="1900" dirty="0" smtClean="0"/>
              <a:t>Need to confirm choice of </a:t>
            </a:r>
            <a:r>
              <a:rPr lang="en-US" sz="1900" dirty="0" err="1" smtClean="0"/>
              <a:t>muon</a:t>
            </a:r>
            <a:r>
              <a:rPr lang="en-US" sz="1900" dirty="0" smtClean="0"/>
              <a:t> source concept</a:t>
            </a:r>
          </a:p>
          <a:p>
            <a:r>
              <a:rPr lang="en-US" sz="1900" dirty="0" smtClean="0"/>
              <a:t>Have to have concept of full </a:t>
            </a:r>
            <a:r>
              <a:rPr lang="en-US" sz="1900" dirty="0" err="1" smtClean="0"/>
              <a:t>muon</a:t>
            </a:r>
            <a:r>
              <a:rPr lang="en-US" sz="1900" dirty="0" smtClean="0"/>
              <a:t> source</a:t>
            </a:r>
          </a:p>
          <a:p>
            <a:r>
              <a:rPr lang="en-US" sz="1900" dirty="0" smtClean="0"/>
              <a:t>Identify use exiting infrastructure (e.g. proton beams)</a:t>
            </a:r>
          </a:p>
          <a:p>
            <a:r>
              <a:rPr lang="en-US" sz="1900" dirty="0" smtClean="0"/>
              <a:t>Scale design to funding and available technology</a:t>
            </a:r>
          </a:p>
          <a:p>
            <a:r>
              <a:rPr lang="en-US" sz="1900" dirty="0" smtClean="0"/>
              <a:t>Explore if it serve some physics</a:t>
            </a:r>
          </a:p>
          <a:p>
            <a:pPr marL="0" indent="0">
              <a:buNone/>
            </a:pPr>
            <a:endParaRPr lang="en-US" sz="1900" dirty="0" smtClean="0"/>
          </a:p>
          <a:p>
            <a:pPr lvl="1"/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7390" y="5457957"/>
            <a:ext cx="5584460" cy="646331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Develop source concept over the first two years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Then design demonstrator, preferably the same people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8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88"/>
            <a:ext cx="8229600" cy="376108"/>
          </a:xfrm>
        </p:spPr>
        <p:txBody>
          <a:bodyPr>
            <a:noAutofit/>
          </a:bodyPr>
          <a:lstStyle/>
          <a:p>
            <a:r>
              <a:rPr lang="en-US" sz="3600" dirty="0" smtClean="0"/>
              <a:t>Accelerator </a:t>
            </a:r>
            <a:r>
              <a:rPr lang="en-US" sz="3600" dirty="0" smtClean="0"/>
              <a:t>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08" y="667381"/>
            <a:ext cx="6212191" cy="5513286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800" dirty="0"/>
              <a:t>Two bunches accelerated simultaneously: one </a:t>
            </a:r>
            <a:r>
              <a:rPr lang="en-GB" sz="1800" dirty="0"/>
              <a:t>μ</a:t>
            </a:r>
            <a:r>
              <a:rPr lang="en-GB" sz="1800" baseline="30000" dirty="0"/>
              <a:t>+</a:t>
            </a:r>
            <a:r>
              <a:rPr lang="en-GB" sz="1800" dirty="0"/>
              <a:t> one</a:t>
            </a:r>
            <a:r>
              <a:rPr lang="en-GB" sz="1800" baseline="30000" dirty="0"/>
              <a:t> </a:t>
            </a:r>
            <a:r>
              <a:rPr lang="en-GB" sz="1800" dirty="0"/>
              <a:t>μ</a:t>
            </a:r>
            <a:r>
              <a:rPr lang="en-GB" sz="1800" baseline="30000" dirty="0"/>
              <a:t>-</a:t>
            </a:r>
          </a:p>
          <a:p>
            <a:pPr marL="0" indent="0">
              <a:buNone/>
            </a:pPr>
            <a:r>
              <a:rPr lang="en-US" sz="1800" dirty="0"/>
              <a:t>Charge about 1.5-2 x 2 x 10</a:t>
            </a:r>
            <a:r>
              <a:rPr lang="en-US" sz="1800" baseline="30000" dirty="0"/>
              <a:t>12</a:t>
            </a:r>
            <a:r>
              <a:rPr lang="en-US" sz="1800" dirty="0"/>
              <a:t> </a:t>
            </a:r>
            <a:r>
              <a:rPr lang="en-US" sz="1800" dirty="0" err="1"/>
              <a:t>muons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Five pulses per second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Need to compress m-long initial bunch maintaining it longitudinal </a:t>
            </a:r>
            <a:r>
              <a:rPr lang="en-US" sz="1800" dirty="0" err="1" smtClean="0"/>
              <a:t>emittance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In whole complex require average </a:t>
            </a:r>
            <a:r>
              <a:rPr lang="en-US" sz="1800" dirty="0"/>
              <a:t>gradient &gt; 1 MV/m to limit loss of </a:t>
            </a:r>
            <a:r>
              <a:rPr lang="en-US" sz="1800" dirty="0" err="1" smtClean="0"/>
              <a:t>muons</a:t>
            </a:r>
            <a:endParaRPr lang="en-US" sz="1800" dirty="0" smtClean="0"/>
          </a:p>
          <a:p>
            <a:r>
              <a:rPr lang="en-US" sz="1800" dirty="0" smtClean="0"/>
              <a:t>more at the beginning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Gradient in cavities O(20 MV/m</a:t>
            </a:r>
            <a:r>
              <a:rPr lang="en-US" sz="1800" dirty="0" smtClean="0"/>
              <a:t>), the higher the better</a:t>
            </a: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Initial </a:t>
            </a:r>
            <a:r>
              <a:rPr lang="en-US" sz="1800" dirty="0" err="1" smtClean="0"/>
              <a:t>linacs</a:t>
            </a:r>
            <a:r>
              <a:rPr lang="en-US" sz="1800" dirty="0" smtClean="0"/>
              <a:t> 0.2 to 1 </a:t>
            </a:r>
            <a:r>
              <a:rPr lang="en-US" sz="1800" dirty="0" err="1" smtClean="0"/>
              <a:t>GeV</a:t>
            </a:r>
            <a:r>
              <a:rPr lang="en-US" sz="1800" dirty="0" smtClean="0"/>
              <a:t> with 325 MHz and to 5 </a:t>
            </a:r>
            <a:r>
              <a:rPr lang="en-US" sz="1800" dirty="0" err="1" smtClean="0"/>
              <a:t>GeV</a:t>
            </a:r>
            <a:r>
              <a:rPr lang="en-US" sz="1800" dirty="0" smtClean="0"/>
              <a:t> with 650 MHz</a:t>
            </a:r>
          </a:p>
          <a:p>
            <a:pPr marL="0" indent="0">
              <a:buNone/>
            </a:pPr>
            <a:r>
              <a:rPr lang="en-US" sz="1800" dirty="0" smtClean="0"/>
              <a:t>Then recirculating </a:t>
            </a:r>
            <a:r>
              <a:rPr lang="en-US" sz="1800" dirty="0" err="1" smtClean="0"/>
              <a:t>linac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Finally accelerator ring</a:t>
            </a:r>
            <a:endParaRPr lang="en-US" sz="1800" dirty="0" smtClean="0"/>
          </a:p>
        </p:txBody>
      </p:sp>
      <p:pic>
        <p:nvPicPr>
          <p:cNvPr id="5" name="Picture 4" descr="p4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507" t="50107" r="14312"/>
          <a:stretch/>
        </p:blipFill>
        <p:spPr>
          <a:xfrm>
            <a:off x="6641672" y="601170"/>
            <a:ext cx="2302571" cy="225971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5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88"/>
            <a:ext cx="8229600" cy="376108"/>
          </a:xfrm>
        </p:spPr>
        <p:txBody>
          <a:bodyPr>
            <a:noAutofit/>
          </a:bodyPr>
          <a:lstStyle/>
          <a:p>
            <a:r>
              <a:rPr lang="en-US" sz="3600" dirty="0" smtClean="0"/>
              <a:t>Accelerator Design, cont.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389" y="582713"/>
            <a:ext cx="6417811" cy="55822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Final</a:t>
            </a:r>
            <a:r>
              <a:rPr lang="en-US" sz="1800" dirty="0" smtClean="0"/>
              <a:t> bunch parameters (14 </a:t>
            </a:r>
            <a:r>
              <a:rPr lang="en-US" sz="1800" dirty="0" err="1" smtClean="0"/>
              <a:t>TeV</a:t>
            </a:r>
            <a:r>
              <a:rPr lang="en-US" sz="1800" dirty="0" smtClean="0"/>
              <a:t>):</a:t>
            </a:r>
          </a:p>
          <a:p>
            <a:pPr marL="0" indent="0">
              <a:buNone/>
            </a:pPr>
            <a:r>
              <a:rPr lang="en-US" sz="1800" dirty="0"/>
              <a:t>charge 2 x 10</a:t>
            </a:r>
            <a:r>
              <a:rPr lang="en-US" sz="1800" baseline="30000" dirty="0"/>
              <a:t>12</a:t>
            </a:r>
            <a:r>
              <a:rPr lang="en-US" sz="1800" dirty="0"/>
              <a:t> </a:t>
            </a:r>
            <a:r>
              <a:rPr lang="en-US" sz="1800" dirty="0" err="1" smtClean="0"/>
              <a:t>muons</a:t>
            </a:r>
            <a:r>
              <a:rPr lang="en-US" sz="1800" dirty="0" smtClean="0"/>
              <a:t>, length </a:t>
            </a:r>
            <a:r>
              <a:rPr lang="en-US" sz="1800" dirty="0" smtClean="0"/>
              <a:t>1 mm,</a:t>
            </a:r>
            <a:r>
              <a:rPr lang="en-US" sz="1800" dirty="0" smtClean="0"/>
              <a:t> energy spread 0.1%</a:t>
            </a:r>
          </a:p>
          <a:p>
            <a:pPr marL="0" indent="0">
              <a:buNone/>
            </a:pPr>
            <a:r>
              <a:rPr lang="en-US" sz="1800" dirty="0" smtClean="0"/>
              <a:t>Length maybe be different in the accelerator ring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Efficiency consideration</a:t>
            </a:r>
          </a:p>
          <a:p>
            <a:r>
              <a:rPr lang="en-US" sz="1800" dirty="0" smtClean="0"/>
              <a:t>O(100) turns in ring, i.e. few </a:t>
            </a:r>
            <a:r>
              <a:rPr lang="en-US" sz="1800" dirty="0" err="1" smtClean="0"/>
              <a:t>ms</a:t>
            </a:r>
            <a:r>
              <a:rPr lang="en-US" sz="1800" dirty="0" smtClean="0"/>
              <a:t> </a:t>
            </a:r>
            <a:r>
              <a:rPr lang="en-US" sz="1800" dirty="0" err="1" smtClean="0"/>
              <a:t>beamloading</a:t>
            </a:r>
            <a:endParaRPr lang="en-US" sz="1800" dirty="0" smtClean="0"/>
          </a:p>
          <a:p>
            <a:r>
              <a:rPr lang="en-US" sz="1800" dirty="0" smtClean="0"/>
              <a:t>bunch spacing tens of microseconds</a:t>
            </a:r>
          </a:p>
          <a:p>
            <a:r>
              <a:rPr lang="en-US" sz="1800" dirty="0" smtClean="0"/>
              <a:t>At 400 </a:t>
            </a:r>
            <a:r>
              <a:rPr lang="en-US" sz="1800" dirty="0" err="1" smtClean="0"/>
              <a:t>Mhz</a:t>
            </a:r>
            <a:r>
              <a:rPr lang="en-US" sz="1800" dirty="0" smtClean="0"/>
              <a:t> extract O(1%) of stored energy per passage</a:t>
            </a:r>
          </a:p>
          <a:p>
            <a:pPr lvl="1"/>
            <a:r>
              <a:rPr lang="en-US" sz="1800" dirty="0" smtClean="0"/>
              <a:t>higher frequencies proposed in MAP, is this reasonable?</a:t>
            </a:r>
          </a:p>
          <a:p>
            <a:r>
              <a:rPr lang="en-US" sz="1800" dirty="0" smtClean="0"/>
              <a:t>Short bunch induces important higher order modes</a:t>
            </a:r>
          </a:p>
          <a:p>
            <a:pPr lvl="1"/>
            <a:r>
              <a:rPr lang="en-US" sz="1800" dirty="0" smtClean="0"/>
              <a:t>total loss factor effect up to 1 MV/m in four cell cavity</a:t>
            </a:r>
          </a:p>
          <a:p>
            <a:pPr lvl="1"/>
            <a:r>
              <a:rPr lang="en-US" sz="1800" dirty="0" smtClean="0"/>
              <a:t>approximately 6% energy difference between head and tail if not compensated </a:t>
            </a:r>
          </a:p>
          <a:p>
            <a:r>
              <a:rPr lang="en-US" sz="1800" dirty="0" smtClean="0"/>
              <a:t>Need to mitigate single-bunch </a:t>
            </a:r>
            <a:r>
              <a:rPr lang="en-US" sz="1800" dirty="0" err="1" smtClean="0"/>
              <a:t>wakefield</a:t>
            </a:r>
            <a:r>
              <a:rPr lang="en-US" sz="1800" dirty="0" smtClean="0"/>
              <a:t> effect</a:t>
            </a:r>
            <a:endParaRPr lang="en-US" sz="1400" dirty="0" smtClean="0"/>
          </a:p>
          <a:p>
            <a:r>
              <a:rPr lang="en-US" sz="1800" dirty="0" smtClean="0"/>
              <a:t>Longitudinal beam profiles are important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In whole complex need to chose frequencies, mitigate </a:t>
            </a:r>
            <a:r>
              <a:rPr lang="en-US" sz="1800" dirty="0" err="1" smtClean="0"/>
              <a:t>beamloading</a:t>
            </a:r>
            <a:r>
              <a:rPr lang="en-US" sz="1800" dirty="0" smtClean="0"/>
              <a:t>, understand longitudinal dynamics</a:t>
            </a:r>
          </a:p>
        </p:txBody>
      </p:sp>
      <p:pic>
        <p:nvPicPr>
          <p:cNvPr id="5" name="Picture 4" descr="p4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507" t="50107" r="14312"/>
          <a:stretch/>
        </p:blipFill>
        <p:spPr>
          <a:xfrm>
            <a:off x="6641672" y="601170"/>
            <a:ext cx="2302571" cy="225971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95005" y="4898572"/>
            <a:ext cx="3348995" cy="923330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Assume pulsed superconducting system, but could one do differently?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60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6455"/>
          </a:xfrm>
        </p:spPr>
        <p:txBody>
          <a:bodyPr>
            <a:noAutofit/>
          </a:bodyPr>
          <a:lstStyle/>
          <a:p>
            <a:r>
              <a:rPr lang="en-US" sz="3600" dirty="0" smtClean="0"/>
              <a:t>Collider Ring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0106"/>
            <a:ext cx="5562600" cy="233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Need to control longitudinal motion </a:t>
            </a:r>
            <a:r>
              <a:rPr lang="en-US" sz="2000" dirty="0" smtClean="0"/>
              <a:t>in collider ring</a:t>
            </a:r>
          </a:p>
          <a:p>
            <a:r>
              <a:rPr lang="en-US" sz="2000" dirty="0" smtClean="0"/>
              <a:t>average lifetime is O(3000) turns</a:t>
            </a:r>
          </a:p>
          <a:p>
            <a:r>
              <a:rPr lang="en-US" sz="2000" dirty="0" smtClean="0"/>
              <a:t>want short bunches O(1mm) @ 14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000" dirty="0" smtClean="0"/>
              <a:t>significant energy spread O(10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large ring (14 km @ 14 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Need very small momentum compaction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Colliders,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625" y="3304307"/>
            <a:ext cx="2349499" cy="1003777"/>
          </a:xfrm>
          <a:prstGeom prst="rect">
            <a:avLst/>
          </a:prstGeom>
        </p:spPr>
      </p:pic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75" y="4601051"/>
            <a:ext cx="3984625" cy="10407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199" y="3163837"/>
            <a:ext cx="470217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Almost completely suppress motion for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i.e. 2.5 x 10</a:t>
            </a:r>
            <a:r>
              <a:rPr lang="en-US" sz="2000" baseline="30000" dirty="0"/>
              <a:t>-8 </a:t>
            </a:r>
            <a:r>
              <a:rPr lang="en-US" sz="2000" dirty="0"/>
              <a:t>@ 14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5 </a:t>
            </a:r>
            <a:r>
              <a:rPr lang="en-US" sz="2000" dirty="0"/>
              <a:t>x 10</a:t>
            </a:r>
            <a:r>
              <a:rPr lang="en-US" sz="2000" baseline="30000" dirty="0"/>
              <a:t>-6 </a:t>
            </a:r>
            <a:r>
              <a:rPr lang="en-US" sz="2000" dirty="0"/>
              <a:t>@ 3 </a:t>
            </a:r>
            <a:r>
              <a:rPr lang="en-US" sz="2000" dirty="0" err="1"/>
              <a:t>TeV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Or need enough RF voltage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e.g. </a:t>
            </a:r>
            <a:r>
              <a:rPr lang="en-US" sz="2000" dirty="0" smtClean="0"/>
              <a:t>4 GV @ </a:t>
            </a:r>
            <a:r>
              <a:rPr lang="en-US" sz="2000" dirty="0"/>
              <a:t>14 </a:t>
            </a:r>
            <a:r>
              <a:rPr lang="en-US" sz="2000" dirty="0" err="1"/>
              <a:t>TeV</a:t>
            </a:r>
            <a:r>
              <a:rPr lang="en-US" sz="2000" dirty="0"/>
              <a:t>, α = 10</a:t>
            </a:r>
            <a:r>
              <a:rPr lang="en-US" sz="2000" baseline="30000" dirty="0"/>
              <a:t>-6</a:t>
            </a:r>
            <a:r>
              <a:rPr lang="en-US" sz="2000" dirty="0"/>
              <a:t>, </a:t>
            </a:r>
            <a:r>
              <a:rPr lang="en-US" sz="2000" dirty="0" err="1"/>
              <a:t>f</a:t>
            </a:r>
            <a:r>
              <a:rPr lang="en-US" sz="2000" baseline="-25000" dirty="0" err="1"/>
              <a:t>RF</a:t>
            </a:r>
            <a:r>
              <a:rPr lang="en-US" sz="2000" dirty="0"/>
              <a:t> = 1 </a:t>
            </a:r>
            <a:r>
              <a:rPr lang="en-US" sz="2000" dirty="0" smtClean="0"/>
              <a:t>GHz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e.g. </a:t>
            </a:r>
            <a:r>
              <a:rPr lang="en-US" sz="2000" dirty="0" smtClean="0"/>
              <a:t>86 MV </a:t>
            </a:r>
            <a:r>
              <a:rPr lang="en-US" sz="2000" dirty="0"/>
              <a:t>@ 3</a:t>
            </a:r>
            <a:r>
              <a:rPr lang="en-US" sz="2000" dirty="0" smtClean="0"/>
              <a:t> </a:t>
            </a:r>
            <a:r>
              <a:rPr lang="en-US" sz="2000" dirty="0" err="1"/>
              <a:t>TeV</a:t>
            </a:r>
            <a:r>
              <a:rPr lang="en-US" sz="2000" dirty="0"/>
              <a:t>, α = 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, </a:t>
            </a:r>
            <a:r>
              <a:rPr lang="en-US" sz="2000" dirty="0" err="1"/>
              <a:t>f</a:t>
            </a:r>
            <a:r>
              <a:rPr lang="en-US" sz="2000" baseline="-25000" dirty="0" err="1"/>
              <a:t>RF</a:t>
            </a:r>
            <a:r>
              <a:rPr lang="en-US" sz="2000" dirty="0"/>
              <a:t> = 1 </a:t>
            </a:r>
            <a:r>
              <a:rPr lang="en-US" sz="2000" dirty="0" smtClean="0"/>
              <a:t>GHz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Need to </a:t>
            </a:r>
            <a:r>
              <a:rPr lang="en-US" sz="2000" dirty="0" err="1" smtClean="0"/>
              <a:t>minimise</a:t>
            </a:r>
            <a:r>
              <a:rPr lang="en-US" sz="2000" dirty="0" smtClean="0"/>
              <a:t> momentum compaction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680106"/>
            <a:ext cx="297542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RF needs not yet known but could become important</a:t>
            </a:r>
          </a:p>
          <a:p>
            <a:r>
              <a:rPr lang="en-US" dirty="0" smtClean="0"/>
              <a:t>Probably similar design to accelerator ring 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9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6455"/>
          </a:xfrm>
        </p:spPr>
        <p:txBody>
          <a:bodyPr>
            <a:noAutofit/>
          </a:bodyPr>
          <a:lstStyle/>
          <a:p>
            <a:r>
              <a:rPr lang="en-US" sz="3600" dirty="0" smtClean="0"/>
              <a:t>Accelerator and Collider Ring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705" y="861739"/>
            <a:ext cx="4850190" cy="12186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Additional challenges</a:t>
            </a:r>
          </a:p>
          <a:p>
            <a:r>
              <a:rPr lang="en-US" sz="2000" dirty="0" smtClean="0"/>
              <a:t>neutrino radiation</a:t>
            </a:r>
          </a:p>
          <a:p>
            <a:r>
              <a:rPr lang="en-US" sz="2000" dirty="0" smtClean="0"/>
              <a:t>combined accelerator and collider 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Colliders,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Picture 10" descr="p4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920" b="50107"/>
          <a:stretch/>
        </p:blipFill>
        <p:spPr>
          <a:xfrm>
            <a:off x="5285619" y="822681"/>
            <a:ext cx="3664857" cy="225971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65705" y="2429281"/>
            <a:ext cx="5119914" cy="24330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/>
              <a:t>Neutrino radiation</a:t>
            </a:r>
          </a:p>
          <a:p>
            <a:r>
              <a:rPr lang="en-US" sz="2000" dirty="0" smtClean="0"/>
              <a:t>option1: concentrate RF in straights in accelerator and buy land to which we point</a:t>
            </a:r>
          </a:p>
          <a:p>
            <a:r>
              <a:rPr lang="en-US" sz="2000" dirty="0" smtClean="0"/>
              <a:t>Option 2: distribute many short (m-long) RF sections around the ring</a:t>
            </a:r>
          </a:p>
          <a:p>
            <a:pPr lvl="1"/>
            <a:r>
              <a:rPr lang="en-US" sz="1600" dirty="0" smtClean="0"/>
              <a:t>But how compact can this be, can we operate in magnetic field?</a:t>
            </a:r>
            <a:endParaRPr lang="en-US" sz="1600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65705" y="4995612"/>
            <a:ext cx="5119914" cy="1088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/>
              <a:t>Combined rings</a:t>
            </a:r>
          </a:p>
          <a:p>
            <a:r>
              <a:rPr lang="en-US" sz="2000" dirty="0" smtClean="0"/>
              <a:t>can we switch from acceleration to steady state rapidly enough?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4461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 smtClean="0"/>
              <a:t>Tentative Roadmap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2690" y="900805"/>
            <a:ext cx="322609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Exploratory Phase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015913" y="900805"/>
            <a:ext cx="432231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Definition Phase</a:t>
            </a:r>
            <a:endParaRPr lang="en-US" dirty="0"/>
          </a:p>
        </p:txBody>
      </p:sp>
      <p:sp>
        <p:nvSpPr>
          <p:cNvPr id="60" name="Process 59"/>
          <p:cNvSpPr/>
          <p:nvPr/>
        </p:nvSpPr>
        <p:spPr>
          <a:xfrm rot="16200000">
            <a:off x="1134359" y="130858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1492467" y="130858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2" name="Process 61"/>
          <p:cNvSpPr/>
          <p:nvPr/>
        </p:nvSpPr>
        <p:spPr>
          <a:xfrm rot="16200000">
            <a:off x="1850575" y="130858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3" name="Process 62"/>
          <p:cNvSpPr/>
          <p:nvPr/>
        </p:nvSpPr>
        <p:spPr>
          <a:xfrm rot="16200000">
            <a:off x="2208683" y="130858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Process 11"/>
          <p:cNvSpPr/>
          <p:nvPr/>
        </p:nvSpPr>
        <p:spPr>
          <a:xfrm rot="16200000">
            <a:off x="2547911" y="130858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2906019" y="130858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Process 13"/>
          <p:cNvSpPr/>
          <p:nvPr/>
        </p:nvSpPr>
        <p:spPr>
          <a:xfrm rot="16200000">
            <a:off x="3264127" y="130858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Process 14"/>
          <p:cNvSpPr/>
          <p:nvPr/>
        </p:nvSpPr>
        <p:spPr>
          <a:xfrm rot="16200000">
            <a:off x="3622235" y="130858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Process 15"/>
          <p:cNvSpPr/>
          <p:nvPr/>
        </p:nvSpPr>
        <p:spPr>
          <a:xfrm rot="16200000">
            <a:off x="3990040" y="131484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7" name="Process 16"/>
          <p:cNvSpPr/>
          <p:nvPr/>
        </p:nvSpPr>
        <p:spPr>
          <a:xfrm rot="16200000">
            <a:off x="4348148" y="131484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Process 17"/>
          <p:cNvSpPr/>
          <p:nvPr/>
        </p:nvSpPr>
        <p:spPr>
          <a:xfrm rot="16200000">
            <a:off x="4706256" y="131484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Process 18"/>
          <p:cNvSpPr/>
          <p:nvPr/>
        </p:nvSpPr>
        <p:spPr>
          <a:xfrm rot="16200000">
            <a:off x="5064364" y="131484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0" name="Process 19"/>
          <p:cNvSpPr/>
          <p:nvPr/>
        </p:nvSpPr>
        <p:spPr>
          <a:xfrm rot="16200000">
            <a:off x="5403592" y="131484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Process 20"/>
          <p:cNvSpPr/>
          <p:nvPr/>
        </p:nvSpPr>
        <p:spPr>
          <a:xfrm rot="16200000">
            <a:off x="5761700" y="131484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Process 21"/>
          <p:cNvSpPr/>
          <p:nvPr/>
        </p:nvSpPr>
        <p:spPr>
          <a:xfrm rot="16200000">
            <a:off x="6119808" y="131484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3" name="Process 22"/>
          <p:cNvSpPr/>
          <p:nvPr/>
        </p:nvSpPr>
        <p:spPr>
          <a:xfrm rot="16200000">
            <a:off x="6477916" y="131484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Process 23"/>
          <p:cNvSpPr/>
          <p:nvPr/>
        </p:nvSpPr>
        <p:spPr>
          <a:xfrm rot="16200000">
            <a:off x="6850965" y="1318115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5" name="Process 24"/>
          <p:cNvSpPr/>
          <p:nvPr/>
        </p:nvSpPr>
        <p:spPr>
          <a:xfrm rot="16200000">
            <a:off x="7209073" y="1318115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6" name="Process 25"/>
          <p:cNvSpPr/>
          <p:nvPr/>
        </p:nvSpPr>
        <p:spPr>
          <a:xfrm rot="16200000">
            <a:off x="7567181" y="131811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7" name="Process 26"/>
          <p:cNvSpPr/>
          <p:nvPr/>
        </p:nvSpPr>
        <p:spPr>
          <a:xfrm rot="16200000">
            <a:off x="7925289" y="1318115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5" name="Process 44"/>
          <p:cNvSpPr/>
          <p:nvPr/>
        </p:nvSpPr>
        <p:spPr>
          <a:xfrm rot="16200000">
            <a:off x="754245" y="1305540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172805" y="1714669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30912" y="170209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89021" y="170513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44662" y="172420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02769" y="171162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960878" y="171466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295712" y="172092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3819" y="170835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011928" y="171139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93454" y="171489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751563" y="1717943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07204" y="173700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465311" y="172443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823420" y="172747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158254" y="173373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516361" y="172115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874470" y="172420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247910" y="170536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582744" y="171162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940851" y="169905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98960" y="1702094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Process 77"/>
          <p:cNvSpPr/>
          <p:nvPr/>
        </p:nvSpPr>
        <p:spPr>
          <a:xfrm>
            <a:off x="792692" y="2049062"/>
            <a:ext cx="3219236" cy="137207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Explore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Identify critical issues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E</a:t>
            </a:r>
            <a:r>
              <a:rPr lang="en-US" dirty="0" smtClean="0">
                <a:solidFill>
                  <a:srgbClr val="000000"/>
                </a:solidFill>
              </a:rPr>
              <a:t>xplore and </a:t>
            </a:r>
            <a:r>
              <a:rPr lang="en-US" dirty="0" err="1" smtClean="0">
                <a:solidFill>
                  <a:srgbClr val="000000"/>
                </a:solidFill>
              </a:rPr>
              <a:t>prioritise</a:t>
            </a:r>
            <a:r>
              <a:rPr lang="en-US" dirty="0" smtClean="0">
                <a:solidFill>
                  <a:srgbClr val="000000"/>
                </a:solidFill>
              </a:rPr>
              <a:t>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Make design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Define realistic goals</a:t>
            </a:r>
          </a:p>
        </p:txBody>
      </p:sp>
      <p:sp>
        <p:nvSpPr>
          <p:cNvPr id="79" name="Process 78"/>
          <p:cNvSpPr/>
          <p:nvPr/>
        </p:nvSpPr>
        <p:spPr>
          <a:xfrm>
            <a:off x="4028485" y="2049061"/>
            <a:ext cx="4293357" cy="137207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Define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Address feasibility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Develop design, refine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Develop R&amp;D </a:t>
            </a:r>
            <a:r>
              <a:rPr lang="en-US" dirty="0" err="1" smtClean="0">
                <a:solidFill>
                  <a:srgbClr val="000000"/>
                </a:solidFill>
              </a:rPr>
              <a:t>programme</a:t>
            </a:r>
            <a:r>
              <a:rPr lang="en-US" dirty="0" smtClean="0">
                <a:solidFill>
                  <a:srgbClr val="000000"/>
                </a:solidFill>
              </a:rPr>
              <a:t> to demonstrate performances</a:t>
            </a:r>
          </a:p>
        </p:txBody>
      </p:sp>
    </p:spTree>
    <p:extLst>
      <p:ext uri="{BB962C8B-B14F-4D97-AF65-F5344CB8AC3E}">
        <p14:creationId xmlns:p14="http://schemas.microsoft.com/office/powerpoint/2010/main" val="279888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6455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Conclusion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0106"/>
            <a:ext cx="5562600" cy="233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Plenty of exciting RF work</a:t>
            </a:r>
          </a:p>
          <a:p>
            <a:r>
              <a:rPr lang="en-US" sz="2000" dirty="0" smtClean="0"/>
              <a:t>Normal and superconducting</a:t>
            </a:r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Colliders,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 smtClean="0"/>
              <a:t>Tentative Roadmap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2690" y="900805"/>
            <a:ext cx="322609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Exploratory Phase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015913" y="900805"/>
            <a:ext cx="432231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Definition Phase</a:t>
            </a:r>
            <a:endParaRPr lang="en-US" dirty="0"/>
          </a:p>
        </p:txBody>
      </p:sp>
      <p:sp>
        <p:nvSpPr>
          <p:cNvPr id="60" name="Process 59"/>
          <p:cNvSpPr/>
          <p:nvPr/>
        </p:nvSpPr>
        <p:spPr>
          <a:xfrm rot="16200000">
            <a:off x="1134359" y="130858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1492467" y="130858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2" name="Process 61"/>
          <p:cNvSpPr/>
          <p:nvPr/>
        </p:nvSpPr>
        <p:spPr>
          <a:xfrm rot="16200000">
            <a:off x="1850575" y="130858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3" name="Process 62"/>
          <p:cNvSpPr/>
          <p:nvPr/>
        </p:nvSpPr>
        <p:spPr>
          <a:xfrm rot="16200000">
            <a:off x="2208683" y="130858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Process 11"/>
          <p:cNvSpPr/>
          <p:nvPr/>
        </p:nvSpPr>
        <p:spPr>
          <a:xfrm rot="16200000">
            <a:off x="2547911" y="130858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2906019" y="130858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Process 13"/>
          <p:cNvSpPr/>
          <p:nvPr/>
        </p:nvSpPr>
        <p:spPr>
          <a:xfrm rot="16200000">
            <a:off x="3264127" y="130858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Process 14"/>
          <p:cNvSpPr/>
          <p:nvPr/>
        </p:nvSpPr>
        <p:spPr>
          <a:xfrm rot="16200000">
            <a:off x="3622235" y="130858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Process 15"/>
          <p:cNvSpPr/>
          <p:nvPr/>
        </p:nvSpPr>
        <p:spPr>
          <a:xfrm rot="16200000">
            <a:off x="3990040" y="131484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7" name="Process 16"/>
          <p:cNvSpPr/>
          <p:nvPr/>
        </p:nvSpPr>
        <p:spPr>
          <a:xfrm rot="16200000">
            <a:off x="4348148" y="131484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Process 17"/>
          <p:cNvSpPr/>
          <p:nvPr/>
        </p:nvSpPr>
        <p:spPr>
          <a:xfrm rot="16200000">
            <a:off x="4706256" y="131484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Process 18"/>
          <p:cNvSpPr/>
          <p:nvPr/>
        </p:nvSpPr>
        <p:spPr>
          <a:xfrm rot="16200000">
            <a:off x="5064364" y="131484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0" name="Process 19"/>
          <p:cNvSpPr/>
          <p:nvPr/>
        </p:nvSpPr>
        <p:spPr>
          <a:xfrm rot="16200000">
            <a:off x="5403592" y="131484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Process 20"/>
          <p:cNvSpPr/>
          <p:nvPr/>
        </p:nvSpPr>
        <p:spPr>
          <a:xfrm rot="16200000">
            <a:off x="5761700" y="131484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Process 21"/>
          <p:cNvSpPr/>
          <p:nvPr/>
        </p:nvSpPr>
        <p:spPr>
          <a:xfrm rot="16200000">
            <a:off x="6119808" y="131484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3" name="Process 22"/>
          <p:cNvSpPr/>
          <p:nvPr/>
        </p:nvSpPr>
        <p:spPr>
          <a:xfrm rot="16200000">
            <a:off x="6477916" y="131484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Process 23"/>
          <p:cNvSpPr/>
          <p:nvPr/>
        </p:nvSpPr>
        <p:spPr>
          <a:xfrm rot="16200000">
            <a:off x="6850965" y="1318115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5" name="Process 24"/>
          <p:cNvSpPr/>
          <p:nvPr/>
        </p:nvSpPr>
        <p:spPr>
          <a:xfrm rot="16200000">
            <a:off x="7209073" y="1318115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6" name="Process 25"/>
          <p:cNvSpPr/>
          <p:nvPr/>
        </p:nvSpPr>
        <p:spPr>
          <a:xfrm rot="16200000">
            <a:off x="7567181" y="131811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7" name="Process 26"/>
          <p:cNvSpPr/>
          <p:nvPr/>
        </p:nvSpPr>
        <p:spPr>
          <a:xfrm rot="16200000">
            <a:off x="7925289" y="1318115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5" name="Process 44"/>
          <p:cNvSpPr/>
          <p:nvPr/>
        </p:nvSpPr>
        <p:spPr>
          <a:xfrm rot="16200000">
            <a:off x="754245" y="1305540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172805" y="1714669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30912" y="170209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89021" y="170513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44662" y="172420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02769" y="171162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960878" y="171466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295712" y="172092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3819" y="170835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011928" y="171139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93454" y="171489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751563" y="1717943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07204" y="173700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465311" y="172443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823420" y="172747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158254" y="173373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516361" y="172115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874470" y="172420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247910" y="1705368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582744" y="171162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940851" y="169905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98960" y="1702094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Process 77"/>
          <p:cNvSpPr/>
          <p:nvPr/>
        </p:nvSpPr>
        <p:spPr>
          <a:xfrm>
            <a:off x="792692" y="2049062"/>
            <a:ext cx="3219236" cy="137207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Explore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Identify critical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Explore and </a:t>
            </a:r>
            <a:r>
              <a:rPr lang="en-US" dirty="0" err="1" smtClean="0">
                <a:solidFill>
                  <a:srgbClr val="FF0000"/>
                </a:solidFill>
              </a:rPr>
              <a:t>prioritise</a:t>
            </a:r>
            <a:r>
              <a:rPr lang="en-US" dirty="0" smtClean="0">
                <a:solidFill>
                  <a:srgbClr val="FF0000"/>
                </a:solidFill>
              </a:rPr>
              <a:t>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Make design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Define realistic goals</a:t>
            </a:r>
          </a:p>
        </p:txBody>
      </p:sp>
      <p:sp>
        <p:nvSpPr>
          <p:cNvPr id="79" name="Process 78"/>
          <p:cNvSpPr/>
          <p:nvPr/>
        </p:nvSpPr>
        <p:spPr>
          <a:xfrm>
            <a:off x="4028485" y="2049061"/>
            <a:ext cx="4293357" cy="137207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Define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Address feasibility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Develop design, refine choices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Develop R&amp;D </a:t>
            </a:r>
            <a:r>
              <a:rPr lang="en-US" dirty="0" err="1" smtClean="0">
                <a:solidFill>
                  <a:srgbClr val="000000"/>
                </a:solidFill>
              </a:rPr>
              <a:t>programme</a:t>
            </a:r>
            <a:r>
              <a:rPr lang="en-US" dirty="0" smtClean="0">
                <a:solidFill>
                  <a:srgbClr val="000000"/>
                </a:solidFill>
              </a:rPr>
              <a:t> to demonstrate performances</a:t>
            </a:r>
          </a:p>
        </p:txBody>
      </p:sp>
      <p:sp>
        <p:nvSpPr>
          <p:cNvPr id="80" name="Process 79"/>
          <p:cNvSpPr/>
          <p:nvPr/>
        </p:nvSpPr>
        <p:spPr>
          <a:xfrm>
            <a:off x="809905" y="4935378"/>
            <a:ext cx="1687376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Initial list ready</a:t>
            </a:r>
          </a:p>
        </p:txBody>
      </p:sp>
      <p:sp>
        <p:nvSpPr>
          <p:cNvPr id="81" name="Process 80"/>
          <p:cNvSpPr/>
          <p:nvPr/>
        </p:nvSpPr>
        <p:spPr>
          <a:xfrm>
            <a:off x="2977494" y="5869238"/>
            <a:ext cx="2068111" cy="313506"/>
          </a:xfrm>
          <a:prstGeom prst="flowChartProcess">
            <a:avLst/>
          </a:prstGeom>
          <a:solidFill>
            <a:srgbClr val="E6B9B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00"/>
                </a:solidFill>
              </a:rPr>
              <a:t>Prioritised</a:t>
            </a:r>
            <a:r>
              <a:rPr lang="en-US" dirty="0" smtClean="0">
                <a:solidFill>
                  <a:srgbClr val="000000"/>
                </a:solidFill>
              </a:rPr>
              <a:t> list ready</a:t>
            </a:r>
          </a:p>
        </p:txBody>
      </p:sp>
      <p:sp>
        <p:nvSpPr>
          <p:cNvPr id="82" name="Process 81"/>
          <p:cNvSpPr/>
          <p:nvPr/>
        </p:nvSpPr>
        <p:spPr>
          <a:xfrm>
            <a:off x="648004" y="4483285"/>
            <a:ext cx="1005589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Work</a:t>
            </a:r>
          </a:p>
        </p:txBody>
      </p:sp>
      <p:sp>
        <p:nvSpPr>
          <p:cNvPr id="83" name="Process 82"/>
          <p:cNvSpPr/>
          <p:nvPr/>
        </p:nvSpPr>
        <p:spPr>
          <a:xfrm>
            <a:off x="1653592" y="5391401"/>
            <a:ext cx="2358335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Work</a:t>
            </a:r>
          </a:p>
        </p:txBody>
      </p:sp>
      <p:cxnSp>
        <p:nvCxnSpPr>
          <p:cNvPr id="84" name="Straight Connector 83"/>
          <p:cNvCxnSpPr>
            <a:stCxn id="82" idx="3"/>
            <a:endCxn id="80" idx="0"/>
          </p:cNvCxnSpPr>
          <p:nvPr/>
        </p:nvCxnSpPr>
        <p:spPr>
          <a:xfrm>
            <a:off x="1653593" y="4640038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014427" y="553957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653593" y="524423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rocess 86"/>
          <p:cNvSpPr/>
          <p:nvPr/>
        </p:nvSpPr>
        <p:spPr>
          <a:xfrm>
            <a:off x="0" y="4069447"/>
            <a:ext cx="1384328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Tentative list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648004" y="4382953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Process 88"/>
          <p:cNvSpPr/>
          <p:nvPr/>
        </p:nvSpPr>
        <p:spPr>
          <a:xfrm>
            <a:off x="2854338" y="3671968"/>
            <a:ext cx="3528181" cy="59586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Go through full collider to complete and update tentative list </a:t>
            </a:r>
          </a:p>
        </p:txBody>
      </p:sp>
      <p:sp>
        <p:nvSpPr>
          <p:cNvPr id="90" name="Process 89"/>
          <p:cNvSpPr/>
          <p:nvPr/>
        </p:nvSpPr>
        <p:spPr>
          <a:xfrm>
            <a:off x="4077446" y="4498857"/>
            <a:ext cx="3528181" cy="892544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Study the most critical issues from initial list to find solutions, further refine understanding, iterate</a:t>
            </a:r>
          </a:p>
        </p:txBody>
      </p:sp>
      <p:cxnSp>
        <p:nvCxnSpPr>
          <p:cNvPr id="8" name="Straight Arrow Connector 7"/>
          <p:cNvCxnSpPr>
            <a:stCxn id="89" idx="1"/>
            <a:endCxn id="82" idx="3"/>
          </p:cNvCxnSpPr>
          <p:nvPr/>
        </p:nvCxnSpPr>
        <p:spPr>
          <a:xfrm flipH="1">
            <a:off x="1653593" y="3969902"/>
            <a:ext cx="1200745" cy="670136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2832760" y="4933687"/>
            <a:ext cx="1244686" cy="446272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Roadmap, September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34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10" y="0"/>
            <a:ext cx="8550086" cy="519530"/>
          </a:xfrm>
        </p:spPr>
        <p:txBody>
          <a:bodyPr>
            <a:noAutofit/>
          </a:bodyPr>
          <a:lstStyle/>
          <a:p>
            <a:r>
              <a:rPr lang="en-US" sz="3600" dirty="0"/>
              <a:t>Proton-driven </a:t>
            </a:r>
            <a:r>
              <a:rPr lang="en-US" sz="3600" dirty="0" err="1"/>
              <a:t>Muon</a:t>
            </a:r>
            <a:r>
              <a:rPr lang="en-US" sz="3600" dirty="0"/>
              <a:t> Collider </a:t>
            </a:r>
            <a:r>
              <a:rPr lang="en-US" sz="3600" dirty="0" smtClean="0"/>
              <a:t>Concept (MAP)</a:t>
            </a:r>
            <a:endParaRPr lang="en-US" sz="3600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0" y="1164444"/>
            <a:ext cx="9144000" cy="2259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60" y="3925337"/>
            <a:ext cx="252362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Short, intense proton bunches to produce </a:t>
            </a:r>
            <a:r>
              <a:rPr lang="en-US" dirty="0" err="1" smtClean="0"/>
              <a:t>hadronic</a:t>
            </a:r>
            <a:r>
              <a:rPr lang="en-US" dirty="0" smtClean="0"/>
              <a:t> showers</a:t>
            </a:r>
          </a:p>
          <a:p>
            <a:endParaRPr lang="en-US" dirty="0" smtClean="0"/>
          </a:p>
          <a:p>
            <a:r>
              <a:rPr lang="en-US" dirty="0" err="1" smtClean="0"/>
              <a:t>Pions</a:t>
            </a:r>
            <a:r>
              <a:rPr lang="en-US" dirty="0" smtClean="0"/>
              <a:t> decay into </a:t>
            </a:r>
            <a:r>
              <a:rPr lang="en-US" dirty="0" err="1" smtClean="0"/>
              <a:t>muons</a:t>
            </a:r>
            <a:r>
              <a:rPr lang="en-US" dirty="0" smtClean="0"/>
              <a:t> that can be captured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4077737"/>
            <a:ext cx="27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are captured, bunched and then cooled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3365" y="3602171"/>
            <a:ext cx="1789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 to collision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31664" y="3708405"/>
            <a:ext cx="1012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Collision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54662" y="4902748"/>
            <a:ext cx="466098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 CDR exists, no fully integrated baseline</a:t>
            </a:r>
          </a:p>
          <a:p>
            <a:r>
              <a:rPr lang="en-US" dirty="0" smtClean="0"/>
              <a:t>No cost estimate</a:t>
            </a:r>
          </a:p>
          <a:p>
            <a:r>
              <a:rPr lang="en-US" dirty="0" smtClean="0"/>
              <a:t>Need to extend to higher energies (10+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But did not find something that does not work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27642" y="653954"/>
            <a:ext cx="2938425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the MAP collaboration: Proton-driven  source (M. Palmer et al.)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6925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8892"/>
          </a:xfrm>
        </p:spPr>
        <p:txBody>
          <a:bodyPr>
            <a:noAutofit/>
          </a:bodyPr>
          <a:lstStyle/>
          <a:p>
            <a:r>
              <a:rPr lang="en-US" sz="3600" dirty="0" smtClean="0"/>
              <a:t>Tentative R&amp;D List: RF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41" y="3139452"/>
            <a:ext cx="8229600" cy="3392051"/>
          </a:xfrm>
        </p:spPr>
        <p:txBody>
          <a:bodyPr>
            <a:normAutofit fontScale="47500" lnSpcReduction="20000"/>
          </a:bodyPr>
          <a:lstStyle/>
          <a:p>
            <a:r>
              <a:rPr lang="en-US" sz="3400" dirty="0" smtClean="0"/>
              <a:t>Superconducting high-energy accelerating cavities</a:t>
            </a:r>
          </a:p>
          <a:p>
            <a:pPr lvl="1"/>
            <a:r>
              <a:rPr lang="en-US" sz="3400" dirty="0" smtClean="0"/>
              <a:t>Maintain beam quality for </a:t>
            </a:r>
            <a:r>
              <a:rPr lang="en-US" sz="3400" dirty="0" smtClean="0"/>
              <a:t>short high</a:t>
            </a:r>
            <a:r>
              <a:rPr lang="en-US" sz="3400" dirty="0" smtClean="0"/>
              <a:t>-</a:t>
            </a:r>
            <a:r>
              <a:rPr lang="en-US" sz="3400" dirty="0" smtClean="0"/>
              <a:t>charge</a:t>
            </a:r>
            <a:r>
              <a:rPr lang="en-US" sz="3400" dirty="0"/>
              <a:t> </a:t>
            </a:r>
            <a:r>
              <a:rPr lang="en-US" sz="3400" dirty="0" smtClean="0"/>
              <a:t>bunch</a:t>
            </a:r>
          </a:p>
          <a:p>
            <a:pPr lvl="2"/>
            <a:r>
              <a:rPr lang="en-US" sz="3400" dirty="0" smtClean="0"/>
              <a:t>longitudinal and transverse stability and </a:t>
            </a:r>
            <a:r>
              <a:rPr lang="en-US" sz="3400" dirty="0" err="1" smtClean="0"/>
              <a:t>emittance</a:t>
            </a:r>
            <a:endParaRPr lang="en-US" sz="3400" dirty="0" smtClean="0"/>
          </a:p>
          <a:p>
            <a:pPr lvl="1"/>
            <a:r>
              <a:rPr lang="en-US" sz="3400" dirty="0"/>
              <a:t>H</a:t>
            </a:r>
            <a:r>
              <a:rPr lang="en-US" sz="3400" dirty="0" smtClean="0"/>
              <a:t>igh efficiency for low current but high-charge, short </a:t>
            </a:r>
            <a:r>
              <a:rPr lang="en-US" sz="3400" dirty="0" smtClean="0"/>
              <a:t>bunch</a:t>
            </a:r>
          </a:p>
          <a:p>
            <a:pPr marL="457200" lvl="1" indent="0">
              <a:buNone/>
            </a:pPr>
            <a:endParaRPr lang="en-US" sz="3400" dirty="0" smtClean="0"/>
          </a:p>
          <a:p>
            <a:r>
              <a:rPr lang="en-US" sz="3400" dirty="0" smtClean="0"/>
              <a:t>Normal-conducting 6D cooling RF</a:t>
            </a:r>
          </a:p>
          <a:p>
            <a:pPr lvl="1"/>
            <a:r>
              <a:rPr lang="en-US" sz="3400" dirty="0"/>
              <a:t>G</a:t>
            </a:r>
            <a:r>
              <a:rPr lang="en-US" sz="3400" dirty="0" smtClean="0"/>
              <a:t>as</a:t>
            </a:r>
            <a:r>
              <a:rPr lang="en-US" sz="3400" dirty="0" smtClean="0"/>
              <a:t>-filled, high-gradient cavities</a:t>
            </a:r>
          </a:p>
          <a:p>
            <a:pPr lvl="1"/>
            <a:r>
              <a:rPr lang="en-US" sz="3400" dirty="0"/>
              <a:t>H</a:t>
            </a:r>
            <a:r>
              <a:rPr lang="en-US" sz="3400" dirty="0" smtClean="0"/>
              <a:t>igh </a:t>
            </a:r>
            <a:r>
              <a:rPr lang="en-US" sz="3400" dirty="0" smtClean="0"/>
              <a:t>charge bunch, important losses</a:t>
            </a:r>
          </a:p>
          <a:p>
            <a:pPr lvl="1"/>
            <a:endParaRPr lang="en-US" sz="3400" dirty="0" smtClean="0"/>
          </a:p>
          <a:p>
            <a:r>
              <a:rPr lang="en-US" sz="3400" dirty="0" smtClean="0"/>
              <a:t>Front-end RF</a:t>
            </a:r>
          </a:p>
          <a:p>
            <a:pPr lvl="1"/>
            <a:r>
              <a:rPr lang="en-US" sz="3400" dirty="0"/>
              <a:t>T</a:t>
            </a:r>
            <a:r>
              <a:rPr lang="en-US" sz="3400" dirty="0" smtClean="0"/>
              <a:t>o capture </a:t>
            </a:r>
            <a:r>
              <a:rPr lang="en-US" sz="3400" dirty="0" err="1" smtClean="0"/>
              <a:t>muons</a:t>
            </a:r>
            <a:endParaRPr lang="en-US" sz="3400" dirty="0" smtClean="0"/>
          </a:p>
          <a:p>
            <a:pPr lvl="1"/>
            <a:endParaRPr lang="en-US" sz="3400" dirty="0" smtClean="0"/>
          </a:p>
          <a:p>
            <a:r>
              <a:rPr lang="en-US" sz="3400" dirty="0" smtClean="0"/>
              <a:t>Other RF</a:t>
            </a:r>
          </a:p>
          <a:p>
            <a:endParaRPr lang="en-US" sz="3400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36A16-944B-E747-AE0C-10E2BBF30E1F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0" y="694124"/>
            <a:ext cx="9144000" cy="225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4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636"/>
          </a:xfrm>
        </p:spPr>
        <p:txBody>
          <a:bodyPr>
            <a:noAutofit/>
          </a:bodyPr>
          <a:lstStyle/>
          <a:p>
            <a:r>
              <a:rPr lang="en-US" sz="3600" dirty="0" smtClean="0"/>
              <a:t>Tentative </a:t>
            </a:r>
            <a:r>
              <a:rPr lang="en-US" sz="3600" dirty="0"/>
              <a:t>T</a:t>
            </a:r>
            <a:r>
              <a:rPr lang="en-US" sz="3600" dirty="0" smtClean="0"/>
              <a:t>arget Parameters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Colliders,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554663"/>
              </p:ext>
            </p:extLst>
          </p:nvPr>
        </p:nvGraphicFramePr>
        <p:xfrm>
          <a:off x="238341" y="755038"/>
          <a:ext cx="5781459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443"/>
                <a:gridCol w="1285248"/>
                <a:gridCol w="1162842"/>
                <a:gridCol w="1079546"/>
                <a:gridCol w="10603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Parameter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Unit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14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 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1.8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N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800" baseline="30000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sz="1800" baseline="-25000" dirty="0" err="1" smtClean="0">
                          <a:solidFill>
                            <a:srgbClr val="0000FF"/>
                          </a:solidFill>
                        </a:rPr>
                        <a:t>r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Hz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rgbClr val="0000FF"/>
                          </a:solidFill>
                        </a:rPr>
                        <a:t>P</a:t>
                      </a:r>
                      <a:r>
                        <a:rPr lang="en-US" sz="1800" baseline="-25000" dirty="0" err="1" smtClean="0">
                          <a:solidFill>
                            <a:srgbClr val="0000FF"/>
                          </a:solidFill>
                        </a:rPr>
                        <a:t>beam</a:t>
                      </a:r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MW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5.8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12.8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17.9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km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4.5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&lt;B&gt;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T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ε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en-US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MeV 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/ E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%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1.07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β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1.07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3.0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0.63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 descr="p0.tiff"/>
          <p:cNvPicPr>
            <a:picLocks noChangeAspect="1"/>
          </p:cNvPicPr>
          <p:nvPr/>
        </p:nvPicPr>
        <p:blipFill rotWithShape="1">
          <a:blip r:embed="rId2"/>
          <a:srcRect t="20097" b="65134"/>
          <a:stretch/>
        </p:blipFill>
        <p:spPr>
          <a:xfrm>
            <a:off x="7000933" y="1869061"/>
            <a:ext cx="1872827" cy="488486"/>
          </a:xfrm>
          <a:prstGeom prst="rect">
            <a:avLst/>
          </a:prstGeom>
        </p:spPr>
      </p:pic>
      <p:pic>
        <p:nvPicPr>
          <p:cNvPr id="9" name="Picture 8" descr="p0.tiff"/>
          <p:cNvPicPr>
            <a:picLocks noChangeAspect="1"/>
          </p:cNvPicPr>
          <p:nvPr/>
        </p:nvPicPr>
        <p:blipFill rotWithShape="1">
          <a:blip r:embed="rId2"/>
          <a:srcRect t="-953" b="81402"/>
          <a:stretch/>
        </p:blipFill>
        <p:spPr>
          <a:xfrm>
            <a:off x="6931158" y="3424692"/>
            <a:ext cx="1872827" cy="646674"/>
          </a:xfrm>
          <a:prstGeom prst="rect">
            <a:avLst/>
          </a:prstGeom>
        </p:spPr>
      </p:pic>
      <p:pic>
        <p:nvPicPr>
          <p:cNvPr id="10" name="Picture 9" descr="p0.tiff"/>
          <p:cNvPicPr>
            <a:picLocks noChangeAspect="1"/>
          </p:cNvPicPr>
          <p:nvPr/>
        </p:nvPicPr>
        <p:blipFill rotWithShape="1">
          <a:blip r:embed="rId2"/>
          <a:srcRect t="35244" b="41456"/>
          <a:stretch/>
        </p:blipFill>
        <p:spPr>
          <a:xfrm>
            <a:off x="6828383" y="4622871"/>
            <a:ext cx="1872827" cy="7706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37850" y="1579200"/>
            <a:ext cx="219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is constant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31158" y="2585335"/>
            <a:ext cx="1678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Collider ring acceptance is constant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107185" y="2019816"/>
            <a:ext cx="823973" cy="14214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184348" y="3173254"/>
            <a:ext cx="746810" cy="7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184348" y="4349993"/>
            <a:ext cx="816586" cy="147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00934" y="4174559"/>
            <a:ext cx="1526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 length decreases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184349" y="4746124"/>
            <a:ext cx="899490" cy="1029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83839" y="5452060"/>
            <a:ext cx="1526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Betafunction</a:t>
            </a:r>
            <a:r>
              <a:rPr lang="en-US" dirty="0" smtClean="0"/>
              <a:t> decreases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31465" y="755038"/>
            <a:ext cx="19862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Scaled from MAP parameters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207" y="5566225"/>
            <a:ext cx="3731407" cy="90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8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636"/>
          </a:xfrm>
        </p:spPr>
        <p:txBody>
          <a:bodyPr>
            <a:noAutofit/>
          </a:bodyPr>
          <a:lstStyle/>
          <a:p>
            <a:r>
              <a:rPr lang="en-US" sz="3600" dirty="0" smtClean="0"/>
              <a:t>Tentative </a:t>
            </a:r>
            <a:r>
              <a:rPr lang="en-US" sz="3600" dirty="0"/>
              <a:t>T</a:t>
            </a:r>
            <a:r>
              <a:rPr lang="en-US" sz="3600" dirty="0" smtClean="0"/>
              <a:t>arget Parameters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Colliders, CERN, July 3,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399761"/>
              </p:ext>
            </p:extLst>
          </p:nvPr>
        </p:nvGraphicFramePr>
        <p:xfrm>
          <a:off x="238341" y="755038"/>
          <a:ext cx="5781459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443"/>
                <a:gridCol w="1285248"/>
                <a:gridCol w="1162842"/>
                <a:gridCol w="1079546"/>
                <a:gridCol w="10603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Parameter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Unit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14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 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1.8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N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800" baseline="30000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sz="1800" baseline="-25000" dirty="0" err="1" smtClean="0">
                          <a:solidFill>
                            <a:srgbClr val="0000FF"/>
                          </a:solidFill>
                        </a:rPr>
                        <a:t>r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Hz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rgbClr val="0000FF"/>
                          </a:solidFill>
                        </a:rPr>
                        <a:t>P</a:t>
                      </a:r>
                      <a:r>
                        <a:rPr lang="en-US" sz="1800" baseline="-25000" dirty="0" err="1" smtClean="0">
                          <a:solidFill>
                            <a:srgbClr val="0000FF"/>
                          </a:solidFill>
                        </a:rPr>
                        <a:t>beam</a:t>
                      </a:r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MW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5.8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12.8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17.9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km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4.5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&lt;B&gt;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T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10.5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ε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en-US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MeV 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/ E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%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1.07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β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1.07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3.0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0.63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14219" y="1696650"/>
            <a:ext cx="2456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power of CLIC is 28 MW @ 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130  MW @ 14 </a:t>
            </a:r>
            <a:r>
              <a:rPr lang="en-US" dirty="0" err="1" smtClean="0"/>
              <a:t>TeV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905500" y="2019816"/>
            <a:ext cx="1025659" cy="337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31465" y="755038"/>
            <a:ext cx="19862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Scaled from MAP parameters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393" y="5566225"/>
            <a:ext cx="3731407" cy="90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1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88"/>
            <a:ext cx="8229600" cy="376108"/>
          </a:xfrm>
        </p:spPr>
        <p:txBody>
          <a:bodyPr>
            <a:noAutofit/>
          </a:bodyPr>
          <a:lstStyle/>
          <a:p>
            <a:r>
              <a:rPr lang="en-US" sz="3600" dirty="0" smtClean="0"/>
              <a:t>Cooling </a:t>
            </a:r>
            <a:r>
              <a:rPr lang="en-US" sz="3600" dirty="0" smtClean="0"/>
              <a:t>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0012"/>
            <a:ext cx="3223600" cy="31770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MAP design almost achieves target performance on paper</a:t>
            </a:r>
          </a:p>
          <a:p>
            <a:pPr marL="0" indent="0">
              <a:buNone/>
            </a:pPr>
            <a:r>
              <a:rPr lang="en-US" sz="1800" dirty="0" smtClean="0"/>
              <a:t>Final stage needs to be improved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Hardware performances were better than  assumed in design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Additional options proposed (parametric cooling)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62784" y="4129419"/>
            <a:ext cx="5377344" cy="1200329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Considering MAP design and MICE experience, develop overall concept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Design of cooling for demonstrator</a:t>
            </a:r>
          </a:p>
        </p:txBody>
      </p:sp>
      <p:pic>
        <p:nvPicPr>
          <p:cNvPr id="5" name="Picture 4" descr="p4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3" t="107" r="39413" b="50000"/>
          <a:stretch/>
        </p:blipFill>
        <p:spPr>
          <a:xfrm>
            <a:off x="3223600" y="797743"/>
            <a:ext cx="2316527" cy="225971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Facility Design, CERN, July 3, 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00296" y="838833"/>
            <a:ext cx="3223600" cy="35846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00296" y="797743"/>
            <a:ext cx="3443704" cy="3793342"/>
          </a:xfrm>
          <a:prstGeom prst="rect">
            <a:avLst/>
          </a:prstGeom>
          <a:solidFill>
            <a:srgbClr val="FDEADA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Highest-field </a:t>
            </a:r>
            <a:r>
              <a:rPr lang="en-US" sz="1800" dirty="0"/>
              <a:t>s</a:t>
            </a:r>
            <a:r>
              <a:rPr lang="en-US" sz="1800" dirty="0" smtClean="0"/>
              <a:t>olenoids for final cooling (&gt; 30 T)</a:t>
            </a:r>
          </a:p>
          <a:p>
            <a:r>
              <a:rPr lang="en-US" sz="1800" dirty="0" smtClean="0"/>
              <a:t>High-field superconducting magnets for 6D cooling</a:t>
            </a:r>
          </a:p>
          <a:p>
            <a:r>
              <a:rPr lang="en-US" sz="1800" dirty="0" smtClean="0"/>
              <a:t>50+ MV/m, normal conducting RF in magnetic field</a:t>
            </a:r>
          </a:p>
          <a:p>
            <a:r>
              <a:rPr lang="en-US" sz="1800" dirty="0" smtClean="0"/>
              <a:t>Targets</a:t>
            </a:r>
          </a:p>
          <a:p>
            <a:r>
              <a:rPr lang="en-US" sz="1800" dirty="0" smtClean="0"/>
              <a:t>Optics design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afety, instrumentation, vacuum, … </a:t>
            </a:r>
          </a:p>
          <a:p>
            <a:pPr marL="0" indent="0">
              <a:buFont typeface="Arial"/>
              <a:buNone/>
            </a:pPr>
            <a:endParaRPr lang="en-US" sz="1800" dirty="0" smtClean="0"/>
          </a:p>
          <a:p>
            <a:pPr marL="0" indent="0">
              <a:buFont typeface="Arial"/>
              <a:buNone/>
            </a:pPr>
            <a:r>
              <a:rPr lang="en-US" sz="1800" dirty="0" smtClean="0"/>
              <a:t>Highly integrated, compact cells</a:t>
            </a:r>
          </a:p>
        </p:txBody>
      </p:sp>
    </p:spTree>
    <p:extLst>
      <p:ext uri="{BB962C8B-B14F-4D97-AF65-F5344CB8AC3E}">
        <p14:creationId xmlns:p14="http://schemas.microsoft.com/office/powerpoint/2010/main" val="31067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4"/>
            <a:ext cx="8229600" cy="5451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Cooling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1625" y="3454807"/>
            <a:ext cx="4638349" cy="1120691"/>
          </a:xfrm>
          <a:prstGeom prst="rect">
            <a:avLst/>
          </a:prstGeom>
        </p:spPr>
      </p:pic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55939"/>
            <a:ext cx="8029853" cy="1095787"/>
          </a:xfrm>
          <a:prstGeom prst="rect">
            <a:avLst/>
          </a:prstGeom>
        </p:spPr>
      </p:pic>
      <p:pic>
        <p:nvPicPr>
          <p:cNvPr id="10" name="Picture 9" descr="vc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" y="1303245"/>
            <a:ext cx="6000442" cy="20909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333" y="1000862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19800" y="1362850"/>
            <a:ext cx="31920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Superconducting solenoids</a:t>
            </a:r>
          </a:p>
          <a:p>
            <a:endParaRPr lang="en-US" dirty="0" smtClean="0"/>
          </a:p>
          <a:p>
            <a:r>
              <a:rPr lang="en-US" dirty="0" smtClean="0"/>
              <a:t>High-field normal conducting RF</a:t>
            </a:r>
          </a:p>
          <a:p>
            <a:endParaRPr lang="en-US" dirty="0" smtClean="0"/>
          </a:p>
          <a:p>
            <a:r>
              <a:rPr lang="en-US" dirty="0" smtClean="0"/>
              <a:t>Liquid hydrogen targets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ompact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98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13564</TotalTime>
  <Words>1898</Words>
  <Application>Microsoft Macintosh PowerPoint</Application>
  <PresentationFormat>On-screen Show (4:3)</PresentationFormat>
  <Paragraphs>548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Accelerator Design</vt:lpstr>
      <vt:lpstr>Tentative Roadmap</vt:lpstr>
      <vt:lpstr>Tentative Roadmap</vt:lpstr>
      <vt:lpstr>Proton-driven Muon Collider Concept (MAP)</vt:lpstr>
      <vt:lpstr>Tentative R&amp;D List: RF</vt:lpstr>
      <vt:lpstr>Tentative Target Parameters</vt:lpstr>
      <vt:lpstr>Tentative Target Parameters</vt:lpstr>
      <vt:lpstr>Cooling Design</vt:lpstr>
      <vt:lpstr>Cooling Concept</vt:lpstr>
      <vt:lpstr>Cooling: The Emittance Path</vt:lpstr>
      <vt:lpstr>Cooling: The Emittance Path</vt:lpstr>
      <vt:lpstr>Cooling: The Emittance Path</vt:lpstr>
      <vt:lpstr>Design Challenges and Status</vt:lpstr>
      <vt:lpstr>Proton Source and Front-end Design</vt:lpstr>
      <vt:lpstr>Demonstrator</vt:lpstr>
      <vt:lpstr>Accelerator Design</vt:lpstr>
      <vt:lpstr>Accelerator Design, cont.</vt:lpstr>
      <vt:lpstr>Collider Ring</vt:lpstr>
      <vt:lpstr>Accelerator and Collider Ring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Design</dc:title>
  <dc:creator>Daniel Schulte</dc:creator>
  <cp:lastModifiedBy>Daniel Schulte</cp:lastModifiedBy>
  <cp:revision>78</cp:revision>
  <cp:lastPrinted>2020-07-02T15:04:45Z</cp:lastPrinted>
  <dcterms:created xsi:type="dcterms:W3CDTF">2020-07-01T15:36:47Z</dcterms:created>
  <dcterms:modified xsi:type="dcterms:W3CDTF">2020-09-25T06:30:08Z</dcterms:modified>
</cp:coreProperties>
</file>