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</p:sldMasterIdLst>
  <p:notesMasterIdLst>
    <p:notesMasterId r:id="rId22"/>
  </p:notesMasterIdLst>
  <p:handoutMasterIdLst>
    <p:handoutMasterId r:id="rId23"/>
  </p:handoutMasterIdLst>
  <p:sldIdLst>
    <p:sldId id="256" r:id="rId3"/>
    <p:sldId id="451" r:id="rId4"/>
    <p:sldId id="468" r:id="rId5"/>
    <p:sldId id="455" r:id="rId6"/>
    <p:sldId id="433" r:id="rId7"/>
    <p:sldId id="462" r:id="rId8"/>
    <p:sldId id="459" r:id="rId9"/>
    <p:sldId id="447" r:id="rId10"/>
    <p:sldId id="436" r:id="rId11"/>
    <p:sldId id="463" r:id="rId12"/>
    <p:sldId id="465" r:id="rId13"/>
    <p:sldId id="471" r:id="rId14"/>
    <p:sldId id="435" r:id="rId15"/>
    <p:sldId id="460" r:id="rId16"/>
    <p:sldId id="461" r:id="rId17"/>
    <p:sldId id="469" r:id="rId18"/>
    <p:sldId id="466" r:id="rId19"/>
    <p:sldId id="464" r:id="rId20"/>
    <p:sldId id="456" r:id="rId21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Varsayılan Bölüm" id="{6FB0CD56-9152-4EF2-AB6E-1AAAC2445293}">
          <p14:sldIdLst>
            <p14:sldId id="256"/>
            <p14:sldId id="451"/>
            <p14:sldId id="468"/>
            <p14:sldId id="455"/>
            <p14:sldId id="433"/>
            <p14:sldId id="462"/>
            <p14:sldId id="459"/>
            <p14:sldId id="447"/>
            <p14:sldId id="436"/>
            <p14:sldId id="463"/>
            <p14:sldId id="465"/>
            <p14:sldId id="471"/>
            <p14:sldId id="435"/>
            <p14:sldId id="460"/>
            <p14:sldId id="461"/>
            <p14:sldId id="469"/>
            <p14:sldId id="466"/>
            <p14:sldId id="464"/>
            <p14:sldId id="4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050"/>
    <a:srgbClr val="264A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0" autoAdjust="0"/>
    <p:restoredTop sz="94660"/>
  </p:normalViewPr>
  <p:slideViewPr>
    <p:cSldViewPr snapToGrid="0">
      <p:cViewPr varScale="1">
        <p:scale>
          <a:sx n="88" d="100"/>
          <a:sy n="88" d="100"/>
        </p:scale>
        <p:origin x="523" y="29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205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D5E34A-C0A6-4C69-B908-C89961DA3826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46F7B6-F282-4A09-B8E2-2B84F560C9C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827173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3C734-B340-4EC9-88BB-8899B59CFA29}" type="datetimeFigureOut">
              <a:rPr lang="tr-TR" smtClean="0"/>
              <a:t>28.11.2020</a:t>
            </a:fld>
            <a:endParaRPr lang="tr-T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97F48-69F1-4535-B1FE-2F5AE3659B0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09809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rgbClr val="264A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1963" y="2532678"/>
            <a:ext cx="8132323" cy="1846534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553" y="4488849"/>
            <a:ext cx="8132323" cy="1305769"/>
          </a:xfrm>
        </p:spPr>
        <p:txBody>
          <a:bodyPr/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sp>
        <p:nvSpPr>
          <p:cNvPr id="10" name="Rectangle 9"/>
          <p:cNvSpPr/>
          <p:nvPr userDrawn="1"/>
        </p:nvSpPr>
        <p:spPr>
          <a:xfrm>
            <a:off x="8881353" y="0"/>
            <a:ext cx="3310647" cy="1589291"/>
          </a:xfrm>
          <a:prstGeom prst="rect">
            <a:avLst/>
          </a:prstGeom>
          <a:solidFill>
            <a:srgbClr val="264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8720" y="-102154"/>
            <a:ext cx="3613280" cy="1483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694" y="3119120"/>
            <a:ext cx="3339306" cy="3738880"/>
          </a:xfrm>
          <a:prstGeom prst="rect">
            <a:avLst/>
          </a:prstGeom>
          <a:effectLst>
            <a:outerShdw blurRad="76200" dir="13500000" sy="23000" kx="1200000" algn="br" rotWithShape="0">
              <a:schemeClr val="bg1">
                <a:lumMod val="65000"/>
                <a:alpha val="2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687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969192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8590584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6768" y="977901"/>
            <a:ext cx="5577417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57384" y="977901"/>
            <a:ext cx="5579533" cy="47926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60189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4530"/>
            <a:ext cx="9144000" cy="2387600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29.11.2020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c.kaya@ankara.edu.tr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F2075-3634-42C5-A1AE-A281B69665E2}" type="slidenum"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612025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29.11.2020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c.kaya@ankara.edu.tr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F2075-3634-42C5-A1AE-A281B69665E2}" type="slidenum"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065741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12423"/>
            <a:ext cx="10515600" cy="2851208"/>
          </a:xfrm>
        </p:spPr>
        <p:txBody>
          <a:bodyPr anchor="b">
            <a:normAutofit/>
          </a:bodyPr>
          <a:lstStyle>
            <a:lvl1pPr>
              <a:defRPr sz="60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52633"/>
            <a:ext cx="105156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29.11.2020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c.kaya@ankara.edu.tr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F2075-3634-42C5-A1AE-A281B69665E2}" type="slidenum"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110084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45127" y="1828800"/>
            <a:ext cx="5181600" cy="4351337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8800"/>
            <a:ext cx="5181600" cy="4351337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29.11.2020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c.kaya@ankara.edu.tr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F2075-3634-42C5-A1AE-A281B69665E2}" type="slidenum"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4040552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681850"/>
            <a:ext cx="515620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5127" y="2507550"/>
            <a:ext cx="5156200" cy="3680525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851"/>
            <a:ext cx="51816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7550"/>
            <a:ext cx="5181601" cy="3680525"/>
          </a:xfrm>
        </p:spPr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29.11.2020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c.kaya@ankara.edu.tr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F2075-3634-42C5-A1AE-A281B69665E2}" type="slidenum"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7941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29.11.2020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c.kaya@ankara.edu.tr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F2075-3634-42C5-A1AE-A281B69665E2}" type="slidenum"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3539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29.11.2020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c.kaya@ankara.edu.tr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F2075-3634-42C5-A1AE-A281B69665E2}" type="slidenum"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91692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264A90"/>
                </a:solidFill>
              </a:defRPr>
            </a:lvl1pPr>
          </a:lstStyle>
          <a:p>
            <a:fld id="{84CDF53C-BE00-4E83-89E8-DD91EA6DA5D6}" type="slidenum">
              <a:rPr lang="tr-TR" smtClean="0"/>
              <a:pPr/>
              <a:t>‹#›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08142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197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399"/>
            <a:ext cx="393192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29.11.2020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c.kaya@ankara.edu.tr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F2075-3634-42C5-A1AE-A281B69665E2}" type="slidenum"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753693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931920" cy="160020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90600"/>
            <a:ext cx="6172200" cy="4876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57400"/>
            <a:ext cx="393192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29.11.2020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c.kaya@ankara.edu.tr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F2075-3634-42C5-A1AE-A281B69665E2}" type="slidenum"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8593330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29.11.2020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c.kaya@ankara.edu.tr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F2075-3634-42C5-A1AE-A281B69665E2}" type="slidenum"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1092182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0362"/>
            <a:ext cx="2628900" cy="5811838"/>
          </a:xfrm>
        </p:spPr>
        <p:txBody>
          <a:bodyPr vert="eaVert"/>
          <a:lstStyle/>
          <a:p>
            <a:r>
              <a:rPr lang="tr-TR" smtClean="0"/>
              <a:t>Asıl başlık stili için tıklatın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0362"/>
            <a:ext cx="7734300" cy="5811837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29.11.2020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c.kaya@ankara.edu.tr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F2075-3634-42C5-A1AE-A281B69665E2}" type="slidenum"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5569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00175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553" y="1293778"/>
            <a:ext cx="5846323" cy="5126478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r-TR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293778"/>
            <a:ext cx="5802548" cy="512647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31529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74" y="72181"/>
            <a:ext cx="8926766" cy="9978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774" y="1274317"/>
            <a:ext cx="5906801" cy="8500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0774" y="2235567"/>
            <a:ext cx="5906801" cy="40485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274317"/>
            <a:ext cx="5802548" cy="85005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235566"/>
            <a:ext cx="5802548" cy="404850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55909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653863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solidFill>
          <a:srgbClr val="264A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sp>
        <p:nvSpPr>
          <p:cNvPr id="5" name="Dikdörtgen 4"/>
          <p:cNvSpPr/>
          <p:nvPr userDrawn="1"/>
        </p:nvSpPr>
        <p:spPr>
          <a:xfrm>
            <a:off x="8839200" y="0"/>
            <a:ext cx="3352800" cy="1538514"/>
          </a:xfrm>
          <a:prstGeom prst="rect">
            <a:avLst/>
          </a:prstGeom>
          <a:solidFill>
            <a:srgbClr val="264A9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pic>
        <p:nvPicPr>
          <p:cNvPr id="7" name="Resim 6"/>
          <p:cNvPicPr>
            <a:picLocks noChangeAspect="1"/>
          </p:cNvPicPr>
          <p:nvPr userDrawn="1"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8324" y="0"/>
            <a:ext cx="3026465" cy="1178169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68081" y="2448292"/>
            <a:ext cx="8007350" cy="2852737"/>
          </a:xfrm>
        </p:spPr>
        <p:txBody>
          <a:bodyPr anchor="b"/>
          <a:lstStyle>
            <a:lvl1pPr>
              <a:lnSpc>
                <a:spcPct val="100000"/>
              </a:lnSpc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2015256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54" y="97277"/>
            <a:ext cx="9105090" cy="101721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254868"/>
            <a:ext cx="6791560" cy="500974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553" y="1254868"/>
            <a:ext cx="4795735" cy="500974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02544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tr-T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9374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artisticCrisscrossEtching trans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460" y="3314991"/>
            <a:ext cx="3157375" cy="3543009"/>
          </a:xfrm>
          <a:prstGeom prst="rect">
            <a:avLst/>
          </a:prstGeom>
          <a:effectLst>
            <a:outerShdw blurRad="76200" dir="13500000" sy="23000" kx="1200000" algn="br" rotWithShape="0">
              <a:schemeClr val="bg1">
                <a:lumMod val="85000"/>
                <a:alpha val="20000"/>
              </a:schemeClr>
            </a:outerShdw>
          </a:effec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54" y="56005"/>
            <a:ext cx="9581521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tr-T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553" y="1254867"/>
            <a:ext cx="11780195" cy="51518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tr-T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4553" y="6494633"/>
            <a:ext cx="2743200" cy="2560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29.11.2020</a:t>
            </a:r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4633"/>
            <a:ext cx="4114800" cy="26575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c.kaya@ankara.edu.tr</a:t>
            </a:r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31548" y="6494633"/>
            <a:ext cx="2743200" cy="27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DF53C-BE00-4E83-89E8-DD91EA6DA5D6}" type="slidenum">
              <a:rPr lang="tr-TR" smtClean="0"/>
              <a:t>‹#›</a:t>
            </a:fld>
            <a:endParaRPr lang="tr-T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9776075" y="75729"/>
            <a:ext cx="2357120" cy="1147864"/>
            <a:chOff x="9348281" y="0"/>
            <a:chExt cx="2357120" cy="1147864"/>
          </a:xfrm>
        </p:grpSpPr>
        <p:sp>
          <p:nvSpPr>
            <p:cNvPr id="14" name="Rectangle 13"/>
            <p:cNvSpPr/>
            <p:nvPr userDrawn="1"/>
          </p:nvSpPr>
          <p:spPr>
            <a:xfrm>
              <a:off x="9348281" y="0"/>
              <a:ext cx="2357120" cy="114786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63500">
                <a:schemeClr val="accent3">
                  <a:satMod val="175000"/>
                  <a:alpha val="40000"/>
                </a:schemeClr>
              </a:glow>
            </a:effectLst>
            <a:scene3d>
              <a:camera prst="orthographicFront"/>
              <a:lightRig rig="threePt" dir="t"/>
            </a:scene3d>
            <a:sp3d prstMaterial="softEdge"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r-TR"/>
            </a:p>
          </p:txBody>
        </p: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441507" y="48372"/>
              <a:ext cx="2170668" cy="956731"/>
            </a:xfrm>
            <a:prstGeom prst="rect">
              <a:avLst/>
            </a:prstGeom>
            <a:effectLst/>
          </p:spPr>
        </p:pic>
      </p:grpSp>
    </p:spTree>
    <p:extLst>
      <p:ext uri="{BB962C8B-B14F-4D97-AF65-F5344CB8AC3E}">
        <p14:creationId xmlns:p14="http://schemas.microsoft.com/office/powerpoint/2010/main" val="380056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64A90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264A90"/>
        </a:buClr>
        <a:buSzPct val="60000"/>
        <a:buFont typeface="Wingdings" panose="05000000000000000000" pitchFamily="2" charset="2"/>
        <a:buChar char="q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264A90"/>
        </a:buClr>
        <a:buSzPct val="110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Ø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ü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45127" y="365760"/>
            <a:ext cx="105156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127" y="1828800"/>
            <a:ext cx="105156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29.11.2020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lumMod val="65000"/>
                    <a:lumOff val="3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c.kaya@ankara.edu.tr</a:t>
            </a:r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7527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69F2075-3634-42C5-A1AE-A281B69665E2}" type="slidenum">
              <a:rPr kumimoji="0" lang="tr-TR" sz="11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tr-TR" sz="11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76611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 2" pitchFamily="18" charset="2"/>
        <a:buChar char="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Relationship Id="rId9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0153" y="237391"/>
            <a:ext cx="8132323" cy="3035588"/>
          </a:xfrm>
        </p:spPr>
        <p:txBody>
          <a:bodyPr>
            <a:normAutofit fontScale="90000"/>
          </a:bodyPr>
          <a:lstStyle/>
          <a:p>
            <a:r>
              <a:rPr lang="en-US" dirty="0"/>
              <a:t>TARLA </a:t>
            </a:r>
            <a:r>
              <a:rPr lang="en-US" dirty="0" err="1" smtClean="0"/>
              <a:t>Benzeri</a:t>
            </a:r>
            <a:r>
              <a:rPr lang="en-US" dirty="0" smtClean="0"/>
              <a:t> </a:t>
            </a:r>
            <a:r>
              <a:rPr lang="en-US" dirty="0" err="1" smtClean="0"/>
              <a:t>Büyük</a:t>
            </a:r>
            <a:r>
              <a:rPr lang="en-US" dirty="0" smtClean="0"/>
              <a:t> </a:t>
            </a:r>
            <a:r>
              <a:rPr lang="en-US" dirty="0" err="1" smtClean="0"/>
              <a:t>Ölçekli</a:t>
            </a:r>
            <a:r>
              <a:rPr lang="en-US" dirty="0" smtClean="0"/>
              <a:t> </a:t>
            </a:r>
            <a:r>
              <a:rPr lang="en-US" dirty="0" err="1" smtClean="0"/>
              <a:t>Araştırma</a:t>
            </a:r>
            <a:r>
              <a:rPr lang="en-US" dirty="0" smtClean="0"/>
              <a:t> </a:t>
            </a:r>
            <a:r>
              <a:rPr lang="en-US" dirty="0" err="1" smtClean="0"/>
              <a:t>Tesislerinde</a:t>
            </a:r>
            <a:r>
              <a:rPr lang="en-US" dirty="0" smtClean="0"/>
              <a:t> </a:t>
            </a:r>
            <a:r>
              <a:rPr lang="en-US" dirty="0" err="1" smtClean="0"/>
              <a:t>Altyapının</a:t>
            </a:r>
            <a:r>
              <a:rPr lang="en-US" dirty="0" smtClean="0"/>
              <a:t> </a:t>
            </a:r>
            <a:r>
              <a:rPr lang="en-US" dirty="0" err="1" smtClean="0"/>
              <a:t>İşletimi</a:t>
            </a:r>
            <a:r>
              <a:rPr lang="en-US" dirty="0" smtClean="0"/>
              <a:t> </a:t>
            </a:r>
            <a:r>
              <a:rPr lang="en-US" dirty="0" err="1"/>
              <a:t>ve</a:t>
            </a:r>
            <a:r>
              <a:rPr lang="en-US" dirty="0"/>
              <a:t> </a:t>
            </a:r>
            <a:r>
              <a:rPr lang="en-US" dirty="0" err="1" smtClean="0"/>
              <a:t>Otomasyon</a:t>
            </a:r>
            <a:r>
              <a:rPr lang="en-US" dirty="0" smtClean="0"/>
              <a:t> </a:t>
            </a:r>
            <a:r>
              <a:rPr lang="en-US" dirty="0" err="1" smtClean="0"/>
              <a:t>Çalışmaları</a:t>
            </a:r>
            <a:endParaRPr lang="tr-T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3346" y="3416187"/>
            <a:ext cx="8132323" cy="1305769"/>
          </a:xfrm>
        </p:spPr>
        <p:txBody>
          <a:bodyPr>
            <a:normAutofit lnSpcReduction="10000"/>
          </a:bodyPr>
          <a:lstStyle/>
          <a:p>
            <a:r>
              <a:rPr lang="tr-TR" dirty="0" smtClean="0"/>
              <a:t>Çağlar KAYA</a:t>
            </a:r>
          </a:p>
          <a:p>
            <a:r>
              <a:rPr lang="tr-TR" dirty="0" smtClean="0"/>
              <a:t>Ankara Üniversitesi</a:t>
            </a:r>
          </a:p>
          <a:p>
            <a:r>
              <a:rPr lang="tr-TR" dirty="0" smtClean="0"/>
              <a:t>Hızlandırıcı Teknolojileri Enstitüsü </a:t>
            </a:r>
          </a:p>
          <a:p>
            <a:endParaRPr lang="tr-TR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03346" y="5515108"/>
            <a:ext cx="8896692" cy="128240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64A90"/>
              </a:buClr>
              <a:buSzPct val="110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tr-TR" dirty="0"/>
              <a:t>Parçacık Hızlandırıcıları ve Algıçları Yerel </a:t>
            </a:r>
            <a:endParaRPr lang="en-US" dirty="0" smtClean="0"/>
          </a:p>
          <a:p>
            <a:pPr algn="ctr"/>
            <a:r>
              <a:rPr lang="tr-TR" dirty="0" smtClean="0"/>
              <a:t>Altyapı </a:t>
            </a:r>
            <a:r>
              <a:rPr lang="tr-TR" dirty="0"/>
              <a:t>ve Ar-Ge Çalıştayı</a:t>
            </a:r>
          </a:p>
          <a:p>
            <a:pPr algn="ctr"/>
            <a:r>
              <a:rPr lang="en-US" dirty="0" smtClean="0"/>
              <a:t>29 </a:t>
            </a:r>
            <a:r>
              <a:rPr lang="en-US" dirty="0" err="1" smtClean="0"/>
              <a:t>Kasım</a:t>
            </a:r>
            <a:r>
              <a:rPr lang="en-US" dirty="0" smtClean="0"/>
              <a:t> 2020</a:t>
            </a:r>
            <a:endParaRPr lang="tr-TR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03346" y="4731270"/>
            <a:ext cx="2394065" cy="38726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None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64A90"/>
              </a:buClr>
              <a:buSzPct val="110000"/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TARLA </a:t>
            </a:r>
            <a:r>
              <a:rPr lang="tr-TR" dirty="0" smtClean="0"/>
              <a:t>Ekibi</a:t>
            </a:r>
            <a:r>
              <a:rPr lang="en-US" dirty="0" smtClean="0"/>
              <a:t> Adına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2157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Elektrik Altyapısı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10</a:t>
            </a:fld>
            <a:endParaRPr lang="tr-T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021" y="1145769"/>
            <a:ext cx="7273158" cy="409077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5065" y="1072342"/>
            <a:ext cx="9919683" cy="5283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615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42"/>
          <p:cNvSpPr txBox="1">
            <a:spLocks noChangeArrowheads="1"/>
          </p:cNvSpPr>
          <p:nvPr/>
        </p:nvSpPr>
        <p:spPr bwMode="auto">
          <a:xfrm>
            <a:off x="7838902" y="1855336"/>
            <a:ext cx="4135846" cy="3028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tr-TR" altLang="tr-TR" sz="2400" kern="0" dirty="0">
                <a:solidFill>
                  <a:prstClr val="black"/>
                </a:solidFill>
                <a:cs typeface="Calibri" panose="020F0502020204030204" pitchFamily="34" charset="0"/>
              </a:rPr>
              <a:t>Havalandırma sistemi</a:t>
            </a:r>
            <a:endParaRPr lang="en-US" altLang="tr-TR" sz="2400" kern="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R="0" lvl="0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tr-TR" altLang="tr-TR" sz="2400" b="0" i="0" u="none" strike="noStrike" kern="0" cap="none" spc="0" normalizeH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Calibri" panose="020F0502020204030204" pitchFamily="34" charset="0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tr-TR" altLang="tr-TR" sz="2400" kern="0" dirty="0">
                <a:solidFill>
                  <a:prstClr val="black"/>
                </a:solidFill>
                <a:cs typeface="Calibri" panose="020F0502020204030204" pitchFamily="34" charset="0"/>
              </a:rPr>
              <a:t>Radyasyon Dedektörleri</a:t>
            </a:r>
            <a:endParaRPr lang="en-US" altLang="tr-TR" sz="2400" kern="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R="0" lvl="0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lang="tr-TR" altLang="tr-TR" sz="2400" kern="0" baseline="0" dirty="0" smtClean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28575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tr-TR" altLang="tr-TR" sz="2400" kern="0" dirty="0">
                <a:solidFill>
                  <a:prstClr val="black"/>
                </a:solidFill>
                <a:cs typeface="Calibri" panose="020F0502020204030204" pitchFamily="34" charset="0"/>
              </a:rPr>
              <a:t>Demet interlock </a:t>
            </a:r>
            <a:r>
              <a:rPr lang="tr-TR" altLang="tr-TR" sz="2400" kern="0" dirty="0" smtClean="0">
                <a:solidFill>
                  <a:prstClr val="black"/>
                </a:solidFill>
                <a:cs typeface="Calibri" panose="020F0502020204030204" pitchFamily="34" charset="0"/>
              </a:rPr>
              <a:t>sistemi</a:t>
            </a:r>
            <a:endParaRPr kumimoji="0" lang="en-US" altLang="tr-TR" sz="2400" b="0" i="0" u="none" strike="noStrike" kern="0" cap="none" spc="0" normalizeH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Calibri" panose="020F0502020204030204" pitchFamily="34" charset="0"/>
            </a:endParaRPr>
          </a:p>
          <a:p>
            <a:pPr marL="285750" marR="0" lvl="0" indent="-285750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US" altLang="tr-TR" sz="2400" kern="0" dirty="0">
              <a:solidFill>
                <a:prstClr val="black"/>
              </a:solidFill>
              <a:cs typeface="Calibri" panose="020F0502020204030204" pitchFamily="34" charset="0"/>
            </a:endParaRPr>
          </a:p>
          <a:p>
            <a:pPr marL="285750" marR="0" lvl="0" indent="-285750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tr-TR" altLang="tr-TR" sz="2400" b="0" i="0" u="none" strike="noStrike" kern="0" cap="none" spc="0" normalizeH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Mahal giriş kontrolleri</a:t>
            </a:r>
            <a:endParaRPr kumimoji="0" lang="en-US" altLang="tr-TR" sz="2400" b="0" i="0" u="none" strike="noStrike" kern="0" cap="none" spc="0" normalizeH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Calibri" panose="020F0502020204030204" pitchFamily="34" charset="0"/>
            </a:endParaRPr>
          </a:p>
          <a:p>
            <a:pPr marR="0" lvl="0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tr-TR" altLang="tr-TR" sz="2400" b="0" i="0" u="none" strike="noStrike" kern="0" cap="none" spc="0" normalizeH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11</a:t>
            </a:fld>
            <a:endParaRPr lang="tr-TR" dirty="0"/>
          </a:p>
        </p:txBody>
      </p:sp>
      <p:sp>
        <p:nvSpPr>
          <p:cNvPr id="9" name="Unvan 1"/>
          <p:cNvSpPr txBox="1">
            <a:spLocks/>
          </p:cNvSpPr>
          <p:nvPr/>
        </p:nvSpPr>
        <p:spPr>
          <a:xfrm>
            <a:off x="194553" y="70358"/>
            <a:ext cx="9581521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err="1" smtClean="0"/>
              <a:t>Radyasyon</a:t>
            </a:r>
            <a:r>
              <a:rPr lang="en-US" dirty="0" smtClean="0"/>
              <a:t> </a:t>
            </a:r>
            <a:r>
              <a:rPr lang="en-US" dirty="0" err="1" smtClean="0"/>
              <a:t>Güvenlik</a:t>
            </a:r>
            <a:r>
              <a:rPr lang="tr-TR" dirty="0" smtClean="0"/>
              <a:t> Sistemi Altyapısı</a:t>
            </a:r>
            <a:endParaRPr lang="tr-T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553" y="1464225"/>
            <a:ext cx="7510875" cy="422486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4985313" y="2709333"/>
            <a:ext cx="2853589" cy="7374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1325880" y="1642885"/>
            <a:ext cx="6513022" cy="4438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687121" y="4320414"/>
            <a:ext cx="5151781" cy="30479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560699" y="2898604"/>
            <a:ext cx="6278203" cy="6138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03" y="926333"/>
            <a:ext cx="9423377" cy="530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600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12</a:t>
            </a:fld>
            <a:endParaRPr lang="tr-TR" dirty="0"/>
          </a:p>
        </p:txBody>
      </p:sp>
      <p:sp>
        <p:nvSpPr>
          <p:cNvPr id="9" name="Unvan 1"/>
          <p:cNvSpPr txBox="1">
            <a:spLocks/>
          </p:cNvSpPr>
          <p:nvPr/>
        </p:nvSpPr>
        <p:spPr>
          <a:xfrm>
            <a:off x="194553" y="70358"/>
            <a:ext cx="9531338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sz="3600" dirty="0"/>
              <a:t>Dozimetre ve Erişim Kontrol Sistemi Entegrasyonu</a:t>
            </a:r>
          </a:p>
        </p:txBody>
      </p:sp>
      <p:sp>
        <p:nvSpPr>
          <p:cNvPr id="11" name="İçerik Yer Tutucusu 2"/>
          <p:cNvSpPr txBox="1">
            <a:spLocks/>
          </p:cNvSpPr>
          <p:nvPr/>
        </p:nvSpPr>
        <p:spPr>
          <a:xfrm>
            <a:off x="298761" y="1351843"/>
            <a:ext cx="4323115" cy="5040142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64A90"/>
              </a:buClr>
              <a:buSzPct val="11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tr-TR" dirty="0" smtClean="0"/>
              <a:t>Personelin kontrollü alanlarda taşıma zorunluluğu olan aktif </a:t>
            </a:r>
            <a:r>
              <a:rPr lang="tr-TR" dirty="0" err="1" smtClean="0"/>
              <a:t>dozimetrelerin</a:t>
            </a:r>
            <a:r>
              <a:rPr lang="tr-TR" dirty="0" smtClean="0"/>
              <a:t> erişim kontrol sistemi ile entegrasyonu gerçekleştirilmiştir.</a:t>
            </a:r>
          </a:p>
          <a:p>
            <a:pPr algn="just"/>
            <a:r>
              <a:rPr lang="tr-TR" dirty="0" smtClean="0"/>
              <a:t>Kişiler kontrollü alanlara girme yetkisine sahip olmak için bu alanların girişinde bulunan </a:t>
            </a:r>
            <a:r>
              <a:rPr lang="tr-TR" dirty="0" err="1" smtClean="0"/>
              <a:t>dozimetre</a:t>
            </a:r>
            <a:r>
              <a:rPr lang="tr-TR" dirty="0" smtClean="0"/>
              <a:t> raflarından </a:t>
            </a:r>
            <a:r>
              <a:rPr lang="tr-TR" dirty="0" err="1" smtClean="0"/>
              <a:t>dozimetre</a:t>
            </a:r>
            <a:r>
              <a:rPr lang="tr-TR" dirty="0" smtClean="0"/>
              <a:t> almak zorundadırlar.</a:t>
            </a:r>
          </a:p>
          <a:p>
            <a:pPr algn="just"/>
            <a:r>
              <a:rPr lang="tr-TR" dirty="0" smtClean="0"/>
              <a:t>Kontrollü alanlardan ayrılırken ise </a:t>
            </a:r>
            <a:r>
              <a:rPr lang="tr-TR" dirty="0" err="1" smtClean="0"/>
              <a:t>dozimetrelerini</a:t>
            </a:r>
            <a:r>
              <a:rPr lang="tr-TR" dirty="0" smtClean="0"/>
              <a:t> okutarak aldıkları doz miktarını kayıt sisteminde kendilerine ayrılan bölüme kaydetmiş olurlar.</a:t>
            </a:r>
          </a:p>
          <a:p>
            <a:pPr algn="just"/>
            <a:r>
              <a:rPr lang="tr-TR" dirty="0" smtClean="0"/>
              <a:t>Böylece kontrollü alanlardaki anlık dozlar kayıt altına alınmış olur.</a:t>
            </a:r>
            <a:endParaRPr lang="tr-TR" dirty="0"/>
          </a:p>
        </p:txBody>
      </p:sp>
      <p:pic>
        <p:nvPicPr>
          <p:cNvPr id="12" name="Resim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68" b="27540"/>
          <a:stretch/>
        </p:blipFill>
        <p:spPr>
          <a:xfrm>
            <a:off x="4796445" y="1368378"/>
            <a:ext cx="3531040" cy="4119442"/>
          </a:xfrm>
          <a:prstGeom prst="rect">
            <a:avLst/>
          </a:prstGeom>
        </p:spPr>
      </p:pic>
      <p:pic>
        <p:nvPicPr>
          <p:cNvPr id="13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1252" y="1351843"/>
            <a:ext cx="3487635" cy="1960840"/>
          </a:xfrm>
          <a:prstGeom prst="rect">
            <a:avLst/>
          </a:prstGeom>
        </p:spPr>
      </p:pic>
      <p:pic>
        <p:nvPicPr>
          <p:cNvPr id="14" name="Resim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442" b="9038"/>
          <a:stretch/>
        </p:blipFill>
        <p:spPr>
          <a:xfrm>
            <a:off x="8391253" y="3389864"/>
            <a:ext cx="3487635" cy="2160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832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si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623" y="983721"/>
            <a:ext cx="6800027" cy="3029396"/>
          </a:xfrm>
          <a:prstGeom prst="rect">
            <a:avLst/>
          </a:prstGeom>
        </p:spPr>
      </p:pic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Havalandırma </a:t>
            </a:r>
            <a:r>
              <a:rPr lang="tr-TR" dirty="0"/>
              <a:t>Sistemi Altyapısı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13</a:t>
            </a:fld>
            <a:endParaRPr lang="tr-TR" dirty="0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893" y="3347662"/>
            <a:ext cx="4460318" cy="3345239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191" y="2306880"/>
            <a:ext cx="6837459" cy="4187753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9191" y="872702"/>
            <a:ext cx="8046599" cy="5759671"/>
          </a:xfrm>
          <a:prstGeom prst="rect">
            <a:avLst/>
          </a:prstGeom>
        </p:spPr>
      </p:pic>
      <p:pic>
        <p:nvPicPr>
          <p:cNvPr id="9" name="Resim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810" y="923400"/>
            <a:ext cx="10239413" cy="5759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821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14</a:t>
            </a:fld>
            <a:endParaRPr lang="tr-T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187" y="1280160"/>
            <a:ext cx="3677440" cy="5094435"/>
          </a:xfrm>
          <a:prstGeom prst="rect">
            <a:avLst/>
          </a:prstGeom>
        </p:spPr>
      </p:pic>
      <p:sp>
        <p:nvSpPr>
          <p:cNvPr id="9" name="Unvan 1"/>
          <p:cNvSpPr txBox="1">
            <a:spLocks/>
          </p:cNvSpPr>
          <p:nvPr/>
        </p:nvSpPr>
        <p:spPr>
          <a:xfrm>
            <a:off x="194553" y="70358"/>
            <a:ext cx="9581521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/>
              <a:t>Havalandırma Sistemi Altyapısı</a:t>
            </a:r>
            <a:endParaRPr lang="tr-TR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5012" y="1845425"/>
            <a:ext cx="7876775" cy="443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368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15</a:t>
            </a:fld>
            <a:endParaRPr lang="tr-TR" dirty="0"/>
          </a:p>
        </p:txBody>
      </p:sp>
      <p:sp>
        <p:nvSpPr>
          <p:cNvPr id="9" name="Unvan 1"/>
          <p:cNvSpPr txBox="1">
            <a:spLocks/>
          </p:cNvSpPr>
          <p:nvPr/>
        </p:nvSpPr>
        <p:spPr>
          <a:xfrm>
            <a:off x="194553" y="70358"/>
            <a:ext cx="9581521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/>
              <a:t>Havalandırma Sistemi Altyapısı</a:t>
            </a:r>
            <a:endParaRPr lang="tr-TR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12" y="1011598"/>
            <a:ext cx="7285183" cy="546388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2625" y="1020794"/>
            <a:ext cx="9672123" cy="5473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696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16</a:t>
            </a:fld>
            <a:endParaRPr lang="tr-TR" dirty="0"/>
          </a:p>
        </p:txBody>
      </p:sp>
      <p:sp>
        <p:nvSpPr>
          <p:cNvPr id="9" name="Unvan 1"/>
          <p:cNvSpPr txBox="1">
            <a:spLocks/>
          </p:cNvSpPr>
          <p:nvPr/>
        </p:nvSpPr>
        <p:spPr>
          <a:xfrm>
            <a:off x="194552" y="70358"/>
            <a:ext cx="9494195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/>
              <a:t>Erişim Kontrol ve İzleme </a:t>
            </a:r>
            <a:r>
              <a:rPr lang="tr-TR" dirty="0" smtClean="0"/>
              <a:t>Sistemi</a:t>
            </a:r>
            <a:r>
              <a:rPr lang="en-US" dirty="0" smtClean="0"/>
              <a:t> </a:t>
            </a:r>
            <a:r>
              <a:rPr lang="tr-TR" dirty="0" smtClean="0"/>
              <a:t>Altyapısı</a:t>
            </a:r>
            <a:endParaRPr lang="tr-TR" dirty="0"/>
          </a:p>
        </p:txBody>
      </p:sp>
      <p:sp>
        <p:nvSpPr>
          <p:cNvPr id="8" name="İçerik Yer Tutucusu 2"/>
          <p:cNvSpPr txBox="1">
            <a:spLocks/>
          </p:cNvSpPr>
          <p:nvPr/>
        </p:nvSpPr>
        <p:spPr>
          <a:xfrm>
            <a:off x="298761" y="1024467"/>
            <a:ext cx="5399306" cy="5367518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264A90"/>
              </a:buClr>
              <a:buSzPct val="60000"/>
              <a:buFont typeface="Wingdings" panose="05000000000000000000" pitchFamily="2" charset="2"/>
              <a:buChar char="q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264A90"/>
              </a:buClr>
              <a:buSzPct val="110000"/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Wingdings" panose="05000000000000000000" pitchFamily="2" charset="2"/>
              <a:buChar char="ü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tr-TR" dirty="0" smtClean="0"/>
              <a:t>Tesiste </a:t>
            </a:r>
            <a:r>
              <a:rPr lang="tr-TR" dirty="0"/>
              <a:t>bulunan </a:t>
            </a:r>
            <a:r>
              <a:rPr lang="tr-TR" dirty="0" smtClean="0"/>
              <a:t>9 bloğun girişlerinde ve A-B blokların 14 iç mahal girişi (misafirhane dahil) C bloğun 32 iç mahal girişine  kartlı geçiş sistemi kurulmuştur. Ayrıca diğer bloklarda da 10 adet iç mahal girişi erişim kontrol sistemine entegre edilmiştir. </a:t>
            </a:r>
          </a:p>
          <a:p>
            <a:pPr algn="just"/>
            <a:r>
              <a:rPr lang="tr-TR" dirty="0" smtClean="0"/>
              <a:t>Tesis girişindeki araç ve yaya girişi ile birlikte toplam 76 noktada erişim kontrolü yapılmaktadır.</a:t>
            </a:r>
          </a:p>
          <a:p>
            <a:pPr algn="just"/>
            <a:r>
              <a:rPr lang="tr-TR" dirty="0" smtClean="0"/>
              <a:t>Erişim kontrol sistemi 17 saha paneli tamamen TARLA da geliştirildi ve </a:t>
            </a:r>
            <a:r>
              <a:rPr lang="tr-TR" dirty="0" err="1" smtClean="0"/>
              <a:t>varolan</a:t>
            </a:r>
            <a:r>
              <a:rPr lang="tr-TR" dirty="0" smtClean="0"/>
              <a:t> sistemlerin tersine geliştirilebilir bir yapıya sahiptir. Bu sayede diğer sistemlerle entegrasyonu yapılabilmektedir.</a:t>
            </a:r>
          </a:p>
          <a:p>
            <a:pPr algn="just"/>
            <a:r>
              <a:rPr lang="tr-TR" dirty="0" smtClean="0"/>
              <a:t>Erişim kontrolü merkezi sistemle kontrol edilerek personele yetkisi dahilindeki alanlara giriş çıkış izni verilip kayıt tutulabilmektedir.</a:t>
            </a:r>
            <a:endParaRPr lang="tr-TR" dirty="0"/>
          </a:p>
        </p:txBody>
      </p:sp>
      <p:pic>
        <p:nvPicPr>
          <p:cNvPr id="10" name="Resim 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05" t="6280" r="15541" b="7770"/>
          <a:stretch/>
        </p:blipFill>
        <p:spPr>
          <a:xfrm>
            <a:off x="5932704" y="1221971"/>
            <a:ext cx="3756044" cy="2515515"/>
          </a:xfrm>
          <a:prstGeom prst="rect">
            <a:avLst/>
          </a:prstGeom>
        </p:spPr>
      </p:pic>
      <p:pic>
        <p:nvPicPr>
          <p:cNvPr id="11" name="Resim 9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86" r="36635"/>
          <a:stretch/>
        </p:blipFill>
        <p:spPr>
          <a:xfrm rot="5400000">
            <a:off x="10043660" y="2384135"/>
            <a:ext cx="1085765" cy="1620938"/>
          </a:xfrm>
          <a:prstGeom prst="rect">
            <a:avLst/>
          </a:prstGeom>
        </p:spPr>
      </p:pic>
      <p:pic>
        <p:nvPicPr>
          <p:cNvPr id="12" name="Resim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41" b="39129"/>
          <a:stretch/>
        </p:blipFill>
        <p:spPr>
          <a:xfrm>
            <a:off x="9792676" y="1407128"/>
            <a:ext cx="1587731" cy="1153035"/>
          </a:xfrm>
          <a:prstGeom prst="rect">
            <a:avLst/>
          </a:prstGeom>
        </p:spPr>
      </p:pic>
      <p:pic>
        <p:nvPicPr>
          <p:cNvPr id="13" name="Resim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32705" y="3819807"/>
            <a:ext cx="5464308" cy="2464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96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Unvan 8"/>
          <p:cNvSpPr>
            <a:spLocks noGrp="1"/>
          </p:cNvSpPr>
          <p:nvPr>
            <p:ph type="title"/>
          </p:nvPr>
        </p:nvSpPr>
        <p:spPr>
          <a:xfrm>
            <a:off x="535376" y="72630"/>
            <a:ext cx="9581521" cy="1089764"/>
          </a:xfrm>
        </p:spPr>
        <p:txBody>
          <a:bodyPr>
            <a:normAutofit/>
          </a:bodyPr>
          <a:lstStyle/>
          <a:p>
            <a:r>
              <a:rPr lang="tr-TR" dirty="0"/>
              <a:t>EPICS ile PLC kontrolleri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 dirty="0" smtClean="0"/>
              <a:t>2</a:t>
            </a:r>
            <a:r>
              <a:rPr lang="en-US" dirty="0" smtClean="0"/>
              <a:t>9</a:t>
            </a:r>
            <a:r>
              <a:rPr lang="tr-TR" dirty="0" smtClean="0"/>
              <a:t>.11.20</a:t>
            </a:r>
            <a:r>
              <a:rPr lang="en-US" dirty="0" smtClean="0"/>
              <a:t>20</a:t>
            </a:r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c.kaya@ankara.edu.tr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9F2075-3634-42C5-A1AE-A281B69665E2}" type="slidenum">
              <a:rPr lang="tr-TR" smtClean="0"/>
              <a:t>17</a:t>
            </a:fld>
            <a:endParaRPr lang="tr-TR"/>
          </a:p>
        </p:txBody>
      </p:sp>
      <p:pic>
        <p:nvPicPr>
          <p:cNvPr id="12" name="Resim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2516" y="3374738"/>
            <a:ext cx="5518063" cy="2892176"/>
          </a:xfrm>
          <a:prstGeom prst="rect">
            <a:avLst/>
          </a:prstGeom>
        </p:spPr>
      </p:pic>
      <p:pic>
        <p:nvPicPr>
          <p:cNvPr id="13" name="Resim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22" y="2931325"/>
            <a:ext cx="5603449" cy="3335589"/>
          </a:xfrm>
          <a:prstGeom prst="rect">
            <a:avLst/>
          </a:prstGeom>
        </p:spPr>
      </p:pic>
      <p:pic>
        <p:nvPicPr>
          <p:cNvPr id="14" name="Resim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7670" y="255580"/>
            <a:ext cx="2502457" cy="2891439"/>
          </a:xfrm>
          <a:prstGeom prst="rect">
            <a:avLst/>
          </a:prstGeom>
        </p:spPr>
      </p:pic>
      <p:sp>
        <p:nvSpPr>
          <p:cNvPr id="3" name="Metin kutusu 2"/>
          <p:cNvSpPr txBox="1"/>
          <p:nvPr/>
        </p:nvSpPr>
        <p:spPr>
          <a:xfrm>
            <a:off x="367748" y="1039579"/>
            <a:ext cx="239681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tr-TR" sz="2000" dirty="0"/>
              <a:t>EPICS Sürücüleri 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r-TR" sz="2000" dirty="0"/>
              <a:t>Siemens S7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r-TR" sz="2000" dirty="0" err="1"/>
              <a:t>Yokogawa</a:t>
            </a:r>
            <a:endParaRPr lang="tr-TR" sz="2000" dirty="0"/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r-TR" sz="2000" dirty="0" err="1"/>
              <a:t>Beckhoff</a:t>
            </a:r>
            <a:endParaRPr lang="tr-TR" sz="2000" dirty="0"/>
          </a:p>
        </p:txBody>
      </p:sp>
      <p:sp>
        <p:nvSpPr>
          <p:cNvPr id="15" name="Metin kutusu 14"/>
          <p:cNvSpPr txBox="1"/>
          <p:nvPr/>
        </p:nvSpPr>
        <p:spPr>
          <a:xfrm>
            <a:off x="3035525" y="1039578"/>
            <a:ext cx="36221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tr-TR" sz="2000" dirty="0"/>
              <a:t>Avantajlar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r-TR" sz="2000" dirty="0"/>
              <a:t>Kolay </a:t>
            </a:r>
            <a:r>
              <a:rPr lang="tr-TR" sz="2000" dirty="0" err="1"/>
              <a:t>Arayüz</a:t>
            </a:r>
            <a:r>
              <a:rPr lang="tr-TR" sz="2000" dirty="0"/>
              <a:t> Tasarımları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r-TR" sz="2000" dirty="0"/>
              <a:t>Açık kaynak kodlu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tr-TR" sz="2000" dirty="0"/>
              <a:t>Entegrasyon kolaylığı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46026" y="1255222"/>
            <a:ext cx="2522396" cy="1891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62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Özet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378" y="1246554"/>
            <a:ext cx="12075622" cy="5151879"/>
          </a:xfrm>
        </p:spPr>
        <p:txBody>
          <a:bodyPr>
            <a:normAutofit fontScale="92500" lnSpcReduction="20000"/>
          </a:bodyPr>
          <a:lstStyle/>
          <a:p>
            <a:r>
              <a:rPr lang="tr-TR" dirty="0" smtClean="0"/>
              <a:t>Helyu</a:t>
            </a:r>
            <a:r>
              <a:rPr lang="en-US" dirty="0" smtClean="0"/>
              <a:t>m</a:t>
            </a:r>
            <a:r>
              <a:rPr lang="tr-TR" dirty="0" smtClean="0"/>
              <a:t> Soğutma, Su soğutma, Elektrik Takip,  Personel Güvenlik Sistemi, Bina Isıtma soğutma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Havalandırma</a:t>
            </a:r>
            <a:r>
              <a:rPr lang="tr-TR" dirty="0" smtClean="0"/>
              <a:t> sistemlerinin tümü PLC kontrölüdür.</a:t>
            </a:r>
            <a:r>
              <a:rPr lang="en-US" dirty="0" smtClean="0"/>
              <a:t> </a:t>
            </a:r>
            <a:r>
              <a:rPr lang="en-US" dirty="0" err="1" smtClean="0"/>
              <a:t>Tüm</a:t>
            </a:r>
            <a:r>
              <a:rPr lang="en-US" dirty="0" smtClean="0"/>
              <a:t> PLC </a:t>
            </a:r>
            <a:r>
              <a:rPr lang="en-US" dirty="0" err="1" smtClean="0"/>
              <a:t>sistemlerinin</a:t>
            </a:r>
            <a:r>
              <a:rPr lang="en-US" dirty="0" smtClean="0"/>
              <a:t> </a:t>
            </a:r>
            <a:r>
              <a:rPr lang="en-US" dirty="0" err="1" smtClean="0"/>
              <a:t>standartlaştırmak</a:t>
            </a:r>
            <a:r>
              <a:rPr lang="en-US" dirty="0" smtClean="0"/>
              <a:t> </a:t>
            </a:r>
            <a:r>
              <a:rPr lang="en-US" dirty="0" err="1" smtClean="0"/>
              <a:t>için</a:t>
            </a:r>
            <a:r>
              <a:rPr lang="en-US" dirty="0" smtClean="0"/>
              <a:t> Siemens </a:t>
            </a:r>
            <a:r>
              <a:rPr lang="en-US" dirty="0" err="1" smtClean="0"/>
              <a:t>marka</a:t>
            </a:r>
            <a:r>
              <a:rPr lang="en-US" dirty="0" smtClean="0"/>
              <a:t> CPU </a:t>
            </a:r>
            <a:r>
              <a:rPr lang="en-US" dirty="0" err="1" smtClean="0"/>
              <a:t>seçilmiştir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Kurulumu</a:t>
            </a:r>
            <a:r>
              <a:rPr lang="en-US" dirty="0" smtClean="0"/>
              <a:t> </a:t>
            </a:r>
            <a:r>
              <a:rPr lang="en-US" dirty="0" err="1" smtClean="0"/>
              <a:t>tamamlanan</a:t>
            </a:r>
            <a:r>
              <a:rPr lang="en-US" dirty="0" smtClean="0"/>
              <a:t> </a:t>
            </a:r>
            <a:r>
              <a:rPr lang="en-US" dirty="0" err="1" smtClean="0"/>
              <a:t>deney</a:t>
            </a:r>
            <a:r>
              <a:rPr lang="en-US" dirty="0" smtClean="0"/>
              <a:t> </a:t>
            </a:r>
            <a:r>
              <a:rPr lang="en-US" dirty="0" err="1" smtClean="0"/>
              <a:t>istasyonları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mekanik</a:t>
            </a:r>
            <a:r>
              <a:rPr lang="en-US" dirty="0" smtClean="0"/>
              <a:t> </a:t>
            </a:r>
            <a:r>
              <a:rPr lang="en-US" dirty="0" err="1" smtClean="0"/>
              <a:t>montaj</a:t>
            </a:r>
            <a:r>
              <a:rPr lang="en-US" dirty="0" smtClean="0"/>
              <a:t> </a:t>
            </a:r>
            <a:r>
              <a:rPr lang="en-US" dirty="0" err="1" smtClean="0"/>
              <a:t>alanı</a:t>
            </a:r>
            <a:r>
              <a:rPr lang="en-US" dirty="0" smtClean="0"/>
              <a:t> </a:t>
            </a:r>
            <a:r>
              <a:rPr lang="en-US" dirty="0" err="1" smtClean="0"/>
              <a:t>temizoda</a:t>
            </a:r>
            <a:r>
              <a:rPr lang="en-US" dirty="0" smtClean="0"/>
              <a:t> </a:t>
            </a:r>
            <a:r>
              <a:rPr lang="en-US" dirty="0" err="1" smtClean="0"/>
              <a:t>içerisinde</a:t>
            </a:r>
            <a:r>
              <a:rPr lang="en-US" dirty="0" smtClean="0"/>
              <a:t> </a:t>
            </a:r>
            <a:r>
              <a:rPr lang="en-US" dirty="0" err="1" smtClean="0"/>
              <a:t>yer</a:t>
            </a:r>
            <a:r>
              <a:rPr lang="en-US" dirty="0" smtClean="0"/>
              <a:t> </a:t>
            </a:r>
            <a:r>
              <a:rPr lang="en-US" dirty="0" err="1" smtClean="0"/>
              <a:t>alıp</a:t>
            </a:r>
            <a:r>
              <a:rPr lang="en-US" dirty="0" smtClean="0"/>
              <a:t> PLC </a:t>
            </a:r>
            <a:r>
              <a:rPr lang="en-US" dirty="0" err="1" smtClean="0"/>
              <a:t>tabanlı</a:t>
            </a:r>
            <a:r>
              <a:rPr lang="en-US" dirty="0" smtClean="0"/>
              <a:t> </a:t>
            </a:r>
            <a:r>
              <a:rPr lang="en-US" dirty="0" err="1" smtClean="0"/>
              <a:t>kontrol</a:t>
            </a:r>
            <a:r>
              <a:rPr lang="en-US" dirty="0" smtClean="0"/>
              <a:t> </a:t>
            </a:r>
            <a:r>
              <a:rPr lang="en-US" dirty="0" err="1" smtClean="0"/>
              <a:t>edilmektedir</a:t>
            </a:r>
            <a:r>
              <a:rPr lang="en-US" dirty="0" smtClean="0"/>
              <a:t>. </a:t>
            </a:r>
          </a:p>
          <a:p>
            <a:endParaRPr lang="en-US" dirty="0" smtClean="0"/>
          </a:p>
          <a:p>
            <a:r>
              <a:rPr lang="en-US" dirty="0" err="1" smtClean="0"/>
              <a:t>Parçacık</a:t>
            </a:r>
            <a:r>
              <a:rPr lang="en-US" dirty="0" smtClean="0"/>
              <a:t> </a:t>
            </a:r>
            <a:r>
              <a:rPr lang="en-US" dirty="0" err="1" smtClean="0"/>
              <a:t>demet</a:t>
            </a:r>
            <a:r>
              <a:rPr lang="en-US" dirty="0" smtClean="0"/>
              <a:t> </a:t>
            </a:r>
            <a:r>
              <a:rPr lang="en-US" dirty="0" err="1" smtClean="0"/>
              <a:t>kontrol</a:t>
            </a:r>
            <a:r>
              <a:rPr lang="en-US" dirty="0" smtClean="0"/>
              <a:t> </a:t>
            </a:r>
            <a:r>
              <a:rPr lang="en-US" dirty="0" err="1" smtClean="0"/>
              <a:t>sistemi</a:t>
            </a:r>
            <a:r>
              <a:rPr lang="en-US" dirty="0" smtClean="0"/>
              <a:t> </a:t>
            </a:r>
            <a:r>
              <a:rPr lang="en-US" dirty="0" err="1" smtClean="0"/>
              <a:t>olan</a:t>
            </a:r>
            <a:r>
              <a:rPr lang="en-US" dirty="0" smtClean="0"/>
              <a:t> EPICs </a:t>
            </a:r>
            <a:r>
              <a:rPr lang="en-US" dirty="0" err="1" smtClean="0"/>
              <a:t>ile</a:t>
            </a:r>
            <a:r>
              <a:rPr lang="en-US" dirty="0" smtClean="0"/>
              <a:t> PLC </a:t>
            </a:r>
            <a:r>
              <a:rPr lang="en-US" dirty="0" err="1" smtClean="0"/>
              <a:t>sistemleri</a:t>
            </a:r>
            <a:r>
              <a:rPr lang="en-US" dirty="0" smtClean="0"/>
              <a:t> </a:t>
            </a:r>
            <a:r>
              <a:rPr lang="en-US" dirty="0" err="1" smtClean="0"/>
              <a:t>haberleşebilmektedir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Kritik</a:t>
            </a:r>
            <a:r>
              <a:rPr lang="en-US" dirty="0" smtClean="0"/>
              <a:t> </a:t>
            </a:r>
            <a:r>
              <a:rPr lang="en-US" dirty="0" err="1" smtClean="0"/>
              <a:t>öneme</a:t>
            </a:r>
            <a:r>
              <a:rPr lang="en-US" dirty="0" smtClean="0"/>
              <a:t> </a:t>
            </a:r>
            <a:r>
              <a:rPr lang="en-US" dirty="0" err="1" smtClean="0"/>
              <a:t>sahip</a:t>
            </a:r>
            <a:r>
              <a:rPr lang="en-US" dirty="0" smtClean="0"/>
              <a:t> </a:t>
            </a:r>
            <a:r>
              <a:rPr lang="en-US" dirty="0" err="1" smtClean="0"/>
              <a:t>olan</a:t>
            </a:r>
            <a:r>
              <a:rPr lang="en-US" dirty="0" smtClean="0"/>
              <a:t> </a:t>
            </a:r>
            <a:r>
              <a:rPr lang="en-US" dirty="0" err="1" smtClean="0"/>
              <a:t>bu</a:t>
            </a:r>
            <a:r>
              <a:rPr lang="en-US" dirty="0" smtClean="0"/>
              <a:t> alt </a:t>
            </a:r>
            <a:r>
              <a:rPr lang="en-US" dirty="0" err="1" smtClean="0"/>
              <a:t>yapı</a:t>
            </a:r>
            <a:r>
              <a:rPr lang="en-US" dirty="0" smtClean="0"/>
              <a:t> </a:t>
            </a:r>
            <a:r>
              <a:rPr lang="en-US" dirty="0" err="1" smtClean="0"/>
              <a:t>sistemlerinin</a:t>
            </a:r>
            <a:r>
              <a:rPr lang="en-US" dirty="0" smtClean="0"/>
              <a:t> </a:t>
            </a:r>
            <a:r>
              <a:rPr lang="en-US" dirty="0" err="1" smtClean="0"/>
              <a:t>kontrol</a:t>
            </a:r>
            <a:r>
              <a:rPr lang="en-US" dirty="0" smtClean="0"/>
              <a:t> </a:t>
            </a:r>
            <a:r>
              <a:rPr lang="en-US" dirty="0" err="1" smtClean="0"/>
              <a:t>arayüzleri</a:t>
            </a:r>
            <a:r>
              <a:rPr lang="en-US" dirty="0" smtClean="0"/>
              <a:t> TARLA </a:t>
            </a:r>
            <a:r>
              <a:rPr lang="en-US" dirty="0" err="1" smtClean="0"/>
              <a:t>bünyesinde</a:t>
            </a:r>
            <a:r>
              <a:rPr lang="en-US" dirty="0" smtClean="0"/>
              <a:t> </a:t>
            </a:r>
            <a:r>
              <a:rPr lang="en-US" dirty="0" err="1" smtClean="0"/>
              <a:t>yapılmıştır</a:t>
            </a:r>
            <a:r>
              <a:rPr lang="en-US" dirty="0" smtClean="0"/>
              <a:t>.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err="1" smtClean="0"/>
              <a:t>Sistemlerin</a:t>
            </a:r>
            <a:r>
              <a:rPr lang="en-US" dirty="0" smtClean="0"/>
              <a:t> </a:t>
            </a:r>
            <a:r>
              <a:rPr lang="en-US" dirty="0" err="1" smtClean="0"/>
              <a:t>bakım</a:t>
            </a:r>
            <a:r>
              <a:rPr lang="en-US" dirty="0" smtClean="0"/>
              <a:t> </a:t>
            </a:r>
            <a:r>
              <a:rPr lang="en-US" dirty="0" err="1" smtClean="0"/>
              <a:t>ve</a:t>
            </a:r>
            <a:r>
              <a:rPr lang="en-US" dirty="0" smtClean="0"/>
              <a:t> </a:t>
            </a:r>
            <a:r>
              <a:rPr lang="en-US" dirty="0" err="1" smtClean="0"/>
              <a:t>onarım</a:t>
            </a:r>
            <a:r>
              <a:rPr lang="en-US" dirty="0" smtClean="0"/>
              <a:t> </a:t>
            </a:r>
            <a:r>
              <a:rPr lang="en-US" dirty="0" err="1" smtClean="0"/>
              <a:t>işleri</a:t>
            </a:r>
            <a:r>
              <a:rPr lang="en-US" dirty="0" smtClean="0"/>
              <a:t> de TARLA </a:t>
            </a:r>
            <a:r>
              <a:rPr lang="en-US" dirty="0" err="1" smtClean="0"/>
              <a:t>tarafından</a:t>
            </a:r>
            <a:r>
              <a:rPr lang="en-US" dirty="0" smtClean="0"/>
              <a:t> </a:t>
            </a:r>
            <a:r>
              <a:rPr lang="en-US" dirty="0" err="1" smtClean="0"/>
              <a:t>yapılmaktadır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endParaRPr lang="tr-TR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18</a:t>
            </a:fld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235408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9284" y="1997946"/>
            <a:ext cx="10915208" cy="1846534"/>
          </a:xfrm>
        </p:spPr>
        <p:txBody>
          <a:bodyPr>
            <a:normAutofit/>
          </a:bodyPr>
          <a:lstStyle/>
          <a:p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Dinlediğiniz için Teşekkürler 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68873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811163" y="2353209"/>
            <a:ext cx="7742314" cy="3116565"/>
          </a:xfrm>
        </p:spPr>
        <p:txBody>
          <a:bodyPr>
            <a:normAutofit/>
          </a:bodyPr>
          <a:lstStyle/>
          <a:p>
            <a:r>
              <a:rPr lang="tr-TR" dirty="0" smtClean="0"/>
              <a:t>Helyum Soğutma Sistemi Altyapısı</a:t>
            </a:r>
          </a:p>
          <a:p>
            <a:r>
              <a:rPr lang="tr-TR" dirty="0" smtClean="0"/>
              <a:t>Su soğutma Sistemi Altyapısı</a:t>
            </a:r>
            <a:endParaRPr lang="en-US" dirty="0" smtClean="0"/>
          </a:p>
          <a:p>
            <a:r>
              <a:rPr lang="tr-TR" dirty="0" smtClean="0"/>
              <a:t>Elektrik Altyapısı</a:t>
            </a:r>
            <a:endParaRPr lang="en-US" dirty="0" smtClean="0"/>
          </a:p>
          <a:p>
            <a:r>
              <a:rPr lang="tr-TR" dirty="0" smtClean="0"/>
              <a:t>Radyasyon </a:t>
            </a:r>
            <a:r>
              <a:rPr lang="tr-TR" dirty="0"/>
              <a:t>Güvenlik </a:t>
            </a:r>
            <a:r>
              <a:rPr lang="tr-TR" dirty="0" smtClean="0"/>
              <a:t>Sistemi</a:t>
            </a:r>
          </a:p>
          <a:p>
            <a:r>
              <a:rPr lang="tr-TR" dirty="0" smtClean="0"/>
              <a:t>Havalandırma Sistemi Altyapısı</a:t>
            </a:r>
            <a:endParaRPr lang="en-US" dirty="0" smtClean="0"/>
          </a:p>
          <a:p>
            <a:r>
              <a:rPr lang="tr-TR" dirty="0"/>
              <a:t>Erişim Kontrol ve İzleme Sistemi</a:t>
            </a:r>
            <a:endParaRPr lang="tr-TR" dirty="0" smtClean="0"/>
          </a:p>
          <a:p>
            <a:endParaRPr lang="en-US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2</a:t>
            </a:fld>
            <a:endParaRPr lang="tr-TR" dirty="0"/>
          </a:p>
        </p:txBody>
      </p:sp>
      <p:sp>
        <p:nvSpPr>
          <p:cNvPr id="7" name="Unvan 6"/>
          <p:cNvSpPr txBox="1">
            <a:spLocks/>
          </p:cNvSpPr>
          <p:nvPr/>
        </p:nvSpPr>
        <p:spPr>
          <a:xfrm>
            <a:off x="346954" y="208405"/>
            <a:ext cx="9581521" cy="10897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264A9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tr-TR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Mühendislik Altyapıları</a:t>
            </a:r>
            <a:endParaRPr lang="tr-TR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93185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c.kaya@ankara.edu.tr</a:t>
            </a:r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B61D9-7F5A-4C30-BAFA-FB072483700C}" type="slidenum">
              <a:rPr lang="en-US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en-US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Unvan 1"/>
          <p:cNvSpPr>
            <a:spLocks noGrp="1"/>
          </p:cNvSpPr>
          <p:nvPr>
            <p:ph type="title"/>
          </p:nvPr>
        </p:nvSpPr>
        <p:spPr>
          <a:xfrm>
            <a:off x="0" y="0"/>
            <a:ext cx="9732723" cy="922713"/>
          </a:xfrm>
          <a:ln>
            <a:solidFill>
              <a:srgbClr val="FF0000"/>
            </a:solidFill>
          </a:ln>
        </p:spPr>
        <p:txBody>
          <a:bodyPr>
            <a:normAutofit/>
          </a:bodyPr>
          <a:lstStyle/>
          <a:p>
            <a:pPr algn="ctr"/>
            <a:r>
              <a:rPr lang="tr-TR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 Hızlandırıcısı ve Işınım Tesisi (TARLA)</a:t>
            </a:r>
            <a:endParaRPr lang="en-US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927" y="1025431"/>
            <a:ext cx="9074073" cy="5254760"/>
          </a:xfrm>
          <a:prstGeom prst="rect">
            <a:avLst/>
          </a:prstGeom>
        </p:spPr>
      </p:pic>
      <p:sp>
        <p:nvSpPr>
          <p:cNvPr id="8" name="İçerik Yer Tutucusu 2"/>
          <p:cNvSpPr>
            <a:spLocks noGrp="1"/>
          </p:cNvSpPr>
          <p:nvPr>
            <p:ph idx="1"/>
          </p:nvPr>
        </p:nvSpPr>
        <p:spPr>
          <a:xfrm>
            <a:off x="190500" y="2585290"/>
            <a:ext cx="10515600" cy="3731816"/>
          </a:xfrm>
        </p:spPr>
        <p:txBody>
          <a:bodyPr>
            <a:normAutofit fontScale="92500" lnSpcReduction="10000"/>
          </a:bodyPr>
          <a:lstStyle/>
          <a:p>
            <a:r>
              <a:rPr lang="tr-TR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Yönetim Binası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Ofis Binası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Hızlandırıcı ve Işınım Laboratuvarı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Su soğutma Binası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Güvenlik Binası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Medikal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Linak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ve Güç Binası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Atölye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tr-TR" dirty="0" err="1" smtClean="0">
                <a:latin typeface="Arial" panose="020B0604020202020204" pitchFamily="34" charset="0"/>
                <a:cs typeface="Arial" panose="020B0604020202020204" pitchFamily="34" charset="0"/>
              </a:rPr>
              <a:t>Kontamine</a:t>
            </a:r>
            <a:r>
              <a:rPr lang="tr-TR" dirty="0" smtClean="0">
                <a:latin typeface="Arial" panose="020B0604020202020204" pitchFamily="34" charset="0"/>
                <a:cs typeface="Arial" panose="020B0604020202020204" pitchFamily="34" charset="0"/>
              </a:rPr>
              <a:t> Malzeme Deposu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610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Helyum Soğutma Sistemi Altyapısı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4</a:t>
            </a:fld>
            <a:endParaRPr lang="tr-T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94718">
            <a:off x="1088626" y="1478993"/>
            <a:ext cx="6319732" cy="4496916"/>
          </a:xfrm>
          <a:prstGeom prst="rect">
            <a:avLst/>
          </a:prstGeom>
        </p:spPr>
      </p:pic>
      <p:sp>
        <p:nvSpPr>
          <p:cNvPr id="9" name="Text Box 42"/>
          <p:cNvSpPr txBox="1">
            <a:spLocks noChangeArrowheads="1"/>
          </p:cNvSpPr>
          <p:nvPr/>
        </p:nvSpPr>
        <p:spPr bwMode="auto">
          <a:xfrm>
            <a:off x="7993748" y="4023459"/>
            <a:ext cx="3740601" cy="1550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3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Kapasite</a:t>
            </a:r>
          </a:p>
          <a:p>
            <a:pPr marL="171450" marR="0" lvl="0" indent="-171450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altLang="tr-TR" sz="3200" kern="0" noProof="0" dirty="0" smtClean="0">
                <a:solidFill>
                  <a:prstClr val="black"/>
                </a:solidFill>
                <a:cs typeface="Calibri" panose="020F0502020204030204" pitchFamily="34" charset="0"/>
              </a:rPr>
              <a:t>210W @ 1.8K</a:t>
            </a:r>
          </a:p>
          <a:p>
            <a:pPr marL="171450" marR="0" lvl="0" indent="-171450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tr-TR" sz="3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16 mbar </a:t>
            </a:r>
            <a:r>
              <a:rPr kumimoji="0" lang="en-US" altLang="tr-TR" sz="3200" b="0" i="0" u="none" strike="noStrike" kern="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cs typeface="Calibri" panose="020F0502020204030204" pitchFamily="34" charset="0"/>
              </a:rPr>
              <a:t>± 0.2mbar</a:t>
            </a:r>
            <a:endParaRPr kumimoji="0" lang="tr-TR" altLang="tr-TR" sz="3200" b="0" i="0" u="none" strike="noStrike" kern="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cs typeface="Calibri" panose="020F0502020204030204" pitchFamily="34" charset="0"/>
            </a:endParaRPr>
          </a:p>
        </p:txBody>
      </p:sp>
      <p:sp>
        <p:nvSpPr>
          <p:cNvPr id="10" name="Text Box 42"/>
          <p:cNvSpPr txBox="1">
            <a:spLocks noChangeArrowheads="1"/>
          </p:cNvSpPr>
          <p:nvPr/>
        </p:nvSpPr>
        <p:spPr bwMode="auto">
          <a:xfrm>
            <a:off x="7492663" y="1855336"/>
            <a:ext cx="4699337" cy="14585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285750" marR="0" lvl="0" indent="-285750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tr-TR" altLang="tr-TR" sz="1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Helyum </a:t>
            </a:r>
            <a:r>
              <a:rPr kumimoji="0" lang="en-US" altLang="tr-TR" sz="1800" b="0" i="0" u="none" strike="noStrike" kern="0" cap="none" spc="0" normalizeH="0" baseline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Soğutma</a:t>
            </a:r>
            <a:r>
              <a:rPr kumimoji="0" lang="tr-TR" altLang="tr-TR" sz="1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 Kompresör</a:t>
            </a:r>
            <a:r>
              <a:rPr kumimoji="0" lang="en-US" altLang="tr-TR" sz="1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ü</a:t>
            </a:r>
            <a:r>
              <a:rPr kumimoji="0" lang="tr-TR" altLang="tr-TR" sz="1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 (4K cold box1)</a:t>
            </a:r>
          </a:p>
          <a:p>
            <a:pPr marL="285750" marR="0" lvl="0" indent="-285750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r-TR" altLang="tr-TR" sz="1800" kern="0" dirty="0" smtClean="0">
                <a:solidFill>
                  <a:prstClr val="black"/>
                </a:solidFill>
                <a:cs typeface="Calibri" panose="020F0502020204030204" pitchFamily="34" charset="0"/>
              </a:rPr>
              <a:t>Dağıtım Kompresürü</a:t>
            </a:r>
            <a:r>
              <a:rPr lang="en-US" altLang="tr-TR" sz="1800" kern="0" dirty="0" smtClean="0">
                <a:solidFill>
                  <a:prstClr val="black"/>
                </a:solidFill>
                <a:cs typeface="Calibri" panose="020F0502020204030204" pitchFamily="34" charset="0"/>
              </a:rPr>
              <a:t> (2K cold box2)</a:t>
            </a:r>
          </a:p>
          <a:p>
            <a:pPr marL="285750" marR="0" lvl="0" indent="-285750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r-TR" altLang="tr-TR" sz="1800" kern="0" dirty="0" smtClean="0">
                <a:solidFill>
                  <a:prstClr val="black"/>
                </a:solidFill>
                <a:cs typeface="Calibri" panose="020F0502020204030204" pitchFamily="34" charset="0"/>
              </a:rPr>
              <a:t>2</a:t>
            </a:r>
            <a:r>
              <a:rPr kumimoji="0" lang="tr-TR" altLang="tr-TR" sz="1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 adet Kaiser Helyum Kompresörü</a:t>
            </a:r>
          </a:p>
          <a:p>
            <a:pPr marL="285750" marR="0" lvl="0" indent="-285750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tr-TR" altLang="tr-TR" sz="1800" kern="0" dirty="0" smtClean="0">
                <a:solidFill>
                  <a:prstClr val="black"/>
                </a:solidFill>
                <a:cs typeface="Calibri" panose="020F0502020204030204" pitchFamily="34" charset="0"/>
              </a:rPr>
              <a:t>Vakum pompa İstasyonu </a:t>
            </a:r>
          </a:p>
          <a:p>
            <a:pPr marL="285750" marR="0" lvl="0" indent="-285750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tr-TR" altLang="tr-TR" sz="1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Yağ</a:t>
            </a:r>
            <a:r>
              <a:rPr kumimoji="0" lang="tr-TR" altLang="tr-TR" sz="1800" b="0" i="0" u="none" strike="noStrike" kern="0" cap="none" spc="0" normalizeH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 filresi,transfer hatları, buharlaştırıcı vb</a:t>
            </a:r>
            <a:r>
              <a:rPr kumimoji="0" lang="en-US" altLang="tr-TR" sz="1800" b="0" i="0" u="none" strike="noStrike" kern="0" cap="none" spc="0" normalizeH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.</a:t>
            </a:r>
            <a:endParaRPr kumimoji="0" lang="tr-TR" altLang="tr-TR" sz="1800" b="0" i="0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5544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>
          <a:xfrm>
            <a:off x="4062702" y="6484905"/>
            <a:ext cx="4114800" cy="265754"/>
          </a:xfrm>
        </p:spPr>
        <p:txBody>
          <a:bodyPr/>
          <a:lstStyle/>
          <a:p>
            <a:r>
              <a:rPr lang="tr-TR" smtClean="0"/>
              <a:t>c.kaya@ankara.edu.tr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5</a:t>
            </a:fld>
            <a:endParaRPr lang="tr-TR" dirty="0"/>
          </a:p>
        </p:txBody>
      </p:sp>
      <p:pic>
        <p:nvPicPr>
          <p:cNvPr id="8" name="Resim 7">
            <a:extLst>
              <a:ext uri="{FF2B5EF4-FFF2-40B4-BE49-F238E27FC236}">
                <a16:creationId xmlns:a16="http://schemas.microsoft.com/office/drawing/2014/main" id="{CCB44526-980A-48EF-9680-4D2FB4EE95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5" b="11926"/>
          <a:stretch/>
        </p:blipFill>
        <p:spPr>
          <a:xfrm rot="5400000">
            <a:off x="6703909" y="4328325"/>
            <a:ext cx="2315890" cy="12767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Resim 8">
            <a:extLst>
              <a:ext uri="{FF2B5EF4-FFF2-40B4-BE49-F238E27FC236}">
                <a16:creationId xmlns:a16="http://schemas.microsoft.com/office/drawing/2014/main" id="{21F8F19F-7EBF-4ABC-B324-2406B549CF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" t="-328" r="4482" b="328"/>
          <a:stretch/>
        </p:blipFill>
        <p:spPr>
          <a:xfrm rot="5400000">
            <a:off x="8114947" y="1872464"/>
            <a:ext cx="5109995" cy="28917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Resim 9">
            <a:extLst>
              <a:ext uri="{FF2B5EF4-FFF2-40B4-BE49-F238E27FC236}">
                <a16:creationId xmlns:a16="http://schemas.microsoft.com/office/drawing/2014/main" id="{34A09B79-D831-4BA1-B12B-806E4E43204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6" r="14962"/>
          <a:stretch/>
        </p:blipFill>
        <p:spPr>
          <a:xfrm>
            <a:off x="3587543" y="3808761"/>
            <a:ext cx="3059940" cy="2315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144CD314-799B-46E6-85F6-9D7025CE25D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395" b="3999"/>
          <a:stretch/>
        </p:blipFill>
        <p:spPr>
          <a:xfrm>
            <a:off x="5412331" y="753363"/>
            <a:ext cx="3087904" cy="20713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Resim 11">
            <a:extLst>
              <a:ext uri="{FF2B5EF4-FFF2-40B4-BE49-F238E27FC236}">
                <a16:creationId xmlns:a16="http://schemas.microsoft.com/office/drawing/2014/main" id="{1F5BB133-1FCF-4960-8CA7-BB0EDA97AB3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867" r="743"/>
          <a:stretch/>
        </p:blipFill>
        <p:spPr>
          <a:xfrm>
            <a:off x="496417" y="3443750"/>
            <a:ext cx="940765" cy="15192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Resim 12">
            <a:extLst>
              <a:ext uri="{FF2B5EF4-FFF2-40B4-BE49-F238E27FC236}">
                <a16:creationId xmlns:a16="http://schemas.microsoft.com/office/drawing/2014/main" id="{C37DA0DD-2686-41AF-85F9-96426872CC2D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99" t="18656" r="2937" b="24518"/>
          <a:stretch/>
        </p:blipFill>
        <p:spPr>
          <a:xfrm rot="5400000">
            <a:off x="1561945" y="4354015"/>
            <a:ext cx="1989439" cy="9983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714EA889-C404-4D49-82C9-6C4F8B60D82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0156" y="1045589"/>
            <a:ext cx="2071383" cy="1486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6A0B6833-B4D0-4374-85CB-8095D1774E2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605131" y="1045589"/>
            <a:ext cx="2071383" cy="1486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 Box 42"/>
          <p:cNvSpPr txBox="1">
            <a:spLocks noChangeArrowheads="1"/>
          </p:cNvSpPr>
          <p:nvPr/>
        </p:nvSpPr>
        <p:spPr bwMode="auto">
          <a:xfrm>
            <a:off x="322407" y="2792939"/>
            <a:ext cx="1601282" cy="442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Helium and Liquide Nitrogen Tank</a:t>
            </a:r>
          </a:p>
        </p:txBody>
      </p:sp>
      <p:sp>
        <p:nvSpPr>
          <p:cNvPr id="17" name="Text Box 42"/>
          <p:cNvSpPr txBox="1">
            <a:spLocks noChangeArrowheads="1"/>
          </p:cNvSpPr>
          <p:nvPr/>
        </p:nvSpPr>
        <p:spPr bwMode="auto">
          <a:xfrm>
            <a:off x="3204873" y="2772193"/>
            <a:ext cx="857829" cy="258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ORS</a:t>
            </a:r>
          </a:p>
        </p:txBody>
      </p:sp>
      <p:sp>
        <p:nvSpPr>
          <p:cNvPr id="18" name="Text Box 42"/>
          <p:cNvSpPr txBox="1">
            <a:spLocks noChangeArrowheads="1"/>
          </p:cNvSpPr>
          <p:nvPr/>
        </p:nvSpPr>
        <p:spPr bwMode="auto">
          <a:xfrm>
            <a:off x="5826019" y="2543979"/>
            <a:ext cx="1406681" cy="258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Compressors</a:t>
            </a:r>
          </a:p>
        </p:txBody>
      </p:sp>
      <p:sp>
        <p:nvSpPr>
          <p:cNvPr id="19" name="Text Box 42"/>
          <p:cNvSpPr txBox="1">
            <a:spLocks noChangeArrowheads="1"/>
          </p:cNvSpPr>
          <p:nvPr/>
        </p:nvSpPr>
        <p:spPr bwMode="auto">
          <a:xfrm>
            <a:off x="9015873" y="5605355"/>
            <a:ext cx="1406681" cy="258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Cold Box 1</a:t>
            </a:r>
          </a:p>
        </p:txBody>
      </p:sp>
      <p:sp>
        <p:nvSpPr>
          <p:cNvPr id="20" name="Text Box 42"/>
          <p:cNvSpPr txBox="1">
            <a:spLocks noChangeArrowheads="1"/>
          </p:cNvSpPr>
          <p:nvPr/>
        </p:nvSpPr>
        <p:spPr bwMode="auto">
          <a:xfrm>
            <a:off x="7158831" y="5612823"/>
            <a:ext cx="1406681" cy="258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Dewar</a:t>
            </a:r>
            <a:endParaRPr kumimoji="0" lang="tr-TR" altLang="tr-TR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Calibri" panose="020F0502020204030204" pitchFamily="34" charset="0"/>
            </a:endParaRPr>
          </a:p>
        </p:txBody>
      </p:sp>
      <p:sp>
        <p:nvSpPr>
          <p:cNvPr id="21" name="Text Box 42"/>
          <p:cNvSpPr txBox="1">
            <a:spLocks noChangeArrowheads="1"/>
          </p:cNvSpPr>
          <p:nvPr/>
        </p:nvSpPr>
        <p:spPr bwMode="auto">
          <a:xfrm>
            <a:off x="4546423" y="5924853"/>
            <a:ext cx="1406682" cy="258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Calibri" panose="020F0502020204030204" pitchFamily="34" charset="0"/>
              </a:rPr>
              <a:t>Cold Box 2</a:t>
            </a:r>
          </a:p>
        </p:txBody>
      </p:sp>
      <p:sp>
        <p:nvSpPr>
          <p:cNvPr id="22" name="Text Box 42"/>
          <p:cNvSpPr txBox="1">
            <a:spLocks noChangeArrowheads="1"/>
          </p:cNvSpPr>
          <p:nvPr/>
        </p:nvSpPr>
        <p:spPr bwMode="auto">
          <a:xfrm>
            <a:off x="1869677" y="5816970"/>
            <a:ext cx="1406682" cy="442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CryoModul</a:t>
            </a:r>
            <a:r>
              <a:rPr kumimoji="0" lang="tr-TR" altLang="tr-TR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e</a:t>
            </a:r>
            <a:endParaRPr kumimoji="0" lang="en-US" altLang="tr-TR" sz="1200" b="0" i="0" u="none" strike="noStrike" kern="0" cap="none" spc="0" normalizeH="0" baseline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Calibri" panose="020F0502020204030204" pitchFamily="34" charset="0"/>
            </a:endParaRP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(Test Module)</a:t>
            </a:r>
          </a:p>
        </p:txBody>
      </p:sp>
      <p:sp>
        <p:nvSpPr>
          <p:cNvPr id="23" name="Text Box 42"/>
          <p:cNvSpPr txBox="1">
            <a:spLocks noChangeArrowheads="1"/>
          </p:cNvSpPr>
          <p:nvPr/>
        </p:nvSpPr>
        <p:spPr bwMode="auto">
          <a:xfrm>
            <a:off x="289047" y="4958059"/>
            <a:ext cx="1406682" cy="258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Vacuum</a:t>
            </a: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 </a:t>
            </a:r>
            <a:r>
              <a:rPr kumimoji="0" lang="tr-TR" altLang="tr-TR" sz="12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Pump</a:t>
            </a:r>
            <a:endParaRPr kumimoji="0" lang="tr-TR" altLang="tr-TR" sz="12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cs typeface="Calibri" panose="020F0502020204030204" pitchFamily="34" charset="0"/>
            </a:endParaRPr>
          </a:p>
        </p:txBody>
      </p:sp>
      <p:cxnSp>
        <p:nvCxnSpPr>
          <p:cNvPr id="24" name="Düz Ok Bağlayıcısı 23">
            <a:extLst>
              <a:ext uri="{FF2B5EF4-FFF2-40B4-BE49-F238E27FC236}">
                <a16:creationId xmlns:a16="http://schemas.microsoft.com/office/drawing/2014/main" id="{9F44931F-C062-418B-80A0-8A17833CFCE7}"/>
              </a:ext>
            </a:extLst>
          </p:cNvPr>
          <p:cNvCxnSpPr/>
          <p:nvPr/>
        </p:nvCxnSpPr>
        <p:spPr>
          <a:xfrm>
            <a:off x="1869677" y="1370549"/>
            <a:ext cx="1027807" cy="0"/>
          </a:xfrm>
          <a:prstGeom prst="straightConnector1">
            <a:avLst/>
          </a:prstGeom>
          <a:noFill/>
          <a:ln w="762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5" name="Düz Ok Bağlayıcısı 24">
            <a:extLst>
              <a:ext uri="{FF2B5EF4-FFF2-40B4-BE49-F238E27FC236}">
                <a16:creationId xmlns:a16="http://schemas.microsoft.com/office/drawing/2014/main" id="{24F37482-F988-4DDC-AEC5-569017384756}"/>
              </a:ext>
            </a:extLst>
          </p:cNvPr>
          <p:cNvCxnSpPr/>
          <p:nvPr/>
        </p:nvCxnSpPr>
        <p:spPr>
          <a:xfrm>
            <a:off x="4379623" y="1013707"/>
            <a:ext cx="1027807" cy="8299"/>
          </a:xfrm>
          <a:prstGeom prst="straightConnector1">
            <a:avLst/>
          </a:prstGeom>
          <a:noFill/>
          <a:ln w="762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6" name="Düz Ok Bağlayıcısı 25">
            <a:extLst>
              <a:ext uri="{FF2B5EF4-FFF2-40B4-BE49-F238E27FC236}">
                <a16:creationId xmlns:a16="http://schemas.microsoft.com/office/drawing/2014/main" id="{AA67B28B-FF85-4206-8356-C4D6E74DCD54}"/>
              </a:ext>
            </a:extLst>
          </p:cNvPr>
          <p:cNvCxnSpPr>
            <a:endCxn id="8" idx="0"/>
          </p:cNvCxnSpPr>
          <p:nvPr/>
        </p:nvCxnSpPr>
        <p:spPr>
          <a:xfrm flipH="1">
            <a:off x="8500381" y="4524039"/>
            <a:ext cx="714064" cy="442319"/>
          </a:xfrm>
          <a:prstGeom prst="straightConnector1">
            <a:avLst/>
          </a:prstGeom>
          <a:noFill/>
          <a:ln w="762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7" name="Düz Ok Bağlayıcısı 26">
            <a:extLst>
              <a:ext uri="{FF2B5EF4-FFF2-40B4-BE49-F238E27FC236}">
                <a16:creationId xmlns:a16="http://schemas.microsoft.com/office/drawing/2014/main" id="{B04F3E2D-3F9F-4323-96C2-69C7D3F48DF8}"/>
              </a:ext>
            </a:extLst>
          </p:cNvPr>
          <p:cNvCxnSpPr>
            <a:stCxn id="8" idx="2"/>
            <a:endCxn id="10" idx="3"/>
          </p:cNvCxnSpPr>
          <p:nvPr/>
        </p:nvCxnSpPr>
        <p:spPr>
          <a:xfrm flipH="1" flipV="1">
            <a:off x="6647311" y="4966358"/>
            <a:ext cx="575857" cy="0"/>
          </a:xfrm>
          <a:prstGeom prst="straightConnector1">
            <a:avLst/>
          </a:prstGeom>
          <a:noFill/>
          <a:ln w="762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8" name="Düz Ok Bağlayıcısı 27">
            <a:extLst>
              <a:ext uri="{FF2B5EF4-FFF2-40B4-BE49-F238E27FC236}">
                <a16:creationId xmlns:a16="http://schemas.microsoft.com/office/drawing/2014/main" id="{DF6475D7-07B9-49C6-906C-B0688AE781BE}"/>
              </a:ext>
            </a:extLst>
          </p:cNvPr>
          <p:cNvCxnSpPr>
            <a:stCxn id="10" idx="1"/>
          </p:cNvCxnSpPr>
          <p:nvPr/>
        </p:nvCxnSpPr>
        <p:spPr>
          <a:xfrm flipH="1" flipV="1">
            <a:off x="3038867" y="4966358"/>
            <a:ext cx="548852" cy="0"/>
          </a:xfrm>
          <a:prstGeom prst="straightConnector1">
            <a:avLst/>
          </a:prstGeom>
          <a:noFill/>
          <a:ln w="762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29" name="Düz Ok Bağlayıcısı 28">
            <a:extLst>
              <a:ext uri="{FF2B5EF4-FFF2-40B4-BE49-F238E27FC236}">
                <a16:creationId xmlns:a16="http://schemas.microsoft.com/office/drawing/2014/main" id="{D9336CC9-649B-44F4-BCF1-28D5F460BE95}"/>
              </a:ext>
            </a:extLst>
          </p:cNvPr>
          <p:cNvCxnSpPr>
            <a:stCxn id="13" idx="2"/>
            <a:endCxn id="12" idx="3"/>
          </p:cNvCxnSpPr>
          <p:nvPr/>
        </p:nvCxnSpPr>
        <p:spPr>
          <a:xfrm flipH="1" flipV="1">
            <a:off x="1436791" y="4203711"/>
            <a:ext cx="620338" cy="649785"/>
          </a:xfrm>
          <a:prstGeom prst="straightConnector1">
            <a:avLst/>
          </a:prstGeom>
          <a:noFill/>
          <a:ln w="762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0" name="Düz Ok Bağlayıcısı 29">
            <a:extLst>
              <a:ext uri="{FF2B5EF4-FFF2-40B4-BE49-F238E27FC236}">
                <a16:creationId xmlns:a16="http://schemas.microsoft.com/office/drawing/2014/main" id="{8D8406D0-F7F8-44DC-8C80-CED87BDEAA29}"/>
              </a:ext>
            </a:extLst>
          </p:cNvPr>
          <p:cNvCxnSpPr>
            <a:endCxn id="17" idx="1"/>
          </p:cNvCxnSpPr>
          <p:nvPr/>
        </p:nvCxnSpPr>
        <p:spPr>
          <a:xfrm flipV="1">
            <a:off x="1430437" y="2901307"/>
            <a:ext cx="1774436" cy="587891"/>
          </a:xfrm>
          <a:prstGeom prst="straightConnector1">
            <a:avLst/>
          </a:prstGeom>
          <a:noFill/>
          <a:ln w="76200" cap="flat" cmpd="sng" algn="ctr">
            <a:solidFill>
              <a:srgbClr val="FFC000">
                <a:lumMod val="60000"/>
                <a:lumOff val="40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1" name="Text Box 42"/>
          <p:cNvSpPr txBox="1">
            <a:spLocks noChangeArrowheads="1"/>
          </p:cNvSpPr>
          <p:nvPr/>
        </p:nvSpPr>
        <p:spPr bwMode="auto">
          <a:xfrm>
            <a:off x="41650" y="168562"/>
            <a:ext cx="2388397" cy="442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Helium</a:t>
            </a: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 Tank: 50 m3</a:t>
            </a: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Liquide</a:t>
            </a: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 </a:t>
            </a: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Nitrogen</a:t>
            </a: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Calibri" panose="020F0502020204030204" pitchFamily="34" charset="0"/>
              </a:rPr>
              <a:t> Tank: 25 m3</a:t>
            </a:r>
          </a:p>
        </p:txBody>
      </p:sp>
      <p:cxnSp>
        <p:nvCxnSpPr>
          <p:cNvPr id="32" name="Düz Ok Bağlayıcısı 31">
            <a:extLst>
              <a:ext uri="{FF2B5EF4-FFF2-40B4-BE49-F238E27FC236}">
                <a16:creationId xmlns:a16="http://schemas.microsoft.com/office/drawing/2014/main" id="{980FBE5E-8031-46BB-A09B-D184628A0AEE}"/>
              </a:ext>
            </a:extLst>
          </p:cNvPr>
          <p:cNvCxnSpPr/>
          <p:nvPr/>
        </p:nvCxnSpPr>
        <p:spPr>
          <a:xfrm flipH="1">
            <a:off x="4379623" y="1233621"/>
            <a:ext cx="1027807" cy="0"/>
          </a:xfrm>
          <a:prstGeom prst="straightConnector1">
            <a:avLst/>
          </a:prstGeom>
          <a:noFill/>
          <a:ln w="76200" cap="flat" cmpd="sng" algn="ctr">
            <a:solidFill>
              <a:srgbClr val="ED7D31">
                <a:lumMod val="75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33" name="Text Box 42">
            <a:extLst>
              <a:ext uri="{FF2B5EF4-FFF2-40B4-BE49-F238E27FC236}">
                <a16:creationId xmlns:a16="http://schemas.microsoft.com/office/drawing/2014/main" id="{25E1BBEB-B8FE-45C5-91F4-97694E0558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30654" y="383372"/>
            <a:ext cx="1076776" cy="62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Gas</a:t>
            </a: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 </a:t>
            </a: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Helium</a:t>
            </a: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8 </a:t>
            </a:r>
            <a:r>
              <a:rPr kumimoji="0" lang="tr-TR" altLang="tr-TR" sz="12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bar</a:t>
            </a: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300 K</a:t>
            </a:r>
          </a:p>
        </p:txBody>
      </p:sp>
      <p:sp>
        <p:nvSpPr>
          <p:cNvPr id="34" name="Text Box 42">
            <a:extLst>
              <a:ext uri="{FF2B5EF4-FFF2-40B4-BE49-F238E27FC236}">
                <a16:creationId xmlns:a16="http://schemas.microsoft.com/office/drawing/2014/main" id="{3F109A63-B8B2-447F-8D8A-A73A1A84C4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1283" y="1388112"/>
            <a:ext cx="1536150" cy="442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Gas</a:t>
            </a: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 </a:t>
            </a: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Helium</a:t>
            </a: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14 </a:t>
            </a:r>
            <a:r>
              <a:rPr kumimoji="0" lang="tr-TR" altLang="tr-TR" sz="12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bar ve 1.05 bar</a:t>
            </a:r>
          </a:p>
        </p:txBody>
      </p:sp>
      <p:cxnSp>
        <p:nvCxnSpPr>
          <p:cNvPr id="35" name="Dirsek Bağlayıcısı 34">
            <a:extLst>
              <a:ext uri="{FF2B5EF4-FFF2-40B4-BE49-F238E27FC236}">
                <a16:creationId xmlns:a16="http://schemas.microsoft.com/office/drawing/2014/main" id="{51597268-1403-4F91-909D-519DB84ED546}"/>
              </a:ext>
            </a:extLst>
          </p:cNvPr>
          <p:cNvCxnSpPr/>
          <p:nvPr/>
        </p:nvCxnSpPr>
        <p:spPr>
          <a:xfrm>
            <a:off x="4379623" y="2743147"/>
            <a:ext cx="4868976" cy="347714"/>
          </a:xfrm>
          <a:prstGeom prst="bentConnector3">
            <a:avLst>
              <a:gd name="adj1" fmla="val 19659"/>
            </a:avLst>
          </a:prstGeom>
          <a:noFill/>
          <a:ln w="76200" cap="flat" cmpd="sng" algn="ctr">
            <a:solidFill>
              <a:srgbClr val="70AD47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6" name="Text Box 42">
            <a:extLst>
              <a:ext uri="{FF2B5EF4-FFF2-40B4-BE49-F238E27FC236}">
                <a16:creationId xmlns:a16="http://schemas.microsoft.com/office/drawing/2014/main" id="{EC16E595-C3F7-4A19-B38E-18ABEA648D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41283" y="1876792"/>
            <a:ext cx="1536150" cy="81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Cleaned</a:t>
            </a: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Gas</a:t>
            </a: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 </a:t>
            </a: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Helium</a:t>
            </a: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 </a:t>
            </a:r>
            <a:endParaRPr kumimoji="0" lang="tr-TR" altLang="tr-TR" sz="1200" b="0" i="0" u="none" strike="noStrike" kern="0" cap="none" spc="0" normalizeH="0" baseline="0" noProof="0" dirty="0">
              <a:ln>
                <a:noFill/>
              </a:ln>
              <a:solidFill>
                <a:srgbClr val="70AD47">
                  <a:lumMod val="75000"/>
                </a:srgbClr>
              </a:solidFill>
              <a:effectLst/>
              <a:uLnTx/>
              <a:uFillTx/>
              <a:cs typeface="Calibri" panose="020F0502020204030204" pitchFamily="34" charset="0"/>
            </a:endParaRP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(300K)</a:t>
            </a: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dirty="0">
                <a:ln>
                  <a:noFill/>
                </a:ln>
                <a:solidFill>
                  <a:srgbClr val="70AD47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14 bar ve 1.03 bar</a:t>
            </a:r>
          </a:p>
        </p:txBody>
      </p:sp>
      <p:cxnSp>
        <p:nvCxnSpPr>
          <p:cNvPr id="37" name="Dirsek Bağlayıcısı 36">
            <a:extLst>
              <a:ext uri="{FF2B5EF4-FFF2-40B4-BE49-F238E27FC236}">
                <a16:creationId xmlns:a16="http://schemas.microsoft.com/office/drawing/2014/main" id="{2684797A-8F85-4777-A1DF-6D1F717FCF51}"/>
              </a:ext>
            </a:extLst>
          </p:cNvPr>
          <p:cNvCxnSpPr/>
          <p:nvPr/>
        </p:nvCxnSpPr>
        <p:spPr>
          <a:xfrm>
            <a:off x="1819637" y="2404562"/>
            <a:ext cx="7428961" cy="942728"/>
          </a:xfrm>
          <a:prstGeom prst="bentConnector3">
            <a:avLst>
              <a:gd name="adj1" fmla="val 9968"/>
            </a:avLst>
          </a:prstGeom>
          <a:noFill/>
          <a:ln w="571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38" name="Düz Ok Bağlayıcısı 37">
            <a:extLst>
              <a:ext uri="{FF2B5EF4-FFF2-40B4-BE49-F238E27FC236}">
                <a16:creationId xmlns:a16="http://schemas.microsoft.com/office/drawing/2014/main" id="{4426D35B-4151-4713-86B0-EC3A4AB381BF}"/>
              </a:ext>
            </a:extLst>
          </p:cNvPr>
          <p:cNvCxnSpPr>
            <a:endCxn id="13" idx="1"/>
          </p:cNvCxnSpPr>
          <p:nvPr/>
        </p:nvCxnSpPr>
        <p:spPr>
          <a:xfrm flipH="1">
            <a:off x="2556735" y="2404562"/>
            <a:ext cx="3971" cy="1453925"/>
          </a:xfrm>
          <a:prstGeom prst="straightConnector1">
            <a:avLst/>
          </a:prstGeom>
          <a:noFill/>
          <a:ln w="57150" cap="flat" cmpd="sng" algn="ctr">
            <a:solidFill>
              <a:srgbClr val="5B9BD5"/>
            </a:solidFill>
            <a:prstDash val="solid"/>
            <a:miter lim="800000"/>
            <a:tailEnd type="triangle"/>
          </a:ln>
          <a:effectLst/>
        </p:spPr>
      </p:cxnSp>
      <p:sp>
        <p:nvSpPr>
          <p:cNvPr id="39" name="Text Box 42">
            <a:extLst>
              <a:ext uri="{FF2B5EF4-FFF2-40B4-BE49-F238E27FC236}">
                <a16:creationId xmlns:a16="http://schemas.microsoft.com/office/drawing/2014/main" id="{181A1996-01FE-4DF7-B048-44C3816A9D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86593" y="1870096"/>
            <a:ext cx="1393973" cy="442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Liquide</a:t>
            </a: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 </a:t>
            </a: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Nitrogen(77K</a:t>
            </a: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)</a:t>
            </a:r>
            <a:endParaRPr kumimoji="0" lang="tr-TR" altLang="tr-TR" sz="1200" b="0" i="0" u="none" strike="noStrike" kern="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cs typeface="Calibri" panose="020F0502020204030204" pitchFamily="34" charset="0"/>
            </a:endParaRPr>
          </a:p>
        </p:txBody>
      </p:sp>
      <p:sp>
        <p:nvSpPr>
          <p:cNvPr id="40" name="Text Box 42">
            <a:extLst>
              <a:ext uri="{FF2B5EF4-FFF2-40B4-BE49-F238E27FC236}">
                <a16:creationId xmlns:a16="http://schemas.microsoft.com/office/drawing/2014/main" id="{FAEC8618-09BA-4A63-A31A-8CE48C783B2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94501" y="5049345"/>
            <a:ext cx="1535356" cy="442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Liquide</a:t>
            </a: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 </a:t>
            </a: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Helium</a:t>
            </a: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4.5 </a:t>
            </a:r>
            <a:r>
              <a:rPr kumimoji="0" lang="tr-TR" altLang="tr-TR" sz="12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K</a:t>
            </a:r>
          </a:p>
        </p:txBody>
      </p:sp>
      <p:sp>
        <p:nvSpPr>
          <p:cNvPr id="41" name="Text Box 42">
            <a:extLst>
              <a:ext uri="{FF2B5EF4-FFF2-40B4-BE49-F238E27FC236}">
                <a16:creationId xmlns:a16="http://schemas.microsoft.com/office/drawing/2014/main" id="{CBC0D795-212C-4046-BFE4-99A20410E4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91711" y="5057643"/>
            <a:ext cx="687058" cy="62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Liquide</a:t>
            </a: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 </a:t>
            </a: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Helium</a:t>
            </a: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4.5 </a:t>
            </a:r>
            <a:r>
              <a:rPr kumimoji="0" lang="tr-TR" altLang="tr-TR" sz="12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K</a:t>
            </a:r>
          </a:p>
        </p:txBody>
      </p:sp>
      <p:sp>
        <p:nvSpPr>
          <p:cNvPr id="42" name="Text Box 42">
            <a:extLst>
              <a:ext uri="{FF2B5EF4-FFF2-40B4-BE49-F238E27FC236}">
                <a16:creationId xmlns:a16="http://schemas.microsoft.com/office/drawing/2014/main" id="{F783D34D-D75C-4A7E-B1DF-B34A375966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25701" y="4059770"/>
            <a:ext cx="803590" cy="81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Liquide Helium</a:t>
            </a: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1.8 K</a:t>
            </a: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16 mbar</a:t>
            </a:r>
            <a:endParaRPr kumimoji="0" lang="en-US" altLang="tr-TR" sz="1200" b="0" i="0" u="none" strike="noStrike" kern="0" cap="none" spc="0" normalizeH="0" baseline="0" dirty="0">
              <a:ln>
                <a:noFill/>
              </a:ln>
              <a:solidFill>
                <a:srgbClr val="ED7D31">
                  <a:lumMod val="75000"/>
                </a:srgbClr>
              </a:solidFill>
              <a:effectLst/>
              <a:uLnTx/>
              <a:uFillTx/>
              <a:cs typeface="Calibri" panose="020F0502020204030204" pitchFamily="34" charset="0"/>
            </a:endParaRPr>
          </a:p>
        </p:txBody>
      </p:sp>
      <p:cxnSp>
        <p:nvCxnSpPr>
          <p:cNvPr id="43" name="Düz Ok Bağlayıcısı 42">
            <a:extLst>
              <a:ext uri="{FF2B5EF4-FFF2-40B4-BE49-F238E27FC236}">
                <a16:creationId xmlns:a16="http://schemas.microsoft.com/office/drawing/2014/main" id="{8C024237-FF23-4B16-8002-60DEC4F65182}"/>
              </a:ext>
            </a:extLst>
          </p:cNvPr>
          <p:cNvCxnSpPr/>
          <p:nvPr/>
        </p:nvCxnSpPr>
        <p:spPr>
          <a:xfrm flipH="1">
            <a:off x="1857763" y="1646064"/>
            <a:ext cx="1027807" cy="0"/>
          </a:xfrm>
          <a:prstGeom prst="straightConnector1">
            <a:avLst/>
          </a:prstGeom>
          <a:noFill/>
          <a:ln w="76200" cap="flat" cmpd="sng" algn="ctr">
            <a:solidFill>
              <a:srgbClr val="FFC000">
                <a:lumMod val="60000"/>
                <a:lumOff val="40000"/>
              </a:srgbClr>
            </a:solidFill>
            <a:prstDash val="solid"/>
            <a:miter lim="800000"/>
            <a:tailEnd type="triangle"/>
          </a:ln>
          <a:effectLst/>
        </p:spPr>
      </p:cxnSp>
      <p:sp>
        <p:nvSpPr>
          <p:cNvPr id="44" name="Text Box 42">
            <a:extLst>
              <a:ext uri="{FF2B5EF4-FFF2-40B4-BE49-F238E27FC236}">
                <a16:creationId xmlns:a16="http://schemas.microsoft.com/office/drawing/2014/main" id="{2E3CE71A-C2F4-4B23-B466-AE917A6D49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35045" y="727720"/>
            <a:ext cx="1535356" cy="627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2850" tIns="36425" rIns="72850" bIns="36425">
            <a:spAutoFit/>
          </a:bodyPr>
          <a:lstStyle>
            <a:lvl1pPr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3497263"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3497263" eaLnBrk="0" fontAlgn="base" hangingPunct="0">
              <a:spcBef>
                <a:spcPct val="0"/>
              </a:spcBef>
              <a:spcAft>
                <a:spcPct val="0"/>
              </a:spcAft>
              <a:defRPr sz="57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Gas</a:t>
            </a: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 </a:t>
            </a:r>
            <a:r>
              <a:rPr kumimoji="0" lang="en-US" altLang="tr-TR" sz="1200" b="0" i="0" u="none" strike="noStrike" kern="0" cap="none" spc="0" normalizeH="0" baseline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Helium</a:t>
            </a: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8 </a:t>
            </a:r>
            <a:r>
              <a:rPr kumimoji="0" lang="tr-TR" altLang="tr-TR" sz="12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bar</a:t>
            </a:r>
          </a:p>
          <a:p>
            <a:pPr marL="0" marR="0" lvl="0" indent="0" algn="ctr" defTabSz="3497263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200" b="0" i="0" u="none" strike="noStrike" kern="0" cap="none" spc="0" normalizeH="0" baseline="0" noProof="0" dirty="0">
                <a:ln>
                  <a:noFill/>
                </a:ln>
                <a:solidFill>
                  <a:srgbClr val="ED7D31">
                    <a:lumMod val="75000"/>
                  </a:srgbClr>
                </a:solidFill>
                <a:effectLst/>
                <a:uLnTx/>
                <a:uFillTx/>
                <a:cs typeface="Calibri" panose="020F0502020204030204" pitchFamily="34" charset="0"/>
              </a:rPr>
              <a:t>300 K</a:t>
            </a:r>
          </a:p>
        </p:txBody>
      </p:sp>
    </p:spTree>
    <p:extLst>
      <p:ext uri="{BB962C8B-B14F-4D97-AF65-F5344CB8AC3E}">
        <p14:creationId xmlns:p14="http://schemas.microsoft.com/office/powerpoint/2010/main" val="6516280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33" grpId="0"/>
      <p:bldP spid="34" grpId="0"/>
      <p:bldP spid="36" grpId="0"/>
      <p:bldP spid="39" grpId="0"/>
      <p:bldP spid="40" grpId="0"/>
      <p:bldP spid="41" grpId="0"/>
      <p:bldP spid="42" grpId="0"/>
      <p:bldP spid="4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Helyum Soğutma Sistemi Altyapısı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6</a:t>
            </a:fld>
            <a:endParaRPr lang="tr-T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553" y="956734"/>
            <a:ext cx="8589969" cy="538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2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Su soğutma Sistemi Altyapısı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7</a:t>
            </a:fld>
            <a:endParaRPr lang="tr-TR" dirty="0"/>
          </a:p>
        </p:txBody>
      </p:sp>
      <p:sp>
        <p:nvSpPr>
          <p:cNvPr id="11" name="Dikdörtgen 10"/>
          <p:cNvSpPr/>
          <p:nvPr/>
        </p:nvSpPr>
        <p:spPr>
          <a:xfrm>
            <a:off x="6014543" y="1305993"/>
            <a:ext cx="6224269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r-TR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 soğutma Sistemi Ana Bileşenler</a:t>
            </a:r>
          </a:p>
          <a:p>
            <a:endParaRPr lang="tr-TR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1 adet </a:t>
            </a:r>
            <a:r>
              <a:rPr lang="tr-TR" dirty="0" err="1" smtClean="0"/>
              <a:t>Hibrit</a:t>
            </a:r>
            <a:r>
              <a:rPr lang="tr-TR" dirty="0" smtClean="0"/>
              <a:t> tip kapalı çevrim soğutma kulesi, 850.000 </a:t>
            </a:r>
            <a:r>
              <a:rPr lang="tr-TR" dirty="0" err="1" smtClean="0"/>
              <a:t>kcal</a:t>
            </a:r>
            <a:r>
              <a:rPr lang="tr-TR" dirty="0" smtClean="0"/>
              <a:t>/h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3 adet her biri 425.000 </a:t>
            </a:r>
            <a:r>
              <a:rPr lang="tr-TR" dirty="0" err="1" smtClean="0"/>
              <a:t>kcal</a:t>
            </a:r>
            <a:r>
              <a:rPr lang="tr-TR" dirty="0" smtClean="0"/>
              <a:t>/h '</a:t>
            </a:r>
            <a:r>
              <a:rPr lang="tr-TR" dirty="0" err="1" smtClean="0"/>
              <a:t>lik</a:t>
            </a:r>
            <a:r>
              <a:rPr lang="tr-TR" dirty="0" smtClean="0"/>
              <a:t> </a:t>
            </a:r>
            <a:r>
              <a:rPr lang="tr-TR" dirty="0" err="1" smtClean="0"/>
              <a:t>Chiller</a:t>
            </a:r>
            <a:r>
              <a:rPr lang="tr-TR" dirty="0" smtClean="0"/>
              <a:t> Ünitesi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2 adet Ana Isı </a:t>
            </a:r>
            <a:r>
              <a:rPr lang="tr-TR" dirty="0" err="1" smtClean="0"/>
              <a:t>Eşanjörü</a:t>
            </a:r>
            <a:r>
              <a:rPr lang="tr-TR" dirty="0" smtClean="0"/>
              <a:t> </a:t>
            </a:r>
          </a:p>
          <a:p>
            <a:endParaRPr lang="tr-TR" dirty="0" smtClean="0"/>
          </a:p>
          <a:p>
            <a:r>
              <a:rPr lang="tr-TR" b="1" u="sng" dirty="0" smtClean="0"/>
              <a:t>Depolama tankları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1 adet 15 tonluk şebeke su tankı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1 adet 10 ton filtrelenmiş su tankı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1 adet 10 ton glikollü su tankı</a:t>
            </a:r>
          </a:p>
          <a:p>
            <a:endParaRPr lang="tr-T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6 adet frekans tahrikli sirkülasyon pompası (Genel soğutma)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10 </a:t>
            </a:r>
            <a:r>
              <a:rPr lang="tr-TR" dirty="0"/>
              <a:t>adet frekans tahrikli sirkülasyon </a:t>
            </a:r>
            <a:r>
              <a:rPr lang="tr-TR" dirty="0" smtClean="0"/>
              <a:t>pompası (Zırhlı Alanlar)</a:t>
            </a:r>
            <a:endParaRPr lang="tr-T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3 adet sabit hızlı karıştırma pompası (</a:t>
            </a:r>
            <a:r>
              <a:rPr lang="tr-TR" dirty="0" err="1" smtClean="0"/>
              <a:t>Chiller</a:t>
            </a:r>
            <a:r>
              <a:rPr lang="tr-TR" dirty="0" smtClean="0"/>
              <a:t> üniteleri)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2 adet 3 yollu karışım vanası </a:t>
            </a:r>
            <a:r>
              <a:rPr lang="tr-TR" dirty="0"/>
              <a:t>(Genel soğutma</a:t>
            </a:r>
            <a:r>
              <a:rPr lang="tr-TR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2 adet </a:t>
            </a:r>
            <a:r>
              <a:rPr lang="tr-TR" dirty="0"/>
              <a:t>3 yollu karışım </a:t>
            </a:r>
            <a:r>
              <a:rPr lang="tr-TR" dirty="0" smtClean="0"/>
              <a:t>vanası </a:t>
            </a:r>
            <a:r>
              <a:rPr lang="tr-TR" dirty="0"/>
              <a:t>(Zırhlı Alanlar</a:t>
            </a:r>
            <a:r>
              <a:rPr lang="tr-TR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r-TR" dirty="0" smtClean="0"/>
              <a:t>Otomasyon ve kontrol sistemi</a:t>
            </a:r>
            <a:endParaRPr lang="tr-T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1313" y="1014260"/>
            <a:ext cx="3789289" cy="538477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34" y="195459"/>
            <a:ext cx="11198532" cy="629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483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Su soğutma Sistemi Altyapısı</a:t>
            </a:r>
            <a:endParaRPr lang="tr-TR" dirty="0"/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8</a:t>
            </a:fld>
            <a:endParaRPr lang="tr-TR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693" y="1068154"/>
            <a:ext cx="6791499" cy="50936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71555" y="1332999"/>
            <a:ext cx="4785242" cy="267365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271555" y="3976485"/>
            <a:ext cx="43388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r-TR" b="1" dirty="0"/>
              <a:t>Beam Line Devresi Ortalama Sıcaklık Grafiği</a:t>
            </a:r>
            <a:endParaRPr lang="tr-TR" b="0" dirty="0">
              <a:effectLst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05133" y="4395074"/>
            <a:ext cx="444743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000" dirty="0" smtClean="0"/>
              <a:t>Su </a:t>
            </a:r>
            <a:r>
              <a:rPr lang="en-US" sz="2000" dirty="0" err="1" smtClean="0"/>
              <a:t>soğutma</a:t>
            </a:r>
            <a:r>
              <a:rPr lang="en-US" sz="2000" dirty="0" smtClean="0"/>
              <a:t> </a:t>
            </a:r>
            <a:r>
              <a:rPr lang="en-US" sz="2000" dirty="0" err="1" smtClean="0"/>
              <a:t>sistemi</a:t>
            </a:r>
            <a:r>
              <a:rPr lang="en-US" sz="2000" dirty="0" smtClean="0"/>
              <a:t> </a:t>
            </a:r>
            <a:r>
              <a:rPr lang="en-US" sz="2000" dirty="0" err="1" smtClean="0"/>
              <a:t>yapılan</a:t>
            </a:r>
            <a:r>
              <a:rPr lang="en-US" sz="2000" dirty="0" smtClean="0"/>
              <a:t> </a:t>
            </a:r>
            <a:r>
              <a:rPr lang="en-US" sz="2000" dirty="0" err="1" smtClean="0"/>
              <a:t>tesler</a:t>
            </a:r>
            <a:r>
              <a:rPr lang="en-US" sz="2000" dirty="0" smtClean="0"/>
              <a:t> </a:t>
            </a:r>
            <a:r>
              <a:rPr lang="en-US" sz="2000" dirty="0" err="1" smtClean="0"/>
              <a:t>kapsamında</a:t>
            </a:r>
            <a:r>
              <a:rPr lang="en-US" sz="2000" dirty="0" smtClean="0"/>
              <a:t> </a:t>
            </a:r>
            <a:r>
              <a:rPr lang="tr-TR" sz="2000" dirty="0" smtClean="0"/>
              <a:t>30 </a:t>
            </a:r>
            <a:r>
              <a:rPr lang="tr-TR" sz="2000" dirty="0"/>
              <a:t>dereceyi </a:t>
            </a:r>
            <a:r>
              <a:rPr lang="tr-TR" sz="2000" dirty="0" smtClean="0"/>
              <a:t>±</a:t>
            </a:r>
            <a:r>
              <a:rPr lang="en-US" sz="2000" dirty="0" smtClean="0"/>
              <a:t>0</a:t>
            </a:r>
            <a:r>
              <a:rPr lang="tr-TR" sz="2000" dirty="0" smtClean="0"/>
              <a:t>.5 </a:t>
            </a:r>
            <a:r>
              <a:rPr lang="tr-TR" sz="2000" dirty="0"/>
              <a:t>derece ile </a:t>
            </a:r>
            <a:r>
              <a:rPr lang="tr-TR" sz="2000" dirty="0" smtClean="0"/>
              <a:t>sağlam</a:t>
            </a:r>
            <a:r>
              <a:rPr lang="en-US" sz="2000" dirty="0" err="1" smtClean="0"/>
              <a:t>ıştır</a:t>
            </a:r>
            <a:endParaRPr lang="tr-TR" sz="2000" b="0" dirty="0"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0406" y="1063590"/>
            <a:ext cx="9063446" cy="5098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256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Elektrik Altyapısı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29.11.2020</a:t>
            </a:r>
            <a:endParaRPr lang="tr-TR" dirty="0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nl-NL" smtClean="0"/>
              <a:t>c.kaya@ankara.edu.tr</a:t>
            </a:r>
            <a:endParaRPr lang="tr-TR" dirty="0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CDF53C-BE00-4E83-89E8-DD91EA6DA5D6}" type="slidenum">
              <a:rPr lang="tr-TR" smtClean="0"/>
              <a:pPr/>
              <a:t>9</a:t>
            </a:fld>
            <a:endParaRPr lang="tr-TR" dirty="0"/>
          </a:p>
        </p:txBody>
      </p:sp>
      <p:pic>
        <p:nvPicPr>
          <p:cNvPr id="7" name="Resim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822" y="1372901"/>
            <a:ext cx="5461861" cy="4096395"/>
          </a:xfrm>
          <a:prstGeom prst="rect">
            <a:avLst/>
          </a:prstGeom>
        </p:spPr>
      </p:pic>
      <p:pic>
        <p:nvPicPr>
          <p:cNvPr id="8" name="Resim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2278" y="1372901"/>
            <a:ext cx="5461860" cy="4096395"/>
          </a:xfrm>
          <a:prstGeom prst="rect">
            <a:avLst/>
          </a:prstGeom>
        </p:spPr>
      </p:pic>
      <p:pic>
        <p:nvPicPr>
          <p:cNvPr id="3" name="Resim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4646" y="5551564"/>
            <a:ext cx="4748754" cy="860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880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2866</TotalTime>
  <Words>718</Words>
  <Application>Microsoft Office PowerPoint</Application>
  <PresentationFormat>Geniş ekran</PresentationFormat>
  <Paragraphs>180</Paragraphs>
  <Slides>19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19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Wingdings 2</vt:lpstr>
      <vt:lpstr>Office Theme</vt:lpstr>
      <vt:lpstr>HDOfficeLightV0</vt:lpstr>
      <vt:lpstr>TARLA Benzeri Büyük Ölçekli Araştırma Tesislerinde Altyapının İşletimi ve Otomasyon Çalışmaları</vt:lpstr>
      <vt:lpstr>PowerPoint Sunusu</vt:lpstr>
      <vt:lpstr>Elektron Hızlandırıcısı ve Işınım Tesisi (TARLA)</vt:lpstr>
      <vt:lpstr>Helyum Soğutma Sistemi Altyapısı</vt:lpstr>
      <vt:lpstr>PowerPoint Sunusu</vt:lpstr>
      <vt:lpstr>Helyum Soğutma Sistemi Altyapısı</vt:lpstr>
      <vt:lpstr>Su soğutma Sistemi Altyapısı</vt:lpstr>
      <vt:lpstr>Su soğutma Sistemi Altyapısı</vt:lpstr>
      <vt:lpstr>Elektrik Altyapısı</vt:lpstr>
      <vt:lpstr>Elektrik Altyapısı</vt:lpstr>
      <vt:lpstr>PowerPoint Sunusu</vt:lpstr>
      <vt:lpstr>PowerPoint Sunusu</vt:lpstr>
      <vt:lpstr>Havalandırma Sistemi Altyapısı</vt:lpstr>
      <vt:lpstr>PowerPoint Sunusu</vt:lpstr>
      <vt:lpstr>PowerPoint Sunusu</vt:lpstr>
      <vt:lpstr>PowerPoint Sunusu</vt:lpstr>
      <vt:lpstr>EPICS ile PLC kontrolleri</vt:lpstr>
      <vt:lpstr>Özet</vt:lpstr>
      <vt:lpstr>Dinlediğiniz için Teşekkürler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aaksoy</dc:creator>
  <cp:lastModifiedBy>çağlar kaya</cp:lastModifiedBy>
  <cp:revision>368</cp:revision>
  <dcterms:created xsi:type="dcterms:W3CDTF">2019-02-26T15:32:10Z</dcterms:created>
  <dcterms:modified xsi:type="dcterms:W3CDTF">2020-11-28T09:04:37Z</dcterms:modified>
</cp:coreProperties>
</file>