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4" r:id="rId2"/>
    <p:sldId id="256" r:id="rId3"/>
    <p:sldId id="259" r:id="rId4"/>
    <p:sldId id="265" r:id="rId5"/>
    <p:sldId id="266" r:id="rId6"/>
    <p:sldId id="258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64300"/>
    <a:srgbClr val="033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9" d="100"/>
          <a:sy n="159" d="100"/>
        </p:scale>
        <p:origin x="33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AFBA5B-3A37-4F14-9BBD-F76C827F302D}" type="datetimeFigureOut">
              <a:rPr lang="en-GB" smtClean="0"/>
              <a:t>28/09/2020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F5E009-6360-41F1-BD83-9A395E79249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4737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2951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2161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3112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20301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19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7396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24568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907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365184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1198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06829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3994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0" y="6605337"/>
            <a:ext cx="2743200" cy="244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28/09/2020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605337"/>
            <a:ext cx="4114800" cy="24196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G.Vandoni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48800" y="6602998"/>
            <a:ext cx="2743200" cy="24430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B4DBB-50F1-4905-97FC-AC7FBBC307A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43206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669214"/>
            <a:ext cx="10515600" cy="2852737"/>
          </a:xfrm>
        </p:spPr>
        <p:txBody>
          <a:bodyPr/>
          <a:lstStyle/>
          <a:p>
            <a:r>
              <a:rPr lang="en-US" dirty="0"/>
              <a:t>SPS-crab cavity test stand recommissioning</a:t>
            </a:r>
            <a:br>
              <a:rPr lang="en-US" dirty="0"/>
            </a:br>
            <a:r>
              <a:rPr lang="en-US" sz="3200" dirty="0" err="1"/>
              <a:t>G.Vandoni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15559" y="4021904"/>
            <a:ext cx="5131676" cy="1500187"/>
          </a:xfrm>
        </p:spPr>
        <p:txBody>
          <a:bodyPr>
            <a:normAutofit fontScale="92500" lnSpcReduction="20000"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SPS main dates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Planning test stand closure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tx1"/>
                </a:solidFill>
              </a:rPr>
              <a:t>Cooldown</a:t>
            </a:r>
            <a:r>
              <a:rPr lang="en-US" dirty="0">
                <a:solidFill>
                  <a:schemeClr val="tx1"/>
                </a:solidFill>
              </a:rPr>
              <a:t> &amp; RF conditioning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Summary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1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B15E16C4-2F6B-45CD-805F-1201FFC384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</p:spTree>
    <p:extLst>
      <p:ext uri="{BB962C8B-B14F-4D97-AF65-F5344CB8AC3E}">
        <p14:creationId xmlns:p14="http://schemas.microsoft.com/office/powerpoint/2010/main" val="4173098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dirty="0"/>
              <a:t>SPS main dates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939338" y="2028305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787144" y="1715307"/>
            <a:ext cx="421801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End normal access: 16</a:t>
            </a:r>
            <a:r>
              <a:rPr lang="en-US" sz="2400" baseline="30000" dirty="0"/>
              <a:t>th</a:t>
            </a:r>
            <a:r>
              <a:rPr lang="en-US" sz="2400" dirty="0"/>
              <a:t> October</a:t>
            </a:r>
          </a:p>
          <a:p>
            <a:r>
              <a:rPr lang="en-US" sz="2400" dirty="0"/>
              <a:t>19 Oct (week 43)</a:t>
            </a:r>
            <a:endParaRPr lang="en-GB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8265528" y="4899970"/>
            <a:ext cx="2180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4 Dec (week 49)</a:t>
            </a:r>
            <a:endParaRPr lang="en-GB" sz="2400" dirty="0"/>
          </a:p>
        </p:txBody>
      </p:sp>
      <p:pic>
        <p:nvPicPr>
          <p:cNvPr id="9" name="Picture 8" descr="A picture containing sitting, car, truck, large&#10;&#10;Description automatically generated">
            <a:extLst>
              <a:ext uri="{FF2B5EF4-FFF2-40B4-BE49-F238E27FC236}">
                <a16:creationId xmlns:a16="http://schemas.microsoft.com/office/drawing/2014/main" id="{D378DDB0-3384-4FDD-9D84-1BFB8075A4F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204" y="1181526"/>
            <a:ext cx="7476488" cy="5186023"/>
          </a:xfrm>
          <a:prstGeom prst="rect">
            <a:avLst/>
          </a:prstGeom>
        </p:spPr>
      </p:pic>
      <p:cxnSp>
        <p:nvCxnSpPr>
          <p:cNvPr id="11" name="Straight Connector 10"/>
          <p:cNvCxnSpPr>
            <a:cxnSpLocks/>
          </p:cNvCxnSpPr>
          <p:nvPr/>
        </p:nvCxnSpPr>
        <p:spPr>
          <a:xfrm flipV="1">
            <a:off x="7680960" y="2532617"/>
            <a:ext cx="499674" cy="2486520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3825" y="5028761"/>
            <a:ext cx="7223761" cy="831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endCxn id="8" idx="1"/>
          </p:cNvCxnSpPr>
          <p:nvPr/>
        </p:nvCxnSpPr>
        <p:spPr>
          <a:xfrm flipV="1">
            <a:off x="7697586" y="5130803"/>
            <a:ext cx="567942" cy="146814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473825" y="5269302"/>
            <a:ext cx="7223761" cy="8313"/>
          </a:xfrm>
          <a:prstGeom prst="lin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ight Brace 22"/>
          <p:cNvSpPr/>
          <p:nvPr/>
        </p:nvSpPr>
        <p:spPr>
          <a:xfrm>
            <a:off x="11346873" y="2397637"/>
            <a:ext cx="399011" cy="2871665"/>
          </a:xfrm>
          <a:prstGeom prst="rightBrace">
            <a:avLst/>
          </a:prstGeom>
          <a:ln w="1905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/>
          <p:cNvSpPr txBox="1"/>
          <p:nvPr/>
        </p:nvSpPr>
        <p:spPr>
          <a:xfrm>
            <a:off x="11546378" y="3464137"/>
            <a:ext cx="4587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IST</a:t>
            </a:r>
            <a:endParaRPr lang="en-GB" dirty="0"/>
          </a:p>
        </p:txBody>
      </p:sp>
      <p:sp>
        <p:nvSpPr>
          <p:cNvPr id="25" name="TextBox 24"/>
          <p:cNvSpPr txBox="1"/>
          <p:nvPr/>
        </p:nvSpPr>
        <p:spPr>
          <a:xfrm>
            <a:off x="8265528" y="3355276"/>
            <a:ext cx="27464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26-30 Oct: SPS closed (Fire)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8265528" y="3638948"/>
            <a:ext cx="25512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2-6 Nov: SPS closed (PPS)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7726409" y="40038"/>
            <a:ext cx="40493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C00000"/>
                </a:solidFill>
              </a:rPr>
              <a:t>SF1 cooling tower maintenance, primary water week 49</a:t>
            </a:r>
            <a:endParaRPr lang="en-GB" sz="2400" dirty="0">
              <a:solidFill>
                <a:srgbClr val="C00000"/>
              </a:solidFill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2</a:t>
            </a:fld>
            <a:endParaRPr lang="en-GB"/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55CF81C9-FAAC-4A43-959C-5DE3AA148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F0868FF-B6C3-41BA-9BEA-B73385A22783}"/>
              </a:ext>
            </a:extLst>
          </p:cNvPr>
          <p:cNvSpPr txBox="1"/>
          <p:nvPr/>
        </p:nvSpPr>
        <p:spPr>
          <a:xfrm>
            <a:off x="6895098" y="5606994"/>
            <a:ext cx="5107404" cy="646331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</p:spPr>
        <p:txBody>
          <a:bodyPr wrap="square">
            <a:spAutoFit/>
          </a:bodyPr>
          <a:lstStyle/>
          <a:p>
            <a:r>
              <a:rPr lang="en-GB" dirty="0"/>
              <a:t>Hardware commissioning : 7th Dec - 26th Feb 2021</a:t>
            </a:r>
          </a:p>
          <a:p>
            <a:r>
              <a:rPr lang="en-GB" dirty="0"/>
              <a:t>Cold check-out:  	1st March-9th April 2021</a:t>
            </a:r>
          </a:p>
        </p:txBody>
      </p:sp>
    </p:spTree>
    <p:extLst>
      <p:ext uri="{BB962C8B-B14F-4D97-AF65-F5344CB8AC3E}">
        <p14:creationId xmlns:p14="http://schemas.microsoft.com/office/powerpoint/2010/main" val="39343519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SPS crab closure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083040" y="711758"/>
            <a:ext cx="2865120" cy="375362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Actors in the loop: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0779377"/>
              </p:ext>
            </p:extLst>
          </p:nvPr>
        </p:nvGraphicFramePr>
        <p:xfrm>
          <a:off x="9083040" y="1172922"/>
          <a:ext cx="2865120" cy="4973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78560">
                  <a:extLst>
                    <a:ext uri="{9D8B030D-6E8A-4147-A177-3AD203B41FA5}">
                      <a16:colId xmlns:a16="http://schemas.microsoft.com/office/drawing/2014/main" val="1002839659"/>
                    </a:ext>
                  </a:extLst>
                </a:gridCol>
                <a:gridCol w="1686560">
                  <a:extLst>
                    <a:ext uri="{9D8B030D-6E8A-4147-A177-3AD203B41FA5}">
                      <a16:colId xmlns:a16="http://schemas.microsoft.com/office/drawing/2014/main" val="269253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BE/RF/PM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G.Cipolla</a:t>
                      </a:r>
                      <a:endParaRPr lang="en-US" dirty="0"/>
                    </a:p>
                    <a:p>
                      <a:r>
                        <a:rPr lang="en-US" dirty="0" err="1"/>
                        <a:t>E.Montesinos</a:t>
                      </a:r>
                      <a:r>
                        <a:rPr lang="en-US" dirty="0"/>
                        <a:t> </a:t>
                      </a:r>
                    </a:p>
                    <a:p>
                      <a:r>
                        <a:rPr lang="en-US" dirty="0"/>
                        <a:t>(</a:t>
                      </a:r>
                      <a:r>
                        <a:rPr lang="en-US" dirty="0" err="1"/>
                        <a:t>C.Julie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951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BE/RF/CS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D.Glenat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998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LLRF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P.Baudrenghien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4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TE/VSC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C.Pasquino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67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TE/CRG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J.Metselaar</a:t>
                      </a:r>
                    </a:p>
                    <a:p>
                      <a:r>
                        <a:rPr lang="en-US" dirty="0" err="1"/>
                        <a:t>J.Casas</a:t>
                      </a:r>
                      <a:endParaRPr lang="en-US" dirty="0"/>
                    </a:p>
                    <a:p>
                      <a:r>
                        <a:rPr lang="en-US" dirty="0"/>
                        <a:t>Benoit</a:t>
                      </a:r>
                    </a:p>
                    <a:p>
                      <a:r>
                        <a:rPr lang="en-US" dirty="0" err="1"/>
                        <a:t>L.Alaux</a:t>
                      </a:r>
                      <a:endParaRPr lang="en-US" dirty="0"/>
                    </a:p>
                    <a:p>
                      <a:r>
                        <a:rPr lang="en-US" dirty="0" err="1"/>
                        <a:t>S.Claudet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231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Survey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V.Rude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731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AL4030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F.Monnet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42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K.Artoos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0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Tuners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K.Artoos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15635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3</a:t>
            </a:fld>
            <a:endParaRPr lang="en-GB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FF7E01E-F85E-487B-8300-C6339AE4B56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90" t="11064" r="58092" b="40700"/>
          <a:stretch/>
        </p:blipFill>
        <p:spPr>
          <a:xfrm>
            <a:off x="473242" y="899439"/>
            <a:ext cx="7552412" cy="5530183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44972F8-C748-4697-988B-660E681F2C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</p:spTree>
    <p:extLst>
      <p:ext uri="{BB962C8B-B14F-4D97-AF65-F5344CB8AC3E}">
        <p14:creationId xmlns:p14="http://schemas.microsoft.com/office/powerpoint/2010/main" val="38710560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BAAD306E-F2F4-45E7-BA6A-16548F2357C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790" t="11064" r="58092" b="40700"/>
          <a:stretch/>
        </p:blipFill>
        <p:spPr>
          <a:xfrm>
            <a:off x="473242" y="899439"/>
            <a:ext cx="7552412" cy="553018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Planning SPS crab closure</a:t>
            </a:r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9083040" y="711758"/>
            <a:ext cx="2865120" cy="375362"/>
          </a:xfrm>
          <a:prstGeom prst="rect">
            <a:avLst/>
          </a:prstGeom>
          <a:solidFill>
            <a:schemeClr val="bg2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Actors in the loop: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570632"/>
              </p:ext>
            </p:extLst>
          </p:nvPr>
        </p:nvGraphicFramePr>
        <p:xfrm>
          <a:off x="9083040" y="1155744"/>
          <a:ext cx="2865120" cy="49733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78560">
                  <a:extLst>
                    <a:ext uri="{9D8B030D-6E8A-4147-A177-3AD203B41FA5}">
                      <a16:colId xmlns:a16="http://schemas.microsoft.com/office/drawing/2014/main" val="1002839659"/>
                    </a:ext>
                  </a:extLst>
                </a:gridCol>
                <a:gridCol w="1686560">
                  <a:extLst>
                    <a:ext uri="{9D8B030D-6E8A-4147-A177-3AD203B41FA5}">
                      <a16:colId xmlns:a16="http://schemas.microsoft.com/office/drawing/2014/main" val="2692534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BE/RF/PM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G.Cipolla</a:t>
                      </a:r>
                      <a:endParaRPr lang="en-US" dirty="0"/>
                    </a:p>
                    <a:p>
                      <a:r>
                        <a:rPr lang="en-US" dirty="0" err="1"/>
                        <a:t>E.Montesinos</a:t>
                      </a:r>
                      <a:r>
                        <a:rPr lang="en-US" dirty="0"/>
                        <a:t> </a:t>
                      </a:r>
                    </a:p>
                    <a:p>
                      <a:r>
                        <a:rPr lang="en-US" dirty="0"/>
                        <a:t>(</a:t>
                      </a:r>
                      <a:r>
                        <a:rPr lang="en-US" dirty="0" err="1"/>
                        <a:t>C.Julie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19516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BE/RF/CS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D.Glenat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999823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LLRF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P.Baudrenghien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29449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TE/VSC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C.Pasquino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789672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TE/CRG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J.Metselaar</a:t>
                      </a:r>
                    </a:p>
                    <a:p>
                      <a:r>
                        <a:rPr lang="en-US" dirty="0" err="1"/>
                        <a:t>J.Casas</a:t>
                      </a:r>
                      <a:endParaRPr lang="en-US" dirty="0"/>
                    </a:p>
                    <a:p>
                      <a:r>
                        <a:rPr lang="en-US" dirty="0" err="1"/>
                        <a:t>B.D’Hulster</a:t>
                      </a:r>
                      <a:endParaRPr lang="en-US" dirty="0"/>
                    </a:p>
                    <a:p>
                      <a:r>
                        <a:rPr lang="en-US" dirty="0" err="1"/>
                        <a:t>L.Alaux</a:t>
                      </a:r>
                      <a:endParaRPr lang="en-US" dirty="0"/>
                    </a:p>
                    <a:p>
                      <a:r>
                        <a:rPr lang="en-US" dirty="0" err="1"/>
                        <a:t>S.Claudet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023101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Survey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V.Rude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767312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AL4030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F.Monnet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24280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Table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K.Artoos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41082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Tuners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K.Artoos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7315635"/>
                  </a:ext>
                </a:extLst>
              </a:tr>
            </a:tbl>
          </a:graphicData>
        </a:graphic>
      </p:graphicFrame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4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3EFEBD1-340A-4D56-A3B8-94762C5DF84A}"/>
              </a:ext>
            </a:extLst>
          </p:cNvPr>
          <p:cNvSpPr txBox="1"/>
          <p:nvPr/>
        </p:nvSpPr>
        <p:spPr>
          <a:xfrm>
            <a:off x="481948" y="2264905"/>
            <a:ext cx="346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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56A6C64-49BF-41E9-9DF8-093BC84B9317}"/>
              </a:ext>
            </a:extLst>
          </p:cNvPr>
          <p:cNvSpPr txBox="1"/>
          <p:nvPr/>
        </p:nvSpPr>
        <p:spPr>
          <a:xfrm>
            <a:off x="473242" y="2490329"/>
            <a:ext cx="34657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6">
                    <a:lumMod val="75000"/>
                  </a:schemeClr>
                </a:solidFill>
                <a:sym typeface="Wingdings" panose="05000000000000000000" pitchFamily="2" charset="2"/>
              </a:rPr>
              <a:t></a:t>
            </a:r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2B81866-AE73-484A-962C-20C088AC44BE}"/>
              </a:ext>
            </a:extLst>
          </p:cNvPr>
          <p:cNvSpPr txBox="1"/>
          <p:nvPr/>
        </p:nvSpPr>
        <p:spPr>
          <a:xfrm>
            <a:off x="2713855" y="1507400"/>
            <a:ext cx="8675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DONE 90%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C5ACC62-E8B8-41BF-B0A9-E04BA280DD73}"/>
              </a:ext>
            </a:extLst>
          </p:cNvPr>
          <p:cNvSpPr txBox="1"/>
          <p:nvPr/>
        </p:nvSpPr>
        <p:spPr>
          <a:xfrm>
            <a:off x="2713855" y="1928922"/>
            <a:ext cx="86754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DONE 90%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62C8C3-E97D-4485-95A9-62FB1CE90B96}"/>
              </a:ext>
            </a:extLst>
          </p:cNvPr>
          <p:cNvSpPr txBox="1"/>
          <p:nvPr/>
        </p:nvSpPr>
        <p:spPr>
          <a:xfrm>
            <a:off x="2713855" y="1732824"/>
            <a:ext cx="562975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DONE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93A619-B823-4F2A-96D5-F39C0FF7C4D1}"/>
              </a:ext>
            </a:extLst>
          </p:cNvPr>
          <p:cNvSpPr txBox="1"/>
          <p:nvPr/>
        </p:nvSpPr>
        <p:spPr>
          <a:xfrm>
            <a:off x="1932852" y="3347426"/>
            <a:ext cx="2316596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accent6">
                    <a:lumMod val="75000"/>
                  </a:schemeClr>
                </a:solidFill>
              </a:rPr>
              <a:t>DONE, leak checked, under </a:t>
            </a:r>
            <a:r>
              <a:rPr lang="en-US" sz="1200" b="1" dirty="0" err="1">
                <a:solidFill>
                  <a:schemeClr val="accent6">
                    <a:lumMod val="75000"/>
                  </a:schemeClr>
                </a:solidFill>
              </a:rPr>
              <a:t>vacua</a:t>
            </a:r>
            <a:endParaRPr lang="en-GB" sz="12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98BE279-4AF3-437D-84A6-7394601BF6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</p:spTree>
    <p:extLst>
      <p:ext uri="{BB962C8B-B14F-4D97-AF65-F5344CB8AC3E}">
        <p14:creationId xmlns:p14="http://schemas.microsoft.com/office/powerpoint/2010/main" val="33871770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254000-6B6E-417D-97F6-C0F2C0441F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5</a:t>
            </a:fld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5070C5-A24A-44CF-AB91-5C6F16D02F67}"/>
              </a:ext>
            </a:extLst>
          </p:cNvPr>
          <p:cNvSpPr txBox="1"/>
          <p:nvPr/>
        </p:nvSpPr>
        <p:spPr>
          <a:xfrm>
            <a:off x="1028448" y="149613"/>
            <a:ext cx="5666231" cy="872443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L.Alaux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Missing instrumentation reconnection and test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Missing X-ray and pressure test for new line at the surface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ADCD903-F313-45BC-811B-4BF51619F7FF}"/>
              </a:ext>
            </a:extLst>
          </p:cNvPr>
          <p:cNvSpPr txBox="1"/>
          <p:nvPr/>
        </p:nvSpPr>
        <p:spPr>
          <a:xfrm>
            <a:off x="1433234" y="1511187"/>
            <a:ext cx="4858574" cy="626247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E.Montesinos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Functionality tests of all circuits &amp; check of signals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8B9B282-B159-4A7F-8ADA-FA9164F48B54}"/>
              </a:ext>
            </a:extLst>
          </p:cNvPr>
          <p:cNvSpPr txBox="1"/>
          <p:nvPr/>
        </p:nvSpPr>
        <p:spPr>
          <a:xfrm>
            <a:off x="1433234" y="2192504"/>
            <a:ext cx="6988965" cy="770279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K.Artoos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Cable repair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Final check of motor rotation, end switches, programming new load cells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0369927-1292-42AF-8846-AB287AB337FD}"/>
              </a:ext>
            </a:extLst>
          </p:cNvPr>
          <p:cNvSpPr txBox="1"/>
          <p:nvPr/>
        </p:nvSpPr>
        <p:spPr>
          <a:xfrm>
            <a:off x="1300889" y="3800692"/>
            <a:ext cx="4719882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V.Rude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Reconnection of optical fibers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Final position measurement on cavities, in beam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E4085F9-9EED-458A-B041-B07077979F7E}"/>
              </a:ext>
            </a:extLst>
          </p:cNvPr>
          <p:cNvSpPr/>
          <p:nvPr/>
        </p:nvSpPr>
        <p:spPr>
          <a:xfrm>
            <a:off x="10284802" y="569177"/>
            <a:ext cx="1319876" cy="359547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44C0EA-9D2D-4BFC-8A38-F41BDE1DC1CC}"/>
              </a:ext>
            </a:extLst>
          </p:cNvPr>
          <p:cNvSpPr txBox="1"/>
          <p:nvPr/>
        </p:nvSpPr>
        <p:spPr>
          <a:xfrm>
            <a:off x="10352141" y="680118"/>
            <a:ext cx="1185198" cy="923330"/>
          </a:xfrm>
          <a:prstGeom prst="rect">
            <a:avLst/>
          </a:prstGeom>
          <a:solidFill>
            <a:srgbClr val="033FFD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Mutual interlock checks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BE473D93-AE81-4BD1-88D3-A792A7AAEB06}"/>
              </a:ext>
            </a:extLst>
          </p:cNvPr>
          <p:cNvSpPr txBox="1"/>
          <p:nvPr/>
        </p:nvSpPr>
        <p:spPr>
          <a:xfrm>
            <a:off x="10406491" y="1677480"/>
            <a:ext cx="107649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Vacuum</a:t>
            </a:r>
          </a:p>
          <a:p>
            <a:r>
              <a:rPr lang="en-US" dirty="0" err="1"/>
              <a:t>Cryo</a:t>
            </a:r>
            <a:endParaRPr lang="en-US" dirty="0"/>
          </a:p>
          <a:p>
            <a:r>
              <a:rPr lang="en-US" dirty="0"/>
              <a:t>RF power</a:t>
            </a:r>
          </a:p>
          <a:p>
            <a:endParaRPr lang="en-US" dirty="0"/>
          </a:p>
          <a:p>
            <a:r>
              <a:rPr lang="en-US" dirty="0"/>
              <a:t>(Access)</a:t>
            </a:r>
          </a:p>
          <a:p>
            <a:r>
              <a:rPr lang="en-US" dirty="0"/>
              <a:t>(Table)</a:t>
            </a:r>
            <a:endParaRPr lang="en-GB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C6B664A-CFA3-4A8D-BC94-0E7A79298C85}"/>
              </a:ext>
            </a:extLst>
          </p:cNvPr>
          <p:cNvSpPr txBox="1"/>
          <p:nvPr/>
        </p:nvSpPr>
        <p:spPr>
          <a:xfrm>
            <a:off x="10061955" y="3431806"/>
            <a:ext cx="2009076" cy="523220"/>
          </a:xfrm>
          <a:prstGeom prst="rect">
            <a:avLst/>
          </a:prstGeom>
          <a:solidFill>
            <a:srgbClr val="864300"/>
          </a:solidFill>
        </p:spPr>
        <p:txBody>
          <a:bodyPr wrap="none" rtlCol="0">
            <a:spAutoFit/>
          </a:bodyPr>
          <a:lstStyle/>
          <a:p>
            <a:r>
              <a:rPr lang="en-US" sz="2800" dirty="0">
                <a:solidFill>
                  <a:schemeClr val="bg1"/>
                </a:solidFill>
                <a:sym typeface="Wingdings" panose="05000000000000000000" pitchFamily="2" charset="2"/>
              </a:rPr>
              <a:t></a:t>
            </a:r>
            <a:r>
              <a:rPr lang="en-US" sz="2800" dirty="0">
                <a:solidFill>
                  <a:schemeClr val="bg1"/>
                </a:solidFill>
              </a:rPr>
              <a:t>Cooldown</a:t>
            </a:r>
            <a:endParaRPr lang="en-GB" sz="2800" dirty="0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FAB43362-E97C-4BC5-9BC2-C7D715235592}"/>
              </a:ext>
            </a:extLst>
          </p:cNvPr>
          <p:cNvSpPr txBox="1"/>
          <p:nvPr/>
        </p:nvSpPr>
        <p:spPr>
          <a:xfrm>
            <a:off x="1300889" y="4745460"/>
            <a:ext cx="98527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K.Artoos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Cycling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17E9442-DD06-4716-B5A0-C54EF7DC710E}"/>
              </a:ext>
            </a:extLst>
          </p:cNvPr>
          <p:cNvSpPr txBox="1"/>
          <p:nvPr/>
        </p:nvSpPr>
        <p:spPr>
          <a:xfrm>
            <a:off x="1300889" y="5425021"/>
            <a:ext cx="6906110" cy="64633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 err="1">
                <a:solidFill>
                  <a:schemeClr val="tx1"/>
                </a:solidFill>
              </a:rPr>
              <a:t>C.Pasquino</a:t>
            </a:r>
            <a:endParaRPr lang="en-US" dirty="0">
              <a:solidFill>
                <a:schemeClr val="tx1"/>
              </a:solidFill>
            </a:endParaRPr>
          </a:p>
          <a:p>
            <a:pPr algn="l"/>
            <a:r>
              <a:rPr lang="en-US" dirty="0">
                <a:solidFill>
                  <a:schemeClr val="tx1"/>
                </a:solidFill>
              </a:rPr>
              <a:t>Reconnection of fixed pumping group and beam vacuum </a:t>
            </a:r>
            <a:r>
              <a:rPr lang="en-US" dirty="0" err="1">
                <a:solidFill>
                  <a:schemeClr val="tx1"/>
                </a:solidFill>
              </a:rPr>
              <a:t>pumpdown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2" name="Date Placeholder 41">
            <a:extLst>
              <a:ext uri="{FF2B5EF4-FFF2-40B4-BE49-F238E27FC236}">
                <a16:creationId xmlns:a16="http://schemas.microsoft.com/office/drawing/2014/main" id="{D23B4D19-B490-4427-ACB9-93D17E1214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 dirty="0"/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C6DF7A66-C308-457A-B0AE-633DC2EB25EF}"/>
              </a:ext>
            </a:extLst>
          </p:cNvPr>
          <p:cNvSpPr txBox="1"/>
          <p:nvPr/>
        </p:nvSpPr>
        <p:spPr>
          <a:xfrm>
            <a:off x="1433234" y="2996013"/>
            <a:ext cx="3310277" cy="47041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ctr">
              <a:defRPr>
                <a:solidFill>
                  <a:schemeClr val="lt1"/>
                </a:solidFill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pPr algn="l"/>
            <a:r>
              <a:rPr lang="en-US" dirty="0">
                <a:solidFill>
                  <a:schemeClr val="tx1"/>
                </a:solidFill>
              </a:rPr>
              <a:t>Bleu</a:t>
            </a:r>
          </a:p>
          <a:p>
            <a:pPr algn="l"/>
            <a:r>
              <a:rPr lang="en-US" dirty="0">
                <a:solidFill>
                  <a:schemeClr val="tx1"/>
                </a:solidFill>
              </a:rPr>
              <a:t>Remove chain hoist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E91D4EC-1F4D-40AF-A5B3-82518058B8B3}"/>
              </a:ext>
            </a:extLst>
          </p:cNvPr>
          <p:cNvSpPr txBox="1"/>
          <p:nvPr/>
        </p:nvSpPr>
        <p:spPr>
          <a:xfrm>
            <a:off x="324854" y="1504947"/>
            <a:ext cx="415498" cy="369332"/>
          </a:xfrm>
          <a:prstGeom prst="rect">
            <a:avLst/>
          </a:prstGeom>
          <a:solidFill>
            <a:srgbClr val="033FFD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RF</a:t>
            </a:r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FA8B091-B159-4B9E-8651-FE10E3C7E085}"/>
              </a:ext>
            </a:extLst>
          </p:cNvPr>
          <p:cNvSpPr txBox="1"/>
          <p:nvPr/>
        </p:nvSpPr>
        <p:spPr>
          <a:xfrm>
            <a:off x="324852" y="149613"/>
            <a:ext cx="612732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/>
          <a:p>
            <a:r>
              <a:rPr lang="en-US" dirty="0" err="1">
                <a:solidFill>
                  <a:schemeClr val="bg1"/>
                </a:solidFill>
              </a:rPr>
              <a:t>Cryo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8707BC-8386-498E-9193-18A56A995626}"/>
              </a:ext>
            </a:extLst>
          </p:cNvPr>
          <p:cNvSpPr txBox="1"/>
          <p:nvPr/>
        </p:nvSpPr>
        <p:spPr>
          <a:xfrm>
            <a:off x="324848" y="2216530"/>
            <a:ext cx="807593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Tuners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77D3F5D-F84F-42BD-B0F4-48804511B25F}"/>
              </a:ext>
            </a:extLst>
          </p:cNvPr>
          <p:cNvSpPr txBox="1"/>
          <p:nvPr/>
        </p:nvSpPr>
        <p:spPr>
          <a:xfrm>
            <a:off x="324854" y="3795316"/>
            <a:ext cx="814647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Survey</a:t>
            </a:r>
            <a:endParaRPr lang="en-GB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EB6AFDE-8184-45FA-897C-E4914DB1FEC5}"/>
              </a:ext>
            </a:extLst>
          </p:cNvPr>
          <p:cNvSpPr txBox="1"/>
          <p:nvPr/>
        </p:nvSpPr>
        <p:spPr>
          <a:xfrm>
            <a:off x="324854" y="4688690"/>
            <a:ext cx="679610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Table</a:t>
            </a:r>
            <a:endParaRPr lang="en-GB" dirty="0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08C7B8D-5FB3-41B3-9813-3A1774138CDC}"/>
              </a:ext>
            </a:extLst>
          </p:cNvPr>
          <p:cNvSpPr txBox="1"/>
          <p:nvPr/>
        </p:nvSpPr>
        <p:spPr>
          <a:xfrm>
            <a:off x="324854" y="5418059"/>
            <a:ext cx="939681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Vacuum</a:t>
            </a:r>
            <a:endParaRPr lang="en-GB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98822B65-9454-49BB-9DA8-F4E682F1D1B3}"/>
              </a:ext>
            </a:extLst>
          </p:cNvPr>
          <p:cNvSpPr txBox="1"/>
          <p:nvPr/>
        </p:nvSpPr>
        <p:spPr>
          <a:xfrm>
            <a:off x="324854" y="2992278"/>
            <a:ext cx="1080937" cy="369332"/>
          </a:xfrm>
          <a:prstGeom prst="rect">
            <a:avLst/>
          </a:prstGeom>
          <a:solidFill>
            <a:srgbClr val="033FFD"/>
          </a:solidFill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Transport</a:t>
            </a:r>
            <a:endParaRPr lang="en-GB" dirty="0"/>
          </a:p>
        </p:txBody>
      </p:sp>
      <p:sp>
        <p:nvSpPr>
          <p:cNvPr id="47" name="Footer Placeholder 46">
            <a:extLst>
              <a:ext uri="{FF2B5EF4-FFF2-40B4-BE49-F238E27FC236}">
                <a16:creationId xmlns:a16="http://schemas.microsoft.com/office/drawing/2014/main" id="{6D7EF5FC-5D12-4250-ACB8-D69A4C7950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cxnSp>
        <p:nvCxnSpPr>
          <p:cNvPr id="51" name="Connector: Elbow 50">
            <a:extLst>
              <a:ext uri="{FF2B5EF4-FFF2-40B4-BE49-F238E27FC236}">
                <a16:creationId xmlns:a16="http://schemas.microsoft.com/office/drawing/2014/main" id="{FCC24DE3-434F-4211-ACA9-9B6F7FCB9524}"/>
              </a:ext>
            </a:extLst>
          </p:cNvPr>
          <p:cNvCxnSpPr>
            <a:stCxn id="14" idx="3"/>
            <a:endCxn id="7" idx="1"/>
          </p:cNvCxnSpPr>
          <p:nvPr/>
        </p:nvCxnSpPr>
        <p:spPr>
          <a:xfrm>
            <a:off x="6694679" y="585835"/>
            <a:ext cx="3590123" cy="1781078"/>
          </a:xfrm>
          <a:prstGeom prst="bentConnector3">
            <a:avLst>
              <a:gd name="adj1" fmla="val 71281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onnector: Elbow 53">
            <a:extLst>
              <a:ext uri="{FF2B5EF4-FFF2-40B4-BE49-F238E27FC236}">
                <a16:creationId xmlns:a16="http://schemas.microsoft.com/office/drawing/2014/main" id="{C2DEC4B0-694A-4FC2-BD67-93AD4AD40BED}"/>
              </a:ext>
            </a:extLst>
          </p:cNvPr>
          <p:cNvCxnSpPr>
            <a:stCxn id="16" idx="3"/>
            <a:endCxn id="7" idx="1"/>
          </p:cNvCxnSpPr>
          <p:nvPr/>
        </p:nvCxnSpPr>
        <p:spPr>
          <a:xfrm>
            <a:off x="6291808" y="1824311"/>
            <a:ext cx="3992994" cy="542602"/>
          </a:xfrm>
          <a:prstGeom prst="bentConnector3">
            <a:avLst>
              <a:gd name="adj1" fmla="val 73955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Connector: Elbow 56">
            <a:extLst>
              <a:ext uri="{FF2B5EF4-FFF2-40B4-BE49-F238E27FC236}">
                <a16:creationId xmlns:a16="http://schemas.microsoft.com/office/drawing/2014/main" id="{757E7EA3-C33B-451F-BCB9-A760299C3703}"/>
              </a:ext>
            </a:extLst>
          </p:cNvPr>
          <p:cNvCxnSpPr>
            <a:stCxn id="35" idx="3"/>
            <a:endCxn id="7" idx="1"/>
          </p:cNvCxnSpPr>
          <p:nvPr/>
        </p:nvCxnSpPr>
        <p:spPr>
          <a:xfrm flipV="1">
            <a:off x="8206999" y="2366913"/>
            <a:ext cx="2077803" cy="3381274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Left Brace 63">
            <a:extLst>
              <a:ext uri="{FF2B5EF4-FFF2-40B4-BE49-F238E27FC236}">
                <a16:creationId xmlns:a16="http://schemas.microsoft.com/office/drawing/2014/main" id="{959D9C8D-1511-4636-BDC3-7E17CDD8139A}"/>
              </a:ext>
            </a:extLst>
          </p:cNvPr>
          <p:cNvSpPr/>
          <p:nvPr/>
        </p:nvSpPr>
        <p:spPr>
          <a:xfrm>
            <a:off x="34846" y="3795316"/>
            <a:ext cx="190106" cy="2276036"/>
          </a:xfrm>
          <a:prstGeom prst="leftBrace">
            <a:avLst>
              <a:gd name="adj1" fmla="val 93773"/>
              <a:gd name="adj2" fmla="val 51322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Left Brace 65">
            <a:extLst>
              <a:ext uri="{FF2B5EF4-FFF2-40B4-BE49-F238E27FC236}">
                <a16:creationId xmlns:a16="http://schemas.microsoft.com/office/drawing/2014/main" id="{35B59ECF-363B-4247-B332-219E9A77F6B9}"/>
              </a:ext>
            </a:extLst>
          </p:cNvPr>
          <p:cNvSpPr/>
          <p:nvPr/>
        </p:nvSpPr>
        <p:spPr>
          <a:xfrm>
            <a:off x="17669" y="1516725"/>
            <a:ext cx="190106" cy="1949699"/>
          </a:xfrm>
          <a:prstGeom prst="leftBrace">
            <a:avLst>
              <a:gd name="adj1" fmla="val 93773"/>
              <a:gd name="adj2" fmla="val 51322"/>
            </a:avLst>
          </a:prstGeom>
          <a:ln w="12700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9916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Cooldown</a:t>
            </a:r>
            <a:r>
              <a:rPr lang="en-US" dirty="0"/>
              <a:t> &amp; RF conditioning – our requests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5426638"/>
              </p:ext>
            </p:extLst>
          </p:nvPr>
        </p:nvGraphicFramePr>
        <p:xfrm>
          <a:off x="233681" y="1247986"/>
          <a:ext cx="11572239" cy="396748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3058159">
                  <a:extLst>
                    <a:ext uri="{9D8B030D-6E8A-4147-A177-3AD203B41FA5}">
                      <a16:colId xmlns:a16="http://schemas.microsoft.com/office/drawing/2014/main" val="2845242277"/>
                    </a:ext>
                  </a:extLst>
                </a:gridCol>
                <a:gridCol w="3515360">
                  <a:extLst>
                    <a:ext uri="{9D8B030D-6E8A-4147-A177-3AD203B41FA5}">
                      <a16:colId xmlns:a16="http://schemas.microsoft.com/office/drawing/2014/main" val="4165018061"/>
                    </a:ext>
                  </a:extLst>
                </a:gridCol>
                <a:gridCol w="2105660">
                  <a:extLst>
                    <a:ext uri="{9D8B030D-6E8A-4147-A177-3AD203B41FA5}">
                      <a16:colId xmlns:a16="http://schemas.microsoft.com/office/drawing/2014/main" val="3095727751"/>
                    </a:ext>
                  </a:extLst>
                </a:gridCol>
                <a:gridCol w="2893060">
                  <a:extLst>
                    <a:ext uri="{9D8B030D-6E8A-4147-A177-3AD203B41FA5}">
                      <a16:colId xmlns:a16="http://schemas.microsoft.com/office/drawing/2014/main" val="425653094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Request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Requisites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Link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Duration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14911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Cryogenic commissioning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Power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Network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Water (raw)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Vacuum (beam &amp; </a:t>
                      </a:r>
                      <a:r>
                        <a:rPr lang="en-US" dirty="0" err="1"/>
                        <a:t>insul</a:t>
                      </a:r>
                      <a:r>
                        <a:rPr lang="en-US" dirty="0"/>
                        <a:t>.)</a:t>
                      </a:r>
                      <a:endParaRPr lang="en-GB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err="1"/>
                        <a:t>L.Alaux</a:t>
                      </a:r>
                      <a:endParaRPr lang="en-US" dirty="0"/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err="1"/>
                        <a:t>S.Claudet</a:t>
                      </a:r>
                      <a:endParaRPr lang="en-US" dirty="0"/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(</a:t>
                      </a:r>
                      <a:r>
                        <a:rPr lang="en-US" dirty="0" err="1"/>
                        <a:t>G.Vandoni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2 weeks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(1 may be || to RF start)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582888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DSO tests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The above</a:t>
                      </a:r>
                      <a:endParaRPr lang="en-GB" dirty="0"/>
                    </a:p>
                    <a:p>
                      <a:pPr marL="285750" indent="-2857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dirty="0"/>
                        <a:t>PPS</a:t>
                      </a:r>
                      <a:r>
                        <a:rPr lang="en-US" baseline="0" dirty="0"/>
                        <a:t> operational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Arial" panose="020B0604020202020204" pitchFamily="34" charset="0"/>
                        <a:buChar char="•"/>
                      </a:pPr>
                      <a:r>
                        <a:rPr lang="en-US" baseline="0" dirty="0"/>
                        <a:t>Table tested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err="1"/>
                        <a:t>D.Vaxelaire</a:t>
                      </a:r>
                      <a:endParaRPr lang="en-US" dirty="0"/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err="1"/>
                        <a:t>C.Gaignant</a:t>
                      </a:r>
                      <a:endParaRPr lang="en-US" dirty="0"/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(</a:t>
                      </a:r>
                      <a:r>
                        <a:rPr lang="en-US" dirty="0" err="1"/>
                        <a:t>G.Vandoni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1 day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53741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RF commissioning</a:t>
                      </a:r>
                      <a:r>
                        <a:rPr lang="en-US" baseline="0" dirty="0"/>
                        <a:t> &amp; 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baseline="0" dirty="0"/>
                        <a:t>cavity conditioning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The above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Water (demi)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/>
                        <a:t>SPS access closed status</a:t>
                      </a:r>
                    </a:p>
                    <a:p>
                      <a:pPr marL="285750" indent="-285750">
                        <a:spcAft>
                          <a:spcPts val="300"/>
                        </a:spcAft>
                        <a:buFont typeface="Wingdings" panose="05000000000000000000" pitchFamily="2" charset="2"/>
                        <a:buChar char="§"/>
                      </a:pPr>
                      <a:r>
                        <a:rPr lang="en-US" dirty="0" err="1"/>
                        <a:t>Cryomodule</a:t>
                      </a:r>
                      <a:r>
                        <a:rPr lang="en-US" dirty="0"/>
                        <a:t> cold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 err="1"/>
                        <a:t>E.Montesinos</a:t>
                      </a:r>
                      <a:endParaRPr lang="en-GB" dirty="0"/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(</a:t>
                      </a:r>
                      <a:r>
                        <a:rPr lang="en-US" dirty="0" err="1"/>
                        <a:t>G.Vandoni</a:t>
                      </a:r>
                      <a:r>
                        <a:rPr lang="en-US" dirty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/>
                        <a:t>5-7 weeks</a:t>
                      </a:r>
                    </a:p>
                    <a:p>
                      <a:pPr>
                        <a:spcAft>
                          <a:spcPts val="300"/>
                        </a:spcAft>
                      </a:pPr>
                      <a:r>
                        <a:rPr lang="en-US" dirty="0">
                          <a:solidFill>
                            <a:schemeClr val="tx1"/>
                          </a:solidFill>
                        </a:rPr>
                        <a:t>Continuous</a:t>
                      </a:r>
                      <a:endParaRPr lang="en-GB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05335367"/>
                  </a:ext>
                </a:extLst>
              </a:tr>
            </a:tbl>
          </a:graphicData>
        </a:graphic>
      </p:graphicFrame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6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E8F0A4-7122-4E89-A229-4B40D0625A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7CAD42D-0919-48CA-BAB2-AB8A654E90DC}"/>
              </a:ext>
            </a:extLst>
          </p:cNvPr>
          <p:cNvSpPr txBox="1"/>
          <p:nvPr/>
        </p:nvSpPr>
        <p:spPr>
          <a:xfrm rot="20407572">
            <a:off x="3556334" y="3047060"/>
            <a:ext cx="4926932" cy="369332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lstStyle/>
          <a:p>
            <a:r>
              <a:rPr lang="en-US" dirty="0"/>
              <a:t>Scheduled during Hardware commissioning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41684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69890"/>
          </a:xfrm>
        </p:spPr>
        <p:txBody>
          <a:bodyPr/>
          <a:lstStyle/>
          <a:p>
            <a:r>
              <a:rPr lang="en-US" dirty="0"/>
              <a:t>NOTES from meeting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28/09/2020</a:t>
            </a:r>
            <a:endParaRPr lang="en-GB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CB4DBB-50F1-4905-97FC-AC7FBBC307A9}" type="slidenum">
              <a:rPr lang="en-GB" smtClean="0"/>
              <a:t>7</a:t>
            </a:fld>
            <a:endParaRPr lang="en-GB"/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232B080F-875D-4FE4-9372-9CCE7C2F14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G.Vandoni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0CC38B-DC62-4AA1-9F4D-26F9C77381E3}"/>
              </a:ext>
            </a:extLst>
          </p:cNvPr>
          <p:cNvSpPr txBox="1"/>
          <p:nvPr/>
        </p:nvSpPr>
        <p:spPr>
          <a:xfrm>
            <a:off x="745958" y="1245268"/>
            <a:ext cx="999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 </a:t>
            </a:r>
            <a:r>
              <a:rPr lang="en-US" dirty="0" err="1"/>
              <a:t>alkfdvf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894975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4436</TotalTime>
  <Words>499</Words>
  <Application>Microsoft Office PowerPoint</Application>
  <PresentationFormat>Widescreen</PresentationFormat>
  <Paragraphs>162</Paragraphs>
  <Slides>7</Slides>
  <Notes>0</Notes>
  <HiddenSlides>2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Wingdings</vt:lpstr>
      <vt:lpstr>Office Theme</vt:lpstr>
      <vt:lpstr>SPS-crab cavity test stand recommissioning G.Vandoni</vt:lpstr>
      <vt:lpstr>SPS main dates</vt:lpstr>
      <vt:lpstr>Planning SPS crab closure</vt:lpstr>
      <vt:lpstr>Planning SPS crab closure</vt:lpstr>
      <vt:lpstr>PowerPoint Presentation</vt:lpstr>
      <vt:lpstr>Cooldown &amp; RF conditioning – our requests</vt:lpstr>
      <vt:lpstr>NOTES from meeting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SPS main dates</dc:title>
  <dc:creator>Giovanna Vandoni</dc:creator>
  <cp:lastModifiedBy>Giovanna Vandoni</cp:lastModifiedBy>
  <cp:revision>136</cp:revision>
  <dcterms:created xsi:type="dcterms:W3CDTF">2020-06-30T05:48:50Z</dcterms:created>
  <dcterms:modified xsi:type="dcterms:W3CDTF">2020-09-28T09:04:52Z</dcterms:modified>
</cp:coreProperties>
</file>