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lene Mainaud Durand" initials="HMD" lastIdx="1" clrIdx="0">
    <p:extLst>
      <p:ext uri="{19B8F6BF-5375-455C-9EA6-DF929625EA0E}">
        <p15:presenceInfo xmlns:p15="http://schemas.microsoft.com/office/powerpoint/2012/main" userId="S::helene.mainaud.durand@cern.ch::9dabb4f4-6ace-466b-b288-32e6b1c2f8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42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CE3DB-21FE-4936-A645-4706B56B01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3C563E-C6B0-465E-8EEE-5183B7AF6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3B286-CB89-40C5-BEE0-0FC2DAD7F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C47F-AC5A-42B6-8390-8CF1C0C25D21}" type="datetimeFigureOut">
              <a:rPr lang="fr-CH" smtClean="0"/>
              <a:t>27.10.2020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A5260-FE81-439B-A7DC-4740F745C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7AB87-10B4-4644-9B1E-7DEE90C62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4302-7358-4B99-9301-07BF816939A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23439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046EF-1B97-4545-AA17-EF63CBEEC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2D7794-3E4C-40E1-A447-A2F5876B7D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727D4-9DC5-4E7F-9C1E-758B34C23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C47F-AC5A-42B6-8390-8CF1C0C25D21}" type="datetimeFigureOut">
              <a:rPr lang="fr-CH" smtClean="0"/>
              <a:t>27.10.2020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AB89C-253D-4F12-92FB-F961A7AA4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CDC35-8B14-472B-AF4D-7F976CC93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4302-7358-4B99-9301-07BF816939A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25583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904357-50AE-42F8-89D5-6E88B9462A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39D0F3-FA54-4C3F-AD46-17EBB43A99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B2B55-AE07-4898-A403-5838485BB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C47F-AC5A-42B6-8390-8CF1C0C25D21}" type="datetimeFigureOut">
              <a:rPr lang="fr-CH" smtClean="0"/>
              <a:t>27.10.2020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8D30C4-711A-4D2D-B85D-B53B77A27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ADB18-5021-4C45-AC12-A4ED3F410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4302-7358-4B99-9301-07BF816939A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2029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C95E5-6552-4033-B934-2E4D74C39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448812-C92E-4B64-A8B8-BF62323650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445F9D-4E5F-4EC9-832E-7895F2F49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C47F-AC5A-42B6-8390-8CF1C0C25D21}" type="datetimeFigureOut">
              <a:rPr lang="fr-CH" smtClean="0"/>
              <a:t>27.10.2020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37E913-DCFF-40FF-A766-0C7D094F0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CAED4-AB6E-4EE6-BA7E-6017ADFF9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4302-7358-4B99-9301-07BF816939A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8250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24817-1A8B-4737-9BB2-78CE7433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3C0A94-09F3-4104-9CE0-EE7257049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F6DE7-8B82-42DC-88D2-7E7C8175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C47F-AC5A-42B6-8390-8CF1C0C25D21}" type="datetimeFigureOut">
              <a:rPr lang="fr-CH" smtClean="0"/>
              <a:t>27.10.2020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9307B-AC65-4410-84EE-0D425912D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D66A3-8F8F-491E-A63F-9630B0A65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4302-7358-4B99-9301-07BF816939A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52116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FE992-ECEB-4299-B017-72C2D3489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5C2F2-2B60-4E0F-945C-350E76D2AF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203CDD-0E5F-4572-B3B4-ED43B626B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F328C-19F2-4D07-AA72-ACDD3DAF3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C47F-AC5A-42B6-8390-8CF1C0C25D21}" type="datetimeFigureOut">
              <a:rPr lang="fr-CH" smtClean="0"/>
              <a:t>27.10.2020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9A6CD6-F872-4BA4-8773-947EA9C70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CE9382-BB55-432D-BFB5-C373AC679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4302-7358-4B99-9301-07BF816939A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9022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3F8C3-CE1A-4D9A-95AD-C2827750B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B2E87B-A399-42F7-A31B-B4DE3A8143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99CD76-96F9-4466-8E28-4196A8E084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1AEB68-9AA0-4971-9C2B-54F11FCF0A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4BCEB0-E59C-468C-BEC7-347D59AABD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62E552-EEA6-48EB-AD88-5AF103337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C47F-AC5A-42B6-8390-8CF1C0C25D21}" type="datetimeFigureOut">
              <a:rPr lang="fr-CH" smtClean="0"/>
              <a:t>27.10.2020</a:t>
            </a:fld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E2D7CD-79D6-4960-8C73-7B0D0F412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C80ED1-7BAC-4389-8A05-F60098EF0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4302-7358-4B99-9301-07BF816939A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09471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0D6B2-AF09-43C4-8619-A38F0DE0C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3BAE18-7478-4627-9F8C-8A44980FE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C47F-AC5A-42B6-8390-8CF1C0C25D21}" type="datetimeFigureOut">
              <a:rPr lang="fr-CH" smtClean="0"/>
              <a:t>27.10.2020</a:t>
            </a:fld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B2EE16-12BA-4123-865F-C706CB97B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577797-8D77-48A0-92C4-3EC332597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4302-7358-4B99-9301-07BF816939A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40368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256AB6-0621-40B6-944D-AA2303672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C47F-AC5A-42B6-8390-8CF1C0C25D21}" type="datetimeFigureOut">
              <a:rPr lang="fr-CH" smtClean="0"/>
              <a:t>27.10.2020</a:t>
            </a:fld>
            <a:endParaRPr lang="fr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3BAF78-2CC6-467F-B649-9B253BF91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B7B5F3-A8F4-4824-97FA-F395CD98B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4302-7358-4B99-9301-07BF816939A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53050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7E8FA-FFF3-4AE7-81E4-41CD2F698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E694A-752C-4153-BC73-ACA4DEC629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22D2EC-D645-4F07-8008-A8F76D9B34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6837F3-74E3-485D-8BFC-5FA3A03D4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C47F-AC5A-42B6-8390-8CF1C0C25D21}" type="datetimeFigureOut">
              <a:rPr lang="fr-CH" smtClean="0"/>
              <a:t>27.10.2020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D6BCF1-B457-43FE-9C72-EF2E3F81D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29E95-0B13-4E2D-A398-F9716D0A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4302-7358-4B99-9301-07BF816939A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1813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2F7BE-38C5-42E6-8CB9-27990029C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9BFA06-A5E3-4674-8898-6FC7C4CD2C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E6E06B-7E42-4D04-A424-803B65D4AB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B046C8-7545-4ACD-8F58-6954ED80C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C47F-AC5A-42B6-8390-8CF1C0C25D21}" type="datetimeFigureOut">
              <a:rPr lang="fr-CH" smtClean="0"/>
              <a:t>27.10.2020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0888F-C54D-4C42-A90F-FA069FB7B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82FBF9-0E77-4882-AA2B-D8FEEE7F9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4302-7358-4B99-9301-07BF816939A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64423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E1C84-439B-4785-808F-23A389ABB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F553A8-0DA9-437B-9AB7-193905AC27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2A3ED8-F229-43F8-A246-32005E8739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CC47F-AC5A-42B6-8390-8CF1C0C25D21}" type="datetimeFigureOut">
              <a:rPr lang="fr-CH" smtClean="0"/>
              <a:t>27.10.2020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064FA-875F-4503-8733-A069707E7B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467581-DF5C-4A68-8853-678D5E768D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04302-7358-4B99-9301-07BF816939A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629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6E544-0E1B-4289-9E99-71B65C3925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ALIGNMENT ASPECTS IN THE K-MODULE AND RESSOURCES NEEDED.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3A1A6C-C01C-4C42-893A-2E032F69E3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39958"/>
            <a:ext cx="9144000" cy="1655762"/>
          </a:xfrm>
        </p:spPr>
        <p:txBody>
          <a:bodyPr/>
          <a:lstStyle/>
          <a:p>
            <a:r>
              <a:rPr lang="fr-CH" dirty="0"/>
              <a:t>Hélène Mainaud Durand, 27/10/2020.</a:t>
            </a:r>
          </a:p>
        </p:txBody>
      </p:sp>
    </p:spTree>
    <p:extLst>
      <p:ext uri="{BB962C8B-B14F-4D97-AF65-F5344CB8AC3E}">
        <p14:creationId xmlns:p14="http://schemas.microsoft.com/office/powerpoint/2010/main" val="4251724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51A5E-FD8B-4116-904A-6F78CBA61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CLIC </a:t>
            </a:r>
            <a:r>
              <a:rPr lang="fr-CH" dirty="0" err="1"/>
              <a:t>pre-alignment</a:t>
            </a:r>
            <a:r>
              <a:rPr lang="fr-CH" dirty="0"/>
              <a:t> </a:t>
            </a:r>
            <a:r>
              <a:rPr lang="fr-CH" dirty="0" err="1"/>
              <a:t>studies</a:t>
            </a:r>
            <a:endParaRPr lang="fr-CH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B2ED9DDE-0991-4B63-A654-EBA3D746F9A5}"/>
              </a:ext>
            </a:extLst>
          </p:cNvPr>
          <p:cNvSpPr/>
          <p:nvPr/>
        </p:nvSpPr>
        <p:spPr>
          <a:xfrm>
            <a:off x="838200" y="2647950"/>
            <a:ext cx="10887075" cy="4381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A6F38F-C4F8-4EDE-9AE3-2B47E5D94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161" y="3086100"/>
            <a:ext cx="4069040" cy="27232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CBD20A-2BC9-4F22-962C-68A4CCAD3B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9672" y="3086100"/>
            <a:ext cx="3009376" cy="15360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6C3A72-EEFF-4AA9-B143-E166B3EEB4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1239" y="3168413"/>
            <a:ext cx="1942270" cy="6971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072C616-E4AF-48E7-AD92-0FEB2E134292}"/>
              </a:ext>
            </a:extLst>
          </p:cNvPr>
          <p:cNvSpPr txBox="1"/>
          <p:nvPr/>
        </p:nvSpPr>
        <p:spPr>
          <a:xfrm>
            <a:off x="551062" y="2313027"/>
            <a:ext cx="968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1989</a:t>
            </a: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0F38CB6-7B90-4AA6-89D4-A45BAFF8EF5B}"/>
              </a:ext>
            </a:extLst>
          </p:cNvPr>
          <p:cNvCxnSpPr>
            <a:stCxn id="4" idx="1"/>
          </p:cNvCxnSpPr>
          <p:nvPr/>
        </p:nvCxnSpPr>
        <p:spPr>
          <a:xfrm flipV="1">
            <a:off x="838200" y="2603921"/>
            <a:ext cx="0" cy="263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E74764C-A0B4-48D0-98C3-C55F6389D40A}"/>
              </a:ext>
            </a:extLst>
          </p:cNvPr>
          <p:cNvCxnSpPr/>
          <p:nvPr/>
        </p:nvCxnSpPr>
        <p:spPr>
          <a:xfrm flipV="1">
            <a:off x="10582716" y="2603921"/>
            <a:ext cx="0" cy="263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0CF3F90-9D5C-4440-95E7-00C45A856DE7}"/>
              </a:ext>
            </a:extLst>
          </p:cNvPr>
          <p:cNvSpPr txBox="1"/>
          <p:nvPr/>
        </p:nvSpPr>
        <p:spPr>
          <a:xfrm>
            <a:off x="10271924" y="2336942"/>
            <a:ext cx="968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2019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A35F09-3D34-4840-A8B8-48980C6A9606}"/>
              </a:ext>
            </a:extLst>
          </p:cNvPr>
          <p:cNvSpPr txBox="1"/>
          <p:nvPr/>
        </p:nvSpPr>
        <p:spPr>
          <a:xfrm>
            <a:off x="1301960" y="5916350"/>
            <a:ext cx="3221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Pre-</a:t>
            </a:r>
            <a:r>
              <a:rPr lang="fr-CH" dirty="0" err="1"/>
              <a:t>alignment</a:t>
            </a:r>
            <a:r>
              <a:rPr lang="fr-CH" dirty="0"/>
              <a:t> mock-</a:t>
            </a:r>
            <a:r>
              <a:rPr lang="fr-CH" dirty="0" err="1"/>
              <a:t>ups</a:t>
            </a:r>
            <a:endParaRPr lang="fr-CH" dirty="0"/>
          </a:p>
          <a:p>
            <a:r>
              <a:rPr lang="fr-CH" dirty="0"/>
              <a:t>CTF1 and CTF2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7EF524-05B5-4B07-AACF-AB1C75C212D5}"/>
              </a:ext>
            </a:extLst>
          </p:cNvPr>
          <p:cNvSpPr txBox="1"/>
          <p:nvPr/>
        </p:nvSpPr>
        <p:spPr>
          <a:xfrm>
            <a:off x="5560077" y="5916350"/>
            <a:ext cx="3221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Two</a:t>
            </a:r>
            <a:r>
              <a:rPr lang="fr-CH" dirty="0"/>
              <a:t> Beam Test Modules</a:t>
            </a:r>
          </a:p>
          <a:p>
            <a:r>
              <a:rPr lang="fr-CH" dirty="0"/>
              <a:t>CLEX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52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93F86-85E1-4367-9C95-869A93BF6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1455"/>
            <a:ext cx="10515600" cy="1325563"/>
          </a:xfrm>
        </p:spPr>
        <p:txBody>
          <a:bodyPr/>
          <a:lstStyle/>
          <a:p>
            <a:r>
              <a:rPr lang="en-US"/>
              <a:t>CLIC pre-alignment achievements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0103DD2D-6717-475C-9660-A6802359407C}"/>
              </a:ext>
            </a:extLst>
          </p:cNvPr>
          <p:cNvSpPr/>
          <p:nvPr/>
        </p:nvSpPr>
        <p:spPr>
          <a:xfrm>
            <a:off x="838200" y="2647950"/>
            <a:ext cx="10887075" cy="4381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E1AFD7-D3C3-4280-A666-57FA7D93A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22387"/>
            <a:ext cx="1977965" cy="13255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699C1A-E898-470B-926C-CAF52E150A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6548" y="1380142"/>
            <a:ext cx="2470378" cy="12601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44CFA9-2B12-44C3-B7FB-785E1B425C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007" y="1945331"/>
            <a:ext cx="1944793" cy="69500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5E1B9C5-0408-4573-B8D7-8C56D0727BCA}"/>
              </a:ext>
            </a:extLst>
          </p:cNvPr>
          <p:cNvSpPr txBox="1"/>
          <p:nvPr/>
        </p:nvSpPr>
        <p:spPr>
          <a:xfrm>
            <a:off x="140449" y="3178433"/>
            <a:ext cx="44334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«Snake configuration»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Development of WPS sensors &amp; stretched wire as reference of alignment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Concept of overlapping wires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Concept for MDI area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DD4BD6-39D1-49A1-ACA1-E35DFB7DE080}"/>
              </a:ext>
            </a:extLst>
          </p:cNvPr>
          <p:cNvSpPr txBox="1"/>
          <p:nvPr/>
        </p:nvSpPr>
        <p:spPr>
          <a:xfrm>
            <a:off x="4585098" y="3195582"/>
            <a:ext cx="36057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Adjustable articulation point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Micrometric fiducialisation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Micrometric adjustment solutions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Alignment solutions in a real accelerator environment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Active pre-alignment validated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71CD1C-A9DA-445A-9C5D-10E914AF1D34}"/>
              </a:ext>
            </a:extLst>
          </p:cNvPr>
          <p:cNvSpPr txBox="1"/>
          <p:nvPr/>
        </p:nvSpPr>
        <p:spPr>
          <a:xfrm>
            <a:off x="8380830" y="3157014"/>
            <a:ext cx="40011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High accuracy fiducialisation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Simplification of the initial assembly step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In-situ measurements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3AF87C-7147-4034-8B69-867B3B61A747}"/>
              </a:ext>
            </a:extLst>
          </p:cNvPr>
          <p:cNvSpPr txBox="1"/>
          <p:nvPr/>
        </p:nvSpPr>
        <p:spPr>
          <a:xfrm>
            <a:off x="140448" y="4748094"/>
            <a:ext cx="3813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C000"/>
                </a:solidFill>
              </a:rPr>
              <a:t>Only a relative alignment of the components, not absolute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565D90-4713-4DE6-AA57-882A0B32CEC5}"/>
              </a:ext>
            </a:extLst>
          </p:cNvPr>
          <p:cNvSpPr txBox="1"/>
          <p:nvPr/>
        </p:nvSpPr>
        <p:spPr>
          <a:xfrm>
            <a:off x="4585098" y="5302957"/>
            <a:ext cx="34157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C000"/>
                </a:solidFill>
              </a:rPr>
              <a:t>No in-situ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C000"/>
                </a:solidFill>
              </a:rPr>
              <a:t>Time and cost consuming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C000"/>
                </a:solidFill>
              </a:rPr>
              <a:t>Rigidity from other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259A83-A1CA-4156-9779-1B9FA1381051}"/>
              </a:ext>
            </a:extLst>
          </p:cNvPr>
          <p:cNvSpPr txBox="1"/>
          <p:nvPr/>
        </p:nvSpPr>
        <p:spPr>
          <a:xfrm>
            <a:off x="8380830" y="4549437"/>
            <a:ext cx="3730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C000"/>
                </a:solidFill>
              </a:rPr>
              <a:t>Validated at 20°C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C000"/>
                </a:solidFill>
              </a:rPr>
              <a:t>Only partially tested and validated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C000"/>
                </a:solidFill>
              </a:rPr>
              <a:t>To be cost-optimized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>
              <a:solidFill>
                <a:srgbClr val="FFC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B5949E7-777E-40EA-8841-DE99A8602582}"/>
              </a:ext>
            </a:extLst>
          </p:cNvPr>
          <p:cNvSpPr txBox="1"/>
          <p:nvPr/>
        </p:nvSpPr>
        <p:spPr>
          <a:xfrm>
            <a:off x="3072086" y="6389274"/>
            <a:ext cx="3415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rgbClr val="0070C0"/>
                </a:solidFill>
              </a:rPr>
              <a:t>WPS for LHC Low beta </a:t>
            </a:r>
            <a:r>
              <a:rPr lang="fr-CH" b="1" dirty="0" err="1">
                <a:solidFill>
                  <a:srgbClr val="0070C0"/>
                </a:solidFill>
              </a:rPr>
              <a:t>alignment</a:t>
            </a:r>
            <a:endParaRPr lang="fr-CH" b="1" dirty="0">
              <a:solidFill>
                <a:srgbClr val="0070C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A3F731-AE7D-408D-AF66-09D52BC16C22}"/>
              </a:ext>
            </a:extLst>
          </p:cNvPr>
          <p:cNvSpPr txBox="1"/>
          <p:nvPr/>
        </p:nvSpPr>
        <p:spPr>
          <a:xfrm>
            <a:off x="8277789" y="6133954"/>
            <a:ext cx="3936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rgbClr val="0070C0"/>
                </a:solidFill>
              </a:rPr>
              <a:t>HL-LHC: Full </a:t>
            </a:r>
            <a:r>
              <a:rPr lang="fr-CH" b="1" dirty="0" err="1">
                <a:solidFill>
                  <a:srgbClr val="0070C0"/>
                </a:solidFill>
              </a:rPr>
              <a:t>Remote</a:t>
            </a:r>
            <a:r>
              <a:rPr lang="fr-CH" b="1" dirty="0">
                <a:solidFill>
                  <a:srgbClr val="0070C0"/>
                </a:solidFill>
              </a:rPr>
              <a:t> </a:t>
            </a:r>
            <a:r>
              <a:rPr lang="fr-CH" b="1" dirty="0" err="1">
                <a:solidFill>
                  <a:srgbClr val="0070C0"/>
                </a:solidFill>
              </a:rPr>
              <a:t>Alignment</a:t>
            </a:r>
            <a:r>
              <a:rPr lang="fr-CH" b="1" dirty="0">
                <a:solidFill>
                  <a:srgbClr val="0070C0"/>
                </a:solidFill>
              </a:rPr>
              <a:t> System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6777E7-B638-43D0-8AE8-C513C944680F}"/>
              </a:ext>
            </a:extLst>
          </p:cNvPr>
          <p:cNvSpPr txBox="1"/>
          <p:nvPr/>
        </p:nvSpPr>
        <p:spPr>
          <a:xfrm>
            <a:off x="8277789" y="6510714"/>
            <a:ext cx="3736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rgbClr val="0070C0"/>
                </a:solidFill>
              </a:rPr>
              <a:t>HL-LHC: </a:t>
            </a:r>
            <a:r>
              <a:rPr lang="fr-CH" b="1" dirty="0" err="1">
                <a:solidFill>
                  <a:srgbClr val="0070C0"/>
                </a:solidFill>
              </a:rPr>
              <a:t>Internal</a:t>
            </a:r>
            <a:r>
              <a:rPr lang="fr-CH" b="1" dirty="0">
                <a:solidFill>
                  <a:srgbClr val="0070C0"/>
                </a:solidFill>
              </a:rPr>
              <a:t> Monitoring </a:t>
            </a:r>
            <a:r>
              <a:rPr lang="fr-CH" b="1" dirty="0" err="1">
                <a:solidFill>
                  <a:srgbClr val="0070C0"/>
                </a:solidFill>
              </a:rPr>
              <a:t>with</a:t>
            </a:r>
            <a:r>
              <a:rPr lang="fr-CH" b="1" dirty="0">
                <a:solidFill>
                  <a:srgbClr val="0070C0"/>
                </a:solidFill>
              </a:rPr>
              <a:t> FSI</a:t>
            </a:r>
          </a:p>
        </p:txBody>
      </p:sp>
    </p:spTree>
    <p:extLst>
      <p:ext uri="{BB962C8B-B14F-4D97-AF65-F5344CB8AC3E}">
        <p14:creationId xmlns:p14="http://schemas.microsoft.com/office/powerpoint/2010/main" val="4119869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809A5-A84D-48F6-BD4B-EEA08D47B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Challenges for lepton colliders…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E00C8-2EB5-4060-BAA2-51FA16DA7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26492" cy="4351338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/>
              <a:t>Pre-alignment of lepton colliders is one of the main technical challenges.</a:t>
            </a:r>
          </a:p>
          <a:p>
            <a:pPr algn="just"/>
            <a:r>
              <a:rPr lang="en-US" dirty="0"/>
              <a:t>We have to propose affordable and integrable solutions in the tunnel, compatible with a very aggressive installation schedule.</a:t>
            </a:r>
          </a:p>
          <a:p>
            <a:pPr algn="just"/>
            <a:r>
              <a:rPr lang="en-US" dirty="0"/>
              <a:t>No R&amp;D has started on the FCC-</a:t>
            </a:r>
            <a:r>
              <a:rPr lang="en-US" dirty="0" err="1"/>
              <a:t>ee</a:t>
            </a:r>
            <a:r>
              <a:rPr lang="en-US" dirty="0"/>
              <a:t> (no budget and no resources available) (except on geodesy), which is very worrying for the CDR+ targeted in 2026.</a:t>
            </a:r>
          </a:p>
          <a:p>
            <a:pPr algn="just"/>
            <a:r>
              <a:rPr lang="en-US" dirty="0"/>
              <a:t>R&amp;D studies on CLIC stopped in 2019.</a:t>
            </a:r>
          </a:p>
          <a:p>
            <a:pPr algn="just"/>
            <a:r>
              <a:rPr lang="en-US" dirty="0"/>
              <a:t>Even if a few studies are specific for CLIC and FCC-</a:t>
            </a:r>
            <a:r>
              <a:rPr lang="en-US" dirty="0" err="1"/>
              <a:t>ee</a:t>
            </a:r>
            <a:r>
              <a:rPr lang="en-US" dirty="0"/>
              <a:t>, a common R&amp;D Survey and alignment cell would be far more efficient from our point of view.</a:t>
            </a:r>
          </a:p>
        </p:txBody>
      </p:sp>
    </p:spTree>
    <p:extLst>
      <p:ext uri="{BB962C8B-B14F-4D97-AF65-F5344CB8AC3E}">
        <p14:creationId xmlns:p14="http://schemas.microsoft.com/office/powerpoint/2010/main" val="375594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AE91C-FD94-4F8E-895E-82E3D2285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… pre-alignment aspects for the k-module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FDA5A4-C999-4157-9C0C-C80D8A695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63392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Bring expertise during the whole project on high precision position determination and adjustment (</a:t>
            </a:r>
            <a:r>
              <a:rPr lang="en-US" i="1" dirty="0"/>
              <a:t>high precision 3D alignment</a:t>
            </a:r>
            <a:r>
              <a:rPr lang="en-US" dirty="0"/>
              <a:t>).</a:t>
            </a:r>
          </a:p>
          <a:p>
            <a:pPr algn="just"/>
            <a:r>
              <a:rPr lang="en-US" dirty="0"/>
              <a:t>Optimize the «in-situ» pre-alignment strategy developed in TBTM &amp; PACMAN</a:t>
            </a:r>
          </a:p>
          <a:p>
            <a:pPr lvl="1" algn="just"/>
            <a:r>
              <a:rPr lang="en-US" dirty="0"/>
              <a:t>New support configuration (sensors directly linked to the girder), no rigidity from other systems</a:t>
            </a:r>
          </a:p>
          <a:p>
            <a:pPr lvl="1" algn="just"/>
            <a:r>
              <a:rPr lang="en-US" dirty="0"/>
              <a:t>Optimization of sequences of initial alignment / adjustment, measurements strategies and their duration</a:t>
            </a:r>
          </a:p>
          <a:p>
            <a:pPr lvl="1" algn="just"/>
            <a:r>
              <a:rPr lang="en-US" dirty="0"/>
              <a:t>Study of impact of temperature and humidity on the micrometric alignment</a:t>
            </a:r>
          </a:p>
          <a:p>
            <a:pPr algn="just"/>
            <a:r>
              <a:rPr lang="en-US" dirty="0"/>
              <a:t>Develop low cost solutions (sensors, actuators, adjustment platform)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CADAD8-6D0E-4EF4-A153-03E26DEC665F}"/>
              </a:ext>
            </a:extLst>
          </p:cNvPr>
          <p:cNvSpPr txBox="1"/>
          <p:nvPr/>
        </p:nvSpPr>
        <p:spPr>
          <a:xfrm>
            <a:off x="4620446" y="6123954"/>
            <a:ext cx="2809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>
                <a:solidFill>
                  <a:srgbClr val="FF0000"/>
                </a:solidFill>
              </a:rPr>
              <a:t>Ressources ????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80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343</Words>
  <Application>Microsoft Office PowerPoint</Application>
  <PresentationFormat>Widescreen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ALIGNMENT ASPECTS IN THE K-MODULE AND RESSOURCES NEEDED.</vt:lpstr>
      <vt:lpstr>CLIC pre-alignment studies</vt:lpstr>
      <vt:lpstr>CLIC pre-alignment achievements</vt:lpstr>
      <vt:lpstr>Challenges for lepton colliders…</vt:lpstr>
      <vt:lpstr>… pre-alignment aspects for the k-module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ALIGNMENT ASPECTS IN THE K-MODULE AND RESSOURCES NEEDED.</dc:title>
  <dc:creator>Helene Mainaud Durand</dc:creator>
  <cp:lastModifiedBy>Helene Mainaud Durand</cp:lastModifiedBy>
  <cp:revision>58</cp:revision>
  <dcterms:created xsi:type="dcterms:W3CDTF">2020-10-25T18:59:07Z</dcterms:created>
  <dcterms:modified xsi:type="dcterms:W3CDTF">2020-10-27T09:58:04Z</dcterms:modified>
</cp:coreProperties>
</file>