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9" r:id="rId4"/>
    <p:sldId id="258" r:id="rId5"/>
    <p:sldId id="259" r:id="rId6"/>
    <p:sldId id="261" r:id="rId7"/>
    <p:sldId id="268" r:id="rId8"/>
    <p:sldId id="270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929292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00A1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3B100"/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52055"/>
              <a:lumOff val="-12548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4646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51" y="1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演示文稿标题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z="11600" spc="-3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</a:defRPr>
            </a:lvl1pPr>
          </a:lstStyle>
          <a:p>
            <a:r>
              <a:t>演示文稿标题</a:t>
            </a:r>
          </a:p>
        </p:txBody>
      </p:sp>
      <p:sp>
        <p:nvSpPr>
          <p:cNvPr id="12" name="作者和日期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792479">
              <a:spcBef>
                <a:spcPts val="0"/>
              </a:spcBef>
              <a:buClrTx/>
              <a:buSzTx/>
              <a:buNone/>
              <a:defRPr sz="3359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作者和日期</a:t>
            </a:r>
          </a:p>
        </p:txBody>
      </p:sp>
      <p:sp>
        <p:nvSpPr>
          <p:cNvPr id="13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r>
              <a:t>演示文稿副标题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1155086"/>
            <a:ext cx="21844000" cy="832613"/>
          </a:xfrm>
          <a:prstGeom prst="rect">
            <a:avLst/>
          </a:prstGeom>
        </p:spPr>
        <p:txBody>
          <a:bodyPr anchor="ctr"/>
          <a:lstStyle>
            <a:lvl1pPr marL="0" indent="0" algn="ctr" defTabSz="784225">
              <a:spcBef>
                <a:spcPts val="0"/>
              </a:spcBef>
              <a:buClrTx/>
              <a:buSzTx/>
              <a:buNone/>
              <a:defRPr sz="418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属性</a:t>
            </a:r>
          </a:p>
        </p:txBody>
      </p:sp>
      <p:sp>
        <p:nvSpPr>
          <p:cNvPr id="116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4659369"/>
            <a:ext cx="21844000" cy="439420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FD00"/>
                    </a:gs>
                  </a:gsLst>
                  <a:lin ang="270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FD00"/>
                    </a:gs>
                  </a:gsLst>
                  <a:lin ang="270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FD00"/>
                    </a:gs>
                  </a:gsLst>
                  <a:lin ang="270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FD00"/>
                    </a:gs>
                  </a:gsLst>
                  <a:lin ang="270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8400" spc="-168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FD00"/>
                    </a:gs>
                  </a:gsLst>
                  <a:lin ang="270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5pPr>
          </a:lstStyle>
          <a:p>
            <a:r>
              <a:t>“著名引文”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482346840_2880x1920.jpg"/>
          <p:cNvSpPr>
            <a:spLocks noGrp="1"/>
          </p:cNvSpPr>
          <p:nvPr>
            <p:ph type="pic" sz="half" idx="21"/>
          </p:nvPr>
        </p:nvSpPr>
        <p:spPr>
          <a:xfrm>
            <a:off x="12192000" y="6229350"/>
            <a:ext cx="12192000" cy="812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908252162_2439x1626.jpg"/>
          <p:cNvSpPr>
            <a:spLocks noGrp="1"/>
          </p:cNvSpPr>
          <p:nvPr>
            <p:ph type="pic" sz="half" idx="22"/>
          </p:nvPr>
        </p:nvSpPr>
        <p:spPr>
          <a:xfrm>
            <a:off x="12192000" y="-641351"/>
            <a:ext cx="12192000" cy="8128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579215462_1440x2158.jpg"/>
          <p:cNvSpPr>
            <a:spLocks noGrp="1"/>
          </p:cNvSpPr>
          <p:nvPr>
            <p:ph type="pic" idx="23"/>
          </p:nvPr>
        </p:nvSpPr>
        <p:spPr>
          <a:xfrm>
            <a:off x="-1" y="-2258501"/>
            <a:ext cx="12166601" cy="1823300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图像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图像"/>
          <p:cNvSpPr>
            <a:spLocks noGrp="1"/>
          </p:cNvSpPr>
          <p:nvPr>
            <p:ph type="pic" idx="21"/>
          </p:nvPr>
        </p:nvSpPr>
        <p:spPr>
          <a:xfrm>
            <a:off x="0" y="-762000"/>
            <a:ext cx="24384000" cy="15240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作者和日期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70000" y="12166600"/>
            <a:ext cx="21844000" cy="694055"/>
          </a:xfrm>
          <a:prstGeom prst="rect">
            <a:avLst/>
          </a:prstGeom>
        </p:spPr>
        <p:txBody>
          <a:bodyPr/>
          <a:lstStyle>
            <a:lvl1pPr marL="0" indent="0" algn="ctr" defTabSz="792479">
              <a:spcBef>
                <a:spcPts val="0"/>
              </a:spcBef>
              <a:buClrTx/>
              <a:buSzTx/>
              <a:buNone/>
              <a:defRPr sz="3359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作者和日期</a:t>
            </a:r>
          </a:p>
        </p:txBody>
      </p:sp>
      <p:sp>
        <p:nvSpPr>
          <p:cNvPr id="23" name="演示文稿标题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 defTabSz="2438400">
              <a:lnSpc>
                <a:spcPct val="90000"/>
              </a:lnSpc>
              <a:defRPr sz="11600" spc="-348"/>
            </a:lvl1pPr>
          </a:lstStyle>
          <a:p>
            <a:r>
              <a:t>演示文稿标题</a:t>
            </a:r>
          </a:p>
        </p:txBody>
      </p:sp>
      <p:sp>
        <p:nvSpPr>
          <p:cNvPr id="24" name="正文级别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46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r>
              <a:t>演示文稿副标题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幻灯片标题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幻灯片标题</a:t>
            </a:r>
          </a:p>
        </p:txBody>
      </p:sp>
      <p:sp>
        <p:nvSpPr>
          <p:cNvPr id="43" name="幻灯片副标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784225">
              <a:spcBef>
                <a:spcPts val="0"/>
              </a:spcBef>
              <a:buClrTx/>
              <a:buSzTx/>
              <a:buNone/>
              <a:defRPr sz="513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幻灯片副标题</a:t>
            </a:r>
          </a:p>
        </p:txBody>
      </p:sp>
      <p:sp>
        <p:nvSpPr>
          <p:cNvPr id="44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幻灯片项目符号文本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579215462_1440x2158.jpg"/>
          <p:cNvSpPr>
            <a:spLocks noGrp="1"/>
          </p:cNvSpPr>
          <p:nvPr>
            <p:ph type="pic" idx="21"/>
          </p:nvPr>
        </p:nvSpPr>
        <p:spPr>
          <a:xfrm>
            <a:off x="12204700" y="-2277533"/>
            <a:ext cx="12192000" cy="1827106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/>
          <a:p>
            <a:r>
              <a:t>幻灯片标题</a:t>
            </a:r>
          </a:p>
        </p:txBody>
      </p:sp>
      <p:sp>
        <p:nvSpPr>
          <p:cNvPr id="62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r>
              <a:t>幻灯片项目符号文本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3" name="幻灯片副标题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784225">
              <a:spcBef>
                <a:spcPts val="0"/>
              </a:spcBef>
              <a:buClrTx/>
              <a:buSzTx/>
              <a:buNone/>
              <a:defRPr sz="513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幻灯片副标题</a:t>
            </a:r>
          </a:p>
        </p:txBody>
      </p:sp>
      <p:sp>
        <p:nvSpPr>
          <p:cNvPr id="64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章节标题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11600" spc="-348">
                <a:gradFill flip="none" rotWithShape="1">
                  <a:gsLst>
                    <a:gs pos="0">
                      <a:srgbClr val="00FF00"/>
                    </a:gs>
                    <a:gs pos="100000">
                      <a:srgbClr val="007DFF"/>
                    </a:gs>
                  </a:gsLst>
                  <a:lin ang="3965999" scaled="0"/>
                </a:gradFill>
              </a:defRPr>
            </a:lvl1pPr>
          </a:lstStyle>
          <a:p>
            <a:r>
              <a:t>章节标题</a:t>
            </a:r>
          </a:p>
        </p:txBody>
      </p:sp>
      <p:sp>
        <p:nvSpPr>
          <p:cNvPr id="72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幻灯片标题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幻灯片标题</a:t>
            </a:r>
          </a:p>
        </p:txBody>
      </p:sp>
      <p:sp>
        <p:nvSpPr>
          <p:cNvPr id="80" name="幻灯片副标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784225">
              <a:spcBef>
                <a:spcPts val="0"/>
              </a:spcBef>
              <a:buClrTx/>
              <a:buSzTx/>
              <a:buNone/>
              <a:defRPr sz="513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幻灯片副标题</a:t>
            </a:r>
          </a:p>
        </p:txBody>
      </p:sp>
      <p:sp>
        <p:nvSpPr>
          <p:cNvPr id="8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议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议程标题"/>
          <p:cNvSpPr txBox="1">
            <a:spLocks noGrp="1"/>
          </p:cNvSpPr>
          <p:nvPr>
            <p:ph type="title" hasCustomPrompt="1"/>
          </p:nvPr>
        </p:nvSpPr>
        <p:spPr>
          <a:xfrm>
            <a:off x="1270000" y="812800"/>
            <a:ext cx="21844000" cy="1562100"/>
          </a:xfrm>
          <a:prstGeom prst="rect">
            <a:avLst/>
          </a:prstGeom>
        </p:spPr>
        <p:txBody>
          <a:bodyPr/>
          <a:lstStyle/>
          <a:p>
            <a:r>
              <a:t>议程标题</a:t>
            </a:r>
          </a:p>
        </p:txBody>
      </p:sp>
      <p:sp>
        <p:nvSpPr>
          <p:cNvPr id="89" name="议程副标题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784225">
              <a:spcBef>
                <a:spcPts val="0"/>
              </a:spcBef>
              <a:buClrTx/>
              <a:buSzTx/>
              <a:buNone/>
              <a:defRPr sz="513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议程副标题</a:t>
            </a:r>
          </a:p>
        </p:txBody>
      </p:sp>
      <p:sp>
        <p:nvSpPr>
          <p:cNvPr id="90" name="正文级别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buClrTx/>
              <a:buSzTx/>
              <a:buNone/>
              <a:defRPr sz="5500" spc="-55"/>
            </a:lvl1pPr>
            <a:lvl2pPr marL="0" indent="457200" defTabSz="825500">
              <a:buClrTx/>
              <a:buSzTx/>
              <a:buNone/>
              <a:defRPr sz="5500" spc="-55"/>
            </a:lvl2pPr>
            <a:lvl3pPr marL="0" indent="914400" defTabSz="825500">
              <a:buClrTx/>
              <a:buSzTx/>
              <a:buNone/>
              <a:defRPr sz="5500" spc="-55"/>
            </a:lvl3pPr>
            <a:lvl4pPr marL="0" indent="1371600" defTabSz="825500">
              <a:buClrTx/>
              <a:buSzTx/>
              <a:buNone/>
              <a:defRPr sz="5500" spc="-55"/>
            </a:lvl4pPr>
            <a:lvl5pPr marL="0" indent="1828800" defTabSz="825500">
              <a:buClrTx/>
              <a:buSzTx/>
              <a:buNone/>
              <a:defRPr sz="5500" spc="-55"/>
            </a:lvl5pPr>
          </a:lstStyle>
          <a:p>
            <a:r>
              <a:t>议程主题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4546600"/>
            <a:ext cx="21844000" cy="4678065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4572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9144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13716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1828800" algn="ctr">
              <a:spcBef>
                <a:spcPts val="0"/>
              </a:spcBef>
              <a:buClrTx/>
              <a:buSzTx/>
              <a:buNone/>
              <a:defRPr sz="8400" spc="-252">
                <a:gradFill flip="none" rotWithShape="1">
                  <a:gsLst>
                    <a:gs pos="0">
                      <a:srgbClr val="FFFFFF"/>
                    </a:gs>
                    <a:gs pos="100000">
                      <a:srgbClr val="929292"/>
                    </a:gs>
                  </a:gsLst>
                  <a:lin ang="540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r>
              <a:t>说明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显著事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正文级别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70000" y="3906096"/>
            <a:ext cx="21844000" cy="4488604"/>
          </a:xfrm>
          <a:prstGeom prst="rect">
            <a:avLst/>
          </a:prstGeom>
        </p:spPr>
        <p:txBody>
          <a:bodyPr anchor="b"/>
          <a:lstStyle>
            <a:lvl1pPr marL="0" indent="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  <a:latin typeface="+mn-lt"/>
                <a:ea typeface="+mn-ea"/>
                <a:cs typeface="+mn-cs"/>
                <a:sym typeface="Avenir Next Demi Bold"/>
              </a:defRPr>
            </a:lvl1pPr>
            <a:lvl2pPr marL="0" indent="4572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  <a:latin typeface="+mn-lt"/>
                <a:ea typeface="+mn-ea"/>
                <a:cs typeface="+mn-cs"/>
                <a:sym typeface="Avenir Next Demi Bold"/>
              </a:defRPr>
            </a:lvl2pPr>
            <a:lvl3pPr marL="0" indent="9144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  <a:latin typeface="+mn-lt"/>
                <a:ea typeface="+mn-ea"/>
                <a:cs typeface="+mn-cs"/>
                <a:sym typeface="Avenir Next Demi Bold"/>
              </a:defRPr>
            </a:lvl3pPr>
            <a:lvl4pPr marL="0" indent="13716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  <a:latin typeface="+mn-lt"/>
                <a:ea typeface="+mn-ea"/>
                <a:cs typeface="+mn-cs"/>
                <a:sym typeface="Avenir Next Demi Bold"/>
              </a:defRPr>
            </a:lvl4pPr>
            <a:lvl5pPr marL="0" indent="18288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2400" spc="-4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  <a:latin typeface="+mn-lt"/>
                <a:ea typeface="+mn-ea"/>
                <a:cs typeface="+mn-cs"/>
                <a:sym typeface="Avenir Next Demi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事实信息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85217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事实信息</a:t>
            </a:r>
          </a:p>
        </p:txBody>
      </p:sp>
      <p:sp>
        <p:nvSpPr>
          <p:cNvPr id="10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100000">
              <a:srgbClr val="3B3B3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"/>
          <p:cNvSpPr txBox="1">
            <a:spLocks noGrp="1"/>
          </p:cNvSpPr>
          <p:nvPr>
            <p:ph type="title" hasCustomPrompt="1"/>
          </p:nvPr>
        </p:nvSpPr>
        <p:spPr>
          <a:xfrm>
            <a:off x="1270000" y="812800"/>
            <a:ext cx="21844000" cy="1557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幻灯片标题</a:t>
            </a:r>
          </a:p>
        </p:txBody>
      </p:sp>
      <p:sp>
        <p:nvSpPr>
          <p:cNvPr id="3" name="正文级别 1…"/>
          <p:cNvSpPr txBox="1">
            <a:spLocks noGrp="1"/>
          </p:cNvSpPr>
          <p:nvPr>
            <p:ph type="body" idx="1" hasCustomPrompt="1"/>
          </p:nvPr>
        </p:nvSpPr>
        <p:spPr>
          <a:xfrm>
            <a:off x="1270000" y="4267200"/>
            <a:ext cx="21844000" cy="843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幻灯片项目符号文本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66448" y="13065506"/>
            <a:ext cx="438405" cy="482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ransition spd="med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Avenir Next Demi Bold"/>
        </a:defRPr>
      </a:lvl1pPr>
      <a:lvl2pPr marL="0" marR="0" indent="457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Avenir Next Demi Bold"/>
        </a:defRPr>
      </a:lvl2pPr>
      <a:lvl3pPr marL="0" marR="0" indent="914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Avenir Next Demi Bold"/>
        </a:defRPr>
      </a:lvl3pPr>
      <a:lvl4pPr marL="0" marR="0" indent="1371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Avenir Next Demi Bold"/>
        </a:defRPr>
      </a:lvl4pPr>
      <a:lvl5pPr marL="0" marR="0" indent="18288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Avenir Next Demi Bold"/>
        </a:defRPr>
      </a:lvl5pPr>
      <a:lvl6pPr marL="0" marR="0" indent="22860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Avenir Next Demi Bold"/>
        </a:defRPr>
      </a:lvl6pPr>
      <a:lvl7pPr marL="0" marR="0" indent="2743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Avenir Next Demi Bold"/>
        </a:defRPr>
      </a:lvl7pPr>
      <a:lvl8pPr marL="0" marR="0" indent="3200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Avenir Next Demi Bold"/>
        </a:defRPr>
      </a:lvl8pPr>
      <a:lvl9pPr marL="0" marR="0" indent="3657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gradFill flip="none" rotWithShape="1">
            <a:gsLst>
              <a:gs pos="0">
                <a:srgbClr val="FFFFFF"/>
              </a:gs>
              <a:gs pos="100000">
                <a:srgbClr val="929292"/>
              </a:gs>
            </a:gsLst>
            <a:lin ang="5400000" scaled="0"/>
          </a:gradFill>
          <a:uFillTx/>
          <a:latin typeface="+mn-lt"/>
          <a:ea typeface="+mn-ea"/>
          <a:cs typeface="+mn-cs"/>
          <a:sym typeface="Avenir Next Demi Bold"/>
        </a:defRPr>
      </a:lvl9pPr>
    </p:titleStyle>
    <p:bodyStyle>
      <a:lvl1pPr marL="558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1117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1676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2235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27940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3352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3911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4470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5029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高斯分布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高斯分布</a:t>
            </a:r>
          </a:p>
        </p:txBody>
      </p:sp>
      <p:sp>
        <p:nvSpPr>
          <p:cNvPr id="152" name="作者和日期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3" name="学生：周漪林…"/>
          <p:cNvSpPr txBox="1"/>
          <p:nvPr/>
        </p:nvSpPr>
        <p:spPr>
          <a:xfrm>
            <a:off x="1270000" y="7277093"/>
            <a:ext cx="21844000" cy="2512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学生：周漪林</a:t>
            </a:r>
          </a:p>
          <a:p>
            <a:pPr>
              <a:defRPr sz="6400">
                <a:solidFill>
                  <a:srgbClr val="D5D5D5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  <a:r>
              <a:t>课题组：清华&amp;南师CMSpsi2sJpsi研究组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置信度与置信区间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08990">
              <a:defRPr sz="8232" spc="-246"/>
            </a:lvl1pPr>
          </a:lstStyle>
          <a:p>
            <a:r>
              <a:rPr lang="zh-CN" altLang="en-US" dirty="0"/>
              <a:t>点估计与区间估计</a:t>
            </a:r>
            <a:endParaRPr dirty="0"/>
          </a:p>
        </p:txBody>
      </p:sp>
      <p:sp>
        <p:nvSpPr>
          <p:cNvPr id="157" name="[a,b]是一个置信区间，表示的是样本估计总体平均值误差范围…"/>
          <p:cNvSpPr txBox="1">
            <a:spLocks noGrp="1"/>
          </p:cNvSpPr>
          <p:nvPr>
            <p:ph type="body" idx="4294967295"/>
          </p:nvPr>
        </p:nvSpPr>
        <p:spPr>
          <a:xfrm>
            <a:off x="1270000" y="3521765"/>
            <a:ext cx="21844000" cy="8432800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点估计：用样本统计量来估计总体参数，因为样本统计量为数轴上某一点值，估计的结果也以一个点的数值表示；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区间估计：给定置信水平，根据估计值确定真实值可能出现的区间范围，该区间通常以估计值为中心，该区间则为置信区间；</a:t>
            </a:r>
            <a:endParaRPr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置信度与置信区间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08990">
              <a:defRPr sz="8232" spc="-246"/>
            </a:lvl1pPr>
          </a:lstStyle>
          <a:p>
            <a:r>
              <a:t>置信度与置信区间</a:t>
            </a:r>
          </a:p>
        </p:txBody>
      </p:sp>
      <p:sp>
        <p:nvSpPr>
          <p:cNvPr id="156" name="一些概念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一些概念</a:t>
            </a:r>
          </a:p>
        </p:txBody>
      </p:sp>
      <p:sp>
        <p:nvSpPr>
          <p:cNvPr id="157" name="[a,b]是一个置信区间，表示的是样本估计总体平均值误差范围…"/>
          <p:cNvSpPr txBox="1">
            <a:spLocks noGrp="1"/>
          </p:cNvSpPr>
          <p:nvPr>
            <p:ph type="body" idx="4294967295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[</a:t>
            </a:r>
            <a:r>
              <a:rPr dirty="0" err="1"/>
              <a:t>a,b</a:t>
            </a:r>
            <a:r>
              <a:rPr dirty="0"/>
              <a:t>]</a:t>
            </a:r>
            <a:r>
              <a:rPr dirty="0" err="1"/>
              <a:t>是一个置信区间，表示的是样本估计总体平均值误差范围</a:t>
            </a:r>
            <a:endParaRPr lang="en-US" dirty="0"/>
          </a:p>
          <a:p>
            <a:endParaRPr dirty="0"/>
          </a:p>
          <a:p>
            <a:r>
              <a:rPr dirty="0" err="1"/>
              <a:t>a,b的具体数值取决于对于“该区间包含总体均值”这一结果的可信程度</a:t>
            </a:r>
            <a:endParaRPr lang="en-US" dirty="0"/>
          </a:p>
          <a:p>
            <a:endParaRPr dirty="0"/>
          </a:p>
          <a:p>
            <a:r>
              <a:rPr dirty="0"/>
              <a:t>我们最常用的是95%的置信度，从而获得的是95%的置信区间</a:t>
            </a:r>
          </a:p>
        </p:txBody>
      </p:sp>
    </p:spTree>
    <p:extLst>
      <p:ext uri="{BB962C8B-B14F-4D97-AF65-F5344CB8AC3E}">
        <p14:creationId xmlns:p14="http://schemas.microsoft.com/office/powerpoint/2010/main" val="295370058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置信度与置信区间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08990">
              <a:defRPr sz="8232" spc="-246"/>
            </a:lvl1pPr>
          </a:lstStyle>
          <a:p>
            <a:r>
              <a:t>置信度与置信区间</a:t>
            </a:r>
          </a:p>
        </p:txBody>
      </p:sp>
      <p:sp>
        <p:nvSpPr>
          <p:cNvPr id="160" name="理解95%的置信区间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767715">
              <a:defRPr sz="5022"/>
            </a:lvl1pPr>
          </a:lstStyle>
          <a:p>
            <a:r>
              <a:t>理解95%的置信区间</a:t>
            </a:r>
          </a:p>
        </p:txBody>
      </p:sp>
      <p:sp>
        <p:nvSpPr>
          <p:cNvPr id="161" name="查置信系数可以得到95%的置信系数为1.96…"/>
          <p:cNvSpPr txBox="1">
            <a:spLocks noGrp="1"/>
          </p:cNvSpPr>
          <p:nvPr>
            <p:ph type="body" idx="4294967295"/>
          </p:nvPr>
        </p:nvSpPr>
        <p:spPr>
          <a:xfrm>
            <a:off x="1270000" y="4084982"/>
            <a:ext cx="11919226" cy="7497417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查置信系数</a:t>
            </a:r>
            <a:r>
              <a:rPr lang="zh-CN" altLang="en-US" dirty="0"/>
              <a:t>表</a:t>
            </a:r>
            <a:r>
              <a:rPr dirty="0"/>
              <a:t>可以得到95%的置信系数为1.96</a:t>
            </a:r>
          </a:p>
          <a:p>
            <a:r>
              <a:rPr dirty="0"/>
              <a:t>有95%的样本均值会落在2个（1.96）标准误差范围内</a:t>
            </a:r>
            <a:endParaRPr lang="en-US" dirty="0"/>
          </a:p>
          <a:p>
            <a:r>
              <a:rPr lang="zh-CN" altLang="en-US" dirty="0"/>
              <a:t>比如说</a:t>
            </a:r>
            <a:r>
              <a:rPr lang="en-US" altLang="zh-CN" dirty="0"/>
              <a:t>100</a:t>
            </a:r>
            <a:r>
              <a:rPr lang="zh-CN" altLang="en-US" dirty="0"/>
              <a:t>个不同样本中计算置信区间，其中约有</a:t>
            </a:r>
            <a:r>
              <a:rPr lang="en-US" altLang="zh-CN" dirty="0"/>
              <a:t>95</a:t>
            </a:r>
            <a:r>
              <a:rPr lang="zh-CN" altLang="en-US" dirty="0"/>
              <a:t>个包含真实的总本均值</a:t>
            </a:r>
            <a:endParaRPr lang="en-US" dirty="0"/>
          </a:p>
          <a:p>
            <a:endParaRPr dirty="0"/>
          </a:p>
        </p:txBody>
      </p:sp>
      <p:pic>
        <p:nvPicPr>
          <p:cNvPr id="162" name="4172DE01-555E-4D7E-A8AC-029CD5D422B9-L0-001.png" descr="4172DE01-555E-4D7E-A8AC-029CD5D422B9-L0-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7338" y="3691037"/>
            <a:ext cx="10634659" cy="88480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置信度和置信区间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08990">
              <a:defRPr sz="8232" spc="-246"/>
            </a:lvl1pPr>
          </a:lstStyle>
          <a:p>
            <a:r>
              <a:t>置信度和置信区间</a:t>
            </a:r>
          </a:p>
        </p:txBody>
      </p:sp>
      <p:sp>
        <p:nvSpPr>
          <p:cNvPr id="165" name="a,b值的算法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767715">
              <a:defRPr sz="5022"/>
            </a:lvl1pPr>
          </a:lstStyle>
          <a:p>
            <a:r>
              <a:t>a,b值的算法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先算出抽样样本的平均值和标准误差…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1270000" y="4136407"/>
                <a:ext cx="21844001" cy="8432801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rPr lang="zh-CN" altLang="en-US" dirty="0"/>
                  <a:t>先算出抽样样本的平均值和标准误差</a:t>
                </a:r>
              </a:p>
              <a:p>
                <a:r>
                  <a:rPr lang="zh-CN" altLang="en-US" dirty="0"/>
                  <a:t>确定需要的置信水平（这里我们用</a:t>
                </a:r>
                <a:r>
                  <a:rPr lang="en-US" altLang="zh-CN" dirty="0"/>
                  <a:t>95%</a:t>
                </a:r>
                <a:r>
                  <a:rPr lang="zh-CN" altLang="en-US" dirty="0"/>
                  <a:t>）</a:t>
                </a:r>
              </a:p>
              <a:p>
                <a:r>
                  <a:rPr lang="zh-CN" altLang="en-US" dirty="0" err="1"/>
                  <a:t>查</a:t>
                </a:r>
                <a:r>
                  <a:rPr lang="en-US" altLang="zh-CN" dirty="0" err="1"/>
                  <a:t>z</a:t>
                </a:r>
                <a:r>
                  <a:rPr lang="zh-CN" altLang="en-US" dirty="0" err="1"/>
                  <a:t>表，求</a:t>
                </a:r>
                <a:r>
                  <a:rPr lang="en-US" altLang="zh-CN" dirty="0" err="1"/>
                  <a:t>z</a:t>
                </a:r>
                <a:r>
                  <a:rPr lang="zh-CN" altLang="en-US" dirty="0" err="1"/>
                  <a:t>值</a:t>
                </a:r>
                <a:endParaRPr lang="zh-CN" altLang="en-US" dirty="0"/>
              </a:p>
              <a:p>
                <a:r>
                  <a:rPr lang="zh-CN" altLang="en-US" dirty="0"/>
                  <a:t>置信区间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：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166" name="先算出抽样样本的平均值和标准误差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1270000" y="4136407"/>
                <a:ext cx="21844001" cy="8432801"/>
              </a:xfrm>
              <a:prstGeom prst="rect">
                <a:avLst/>
              </a:prstGeom>
              <a:blipFill>
                <a:blip r:embed="rId2"/>
                <a:stretch>
                  <a:fillRect l="-1479" t="-18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67" name="表格"/>
          <p:cNvGraphicFramePr/>
          <p:nvPr>
            <p:extLst>
              <p:ext uri="{D42A27DB-BD31-4B8C-83A1-F6EECF244321}">
                <p14:modId xmlns:p14="http://schemas.microsoft.com/office/powerpoint/2010/main" val="4176337917"/>
              </p:ext>
            </p:extLst>
          </p:nvPr>
        </p:nvGraphicFramePr>
        <p:xfrm>
          <a:off x="14232118" y="3400306"/>
          <a:ext cx="9294140" cy="929414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4647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7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58828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 dirty="0">
                          <a:solidFill>
                            <a:srgbClr val="FFFFFF"/>
                          </a:solidFill>
                        </a:rPr>
                        <a:t>80%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1.28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8828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90%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1.645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8828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95%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1.96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8828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98%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2.33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8828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99%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 dirty="0">
                          <a:solidFill>
                            <a:srgbClr val="FFFFFF"/>
                          </a:solidFill>
                        </a:rPr>
                        <a:t>2.58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置信区间与置信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08990">
              <a:defRPr sz="8232" spc="-246"/>
            </a:lvl1pPr>
          </a:lstStyle>
          <a:p>
            <a:r>
              <a:t>置信区间与置信度</a:t>
            </a:r>
          </a:p>
        </p:txBody>
      </p:sp>
      <p:sp>
        <p:nvSpPr>
          <p:cNvPr id="173" name="以鸡鸣汤包为例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t>以鸡鸣汤包为例</a:t>
            </a:r>
          </a:p>
        </p:txBody>
      </p:sp>
      <p:sp>
        <p:nvSpPr>
          <p:cNvPr id="174" name="从鸡鸣汤包随机抽取12只汤包，测得每只包子的含汤量（ml）为…"/>
          <p:cNvSpPr txBox="1">
            <a:spLocks noGrp="1"/>
          </p:cNvSpPr>
          <p:nvPr>
            <p:ph type="body" idx="1"/>
          </p:nvPr>
        </p:nvSpPr>
        <p:spPr>
          <a:xfrm>
            <a:off x="1060731" y="4428318"/>
            <a:ext cx="21844001" cy="8432801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None/>
            </a:pPr>
            <a:r>
              <a:t>从鸡鸣汤包随机抽取12只汤包，测得每只包子的含汤量（ml）为</a:t>
            </a:r>
          </a:p>
          <a:p>
            <a:pPr marL="0" indent="0">
              <a:buClrTx/>
              <a:buSzTx/>
              <a:buNone/>
            </a:pPr>
            <a:r>
              <a:t>28，26，27，30，29，22，24，25，31，28，27，23</a:t>
            </a:r>
          </a:p>
          <a:p>
            <a:pPr marL="0" indent="0">
              <a:buClrTx/>
              <a:buSzTx/>
              <a:buNone/>
            </a:pPr>
            <a:r>
              <a:t>设含汤量服从正态分布，求该批汤包平均每只含汤量的95%的置信区间。已知σ=0.01。</a:t>
            </a:r>
          </a:p>
          <a:p>
            <a:pPr marL="0" indent="0">
              <a:buClrTx/>
              <a:buSzTx/>
              <a:buNone/>
            </a:pPr>
            <a:endParaRPr/>
          </a:p>
          <a:p>
            <a:pPr marL="0" indent="0">
              <a:buClrTx/>
              <a:buSzTx/>
              <a:buNone/>
            </a:pPr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置信区间与置信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08990">
              <a:defRPr sz="8232" spc="-246"/>
            </a:lvl1pPr>
          </a:lstStyle>
          <a:p>
            <a:r>
              <a:t>置信区间与置信度</a:t>
            </a:r>
          </a:p>
        </p:txBody>
      </p:sp>
      <p:sp>
        <p:nvSpPr>
          <p:cNvPr id="173" name="以鸡鸣汤包为例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以鸡鸣汤包为例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4" name="从鸡鸣汤包随机抽取12只汤包，测得每只包子的含汤量（ml）为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1060731" y="4428318"/>
                <a:ext cx="21844001" cy="8432801"/>
              </a:xfrm>
              <a:prstGeom prst="rect">
                <a:avLst/>
              </a:prstGeom>
            </p:spPr>
            <p:txBody>
              <a:bodyPr/>
              <a:lstStyle/>
              <a:p>
                <a:pPr marL="0" indent="0">
                  <a:buClrTx/>
                  <a:buSzTx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ar-AE" altLang="zh-CN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x</m:t>
                          </m:r>
                        </m:e>
                      </m:acc>
                      <m:r>
                        <a:rPr lang="ar-AE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ar-AE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ar-AE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ar-AE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26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667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ClrTx/>
                  <a:buSzTx/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ar-AE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dirty="0"/>
                  <a:t>1.96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den>
                    </m:f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26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667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96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e>
                        </m:rad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26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661</m:t>
                    </m:r>
                  </m:oMath>
                </a14:m>
                <a:endParaRPr lang="en-US" dirty="0"/>
              </a:p>
              <a:p>
                <a:pPr marL="0" indent="0">
                  <a:buClrTx/>
                  <a:buSzTx/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ar-AE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altLang="zh-CN" dirty="0"/>
                  <a:t>1.96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</m:rad>
                      </m:den>
                    </m:f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26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667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96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e>
                        </m:rad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26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673</m:t>
                    </m:r>
                  </m:oMath>
                </a14:m>
                <a:endParaRPr lang="en-US" altLang="zh-CN" dirty="0"/>
              </a:p>
              <a:p>
                <a:pPr marL="0" indent="0">
                  <a:buClrTx/>
                  <a:buSzTx/>
                  <a:buNone/>
                </a:pPr>
                <a:r>
                  <a:rPr lang="zh-CN" altLang="en-US" dirty="0"/>
                  <a:t>得到</a:t>
                </a:r>
                <a:r>
                  <a:rPr lang="en-US" altLang="zh-CN" dirty="0"/>
                  <a:t>95%</a:t>
                </a:r>
                <a:r>
                  <a:rPr lang="zh-CN" altLang="en-US" dirty="0"/>
                  <a:t>的置信区间 </a:t>
                </a:r>
                <a:r>
                  <a:rPr lang="en-US" altLang="zh-CN" dirty="0"/>
                  <a:t>[26.661,26.673]</a:t>
                </a:r>
              </a:p>
              <a:p>
                <a:pPr marL="0" indent="0">
                  <a:buClrTx/>
                  <a:buSzTx/>
                  <a:buNone/>
                </a:pPr>
                <a:endParaRPr lang="en-US" dirty="0"/>
              </a:p>
              <a:p>
                <a:pPr marL="0" indent="0">
                  <a:buClrTx/>
                  <a:buSzTx/>
                  <a:buNone/>
                </a:pPr>
                <a:endParaRPr lang="ar-AE" dirty="0"/>
              </a:p>
              <a:p>
                <a:pPr marL="0" indent="0">
                  <a:buClrTx/>
                  <a:buSzTx/>
                  <a:buNone/>
                </a:pPr>
                <a:endParaRPr dirty="0"/>
              </a:p>
            </p:txBody>
          </p:sp>
        </mc:Choice>
        <mc:Fallback>
          <p:sp>
            <p:nvSpPr>
              <p:cNvPr id="174" name="从鸡鸣汤包随机抽取12只汤包，测得每只包子的含汤量（ml）为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60731" y="4428318"/>
                <a:ext cx="21844001" cy="8432801"/>
              </a:xfrm>
              <a:prstGeom prst="rect">
                <a:avLst/>
              </a:prstGeom>
              <a:blipFill>
                <a:blip r:embed="rId2"/>
                <a:stretch>
                  <a:fillRect l="-14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353636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2" name="置信区间与置信度"/>
              <p:cNvSpPr txBox="1">
                <a:spLocks noGrp="1"/>
              </p:cNvSpPr>
              <p:nvPr>
                <p:ph type="title"/>
              </p:nvPr>
            </p:nvSpPr>
            <p:spPr>
              <a:prstGeom prst="rect">
                <a:avLst/>
              </a:prstGeom>
            </p:spPr>
            <p:txBody>
              <a:bodyPr/>
              <a:lstStyle>
                <a:lvl1pPr defTabSz="808990">
                  <a:defRPr sz="8232" spc="-246"/>
                </a:lvl1pPr>
              </a:lstStyle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dirty="0" err="1"/>
                  <a:t>与置信度</a:t>
                </a:r>
                <a:endParaRPr dirty="0"/>
              </a:p>
            </p:txBody>
          </p:sp>
        </mc:Choice>
        <mc:Fallback xmlns="">
          <p:sp>
            <p:nvSpPr>
              <p:cNvPr id="172" name="置信区间与置信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955371-FBD3-416C-B2B6-76CB0B4B4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70000" y="3927764"/>
            <a:ext cx="10160000" cy="8772236"/>
          </a:xfrm>
        </p:spPr>
        <p:txBody>
          <a:bodyPr/>
          <a:lstStyle/>
          <a:p>
            <a:r>
              <a:rPr lang="zh-CN" altLang="en-US" sz="4800" dirty="0">
                <a:solidFill>
                  <a:schemeClr val="tx1">
                    <a:lumMod val="20000"/>
                    <a:lumOff val="80000"/>
                  </a:schemeClr>
                </a:solidFill>
                <a:sym typeface="+mn-ea"/>
              </a:rPr>
              <a:t>3sigma原则：数值分布在（μ-3σ，μ+3σ）中的概率为99</a:t>
            </a:r>
            <a:r>
              <a:rPr lang="en-US" altLang="zh-CN" sz="4800" dirty="0">
                <a:solidFill>
                  <a:schemeClr val="tx1">
                    <a:lumMod val="20000"/>
                    <a:lumOff val="80000"/>
                  </a:schemeClr>
                </a:solidFill>
                <a:sym typeface="+mn-ea"/>
              </a:rPr>
              <a:t>.</a:t>
            </a:r>
            <a:r>
              <a:rPr lang="zh-CN" altLang="en-US" sz="4800" dirty="0">
                <a:solidFill>
                  <a:schemeClr val="tx1">
                    <a:lumMod val="20000"/>
                    <a:lumOff val="80000"/>
                  </a:schemeClr>
                </a:solidFill>
                <a:sym typeface="+mn-ea"/>
              </a:rPr>
              <a:t>7</a:t>
            </a:r>
            <a:r>
              <a:rPr lang="en-US" altLang="zh-CN" sz="4800" dirty="0">
                <a:solidFill>
                  <a:schemeClr val="tx1">
                    <a:lumMod val="20000"/>
                    <a:lumOff val="80000"/>
                  </a:schemeClr>
                </a:solidFill>
                <a:sym typeface="+mn-ea"/>
              </a:rPr>
              <a:t>3002%</a:t>
            </a:r>
          </a:p>
          <a:p>
            <a:r>
              <a:rPr lang="zh-CN" altLang="en-US" sz="4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3倍标准偏差以下称为迹象(hint,indication)</a:t>
            </a:r>
            <a:endParaRPr lang="en-US" altLang="zh-CN" sz="48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zh-CN" altLang="en-US" sz="4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3倍以上称为证据(evidence)</a:t>
            </a:r>
            <a:endParaRPr lang="en-US" altLang="zh-CN" sz="48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zh-CN" altLang="en-US" sz="4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5倍以上称为发现(discovery</a:t>
            </a:r>
            <a:r>
              <a:rPr lang="en-US" altLang="zh-CN" sz="4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,observation</a:t>
            </a:r>
            <a:r>
              <a:rPr lang="zh-CN" altLang="en-US" sz="48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)</a:t>
            </a:r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1460E10-6768-4C41-A0DD-6E60B51E4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1493" y="4470400"/>
            <a:ext cx="12492507" cy="6648926"/>
          </a:xfrm>
          <a:prstGeom prst="rect">
            <a:avLst/>
          </a:prstGeom>
        </p:spPr>
      </p:pic>
      <p:sp>
        <p:nvSpPr>
          <p:cNvPr id="9" name="以鸡鸣汤包为例">
            <a:extLst>
              <a:ext uri="{FF2B5EF4-FFF2-40B4-BE49-F238E27FC236}">
                <a16:creationId xmlns:a16="http://schemas.microsoft.com/office/drawing/2014/main" id="{882B201C-1E2F-4CAF-AFA2-9F9A1F51840B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rPr lang="zh-CN" altLang="en-US" dirty="0"/>
              <a:t>回顾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5530373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2_ColorGradient">
  <a:themeElements>
    <a:clrScheme name="22_ColorGradient">
      <a:dk1>
        <a:srgbClr val="810092"/>
      </a:dk1>
      <a:lt1>
        <a:srgbClr val="929292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2_ColorGradient">
      <a:majorFont>
        <a:latin typeface="Avenir Next Demi Bold"/>
        <a:ea typeface="Avenir Next Demi Bold"/>
        <a:cs typeface="Avenir Next Demi Bold"/>
      </a:majorFont>
      <a:minorFont>
        <a:latin typeface="Avenir Next Demi Bold"/>
        <a:ea typeface="Avenir Next Demi Bold"/>
        <a:cs typeface="Avenir Next Demi Bold"/>
      </a:minorFont>
    </a:fontScheme>
    <a:fmtScheme name="22_Color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929292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2_ColorGradient">
  <a:themeElements>
    <a:clrScheme name="22_ColorGradien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2_ColorGradient">
      <a:majorFont>
        <a:latin typeface="Avenir Next Demi Bold"/>
        <a:ea typeface="Avenir Next Demi Bold"/>
        <a:cs typeface="Avenir Next Demi Bold"/>
      </a:majorFont>
      <a:minorFont>
        <a:latin typeface="Avenir Next Demi Bold"/>
        <a:ea typeface="Avenir Next Demi Bold"/>
        <a:cs typeface="Avenir Next Demi Bold"/>
      </a:minorFont>
    </a:fontScheme>
    <a:fmtScheme name="22_Color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929292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316</Words>
  <Application>Microsoft Office PowerPoint</Application>
  <PresentationFormat>自定义</PresentationFormat>
  <Paragraphs>53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Avenir Next Demi Bold</vt:lpstr>
      <vt:lpstr>Avenir Next Medium</vt:lpstr>
      <vt:lpstr>Avenir Next Regular</vt:lpstr>
      <vt:lpstr>Helvetica Neue</vt:lpstr>
      <vt:lpstr>Cambria Math</vt:lpstr>
      <vt:lpstr>22_ColorGradient</vt:lpstr>
      <vt:lpstr>高斯分布</vt:lpstr>
      <vt:lpstr>点估计与区间估计</vt:lpstr>
      <vt:lpstr>置信度与置信区间</vt:lpstr>
      <vt:lpstr>置信度与置信区间</vt:lpstr>
      <vt:lpstr>置信度和置信区间</vt:lpstr>
      <vt:lpstr>置信区间与置信度</vt:lpstr>
      <vt:lpstr>置信区间与置信度</vt:lpstr>
      <vt:lpstr>σ与置信度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高斯分布</dc:title>
  <dc:creator>yilin zhou</dc:creator>
  <cp:lastModifiedBy>周 漪林</cp:lastModifiedBy>
  <cp:revision>11</cp:revision>
  <dcterms:modified xsi:type="dcterms:W3CDTF">2020-10-07T12:38:30Z</dcterms:modified>
</cp:coreProperties>
</file>