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83" r:id="rId3"/>
    <p:sldId id="321" r:id="rId4"/>
    <p:sldId id="287" r:id="rId5"/>
    <p:sldId id="279" r:id="rId6"/>
    <p:sldId id="280" r:id="rId7"/>
    <p:sldId id="281" r:id="rId8"/>
    <p:sldId id="269" r:id="rId9"/>
    <p:sldId id="325" r:id="rId10"/>
    <p:sldId id="268" r:id="rId11"/>
    <p:sldId id="293" r:id="rId12"/>
    <p:sldId id="294" r:id="rId13"/>
    <p:sldId id="296" r:id="rId14"/>
    <p:sldId id="297" r:id="rId15"/>
    <p:sldId id="301" r:id="rId16"/>
    <p:sldId id="302" r:id="rId17"/>
    <p:sldId id="298" r:id="rId18"/>
    <p:sldId id="306" r:id="rId19"/>
    <p:sldId id="299" r:id="rId20"/>
    <p:sldId id="307" r:id="rId21"/>
    <p:sldId id="300" r:id="rId22"/>
    <p:sldId id="323" r:id="rId23"/>
    <p:sldId id="308" r:id="rId24"/>
    <p:sldId id="271" r:id="rId25"/>
    <p:sldId id="304" r:id="rId26"/>
    <p:sldId id="305" r:id="rId27"/>
    <p:sldId id="303" r:id="rId28"/>
    <p:sldId id="309" r:id="rId29"/>
    <p:sldId id="310" r:id="rId30"/>
    <p:sldId id="311" r:id="rId31"/>
    <p:sldId id="312" r:id="rId32"/>
    <p:sldId id="265" r:id="rId33"/>
    <p:sldId id="320" r:id="rId34"/>
    <p:sldId id="314" r:id="rId35"/>
    <p:sldId id="315" r:id="rId36"/>
    <p:sldId id="331" r:id="rId37"/>
    <p:sldId id="317" r:id="rId38"/>
    <p:sldId id="318" r:id="rId39"/>
    <p:sldId id="319" r:id="rId40"/>
    <p:sldId id="329" r:id="rId41"/>
    <p:sldId id="327" r:id="rId42"/>
    <p:sldId id="330" r:id="rId43"/>
    <p:sldId id="332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CCFF"/>
    <a:srgbClr val="FF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973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5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F20EC8-4A44-4385-858F-06E400656C86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779BA-103C-48D6-8ECD-A47D5736F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254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2DC7F3C-E245-4D96-8B86-86A2875A668A}" type="slidenum">
              <a:rPr lang="en-US" altLang="en-US" sz="1200" b="0"/>
              <a:pPr eaLnBrk="1" hangingPunct="1"/>
              <a:t>4</a:t>
            </a:fld>
            <a:endParaRPr lang="en-US" altLang="en-US" sz="1200" b="0"/>
          </a:p>
        </p:txBody>
      </p:sp>
      <p:sp>
        <p:nvSpPr>
          <p:cNvPr id="901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441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87754-7F87-B94B-9DC8-9B90865F43D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12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7469B57-288F-4468-8453-539C7D09F15A}" type="slidenum">
              <a:rPr lang="en-US" altLang="en-US" sz="1200" b="0"/>
              <a:pPr eaLnBrk="1" hangingPunct="1"/>
              <a:t>5</a:t>
            </a:fld>
            <a:endParaRPr lang="en-US" altLang="en-US" sz="1200" b="0"/>
          </a:p>
        </p:txBody>
      </p:sp>
      <p:sp>
        <p:nvSpPr>
          <p:cNvPr id="972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l-G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933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49581EA-B073-4A4E-91CD-31CC614C5B19}" type="slidenum">
              <a:rPr lang="en-US" altLang="en-US" sz="1200" b="0"/>
              <a:pPr eaLnBrk="1" hangingPunct="1"/>
              <a:t>6</a:t>
            </a:fld>
            <a:endParaRPr lang="en-US" altLang="en-US" sz="1200" b="0"/>
          </a:p>
        </p:txBody>
      </p:sp>
      <p:sp>
        <p:nvSpPr>
          <p:cNvPr id="993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l-G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497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2E07316-E2E5-48EB-9660-F113DF6322E7}" type="slidenum">
              <a:rPr lang="en-US" altLang="en-US" sz="1200" b="0"/>
              <a:pPr eaLnBrk="1" hangingPunct="1"/>
              <a:t>7</a:t>
            </a:fld>
            <a:endParaRPr lang="en-US" altLang="en-US" sz="1200" b="0"/>
          </a:p>
        </p:txBody>
      </p:sp>
      <p:sp>
        <p:nvSpPr>
          <p:cNvPr id="1064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l-GR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201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F779BA-103C-48D6-8ECD-A47D5736FDD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70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87754-7F87-B94B-9DC8-9B90865F43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49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87754-7F87-B94B-9DC8-9B90865F43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230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87754-7F87-B94B-9DC8-9B90865F43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367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87754-7F87-B94B-9DC8-9B90865F43D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53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104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6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901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1190625" y="1946672"/>
            <a:ext cx="9810750" cy="4018359"/>
          </a:xfrm>
          <a:prstGeom prst="rect">
            <a:avLst/>
          </a:prstGeom>
        </p:spPr>
        <p:txBody>
          <a:bodyPr/>
          <a:lstStyle>
            <a:lvl1pPr>
              <a:spcBef>
                <a:spcPts val="1687"/>
              </a:spcBef>
              <a:defRPr sz="3375">
                <a:solidFill>
                  <a:srgbClr val="000000"/>
                </a:solidFill>
              </a:defRPr>
            </a:lvl1pPr>
            <a:lvl2pPr>
              <a:spcBef>
                <a:spcPts val="1687"/>
              </a:spcBef>
              <a:defRPr sz="3094">
                <a:solidFill>
                  <a:srgbClr val="FF2600"/>
                </a:solidFill>
              </a:defRPr>
            </a:lvl2pPr>
            <a:lvl3pPr>
              <a:spcBef>
                <a:spcPts val="1687"/>
              </a:spcBef>
              <a:defRPr sz="2812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defRPr>
            </a:lvl3pPr>
            <a:lvl4pPr>
              <a:spcBef>
                <a:spcPts val="1687"/>
              </a:spcBef>
              <a:defRPr sz="2531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defRPr>
            </a:lvl4pPr>
            <a:lvl5pPr>
              <a:spcBef>
                <a:spcPts val="1687"/>
              </a:spcBef>
              <a:defRPr sz="2250">
                <a:solidFill>
                  <a:schemeClr val="accent2">
                    <a:hueOff val="-2473792"/>
                    <a:satOff val="-50209"/>
                    <a:lumOff val="23543"/>
                  </a:schemeClr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43178" y="6554391"/>
            <a:ext cx="36186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9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332448" y="5811"/>
            <a:ext cx="833438" cy="721893"/>
          </a:xfrm>
          <a:prstGeom prst="rect">
            <a:avLst/>
          </a:prstGeom>
        </p:spPr>
      </p:pic>
      <p:sp>
        <p:nvSpPr>
          <p:cNvPr id="30" name="KWISP - 139th SPSC meeting - CERN, Oct. 13th 2020"/>
          <p:cNvSpPr txBox="1"/>
          <p:nvPr/>
        </p:nvSpPr>
        <p:spPr>
          <a:xfrm>
            <a:off x="96302" y="6561241"/>
            <a:ext cx="5012075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600">
                <a:solidFill>
                  <a:srgbClr val="000000"/>
                </a:solidFill>
              </a:defRPr>
            </a:lvl1pPr>
          </a:lstStyle>
          <a:p>
            <a:r>
              <a:rPr sz="1125"/>
              <a:t>KWISP - 139th SPSC meeting - CERN, Oct. 13th 2020 </a:t>
            </a:r>
          </a:p>
        </p:txBody>
      </p:sp>
    </p:spTree>
    <p:extLst>
      <p:ext uri="{BB962C8B-B14F-4D97-AF65-F5344CB8AC3E}">
        <p14:creationId xmlns:p14="http://schemas.microsoft.com/office/powerpoint/2010/main" val="34525109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54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190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4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887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597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80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04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211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F0BF5-CD4C-4DEB-BC0F-702AFFF96D36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70218-D4A5-4614-B353-DB0C17641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91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273838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1/j.1365-2966.2011.18224.x" TargetMode="External"/><Relationship Id="rId2" Type="http://schemas.openxmlformats.org/officeDocument/2006/relationships/hyperlink" Target="https://arxiv.org/abs/1703.0143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93/mnras/stx1474" TargetMode="External"/><Relationship Id="rId4" Type="http://schemas.openxmlformats.org/officeDocument/2006/relationships/hyperlink" Target="https://doi.org/10.1088/0004-637X/814/2/12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2738387/files/SPSC-SR-277.pdf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png"/><Relationship Id="rId5" Type="http://schemas.openxmlformats.org/officeDocument/2006/relationships/image" Target="../media/image40.tif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43545" y="0"/>
            <a:ext cx="12340046" cy="751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0000CC"/>
                </a:solidFill>
              </a:rPr>
              <a:t>CAST Proposal and Status Report </a:t>
            </a:r>
          </a:p>
          <a:p>
            <a:pPr algn="ctr"/>
            <a:r>
              <a:rPr lang="en-GB" sz="4800" b="1" dirty="0" smtClean="0">
                <a:solidFill>
                  <a:srgbClr val="0000CC"/>
                </a:solidFill>
              </a:rPr>
              <a:t>139th Meeting of the CERN SPSC </a:t>
            </a:r>
            <a:r>
              <a:rPr lang="en-GB" sz="2000" b="1" dirty="0" smtClean="0">
                <a:solidFill>
                  <a:srgbClr val="0000CC"/>
                </a:solidFill>
              </a:rPr>
              <a:t> </a:t>
            </a:r>
          </a:p>
          <a:p>
            <a:endParaRPr lang="en-US" dirty="0" smtClean="0"/>
          </a:p>
          <a:p>
            <a:endParaRPr lang="en-GB" dirty="0" smtClean="0"/>
          </a:p>
          <a:p>
            <a:endParaRPr lang="en-GB" dirty="0"/>
          </a:p>
          <a:p>
            <a:pPr algn="ctr"/>
            <a:r>
              <a:rPr lang="en-GB" dirty="0" smtClean="0"/>
              <a:t> </a:t>
            </a:r>
            <a:r>
              <a:rPr lang="en-GB" sz="3600" b="1" dirty="0" smtClean="0"/>
              <a:t>K. Zioutas</a:t>
            </a:r>
            <a:r>
              <a:rPr lang="en-GB" sz="3200" dirty="0" smtClean="0"/>
              <a:t>, </a:t>
            </a:r>
          </a:p>
          <a:p>
            <a:pPr algn="ctr"/>
            <a:r>
              <a:rPr lang="en-GB" sz="3200" dirty="0" smtClean="0"/>
              <a:t>University of </a:t>
            </a:r>
            <a:r>
              <a:rPr lang="en-GB" sz="3200" dirty="0" err="1" smtClean="0"/>
              <a:t>Patras</a:t>
            </a:r>
            <a:r>
              <a:rPr lang="en-GB" sz="3200" dirty="0" smtClean="0"/>
              <a:t>,</a:t>
            </a:r>
          </a:p>
          <a:p>
            <a:pPr algn="ctr"/>
            <a:r>
              <a:rPr lang="en-GB" sz="1400" dirty="0" smtClean="0"/>
              <a:t> </a:t>
            </a:r>
          </a:p>
          <a:p>
            <a:pPr algn="ctr"/>
            <a:r>
              <a:rPr lang="en-GB" sz="3200" dirty="0" smtClean="0"/>
              <a:t>on behalf of </a:t>
            </a:r>
            <a:r>
              <a:rPr lang="en-GB" sz="3200" b="1" dirty="0" smtClean="0"/>
              <a:t>CAST Collaboration</a:t>
            </a:r>
          </a:p>
          <a:p>
            <a:pPr algn="ctr"/>
            <a:r>
              <a:rPr lang="en-GB" sz="3200" dirty="0" smtClean="0"/>
              <a:t>and external collaborators </a:t>
            </a:r>
          </a:p>
          <a:p>
            <a:pPr algn="ctr"/>
            <a:r>
              <a:rPr lang="en-GB" sz="2800" b="1" dirty="0" smtClean="0"/>
              <a:t>M. Vogelsberger </a:t>
            </a:r>
            <a:r>
              <a:rPr lang="en-GB" sz="2800" dirty="0" smtClean="0"/>
              <a:t>(MIT)  &amp;  </a:t>
            </a:r>
            <a:r>
              <a:rPr lang="en-GB" sz="2800" b="1" dirty="0" smtClean="0"/>
              <a:t>A. Kryemadhi </a:t>
            </a:r>
            <a:r>
              <a:rPr lang="en-GB" sz="2800" dirty="0" smtClean="0"/>
              <a:t>(Messiah U.)</a:t>
            </a:r>
          </a:p>
          <a:p>
            <a:pPr algn="ctr"/>
            <a:endParaRPr lang="en-GB" sz="1050" dirty="0" smtClean="0"/>
          </a:p>
          <a:p>
            <a:pPr algn="ctr"/>
            <a:r>
              <a:rPr lang="en-GB" sz="2400" dirty="0" smtClean="0"/>
              <a:t>(CERN-SPSC-2020-022 / SPSC-SR-277 02/10/2020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>
                <a:hlinkClick r:id="rId2"/>
              </a:rPr>
              <a:t>http://cds.cern.ch/record/2738387</a:t>
            </a:r>
            <a:r>
              <a:rPr lang="en-US" sz="2400" dirty="0" smtClean="0"/>
              <a:t>  )</a:t>
            </a:r>
          </a:p>
          <a:p>
            <a:pPr algn="ctr"/>
            <a:endParaRPr lang="en-US" sz="2400" dirty="0"/>
          </a:p>
          <a:p>
            <a:pPr algn="ctr"/>
            <a:r>
              <a:rPr lang="en-US" sz="3200" dirty="0" smtClean="0"/>
              <a:t>CERN, 13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October 2020</a:t>
            </a:r>
            <a:endParaRPr lang="en-GB" sz="3200" dirty="0" smtClean="0"/>
          </a:p>
          <a:p>
            <a:pPr algn="ctr"/>
            <a:endParaRPr lang="en-GB" sz="3600" dirty="0"/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1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94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7020" y="635425"/>
            <a:ext cx="5651099" cy="707886"/>
          </a:xfrm>
          <a:prstGeom prst="rect">
            <a:avLst/>
          </a:prstGeom>
          <a:solidFill>
            <a:schemeClr val="bg2"/>
          </a:solidFill>
          <a:ln>
            <a:solidFill>
              <a:srgbClr val="FF33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00CC"/>
                </a:solidFill>
              </a:rPr>
              <a:t>CAST – CAPP  </a:t>
            </a:r>
            <a:r>
              <a:rPr lang="en-US" sz="4000" b="1" dirty="0" smtClean="0">
                <a:solidFill>
                  <a:srgbClr val="FF0000"/>
                </a:solidFill>
              </a:rPr>
              <a:t>&gt;&gt;</a:t>
            </a:r>
            <a:r>
              <a:rPr lang="en-US" sz="4000" dirty="0" smtClean="0"/>
              <a:t> </a:t>
            </a:r>
            <a:r>
              <a:rPr lang="en-US" sz="3200" dirty="0" smtClean="0"/>
              <a:t>DM</a:t>
            </a:r>
            <a:r>
              <a:rPr lang="en-US" sz="3600" dirty="0" smtClean="0"/>
              <a:t> axions</a:t>
            </a:r>
            <a:endParaRPr lang="en-GB" sz="4800" dirty="0"/>
          </a:p>
        </p:txBody>
      </p:sp>
      <p:sp>
        <p:nvSpPr>
          <p:cNvPr id="3" name="CuadroTexto 5"/>
          <p:cNvSpPr txBox="1"/>
          <p:nvPr/>
        </p:nvSpPr>
        <p:spPr>
          <a:xfrm>
            <a:off x="2620896" y="4484369"/>
            <a:ext cx="66272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err="1" smtClean="0">
                <a:solidFill>
                  <a:srgbClr val="FF0000"/>
                </a:solidFill>
              </a:rPr>
              <a:t>Theses</a:t>
            </a:r>
            <a:r>
              <a:rPr lang="es-ES" sz="2800" dirty="0" smtClean="0">
                <a:solidFill>
                  <a:srgbClr val="FF0000"/>
                </a:solidFill>
              </a:rPr>
              <a:t>:    </a:t>
            </a:r>
            <a:r>
              <a:rPr lang="es-ES" sz="2800" dirty="0" smtClean="0">
                <a:solidFill>
                  <a:srgbClr val="0000CC"/>
                </a:solidFill>
              </a:rPr>
              <a:t>Marios Maroudas </a:t>
            </a:r>
          </a:p>
          <a:p>
            <a:pPr algn="ctr"/>
            <a:r>
              <a:rPr lang="en-GB" sz="2800" dirty="0" smtClean="0">
                <a:solidFill>
                  <a:srgbClr val="0000CC"/>
                </a:solidFill>
              </a:rPr>
              <a:t>                    Kaan Özbozduman</a:t>
            </a:r>
            <a:endParaRPr lang="es-ES" sz="2800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49218" y="743198"/>
            <a:ext cx="1930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+ transients</a:t>
            </a:r>
            <a:endParaRPr lang="en-GB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7608287" y="2429424"/>
            <a:ext cx="4429674" cy="11079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CC"/>
            </a:solidFill>
          </a:ln>
        </p:spPr>
        <p:txBody>
          <a:bodyPr wrap="none">
            <a:spAutoFit/>
          </a:bodyPr>
          <a:lstStyle/>
          <a:p>
            <a:r>
              <a:rPr lang="en-GB" sz="1600" dirty="0" smtClean="0">
                <a:hlinkClick r:id="rId2"/>
              </a:rPr>
              <a:t>https://arxiv.org/abs/1703.01436</a:t>
            </a:r>
            <a:endParaRPr lang="en-GB" sz="1600" dirty="0" smtClean="0"/>
          </a:p>
          <a:p>
            <a:r>
              <a:rPr lang="en-GB" sz="1600" u="sng" dirty="0" smtClean="0">
                <a:hlinkClick r:id="rId3"/>
              </a:rPr>
              <a:t>https</a:t>
            </a:r>
            <a:r>
              <a:rPr lang="en-GB" sz="1600" u="sng" dirty="0">
                <a:hlinkClick r:id="rId3"/>
              </a:rPr>
              <a:t>://</a:t>
            </a:r>
            <a:r>
              <a:rPr lang="en-GB" sz="1600" u="sng" dirty="0" smtClean="0">
                <a:hlinkClick r:id="rId3"/>
              </a:rPr>
              <a:t>doi.org/10.1111/j.1365-2966.2011.18224.x</a:t>
            </a:r>
            <a:endParaRPr lang="en-GB" sz="1600" u="sng" dirty="0" smtClean="0"/>
          </a:p>
          <a:p>
            <a:r>
              <a:rPr lang="en-GB" sz="1600" u="sng" dirty="0">
                <a:hlinkClick r:id="rId4"/>
              </a:rPr>
              <a:t>https://</a:t>
            </a:r>
            <a:r>
              <a:rPr lang="en-GB" sz="1600" u="sng" dirty="0" smtClean="0">
                <a:hlinkClick r:id="rId4"/>
              </a:rPr>
              <a:t>doi.org/10.1088/0004-637X/814/2/122</a:t>
            </a:r>
            <a:endParaRPr lang="en-GB" sz="1600" u="sng" dirty="0" smtClean="0"/>
          </a:p>
          <a:p>
            <a:r>
              <a:rPr lang="en-GB" u="sng" dirty="0" smtClean="0">
                <a:hlinkClick r:id="rId5"/>
              </a:rPr>
              <a:t>https</a:t>
            </a:r>
            <a:r>
              <a:rPr lang="en-GB" u="sng" dirty="0">
                <a:hlinkClick r:id="rId5"/>
              </a:rPr>
              <a:t>://doi.org/10.1093/mnras/stx1474</a:t>
            </a:r>
            <a:endParaRPr lang="en-GB" sz="1600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9865164" y="1224378"/>
            <a:ext cx="491263" cy="11630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75751" y="1238703"/>
            <a:ext cx="3778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Cavity </a:t>
            </a:r>
            <a:r>
              <a:rPr lang="en-US" sz="2800" b="1" dirty="0" err="1" smtClean="0"/>
              <a:t>axion</a:t>
            </a:r>
            <a:r>
              <a:rPr lang="en-US" sz="500" b="1" dirty="0" smtClean="0"/>
              <a:t> </a:t>
            </a:r>
            <a:r>
              <a:rPr lang="en-US" sz="2800" b="1" dirty="0" smtClean="0"/>
              <a:t>-</a:t>
            </a:r>
            <a:r>
              <a:rPr lang="en-US" sz="500" b="1" dirty="0" smtClean="0"/>
              <a:t> </a:t>
            </a:r>
            <a:r>
              <a:rPr lang="en-US" sz="2800" b="1" dirty="0" err="1" smtClean="0"/>
              <a:t>haloscope</a:t>
            </a:r>
            <a:endParaRPr lang="en-GB" sz="2800" b="1" dirty="0"/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10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66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CE2B57-8D8F-E14E-895C-87F2FC58454C}"/>
              </a:ext>
            </a:extLst>
          </p:cNvPr>
          <p:cNvSpPr txBox="1">
            <a:spLocks/>
          </p:cNvSpPr>
          <p:nvPr/>
        </p:nvSpPr>
        <p:spPr>
          <a:xfrm>
            <a:off x="1358430" y="140294"/>
            <a:ext cx="9217572" cy="112664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DATA-TAKING RESULTS</a:t>
            </a:r>
          </a:p>
          <a:p>
            <a:pPr algn="ctr"/>
            <a:r>
              <a:rPr lang="en-US" sz="3500" b="1" dirty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FAST TUNING </a:t>
            </a:r>
            <a:r>
              <a:rPr lang="en-US" sz="35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 </a:t>
            </a:r>
            <a:r>
              <a:rPr lang="en-US" sz="3500" b="1" dirty="0" smtClean="0">
                <a:solidFill>
                  <a:srgbClr val="FF000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&amp;</a:t>
            </a:r>
            <a:r>
              <a:rPr lang="en-US" sz="35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 4 </a:t>
            </a:r>
            <a:r>
              <a:rPr lang="en-US" sz="3500" b="1" dirty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500" b="1" dirty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HASE-</a:t>
            </a:r>
            <a:r>
              <a:rPr lang="en-US" sz="3500" b="1" dirty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500" b="1" dirty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ATCHED </a:t>
            </a:r>
            <a:r>
              <a:rPr lang="en-US" sz="35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CAVITIES!</a:t>
            </a:r>
            <a:endParaRPr lang="en-US" sz="35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874007-86A7-7D42-AB6F-A66C99CEFA0B}"/>
              </a:ext>
            </a:extLst>
          </p:cNvPr>
          <p:cNvSpPr/>
          <p:nvPr/>
        </p:nvSpPr>
        <p:spPr>
          <a:xfrm>
            <a:off x="998123" y="1567260"/>
            <a:ext cx="99381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Increase sensitivity by combining coherently the read-outs from several </a:t>
            </a:r>
            <a:r>
              <a:rPr lang="en-US" sz="2400" dirty="0" smtClean="0">
                <a:latin typeface="+mj-lt"/>
              </a:rPr>
              <a:t>cavities:</a:t>
            </a:r>
            <a:endParaRPr lang="en-US" sz="2400" dirty="0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003006-5E7A-E045-BFCF-A94B5919B443}"/>
              </a:ext>
            </a:extLst>
          </p:cNvPr>
          <p:cNvSpPr/>
          <p:nvPr/>
        </p:nvSpPr>
        <p:spPr>
          <a:xfrm>
            <a:off x="182911" y="3756218"/>
            <a:ext cx="7571201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32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 far</a:t>
            </a:r>
            <a:r>
              <a:rPr lang="en-GB" sz="2400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sz="2400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0 h</a:t>
            </a:r>
            <a:endParaRPr lang="en-GB" sz="2400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24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TOTAL </a:t>
            </a:r>
            <a:r>
              <a:rPr lang="en-GB" sz="2400" b="1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Phase Matched </a:t>
            </a:r>
            <a:r>
              <a:rPr lang="en-GB" sz="2400" b="1" u="sng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cav’s</a:t>
            </a:r>
            <a:r>
              <a:rPr lang="en-GB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2400" b="1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448.9 h </a:t>
            </a:r>
            <a:r>
              <a:rPr lang="en-GB" sz="2400" b="1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(18.7days) </a:t>
            </a:r>
            <a:r>
              <a:rPr lang="en-GB" sz="2400" b="1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dirty="0" smtClean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&amp;</a:t>
            </a:r>
            <a:r>
              <a:rPr lang="en-GB" sz="2400" b="1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125 MHz</a:t>
            </a:r>
            <a:endParaRPr lang="en-GR" sz="2400" b="1" dirty="0">
              <a:solidFill>
                <a:srgbClr val="0000CC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A picture containing computer, clock&#10;&#10;Description automatically generated">
            <a:extLst>
              <a:ext uri="{FF2B5EF4-FFF2-40B4-BE49-F238E27FC236}">
                <a16:creationId xmlns:a16="http://schemas.microsoft.com/office/drawing/2014/main" id="{3131BB49-EDB6-7541-A2FB-14CE10F37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2254" y="3194977"/>
            <a:ext cx="4907667" cy="34890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8BE6E6E-AD15-4442-874F-832317640917}"/>
                  </a:ext>
                </a:extLst>
              </p:cNvPr>
              <p:cNvSpPr/>
              <p:nvPr/>
            </p:nvSpPr>
            <p:spPr>
              <a:xfrm>
                <a:off x="4582254" y="2156087"/>
                <a:ext cx="2802113" cy="4250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R" sz="2000" i="1">
                          <a:latin typeface="Cambria Math" panose="02040503050406030204" pitchFamily="18" charset="0"/>
                        </a:rPr>
                        <m:t>𝑆𝑁</m:t>
                      </m:r>
                      <m:sSub>
                        <m:sSubPr>
                          <m:ctrlPr>
                            <a:rPr lang="en-GR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R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R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GR" sz="2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R" sz="20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R" sz="2000" i="0">
                          <a:latin typeface="Cambria Math" panose="02040503050406030204" pitchFamily="18" charset="0"/>
                        </a:rPr>
                        <m:t> ∙ </m:t>
                      </m:r>
                      <m:r>
                        <a:rPr lang="en-GR" sz="2000" i="1">
                          <a:latin typeface="Cambria Math" panose="02040503050406030204" pitchFamily="18" charset="0"/>
                        </a:rPr>
                        <m:t>𝑆𝑁</m:t>
                      </m:r>
                      <m:sSub>
                        <m:sSubPr>
                          <m:ctrlPr>
                            <a:rPr lang="en-GR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R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R" sz="2000" i="1">
                              <a:latin typeface="Cambria Math" panose="02040503050406030204" pitchFamily="18" charset="0"/>
                            </a:rPr>
                            <m:t>𝑠𝑖𝑛𝑔𝑙𝑒</m:t>
                          </m:r>
                        </m:sub>
                      </m:sSub>
                    </m:oMath>
                  </m:oMathPara>
                </a14:m>
                <a:endParaRPr lang="en-GR" sz="2000" dirty="0"/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8BE6E6E-AD15-4442-874F-8323176409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254" y="2156087"/>
                <a:ext cx="2802113" cy="425053"/>
              </a:xfrm>
              <a:prstGeom prst="rect">
                <a:avLst/>
              </a:prstGeom>
              <a:blipFill>
                <a:blip r:embed="rId3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90013" y="647851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11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11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CE2B57-8D8F-E14E-895C-87F2FC58454C}"/>
              </a:ext>
            </a:extLst>
          </p:cNvPr>
          <p:cNvSpPr txBox="1">
            <a:spLocks/>
          </p:cNvSpPr>
          <p:nvPr/>
        </p:nvSpPr>
        <p:spPr>
          <a:xfrm>
            <a:off x="2904295" y="251929"/>
            <a:ext cx="6346464" cy="1148467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DATA-TAKING RESULTS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BACKGROUND DATA (B=OFF</a:t>
            </a:r>
            <a:r>
              <a:rPr lang="en-US" b="1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)</a:t>
            </a:r>
            <a:endParaRPr lang="en-US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874007-86A7-7D42-AB6F-A66C99CEFA0B}"/>
              </a:ext>
            </a:extLst>
          </p:cNvPr>
          <p:cNvSpPr/>
          <p:nvPr/>
        </p:nvSpPr>
        <p:spPr>
          <a:xfrm>
            <a:off x="594085" y="1659455"/>
            <a:ext cx="10966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+mj-lt"/>
              </a:rPr>
              <a:t>Goal: </a:t>
            </a:r>
            <a:r>
              <a:rPr lang="en-US" sz="2400" dirty="0">
                <a:latin typeface="+mj-lt"/>
              </a:rPr>
              <a:t>Comparison of frequencies with significant power excesses </a:t>
            </a:r>
            <a:r>
              <a:rPr lang="en-US" sz="2400" dirty="0" smtClean="0">
                <a:latin typeface="+mj-lt"/>
              </a:rPr>
              <a:t>between </a:t>
            </a:r>
            <a:r>
              <a:rPr lang="en-US" sz="2400" dirty="0" smtClean="0">
                <a:latin typeface="+mj-lt"/>
              </a:rPr>
              <a:t> B=ON &amp; OFF </a:t>
            </a:r>
            <a:endParaRPr lang="en-US" sz="2400" dirty="0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003006-5E7A-E045-BFCF-A94B5919B443}"/>
              </a:ext>
            </a:extLst>
          </p:cNvPr>
          <p:cNvSpPr/>
          <p:nvPr/>
        </p:nvSpPr>
        <p:spPr>
          <a:xfrm>
            <a:off x="38706" y="2600080"/>
            <a:ext cx="5894616" cy="1212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32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 far</a:t>
            </a:r>
            <a:r>
              <a:rPr lang="en-GB" sz="24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sz="2400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378.3h </a:t>
            </a:r>
            <a:r>
              <a:rPr lang="en-GB" sz="2400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(15.8d)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300" u="sng" dirty="0" err="1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ies</a:t>
            </a:r>
            <a:r>
              <a:rPr lang="en-GB" sz="300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4.2h (0.2days</a:t>
            </a:r>
            <a:r>
              <a:rPr lang="en-GB" sz="1050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R" sz="1050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2400" b="1" u="sng" dirty="0" smtClean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TOTAL </a:t>
            </a:r>
            <a:r>
              <a:rPr lang="en-GB" sz="2400" b="1" u="sng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BKG</a:t>
            </a:r>
            <a:r>
              <a:rPr lang="en-GB" sz="2400" b="1" dirty="0">
                <a:solidFill>
                  <a:srgbClr val="0000CC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442.9 h </a:t>
            </a:r>
            <a:r>
              <a:rPr lang="en-GB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17.6 days</a:t>
            </a:r>
            <a:r>
              <a:rPr lang="en-GB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2400" b="1" dirty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&amp;</a:t>
            </a:r>
            <a:r>
              <a:rPr lang="en-GB" sz="2400" b="1" dirty="0" smtClean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~150MHz</a:t>
            </a:r>
            <a:endParaRPr lang="en-GR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01104" y="2764221"/>
            <a:ext cx="5136987" cy="3567877"/>
            <a:chOff x="6201104" y="2764221"/>
            <a:chExt cx="5136987" cy="3567877"/>
          </a:xfrm>
        </p:grpSpPr>
        <p:pic>
          <p:nvPicPr>
            <p:cNvPr id="8" name="Picture 7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66C54C23-53B5-2443-821F-A3551AB1C29B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3"/>
            <a:stretch/>
          </p:blipFill>
          <p:spPr>
            <a:xfrm>
              <a:off x="6201104" y="2764221"/>
              <a:ext cx="5136987" cy="356787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9119650" y="4665124"/>
              <a:ext cx="1449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Frequency =&gt;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119650" y="5703707"/>
              <a:ext cx="16129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In time domain</a:t>
              </a:r>
            </a:p>
          </p:txBody>
        </p:sp>
      </p:grpSp>
      <p:sp>
        <p:nvSpPr>
          <p:cNvPr id="1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12</a:t>
            </a:fld>
            <a:endParaRPr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5499654" y="4148870"/>
            <a:ext cx="1135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POWER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24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CE2B57-8D8F-E14E-895C-87F2FC58454C}"/>
              </a:ext>
            </a:extLst>
          </p:cNvPr>
          <p:cNvSpPr txBox="1">
            <a:spLocks/>
          </p:cNvSpPr>
          <p:nvPr/>
        </p:nvSpPr>
        <p:spPr>
          <a:xfrm>
            <a:off x="4571999" y="404622"/>
            <a:ext cx="4078015" cy="1071285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3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DATA </a:t>
            </a:r>
            <a:r>
              <a:rPr lang="en-US" sz="4300" b="1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ANALYSIS</a:t>
            </a:r>
            <a:endParaRPr lang="en-US" sz="4300" b="1" i="1" u="sng" dirty="0">
              <a:solidFill>
                <a:srgbClr val="FF00FF"/>
              </a:solidFill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algn="ctr"/>
            <a:r>
              <a:rPr lang="en-US" sz="39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Results from all data</a:t>
            </a:r>
            <a:endParaRPr lang="en-US" sz="3900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6F133F-6F3E-2E43-BC05-3BF1358E3A72}"/>
              </a:ext>
            </a:extLst>
          </p:cNvPr>
          <p:cNvGrpSpPr/>
          <p:nvPr/>
        </p:nvGrpSpPr>
        <p:grpSpPr>
          <a:xfrm>
            <a:off x="1078447" y="2194101"/>
            <a:ext cx="9777167" cy="3570975"/>
            <a:chOff x="383789" y="2413569"/>
            <a:chExt cx="11160535" cy="4241800"/>
          </a:xfrm>
        </p:grpSpPr>
        <p:pic>
          <p:nvPicPr>
            <p:cNvPr id="3" name="Picture 2" descr="Chart&#10;&#10;Description automatically generated">
              <a:extLst>
                <a:ext uri="{FF2B5EF4-FFF2-40B4-BE49-F238E27FC236}">
                  <a16:creationId xmlns:a16="http://schemas.microsoft.com/office/drawing/2014/main" id="{8273D8E7-1410-3245-A080-47B86E0B6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25" y="2413569"/>
              <a:ext cx="5448299" cy="4241800"/>
            </a:xfrm>
            <a:prstGeom prst="rect">
              <a:avLst/>
            </a:prstGeom>
          </p:spPr>
        </p:pic>
        <p:pic>
          <p:nvPicPr>
            <p:cNvPr id="5" name="Picture 4" descr="Chart&#10;&#10;Description automatically generated">
              <a:extLst>
                <a:ext uri="{FF2B5EF4-FFF2-40B4-BE49-F238E27FC236}">
                  <a16:creationId xmlns:a16="http://schemas.microsoft.com/office/drawing/2014/main" id="{D5E48856-72F1-614B-9240-AFE8599D0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3789" y="2413569"/>
              <a:ext cx="5448300" cy="4241800"/>
            </a:xfrm>
            <a:prstGeom prst="rect">
              <a:avLst/>
            </a:prstGeom>
          </p:spPr>
        </p:pic>
      </p:grpSp>
      <p:sp>
        <p:nvSpPr>
          <p:cNvPr id="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13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B256BA7-C906-934C-B0F3-B53650A05FE0}"/>
              </a:ext>
            </a:extLst>
          </p:cNvPr>
          <p:cNvSpPr/>
          <p:nvPr/>
        </p:nvSpPr>
        <p:spPr>
          <a:xfrm>
            <a:off x="702541" y="1445576"/>
            <a:ext cx="105710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Histogram of the grand spectrum with a gaussian fit (in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red</a:t>
            </a:r>
            <a:r>
              <a:rPr lang="en-US" sz="2400" dirty="0">
                <a:latin typeface="+mj-lt"/>
              </a:rPr>
              <a:t>). The outliers </a:t>
            </a:r>
            <a:r>
              <a:rPr lang="en-US" sz="2400" dirty="0" smtClean="0">
                <a:latin typeface="+mj-lt"/>
              </a:rPr>
              <a:t>being scrutinized </a:t>
            </a:r>
            <a:r>
              <a:rPr lang="en-US" sz="2400" dirty="0">
                <a:latin typeface="+mj-lt"/>
              </a:rPr>
              <a:t>are the ones on the </a:t>
            </a:r>
            <a:r>
              <a:rPr lang="en-US" sz="2400" dirty="0" smtClean="0">
                <a:latin typeface="+mj-lt"/>
              </a:rPr>
              <a:t>right side  </a:t>
            </a:r>
            <a:r>
              <a:rPr lang="en-US" sz="2400" dirty="0">
                <a:latin typeface="+mj-lt"/>
              </a:rPr>
              <a:t>of the </a:t>
            </a:r>
            <a:r>
              <a:rPr lang="en-US" sz="2400" dirty="0" smtClean="0">
                <a:latin typeface="+mj-lt"/>
              </a:rPr>
              <a:t>red curve</a:t>
            </a:r>
            <a:r>
              <a:rPr lang="en-US" sz="2400" dirty="0">
                <a:latin typeface="+mj-lt"/>
              </a:rPr>
              <a:t>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42" y="2542112"/>
            <a:ext cx="8372475" cy="322897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7247" y="2710289"/>
            <a:ext cx="2450000" cy="2914656"/>
          </a:xfrm>
          <a:prstGeom prst="rect">
            <a:avLst/>
          </a:prstGeom>
          <a:ln w="28575">
            <a:solidFill>
              <a:srgbClr val="00B050"/>
            </a:solidFill>
            <a:prstDash val="sysDot"/>
          </a:ln>
        </p:spPr>
      </p:pic>
      <p:sp>
        <p:nvSpPr>
          <p:cNvPr id="24" name="TextBox 23"/>
          <p:cNvSpPr txBox="1"/>
          <p:nvPr/>
        </p:nvSpPr>
        <p:spPr>
          <a:xfrm rot="16200000">
            <a:off x="10864938" y="3461710"/>
            <a:ext cx="90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outliers</a:t>
            </a:r>
            <a:endParaRPr lang="en-GB" b="1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02CE2B57-8D8F-E14E-895C-87F2FC58454C}"/>
              </a:ext>
            </a:extLst>
          </p:cNvPr>
          <p:cNvSpPr txBox="1">
            <a:spLocks/>
          </p:cNvSpPr>
          <p:nvPr/>
        </p:nvSpPr>
        <p:spPr>
          <a:xfrm>
            <a:off x="4571999" y="404622"/>
            <a:ext cx="4078015" cy="1071285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3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DATA </a:t>
            </a:r>
            <a:r>
              <a:rPr lang="en-US" sz="4300" b="1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ANALYSIS</a:t>
            </a:r>
            <a:endParaRPr lang="en-US" sz="4300" b="1" i="1" u="sng" dirty="0">
              <a:solidFill>
                <a:srgbClr val="FF00FF"/>
              </a:solidFill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algn="ctr"/>
            <a:r>
              <a:rPr lang="en-US" sz="39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Results</a:t>
            </a:r>
            <a:endParaRPr lang="en-US" sz="3900" b="1" dirty="0"/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14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69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CE2B57-8D8F-E14E-895C-87F2FC58454C}"/>
              </a:ext>
            </a:extLst>
          </p:cNvPr>
          <p:cNvSpPr txBox="1">
            <a:spLocks/>
          </p:cNvSpPr>
          <p:nvPr/>
        </p:nvSpPr>
        <p:spPr>
          <a:xfrm>
            <a:off x="1803923" y="118986"/>
            <a:ext cx="8981319" cy="1090295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DATA-TAKING RESULTS</a:t>
            </a:r>
          </a:p>
          <a:p>
            <a:pPr algn="ctr"/>
            <a:r>
              <a:rPr lang="en-US" sz="3900" b="1" dirty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BACKGROUND (Environmental EMC NOISE</a:t>
            </a:r>
            <a:r>
              <a:rPr lang="en-US" sz="39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)</a:t>
            </a:r>
            <a:endParaRPr lang="en-US" sz="39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874007-86A7-7D42-AB6F-A66C99CEFA0B}"/>
              </a:ext>
            </a:extLst>
          </p:cNvPr>
          <p:cNvSpPr/>
          <p:nvPr/>
        </p:nvSpPr>
        <p:spPr>
          <a:xfrm>
            <a:off x="674256" y="5152660"/>
            <a:ext cx="1124065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00CC"/>
                </a:solidFill>
                <a:latin typeface="+mj-lt"/>
                <a:sym typeface="Wingdings" panose="05000000000000000000" pitchFamily="2" charset="2"/>
              </a:rPr>
              <a:t>Therefore: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latin typeface="+mj-lt"/>
              </a:rPr>
              <a:t>A </a:t>
            </a:r>
            <a:r>
              <a:rPr lang="en-US" sz="2800" b="1" u="sng" dirty="0">
                <a:latin typeface="+mj-lt"/>
              </a:rPr>
              <a:t>simultaneous</a:t>
            </a:r>
            <a:r>
              <a:rPr lang="en-US" sz="2400" dirty="0">
                <a:latin typeface="+mj-lt"/>
              </a:rPr>
              <a:t> independent measurement with a second spectrum analyzer connected to an external antenna measuring the EM noise in </a:t>
            </a:r>
            <a:r>
              <a:rPr lang="en-US" sz="2400" dirty="0" smtClean="0">
                <a:latin typeface="+mj-lt"/>
              </a:rPr>
              <a:t>the CAST area = A MUST: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NOW INSTALLED!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Picture 5" descr="A screenshot of a video game&#10;&#10;Description automatically generated">
            <a:extLst>
              <a:ext uri="{FF2B5EF4-FFF2-40B4-BE49-F238E27FC236}">
                <a16:creationId xmlns:a16="http://schemas.microsoft.com/office/drawing/2014/main" id="{6BA53663-73C0-984F-AF77-85511F0DB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812" y="1532487"/>
            <a:ext cx="5884986" cy="32122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02926" y="6363855"/>
            <a:ext cx="113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frequency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6858712" y="4023942"/>
            <a:ext cx="18473" cy="96981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64865" y="4213004"/>
            <a:ext cx="1775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Frequency</a:t>
            </a:r>
            <a:r>
              <a:rPr lang="en-US" dirty="0" smtClean="0">
                <a:solidFill>
                  <a:schemeClr val="bg1"/>
                </a:solidFill>
              </a:rPr>
              <a:t> =&gt;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7964" y="2657750"/>
            <a:ext cx="1435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07/2020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15</a:t>
            </a:fld>
            <a:endParaRPr sz="1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2711413" y="2779691"/>
            <a:ext cx="1135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POWER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2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CE2B57-8D8F-E14E-895C-87F2FC58454C}"/>
              </a:ext>
            </a:extLst>
          </p:cNvPr>
          <p:cNvSpPr txBox="1">
            <a:spLocks/>
          </p:cNvSpPr>
          <p:nvPr/>
        </p:nvSpPr>
        <p:spPr>
          <a:xfrm>
            <a:off x="1143001" y="221673"/>
            <a:ext cx="9905998" cy="1040107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DATA-TAKING </a:t>
            </a:r>
            <a:r>
              <a:rPr lang="en-US" sz="4000" b="1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&amp; </a:t>
            </a:r>
            <a:r>
              <a:rPr lang="en-US" sz="4000" b="1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Environmental </a:t>
            </a:r>
            <a:r>
              <a:rPr lang="en-US" sz="4000" b="1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EMC </a:t>
            </a:r>
            <a:r>
              <a:rPr lang="en-US" sz="4000" b="1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NOISE</a:t>
            </a:r>
            <a:endParaRPr lang="en-US" sz="40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874007-86A7-7D42-AB6F-A66C99CEFA0B}"/>
              </a:ext>
            </a:extLst>
          </p:cNvPr>
          <p:cNvSpPr/>
          <p:nvPr/>
        </p:nvSpPr>
        <p:spPr>
          <a:xfrm>
            <a:off x="985346" y="1261780"/>
            <a:ext cx="97200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latin typeface="+mj-lt"/>
              </a:rPr>
              <a:t>Simultaneous comparison </a:t>
            </a:r>
            <a:r>
              <a:rPr lang="en-US" sz="2800" dirty="0">
                <a:latin typeface="+mj-lt"/>
              </a:rPr>
              <a:t>of data from cavities with EMC data </a:t>
            </a:r>
            <a:endParaRPr lang="en-US" sz="2400" dirty="0">
              <a:latin typeface="+mj-lt"/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B2A6F45-559B-4F4B-8F99-54B11680E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93" y="2813266"/>
            <a:ext cx="5523505" cy="3902001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42DB843E-4509-FD44-B98B-C2391FB36A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534" y="2813266"/>
            <a:ext cx="5774082" cy="39020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E7A0DDE-C9BC-244C-858C-5E7DADD87932}"/>
              </a:ext>
            </a:extLst>
          </p:cNvPr>
          <p:cNvSpPr/>
          <p:nvPr/>
        </p:nvSpPr>
        <p:spPr>
          <a:xfrm>
            <a:off x="366847" y="2271094"/>
            <a:ext cx="115032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          Cavity 4                                              EMC noise in CAST </a:t>
            </a:r>
            <a:r>
              <a:rPr lang="en-US" sz="2400" b="1" dirty="0" smtClean="0">
                <a:latin typeface="+mj-lt"/>
              </a:rPr>
              <a:t> area </a:t>
            </a:r>
            <a:endParaRPr lang="en-US" sz="2400" b="1" baseline="300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03341" y="4834071"/>
            <a:ext cx="19912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he noise bump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78235" y="5823528"/>
            <a:ext cx="144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Frequency =&gt;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4145" y="1832669"/>
            <a:ext cx="4720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Both are in the frequency domain: FFT by the SA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799129" y="4385783"/>
            <a:ext cx="2121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Power excess</a:t>
            </a:r>
            <a:endParaRPr lang="en-GB" sz="2800" dirty="0">
              <a:solidFill>
                <a:srgbClr val="0000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55263" y="5823528"/>
            <a:ext cx="144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Frequency =&gt;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7950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16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07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CE2B57-8D8F-E14E-895C-87F2FC58454C}"/>
              </a:ext>
            </a:extLst>
          </p:cNvPr>
          <p:cNvSpPr txBox="1">
            <a:spLocks/>
          </p:cNvSpPr>
          <p:nvPr/>
        </p:nvSpPr>
        <p:spPr>
          <a:xfrm>
            <a:off x="156003" y="84238"/>
            <a:ext cx="9065537" cy="1356774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DATA ANALYSIS</a:t>
            </a:r>
          </a:p>
          <a:p>
            <a:pPr algn="ctr"/>
            <a:r>
              <a:rPr lang="en-US" sz="3400" b="1" dirty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Exclusion plot </a:t>
            </a:r>
            <a:r>
              <a:rPr lang="en-US" sz="34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assuming</a:t>
            </a:r>
            <a:r>
              <a:rPr lang="en-US" sz="34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Galactic </a:t>
            </a:r>
            <a:r>
              <a:rPr lang="en-US" sz="3400" b="1" dirty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DM </a:t>
            </a:r>
            <a:r>
              <a:rPr lang="en-US" sz="34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axions</a:t>
            </a:r>
            <a:endParaRPr lang="en-US" sz="3400" b="1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D377AF-ED22-CF4E-A4AE-951257E2FAF4}"/>
              </a:ext>
            </a:extLst>
          </p:cNvPr>
          <p:cNvSpPr/>
          <p:nvPr/>
        </p:nvSpPr>
        <p:spPr>
          <a:xfrm>
            <a:off x="156003" y="1561095"/>
            <a:ext cx="105710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Spikes correspond to longer measurement times. </a:t>
            </a:r>
          </a:p>
          <a:p>
            <a:pPr algn="ctr"/>
            <a:r>
              <a:rPr lang="en-US" sz="2400" dirty="0" smtClean="0">
                <a:latin typeface="+mj-lt"/>
              </a:rPr>
              <a:t>For comparison </a:t>
            </a:r>
            <a:r>
              <a:rPr lang="en-US" sz="2400" b="1" dirty="0">
                <a:latin typeface="+mj-lt"/>
              </a:rPr>
              <a:t>ADMX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is </a:t>
            </a:r>
            <a:r>
              <a:rPr lang="en-US" sz="2400" dirty="0">
                <a:latin typeface="+mj-lt"/>
              </a:rPr>
              <a:t>also given</a:t>
            </a:r>
            <a:endParaRPr lang="en-US" sz="2400" baseline="30000" dirty="0"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F2D289-491E-904B-B386-6F35DAEBC612}"/>
              </a:ext>
            </a:extLst>
          </p:cNvPr>
          <p:cNvSpPr/>
          <p:nvPr/>
        </p:nvSpPr>
        <p:spPr>
          <a:xfrm>
            <a:off x="1795376" y="2773377"/>
            <a:ext cx="7754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09/2019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10/2020  </a:t>
            </a:r>
            <a:endParaRPr lang="en-US" sz="24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4655728" y="2926431"/>
            <a:ext cx="2096655" cy="188528"/>
          </a:xfrm>
          <a:prstGeom prst="rightArrow">
            <a:avLst/>
          </a:prstGeom>
          <a:solidFill>
            <a:srgbClr val="FF00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071940" y="2430418"/>
            <a:ext cx="1453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progress</a:t>
            </a:r>
            <a:endParaRPr lang="en-GB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699" y="3388096"/>
            <a:ext cx="7920841" cy="33234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240569">
            <a:off x="2170433" y="5064989"/>
            <a:ext cx="48979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endParaRPr lang="en-GB" sz="6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17</a:t>
            </a:fld>
            <a:endParaRPr sz="1600" b="1" dirty="0">
              <a:solidFill>
                <a:srgbClr val="FF0000"/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9549677" y="84238"/>
            <a:ext cx="2441301" cy="1692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CC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2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So far</a:t>
            </a:r>
            <a:r>
              <a:rPr kumimoji="0" lang="en-GB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data-taking time with </a:t>
            </a:r>
            <a:r>
              <a:rPr kumimoji="0" lang="en-GB" alt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single &amp; PM cavities and </a:t>
            </a:r>
            <a:r>
              <a:rPr kumimoji="0" lang="en-GB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B=ON</a:t>
            </a:r>
            <a:r>
              <a:rPr kumimoji="0" lang="en-GB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 </a:t>
            </a:r>
            <a:r>
              <a:rPr kumimoji="0" lang="en-GB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1461 hours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</a:t>
            </a:r>
            <a:r>
              <a:rPr kumimoji="0" lang="en-GB" alt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60.9 days</a:t>
            </a:r>
            <a:r>
              <a:rPr kumimoji="0" lang="en-GB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).</a:t>
            </a:r>
            <a:r>
              <a:rPr kumimoji="0" lang="en-GB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611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309FBB-48C5-D345-BABF-A2636D83779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764" y="3662454"/>
            <a:ext cx="4703420" cy="26416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DB084A5-BA02-B349-A0B0-C661E1580133}"/>
              </a:ext>
            </a:extLst>
          </p:cNvPr>
          <p:cNvSpPr txBox="1">
            <a:spLocks/>
          </p:cNvSpPr>
          <p:nvPr/>
        </p:nvSpPr>
        <p:spPr>
          <a:xfrm>
            <a:off x="2930110" y="102744"/>
            <a:ext cx="6988672" cy="1086259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DATA-TAKING RESULTS</a:t>
            </a:r>
          </a:p>
          <a:p>
            <a:pPr algn="ctr"/>
            <a:r>
              <a:rPr lang="en-US" sz="3500" b="1" dirty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FAST TUNING (SINGLE CAVITIES</a:t>
            </a:r>
            <a:r>
              <a:rPr lang="en-US" sz="35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)</a:t>
            </a:r>
            <a:endParaRPr lang="en-US" sz="35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1CC3C4-4930-3A4C-9CC0-7563B72FF392}"/>
              </a:ext>
            </a:extLst>
          </p:cNvPr>
          <p:cNvSpPr/>
          <p:nvPr/>
        </p:nvSpPr>
        <p:spPr>
          <a:xfrm>
            <a:off x="788277" y="1314149"/>
            <a:ext cx="10674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+mj-lt"/>
              </a:rPr>
              <a:t>Fast cavity tuning takes </a:t>
            </a:r>
            <a:r>
              <a:rPr lang="en-US" sz="2400" dirty="0">
                <a:latin typeface="+mj-lt"/>
              </a:rPr>
              <a:t>advantage of possible </a:t>
            </a:r>
            <a:r>
              <a:rPr lang="en-US" sz="2400" dirty="0" smtClean="0">
                <a:latin typeface="+mj-lt"/>
              </a:rPr>
              <a:t> DM  transients: streams / clusters</a:t>
            </a:r>
          </a:p>
          <a:p>
            <a:pPr algn="ctr"/>
            <a:r>
              <a:rPr lang="en-US" sz="240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</a:t>
            </a:r>
            <a:r>
              <a:rPr lang="en-US" sz="24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grav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itational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 (self-)focusing  </a:t>
            </a:r>
            <a:r>
              <a:rPr lang="en-US" sz="2400" b="1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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 flux enhancement.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                       Special case free fall </a:t>
            </a:r>
            <a:r>
              <a:rPr lang="en-US" sz="2400" b="1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with low speed: ~46 km/s at 1 AU!      </a:t>
            </a:r>
            <a:r>
              <a:rPr lang="en-US" sz="2000" b="1" dirty="0" smtClean="0">
                <a:latin typeface="+mj-lt"/>
                <a:sym typeface="Wingdings" panose="05000000000000000000" pitchFamily="2" charset="2"/>
              </a:rPr>
              <a:t>[Adrien </a:t>
            </a:r>
            <a:r>
              <a:rPr lang="en-US" sz="2000" b="1" dirty="0" err="1" smtClean="0">
                <a:latin typeface="+mj-lt"/>
                <a:sym typeface="Wingdings" panose="05000000000000000000" pitchFamily="2" charset="2"/>
              </a:rPr>
              <a:t>Leleu</a:t>
            </a:r>
            <a:r>
              <a:rPr lang="en-US" sz="2000" b="1" dirty="0" smtClean="0">
                <a:latin typeface="+mj-lt"/>
                <a:sym typeface="Wingdings" panose="05000000000000000000" pitchFamily="2" charset="2"/>
              </a:rPr>
              <a:t>]</a:t>
            </a:r>
            <a:endParaRPr lang="en-US" sz="2000" b="1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7281BD-0571-504A-A13D-7AA29DC1D03C}"/>
              </a:ext>
            </a:extLst>
          </p:cNvPr>
          <p:cNvSpPr/>
          <p:nvPr/>
        </p:nvSpPr>
        <p:spPr>
          <a:xfrm>
            <a:off x="788276" y="2531801"/>
            <a:ext cx="10509907" cy="6192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en-GB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In total</a:t>
            </a:r>
            <a:r>
              <a:rPr lang="en-GB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with single cavity and </a:t>
            </a:r>
            <a:r>
              <a:rPr lang="en-GB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B=ON</a:t>
            </a:r>
            <a:r>
              <a:rPr lang="en-GB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1013.2h (</a:t>
            </a:r>
            <a:r>
              <a:rPr lang="en-GB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42.2</a:t>
            </a:r>
            <a:r>
              <a:rPr lang="en-GB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days) </a:t>
            </a:r>
            <a:r>
              <a:rPr lang="en-GB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dirty="0" smtClean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&amp;</a:t>
            </a:r>
            <a:r>
              <a:rPr lang="en-GB" sz="24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~</a:t>
            </a:r>
            <a:r>
              <a:rPr lang="en-GB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660 MHz</a:t>
            </a:r>
            <a:endParaRPr lang="en-GR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965" y="3662454"/>
            <a:ext cx="4725758" cy="26392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0861" y="3221021"/>
            <a:ext cx="2172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</a:rPr>
              <a:t>Tidal streams</a:t>
            </a:r>
            <a:endParaRPr lang="en-GB" sz="2800" b="1" dirty="0">
              <a:solidFill>
                <a:srgbClr val="0000CC"/>
              </a:solidFill>
            </a:endParaRP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18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90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CE2B57-8D8F-E14E-895C-87F2FC58454C}"/>
              </a:ext>
            </a:extLst>
          </p:cNvPr>
          <p:cNvSpPr txBox="1">
            <a:spLocks/>
          </p:cNvSpPr>
          <p:nvPr/>
        </p:nvSpPr>
        <p:spPr>
          <a:xfrm>
            <a:off x="554183" y="28928"/>
            <a:ext cx="11277600" cy="1085169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DATA ANALYSIS</a:t>
            </a:r>
          </a:p>
          <a:p>
            <a:pPr algn="ctr"/>
            <a:r>
              <a:rPr lang="en-US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SENSITIVITY</a:t>
            </a:r>
            <a:r>
              <a:rPr lang="en-US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</a:t>
            </a:r>
            <a:r>
              <a:rPr lang="en-US" b="1" dirty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plot </a:t>
            </a:r>
            <a:r>
              <a:rPr lang="en-US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for DM axions </a:t>
            </a:r>
            <a:r>
              <a:rPr lang="en-US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including </a:t>
            </a:r>
            <a:r>
              <a:rPr lang="en-US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flux enhancement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29BBE6-C5EE-A94C-A49C-E064C0670FE2}"/>
              </a:ext>
            </a:extLst>
          </p:cNvPr>
          <p:cNvSpPr/>
          <p:nvPr/>
        </p:nvSpPr>
        <p:spPr>
          <a:xfrm>
            <a:off x="265148" y="1538963"/>
            <a:ext cx="11855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+mj-lt"/>
              </a:rPr>
              <a:t>Improvement due to streaming DM axions or </a:t>
            </a:r>
            <a:r>
              <a:rPr lang="en-US" sz="2400" dirty="0" err="1" smtClean="0">
                <a:latin typeface="+mj-lt"/>
              </a:rPr>
              <a:t>axion-miniClusters</a:t>
            </a:r>
            <a:r>
              <a:rPr lang="en-US" sz="2400" dirty="0" smtClean="0">
                <a:latin typeface="+mj-lt"/>
              </a:rPr>
              <a:t> lasting ~1 hour and  </a:t>
            </a:r>
            <a:r>
              <a:rPr lang="en-US" sz="2400" dirty="0">
                <a:latin typeface="+mj-lt"/>
              </a:rPr>
              <a:t>for an increased flux by factor </a:t>
            </a:r>
            <a:r>
              <a:rPr lang="en-US" sz="2400" b="1" dirty="0" smtClean="0">
                <a:latin typeface="+mj-lt"/>
              </a:rPr>
              <a:t>10</a:t>
            </a:r>
            <a:r>
              <a:rPr lang="en-US" sz="2400" b="1" baseline="30000" dirty="0" smtClean="0">
                <a:latin typeface="+mj-lt"/>
              </a:rPr>
              <a:t>3±1</a:t>
            </a:r>
            <a:r>
              <a:rPr lang="en-US" sz="2400" b="1" baseline="30000" dirty="0" smtClean="0">
                <a:latin typeface="+mj-lt"/>
              </a:rPr>
              <a:t> 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 smtClean="0">
                <a:latin typeface="+mj-lt"/>
              </a:rPr>
              <a:t> </a:t>
            </a:r>
            <a:r>
              <a:rPr lang="en-US" sz="2400" b="1" dirty="0" smtClean="0">
                <a:latin typeface="+mj-lt"/>
              </a:rPr>
              <a:t> </a:t>
            </a:r>
            <a:r>
              <a:rPr lang="en-US" sz="2400" b="1" dirty="0" smtClean="0">
                <a:latin typeface="+mj-lt"/>
                <a:sym typeface="Wingdings" panose="05000000000000000000" pitchFamily="2" charset="2"/>
              </a:rPr>
              <a:t> 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parasitically  sensitive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 also </a:t>
            </a:r>
            <a:r>
              <a:rPr lang="en-US" sz="2400" b="1" dirty="0" smtClean="0">
                <a:latin typeface="+mj-lt"/>
                <a:sym typeface="Wingdings" panose="05000000000000000000" pitchFamily="2" charset="2"/>
              </a:rPr>
              <a:t>to  cosmological </a:t>
            </a:r>
            <a:r>
              <a:rPr lang="en-US" sz="2400" b="1" dirty="0" err="1" smtClean="0">
                <a:latin typeface="+mj-lt"/>
                <a:sym typeface="Wingdings" panose="05000000000000000000" pitchFamily="2" charset="2"/>
              </a:rPr>
              <a:t>axion</a:t>
            </a:r>
            <a:r>
              <a:rPr lang="en-US" sz="2400" b="1" dirty="0" smtClean="0">
                <a:latin typeface="+mj-lt"/>
                <a:sym typeface="Wingdings" panose="05000000000000000000" pitchFamily="2" charset="2"/>
              </a:rPr>
              <a:t> transients</a:t>
            </a:r>
            <a:endParaRPr lang="en-US" sz="2400" b="1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7F64F2-4442-A248-897F-DFC5BB60674C}"/>
              </a:ext>
            </a:extLst>
          </p:cNvPr>
          <p:cNvSpPr/>
          <p:nvPr/>
        </p:nvSpPr>
        <p:spPr>
          <a:xfrm>
            <a:off x="3330054" y="2242159"/>
            <a:ext cx="49798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10/2020 </a:t>
            </a:r>
            <a:r>
              <a:rPr lang="en-US" sz="2400" b="1" dirty="0">
                <a:latin typeface="+mj-lt"/>
              </a:rPr>
              <a:t> </a:t>
            </a:r>
            <a:endParaRPr lang="en-US" sz="2400" b="1" baseline="30000" dirty="0"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868748" y="2633981"/>
            <a:ext cx="5483243" cy="4087389"/>
            <a:chOff x="2868748" y="2633981"/>
            <a:chExt cx="5483243" cy="408738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3785" y="2633981"/>
              <a:ext cx="5358206" cy="408738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9658984">
              <a:off x="2868748" y="4683334"/>
              <a:ext cx="446942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0" dirty="0" smtClean="0">
                  <a:solidFill>
                    <a:schemeClr val="bg1">
                      <a:lumMod val="85000"/>
                    </a:schemeClr>
                  </a:solidFill>
                </a:rPr>
                <a:t>PRELIMINARY</a:t>
              </a:r>
              <a:endParaRPr lang="en-GB" sz="6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447820" y="1114097"/>
            <a:ext cx="75016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</a:t>
            </a:r>
            <a:r>
              <a:rPr lang="en-US" sz="2000" b="1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ue to gravitational lensing (by sun, …., Moon) or </a:t>
            </a:r>
            <a:r>
              <a:rPr lang="en-US" sz="2000" b="1" dirty="0" err="1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axion</a:t>
            </a:r>
            <a:r>
              <a:rPr lang="en-US" sz="2000" b="1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mini-clusters</a:t>
            </a:r>
            <a:endParaRPr lang="en-GB" sz="2000" dirty="0"/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19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82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44366" y="1773382"/>
            <a:ext cx="3008516" cy="769441"/>
          </a:xfrm>
          <a:prstGeom prst="rect">
            <a:avLst/>
          </a:prstGeom>
          <a:solidFill>
            <a:schemeClr val="bg2"/>
          </a:solidFill>
          <a:ln>
            <a:solidFill>
              <a:srgbClr val="FF33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00CC"/>
                </a:solidFill>
              </a:rPr>
              <a:t>About  CAST</a:t>
            </a:r>
            <a:endParaRPr lang="en-GB" sz="4400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37986" y="3971636"/>
            <a:ext cx="3315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Presently:  </a:t>
            </a:r>
            <a:r>
              <a:rPr lang="en-US" sz="2800" dirty="0" smtClean="0"/>
              <a:t>10 theses </a:t>
            </a:r>
            <a:endParaRPr lang="en-GB" sz="2800" dirty="0"/>
          </a:p>
        </p:txBody>
      </p:sp>
      <p:sp>
        <p:nvSpPr>
          <p:cNvPr id="4" name="Down Arrow 3"/>
          <p:cNvSpPr/>
          <p:nvPr/>
        </p:nvSpPr>
        <p:spPr>
          <a:xfrm>
            <a:off x="6197601" y="2696712"/>
            <a:ext cx="196742" cy="1274924"/>
          </a:xfrm>
          <a:prstGeom prst="downArrow">
            <a:avLst/>
          </a:prstGeom>
          <a:solidFill>
            <a:srgbClr val="FF33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2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01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09" y="1552508"/>
            <a:ext cx="4953001" cy="47810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96118" y="145710"/>
            <a:ext cx="9733883" cy="707886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/>
              <a:t>Comparison with </a:t>
            </a:r>
            <a:r>
              <a:rPr lang="en-US" sz="3800" b="1" dirty="0" smtClean="0"/>
              <a:t>ADMX</a:t>
            </a:r>
            <a:r>
              <a:rPr lang="en-US" sz="4000" b="1" dirty="0" smtClean="0"/>
              <a:t> </a:t>
            </a:r>
            <a:r>
              <a:rPr lang="en-US" sz="4000" dirty="0" smtClean="0"/>
              <a:t>around 0.5 - 0.8 GHz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167076" y="1180967"/>
            <a:ext cx="5836534" cy="58477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</a:rPr>
              <a:t>CAST</a:t>
            </a:r>
            <a:r>
              <a:rPr lang="en-US" sz="2800" dirty="0" smtClean="0">
                <a:solidFill>
                  <a:srgbClr val="0000CC"/>
                </a:solidFill>
              </a:rPr>
              <a:t> (</a:t>
            </a:r>
            <a:r>
              <a:rPr lang="en-US" sz="3200" b="1" dirty="0" smtClean="0">
                <a:solidFill>
                  <a:srgbClr val="C00000"/>
                </a:solidFill>
              </a:rPr>
              <a:t>660</a:t>
            </a:r>
            <a:r>
              <a:rPr lang="en-US" sz="2800" b="1" dirty="0" smtClean="0">
                <a:solidFill>
                  <a:srgbClr val="C00000"/>
                </a:solidFill>
              </a:rPr>
              <a:t> MHz</a:t>
            </a:r>
            <a:r>
              <a:rPr lang="en-US" sz="2800" dirty="0" smtClean="0">
                <a:solidFill>
                  <a:srgbClr val="0000CC"/>
                </a:solidFill>
              </a:rPr>
              <a:t>)</a:t>
            </a:r>
            <a:r>
              <a:rPr lang="en-US" sz="2800" b="1" dirty="0" smtClean="0">
                <a:solidFill>
                  <a:srgbClr val="0000CC"/>
                </a:solidFill>
              </a:rPr>
              <a:t> </a:t>
            </a:r>
            <a:r>
              <a:rPr lang="en-US" sz="2800" i="1" dirty="0" smtClean="0"/>
              <a:t>vs.</a:t>
            </a:r>
            <a:r>
              <a:rPr lang="en-US" sz="2800" b="1" i="1" dirty="0" smtClean="0">
                <a:solidFill>
                  <a:srgbClr val="0000CC"/>
                </a:solidFill>
              </a:rPr>
              <a:t> </a:t>
            </a:r>
            <a:r>
              <a:rPr lang="en-US" sz="2800" b="1" dirty="0" smtClean="0">
                <a:solidFill>
                  <a:srgbClr val="0000CC"/>
                </a:solidFill>
              </a:rPr>
              <a:t>ADMX</a:t>
            </a:r>
            <a:r>
              <a:rPr lang="en-US" sz="2800" dirty="0" smtClean="0">
                <a:solidFill>
                  <a:srgbClr val="0000CC"/>
                </a:solidFill>
              </a:rPr>
              <a:t> (</a:t>
            </a:r>
            <a:r>
              <a:rPr lang="en-US" sz="3200" b="1" dirty="0" smtClean="0">
                <a:solidFill>
                  <a:srgbClr val="FF00FF"/>
                </a:solidFill>
              </a:rPr>
              <a:t>200 </a:t>
            </a:r>
            <a:r>
              <a:rPr lang="en-US" sz="2800" b="1" dirty="0" smtClean="0">
                <a:solidFill>
                  <a:srgbClr val="FF00FF"/>
                </a:solidFill>
              </a:rPr>
              <a:t>MHz</a:t>
            </a:r>
            <a:r>
              <a:rPr lang="en-US" sz="2800" dirty="0" smtClean="0">
                <a:solidFill>
                  <a:srgbClr val="0000CC"/>
                </a:solidFill>
              </a:rPr>
              <a:t>)</a:t>
            </a:r>
            <a:endParaRPr lang="en-GB" sz="2800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85739" y="1679139"/>
            <a:ext cx="5099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@~5 GHz                                @ &lt;0.8 GHz</a:t>
            </a:r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69073" y="2966348"/>
            <a:ext cx="6586227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Higher </a:t>
            </a:r>
            <a:r>
              <a:rPr lang="en-US" sz="2400" b="1" dirty="0" err="1" smtClean="0"/>
              <a:t>axion</a:t>
            </a:r>
            <a:r>
              <a:rPr lang="en-US" sz="2400" b="1" dirty="0" smtClean="0"/>
              <a:t> mass  </a:t>
            </a:r>
            <a:r>
              <a:rPr lang="en-US" sz="24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</a:t>
            </a:r>
            <a:r>
              <a:rPr lang="en-US" sz="2400" b="1" dirty="0" smtClean="0">
                <a:sym typeface="Wingdings" panose="05000000000000000000" pitchFamily="2" charset="2"/>
              </a:rPr>
              <a:t>  </a:t>
            </a:r>
            <a:r>
              <a:rPr lang="en-US" sz="2800" b="1" i="1" dirty="0" smtClean="0">
                <a:sym typeface="Wingdings" panose="05000000000000000000" pitchFamily="2" charset="2"/>
              </a:rPr>
              <a:t>a</a:t>
            </a:r>
            <a:r>
              <a:rPr lang="en-US" sz="2400" b="1" dirty="0" smtClean="0">
                <a:sym typeface="Wingdings" panose="05000000000000000000" pitchFamily="2" charset="2"/>
              </a:rPr>
              <a:t>-</a:t>
            </a:r>
            <a:r>
              <a:rPr lang="en-US" sz="2400" b="1" dirty="0" err="1" smtClean="0">
                <a:sym typeface="Wingdings" panose="05000000000000000000" pitchFamily="2" charset="2"/>
              </a:rPr>
              <a:t>Haloscopes</a:t>
            </a:r>
            <a:r>
              <a:rPr lang="en-US" sz="2400" b="1" dirty="0" smtClean="0">
                <a:sym typeface="Wingdings" panose="05000000000000000000" pitchFamily="2" charset="2"/>
              </a:rPr>
              <a:t> less sensitive</a:t>
            </a:r>
            <a:endParaRPr lang="en-GB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059917" y="3389780"/>
            <a:ext cx="2478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=&gt;</a:t>
            </a:r>
            <a:r>
              <a:rPr lang="en-US" sz="2800" dirty="0" smtClean="0"/>
              <a:t> </a:t>
            </a:r>
            <a:r>
              <a:rPr lang="en-US" sz="2600" dirty="0" smtClean="0"/>
              <a:t>volume effect</a:t>
            </a:r>
            <a:endParaRPr lang="en-GB" sz="2600" dirty="0"/>
          </a:p>
        </p:txBody>
      </p:sp>
      <p:sp>
        <p:nvSpPr>
          <p:cNvPr id="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20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24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CE2B57-8D8F-E14E-895C-87F2FC58454C}"/>
              </a:ext>
            </a:extLst>
          </p:cNvPr>
          <p:cNvSpPr txBox="1">
            <a:spLocks/>
          </p:cNvSpPr>
          <p:nvPr/>
        </p:nvSpPr>
        <p:spPr>
          <a:xfrm>
            <a:off x="3602421" y="164676"/>
            <a:ext cx="4805854" cy="116136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Future PROSPECTS</a:t>
            </a:r>
          </a:p>
          <a:p>
            <a:pPr algn="ctr"/>
            <a:r>
              <a:rPr lang="en-US" sz="3600" b="1" dirty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DATA </a:t>
            </a:r>
            <a:r>
              <a:rPr lang="en-US" sz="36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taking</a:t>
            </a:r>
            <a:endParaRPr lang="en-US" sz="36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93D09F-2FB0-CC4E-BB4C-9B5651623A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04" y="3213100"/>
            <a:ext cx="5268791" cy="349582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DC58A94-AF59-024D-9E87-D7F971D35D8A}"/>
              </a:ext>
            </a:extLst>
          </p:cNvPr>
          <p:cNvSpPr/>
          <p:nvPr/>
        </p:nvSpPr>
        <p:spPr>
          <a:xfrm>
            <a:off x="0" y="1546293"/>
            <a:ext cx="118133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Projected relic axion detection sensitivity </a:t>
            </a:r>
            <a:r>
              <a:rPr lang="en-US" sz="2400" dirty="0" smtClean="0">
                <a:latin typeface="+mj-lt"/>
              </a:rPr>
              <a:t>with the remaining </a:t>
            </a:r>
            <a:r>
              <a:rPr lang="en-US" sz="2400" dirty="0" smtClean="0">
                <a:latin typeface="+mj-lt"/>
              </a:rPr>
              <a:t>4 </a:t>
            </a:r>
            <a:r>
              <a:rPr lang="en-US" sz="2400" dirty="0">
                <a:latin typeface="+mj-lt"/>
              </a:rPr>
              <a:t>months </a:t>
            </a:r>
            <a:r>
              <a:rPr lang="en-US" sz="2400" dirty="0" smtClean="0">
                <a:latin typeface="+mj-lt"/>
              </a:rPr>
              <a:t>(of </a:t>
            </a:r>
            <a:r>
              <a:rPr lang="en-US" sz="2400" dirty="0" smtClean="0">
                <a:latin typeface="+mj-lt"/>
              </a:rPr>
              <a:t>the previously granted  6 months in total) of data taking</a:t>
            </a:r>
            <a:r>
              <a:rPr lang="en-US" sz="2400" dirty="0" smtClean="0">
                <a:latin typeface="+mj-lt"/>
              </a:rPr>
              <a:t>.</a:t>
            </a:r>
            <a:endParaRPr lang="en-US" sz="2400" dirty="0"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Modest Flux </a:t>
            </a:r>
            <a:r>
              <a:rPr lang="en-US" sz="2400" dirty="0">
                <a:latin typeface="+mj-lt"/>
              </a:rPr>
              <a:t>enhancement </a:t>
            </a:r>
            <a:r>
              <a:rPr lang="en-US" sz="2400" dirty="0" smtClean="0">
                <a:latin typeface="+mj-lt"/>
              </a:rPr>
              <a:t>due to</a:t>
            </a:r>
            <a:r>
              <a:rPr lang="en-US" sz="2400" dirty="0" smtClean="0">
                <a:latin typeface="+mj-lt"/>
              </a:rPr>
              <a:t> streams / clusters reaches  </a:t>
            </a:r>
            <a:r>
              <a:rPr lang="en-US" sz="2400" dirty="0">
                <a:latin typeface="+mj-lt"/>
              </a:rPr>
              <a:t>sensitivity to QCD axions.</a:t>
            </a:r>
          </a:p>
          <a:p>
            <a:pPr algn="ctr"/>
            <a:endParaRPr lang="en-US" sz="2400" baseline="30000" dirty="0">
              <a:latin typeface="+mj-lt"/>
            </a:endParaRP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21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11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4109" y="834106"/>
            <a:ext cx="973512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~2 </a:t>
            </a:r>
            <a:r>
              <a:rPr lang="en-GB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months of </a:t>
            </a:r>
            <a:r>
              <a:rPr lang="en-GB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data taken 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over the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summer. We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managed to cover a significant fraction of previously unexplored parameter </a:t>
            </a:r>
            <a:r>
              <a:rPr lang="en-GB" dirty="0" err="1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axion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space in the range of 19.7 to 22.4 </a:t>
            </a:r>
            <a:r>
              <a:rPr lang="el-GR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μ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eV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and exceeded the previous limits by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ADMX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-Sidecar by far.</a:t>
            </a: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Data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taken 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with </a:t>
            </a:r>
            <a:r>
              <a:rPr lang="en-GB" sz="2000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individual cavities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as well as with all 4 cavities </a:t>
            </a:r>
            <a:r>
              <a:rPr lang="en-GB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phase </a:t>
            </a:r>
            <a:r>
              <a:rPr lang="en-GB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matched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(=coherently).</a:t>
            </a: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More</a:t>
            </a:r>
            <a:r>
              <a:rPr lang="en-GB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optimizations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to </a:t>
            </a:r>
            <a:r>
              <a:rPr lang="en-GB" dirty="0" smtClean="0">
                <a:latin typeface="Tahoma" panose="020B0604030504040204" pitchFamily="34" charset="0"/>
                <a:ea typeface="Times New Roman" panose="02020603050405020304" pitchFamily="18" charset="0"/>
              </a:rPr>
              <a:t>extend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the sensitivity even further are already being prepared and will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result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to world-leading results.</a:t>
            </a: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The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full </a:t>
            </a:r>
            <a:r>
              <a:rPr lang="en-GB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previously granted data taking time of 6 months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, which due to COVID-19 would extend into 2021, is essential to achieve the planned sensitivity.</a:t>
            </a: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To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fully exploit its sensitivity, we have recently installed a second spectrum analyser which measures </a:t>
            </a:r>
            <a:r>
              <a:rPr lang="en-GB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simultaneously the ambient EM noise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.</a:t>
            </a: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CAST-CAPP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has pioneered the new technology of </a:t>
            </a:r>
            <a:r>
              <a:rPr lang="en-GB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fast scanning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and </a:t>
            </a:r>
            <a:r>
              <a:rPr lang="en-GB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phase-matching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of multiple cavities, which is capable to detect transient events from streaming dark matter or </a:t>
            </a:r>
            <a:r>
              <a:rPr lang="en-GB" dirty="0" err="1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axion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miniclusters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.</a:t>
            </a: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an </a:t>
            </a:r>
            <a:r>
              <a:rPr lang="en-GB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unambiguous </a:t>
            </a:r>
            <a:r>
              <a:rPr lang="en-GB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detection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of such events requires an independent detector at another location, therefore we are currently in contact with IBS Korea on the possibilities to facilitate the establishment of a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2</a:t>
            </a:r>
            <a:r>
              <a:rPr lang="en-GB" baseline="30000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nd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detector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there.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6840" y="179632"/>
            <a:ext cx="5569666" cy="707886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CAST – CAPP  conclusions</a:t>
            </a:r>
            <a:endParaRPr lang="en-GB" sz="4000" b="1" dirty="0"/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22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12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7381" y="2327563"/>
            <a:ext cx="5356916" cy="769441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0000CC"/>
                </a:solidFill>
              </a:rPr>
              <a:t>O</a:t>
            </a:r>
            <a:r>
              <a:rPr lang="en-US" sz="4400" dirty="0" smtClean="0">
                <a:solidFill>
                  <a:srgbClr val="0000CC"/>
                </a:solidFill>
              </a:rPr>
              <a:t>ther  CAST  activities </a:t>
            </a:r>
            <a:endParaRPr lang="en-GB" sz="4400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50556" y="3097004"/>
            <a:ext cx="5652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400" dirty="0" smtClean="0"/>
              <a:t>in parallel </a:t>
            </a:r>
            <a:r>
              <a:rPr lang="en-US" sz="2400" dirty="0" smtClean="0"/>
              <a:t>and </a:t>
            </a:r>
            <a:r>
              <a:rPr lang="en-US" sz="2400" dirty="0" smtClean="0"/>
              <a:t> </a:t>
            </a:r>
            <a:r>
              <a:rPr lang="en-US" sz="2250" b="1" dirty="0" smtClean="0"/>
              <a:t>parasitically</a:t>
            </a:r>
            <a:r>
              <a:rPr lang="en-US" sz="2400" b="1" dirty="0" smtClean="0"/>
              <a:t> </a:t>
            </a:r>
            <a:r>
              <a:rPr lang="en-US" sz="2400" dirty="0" smtClean="0"/>
              <a:t>to </a:t>
            </a:r>
            <a:r>
              <a:rPr lang="en-US" sz="2400" dirty="0" smtClean="0"/>
              <a:t>CAST-CAPP</a:t>
            </a:r>
            <a:endParaRPr lang="en-GB" dirty="0"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23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49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4938" y="836023"/>
            <a:ext cx="6450292" cy="830997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0000CC"/>
                </a:solidFill>
              </a:rPr>
              <a:t>CAST – </a:t>
            </a:r>
            <a:r>
              <a:rPr lang="en-US" sz="4800" dirty="0" err="1" smtClean="0">
                <a:solidFill>
                  <a:srgbClr val="0000CC"/>
                </a:solidFill>
              </a:rPr>
              <a:t>Rades</a:t>
            </a:r>
            <a:r>
              <a:rPr lang="en-US" sz="4800" dirty="0" smtClean="0">
                <a:solidFill>
                  <a:srgbClr val="0000CC"/>
                </a:solidFill>
              </a:rPr>
              <a:t>  </a:t>
            </a:r>
            <a:r>
              <a:rPr lang="en-US" sz="3600" b="1" dirty="0" smtClean="0">
                <a:solidFill>
                  <a:srgbClr val="FF0000"/>
                </a:solidFill>
              </a:rPr>
              <a:t>&gt;&gt;</a:t>
            </a:r>
            <a:r>
              <a:rPr lang="en-US" sz="3600" dirty="0" smtClean="0"/>
              <a:t>  DM axions</a:t>
            </a:r>
            <a:endParaRPr lang="en-GB" sz="4800" dirty="0">
              <a:solidFill>
                <a:srgbClr val="0000CC"/>
              </a:solidFill>
            </a:endParaRPr>
          </a:p>
        </p:txBody>
      </p:sp>
      <p:sp>
        <p:nvSpPr>
          <p:cNvPr id="3" name="CuadroTexto 5"/>
          <p:cNvSpPr txBox="1"/>
          <p:nvPr/>
        </p:nvSpPr>
        <p:spPr>
          <a:xfrm>
            <a:off x="2246472" y="3569369"/>
            <a:ext cx="66272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err="1" smtClean="0">
                <a:solidFill>
                  <a:srgbClr val="FF0000"/>
                </a:solidFill>
              </a:rPr>
              <a:t>Theses</a:t>
            </a:r>
            <a:r>
              <a:rPr lang="es-ES" sz="2800" dirty="0" smtClean="0">
                <a:solidFill>
                  <a:srgbClr val="FF0000"/>
                </a:solidFill>
              </a:rPr>
              <a:t>:     </a:t>
            </a:r>
            <a:r>
              <a:rPr lang="es-ES" sz="2800" dirty="0" smtClean="0">
                <a:solidFill>
                  <a:srgbClr val="0000CC"/>
                </a:solidFill>
              </a:rPr>
              <a:t>Sergio Arguedas Cuendis </a:t>
            </a:r>
          </a:p>
          <a:p>
            <a:pPr algn="ctr"/>
            <a:r>
              <a:rPr lang="es-ES" sz="2800" dirty="0" smtClean="0">
                <a:solidFill>
                  <a:srgbClr val="0000CC"/>
                </a:solidFill>
              </a:rPr>
              <a:t>Jessica Golm</a:t>
            </a:r>
          </a:p>
          <a:p>
            <a:pPr algn="ctr"/>
            <a:r>
              <a:rPr lang="en-GB" sz="2800" dirty="0" smtClean="0">
                <a:solidFill>
                  <a:srgbClr val="0000CC"/>
                </a:solidFill>
              </a:rPr>
              <a:t>                       José </a:t>
            </a:r>
            <a:r>
              <a:rPr lang="en-GB" sz="2800" dirty="0" err="1">
                <a:solidFill>
                  <a:srgbClr val="0000CC"/>
                </a:solidFill>
              </a:rPr>
              <a:t>María</a:t>
            </a:r>
            <a:r>
              <a:rPr lang="en-GB" sz="2800" dirty="0">
                <a:solidFill>
                  <a:srgbClr val="0000CC"/>
                </a:solidFill>
              </a:rPr>
              <a:t> </a:t>
            </a:r>
            <a:r>
              <a:rPr lang="en-GB" sz="2800" dirty="0" err="1">
                <a:solidFill>
                  <a:srgbClr val="0000CC"/>
                </a:solidFill>
              </a:rPr>
              <a:t>García</a:t>
            </a:r>
            <a:r>
              <a:rPr lang="en-GB" sz="2800" dirty="0">
                <a:solidFill>
                  <a:srgbClr val="0000CC"/>
                </a:solidFill>
              </a:rPr>
              <a:t> </a:t>
            </a:r>
            <a:r>
              <a:rPr lang="en-GB" sz="2800" dirty="0" smtClean="0">
                <a:solidFill>
                  <a:srgbClr val="0000CC"/>
                </a:solidFill>
              </a:rPr>
              <a:t>Barceló                    </a:t>
            </a:r>
            <a:endParaRPr lang="es-ES" sz="2800" dirty="0">
              <a:solidFill>
                <a:srgbClr val="0000CC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34938" y="1582938"/>
            <a:ext cx="3585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Cavity </a:t>
            </a:r>
            <a:r>
              <a:rPr lang="en-US" sz="2800" b="1" dirty="0" err="1" smtClean="0"/>
              <a:t>axion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haloscope</a:t>
            </a:r>
            <a:endParaRPr lang="en-GB" sz="2800" b="1" dirty="0"/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24</a:t>
            </a:fld>
            <a:endParaRPr sz="16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30594" y="989911"/>
            <a:ext cx="32614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&gt;&gt;&gt;</a:t>
            </a:r>
            <a:r>
              <a:rPr lang="en-US" sz="2400" dirty="0" smtClean="0"/>
              <a:t> R&amp;D </a:t>
            </a:r>
            <a:r>
              <a:rPr lang="en-US" sz="2400" dirty="0"/>
              <a:t>for  </a:t>
            </a:r>
            <a:r>
              <a:rPr lang="en-US" sz="2400" b="1" dirty="0" err="1"/>
              <a:t>babyIAXO</a:t>
            </a:r>
            <a:r>
              <a:rPr lang="en-US" sz="2400" dirty="0"/>
              <a:t>.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21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731456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2020 data taking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2634908"/>
            <a:ext cx="5181600" cy="3671299"/>
          </a:xfrm>
        </p:spPr>
        <p:txBody>
          <a:bodyPr/>
          <a:lstStyle/>
          <a:p>
            <a:r>
              <a:rPr lang="en-GB" dirty="0" smtClean="0"/>
              <a:t>Increase </a:t>
            </a:r>
            <a:r>
              <a:rPr lang="en-GB" dirty="0"/>
              <a:t>of the detection volume by a factor 5 using a more complex cavity geometry relying on alternating irises theoretically shown to be more scalable than the </a:t>
            </a:r>
            <a:r>
              <a:rPr lang="en-GB" dirty="0" smtClean="0"/>
              <a:t>previous cavity. </a:t>
            </a:r>
            <a:r>
              <a:rPr lang="en-GB" dirty="0"/>
              <a:t>The damaged cryogenic amplifier was replaced and has been functioning as expected. 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465" y="1195004"/>
            <a:ext cx="3264470" cy="4351338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345621" y="416199"/>
            <a:ext cx="4606159" cy="675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RADES 1m long cavity</a:t>
            </a:r>
            <a:endParaRPr lang="en-US" b="1" dirty="0"/>
          </a:p>
        </p:txBody>
      </p:sp>
      <p:sp>
        <p:nvSpPr>
          <p:cNvPr id="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25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6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606159" cy="675399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>RADES 1m long cavity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430822"/>
            <a:ext cx="10515600" cy="2164081"/>
          </a:xfrm>
        </p:spPr>
        <p:txBody>
          <a:bodyPr>
            <a:noAutofit/>
          </a:bodyPr>
          <a:lstStyle/>
          <a:p>
            <a:r>
              <a:rPr lang="en-GB" sz="2400" dirty="0" smtClean="0"/>
              <a:t>The 2020 </a:t>
            </a:r>
            <a:r>
              <a:rPr lang="en-GB" sz="2400" dirty="0"/>
              <a:t>cavity Q-value is lower than expected.</a:t>
            </a:r>
          </a:p>
          <a:p>
            <a:r>
              <a:rPr lang="en-GB" sz="2400" dirty="0"/>
              <a:t>Its EM response is also more complex and requires further characterization which are currently taking place.</a:t>
            </a:r>
          </a:p>
          <a:p>
            <a:r>
              <a:rPr lang="en-GB" sz="2400" dirty="0"/>
              <a:t>Data taking with this cavity is ongoing</a:t>
            </a:r>
            <a:r>
              <a:rPr lang="en-GB" sz="2400" dirty="0" smtClean="0"/>
              <a:t>.</a:t>
            </a:r>
          </a:p>
          <a:p>
            <a:r>
              <a:rPr lang="en-US" sz="2400" dirty="0" smtClean="0"/>
              <a:t>Important R&amp;D for  </a:t>
            </a:r>
            <a:r>
              <a:rPr lang="en-US" sz="2400" b="1" dirty="0" err="1" smtClean="0"/>
              <a:t>babyIAXO</a:t>
            </a:r>
            <a:r>
              <a:rPr lang="en-US" sz="2400" dirty="0" smtClean="0"/>
              <a:t>.</a:t>
            </a:r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249"/>
            <a:ext cx="12192000" cy="237884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5811521" y="2122414"/>
            <a:ext cx="88053" cy="3386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21866" y="1944329"/>
            <a:ext cx="948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Axion</a:t>
            </a:r>
            <a:r>
              <a:rPr lang="en-US" sz="1100" dirty="0" smtClean="0"/>
              <a:t> peak</a:t>
            </a: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6727145" y="3334326"/>
            <a:ext cx="128035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simulation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7481448" y="2890981"/>
            <a:ext cx="267855" cy="43410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78256" y="1384935"/>
            <a:ext cx="1644040" cy="40011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measurement</a:t>
            </a:r>
            <a:endParaRPr lang="en-GB" sz="20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 flipH="1">
            <a:off x="7860147" y="1785045"/>
            <a:ext cx="240129" cy="4132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26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85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50237" y="365125"/>
            <a:ext cx="8291525" cy="785559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4000" dirty="0" smtClean="0"/>
              <a:t>CAST-RADES </a:t>
            </a:r>
            <a:r>
              <a:rPr lang="en-GB" sz="4000" dirty="0" smtClean="0"/>
              <a:t>preliminary </a:t>
            </a:r>
            <a:r>
              <a:rPr lang="en-US" sz="4000" dirty="0" smtClean="0"/>
              <a:t>exclusion limit</a:t>
            </a:r>
            <a:endParaRPr lang="en-US" sz="4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0237" y="1386713"/>
            <a:ext cx="8291525" cy="43513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7552" y="5974080"/>
            <a:ext cx="10485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CAST-RADES exclusion limit using 2018 data-set in the context of other </a:t>
            </a:r>
            <a:r>
              <a:rPr lang="en-GB" dirty="0" err="1"/>
              <a:t>haloscope</a:t>
            </a:r>
            <a:r>
              <a:rPr lang="en-GB" dirty="0"/>
              <a:t> experimental results. Our result provides the strongest exclusion limit for an </a:t>
            </a:r>
            <a:r>
              <a:rPr lang="en-GB" dirty="0" err="1"/>
              <a:t>axion</a:t>
            </a:r>
            <a:r>
              <a:rPr lang="en-GB" dirty="0"/>
              <a:t> mass above 30 </a:t>
            </a:r>
            <a:r>
              <a:rPr lang="en-GB" dirty="0" smtClean="0"/>
              <a:t>µeV.</a:t>
            </a:r>
            <a:endParaRPr lang="en-US" dirty="0"/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27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43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4503"/>
            <a:ext cx="12192000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232328" y="185239"/>
            <a:ext cx="5818909" cy="618325"/>
          </a:xfr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0000CC"/>
                </a:solidFill>
              </a:rPr>
              <a:t>CAST Micromegas detector</a:t>
            </a:r>
          </a:p>
          <a:p>
            <a:pPr algn="l"/>
            <a:r>
              <a:rPr lang="en-GB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		</a:t>
            </a:r>
            <a:endParaRPr lang="es-ES" sz="500" dirty="0"/>
          </a:p>
        </p:txBody>
      </p:sp>
      <p:sp>
        <p:nvSpPr>
          <p:cNvPr id="8" name="CuadroTexto 5"/>
          <p:cNvSpPr txBox="1"/>
          <p:nvPr/>
        </p:nvSpPr>
        <p:spPr>
          <a:xfrm>
            <a:off x="2941779" y="3421322"/>
            <a:ext cx="66272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err="1">
                <a:solidFill>
                  <a:srgbClr val="FF0000"/>
                </a:solidFill>
              </a:rPr>
              <a:t>Theses</a:t>
            </a:r>
            <a:r>
              <a:rPr lang="es-ES" sz="2800" dirty="0">
                <a:solidFill>
                  <a:srgbClr val="FF0000"/>
                </a:solidFill>
              </a:rPr>
              <a:t>:    </a:t>
            </a:r>
            <a:r>
              <a:rPr lang="es-ES" sz="2800" dirty="0">
                <a:solidFill>
                  <a:srgbClr val="0000CC"/>
                </a:solidFill>
              </a:rPr>
              <a:t>Cristina Margalejo Blasco, </a:t>
            </a:r>
          </a:p>
          <a:p>
            <a:pPr algn="ctr"/>
            <a:r>
              <a:rPr lang="en-GB" sz="2800" dirty="0">
                <a:solidFill>
                  <a:srgbClr val="0000CC"/>
                </a:solidFill>
              </a:rPr>
              <a:t> </a:t>
            </a:r>
            <a:r>
              <a:rPr lang="en-GB" sz="2800" dirty="0" err="1">
                <a:solidFill>
                  <a:srgbClr val="0000CC"/>
                </a:solidFill>
              </a:rPr>
              <a:t>Héctor</a:t>
            </a:r>
            <a:r>
              <a:rPr lang="en-GB" sz="2800" dirty="0">
                <a:solidFill>
                  <a:srgbClr val="0000CC"/>
                </a:solidFill>
              </a:rPr>
              <a:t> </a:t>
            </a:r>
            <a:r>
              <a:rPr lang="en-GB" sz="2800" dirty="0" err="1">
                <a:solidFill>
                  <a:srgbClr val="0000CC"/>
                </a:solidFill>
              </a:rPr>
              <a:t>Mirallas</a:t>
            </a:r>
            <a:r>
              <a:rPr lang="en-GB" sz="2800" dirty="0">
                <a:solidFill>
                  <a:srgbClr val="0000CC"/>
                </a:solidFill>
              </a:rPr>
              <a:t> </a:t>
            </a:r>
            <a:endParaRPr lang="en-GB" sz="2800" dirty="0" smtClean="0">
              <a:solidFill>
                <a:srgbClr val="0000CC"/>
              </a:solidFill>
            </a:endParaRPr>
          </a:p>
          <a:p>
            <a:pPr algn="ctr"/>
            <a:endParaRPr lang="en-US" sz="2800" dirty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48248" y="804438"/>
            <a:ext cx="841480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Solar </a:t>
            </a:r>
            <a:r>
              <a:rPr lang="en-GB" sz="2400" b="1" dirty="0" err="1" smtClean="0"/>
              <a:t>axion</a:t>
            </a:r>
            <a:r>
              <a:rPr lang="en-GB" sz="2400" b="1" dirty="0" smtClean="0"/>
              <a:t> search(DM) </a:t>
            </a:r>
          </a:p>
          <a:p>
            <a:r>
              <a:rPr lang="en-GB" sz="2400" b="1" dirty="0" smtClean="0"/>
              <a:t>with </a:t>
            </a:r>
            <a:r>
              <a:rPr lang="en-GB" sz="2400" b="1" dirty="0" smtClean="0"/>
              <a:t>a new detector &amp; the 2</a:t>
            </a:r>
            <a:r>
              <a:rPr lang="en-GB" sz="2400" b="1" baseline="30000" dirty="0" smtClean="0"/>
              <a:t>nd</a:t>
            </a:r>
            <a:r>
              <a:rPr lang="en-GB" sz="2400" b="1" dirty="0" smtClean="0"/>
              <a:t>  </a:t>
            </a:r>
            <a:r>
              <a:rPr lang="en-GB" sz="2400" b="1" dirty="0" err="1" smtClean="0"/>
              <a:t>XRTelescope</a:t>
            </a:r>
            <a:r>
              <a:rPr lang="en-GB" sz="2400" b="1" dirty="0" smtClean="0"/>
              <a:t>: first </a:t>
            </a:r>
            <a:r>
              <a:rPr lang="en-GB" sz="2400" b="1" dirty="0" smtClean="0">
                <a:solidFill>
                  <a:srgbClr val="FF0000"/>
                </a:solidFill>
              </a:rPr>
              <a:t>xenon</a:t>
            </a:r>
            <a:r>
              <a:rPr lang="en-GB" sz="2400" b="1" dirty="0" smtClean="0"/>
              <a:t> data </a:t>
            </a:r>
            <a:r>
              <a:rPr lang="en-GB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</a:t>
            </a:r>
          </a:p>
          <a:p>
            <a:endParaRPr lang="en-GB" sz="800" b="1" dirty="0" smtClean="0">
              <a:sym typeface="Wingdings" panose="05000000000000000000" pitchFamily="2" charset="2"/>
            </a:endParaRPr>
          </a:p>
          <a:p>
            <a:r>
              <a:rPr lang="en-US" sz="2400" b="1" dirty="0" smtClean="0">
                <a:solidFill>
                  <a:srgbClr val="0000CC"/>
                </a:solidFill>
              </a:rPr>
              <a:t>Important R&amp;D for any future solar </a:t>
            </a:r>
            <a:r>
              <a:rPr lang="en-US" sz="2400" b="1" dirty="0" err="1" smtClean="0">
                <a:solidFill>
                  <a:srgbClr val="0000CC"/>
                </a:solidFill>
              </a:rPr>
              <a:t>axion</a:t>
            </a:r>
            <a:r>
              <a:rPr lang="en-US" sz="2400" b="1" dirty="0" smtClean="0">
                <a:solidFill>
                  <a:srgbClr val="0000CC"/>
                </a:solidFill>
              </a:rPr>
              <a:t> search , e.g. </a:t>
            </a:r>
            <a:r>
              <a:rPr lang="en-US" sz="2400" b="1" dirty="0" err="1" smtClean="0">
                <a:solidFill>
                  <a:srgbClr val="0000CC"/>
                </a:solidFill>
              </a:rPr>
              <a:t>babyIAXO</a:t>
            </a:r>
            <a:r>
              <a:rPr lang="en-US" sz="2400" b="1" dirty="0" smtClean="0">
                <a:solidFill>
                  <a:srgbClr val="0000CC"/>
                </a:solidFill>
              </a:rPr>
              <a:t>.</a:t>
            </a:r>
            <a:endParaRPr lang="en-GB" sz="2400" b="1" dirty="0" smtClean="0">
              <a:solidFill>
                <a:srgbClr val="0000CC"/>
              </a:solidFill>
            </a:endParaRPr>
          </a:p>
          <a:p>
            <a:endParaRPr lang="en-GB" sz="2400" b="1" dirty="0"/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28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40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18680E0-F6D3-4E96-9658-A47866EFF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11859" y="6493918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A4B962D-D8ED-45EA-8848-FDE9B7A0701F}" type="slidenum">
              <a:rPr lang="en-GB" sz="1600" b="1">
                <a:solidFill>
                  <a:srgbClr val="C00000"/>
                </a:solidFill>
              </a:rPr>
              <a:pPr>
                <a:spcAft>
                  <a:spcPts val="600"/>
                </a:spcAft>
              </a:pPr>
              <a:t>29</a:t>
            </a:fld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028976D2-368D-41DD-A9A6-FE4204F680D4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1999" cy="58458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800" dirty="0" err="1"/>
              <a:t>Xenon</a:t>
            </a:r>
            <a:r>
              <a:rPr lang="es-ES" sz="2800" dirty="0"/>
              <a:t> </a:t>
            </a:r>
            <a:r>
              <a:rPr lang="es-ES" sz="2800" dirty="0" err="1"/>
              <a:t>runs</a:t>
            </a:r>
            <a:r>
              <a:rPr lang="es-ES" sz="2800" dirty="0"/>
              <a:t> - </a:t>
            </a:r>
            <a:r>
              <a:rPr lang="es-ES" sz="2800" dirty="0" err="1"/>
              <a:t>calibration</a:t>
            </a:r>
            <a:endParaRPr lang="es-ES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364F72-B7C2-4AFA-80E1-35266A9FB9E8}"/>
              </a:ext>
            </a:extLst>
          </p:cNvPr>
          <p:cNvSpPr txBox="1"/>
          <p:nvPr/>
        </p:nvSpPr>
        <p:spPr>
          <a:xfrm>
            <a:off x="869966" y="721646"/>
            <a:ext cx="3325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Fe55 spectrum: Hit channels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833B8B-A9E8-460E-B63F-7DA86B12D78B}"/>
              </a:ext>
            </a:extLst>
          </p:cNvPr>
          <p:cNvSpPr txBox="1"/>
          <p:nvPr/>
        </p:nvSpPr>
        <p:spPr>
          <a:xfrm>
            <a:off x="5061957" y="721646"/>
            <a:ext cx="3325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Fe55 spectrum: All channels</a:t>
            </a:r>
          </a:p>
        </p:txBody>
      </p:sp>
      <p:graphicFrame>
        <p:nvGraphicFramePr>
          <p:cNvPr id="14" name="Table 17">
            <a:extLst>
              <a:ext uri="{FF2B5EF4-FFF2-40B4-BE49-F238E27FC236}">
                <a16:creationId xmlns:a16="http://schemas.microsoft.com/office/drawing/2014/main" id="{36527897-116E-472C-B781-A7C2758FB199}"/>
              </a:ext>
            </a:extLst>
          </p:cNvPr>
          <p:cNvGraphicFramePr>
            <a:graphicFrameLocks noGrp="1"/>
          </p:cNvGraphicFramePr>
          <p:nvPr/>
        </p:nvGraphicFramePr>
        <p:xfrm>
          <a:off x="2728354" y="3644534"/>
          <a:ext cx="5882244" cy="114812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70561">
                  <a:extLst>
                    <a:ext uri="{9D8B030D-6E8A-4147-A177-3AD203B41FA5}">
                      <a16:colId xmlns:a16="http://schemas.microsoft.com/office/drawing/2014/main" val="2237627855"/>
                    </a:ext>
                  </a:extLst>
                </a:gridCol>
                <a:gridCol w="1470561">
                  <a:extLst>
                    <a:ext uri="{9D8B030D-6E8A-4147-A177-3AD203B41FA5}">
                      <a16:colId xmlns:a16="http://schemas.microsoft.com/office/drawing/2014/main" val="112999332"/>
                    </a:ext>
                  </a:extLst>
                </a:gridCol>
                <a:gridCol w="1470561">
                  <a:extLst>
                    <a:ext uri="{9D8B030D-6E8A-4147-A177-3AD203B41FA5}">
                      <a16:colId xmlns:a16="http://schemas.microsoft.com/office/drawing/2014/main" val="3418600497"/>
                    </a:ext>
                  </a:extLst>
                </a:gridCol>
                <a:gridCol w="1470561">
                  <a:extLst>
                    <a:ext uri="{9D8B030D-6E8A-4147-A177-3AD203B41FA5}">
                      <a16:colId xmlns:a16="http://schemas.microsoft.com/office/drawing/2014/main" val="3408054380"/>
                    </a:ext>
                  </a:extLst>
                </a:gridCol>
              </a:tblGrid>
              <a:tr h="440113">
                <a:tc>
                  <a:txBody>
                    <a:bodyPr/>
                    <a:lstStyle/>
                    <a:p>
                      <a:r>
                        <a:rPr lang="en-GB" sz="1400" dirty="0"/>
                        <a:t>Xe + 50% Ne + 2.3% isobutane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Energy threshold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Resolution @ 5.9keV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Gain (5.9 keV peak in ADC)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911385"/>
                  </a:ext>
                </a:extLst>
              </a:tr>
              <a:tr h="314983">
                <a:tc>
                  <a:txBody>
                    <a:bodyPr/>
                    <a:lstStyle/>
                    <a:p>
                      <a:r>
                        <a:rPr lang="en-GB" sz="1400" dirty="0"/>
                        <a:t>Hit channels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1100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550233"/>
                  </a:ext>
                </a:extLst>
              </a:tr>
              <a:tr h="314983">
                <a:tc>
                  <a:txBody>
                    <a:bodyPr/>
                    <a:lstStyle/>
                    <a:p>
                      <a:r>
                        <a:rPr lang="en-GB" sz="1400" dirty="0"/>
                        <a:t>All channels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700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653146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FF9C3C05-387D-4D0E-95FF-B162D51B6BCC}"/>
              </a:ext>
            </a:extLst>
          </p:cNvPr>
          <p:cNvSpPr txBox="1"/>
          <p:nvPr/>
        </p:nvSpPr>
        <p:spPr>
          <a:xfrm>
            <a:off x="767535" y="4974817"/>
            <a:ext cx="91361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Small peak at low energies (1 - 1.5keV)</a:t>
            </a:r>
            <a:r>
              <a:rPr lang="en-GB" dirty="0">
                <a:sym typeface="Wingdings" panose="05000000000000000000" pitchFamily="2" charset="2"/>
              </a:rPr>
              <a:t>.</a:t>
            </a:r>
            <a:r>
              <a:rPr lang="en-GB" dirty="0"/>
              <a:t> Possible fluorescence?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Simulations will help define its energy.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It will be useful for a better energy calibration at low energies</a:t>
            </a:r>
            <a:r>
              <a:rPr lang="en-GB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The argon fluorescence peak at ~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3 </a:t>
            </a:r>
            <a:r>
              <a:rPr lang="en-US" b="1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keV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no longer appears, </a:t>
            </a:r>
            <a:endParaRPr lang="en-US" b="1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     reducing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background level in that energy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range.  &gt;&gt; 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IMPORTANT!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A34D73-ACB3-42F2-88C6-3BD7DE416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965" y="1056969"/>
            <a:ext cx="3735980" cy="2522874"/>
          </a:xfrm>
          <a:prstGeom prst="rect">
            <a:avLst/>
          </a:prstGeom>
        </p:spPr>
      </p:pic>
      <p:pic>
        <p:nvPicPr>
          <p:cNvPr id="9" name="Imagen 6">
            <a:extLst>
              <a:ext uri="{FF2B5EF4-FFF2-40B4-BE49-F238E27FC236}">
                <a16:creationId xmlns:a16="http://schemas.microsoft.com/office/drawing/2014/main" id="{6C227E67-5809-4B68-B1F5-D0C6A02BBCC5}"/>
              </a:ext>
            </a:extLst>
          </p:cNvPr>
          <p:cNvPicPr/>
          <p:nvPr/>
        </p:nvPicPr>
        <p:blipFill rotWithShape="1">
          <a:blip r:embed="rId3"/>
          <a:srcRect l="75842" b="41804"/>
          <a:stretch/>
        </p:blipFill>
        <p:spPr>
          <a:xfrm>
            <a:off x="6897684" y="1056969"/>
            <a:ext cx="2137264" cy="15357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06F2EDD-87DB-48EB-9F76-D6F681C90B80}"/>
              </a:ext>
            </a:extLst>
          </p:cNvPr>
          <p:cNvSpPr/>
          <p:nvPr/>
        </p:nvSpPr>
        <p:spPr>
          <a:xfrm>
            <a:off x="4843849" y="3167497"/>
            <a:ext cx="383059" cy="15647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1AD6EFD-C923-4050-81C4-65DE2A994938}"/>
              </a:ext>
            </a:extLst>
          </p:cNvPr>
          <p:cNvCxnSpPr>
            <a:cxnSpLocks/>
          </p:cNvCxnSpPr>
          <p:nvPr/>
        </p:nvCxnSpPr>
        <p:spPr>
          <a:xfrm flipV="1">
            <a:off x="4843849" y="1254301"/>
            <a:ext cx="2053835" cy="18838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5F28574-0A13-4435-9AB4-8F3A08B997B9}"/>
              </a:ext>
            </a:extLst>
          </p:cNvPr>
          <p:cNvCxnSpPr>
            <a:cxnSpLocks/>
          </p:cNvCxnSpPr>
          <p:nvPr/>
        </p:nvCxnSpPr>
        <p:spPr>
          <a:xfrm flipV="1">
            <a:off x="5226908" y="2592689"/>
            <a:ext cx="3521676" cy="7312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9473D4C1-F199-4711-B6CE-BDBA66D45F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968" y="1022813"/>
            <a:ext cx="4094998" cy="2593672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9056138" y="2390375"/>
            <a:ext cx="2729850" cy="2187748"/>
            <a:chOff x="9056138" y="2390375"/>
            <a:chExt cx="2729850" cy="2187748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099481" y="2390375"/>
              <a:ext cx="2635211" cy="1828222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</p:pic>
        <p:cxnSp>
          <p:nvCxnSpPr>
            <p:cNvPr id="17" name="Straight Arrow Connector 16"/>
            <p:cNvCxnSpPr/>
            <p:nvPr/>
          </p:nvCxnSpPr>
          <p:spPr>
            <a:xfrm flipV="1">
              <a:off x="9832672" y="3616485"/>
              <a:ext cx="0" cy="548640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9056138" y="4178013"/>
              <a:ext cx="272985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NATURE Phys.13(</a:t>
              </a:r>
              <a:r>
                <a:rPr lang="en-US" sz="2000" b="1" dirty="0" smtClean="0">
                  <a:solidFill>
                    <a:srgbClr val="0000CC"/>
                  </a:solidFill>
                </a:rPr>
                <a:t>2017</a:t>
              </a:r>
              <a:r>
                <a:rPr lang="en-US" dirty="0" smtClean="0"/>
                <a:t>)584</a:t>
              </a:r>
              <a:endParaRPr lang="en-GB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486402" y="2701159"/>
            <a:ext cx="606128" cy="820649"/>
            <a:chOff x="5486402" y="2701159"/>
            <a:chExt cx="606128" cy="820649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5738893" y="2973168"/>
              <a:ext cx="0" cy="548640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486402" y="2701159"/>
              <a:ext cx="6061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3</a:t>
              </a:r>
              <a:r>
                <a:rPr lang="en-US" sz="1400" b="1" dirty="0" smtClean="0"/>
                <a:t> </a:t>
              </a:r>
              <a:r>
                <a:rPr lang="en-US" sz="1400" b="1" dirty="0" err="1" smtClean="0"/>
                <a:t>keV</a:t>
              </a:r>
              <a:endParaRPr lang="en-GB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7416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3269" y="971383"/>
            <a:ext cx="114562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 smtClean="0"/>
              <a:t>With less than 2 months of data taking, </a:t>
            </a:r>
            <a:r>
              <a:rPr lang="en-GB" b="1" dirty="0" smtClean="0"/>
              <a:t>the CAST-CAPP cavity experiment </a:t>
            </a:r>
            <a:r>
              <a:rPr lang="en-GB" dirty="0" smtClean="0"/>
              <a:t>managed to cover a significant fraction of previously unexplored parameter DM </a:t>
            </a:r>
            <a:r>
              <a:rPr lang="en-GB" dirty="0" err="1" smtClean="0"/>
              <a:t>axion</a:t>
            </a:r>
            <a:r>
              <a:rPr lang="en-GB" dirty="0" smtClean="0"/>
              <a:t> space in the range 19.7 to 22.4 </a:t>
            </a:r>
            <a:r>
              <a:rPr lang="en-GB" dirty="0" err="1" smtClean="0"/>
              <a:t>μeV</a:t>
            </a:r>
            <a:r>
              <a:rPr lang="en-GB" dirty="0" smtClean="0"/>
              <a:t> (4.7 to 5.5 GHz), and exceeded the previous limits by ADMX-Sidecar by far. </a:t>
            </a:r>
            <a:r>
              <a:rPr lang="en-GB" b="1" dirty="0" smtClean="0"/>
              <a:t>CAPP is a sub-detector of CAST with 4 resonance cavities. </a:t>
            </a:r>
            <a:r>
              <a:rPr lang="en-GB" dirty="0" smtClean="0"/>
              <a:t>It is the full realization of the conceptual idea from 2011 and transforms CAST from an </a:t>
            </a:r>
            <a:r>
              <a:rPr lang="en-GB" dirty="0" err="1" smtClean="0"/>
              <a:t>axion</a:t>
            </a:r>
            <a:r>
              <a:rPr lang="en-GB" dirty="0" smtClean="0"/>
              <a:t> </a:t>
            </a:r>
            <a:r>
              <a:rPr lang="en-GB" dirty="0" err="1" smtClean="0"/>
              <a:t>helioscope</a:t>
            </a:r>
            <a:r>
              <a:rPr lang="en-GB" dirty="0" smtClean="0"/>
              <a:t> to an </a:t>
            </a:r>
            <a:r>
              <a:rPr lang="en-GB" dirty="0" err="1" smtClean="0"/>
              <a:t>axion</a:t>
            </a:r>
            <a:r>
              <a:rPr lang="en-GB" dirty="0" smtClean="0"/>
              <a:t> </a:t>
            </a:r>
            <a:r>
              <a:rPr lang="en-GB" dirty="0" err="1" smtClean="0"/>
              <a:t>haloscope</a:t>
            </a:r>
            <a:r>
              <a:rPr lang="en-GB" dirty="0" smtClean="0"/>
              <a:t>. Since 2019 data are taken with individual cavities as well as with all 4 cavities phase matched (=coherently). The experiment is not yet running under optimal conditions and further optimizations are already being prepared. These will improve the sensitivity even further and will lead to world-leading results. </a:t>
            </a:r>
            <a:r>
              <a:rPr lang="en-GB" sz="1750" b="1" dirty="0" smtClean="0"/>
              <a:t>The full previously granted data taking time of 6 months, </a:t>
            </a:r>
            <a:r>
              <a:rPr lang="en-GB" dirty="0" smtClean="0"/>
              <a:t>which due to the COVID19 pandemic would extend into 2021, </a:t>
            </a:r>
            <a:r>
              <a:rPr lang="en-GB" sz="1750" b="1" dirty="0" smtClean="0"/>
              <a:t>is essential to achieve the planned sensitivity. </a:t>
            </a:r>
            <a:r>
              <a:rPr lang="en-GB" dirty="0" smtClean="0"/>
              <a:t>To fully exploit its sensitivity, we have recently installed a second spectrum analyser which measures simultaneously the ambient electromagnetic noise. CAST-CAPP has pioneered the new technology of fast scanning and phase-matching of multiple cavities, which is capable to detect transient events from streaming dark matter or </a:t>
            </a:r>
            <a:r>
              <a:rPr lang="en-GB" dirty="0" err="1" smtClean="0"/>
              <a:t>axion</a:t>
            </a:r>
            <a:r>
              <a:rPr lang="en-GB" dirty="0" smtClean="0"/>
              <a:t> mini-clusters. An unambiguous detection of such events requires an independent detector at another location. We are currently in contact with the IBS Korea on the possibilities to facilitate establishment of a second detector there.  </a:t>
            </a:r>
          </a:p>
          <a:p>
            <a:pPr algn="just"/>
            <a:endParaRPr lang="en-GB" dirty="0" smtClean="0"/>
          </a:p>
          <a:p>
            <a:r>
              <a:rPr lang="en-GB" dirty="0" smtClean="0"/>
              <a:t>From the CAST report to SPSC:  </a:t>
            </a:r>
            <a:r>
              <a:rPr lang="en-GB" dirty="0" smtClean="0">
                <a:hlinkClick r:id="rId2"/>
              </a:rPr>
              <a:t>http://cds.cern.ch/record/2738387/files/</a:t>
            </a:r>
            <a:r>
              <a:rPr lang="en-GB" b="1" dirty="0" smtClean="0">
                <a:hlinkClick r:id="rId2"/>
              </a:rPr>
              <a:t>SPSC-SR-277</a:t>
            </a:r>
            <a:r>
              <a:rPr lang="en-GB" dirty="0" smtClean="0">
                <a:hlinkClick r:id="rId2"/>
              </a:rPr>
              <a:t>.pdf</a:t>
            </a: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128652" y="364499"/>
            <a:ext cx="1735155" cy="52322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 smtClean="0"/>
              <a:t>ABSTRACT</a:t>
            </a:r>
            <a:endParaRPr lang="en-GB" sz="2800" b="1" dirty="0" smtClean="0"/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3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53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63804C0-FFA7-4770-A84A-EF1A91A4E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35" y="2142869"/>
            <a:ext cx="3710963" cy="240029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43611BA-278C-40FE-9C96-9B92A3E8B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8852" y="2174981"/>
            <a:ext cx="3866800" cy="23681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F82D84F-E623-4E80-AAD9-F3F5CA74AB1C}"/>
              </a:ext>
            </a:extLst>
          </p:cNvPr>
          <p:cNvSpPr txBox="1"/>
          <p:nvPr/>
        </p:nvSpPr>
        <p:spPr>
          <a:xfrm>
            <a:off x="5045291" y="4550607"/>
            <a:ext cx="2225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2.1x10</a:t>
            </a:r>
            <a:r>
              <a:rPr lang="en-GB" baseline="30000" dirty="0"/>
              <a:t>-6</a:t>
            </a:r>
            <a:r>
              <a:rPr lang="en-GB" dirty="0"/>
              <a:t> c/keV/cm</a:t>
            </a:r>
            <a:r>
              <a:rPr lang="en-GB" baseline="30000" dirty="0"/>
              <a:t>2</a:t>
            </a:r>
            <a:r>
              <a:rPr lang="en-GB" dirty="0"/>
              <a:t>/s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4304FE-8023-4F4E-8605-2E33B9FB90A3}"/>
              </a:ext>
            </a:extLst>
          </p:cNvPr>
          <p:cNvSpPr txBox="1"/>
          <p:nvPr/>
        </p:nvSpPr>
        <p:spPr>
          <a:xfrm>
            <a:off x="858711" y="1995672"/>
            <a:ext cx="240029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Raw spectrum (</a:t>
            </a:r>
            <a:r>
              <a:rPr lang="en-GB" sz="1400" b="1" dirty="0"/>
              <a:t>113.5h</a:t>
            </a:r>
            <a:r>
              <a:rPr lang="en-GB" sz="1400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5AB551-5F0F-47B7-934E-D0C42CFCF158}"/>
              </a:ext>
            </a:extLst>
          </p:cNvPr>
          <p:cNvSpPr txBox="1"/>
          <p:nvPr/>
        </p:nvSpPr>
        <p:spPr>
          <a:xfrm>
            <a:off x="4424841" y="2047671"/>
            <a:ext cx="346647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Generic cuts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04727199-176A-4335-859D-4544FC2F44E7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1999" cy="58458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4800" b="1" dirty="0" err="1"/>
              <a:t>Xenon</a:t>
            </a:r>
            <a:r>
              <a:rPr lang="es-ES" sz="2800" dirty="0"/>
              <a:t> </a:t>
            </a:r>
            <a:r>
              <a:rPr lang="es-ES" sz="2800" dirty="0" err="1"/>
              <a:t>runs</a:t>
            </a:r>
            <a:r>
              <a:rPr lang="es-ES" sz="2800" dirty="0"/>
              <a:t> – </a:t>
            </a:r>
            <a:r>
              <a:rPr lang="es-ES" sz="2800" b="1" dirty="0" err="1"/>
              <a:t>background</a:t>
            </a:r>
            <a:r>
              <a:rPr lang="es-ES" sz="2800" dirty="0"/>
              <a:t> </a:t>
            </a:r>
            <a:r>
              <a:rPr lang="es-ES" sz="2800" dirty="0" err="1"/>
              <a:t>spectrum</a:t>
            </a:r>
            <a:r>
              <a:rPr lang="es-ES" sz="2800" dirty="0"/>
              <a:t> </a:t>
            </a:r>
            <a:r>
              <a:rPr lang="es-ES" sz="2800" dirty="0" smtClean="0"/>
              <a:t>   </a:t>
            </a:r>
            <a:r>
              <a:rPr lang="es-ES" sz="2800" b="1" dirty="0" smtClean="0">
                <a:solidFill>
                  <a:srgbClr val="FF0000"/>
                </a:solidFill>
              </a:rPr>
              <a:t>224.5 h</a:t>
            </a:r>
            <a:endParaRPr lang="es-ES" sz="2800" b="1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DFA03B-3151-4070-BFBA-08728FE04C4D}"/>
              </a:ext>
            </a:extLst>
          </p:cNvPr>
          <p:cNvSpPr txBox="1"/>
          <p:nvPr/>
        </p:nvSpPr>
        <p:spPr>
          <a:xfrm>
            <a:off x="8976291" y="4543165"/>
            <a:ext cx="2225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1.2x10</a:t>
            </a:r>
            <a:r>
              <a:rPr lang="en-GB" baseline="30000" dirty="0"/>
              <a:t>-6</a:t>
            </a:r>
            <a:r>
              <a:rPr lang="en-GB" dirty="0"/>
              <a:t> c/keV/cm</a:t>
            </a:r>
            <a:r>
              <a:rPr lang="en-GB" baseline="30000" dirty="0"/>
              <a:t>2</a:t>
            </a:r>
            <a:r>
              <a:rPr lang="en-GB" dirty="0"/>
              <a:t>/s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17B4982-0713-4156-8EA3-8A90A07FA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4878" y="2127228"/>
            <a:ext cx="4043573" cy="241593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1C85313-06C5-4F75-8AA2-6E2E5E1A1116}"/>
              </a:ext>
            </a:extLst>
          </p:cNvPr>
          <p:cNvSpPr txBox="1"/>
          <p:nvPr/>
        </p:nvSpPr>
        <p:spPr>
          <a:xfrm>
            <a:off x="8492595" y="1988980"/>
            <a:ext cx="31929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Generic cuts and veto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B4C5B5-0BB6-438D-B73E-EFAAA985988F}"/>
              </a:ext>
            </a:extLst>
          </p:cNvPr>
          <p:cNvSpPr txBox="1"/>
          <p:nvPr/>
        </p:nvSpPr>
        <p:spPr>
          <a:xfrm>
            <a:off x="1086692" y="4444752"/>
            <a:ext cx="2225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6x10</a:t>
            </a:r>
            <a:r>
              <a:rPr lang="en-GB" baseline="30000" dirty="0"/>
              <a:t>-3</a:t>
            </a:r>
            <a:r>
              <a:rPr lang="en-GB" dirty="0"/>
              <a:t> c/keV/cm</a:t>
            </a:r>
            <a:r>
              <a:rPr lang="en-GB" baseline="30000" dirty="0"/>
              <a:t>2</a:t>
            </a:r>
            <a:r>
              <a:rPr lang="en-GB" dirty="0"/>
              <a:t>/s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994D09-E045-49A6-BB7F-C396CC162B54}"/>
              </a:ext>
            </a:extLst>
          </p:cNvPr>
          <p:cNvSpPr txBox="1"/>
          <p:nvPr/>
        </p:nvSpPr>
        <p:spPr>
          <a:xfrm>
            <a:off x="3731172" y="731787"/>
            <a:ext cx="4761424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solidFill>
                  <a:srgbClr val="C00000"/>
                </a:solidFill>
              </a:rPr>
              <a:t>Preliminary</a:t>
            </a:r>
          </a:p>
          <a:p>
            <a:pPr algn="ctr"/>
            <a:r>
              <a:rPr lang="en-GB" sz="2800" b="1" dirty="0" smtClean="0">
                <a:solidFill>
                  <a:srgbClr val="C00000"/>
                </a:solidFill>
              </a:rPr>
              <a:t>I</a:t>
            </a:r>
            <a:r>
              <a:rPr lang="en-GB" sz="2800" b="1" dirty="0" smtClean="0">
                <a:solidFill>
                  <a:srgbClr val="C00000"/>
                </a:solidFill>
              </a:rPr>
              <a:t>ncludes only 1-prong </a:t>
            </a:r>
            <a:r>
              <a:rPr lang="en-GB" sz="2800" b="1" dirty="0">
                <a:solidFill>
                  <a:srgbClr val="C00000"/>
                </a:solidFill>
              </a:rPr>
              <a:t>events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D516EA-B68C-4D26-88DE-0EF38B4DED4C}"/>
              </a:ext>
            </a:extLst>
          </p:cNvPr>
          <p:cNvSpPr txBox="1"/>
          <p:nvPr/>
        </p:nvSpPr>
        <p:spPr>
          <a:xfrm>
            <a:off x="708062" y="5409964"/>
            <a:ext cx="5101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Background level </a:t>
            </a:r>
            <a:r>
              <a:rPr lang="en-GB" b="1" dirty="0"/>
              <a:t>for </a:t>
            </a:r>
            <a:r>
              <a:rPr lang="en-GB" b="1" dirty="0" smtClean="0"/>
              <a:t>1-prong </a:t>
            </a:r>
            <a:r>
              <a:rPr lang="en-GB" b="1" dirty="0"/>
              <a:t>events </a:t>
            </a:r>
            <a:r>
              <a:rPr lang="en-GB" dirty="0"/>
              <a:t>after </a:t>
            </a:r>
            <a:endParaRPr lang="en-GB" dirty="0" smtClean="0"/>
          </a:p>
          <a:p>
            <a:r>
              <a:rPr lang="en-GB" dirty="0" smtClean="0"/>
              <a:t>generic </a:t>
            </a:r>
            <a:r>
              <a:rPr lang="en-GB" dirty="0"/>
              <a:t>cuts based on </a:t>
            </a:r>
            <a:r>
              <a:rPr lang="en-GB" baseline="30000" dirty="0"/>
              <a:t>55</a:t>
            </a:r>
            <a:r>
              <a:rPr lang="en-GB" dirty="0"/>
              <a:t>Fe calibrations with Xenon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244672" y="3415858"/>
            <a:ext cx="606128" cy="820649"/>
            <a:chOff x="5486402" y="2701159"/>
            <a:chExt cx="606128" cy="820649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5738893" y="2973168"/>
              <a:ext cx="0" cy="548640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486402" y="2701159"/>
              <a:ext cx="6061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3</a:t>
              </a:r>
              <a:r>
                <a:rPr lang="en-US" sz="1400" b="1" dirty="0" smtClean="0"/>
                <a:t> </a:t>
              </a:r>
              <a:r>
                <a:rPr lang="en-US" sz="1400" b="1" dirty="0" err="1" smtClean="0"/>
                <a:t>keV</a:t>
              </a:r>
              <a:endParaRPr lang="en-GB" sz="1400" b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174532" y="3374544"/>
            <a:ext cx="606128" cy="820649"/>
            <a:chOff x="5486402" y="2701159"/>
            <a:chExt cx="606128" cy="820649"/>
          </a:xfrm>
        </p:grpSpPr>
        <p:cxnSp>
          <p:nvCxnSpPr>
            <p:cNvPr id="19" name="Straight Arrow Connector 18"/>
            <p:cNvCxnSpPr/>
            <p:nvPr/>
          </p:nvCxnSpPr>
          <p:spPr>
            <a:xfrm flipV="1">
              <a:off x="5738893" y="2973168"/>
              <a:ext cx="0" cy="548640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486402" y="2701159"/>
              <a:ext cx="6061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3</a:t>
              </a:r>
              <a:r>
                <a:rPr lang="en-US" sz="1400" b="1" dirty="0" smtClean="0"/>
                <a:t> </a:t>
              </a:r>
              <a:r>
                <a:rPr lang="en-US" sz="1400" b="1" dirty="0" err="1" smtClean="0"/>
                <a:t>keV</a:t>
              </a:r>
              <a:endParaRPr lang="en-GB" sz="1400" b="1" dirty="0"/>
            </a:p>
          </p:txBody>
        </p:sp>
      </p:grpSp>
      <p:sp>
        <p:nvSpPr>
          <p:cNvPr id="21" name="Slide Number"/>
          <p:cNvSpPr txBox="1">
            <a:spLocks/>
          </p:cNvSpPr>
          <p:nvPr/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en-GB" sz="1600" b="1" smtClean="0">
                <a:solidFill>
                  <a:srgbClr val="FF0000"/>
                </a:solidFill>
              </a:rPr>
              <a:pPr/>
              <a:t>30</a:t>
            </a:fld>
            <a:endParaRPr lang="en-GB" sz="1600" b="1" dirty="0">
              <a:solidFill>
                <a:srgbClr val="FF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164274" y="4984499"/>
            <a:ext cx="2326561" cy="1818266"/>
            <a:chOff x="7940870" y="2390375"/>
            <a:chExt cx="2654569" cy="2151887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0228" y="2390375"/>
              <a:ext cx="2635211" cy="1828222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</p:pic>
        <p:cxnSp>
          <p:nvCxnSpPr>
            <p:cNvPr id="25" name="Straight Arrow Connector 24"/>
            <p:cNvCxnSpPr/>
            <p:nvPr/>
          </p:nvCxnSpPr>
          <p:spPr>
            <a:xfrm flipV="1">
              <a:off x="8717405" y="3529416"/>
              <a:ext cx="0" cy="548640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7940870" y="4178013"/>
              <a:ext cx="2431327" cy="364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NATURE Phys.13(</a:t>
              </a:r>
              <a:r>
                <a:rPr lang="en-US" sz="1400" b="1" dirty="0" smtClean="0"/>
                <a:t>2017</a:t>
              </a:r>
              <a:r>
                <a:rPr lang="en-US" sz="1400" dirty="0" smtClean="0"/>
                <a:t>)584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448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04727199-176A-4335-859D-4544FC2F44E7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1999" cy="58458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800" dirty="0" err="1"/>
              <a:t>Summary</a:t>
            </a:r>
            <a:endParaRPr lang="es-ES" sz="2800" dirty="0"/>
          </a:p>
        </p:txBody>
      </p:sp>
      <p:sp>
        <p:nvSpPr>
          <p:cNvPr id="2" name="Marcador de contenido 2">
            <a:extLst>
              <a:ext uri="{FF2B5EF4-FFF2-40B4-BE49-F238E27FC236}">
                <a16:creationId xmlns:a16="http://schemas.microsoft.com/office/drawing/2014/main" id="{5743B58F-DA8C-438F-9FAC-B0F6BF396BE9}"/>
              </a:ext>
            </a:extLst>
          </p:cNvPr>
          <p:cNvSpPr txBox="1">
            <a:spLocks/>
          </p:cNvSpPr>
          <p:nvPr/>
        </p:nvSpPr>
        <p:spPr>
          <a:xfrm>
            <a:off x="664288" y="584589"/>
            <a:ext cx="10515600" cy="6136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Ar+2.3% isobutane 2019 data taking campaign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~120 hours of tracking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Background ~2x10</a:t>
            </a: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-6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c/keV/cm</a:t>
            </a: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/s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Analysis tools under development to achieve higher efficiency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Ar+2.3% isobutane 2020 data taking campaign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~35 hours of tracking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Improved electronics configuration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b="1" dirty="0"/>
              <a:t>Xe+50%Ne+2.3% isobutane 2020 data taking campaign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b="1" dirty="0" smtClean="0"/>
              <a:t>35</a:t>
            </a:r>
            <a:r>
              <a:rPr lang="en-GB" sz="1600" b="1" dirty="0" smtClean="0"/>
              <a:t> </a:t>
            </a:r>
            <a:r>
              <a:rPr lang="en-GB" sz="1600" b="1" dirty="0"/>
              <a:t>hours </a:t>
            </a:r>
            <a:r>
              <a:rPr lang="en-GB" sz="1600" b="1" dirty="0"/>
              <a:t> </a:t>
            </a:r>
            <a:r>
              <a:rPr lang="en-GB" sz="1600" b="1" dirty="0" smtClean="0"/>
              <a:t>&amp; 23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trackings</a:t>
            </a:r>
            <a:endParaRPr lang="en-GB" sz="1600" b="1" dirty="0"/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Saving all channels allows us to have higher gain, better energy resolution, lower energy threshold, and potentially better X-ray selection algorithms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Develop new analysis strategy that matches the new electronics configuration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Understand the differences we observe among different data taking campaigns and with the X-ray tube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Perform simulations for the different phenomena we observed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Possible re-calibration of the detector in the X-ray tube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3B87311E-4D8C-4F84-AAD4-9E996C291976}"/>
              </a:ext>
            </a:extLst>
          </p:cNvPr>
          <p:cNvSpPr txBox="1">
            <a:spLocks/>
          </p:cNvSpPr>
          <p:nvPr/>
        </p:nvSpPr>
        <p:spPr>
          <a:xfrm>
            <a:off x="-1" y="4415643"/>
            <a:ext cx="12191999" cy="36512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800" dirty="0"/>
              <a:t>Next </a:t>
            </a:r>
            <a:r>
              <a:rPr lang="es-ES" sz="2800" dirty="0" err="1"/>
              <a:t>steps</a:t>
            </a:r>
            <a:endParaRPr lang="es-ES" sz="2800" dirty="0"/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31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02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0111" y="868494"/>
            <a:ext cx="2010487" cy="830997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800" dirty="0" err="1" smtClean="0">
                <a:solidFill>
                  <a:srgbClr val="FF0000"/>
                </a:solidFill>
              </a:rPr>
              <a:t>InGrid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214501" y="2440442"/>
            <a:ext cx="97581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800" b="1" dirty="0" smtClean="0"/>
              <a:t>solar chameleons (</a:t>
            </a:r>
            <a:r>
              <a:rPr lang="en-US" sz="2800" b="1" dirty="0" smtClean="0">
                <a:solidFill>
                  <a:srgbClr val="0000CC"/>
                </a:solidFill>
              </a:rPr>
              <a:t>dark energy</a:t>
            </a:r>
            <a:r>
              <a:rPr lang="en-US" sz="2800" b="1" dirty="0" smtClean="0"/>
              <a:t>) &amp; low energy solar axions (</a:t>
            </a:r>
            <a:r>
              <a:rPr lang="en-US" sz="2800" b="1" dirty="0" smtClean="0">
                <a:solidFill>
                  <a:srgbClr val="0000CC"/>
                </a:solidFill>
              </a:rPr>
              <a:t>DM</a:t>
            </a:r>
            <a:r>
              <a:rPr lang="en-US" sz="2800" b="1" dirty="0" smtClean="0"/>
              <a:t>) </a:t>
            </a:r>
          </a:p>
          <a:p>
            <a:r>
              <a:rPr lang="en-US" sz="2800" dirty="0" smtClean="0"/>
              <a:t>with a sensitive low energy x-ray detector 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214501" y="1609445"/>
            <a:ext cx="2395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Integrated Grid</a:t>
            </a:r>
            <a:endParaRPr lang="en-GB" sz="2700" dirty="0"/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32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96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163614" y="199770"/>
            <a:ext cx="2827283" cy="584178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de-DE" sz="4000" b="1" dirty="0">
                <a:cs typeface="Calibri Light"/>
              </a:rPr>
              <a:t>InGrid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28B176C-9300-411A-9A43-2ED834BC7BAA}"/>
              </a:ext>
            </a:extLst>
          </p:cNvPr>
          <p:cNvSpPr txBox="1"/>
          <p:nvPr/>
        </p:nvSpPr>
        <p:spPr>
          <a:xfrm>
            <a:off x="378696" y="1061412"/>
            <a:ext cx="6816431" cy="56323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dirty="0">
                <a:ea typeface="+mn-lt"/>
                <a:cs typeface="+mn-lt"/>
              </a:rPr>
              <a:t>Data </a:t>
            </a:r>
            <a:r>
              <a:rPr lang="de-DE" dirty="0" err="1">
                <a:ea typeface="+mn-lt"/>
                <a:cs typeface="+mn-lt"/>
              </a:rPr>
              <a:t>analysis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of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the</a:t>
            </a:r>
            <a:r>
              <a:rPr lang="de-DE" dirty="0">
                <a:ea typeface="+mn-lt"/>
                <a:cs typeface="+mn-lt"/>
              </a:rPr>
              <a:t> 2017/18 </a:t>
            </a:r>
            <a:r>
              <a:rPr lang="de-DE" dirty="0" err="1">
                <a:ea typeface="+mn-lt"/>
                <a:cs typeface="+mn-lt"/>
              </a:rPr>
              <a:t>data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nearing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completion</a:t>
            </a:r>
            <a:r>
              <a:rPr lang="de-DE" dirty="0">
                <a:ea typeface="+mn-lt"/>
                <a:cs typeface="+mn-lt"/>
              </a:rPr>
              <a:t> on </a:t>
            </a:r>
            <a:r>
              <a:rPr lang="de-DE" dirty="0" err="1">
                <a:ea typeface="+mn-lt"/>
                <a:cs typeface="+mn-lt"/>
              </a:rPr>
              <a:t>the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software</a:t>
            </a:r>
            <a:endParaRPr lang="de-DE" dirty="0" err="1"/>
          </a:p>
          <a:p>
            <a:r>
              <a:rPr lang="de-DE" dirty="0" err="1">
                <a:ea typeface="+mn-lt"/>
                <a:cs typeface="+mn-lt"/>
              </a:rPr>
              <a:t>side</a:t>
            </a:r>
            <a:r>
              <a:rPr lang="de-DE" dirty="0">
                <a:ea typeface="+mn-lt"/>
                <a:cs typeface="+mn-lt"/>
              </a:rPr>
              <a:t>.</a:t>
            </a:r>
            <a:endParaRPr lang="de-DE" dirty="0"/>
          </a:p>
          <a:p>
            <a:endParaRPr lang="de-DE" dirty="0"/>
          </a:p>
          <a:p>
            <a:r>
              <a:rPr lang="de-DE" dirty="0">
                <a:ea typeface="+mn-lt"/>
                <a:cs typeface="+mn-lt"/>
              </a:rPr>
              <a:t>Analysis </a:t>
            </a:r>
            <a:r>
              <a:rPr lang="de-DE" dirty="0" err="1">
                <a:ea typeface="+mn-lt"/>
                <a:cs typeface="+mn-lt"/>
              </a:rPr>
              <a:t>framework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b="1" dirty="0" err="1">
                <a:ea typeface="+mn-lt"/>
                <a:cs typeface="+mn-lt"/>
              </a:rPr>
              <a:t>including</a:t>
            </a:r>
            <a:r>
              <a:rPr lang="de-DE" b="1" dirty="0">
                <a:ea typeface="+mn-lt"/>
                <a:cs typeface="+mn-lt"/>
              </a:rPr>
              <a:t> </a:t>
            </a:r>
            <a:r>
              <a:rPr lang="de-DE" b="1" dirty="0" err="1">
                <a:ea typeface="+mn-lt"/>
                <a:cs typeface="+mn-lt"/>
              </a:rPr>
              <a:t>limit</a:t>
            </a:r>
            <a:r>
              <a:rPr lang="de-DE" b="1" dirty="0">
                <a:ea typeface="+mn-lt"/>
                <a:cs typeface="+mn-lt"/>
              </a:rPr>
              <a:t> </a:t>
            </a:r>
            <a:r>
              <a:rPr lang="de-DE" b="1" dirty="0" err="1">
                <a:ea typeface="+mn-lt"/>
                <a:cs typeface="+mn-lt"/>
              </a:rPr>
              <a:t>calculation</a:t>
            </a:r>
            <a:r>
              <a:rPr lang="de-DE" b="1" dirty="0">
                <a:ea typeface="+mn-lt"/>
                <a:cs typeface="+mn-lt"/>
              </a:rPr>
              <a:t> </a:t>
            </a:r>
            <a:r>
              <a:rPr lang="de-DE" b="1" dirty="0" err="1">
                <a:ea typeface="+mn-lt"/>
                <a:cs typeface="+mn-lt"/>
              </a:rPr>
              <a:t>is</a:t>
            </a:r>
            <a:r>
              <a:rPr lang="de-DE" b="1" dirty="0">
                <a:ea typeface="+mn-lt"/>
                <a:cs typeface="+mn-lt"/>
              </a:rPr>
              <a:t> </a:t>
            </a:r>
            <a:r>
              <a:rPr lang="de-DE" b="1" dirty="0" err="1">
                <a:ea typeface="+mn-lt"/>
                <a:cs typeface="+mn-lt"/>
              </a:rPr>
              <a:t>done</a:t>
            </a:r>
            <a:r>
              <a:rPr lang="de-DE" dirty="0">
                <a:ea typeface="+mn-lt"/>
                <a:cs typeface="+mn-lt"/>
              </a:rPr>
              <a:t>.</a:t>
            </a:r>
            <a:endParaRPr lang="de-DE" dirty="0"/>
          </a:p>
          <a:p>
            <a:r>
              <a:rPr lang="de-DE" dirty="0">
                <a:ea typeface="+mn-lt"/>
                <a:cs typeface="+mn-lt"/>
              </a:rPr>
              <a:t>Background rate still </a:t>
            </a:r>
            <a:r>
              <a:rPr lang="de-DE" dirty="0" err="1">
                <a:ea typeface="+mn-lt"/>
                <a:cs typeface="+mn-lt"/>
              </a:rPr>
              <a:t>preliminary</a:t>
            </a:r>
            <a:r>
              <a:rPr lang="de-DE" dirty="0">
                <a:ea typeface="+mn-lt"/>
                <a:cs typeface="+mn-lt"/>
              </a:rPr>
              <a:t>, due </a:t>
            </a:r>
            <a:r>
              <a:rPr lang="de-DE" dirty="0" err="1">
                <a:ea typeface="+mn-lt"/>
                <a:cs typeface="+mn-lt"/>
              </a:rPr>
              <a:t>to</a:t>
            </a:r>
            <a:r>
              <a:rPr lang="de-DE" dirty="0">
                <a:ea typeface="+mn-lt"/>
                <a:cs typeface="+mn-lt"/>
              </a:rPr>
              <a:t>:</a:t>
            </a:r>
            <a:endParaRPr lang="de-DE" dirty="0"/>
          </a:p>
          <a:p>
            <a:pPr marL="285750" indent="-285750">
              <a:buFont typeface="Arial"/>
              <a:buChar char="•"/>
            </a:pPr>
            <a:r>
              <a:rPr lang="de-DE" dirty="0" err="1">
                <a:ea typeface="+mn-lt"/>
                <a:cs typeface="+mn-lt"/>
              </a:rPr>
              <a:t>usage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of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detector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vetoes</a:t>
            </a:r>
            <a:r>
              <a:rPr lang="de-DE" dirty="0">
                <a:ea typeface="+mn-lt"/>
                <a:cs typeface="+mn-lt"/>
              </a:rPr>
              <a:t> via </a:t>
            </a:r>
            <a:r>
              <a:rPr lang="de-DE" dirty="0" err="1">
                <a:ea typeface="+mn-lt"/>
                <a:cs typeface="+mn-lt"/>
              </a:rPr>
              <a:t>scintillators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to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be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finalized</a:t>
            </a:r>
            <a:r>
              <a:rPr lang="de-DE" dirty="0">
                <a:ea typeface="+mn-lt"/>
                <a:cs typeface="+mn-lt"/>
              </a:rPr>
              <a:t> (</a:t>
            </a:r>
            <a:r>
              <a:rPr lang="de-DE" dirty="0" err="1">
                <a:ea typeface="+mn-lt"/>
                <a:cs typeface="+mn-lt"/>
              </a:rPr>
              <a:t>cut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values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to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be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fixed</a:t>
            </a:r>
            <a:r>
              <a:rPr lang="de-DE" dirty="0">
                <a:ea typeface="+mn-lt"/>
                <a:cs typeface="+mn-lt"/>
              </a:rPr>
              <a:t>)</a:t>
            </a:r>
            <a:endParaRPr lang="de-DE" dirty="0" err="1"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de-DE" dirty="0" smtClean="0">
                <a:ea typeface="+mn-lt"/>
                <a:cs typeface="+mn-lt"/>
              </a:rPr>
              <a:t>GridPix(= </a:t>
            </a:r>
            <a:r>
              <a:rPr lang="en-GB" dirty="0" err="1" smtClean="0"/>
              <a:t>Timepix</a:t>
            </a:r>
            <a:r>
              <a:rPr lang="en-GB" dirty="0" smtClean="0"/>
              <a:t> </a:t>
            </a:r>
            <a:r>
              <a:rPr lang="en-GB" dirty="0"/>
              <a:t>+ </a:t>
            </a:r>
            <a:r>
              <a:rPr lang="en-GB" dirty="0" err="1" smtClean="0"/>
              <a:t>InGrid</a:t>
            </a:r>
            <a:r>
              <a:rPr lang="en-GB" dirty="0" smtClean="0"/>
              <a:t>). O</a:t>
            </a:r>
            <a:r>
              <a:rPr lang="de-DE" dirty="0" smtClean="0">
                <a:ea typeface="+mn-lt"/>
                <a:cs typeface="+mn-lt"/>
              </a:rPr>
              <a:t>uter </a:t>
            </a:r>
            <a:r>
              <a:rPr lang="de-DE" dirty="0">
                <a:ea typeface="+mn-lt"/>
                <a:cs typeface="+mn-lt"/>
              </a:rPr>
              <a:t>6 GridPix validation for background rate over whole chip outstanding </a:t>
            </a:r>
            <a:r>
              <a:rPr lang="de-DE" dirty="0" smtClean="0">
                <a:ea typeface="+mn-lt"/>
                <a:cs typeface="+mn-lt"/>
              </a:rPr>
              <a:t>(=&gt; understand clusters</a:t>
            </a:r>
            <a:r>
              <a:rPr lang="de-DE" dirty="0">
                <a:ea typeface="+mn-lt"/>
                <a:cs typeface="+mn-lt"/>
              </a:rPr>
              <a:t> near chip edges </a:t>
            </a:r>
            <a:endParaRPr lang="de-DE" dirty="0" smtClean="0">
              <a:ea typeface="+mn-lt"/>
              <a:cs typeface="+mn-lt"/>
            </a:endParaRPr>
          </a:p>
          <a:p>
            <a:r>
              <a:rPr lang="de-DE" b="1" dirty="0">
                <a:ea typeface="+mn-lt"/>
                <a:cs typeface="+mn-lt"/>
              </a:rPr>
              <a:t> </a:t>
            </a:r>
            <a:r>
              <a:rPr lang="de-DE" b="1" dirty="0" smtClean="0">
                <a:ea typeface="+mn-lt"/>
                <a:cs typeface="+mn-lt"/>
              </a:rPr>
              <a:t>     </a:t>
            </a:r>
            <a:r>
              <a:rPr lang="de-DE" b="1" dirty="0" smtClean="0">
                <a:ea typeface="+mn-lt"/>
                <a:cs typeface="+mn-lt"/>
              </a:rPr>
              <a:t>-</a:t>
            </a:r>
            <a:r>
              <a:rPr lang="de-DE" dirty="0" smtClean="0">
                <a:ea typeface="+mn-lt"/>
                <a:cs typeface="+mn-lt"/>
              </a:rPr>
              <a:t> </a:t>
            </a:r>
            <a:r>
              <a:rPr lang="de-DE" dirty="0">
                <a:ea typeface="+mn-lt"/>
                <a:cs typeface="+mn-lt"/>
              </a:rPr>
              <a:t>data lossy, gap between chips)</a:t>
            </a:r>
            <a:endParaRPr lang="de-DE" dirty="0"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de-DE" dirty="0" smtClean="0">
                <a:ea typeface="+mn-lt"/>
                <a:cs typeface="+mn-lt"/>
              </a:rPr>
              <a:t>Possible improvement </a:t>
            </a:r>
            <a:r>
              <a:rPr lang="de-DE" dirty="0">
                <a:ea typeface="+mn-lt"/>
                <a:cs typeface="+mn-lt"/>
              </a:rPr>
              <a:t>from better FADC </a:t>
            </a:r>
            <a:r>
              <a:rPr lang="de-DE" dirty="0" smtClean="0">
                <a:ea typeface="+mn-lt"/>
                <a:cs typeface="+mn-lt"/>
              </a:rPr>
              <a:t>utilization</a:t>
            </a:r>
            <a:endParaRPr lang="de-DE" dirty="0"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de-DE" dirty="0" err="1">
                <a:ea typeface="+mn-lt"/>
                <a:cs typeface="+mn-lt"/>
              </a:rPr>
              <a:t>significant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variation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of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photo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peak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position</a:t>
            </a:r>
            <a:r>
              <a:rPr lang="de-DE" dirty="0">
                <a:ea typeface="+mn-lt"/>
                <a:cs typeface="+mn-lt"/>
              </a:rPr>
              <a:t> (in </a:t>
            </a:r>
            <a:r>
              <a:rPr lang="de-DE" dirty="0" err="1">
                <a:ea typeface="+mn-lt"/>
                <a:cs typeface="+mn-lt"/>
              </a:rPr>
              <a:t>charge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or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pixels</a:t>
            </a:r>
            <a:r>
              <a:rPr lang="de-DE" dirty="0">
                <a:ea typeface="+mn-lt"/>
                <a:cs typeface="+mn-lt"/>
              </a:rPr>
              <a:t>) </a:t>
            </a:r>
            <a:r>
              <a:rPr lang="de-DE" dirty="0" err="1">
                <a:ea typeface="+mn-lt"/>
                <a:cs typeface="+mn-lt"/>
              </a:rPr>
              <a:t>of</a:t>
            </a:r>
            <a:r>
              <a:rPr lang="de-DE" dirty="0">
                <a:ea typeface="+mn-lt"/>
                <a:cs typeface="+mn-lt"/>
              </a:rPr>
              <a:t> ⁵⁵</a:t>
            </a:r>
            <a:r>
              <a:rPr lang="de-DE" dirty="0" err="1">
                <a:ea typeface="+mn-lt"/>
                <a:cs typeface="+mn-lt"/>
              </a:rPr>
              <a:t>Fe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calibration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data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observed</a:t>
            </a:r>
            <a:r>
              <a:rPr lang="de-DE" dirty="0">
                <a:ea typeface="+mn-lt"/>
                <a:cs typeface="+mn-lt"/>
              </a:rPr>
              <a:t>. </a:t>
            </a:r>
            <a:r>
              <a:rPr lang="de-DE" dirty="0" err="1">
                <a:ea typeface="+mn-lt"/>
                <a:cs typeface="+mn-lt"/>
              </a:rPr>
              <a:t>Current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energy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calibration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suffers</a:t>
            </a:r>
            <a:r>
              <a:rPr lang="de-DE" dirty="0">
                <a:ea typeface="+mn-lt"/>
                <a:cs typeface="+mn-lt"/>
              </a:rPr>
              <a:t> possible </a:t>
            </a:r>
            <a:r>
              <a:rPr lang="de-DE" dirty="0" err="1">
                <a:ea typeface="+mn-lt"/>
                <a:cs typeface="+mn-lt"/>
              </a:rPr>
              <a:t>bias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because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of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this</a:t>
            </a:r>
            <a:r>
              <a:rPr lang="de-DE" dirty="0">
                <a:ea typeface="+mn-lt"/>
                <a:cs typeface="+mn-lt"/>
              </a:rPr>
              <a:t>. </a:t>
            </a:r>
            <a:r>
              <a:rPr lang="de-DE" dirty="0" err="1">
                <a:ea typeface="+mn-lt"/>
                <a:cs typeface="+mn-lt"/>
              </a:rPr>
              <a:t>Excess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of</a:t>
            </a:r>
            <a:r>
              <a:rPr lang="de-DE" dirty="0">
                <a:ea typeface="+mn-lt"/>
                <a:cs typeface="+mn-lt"/>
              </a:rPr>
              <a:t> 2017/18 in </a:t>
            </a:r>
            <a:r>
              <a:rPr lang="de-DE" dirty="0" err="1">
                <a:ea typeface="+mn-lt"/>
                <a:cs typeface="+mn-lt"/>
              </a:rPr>
              <a:t>plot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near</a:t>
            </a:r>
            <a:r>
              <a:rPr lang="de-DE" dirty="0">
                <a:ea typeface="+mn-lt"/>
                <a:cs typeface="+mn-lt"/>
              </a:rPr>
              <a:t> 4 and 9.5 keV </a:t>
            </a:r>
            <a:r>
              <a:rPr lang="de-DE" dirty="0" err="1">
                <a:ea typeface="+mn-lt"/>
                <a:cs typeface="+mn-lt"/>
              </a:rPr>
              <a:t>likely</a:t>
            </a:r>
            <a:r>
              <a:rPr lang="de-DE" dirty="0">
                <a:ea typeface="+mn-lt"/>
                <a:cs typeface="+mn-lt"/>
              </a:rPr>
              <a:t> due </a:t>
            </a:r>
            <a:r>
              <a:rPr lang="de-DE" dirty="0" err="1">
                <a:ea typeface="+mn-lt"/>
                <a:cs typeface="+mn-lt"/>
              </a:rPr>
              <a:t>to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overestimate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of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energy</a:t>
            </a:r>
            <a:r>
              <a:rPr lang="de-DE" dirty="0">
                <a:ea typeface="+mn-lt"/>
                <a:cs typeface="+mn-lt"/>
              </a:rPr>
              <a:t> in </a:t>
            </a:r>
            <a:r>
              <a:rPr lang="de-DE" dirty="0" err="1">
                <a:ea typeface="+mn-lt"/>
                <a:cs typeface="+mn-lt"/>
              </a:rPr>
              <a:t>part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of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dataset</a:t>
            </a:r>
            <a:r>
              <a:rPr lang="de-DE" dirty="0">
                <a:ea typeface="+mn-lt"/>
                <a:cs typeface="+mn-lt"/>
              </a:rPr>
              <a:t>.</a:t>
            </a:r>
            <a:endParaRPr lang="de-DE" dirty="0">
              <a:cs typeface="Calibri" panose="020F0502020204030204"/>
            </a:endParaRPr>
          </a:p>
          <a:p>
            <a:endParaRPr lang="de-DE" dirty="0"/>
          </a:p>
          <a:p>
            <a:r>
              <a:rPr lang="de-DE" dirty="0" err="1">
                <a:ea typeface="+mn-lt"/>
                <a:cs typeface="+mn-lt"/>
              </a:rPr>
              <a:t>Finally</a:t>
            </a:r>
            <a:r>
              <a:rPr lang="de-DE" dirty="0">
                <a:ea typeface="+mn-lt"/>
                <a:cs typeface="+mn-lt"/>
              </a:rPr>
              <a:t>, a </a:t>
            </a:r>
            <a:r>
              <a:rPr lang="de-DE" dirty="0" err="1">
                <a:ea typeface="+mn-lt"/>
                <a:cs typeface="+mn-lt"/>
              </a:rPr>
              <a:t>structured</a:t>
            </a:r>
            <a:r>
              <a:rPr lang="de-DE" dirty="0">
                <a:ea typeface="+mn-lt"/>
                <a:cs typeface="+mn-lt"/>
              </a:rPr>
              <a:t> check </a:t>
            </a:r>
            <a:r>
              <a:rPr lang="de-DE" dirty="0" err="1">
                <a:ea typeface="+mn-lt"/>
                <a:cs typeface="+mn-lt"/>
              </a:rPr>
              <a:t>of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the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whole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analysis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pipeline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is</a:t>
            </a:r>
            <a:r>
              <a:rPr lang="de-DE" dirty="0">
                <a:ea typeface="+mn-lt"/>
                <a:cs typeface="+mn-lt"/>
              </a:rPr>
              <a:t> </a:t>
            </a:r>
            <a:r>
              <a:rPr lang="de-DE" dirty="0" err="1">
                <a:ea typeface="+mn-lt"/>
                <a:cs typeface="+mn-lt"/>
              </a:rPr>
              <a:t>ongoing</a:t>
            </a:r>
            <a:endParaRPr lang="de-DE" dirty="0" err="1"/>
          </a:p>
          <a:p>
            <a:r>
              <a:rPr lang="de-DE" dirty="0">
                <a:ea typeface="+mn-lt"/>
                <a:cs typeface="+mn-lt"/>
              </a:rPr>
              <a:t>to verify no major bugs are hiding, by validating all </a:t>
            </a:r>
            <a:r>
              <a:rPr lang="de-DE" dirty="0" smtClean="0">
                <a:ea typeface="+mn-lt"/>
                <a:cs typeface="+mn-lt"/>
              </a:rPr>
              <a:t>intermediate steps</a:t>
            </a:r>
            <a:r>
              <a:rPr lang="de-DE" dirty="0">
                <a:ea typeface="+mn-lt"/>
                <a:cs typeface="+mn-lt"/>
              </a:rPr>
              <a:t>.</a:t>
            </a:r>
            <a:endParaRPr lang="de-DE" dirty="0"/>
          </a:p>
          <a:p>
            <a:pPr algn="l"/>
            <a:endParaRPr lang="de-DE" dirty="0">
              <a:cs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127" y="1347210"/>
            <a:ext cx="4876800" cy="4200525"/>
          </a:xfrm>
          <a:prstGeom prst="rect">
            <a:avLst/>
          </a:prstGeom>
        </p:spPr>
      </p:pic>
      <p:sp>
        <p:nvSpPr>
          <p:cNvPr id="1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33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87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tatus of the KWISP detector"/>
          <p:cNvSpPr txBox="1">
            <a:spLocks noGrp="1"/>
          </p:cNvSpPr>
          <p:nvPr>
            <p:ph type="ctrTitle"/>
          </p:nvPr>
        </p:nvSpPr>
        <p:spPr>
          <a:xfrm>
            <a:off x="641135" y="415636"/>
            <a:ext cx="6144082" cy="780078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sz="4000" b="1" dirty="0" smtClean="0"/>
              <a:t>S</a:t>
            </a:r>
            <a:r>
              <a:rPr lang="en-US" sz="4000" b="1" dirty="0" smtClean="0"/>
              <a:t>t</a:t>
            </a:r>
            <a:r>
              <a:rPr sz="4000" b="1" dirty="0" smtClean="0"/>
              <a:t>atus </a:t>
            </a:r>
            <a:r>
              <a:rPr sz="4000" b="1" dirty="0"/>
              <a:t>of the KWISP detector</a:t>
            </a:r>
          </a:p>
        </p:txBody>
      </p:sp>
      <p:sp>
        <p:nvSpPr>
          <p:cNvPr id="101" name="Working group: J. Baier, D. Božičević, G. Cantatore, S. Cetin, H. Fischer, A. Gardikiotis, M. Karuza, Y. Semertzidis, K. Zioutas"/>
          <p:cNvSpPr txBox="1">
            <a:spLocks noGrp="1"/>
          </p:cNvSpPr>
          <p:nvPr>
            <p:ph type="subTitle" sz="quarter" idx="1"/>
          </p:nvPr>
        </p:nvSpPr>
        <p:spPr>
          <a:xfrm>
            <a:off x="406400" y="1229856"/>
            <a:ext cx="7569600" cy="80367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algn="l" defTabSz="271096">
              <a:defRPr sz="2376"/>
            </a:pPr>
            <a:r>
              <a:rPr i="1" u="sng" dirty="0"/>
              <a:t>Working group</a:t>
            </a:r>
            <a:r>
              <a:rPr i="1" dirty="0"/>
              <a:t>: J. Baier, D. </a:t>
            </a:r>
            <a:r>
              <a:rPr i="1" dirty="0" err="1"/>
              <a:t>Božičevic</a:t>
            </a:r>
            <a:r>
              <a:rPr i="1" dirty="0"/>
              <a:t>́, G. Cantatore, S. </a:t>
            </a:r>
            <a:r>
              <a:rPr i="1" dirty="0" smtClean="0"/>
              <a:t>Cetin, </a:t>
            </a:r>
            <a:endParaRPr lang="en-US" i="1" dirty="0" smtClean="0"/>
          </a:p>
          <a:p>
            <a:pPr algn="l" defTabSz="271096">
              <a:defRPr sz="2376"/>
            </a:pPr>
            <a:r>
              <a:rPr i="1" dirty="0" smtClean="0"/>
              <a:t>H</a:t>
            </a:r>
            <a:r>
              <a:rPr i="1" dirty="0"/>
              <a:t>. Fischer, A. Gardikiotis, M. Karuza, Y. Semertzidis, K. Zioutas</a:t>
            </a:r>
            <a:r>
              <a:rPr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7214" y="3961344"/>
            <a:ext cx="47679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Theses:</a:t>
            </a:r>
            <a:r>
              <a:rPr lang="en-US" sz="2800" dirty="0" smtClean="0">
                <a:solidFill>
                  <a:srgbClr val="FF0000"/>
                </a:solidFill>
              </a:rPr>
              <a:t>    </a:t>
            </a:r>
            <a:r>
              <a:rPr lang="en-US" sz="2800" dirty="0" smtClean="0"/>
              <a:t>Justin     Baier</a:t>
            </a:r>
          </a:p>
          <a:p>
            <a:pPr algn="ctr"/>
            <a:r>
              <a:rPr lang="en-US" sz="2800" dirty="0"/>
              <a:t> </a:t>
            </a:r>
            <a:r>
              <a:rPr lang="en-US" sz="2800" dirty="0" smtClean="0"/>
              <a:t>                  </a:t>
            </a:r>
            <a:r>
              <a:rPr lang="en-GB" sz="2800" dirty="0" smtClean="0"/>
              <a:t>Martin   </a:t>
            </a:r>
            <a:r>
              <a:rPr lang="en-GB" sz="2800" dirty="0" err="1" smtClean="0"/>
              <a:t>Markanovic</a:t>
            </a:r>
            <a:r>
              <a:rPr lang="en-GB" sz="2800" dirty="0" smtClean="0"/>
              <a:t> </a:t>
            </a:r>
          </a:p>
          <a:p>
            <a:pPr algn="ctr"/>
            <a:r>
              <a:rPr lang="en-GB" sz="2800" dirty="0" smtClean="0"/>
              <a:t>              </a:t>
            </a:r>
            <a:r>
              <a:rPr lang="en-GB" sz="2800" dirty="0" err="1" smtClean="0"/>
              <a:t>Dorotea</a:t>
            </a:r>
            <a:r>
              <a:rPr lang="en-GB" sz="2800" dirty="0" smtClean="0"/>
              <a:t> </a:t>
            </a:r>
            <a:r>
              <a:rPr lang="en-GB" sz="2800" dirty="0" err="1" smtClean="0"/>
              <a:t>Bozicevic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176" y="415636"/>
            <a:ext cx="3091175" cy="7986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86384" y="1931036"/>
            <a:ext cx="49171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Detection by </a:t>
            </a:r>
            <a:r>
              <a:rPr lang="en-US" sz="2800" b="1" i="1" dirty="0" smtClean="0"/>
              <a:t>radiation pressure </a:t>
            </a:r>
          </a:p>
          <a:p>
            <a:r>
              <a:rPr lang="en-US" sz="2800" dirty="0" smtClean="0"/>
              <a:t>on a Si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N</a:t>
            </a:r>
            <a:r>
              <a:rPr lang="en-US" sz="2800" baseline="-25000" dirty="0" smtClean="0"/>
              <a:t>4</a:t>
            </a:r>
            <a:r>
              <a:rPr lang="en-US" sz="2800" dirty="0" smtClean="0"/>
              <a:t> </a:t>
            </a:r>
            <a:r>
              <a:rPr lang="en-US" sz="2800" dirty="0" err="1" smtClean="0"/>
              <a:t>nano</a:t>
            </a:r>
            <a:r>
              <a:rPr lang="en-US" sz="500" dirty="0" smtClean="0"/>
              <a:t> </a:t>
            </a:r>
            <a:r>
              <a:rPr lang="en-US" sz="2800" dirty="0" smtClean="0"/>
              <a:t>-</a:t>
            </a:r>
            <a:r>
              <a:rPr lang="en-US" sz="500" dirty="0" smtClean="0"/>
              <a:t> </a:t>
            </a:r>
            <a:r>
              <a:rPr lang="en-US" sz="2800" dirty="0" smtClean="0"/>
              <a:t>membrane </a:t>
            </a:r>
            <a:endParaRPr lang="en-GB" sz="2800" dirty="0"/>
          </a:p>
        </p:txBody>
      </p:sp>
      <p:cxnSp>
        <p:nvCxnSpPr>
          <p:cNvPr id="14" name="Straight Arrow Connector 13"/>
          <p:cNvCxnSpPr>
            <a:stCxn id="7" idx="2"/>
            <a:endCxn id="8" idx="0"/>
          </p:cNvCxnSpPr>
          <p:nvPr/>
        </p:nvCxnSpPr>
        <p:spPr>
          <a:xfrm>
            <a:off x="8806764" y="1214250"/>
            <a:ext cx="938210" cy="71678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34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604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"/>
          <p:cNvSpPr/>
          <p:nvPr/>
        </p:nvSpPr>
        <p:spPr>
          <a:xfrm>
            <a:off x="1568940" y="4124437"/>
            <a:ext cx="9054121" cy="2234029"/>
          </a:xfrm>
          <a:prstGeom prst="rect">
            <a:avLst/>
          </a:prstGeom>
          <a:blipFill>
            <a:blip r:embed="rId2">
              <a:alphaModFix amt="24445"/>
            </a:blip>
          </a:blip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 defTabSz="56255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 sz="1687"/>
          </a:p>
        </p:txBody>
      </p:sp>
      <p:sp>
        <p:nvSpPr>
          <p:cNvPr id="105" name="Rectangle"/>
          <p:cNvSpPr/>
          <p:nvPr/>
        </p:nvSpPr>
        <p:spPr>
          <a:xfrm>
            <a:off x="1568940" y="1194232"/>
            <a:ext cx="9054121" cy="2893404"/>
          </a:xfrm>
          <a:prstGeom prst="rect">
            <a:avLst/>
          </a:prstGeom>
          <a:gradFill>
            <a:gsLst>
              <a:gs pos="0">
                <a:srgbClr val="0066C1">
                  <a:alpha val="44199"/>
                </a:srgbClr>
              </a:gs>
              <a:gs pos="100000">
                <a:srgbClr val="094593">
                  <a:alpha val="44199"/>
                </a:srgbClr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35719" tIns="35719" rIns="35719" bIns="35719" anchor="ctr"/>
          <a:lstStyle/>
          <a:p>
            <a:pPr defTabSz="56255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 sz="1687"/>
          </a:p>
        </p:txBody>
      </p:sp>
      <p:sp>
        <p:nvSpPr>
          <p:cNvPr id="106" name="KWISP current version overview"/>
          <p:cNvSpPr txBox="1">
            <a:spLocks noGrp="1"/>
          </p:cNvSpPr>
          <p:nvPr>
            <p:ph type="title"/>
          </p:nvPr>
        </p:nvSpPr>
        <p:spPr>
          <a:xfrm>
            <a:off x="1603968" y="50881"/>
            <a:ext cx="6856860" cy="821636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defTabSz="420624">
              <a:defRPr sz="6048"/>
            </a:lvl1pPr>
          </a:lstStyle>
          <a:p>
            <a:r>
              <a:rPr lang="en-US" sz="4000" b="1" dirty="0" smtClean="0"/>
              <a:t> </a:t>
            </a:r>
            <a:r>
              <a:rPr sz="4000" b="1" dirty="0" smtClean="0">
                <a:solidFill>
                  <a:schemeClr val="tx1"/>
                </a:solidFill>
              </a:rPr>
              <a:t>KWISP </a:t>
            </a:r>
            <a:r>
              <a:rPr sz="4000" b="1" dirty="0">
                <a:solidFill>
                  <a:schemeClr val="tx1"/>
                </a:solidFill>
              </a:rPr>
              <a:t>current version overview</a:t>
            </a:r>
          </a:p>
        </p:txBody>
      </p:sp>
      <p:sp>
        <p:nvSpPr>
          <p:cNvPr id="107" name="KWISP 3.5…"/>
          <p:cNvSpPr txBox="1">
            <a:spLocks noGrp="1"/>
          </p:cNvSpPr>
          <p:nvPr>
            <p:ph type="body" sz="half" idx="1"/>
          </p:nvPr>
        </p:nvSpPr>
        <p:spPr>
          <a:xfrm>
            <a:off x="3428440" y="1157431"/>
            <a:ext cx="3071059" cy="513986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 defTabSz="176623">
              <a:spcBef>
                <a:spcPts val="703"/>
              </a:spcBef>
              <a:buNone/>
              <a:defRPr sz="2580" b="1">
                <a:solidFill>
                  <a:srgbClr val="FFFB00"/>
                </a:solidFill>
              </a:defRPr>
            </a:pPr>
            <a:r>
              <a:rPr dirty="0"/>
              <a:t>KWISP 3.5</a:t>
            </a:r>
          </a:p>
          <a:p>
            <a:pPr marL="403161" lvl="1" indent="-172783" defTabSz="176623">
              <a:spcBef>
                <a:spcPts val="703"/>
              </a:spcBef>
              <a:defRPr sz="1892">
                <a:solidFill>
                  <a:srgbClr val="000000"/>
                </a:solidFill>
              </a:defRPr>
            </a:pPr>
            <a:r>
              <a:rPr sz="2100" b="1" dirty="0" err="1"/>
              <a:t>Fabry-Pérot</a:t>
            </a:r>
            <a:r>
              <a:rPr sz="2100" b="1" dirty="0"/>
              <a:t> interferometer </a:t>
            </a:r>
            <a:r>
              <a:rPr dirty="0"/>
              <a:t>with full fiber-optic beam transport</a:t>
            </a:r>
          </a:p>
          <a:p>
            <a:pPr marL="403161" lvl="1" indent="-172783" defTabSz="176623">
              <a:spcBef>
                <a:spcPts val="703"/>
              </a:spcBef>
              <a:defRPr sz="1892">
                <a:solidFill>
                  <a:srgbClr val="000000"/>
                </a:solidFill>
              </a:defRPr>
            </a:pPr>
            <a:r>
              <a:rPr dirty="0"/>
              <a:t>improved monolithic optics design</a:t>
            </a:r>
          </a:p>
          <a:p>
            <a:pPr marL="403161" lvl="1" indent="-172783" defTabSz="176623">
              <a:spcBef>
                <a:spcPts val="703"/>
              </a:spcBef>
              <a:defRPr sz="1892">
                <a:solidFill>
                  <a:srgbClr val="000000"/>
                </a:solidFill>
              </a:defRPr>
            </a:pPr>
            <a:r>
              <a:rPr dirty="0"/>
              <a:t>uncoated membrane</a:t>
            </a:r>
          </a:p>
          <a:p>
            <a:pPr marL="403161" lvl="1" indent="-172783" defTabSz="176623">
              <a:spcBef>
                <a:spcPts val="703"/>
              </a:spcBef>
              <a:defRPr sz="1892">
                <a:solidFill>
                  <a:srgbClr val="000000"/>
                </a:solidFill>
              </a:defRPr>
            </a:pPr>
            <a:r>
              <a:rPr dirty="0"/>
              <a:t>“sandwich-type” passive vibration isolation</a:t>
            </a:r>
          </a:p>
          <a:p>
            <a:pPr marL="403161" lvl="1" indent="-172783" defTabSz="176623">
              <a:spcBef>
                <a:spcPts val="703"/>
              </a:spcBef>
              <a:defRPr sz="1892">
                <a:solidFill>
                  <a:srgbClr val="000000"/>
                </a:solidFill>
              </a:defRPr>
            </a:pPr>
            <a:r>
              <a:rPr dirty="0"/>
              <a:t>built-in force calibration with auxiliary beam</a:t>
            </a:r>
          </a:p>
          <a:p>
            <a:pPr marL="403161" lvl="1" indent="-172783" defTabSz="176623">
              <a:spcBef>
                <a:spcPts val="703"/>
              </a:spcBef>
              <a:defRPr sz="1892">
                <a:solidFill>
                  <a:srgbClr val="000000"/>
                </a:solidFill>
              </a:defRPr>
            </a:pPr>
            <a:r>
              <a:rPr dirty="0"/>
              <a:t>DMD chopper </a:t>
            </a:r>
          </a:p>
          <a:p>
            <a:pPr marL="403161" lvl="1" indent="-172783" defTabSz="176623">
              <a:spcBef>
                <a:spcPts val="703"/>
              </a:spcBef>
              <a:defRPr sz="1892"/>
            </a:pPr>
            <a:endParaRPr dirty="0"/>
          </a:p>
          <a:p>
            <a:pPr marL="0" indent="0" defTabSz="176623">
              <a:spcBef>
                <a:spcPts val="703"/>
              </a:spcBef>
              <a:buNone/>
              <a:defRPr sz="2580" b="1">
                <a:solidFill>
                  <a:srgbClr val="FFFB00"/>
                </a:solidFill>
              </a:defRPr>
            </a:pPr>
            <a:r>
              <a:rPr dirty="0"/>
              <a:t>KWISP 1.5</a:t>
            </a:r>
          </a:p>
          <a:p>
            <a:pPr marL="403161" lvl="1" indent="-172783" defTabSz="176623">
              <a:spcBef>
                <a:spcPts val="703"/>
              </a:spcBef>
              <a:defRPr sz="1892">
                <a:solidFill>
                  <a:srgbClr val="53585F"/>
                </a:solidFill>
              </a:defRPr>
            </a:pPr>
            <a:r>
              <a:rPr sz="2100" b="1" dirty="0"/>
              <a:t>Michelson interferometer</a:t>
            </a:r>
          </a:p>
          <a:p>
            <a:pPr marL="403161" lvl="1" indent="-172783" defTabSz="176623">
              <a:spcBef>
                <a:spcPts val="703"/>
              </a:spcBef>
              <a:defRPr sz="1892">
                <a:solidFill>
                  <a:srgbClr val="53585F"/>
                </a:solidFill>
              </a:defRPr>
            </a:pPr>
            <a:r>
              <a:rPr dirty="0"/>
              <a:t>monolithic design</a:t>
            </a:r>
          </a:p>
          <a:p>
            <a:pPr marL="403161" lvl="1" indent="-172783" defTabSz="176623">
              <a:spcBef>
                <a:spcPts val="703"/>
              </a:spcBef>
              <a:defRPr sz="1892">
                <a:solidFill>
                  <a:srgbClr val="53585F"/>
                </a:solidFill>
              </a:defRPr>
            </a:pPr>
            <a:r>
              <a:rPr dirty="0"/>
              <a:t>high density Pt coated membrane </a:t>
            </a:r>
          </a:p>
          <a:p>
            <a:pPr marL="403161" lvl="1" indent="-172783" defTabSz="176623">
              <a:spcBef>
                <a:spcPts val="703"/>
              </a:spcBef>
              <a:defRPr sz="1892">
                <a:solidFill>
                  <a:srgbClr val="53585F"/>
                </a:solidFill>
              </a:defRPr>
            </a:pPr>
            <a:r>
              <a:rPr dirty="0"/>
              <a:t>“sandwich-type” passive vibration isolation </a:t>
            </a:r>
          </a:p>
          <a:p>
            <a:pPr marL="403161" lvl="1" indent="-172783" defTabSz="176623">
              <a:spcBef>
                <a:spcPts val="703"/>
              </a:spcBef>
              <a:defRPr sz="1892">
                <a:solidFill>
                  <a:srgbClr val="000000"/>
                </a:solidFill>
              </a:defRPr>
            </a:pPr>
            <a:r>
              <a:rPr dirty="0">
                <a:solidFill>
                  <a:srgbClr val="53585F"/>
                </a:solidFill>
              </a:rPr>
              <a:t> “chopper-less” detection</a:t>
            </a:r>
            <a:r>
              <a:rPr dirty="0"/>
              <a:t> 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379141" y="6554391"/>
            <a:ext cx="175883" cy="258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35</a:t>
            </a:fld>
            <a:endParaRPr/>
          </a:p>
        </p:txBody>
      </p:sp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1899" y="1402026"/>
            <a:ext cx="1758031" cy="11228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1899" y="4503603"/>
            <a:ext cx="1766412" cy="12805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834317" y="5577882"/>
            <a:ext cx="625079" cy="534978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Already acquired ~ 9h of sun-tracking data…"/>
          <p:cNvSpPr txBox="1"/>
          <p:nvPr/>
        </p:nvSpPr>
        <p:spPr>
          <a:xfrm>
            <a:off x="7129641" y="2218945"/>
            <a:ext cx="1973924" cy="951992"/>
          </a:xfrm>
          <a:prstGeom prst="rect">
            <a:avLst/>
          </a:prstGeom>
          <a:ln w="38100">
            <a:solidFill>
              <a:srgbClr val="DCDEE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60729" indent="-160729">
              <a:buSzPct val="100000"/>
              <a:buChar char="-"/>
              <a:defRPr sz="2000"/>
            </a:pPr>
            <a:r>
              <a:rPr sz="1406" dirty="0"/>
              <a:t> Already acquired ~ 9h of sun-tracking data</a:t>
            </a:r>
          </a:p>
          <a:p>
            <a:pPr algn="l">
              <a:defRPr sz="2000"/>
            </a:pPr>
            <a:endParaRPr sz="1406" dirty="0"/>
          </a:p>
          <a:p>
            <a:pPr marL="160729" indent="-160729">
              <a:buSzPct val="100000"/>
              <a:buChar char="-"/>
              <a:defRPr sz="2000" b="1">
                <a:solidFill>
                  <a:srgbClr val="FFFB00"/>
                </a:solidFill>
              </a:defRPr>
            </a:pPr>
            <a:r>
              <a:rPr lang="en-US" sz="1500" dirty="0" smtClean="0"/>
              <a:t>D</a:t>
            </a:r>
            <a:r>
              <a:rPr sz="1500" dirty="0" smtClean="0"/>
              <a:t>ata </a:t>
            </a:r>
            <a:r>
              <a:rPr sz="1500" dirty="0"/>
              <a:t>taking </a:t>
            </a:r>
            <a:r>
              <a:rPr lang="en-US" sz="1500" dirty="0" smtClean="0"/>
              <a:t>continues</a:t>
            </a:r>
            <a:endParaRPr sz="1500" dirty="0"/>
          </a:p>
        </p:txBody>
      </p:sp>
      <p:sp>
        <p:nvSpPr>
          <p:cNvPr id="113" name="Short sun-tracking run in January 2020…"/>
          <p:cNvSpPr txBox="1"/>
          <p:nvPr/>
        </p:nvSpPr>
        <p:spPr>
          <a:xfrm>
            <a:off x="7242327" y="4458774"/>
            <a:ext cx="1748552" cy="1370183"/>
          </a:xfrm>
          <a:prstGeom prst="rect">
            <a:avLst/>
          </a:prstGeom>
          <a:ln w="25400">
            <a:solidFill>
              <a:srgbClr val="DCDEE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60729" indent="-160729">
              <a:buSzPct val="100000"/>
              <a:buChar char="-"/>
              <a:defRPr sz="2000">
                <a:solidFill>
                  <a:srgbClr val="53585F"/>
                </a:solidFill>
              </a:defRPr>
            </a:pPr>
            <a:r>
              <a:rPr sz="1406" dirty="0"/>
              <a:t>Short sun-tracking run in January 2020</a:t>
            </a:r>
          </a:p>
          <a:p>
            <a:pPr algn="l">
              <a:defRPr sz="2000">
                <a:solidFill>
                  <a:srgbClr val="53585F"/>
                </a:solidFill>
              </a:defRPr>
            </a:pPr>
            <a:endParaRPr sz="1406" dirty="0"/>
          </a:p>
          <a:p>
            <a:pPr marL="160729" indent="-160729">
              <a:buSzPct val="100000"/>
              <a:buChar char="-"/>
              <a:defRPr sz="2000">
                <a:solidFill>
                  <a:srgbClr val="53585F"/>
                </a:solidFill>
              </a:defRPr>
            </a:pPr>
            <a:r>
              <a:rPr sz="1406" dirty="0"/>
              <a:t> Presently under </a:t>
            </a:r>
            <a:r>
              <a:rPr sz="1406" dirty="0" smtClean="0"/>
              <a:t>test</a:t>
            </a:r>
            <a:endParaRPr lang="en-US" sz="1406" dirty="0" smtClean="0"/>
          </a:p>
          <a:p>
            <a:pPr>
              <a:buSzPct val="100000"/>
              <a:defRPr sz="2000">
                <a:solidFill>
                  <a:srgbClr val="53585F"/>
                </a:solidFill>
              </a:defRPr>
            </a:pPr>
            <a:r>
              <a:rPr lang="en-US" sz="1406" dirty="0"/>
              <a:t> </a:t>
            </a:r>
            <a:r>
              <a:rPr lang="en-US" sz="1406" dirty="0" smtClean="0"/>
              <a:t> </a:t>
            </a:r>
            <a:r>
              <a:rPr sz="1406" dirty="0" smtClean="0"/>
              <a:t> </a:t>
            </a:r>
            <a:r>
              <a:rPr lang="en-US" sz="1406" dirty="0" smtClean="0"/>
              <a:t> </a:t>
            </a:r>
            <a:r>
              <a:rPr sz="1406" dirty="0" smtClean="0"/>
              <a:t>and </a:t>
            </a:r>
            <a:r>
              <a:rPr sz="1406" dirty="0"/>
              <a:t>calibration </a:t>
            </a:r>
            <a:r>
              <a:rPr sz="1406" dirty="0" smtClean="0"/>
              <a:t>in</a:t>
            </a:r>
            <a:endParaRPr lang="en-US" sz="1406" dirty="0" smtClean="0"/>
          </a:p>
          <a:p>
            <a:pPr>
              <a:buSzPct val="100000"/>
              <a:defRPr sz="2000">
                <a:solidFill>
                  <a:srgbClr val="53585F"/>
                </a:solidFill>
              </a:defRPr>
            </a:pPr>
            <a:r>
              <a:rPr lang="en-US" sz="1406" dirty="0"/>
              <a:t> </a:t>
            </a:r>
            <a:r>
              <a:rPr lang="en-US" sz="1406" dirty="0" smtClean="0"/>
              <a:t>   </a:t>
            </a:r>
            <a:r>
              <a:rPr sz="1406" dirty="0" smtClean="0"/>
              <a:t>the </a:t>
            </a:r>
            <a:r>
              <a:rPr sz="1406" dirty="0"/>
              <a:t>laboratory</a:t>
            </a:r>
          </a:p>
        </p:txBody>
      </p:sp>
      <p:pic>
        <p:nvPicPr>
          <p:cNvPr id="11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269026" y="2026431"/>
            <a:ext cx="1325443" cy="1337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c2841c85-9555-4386-ab78-d0f19ddb5d4c.jpg" descr="c2841c85-9555-4386-ab78-d0f19ddb5d4c.jpg"/>
          <p:cNvPicPr>
            <a:picLocks noChangeAspect="1"/>
          </p:cNvPicPr>
          <p:nvPr/>
        </p:nvPicPr>
        <p:blipFill>
          <a:blip r:embed="rId7">
            <a:extLst/>
          </a:blip>
          <a:srcRect b="30141"/>
          <a:stretch>
            <a:fillRect/>
          </a:stretch>
        </p:blipFill>
        <p:spPr>
          <a:xfrm>
            <a:off x="9107910" y="4475394"/>
            <a:ext cx="1435282" cy="1336893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Arrow"/>
          <p:cNvSpPr/>
          <p:nvPr/>
        </p:nvSpPr>
        <p:spPr>
          <a:xfrm>
            <a:off x="6282752" y="2511882"/>
            <a:ext cx="777483" cy="366118"/>
          </a:xfrm>
          <a:prstGeom prst="rightArrow">
            <a:avLst>
              <a:gd name="adj1" fmla="val 32000"/>
              <a:gd name="adj2" fmla="val 156098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35719" tIns="35719" rIns="35719" bIns="35719" anchor="ctr"/>
          <a:lstStyle/>
          <a:p>
            <a:pPr defTabSz="56255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 sz="1687"/>
          </a:p>
        </p:txBody>
      </p:sp>
      <p:sp>
        <p:nvSpPr>
          <p:cNvPr id="117" name="Arrow"/>
          <p:cNvSpPr/>
          <p:nvPr/>
        </p:nvSpPr>
        <p:spPr>
          <a:xfrm>
            <a:off x="6347814" y="4960806"/>
            <a:ext cx="777483" cy="366118"/>
          </a:xfrm>
          <a:prstGeom prst="rightArrow">
            <a:avLst>
              <a:gd name="adj1" fmla="val 32000"/>
              <a:gd name="adj2" fmla="val 156098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35719" tIns="35719" rIns="35719" bIns="35719" anchor="ctr"/>
          <a:lstStyle/>
          <a:p>
            <a:pPr defTabSz="56255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 sz="1687"/>
          </a:p>
        </p:txBody>
      </p:sp>
      <p:pic>
        <p:nvPicPr>
          <p:cNvPr id="118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621899" y="2647452"/>
            <a:ext cx="1766412" cy="1329583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lide Number"/>
          <p:cNvSpPr txBox="1">
            <a:spLocks/>
          </p:cNvSpPr>
          <p:nvPr/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en-GB" sz="1600" b="1" smtClean="0">
                <a:solidFill>
                  <a:srgbClr val="FF0000"/>
                </a:solidFill>
              </a:rPr>
              <a:pPr/>
              <a:t>35</a:t>
            </a:fld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5103" y="6446982"/>
            <a:ext cx="319514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                                                                           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1288110" y="-12179"/>
            <a:ext cx="89001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35859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KWISP 1.5 status"/>
          <p:cNvSpPr txBox="1">
            <a:spLocks noGrp="1"/>
          </p:cNvSpPr>
          <p:nvPr>
            <p:ph type="title"/>
          </p:nvPr>
        </p:nvSpPr>
        <p:spPr>
          <a:xfrm>
            <a:off x="2416969" y="62250"/>
            <a:ext cx="3688268" cy="519479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>
            <a:lvl1pPr defTabSz="303783">
              <a:defRPr sz="4368"/>
            </a:lvl1pPr>
          </a:lstStyle>
          <a:p>
            <a:r>
              <a:rPr sz="4000" b="1" dirty="0">
                <a:solidFill>
                  <a:schemeClr val="tx1"/>
                </a:solidFill>
              </a:rPr>
              <a:t>KWISP 1.5 status</a:t>
            </a:r>
          </a:p>
        </p:txBody>
      </p:sp>
      <p:sp>
        <p:nvSpPr>
          <p:cNvPr id="121" name="KWISP 1.5 was used for 5 sun-tracking runs in January 2020…"/>
          <p:cNvSpPr txBox="1">
            <a:spLocks noGrp="1"/>
          </p:cNvSpPr>
          <p:nvPr>
            <p:ph type="body" sz="half" idx="1"/>
          </p:nvPr>
        </p:nvSpPr>
        <p:spPr>
          <a:xfrm>
            <a:off x="1093077" y="805172"/>
            <a:ext cx="10644386" cy="17264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2523" indent="-168764" defTabSz="172515">
              <a:spcBef>
                <a:spcPts val="703"/>
              </a:spcBef>
              <a:defRPr sz="2016"/>
            </a:pPr>
            <a:r>
              <a:rPr lang="en-US" sz="2000" b="1" dirty="0" smtClean="0"/>
              <a:t>P</a:t>
            </a:r>
            <a:r>
              <a:rPr lang="en-US" sz="2000" b="1" dirty="0" smtClean="0"/>
              <a:t>arasitic </a:t>
            </a:r>
            <a:r>
              <a:rPr lang="en-US" sz="2000" dirty="0" smtClean="0"/>
              <a:t>tracking </a:t>
            </a:r>
            <a:r>
              <a:rPr lang="en-US" sz="2000" dirty="0" smtClean="0"/>
              <a:t>performed</a:t>
            </a:r>
            <a:r>
              <a:rPr lang="en-US" sz="2000" dirty="0" smtClean="0"/>
              <a:t> </a:t>
            </a:r>
            <a:r>
              <a:rPr lang="en-US" sz="2000" dirty="0"/>
              <a:t>in January 2020 with </a:t>
            </a:r>
            <a:r>
              <a:rPr sz="2000" b="1" dirty="0"/>
              <a:t>KWISP</a:t>
            </a:r>
            <a:r>
              <a:rPr lang="en-US" sz="2000" b="1" dirty="0"/>
              <a:t> </a:t>
            </a:r>
            <a:r>
              <a:rPr lang="en-US" sz="2000" b="1" dirty="0" smtClean="0"/>
              <a:t>1.5</a:t>
            </a:r>
          </a:p>
          <a:p>
            <a:pPr marL="393785" lvl="1" indent="-168764" defTabSz="172515">
              <a:spcBef>
                <a:spcPts val="703"/>
              </a:spcBef>
              <a:defRPr sz="1679"/>
            </a:pPr>
            <a:r>
              <a:rPr sz="2000" dirty="0" smtClean="0"/>
              <a:t>Sensitive to a static force ⇒ change in the frequency of the membrane mechanical resonant mode</a:t>
            </a:r>
            <a:endParaRPr lang="en-US" sz="2000" dirty="0" smtClean="0"/>
          </a:p>
          <a:p>
            <a:pPr marL="393785" lvl="1" indent="-168764" defTabSz="172515">
              <a:spcBef>
                <a:spcPts val="703"/>
              </a:spcBef>
              <a:defRPr sz="1679"/>
            </a:pPr>
            <a:r>
              <a:rPr lang="en-US" sz="2000" dirty="0" smtClean="0"/>
              <a:t>Now </a:t>
            </a:r>
            <a:r>
              <a:rPr sz="2000" dirty="0" smtClean="0"/>
              <a:t>under calibration in the laboratory to check for long term pressure and temperature effects</a:t>
            </a:r>
          </a:p>
          <a:p>
            <a:pPr marL="393785" lvl="1" indent="-168764" defTabSz="172515">
              <a:spcBef>
                <a:spcPts val="703"/>
              </a:spcBef>
              <a:defRPr sz="1679"/>
            </a:pPr>
            <a:r>
              <a:rPr sz="2000" dirty="0" smtClean="0"/>
              <a:t>Preliminary force sensitivity in the </a:t>
            </a:r>
            <a:r>
              <a:rPr sz="2000" b="1" dirty="0" err="1" smtClean="0"/>
              <a:t>pN</a:t>
            </a:r>
            <a:r>
              <a:rPr sz="2000" dirty="0" smtClean="0"/>
              <a:t> range</a:t>
            </a:r>
            <a:endParaRPr sz="2000" dirty="0"/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379141" y="6554391"/>
            <a:ext cx="175883" cy="2589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sp>
        <p:nvSpPr>
          <p:cNvPr id="123" name="Sample data from the 23/1/2020 sun tracking run…"/>
          <p:cNvSpPr txBox="1"/>
          <p:nvPr/>
        </p:nvSpPr>
        <p:spPr>
          <a:xfrm>
            <a:off x="2032287" y="5497705"/>
            <a:ext cx="7710803" cy="903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l">
              <a:defRPr sz="1800" b="1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pPr>
            <a:r>
              <a:rPr sz="1600" dirty="0"/>
              <a:t>Sample</a:t>
            </a:r>
            <a:r>
              <a:rPr lang="en-US" sz="1600" dirty="0"/>
              <a:t> KWISP 1.5 </a:t>
            </a:r>
            <a:r>
              <a:rPr sz="1600" dirty="0"/>
              <a:t> data from the 23/1/2020 sun tracking </a:t>
            </a:r>
            <a:r>
              <a:rPr sz="1600" dirty="0" smtClean="0"/>
              <a:t>run</a:t>
            </a:r>
            <a:endParaRPr lang="en-US" sz="1600" dirty="0" smtClean="0"/>
          </a:p>
          <a:p>
            <a:pPr algn="l">
              <a:defRPr sz="1800" b="1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pPr>
            <a:endParaRPr sz="400" dirty="0"/>
          </a:p>
          <a:p>
            <a:pPr algn="l">
              <a:defRPr sz="1800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pPr>
            <a:r>
              <a:rPr sz="1600" dirty="0" smtClean="0"/>
              <a:t>The </a:t>
            </a:r>
            <a:r>
              <a:rPr sz="1600" dirty="0"/>
              <a:t>linear trend can be interpreted as due to the variation of the component of the gravity force normal to the membrane surface</a:t>
            </a:r>
            <a:r>
              <a:rPr lang="en-US" sz="1600" dirty="0"/>
              <a:t> when the CAST magnets tilts vertically</a:t>
            </a:r>
            <a:endParaRPr sz="1600" dirty="0"/>
          </a:p>
        </p:txBody>
      </p:sp>
      <p:sp>
        <p:nvSpPr>
          <p:cNvPr id="8" name="Slide Number"/>
          <p:cNvSpPr txBox="1">
            <a:spLocks/>
          </p:cNvSpPr>
          <p:nvPr/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en-GB" sz="1600" b="1" smtClean="0">
                <a:solidFill>
                  <a:srgbClr val="FF0000"/>
                </a:solidFill>
              </a:rPr>
              <a:pPr/>
              <a:t>36</a:t>
            </a:fld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104" y="6446982"/>
            <a:ext cx="31415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                                                                                           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288110" y="-12179"/>
            <a:ext cx="89001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1675427" y="3160314"/>
            <a:ext cx="1083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FORCE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=&gt;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522073" y="2577801"/>
            <a:ext cx="5886776" cy="2873759"/>
            <a:chOff x="2522073" y="2577801"/>
            <a:chExt cx="5886776" cy="2873759"/>
          </a:xfrm>
        </p:grpSpPr>
        <p:pic>
          <p:nvPicPr>
            <p:cNvPr id="124" name="Picture 1.png" descr="Picture 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22073" y="2577801"/>
              <a:ext cx="5886776" cy="287375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5465461" y="4920635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TIME 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=&gt;</a:t>
              </a:r>
              <a:endPara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89029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KWISP 3.5 set-up and calibration"/>
          <p:cNvSpPr txBox="1">
            <a:spLocks noGrp="1"/>
          </p:cNvSpPr>
          <p:nvPr>
            <p:ph type="title"/>
          </p:nvPr>
        </p:nvSpPr>
        <p:spPr>
          <a:xfrm>
            <a:off x="1805032" y="44612"/>
            <a:ext cx="4820475" cy="8093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defTabSz="420624">
              <a:defRPr sz="6048"/>
            </a:lvl1pPr>
          </a:lstStyle>
          <a:p>
            <a:r>
              <a:rPr lang="en-US" sz="4000" b="1" dirty="0" smtClean="0"/>
              <a:t>  </a:t>
            </a:r>
            <a:r>
              <a:rPr sz="4000" b="1" dirty="0" smtClean="0">
                <a:solidFill>
                  <a:schemeClr val="tx1"/>
                </a:solidFill>
              </a:rPr>
              <a:t>KWISP </a:t>
            </a:r>
            <a:r>
              <a:rPr sz="4000" b="1" dirty="0">
                <a:solidFill>
                  <a:schemeClr val="tx1"/>
                </a:solidFill>
              </a:rPr>
              <a:t>3.5 </a:t>
            </a:r>
            <a:r>
              <a:rPr sz="4000" b="1" dirty="0" smtClean="0">
                <a:solidFill>
                  <a:schemeClr val="tx1"/>
                </a:solidFill>
              </a:rPr>
              <a:t>calibration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127" name="KWISP 3.5 built and tested in the laboratory…"/>
          <p:cNvSpPr txBox="1">
            <a:spLocks noGrp="1"/>
          </p:cNvSpPr>
          <p:nvPr>
            <p:ph type="body" sz="quarter" idx="1"/>
          </p:nvPr>
        </p:nvSpPr>
        <p:spPr>
          <a:xfrm>
            <a:off x="1781332" y="1079248"/>
            <a:ext cx="6113323" cy="1740188"/>
          </a:xfrm>
          <a:prstGeom prst="rect">
            <a:avLst/>
          </a:prstGeom>
        </p:spPr>
        <p:txBody>
          <a:bodyPr anchor="t">
            <a:normAutofit fontScale="85000" lnSpcReduction="20000"/>
          </a:bodyPr>
          <a:lstStyle/>
          <a:p>
            <a:pPr marL="281275" indent="-180820" defTabSz="184837">
              <a:spcBef>
                <a:spcPts val="703"/>
              </a:spcBef>
              <a:defRPr sz="2159"/>
            </a:pPr>
            <a:r>
              <a:rPr b="1" dirty="0"/>
              <a:t>KWISP 3.5 </a:t>
            </a:r>
            <a:r>
              <a:rPr lang="en-US" dirty="0" smtClean="0"/>
              <a:t>is home made</a:t>
            </a:r>
            <a:endParaRPr dirty="0"/>
          </a:p>
          <a:p>
            <a:pPr marL="421913" lvl="1" indent="-180820" defTabSz="184837">
              <a:spcBef>
                <a:spcPts val="703"/>
              </a:spcBef>
              <a:defRPr sz="1979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pPr>
            <a:r>
              <a:rPr dirty="0"/>
              <a:t>stable lock under vacuum</a:t>
            </a:r>
          </a:p>
          <a:p>
            <a:pPr marL="421913" lvl="1" indent="-180820" defTabSz="184837">
              <a:spcBef>
                <a:spcPts val="703"/>
              </a:spcBef>
              <a:defRPr sz="1979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pPr>
            <a:r>
              <a:rPr b="1" dirty="0" smtClean="0"/>
              <a:t>suc</a:t>
            </a:r>
            <a:r>
              <a:rPr lang="en-US" b="1" dirty="0" smtClean="0"/>
              <a:t>c</a:t>
            </a:r>
            <a:r>
              <a:rPr b="1" dirty="0" smtClean="0"/>
              <a:t>es</a:t>
            </a:r>
            <a:r>
              <a:rPr lang="en-US" b="1" dirty="0" smtClean="0"/>
              <a:t>s</a:t>
            </a:r>
            <a:r>
              <a:rPr b="1" dirty="0" smtClean="0"/>
              <a:t>ful direct force calibration </a:t>
            </a:r>
            <a:r>
              <a:rPr dirty="0"/>
              <a:t>with built in auxiliary 532 nm laser beam (</a:t>
            </a:r>
            <a:r>
              <a:rPr dirty="0" smtClean="0"/>
              <a:t>amplitude-modulated </a:t>
            </a:r>
            <a:r>
              <a:rPr dirty="0"/>
              <a:t>at a controlled frequency)</a:t>
            </a:r>
          </a:p>
          <a:p>
            <a:pPr marL="421913" lvl="1" indent="-180820" defTabSz="184837">
              <a:spcBef>
                <a:spcPts val="703"/>
              </a:spcBef>
              <a:defRPr sz="1979" b="1"/>
            </a:pPr>
            <a:r>
              <a:rPr dirty="0"/>
              <a:t>Preliminary sensitivity estimate from direct </a:t>
            </a:r>
            <a:r>
              <a:rPr dirty="0" smtClean="0"/>
              <a:t>calibration</a:t>
            </a:r>
            <a:endParaRPr dirty="0"/>
          </a:p>
          <a:p>
            <a:pPr marL="0" lvl="1" indent="241093" defTabSz="184837">
              <a:spcBef>
                <a:spcPts val="703"/>
              </a:spcBef>
              <a:buNone/>
              <a:defRPr sz="1979" b="1"/>
            </a:pPr>
            <a:r>
              <a:rPr lang="en-US" dirty="0" smtClean="0"/>
              <a:t>    </a:t>
            </a:r>
            <a:r>
              <a:rPr dirty="0" smtClean="0"/>
              <a:t>8</a:t>
            </a:r>
            <a:r>
              <a:rPr dirty="0"/>
              <a:t>∙10</a:t>
            </a:r>
            <a:r>
              <a:rPr baseline="31999" dirty="0"/>
              <a:t>−12</a:t>
            </a:r>
            <a:r>
              <a:rPr dirty="0"/>
              <a:t> N⁄ √Hz @ 2.5 kHz 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71913" y="6489657"/>
            <a:ext cx="393962" cy="32369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400" b="1">
                <a:solidFill>
                  <a:srgbClr val="FF0000"/>
                </a:solidFill>
              </a:rPr>
              <a:t>37</a:t>
            </a:fld>
            <a:endParaRPr sz="1400" b="1" dirty="0">
              <a:solidFill>
                <a:srgbClr val="FF0000"/>
              </a:solidFill>
            </a:endParaRPr>
          </a:p>
        </p:txBody>
      </p:sp>
      <p:pic>
        <p:nvPicPr>
          <p:cNvPr id="129" name="IMG_7793.jpeg" descr="IMG_7793.jpeg"/>
          <p:cNvPicPr>
            <a:picLocks noChangeAspect="1"/>
          </p:cNvPicPr>
          <p:nvPr/>
        </p:nvPicPr>
        <p:blipFill>
          <a:blip r:embed="rId2">
            <a:extLst/>
          </a:blip>
          <a:srcRect t="2409" b="15880"/>
          <a:stretch>
            <a:fillRect/>
          </a:stretch>
        </p:blipFill>
        <p:spPr>
          <a:xfrm>
            <a:off x="8384990" y="1552280"/>
            <a:ext cx="2135937" cy="2327034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Direct force calibration near the chopper expected frequency of operation (~2.5 kHz)"/>
          <p:cNvSpPr txBox="1"/>
          <p:nvPr/>
        </p:nvSpPr>
        <p:spPr>
          <a:xfrm>
            <a:off x="1738017" y="6222724"/>
            <a:ext cx="7241336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l">
              <a:defRPr sz="1800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pPr>
            <a:r>
              <a:rPr sz="1266" b="1"/>
              <a:t>Direct force calibration near the chopper expected frequency of operation (~2.5 kHz</a:t>
            </a:r>
            <a:r>
              <a:rPr sz="1266"/>
              <a:t>)</a:t>
            </a:r>
          </a:p>
        </p:txBody>
      </p:sp>
      <p:grpSp>
        <p:nvGrpSpPr>
          <p:cNvPr id="138" name="Group"/>
          <p:cNvGrpSpPr/>
          <p:nvPr/>
        </p:nvGrpSpPr>
        <p:grpSpPr>
          <a:xfrm>
            <a:off x="1805032" y="3395227"/>
            <a:ext cx="6242415" cy="2753832"/>
            <a:chOff x="0" y="0"/>
            <a:chExt cx="8878099" cy="3916559"/>
          </a:xfrm>
        </p:grpSpPr>
        <p:pic>
          <p:nvPicPr>
            <p:cNvPr id="131" name="F0C1052D-B3A1-4D20-9D68-DEDE6E368C6E.JPG" descr="F0C1052D-B3A1-4D20-9D68-DEDE6E368C6E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730" t="16075" r="5003" b="11607"/>
            <a:stretch>
              <a:fillRect/>
            </a:stretch>
          </p:blipFill>
          <p:spPr>
            <a:xfrm>
              <a:off x="0" y="0"/>
              <a:ext cx="8878100" cy="391656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2" name="applied force peak"/>
            <p:cNvSpPr txBox="1"/>
            <p:nvPr/>
          </p:nvSpPr>
          <p:spPr>
            <a:xfrm>
              <a:off x="6062895" y="625529"/>
              <a:ext cx="2787003" cy="448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800">
                  <a:solidFill>
                    <a:schemeClr val="accent1"/>
                  </a:solidFill>
                </a:defRPr>
              </a:lvl1pPr>
            </a:lstStyle>
            <a:p>
              <a:r>
                <a:rPr sz="1266"/>
                <a:t>applied force peak</a:t>
              </a:r>
            </a:p>
          </p:txBody>
        </p:sp>
        <p:sp>
          <p:nvSpPr>
            <p:cNvPr id="133" name="Line"/>
            <p:cNvSpPr/>
            <p:nvPr/>
          </p:nvSpPr>
          <p:spPr>
            <a:xfrm flipH="1">
              <a:off x="6356605" y="1048442"/>
              <a:ext cx="871443" cy="871443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562550">
                <a:defRPr sz="2400">
                  <a:effectLst>
                    <a:outerShdw blurRad="25400" dist="23998" dir="2700000" rotWithShape="0">
                      <a:srgbClr val="000000">
                        <a:alpha val="31034"/>
                      </a:srgbClr>
                    </a:outerShdw>
                  </a:effectLst>
                </a:defRPr>
              </a:pPr>
              <a:endParaRPr sz="1687"/>
            </a:p>
          </p:txBody>
        </p:sp>
        <p:sp>
          <p:nvSpPr>
            <p:cNvPr id="134" name="“no” peak"/>
            <p:cNvSpPr txBox="1"/>
            <p:nvPr/>
          </p:nvSpPr>
          <p:spPr>
            <a:xfrm>
              <a:off x="812717" y="625529"/>
              <a:ext cx="2787003" cy="448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800">
                  <a:solidFill>
                    <a:schemeClr val="accent1"/>
                  </a:solidFill>
                </a:defRPr>
              </a:lvl1pPr>
            </a:lstStyle>
            <a:p>
              <a:r>
                <a:rPr sz="1266"/>
                <a:t>“no” peak</a:t>
              </a:r>
            </a:p>
          </p:txBody>
        </p:sp>
        <p:sp>
          <p:nvSpPr>
            <p:cNvPr id="135" name="Line"/>
            <p:cNvSpPr/>
            <p:nvPr/>
          </p:nvSpPr>
          <p:spPr>
            <a:xfrm flipH="1">
              <a:off x="1882688" y="1044537"/>
              <a:ext cx="1" cy="125155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562550">
                <a:defRPr sz="2400">
                  <a:effectLst>
                    <a:outerShdw blurRad="25400" dist="23998" dir="2700000" rotWithShape="0">
                      <a:srgbClr val="000000">
                        <a:alpha val="31034"/>
                      </a:srgbClr>
                    </a:outerShdw>
                  </a:effectLst>
                </a:defRPr>
              </a:pPr>
              <a:endParaRPr sz="1687"/>
            </a:p>
          </p:txBody>
        </p:sp>
        <p:sp>
          <p:nvSpPr>
            <p:cNvPr id="136" name="External force OFF"/>
            <p:cNvSpPr txBox="1"/>
            <p:nvPr/>
          </p:nvSpPr>
          <p:spPr>
            <a:xfrm>
              <a:off x="812717" y="2815795"/>
              <a:ext cx="2787003" cy="448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800">
                  <a:solidFill>
                    <a:schemeClr val="accent2">
                      <a:hueOff val="-554920"/>
                      <a:satOff val="-21482"/>
                      <a:lumOff val="-6228"/>
                    </a:schemeClr>
                  </a:solidFill>
                </a:defRPr>
              </a:lvl1pPr>
            </a:lstStyle>
            <a:p>
              <a:r>
                <a:rPr sz="1266"/>
                <a:t>External force OFF</a:t>
              </a:r>
            </a:p>
          </p:txBody>
        </p:sp>
        <p:sp>
          <p:nvSpPr>
            <p:cNvPr id="137" name="External force ON"/>
            <p:cNvSpPr txBox="1"/>
            <p:nvPr/>
          </p:nvSpPr>
          <p:spPr>
            <a:xfrm>
              <a:off x="5242674" y="2815795"/>
              <a:ext cx="2787003" cy="448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800">
                  <a:solidFill>
                    <a:schemeClr val="accent2">
                      <a:hueOff val="-554920"/>
                      <a:satOff val="-21482"/>
                      <a:lumOff val="-6228"/>
                    </a:schemeClr>
                  </a:solidFill>
                </a:defRPr>
              </a:lvl1pPr>
            </a:lstStyle>
            <a:p>
              <a:r>
                <a:rPr sz="1266"/>
                <a:t>External force ON</a:t>
              </a:r>
            </a:p>
          </p:txBody>
        </p:sp>
      </p:grpSp>
      <p:pic>
        <p:nvPicPr>
          <p:cNvPr id="13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84989" y="4083769"/>
            <a:ext cx="2135870" cy="1601203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TextBox 15"/>
          <p:cNvSpPr txBox="1"/>
          <p:nvPr/>
        </p:nvSpPr>
        <p:spPr>
          <a:xfrm>
            <a:off x="52553" y="6478512"/>
            <a:ext cx="32582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                                                                           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1288110" y="-12179"/>
            <a:ext cx="89001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80384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KWISP 3.5 preliminary sun-tracking runs"/>
          <p:cNvSpPr txBox="1">
            <a:spLocks noGrp="1"/>
          </p:cNvSpPr>
          <p:nvPr>
            <p:ph type="title"/>
          </p:nvPr>
        </p:nvSpPr>
        <p:spPr>
          <a:xfrm>
            <a:off x="461819" y="28945"/>
            <a:ext cx="8396492" cy="7946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>
            <a:lvl1pPr defTabSz="338835">
              <a:defRPr sz="4871"/>
            </a:lvl1pPr>
          </a:lstStyle>
          <a:p>
            <a:r>
              <a:rPr lang="en-US" sz="4000" b="1" dirty="0" smtClean="0"/>
              <a:t> </a:t>
            </a:r>
            <a:r>
              <a:rPr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KWISP </a:t>
            </a:r>
            <a:r>
              <a:rPr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 </a:t>
            </a:r>
            <a:r>
              <a:rPr sz="4000" b="1" dirty="0">
                <a:solidFill>
                  <a:schemeClr val="tx1"/>
                </a:solidFill>
              </a:rPr>
              <a:t>preliminary sun-tracking runs</a:t>
            </a:r>
          </a:p>
        </p:txBody>
      </p:sp>
      <p:sp>
        <p:nvSpPr>
          <p:cNvPr id="142" name="KWISP 3.5 was transported to CERN and installed at CAST in July 2020…"/>
          <p:cNvSpPr txBox="1">
            <a:spLocks noGrp="1"/>
          </p:cNvSpPr>
          <p:nvPr>
            <p:ph type="body" sz="half" idx="1"/>
          </p:nvPr>
        </p:nvSpPr>
        <p:spPr>
          <a:xfrm>
            <a:off x="1259014" y="1022910"/>
            <a:ext cx="6625889" cy="2555177"/>
          </a:xfrm>
          <a:prstGeom prst="rect">
            <a:avLst/>
          </a:prstGeom>
        </p:spPr>
        <p:txBody>
          <a:bodyPr anchor="t">
            <a:normAutofit fontScale="62500" lnSpcReduction="20000"/>
          </a:bodyPr>
          <a:lstStyle/>
          <a:p>
            <a:pPr marL="256272" indent="-164747" defTabSz="168408">
              <a:spcBef>
                <a:spcPts val="633"/>
              </a:spcBef>
              <a:defRPr sz="1968"/>
            </a:pPr>
            <a:r>
              <a:rPr lang="en-GB" sz="2900" b="1" dirty="0" smtClean="0">
                <a:solidFill>
                  <a:schemeClr val="tx1"/>
                </a:solidFill>
              </a:rPr>
              <a:t>July 2020: Installation</a:t>
            </a:r>
            <a:endParaRPr lang="en-GB" sz="2900" b="1" dirty="0">
              <a:solidFill>
                <a:schemeClr val="tx1"/>
              </a:solidFill>
            </a:endParaRPr>
          </a:p>
          <a:p>
            <a:pPr marL="256272" indent="-164747" defTabSz="168408">
              <a:spcBef>
                <a:spcPts val="633"/>
              </a:spcBef>
              <a:defRPr sz="1968"/>
            </a:pPr>
            <a:r>
              <a:rPr lang="en-US" sz="2900" b="1" dirty="0" smtClean="0">
                <a:solidFill>
                  <a:schemeClr val="tx1"/>
                </a:solidFill>
              </a:rPr>
              <a:t>August 2020: S</a:t>
            </a:r>
            <a:r>
              <a:rPr sz="2900" b="1" dirty="0" smtClean="0">
                <a:solidFill>
                  <a:schemeClr val="tx1"/>
                </a:solidFill>
              </a:rPr>
              <a:t>un-tracking-</a:t>
            </a:r>
            <a:r>
              <a:rPr lang="en-US" sz="2900" b="1" dirty="0" smtClean="0">
                <a:solidFill>
                  <a:schemeClr val="tx1"/>
                </a:solidFill>
              </a:rPr>
              <a:t> </a:t>
            </a:r>
            <a:r>
              <a:rPr sz="2900" dirty="0" smtClean="0">
                <a:solidFill>
                  <a:schemeClr val="tx1"/>
                </a:solidFill>
              </a:rPr>
              <a:t>parasitically</a:t>
            </a:r>
            <a:r>
              <a:rPr lang="en-US" sz="2900" dirty="0" smtClean="0">
                <a:solidFill>
                  <a:schemeClr val="tx1"/>
                </a:solidFill>
              </a:rPr>
              <a:t>,</a:t>
            </a:r>
            <a:r>
              <a:rPr sz="2900" dirty="0" smtClean="0">
                <a:solidFill>
                  <a:schemeClr val="tx1"/>
                </a:solidFill>
              </a:rPr>
              <a:t> </a:t>
            </a:r>
            <a:r>
              <a:rPr sz="2900" dirty="0">
                <a:solidFill>
                  <a:schemeClr val="tx1"/>
                </a:solidFill>
              </a:rPr>
              <a:t>no magnetic </a:t>
            </a:r>
            <a:r>
              <a:rPr sz="2900" dirty="0" smtClean="0">
                <a:solidFill>
                  <a:schemeClr val="tx1"/>
                </a:solidFill>
              </a:rPr>
              <a:t>field</a:t>
            </a:r>
            <a:r>
              <a:rPr lang="en-US" sz="2900" dirty="0" smtClean="0">
                <a:solidFill>
                  <a:schemeClr val="tx1"/>
                </a:solidFill>
              </a:rPr>
              <a:t> needed</a:t>
            </a:r>
            <a:endParaRPr sz="2900" dirty="0">
              <a:solidFill>
                <a:schemeClr val="tx1"/>
              </a:solidFill>
            </a:endParaRPr>
          </a:p>
          <a:p>
            <a:pPr marL="384409" lvl="1" indent="-164747" defTabSz="168408">
              <a:spcBef>
                <a:spcPts val="633"/>
              </a:spcBef>
              <a:defRPr sz="1476"/>
            </a:pPr>
            <a:r>
              <a:rPr lang="en-US" sz="2900" dirty="0">
                <a:solidFill>
                  <a:schemeClr val="tx1"/>
                </a:solidFill>
              </a:rPr>
              <a:t>S</a:t>
            </a:r>
            <a:r>
              <a:rPr sz="2900" b="1" dirty="0" smtClean="0">
                <a:solidFill>
                  <a:schemeClr val="tx1"/>
                </a:solidFill>
              </a:rPr>
              <a:t>un </a:t>
            </a:r>
            <a:r>
              <a:rPr sz="2900" b="1" dirty="0">
                <a:solidFill>
                  <a:schemeClr val="tx1"/>
                </a:solidFill>
              </a:rPr>
              <a:t>tracking </a:t>
            </a:r>
            <a:r>
              <a:rPr sz="2900" b="1" dirty="0" smtClean="0">
                <a:solidFill>
                  <a:schemeClr val="tx1"/>
                </a:solidFill>
              </a:rPr>
              <a:t>data</a:t>
            </a:r>
            <a:r>
              <a:rPr lang="en-US" sz="2900" b="1" dirty="0" smtClean="0">
                <a:solidFill>
                  <a:schemeClr val="tx1"/>
                </a:solidFill>
              </a:rPr>
              <a:t>: 11 hours.</a:t>
            </a:r>
          </a:p>
          <a:p>
            <a:pPr marL="384409" lvl="1" indent="-164747" defTabSz="168408">
              <a:spcBef>
                <a:spcPts val="633"/>
              </a:spcBef>
              <a:defRPr sz="1476"/>
            </a:pPr>
            <a:r>
              <a:rPr lang="en-US" sz="2900" b="1" dirty="0" smtClean="0">
                <a:solidFill>
                  <a:schemeClr val="tx1"/>
                </a:solidFill>
              </a:rPr>
              <a:t>Background &amp; Calibration: </a:t>
            </a:r>
            <a:r>
              <a:rPr sz="2900" b="1" dirty="0" smtClean="0">
                <a:solidFill>
                  <a:schemeClr val="tx1"/>
                </a:solidFill>
              </a:rPr>
              <a:t>21.3 hours</a:t>
            </a:r>
            <a:r>
              <a:rPr lang="en-US" sz="2900" b="1" dirty="0" smtClean="0">
                <a:solidFill>
                  <a:schemeClr val="tx1"/>
                </a:solidFill>
              </a:rPr>
              <a:t>.</a:t>
            </a:r>
            <a:endParaRPr sz="2900" dirty="0">
              <a:solidFill>
                <a:schemeClr val="tx1"/>
              </a:solidFill>
            </a:endParaRPr>
          </a:p>
          <a:p>
            <a:pPr marL="384409" lvl="1" indent="-164747" defTabSz="168408">
              <a:spcBef>
                <a:spcPts val="633"/>
              </a:spcBef>
              <a:defRPr sz="1476"/>
            </a:pPr>
            <a:r>
              <a:rPr lang="en-US" sz="2900" b="1" dirty="0">
                <a:solidFill>
                  <a:schemeClr val="tx1"/>
                </a:solidFill>
              </a:rPr>
              <a:t>P</a:t>
            </a:r>
            <a:r>
              <a:rPr sz="2900" b="1" dirty="0" smtClean="0">
                <a:solidFill>
                  <a:schemeClr val="tx1"/>
                </a:solidFill>
              </a:rPr>
              <a:t>reliminary </a:t>
            </a:r>
            <a:r>
              <a:rPr sz="2900" b="1" dirty="0">
                <a:solidFill>
                  <a:schemeClr val="tx1"/>
                </a:solidFill>
              </a:rPr>
              <a:t>sensitivity 28 </a:t>
            </a:r>
            <a:r>
              <a:rPr sz="2900" b="1" dirty="0" err="1">
                <a:solidFill>
                  <a:schemeClr val="tx1"/>
                </a:solidFill>
              </a:rPr>
              <a:t>pN</a:t>
            </a:r>
            <a:r>
              <a:rPr sz="2900" b="1" dirty="0">
                <a:solidFill>
                  <a:schemeClr val="tx1"/>
                </a:solidFill>
              </a:rPr>
              <a:t>/√Hz</a:t>
            </a:r>
          </a:p>
          <a:p>
            <a:pPr marL="256272" indent="-164747" defTabSz="168408">
              <a:spcBef>
                <a:spcPts val="633"/>
              </a:spcBef>
              <a:defRPr sz="1968"/>
            </a:pPr>
            <a:r>
              <a:rPr sz="2900" b="1" dirty="0">
                <a:solidFill>
                  <a:srgbClr val="C00000"/>
                </a:solidFill>
              </a:rPr>
              <a:t>No </a:t>
            </a:r>
            <a:r>
              <a:rPr lang="en-US" sz="2900" b="1" dirty="0" smtClean="0">
                <a:solidFill>
                  <a:srgbClr val="C00000"/>
                </a:solidFill>
              </a:rPr>
              <a:t>solar </a:t>
            </a:r>
            <a:r>
              <a:rPr sz="2900" b="1" dirty="0" smtClean="0">
                <a:solidFill>
                  <a:srgbClr val="C00000"/>
                </a:solidFill>
              </a:rPr>
              <a:t>signal </a:t>
            </a:r>
            <a:r>
              <a:rPr lang="en-US" sz="2900" b="1" dirty="0" smtClean="0">
                <a:solidFill>
                  <a:srgbClr val="C00000"/>
                </a:solidFill>
              </a:rPr>
              <a:t>yet</a:t>
            </a:r>
          </a:p>
          <a:p>
            <a:pPr marL="256272" indent="-164747" defTabSz="168408">
              <a:spcBef>
                <a:spcPts val="633"/>
              </a:spcBef>
              <a:defRPr sz="1968"/>
            </a:pPr>
            <a:r>
              <a:rPr lang="en-US" sz="2900" dirty="0">
                <a:solidFill>
                  <a:schemeClr val="tx1"/>
                </a:solidFill>
              </a:rPr>
              <a:t>M</a:t>
            </a:r>
            <a:r>
              <a:rPr sz="2900" dirty="0" smtClean="0">
                <a:solidFill>
                  <a:schemeClr val="tx1"/>
                </a:solidFill>
              </a:rPr>
              <a:t>inimum </a:t>
            </a:r>
            <a:r>
              <a:rPr sz="2900" dirty="0">
                <a:solidFill>
                  <a:schemeClr val="tx1"/>
                </a:solidFill>
              </a:rPr>
              <a:t>force detected in 275 s </a:t>
            </a:r>
            <a:r>
              <a:rPr sz="2900" dirty="0" smtClean="0">
                <a:solidFill>
                  <a:schemeClr val="tx1"/>
                </a:solidFill>
              </a:rPr>
              <a:t>was </a:t>
            </a:r>
            <a:r>
              <a:rPr sz="2900" b="1" dirty="0">
                <a:solidFill>
                  <a:srgbClr val="C00000"/>
                </a:solidFill>
              </a:rPr>
              <a:t>~3.3 </a:t>
            </a:r>
            <a:r>
              <a:rPr sz="2900" b="1" dirty="0" err="1">
                <a:solidFill>
                  <a:srgbClr val="C00000"/>
                </a:solidFill>
              </a:rPr>
              <a:t>pN</a:t>
            </a:r>
            <a:r>
              <a:rPr sz="2900" dirty="0" smtClean="0">
                <a:solidFill>
                  <a:schemeClr val="tx1"/>
                </a:solidFill>
              </a:rPr>
              <a:t>,</a:t>
            </a:r>
            <a:r>
              <a:rPr lang="en-US" sz="2900" dirty="0" smtClean="0">
                <a:solidFill>
                  <a:schemeClr val="tx1"/>
                </a:solidFill>
              </a:rPr>
              <a:t>  MORE DATA AVAILABLE:  ~30000 sec. Therefore,</a:t>
            </a:r>
            <a:endParaRPr sz="2900" dirty="0">
              <a:solidFill>
                <a:schemeClr val="tx1"/>
              </a:solidFill>
            </a:endParaRPr>
          </a:p>
          <a:p>
            <a:pPr defTabSz="168408">
              <a:spcBef>
                <a:spcPts val="633"/>
              </a:spcBef>
              <a:defRPr sz="1968"/>
            </a:pPr>
            <a:r>
              <a:rPr sz="2900" b="1" dirty="0">
                <a:solidFill>
                  <a:schemeClr val="tx1"/>
                </a:solidFill>
              </a:rPr>
              <a:t>&gt;</a:t>
            </a:r>
            <a:r>
              <a:rPr sz="2900" b="1" dirty="0" smtClean="0">
                <a:solidFill>
                  <a:schemeClr val="tx1"/>
                </a:solidFill>
              </a:rPr>
              <a:t>10</a:t>
            </a:r>
            <a:r>
              <a:rPr lang="en-GB" sz="2900" b="1" dirty="0" smtClean="0">
                <a:solidFill>
                  <a:schemeClr val="tx1"/>
                </a:solidFill>
              </a:rPr>
              <a:t>×</a:t>
            </a:r>
            <a:r>
              <a:rPr sz="2900" b="1" dirty="0" smtClean="0">
                <a:solidFill>
                  <a:schemeClr val="tx1"/>
                </a:solidFill>
              </a:rPr>
              <a:t> </a:t>
            </a:r>
            <a:r>
              <a:rPr lang="en-US" sz="2900" b="1" dirty="0" smtClean="0">
                <a:solidFill>
                  <a:schemeClr val="tx1"/>
                </a:solidFill>
              </a:rPr>
              <a:t>better min detected force</a:t>
            </a:r>
            <a:endParaRPr sz="2900" b="1" dirty="0">
              <a:solidFill>
                <a:schemeClr val="tx1"/>
              </a:solidFill>
            </a:endParaRPr>
          </a:p>
          <a:p>
            <a:pPr marL="0" indent="91526" defTabSz="168408">
              <a:spcBef>
                <a:spcPts val="633"/>
              </a:spcBef>
              <a:buNone/>
              <a:defRPr sz="1968">
                <a:solidFill>
                  <a:schemeClr val="accent1">
                    <a:satOff val="-3355"/>
                    <a:lumOff val="26614"/>
                  </a:schemeClr>
                </a:solidFill>
              </a:defRPr>
            </a:pPr>
            <a:endParaRPr sz="1038" dirty="0"/>
          </a:p>
        </p:txBody>
      </p:sp>
      <p:pic>
        <p:nvPicPr>
          <p:cNvPr id="14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60970" y="1064925"/>
            <a:ext cx="2035653" cy="15256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07270" y="2709228"/>
            <a:ext cx="3027137" cy="677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77660" y="3739362"/>
            <a:ext cx="6636680" cy="2691350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Avg. noise level"/>
          <p:cNvSpPr txBox="1"/>
          <p:nvPr/>
        </p:nvSpPr>
        <p:spPr>
          <a:xfrm>
            <a:off x="1468858" y="5552686"/>
            <a:ext cx="1387560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lvl1pPr>
          </a:lstStyle>
          <a:p>
            <a:r>
              <a:rPr sz="1600" b="1" dirty="0"/>
              <a:t>Avg. noise level</a:t>
            </a:r>
          </a:p>
        </p:txBody>
      </p:sp>
      <p:sp>
        <p:nvSpPr>
          <p:cNvPr id="148" name="5-sigma level"/>
          <p:cNvSpPr txBox="1"/>
          <p:nvPr/>
        </p:nvSpPr>
        <p:spPr>
          <a:xfrm>
            <a:off x="1850403" y="4764748"/>
            <a:ext cx="734433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lvl1pPr>
          </a:lstStyle>
          <a:p>
            <a:r>
              <a:rPr sz="1600" b="1" dirty="0" smtClean="0">
                <a:solidFill>
                  <a:srgbClr val="C00000"/>
                </a:solidFill>
              </a:rPr>
              <a:t>5</a:t>
            </a:r>
            <a:r>
              <a:rPr lang="el-GR" sz="1600" b="1" dirty="0" smtClean="0">
                <a:solidFill>
                  <a:srgbClr val="C00000"/>
                </a:solidFill>
              </a:rPr>
              <a:t>σ</a:t>
            </a:r>
            <a:r>
              <a:rPr sz="1600" b="1" dirty="0" smtClean="0">
                <a:solidFill>
                  <a:srgbClr val="C00000"/>
                </a:solidFill>
              </a:rPr>
              <a:t> </a:t>
            </a:r>
            <a:r>
              <a:rPr sz="1600" b="1" dirty="0">
                <a:solidFill>
                  <a:schemeClr val="tx1"/>
                </a:solidFill>
              </a:rPr>
              <a:t>level</a:t>
            </a:r>
          </a:p>
        </p:txBody>
      </p:sp>
      <p:sp>
        <p:nvSpPr>
          <p:cNvPr id="149" name="Line"/>
          <p:cNvSpPr/>
          <p:nvPr/>
        </p:nvSpPr>
        <p:spPr>
          <a:xfrm>
            <a:off x="2793292" y="5711864"/>
            <a:ext cx="996358" cy="1"/>
          </a:xfrm>
          <a:prstGeom prst="line">
            <a:avLst/>
          </a:prstGeom>
          <a:ln w="25400">
            <a:solidFill>
              <a:srgbClr val="FF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defTabSz="56255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 sz="1687"/>
          </a:p>
        </p:txBody>
      </p:sp>
      <p:sp>
        <p:nvSpPr>
          <p:cNvPr id="150" name="Line"/>
          <p:cNvSpPr/>
          <p:nvPr/>
        </p:nvSpPr>
        <p:spPr>
          <a:xfrm>
            <a:off x="2652885" y="4941785"/>
            <a:ext cx="996358" cy="1"/>
          </a:xfrm>
          <a:prstGeom prst="line">
            <a:avLst/>
          </a:prstGeom>
          <a:ln w="25400">
            <a:solidFill>
              <a:srgbClr val="FF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defTabSz="56255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 sz="1687"/>
          </a:p>
        </p:txBody>
      </p:sp>
      <p:sp>
        <p:nvSpPr>
          <p:cNvPr id="151" name="Avg. noise level"/>
          <p:cNvSpPr txBox="1"/>
          <p:nvPr/>
        </p:nvSpPr>
        <p:spPr>
          <a:xfrm>
            <a:off x="9467421" y="5347564"/>
            <a:ext cx="1387560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lvl1pPr>
          </a:lstStyle>
          <a:p>
            <a:r>
              <a:rPr sz="1600" b="1" dirty="0"/>
              <a:t>Avg. noise level</a:t>
            </a:r>
          </a:p>
        </p:txBody>
      </p:sp>
      <p:sp>
        <p:nvSpPr>
          <p:cNvPr id="153" name="Line"/>
          <p:cNvSpPr/>
          <p:nvPr/>
        </p:nvSpPr>
        <p:spPr>
          <a:xfrm>
            <a:off x="9044368" y="4174760"/>
            <a:ext cx="556030" cy="1"/>
          </a:xfrm>
          <a:prstGeom prst="line">
            <a:avLst/>
          </a:prstGeom>
          <a:ln w="25400">
            <a:solidFill>
              <a:srgbClr val="FF0000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defTabSz="56255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 sz="1687"/>
          </a:p>
        </p:txBody>
      </p:sp>
      <p:sp>
        <p:nvSpPr>
          <p:cNvPr id="154" name="Line"/>
          <p:cNvSpPr/>
          <p:nvPr/>
        </p:nvSpPr>
        <p:spPr>
          <a:xfrm>
            <a:off x="8858310" y="5523281"/>
            <a:ext cx="556030" cy="1"/>
          </a:xfrm>
          <a:prstGeom prst="line">
            <a:avLst/>
          </a:prstGeom>
          <a:ln w="25400">
            <a:solidFill>
              <a:srgbClr val="FF0000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defTabSz="56255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 sz="1687"/>
          </a:p>
        </p:txBody>
      </p:sp>
      <p:sp>
        <p:nvSpPr>
          <p:cNvPr id="155" name="calibration run"/>
          <p:cNvSpPr txBox="1"/>
          <p:nvPr/>
        </p:nvSpPr>
        <p:spPr>
          <a:xfrm>
            <a:off x="4498082" y="3898597"/>
            <a:ext cx="1469441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FF2600"/>
                </a:solidFill>
              </a:defRPr>
            </a:lvl1pPr>
          </a:lstStyle>
          <a:p>
            <a:r>
              <a:rPr sz="1800" b="1" dirty="0">
                <a:solidFill>
                  <a:srgbClr val="C00000"/>
                </a:solidFill>
              </a:rPr>
              <a:t>calibration run</a:t>
            </a:r>
          </a:p>
        </p:txBody>
      </p:sp>
      <p:sp>
        <p:nvSpPr>
          <p:cNvPr id="156" name="tracking run"/>
          <p:cNvSpPr txBox="1"/>
          <p:nvPr/>
        </p:nvSpPr>
        <p:spPr>
          <a:xfrm>
            <a:off x="7884904" y="4149934"/>
            <a:ext cx="1149418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FF2600"/>
                </a:solidFill>
              </a:defRPr>
            </a:lvl1pPr>
          </a:lstStyle>
          <a:p>
            <a:r>
              <a:rPr sz="1687" b="1" dirty="0">
                <a:solidFill>
                  <a:srgbClr val="C00000"/>
                </a:solidFill>
              </a:rPr>
              <a:t>tracking run</a:t>
            </a:r>
          </a:p>
        </p:txBody>
      </p:sp>
      <p:sp>
        <p:nvSpPr>
          <p:cNvPr id="157" name="calibration frequency"/>
          <p:cNvSpPr txBox="1"/>
          <p:nvPr/>
        </p:nvSpPr>
        <p:spPr>
          <a:xfrm>
            <a:off x="4448454" y="6303510"/>
            <a:ext cx="1624227" cy="2884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</a:defRPr>
            </a:lvl1pPr>
          </a:lstStyle>
          <a:p>
            <a:r>
              <a:rPr sz="1406"/>
              <a:t>calibration frequency</a:t>
            </a:r>
          </a:p>
        </p:txBody>
      </p:sp>
      <p:sp>
        <p:nvSpPr>
          <p:cNvPr id="158" name="chopper frequency"/>
          <p:cNvSpPr txBox="1"/>
          <p:nvPr/>
        </p:nvSpPr>
        <p:spPr>
          <a:xfrm>
            <a:off x="7897728" y="6370231"/>
            <a:ext cx="1456361" cy="2884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</a:defRPr>
            </a:lvl1pPr>
          </a:lstStyle>
          <a:p>
            <a:r>
              <a:rPr sz="1406"/>
              <a:t>chopper frequency</a:t>
            </a:r>
          </a:p>
        </p:txBody>
      </p:sp>
      <p:sp>
        <p:nvSpPr>
          <p:cNvPr id="159" name="Line"/>
          <p:cNvSpPr/>
          <p:nvPr/>
        </p:nvSpPr>
        <p:spPr>
          <a:xfrm>
            <a:off x="8043737" y="6149383"/>
            <a:ext cx="475166" cy="269099"/>
          </a:xfrm>
          <a:prstGeom prst="line">
            <a:avLst/>
          </a:prstGeom>
          <a:ln w="25400">
            <a:solidFill>
              <a:schemeClr val="accent5">
                <a:hueOff val="-176146"/>
                <a:satOff val="3665"/>
                <a:lumOff val="-13986"/>
              </a:schemeClr>
            </a:solidFill>
            <a:miter lim="400000"/>
            <a:headEnd type="triangle"/>
          </a:ln>
        </p:spPr>
        <p:txBody>
          <a:bodyPr lIns="0" tIns="0" rIns="0" bIns="0"/>
          <a:lstStyle/>
          <a:p>
            <a:pPr defTabSz="56255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 sz="1687"/>
          </a:p>
        </p:txBody>
      </p:sp>
      <p:sp>
        <p:nvSpPr>
          <p:cNvPr id="160" name="Line"/>
          <p:cNvSpPr/>
          <p:nvPr/>
        </p:nvSpPr>
        <p:spPr>
          <a:xfrm>
            <a:off x="4526332" y="6080723"/>
            <a:ext cx="475166" cy="269099"/>
          </a:xfrm>
          <a:prstGeom prst="line">
            <a:avLst/>
          </a:prstGeom>
          <a:ln w="25400">
            <a:solidFill>
              <a:schemeClr val="accent5">
                <a:hueOff val="-176146"/>
                <a:satOff val="3665"/>
                <a:lumOff val="-13986"/>
              </a:schemeClr>
            </a:solidFill>
            <a:miter lim="400000"/>
            <a:headEnd type="triangle"/>
          </a:ln>
        </p:spPr>
        <p:txBody>
          <a:bodyPr lIns="0" tIns="0" rIns="0" bIns="0"/>
          <a:lstStyle/>
          <a:p>
            <a:pPr defTabSz="56255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 sz="1687"/>
          </a:p>
        </p:txBody>
      </p:sp>
      <p:sp>
        <p:nvSpPr>
          <p:cNvPr id="22" name="5-sigma level"/>
          <p:cNvSpPr txBox="1"/>
          <p:nvPr/>
        </p:nvSpPr>
        <p:spPr>
          <a:xfrm>
            <a:off x="9644708" y="3997109"/>
            <a:ext cx="734433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lvl1pPr>
          </a:lstStyle>
          <a:p>
            <a:r>
              <a:rPr sz="1600" b="1" dirty="0" smtClean="0">
                <a:solidFill>
                  <a:srgbClr val="C00000"/>
                </a:solidFill>
              </a:rPr>
              <a:t>5</a:t>
            </a:r>
            <a:r>
              <a:rPr lang="el-GR" sz="1600" b="1" dirty="0" smtClean="0">
                <a:solidFill>
                  <a:srgbClr val="C00000"/>
                </a:solidFill>
              </a:rPr>
              <a:t>σ</a:t>
            </a:r>
            <a:r>
              <a:rPr sz="1600" b="1" dirty="0" smtClean="0">
                <a:solidFill>
                  <a:srgbClr val="C00000"/>
                </a:solidFill>
              </a:rPr>
              <a:t> </a:t>
            </a:r>
            <a:r>
              <a:rPr sz="1600" b="1" dirty="0">
                <a:solidFill>
                  <a:schemeClr val="tx1"/>
                </a:solidFill>
              </a:rPr>
              <a:t>level</a:t>
            </a:r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38</a:t>
            </a:fld>
            <a:endParaRPr sz="16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5103" y="6446982"/>
            <a:ext cx="324769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                                                                            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1288110" y="-12179"/>
            <a:ext cx="89001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3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KWISP next steps"/>
          <p:cNvSpPr txBox="1">
            <a:spLocks noGrp="1"/>
          </p:cNvSpPr>
          <p:nvPr>
            <p:ph type="title"/>
          </p:nvPr>
        </p:nvSpPr>
        <p:spPr>
          <a:xfrm>
            <a:off x="838199" y="365126"/>
            <a:ext cx="3807691" cy="715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KWISP</a:t>
            </a:r>
            <a:r>
              <a:rPr b="1" dirty="0">
                <a:solidFill>
                  <a:schemeClr val="tx1"/>
                </a:solidFill>
              </a:rPr>
              <a:t> </a:t>
            </a:r>
            <a:r>
              <a:rPr sz="3600" b="1" dirty="0">
                <a:solidFill>
                  <a:schemeClr val="tx1"/>
                </a:solidFill>
              </a:rPr>
              <a:t>next </a:t>
            </a:r>
            <a:r>
              <a:rPr lang="en-US" sz="3600" b="1" dirty="0" smtClean="0">
                <a:solidFill>
                  <a:schemeClr val="tx1"/>
                </a:solidFill>
              </a:rPr>
              <a:t>steps</a:t>
            </a:r>
            <a:endParaRPr b="1" dirty="0">
              <a:solidFill>
                <a:schemeClr val="tx1"/>
              </a:solidFill>
            </a:endParaRPr>
          </a:p>
        </p:txBody>
      </p:sp>
      <p:sp>
        <p:nvSpPr>
          <p:cNvPr id="163" name="KWISP 3.5…"/>
          <p:cNvSpPr txBox="1">
            <a:spLocks noGrp="1"/>
          </p:cNvSpPr>
          <p:nvPr>
            <p:ph type="body" idx="1"/>
          </p:nvPr>
        </p:nvSpPr>
        <p:spPr>
          <a:xfrm>
            <a:off x="838200" y="1512563"/>
            <a:ext cx="9810750" cy="401835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31298" indent="-341548" defTabSz="349138">
              <a:spcBef>
                <a:spcPts val="1406"/>
              </a:spcBef>
              <a:defRPr sz="4080"/>
            </a:pPr>
            <a:r>
              <a:rPr sz="3600" b="1" dirty="0"/>
              <a:t>KWISP 3.5</a:t>
            </a:r>
          </a:p>
          <a:p>
            <a:pPr marL="796946" lvl="1" indent="-341548" defTabSz="349138">
              <a:spcBef>
                <a:spcPts val="1406"/>
              </a:spcBef>
              <a:defRPr sz="3740"/>
            </a:pPr>
            <a:r>
              <a:rPr lang="en-US" sz="2800" b="1" dirty="0" smtClean="0"/>
              <a:t>Complete analysis </a:t>
            </a:r>
            <a:r>
              <a:rPr lang="en-US" sz="2800" dirty="0" smtClean="0"/>
              <a:t>of taken data</a:t>
            </a:r>
          </a:p>
          <a:p>
            <a:pPr marL="796946" lvl="1" indent="-341548" defTabSz="349138">
              <a:spcBef>
                <a:spcPts val="1406"/>
              </a:spcBef>
              <a:defRPr sz="3740"/>
            </a:pPr>
            <a:r>
              <a:rPr sz="2800" b="1" dirty="0" smtClean="0"/>
              <a:t>faster </a:t>
            </a:r>
            <a:r>
              <a:rPr sz="2800" b="1" dirty="0"/>
              <a:t>online </a:t>
            </a:r>
            <a:r>
              <a:rPr sz="2800" b="1" dirty="0" smtClean="0"/>
              <a:t>calibr</a:t>
            </a:r>
            <a:r>
              <a:rPr lang="en-US" sz="2800" b="1" dirty="0" smtClean="0"/>
              <a:t>ation</a:t>
            </a:r>
            <a:r>
              <a:rPr sz="2800" b="1" dirty="0" smtClean="0"/>
              <a:t> </a:t>
            </a:r>
            <a:r>
              <a:rPr sz="2800" dirty="0" smtClean="0"/>
              <a:t>(under way)</a:t>
            </a:r>
            <a:endParaRPr lang="en-US" sz="2800" dirty="0" smtClean="0"/>
          </a:p>
          <a:p>
            <a:pPr marL="796946" lvl="1" indent="-341548" defTabSz="349138">
              <a:spcBef>
                <a:spcPts val="1406"/>
              </a:spcBef>
              <a:defRPr sz="3740"/>
            </a:pPr>
            <a:r>
              <a:rPr sz="2800" b="1" dirty="0" smtClean="0"/>
              <a:t>continue taking solar data </a:t>
            </a:r>
            <a:r>
              <a:rPr sz="2800" dirty="0" smtClean="0"/>
              <a:t>as long as possible</a:t>
            </a:r>
          </a:p>
          <a:p>
            <a:pPr marL="531298" indent="-341548" defTabSz="349138">
              <a:spcBef>
                <a:spcPts val="1406"/>
              </a:spcBef>
              <a:defRPr sz="4080"/>
            </a:pPr>
            <a:r>
              <a:rPr sz="3200" b="1" dirty="0" smtClean="0"/>
              <a:t>KWISP 1.5</a:t>
            </a:r>
          </a:p>
          <a:p>
            <a:pPr marL="796946" lvl="1" indent="-341548" defTabSz="349138">
              <a:spcBef>
                <a:spcPts val="1406"/>
              </a:spcBef>
              <a:defRPr sz="3740"/>
            </a:pPr>
            <a:r>
              <a:rPr sz="2400" b="1" dirty="0" smtClean="0"/>
              <a:t>study </a:t>
            </a:r>
            <a:r>
              <a:rPr sz="2400" b="1" dirty="0"/>
              <a:t>long term </a:t>
            </a:r>
            <a:r>
              <a:rPr sz="2400" b="1" dirty="0" smtClean="0"/>
              <a:t>stability</a:t>
            </a:r>
            <a:endParaRPr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645890" y="43050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&gt;&gt;&gt;</a:t>
            </a:r>
            <a:r>
              <a:rPr lang="en-US" sz="2800" dirty="0" smtClean="0"/>
              <a:t>  parasitically</a:t>
            </a:r>
            <a:endParaRPr lang="en-GB" sz="2800" dirty="0"/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39</a:t>
            </a:fld>
            <a:endParaRPr sz="1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103" y="6446982"/>
            <a:ext cx="65854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                                                                                  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288110" y="-12179"/>
            <a:ext cx="89001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7269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8338" name="Text Box 2"/>
          <p:cNvSpPr txBox="1">
            <a:spLocks noChangeArrowheads="1"/>
          </p:cNvSpPr>
          <p:nvPr/>
        </p:nvSpPr>
        <p:spPr bwMode="auto">
          <a:xfrm>
            <a:off x="723465" y="976450"/>
            <a:ext cx="3895297" cy="646331"/>
          </a:xfrm>
          <a:prstGeom prst="rect">
            <a:avLst/>
          </a:prstGeom>
          <a:solidFill>
            <a:schemeClr val="bg2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231775" indent="-231775" algn="ctr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CAST  Motivation:</a:t>
            </a:r>
            <a:endParaRPr lang="en-US" sz="40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2332" y="3174877"/>
            <a:ext cx="257718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Dark Universe</a:t>
            </a:r>
            <a:endParaRPr lang="en-GB" sz="32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endCxn id="12" idx="0"/>
          </p:cNvCxnSpPr>
          <p:nvPr/>
        </p:nvCxnSpPr>
        <p:spPr>
          <a:xfrm>
            <a:off x="9762836" y="3611418"/>
            <a:ext cx="785891" cy="898434"/>
          </a:xfrm>
          <a:prstGeom prst="straightConnector1">
            <a:avLst/>
          </a:prstGeom>
          <a:ln w="5715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476510" y="4509852"/>
            <a:ext cx="2144433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33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Direct</a:t>
            </a:r>
            <a:r>
              <a:rPr lang="en-US" sz="2000" b="1" dirty="0" smtClean="0">
                <a:solidFill>
                  <a:srgbClr val="FF0000"/>
                </a:solidFill>
              </a:rPr>
              <a:t> DM search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01644" y="4921063"/>
            <a:ext cx="1047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@ CERN</a:t>
            </a:r>
          </a:p>
          <a:p>
            <a:endParaRPr lang="en-GB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23733" y="5390868"/>
            <a:ext cx="4082015" cy="40011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CAST’s approach: </a:t>
            </a:r>
            <a:r>
              <a:rPr lang="en-US" sz="2000" b="1" dirty="0" smtClean="0"/>
              <a:t>1 out of 3 methods</a:t>
            </a:r>
            <a:endParaRPr lang="en-GB" sz="2000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227796" y="4220884"/>
            <a:ext cx="9237" cy="9225"/>
          </a:xfrm>
          <a:prstGeom prst="straightConnector1">
            <a:avLst/>
          </a:prstGeom>
          <a:ln w="5715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804" y="498764"/>
            <a:ext cx="3550133" cy="238854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830618" y="3944318"/>
            <a:ext cx="50206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596520" y="3126784"/>
            <a:ext cx="877868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sz="3600" dirty="0" smtClean="0"/>
              <a:t>….</a:t>
            </a:r>
            <a:r>
              <a:rPr lang="en-US" sz="2800" dirty="0" smtClean="0"/>
              <a:t> </a:t>
            </a:r>
            <a:r>
              <a:rPr lang="en-US" sz="2800" b="1" dirty="0" smtClean="0"/>
              <a:t>Axions  </a:t>
            </a:r>
            <a:r>
              <a:rPr lang="en-US" sz="28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2800" dirty="0" smtClean="0"/>
              <a:t>    </a:t>
            </a:r>
            <a:r>
              <a:rPr lang="en-US" sz="2800" dirty="0" smtClean="0"/>
              <a:t>strong CP problem </a:t>
            </a:r>
            <a:r>
              <a:rPr lang="en-US" sz="2800" b="1" dirty="0" smtClean="0">
                <a:solidFill>
                  <a:srgbClr val="00B050"/>
                </a:solidFill>
              </a:rPr>
              <a:t>&amp;</a:t>
            </a:r>
            <a:r>
              <a:rPr lang="en-US" sz="2800" dirty="0" smtClean="0"/>
              <a:t> </a:t>
            </a:r>
            <a:r>
              <a:rPr lang="en-US" sz="2800" b="1" dirty="0" smtClean="0"/>
              <a:t>DM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00B050"/>
                </a:solidFill>
              </a:rPr>
              <a:t>&amp; </a:t>
            </a:r>
            <a:r>
              <a:rPr lang="en-US" sz="2800" b="1" dirty="0" smtClean="0"/>
              <a:t>solar axions </a:t>
            </a:r>
            <a:endParaRPr lang="en-GB" sz="2400" b="1" dirty="0" smtClean="0"/>
          </a:p>
          <a:p>
            <a:r>
              <a:rPr lang="en-US" sz="2400" dirty="0" smtClean="0"/>
              <a:t>                                     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…. Chameleons</a:t>
            </a:r>
            <a:r>
              <a:rPr lang="en-US" sz="2800" dirty="0" smtClean="0"/>
              <a:t>  </a:t>
            </a:r>
            <a:r>
              <a:rPr lang="en-US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2800" dirty="0" smtClean="0"/>
              <a:t> </a:t>
            </a:r>
            <a:r>
              <a:rPr lang="en-US" sz="2800" b="1" dirty="0" smtClean="0"/>
              <a:t>DE</a:t>
            </a:r>
            <a:endParaRPr lang="en-GB" sz="2800" b="1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273989" y="4478967"/>
            <a:ext cx="1" cy="884193"/>
          </a:xfrm>
          <a:prstGeom prst="straightConnector1">
            <a:avLst/>
          </a:prstGeom>
          <a:ln w="5715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8339" name="TextBox 1678338"/>
          <p:cNvSpPr txBox="1"/>
          <p:nvPr/>
        </p:nvSpPr>
        <p:spPr>
          <a:xfrm>
            <a:off x="7340968" y="194361"/>
            <a:ext cx="4146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Solar axions:  </a:t>
            </a:r>
            <a:r>
              <a:rPr lang="en-US" dirty="0" smtClean="0"/>
              <a:t>NATURE Phys.13(</a:t>
            </a:r>
            <a:r>
              <a:rPr lang="en-US" b="1" dirty="0" smtClean="0"/>
              <a:t>2017</a:t>
            </a:r>
            <a:r>
              <a:rPr lang="en-US" dirty="0" smtClean="0"/>
              <a:t>)584</a:t>
            </a:r>
            <a:endParaRPr lang="en-GB" dirty="0"/>
          </a:p>
        </p:txBody>
      </p:sp>
      <p:cxnSp>
        <p:nvCxnSpPr>
          <p:cNvPr id="1678341" name="Straight Arrow Connector 1678340"/>
          <p:cNvCxnSpPr/>
          <p:nvPr/>
        </p:nvCxnSpPr>
        <p:spPr>
          <a:xfrm flipH="1" flipV="1">
            <a:off x="10307784" y="2817096"/>
            <a:ext cx="822034" cy="57264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4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8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8692" y="1663649"/>
            <a:ext cx="11656290" cy="341632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~2 </a:t>
            </a:r>
            <a:r>
              <a:rPr lang="en-GB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months of </a:t>
            </a:r>
            <a:r>
              <a:rPr lang="en-GB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data taken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over </a:t>
            </a:r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the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summer, now stopped up to mid of November due to water tower maintenance (not related to CAST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). </a:t>
            </a:r>
          </a:p>
          <a:p>
            <a:endParaRPr lang="en-GB" dirty="0" smtClean="0">
              <a:solidFill>
                <a:srgbClr val="000000"/>
              </a:solidFill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Fast tuned </a:t>
            </a:r>
            <a:r>
              <a:rPr lang="en-GB" b="1" dirty="0" smtClean="0">
                <a:solidFill>
                  <a:srgbClr val="00B05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&amp;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</a:t>
            </a:r>
            <a:r>
              <a:rPr lang="en-GB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phase matched cavities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pioneered by CAST.</a:t>
            </a:r>
          </a:p>
          <a:p>
            <a:endParaRPr lang="en-GB" dirty="0" smtClean="0">
              <a:solidFill>
                <a:srgbClr val="000000"/>
              </a:solidFill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The </a:t>
            </a:r>
            <a:r>
              <a:rPr lang="en-US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full previously granted data taking time of 6 months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, which due to </a:t>
            </a:r>
            <a:r>
              <a:rPr lang="en-US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COVID-19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would </a:t>
            </a:r>
            <a:r>
              <a:rPr lang="en-US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extend </a:t>
            </a:r>
            <a:r>
              <a:rPr lang="en-US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into 2021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, is </a:t>
            </a:r>
            <a:r>
              <a:rPr lang="en-US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essential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to achieve the planned sensitivity</a:t>
            </a:r>
            <a:r>
              <a:rPr lang="en-US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.</a:t>
            </a:r>
          </a:p>
          <a:p>
            <a:endParaRPr lang="en-US" dirty="0">
              <a:solidFill>
                <a:srgbClr val="000000"/>
              </a:solidFill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The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missing 4 months </a:t>
            </a:r>
            <a:r>
              <a:rPr lang="en-US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of data taking are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extremely important for the theses of our students</a:t>
            </a:r>
            <a:r>
              <a:rPr lang="en-US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.</a:t>
            </a:r>
          </a:p>
          <a:p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   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estimated r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emaining data taking time for 2020 is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less than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month. For the DM search the efficiency is</a:t>
            </a:r>
          </a:p>
          <a:p>
            <a:r>
              <a:rPr lang="en-GB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~18</a:t>
            </a:r>
            <a:r>
              <a:rPr lang="en-GB" sz="5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h/24.</a:t>
            </a:r>
            <a:endParaRPr lang="en-US" sz="24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85945" y="316265"/>
            <a:ext cx="3957045" cy="707886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CAST  conclusions</a:t>
            </a:r>
            <a:endParaRPr lang="en-GB" sz="4000" b="1" dirty="0"/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40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26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28291" y="2216727"/>
            <a:ext cx="3527119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Backup slides</a:t>
            </a:r>
            <a:endParaRPr lang="en-GB" sz="4800" dirty="0"/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41</a:t>
            </a:fld>
            <a:endParaRPr sz="1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103" y="6446982"/>
            <a:ext cx="65854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                                                                                  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288110" y="-12179"/>
            <a:ext cx="89001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66059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CE2B57-8D8F-E14E-895C-87F2FC58454C}"/>
              </a:ext>
            </a:extLst>
          </p:cNvPr>
          <p:cNvSpPr txBox="1">
            <a:spLocks/>
          </p:cNvSpPr>
          <p:nvPr/>
        </p:nvSpPr>
        <p:spPr>
          <a:xfrm>
            <a:off x="2816770" y="220128"/>
            <a:ext cx="6936829" cy="1197739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6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DATA ANALYSIS</a:t>
            </a:r>
          </a:p>
          <a:p>
            <a:pPr algn="ctr"/>
            <a:r>
              <a:rPr lang="en-US" sz="3600" b="1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Beyond the ~5kHz signal search</a:t>
            </a:r>
            <a:endParaRPr lang="en-US" sz="36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256BA7-C906-934C-B0F3-B53650A05FE0}"/>
              </a:ext>
            </a:extLst>
          </p:cNvPr>
          <p:cNvSpPr/>
          <p:nvPr/>
        </p:nvSpPr>
        <p:spPr>
          <a:xfrm>
            <a:off x="951922" y="1417867"/>
            <a:ext cx="107782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Histogram of the </a:t>
            </a:r>
            <a:r>
              <a:rPr lang="en-US" sz="2400" b="1" u="sng" dirty="0">
                <a:latin typeface="+mj-lt"/>
              </a:rPr>
              <a:t>combined</a:t>
            </a:r>
            <a:r>
              <a:rPr lang="en-US" sz="2400" dirty="0">
                <a:latin typeface="+mj-lt"/>
              </a:rPr>
              <a:t> spectrum with a gaussian fit (in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red</a:t>
            </a:r>
            <a:r>
              <a:rPr lang="en-US" sz="2400" dirty="0">
                <a:latin typeface="+mj-lt"/>
              </a:rPr>
              <a:t>). Combined spectra are </a:t>
            </a:r>
            <a:r>
              <a:rPr lang="en-US" sz="2400" dirty="0" smtClean="0">
                <a:latin typeface="+mj-lt"/>
              </a:rPr>
              <a:t>more appropriate for DM transients </a:t>
            </a:r>
            <a:r>
              <a:rPr lang="en-US" sz="2400" dirty="0">
                <a:latin typeface="+mj-lt"/>
              </a:rPr>
              <a:t>due to non-restriction </a:t>
            </a:r>
            <a:r>
              <a:rPr lang="en-US" sz="2400" dirty="0" smtClean="0">
                <a:latin typeface="+mj-lt"/>
              </a:rPr>
              <a:t>to</a:t>
            </a:r>
            <a:r>
              <a:rPr lang="en-US" sz="2400" dirty="0" smtClean="0">
                <a:latin typeface="+mj-lt"/>
              </a:rPr>
              <a:t> a ~5kHz signal search.</a:t>
            </a:r>
            <a:endParaRPr lang="en-US" sz="2400" dirty="0">
              <a:latin typeface="+mj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0FF267D-36D6-554D-873A-5240003E3ABE}"/>
              </a:ext>
            </a:extLst>
          </p:cNvPr>
          <p:cNvGrpSpPr/>
          <p:nvPr/>
        </p:nvGrpSpPr>
        <p:grpSpPr>
          <a:xfrm>
            <a:off x="831495" y="2787829"/>
            <a:ext cx="10319105" cy="3683000"/>
            <a:chOff x="831495" y="2787829"/>
            <a:chExt cx="10319105" cy="3683000"/>
          </a:xfrm>
        </p:grpSpPr>
        <p:pic>
          <p:nvPicPr>
            <p:cNvPr id="12" name="Picture 11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45B0B493-8672-E043-ADB0-13D6D5D75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1495" y="2787829"/>
              <a:ext cx="5054600" cy="3683000"/>
            </a:xfrm>
            <a:prstGeom prst="rect">
              <a:avLst/>
            </a:prstGeom>
          </p:spPr>
        </p:pic>
        <p:pic>
          <p:nvPicPr>
            <p:cNvPr id="3" name="Picture 2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8B41A6A9-E942-2044-9340-6F80B9251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2787829"/>
              <a:ext cx="5054600" cy="3683000"/>
            </a:xfrm>
            <a:prstGeom prst="rect">
              <a:avLst/>
            </a:prstGeom>
          </p:spPr>
        </p:pic>
      </p:grpSp>
      <p:sp>
        <p:nvSpPr>
          <p:cNvPr id="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42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5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CE2B57-8D8F-E14E-895C-87F2FC58454C}"/>
              </a:ext>
            </a:extLst>
          </p:cNvPr>
          <p:cNvSpPr txBox="1">
            <a:spLocks/>
          </p:cNvSpPr>
          <p:nvPr/>
        </p:nvSpPr>
        <p:spPr>
          <a:xfrm>
            <a:off x="3555999" y="117077"/>
            <a:ext cx="4692073" cy="1008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7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DATA ANALYSIS</a:t>
            </a:r>
          </a:p>
          <a:p>
            <a:pPr algn="ctr"/>
            <a:r>
              <a:rPr lang="en-US" sz="5100" b="1" dirty="0" smtClean="0">
                <a:solidFill>
                  <a:srgbClr val="0000CC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Results</a:t>
            </a:r>
            <a:endParaRPr lang="en-US" sz="51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64613B-4C18-BE4D-8C00-221982864D48}"/>
              </a:ext>
            </a:extLst>
          </p:cNvPr>
          <p:cNvSpPr/>
          <p:nvPr/>
        </p:nvSpPr>
        <p:spPr>
          <a:xfrm>
            <a:off x="702541" y="1393930"/>
            <a:ext cx="105710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Combined spectra </a:t>
            </a:r>
            <a:r>
              <a:rPr lang="en-US" sz="2400" dirty="0"/>
              <a:t>are </a:t>
            </a:r>
            <a:r>
              <a:rPr lang="en-US" sz="2400" dirty="0" smtClean="0"/>
              <a:t>more appropriate </a:t>
            </a:r>
            <a:r>
              <a:rPr lang="en-US" sz="2400" dirty="0" smtClean="0"/>
              <a:t>for  transients </a:t>
            </a:r>
            <a:r>
              <a:rPr lang="en-US" sz="2400" dirty="0"/>
              <a:t>(no width </a:t>
            </a:r>
            <a:r>
              <a:rPr lang="en-US" sz="2400" dirty="0" smtClean="0"/>
              <a:t>constraint).</a:t>
            </a:r>
            <a:endParaRPr lang="en-US" sz="2400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DA72D21-E448-604E-89DC-9CFDBCCECAC4}"/>
              </a:ext>
            </a:extLst>
          </p:cNvPr>
          <p:cNvGrpSpPr/>
          <p:nvPr/>
        </p:nvGrpSpPr>
        <p:grpSpPr>
          <a:xfrm>
            <a:off x="539750" y="2332184"/>
            <a:ext cx="10896600" cy="4241800"/>
            <a:chOff x="539750" y="2332184"/>
            <a:chExt cx="10896600" cy="4241800"/>
          </a:xfrm>
        </p:grpSpPr>
        <p:pic>
          <p:nvPicPr>
            <p:cNvPr id="7" name="Picture 6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E7758746-85AD-A34B-A5EF-8EE2E20E21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88050" y="2332184"/>
              <a:ext cx="5448300" cy="4241800"/>
            </a:xfrm>
            <a:prstGeom prst="rect">
              <a:avLst/>
            </a:prstGeom>
          </p:spPr>
        </p:pic>
        <p:pic>
          <p:nvPicPr>
            <p:cNvPr id="8" name="Picture 7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2E3BF10F-2719-2947-BC89-B2AFDFA33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9750" y="2332184"/>
              <a:ext cx="5448300" cy="4241800"/>
            </a:xfrm>
            <a:prstGeom prst="rect">
              <a:avLst/>
            </a:prstGeom>
          </p:spPr>
        </p:pic>
      </p:grpSp>
      <p:sp>
        <p:nvSpPr>
          <p:cNvPr id="1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43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51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495801" y="0"/>
            <a:ext cx="1520825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/>
              <a:t>P. Sikivie</a:t>
            </a: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0" y="-170225"/>
            <a:ext cx="9464679" cy="6357938"/>
            <a:chOff x="-298" y="-105"/>
            <a:chExt cx="5962" cy="4005"/>
          </a:xfrm>
        </p:grpSpPr>
        <p:sp>
          <p:nvSpPr>
            <p:cNvPr id="1674244" name="Text Box 4"/>
            <p:cNvSpPr txBox="1">
              <a:spLocks noChangeArrowheads="1"/>
            </p:cNvSpPr>
            <p:nvPr/>
          </p:nvSpPr>
          <p:spPr bwMode="auto">
            <a:xfrm>
              <a:off x="-298" y="-58"/>
              <a:ext cx="5574" cy="22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31775" indent="-231775">
                <a:spcBef>
                  <a:spcPct val="20000"/>
                </a:spcBef>
                <a:defRPr/>
              </a:pPr>
              <a:r>
                <a:rPr lang="en-US" sz="4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CAST</a:t>
              </a:r>
              <a:endParaRPr lang="en-US" sz="4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  <a:p>
              <a:pPr marL="231775" indent="-231775" algn="ctr">
                <a:spcBef>
                  <a:spcPct val="20000"/>
                </a:spcBef>
                <a:defRPr/>
              </a:pPr>
              <a:endParaRPr lang="en-US" sz="32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  <a:p>
              <a:pPr marL="231775" indent="-231775">
                <a:spcBef>
                  <a:spcPct val="20000"/>
                </a:spcBef>
                <a:defRPr/>
              </a:pPr>
              <a:r>
                <a:rPr lang="en-US" sz="3600" baseline="30000" dirty="0">
                  <a:latin typeface="Times New Roman" pitchFamily="18" charset="0"/>
                </a:rPr>
                <a:t> </a:t>
              </a:r>
            </a:p>
            <a:p>
              <a:pPr marL="231775" indent="-231775">
                <a:spcBef>
                  <a:spcPct val="20000"/>
                </a:spcBef>
                <a:defRPr/>
              </a:pPr>
              <a:endParaRPr lang="en-US" sz="3600" b="1" dirty="0">
                <a:latin typeface="Arial" charset="0"/>
              </a:endParaRPr>
            </a:p>
            <a:p>
              <a:pPr marL="231775" indent="-231775">
                <a:spcBef>
                  <a:spcPct val="20000"/>
                </a:spcBef>
                <a:defRPr/>
              </a:pPr>
              <a:r>
                <a:rPr lang="en-US" sz="2400" b="1" dirty="0" smtClean="0">
                  <a:latin typeface="Arial" charset="0"/>
                </a:rPr>
                <a:t>         </a:t>
              </a:r>
              <a:r>
                <a:rPr lang="en-US" sz="2400" b="1" dirty="0" err="1" smtClean="0">
                  <a:solidFill>
                    <a:srgbClr val="FF0000"/>
                  </a:solidFill>
                  <a:latin typeface="Arial" charset="0"/>
                </a:rPr>
                <a:t>Axion</a:t>
              </a:r>
              <a:r>
                <a:rPr lang="en-US" sz="2400" b="1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en-US" sz="2400" b="1" dirty="0">
                  <a:solidFill>
                    <a:srgbClr val="FF0000"/>
                  </a:solidFill>
                  <a:latin typeface="Arial" charset="0"/>
                </a:rPr>
                <a:t>- source</a:t>
              </a:r>
              <a:r>
                <a:rPr lang="en-US" sz="2400" b="1" dirty="0">
                  <a:solidFill>
                    <a:srgbClr val="FF0000"/>
                  </a:solidFill>
                  <a:latin typeface="Times New Roman" pitchFamily="18" charset="0"/>
                </a:rPr>
                <a:t>                </a:t>
              </a:r>
              <a:r>
                <a:rPr lang="en-US" sz="2400" b="1" dirty="0" smtClean="0">
                  <a:solidFill>
                    <a:srgbClr val="FF0000"/>
                  </a:solidFill>
                  <a:latin typeface="Times New Roman" pitchFamily="18" charset="0"/>
                </a:rPr>
                <a:t>                       </a:t>
              </a:r>
            </a:p>
            <a:p>
              <a:pPr marL="231775" indent="-231775">
                <a:spcBef>
                  <a:spcPct val="20000"/>
                </a:spcBef>
                <a:defRPr/>
              </a:pPr>
              <a:r>
                <a:rPr lang="en-US" sz="2400" b="1" dirty="0">
                  <a:latin typeface="Times New Roman" pitchFamily="18" charset="0"/>
                </a:rPr>
                <a:t> </a:t>
              </a:r>
              <a:r>
                <a:rPr lang="en-US" sz="2400" b="1" dirty="0" smtClean="0">
                  <a:latin typeface="Times New Roman" pitchFamily="18" charset="0"/>
                </a:rPr>
                <a:t>                                                                           </a:t>
              </a:r>
              <a:r>
                <a:rPr lang="en-US" sz="2400" b="1" dirty="0" err="1" smtClean="0">
                  <a:latin typeface="Arial" charset="0"/>
                </a:rPr>
                <a:t>Axion</a:t>
              </a:r>
              <a:r>
                <a:rPr lang="en-US" sz="2400" b="1" dirty="0" smtClean="0">
                  <a:latin typeface="Arial" charset="0"/>
                </a:rPr>
                <a:t> </a:t>
              </a:r>
              <a:r>
                <a:rPr lang="en-US" sz="2400" b="1" dirty="0">
                  <a:latin typeface="Arial" charset="0"/>
                </a:rPr>
                <a:t>- </a:t>
              </a:r>
              <a:r>
                <a:rPr lang="en-US" sz="2400" b="1" dirty="0" smtClean="0">
                  <a:latin typeface="Arial" charset="0"/>
                </a:rPr>
                <a:t>conversion</a:t>
              </a:r>
              <a:r>
                <a:rPr lang="en-US" sz="3600" baseline="30000" dirty="0" smtClean="0">
                  <a:solidFill>
                    <a:srgbClr val="0000FF"/>
                  </a:solidFill>
                  <a:latin typeface="Times New Roman" pitchFamily="18" charset="0"/>
                </a:rPr>
                <a:t>                     </a:t>
              </a:r>
              <a:endParaRPr lang="en-US" sz="3600" baseline="30000" dirty="0">
                <a:solidFill>
                  <a:srgbClr val="0000FF"/>
                </a:solidFill>
                <a:latin typeface="Times New Roman" pitchFamily="18" charset="0"/>
              </a:endParaRPr>
            </a:p>
            <a:p>
              <a:pPr marL="231775" indent="-231775">
                <a:spcBef>
                  <a:spcPct val="20000"/>
                </a:spcBef>
                <a:defRPr/>
              </a:pPr>
              <a:r>
                <a:rPr lang="en-US" sz="3600" baseline="30000" dirty="0">
                  <a:solidFill>
                    <a:srgbClr val="0000FF"/>
                  </a:solidFill>
                  <a:latin typeface="Times New Roman" pitchFamily="18" charset="0"/>
                </a:rPr>
                <a:t>            </a:t>
              </a:r>
              <a:r>
                <a:rPr lang="en-US" sz="3600" baseline="30000" dirty="0" smtClean="0">
                  <a:solidFill>
                    <a:srgbClr val="0000FF"/>
                  </a:solidFill>
                  <a:latin typeface="Times New Roman" pitchFamily="18" charset="0"/>
                </a:rPr>
                <a:t> </a:t>
              </a:r>
              <a:endParaRPr lang="en-US" sz="80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0486" name="Group 5"/>
            <p:cNvGrpSpPr>
              <a:grpSpLocks/>
            </p:cNvGrpSpPr>
            <p:nvPr/>
          </p:nvGrpSpPr>
          <p:grpSpPr bwMode="auto">
            <a:xfrm>
              <a:off x="96" y="-105"/>
              <a:ext cx="5568" cy="4005"/>
              <a:chOff x="96" y="-105"/>
              <a:chExt cx="5568" cy="4005"/>
            </a:xfrm>
          </p:grpSpPr>
          <p:pic>
            <p:nvPicPr>
              <p:cNvPr id="20503" name="Picture 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" y="2125"/>
                <a:ext cx="4959" cy="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0488" name="Group 9"/>
              <p:cNvGrpSpPr>
                <a:grpSpLocks/>
              </p:cNvGrpSpPr>
              <p:nvPr/>
            </p:nvGrpSpPr>
            <p:grpSpPr bwMode="auto">
              <a:xfrm>
                <a:off x="3504" y="-105"/>
                <a:ext cx="2160" cy="1643"/>
                <a:chOff x="1392" y="2027"/>
                <a:chExt cx="3072" cy="2329"/>
              </a:xfrm>
            </p:grpSpPr>
            <p:sp>
              <p:nvSpPr>
                <p:cNvPr id="20501" name="Rectangle 11"/>
                <p:cNvSpPr>
                  <a:spLocks noChangeArrowheads="1"/>
                </p:cNvSpPr>
                <p:nvPr/>
              </p:nvSpPr>
              <p:spPr bwMode="auto">
                <a:xfrm>
                  <a:off x="1392" y="2334"/>
                  <a:ext cx="2967" cy="17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1600"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1600"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1600"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1600"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1600"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l-GR" altLang="en-US" sz="1800" b="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20490" name="Group 13"/>
                <p:cNvGrpSpPr>
                  <a:grpSpLocks/>
                </p:cNvGrpSpPr>
                <p:nvPr/>
              </p:nvGrpSpPr>
              <p:grpSpPr bwMode="auto">
                <a:xfrm>
                  <a:off x="1797" y="2027"/>
                  <a:ext cx="2667" cy="2329"/>
                  <a:chOff x="1797" y="2027"/>
                  <a:chExt cx="2667" cy="2329"/>
                </a:xfrm>
              </p:grpSpPr>
              <p:pic>
                <p:nvPicPr>
                  <p:cNvPr id="20491" name="Picture 14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90198" b="74399"/>
                  <a:stretch>
                    <a:fillRect/>
                  </a:stretch>
                </p:blipFill>
                <p:spPr bwMode="auto">
                  <a:xfrm>
                    <a:off x="1797" y="2188"/>
                    <a:ext cx="425" cy="5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20492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784" y="2027"/>
                    <a:ext cx="1680" cy="2329"/>
                    <a:chOff x="2784" y="2027"/>
                    <a:chExt cx="1680" cy="2329"/>
                  </a:xfrm>
                </p:grpSpPr>
                <p:grpSp>
                  <p:nvGrpSpPr>
                    <p:cNvPr id="20493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54" y="2027"/>
                      <a:ext cx="1410" cy="738"/>
                      <a:chOff x="2642" y="635"/>
                      <a:chExt cx="1916" cy="1002"/>
                    </a:xfrm>
                  </p:grpSpPr>
                  <p:sp>
                    <p:nvSpPr>
                      <p:cNvPr id="20499" name="Text Box 17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080" y="635"/>
                        <a:ext cx="478" cy="10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50000"/>
                          </a:spcBef>
                        </a:pPr>
                        <a:r>
                          <a:rPr lang="en-US" altLang="en-US" sz="4800" dirty="0">
                            <a:latin typeface="Symbol" panose="05050102010706020507" pitchFamily="18" charset="2"/>
                            <a:cs typeface="Arial" panose="020B0604020202020204" pitchFamily="34" charset="0"/>
                          </a:rPr>
                          <a:t>g</a:t>
                        </a:r>
                        <a:endParaRPr lang="el-GR" altLang="en-US" sz="4800" dirty="0">
                          <a:latin typeface="Symbol" panose="05050102010706020507" pitchFamily="18" charset="2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0500" name="Freeform 18"/>
                      <p:cNvSpPr>
                        <a:spLocks/>
                      </p:cNvSpPr>
                      <p:nvPr/>
                    </p:nvSpPr>
                    <p:spPr bwMode="auto">
                      <a:xfrm rot="10740561" flipH="1">
                        <a:off x="2642" y="1298"/>
                        <a:ext cx="1499" cy="249"/>
                      </a:xfrm>
                      <a:custGeom>
                        <a:avLst/>
                        <a:gdLst>
                          <a:gd name="T0" fmla="*/ 0 w 5163"/>
                          <a:gd name="T1" fmla="*/ 669 h 1912"/>
                          <a:gd name="T2" fmla="*/ 574 w 5163"/>
                          <a:gd name="T3" fmla="*/ 1816 h 1912"/>
                          <a:gd name="T4" fmla="*/ 1148 w 5163"/>
                          <a:gd name="T5" fmla="*/ 95 h 1912"/>
                          <a:gd name="T6" fmla="*/ 1721 w 5163"/>
                          <a:gd name="T7" fmla="*/ 1816 h 1912"/>
                          <a:gd name="T8" fmla="*/ 2295 w 5163"/>
                          <a:gd name="T9" fmla="*/ 95 h 1912"/>
                          <a:gd name="T10" fmla="*/ 2869 w 5163"/>
                          <a:gd name="T11" fmla="*/ 1816 h 1912"/>
                          <a:gd name="T12" fmla="*/ 3442 w 5163"/>
                          <a:gd name="T13" fmla="*/ 95 h 1912"/>
                          <a:gd name="T14" fmla="*/ 4016 w 5163"/>
                          <a:gd name="T15" fmla="*/ 1816 h 1912"/>
                          <a:gd name="T16" fmla="*/ 4590 w 5163"/>
                          <a:gd name="T17" fmla="*/ 95 h 1912"/>
                          <a:gd name="T18" fmla="*/ 5163 w 5163"/>
                          <a:gd name="T19" fmla="*/ 1243 h 1912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w 5163"/>
                          <a:gd name="T31" fmla="*/ 0 h 1912"/>
                          <a:gd name="T32" fmla="*/ 5163 w 5163"/>
                          <a:gd name="T33" fmla="*/ 1912 h 1912"/>
                        </a:gdLst>
                        <a:ahLst/>
                        <a:cxnLst>
                          <a:cxn ang="T20">
                            <a:pos x="T0" y="T1"/>
                          </a:cxn>
                          <a:cxn ang="T21">
                            <a:pos x="T2" y="T3"/>
                          </a:cxn>
                          <a:cxn ang="T22">
                            <a:pos x="T4" y="T5"/>
                          </a:cxn>
                          <a:cxn ang="T23">
                            <a:pos x="T6" y="T7"/>
                          </a:cxn>
                          <a:cxn ang="T24">
                            <a:pos x="T8" y="T9"/>
                          </a:cxn>
                          <a:cxn ang="T25">
                            <a:pos x="T10" y="T11"/>
                          </a:cxn>
                          <a:cxn ang="T26">
                            <a:pos x="T12" y="T13"/>
                          </a:cxn>
                          <a:cxn ang="T27">
                            <a:pos x="T14" y="T15"/>
                          </a:cxn>
                          <a:cxn ang="T28">
                            <a:pos x="T16" y="T17"/>
                          </a:cxn>
                          <a:cxn ang="T29">
                            <a:pos x="T18" y="T19"/>
                          </a:cxn>
                        </a:cxnLst>
                        <a:rect l="T30" t="T31" r="T32" b="T33"/>
                        <a:pathLst>
                          <a:path w="5163" h="1912">
                            <a:moveTo>
                              <a:pt x="0" y="669"/>
                            </a:moveTo>
                            <a:cubicBezTo>
                              <a:pt x="191" y="1290"/>
                              <a:pt x="383" y="1912"/>
                              <a:pt x="574" y="1816"/>
                            </a:cubicBezTo>
                            <a:cubicBezTo>
                              <a:pt x="765" y="1720"/>
                              <a:pt x="957" y="95"/>
                              <a:pt x="1148" y="95"/>
                            </a:cubicBezTo>
                            <a:cubicBezTo>
                              <a:pt x="1339" y="95"/>
                              <a:pt x="1530" y="1816"/>
                              <a:pt x="1721" y="1816"/>
                            </a:cubicBezTo>
                            <a:cubicBezTo>
                              <a:pt x="1912" y="1816"/>
                              <a:pt x="2104" y="95"/>
                              <a:pt x="2295" y="95"/>
                            </a:cubicBezTo>
                            <a:cubicBezTo>
                              <a:pt x="2486" y="95"/>
                              <a:pt x="2678" y="1816"/>
                              <a:pt x="2869" y="1816"/>
                            </a:cubicBezTo>
                            <a:cubicBezTo>
                              <a:pt x="3060" y="1816"/>
                              <a:pt x="3251" y="95"/>
                              <a:pt x="3442" y="95"/>
                            </a:cubicBezTo>
                            <a:cubicBezTo>
                              <a:pt x="3633" y="95"/>
                              <a:pt x="3825" y="1816"/>
                              <a:pt x="4016" y="1816"/>
                            </a:cubicBezTo>
                            <a:cubicBezTo>
                              <a:pt x="4207" y="1816"/>
                              <a:pt x="4399" y="190"/>
                              <a:pt x="4590" y="95"/>
                            </a:cubicBezTo>
                            <a:cubicBezTo>
                              <a:pt x="4781" y="0"/>
                              <a:pt x="5068" y="1052"/>
                              <a:pt x="5163" y="1243"/>
                            </a:cubicBezTo>
                          </a:path>
                        </a:pathLst>
                      </a:custGeom>
                      <a:noFill/>
                      <a:ln w="5715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20494" name="Group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84" y="2705"/>
                      <a:ext cx="1128" cy="1651"/>
                      <a:chOff x="2784" y="2705"/>
                      <a:chExt cx="1128" cy="1651"/>
                    </a:xfrm>
                  </p:grpSpPr>
                  <p:grpSp>
                    <p:nvGrpSpPr>
                      <p:cNvPr id="20495" name="Group 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84" y="3455"/>
                        <a:ext cx="1128" cy="901"/>
                        <a:chOff x="2784" y="3455"/>
                        <a:chExt cx="1128" cy="901"/>
                      </a:xfrm>
                    </p:grpSpPr>
                    <p:sp>
                      <p:nvSpPr>
                        <p:cNvPr id="20497" name="Text Box 2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84" y="3455"/>
                          <a:ext cx="657" cy="9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>
                          <a:spAutoFit/>
                        </a:bodyPr>
                        <a:lstStyle>
                          <a:lvl1pPr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r>
                            <a:rPr lang="en-US" altLang="en-US" sz="6000" b="0" dirty="0">
                              <a:solidFill>
                                <a:srgbClr val="FF0000"/>
                              </a:solidFill>
                              <a:cs typeface="Arial" panose="020B0604020202020204" pitchFamily="34" charset="0"/>
                            </a:rPr>
                            <a:t>×</a:t>
                          </a:r>
                        </a:p>
                      </p:txBody>
                    </p:sp>
                    <p:sp>
                      <p:nvSpPr>
                        <p:cNvPr id="20498" name="Text Box 2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225" y="3550"/>
                          <a:ext cx="687" cy="579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square">
                          <a:spAutoFit/>
                        </a:bodyPr>
                        <a:lstStyle>
                          <a:lvl1pPr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50000"/>
                            </a:spcBef>
                          </a:pPr>
                          <a:r>
                            <a:rPr lang="en-US" altLang="en-US" sz="3600" dirty="0" smtClean="0">
                              <a:ln>
                                <a:solidFill>
                                  <a:srgbClr val="FF0000"/>
                                </a:solidFill>
                              </a:ln>
                              <a:cs typeface="Arial" panose="020B0604020202020204" pitchFamily="34" charset="0"/>
                            </a:rPr>
                            <a:t>B</a:t>
                          </a:r>
                          <a:r>
                            <a:rPr lang="en-US" altLang="en-US" sz="3600" baseline="30000" dirty="0" smtClean="0">
                              <a:ln>
                                <a:solidFill>
                                  <a:srgbClr val="FF0000"/>
                                </a:solidFill>
                              </a:ln>
                              <a:solidFill>
                                <a:srgbClr val="FF0000"/>
                              </a:solidFill>
                              <a:cs typeface="Arial" panose="020B0604020202020204" pitchFamily="34" charset="0"/>
                            </a:rPr>
                            <a:t>2</a:t>
                          </a:r>
                          <a:endParaRPr lang="el-GR" altLang="en-US" sz="3600" baseline="30000" dirty="0">
                            <a:ln>
                              <a:solidFill>
                                <a:srgbClr val="FF0000"/>
                              </a:solidFill>
                            </a:ln>
                            <a:solidFill>
                              <a:srgbClr val="FF0000"/>
                            </a:solidFill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20496" name="Freeform 23"/>
                      <p:cNvSpPr>
                        <a:spLocks/>
                      </p:cNvSpPr>
                      <p:nvPr/>
                    </p:nvSpPr>
                    <p:spPr bwMode="auto">
                      <a:xfrm rot="16200000" flipH="1">
                        <a:off x="2482" y="3187"/>
                        <a:ext cx="1103" cy="140"/>
                      </a:xfrm>
                      <a:custGeom>
                        <a:avLst/>
                        <a:gdLst>
                          <a:gd name="T0" fmla="*/ 0 w 5163"/>
                          <a:gd name="T1" fmla="*/ 669 h 1912"/>
                          <a:gd name="T2" fmla="*/ 574 w 5163"/>
                          <a:gd name="T3" fmla="*/ 1816 h 1912"/>
                          <a:gd name="T4" fmla="*/ 1148 w 5163"/>
                          <a:gd name="T5" fmla="*/ 95 h 1912"/>
                          <a:gd name="T6" fmla="*/ 1721 w 5163"/>
                          <a:gd name="T7" fmla="*/ 1816 h 1912"/>
                          <a:gd name="T8" fmla="*/ 2295 w 5163"/>
                          <a:gd name="T9" fmla="*/ 95 h 1912"/>
                          <a:gd name="T10" fmla="*/ 2869 w 5163"/>
                          <a:gd name="T11" fmla="*/ 1816 h 1912"/>
                          <a:gd name="T12" fmla="*/ 3442 w 5163"/>
                          <a:gd name="T13" fmla="*/ 95 h 1912"/>
                          <a:gd name="T14" fmla="*/ 4016 w 5163"/>
                          <a:gd name="T15" fmla="*/ 1816 h 1912"/>
                          <a:gd name="T16" fmla="*/ 4590 w 5163"/>
                          <a:gd name="T17" fmla="*/ 95 h 1912"/>
                          <a:gd name="T18" fmla="*/ 5163 w 5163"/>
                          <a:gd name="T19" fmla="*/ 1243 h 1912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w 5163"/>
                          <a:gd name="T31" fmla="*/ 0 h 1912"/>
                          <a:gd name="T32" fmla="*/ 5163 w 5163"/>
                          <a:gd name="T33" fmla="*/ 1912 h 1912"/>
                        </a:gdLst>
                        <a:ahLst/>
                        <a:cxnLst>
                          <a:cxn ang="T20">
                            <a:pos x="T0" y="T1"/>
                          </a:cxn>
                          <a:cxn ang="T21">
                            <a:pos x="T2" y="T3"/>
                          </a:cxn>
                          <a:cxn ang="T22">
                            <a:pos x="T4" y="T5"/>
                          </a:cxn>
                          <a:cxn ang="T23">
                            <a:pos x="T6" y="T7"/>
                          </a:cxn>
                          <a:cxn ang="T24">
                            <a:pos x="T8" y="T9"/>
                          </a:cxn>
                          <a:cxn ang="T25">
                            <a:pos x="T10" y="T11"/>
                          </a:cxn>
                          <a:cxn ang="T26">
                            <a:pos x="T12" y="T13"/>
                          </a:cxn>
                          <a:cxn ang="T27">
                            <a:pos x="T14" y="T15"/>
                          </a:cxn>
                          <a:cxn ang="T28">
                            <a:pos x="T16" y="T17"/>
                          </a:cxn>
                          <a:cxn ang="T29">
                            <a:pos x="T18" y="T19"/>
                          </a:cxn>
                        </a:cxnLst>
                        <a:rect l="T30" t="T31" r="T32" b="T33"/>
                        <a:pathLst>
                          <a:path w="5163" h="1912">
                            <a:moveTo>
                              <a:pt x="0" y="669"/>
                            </a:moveTo>
                            <a:cubicBezTo>
                              <a:pt x="191" y="1290"/>
                              <a:pt x="383" y="1912"/>
                              <a:pt x="574" y="1816"/>
                            </a:cubicBezTo>
                            <a:cubicBezTo>
                              <a:pt x="765" y="1720"/>
                              <a:pt x="957" y="95"/>
                              <a:pt x="1148" y="95"/>
                            </a:cubicBezTo>
                            <a:cubicBezTo>
                              <a:pt x="1339" y="95"/>
                              <a:pt x="1530" y="1816"/>
                              <a:pt x="1721" y="1816"/>
                            </a:cubicBezTo>
                            <a:cubicBezTo>
                              <a:pt x="1912" y="1816"/>
                              <a:pt x="2104" y="95"/>
                              <a:pt x="2295" y="95"/>
                            </a:cubicBezTo>
                            <a:cubicBezTo>
                              <a:pt x="2486" y="95"/>
                              <a:pt x="2678" y="1816"/>
                              <a:pt x="2869" y="1816"/>
                            </a:cubicBezTo>
                            <a:cubicBezTo>
                              <a:pt x="3060" y="1816"/>
                              <a:pt x="3251" y="95"/>
                              <a:pt x="3442" y="95"/>
                            </a:cubicBezTo>
                            <a:cubicBezTo>
                              <a:pt x="3633" y="95"/>
                              <a:pt x="3825" y="1816"/>
                              <a:pt x="4016" y="1816"/>
                            </a:cubicBezTo>
                            <a:cubicBezTo>
                              <a:pt x="4207" y="1816"/>
                              <a:pt x="4399" y="190"/>
                              <a:pt x="4590" y="95"/>
                            </a:cubicBezTo>
                            <a:cubicBezTo>
                              <a:pt x="4781" y="0"/>
                              <a:pt x="5068" y="1052"/>
                              <a:pt x="5163" y="1243"/>
                            </a:cubicBezTo>
                          </a:path>
                        </a:pathLst>
                      </a:custGeom>
                      <a:noFill/>
                      <a:ln w="571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</p:grpSp>
            </p:grpSp>
          </p:grpSp>
        </p:grpSp>
      </p:grpSp>
      <p:sp>
        <p:nvSpPr>
          <p:cNvPr id="20484" name="Oval 24"/>
          <p:cNvSpPr>
            <a:spLocks noChangeArrowheads="1"/>
          </p:cNvSpPr>
          <p:nvPr/>
        </p:nvSpPr>
        <p:spPr bwMode="auto">
          <a:xfrm>
            <a:off x="7906421" y="381001"/>
            <a:ext cx="214312" cy="21431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9306" y="3702549"/>
            <a:ext cx="3119411" cy="21890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08525" y="880745"/>
            <a:ext cx="2527423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Working principle: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smtClean="0"/>
              <a:t>a</a:t>
            </a:r>
            <a:r>
              <a:rPr lang="en-US" sz="2400" dirty="0" smtClean="0"/>
              <a:t>-</a:t>
            </a:r>
            <a:r>
              <a:rPr lang="en-US" sz="2400" dirty="0" err="1" smtClean="0"/>
              <a:t>helioscope</a:t>
            </a:r>
            <a:r>
              <a:rPr lang="en-US" sz="2400" dirty="0" smtClean="0"/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smtClean="0"/>
              <a:t>a</a:t>
            </a:r>
            <a:r>
              <a:rPr lang="en-US" sz="2400" dirty="0" smtClean="0"/>
              <a:t>-</a:t>
            </a:r>
            <a:r>
              <a:rPr lang="en-US" sz="2400" dirty="0" err="1" smtClean="0"/>
              <a:t>haloscope</a:t>
            </a:r>
            <a:endParaRPr lang="en-GB" sz="2400" dirty="0"/>
          </a:p>
        </p:txBody>
      </p:sp>
      <p:pic>
        <p:nvPicPr>
          <p:cNvPr id="29" name="Picture 8" descr="CCElet3_07-0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80002"/>
            <a:ext cx="1885248" cy="1394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891671">
            <a:off x="6344069" y="3011622"/>
            <a:ext cx="814621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>
              <a:spcBef>
                <a:spcPct val="20000"/>
              </a:spcBef>
              <a:defRPr/>
            </a:pPr>
            <a:r>
              <a:rPr lang="en-US" sz="11500" b="1" baseline="30000" dirty="0">
                <a:latin typeface="Times New Roman" pitchFamily="18" charset="0"/>
              </a:rPr>
              <a:t>↓</a:t>
            </a:r>
            <a:endParaRPr lang="en-US" sz="115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Line 12"/>
          <p:cNvSpPr>
            <a:spLocks noChangeShapeType="1"/>
          </p:cNvSpPr>
          <p:nvPr/>
        </p:nvSpPr>
        <p:spPr bwMode="auto">
          <a:xfrm>
            <a:off x="6695094" y="505533"/>
            <a:ext cx="1156395" cy="0"/>
          </a:xfrm>
          <a:prstGeom prst="line">
            <a:avLst/>
          </a:prstGeom>
          <a:noFill/>
          <a:ln w="57150">
            <a:solidFill>
              <a:srgbClr val="0066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532532" y="2990272"/>
            <a:ext cx="676788" cy="12721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1775" indent="-231775">
              <a:spcBef>
                <a:spcPct val="20000"/>
              </a:spcBef>
              <a:defRPr/>
            </a:pPr>
            <a:r>
              <a:rPr lang="en-US" sz="115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↓</a:t>
            </a:r>
            <a:endParaRPr lang="en-US" sz="115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5" name="Text Box 22"/>
          <p:cNvSpPr txBox="1">
            <a:spLocks noChangeArrowheads="1"/>
          </p:cNvSpPr>
          <p:nvPr/>
        </p:nvSpPr>
        <p:spPr bwMode="auto">
          <a:xfrm>
            <a:off x="7165627" y="1480910"/>
            <a:ext cx="8550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 dirty="0">
                <a:cs typeface="Arial" panose="020B0604020202020204" pitchFamily="34" charset="0"/>
              </a:rPr>
              <a:t>E</a:t>
            </a:r>
            <a:r>
              <a:rPr lang="en-US" altLang="en-US" sz="3600" baseline="30000" dirty="0" smtClean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endParaRPr lang="el-GR" altLang="en-US" sz="3600" baseline="300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8568" y="2522731"/>
            <a:ext cx="4217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1775" indent="-231775">
              <a:spcBef>
                <a:spcPct val="20000"/>
              </a:spcBef>
              <a:defRPr/>
            </a:pP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Wingdings" pitchFamily="2" charset="2"/>
              </a:rPr>
              <a:t>~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Wingdings" pitchFamily="2" charset="2"/>
              </a:rPr>
              <a:t>100 </a:t>
            </a:r>
            <a:r>
              <a:rPr lang="en-US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Wingdings" pitchFamily="2" charset="2"/>
              </a:rPr>
              <a:t>ktons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Wingdings" pitchFamily="2" charset="2"/>
              </a:rPr>
              <a:t> 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Wingdings" pitchFamily="2" charset="2"/>
              </a:rPr>
              <a:t>of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Wingdings" pitchFamily="2" charset="2"/>
              </a:rPr>
              <a:t>axions/s </a:t>
            </a:r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Wingdings" pitchFamily="2" charset="2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Wingdings" pitchFamily="2" charset="2"/>
              </a:rPr>
              <a:t> </a:t>
            </a:r>
            <a:r>
              <a:rPr lang="en-US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Wingdings" pitchFamily="2" charset="2"/>
              </a:rPr>
              <a:t>overlooked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Wingdings" pitchFamily="2" charset="2"/>
              </a:rPr>
              <a:t>?</a:t>
            </a:r>
            <a:endParaRPr lang="en-US" sz="1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91683" y="5827914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E</a:t>
            </a:r>
            <a:r>
              <a:rPr lang="en-US" sz="2400" b="1" i="1" baseline="-25000" dirty="0" err="1" smtClean="0"/>
              <a:t>axion</a:t>
            </a:r>
            <a:endParaRPr lang="en-GB" sz="2400" b="1" i="1" baseline="-25000" dirty="0"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5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633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1524000" y="0"/>
            <a:ext cx="9163050" cy="6872288"/>
            <a:chOff x="12" y="9"/>
            <a:chExt cx="5760" cy="4320"/>
          </a:xfrm>
        </p:grpSpPr>
        <p:grpSp>
          <p:nvGrpSpPr>
            <p:cNvPr id="22532" name="Group 3"/>
            <p:cNvGrpSpPr>
              <a:grpSpLocks/>
            </p:cNvGrpSpPr>
            <p:nvPr/>
          </p:nvGrpSpPr>
          <p:grpSpPr bwMode="auto">
            <a:xfrm>
              <a:off x="12" y="9"/>
              <a:ext cx="5760" cy="4320"/>
              <a:chOff x="12" y="9"/>
              <a:chExt cx="5760" cy="4320"/>
            </a:xfrm>
          </p:grpSpPr>
          <p:pic>
            <p:nvPicPr>
              <p:cNvPr id="22536" name="Picture 4" descr="Magnet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" y="9"/>
                <a:ext cx="5760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2537" name="Group 5"/>
              <p:cNvGrpSpPr>
                <a:grpSpLocks/>
              </p:cNvGrpSpPr>
              <p:nvPr/>
            </p:nvGrpSpPr>
            <p:grpSpPr bwMode="auto">
              <a:xfrm>
                <a:off x="920" y="1060"/>
                <a:ext cx="3491" cy="1962"/>
                <a:chOff x="920" y="1060"/>
                <a:chExt cx="3491" cy="1962"/>
              </a:xfrm>
            </p:grpSpPr>
            <p:sp>
              <p:nvSpPr>
                <p:cNvPr id="22538" name="Freeform 6"/>
                <p:cNvSpPr>
                  <a:spLocks/>
                </p:cNvSpPr>
                <p:nvPr/>
              </p:nvSpPr>
              <p:spPr bwMode="auto">
                <a:xfrm rot="11241464" flipH="1">
                  <a:off x="2545" y="1878"/>
                  <a:ext cx="1866" cy="139"/>
                </a:xfrm>
                <a:custGeom>
                  <a:avLst/>
                  <a:gdLst>
                    <a:gd name="T0" fmla="*/ 0 w 5163"/>
                    <a:gd name="T1" fmla="*/ 669 h 1912"/>
                    <a:gd name="T2" fmla="*/ 574 w 5163"/>
                    <a:gd name="T3" fmla="*/ 1816 h 1912"/>
                    <a:gd name="T4" fmla="*/ 1148 w 5163"/>
                    <a:gd name="T5" fmla="*/ 95 h 1912"/>
                    <a:gd name="T6" fmla="*/ 1721 w 5163"/>
                    <a:gd name="T7" fmla="*/ 1816 h 1912"/>
                    <a:gd name="T8" fmla="*/ 2295 w 5163"/>
                    <a:gd name="T9" fmla="*/ 95 h 1912"/>
                    <a:gd name="T10" fmla="*/ 2869 w 5163"/>
                    <a:gd name="T11" fmla="*/ 1816 h 1912"/>
                    <a:gd name="T12" fmla="*/ 3442 w 5163"/>
                    <a:gd name="T13" fmla="*/ 95 h 1912"/>
                    <a:gd name="T14" fmla="*/ 4016 w 5163"/>
                    <a:gd name="T15" fmla="*/ 1816 h 1912"/>
                    <a:gd name="T16" fmla="*/ 4590 w 5163"/>
                    <a:gd name="T17" fmla="*/ 95 h 1912"/>
                    <a:gd name="T18" fmla="*/ 5163 w 5163"/>
                    <a:gd name="T19" fmla="*/ 1243 h 19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163"/>
                    <a:gd name="T31" fmla="*/ 0 h 1912"/>
                    <a:gd name="T32" fmla="*/ 5163 w 5163"/>
                    <a:gd name="T33" fmla="*/ 1912 h 191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163" h="1912">
                      <a:moveTo>
                        <a:pt x="0" y="669"/>
                      </a:moveTo>
                      <a:cubicBezTo>
                        <a:pt x="191" y="1290"/>
                        <a:pt x="383" y="1912"/>
                        <a:pt x="574" y="1816"/>
                      </a:cubicBezTo>
                      <a:cubicBezTo>
                        <a:pt x="765" y="1720"/>
                        <a:pt x="957" y="95"/>
                        <a:pt x="1148" y="95"/>
                      </a:cubicBezTo>
                      <a:cubicBezTo>
                        <a:pt x="1339" y="95"/>
                        <a:pt x="1530" y="1816"/>
                        <a:pt x="1721" y="1816"/>
                      </a:cubicBezTo>
                      <a:cubicBezTo>
                        <a:pt x="1912" y="1816"/>
                        <a:pt x="2104" y="95"/>
                        <a:pt x="2295" y="95"/>
                      </a:cubicBezTo>
                      <a:cubicBezTo>
                        <a:pt x="2486" y="95"/>
                        <a:pt x="2678" y="1816"/>
                        <a:pt x="2869" y="1816"/>
                      </a:cubicBezTo>
                      <a:cubicBezTo>
                        <a:pt x="3060" y="1816"/>
                        <a:pt x="3251" y="95"/>
                        <a:pt x="3442" y="95"/>
                      </a:cubicBezTo>
                      <a:cubicBezTo>
                        <a:pt x="3633" y="95"/>
                        <a:pt x="3825" y="1816"/>
                        <a:pt x="4016" y="1816"/>
                      </a:cubicBezTo>
                      <a:cubicBezTo>
                        <a:pt x="4207" y="1816"/>
                        <a:pt x="4399" y="190"/>
                        <a:pt x="4590" y="95"/>
                      </a:cubicBezTo>
                      <a:cubicBezTo>
                        <a:pt x="4781" y="0"/>
                        <a:pt x="5068" y="1052"/>
                        <a:pt x="5163" y="1243"/>
                      </a:cubicBezTo>
                    </a:path>
                  </a:pathLst>
                </a:custGeom>
                <a:noFill/>
                <a:ln w="5715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22539" name="Group 7"/>
                <p:cNvGrpSpPr>
                  <a:grpSpLocks/>
                </p:cNvGrpSpPr>
                <p:nvPr/>
              </p:nvGrpSpPr>
              <p:grpSpPr bwMode="auto">
                <a:xfrm>
                  <a:off x="920" y="1060"/>
                  <a:ext cx="3107" cy="1962"/>
                  <a:chOff x="920" y="1060"/>
                  <a:chExt cx="3107" cy="1962"/>
                </a:xfrm>
              </p:grpSpPr>
              <p:sp>
                <p:nvSpPr>
                  <p:cNvPr id="22540" name="Oval 8"/>
                  <p:cNvSpPr>
                    <a:spLocks noChangeArrowheads="1"/>
                  </p:cNvSpPr>
                  <p:nvPr/>
                </p:nvSpPr>
                <p:spPr bwMode="auto">
                  <a:xfrm rot="-487436">
                    <a:off x="2450" y="1778"/>
                    <a:ext cx="112" cy="14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1600"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 sz="1600"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 sz="1600"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 sz="1600"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 sz="1600"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b="1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/>
                    <a:endParaRPr lang="el-GR" altLang="en-US" sz="5400" b="0">
                      <a:solidFill>
                        <a:schemeClr val="bg1"/>
                      </a:solidFill>
                    </a:endParaRPr>
                  </a:p>
                </p:txBody>
              </p:sp>
              <p:grpSp>
                <p:nvGrpSpPr>
                  <p:cNvPr id="2254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920" y="1060"/>
                    <a:ext cx="3107" cy="1962"/>
                    <a:chOff x="920" y="1060"/>
                    <a:chExt cx="3107" cy="1962"/>
                  </a:xfrm>
                </p:grpSpPr>
                <p:sp>
                  <p:nvSpPr>
                    <p:cNvPr id="22542" name="Text Box 1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644" y="1383"/>
                      <a:ext cx="383" cy="63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 sz="16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sz="16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sz="16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sz="16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sz="16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6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6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6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6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</a:pPr>
                      <a:r>
                        <a:rPr lang="en-US" altLang="en-US" sz="6000">
                          <a:solidFill>
                            <a:schemeClr val="bg1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g</a:t>
                      </a:r>
                      <a:endParaRPr lang="el-GR" altLang="en-US" sz="6000">
                        <a:solidFill>
                          <a:schemeClr val="bg1"/>
                        </a:solidFill>
                        <a:latin typeface="Symbol" panose="05050102010706020507" pitchFamily="18" charset="2"/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22543" name="Group 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20" y="1060"/>
                      <a:ext cx="2439" cy="1962"/>
                      <a:chOff x="920" y="1060"/>
                      <a:chExt cx="2439" cy="1962"/>
                    </a:xfrm>
                  </p:grpSpPr>
                  <p:grpSp>
                    <p:nvGrpSpPr>
                      <p:cNvPr id="22544" name="Group 1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59" y="1909"/>
                        <a:ext cx="1100" cy="1113"/>
                        <a:chOff x="2259" y="1909"/>
                        <a:chExt cx="1100" cy="1113"/>
                      </a:xfrm>
                    </p:grpSpPr>
                    <p:grpSp>
                      <p:nvGrpSpPr>
                        <p:cNvPr id="22546" name="Group 1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259" y="2254"/>
                          <a:ext cx="287" cy="768"/>
                          <a:chOff x="2259" y="2254"/>
                          <a:chExt cx="287" cy="768"/>
                        </a:xfrm>
                      </p:grpSpPr>
                      <p:sp>
                        <p:nvSpPr>
                          <p:cNvPr id="22548" name="Text Box 14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59" y="2542"/>
                            <a:ext cx="287" cy="48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 eaLnBrk="0" hangingPunct="0"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 eaLnBrk="0" hangingPunct="0"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 eaLnBrk="0" hangingPunct="0"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 eaLnBrk="0" hangingPunct="0"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 eaLnBrk="0" hangingPunct="0"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50000"/>
                              </a:spcBef>
                            </a:pPr>
                            <a:r>
                              <a:rPr lang="en-US" altLang="en-US" sz="4400">
                                <a:solidFill>
                                  <a:schemeClr val="bg1"/>
                                </a:solidFill>
                                <a:cs typeface="Arial" panose="020B0604020202020204" pitchFamily="34" charset="0"/>
                              </a:rPr>
                              <a:t>B</a:t>
                            </a:r>
                            <a:endParaRPr lang="el-GR" altLang="en-US" sz="4400">
                              <a:solidFill>
                                <a:schemeClr val="bg1"/>
                              </a:solidFill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2549" name="Text Box 15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59" y="2254"/>
                            <a:ext cx="239" cy="48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>
                            <a:spAutoFit/>
                          </a:bodyPr>
                          <a:lstStyle>
                            <a:lvl1pPr eaLnBrk="0" hangingPunct="0"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 eaLnBrk="0" hangingPunct="0"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 eaLnBrk="0" hangingPunct="0"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 eaLnBrk="0" hangingPunct="0"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 eaLnBrk="0" hangingPunct="0"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1600" b="1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/>
                            <a:r>
                              <a:rPr lang="en-US" altLang="en-US" sz="4400">
                                <a:solidFill>
                                  <a:srgbClr val="0000CC"/>
                                </a:solidFill>
                              </a:rPr>
                              <a:t>X</a:t>
                            </a:r>
                          </a:p>
                        </p:txBody>
                      </p:sp>
                    </p:grpSp>
                    <p:sp>
                      <p:nvSpPr>
                        <p:cNvPr id="22547" name="Text Box 16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50" y="1909"/>
                          <a:ext cx="909" cy="4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>
                          <a:spAutoFit/>
                        </a:bodyPr>
                        <a:lstStyle>
                          <a:lvl1pPr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1600" b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r>
                            <a:rPr lang="en-US" altLang="en-US" sz="4000">
                              <a:solidFill>
                                <a:schemeClr val="bg1"/>
                              </a:solidFill>
                              <a:sym typeface="Symbol" panose="05050102010706020507" pitchFamily="18" charset="2"/>
                            </a:rPr>
                            <a:t></a:t>
                          </a:r>
                          <a:r>
                            <a:rPr lang="en-US" altLang="en-US" sz="3200" i="1" baseline="-25000">
                              <a:solidFill>
                                <a:schemeClr val="bg1"/>
                              </a:solidFill>
                              <a:sym typeface="Symbol" panose="05050102010706020507" pitchFamily="18" charset="2"/>
                            </a:rPr>
                            <a:t>virtual</a:t>
                          </a:r>
                        </a:p>
                      </p:txBody>
                    </p:sp>
                  </p:grpSp>
                  <p:sp>
                    <p:nvSpPr>
                      <p:cNvPr id="22545" name="Text Box 17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920" y="1060"/>
                        <a:ext cx="383" cy="6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600" b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r>
                          <a:rPr lang="el-GR" altLang="en-US" sz="6000">
                            <a:solidFill>
                              <a:schemeClr val="bg1"/>
                            </a:solidFill>
                            <a:latin typeface="Book Antiqua" panose="02040602050305030304" pitchFamily="18" charset="0"/>
                          </a:rPr>
                          <a:t>α</a:t>
                        </a:r>
                      </a:p>
                    </p:txBody>
                  </p:sp>
                </p:grpSp>
              </p:grpSp>
            </p:grpSp>
          </p:grpSp>
        </p:grpSp>
        <p:grpSp>
          <p:nvGrpSpPr>
            <p:cNvPr id="22533" name="Group 18"/>
            <p:cNvGrpSpPr>
              <a:grpSpLocks/>
            </p:cNvGrpSpPr>
            <p:nvPr/>
          </p:nvGrpSpPr>
          <p:grpSpPr bwMode="auto">
            <a:xfrm>
              <a:off x="346" y="1539"/>
              <a:ext cx="2199" cy="812"/>
              <a:chOff x="346" y="1539"/>
              <a:chExt cx="2199" cy="812"/>
            </a:xfrm>
          </p:grpSpPr>
          <p:sp>
            <p:nvSpPr>
              <p:cNvPr id="22534" name="Freeform 19"/>
              <p:cNvSpPr>
                <a:spLocks/>
              </p:cNvSpPr>
              <p:nvPr/>
            </p:nvSpPr>
            <p:spPr bwMode="auto">
              <a:xfrm rot="16919790" flipH="1">
                <a:off x="2259" y="2112"/>
                <a:ext cx="430" cy="48"/>
              </a:xfrm>
              <a:custGeom>
                <a:avLst/>
                <a:gdLst>
                  <a:gd name="T0" fmla="*/ 0 w 5163"/>
                  <a:gd name="T1" fmla="*/ 669 h 1912"/>
                  <a:gd name="T2" fmla="*/ 574 w 5163"/>
                  <a:gd name="T3" fmla="*/ 1816 h 1912"/>
                  <a:gd name="T4" fmla="*/ 1148 w 5163"/>
                  <a:gd name="T5" fmla="*/ 95 h 1912"/>
                  <a:gd name="T6" fmla="*/ 1721 w 5163"/>
                  <a:gd name="T7" fmla="*/ 1816 h 1912"/>
                  <a:gd name="T8" fmla="*/ 2295 w 5163"/>
                  <a:gd name="T9" fmla="*/ 95 h 1912"/>
                  <a:gd name="T10" fmla="*/ 2869 w 5163"/>
                  <a:gd name="T11" fmla="*/ 1816 h 1912"/>
                  <a:gd name="T12" fmla="*/ 3442 w 5163"/>
                  <a:gd name="T13" fmla="*/ 95 h 1912"/>
                  <a:gd name="T14" fmla="*/ 4016 w 5163"/>
                  <a:gd name="T15" fmla="*/ 1816 h 1912"/>
                  <a:gd name="T16" fmla="*/ 4590 w 5163"/>
                  <a:gd name="T17" fmla="*/ 95 h 1912"/>
                  <a:gd name="T18" fmla="*/ 5163 w 5163"/>
                  <a:gd name="T19" fmla="*/ 1243 h 19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163"/>
                  <a:gd name="T31" fmla="*/ 0 h 1912"/>
                  <a:gd name="T32" fmla="*/ 5163 w 5163"/>
                  <a:gd name="T33" fmla="*/ 1912 h 19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163" h="1912">
                    <a:moveTo>
                      <a:pt x="0" y="669"/>
                    </a:moveTo>
                    <a:cubicBezTo>
                      <a:pt x="191" y="1290"/>
                      <a:pt x="383" y="1912"/>
                      <a:pt x="574" y="1816"/>
                    </a:cubicBezTo>
                    <a:cubicBezTo>
                      <a:pt x="765" y="1720"/>
                      <a:pt x="957" y="95"/>
                      <a:pt x="1148" y="95"/>
                    </a:cubicBezTo>
                    <a:cubicBezTo>
                      <a:pt x="1339" y="95"/>
                      <a:pt x="1530" y="1816"/>
                      <a:pt x="1721" y="1816"/>
                    </a:cubicBezTo>
                    <a:cubicBezTo>
                      <a:pt x="1912" y="1816"/>
                      <a:pt x="2104" y="95"/>
                      <a:pt x="2295" y="95"/>
                    </a:cubicBezTo>
                    <a:cubicBezTo>
                      <a:pt x="2486" y="95"/>
                      <a:pt x="2678" y="1816"/>
                      <a:pt x="2869" y="1816"/>
                    </a:cubicBezTo>
                    <a:cubicBezTo>
                      <a:pt x="3060" y="1816"/>
                      <a:pt x="3251" y="95"/>
                      <a:pt x="3442" y="95"/>
                    </a:cubicBezTo>
                    <a:cubicBezTo>
                      <a:pt x="3633" y="95"/>
                      <a:pt x="3825" y="1816"/>
                      <a:pt x="4016" y="1816"/>
                    </a:cubicBezTo>
                    <a:cubicBezTo>
                      <a:pt x="4207" y="1816"/>
                      <a:pt x="4399" y="190"/>
                      <a:pt x="4590" y="95"/>
                    </a:cubicBezTo>
                    <a:cubicBezTo>
                      <a:pt x="4781" y="0"/>
                      <a:pt x="5068" y="1052"/>
                      <a:pt x="5163" y="1243"/>
                    </a:cubicBezTo>
                  </a:path>
                </a:pathLst>
              </a:cu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535" name="Line 20"/>
              <p:cNvSpPr>
                <a:spLocks noChangeShapeType="1"/>
              </p:cNvSpPr>
              <p:nvPr/>
            </p:nvSpPr>
            <p:spPr bwMode="auto">
              <a:xfrm>
                <a:off x="346" y="1539"/>
                <a:ext cx="2199" cy="286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1676309" name="Text Box 21"/>
          <p:cNvSpPr txBox="1">
            <a:spLocks noChangeArrowheads="1"/>
          </p:cNvSpPr>
          <p:nvPr/>
        </p:nvSpPr>
        <p:spPr bwMode="auto">
          <a:xfrm>
            <a:off x="5334000" y="0"/>
            <a:ext cx="1428750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CAST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6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52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71" y="22225"/>
            <a:ext cx="9679577" cy="6980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48581" y="-9231"/>
            <a:ext cx="28217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&gt;&gt;&gt;</a:t>
            </a:r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+  2</a:t>
            </a:r>
            <a:r>
              <a:rPr lang="en-US" sz="2800" b="1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XRT</a:t>
            </a:r>
            <a:endParaRPr lang="en-GB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41348" y="1681016"/>
            <a:ext cx="204055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 a CAST  “first”</a:t>
            </a:r>
            <a:endParaRPr lang="en-GB" sz="2400" b="1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23955" y="2096501"/>
            <a:ext cx="236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i</a:t>
            </a:r>
            <a:r>
              <a:rPr lang="en-US" b="1" i="1" dirty="0" smtClean="0"/>
              <a:t>n </a:t>
            </a:r>
            <a:r>
              <a:rPr lang="en-US" b="1" i="1" dirty="0" err="1" smtClean="0"/>
              <a:t>astroparticle</a:t>
            </a:r>
            <a:r>
              <a:rPr lang="en-US" b="1" i="1" dirty="0" smtClean="0"/>
              <a:t> physics</a:t>
            </a:r>
            <a:endParaRPr lang="en-GB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9739752" y="1348601"/>
            <a:ext cx="5583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/>
              <a:t>still</a:t>
            </a:r>
            <a:endParaRPr lang="en-GB" sz="2000" b="1" i="1" dirty="0"/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7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38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207" y="383165"/>
            <a:ext cx="1004969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Solar axions  </a:t>
            </a:r>
            <a:r>
              <a:rPr lang="en-US" sz="3600" dirty="0" smtClean="0"/>
              <a:t>(DM)    </a:t>
            </a:r>
            <a:r>
              <a:rPr lang="en-US" sz="3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</a:t>
            </a:r>
            <a:r>
              <a:rPr lang="en-US" sz="3600" dirty="0" smtClean="0">
                <a:sym typeface="Wingdings" panose="05000000000000000000" pitchFamily="2" charset="2"/>
              </a:rPr>
              <a:t>  </a:t>
            </a:r>
            <a:r>
              <a:rPr lang="en-US" sz="3600" b="1" dirty="0" smtClean="0">
                <a:solidFill>
                  <a:srgbClr val="0000CC"/>
                </a:solidFill>
                <a:sym typeface="Wingdings" panose="05000000000000000000" pitchFamily="2" charset="2"/>
              </a:rPr>
              <a:t>solar chameleons </a:t>
            </a:r>
            <a:r>
              <a:rPr lang="en-US" sz="3600" dirty="0" smtClean="0">
                <a:sym typeface="Wingdings" panose="05000000000000000000" pitchFamily="2" charset="2"/>
              </a:rPr>
              <a:t>(DE)</a:t>
            </a:r>
          </a:p>
          <a:p>
            <a:r>
              <a:rPr lang="en-US" sz="3600" dirty="0">
                <a:sym typeface="Wingdings" panose="05000000000000000000" pitchFamily="2" charset="2"/>
              </a:rPr>
              <a:t> </a:t>
            </a:r>
            <a:r>
              <a:rPr lang="en-US" sz="3600" dirty="0" smtClean="0">
                <a:sym typeface="Wingdings" panose="05000000000000000000" pitchFamily="2" charset="2"/>
              </a:rPr>
              <a:t>  &lt;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sz="3600" dirty="0" smtClean="0">
                <a:sym typeface="Wingdings" panose="05000000000000000000" pitchFamily="2" charset="2"/>
              </a:rPr>
              <a:t>4 </a:t>
            </a:r>
            <a:r>
              <a:rPr lang="en-US" sz="3600" dirty="0" err="1" smtClean="0">
                <a:sym typeface="Wingdings" panose="05000000000000000000" pitchFamily="2" charset="2"/>
              </a:rPr>
              <a:t>keV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sz="3600" dirty="0" smtClean="0">
                <a:sym typeface="Wingdings" panose="05000000000000000000" pitchFamily="2" charset="2"/>
              </a:rPr>
              <a:t>&gt;                                       &lt;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3600" dirty="0" smtClean="0">
                <a:sym typeface="Wingdings" panose="05000000000000000000" pitchFamily="2" charset="2"/>
              </a:rPr>
              <a:t>1</a:t>
            </a:r>
            <a:r>
              <a:rPr lang="en-US" sz="1600" dirty="0" smtClean="0">
                <a:sym typeface="Wingdings" panose="05000000000000000000" pitchFamily="2" charset="2"/>
              </a:rPr>
              <a:t> </a:t>
            </a:r>
            <a:r>
              <a:rPr lang="en-US" sz="3600" dirty="0" err="1">
                <a:sym typeface="Wingdings" panose="05000000000000000000" pitchFamily="2" charset="2"/>
              </a:rPr>
              <a:t>k</a:t>
            </a:r>
            <a:r>
              <a:rPr lang="en-US" sz="3600" dirty="0" err="1" smtClean="0">
                <a:sym typeface="Wingdings" panose="05000000000000000000" pitchFamily="2" charset="2"/>
              </a:rPr>
              <a:t>eV</a:t>
            </a:r>
            <a:r>
              <a:rPr lang="en-US" sz="1600" dirty="0" smtClean="0">
                <a:sym typeface="Wingdings" panose="05000000000000000000" pitchFamily="2" charset="2"/>
              </a:rPr>
              <a:t> </a:t>
            </a:r>
            <a:r>
              <a:rPr lang="en-US" sz="3600" dirty="0" smtClean="0">
                <a:sym typeface="Wingdings" panose="05000000000000000000" pitchFamily="2" charset="2"/>
              </a:rPr>
              <a:t>&gt;</a:t>
            </a:r>
          </a:p>
          <a:p>
            <a:r>
              <a:rPr lang="en-US" sz="3600" dirty="0">
                <a:sym typeface="Wingdings" panose="05000000000000000000" pitchFamily="2" charset="2"/>
              </a:rPr>
              <a:t> </a:t>
            </a:r>
            <a:r>
              <a:rPr lang="en-US" sz="3600" dirty="0" smtClean="0">
                <a:sym typeface="Wingdings" panose="05000000000000000000" pitchFamily="2" charset="2"/>
              </a:rPr>
              <a:t>      </a:t>
            </a:r>
            <a:r>
              <a:rPr lang="en-US" sz="3200" dirty="0" smtClean="0">
                <a:solidFill>
                  <a:srgbClr val="FF00FF"/>
                </a:solidFill>
                <a:sym typeface="Wingdings" panose="05000000000000000000" pitchFamily="2" charset="2"/>
              </a:rPr>
              <a:t>2003-</a:t>
            </a:r>
            <a:r>
              <a:rPr lang="en-US" sz="3600" dirty="0" smtClean="0">
                <a:sym typeface="Wingdings" panose="05000000000000000000" pitchFamily="2" charset="2"/>
              </a:rPr>
              <a:t>                                   </a:t>
            </a:r>
            <a:r>
              <a:rPr lang="en-US" sz="1600" dirty="0" smtClean="0">
                <a:sym typeface="Wingdings" panose="05000000000000000000" pitchFamily="2" charset="2"/>
              </a:rPr>
              <a:t>K.Z., P. </a:t>
            </a:r>
            <a:r>
              <a:rPr lang="en-US" sz="1600" dirty="0" err="1" smtClean="0">
                <a:sym typeface="Wingdings" panose="05000000000000000000" pitchFamily="2" charset="2"/>
              </a:rPr>
              <a:t>Brax</a:t>
            </a:r>
            <a:r>
              <a:rPr lang="en-US" sz="1600" dirty="0" smtClean="0">
                <a:sym typeface="Wingdings" panose="05000000000000000000" pitchFamily="2" charset="2"/>
              </a:rPr>
              <a:t> PR </a:t>
            </a:r>
            <a:r>
              <a:rPr lang="en-GB" sz="1600" dirty="0" smtClean="0"/>
              <a:t>D85</a:t>
            </a:r>
            <a:r>
              <a:rPr lang="en-US" sz="1600" dirty="0" smtClean="0">
                <a:sym typeface="Wingdings" panose="05000000000000000000" pitchFamily="2" charset="2"/>
              </a:rPr>
              <a:t>(</a:t>
            </a:r>
            <a:r>
              <a:rPr lang="en-US" b="1" dirty="0" smtClean="0">
                <a:solidFill>
                  <a:srgbClr val="0000CC"/>
                </a:solidFill>
                <a:sym typeface="Wingdings" panose="05000000000000000000" pitchFamily="2" charset="2"/>
              </a:rPr>
              <a:t>2012</a:t>
            </a:r>
            <a:r>
              <a:rPr lang="en-US" sz="1600" dirty="0" smtClean="0">
                <a:sym typeface="Wingdings" panose="05000000000000000000" pitchFamily="2" charset="2"/>
              </a:rPr>
              <a:t>)</a:t>
            </a:r>
            <a:r>
              <a:rPr lang="en-GB" sz="1600" dirty="0" smtClean="0"/>
              <a:t>043014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 rot="5400000">
            <a:off x="2171001" y="2469710"/>
            <a:ext cx="8483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00B050"/>
                </a:solidFill>
                <a:sym typeface="Wingdings" panose="05000000000000000000" pitchFamily="2" charset="2"/>
              </a:rPr>
              <a:t></a:t>
            </a:r>
            <a:r>
              <a:rPr lang="en-US" sz="4000" dirty="0">
                <a:sym typeface="Wingdings" panose="05000000000000000000" pitchFamily="2" charset="2"/>
              </a:rPr>
              <a:t> 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375077" y="3513490"/>
            <a:ext cx="2440155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DM axions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06554" y="4872757"/>
            <a:ext cx="2234907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GB" sz="1600" dirty="0" err="1" smtClean="0">
                <a:solidFill>
                  <a:srgbClr val="555555"/>
                </a:solidFill>
                <a:latin typeface="Proxima Nova"/>
              </a:rPr>
              <a:t>OK.Baker</a:t>
            </a:r>
            <a:r>
              <a:rPr lang="en-GB" sz="1600" dirty="0" smtClean="0">
                <a:solidFill>
                  <a:srgbClr val="555555"/>
                </a:solidFill>
                <a:latin typeface="Proxima Nova"/>
              </a:rPr>
              <a:t>, …, K.Z. </a:t>
            </a:r>
          </a:p>
          <a:p>
            <a:r>
              <a:rPr lang="en-GB" sz="1600" b="0" i="0" dirty="0" smtClean="0">
                <a:solidFill>
                  <a:srgbClr val="555555"/>
                </a:solidFill>
                <a:effectLst/>
                <a:latin typeface="Proxima Nova"/>
              </a:rPr>
              <a:t>PR </a:t>
            </a:r>
            <a:r>
              <a:rPr lang="en-GB" sz="1600" i="0" dirty="0" smtClean="0">
                <a:solidFill>
                  <a:srgbClr val="555555"/>
                </a:solidFill>
                <a:effectLst/>
                <a:latin typeface="Proxima Nova"/>
              </a:rPr>
              <a:t>D85</a:t>
            </a:r>
            <a:r>
              <a:rPr lang="en-GB" sz="1600" dirty="0" smtClean="0">
                <a:solidFill>
                  <a:srgbClr val="555555"/>
                </a:solidFill>
                <a:latin typeface="Proxima Nova"/>
              </a:rPr>
              <a:t>(</a:t>
            </a:r>
            <a:r>
              <a:rPr lang="en-GB" b="1" dirty="0" smtClean="0">
                <a:solidFill>
                  <a:srgbClr val="0000CC"/>
                </a:solidFill>
                <a:latin typeface="Proxima Nova"/>
              </a:rPr>
              <a:t>2012</a:t>
            </a:r>
            <a:r>
              <a:rPr lang="en-GB" sz="1600" dirty="0" smtClean="0">
                <a:solidFill>
                  <a:srgbClr val="555555"/>
                </a:solidFill>
                <a:latin typeface="Proxima Nova"/>
              </a:rPr>
              <a:t>)</a:t>
            </a:r>
            <a:r>
              <a:rPr lang="en-GB" sz="1600" b="0" i="0" dirty="0" smtClean="0">
                <a:solidFill>
                  <a:srgbClr val="555555"/>
                </a:solidFill>
                <a:effectLst/>
                <a:latin typeface="Proxima Nova"/>
              </a:rPr>
              <a:t>035018</a:t>
            </a:r>
          </a:p>
          <a:p>
            <a:r>
              <a:rPr lang="en-GB" sz="2000" b="1" dirty="0">
                <a:solidFill>
                  <a:srgbClr val="FF0000"/>
                </a:solidFill>
                <a:latin typeface="Proxima Nova"/>
              </a:rPr>
              <a:t>9</a:t>
            </a:r>
            <a:r>
              <a:rPr lang="en-GB" sz="1600" dirty="0" smtClean="0">
                <a:latin typeface="Proxima Nova"/>
              </a:rPr>
              <a:t>authors </a:t>
            </a:r>
            <a:r>
              <a:rPr lang="en-GB" sz="2000" b="1" dirty="0" smtClean="0">
                <a:latin typeface="Proxima Nova"/>
              </a:rPr>
              <a:t>/ </a:t>
            </a:r>
            <a:r>
              <a:rPr lang="en-GB" sz="2000" b="1" dirty="0">
                <a:solidFill>
                  <a:srgbClr val="FF0000"/>
                </a:solidFill>
                <a:latin typeface="Proxima Nova"/>
              </a:rPr>
              <a:t>7</a:t>
            </a:r>
            <a:r>
              <a:rPr lang="en-GB" sz="1600" dirty="0" smtClean="0">
                <a:latin typeface="Proxima Nova"/>
              </a:rPr>
              <a:t>Institutes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19719" y="4149828"/>
            <a:ext cx="2760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w</a:t>
            </a:r>
            <a:r>
              <a:rPr lang="en-US" sz="2400" b="1" dirty="0" smtClean="0"/>
              <a:t>ith dipole magnet: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3679327" y="3534248"/>
            <a:ext cx="16001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ym typeface="Wingdings" panose="05000000000000000000" pitchFamily="2" charset="2"/>
              </a:rPr>
              <a:t>(&lt;m</a:t>
            </a:r>
            <a:r>
              <a:rPr lang="en-US" sz="1200" baseline="30000" dirty="0" smtClean="0">
                <a:sym typeface="Wingdings" panose="05000000000000000000" pitchFamily="2" charset="2"/>
              </a:rPr>
              <a:t> </a:t>
            </a:r>
            <a:r>
              <a:rPr lang="en-US" sz="3600" dirty="0" smtClean="0">
                <a:sym typeface="Wingdings" panose="05000000000000000000" pitchFamily="2" charset="2"/>
              </a:rPr>
              <a:t>eV)</a:t>
            </a:r>
            <a:r>
              <a:rPr lang="en-US" sz="3600" dirty="0" smtClean="0">
                <a:sym typeface="Wingdings" panose="05000000000000000000" pitchFamily="2" charset="2"/>
              </a:rPr>
              <a:t> </a:t>
            </a:r>
            <a:endParaRPr lang="en-US" sz="3600" dirty="0">
              <a:sym typeface="Wingdings" panose="05000000000000000000" pitchFamily="2" charset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29962" y="3543087"/>
            <a:ext cx="6767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" panose="05000000000000000000" pitchFamily="2" charset="2"/>
              </a:rPr>
              <a:t></a:t>
            </a:r>
            <a:endParaRPr lang="en-GB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563255" y="3562083"/>
            <a:ext cx="1355382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CAST</a:t>
            </a:r>
            <a:r>
              <a:rPr lang="en-US" sz="4000" b="1" dirty="0" smtClean="0"/>
              <a:t> </a:t>
            </a:r>
            <a:endParaRPr lang="en-GB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066491" y="3654416"/>
            <a:ext cx="2446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  “first”  </a:t>
            </a:r>
            <a:r>
              <a:rPr lang="en-US" sz="2800" dirty="0" smtClean="0"/>
              <a:t>done:</a:t>
            </a:r>
            <a:endParaRPr lang="en-GB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700953" y="4149828"/>
            <a:ext cx="9448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FF"/>
                </a:solidFill>
              </a:rPr>
              <a:t>2019-</a:t>
            </a:r>
            <a:endParaRPr lang="en-GB" sz="3200" dirty="0"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51655" y="498264"/>
            <a:ext cx="1143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FF"/>
                </a:solidFill>
              </a:rPr>
              <a:t>2013-</a:t>
            </a:r>
            <a:endParaRPr lang="en-GB" sz="3200" dirty="0">
              <a:solidFill>
                <a:srgbClr val="FF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35770" y="4118704"/>
            <a:ext cx="38575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Fast tuning</a:t>
            </a:r>
            <a:r>
              <a:rPr lang="en-US" sz="1100" dirty="0" smtClean="0"/>
              <a:t> </a:t>
            </a:r>
            <a:r>
              <a:rPr lang="en-US" sz="2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</a:t>
            </a:r>
            <a:r>
              <a:rPr lang="en-US" sz="1100" dirty="0" smtClean="0">
                <a:sym typeface="Wingdings" panose="05000000000000000000" pitchFamily="2" charset="2"/>
              </a:rPr>
              <a:t> </a:t>
            </a:r>
            <a:r>
              <a:rPr lang="en-US" sz="2800" i="1" dirty="0" smtClean="0">
                <a:sym typeface="Wingdings" panose="05000000000000000000" pitchFamily="2" charset="2"/>
              </a:rPr>
              <a:t>a</a:t>
            </a:r>
            <a:r>
              <a:rPr lang="en-US" sz="2400" dirty="0" smtClean="0">
                <a:sym typeface="Wingdings" panose="05000000000000000000" pitchFamily="2" charset="2"/>
              </a:rPr>
              <a:t>-transients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Phase matched cavities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</a:t>
            </a:r>
            <a:r>
              <a:rPr lang="en-US" sz="2000" dirty="0" smtClean="0">
                <a:solidFill>
                  <a:srgbClr val="FF00FF"/>
                </a:solidFill>
                <a:sym typeface="Wingdings" panose="05000000000000000000" pitchFamily="2" charset="2"/>
              </a:rPr>
              <a:t></a:t>
            </a:r>
            <a:r>
              <a:rPr lang="en-US" sz="2400" dirty="0" smtClean="0"/>
              <a:t> coherence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Unexplored </a:t>
            </a:r>
            <a:r>
              <a:rPr lang="en-US" sz="2400" dirty="0" err="1" smtClean="0"/>
              <a:t>axion</a:t>
            </a:r>
            <a:r>
              <a:rPr lang="en-US" sz="2400" dirty="0" smtClean="0"/>
              <a:t> mass </a:t>
            </a:r>
            <a:endParaRPr lang="en-GB" sz="2400" dirty="0"/>
          </a:p>
        </p:txBody>
      </p:sp>
      <p:sp>
        <p:nvSpPr>
          <p:cNvPr id="15" name="Rectangle 14"/>
          <p:cNvSpPr/>
          <p:nvPr/>
        </p:nvSpPr>
        <p:spPr>
          <a:xfrm>
            <a:off x="1319719" y="477755"/>
            <a:ext cx="3751045" cy="16303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8</a:t>
            </a:fld>
            <a:endParaRPr sz="16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34230" y="6574"/>
            <a:ext cx="1398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Initially: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3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8158" y="1435595"/>
            <a:ext cx="101038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    </a:t>
            </a:r>
            <a:r>
              <a:rPr lang="el-GR" sz="4000" b="1" dirty="0" smtClean="0"/>
              <a:t>&lt;</a:t>
            </a:r>
            <a:r>
              <a:rPr lang="en-US" sz="4000" b="1" dirty="0" smtClean="0"/>
              <a:t>1999                            </a:t>
            </a:r>
            <a:r>
              <a:rPr lang="en-US" sz="4000" b="1" dirty="0" smtClean="0">
                <a:solidFill>
                  <a:srgbClr val="0000CC"/>
                </a:solidFill>
              </a:rPr>
              <a:t>CAST   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en-US" sz="4000" b="1" dirty="0" smtClean="0"/>
              <a:t>                    </a:t>
            </a:r>
            <a:r>
              <a:rPr lang="en-US" sz="4000" b="1" dirty="0" smtClean="0">
                <a:solidFill>
                  <a:srgbClr val="C00000"/>
                </a:solidFill>
              </a:rPr>
              <a:t>2020</a:t>
            </a:r>
            <a:endParaRPr lang="en-GB" sz="4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8611" y="4120388"/>
            <a:ext cx="11819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      </a:t>
            </a:r>
            <a:r>
              <a:rPr lang="en-US" sz="3600" dirty="0" err="1" smtClean="0"/>
              <a:t>Axion</a:t>
            </a:r>
            <a:r>
              <a:rPr lang="en-US" sz="3600" b="1" dirty="0" err="1" smtClean="0"/>
              <a:t>Phobia</a:t>
            </a:r>
            <a:r>
              <a:rPr lang="en-US" sz="3600" b="1" dirty="0" smtClean="0"/>
              <a:t>                                                       </a:t>
            </a:r>
            <a:r>
              <a:rPr lang="en-US" sz="3600" dirty="0" smtClean="0">
                <a:solidFill>
                  <a:srgbClr val="C00000"/>
                </a:solidFill>
              </a:rPr>
              <a:t>Axion</a:t>
            </a:r>
            <a:r>
              <a:rPr lang="en-US" sz="3600" b="1" dirty="0" smtClean="0">
                <a:solidFill>
                  <a:srgbClr val="C00000"/>
                </a:solidFill>
              </a:rPr>
              <a:t>Euphoria</a:t>
            </a:r>
            <a:endParaRPr lang="en-GB" sz="3600" b="1" dirty="0">
              <a:solidFill>
                <a:srgbClr val="C00000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1993693" y="2205034"/>
            <a:ext cx="385482" cy="1915353"/>
          </a:xfrm>
          <a:prstGeom prst="downArrow">
            <a:avLst/>
          </a:prstGeom>
          <a:solidFill>
            <a:schemeClr val="tx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own Arrow 4"/>
          <p:cNvSpPr/>
          <p:nvPr/>
        </p:nvSpPr>
        <p:spPr>
          <a:xfrm>
            <a:off x="10031498" y="2205030"/>
            <a:ext cx="385482" cy="1915357"/>
          </a:xfrm>
          <a:prstGeom prst="downArrow">
            <a:avLst/>
          </a:prstGeom>
          <a:solidFill>
            <a:srgbClr val="FF000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611418" y="4508206"/>
            <a:ext cx="5376384" cy="45321"/>
          </a:xfrm>
          <a:prstGeom prst="straightConnector1">
            <a:avLst/>
          </a:prstGeom>
          <a:ln w="76200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7463" y="6446982"/>
            <a:ext cx="454537" cy="4110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600" b="1">
                <a:solidFill>
                  <a:srgbClr val="FF0000"/>
                </a:solidFill>
              </a:rPr>
              <a:t>9</a:t>
            </a:fld>
            <a:endParaRPr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02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10102</TotalTime>
  <Words>2605</Words>
  <Application>Microsoft Office PowerPoint</Application>
  <PresentationFormat>Widescreen</PresentationFormat>
  <Paragraphs>433</Paragraphs>
  <Slides>43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4" baseType="lpstr">
      <vt:lpstr>Arial</vt:lpstr>
      <vt:lpstr>Book Antiqua</vt:lpstr>
      <vt:lpstr>Calibri</vt:lpstr>
      <vt:lpstr>Calibri Light</vt:lpstr>
      <vt:lpstr>Cambria Math</vt:lpstr>
      <vt:lpstr>Proxima Nova</vt:lpstr>
      <vt:lpstr>Symbol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 2020 data taking</vt:lpstr>
      <vt:lpstr>RADES 1m long cavity</vt:lpstr>
      <vt:lpstr>CAST-RADES preliminary exclusion limit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InGrid</vt:lpstr>
      <vt:lpstr>Status of the KWISP detector</vt:lpstr>
      <vt:lpstr> KWISP current version overview</vt:lpstr>
      <vt:lpstr>KWISP 1.5 status</vt:lpstr>
      <vt:lpstr>  KWISP 3.5 calibration</vt:lpstr>
      <vt:lpstr> KWISP 3.5 preliminary sun-tracking runs</vt:lpstr>
      <vt:lpstr>KWISP next steps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Konstantin Zioutas</dc:creator>
  <cp:lastModifiedBy>Konstantin Zioutas</cp:lastModifiedBy>
  <cp:revision>84</cp:revision>
  <dcterms:created xsi:type="dcterms:W3CDTF">2020-10-05T09:30:09Z</dcterms:created>
  <dcterms:modified xsi:type="dcterms:W3CDTF">2020-10-12T09:52:15Z</dcterms:modified>
</cp:coreProperties>
</file>