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47"/>
  </p:notesMasterIdLst>
  <p:sldIdLst>
    <p:sldId id="269" r:id="rId2"/>
    <p:sldId id="319" r:id="rId3"/>
    <p:sldId id="307" r:id="rId4"/>
    <p:sldId id="275" r:id="rId5"/>
    <p:sldId id="285" r:id="rId6"/>
    <p:sldId id="274" r:id="rId7"/>
    <p:sldId id="327" r:id="rId8"/>
    <p:sldId id="288" r:id="rId9"/>
    <p:sldId id="270" r:id="rId10"/>
    <p:sldId id="311" r:id="rId11"/>
    <p:sldId id="306" r:id="rId12"/>
    <p:sldId id="320" r:id="rId13"/>
    <p:sldId id="312" r:id="rId14"/>
    <p:sldId id="292" r:id="rId15"/>
    <p:sldId id="293" r:id="rId16"/>
    <p:sldId id="294" r:id="rId17"/>
    <p:sldId id="302" r:id="rId18"/>
    <p:sldId id="305" r:id="rId19"/>
    <p:sldId id="291" r:id="rId20"/>
    <p:sldId id="276" r:id="rId21"/>
    <p:sldId id="303" r:id="rId22"/>
    <p:sldId id="313" r:id="rId23"/>
    <p:sldId id="314" r:id="rId24"/>
    <p:sldId id="301" r:id="rId25"/>
    <p:sldId id="304" r:id="rId26"/>
    <p:sldId id="300" r:id="rId27"/>
    <p:sldId id="296" r:id="rId28"/>
    <p:sldId id="280" r:id="rId29"/>
    <p:sldId id="323" r:id="rId30"/>
    <p:sldId id="295" r:id="rId31"/>
    <p:sldId id="318" r:id="rId32"/>
    <p:sldId id="279" r:id="rId33"/>
    <p:sldId id="282" r:id="rId34"/>
    <p:sldId id="299" r:id="rId35"/>
    <p:sldId id="316" r:id="rId36"/>
    <p:sldId id="326" r:id="rId37"/>
    <p:sldId id="321" r:id="rId38"/>
    <p:sldId id="283" r:id="rId39"/>
    <p:sldId id="298" r:id="rId40"/>
    <p:sldId id="315" r:id="rId41"/>
    <p:sldId id="272" r:id="rId42"/>
    <p:sldId id="308" r:id="rId43"/>
    <p:sldId id="277" r:id="rId44"/>
    <p:sldId id="278" r:id="rId45"/>
    <p:sldId id="325" r:id="rId4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94"/>
    <a:srgbClr val="A2845E"/>
    <a:srgbClr val="FF7A00"/>
    <a:srgbClr val="417B85"/>
    <a:srgbClr val="C00000"/>
    <a:srgbClr val="B2B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7"/>
    <p:restoredTop sz="94631"/>
  </p:normalViewPr>
  <p:slideViewPr>
    <p:cSldViewPr snapToGrid="0" snapToObjects="1">
      <p:cViewPr varScale="1">
        <p:scale>
          <a:sx n="127" d="100"/>
          <a:sy n="127" d="100"/>
        </p:scale>
        <p:origin x="1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9D6693-0247-624C-AE54-69BC5CB9B3F7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BC6865-A38F-D243-974B-D8E6E4A9CBFD}">
      <dgm:prSet phldrT="[Texte]"/>
      <dgm:spPr/>
      <dgm:t>
        <a:bodyPr/>
        <a:lstStyle/>
        <a:p>
          <a:r>
            <a:rPr lang="fr-FR" dirty="0"/>
            <a:t>Gamma </a:t>
          </a:r>
          <a:r>
            <a:rPr lang="fr-FR" dirty="0" err="1"/>
            <a:t>Factory</a:t>
          </a:r>
          <a:endParaRPr lang="fr-FR" dirty="0"/>
        </a:p>
      </dgm:t>
    </dgm:pt>
    <dgm:pt modelId="{98C7868D-3E24-5849-9F21-A8491FEA2DB0}" type="parTrans" cxnId="{9B258104-F0DF-BD42-9D3F-B966063D9F53}">
      <dgm:prSet/>
      <dgm:spPr/>
      <dgm:t>
        <a:bodyPr/>
        <a:lstStyle/>
        <a:p>
          <a:endParaRPr lang="fr-FR"/>
        </a:p>
      </dgm:t>
    </dgm:pt>
    <dgm:pt modelId="{2741E30D-BBF7-0548-B933-9FA9723D44CD}" type="sibTrans" cxnId="{9B258104-F0DF-BD42-9D3F-B966063D9F53}">
      <dgm:prSet/>
      <dgm:spPr/>
      <dgm:t>
        <a:bodyPr/>
        <a:lstStyle/>
        <a:p>
          <a:endParaRPr lang="fr-FR"/>
        </a:p>
      </dgm:t>
    </dgm:pt>
    <dgm:pt modelId="{29CB6B7A-BE74-184C-A4A3-83867D6C8826}">
      <dgm:prSet phldrT="[Texte]"/>
      <dgm:spPr/>
      <dgm:t>
        <a:bodyPr/>
        <a:lstStyle/>
        <a:p>
          <a:r>
            <a:rPr lang="fr-FR" dirty="0"/>
            <a:t>Scientific </a:t>
          </a:r>
          <a:r>
            <a:rPr lang="fr-FR" dirty="0" err="1"/>
            <a:t>context</a:t>
          </a:r>
          <a:endParaRPr lang="fr-FR" dirty="0"/>
        </a:p>
      </dgm:t>
    </dgm:pt>
    <dgm:pt modelId="{04112FF1-ED27-0443-AEA6-F482CD6E9D8D}" type="parTrans" cxnId="{D0EC0639-DA93-484C-92AE-F78EB2FC6F4D}">
      <dgm:prSet/>
      <dgm:spPr/>
      <dgm:t>
        <a:bodyPr/>
        <a:lstStyle/>
        <a:p>
          <a:endParaRPr lang="fr-FR"/>
        </a:p>
      </dgm:t>
    </dgm:pt>
    <dgm:pt modelId="{C9574F4A-3E12-E743-B241-E3F2035A3C97}" type="sibTrans" cxnId="{D0EC0639-DA93-484C-92AE-F78EB2FC6F4D}">
      <dgm:prSet/>
      <dgm:spPr/>
      <dgm:t>
        <a:bodyPr/>
        <a:lstStyle/>
        <a:p>
          <a:endParaRPr lang="fr-FR"/>
        </a:p>
      </dgm:t>
    </dgm:pt>
    <dgm:pt modelId="{9B9F299E-EC85-564E-BFEF-06A39EF7EA7C}">
      <dgm:prSet phldrT="[Texte]"/>
      <dgm:spPr/>
      <dgm:t>
        <a:bodyPr/>
        <a:lstStyle/>
        <a:p>
          <a:r>
            <a:rPr lang="fr-FR" dirty="0" err="1"/>
            <a:t>Why</a:t>
          </a:r>
          <a:r>
            <a:rPr lang="fr-FR" dirty="0"/>
            <a:t> a Proof of </a:t>
          </a:r>
          <a:r>
            <a:rPr lang="fr-FR" dirty="0" err="1"/>
            <a:t>principle</a:t>
          </a:r>
          <a:r>
            <a:rPr lang="fr-FR" dirty="0"/>
            <a:t> </a:t>
          </a:r>
          <a:r>
            <a:rPr lang="fr-FR" dirty="0" err="1"/>
            <a:t>experiment</a:t>
          </a:r>
          <a:r>
            <a:rPr lang="fr-FR" dirty="0"/>
            <a:t> ?</a:t>
          </a:r>
        </a:p>
      </dgm:t>
    </dgm:pt>
    <dgm:pt modelId="{D7ED12DA-5291-8341-AD35-00ED57172372}" type="parTrans" cxnId="{9ED86A65-0E59-2C43-8523-D67AE296C86C}">
      <dgm:prSet/>
      <dgm:spPr/>
      <dgm:t>
        <a:bodyPr/>
        <a:lstStyle/>
        <a:p>
          <a:endParaRPr lang="fr-FR"/>
        </a:p>
      </dgm:t>
    </dgm:pt>
    <dgm:pt modelId="{2814EEBB-213E-C648-829D-B0D632737B23}" type="sibTrans" cxnId="{9ED86A65-0E59-2C43-8523-D67AE296C86C}">
      <dgm:prSet/>
      <dgm:spPr/>
      <dgm:t>
        <a:bodyPr/>
        <a:lstStyle/>
        <a:p>
          <a:endParaRPr lang="fr-FR"/>
        </a:p>
      </dgm:t>
    </dgm:pt>
    <dgm:pt modelId="{BCE55A30-D4E4-424D-ABC6-5FBA41FF44B0}">
      <dgm:prSet phldrT="[Texte]"/>
      <dgm:spPr/>
      <dgm:t>
        <a:bodyPr/>
        <a:lstStyle/>
        <a:p>
          <a:r>
            <a:rPr lang="fr-FR" dirty="0"/>
            <a:t>The Proof of </a:t>
          </a:r>
          <a:r>
            <a:rPr lang="fr-FR" dirty="0" err="1"/>
            <a:t>principle</a:t>
          </a:r>
          <a:r>
            <a:rPr lang="fr-FR" dirty="0"/>
            <a:t> </a:t>
          </a:r>
          <a:r>
            <a:rPr lang="fr-FR" dirty="0" err="1"/>
            <a:t>experiment</a:t>
          </a:r>
          <a:endParaRPr lang="fr-FR" dirty="0"/>
        </a:p>
      </dgm:t>
    </dgm:pt>
    <dgm:pt modelId="{4701C94C-E0DF-C54D-849A-45A339BDD028}" type="parTrans" cxnId="{C3EEBA1F-C775-6D41-889C-00431A15EFAE}">
      <dgm:prSet/>
      <dgm:spPr/>
      <dgm:t>
        <a:bodyPr/>
        <a:lstStyle/>
        <a:p>
          <a:endParaRPr lang="fr-FR"/>
        </a:p>
      </dgm:t>
    </dgm:pt>
    <dgm:pt modelId="{33AC1BCA-0EF3-8E47-BB3E-0CFDB8586159}" type="sibTrans" cxnId="{C3EEBA1F-C775-6D41-889C-00431A15EFAE}">
      <dgm:prSet/>
      <dgm:spPr/>
      <dgm:t>
        <a:bodyPr/>
        <a:lstStyle/>
        <a:p>
          <a:endParaRPr lang="fr-FR"/>
        </a:p>
      </dgm:t>
    </dgm:pt>
    <dgm:pt modelId="{7D166C8E-BD7E-C14E-BF6C-E7A2150596D4}" type="pres">
      <dgm:prSet presAssocID="{D39D6693-0247-624C-AE54-69BC5CB9B3F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9C854E6-4505-A447-A816-961975D84E4C}" type="pres">
      <dgm:prSet presAssocID="{DBBC6865-A38F-D243-974B-D8E6E4A9CBFD}" presName="root1" presStyleCnt="0"/>
      <dgm:spPr/>
    </dgm:pt>
    <dgm:pt modelId="{BDCB567D-0C92-594F-ABC2-69BF1ED57880}" type="pres">
      <dgm:prSet presAssocID="{DBBC6865-A38F-D243-974B-D8E6E4A9CBFD}" presName="LevelOneTextNode" presStyleLbl="node0" presStyleIdx="0" presStyleCnt="1" custScaleY="111913">
        <dgm:presLayoutVars>
          <dgm:chPref val="3"/>
        </dgm:presLayoutVars>
      </dgm:prSet>
      <dgm:spPr/>
    </dgm:pt>
    <dgm:pt modelId="{5169BB61-62A7-4E43-A400-540A957C091E}" type="pres">
      <dgm:prSet presAssocID="{DBBC6865-A38F-D243-974B-D8E6E4A9CBFD}" presName="level2hierChild" presStyleCnt="0"/>
      <dgm:spPr/>
    </dgm:pt>
    <dgm:pt modelId="{E185D854-0856-534E-AC57-748FAF72F213}" type="pres">
      <dgm:prSet presAssocID="{04112FF1-ED27-0443-AEA6-F482CD6E9D8D}" presName="conn2-1" presStyleLbl="parChTrans1D2" presStyleIdx="0" presStyleCnt="3"/>
      <dgm:spPr/>
    </dgm:pt>
    <dgm:pt modelId="{2D7AFC7B-1475-CB4E-8E8E-8904C8437D6F}" type="pres">
      <dgm:prSet presAssocID="{04112FF1-ED27-0443-AEA6-F482CD6E9D8D}" presName="connTx" presStyleLbl="parChTrans1D2" presStyleIdx="0" presStyleCnt="3"/>
      <dgm:spPr/>
    </dgm:pt>
    <dgm:pt modelId="{BD016F24-000D-8E43-B715-282FC96EC198}" type="pres">
      <dgm:prSet presAssocID="{29CB6B7A-BE74-184C-A4A3-83867D6C8826}" presName="root2" presStyleCnt="0"/>
      <dgm:spPr/>
    </dgm:pt>
    <dgm:pt modelId="{47BF9AE7-C6FC-044F-A185-10448F67C00F}" type="pres">
      <dgm:prSet presAssocID="{29CB6B7A-BE74-184C-A4A3-83867D6C8826}" presName="LevelTwoTextNode" presStyleLbl="node2" presStyleIdx="0" presStyleCnt="3" custScaleX="218545">
        <dgm:presLayoutVars>
          <dgm:chPref val="3"/>
        </dgm:presLayoutVars>
      </dgm:prSet>
      <dgm:spPr/>
    </dgm:pt>
    <dgm:pt modelId="{A791366F-67EE-7743-A1C6-D78A146C3CB8}" type="pres">
      <dgm:prSet presAssocID="{29CB6B7A-BE74-184C-A4A3-83867D6C8826}" presName="level3hierChild" presStyleCnt="0"/>
      <dgm:spPr/>
    </dgm:pt>
    <dgm:pt modelId="{04B22BDF-1EBF-5149-94C4-FD79BAD151EA}" type="pres">
      <dgm:prSet presAssocID="{D7ED12DA-5291-8341-AD35-00ED57172372}" presName="conn2-1" presStyleLbl="parChTrans1D2" presStyleIdx="1" presStyleCnt="3"/>
      <dgm:spPr/>
    </dgm:pt>
    <dgm:pt modelId="{C922ED8B-7099-D346-BC36-1D97399B09BD}" type="pres">
      <dgm:prSet presAssocID="{D7ED12DA-5291-8341-AD35-00ED57172372}" presName="connTx" presStyleLbl="parChTrans1D2" presStyleIdx="1" presStyleCnt="3"/>
      <dgm:spPr/>
    </dgm:pt>
    <dgm:pt modelId="{AC87D173-FAB8-1040-8D33-2652D9843907}" type="pres">
      <dgm:prSet presAssocID="{9B9F299E-EC85-564E-BFEF-06A39EF7EA7C}" presName="root2" presStyleCnt="0"/>
      <dgm:spPr/>
    </dgm:pt>
    <dgm:pt modelId="{F37665E8-1DBC-EB40-9D1D-34A4FC213B90}" type="pres">
      <dgm:prSet presAssocID="{9B9F299E-EC85-564E-BFEF-06A39EF7EA7C}" presName="LevelTwoTextNode" presStyleLbl="node2" presStyleIdx="1" presStyleCnt="3" custScaleX="218590">
        <dgm:presLayoutVars>
          <dgm:chPref val="3"/>
        </dgm:presLayoutVars>
      </dgm:prSet>
      <dgm:spPr/>
    </dgm:pt>
    <dgm:pt modelId="{431DCD03-FE38-3444-B960-B5A692E7F8EA}" type="pres">
      <dgm:prSet presAssocID="{9B9F299E-EC85-564E-BFEF-06A39EF7EA7C}" presName="level3hierChild" presStyleCnt="0"/>
      <dgm:spPr/>
    </dgm:pt>
    <dgm:pt modelId="{153005AF-A771-C749-BD9D-A6A2CC4C91BF}" type="pres">
      <dgm:prSet presAssocID="{4701C94C-E0DF-C54D-849A-45A339BDD028}" presName="conn2-1" presStyleLbl="parChTrans1D2" presStyleIdx="2" presStyleCnt="3"/>
      <dgm:spPr/>
    </dgm:pt>
    <dgm:pt modelId="{6BA05E8D-0040-B141-9AD8-012EBB6C62FA}" type="pres">
      <dgm:prSet presAssocID="{4701C94C-E0DF-C54D-849A-45A339BDD028}" presName="connTx" presStyleLbl="parChTrans1D2" presStyleIdx="2" presStyleCnt="3"/>
      <dgm:spPr/>
    </dgm:pt>
    <dgm:pt modelId="{C2B7368B-1335-8244-AF9B-A0E1CE37933B}" type="pres">
      <dgm:prSet presAssocID="{BCE55A30-D4E4-424D-ABC6-5FBA41FF44B0}" presName="root2" presStyleCnt="0"/>
      <dgm:spPr/>
    </dgm:pt>
    <dgm:pt modelId="{DA7D6D92-4A8A-7A4F-85BD-835421775CA9}" type="pres">
      <dgm:prSet presAssocID="{BCE55A30-D4E4-424D-ABC6-5FBA41FF44B0}" presName="LevelTwoTextNode" presStyleLbl="node2" presStyleIdx="2" presStyleCnt="3" custScaleX="218568">
        <dgm:presLayoutVars>
          <dgm:chPref val="3"/>
        </dgm:presLayoutVars>
      </dgm:prSet>
      <dgm:spPr/>
    </dgm:pt>
    <dgm:pt modelId="{00D6023D-FCE8-B640-8D31-92FA73535423}" type="pres">
      <dgm:prSet presAssocID="{BCE55A30-D4E4-424D-ABC6-5FBA41FF44B0}" presName="level3hierChild" presStyleCnt="0"/>
      <dgm:spPr/>
    </dgm:pt>
  </dgm:ptLst>
  <dgm:cxnLst>
    <dgm:cxn modelId="{9B258104-F0DF-BD42-9D3F-B966063D9F53}" srcId="{D39D6693-0247-624C-AE54-69BC5CB9B3F7}" destId="{DBBC6865-A38F-D243-974B-D8E6E4A9CBFD}" srcOrd="0" destOrd="0" parTransId="{98C7868D-3E24-5849-9F21-A8491FEA2DB0}" sibTransId="{2741E30D-BBF7-0548-B933-9FA9723D44CD}"/>
    <dgm:cxn modelId="{CABEAC04-D381-8843-BD79-1ACFDE207305}" type="presOf" srcId="{D7ED12DA-5291-8341-AD35-00ED57172372}" destId="{04B22BDF-1EBF-5149-94C4-FD79BAD151EA}" srcOrd="0" destOrd="0" presId="urn:microsoft.com/office/officeart/2008/layout/HorizontalMultiLevelHierarchy"/>
    <dgm:cxn modelId="{C3EEBA1F-C775-6D41-889C-00431A15EFAE}" srcId="{DBBC6865-A38F-D243-974B-D8E6E4A9CBFD}" destId="{BCE55A30-D4E4-424D-ABC6-5FBA41FF44B0}" srcOrd="2" destOrd="0" parTransId="{4701C94C-E0DF-C54D-849A-45A339BDD028}" sibTransId="{33AC1BCA-0EF3-8E47-BB3E-0CFDB8586159}"/>
    <dgm:cxn modelId="{EDEC0623-AD36-E240-A4EF-68D5F95ECAD6}" type="presOf" srcId="{04112FF1-ED27-0443-AEA6-F482CD6E9D8D}" destId="{E185D854-0856-534E-AC57-748FAF72F213}" srcOrd="0" destOrd="0" presId="urn:microsoft.com/office/officeart/2008/layout/HorizontalMultiLevelHierarchy"/>
    <dgm:cxn modelId="{D0EC0639-DA93-484C-92AE-F78EB2FC6F4D}" srcId="{DBBC6865-A38F-D243-974B-D8E6E4A9CBFD}" destId="{29CB6B7A-BE74-184C-A4A3-83867D6C8826}" srcOrd="0" destOrd="0" parTransId="{04112FF1-ED27-0443-AEA6-F482CD6E9D8D}" sibTransId="{C9574F4A-3E12-E743-B241-E3F2035A3C97}"/>
    <dgm:cxn modelId="{3F645743-05E9-C949-BA06-544E223A92CD}" type="presOf" srcId="{4701C94C-E0DF-C54D-849A-45A339BDD028}" destId="{153005AF-A771-C749-BD9D-A6A2CC4C91BF}" srcOrd="0" destOrd="0" presId="urn:microsoft.com/office/officeart/2008/layout/HorizontalMultiLevelHierarchy"/>
    <dgm:cxn modelId="{2EE1BF46-88D8-7445-8FC3-4DCA51B0A2AE}" type="presOf" srcId="{BCE55A30-D4E4-424D-ABC6-5FBA41FF44B0}" destId="{DA7D6D92-4A8A-7A4F-85BD-835421775CA9}" srcOrd="0" destOrd="0" presId="urn:microsoft.com/office/officeart/2008/layout/HorizontalMultiLevelHierarchy"/>
    <dgm:cxn modelId="{335C2247-A911-0A47-8C41-D9542568D738}" type="presOf" srcId="{29CB6B7A-BE74-184C-A4A3-83867D6C8826}" destId="{47BF9AE7-C6FC-044F-A185-10448F67C00F}" srcOrd="0" destOrd="0" presId="urn:microsoft.com/office/officeart/2008/layout/HorizontalMultiLevelHierarchy"/>
    <dgm:cxn modelId="{9ED86A65-0E59-2C43-8523-D67AE296C86C}" srcId="{DBBC6865-A38F-D243-974B-D8E6E4A9CBFD}" destId="{9B9F299E-EC85-564E-BFEF-06A39EF7EA7C}" srcOrd="1" destOrd="0" parTransId="{D7ED12DA-5291-8341-AD35-00ED57172372}" sibTransId="{2814EEBB-213E-C648-829D-B0D632737B23}"/>
    <dgm:cxn modelId="{28E92F74-B28A-BE48-861E-9144DB9E981F}" type="presOf" srcId="{4701C94C-E0DF-C54D-849A-45A339BDD028}" destId="{6BA05E8D-0040-B141-9AD8-012EBB6C62FA}" srcOrd="1" destOrd="0" presId="urn:microsoft.com/office/officeart/2008/layout/HorizontalMultiLevelHierarchy"/>
    <dgm:cxn modelId="{630EA991-DF39-234F-A573-C618F88D2F23}" type="presOf" srcId="{D39D6693-0247-624C-AE54-69BC5CB9B3F7}" destId="{7D166C8E-BD7E-C14E-BF6C-E7A2150596D4}" srcOrd="0" destOrd="0" presId="urn:microsoft.com/office/officeart/2008/layout/HorizontalMultiLevelHierarchy"/>
    <dgm:cxn modelId="{734F62B1-CC28-A64C-BE8A-44445CF3FD91}" type="presOf" srcId="{DBBC6865-A38F-D243-974B-D8E6E4A9CBFD}" destId="{BDCB567D-0C92-594F-ABC2-69BF1ED57880}" srcOrd="0" destOrd="0" presId="urn:microsoft.com/office/officeart/2008/layout/HorizontalMultiLevelHierarchy"/>
    <dgm:cxn modelId="{7B8EC0DB-D0AA-094F-A387-47E476C14909}" type="presOf" srcId="{04112FF1-ED27-0443-AEA6-F482CD6E9D8D}" destId="{2D7AFC7B-1475-CB4E-8E8E-8904C8437D6F}" srcOrd="1" destOrd="0" presId="urn:microsoft.com/office/officeart/2008/layout/HorizontalMultiLevelHierarchy"/>
    <dgm:cxn modelId="{A95AFCE8-6F01-A543-905E-522D99F5D7C2}" type="presOf" srcId="{9B9F299E-EC85-564E-BFEF-06A39EF7EA7C}" destId="{F37665E8-1DBC-EB40-9D1D-34A4FC213B90}" srcOrd="0" destOrd="0" presId="urn:microsoft.com/office/officeart/2008/layout/HorizontalMultiLevelHierarchy"/>
    <dgm:cxn modelId="{F70FA7F8-DBDA-0049-A3BD-34782050699C}" type="presOf" srcId="{D7ED12DA-5291-8341-AD35-00ED57172372}" destId="{C922ED8B-7099-D346-BC36-1D97399B09BD}" srcOrd="1" destOrd="0" presId="urn:microsoft.com/office/officeart/2008/layout/HorizontalMultiLevelHierarchy"/>
    <dgm:cxn modelId="{3FE70D36-413D-544B-A3A7-19A477F8ED67}" type="presParOf" srcId="{7D166C8E-BD7E-C14E-BF6C-E7A2150596D4}" destId="{C9C854E6-4505-A447-A816-961975D84E4C}" srcOrd="0" destOrd="0" presId="urn:microsoft.com/office/officeart/2008/layout/HorizontalMultiLevelHierarchy"/>
    <dgm:cxn modelId="{B335183C-1B40-324A-B3D0-BF885DDB83E3}" type="presParOf" srcId="{C9C854E6-4505-A447-A816-961975D84E4C}" destId="{BDCB567D-0C92-594F-ABC2-69BF1ED57880}" srcOrd="0" destOrd="0" presId="urn:microsoft.com/office/officeart/2008/layout/HorizontalMultiLevelHierarchy"/>
    <dgm:cxn modelId="{FEC3DAF1-E7CB-D04C-8D0B-375D2BC68704}" type="presParOf" srcId="{C9C854E6-4505-A447-A816-961975D84E4C}" destId="{5169BB61-62A7-4E43-A400-540A957C091E}" srcOrd="1" destOrd="0" presId="urn:microsoft.com/office/officeart/2008/layout/HorizontalMultiLevelHierarchy"/>
    <dgm:cxn modelId="{A10B60DE-A9E9-3A45-97F1-EFA9C9EAD1E8}" type="presParOf" srcId="{5169BB61-62A7-4E43-A400-540A957C091E}" destId="{E185D854-0856-534E-AC57-748FAF72F213}" srcOrd="0" destOrd="0" presId="urn:microsoft.com/office/officeart/2008/layout/HorizontalMultiLevelHierarchy"/>
    <dgm:cxn modelId="{E12592E1-C6DE-8E42-B531-5C9B042FEE2B}" type="presParOf" srcId="{E185D854-0856-534E-AC57-748FAF72F213}" destId="{2D7AFC7B-1475-CB4E-8E8E-8904C8437D6F}" srcOrd="0" destOrd="0" presId="urn:microsoft.com/office/officeart/2008/layout/HorizontalMultiLevelHierarchy"/>
    <dgm:cxn modelId="{355B5B87-20B9-9740-8E58-393D3FDE7F96}" type="presParOf" srcId="{5169BB61-62A7-4E43-A400-540A957C091E}" destId="{BD016F24-000D-8E43-B715-282FC96EC198}" srcOrd="1" destOrd="0" presId="urn:microsoft.com/office/officeart/2008/layout/HorizontalMultiLevelHierarchy"/>
    <dgm:cxn modelId="{05BA69F8-BBE1-5243-81CA-84AD1336B81D}" type="presParOf" srcId="{BD016F24-000D-8E43-B715-282FC96EC198}" destId="{47BF9AE7-C6FC-044F-A185-10448F67C00F}" srcOrd="0" destOrd="0" presId="urn:microsoft.com/office/officeart/2008/layout/HorizontalMultiLevelHierarchy"/>
    <dgm:cxn modelId="{384E414F-5F13-FE4F-8C64-6AAD309D6FBC}" type="presParOf" srcId="{BD016F24-000D-8E43-B715-282FC96EC198}" destId="{A791366F-67EE-7743-A1C6-D78A146C3CB8}" srcOrd="1" destOrd="0" presId="urn:microsoft.com/office/officeart/2008/layout/HorizontalMultiLevelHierarchy"/>
    <dgm:cxn modelId="{2CE79129-8CCC-1743-98DD-1122F9A26357}" type="presParOf" srcId="{5169BB61-62A7-4E43-A400-540A957C091E}" destId="{04B22BDF-1EBF-5149-94C4-FD79BAD151EA}" srcOrd="2" destOrd="0" presId="urn:microsoft.com/office/officeart/2008/layout/HorizontalMultiLevelHierarchy"/>
    <dgm:cxn modelId="{29CDF276-8534-9640-A594-77803C141B77}" type="presParOf" srcId="{04B22BDF-1EBF-5149-94C4-FD79BAD151EA}" destId="{C922ED8B-7099-D346-BC36-1D97399B09BD}" srcOrd="0" destOrd="0" presId="urn:microsoft.com/office/officeart/2008/layout/HorizontalMultiLevelHierarchy"/>
    <dgm:cxn modelId="{88994993-0E3B-BA44-96D9-E55CA881763C}" type="presParOf" srcId="{5169BB61-62A7-4E43-A400-540A957C091E}" destId="{AC87D173-FAB8-1040-8D33-2652D9843907}" srcOrd="3" destOrd="0" presId="urn:microsoft.com/office/officeart/2008/layout/HorizontalMultiLevelHierarchy"/>
    <dgm:cxn modelId="{4960FBCD-78FE-CC49-979E-F4D710E0A650}" type="presParOf" srcId="{AC87D173-FAB8-1040-8D33-2652D9843907}" destId="{F37665E8-1DBC-EB40-9D1D-34A4FC213B90}" srcOrd="0" destOrd="0" presId="urn:microsoft.com/office/officeart/2008/layout/HorizontalMultiLevelHierarchy"/>
    <dgm:cxn modelId="{CFA80A2D-B6A9-2C4E-B159-BD57B621D054}" type="presParOf" srcId="{AC87D173-FAB8-1040-8D33-2652D9843907}" destId="{431DCD03-FE38-3444-B960-B5A692E7F8EA}" srcOrd="1" destOrd="0" presId="urn:microsoft.com/office/officeart/2008/layout/HorizontalMultiLevelHierarchy"/>
    <dgm:cxn modelId="{4BBC8C20-FA70-0247-91DD-40EBFBE0B8FE}" type="presParOf" srcId="{5169BB61-62A7-4E43-A400-540A957C091E}" destId="{153005AF-A771-C749-BD9D-A6A2CC4C91BF}" srcOrd="4" destOrd="0" presId="urn:microsoft.com/office/officeart/2008/layout/HorizontalMultiLevelHierarchy"/>
    <dgm:cxn modelId="{D315EB76-0B4A-F347-B340-6D40CA39DF85}" type="presParOf" srcId="{153005AF-A771-C749-BD9D-A6A2CC4C91BF}" destId="{6BA05E8D-0040-B141-9AD8-012EBB6C62FA}" srcOrd="0" destOrd="0" presId="urn:microsoft.com/office/officeart/2008/layout/HorizontalMultiLevelHierarchy"/>
    <dgm:cxn modelId="{CE4857BC-282F-D943-923F-557633FD3685}" type="presParOf" srcId="{5169BB61-62A7-4E43-A400-540A957C091E}" destId="{C2B7368B-1335-8244-AF9B-A0E1CE37933B}" srcOrd="5" destOrd="0" presId="urn:microsoft.com/office/officeart/2008/layout/HorizontalMultiLevelHierarchy"/>
    <dgm:cxn modelId="{8281CC0B-0866-314C-91B8-6607FBB337A1}" type="presParOf" srcId="{C2B7368B-1335-8244-AF9B-A0E1CE37933B}" destId="{DA7D6D92-4A8A-7A4F-85BD-835421775CA9}" srcOrd="0" destOrd="0" presId="urn:microsoft.com/office/officeart/2008/layout/HorizontalMultiLevelHierarchy"/>
    <dgm:cxn modelId="{1D1F7E69-AD56-CF4F-A088-985D70A773C3}" type="presParOf" srcId="{C2B7368B-1335-8244-AF9B-A0E1CE37933B}" destId="{00D6023D-FCE8-B640-8D31-92FA7353542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5"/>
              </a:solidFill>
            </a:rPr>
            <a:t>Building up the physics cases for the LHC-based GF research </a:t>
          </a:r>
          <a:r>
            <a:rPr lang="en-US" noProof="0" dirty="0" err="1">
              <a:solidFill>
                <a:schemeClr val="accent5"/>
              </a:solidFill>
            </a:rPr>
            <a:t>programme</a:t>
          </a:r>
          <a:r>
            <a:rPr lang="en-US" noProof="0" dirty="0">
              <a:solidFill>
                <a:schemeClr val="accent5"/>
              </a:solidFill>
            </a:rPr>
            <a:t> and attracting wide scientific communities to use the GF tools in their respective research. </a:t>
          </a:r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/>
              </a:solidFill>
            </a:rPr>
            <a:t>Elaboration of the Technical Design Report (TDR) for the (HL-)LHC-based GF research </a:t>
          </a:r>
          <a:r>
            <a:rPr lang="en-US" noProof="0" dirty="0" err="1">
              <a:solidFill>
                <a:schemeClr val="accent1"/>
              </a:solidFill>
            </a:rPr>
            <a:t>programme</a:t>
          </a:r>
          <a:r>
            <a:rPr lang="en-US" noProof="0" dirty="0">
              <a:solidFill>
                <a:schemeClr val="accent1"/>
              </a:solidFill>
            </a:rPr>
            <a:t>. </a:t>
          </a:r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</a:t>
          </a:r>
          <a:r>
            <a:rPr lang="en-US" noProof="0" dirty="0" err="1">
              <a:solidFill>
                <a:schemeClr val="accent6"/>
              </a:solidFill>
            </a:rPr>
            <a:t>programme</a:t>
          </a:r>
          <a:r>
            <a:rPr lang="en-US" noProof="0" dirty="0">
              <a:solidFill>
                <a:schemeClr val="accent6"/>
              </a:solidFill>
            </a:rPr>
            <a:t>. </a:t>
          </a:r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Successful execution of the GF PoP experiment in the SPS. </a:t>
          </a:r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3"/>
              </a:solidFill>
            </a:rPr>
            <a:t>Development of the requisite GF research </a:t>
          </a:r>
          <a:r>
            <a:rPr lang="en-US" noProof="0" dirty="0" err="1">
              <a:solidFill>
                <a:schemeClr val="accent3"/>
              </a:solidFill>
            </a:rPr>
            <a:t>programme</a:t>
          </a:r>
          <a:r>
            <a:rPr lang="en-US" noProof="0" dirty="0">
              <a:solidFill>
                <a:schemeClr val="accent3"/>
              </a:solidFill>
            </a:rPr>
            <a:t> simulation tools. </a:t>
          </a:r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/>
      <dgm:t>
        <a:bodyPr/>
        <a:lstStyle/>
        <a:p>
          <a:r>
            <a:rPr lang="en-US" noProof="0" dirty="0"/>
            <a:t>2</a:t>
          </a:r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</a:t>
          </a:r>
          <a:r>
            <a:rPr lang="en-US" noProof="0" dirty="0" err="1">
              <a:solidFill>
                <a:schemeClr val="accent6"/>
              </a:solidFill>
            </a:rPr>
            <a:t>programme</a:t>
          </a:r>
          <a:r>
            <a:rPr lang="en-US" noProof="0" dirty="0">
              <a:solidFill>
                <a:schemeClr val="accent6"/>
              </a:solidFill>
            </a:rPr>
            <a:t>. </a:t>
          </a:r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/>
              </a:solidFill>
            </a:rPr>
            <a:t>Elaboration of the Technical Design Report (TDR) for the (HL-)LHC-based GF research </a:t>
          </a:r>
          <a:r>
            <a:rPr lang="en-US" noProof="0" dirty="0" err="1">
              <a:solidFill>
                <a:schemeClr val="accent1"/>
              </a:solidFill>
            </a:rPr>
            <a:t>programme</a:t>
          </a:r>
          <a:r>
            <a:rPr lang="en-US" noProof="0" dirty="0">
              <a:solidFill>
                <a:schemeClr val="accent1"/>
              </a:solidFill>
            </a:rPr>
            <a:t>. </a:t>
          </a:r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/>
      <dgm:t>
        <a:bodyPr/>
        <a:lstStyle/>
        <a:p>
          <a:r>
            <a:rPr lang="en-US" noProof="0" dirty="0"/>
            <a:t>2</a:t>
          </a:r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Successful execution of the GF PoP experiment in the SPS. </a:t>
          </a:r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5"/>
              </a:solidFill>
            </a:rPr>
            <a:t>Building up the physics cases for the LHC-based GF research </a:t>
          </a:r>
          <a:r>
            <a:rPr lang="en-US" noProof="0" dirty="0" err="1">
              <a:solidFill>
                <a:schemeClr val="accent5"/>
              </a:solidFill>
            </a:rPr>
            <a:t>programme</a:t>
          </a:r>
          <a:r>
            <a:rPr lang="en-US" noProof="0" dirty="0">
              <a:solidFill>
                <a:schemeClr val="accent5"/>
              </a:solidFill>
            </a:rPr>
            <a:t> and attracting wide scientific communities to use the GF tools in their respective research. </a:t>
          </a:r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3"/>
              </a:solidFill>
            </a:rPr>
            <a:t>Development of the requisite GF research </a:t>
          </a:r>
          <a:r>
            <a:rPr lang="en-US" noProof="0" dirty="0" err="1">
              <a:solidFill>
                <a:schemeClr val="accent3"/>
              </a:solidFill>
            </a:rPr>
            <a:t>programme</a:t>
          </a:r>
          <a:r>
            <a:rPr lang="en-US" noProof="0" dirty="0">
              <a:solidFill>
                <a:schemeClr val="accent3"/>
              </a:solidFill>
            </a:rPr>
            <a:t> simulation tools. </a:t>
          </a:r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program. </a:t>
          </a:r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/>
              </a:solidFill>
            </a:rPr>
            <a:t>Elaboration of the Technical Design Report (TDR) for the (HL-)LHC-based GF research program. </a:t>
          </a:r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/>
      <dgm:t>
        <a:bodyPr/>
        <a:lstStyle/>
        <a:p>
          <a:r>
            <a:rPr lang="en-US" noProof="0" dirty="0"/>
            <a:t>2</a:t>
          </a:r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Successful execution of the GF PoP experiment in the SPS. </a:t>
          </a:r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5"/>
              </a:solidFill>
            </a:rPr>
            <a:t>Building up the physics cases for the LHC-based GF research program and attracting wide scientific communities to use the GF tools in their respective research. </a:t>
          </a:r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3"/>
              </a:solidFill>
            </a:rPr>
            <a:t>Development of the requisite GF research program simulation tools. </a:t>
          </a:r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E613A8-D031-C644-A757-725C6C41BCFB}" type="doc">
      <dgm:prSet loTypeId="urn:microsoft.com/office/officeart/2005/8/layout/l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8200A08-DE2D-3845-B018-10750A1F06DC}">
      <dgm:prSet phldrT="[Texte]"/>
      <dgm:spPr/>
      <dgm:t>
        <a:bodyPr/>
        <a:lstStyle/>
        <a:p>
          <a:r>
            <a:rPr lang="en-US" noProof="0" dirty="0"/>
            <a:t>25/09/2019</a:t>
          </a:r>
        </a:p>
      </dgm:t>
    </dgm:pt>
    <dgm:pt modelId="{272C6808-0935-D440-980E-823C047CD51E}" type="parTrans" cxnId="{A646B97C-9682-E04C-B218-A0CA327A6A1C}">
      <dgm:prSet/>
      <dgm:spPr/>
      <dgm:t>
        <a:bodyPr/>
        <a:lstStyle/>
        <a:p>
          <a:endParaRPr lang="en-US" noProof="0" dirty="0"/>
        </a:p>
      </dgm:t>
    </dgm:pt>
    <dgm:pt modelId="{05C66E5D-40DB-6247-B3D5-6CBA246E4782}" type="sibTrans" cxnId="{A646B97C-9682-E04C-B218-A0CA327A6A1C}">
      <dgm:prSet/>
      <dgm:spPr/>
      <dgm:t>
        <a:bodyPr/>
        <a:lstStyle/>
        <a:p>
          <a:endParaRPr lang="en-US" noProof="0" dirty="0"/>
        </a:p>
      </dgm:t>
    </dgm:pt>
    <dgm:pt modelId="{980034A9-78B8-C046-8FE7-28B8A077F643}">
      <dgm:prSet phldrT="[Texte]"/>
      <dgm:spPr/>
      <dgm:t>
        <a:bodyPr/>
        <a:lstStyle/>
        <a:p>
          <a:r>
            <a:rPr lang="en-US" noProof="0" dirty="0"/>
            <a:t>LOI submission</a:t>
          </a:r>
        </a:p>
      </dgm:t>
    </dgm:pt>
    <dgm:pt modelId="{30A690CE-0C41-E04C-995C-191AA2726645}" type="parTrans" cxnId="{EBDF2CE4-7413-734C-B9AA-C1C9B8C510C4}">
      <dgm:prSet/>
      <dgm:spPr/>
      <dgm:t>
        <a:bodyPr/>
        <a:lstStyle/>
        <a:p>
          <a:endParaRPr lang="en-US" noProof="0" dirty="0"/>
        </a:p>
      </dgm:t>
    </dgm:pt>
    <dgm:pt modelId="{D36CB036-85E9-644D-AC55-58A20EFCFB4B}" type="sibTrans" cxnId="{EBDF2CE4-7413-734C-B9AA-C1C9B8C510C4}">
      <dgm:prSet/>
      <dgm:spPr/>
      <dgm:t>
        <a:bodyPr/>
        <a:lstStyle/>
        <a:p>
          <a:endParaRPr lang="en-US" noProof="0" dirty="0"/>
        </a:p>
      </dgm:t>
    </dgm:pt>
    <dgm:pt modelId="{541593C1-583B-4A4A-B97D-DBDA28EE9DAF}">
      <dgm:prSet phldrT="[Texte]"/>
      <dgm:spPr/>
      <dgm:t>
        <a:bodyPr/>
        <a:lstStyle/>
        <a:p>
          <a:r>
            <a:rPr lang="en-US" noProof="0" dirty="0"/>
            <a:t>23/01/2020</a:t>
          </a:r>
        </a:p>
      </dgm:t>
    </dgm:pt>
    <dgm:pt modelId="{EBD1AEC3-4AD8-094E-90B0-82C6D6715A5D}" type="parTrans" cxnId="{1D5EA53C-B4B1-2F4B-8989-3C9B1C3E8964}">
      <dgm:prSet/>
      <dgm:spPr/>
      <dgm:t>
        <a:bodyPr/>
        <a:lstStyle/>
        <a:p>
          <a:endParaRPr lang="en-US" noProof="0" dirty="0"/>
        </a:p>
      </dgm:t>
    </dgm:pt>
    <dgm:pt modelId="{EEB59862-F6BF-A54A-8825-C6CF3FD289D3}" type="sibTrans" cxnId="{1D5EA53C-B4B1-2F4B-8989-3C9B1C3E8964}">
      <dgm:prSet/>
      <dgm:spPr/>
      <dgm:t>
        <a:bodyPr/>
        <a:lstStyle/>
        <a:p>
          <a:endParaRPr lang="en-US" noProof="0" dirty="0"/>
        </a:p>
      </dgm:t>
    </dgm:pt>
    <dgm:pt modelId="{221DB32D-ED64-7245-B669-CC0BA1146DB9}">
      <dgm:prSet phldrT="[Texte]"/>
      <dgm:spPr/>
      <dgm:t>
        <a:bodyPr/>
        <a:lstStyle/>
        <a:p>
          <a:r>
            <a:rPr lang="en-US" noProof="0" dirty="0"/>
            <a:t>Questions received</a:t>
          </a:r>
        </a:p>
      </dgm:t>
    </dgm:pt>
    <dgm:pt modelId="{559FFFF3-A583-354D-94BF-ADE2519DA814}" type="parTrans" cxnId="{F69FFA65-844C-ED4E-9450-CEA7C149D9FD}">
      <dgm:prSet/>
      <dgm:spPr/>
      <dgm:t>
        <a:bodyPr/>
        <a:lstStyle/>
        <a:p>
          <a:endParaRPr lang="en-US" noProof="0" dirty="0"/>
        </a:p>
      </dgm:t>
    </dgm:pt>
    <dgm:pt modelId="{BCC946C6-6929-8745-993C-CE9A7ED269F7}" type="sibTrans" cxnId="{F69FFA65-844C-ED4E-9450-CEA7C149D9FD}">
      <dgm:prSet/>
      <dgm:spPr/>
      <dgm:t>
        <a:bodyPr/>
        <a:lstStyle/>
        <a:p>
          <a:endParaRPr lang="en-US" noProof="0" dirty="0"/>
        </a:p>
      </dgm:t>
    </dgm:pt>
    <dgm:pt modelId="{1F18E7B0-5848-7B40-AF9B-33623E1FDAAA}">
      <dgm:prSet phldrT="[Texte]"/>
      <dgm:spPr/>
      <dgm:t>
        <a:bodyPr/>
        <a:lstStyle/>
        <a:p>
          <a:r>
            <a:rPr lang="en-US" noProof="0" dirty="0"/>
            <a:t>18/02/2020</a:t>
          </a:r>
        </a:p>
      </dgm:t>
    </dgm:pt>
    <dgm:pt modelId="{78EF2A34-02D5-B841-8F19-F626C6C3B21C}" type="parTrans" cxnId="{3378AA41-400C-E641-A8C9-3CBE8325E68C}">
      <dgm:prSet/>
      <dgm:spPr/>
      <dgm:t>
        <a:bodyPr/>
        <a:lstStyle/>
        <a:p>
          <a:endParaRPr lang="en-US" noProof="0" dirty="0"/>
        </a:p>
      </dgm:t>
    </dgm:pt>
    <dgm:pt modelId="{A6E41C1B-DB3F-9A41-A419-0233A37D33A8}" type="sibTrans" cxnId="{3378AA41-400C-E641-A8C9-3CBE8325E68C}">
      <dgm:prSet/>
      <dgm:spPr/>
      <dgm:t>
        <a:bodyPr/>
        <a:lstStyle/>
        <a:p>
          <a:endParaRPr lang="en-US" noProof="0" dirty="0"/>
        </a:p>
      </dgm:t>
    </dgm:pt>
    <dgm:pt modelId="{AFE35E9B-1041-594C-BBDC-54F42261CE38}">
      <dgm:prSet phldrT="[Texte]"/>
      <dgm:spPr/>
      <dgm:t>
        <a:bodyPr/>
        <a:lstStyle/>
        <a:p>
          <a:r>
            <a:rPr lang="en-US" noProof="0" dirty="0"/>
            <a:t>answer document issued</a:t>
          </a:r>
        </a:p>
      </dgm:t>
    </dgm:pt>
    <dgm:pt modelId="{51466BE8-8D8B-5240-ABDF-93D00B416436}" type="parTrans" cxnId="{9733D7C6-0B6E-3A42-A4F4-62E997B62758}">
      <dgm:prSet/>
      <dgm:spPr/>
      <dgm:t>
        <a:bodyPr/>
        <a:lstStyle/>
        <a:p>
          <a:endParaRPr lang="en-US" noProof="0" dirty="0"/>
        </a:p>
      </dgm:t>
    </dgm:pt>
    <dgm:pt modelId="{78377FB6-97C1-014E-94EA-A5470142E14B}" type="sibTrans" cxnId="{9733D7C6-0B6E-3A42-A4F4-62E997B62758}">
      <dgm:prSet/>
      <dgm:spPr/>
      <dgm:t>
        <a:bodyPr/>
        <a:lstStyle/>
        <a:p>
          <a:endParaRPr lang="en-US" noProof="0" dirty="0"/>
        </a:p>
      </dgm:t>
    </dgm:pt>
    <dgm:pt modelId="{89D16B3B-C172-6349-82A5-CDCECE5E3BA6}">
      <dgm:prSet phldrT="[Texte]"/>
      <dgm:spPr/>
      <dgm:t>
        <a:bodyPr/>
        <a:lstStyle/>
        <a:p>
          <a:r>
            <a:rPr lang="en-US" noProof="0" dirty="0"/>
            <a:t>08/05/2020</a:t>
          </a:r>
        </a:p>
      </dgm:t>
    </dgm:pt>
    <dgm:pt modelId="{9CE53152-5C73-AB4D-887C-4C3A103AB119}" type="parTrans" cxnId="{E90A59A6-3671-494E-9187-19C4BF834CCC}">
      <dgm:prSet/>
      <dgm:spPr/>
      <dgm:t>
        <a:bodyPr/>
        <a:lstStyle/>
        <a:p>
          <a:endParaRPr lang="en-US" noProof="0" dirty="0"/>
        </a:p>
      </dgm:t>
    </dgm:pt>
    <dgm:pt modelId="{79D9FBFA-F2FB-C64D-865B-CD737116960B}" type="sibTrans" cxnId="{E90A59A6-3671-494E-9187-19C4BF834CCC}">
      <dgm:prSet/>
      <dgm:spPr/>
      <dgm:t>
        <a:bodyPr/>
        <a:lstStyle/>
        <a:p>
          <a:endParaRPr lang="en-US" noProof="0" dirty="0"/>
        </a:p>
      </dgm:t>
    </dgm:pt>
    <dgm:pt modelId="{D7282EB6-3274-9047-A12B-E3A9AF64377D}">
      <dgm:prSet phldrT="[Texte]"/>
      <dgm:spPr/>
      <dgm:t>
        <a:bodyPr/>
        <a:lstStyle/>
        <a:p>
          <a:r>
            <a:rPr lang="en-US" noProof="0" dirty="0"/>
            <a:t>Follow-up questions</a:t>
          </a:r>
        </a:p>
      </dgm:t>
    </dgm:pt>
    <dgm:pt modelId="{592C5BE2-3DEF-DE40-B609-E9702CDBEC29}" type="parTrans" cxnId="{02963BF2-5809-0C4E-94DD-BEB3FA4966AF}">
      <dgm:prSet/>
      <dgm:spPr/>
      <dgm:t>
        <a:bodyPr/>
        <a:lstStyle/>
        <a:p>
          <a:endParaRPr lang="en-US" noProof="0" dirty="0"/>
        </a:p>
      </dgm:t>
    </dgm:pt>
    <dgm:pt modelId="{E625BBAE-AA4B-CD40-ADF4-6634B3CE926C}" type="sibTrans" cxnId="{02963BF2-5809-0C4E-94DD-BEB3FA4966AF}">
      <dgm:prSet/>
      <dgm:spPr/>
      <dgm:t>
        <a:bodyPr/>
        <a:lstStyle/>
        <a:p>
          <a:endParaRPr lang="en-US" noProof="0" dirty="0"/>
        </a:p>
      </dgm:t>
    </dgm:pt>
    <dgm:pt modelId="{7B45F239-004C-E044-8D35-D83A10D25389}">
      <dgm:prSet phldrT="[Texte]"/>
      <dgm:spPr/>
      <dgm:t>
        <a:bodyPr/>
        <a:lstStyle/>
        <a:p>
          <a:r>
            <a:rPr lang="en-US" noProof="0" dirty="0"/>
            <a:t>28/05/2020</a:t>
          </a:r>
        </a:p>
      </dgm:t>
    </dgm:pt>
    <dgm:pt modelId="{F92206E4-7A9E-4045-B32B-E78682602EC2}" type="parTrans" cxnId="{496CA1DB-7082-D048-8504-A0E479272863}">
      <dgm:prSet/>
      <dgm:spPr/>
      <dgm:t>
        <a:bodyPr/>
        <a:lstStyle/>
        <a:p>
          <a:endParaRPr lang="en-US" noProof="0" dirty="0"/>
        </a:p>
      </dgm:t>
    </dgm:pt>
    <dgm:pt modelId="{90F67769-F2E3-FD4A-9E4C-91E3095DA632}" type="sibTrans" cxnId="{496CA1DB-7082-D048-8504-A0E479272863}">
      <dgm:prSet/>
      <dgm:spPr/>
      <dgm:t>
        <a:bodyPr/>
        <a:lstStyle/>
        <a:p>
          <a:endParaRPr lang="en-US" noProof="0" dirty="0"/>
        </a:p>
      </dgm:t>
    </dgm:pt>
    <dgm:pt modelId="{D21B3976-DA27-BF44-9F6C-03D63C4FE918}">
      <dgm:prSet phldrT="[Texte]"/>
      <dgm:spPr/>
      <dgm:t>
        <a:bodyPr/>
        <a:lstStyle/>
        <a:p>
          <a:r>
            <a:rPr lang="en-US" noProof="0" dirty="0"/>
            <a:t>updated answer document issued</a:t>
          </a:r>
        </a:p>
      </dgm:t>
    </dgm:pt>
    <dgm:pt modelId="{33DFD2CF-391A-4C4F-8E6C-02249085CDF0}" type="parTrans" cxnId="{869FAA36-142A-7C45-B124-1B81D1722B88}">
      <dgm:prSet/>
      <dgm:spPr/>
      <dgm:t>
        <a:bodyPr/>
        <a:lstStyle/>
        <a:p>
          <a:endParaRPr lang="en-US" noProof="0" dirty="0"/>
        </a:p>
      </dgm:t>
    </dgm:pt>
    <dgm:pt modelId="{A558FB5E-6B58-2C47-97C2-51504B326C05}" type="sibTrans" cxnId="{869FAA36-142A-7C45-B124-1B81D1722B88}">
      <dgm:prSet/>
      <dgm:spPr/>
      <dgm:t>
        <a:bodyPr/>
        <a:lstStyle/>
        <a:p>
          <a:endParaRPr lang="en-US" noProof="0" dirty="0"/>
        </a:p>
      </dgm:t>
    </dgm:pt>
    <dgm:pt modelId="{5E34AA2D-2679-9F41-A01F-694FD462DA09}">
      <dgm:prSet phldrT="[Texte]"/>
      <dgm:spPr/>
      <dgm:t>
        <a:bodyPr/>
        <a:lstStyle/>
        <a:p>
          <a:r>
            <a:rPr lang="en-US" noProof="0" dirty="0"/>
            <a:t>12/06/2020</a:t>
          </a:r>
        </a:p>
      </dgm:t>
    </dgm:pt>
    <dgm:pt modelId="{AA313EA8-26BF-5445-BB43-C48AA4BD86A9}" type="parTrans" cxnId="{A5B2FD60-A9EC-294A-A76C-FC2D544A00D6}">
      <dgm:prSet/>
      <dgm:spPr/>
      <dgm:t>
        <a:bodyPr/>
        <a:lstStyle/>
        <a:p>
          <a:endParaRPr lang="en-US" noProof="0" dirty="0"/>
        </a:p>
      </dgm:t>
    </dgm:pt>
    <dgm:pt modelId="{561EBC04-6A5C-5B4A-BAB6-1325115C6BCB}" type="sibTrans" cxnId="{A5B2FD60-A9EC-294A-A76C-FC2D544A00D6}">
      <dgm:prSet/>
      <dgm:spPr/>
      <dgm:t>
        <a:bodyPr/>
        <a:lstStyle/>
        <a:p>
          <a:endParaRPr lang="en-US" noProof="0" dirty="0"/>
        </a:p>
      </dgm:t>
    </dgm:pt>
    <dgm:pt modelId="{886DAF97-EB6F-C846-8DC6-4F34832E273A}">
      <dgm:prSet phldrT="[Texte]"/>
      <dgm:spPr/>
      <dgm:t>
        <a:bodyPr/>
        <a:lstStyle/>
        <a:p>
          <a:r>
            <a:rPr lang="en-US" noProof="0" dirty="0"/>
            <a:t>invitation to SPSC meeting</a:t>
          </a:r>
        </a:p>
      </dgm:t>
    </dgm:pt>
    <dgm:pt modelId="{7639EA86-29AC-D14E-A826-4B5FEA97CD40}" type="parTrans" cxnId="{5513660D-010C-0A44-8566-A43CB7CCD695}">
      <dgm:prSet/>
      <dgm:spPr/>
      <dgm:t>
        <a:bodyPr/>
        <a:lstStyle/>
        <a:p>
          <a:endParaRPr lang="en-US" noProof="0" dirty="0"/>
        </a:p>
      </dgm:t>
    </dgm:pt>
    <dgm:pt modelId="{B3636FE3-9C64-BF44-9096-6C713B7E34A9}" type="sibTrans" cxnId="{5513660D-010C-0A44-8566-A43CB7CCD695}">
      <dgm:prSet/>
      <dgm:spPr/>
      <dgm:t>
        <a:bodyPr/>
        <a:lstStyle/>
        <a:p>
          <a:endParaRPr lang="en-US" noProof="0" dirty="0"/>
        </a:p>
      </dgm:t>
    </dgm:pt>
    <dgm:pt modelId="{410B91D5-5207-9146-80A7-D1A03575A840}" type="pres">
      <dgm:prSet presAssocID="{54E613A8-D031-C644-A757-725C6C41BCFB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B7932534-4E93-4944-A9D2-79975C1E1C6F}" type="pres">
      <dgm:prSet presAssocID="{08200A08-DE2D-3845-B018-10750A1F06DC}" presName="horFlow" presStyleCnt="0"/>
      <dgm:spPr/>
    </dgm:pt>
    <dgm:pt modelId="{B7F1D98F-118A-4245-B99D-0BBC97A719E0}" type="pres">
      <dgm:prSet presAssocID="{08200A08-DE2D-3845-B018-10750A1F06DC}" presName="bigChev" presStyleLbl="node1" presStyleIdx="0" presStyleCnt="6"/>
      <dgm:spPr/>
    </dgm:pt>
    <dgm:pt modelId="{8B6A9A5B-96A9-DB4F-BC19-20253E86CDD1}" type="pres">
      <dgm:prSet presAssocID="{30A690CE-0C41-E04C-995C-191AA2726645}" presName="parTrans" presStyleCnt="0"/>
      <dgm:spPr/>
    </dgm:pt>
    <dgm:pt modelId="{FFECBC70-4271-C54F-8700-5B6FB0A88508}" type="pres">
      <dgm:prSet presAssocID="{980034A9-78B8-C046-8FE7-28B8A077F643}" presName="node" presStyleLbl="alignAccFollowNode1" presStyleIdx="0" presStyleCnt="6" custScaleX="300263">
        <dgm:presLayoutVars>
          <dgm:bulletEnabled val="1"/>
        </dgm:presLayoutVars>
      </dgm:prSet>
      <dgm:spPr/>
    </dgm:pt>
    <dgm:pt modelId="{2BFF8F57-DB6F-3E41-8D01-41D951708F70}" type="pres">
      <dgm:prSet presAssocID="{08200A08-DE2D-3845-B018-10750A1F06DC}" presName="vSp" presStyleCnt="0"/>
      <dgm:spPr/>
    </dgm:pt>
    <dgm:pt modelId="{9189FEE1-7724-5F46-97C2-40CABEDB14D0}" type="pres">
      <dgm:prSet presAssocID="{541593C1-583B-4A4A-B97D-DBDA28EE9DAF}" presName="horFlow" presStyleCnt="0"/>
      <dgm:spPr/>
    </dgm:pt>
    <dgm:pt modelId="{9225C3BA-CF9E-C74F-BF4A-32E544777059}" type="pres">
      <dgm:prSet presAssocID="{541593C1-583B-4A4A-B97D-DBDA28EE9DAF}" presName="bigChev" presStyleLbl="node1" presStyleIdx="1" presStyleCnt="6"/>
      <dgm:spPr/>
    </dgm:pt>
    <dgm:pt modelId="{C4A0CD8C-D664-B042-8749-4096CAD8F45D}" type="pres">
      <dgm:prSet presAssocID="{559FFFF3-A583-354D-94BF-ADE2519DA814}" presName="parTrans" presStyleCnt="0"/>
      <dgm:spPr/>
    </dgm:pt>
    <dgm:pt modelId="{07B5C563-8BE7-294E-90D1-AAA5E19D39A1}" type="pres">
      <dgm:prSet presAssocID="{221DB32D-ED64-7245-B669-CC0BA1146DB9}" presName="node" presStyleLbl="alignAccFollowNode1" presStyleIdx="1" presStyleCnt="6" custScaleX="300263">
        <dgm:presLayoutVars>
          <dgm:bulletEnabled val="1"/>
        </dgm:presLayoutVars>
      </dgm:prSet>
      <dgm:spPr/>
    </dgm:pt>
    <dgm:pt modelId="{5A24C023-A92E-2140-A0DD-11405C10D495}" type="pres">
      <dgm:prSet presAssocID="{541593C1-583B-4A4A-B97D-DBDA28EE9DAF}" presName="vSp" presStyleCnt="0"/>
      <dgm:spPr/>
    </dgm:pt>
    <dgm:pt modelId="{B8FC57DE-7035-094B-BFE2-57E2FA20D396}" type="pres">
      <dgm:prSet presAssocID="{1F18E7B0-5848-7B40-AF9B-33623E1FDAAA}" presName="horFlow" presStyleCnt="0"/>
      <dgm:spPr/>
    </dgm:pt>
    <dgm:pt modelId="{11808C9B-FC25-DA44-9E36-7019A8D4B871}" type="pres">
      <dgm:prSet presAssocID="{1F18E7B0-5848-7B40-AF9B-33623E1FDAAA}" presName="bigChev" presStyleLbl="node1" presStyleIdx="2" presStyleCnt="6"/>
      <dgm:spPr/>
    </dgm:pt>
    <dgm:pt modelId="{ED4946C8-35A2-2C4E-A35C-46A0CA3E2E86}" type="pres">
      <dgm:prSet presAssocID="{51466BE8-8D8B-5240-ABDF-93D00B416436}" presName="parTrans" presStyleCnt="0"/>
      <dgm:spPr/>
    </dgm:pt>
    <dgm:pt modelId="{0A2E5026-AE9A-6344-A09A-8576024C24A5}" type="pres">
      <dgm:prSet presAssocID="{AFE35E9B-1041-594C-BBDC-54F42261CE38}" presName="node" presStyleLbl="alignAccFollowNode1" presStyleIdx="2" presStyleCnt="6" custScaleX="300263">
        <dgm:presLayoutVars>
          <dgm:bulletEnabled val="1"/>
        </dgm:presLayoutVars>
      </dgm:prSet>
      <dgm:spPr/>
    </dgm:pt>
    <dgm:pt modelId="{24B7BA79-E6EA-4F44-8CB8-8266784219ED}" type="pres">
      <dgm:prSet presAssocID="{1F18E7B0-5848-7B40-AF9B-33623E1FDAAA}" presName="vSp" presStyleCnt="0"/>
      <dgm:spPr/>
    </dgm:pt>
    <dgm:pt modelId="{72E26EF0-7D59-E54E-AF67-32EFD2D5DB84}" type="pres">
      <dgm:prSet presAssocID="{89D16B3B-C172-6349-82A5-CDCECE5E3BA6}" presName="horFlow" presStyleCnt="0"/>
      <dgm:spPr/>
    </dgm:pt>
    <dgm:pt modelId="{0E64BD11-57C4-6143-8F46-65C5129E9927}" type="pres">
      <dgm:prSet presAssocID="{89D16B3B-C172-6349-82A5-CDCECE5E3BA6}" presName="bigChev" presStyleLbl="node1" presStyleIdx="3" presStyleCnt="6"/>
      <dgm:spPr/>
    </dgm:pt>
    <dgm:pt modelId="{6F4F017E-6491-D248-8E7E-E448028259C8}" type="pres">
      <dgm:prSet presAssocID="{592C5BE2-3DEF-DE40-B609-E9702CDBEC29}" presName="parTrans" presStyleCnt="0"/>
      <dgm:spPr/>
    </dgm:pt>
    <dgm:pt modelId="{B7CE9480-45CA-4648-A5D1-228F4B940D23}" type="pres">
      <dgm:prSet presAssocID="{D7282EB6-3274-9047-A12B-E3A9AF64377D}" presName="node" presStyleLbl="alignAccFollowNode1" presStyleIdx="3" presStyleCnt="6" custScaleX="300263">
        <dgm:presLayoutVars>
          <dgm:bulletEnabled val="1"/>
        </dgm:presLayoutVars>
      </dgm:prSet>
      <dgm:spPr/>
    </dgm:pt>
    <dgm:pt modelId="{6A7AF0CD-28EA-ED4E-AC7E-223808343A66}" type="pres">
      <dgm:prSet presAssocID="{89D16B3B-C172-6349-82A5-CDCECE5E3BA6}" presName="vSp" presStyleCnt="0"/>
      <dgm:spPr/>
    </dgm:pt>
    <dgm:pt modelId="{2ED7FE3C-045D-7C45-9FC3-773ADC719DF1}" type="pres">
      <dgm:prSet presAssocID="{7B45F239-004C-E044-8D35-D83A10D25389}" presName="horFlow" presStyleCnt="0"/>
      <dgm:spPr/>
    </dgm:pt>
    <dgm:pt modelId="{52DAFB3B-5EF6-1247-9826-21B33F10D81A}" type="pres">
      <dgm:prSet presAssocID="{7B45F239-004C-E044-8D35-D83A10D25389}" presName="bigChev" presStyleLbl="node1" presStyleIdx="4" presStyleCnt="6"/>
      <dgm:spPr/>
    </dgm:pt>
    <dgm:pt modelId="{C5430EE5-0B1C-6B43-920B-C04A52C01B7F}" type="pres">
      <dgm:prSet presAssocID="{33DFD2CF-391A-4C4F-8E6C-02249085CDF0}" presName="parTrans" presStyleCnt="0"/>
      <dgm:spPr/>
    </dgm:pt>
    <dgm:pt modelId="{05E2F353-90A5-EE49-B596-62898C1032AE}" type="pres">
      <dgm:prSet presAssocID="{D21B3976-DA27-BF44-9F6C-03D63C4FE918}" presName="node" presStyleLbl="alignAccFollowNode1" presStyleIdx="4" presStyleCnt="6" custScaleX="300263">
        <dgm:presLayoutVars>
          <dgm:bulletEnabled val="1"/>
        </dgm:presLayoutVars>
      </dgm:prSet>
      <dgm:spPr/>
    </dgm:pt>
    <dgm:pt modelId="{825F0F06-1E45-F046-B38A-DEED706B1E0B}" type="pres">
      <dgm:prSet presAssocID="{7B45F239-004C-E044-8D35-D83A10D25389}" presName="vSp" presStyleCnt="0"/>
      <dgm:spPr/>
    </dgm:pt>
    <dgm:pt modelId="{C1ABCE94-F8E6-3241-9F91-D95DE2265B83}" type="pres">
      <dgm:prSet presAssocID="{5E34AA2D-2679-9F41-A01F-694FD462DA09}" presName="horFlow" presStyleCnt="0"/>
      <dgm:spPr/>
    </dgm:pt>
    <dgm:pt modelId="{C18E058F-FF3F-E64C-9F00-8E40B93C06A7}" type="pres">
      <dgm:prSet presAssocID="{5E34AA2D-2679-9F41-A01F-694FD462DA09}" presName="bigChev" presStyleLbl="node1" presStyleIdx="5" presStyleCnt="6"/>
      <dgm:spPr/>
    </dgm:pt>
    <dgm:pt modelId="{015B5C03-59A6-FF43-83BB-E78D140D72BA}" type="pres">
      <dgm:prSet presAssocID="{7639EA86-29AC-D14E-A826-4B5FEA97CD40}" presName="parTrans" presStyleCnt="0"/>
      <dgm:spPr/>
    </dgm:pt>
    <dgm:pt modelId="{2D11B901-299D-3043-81CB-D9E50D0B0D41}" type="pres">
      <dgm:prSet presAssocID="{886DAF97-EB6F-C846-8DC6-4F34832E273A}" presName="node" presStyleLbl="alignAccFollowNode1" presStyleIdx="5" presStyleCnt="6" custScaleX="300263">
        <dgm:presLayoutVars>
          <dgm:bulletEnabled val="1"/>
        </dgm:presLayoutVars>
      </dgm:prSet>
      <dgm:spPr/>
    </dgm:pt>
  </dgm:ptLst>
  <dgm:cxnLst>
    <dgm:cxn modelId="{4289FF01-F7B8-E447-8ED5-AD1F4505A237}" type="presOf" srcId="{D7282EB6-3274-9047-A12B-E3A9AF64377D}" destId="{B7CE9480-45CA-4648-A5D1-228F4B940D23}" srcOrd="0" destOrd="0" presId="urn:microsoft.com/office/officeart/2005/8/layout/lProcess3"/>
    <dgm:cxn modelId="{7F42E209-442F-CD4B-A124-5039B9E59D38}" type="presOf" srcId="{7B45F239-004C-E044-8D35-D83A10D25389}" destId="{52DAFB3B-5EF6-1247-9826-21B33F10D81A}" srcOrd="0" destOrd="0" presId="urn:microsoft.com/office/officeart/2005/8/layout/lProcess3"/>
    <dgm:cxn modelId="{5513660D-010C-0A44-8566-A43CB7CCD695}" srcId="{5E34AA2D-2679-9F41-A01F-694FD462DA09}" destId="{886DAF97-EB6F-C846-8DC6-4F34832E273A}" srcOrd="0" destOrd="0" parTransId="{7639EA86-29AC-D14E-A826-4B5FEA97CD40}" sibTransId="{B3636FE3-9C64-BF44-9096-6C713B7E34A9}"/>
    <dgm:cxn modelId="{3481191A-3E67-F042-94A7-88B9DF829D3F}" type="presOf" srcId="{980034A9-78B8-C046-8FE7-28B8A077F643}" destId="{FFECBC70-4271-C54F-8700-5B6FB0A88508}" srcOrd="0" destOrd="0" presId="urn:microsoft.com/office/officeart/2005/8/layout/lProcess3"/>
    <dgm:cxn modelId="{5A42181C-5698-854C-83AD-20F8B87AB8B1}" type="presOf" srcId="{D21B3976-DA27-BF44-9F6C-03D63C4FE918}" destId="{05E2F353-90A5-EE49-B596-62898C1032AE}" srcOrd="0" destOrd="0" presId="urn:microsoft.com/office/officeart/2005/8/layout/lProcess3"/>
    <dgm:cxn modelId="{869FAA36-142A-7C45-B124-1B81D1722B88}" srcId="{7B45F239-004C-E044-8D35-D83A10D25389}" destId="{D21B3976-DA27-BF44-9F6C-03D63C4FE918}" srcOrd="0" destOrd="0" parTransId="{33DFD2CF-391A-4C4F-8E6C-02249085CDF0}" sibTransId="{A558FB5E-6B58-2C47-97C2-51504B326C05}"/>
    <dgm:cxn modelId="{5A33AA37-9A35-F94C-AF84-BB7A517003D7}" type="presOf" srcId="{5E34AA2D-2679-9F41-A01F-694FD462DA09}" destId="{C18E058F-FF3F-E64C-9F00-8E40B93C06A7}" srcOrd="0" destOrd="0" presId="urn:microsoft.com/office/officeart/2005/8/layout/lProcess3"/>
    <dgm:cxn modelId="{1D5EA53C-B4B1-2F4B-8989-3C9B1C3E8964}" srcId="{54E613A8-D031-C644-A757-725C6C41BCFB}" destId="{541593C1-583B-4A4A-B97D-DBDA28EE9DAF}" srcOrd="1" destOrd="0" parTransId="{EBD1AEC3-4AD8-094E-90B0-82C6D6715A5D}" sibTransId="{EEB59862-F6BF-A54A-8825-C6CF3FD289D3}"/>
    <dgm:cxn modelId="{3378AA41-400C-E641-A8C9-3CBE8325E68C}" srcId="{54E613A8-D031-C644-A757-725C6C41BCFB}" destId="{1F18E7B0-5848-7B40-AF9B-33623E1FDAAA}" srcOrd="2" destOrd="0" parTransId="{78EF2A34-02D5-B841-8F19-F626C6C3B21C}" sibTransId="{A6E41C1B-DB3F-9A41-A419-0233A37D33A8}"/>
    <dgm:cxn modelId="{3A84FA4C-68F4-ED45-A04D-A5E79C46CA0F}" type="presOf" srcId="{54E613A8-D031-C644-A757-725C6C41BCFB}" destId="{410B91D5-5207-9146-80A7-D1A03575A840}" srcOrd="0" destOrd="0" presId="urn:microsoft.com/office/officeart/2005/8/layout/lProcess3"/>
    <dgm:cxn modelId="{353FC252-0581-3445-830D-E7C1B224AD06}" type="presOf" srcId="{1F18E7B0-5848-7B40-AF9B-33623E1FDAAA}" destId="{11808C9B-FC25-DA44-9E36-7019A8D4B871}" srcOrd="0" destOrd="0" presId="urn:microsoft.com/office/officeart/2005/8/layout/lProcess3"/>
    <dgm:cxn modelId="{4DF7265A-4AC1-3740-A969-6797A5BD0DB7}" type="presOf" srcId="{89D16B3B-C172-6349-82A5-CDCECE5E3BA6}" destId="{0E64BD11-57C4-6143-8F46-65C5129E9927}" srcOrd="0" destOrd="0" presId="urn:microsoft.com/office/officeart/2005/8/layout/lProcess3"/>
    <dgm:cxn modelId="{A5B2FD60-A9EC-294A-A76C-FC2D544A00D6}" srcId="{54E613A8-D031-C644-A757-725C6C41BCFB}" destId="{5E34AA2D-2679-9F41-A01F-694FD462DA09}" srcOrd="5" destOrd="0" parTransId="{AA313EA8-26BF-5445-BB43-C48AA4BD86A9}" sibTransId="{561EBC04-6A5C-5B4A-BAB6-1325115C6BCB}"/>
    <dgm:cxn modelId="{F69FFA65-844C-ED4E-9450-CEA7C149D9FD}" srcId="{541593C1-583B-4A4A-B97D-DBDA28EE9DAF}" destId="{221DB32D-ED64-7245-B669-CC0BA1146DB9}" srcOrd="0" destOrd="0" parTransId="{559FFFF3-A583-354D-94BF-ADE2519DA814}" sibTransId="{BCC946C6-6929-8745-993C-CE9A7ED269F7}"/>
    <dgm:cxn modelId="{075FFF75-CEC4-E849-892D-ECB544C00484}" type="presOf" srcId="{886DAF97-EB6F-C846-8DC6-4F34832E273A}" destId="{2D11B901-299D-3043-81CB-D9E50D0B0D41}" srcOrd="0" destOrd="0" presId="urn:microsoft.com/office/officeart/2005/8/layout/lProcess3"/>
    <dgm:cxn modelId="{A646B97C-9682-E04C-B218-A0CA327A6A1C}" srcId="{54E613A8-D031-C644-A757-725C6C41BCFB}" destId="{08200A08-DE2D-3845-B018-10750A1F06DC}" srcOrd="0" destOrd="0" parTransId="{272C6808-0935-D440-980E-823C047CD51E}" sibTransId="{05C66E5D-40DB-6247-B3D5-6CBA246E4782}"/>
    <dgm:cxn modelId="{E90A59A6-3671-494E-9187-19C4BF834CCC}" srcId="{54E613A8-D031-C644-A757-725C6C41BCFB}" destId="{89D16B3B-C172-6349-82A5-CDCECE5E3BA6}" srcOrd="3" destOrd="0" parTransId="{9CE53152-5C73-AB4D-887C-4C3A103AB119}" sibTransId="{79D9FBFA-F2FB-C64D-865B-CD737116960B}"/>
    <dgm:cxn modelId="{ED9929AA-D448-2844-AC10-4D03E3260D7E}" type="presOf" srcId="{221DB32D-ED64-7245-B669-CC0BA1146DB9}" destId="{07B5C563-8BE7-294E-90D1-AAA5E19D39A1}" srcOrd="0" destOrd="0" presId="urn:microsoft.com/office/officeart/2005/8/layout/lProcess3"/>
    <dgm:cxn modelId="{9733D7C6-0B6E-3A42-A4F4-62E997B62758}" srcId="{1F18E7B0-5848-7B40-AF9B-33623E1FDAAA}" destId="{AFE35E9B-1041-594C-BBDC-54F42261CE38}" srcOrd="0" destOrd="0" parTransId="{51466BE8-8D8B-5240-ABDF-93D00B416436}" sibTransId="{78377FB6-97C1-014E-94EA-A5470142E14B}"/>
    <dgm:cxn modelId="{61D5B7CD-5F92-2947-8FB0-44B9D0858079}" type="presOf" srcId="{541593C1-583B-4A4A-B97D-DBDA28EE9DAF}" destId="{9225C3BA-CF9E-C74F-BF4A-32E544777059}" srcOrd="0" destOrd="0" presId="urn:microsoft.com/office/officeart/2005/8/layout/lProcess3"/>
    <dgm:cxn modelId="{496CA1DB-7082-D048-8504-A0E479272863}" srcId="{54E613A8-D031-C644-A757-725C6C41BCFB}" destId="{7B45F239-004C-E044-8D35-D83A10D25389}" srcOrd="4" destOrd="0" parTransId="{F92206E4-7A9E-4045-B32B-E78682602EC2}" sibTransId="{90F67769-F2E3-FD4A-9E4C-91E3095DA632}"/>
    <dgm:cxn modelId="{79E899DF-7021-4F4A-803A-C5B60393CB43}" type="presOf" srcId="{AFE35E9B-1041-594C-BBDC-54F42261CE38}" destId="{0A2E5026-AE9A-6344-A09A-8576024C24A5}" srcOrd="0" destOrd="0" presId="urn:microsoft.com/office/officeart/2005/8/layout/lProcess3"/>
    <dgm:cxn modelId="{EBDF2CE4-7413-734C-B9AA-C1C9B8C510C4}" srcId="{08200A08-DE2D-3845-B018-10750A1F06DC}" destId="{980034A9-78B8-C046-8FE7-28B8A077F643}" srcOrd="0" destOrd="0" parTransId="{30A690CE-0C41-E04C-995C-191AA2726645}" sibTransId="{D36CB036-85E9-644D-AC55-58A20EFCFB4B}"/>
    <dgm:cxn modelId="{02963BF2-5809-0C4E-94DD-BEB3FA4966AF}" srcId="{89D16B3B-C172-6349-82A5-CDCECE5E3BA6}" destId="{D7282EB6-3274-9047-A12B-E3A9AF64377D}" srcOrd="0" destOrd="0" parTransId="{592C5BE2-3DEF-DE40-B609-E9702CDBEC29}" sibTransId="{E625BBAE-AA4B-CD40-ADF4-6634B3CE926C}"/>
    <dgm:cxn modelId="{434817F7-0047-164A-A63B-03E49D7E8A32}" type="presOf" srcId="{08200A08-DE2D-3845-B018-10750A1F06DC}" destId="{B7F1D98F-118A-4245-B99D-0BBC97A719E0}" srcOrd="0" destOrd="0" presId="urn:microsoft.com/office/officeart/2005/8/layout/lProcess3"/>
    <dgm:cxn modelId="{1A7132FF-371F-CC49-99D8-6ABA54C7D307}" type="presParOf" srcId="{410B91D5-5207-9146-80A7-D1A03575A840}" destId="{B7932534-4E93-4944-A9D2-79975C1E1C6F}" srcOrd="0" destOrd="0" presId="urn:microsoft.com/office/officeart/2005/8/layout/lProcess3"/>
    <dgm:cxn modelId="{561EF99A-DC5D-AD49-AA38-7528AC6F39DB}" type="presParOf" srcId="{B7932534-4E93-4944-A9D2-79975C1E1C6F}" destId="{B7F1D98F-118A-4245-B99D-0BBC97A719E0}" srcOrd="0" destOrd="0" presId="urn:microsoft.com/office/officeart/2005/8/layout/lProcess3"/>
    <dgm:cxn modelId="{3AC39E80-35BF-EA43-9A06-93EC672FA66D}" type="presParOf" srcId="{B7932534-4E93-4944-A9D2-79975C1E1C6F}" destId="{8B6A9A5B-96A9-DB4F-BC19-20253E86CDD1}" srcOrd="1" destOrd="0" presId="urn:microsoft.com/office/officeart/2005/8/layout/lProcess3"/>
    <dgm:cxn modelId="{BD0CBAB3-E04C-E440-825A-A28577B9E1AB}" type="presParOf" srcId="{B7932534-4E93-4944-A9D2-79975C1E1C6F}" destId="{FFECBC70-4271-C54F-8700-5B6FB0A88508}" srcOrd="2" destOrd="0" presId="urn:microsoft.com/office/officeart/2005/8/layout/lProcess3"/>
    <dgm:cxn modelId="{2D5E4192-ADD2-F24F-8683-D539087CEC66}" type="presParOf" srcId="{410B91D5-5207-9146-80A7-D1A03575A840}" destId="{2BFF8F57-DB6F-3E41-8D01-41D951708F70}" srcOrd="1" destOrd="0" presId="urn:microsoft.com/office/officeart/2005/8/layout/lProcess3"/>
    <dgm:cxn modelId="{925CF3EA-012F-4B41-9658-D6A594BAE631}" type="presParOf" srcId="{410B91D5-5207-9146-80A7-D1A03575A840}" destId="{9189FEE1-7724-5F46-97C2-40CABEDB14D0}" srcOrd="2" destOrd="0" presId="urn:microsoft.com/office/officeart/2005/8/layout/lProcess3"/>
    <dgm:cxn modelId="{E4E0B798-C636-C14D-8A43-5D027F73AAE3}" type="presParOf" srcId="{9189FEE1-7724-5F46-97C2-40CABEDB14D0}" destId="{9225C3BA-CF9E-C74F-BF4A-32E544777059}" srcOrd="0" destOrd="0" presId="urn:microsoft.com/office/officeart/2005/8/layout/lProcess3"/>
    <dgm:cxn modelId="{16BEE973-E23A-E846-9301-E4EC7AD10C72}" type="presParOf" srcId="{9189FEE1-7724-5F46-97C2-40CABEDB14D0}" destId="{C4A0CD8C-D664-B042-8749-4096CAD8F45D}" srcOrd="1" destOrd="0" presId="urn:microsoft.com/office/officeart/2005/8/layout/lProcess3"/>
    <dgm:cxn modelId="{96550DE7-D81F-0046-9701-78740F819FCE}" type="presParOf" srcId="{9189FEE1-7724-5F46-97C2-40CABEDB14D0}" destId="{07B5C563-8BE7-294E-90D1-AAA5E19D39A1}" srcOrd="2" destOrd="0" presId="urn:microsoft.com/office/officeart/2005/8/layout/lProcess3"/>
    <dgm:cxn modelId="{3FC01816-6A40-4543-959F-387A826412E3}" type="presParOf" srcId="{410B91D5-5207-9146-80A7-D1A03575A840}" destId="{5A24C023-A92E-2140-A0DD-11405C10D495}" srcOrd="3" destOrd="0" presId="urn:microsoft.com/office/officeart/2005/8/layout/lProcess3"/>
    <dgm:cxn modelId="{D2707039-951B-E948-BE43-22204ED5AAE2}" type="presParOf" srcId="{410B91D5-5207-9146-80A7-D1A03575A840}" destId="{B8FC57DE-7035-094B-BFE2-57E2FA20D396}" srcOrd="4" destOrd="0" presId="urn:microsoft.com/office/officeart/2005/8/layout/lProcess3"/>
    <dgm:cxn modelId="{2C0F7366-CB05-4845-8611-54BE8163595A}" type="presParOf" srcId="{B8FC57DE-7035-094B-BFE2-57E2FA20D396}" destId="{11808C9B-FC25-DA44-9E36-7019A8D4B871}" srcOrd="0" destOrd="0" presId="urn:microsoft.com/office/officeart/2005/8/layout/lProcess3"/>
    <dgm:cxn modelId="{4B9A103D-4816-EA41-BC2C-C9ED34B1D283}" type="presParOf" srcId="{B8FC57DE-7035-094B-BFE2-57E2FA20D396}" destId="{ED4946C8-35A2-2C4E-A35C-46A0CA3E2E86}" srcOrd="1" destOrd="0" presId="urn:microsoft.com/office/officeart/2005/8/layout/lProcess3"/>
    <dgm:cxn modelId="{AE796DBF-8E40-C145-96C4-C056AC8E7DF0}" type="presParOf" srcId="{B8FC57DE-7035-094B-BFE2-57E2FA20D396}" destId="{0A2E5026-AE9A-6344-A09A-8576024C24A5}" srcOrd="2" destOrd="0" presId="urn:microsoft.com/office/officeart/2005/8/layout/lProcess3"/>
    <dgm:cxn modelId="{EC7A3174-7E01-694E-B118-1DBA38983CB4}" type="presParOf" srcId="{410B91D5-5207-9146-80A7-D1A03575A840}" destId="{24B7BA79-E6EA-4F44-8CB8-8266784219ED}" srcOrd="5" destOrd="0" presId="urn:microsoft.com/office/officeart/2005/8/layout/lProcess3"/>
    <dgm:cxn modelId="{5F8EC3E0-324D-154B-893B-4ECD59B992ED}" type="presParOf" srcId="{410B91D5-5207-9146-80A7-D1A03575A840}" destId="{72E26EF0-7D59-E54E-AF67-32EFD2D5DB84}" srcOrd="6" destOrd="0" presId="urn:microsoft.com/office/officeart/2005/8/layout/lProcess3"/>
    <dgm:cxn modelId="{FB138DB1-6342-DB41-B6B7-54ED5F531AA9}" type="presParOf" srcId="{72E26EF0-7D59-E54E-AF67-32EFD2D5DB84}" destId="{0E64BD11-57C4-6143-8F46-65C5129E9927}" srcOrd="0" destOrd="0" presId="urn:microsoft.com/office/officeart/2005/8/layout/lProcess3"/>
    <dgm:cxn modelId="{E0A9F310-548C-B84D-971A-D49B6EF73B3E}" type="presParOf" srcId="{72E26EF0-7D59-E54E-AF67-32EFD2D5DB84}" destId="{6F4F017E-6491-D248-8E7E-E448028259C8}" srcOrd="1" destOrd="0" presId="urn:microsoft.com/office/officeart/2005/8/layout/lProcess3"/>
    <dgm:cxn modelId="{28070A63-98F6-5A4C-B5DE-238AE94942E9}" type="presParOf" srcId="{72E26EF0-7D59-E54E-AF67-32EFD2D5DB84}" destId="{B7CE9480-45CA-4648-A5D1-228F4B940D23}" srcOrd="2" destOrd="0" presId="urn:microsoft.com/office/officeart/2005/8/layout/lProcess3"/>
    <dgm:cxn modelId="{60FB35CA-E802-9542-8102-92F8043F0DD3}" type="presParOf" srcId="{410B91D5-5207-9146-80A7-D1A03575A840}" destId="{6A7AF0CD-28EA-ED4E-AC7E-223808343A66}" srcOrd="7" destOrd="0" presId="urn:microsoft.com/office/officeart/2005/8/layout/lProcess3"/>
    <dgm:cxn modelId="{338A8E6D-2091-EB42-8145-8B412309DEA1}" type="presParOf" srcId="{410B91D5-5207-9146-80A7-D1A03575A840}" destId="{2ED7FE3C-045D-7C45-9FC3-773ADC719DF1}" srcOrd="8" destOrd="0" presId="urn:microsoft.com/office/officeart/2005/8/layout/lProcess3"/>
    <dgm:cxn modelId="{D58E7FE4-46C5-4A4F-B917-0731B8345B32}" type="presParOf" srcId="{2ED7FE3C-045D-7C45-9FC3-773ADC719DF1}" destId="{52DAFB3B-5EF6-1247-9826-21B33F10D81A}" srcOrd="0" destOrd="0" presId="urn:microsoft.com/office/officeart/2005/8/layout/lProcess3"/>
    <dgm:cxn modelId="{0F255821-ABB0-3948-A256-189D0AB6D2DC}" type="presParOf" srcId="{2ED7FE3C-045D-7C45-9FC3-773ADC719DF1}" destId="{C5430EE5-0B1C-6B43-920B-C04A52C01B7F}" srcOrd="1" destOrd="0" presId="urn:microsoft.com/office/officeart/2005/8/layout/lProcess3"/>
    <dgm:cxn modelId="{0A3101A4-36E8-9743-89ED-9317B5D88338}" type="presParOf" srcId="{2ED7FE3C-045D-7C45-9FC3-773ADC719DF1}" destId="{05E2F353-90A5-EE49-B596-62898C1032AE}" srcOrd="2" destOrd="0" presId="urn:microsoft.com/office/officeart/2005/8/layout/lProcess3"/>
    <dgm:cxn modelId="{FBEF93E5-AD5D-294B-9F85-A8A2B72AC709}" type="presParOf" srcId="{410B91D5-5207-9146-80A7-D1A03575A840}" destId="{825F0F06-1E45-F046-B38A-DEED706B1E0B}" srcOrd="9" destOrd="0" presId="urn:microsoft.com/office/officeart/2005/8/layout/lProcess3"/>
    <dgm:cxn modelId="{8030C791-6271-9E40-99D5-0E899A40D861}" type="presParOf" srcId="{410B91D5-5207-9146-80A7-D1A03575A840}" destId="{C1ABCE94-F8E6-3241-9F91-D95DE2265B83}" srcOrd="10" destOrd="0" presId="urn:microsoft.com/office/officeart/2005/8/layout/lProcess3"/>
    <dgm:cxn modelId="{1583FE34-D1B3-E343-B50B-025BDC6959AB}" type="presParOf" srcId="{C1ABCE94-F8E6-3241-9F91-D95DE2265B83}" destId="{C18E058F-FF3F-E64C-9F00-8E40B93C06A7}" srcOrd="0" destOrd="0" presId="urn:microsoft.com/office/officeart/2005/8/layout/lProcess3"/>
    <dgm:cxn modelId="{0E982363-EDC9-6B42-A350-93292D459986}" type="presParOf" srcId="{C1ABCE94-F8E6-3241-9F91-D95DE2265B83}" destId="{015B5C03-59A6-FF43-83BB-E78D140D72BA}" srcOrd="1" destOrd="0" presId="urn:microsoft.com/office/officeart/2005/8/layout/lProcess3"/>
    <dgm:cxn modelId="{B6A3DFA8-C2C6-2448-B842-C294E55F4E34}" type="presParOf" srcId="{C1ABCE94-F8E6-3241-9F91-D95DE2265B83}" destId="{2D11B901-299D-3043-81CB-D9E50D0B0D41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2FEF80-49D9-1742-A719-3675802D815C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71D2C3D-CC17-BD49-A9D4-C2B44E02346B}">
      <dgm:prSet phldrT="[Texte]"/>
      <dgm:spPr>
        <a:solidFill>
          <a:schemeClr val="accent3"/>
        </a:solidFill>
      </dgm:spPr>
      <dgm:t>
        <a:bodyPr/>
        <a:lstStyle/>
        <a:p>
          <a:r>
            <a:rPr lang="en-US" noProof="0" dirty="0"/>
            <a:t>Vacuum</a:t>
          </a:r>
        </a:p>
      </dgm:t>
    </dgm:pt>
    <dgm:pt modelId="{BF95EC98-FA71-C44C-AB6B-64A2E73F474D}" type="parTrans" cxnId="{C71FD981-2454-1E4A-AE1E-3433F5C870D6}">
      <dgm:prSet/>
      <dgm:spPr/>
      <dgm:t>
        <a:bodyPr/>
        <a:lstStyle/>
        <a:p>
          <a:endParaRPr lang="en-US" noProof="0" dirty="0"/>
        </a:p>
      </dgm:t>
    </dgm:pt>
    <dgm:pt modelId="{1597F7B9-74AA-EA40-9543-3572928CEDE4}" type="sibTrans" cxnId="{C71FD981-2454-1E4A-AE1E-3433F5C870D6}">
      <dgm:prSet/>
      <dgm:spPr/>
      <dgm:t>
        <a:bodyPr/>
        <a:lstStyle/>
        <a:p>
          <a:endParaRPr lang="en-US" noProof="0" dirty="0"/>
        </a:p>
      </dgm:t>
    </dgm:pt>
    <dgm:pt modelId="{F0CA81A9-A1C9-FD47-A921-88521B36953F}">
      <dgm:prSet phldrT="[Texte]"/>
      <dgm:spPr>
        <a:solidFill>
          <a:schemeClr val="accent4"/>
        </a:solidFill>
      </dgm:spPr>
      <dgm:t>
        <a:bodyPr/>
        <a:lstStyle/>
        <a:p>
          <a:r>
            <a:rPr lang="en-US" noProof="0" dirty="0"/>
            <a:t>Impedance</a:t>
          </a:r>
        </a:p>
      </dgm:t>
    </dgm:pt>
    <dgm:pt modelId="{6414E858-BFF6-8146-A285-186482CCB4D7}" type="parTrans" cxnId="{1EACBECC-7198-9743-A04C-B3A2301989F3}">
      <dgm:prSet/>
      <dgm:spPr/>
      <dgm:t>
        <a:bodyPr/>
        <a:lstStyle/>
        <a:p>
          <a:endParaRPr lang="en-US" noProof="0" dirty="0"/>
        </a:p>
      </dgm:t>
    </dgm:pt>
    <dgm:pt modelId="{B031E7F0-CE02-2848-9BF4-579C605FA546}" type="sibTrans" cxnId="{1EACBECC-7198-9743-A04C-B3A2301989F3}">
      <dgm:prSet/>
      <dgm:spPr/>
      <dgm:t>
        <a:bodyPr/>
        <a:lstStyle/>
        <a:p>
          <a:endParaRPr lang="en-US" noProof="0" dirty="0"/>
        </a:p>
      </dgm:t>
    </dgm:pt>
    <dgm:pt modelId="{BC081B35-FD18-844B-9485-B3ACAF2B8C2B}">
      <dgm:prSet phldrT="[Texte]"/>
      <dgm:spPr>
        <a:solidFill>
          <a:schemeClr val="accent6"/>
        </a:solidFill>
      </dgm:spPr>
      <dgm:t>
        <a:bodyPr/>
        <a:lstStyle/>
        <a:p>
          <a:r>
            <a:rPr lang="en-US" noProof="0" dirty="0"/>
            <a:t>Parasitic operations</a:t>
          </a:r>
        </a:p>
      </dgm:t>
    </dgm:pt>
    <dgm:pt modelId="{EEEAB8A4-FA8F-FF4E-8713-EEFD86A4EBD1}" type="parTrans" cxnId="{9771CD61-4101-F44D-A290-FA95D726DCFB}">
      <dgm:prSet/>
      <dgm:spPr/>
      <dgm:t>
        <a:bodyPr/>
        <a:lstStyle/>
        <a:p>
          <a:endParaRPr lang="en-US" noProof="0" dirty="0"/>
        </a:p>
      </dgm:t>
    </dgm:pt>
    <dgm:pt modelId="{13CBDA0C-8649-2243-949D-57AA63F2B7D5}" type="sibTrans" cxnId="{9771CD61-4101-F44D-A290-FA95D726DCFB}">
      <dgm:prSet/>
      <dgm:spPr/>
      <dgm:t>
        <a:bodyPr/>
        <a:lstStyle/>
        <a:p>
          <a:endParaRPr lang="en-US" noProof="0" dirty="0"/>
        </a:p>
      </dgm:t>
    </dgm:pt>
    <dgm:pt modelId="{B83F2CBA-0EAF-0A41-BAF9-FE58613C9E40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Optical cavity requires similar or better vacuum compared to SPS</a:t>
          </a:r>
        </a:p>
      </dgm:t>
    </dgm:pt>
    <dgm:pt modelId="{745CA78B-C4EE-CF41-B3D7-7AC9C367CEEE}" type="parTrans" cxnId="{3C6F4143-E7AD-2B46-92D0-F97FB5DBC2B7}">
      <dgm:prSet/>
      <dgm:spPr/>
      <dgm:t>
        <a:bodyPr/>
        <a:lstStyle/>
        <a:p>
          <a:endParaRPr lang="en-US" noProof="0" dirty="0"/>
        </a:p>
      </dgm:t>
    </dgm:pt>
    <dgm:pt modelId="{0E66910A-AB01-8843-AA14-D4437725570A}" type="sibTrans" cxnId="{3C6F4143-E7AD-2B46-92D0-F97FB5DBC2B7}">
      <dgm:prSet/>
      <dgm:spPr/>
      <dgm:t>
        <a:bodyPr/>
        <a:lstStyle/>
        <a:p>
          <a:endParaRPr lang="en-US" noProof="0" dirty="0"/>
        </a:p>
      </dgm:t>
    </dgm:pt>
    <dgm:pt modelId="{FD896925-BF86-9A44-B1A6-7F7A902AEACA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Valves to break vacuum on a limited section of SPS </a:t>
          </a:r>
          <a:r>
            <a:rPr lang="en-US" noProof="0" dirty="0">
              <a:solidFill>
                <a:schemeClr val="accent3">
                  <a:lumMod val="75000"/>
                </a:schemeClr>
              </a:solidFill>
              <a:sym typeface="Wingdings" pitchFamily="2" charset="2"/>
            </a:rPr>
            <a:t> CERN experts</a:t>
          </a:r>
          <a:endParaRPr lang="en-US" noProof="0" dirty="0">
            <a:solidFill>
              <a:schemeClr val="accent3">
                <a:lumMod val="75000"/>
              </a:schemeClr>
            </a:solidFill>
          </a:endParaRPr>
        </a:p>
      </dgm:t>
    </dgm:pt>
    <dgm:pt modelId="{CFE96F17-4AEB-614B-A242-EFB482DD10C2}" type="parTrans" cxnId="{2AD2FDA0-C24B-3A46-8A9C-C78E0A25CF0C}">
      <dgm:prSet/>
      <dgm:spPr/>
      <dgm:t>
        <a:bodyPr/>
        <a:lstStyle/>
        <a:p>
          <a:endParaRPr lang="en-US" noProof="0" dirty="0"/>
        </a:p>
      </dgm:t>
    </dgm:pt>
    <dgm:pt modelId="{5EA3358C-EF60-FC4C-81C2-9A99E9C60FC8}" type="sibTrans" cxnId="{2AD2FDA0-C24B-3A46-8A9C-C78E0A25CF0C}">
      <dgm:prSet/>
      <dgm:spPr/>
      <dgm:t>
        <a:bodyPr/>
        <a:lstStyle/>
        <a:p>
          <a:endParaRPr lang="en-US" noProof="0" dirty="0"/>
        </a:p>
      </dgm:t>
    </dgm:pt>
    <dgm:pt modelId="{185AF27B-ABC4-D242-9D51-E86A2A07AB4C}">
      <dgm:prSet phldrT="[Texte]"/>
      <dgm:spPr>
        <a:ln>
          <a:solidFill>
            <a:schemeClr val="accent4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Past experience on low emittance KEK ATF</a:t>
          </a:r>
        </a:p>
      </dgm:t>
    </dgm:pt>
    <dgm:pt modelId="{F2281639-8357-C84B-84DC-77770C2EAB9D}" type="parTrans" cxnId="{C619F33A-66F9-A44C-B2CC-ACF69B0CD28D}">
      <dgm:prSet/>
      <dgm:spPr/>
      <dgm:t>
        <a:bodyPr/>
        <a:lstStyle/>
        <a:p>
          <a:endParaRPr lang="en-US" noProof="0" dirty="0"/>
        </a:p>
      </dgm:t>
    </dgm:pt>
    <dgm:pt modelId="{F7D7620A-59DA-B14F-84C5-ADB8C246D8BC}" type="sibTrans" cxnId="{C619F33A-66F9-A44C-B2CC-ACF69B0CD28D}">
      <dgm:prSet/>
      <dgm:spPr/>
      <dgm:t>
        <a:bodyPr/>
        <a:lstStyle/>
        <a:p>
          <a:endParaRPr lang="en-US" noProof="0" dirty="0"/>
        </a:p>
      </dgm:t>
    </dgm:pt>
    <dgm:pt modelId="{CC8B1F4E-89A4-E248-B12E-26488A054E11}">
      <dgm:prSet/>
      <dgm:spPr>
        <a:solidFill>
          <a:schemeClr val="accent5"/>
        </a:solidFill>
      </dgm:spPr>
      <dgm:t>
        <a:bodyPr/>
        <a:lstStyle/>
        <a:p>
          <a:r>
            <a:rPr lang="en-US" noProof="0" dirty="0"/>
            <a:t>Remote operations</a:t>
          </a:r>
        </a:p>
      </dgm:t>
    </dgm:pt>
    <dgm:pt modelId="{A25B9A9A-DB83-CA4D-9017-81CA6B7EA216}" type="parTrans" cxnId="{EA8617E5-0BAF-9542-B08C-747A95525857}">
      <dgm:prSet/>
      <dgm:spPr/>
      <dgm:t>
        <a:bodyPr/>
        <a:lstStyle/>
        <a:p>
          <a:endParaRPr lang="en-US" noProof="0" dirty="0"/>
        </a:p>
      </dgm:t>
    </dgm:pt>
    <dgm:pt modelId="{D33AC687-BCFB-5C46-A3D4-863EE3317423}" type="sibTrans" cxnId="{EA8617E5-0BAF-9542-B08C-747A95525857}">
      <dgm:prSet/>
      <dgm:spPr/>
      <dgm:t>
        <a:bodyPr/>
        <a:lstStyle/>
        <a:p>
          <a:endParaRPr lang="en-US" noProof="0" dirty="0"/>
        </a:p>
      </dgm:t>
    </dgm:pt>
    <dgm:pt modelId="{42EADCA0-AA2D-FB4B-A0DF-0EF7640E6768}">
      <dgm:prSet phldrT="[Texte]"/>
      <dgm:spPr>
        <a:ln>
          <a:solidFill>
            <a:schemeClr val="accent4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Require formal validation of final design by CERN experts </a:t>
          </a:r>
        </a:p>
      </dgm:t>
    </dgm:pt>
    <dgm:pt modelId="{B85874A0-E61B-FD4D-8145-94CEE4ADF24D}" type="parTrans" cxnId="{1DA538CB-4E96-F544-8F0A-A93E8775D68A}">
      <dgm:prSet/>
      <dgm:spPr/>
      <dgm:t>
        <a:bodyPr/>
        <a:lstStyle/>
        <a:p>
          <a:endParaRPr lang="en-US" noProof="0" dirty="0"/>
        </a:p>
      </dgm:t>
    </dgm:pt>
    <dgm:pt modelId="{01112DC3-20F7-A14B-A266-49CED015E679}" type="sibTrans" cxnId="{1DA538CB-4E96-F544-8F0A-A93E8775D68A}">
      <dgm:prSet/>
      <dgm:spPr/>
      <dgm:t>
        <a:bodyPr/>
        <a:lstStyle/>
        <a:p>
          <a:endParaRPr lang="en-US" noProof="0" dirty="0"/>
        </a:p>
      </dgm:t>
    </dgm:pt>
    <dgm:pt modelId="{A411EBDB-D526-384A-B4B1-99A0B7DFDCDE}">
      <dgm:prSet/>
      <dgm:spPr>
        <a:ln>
          <a:solidFill>
            <a:schemeClr val="accent5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Will be addressed during cavity and laser system implementation in lab</a:t>
          </a:r>
        </a:p>
      </dgm:t>
    </dgm:pt>
    <dgm:pt modelId="{FFDDC80C-ED5E-E849-829B-B0A070CD7A54}" type="parTrans" cxnId="{F5EFCD21-F651-8F49-BCE2-2500D1D373C0}">
      <dgm:prSet/>
      <dgm:spPr/>
      <dgm:t>
        <a:bodyPr/>
        <a:lstStyle/>
        <a:p>
          <a:endParaRPr lang="en-US" noProof="0" dirty="0"/>
        </a:p>
      </dgm:t>
    </dgm:pt>
    <dgm:pt modelId="{912EBA4C-1112-734C-AECD-7F647BA62D57}" type="sibTrans" cxnId="{F5EFCD21-F651-8F49-BCE2-2500D1D373C0}">
      <dgm:prSet/>
      <dgm:spPr/>
      <dgm:t>
        <a:bodyPr/>
        <a:lstStyle/>
        <a:p>
          <a:endParaRPr lang="en-US" noProof="0" dirty="0"/>
        </a:p>
      </dgm:t>
    </dgm:pt>
    <dgm:pt modelId="{4F9915BC-EE32-0F4E-A63A-57E0C3F15A47}">
      <dgm:prSet phldrT="[Texte]"/>
      <dgm:spPr>
        <a:ln>
          <a:solidFill>
            <a:schemeClr val="accent6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Laser beam has no sizeable effect on proton/fully stripped hadronic beam</a:t>
          </a:r>
        </a:p>
      </dgm:t>
    </dgm:pt>
    <dgm:pt modelId="{5D5C282C-ACD8-7A4F-963B-9B8033947267}" type="parTrans" cxnId="{E8E28AFC-2971-0D4F-9635-BBF00DC280E8}">
      <dgm:prSet/>
      <dgm:spPr/>
      <dgm:t>
        <a:bodyPr/>
        <a:lstStyle/>
        <a:p>
          <a:endParaRPr lang="en-US" noProof="0" dirty="0"/>
        </a:p>
      </dgm:t>
    </dgm:pt>
    <dgm:pt modelId="{99C6A475-0285-D344-9B8F-FF1C05340142}" type="sibTrans" cxnId="{E8E28AFC-2971-0D4F-9635-BBF00DC280E8}">
      <dgm:prSet/>
      <dgm:spPr/>
      <dgm:t>
        <a:bodyPr/>
        <a:lstStyle/>
        <a:p>
          <a:endParaRPr lang="en-US" noProof="0" dirty="0"/>
        </a:p>
      </dgm:t>
    </dgm:pt>
    <dgm:pt modelId="{A9374530-E0D6-F241-9019-FEC8547A8FF1}" type="pres">
      <dgm:prSet presAssocID="{D22FEF80-49D9-1742-A719-3675802D815C}" presName="linear" presStyleCnt="0">
        <dgm:presLayoutVars>
          <dgm:dir/>
          <dgm:animLvl val="lvl"/>
          <dgm:resizeHandles val="exact"/>
        </dgm:presLayoutVars>
      </dgm:prSet>
      <dgm:spPr/>
    </dgm:pt>
    <dgm:pt modelId="{2A7737AA-7F47-D441-A3B1-91CD24080630}" type="pres">
      <dgm:prSet presAssocID="{D71D2C3D-CC17-BD49-A9D4-C2B44E02346B}" presName="parentLin" presStyleCnt="0"/>
      <dgm:spPr/>
    </dgm:pt>
    <dgm:pt modelId="{A1615BF5-2AE8-DB41-982E-8CA3CA02ED18}" type="pres">
      <dgm:prSet presAssocID="{D71D2C3D-CC17-BD49-A9D4-C2B44E02346B}" presName="parentLeftMargin" presStyleLbl="node1" presStyleIdx="0" presStyleCnt="4"/>
      <dgm:spPr/>
    </dgm:pt>
    <dgm:pt modelId="{F03B2667-7CFE-0244-A12A-348E8B21E35C}" type="pres">
      <dgm:prSet presAssocID="{D71D2C3D-CC17-BD49-A9D4-C2B44E02346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B43B58E-A55F-CB4B-9C56-5964B16A054C}" type="pres">
      <dgm:prSet presAssocID="{D71D2C3D-CC17-BD49-A9D4-C2B44E02346B}" presName="negativeSpace" presStyleCnt="0"/>
      <dgm:spPr/>
    </dgm:pt>
    <dgm:pt modelId="{EE66EBB2-CDDE-B643-8589-FB3CDDC7A20F}" type="pres">
      <dgm:prSet presAssocID="{D71D2C3D-CC17-BD49-A9D4-C2B44E02346B}" presName="childText" presStyleLbl="conFgAcc1" presStyleIdx="0" presStyleCnt="4">
        <dgm:presLayoutVars>
          <dgm:bulletEnabled val="1"/>
        </dgm:presLayoutVars>
      </dgm:prSet>
      <dgm:spPr/>
    </dgm:pt>
    <dgm:pt modelId="{42AE73E2-6B5E-7F47-9AD9-29413E2E9E4E}" type="pres">
      <dgm:prSet presAssocID="{1597F7B9-74AA-EA40-9543-3572928CEDE4}" presName="spaceBetweenRectangles" presStyleCnt="0"/>
      <dgm:spPr/>
    </dgm:pt>
    <dgm:pt modelId="{CB6533B0-1D49-B842-8BE6-AAC2D07750C8}" type="pres">
      <dgm:prSet presAssocID="{F0CA81A9-A1C9-FD47-A921-88521B36953F}" presName="parentLin" presStyleCnt="0"/>
      <dgm:spPr/>
    </dgm:pt>
    <dgm:pt modelId="{F1B27246-C980-FC42-A706-05F9F9A907C3}" type="pres">
      <dgm:prSet presAssocID="{F0CA81A9-A1C9-FD47-A921-88521B36953F}" presName="parentLeftMargin" presStyleLbl="node1" presStyleIdx="0" presStyleCnt="4"/>
      <dgm:spPr/>
    </dgm:pt>
    <dgm:pt modelId="{10E0F853-A979-E347-B350-6BBF8491A7B9}" type="pres">
      <dgm:prSet presAssocID="{F0CA81A9-A1C9-FD47-A921-88521B36953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72CF8AD-6353-FC4E-891D-4F1C55EB89E4}" type="pres">
      <dgm:prSet presAssocID="{F0CA81A9-A1C9-FD47-A921-88521B36953F}" presName="negativeSpace" presStyleCnt="0"/>
      <dgm:spPr/>
    </dgm:pt>
    <dgm:pt modelId="{AF5FEC3D-46B0-034C-BDA7-B2A113F4F80D}" type="pres">
      <dgm:prSet presAssocID="{F0CA81A9-A1C9-FD47-A921-88521B36953F}" presName="childText" presStyleLbl="conFgAcc1" presStyleIdx="1" presStyleCnt="4">
        <dgm:presLayoutVars>
          <dgm:bulletEnabled val="1"/>
        </dgm:presLayoutVars>
      </dgm:prSet>
      <dgm:spPr/>
    </dgm:pt>
    <dgm:pt modelId="{43B7912C-412B-4C46-9A01-8972ADD7B4EA}" type="pres">
      <dgm:prSet presAssocID="{B031E7F0-CE02-2848-9BF4-579C605FA546}" presName="spaceBetweenRectangles" presStyleCnt="0"/>
      <dgm:spPr/>
    </dgm:pt>
    <dgm:pt modelId="{A2D094B8-2A27-5745-91A0-064586705B73}" type="pres">
      <dgm:prSet presAssocID="{CC8B1F4E-89A4-E248-B12E-26488A054E11}" presName="parentLin" presStyleCnt="0"/>
      <dgm:spPr/>
    </dgm:pt>
    <dgm:pt modelId="{DF6C7206-9C89-1444-8EE4-9F111E031BCE}" type="pres">
      <dgm:prSet presAssocID="{CC8B1F4E-89A4-E248-B12E-26488A054E11}" presName="parentLeftMargin" presStyleLbl="node1" presStyleIdx="1" presStyleCnt="4"/>
      <dgm:spPr/>
    </dgm:pt>
    <dgm:pt modelId="{A8ADAE78-7CB4-AE48-A84E-6ED74364376F}" type="pres">
      <dgm:prSet presAssocID="{CC8B1F4E-89A4-E248-B12E-26488A054E1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044D94C-EB91-E744-AECF-A20CA5188F09}" type="pres">
      <dgm:prSet presAssocID="{CC8B1F4E-89A4-E248-B12E-26488A054E11}" presName="negativeSpace" presStyleCnt="0"/>
      <dgm:spPr/>
    </dgm:pt>
    <dgm:pt modelId="{E2D0D5AF-54F7-6441-9101-ACF9731A141B}" type="pres">
      <dgm:prSet presAssocID="{CC8B1F4E-89A4-E248-B12E-26488A054E11}" presName="childText" presStyleLbl="conFgAcc1" presStyleIdx="2" presStyleCnt="4">
        <dgm:presLayoutVars>
          <dgm:bulletEnabled val="1"/>
        </dgm:presLayoutVars>
      </dgm:prSet>
      <dgm:spPr/>
    </dgm:pt>
    <dgm:pt modelId="{775FBA95-051F-B748-8D1A-EA3E32E5BEE0}" type="pres">
      <dgm:prSet presAssocID="{D33AC687-BCFB-5C46-A3D4-863EE3317423}" presName="spaceBetweenRectangles" presStyleCnt="0"/>
      <dgm:spPr/>
    </dgm:pt>
    <dgm:pt modelId="{6009CA62-FCFC-3247-9412-95F1EE4562AA}" type="pres">
      <dgm:prSet presAssocID="{BC081B35-FD18-844B-9485-B3ACAF2B8C2B}" presName="parentLin" presStyleCnt="0"/>
      <dgm:spPr/>
    </dgm:pt>
    <dgm:pt modelId="{51A121D0-7AA1-0946-AA89-4644106600B0}" type="pres">
      <dgm:prSet presAssocID="{BC081B35-FD18-844B-9485-B3ACAF2B8C2B}" presName="parentLeftMargin" presStyleLbl="node1" presStyleIdx="2" presStyleCnt="4"/>
      <dgm:spPr/>
    </dgm:pt>
    <dgm:pt modelId="{9048C8A2-A8AC-A44C-AC1A-6175FF2D9777}" type="pres">
      <dgm:prSet presAssocID="{BC081B35-FD18-844B-9485-B3ACAF2B8C2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3DE191B-00D6-FD40-A5C7-1E0EF644AEA9}" type="pres">
      <dgm:prSet presAssocID="{BC081B35-FD18-844B-9485-B3ACAF2B8C2B}" presName="negativeSpace" presStyleCnt="0"/>
      <dgm:spPr/>
    </dgm:pt>
    <dgm:pt modelId="{74F58237-C957-B949-A8D3-4251235C4FED}" type="pres">
      <dgm:prSet presAssocID="{BC081B35-FD18-844B-9485-B3ACAF2B8C2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2D5670F-1E27-1647-B19B-DE0D9982CCAC}" type="presOf" srcId="{A411EBDB-D526-384A-B4B1-99A0B7DFDCDE}" destId="{E2D0D5AF-54F7-6441-9101-ACF9731A141B}" srcOrd="0" destOrd="0" presId="urn:microsoft.com/office/officeart/2005/8/layout/list1"/>
    <dgm:cxn modelId="{C7353310-7426-D04A-A174-43CCE6FEFADA}" type="presOf" srcId="{42EADCA0-AA2D-FB4B-A0DF-0EF7640E6768}" destId="{AF5FEC3D-46B0-034C-BDA7-B2A113F4F80D}" srcOrd="0" destOrd="1" presId="urn:microsoft.com/office/officeart/2005/8/layout/list1"/>
    <dgm:cxn modelId="{AA819312-8A32-F54D-AEC6-39F586697BCD}" type="presOf" srcId="{F0CA81A9-A1C9-FD47-A921-88521B36953F}" destId="{F1B27246-C980-FC42-A706-05F9F9A907C3}" srcOrd="0" destOrd="0" presId="urn:microsoft.com/office/officeart/2005/8/layout/list1"/>
    <dgm:cxn modelId="{6FF94513-934C-2848-8237-D3A3F03DB3B9}" type="presOf" srcId="{F0CA81A9-A1C9-FD47-A921-88521B36953F}" destId="{10E0F853-A979-E347-B350-6BBF8491A7B9}" srcOrd="1" destOrd="0" presId="urn:microsoft.com/office/officeart/2005/8/layout/list1"/>
    <dgm:cxn modelId="{F5EFCD21-F651-8F49-BCE2-2500D1D373C0}" srcId="{CC8B1F4E-89A4-E248-B12E-26488A054E11}" destId="{A411EBDB-D526-384A-B4B1-99A0B7DFDCDE}" srcOrd="0" destOrd="0" parTransId="{FFDDC80C-ED5E-E849-829B-B0A070CD7A54}" sibTransId="{912EBA4C-1112-734C-AECD-7F647BA62D57}"/>
    <dgm:cxn modelId="{C619F33A-66F9-A44C-B2CC-ACF69B0CD28D}" srcId="{F0CA81A9-A1C9-FD47-A921-88521B36953F}" destId="{185AF27B-ABC4-D242-9D51-E86A2A07AB4C}" srcOrd="0" destOrd="0" parTransId="{F2281639-8357-C84B-84DC-77770C2EAB9D}" sibTransId="{F7D7620A-59DA-B14F-84C5-ADB8C246D8BC}"/>
    <dgm:cxn modelId="{3C6F4143-E7AD-2B46-92D0-F97FB5DBC2B7}" srcId="{D71D2C3D-CC17-BD49-A9D4-C2B44E02346B}" destId="{B83F2CBA-0EAF-0A41-BAF9-FE58613C9E40}" srcOrd="0" destOrd="0" parTransId="{745CA78B-C4EE-CF41-B3D7-7AC9C367CEEE}" sibTransId="{0E66910A-AB01-8843-AA14-D4437725570A}"/>
    <dgm:cxn modelId="{DA613147-0EFA-0344-A6FA-42B0C1C6018D}" type="presOf" srcId="{CC8B1F4E-89A4-E248-B12E-26488A054E11}" destId="{DF6C7206-9C89-1444-8EE4-9F111E031BCE}" srcOrd="0" destOrd="0" presId="urn:microsoft.com/office/officeart/2005/8/layout/list1"/>
    <dgm:cxn modelId="{A6D23D4C-47F1-B947-8FD7-21793D884E9A}" type="presOf" srcId="{B83F2CBA-0EAF-0A41-BAF9-FE58613C9E40}" destId="{EE66EBB2-CDDE-B643-8589-FB3CDDC7A20F}" srcOrd="0" destOrd="0" presId="urn:microsoft.com/office/officeart/2005/8/layout/list1"/>
    <dgm:cxn modelId="{31673856-94C2-4643-836F-25E05E74C572}" type="presOf" srcId="{BC081B35-FD18-844B-9485-B3ACAF2B8C2B}" destId="{9048C8A2-A8AC-A44C-AC1A-6175FF2D9777}" srcOrd="1" destOrd="0" presId="urn:microsoft.com/office/officeart/2005/8/layout/list1"/>
    <dgm:cxn modelId="{5E189157-85F5-B940-A0A5-BF42E9B250CF}" type="presOf" srcId="{D71D2C3D-CC17-BD49-A9D4-C2B44E02346B}" destId="{A1615BF5-2AE8-DB41-982E-8CA3CA02ED18}" srcOrd="0" destOrd="0" presId="urn:microsoft.com/office/officeart/2005/8/layout/list1"/>
    <dgm:cxn modelId="{9771CD61-4101-F44D-A290-FA95D726DCFB}" srcId="{D22FEF80-49D9-1742-A719-3675802D815C}" destId="{BC081B35-FD18-844B-9485-B3ACAF2B8C2B}" srcOrd="3" destOrd="0" parTransId="{EEEAB8A4-FA8F-FF4E-8713-EEFD86A4EBD1}" sibTransId="{13CBDA0C-8649-2243-949D-57AA63F2B7D5}"/>
    <dgm:cxn modelId="{C71FD981-2454-1E4A-AE1E-3433F5C870D6}" srcId="{D22FEF80-49D9-1742-A719-3675802D815C}" destId="{D71D2C3D-CC17-BD49-A9D4-C2B44E02346B}" srcOrd="0" destOrd="0" parTransId="{BF95EC98-FA71-C44C-AB6B-64A2E73F474D}" sibTransId="{1597F7B9-74AA-EA40-9543-3572928CEDE4}"/>
    <dgm:cxn modelId="{D9B6FE94-5AF7-F545-9003-47DF4D85DB04}" type="presOf" srcId="{D22FEF80-49D9-1742-A719-3675802D815C}" destId="{A9374530-E0D6-F241-9019-FEC8547A8FF1}" srcOrd="0" destOrd="0" presId="urn:microsoft.com/office/officeart/2005/8/layout/list1"/>
    <dgm:cxn modelId="{2AD2FDA0-C24B-3A46-8A9C-C78E0A25CF0C}" srcId="{D71D2C3D-CC17-BD49-A9D4-C2B44E02346B}" destId="{FD896925-BF86-9A44-B1A6-7F7A902AEACA}" srcOrd="1" destOrd="0" parTransId="{CFE96F17-4AEB-614B-A242-EFB482DD10C2}" sibTransId="{5EA3358C-EF60-FC4C-81C2-9A99E9C60FC8}"/>
    <dgm:cxn modelId="{B6F398C9-9EA7-B944-9D46-288E7DEB31F9}" type="presOf" srcId="{185AF27B-ABC4-D242-9D51-E86A2A07AB4C}" destId="{AF5FEC3D-46B0-034C-BDA7-B2A113F4F80D}" srcOrd="0" destOrd="0" presId="urn:microsoft.com/office/officeart/2005/8/layout/list1"/>
    <dgm:cxn modelId="{1DA538CB-4E96-F544-8F0A-A93E8775D68A}" srcId="{F0CA81A9-A1C9-FD47-A921-88521B36953F}" destId="{42EADCA0-AA2D-FB4B-A0DF-0EF7640E6768}" srcOrd="1" destOrd="0" parTransId="{B85874A0-E61B-FD4D-8145-94CEE4ADF24D}" sibTransId="{01112DC3-20F7-A14B-A266-49CED015E679}"/>
    <dgm:cxn modelId="{C7F060CB-4904-3541-8E34-8B12346D1799}" type="presOf" srcId="{BC081B35-FD18-844B-9485-B3ACAF2B8C2B}" destId="{51A121D0-7AA1-0946-AA89-4644106600B0}" srcOrd="0" destOrd="0" presId="urn:microsoft.com/office/officeart/2005/8/layout/list1"/>
    <dgm:cxn modelId="{1EACBECC-7198-9743-A04C-B3A2301989F3}" srcId="{D22FEF80-49D9-1742-A719-3675802D815C}" destId="{F0CA81A9-A1C9-FD47-A921-88521B36953F}" srcOrd="1" destOrd="0" parTransId="{6414E858-BFF6-8146-A285-186482CCB4D7}" sibTransId="{B031E7F0-CE02-2848-9BF4-579C605FA546}"/>
    <dgm:cxn modelId="{AFF3B1DD-5112-3F4C-8920-75174303B226}" type="presOf" srcId="{FD896925-BF86-9A44-B1A6-7F7A902AEACA}" destId="{EE66EBB2-CDDE-B643-8589-FB3CDDC7A20F}" srcOrd="0" destOrd="1" presId="urn:microsoft.com/office/officeart/2005/8/layout/list1"/>
    <dgm:cxn modelId="{EA8617E5-0BAF-9542-B08C-747A95525857}" srcId="{D22FEF80-49D9-1742-A719-3675802D815C}" destId="{CC8B1F4E-89A4-E248-B12E-26488A054E11}" srcOrd="2" destOrd="0" parTransId="{A25B9A9A-DB83-CA4D-9017-81CA6B7EA216}" sibTransId="{D33AC687-BCFB-5C46-A3D4-863EE3317423}"/>
    <dgm:cxn modelId="{809AD0EC-2B94-0B4F-8B32-179534A7C2DC}" type="presOf" srcId="{D71D2C3D-CC17-BD49-A9D4-C2B44E02346B}" destId="{F03B2667-7CFE-0244-A12A-348E8B21E35C}" srcOrd="1" destOrd="0" presId="urn:microsoft.com/office/officeart/2005/8/layout/list1"/>
    <dgm:cxn modelId="{DB753AF2-9F90-5349-9A64-EE36E6A17A77}" type="presOf" srcId="{CC8B1F4E-89A4-E248-B12E-26488A054E11}" destId="{A8ADAE78-7CB4-AE48-A84E-6ED74364376F}" srcOrd="1" destOrd="0" presId="urn:microsoft.com/office/officeart/2005/8/layout/list1"/>
    <dgm:cxn modelId="{7D46A1F9-D6B2-644D-A77D-FB0EFE1C5B4D}" type="presOf" srcId="{4F9915BC-EE32-0F4E-A63A-57E0C3F15A47}" destId="{74F58237-C957-B949-A8D3-4251235C4FED}" srcOrd="0" destOrd="0" presId="urn:microsoft.com/office/officeart/2005/8/layout/list1"/>
    <dgm:cxn modelId="{E8E28AFC-2971-0D4F-9635-BBF00DC280E8}" srcId="{BC081B35-FD18-844B-9485-B3ACAF2B8C2B}" destId="{4F9915BC-EE32-0F4E-A63A-57E0C3F15A47}" srcOrd="0" destOrd="0" parTransId="{5D5C282C-ACD8-7A4F-963B-9B8033947267}" sibTransId="{99C6A475-0285-D344-9B8F-FF1C05340142}"/>
    <dgm:cxn modelId="{9EEABF1E-86AC-1C47-A737-E351B9781263}" type="presParOf" srcId="{A9374530-E0D6-F241-9019-FEC8547A8FF1}" destId="{2A7737AA-7F47-D441-A3B1-91CD24080630}" srcOrd="0" destOrd="0" presId="urn:microsoft.com/office/officeart/2005/8/layout/list1"/>
    <dgm:cxn modelId="{39DEC1EA-BF59-8E44-9F30-5CA1D7B6BF51}" type="presParOf" srcId="{2A7737AA-7F47-D441-A3B1-91CD24080630}" destId="{A1615BF5-2AE8-DB41-982E-8CA3CA02ED18}" srcOrd="0" destOrd="0" presId="urn:microsoft.com/office/officeart/2005/8/layout/list1"/>
    <dgm:cxn modelId="{85CFC348-66CF-944F-B8AE-87AD745C88F2}" type="presParOf" srcId="{2A7737AA-7F47-D441-A3B1-91CD24080630}" destId="{F03B2667-7CFE-0244-A12A-348E8B21E35C}" srcOrd="1" destOrd="0" presId="urn:microsoft.com/office/officeart/2005/8/layout/list1"/>
    <dgm:cxn modelId="{A469880E-A455-B448-928C-509E290BBC73}" type="presParOf" srcId="{A9374530-E0D6-F241-9019-FEC8547A8FF1}" destId="{BB43B58E-A55F-CB4B-9C56-5964B16A054C}" srcOrd="1" destOrd="0" presId="urn:microsoft.com/office/officeart/2005/8/layout/list1"/>
    <dgm:cxn modelId="{D0076B6A-E97D-FA4D-AEA8-FFF9A99FF133}" type="presParOf" srcId="{A9374530-E0D6-F241-9019-FEC8547A8FF1}" destId="{EE66EBB2-CDDE-B643-8589-FB3CDDC7A20F}" srcOrd="2" destOrd="0" presId="urn:microsoft.com/office/officeart/2005/8/layout/list1"/>
    <dgm:cxn modelId="{8B329C7B-5F36-3141-A697-8223044EEDE7}" type="presParOf" srcId="{A9374530-E0D6-F241-9019-FEC8547A8FF1}" destId="{42AE73E2-6B5E-7F47-9AD9-29413E2E9E4E}" srcOrd="3" destOrd="0" presId="urn:microsoft.com/office/officeart/2005/8/layout/list1"/>
    <dgm:cxn modelId="{F0CFFC25-AE8E-D742-B055-DBF4293B01C6}" type="presParOf" srcId="{A9374530-E0D6-F241-9019-FEC8547A8FF1}" destId="{CB6533B0-1D49-B842-8BE6-AAC2D07750C8}" srcOrd="4" destOrd="0" presId="urn:microsoft.com/office/officeart/2005/8/layout/list1"/>
    <dgm:cxn modelId="{972C61E4-0CC4-C743-851E-506BA122D757}" type="presParOf" srcId="{CB6533B0-1D49-B842-8BE6-AAC2D07750C8}" destId="{F1B27246-C980-FC42-A706-05F9F9A907C3}" srcOrd="0" destOrd="0" presId="urn:microsoft.com/office/officeart/2005/8/layout/list1"/>
    <dgm:cxn modelId="{50C1C794-8B8B-3D4D-A9A5-5FC7F7894B57}" type="presParOf" srcId="{CB6533B0-1D49-B842-8BE6-AAC2D07750C8}" destId="{10E0F853-A979-E347-B350-6BBF8491A7B9}" srcOrd="1" destOrd="0" presId="urn:microsoft.com/office/officeart/2005/8/layout/list1"/>
    <dgm:cxn modelId="{C59BE582-6EC0-EE43-ACF5-840907881CBE}" type="presParOf" srcId="{A9374530-E0D6-F241-9019-FEC8547A8FF1}" destId="{672CF8AD-6353-FC4E-891D-4F1C55EB89E4}" srcOrd="5" destOrd="0" presId="urn:microsoft.com/office/officeart/2005/8/layout/list1"/>
    <dgm:cxn modelId="{22695E60-C533-B64C-8115-895E18871609}" type="presParOf" srcId="{A9374530-E0D6-F241-9019-FEC8547A8FF1}" destId="{AF5FEC3D-46B0-034C-BDA7-B2A113F4F80D}" srcOrd="6" destOrd="0" presId="urn:microsoft.com/office/officeart/2005/8/layout/list1"/>
    <dgm:cxn modelId="{029A5F1D-6495-994A-AF09-E20D761050E8}" type="presParOf" srcId="{A9374530-E0D6-F241-9019-FEC8547A8FF1}" destId="{43B7912C-412B-4C46-9A01-8972ADD7B4EA}" srcOrd="7" destOrd="0" presId="urn:microsoft.com/office/officeart/2005/8/layout/list1"/>
    <dgm:cxn modelId="{CCF58174-330F-6648-B01C-E37B40FCF87D}" type="presParOf" srcId="{A9374530-E0D6-F241-9019-FEC8547A8FF1}" destId="{A2D094B8-2A27-5745-91A0-064586705B73}" srcOrd="8" destOrd="0" presId="urn:microsoft.com/office/officeart/2005/8/layout/list1"/>
    <dgm:cxn modelId="{FD3889A7-F2E3-B147-B3D8-CC0C8F51596C}" type="presParOf" srcId="{A2D094B8-2A27-5745-91A0-064586705B73}" destId="{DF6C7206-9C89-1444-8EE4-9F111E031BCE}" srcOrd="0" destOrd="0" presId="urn:microsoft.com/office/officeart/2005/8/layout/list1"/>
    <dgm:cxn modelId="{CA700E14-A9A4-5F4D-8E83-C4F7E59DD1ED}" type="presParOf" srcId="{A2D094B8-2A27-5745-91A0-064586705B73}" destId="{A8ADAE78-7CB4-AE48-A84E-6ED74364376F}" srcOrd="1" destOrd="0" presId="urn:microsoft.com/office/officeart/2005/8/layout/list1"/>
    <dgm:cxn modelId="{DF7557A5-02EA-8545-B033-07577EC9C921}" type="presParOf" srcId="{A9374530-E0D6-F241-9019-FEC8547A8FF1}" destId="{1044D94C-EB91-E744-AECF-A20CA5188F09}" srcOrd="9" destOrd="0" presId="urn:microsoft.com/office/officeart/2005/8/layout/list1"/>
    <dgm:cxn modelId="{E3AE2459-FA74-DC47-B1DB-54ADBB7202FC}" type="presParOf" srcId="{A9374530-E0D6-F241-9019-FEC8547A8FF1}" destId="{E2D0D5AF-54F7-6441-9101-ACF9731A141B}" srcOrd="10" destOrd="0" presId="urn:microsoft.com/office/officeart/2005/8/layout/list1"/>
    <dgm:cxn modelId="{D52B9481-F5DD-E144-BCF7-C32710BEBA41}" type="presParOf" srcId="{A9374530-E0D6-F241-9019-FEC8547A8FF1}" destId="{775FBA95-051F-B748-8D1A-EA3E32E5BEE0}" srcOrd="11" destOrd="0" presId="urn:microsoft.com/office/officeart/2005/8/layout/list1"/>
    <dgm:cxn modelId="{3E5F5B62-6562-2C42-B19B-B0F4C2FFBF3E}" type="presParOf" srcId="{A9374530-E0D6-F241-9019-FEC8547A8FF1}" destId="{6009CA62-FCFC-3247-9412-95F1EE4562AA}" srcOrd="12" destOrd="0" presId="urn:microsoft.com/office/officeart/2005/8/layout/list1"/>
    <dgm:cxn modelId="{F607C766-2436-5446-8379-9195AF931DD1}" type="presParOf" srcId="{6009CA62-FCFC-3247-9412-95F1EE4562AA}" destId="{51A121D0-7AA1-0946-AA89-4644106600B0}" srcOrd="0" destOrd="0" presId="urn:microsoft.com/office/officeart/2005/8/layout/list1"/>
    <dgm:cxn modelId="{13C2628C-825B-1B47-8D6A-AABF25DCE20C}" type="presParOf" srcId="{6009CA62-FCFC-3247-9412-95F1EE4562AA}" destId="{9048C8A2-A8AC-A44C-AC1A-6175FF2D9777}" srcOrd="1" destOrd="0" presId="urn:microsoft.com/office/officeart/2005/8/layout/list1"/>
    <dgm:cxn modelId="{809C1C8A-2D55-2F42-B6F3-B45C9CF62A20}" type="presParOf" srcId="{A9374530-E0D6-F241-9019-FEC8547A8FF1}" destId="{D3DE191B-00D6-FD40-A5C7-1E0EF644AEA9}" srcOrd="13" destOrd="0" presId="urn:microsoft.com/office/officeart/2005/8/layout/list1"/>
    <dgm:cxn modelId="{A51F6099-8580-9E4E-86B7-66B5BCF7C06E}" type="presParOf" srcId="{A9374530-E0D6-F241-9019-FEC8547A8FF1}" destId="{74F58237-C957-B949-A8D3-4251235C4FE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2FEF80-49D9-1742-A719-3675802D815C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71D2C3D-CC17-BD49-A9D4-C2B44E02346B}">
      <dgm:prSet phldrT="[Texte]"/>
      <dgm:spPr>
        <a:solidFill>
          <a:schemeClr val="accent3"/>
        </a:solidFill>
      </dgm:spPr>
      <dgm:t>
        <a:bodyPr/>
        <a:lstStyle/>
        <a:p>
          <a:r>
            <a:rPr lang="en-US" b="0" i="0" u="none" noProof="0" dirty="0"/>
            <a:t>Resonance finding</a:t>
          </a:r>
          <a:endParaRPr lang="en-US" noProof="0" dirty="0"/>
        </a:p>
      </dgm:t>
    </dgm:pt>
    <dgm:pt modelId="{BF95EC98-FA71-C44C-AB6B-64A2E73F474D}" type="parTrans" cxnId="{C71FD981-2454-1E4A-AE1E-3433F5C870D6}">
      <dgm:prSet/>
      <dgm:spPr/>
      <dgm:t>
        <a:bodyPr/>
        <a:lstStyle/>
        <a:p>
          <a:endParaRPr lang="en-US" noProof="0" dirty="0"/>
        </a:p>
      </dgm:t>
    </dgm:pt>
    <dgm:pt modelId="{1597F7B9-74AA-EA40-9543-3572928CEDE4}" type="sibTrans" cxnId="{C71FD981-2454-1E4A-AE1E-3433F5C870D6}">
      <dgm:prSet/>
      <dgm:spPr/>
      <dgm:t>
        <a:bodyPr/>
        <a:lstStyle/>
        <a:p>
          <a:endParaRPr lang="en-US" noProof="0" dirty="0"/>
        </a:p>
      </dgm:t>
    </dgm:pt>
    <dgm:pt modelId="{F0CA81A9-A1C9-FD47-A921-88521B36953F}">
      <dgm:prSet phldrT="[Texte]"/>
      <dgm:spPr>
        <a:solidFill>
          <a:schemeClr val="accent4"/>
        </a:solidFill>
      </dgm:spPr>
      <dgm:t>
        <a:bodyPr/>
        <a:lstStyle/>
        <a:p>
          <a:r>
            <a:rPr lang="en-US" b="0" i="0" u="none" noProof="0" dirty="0"/>
            <a:t>Optimisation and characterisation</a:t>
          </a:r>
          <a:endParaRPr lang="en-US" noProof="0" dirty="0"/>
        </a:p>
      </dgm:t>
    </dgm:pt>
    <dgm:pt modelId="{6414E858-BFF6-8146-A285-186482CCB4D7}" type="parTrans" cxnId="{1EACBECC-7198-9743-A04C-B3A2301989F3}">
      <dgm:prSet/>
      <dgm:spPr/>
      <dgm:t>
        <a:bodyPr/>
        <a:lstStyle/>
        <a:p>
          <a:endParaRPr lang="en-US" noProof="0" dirty="0"/>
        </a:p>
      </dgm:t>
    </dgm:pt>
    <dgm:pt modelId="{B031E7F0-CE02-2848-9BF4-579C605FA546}" type="sibTrans" cxnId="{1EACBECC-7198-9743-A04C-B3A2301989F3}">
      <dgm:prSet/>
      <dgm:spPr/>
      <dgm:t>
        <a:bodyPr/>
        <a:lstStyle/>
        <a:p>
          <a:endParaRPr lang="en-US" noProof="0" dirty="0"/>
        </a:p>
      </dgm:t>
    </dgm:pt>
    <dgm:pt modelId="{BC081B35-FD18-844B-9485-B3ACAF2B8C2B}">
      <dgm:prSet phldrT="[Texte]"/>
      <dgm:spPr>
        <a:solidFill>
          <a:schemeClr val="accent6"/>
        </a:solidFill>
      </dgm:spPr>
      <dgm:t>
        <a:bodyPr/>
        <a:lstStyle/>
        <a:p>
          <a:r>
            <a:rPr lang="en-US" b="0" i="0" u="none" noProof="0" dirty="0"/>
            <a:t>Atomic physics precision measurement</a:t>
          </a:r>
          <a:endParaRPr lang="en-US" noProof="0" dirty="0"/>
        </a:p>
      </dgm:t>
    </dgm:pt>
    <dgm:pt modelId="{EEEAB8A4-FA8F-FF4E-8713-EEFD86A4EBD1}" type="parTrans" cxnId="{9771CD61-4101-F44D-A290-FA95D726DCFB}">
      <dgm:prSet/>
      <dgm:spPr/>
      <dgm:t>
        <a:bodyPr/>
        <a:lstStyle/>
        <a:p>
          <a:endParaRPr lang="en-US" noProof="0" dirty="0"/>
        </a:p>
      </dgm:t>
    </dgm:pt>
    <dgm:pt modelId="{13CBDA0C-8649-2243-949D-57AA63F2B7D5}" type="sibTrans" cxnId="{9771CD61-4101-F44D-A290-FA95D726DCFB}">
      <dgm:prSet/>
      <dgm:spPr/>
      <dgm:t>
        <a:bodyPr/>
        <a:lstStyle/>
        <a:p>
          <a:endParaRPr lang="en-US" noProof="0" dirty="0"/>
        </a:p>
      </dgm:t>
    </dgm:pt>
    <dgm:pt modelId="{B83F2CBA-0EAF-0A41-BAF9-FE58613C9E40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Realize synchronization, alignment			4x8h in SPS supercycle // NA ops</a:t>
          </a:r>
        </a:p>
      </dgm:t>
    </dgm:pt>
    <dgm:pt modelId="{745CA78B-C4EE-CF41-B3D7-7AC9C367CEEE}" type="parTrans" cxnId="{3C6F4143-E7AD-2B46-92D0-F97FB5DBC2B7}">
      <dgm:prSet/>
      <dgm:spPr/>
      <dgm:t>
        <a:bodyPr/>
        <a:lstStyle/>
        <a:p>
          <a:endParaRPr lang="en-US" noProof="0" dirty="0"/>
        </a:p>
      </dgm:t>
    </dgm:pt>
    <dgm:pt modelId="{0E66910A-AB01-8843-AA14-D4437725570A}" type="sibTrans" cxnId="{3C6F4143-E7AD-2B46-92D0-F97FB5DBC2B7}">
      <dgm:prSet/>
      <dgm:spPr/>
      <dgm:t>
        <a:bodyPr/>
        <a:lstStyle/>
        <a:p>
          <a:endParaRPr lang="en-US" noProof="0" dirty="0"/>
        </a:p>
      </dgm:t>
    </dgm:pt>
    <dgm:pt modelId="{185AF27B-ABC4-D242-9D51-E86A2A07AB4C}">
      <dgm:prSet phldrT="[Texte]"/>
      <dgm:spPr>
        <a:ln>
          <a:solidFill>
            <a:schemeClr val="accent4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Optimize interaction rate				8h dedicated beamtime</a:t>
          </a:r>
        </a:p>
      </dgm:t>
    </dgm:pt>
    <dgm:pt modelId="{F2281639-8357-C84B-84DC-77770C2EAB9D}" type="parTrans" cxnId="{C619F33A-66F9-A44C-B2CC-ACF69B0CD28D}">
      <dgm:prSet/>
      <dgm:spPr/>
      <dgm:t>
        <a:bodyPr/>
        <a:lstStyle/>
        <a:p>
          <a:endParaRPr lang="en-US" noProof="0" dirty="0"/>
        </a:p>
      </dgm:t>
    </dgm:pt>
    <dgm:pt modelId="{F7D7620A-59DA-B14F-84C5-ADB8C246D8BC}" type="sibTrans" cxnId="{C619F33A-66F9-A44C-B2CC-ACF69B0CD28D}">
      <dgm:prSet/>
      <dgm:spPr/>
      <dgm:t>
        <a:bodyPr/>
        <a:lstStyle/>
        <a:p>
          <a:endParaRPr lang="en-US" noProof="0" dirty="0"/>
        </a:p>
      </dgm:t>
    </dgm:pt>
    <dgm:pt modelId="{CC8B1F4E-89A4-E248-B12E-26488A054E11}">
      <dgm:prSet/>
      <dgm:spPr>
        <a:solidFill>
          <a:schemeClr val="accent5"/>
        </a:solidFill>
      </dgm:spPr>
      <dgm:t>
        <a:bodyPr/>
        <a:lstStyle/>
        <a:p>
          <a:r>
            <a:rPr lang="en-US" b="0" i="0" u="none" noProof="0" dirty="0"/>
            <a:t>Cooling demonstration</a:t>
          </a:r>
          <a:endParaRPr lang="en-US" noProof="0" dirty="0"/>
        </a:p>
      </dgm:t>
    </dgm:pt>
    <dgm:pt modelId="{A25B9A9A-DB83-CA4D-9017-81CA6B7EA216}" type="parTrans" cxnId="{EA8617E5-0BAF-9542-B08C-747A95525857}">
      <dgm:prSet/>
      <dgm:spPr/>
      <dgm:t>
        <a:bodyPr/>
        <a:lstStyle/>
        <a:p>
          <a:endParaRPr lang="en-US" noProof="0" dirty="0"/>
        </a:p>
      </dgm:t>
    </dgm:pt>
    <dgm:pt modelId="{D33AC687-BCFB-5C46-A3D4-863EE3317423}" type="sibTrans" cxnId="{EA8617E5-0BAF-9542-B08C-747A95525857}">
      <dgm:prSet/>
      <dgm:spPr/>
      <dgm:t>
        <a:bodyPr/>
        <a:lstStyle/>
        <a:p>
          <a:endParaRPr lang="en-US" noProof="0" dirty="0"/>
        </a:p>
      </dgm:t>
    </dgm:pt>
    <dgm:pt modelId="{42EADCA0-AA2D-FB4B-A0DF-0EF7640E6768}">
      <dgm:prSet phldrT="[Texte]"/>
      <dgm:spPr>
        <a:ln>
          <a:solidFill>
            <a:schemeClr val="accent4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Stable measured rate of photons over &gt;5s		8h in SPS supercycle // NA ops</a:t>
          </a:r>
        </a:p>
      </dgm:t>
    </dgm:pt>
    <dgm:pt modelId="{B85874A0-E61B-FD4D-8145-94CEE4ADF24D}" type="parTrans" cxnId="{1DA538CB-4E96-F544-8F0A-A93E8775D68A}">
      <dgm:prSet/>
      <dgm:spPr/>
      <dgm:t>
        <a:bodyPr/>
        <a:lstStyle/>
        <a:p>
          <a:endParaRPr lang="en-US" noProof="0" dirty="0"/>
        </a:p>
      </dgm:t>
    </dgm:pt>
    <dgm:pt modelId="{01112DC3-20F7-A14B-A266-49CED015E679}" type="sibTrans" cxnId="{1DA538CB-4E96-F544-8F0A-A93E8775D68A}">
      <dgm:prSet/>
      <dgm:spPr/>
      <dgm:t>
        <a:bodyPr/>
        <a:lstStyle/>
        <a:p>
          <a:endParaRPr lang="en-US" noProof="0" dirty="0"/>
        </a:p>
      </dgm:t>
    </dgm:pt>
    <dgm:pt modelId="{A411EBDB-D526-384A-B4B1-99A0B7DFDCDE}">
      <dgm:prSet/>
      <dgm:spPr>
        <a:ln>
          <a:solidFill>
            <a:schemeClr val="accent5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Show increase of beam current at constant charge		2x8h dedicated beamtime</a:t>
          </a:r>
        </a:p>
      </dgm:t>
    </dgm:pt>
    <dgm:pt modelId="{FFDDC80C-ED5E-E849-829B-B0A070CD7A54}" type="parTrans" cxnId="{F5EFCD21-F651-8F49-BCE2-2500D1D373C0}">
      <dgm:prSet/>
      <dgm:spPr/>
      <dgm:t>
        <a:bodyPr/>
        <a:lstStyle/>
        <a:p>
          <a:endParaRPr lang="en-US" noProof="0" dirty="0"/>
        </a:p>
      </dgm:t>
    </dgm:pt>
    <dgm:pt modelId="{912EBA4C-1112-734C-AECD-7F647BA62D57}" type="sibTrans" cxnId="{F5EFCD21-F651-8F49-BCE2-2500D1D373C0}">
      <dgm:prSet/>
      <dgm:spPr/>
      <dgm:t>
        <a:bodyPr/>
        <a:lstStyle/>
        <a:p>
          <a:endParaRPr lang="en-US" noProof="0" dirty="0"/>
        </a:p>
      </dgm:t>
    </dgm:pt>
    <dgm:pt modelId="{4F9915BC-EE32-0F4E-A63A-57E0C3F15A47}">
      <dgm:prSet phldrT="[Texte]"/>
      <dgm:spPr>
        <a:ln>
          <a:solidFill>
            <a:schemeClr val="accent6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First measurement of Pb79+ transition energy		8h in SPS supercycle // NA </a:t>
          </a:r>
        </a:p>
      </dgm:t>
    </dgm:pt>
    <dgm:pt modelId="{5D5C282C-ACD8-7A4F-963B-9B8033947267}" type="parTrans" cxnId="{E8E28AFC-2971-0D4F-9635-BBF00DC280E8}">
      <dgm:prSet/>
      <dgm:spPr/>
      <dgm:t>
        <a:bodyPr/>
        <a:lstStyle/>
        <a:p>
          <a:endParaRPr lang="en-US" noProof="0" dirty="0"/>
        </a:p>
      </dgm:t>
    </dgm:pt>
    <dgm:pt modelId="{99C6A475-0285-D344-9B8F-FF1C05340142}" type="sibTrans" cxnId="{E8E28AFC-2971-0D4F-9635-BBF00DC280E8}">
      <dgm:prSet/>
      <dgm:spPr/>
      <dgm:t>
        <a:bodyPr/>
        <a:lstStyle/>
        <a:p>
          <a:endParaRPr lang="en-US" noProof="0" dirty="0"/>
        </a:p>
      </dgm:t>
    </dgm:pt>
    <dgm:pt modelId="{30016BB2-8B83-FF48-AAC6-47F3A9B32769}">
      <dgm:prSet phldrT="[Texte]"/>
      <dgm:spPr>
        <a:ln>
          <a:solidFill>
            <a:schemeClr val="accent6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Confront theory (strong field QED,…) to experiment	8h dedicated beamtime</a:t>
          </a:r>
        </a:p>
      </dgm:t>
    </dgm:pt>
    <dgm:pt modelId="{8392E4A8-2490-0840-928C-2BEB7CD91BCA}" type="parTrans" cxnId="{70D0E81E-9669-CC48-85F3-38D055232EBF}">
      <dgm:prSet/>
      <dgm:spPr/>
      <dgm:t>
        <a:bodyPr/>
        <a:lstStyle/>
        <a:p>
          <a:endParaRPr lang="en-US" noProof="0" dirty="0"/>
        </a:p>
      </dgm:t>
    </dgm:pt>
    <dgm:pt modelId="{0F069469-BB3C-7B4A-8452-CD4BA7C28CFC}" type="sibTrans" cxnId="{70D0E81E-9669-CC48-85F3-38D055232EBF}">
      <dgm:prSet/>
      <dgm:spPr/>
      <dgm:t>
        <a:bodyPr/>
        <a:lstStyle/>
        <a:p>
          <a:endParaRPr lang="en-US" noProof="0" dirty="0"/>
        </a:p>
      </dgm:t>
    </dgm:pt>
    <dgm:pt modelId="{51923D2F-B9A7-8341-82B5-7B809452E998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Commissioning	with PSI before yearly ion run		8h dedicated beamtime</a:t>
          </a:r>
        </a:p>
      </dgm:t>
    </dgm:pt>
    <dgm:pt modelId="{5D50A1CA-2554-9942-928D-5B5F1E36C004}" type="parTrans" cxnId="{D879A053-BE91-4245-A978-9D9653E9BCF3}">
      <dgm:prSet/>
      <dgm:spPr/>
      <dgm:t>
        <a:bodyPr/>
        <a:lstStyle/>
        <a:p>
          <a:endParaRPr lang="en-US" noProof="0" dirty="0"/>
        </a:p>
      </dgm:t>
    </dgm:pt>
    <dgm:pt modelId="{710AE357-4574-7448-8550-2EAA07342804}" type="sibTrans" cxnId="{D879A053-BE91-4245-A978-9D9653E9BCF3}">
      <dgm:prSet/>
      <dgm:spPr/>
      <dgm:t>
        <a:bodyPr/>
        <a:lstStyle/>
        <a:p>
          <a:endParaRPr lang="en-US" noProof="0" dirty="0"/>
        </a:p>
      </dgm:t>
    </dgm:pt>
    <dgm:pt modelId="{D35118FC-A01B-FD40-9AA6-3261F7E1F53F}">
      <dgm:prSet/>
      <dgm:spPr>
        <a:ln>
          <a:solidFill>
            <a:schemeClr val="accent5"/>
          </a:solidFill>
        </a:ln>
      </dgm:spPr>
      <dgm:t>
        <a:bodyPr/>
        <a:lstStyle/>
        <a:p>
          <a:r>
            <a:rPr lang="en-US" noProof="0" dirty="0">
              <a:solidFill>
                <a:schemeClr val="accent3">
                  <a:lumMod val="75000"/>
                </a:schemeClr>
              </a:solidFill>
            </a:rPr>
            <a:t>Measure transverse beam size reduction			8h in SPS supercycle // NA </a:t>
          </a:r>
        </a:p>
      </dgm:t>
    </dgm:pt>
    <dgm:pt modelId="{BD9831E6-8DA8-6F42-BAD5-B2F97023E300}" type="parTrans" cxnId="{0AD07E78-8D24-5C4B-8784-647001F35E04}">
      <dgm:prSet/>
      <dgm:spPr/>
      <dgm:t>
        <a:bodyPr/>
        <a:lstStyle/>
        <a:p>
          <a:endParaRPr lang="en-US" noProof="0" dirty="0"/>
        </a:p>
      </dgm:t>
    </dgm:pt>
    <dgm:pt modelId="{0A329BBA-3EC8-E940-AB32-702F92DF4FAF}" type="sibTrans" cxnId="{0AD07E78-8D24-5C4B-8784-647001F35E04}">
      <dgm:prSet/>
      <dgm:spPr/>
      <dgm:t>
        <a:bodyPr/>
        <a:lstStyle/>
        <a:p>
          <a:endParaRPr lang="en-US" noProof="0" dirty="0"/>
        </a:p>
      </dgm:t>
    </dgm:pt>
    <dgm:pt modelId="{A9374530-E0D6-F241-9019-FEC8547A8FF1}" type="pres">
      <dgm:prSet presAssocID="{D22FEF80-49D9-1742-A719-3675802D815C}" presName="linear" presStyleCnt="0">
        <dgm:presLayoutVars>
          <dgm:dir/>
          <dgm:animLvl val="lvl"/>
          <dgm:resizeHandles val="exact"/>
        </dgm:presLayoutVars>
      </dgm:prSet>
      <dgm:spPr/>
    </dgm:pt>
    <dgm:pt modelId="{2A7737AA-7F47-D441-A3B1-91CD24080630}" type="pres">
      <dgm:prSet presAssocID="{D71D2C3D-CC17-BD49-A9D4-C2B44E02346B}" presName="parentLin" presStyleCnt="0"/>
      <dgm:spPr/>
    </dgm:pt>
    <dgm:pt modelId="{A1615BF5-2AE8-DB41-982E-8CA3CA02ED18}" type="pres">
      <dgm:prSet presAssocID="{D71D2C3D-CC17-BD49-A9D4-C2B44E02346B}" presName="parentLeftMargin" presStyleLbl="node1" presStyleIdx="0" presStyleCnt="4"/>
      <dgm:spPr/>
    </dgm:pt>
    <dgm:pt modelId="{F03B2667-7CFE-0244-A12A-348E8B21E35C}" type="pres">
      <dgm:prSet presAssocID="{D71D2C3D-CC17-BD49-A9D4-C2B44E02346B}" presName="parentText" presStyleLbl="node1" presStyleIdx="0" presStyleCnt="4" custScaleX="34137">
        <dgm:presLayoutVars>
          <dgm:chMax val="0"/>
          <dgm:bulletEnabled val="1"/>
        </dgm:presLayoutVars>
      </dgm:prSet>
      <dgm:spPr/>
    </dgm:pt>
    <dgm:pt modelId="{BB43B58E-A55F-CB4B-9C56-5964B16A054C}" type="pres">
      <dgm:prSet presAssocID="{D71D2C3D-CC17-BD49-A9D4-C2B44E02346B}" presName="negativeSpace" presStyleCnt="0"/>
      <dgm:spPr/>
    </dgm:pt>
    <dgm:pt modelId="{EE66EBB2-CDDE-B643-8589-FB3CDDC7A20F}" type="pres">
      <dgm:prSet presAssocID="{D71D2C3D-CC17-BD49-A9D4-C2B44E02346B}" presName="childText" presStyleLbl="conFgAcc1" presStyleIdx="0" presStyleCnt="4" custLinFactNeighborX="114">
        <dgm:presLayoutVars>
          <dgm:bulletEnabled val="1"/>
        </dgm:presLayoutVars>
      </dgm:prSet>
      <dgm:spPr/>
    </dgm:pt>
    <dgm:pt modelId="{42AE73E2-6B5E-7F47-9AD9-29413E2E9E4E}" type="pres">
      <dgm:prSet presAssocID="{1597F7B9-74AA-EA40-9543-3572928CEDE4}" presName="spaceBetweenRectangles" presStyleCnt="0"/>
      <dgm:spPr/>
    </dgm:pt>
    <dgm:pt modelId="{CB6533B0-1D49-B842-8BE6-AAC2D07750C8}" type="pres">
      <dgm:prSet presAssocID="{F0CA81A9-A1C9-FD47-A921-88521B36953F}" presName="parentLin" presStyleCnt="0"/>
      <dgm:spPr/>
    </dgm:pt>
    <dgm:pt modelId="{F1B27246-C980-FC42-A706-05F9F9A907C3}" type="pres">
      <dgm:prSet presAssocID="{F0CA81A9-A1C9-FD47-A921-88521B36953F}" presName="parentLeftMargin" presStyleLbl="node1" presStyleIdx="0" presStyleCnt="4"/>
      <dgm:spPr/>
    </dgm:pt>
    <dgm:pt modelId="{10E0F853-A979-E347-B350-6BBF8491A7B9}" type="pres">
      <dgm:prSet presAssocID="{F0CA81A9-A1C9-FD47-A921-88521B36953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72CF8AD-6353-FC4E-891D-4F1C55EB89E4}" type="pres">
      <dgm:prSet presAssocID="{F0CA81A9-A1C9-FD47-A921-88521B36953F}" presName="negativeSpace" presStyleCnt="0"/>
      <dgm:spPr/>
    </dgm:pt>
    <dgm:pt modelId="{AF5FEC3D-46B0-034C-BDA7-B2A113F4F80D}" type="pres">
      <dgm:prSet presAssocID="{F0CA81A9-A1C9-FD47-A921-88521B36953F}" presName="childText" presStyleLbl="conFgAcc1" presStyleIdx="1" presStyleCnt="4">
        <dgm:presLayoutVars>
          <dgm:bulletEnabled val="1"/>
        </dgm:presLayoutVars>
      </dgm:prSet>
      <dgm:spPr/>
    </dgm:pt>
    <dgm:pt modelId="{43B7912C-412B-4C46-9A01-8972ADD7B4EA}" type="pres">
      <dgm:prSet presAssocID="{B031E7F0-CE02-2848-9BF4-579C605FA546}" presName="spaceBetweenRectangles" presStyleCnt="0"/>
      <dgm:spPr/>
    </dgm:pt>
    <dgm:pt modelId="{A2D094B8-2A27-5745-91A0-064586705B73}" type="pres">
      <dgm:prSet presAssocID="{CC8B1F4E-89A4-E248-B12E-26488A054E11}" presName="parentLin" presStyleCnt="0"/>
      <dgm:spPr/>
    </dgm:pt>
    <dgm:pt modelId="{DF6C7206-9C89-1444-8EE4-9F111E031BCE}" type="pres">
      <dgm:prSet presAssocID="{CC8B1F4E-89A4-E248-B12E-26488A054E11}" presName="parentLeftMargin" presStyleLbl="node1" presStyleIdx="1" presStyleCnt="4"/>
      <dgm:spPr/>
    </dgm:pt>
    <dgm:pt modelId="{A8ADAE78-7CB4-AE48-A84E-6ED74364376F}" type="pres">
      <dgm:prSet presAssocID="{CC8B1F4E-89A4-E248-B12E-26488A054E1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044D94C-EB91-E744-AECF-A20CA5188F09}" type="pres">
      <dgm:prSet presAssocID="{CC8B1F4E-89A4-E248-B12E-26488A054E11}" presName="negativeSpace" presStyleCnt="0"/>
      <dgm:spPr/>
    </dgm:pt>
    <dgm:pt modelId="{E2D0D5AF-54F7-6441-9101-ACF9731A141B}" type="pres">
      <dgm:prSet presAssocID="{CC8B1F4E-89A4-E248-B12E-26488A054E11}" presName="childText" presStyleLbl="conFgAcc1" presStyleIdx="2" presStyleCnt="4">
        <dgm:presLayoutVars>
          <dgm:bulletEnabled val="1"/>
        </dgm:presLayoutVars>
      </dgm:prSet>
      <dgm:spPr/>
    </dgm:pt>
    <dgm:pt modelId="{775FBA95-051F-B748-8D1A-EA3E32E5BEE0}" type="pres">
      <dgm:prSet presAssocID="{D33AC687-BCFB-5C46-A3D4-863EE3317423}" presName="spaceBetweenRectangles" presStyleCnt="0"/>
      <dgm:spPr/>
    </dgm:pt>
    <dgm:pt modelId="{6009CA62-FCFC-3247-9412-95F1EE4562AA}" type="pres">
      <dgm:prSet presAssocID="{BC081B35-FD18-844B-9485-B3ACAF2B8C2B}" presName="parentLin" presStyleCnt="0"/>
      <dgm:spPr/>
    </dgm:pt>
    <dgm:pt modelId="{51A121D0-7AA1-0946-AA89-4644106600B0}" type="pres">
      <dgm:prSet presAssocID="{BC081B35-FD18-844B-9485-B3ACAF2B8C2B}" presName="parentLeftMargin" presStyleLbl="node1" presStyleIdx="2" presStyleCnt="4"/>
      <dgm:spPr/>
    </dgm:pt>
    <dgm:pt modelId="{9048C8A2-A8AC-A44C-AC1A-6175FF2D9777}" type="pres">
      <dgm:prSet presAssocID="{BC081B35-FD18-844B-9485-B3ACAF2B8C2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3DE191B-00D6-FD40-A5C7-1E0EF644AEA9}" type="pres">
      <dgm:prSet presAssocID="{BC081B35-FD18-844B-9485-B3ACAF2B8C2B}" presName="negativeSpace" presStyleCnt="0"/>
      <dgm:spPr/>
    </dgm:pt>
    <dgm:pt modelId="{74F58237-C957-B949-A8D3-4251235C4FED}" type="pres">
      <dgm:prSet presAssocID="{BC081B35-FD18-844B-9485-B3ACAF2B8C2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2D5670F-1E27-1647-B19B-DE0D9982CCAC}" type="presOf" srcId="{A411EBDB-D526-384A-B4B1-99A0B7DFDCDE}" destId="{E2D0D5AF-54F7-6441-9101-ACF9731A141B}" srcOrd="0" destOrd="0" presId="urn:microsoft.com/office/officeart/2005/8/layout/list1"/>
    <dgm:cxn modelId="{C7353310-7426-D04A-A174-43CCE6FEFADA}" type="presOf" srcId="{42EADCA0-AA2D-FB4B-A0DF-0EF7640E6768}" destId="{AF5FEC3D-46B0-034C-BDA7-B2A113F4F80D}" srcOrd="0" destOrd="1" presId="urn:microsoft.com/office/officeart/2005/8/layout/list1"/>
    <dgm:cxn modelId="{AA819312-8A32-F54D-AEC6-39F586697BCD}" type="presOf" srcId="{F0CA81A9-A1C9-FD47-A921-88521B36953F}" destId="{F1B27246-C980-FC42-A706-05F9F9A907C3}" srcOrd="0" destOrd="0" presId="urn:microsoft.com/office/officeart/2005/8/layout/list1"/>
    <dgm:cxn modelId="{6FF94513-934C-2848-8237-D3A3F03DB3B9}" type="presOf" srcId="{F0CA81A9-A1C9-FD47-A921-88521B36953F}" destId="{10E0F853-A979-E347-B350-6BBF8491A7B9}" srcOrd="1" destOrd="0" presId="urn:microsoft.com/office/officeart/2005/8/layout/list1"/>
    <dgm:cxn modelId="{70D0E81E-9669-CC48-85F3-38D055232EBF}" srcId="{BC081B35-FD18-844B-9485-B3ACAF2B8C2B}" destId="{30016BB2-8B83-FF48-AAC6-47F3A9B32769}" srcOrd="1" destOrd="0" parTransId="{8392E4A8-2490-0840-928C-2BEB7CD91BCA}" sibTransId="{0F069469-BB3C-7B4A-8452-CD4BA7C28CFC}"/>
    <dgm:cxn modelId="{F5EFCD21-F651-8F49-BCE2-2500D1D373C0}" srcId="{CC8B1F4E-89A4-E248-B12E-26488A054E11}" destId="{A411EBDB-D526-384A-B4B1-99A0B7DFDCDE}" srcOrd="0" destOrd="0" parTransId="{FFDDC80C-ED5E-E849-829B-B0A070CD7A54}" sibTransId="{912EBA4C-1112-734C-AECD-7F647BA62D57}"/>
    <dgm:cxn modelId="{C619F33A-66F9-A44C-B2CC-ACF69B0CD28D}" srcId="{F0CA81A9-A1C9-FD47-A921-88521B36953F}" destId="{185AF27B-ABC4-D242-9D51-E86A2A07AB4C}" srcOrd="0" destOrd="0" parTransId="{F2281639-8357-C84B-84DC-77770C2EAB9D}" sibTransId="{F7D7620A-59DA-B14F-84C5-ADB8C246D8BC}"/>
    <dgm:cxn modelId="{3027E542-4C0D-5745-800E-7653F7D0ED81}" type="presOf" srcId="{30016BB2-8B83-FF48-AAC6-47F3A9B32769}" destId="{74F58237-C957-B949-A8D3-4251235C4FED}" srcOrd="0" destOrd="1" presId="urn:microsoft.com/office/officeart/2005/8/layout/list1"/>
    <dgm:cxn modelId="{3C6F4143-E7AD-2B46-92D0-F97FB5DBC2B7}" srcId="{D71D2C3D-CC17-BD49-A9D4-C2B44E02346B}" destId="{B83F2CBA-0EAF-0A41-BAF9-FE58613C9E40}" srcOrd="1" destOrd="0" parTransId="{745CA78B-C4EE-CF41-B3D7-7AC9C367CEEE}" sibTransId="{0E66910A-AB01-8843-AA14-D4437725570A}"/>
    <dgm:cxn modelId="{DA613147-0EFA-0344-A6FA-42B0C1C6018D}" type="presOf" srcId="{CC8B1F4E-89A4-E248-B12E-26488A054E11}" destId="{DF6C7206-9C89-1444-8EE4-9F111E031BCE}" srcOrd="0" destOrd="0" presId="urn:microsoft.com/office/officeart/2005/8/layout/list1"/>
    <dgm:cxn modelId="{A6D23D4C-47F1-B947-8FD7-21793D884E9A}" type="presOf" srcId="{B83F2CBA-0EAF-0A41-BAF9-FE58613C9E40}" destId="{EE66EBB2-CDDE-B643-8589-FB3CDDC7A20F}" srcOrd="0" destOrd="1" presId="urn:microsoft.com/office/officeart/2005/8/layout/list1"/>
    <dgm:cxn modelId="{D879A053-BE91-4245-A978-9D9653E9BCF3}" srcId="{D71D2C3D-CC17-BD49-A9D4-C2B44E02346B}" destId="{51923D2F-B9A7-8341-82B5-7B809452E998}" srcOrd="0" destOrd="0" parTransId="{5D50A1CA-2554-9942-928D-5B5F1E36C004}" sibTransId="{710AE357-4574-7448-8550-2EAA07342804}"/>
    <dgm:cxn modelId="{31673856-94C2-4643-836F-25E05E74C572}" type="presOf" srcId="{BC081B35-FD18-844B-9485-B3ACAF2B8C2B}" destId="{9048C8A2-A8AC-A44C-AC1A-6175FF2D9777}" srcOrd="1" destOrd="0" presId="urn:microsoft.com/office/officeart/2005/8/layout/list1"/>
    <dgm:cxn modelId="{5E189157-85F5-B940-A0A5-BF42E9B250CF}" type="presOf" srcId="{D71D2C3D-CC17-BD49-A9D4-C2B44E02346B}" destId="{A1615BF5-2AE8-DB41-982E-8CA3CA02ED18}" srcOrd="0" destOrd="0" presId="urn:microsoft.com/office/officeart/2005/8/layout/list1"/>
    <dgm:cxn modelId="{9771CD61-4101-F44D-A290-FA95D726DCFB}" srcId="{D22FEF80-49D9-1742-A719-3675802D815C}" destId="{BC081B35-FD18-844B-9485-B3ACAF2B8C2B}" srcOrd="3" destOrd="0" parTransId="{EEEAB8A4-FA8F-FF4E-8713-EEFD86A4EBD1}" sibTransId="{13CBDA0C-8649-2243-949D-57AA63F2B7D5}"/>
    <dgm:cxn modelId="{0AD07E78-8D24-5C4B-8784-647001F35E04}" srcId="{CC8B1F4E-89A4-E248-B12E-26488A054E11}" destId="{D35118FC-A01B-FD40-9AA6-3261F7E1F53F}" srcOrd="1" destOrd="0" parTransId="{BD9831E6-8DA8-6F42-BAD5-B2F97023E300}" sibTransId="{0A329BBA-3EC8-E940-AB32-702F92DF4FAF}"/>
    <dgm:cxn modelId="{C71FD981-2454-1E4A-AE1E-3433F5C870D6}" srcId="{D22FEF80-49D9-1742-A719-3675802D815C}" destId="{D71D2C3D-CC17-BD49-A9D4-C2B44E02346B}" srcOrd="0" destOrd="0" parTransId="{BF95EC98-FA71-C44C-AB6B-64A2E73F474D}" sibTransId="{1597F7B9-74AA-EA40-9543-3572928CEDE4}"/>
    <dgm:cxn modelId="{08469690-96B5-D44E-836A-A3EFD8580229}" type="presOf" srcId="{D35118FC-A01B-FD40-9AA6-3261F7E1F53F}" destId="{E2D0D5AF-54F7-6441-9101-ACF9731A141B}" srcOrd="0" destOrd="1" presId="urn:microsoft.com/office/officeart/2005/8/layout/list1"/>
    <dgm:cxn modelId="{D9B6FE94-5AF7-F545-9003-47DF4D85DB04}" type="presOf" srcId="{D22FEF80-49D9-1742-A719-3675802D815C}" destId="{A9374530-E0D6-F241-9019-FEC8547A8FF1}" srcOrd="0" destOrd="0" presId="urn:microsoft.com/office/officeart/2005/8/layout/list1"/>
    <dgm:cxn modelId="{3AB4C2B5-2425-7D4C-803B-B42FEB82E890}" type="presOf" srcId="{51923D2F-B9A7-8341-82B5-7B809452E998}" destId="{EE66EBB2-CDDE-B643-8589-FB3CDDC7A20F}" srcOrd="0" destOrd="0" presId="urn:microsoft.com/office/officeart/2005/8/layout/list1"/>
    <dgm:cxn modelId="{B6F398C9-9EA7-B944-9D46-288E7DEB31F9}" type="presOf" srcId="{185AF27B-ABC4-D242-9D51-E86A2A07AB4C}" destId="{AF5FEC3D-46B0-034C-BDA7-B2A113F4F80D}" srcOrd="0" destOrd="0" presId="urn:microsoft.com/office/officeart/2005/8/layout/list1"/>
    <dgm:cxn modelId="{1DA538CB-4E96-F544-8F0A-A93E8775D68A}" srcId="{F0CA81A9-A1C9-FD47-A921-88521B36953F}" destId="{42EADCA0-AA2D-FB4B-A0DF-0EF7640E6768}" srcOrd="1" destOrd="0" parTransId="{B85874A0-E61B-FD4D-8145-94CEE4ADF24D}" sibTransId="{01112DC3-20F7-A14B-A266-49CED015E679}"/>
    <dgm:cxn modelId="{C7F060CB-4904-3541-8E34-8B12346D1799}" type="presOf" srcId="{BC081B35-FD18-844B-9485-B3ACAF2B8C2B}" destId="{51A121D0-7AA1-0946-AA89-4644106600B0}" srcOrd="0" destOrd="0" presId="urn:microsoft.com/office/officeart/2005/8/layout/list1"/>
    <dgm:cxn modelId="{1EACBECC-7198-9743-A04C-B3A2301989F3}" srcId="{D22FEF80-49D9-1742-A719-3675802D815C}" destId="{F0CA81A9-A1C9-FD47-A921-88521B36953F}" srcOrd="1" destOrd="0" parTransId="{6414E858-BFF6-8146-A285-186482CCB4D7}" sibTransId="{B031E7F0-CE02-2848-9BF4-579C605FA546}"/>
    <dgm:cxn modelId="{EA8617E5-0BAF-9542-B08C-747A95525857}" srcId="{D22FEF80-49D9-1742-A719-3675802D815C}" destId="{CC8B1F4E-89A4-E248-B12E-26488A054E11}" srcOrd="2" destOrd="0" parTransId="{A25B9A9A-DB83-CA4D-9017-81CA6B7EA216}" sibTransId="{D33AC687-BCFB-5C46-A3D4-863EE3317423}"/>
    <dgm:cxn modelId="{809AD0EC-2B94-0B4F-8B32-179534A7C2DC}" type="presOf" srcId="{D71D2C3D-CC17-BD49-A9D4-C2B44E02346B}" destId="{F03B2667-7CFE-0244-A12A-348E8B21E35C}" srcOrd="1" destOrd="0" presId="urn:microsoft.com/office/officeart/2005/8/layout/list1"/>
    <dgm:cxn modelId="{DB753AF2-9F90-5349-9A64-EE36E6A17A77}" type="presOf" srcId="{CC8B1F4E-89A4-E248-B12E-26488A054E11}" destId="{A8ADAE78-7CB4-AE48-A84E-6ED74364376F}" srcOrd="1" destOrd="0" presId="urn:microsoft.com/office/officeart/2005/8/layout/list1"/>
    <dgm:cxn modelId="{7D46A1F9-D6B2-644D-A77D-FB0EFE1C5B4D}" type="presOf" srcId="{4F9915BC-EE32-0F4E-A63A-57E0C3F15A47}" destId="{74F58237-C957-B949-A8D3-4251235C4FED}" srcOrd="0" destOrd="0" presId="urn:microsoft.com/office/officeart/2005/8/layout/list1"/>
    <dgm:cxn modelId="{E8E28AFC-2971-0D4F-9635-BBF00DC280E8}" srcId="{BC081B35-FD18-844B-9485-B3ACAF2B8C2B}" destId="{4F9915BC-EE32-0F4E-A63A-57E0C3F15A47}" srcOrd="0" destOrd="0" parTransId="{5D5C282C-ACD8-7A4F-963B-9B8033947267}" sibTransId="{99C6A475-0285-D344-9B8F-FF1C05340142}"/>
    <dgm:cxn modelId="{9EEABF1E-86AC-1C47-A737-E351B9781263}" type="presParOf" srcId="{A9374530-E0D6-F241-9019-FEC8547A8FF1}" destId="{2A7737AA-7F47-D441-A3B1-91CD24080630}" srcOrd="0" destOrd="0" presId="urn:microsoft.com/office/officeart/2005/8/layout/list1"/>
    <dgm:cxn modelId="{39DEC1EA-BF59-8E44-9F30-5CA1D7B6BF51}" type="presParOf" srcId="{2A7737AA-7F47-D441-A3B1-91CD24080630}" destId="{A1615BF5-2AE8-DB41-982E-8CA3CA02ED18}" srcOrd="0" destOrd="0" presId="urn:microsoft.com/office/officeart/2005/8/layout/list1"/>
    <dgm:cxn modelId="{85CFC348-66CF-944F-B8AE-87AD745C88F2}" type="presParOf" srcId="{2A7737AA-7F47-D441-A3B1-91CD24080630}" destId="{F03B2667-7CFE-0244-A12A-348E8B21E35C}" srcOrd="1" destOrd="0" presId="urn:microsoft.com/office/officeart/2005/8/layout/list1"/>
    <dgm:cxn modelId="{A469880E-A455-B448-928C-509E290BBC73}" type="presParOf" srcId="{A9374530-E0D6-F241-9019-FEC8547A8FF1}" destId="{BB43B58E-A55F-CB4B-9C56-5964B16A054C}" srcOrd="1" destOrd="0" presId="urn:microsoft.com/office/officeart/2005/8/layout/list1"/>
    <dgm:cxn modelId="{D0076B6A-E97D-FA4D-AEA8-FFF9A99FF133}" type="presParOf" srcId="{A9374530-E0D6-F241-9019-FEC8547A8FF1}" destId="{EE66EBB2-CDDE-B643-8589-FB3CDDC7A20F}" srcOrd="2" destOrd="0" presId="urn:microsoft.com/office/officeart/2005/8/layout/list1"/>
    <dgm:cxn modelId="{8B329C7B-5F36-3141-A697-8223044EEDE7}" type="presParOf" srcId="{A9374530-E0D6-F241-9019-FEC8547A8FF1}" destId="{42AE73E2-6B5E-7F47-9AD9-29413E2E9E4E}" srcOrd="3" destOrd="0" presId="urn:microsoft.com/office/officeart/2005/8/layout/list1"/>
    <dgm:cxn modelId="{F0CFFC25-AE8E-D742-B055-DBF4293B01C6}" type="presParOf" srcId="{A9374530-E0D6-F241-9019-FEC8547A8FF1}" destId="{CB6533B0-1D49-B842-8BE6-AAC2D07750C8}" srcOrd="4" destOrd="0" presId="urn:microsoft.com/office/officeart/2005/8/layout/list1"/>
    <dgm:cxn modelId="{972C61E4-0CC4-C743-851E-506BA122D757}" type="presParOf" srcId="{CB6533B0-1D49-B842-8BE6-AAC2D07750C8}" destId="{F1B27246-C980-FC42-A706-05F9F9A907C3}" srcOrd="0" destOrd="0" presId="urn:microsoft.com/office/officeart/2005/8/layout/list1"/>
    <dgm:cxn modelId="{50C1C794-8B8B-3D4D-A9A5-5FC7F7894B57}" type="presParOf" srcId="{CB6533B0-1D49-B842-8BE6-AAC2D07750C8}" destId="{10E0F853-A979-E347-B350-6BBF8491A7B9}" srcOrd="1" destOrd="0" presId="urn:microsoft.com/office/officeart/2005/8/layout/list1"/>
    <dgm:cxn modelId="{C59BE582-6EC0-EE43-ACF5-840907881CBE}" type="presParOf" srcId="{A9374530-E0D6-F241-9019-FEC8547A8FF1}" destId="{672CF8AD-6353-FC4E-891D-4F1C55EB89E4}" srcOrd="5" destOrd="0" presId="urn:microsoft.com/office/officeart/2005/8/layout/list1"/>
    <dgm:cxn modelId="{22695E60-C533-B64C-8115-895E18871609}" type="presParOf" srcId="{A9374530-E0D6-F241-9019-FEC8547A8FF1}" destId="{AF5FEC3D-46B0-034C-BDA7-B2A113F4F80D}" srcOrd="6" destOrd="0" presId="urn:microsoft.com/office/officeart/2005/8/layout/list1"/>
    <dgm:cxn modelId="{029A5F1D-6495-994A-AF09-E20D761050E8}" type="presParOf" srcId="{A9374530-E0D6-F241-9019-FEC8547A8FF1}" destId="{43B7912C-412B-4C46-9A01-8972ADD7B4EA}" srcOrd="7" destOrd="0" presId="urn:microsoft.com/office/officeart/2005/8/layout/list1"/>
    <dgm:cxn modelId="{CCF58174-330F-6648-B01C-E37B40FCF87D}" type="presParOf" srcId="{A9374530-E0D6-F241-9019-FEC8547A8FF1}" destId="{A2D094B8-2A27-5745-91A0-064586705B73}" srcOrd="8" destOrd="0" presId="urn:microsoft.com/office/officeart/2005/8/layout/list1"/>
    <dgm:cxn modelId="{FD3889A7-F2E3-B147-B3D8-CC0C8F51596C}" type="presParOf" srcId="{A2D094B8-2A27-5745-91A0-064586705B73}" destId="{DF6C7206-9C89-1444-8EE4-9F111E031BCE}" srcOrd="0" destOrd="0" presId="urn:microsoft.com/office/officeart/2005/8/layout/list1"/>
    <dgm:cxn modelId="{CA700E14-A9A4-5F4D-8E83-C4F7E59DD1ED}" type="presParOf" srcId="{A2D094B8-2A27-5745-91A0-064586705B73}" destId="{A8ADAE78-7CB4-AE48-A84E-6ED74364376F}" srcOrd="1" destOrd="0" presId="urn:microsoft.com/office/officeart/2005/8/layout/list1"/>
    <dgm:cxn modelId="{DF7557A5-02EA-8545-B033-07577EC9C921}" type="presParOf" srcId="{A9374530-E0D6-F241-9019-FEC8547A8FF1}" destId="{1044D94C-EB91-E744-AECF-A20CA5188F09}" srcOrd="9" destOrd="0" presId="urn:microsoft.com/office/officeart/2005/8/layout/list1"/>
    <dgm:cxn modelId="{E3AE2459-FA74-DC47-B1DB-54ADBB7202FC}" type="presParOf" srcId="{A9374530-E0D6-F241-9019-FEC8547A8FF1}" destId="{E2D0D5AF-54F7-6441-9101-ACF9731A141B}" srcOrd="10" destOrd="0" presId="urn:microsoft.com/office/officeart/2005/8/layout/list1"/>
    <dgm:cxn modelId="{D52B9481-F5DD-E144-BCF7-C32710BEBA41}" type="presParOf" srcId="{A9374530-E0D6-F241-9019-FEC8547A8FF1}" destId="{775FBA95-051F-B748-8D1A-EA3E32E5BEE0}" srcOrd="11" destOrd="0" presId="urn:microsoft.com/office/officeart/2005/8/layout/list1"/>
    <dgm:cxn modelId="{3E5F5B62-6562-2C42-B19B-B0F4C2FFBF3E}" type="presParOf" srcId="{A9374530-E0D6-F241-9019-FEC8547A8FF1}" destId="{6009CA62-FCFC-3247-9412-95F1EE4562AA}" srcOrd="12" destOrd="0" presId="urn:microsoft.com/office/officeart/2005/8/layout/list1"/>
    <dgm:cxn modelId="{F607C766-2436-5446-8379-9195AF931DD1}" type="presParOf" srcId="{6009CA62-FCFC-3247-9412-95F1EE4562AA}" destId="{51A121D0-7AA1-0946-AA89-4644106600B0}" srcOrd="0" destOrd="0" presId="urn:microsoft.com/office/officeart/2005/8/layout/list1"/>
    <dgm:cxn modelId="{13C2628C-825B-1B47-8D6A-AABF25DCE20C}" type="presParOf" srcId="{6009CA62-FCFC-3247-9412-95F1EE4562AA}" destId="{9048C8A2-A8AC-A44C-AC1A-6175FF2D9777}" srcOrd="1" destOrd="0" presId="urn:microsoft.com/office/officeart/2005/8/layout/list1"/>
    <dgm:cxn modelId="{809C1C8A-2D55-2F42-B6F3-B45C9CF62A20}" type="presParOf" srcId="{A9374530-E0D6-F241-9019-FEC8547A8FF1}" destId="{D3DE191B-00D6-FD40-A5C7-1E0EF644AEA9}" srcOrd="13" destOrd="0" presId="urn:microsoft.com/office/officeart/2005/8/layout/list1"/>
    <dgm:cxn modelId="{A51F6099-8580-9E4E-86B7-66B5BCF7C06E}" type="presParOf" srcId="{A9374530-E0D6-F241-9019-FEC8547A8FF1}" destId="{74F58237-C957-B949-A8D3-4251235C4FE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Demonstrate ion beam cooling: longitudinal and then transverse</a:t>
          </a:r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/>
              </a:solidFill>
            </a:rPr>
            <a:t>Perform atomic physics measurement</a:t>
          </a:r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/>
      <dgm:t>
        <a:bodyPr/>
        <a:lstStyle/>
        <a:p>
          <a:r>
            <a:rPr lang="en-US" noProof="0" dirty="0"/>
            <a:t>2</a:t>
          </a:r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Demonstrate stable and repeatable operation</a:t>
          </a:r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5"/>
              </a:solidFill>
            </a:rPr>
            <a:t>Confront data to simulations</a:t>
          </a:r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Demonstrate that an adequate laser system (5mJ@40MHz) can be (remotely) operated in the high radiation field of SPS and LHC. 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3"/>
              </a:solidFill>
            </a:rPr>
            <a:t>Demonstrate that very high rates of photons are produced : almost all PSI’s excited for every bunch crossing</a:t>
          </a:r>
          <a:endParaRPr lang="en-US" baseline="0" noProof="0" dirty="0">
            <a:solidFill>
              <a:schemeClr val="accent3"/>
            </a:solidFill>
          </a:endParaRPr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3005AF-A771-C749-BD9D-A6A2CC4C91BF}">
      <dsp:nvSpPr>
        <dsp:cNvPr id="0" name=""/>
        <dsp:cNvSpPr/>
      </dsp:nvSpPr>
      <dsp:spPr>
        <a:xfrm>
          <a:off x="695801" y="2032000"/>
          <a:ext cx="452123" cy="861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061" y="0"/>
              </a:lnTo>
              <a:lnTo>
                <a:pt x="226061" y="861516"/>
              </a:lnTo>
              <a:lnTo>
                <a:pt x="452123" y="8615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897539" y="2438434"/>
        <a:ext cx="48647" cy="48647"/>
      </dsp:txXfrm>
    </dsp:sp>
    <dsp:sp modelId="{04B22BDF-1EBF-5149-94C4-FD79BAD151EA}">
      <dsp:nvSpPr>
        <dsp:cNvPr id="0" name=""/>
        <dsp:cNvSpPr/>
      </dsp:nvSpPr>
      <dsp:spPr>
        <a:xfrm>
          <a:off x="695801" y="1986280"/>
          <a:ext cx="4521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2123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910559" y="2020696"/>
        <a:ext cx="22606" cy="22606"/>
      </dsp:txXfrm>
    </dsp:sp>
    <dsp:sp modelId="{E185D854-0856-534E-AC57-748FAF72F213}">
      <dsp:nvSpPr>
        <dsp:cNvPr id="0" name=""/>
        <dsp:cNvSpPr/>
      </dsp:nvSpPr>
      <dsp:spPr>
        <a:xfrm>
          <a:off x="695801" y="1170483"/>
          <a:ext cx="452123" cy="861516"/>
        </a:xfrm>
        <a:custGeom>
          <a:avLst/>
          <a:gdLst/>
          <a:ahLst/>
          <a:cxnLst/>
          <a:rect l="0" t="0" r="0" b="0"/>
          <a:pathLst>
            <a:path>
              <a:moveTo>
                <a:pt x="0" y="861516"/>
              </a:moveTo>
              <a:lnTo>
                <a:pt x="226061" y="861516"/>
              </a:lnTo>
              <a:lnTo>
                <a:pt x="226061" y="0"/>
              </a:lnTo>
              <a:lnTo>
                <a:pt x="45212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897539" y="1576918"/>
        <a:ext cx="48647" cy="48647"/>
      </dsp:txXfrm>
    </dsp:sp>
    <dsp:sp modelId="{BDCB567D-0C92-594F-ABC2-69BF1ED57880}">
      <dsp:nvSpPr>
        <dsp:cNvPr id="0" name=""/>
        <dsp:cNvSpPr/>
      </dsp:nvSpPr>
      <dsp:spPr>
        <a:xfrm rot="16200000">
          <a:off x="-1678592" y="1687393"/>
          <a:ext cx="4059574" cy="6892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400" kern="1200" dirty="0"/>
            <a:t>Gamma </a:t>
          </a:r>
          <a:r>
            <a:rPr lang="fr-FR" sz="4400" kern="1200" dirty="0" err="1"/>
            <a:t>Factory</a:t>
          </a:r>
          <a:endParaRPr lang="fr-FR" sz="4400" kern="1200" dirty="0"/>
        </a:p>
      </dsp:txBody>
      <dsp:txXfrm>
        <a:off x="-1678592" y="1687393"/>
        <a:ext cx="4059574" cy="689213"/>
      </dsp:txXfrm>
    </dsp:sp>
    <dsp:sp modelId="{47BF9AE7-C6FC-044F-A185-10448F67C00F}">
      <dsp:nvSpPr>
        <dsp:cNvPr id="0" name=""/>
        <dsp:cNvSpPr/>
      </dsp:nvSpPr>
      <dsp:spPr>
        <a:xfrm>
          <a:off x="1147924" y="825877"/>
          <a:ext cx="4940469" cy="6892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Scientific </a:t>
          </a:r>
          <a:r>
            <a:rPr lang="fr-FR" sz="2400" kern="1200" dirty="0" err="1"/>
            <a:t>context</a:t>
          </a:r>
          <a:endParaRPr lang="fr-FR" sz="2400" kern="1200" dirty="0"/>
        </a:p>
      </dsp:txBody>
      <dsp:txXfrm>
        <a:off x="1147924" y="825877"/>
        <a:ext cx="4940469" cy="689213"/>
      </dsp:txXfrm>
    </dsp:sp>
    <dsp:sp modelId="{F37665E8-1DBC-EB40-9D1D-34A4FC213B90}">
      <dsp:nvSpPr>
        <dsp:cNvPr id="0" name=""/>
        <dsp:cNvSpPr/>
      </dsp:nvSpPr>
      <dsp:spPr>
        <a:xfrm>
          <a:off x="1147924" y="1687393"/>
          <a:ext cx="4941487" cy="6892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 err="1"/>
            <a:t>Why</a:t>
          </a:r>
          <a:r>
            <a:rPr lang="fr-FR" sz="2300" kern="1200" dirty="0"/>
            <a:t> a Proof of </a:t>
          </a:r>
          <a:r>
            <a:rPr lang="fr-FR" sz="2300" kern="1200" dirty="0" err="1"/>
            <a:t>principle</a:t>
          </a:r>
          <a:r>
            <a:rPr lang="fr-FR" sz="2300" kern="1200" dirty="0"/>
            <a:t> </a:t>
          </a:r>
          <a:r>
            <a:rPr lang="fr-FR" sz="2300" kern="1200" dirty="0" err="1"/>
            <a:t>experiment</a:t>
          </a:r>
          <a:r>
            <a:rPr lang="fr-FR" sz="2300" kern="1200" dirty="0"/>
            <a:t> ?</a:t>
          </a:r>
        </a:p>
      </dsp:txBody>
      <dsp:txXfrm>
        <a:off x="1147924" y="1687393"/>
        <a:ext cx="4941487" cy="689213"/>
      </dsp:txXfrm>
    </dsp:sp>
    <dsp:sp modelId="{DA7D6D92-4A8A-7A4F-85BD-835421775CA9}">
      <dsp:nvSpPr>
        <dsp:cNvPr id="0" name=""/>
        <dsp:cNvSpPr/>
      </dsp:nvSpPr>
      <dsp:spPr>
        <a:xfrm>
          <a:off x="1147924" y="2548909"/>
          <a:ext cx="4940989" cy="6892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The Proof of </a:t>
          </a:r>
          <a:r>
            <a:rPr lang="fr-FR" sz="2200" kern="1200" dirty="0" err="1"/>
            <a:t>principle</a:t>
          </a:r>
          <a:r>
            <a:rPr lang="fr-FR" sz="2200" kern="1200" dirty="0"/>
            <a:t> </a:t>
          </a:r>
          <a:r>
            <a:rPr lang="fr-FR" sz="2200" kern="1200" dirty="0" err="1"/>
            <a:t>experiment</a:t>
          </a:r>
          <a:endParaRPr lang="fr-FR" sz="2200" kern="1200" dirty="0"/>
        </a:p>
      </dsp:txBody>
      <dsp:txXfrm>
        <a:off x="1147924" y="2548909"/>
        <a:ext cx="4940989" cy="6892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121106" y="121106"/>
          <a:ext cx="807377" cy="56516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1</a:t>
          </a:r>
        </a:p>
      </dsp:txBody>
      <dsp:txXfrm rot="-5400000">
        <a:off x="1" y="282581"/>
        <a:ext cx="565164" cy="242213"/>
      </dsp:txXfrm>
    </dsp:sp>
    <dsp:sp modelId="{A40CBB11-6360-AD45-AD45-39E14DD378DF}">
      <dsp:nvSpPr>
        <dsp:cNvPr id="0" name=""/>
        <dsp:cNvSpPr/>
      </dsp:nvSpPr>
      <dsp:spPr>
        <a:xfrm rot="5400000">
          <a:off x="3963534" y="-339634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sz="1600" kern="1200" noProof="0" dirty="0"/>
        </a:p>
      </dsp:txBody>
      <dsp:txXfrm rot="-5400000">
        <a:off x="565164" y="27640"/>
        <a:ext cx="7295917" cy="473559"/>
      </dsp:txXfrm>
    </dsp:sp>
    <dsp:sp modelId="{D8195565-F4BD-D04C-97A0-E566C1A491F4}">
      <dsp:nvSpPr>
        <dsp:cNvPr id="0" name=""/>
        <dsp:cNvSpPr/>
      </dsp:nvSpPr>
      <dsp:spPr>
        <a:xfrm rot="5400000">
          <a:off x="-121106" y="831111"/>
          <a:ext cx="807377" cy="56516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2</a:t>
          </a:r>
        </a:p>
      </dsp:txBody>
      <dsp:txXfrm rot="-5400000">
        <a:off x="1" y="992586"/>
        <a:ext cx="565164" cy="242213"/>
      </dsp:txXfrm>
    </dsp:sp>
    <dsp:sp modelId="{F718A418-FE4E-D542-A256-9C98A56AD88D}">
      <dsp:nvSpPr>
        <dsp:cNvPr id="0" name=""/>
        <dsp:cNvSpPr/>
      </dsp:nvSpPr>
      <dsp:spPr>
        <a:xfrm rot="5400000">
          <a:off x="3963534" y="-2688365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3"/>
              </a:solidFill>
            </a:rPr>
            <a:t>Development of the requisite GF research </a:t>
          </a:r>
          <a:r>
            <a:rPr lang="en-US" sz="1600" kern="1200" noProof="0" dirty="0" err="1">
              <a:solidFill>
                <a:schemeClr val="accent3"/>
              </a:solidFill>
            </a:rPr>
            <a:t>programme</a:t>
          </a:r>
          <a:r>
            <a:rPr lang="en-US" sz="1600" kern="1200" noProof="0" dirty="0">
              <a:solidFill>
                <a:schemeClr val="accent3"/>
              </a:solidFill>
            </a:rPr>
            <a:t> simulation tools. </a:t>
          </a:r>
        </a:p>
      </dsp:txBody>
      <dsp:txXfrm rot="-5400000">
        <a:off x="565164" y="735623"/>
        <a:ext cx="7295917" cy="473559"/>
      </dsp:txXfrm>
    </dsp:sp>
    <dsp:sp modelId="{94F8FCA0-C6D3-1F43-AF3F-89D6AD6C74BE}">
      <dsp:nvSpPr>
        <dsp:cNvPr id="0" name=""/>
        <dsp:cNvSpPr/>
      </dsp:nvSpPr>
      <dsp:spPr>
        <a:xfrm rot="5400000">
          <a:off x="-121106" y="1539095"/>
          <a:ext cx="807377" cy="56516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3</a:t>
          </a:r>
        </a:p>
      </dsp:txBody>
      <dsp:txXfrm rot="-5400000">
        <a:off x="1" y="1700570"/>
        <a:ext cx="565164" cy="242213"/>
      </dsp:txXfrm>
    </dsp:sp>
    <dsp:sp modelId="{CAA09894-DD67-B64B-8C23-E5E3B52355EA}">
      <dsp:nvSpPr>
        <dsp:cNvPr id="0" name=""/>
        <dsp:cNvSpPr/>
      </dsp:nvSpPr>
      <dsp:spPr>
        <a:xfrm rot="5400000">
          <a:off x="3963534" y="-1980381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4"/>
              </a:solidFill>
            </a:rPr>
            <a:t>Successful execution of the GF PoP experiment in the SPS. </a:t>
          </a:r>
        </a:p>
      </dsp:txBody>
      <dsp:txXfrm rot="-5400000">
        <a:off x="565164" y="1443607"/>
        <a:ext cx="7295917" cy="473559"/>
      </dsp:txXfrm>
    </dsp:sp>
    <dsp:sp modelId="{A9971DB1-3873-F642-A073-5B3C4380747B}">
      <dsp:nvSpPr>
        <dsp:cNvPr id="0" name=""/>
        <dsp:cNvSpPr/>
      </dsp:nvSpPr>
      <dsp:spPr>
        <a:xfrm rot="5400000">
          <a:off x="-121106" y="2247078"/>
          <a:ext cx="807377" cy="56516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4</a:t>
          </a:r>
        </a:p>
      </dsp:txBody>
      <dsp:txXfrm rot="-5400000">
        <a:off x="1" y="2408553"/>
        <a:ext cx="565164" cy="242213"/>
      </dsp:txXfrm>
    </dsp:sp>
    <dsp:sp modelId="{6B27D6FA-C014-8649-AD94-3AE40A4E5D57}">
      <dsp:nvSpPr>
        <dsp:cNvPr id="0" name=""/>
        <dsp:cNvSpPr/>
      </dsp:nvSpPr>
      <dsp:spPr>
        <a:xfrm rot="5400000">
          <a:off x="3963534" y="-127239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5"/>
              </a:solidFill>
            </a:rPr>
            <a:t>Building up the physics cases for the LHC-based GF research </a:t>
          </a:r>
          <a:r>
            <a:rPr lang="en-US" sz="1600" kern="1200" noProof="0" dirty="0" err="1">
              <a:solidFill>
                <a:schemeClr val="accent5"/>
              </a:solidFill>
            </a:rPr>
            <a:t>programme</a:t>
          </a:r>
          <a:r>
            <a:rPr lang="en-US" sz="1600" kern="1200" noProof="0" dirty="0">
              <a:solidFill>
                <a:schemeClr val="accent5"/>
              </a:solidFill>
            </a:rPr>
            <a:t> and attracting wide scientific communities to use the GF tools in their respective research. </a:t>
          </a:r>
        </a:p>
      </dsp:txBody>
      <dsp:txXfrm rot="-5400000">
        <a:off x="565164" y="2151590"/>
        <a:ext cx="7295917" cy="473559"/>
      </dsp:txXfrm>
    </dsp:sp>
    <dsp:sp modelId="{D725773A-1482-5D49-8CA4-9781C1176BC9}">
      <dsp:nvSpPr>
        <dsp:cNvPr id="0" name=""/>
        <dsp:cNvSpPr/>
      </dsp:nvSpPr>
      <dsp:spPr>
        <a:xfrm rot="5400000">
          <a:off x="-121106" y="2955062"/>
          <a:ext cx="807377" cy="56516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5</a:t>
          </a:r>
        </a:p>
      </dsp:txBody>
      <dsp:txXfrm rot="-5400000">
        <a:off x="1" y="3116537"/>
        <a:ext cx="565164" cy="242213"/>
      </dsp:txXfrm>
    </dsp:sp>
    <dsp:sp modelId="{B8DA4606-7C39-E04A-A868-2A4AE7E5A860}">
      <dsp:nvSpPr>
        <dsp:cNvPr id="0" name=""/>
        <dsp:cNvSpPr/>
      </dsp:nvSpPr>
      <dsp:spPr>
        <a:xfrm rot="5400000">
          <a:off x="3963534" y="-564414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</a:t>
          </a:r>
          <a:r>
            <a:rPr lang="en-US" sz="1600" kern="1200" noProof="0" dirty="0" err="1">
              <a:solidFill>
                <a:schemeClr val="accent6"/>
              </a:solidFill>
            </a:rPr>
            <a:t>programme</a:t>
          </a:r>
          <a:r>
            <a:rPr lang="en-US" sz="1600" kern="1200" noProof="0" dirty="0">
              <a:solidFill>
                <a:schemeClr val="accent6"/>
              </a:solidFill>
            </a:rPr>
            <a:t>. </a:t>
          </a:r>
        </a:p>
      </dsp:txBody>
      <dsp:txXfrm rot="-5400000">
        <a:off x="565164" y="2859574"/>
        <a:ext cx="7295917" cy="473559"/>
      </dsp:txXfrm>
    </dsp:sp>
    <dsp:sp modelId="{721D9622-7AC6-5246-B98A-D0E49711EFFE}">
      <dsp:nvSpPr>
        <dsp:cNvPr id="0" name=""/>
        <dsp:cNvSpPr/>
      </dsp:nvSpPr>
      <dsp:spPr>
        <a:xfrm rot="5400000">
          <a:off x="-121106" y="3663045"/>
          <a:ext cx="807377" cy="565164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6</a:t>
          </a:r>
        </a:p>
      </dsp:txBody>
      <dsp:txXfrm rot="-5400000">
        <a:off x="1" y="3824520"/>
        <a:ext cx="565164" cy="242213"/>
      </dsp:txXfrm>
    </dsp:sp>
    <dsp:sp modelId="{9330D626-0B16-0C40-9018-76E245033694}">
      <dsp:nvSpPr>
        <dsp:cNvPr id="0" name=""/>
        <dsp:cNvSpPr/>
      </dsp:nvSpPr>
      <dsp:spPr>
        <a:xfrm rot="5400000">
          <a:off x="3963534" y="14356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1"/>
              </a:solidFill>
            </a:rPr>
            <a:t>Elaboration of the Technical Design Report (TDR) for the (HL-)LHC-based GF research </a:t>
          </a:r>
          <a:r>
            <a:rPr lang="en-US" sz="1600" kern="1200" noProof="0" dirty="0" err="1">
              <a:solidFill>
                <a:schemeClr val="accent1"/>
              </a:solidFill>
            </a:rPr>
            <a:t>programme</a:t>
          </a:r>
          <a:r>
            <a:rPr lang="en-US" sz="1600" kern="1200" noProof="0" dirty="0">
              <a:solidFill>
                <a:schemeClr val="accent1"/>
              </a:solidFill>
            </a:rPr>
            <a:t>. </a:t>
          </a:r>
        </a:p>
      </dsp:txBody>
      <dsp:txXfrm rot="-5400000">
        <a:off x="565164" y="3567556"/>
        <a:ext cx="7295917" cy="4735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121106" y="121106"/>
          <a:ext cx="807377" cy="56516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1</a:t>
          </a:r>
        </a:p>
      </dsp:txBody>
      <dsp:txXfrm rot="-5400000">
        <a:off x="1" y="282581"/>
        <a:ext cx="565164" cy="242213"/>
      </dsp:txXfrm>
    </dsp:sp>
    <dsp:sp modelId="{A40CBB11-6360-AD45-AD45-39E14DD378DF}">
      <dsp:nvSpPr>
        <dsp:cNvPr id="0" name=""/>
        <dsp:cNvSpPr/>
      </dsp:nvSpPr>
      <dsp:spPr>
        <a:xfrm rot="5400000">
          <a:off x="3963534" y="-339634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sz="1600" kern="1200" noProof="0" dirty="0"/>
        </a:p>
      </dsp:txBody>
      <dsp:txXfrm rot="-5400000">
        <a:off x="565164" y="27640"/>
        <a:ext cx="7295917" cy="473559"/>
      </dsp:txXfrm>
    </dsp:sp>
    <dsp:sp modelId="{D8195565-F4BD-D04C-97A0-E566C1A491F4}">
      <dsp:nvSpPr>
        <dsp:cNvPr id="0" name=""/>
        <dsp:cNvSpPr/>
      </dsp:nvSpPr>
      <dsp:spPr>
        <a:xfrm rot="5400000">
          <a:off x="-121106" y="831111"/>
          <a:ext cx="807377" cy="56516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2</a:t>
          </a:r>
        </a:p>
      </dsp:txBody>
      <dsp:txXfrm rot="-5400000">
        <a:off x="1" y="992586"/>
        <a:ext cx="565164" cy="242213"/>
      </dsp:txXfrm>
    </dsp:sp>
    <dsp:sp modelId="{F718A418-FE4E-D542-A256-9C98A56AD88D}">
      <dsp:nvSpPr>
        <dsp:cNvPr id="0" name=""/>
        <dsp:cNvSpPr/>
      </dsp:nvSpPr>
      <dsp:spPr>
        <a:xfrm rot="5400000">
          <a:off x="3963534" y="-2688365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3"/>
              </a:solidFill>
            </a:rPr>
            <a:t>Development of the requisite GF research </a:t>
          </a:r>
          <a:r>
            <a:rPr lang="en-US" sz="1600" kern="1200" noProof="0" dirty="0" err="1">
              <a:solidFill>
                <a:schemeClr val="accent3"/>
              </a:solidFill>
            </a:rPr>
            <a:t>programme</a:t>
          </a:r>
          <a:r>
            <a:rPr lang="en-US" sz="1600" kern="1200" noProof="0" dirty="0">
              <a:solidFill>
                <a:schemeClr val="accent3"/>
              </a:solidFill>
            </a:rPr>
            <a:t> simulation tools. </a:t>
          </a:r>
        </a:p>
      </dsp:txBody>
      <dsp:txXfrm rot="-5400000">
        <a:off x="565164" y="735623"/>
        <a:ext cx="7295917" cy="473559"/>
      </dsp:txXfrm>
    </dsp:sp>
    <dsp:sp modelId="{94F8FCA0-C6D3-1F43-AF3F-89D6AD6C74BE}">
      <dsp:nvSpPr>
        <dsp:cNvPr id="0" name=""/>
        <dsp:cNvSpPr/>
      </dsp:nvSpPr>
      <dsp:spPr>
        <a:xfrm rot="5400000">
          <a:off x="-121106" y="1539095"/>
          <a:ext cx="807377" cy="56516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3</a:t>
          </a:r>
        </a:p>
      </dsp:txBody>
      <dsp:txXfrm rot="-5400000">
        <a:off x="1" y="1700570"/>
        <a:ext cx="565164" cy="242213"/>
      </dsp:txXfrm>
    </dsp:sp>
    <dsp:sp modelId="{CAA09894-DD67-B64B-8C23-E5E3B52355EA}">
      <dsp:nvSpPr>
        <dsp:cNvPr id="0" name=""/>
        <dsp:cNvSpPr/>
      </dsp:nvSpPr>
      <dsp:spPr>
        <a:xfrm rot="5400000">
          <a:off x="3963534" y="-1980381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4"/>
              </a:solidFill>
            </a:rPr>
            <a:t>Successful execution of the GF PoP experiment in the SPS. </a:t>
          </a:r>
        </a:p>
      </dsp:txBody>
      <dsp:txXfrm rot="-5400000">
        <a:off x="565164" y="1443607"/>
        <a:ext cx="7295917" cy="473559"/>
      </dsp:txXfrm>
    </dsp:sp>
    <dsp:sp modelId="{A9971DB1-3873-F642-A073-5B3C4380747B}">
      <dsp:nvSpPr>
        <dsp:cNvPr id="0" name=""/>
        <dsp:cNvSpPr/>
      </dsp:nvSpPr>
      <dsp:spPr>
        <a:xfrm rot="5400000">
          <a:off x="-121106" y="2247078"/>
          <a:ext cx="807377" cy="56516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4</a:t>
          </a:r>
        </a:p>
      </dsp:txBody>
      <dsp:txXfrm rot="-5400000">
        <a:off x="1" y="2408553"/>
        <a:ext cx="565164" cy="242213"/>
      </dsp:txXfrm>
    </dsp:sp>
    <dsp:sp modelId="{6B27D6FA-C014-8649-AD94-3AE40A4E5D57}">
      <dsp:nvSpPr>
        <dsp:cNvPr id="0" name=""/>
        <dsp:cNvSpPr/>
      </dsp:nvSpPr>
      <dsp:spPr>
        <a:xfrm rot="5400000">
          <a:off x="3963534" y="-127239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5"/>
              </a:solidFill>
            </a:rPr>
            <a:t>Building up the physics cases for the LHC-based GF research </a:t>
          </a:r>
          <a:r>
            <a:rPr lang="en-US" sz="1600" kern="1200" noProof="0" dirty="0" err="1">
              <a:solidFill>
                <a:schemeClr val="accent5"/>
              </a:solidFill>
            </a:rPr>
            <a:t>programme</a:t>
          </a:r>
          <a:r>
            <a:rPr lang="en-US" sz="1600" kern="1200" noProof="0" dirty="0">
              <a:solidFill>
                <a:schemeClr val="accent5"/>
              </a:solidFill>
            </a:rPr>
            <a:t> and attracting wide scientific communities to use the GF tools in their respective research. </a:t>
          </a:r>
        </a:p>
      </dsp:txBody>
      <dsp:txXfrm rot="-5400000">
        <a:off x="565164" y="2151590"/>
        <a:ext cx="7295917" cy="473559"/>
      </dsp:txXfrm>
    </dsp:sp>
    <dsp:sp modelId="{D725773A-1482-5D49-8CA4-9781C1176BC9}">
      <dsp:nvSpPr>
        <dsp:cNvPr id="0" name=""/>
        <dsp:cNvSpPr/>
      </dsp:nvSpPr>
      <dsp:spPr>
        <a:xfrm rot="5400000">
          <a:off x="-121106" y="2955062"/>
          <a:ext cx="807377" cy="56516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5</a:t>
          </a:r>
        </a:p>
      </dsp:txBody>
      <dsp:txXfrm rot="-5400000">
        <a:off x="1" y="3116537"/>
        <a:ext cx="565164" cy="242213"/>
      </dsp:txXfrm>
    </dsp:sp>
    <dsp:sp modelId="{B8DA4606-7C39-E04A-A868-2A4AE7E5A860}">
      <dsp:nvSpPr>
        <dsp:cNvPr id="0" name=""/>
        <dsp:cNvSpPr/>
      </dsp:nvSpPr>
      <dsp:spPr>
        <a:xfrm rot="5400000">
          <a:off x="3963534" y="-564414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</a:t>
          </a:r>
          <a:r>
            <a:rPr lang="en-US" sz="1600" kern="1200" noProof="0" dirty="0" err="1">
              <a:solidFill>
                <a:schemeClr val="accent6"/>
              </a:solidFill>
            </a:rPr>
            <a:t>programme</a:t>
          </a:r>
          <a:r>
            <a:rPr lang="en-US" sz="1600" kern="1200" noProof="0" dirty="0">
              <a:solidFill>
                <a:schemeClr val="accent6"/>
              </a:solidFill>
            </a:rPr>
            <a:t>. </a:t>
          </a:r>
        </a:p>
      </dsp:txBody>
      <dsp:txXfrm rot="-5400000">
        <a:off x="565164" y="2859574"/>
        <a:ext cx="7295917" cy="473559"/>
      </dsp:txXfrm>
    </dsp:sp>
    <dsp:sp modelId="{721D9622-7AC6-5246-B98A-D0E49711EFFE}">
      <dsp:nvSpPr>
        <dsp:cNvPr id="0" name=""/>
        <dsp:cNvSpPr/>
      </dsp:nvSpPr>
      <dsp:spPr>
        <a:xfrm rot="5400000">
          <a:off x="-121106" y="3663045"/>
          <a:ext cx="807377" cy="565164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6</a:t>
          </a:r>
        </a:p>
      </dsp:txBody>
      <dsp:txXfrm rot="-5400000">
        <a:off x="1" y="3824520"/>
        <a:ext cx="565164" cy="242213"/>
      </dsp:txXfrm>
    </dsp:sp>
    <dsp:sp modelId="{9330D626-0B16-0C40-9018-76E245033694}">
      <dsp:nvSpPr>
        <dsp:cNvPr id="0" name=""/>
        <dsp:cNvSpPr/>
      </dsp:nvSpPr>
      <dsp:spPr>
        <a:xfrm rot="5400000">
          <a:off x="3963534" y="14356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1"/>
              </a:solidFill>
            </a:rPr>
            <a:t>Elaboration of the Technical Design Report (TDR) for the (HL-)LHC-based GF research </a:t>
          </a:r>
          <a:r>
            <a:rPr lang="en-US" sz="1600" kern="1200" noProof="0" dirty="0" err="1">
              <a:solidFill>
                <a:schemeClr val="accent1"/>
              </a:solidFill>
            </a:rPr>
            <a:t>programme</a:t>
          </a:r>
          <a:r>
            <a:rPr lang="en-US" sz="1600" kern="1200" noProof="0" dirty="0">
              <a:solidFill>
                <a:schemeClr val="accent1"/>
              </a:solidFill>
            </a:rPr>
            <a:t>. </a:t>
          </a:r>
        </a:p>
      </dsp:txBody>
      <dsp:txXfrm rot="-5400000">
        <a:off x="565164" y="3567556"/>
        <a:ext cx="7295917" cy="473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121106" y="121106"/>
          <a:ext cx="807377" cy="56516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1</a:t>
          </a:r>
        </a:p>
      </dsp:txBody>
      <dsp:txXfrm rot="-5400000">
        <a:off x="1" y="282581"/>
        <a:ext cx="565164" cy="242213"/>
      </dsp:txXfrm>
    </dsp:sp>
    <dsp:sp modelId="{A40CBB11-6360-AD45-AD45-39E14DD378DF}">
      <dsp:nvSpPr>
        <dsp:cNvPr id="0" name=""/>
        <dsp:cNvSpPr/>
      </dsp:nvSpPr>
      <dsp:spPr>
        <a:xfrm rot="5400000">
          <a:off x="3963534" y="-339634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noProof="0" dirty="0">
              <a:solidFill>
                <a:schemeClr val="accent2"/>
              </a:solidFill>
            </a:rPr>
            <a:t>Demonstration of efficient production, acceleration and storage of atomic beams in the CERN accelerator complex</a:t>
          </a:r>
          <a:endParaRPr lang="en-US" sz="1600" kern="1200" noProof="0" dirty="0"/>
        </a:p>
      </dsp:txBody>
      <dsp:txXfrm rot="-5400000">
        <a:off x="565164" y="27640"/>
        <a:ext cx="7295917" cy="473559"/>
      </dsp:txXfrm>
    </dsp:sp>
    <dsp:sp modelId="{D8195565-F4BD-D04C-97A0-E566C1A491F4}">
      <dsp:nvSpPr>
        <dsp:cNvPr id="0" name=""/>
        <dsp:cNvSpPr/>
      </dsp:nvSpPr>
      <dsp:spPr>
        <a:xfrm rot="5400000">
          <a:off x="-121106" y="831111"/>
          <a:ext cx="807377" cy="56516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2</a:t>
          </a:r>
        </a:p>
      </dsp:txBody>
      <dsp:txXfrm rot="-5400000">
        <a:off x="1" y="992586"/>
        <a:ext cx="565164" cy="242213"/>
      </dsp:txXfrm>
    </dsp:sp>
    <dsp:sp modelId="{F718A418-FE4E-D542-A256-9C98A56AD88D}">
      <dsp:nvSpPr>
        <dsp:cNvPr id="0" name=""/>
        <dsp:cNvSpPr/>
      </dsp:nvSpPr>
      <dsp:spPr>
        <a:xfrm rot="5400000">
          <a:off x="3963534" y="-2688365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3"/>
              </a:solidFill>
            </a:rPr>
            <a:t>Development of the requisite GF research program simulation tools. </a:t>
          </a:r>
        </a:p>
      </dsp:txBody>
      <dsp:txXfrm rot="-5400000">
        <a:off x="565164" y="735623"/>
        <a:ext cx="7295917" cy="473559"/>
      </dsp:txXfrm>
    </dsp:sp>
    <dsp:sp modelId="{94F8FCA0-C6D3-1F43-AF3F-89D6AD6C74BE}">
      <dsp:nvSpPr>
        <dsp:cNvPr id="0" name=""/>
        <dsp:cNvSpPr/>
      </dsp:nvSpPr>
      <dsp:spPr>
        <a:xfrm rot="5400000">
          <a:off x="-121106" y="1539095"/>
          <a:ext cx="807377" cy="56516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3</a:t>
          </a:r>
        </a:p>
      </dsp:txBody>
      <dsp:txXfrm rot="-5400000">
        <a:off x="1" y="1700570"/>
        <a:ext cx="565164" cy="242213"/>
      </dsp:txXfrm>
    </dsp:sp>
    <dsp:sp modelId="{CAA09894-DD67-B64B-8C23-E5E3B52355EA}">
      <dsp:nvSpPr>
        <dsp:cNvPr id="0" name=""/>
        <dsp:cNvSpPr/>
      </dsp:nvSpPr>
      <dsp:spPr>
        <a:xfrm rot="5400000">
          <a:off x="3963534" y="-1980381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4"/>
              </a:solidFill>
            </a:rPr>
            <a:t>Successful execution of the GF PoP experiment in the SPS. </a:t>
          </a:r>
        </a:p>
      </dsp:txBody>
      <dsp:txXfrm rot="-5400000">
        <a:off x="565164" y="1443607"/>
        <a:ext cx="7295917" cy="473559"/>
      </dsp:txXfrm>
    </dsp:sp>
    <dsp:sp modelId="{A9971DB1-3873-F642-A073-5B3C4380747B}">
      <dsp:nvSpPr>
        <dsp:cNvPr id="0" name=""/>
        <dsp:cNvSpPr/>
      </dsp:nvSpPr>
      <dsp:spPr>
        <a:xfrm rot="5400000">
          <a:off x="-121106" y="2247078"/>
          <a:ext cx="807377" cy="56516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4</a:t>
          </a:r>
        </a:p>
      </dsp:txBody>
      <dsp:txXfrm rot="-5400000">
        <a:off x="1" y="2408553"/>
        <a:ext cx="565164" cy="242213"/>
      </dsp:txXfrm>
    </dsp:sp>
    <dsp:sp modelId="{6B27D6FA-C014-8649-AD94-3AE40A4E5D57}">
      <dsp:nvSpPr>
        <dsp:cNvPr id="0" name=""/>
        <dsp:cNvSpPr/>
      </dsp:nvSpPr>
      <dsp:spPr>
        <a:xfrm rot="5400000">
          <a:off x="3963534" y="-127239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5"/>
              </a:solidFill>
            </a:rPr>
            <a:t>Building up the physics cases for the LHC-based GF research program and attracting wide scientific communities to use the GF tools in their respective research. </a:t>
          </a:r>
        </a:p>
      </dsp:txBody>
      <dsp:txXfrm rot="-5400000">
        <a:off x="565164" y="2151590"/>
        <a:ext cx="7295917" cy="473559"/>
      </dsp:txXfrm>
    </dsp:sp>
    <dsp:sp modelId="{D725773A-1482-5D49-8CA4-9781C1176BC9}">
      <dsp:nvSpPr>
        <dsp:cNvPr id="0" name=""/>
        <dsp:cNvSpPr/>
      </dsp:nvSpPr>
      <dsp:spPr>
        <a:xfrm rot="5400000">
          <a:off x="-121106" y="2955062"/>
          <a:ext cx="807377" cy="56516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5</a:t>
          </a:r>
        </a:p>
      </dsp:txBody>
      <dsp:txXfrm rot="-5400000">
        <a:off x="1" y="3116537"/>
        <a:ext cx="565164" cy="242213"/>
      </dsp:txXfrm>
    </dsp:sp>
    <dsp:sp modelId="{B8DA4606-7C39-E04A-A868-2A4AE7E5A860}">
      <dsp:nvSpPr>
        <dsp:cNvPr id="0" name=""/>
        <dsp:cNvSpPr/>
      </dsp:nvSpPr>
      <dsp:spPr>
        <a:xfrm rot="5400000">
          <a:off x="3963534" y="-564414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6"/>
              </a:solidFill>
            </a:rPr>
            <a:t>Extrapolation of the SPS PoP experiment results to the (HL-)LHC case and realistic assessment of the performance figures of the LHC-based GF program. </a:t>
          </a:r>
        </a:p>
      </dsp:txBody>
      <dsp:txXfrm rot="-5400000">
        <a:off x="565164" y="2859574"/>
        <a:ext cx="7295917" cy="473559"/>
      </dsp:txXfrm>
    </dsp:sp>
    <dsp:sp modelId="{721D9622-7AC6-5246-B98A-D0E49711EFFE}">
      <dsp:nvSpPr>
        <dsp:cNvPr id="0" name=""/>
        <dsp:cNvSpPr/>
      </dsp:nvSpPr>
      <dsp:spPr>
        <a:xfrm rot="5400000">
          <a:off x="-121106" y="3663045"/>
          <a:ext cx="807377" cy="565164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6</a:t>
          </a:r>
        </a:p>
      </dsp:txBody>
      <dsp:txXfrm rot="-5400000">
        <a:off x="1" y="3824520"/>
        <a:ext cx="565164" cy="242213"/>
      </dsp:txXfrm>
    </dsp:sp>
    <dsp:sp modelId="{9330D626-0B16-0C40-9018-76E245033694}">
      <dsp:nvSpPr>
        <dsp:cNvPr id="0" name=""/>
        <dsp:cNvSpPr/>
      </dsp:nvSpPr>
      <dsp:spPr>
        <a:xfrm rot="5400000">
          <a:off x="3963534" y="14356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1"/>
              </a:solidFill>
            </a:rPr>
            <a:t>Elaboration of the Technical Design Report (TDR) for the (HL-)LHC-based GF research program. </a:t>
          </a:r>
        </a:p>
      </dsp:txBody>
      <dsp:txXfrm rot="-5400000">
        <a:off x="565164" y="3567556"/>
        <a:ext cx="7295917" cy="4735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1D98F-118A-4245-B99D-0BBC97A719E0}">
      <dsp:nvSpPr>
        <dsp:cNvPr id="0" name=""/>
        <dsp:cNvSpPr/>
      </dsp:nvSpPr>
      <dsp:spPr>
        <a:xfrm>
          <a:off x="733068" y="1412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25/09/2019</a:t>
          </a:r>
        </a:p>
      </dsp:txBody>
      <dsp:txXfrm>
        <a:off x="952703" y="1412"/>
        <a:ext cx="658906" cy="439270"/>
      </dsp:txXfrm>
    </dsp:sp>
    <dsp:sp modelId="{FFECBC70-4271-C54F-8700-5B6FB0A88508}">
      <dsp:nvSpPr>
        <dsp:cNvPr id="0" name=""/>
        <dsp:cNvSpPr/>
      </dsp:nvSpPr>
      <dsp:spPr>
        <a:xfrm>
          <a:off x="1688481" y="38750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LOI submission</a:t>
          </a:r>
        </a:p>
      </dsp:txBody>
      <dsp:txXfrm>
        <a:off x="1870778" y="38750"/>
        <a:ext cx="2372262" cy="364594"/>
      </dsp:txXfrm>
    </dsp:sp>
    <dsp:sp modelId="{9225C3BA-CF9E-C74F-BF4A-32E544777059}">
      <dsp:nvSpPr>
        <dsp:cNvPr id="0" name=""/>
        <dsp:cNvSpPr/>
      </dsp:nvSpPr>
      <dsp:spPr>
        <a:xfrm>
          <a:off x="733068" y="502180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23/01/2020</a:t>
          </a:r>
        </a:p>
      </dsp:txBody>
      <dsp:txXfrm>
        <a:off x="952703" y="502180"/>
        <a:ext cx="658906" cy="439270"/>
      </dsp:txXfrm>
    </dsp:sp>
    <dsp:sp modelId="{07B5C563-8BE7-294E-90D1-AAA5E19D39A1}">
      <dsp:nvSpPr>
        <dsp:cNvPr id="0" name=""/>
        <dsp:cNvSpPr/>
      </dsp:nvSpPr>
      <dsp:spPr>
        <a:xfrm>
          <a:off x="1688481" y="539518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Questions received</a:t>
          </a:r>
        </a:p>
      </dsp:txBody>
      <dsp:txXfrm>
        <a:off x="1870778" y="539518"/>
        <a:ext cx="2372262" cy="364594"/>
      </dsp:txXfrm>
    </dsp:sp>
    <dsp:sp modelId="{11808C9B-FC25-DA44-9E36-7019A8D4B871}">
      <dsp:nvSpPr>
        <dsp:cNvPr id="0" name=""/>
        <dsp:cNvSpPr/>
      </dsp:nvSpPr>
      <dsp:spPr>
        <a:xfrm>
          <a:off x="733068" y="1002949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18/02/2020</a:t>
          </a:r>
        </a:p>
      </dsp:txBody>
      <dsp:txXfrm>
        <a:off x="952703" y="1002949"/>
        <a:ext cx="658906" cy="439270"/>
      </dsp:txXfrm>
    </dsp:sp>
    <dsp:sp modelId="{0A2E5026-AE9A-6344-A09A-8576024C24A5}">
      <dsp:nvSpPr>
        <dsp:cNvPr id="0" name=""/>
        <dsp:cNvSpPr/>
      </dsp:nvSpPr>
      <dsp:spPr>
        <a:xfrm>
          <a:off x="1688481" y="1040287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answer document issued</a:t>
          </a:r>
        </a:p>
      </dsp:txBody>
      <dsp:txXfrm>
        <a:off x="1870778" y="1040287"/>
        <a:ext cx="2372262" cy="364594"/>
      </dsp:txXfrm>
    </dsp:sp>
    <dsp:sp modelId="{0E64BD11-57C4-6143-8F46-65C5129E9927}">
      <dsp:nvSpPr>
        <dsp:cNvPr id="0" name=""/>
        <dsp:cNvSpPr/>
      </dsp:nvSpPr>
      <dsp:spPr>
        <a:xfrm>
          <a:off x="733068" y="1503717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08/05/2020</a:t>
          </a:r>
        </a:p>
      </dsp:txBody>
      <dsp:txXfrm>
        <a:off x="952703" y="1503717"/>
        <a:ext cx="658906" cy="439270"/>
      </dsp:txXfrm>
    </dsp:sp>
    <dsp:sp modelId="{B7CE9480-45CA-4648-A5D1-228F4B940D23}">
      <dsp:nvSpPr>
        <dsp:cNvPr id="0" name=""/>
        <dsp:cNvSpPr/>
      </dsp:nvSpPr>
      <dsp:spPr>
        <a:xfrm>
          <a:off x="1688481" y="1541055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Follow-up questions</a:t>
          </a:r>
        </a:p>
      </dsp:txBody>
      <dsp:txXfrm>
        <a:off x="1870778" y="1541055"/>
        <a:ext cx="2372262" cy="364594"/>
      </dsp:txXfrm>
    </dsp:sp>
    <dsp:sp modelId="{52DAFB3B-5EF6-1247-9826-21B33F10D81A}">
      <dsp:nvSpPr>
        <dsp:cNvPr id="0" name=""/>
        <dsp:cNvSpPr/>
      </dsp:nvSpPr>
      <dsp:spPr>
        <a:xfrm>
          <a:off x="733068" y="2004486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28/05/2020</a:t>
          </a:r>
        </a:p>
      </dsp:txBody>
      <dsp:txXfrm>
        <a:off x="952703" y="2004486"/>
        <a:ext cx="658906" cy="439270"/>
      </dsp:txXfrm>
    </dsp:sp>
    <dsp:sp modelId="{05E2F353-90A5-EE49-B596-62898C1032AE}">
      <dsp:nvSpPr>
        <dsp:cNvPr id="0" name=""/>
        <dsp:cNvSpPr/>
      </dsp:nvSpPr>
      <dsp:spPr>
        <a:xfrm>
          <a:off x="1688481" y="2041824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updated answer document issued</a:t>
          </a:r>
        </a:p>
      </dsp:txBody>
      <dsp:txXfrm>
        <a:off x="1870778" y="2041824"/>
        <a:ext cx="2372262" cy="364594"/>
      </dsp:txXfrm>
    </dsp:sp>
    <dsp:sp modelId="{C18E058F-FF3F-E64C-9F00-8E40B93C06A7}">
      <dsp:nvSpPr>
        <dsp:cNvPr id="0" name=""/>
        <dsp:cNvSpPr/>
      </dsp:nvSpPr>
      <dsp:spPr>
        <a:xfrm>
          <a:off x="733068" y="2505254"/>
          <a:ext cx="1098176" cy="4392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/>
            <a:t>12/06/2020</a:t>
          </a:r>
        </a:p>
      </dsp:txBody>
      <dsp:txXfrm>
        <a:off x="952703" y="2505254"/>
        <a:ext cx="658906" cy="439270"/>
      </dsp:txXfrm>
    </dsp:sp>
    <dsp:sp modelId="{2D11B901-299D-3043-81CB-D9E50D0B0D41}">
      <dsp:nvSpPr>
        <dsp:cNvPr id="0" name=""/>
        <dsp:cNvSpPr/>
      </dsp:nvSpPr>
      <dsp:spPr>
        <a:xfrm>
          <a:off x="1688481" y="2542592"/>
          <a:ext cx="2736856" cy="36459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invitation to SPSC meeting</a:t>
          </a:r>
        </a:p>
      </dsp:txBody>
      <dsp:txXfrm>
        <a:off x="1870778" y="2542592"/>
        <a:ext cx="2372262" cy="3645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6EBB2-CDDE-B643-8589-FB3CDDC7A20F}">
      <dsp:nvSpPr>
        <dsp:cNvPr id="0" name=""/>
        <dsp:cNvSpPr/>
      </dsp:nvSpPr>
      <dsp:spPr>
        <a:xfrm>
          <a:off x="0" y="481491"/>
          <a:ext cx="8225499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390" tIns="354076" rIns="63839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Optical cavity requires similar or better vacuum compared to SPS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Valves to break vacuum on a limited section of SPS </a:t>
          </a: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  <a:sym typeface="Wingdings" pitchFamily="2" charset="2"/>
            </a:rPr>
            <a:t> CERN experts</a:t>
          </a:r>
          <a:endParaRPr lang="en-US" sz="1700" kern="1200" noProof="0" dirty="0">
            <a:solidFill>
              <a:schemeClr val="accent3">
                <a:lumMod val="75000"/>
              </a:schemeClr>
            </a:solidFill>
          </a:endParaRPr>
        </a:p>
      </dsp:txBody>
      <dsp:txXfrm>
        <a:off x="0" y="481491"/>
        <a:ext cx="8225499" cy="990675"/>
      </dsp:txXfrm>
    </dsp:sp>
    <dsp:sp modelId="{F03B2667-7CFE-0244-A12A-348E8B21E35C}">
      <dsp:nvSpPr>
        <dsp:cNvPr id="0" name=""/>
        <dsp:cNvSpPr/>
      </dsp:nvSpPr>
      <dsp:spPr>
        <a:xfrm>
          <a:off x="411274" y="230571"/>
          <a:ext cx="5757849" cy="501840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33" tIns="0" rIns="21763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0" dirty="0"/>
            <a:t>Vacuum</a:t>
          </a:r>
        </a:p>
      </dsp:txBody>
      <dsp:txXfrm>
        <a:off x="435772" y="255069"/>
        <a:ext cx="5708853" cy="452844"/>
      </dsp:txXfrm>
    </dsp:sp>
    <dsp:sp modelId="{AF5FEC3D-46B0-034C-BDA7-B2A113F4F80D}">
      <dsp:nvSpPr>
        <dsp:cNvPr id="0" name=""/>
        <dsp:cNvSpPr/>
      </dsp:nvSpPr>
      <dsp:spPr>
        <a:xfrm>
          <a:off x="0" y="1814886"/>
          <a:ext cx="8225499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390" tIns="354076" rIns="63839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Past experience on low emittance KEK ATF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Require formal validation of final design by CERN experts </a:t>
          </a:r>
        </a:p>
      </dsp:txBody>
      <dsp:txXfrm>
        <a:off x="0" y="1814886"/>
        <a:ext cx="8225499" cy="990675"/>
      </dsp:txXfrm>
    </dsp:sp>
    <dsp:sp modelId="{10E0F853-A979-E347-B350-6BBF8491A7B9}">
      <dsp:nvSpPr>
        <dsp:cNvPr id="0" name=""/>
        <dsp:cNvSpPr/>
      </dsp:nvSpPr>
      <dsp:spPr>
        <a:xfrm>
          <a:off x="411274" y="1563966"/>
          <a:ext cx="5757849" cy="501840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33" tIns="0" rIns="21763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0" dirty="0"/>
            <a:t>Impedance</a:t>
          </a:r>
        </a:p>
      </dsp:txBody>
      <dsp:txXfrm>
        <a:off x="435772" y="1588464"/>
        <a:ext cx="5708853" cy="452844"/>
      </dsp:txXfrm>
    </dsp:sp>
    <dsp:sp modelId="{E2D0D5AF-54F7-6441-9101-ACF9731A141B}">
      <dsp:nvSpPr>
        <dsp:cNvPr id="0" name=""/>
        <dsp:cNvSpPr/>
      </dsp:nvSpPr>
      <dsp:spPr>
        <a:xfrm>
          <a:off x="0" y="3148281"/>
          <a:ext cx="8225499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390" tIns="354076" rIns="63839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Will be addressed during cavity and laser system implementation in lab</a:t>
          </a:r>
        </a:p>
      </dsp:txBody>
      <dsp:txXfrm>
        <a:off x="0" y="3148281"/>
        <a:ext cx="8225499" cy="722925"/>
      </dsp:txXfrm>
    </dsp:sp>
    <dsp:sp modelId="{A8ADAE78-7CB4-AE48-A84E-6ED74364376F}">
      <dsp:nvSpPr>
        <dsp:cNvPr id="0" name=""/>
        <dsp:cNvSpPr/>
      </dsp:nvSpPr>
      <dsp:spPr>
        <a:xfrm>
          <a:off x="411274" y="2897361"/>
          <a:ext cx="5757849" cy="501840"/>
        </a:xfrm>
        <a:prstGeom prst="round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33" tIns="0" rIns="21763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0" dirty="0"/>
            <a:t>Remote operations</a:t>
          </a:r>
        </a:p>
      </dsp:txBody>
      <dsp:txXfrm>
        <a:off x="435772" y="2921859"/>
        <a:ext cx="5708853" cy="452844"/>
      </dsp:txXfrm>
    </dsp:sp>
    <dsp:sp modelId="{74F58237-C957-B949-A8D3-4251235C4FED}">
      <dsp:nvSpPr>
        <dsp:cNvPr id="0" name=""/>
        <dsp:cNvSpPr/>
      </dsp:nvSpPr>
      <dsp:spPr>
        <a:xfrm>
          <a:off x="0" y="4213926"/>
          <a:ext cx="8225499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390" tIns="354076" rIns="63839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>
              <a:solidFill>
                <a:schemeClr val="accent3">
                  <a:lumMod val="75000"/>
                </a:schemeClr>
              </a:solidFill>
            </a:rPr>
            <a:t>Laser beam has no sizeable effect on proton/fully stripped hadronic beam</a:t>
          </a:r>
        </a:p>
      </dsp:txBody>
      <dsp:txXfrm>
        <a:off x="0" y="4213926"/>
        <a:ext cx="8225499" cy="722925"/>
      </dsp:txXfrm>
    </dsp:sp>
    <dsp:sp modelId="{9048C8A2-A8AC-A44C-AC1A-6175FF2D9777}">
      <dsp:nvSpPr>
        <dsp:cNvPr id="0" name=""/>
        <dsp:cNvSpPr/>
      </dsp:nvSpPr>
      <dsp:spPr>
        <a:xfrm>
          <a:off x="411274" y="3963006"/>
          <a:ext cx="5757849" cy="501840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33" tIns="0" rIns="21763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0" dirty="0"/>
            <a:t>Parasitic operations</a:t>
          </a:r>
        </a:p>
      </dsp:txBody>
      <dsp:txXfrm>
        <a:off x="435772" y="3987504"/>
        <a:ext cx="5708853" cy="4528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6EBB2-CDDE-B643-8589-FB3CDDC7A20F}">
      <dsp:nvSpPr>
        <dsp:cNvPr id="0" name=""/>
        <dsp:cNvSpPr/>
      </dsp:nvSpPr>
      <dsp:spPr>
        <a:xfrm>
          <a:off x="0" y="492560"/>
          <a:ext cx="880639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474" tIns="312420" rIns="68347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Commissioning	with PSI before yearly ion run		8h dedicated beamtime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Realize synchronization, alignment			4x8h in SPS supercycle // NA ops</a:t>
          </a:r>
        </a:p>
      </dsp:txBody>
      <dsp:txXfrm>
        <a:off x="0" y="492560"/>
        <a:ext cx="8806398" cy="874125"/>
      </dsp:txXfrm>
    </dsp:sp>
    <dsp:sp modelId="{F03B2667-7CFE-0244-A12A-348E8B21E35C}">
      <dsp:nvSpPr>
        <dsp:cNvPr id="0" name=""/>
        <dsp:cNvSpPr/>
      </dsp:nvSpPr>
      <dsp:spPr>
        <a:xfrm>
          <a:off x="440319" y="271160"/>
          <a:ext cx="2104368" cy="442800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003" tIns="0" rIns="2330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noProof="0" dirty="0"/>
            <a:t>Resonance finding</a:t>
          </a:r>
          <a:endParaRPr lang="en-US" sz="1500" kern="1200" noProof="0" dirty="0"/>
        </a:p>
      </dsp:txBody>
      <dsp:txXfrm>
        <a:off x="461935" y="292776"/>
        <a:ext cx="2061136" cy="399568"/>
      </dsp:txXfrm>
    </dsp:sp>
    <dsp:sp modelId="{AF5FEC3D-46B0-034C-BDA7-B2A113F4F80D}">
      <dsp:nvSpPr>
        <dsp:cNvPr id="0" name=""/>
        <dsp:cNvSpPr/>
      </dsp:nvSpPr>
      <dsp:spPr>
        <a:xfrm>
          <a:off x="0" y="1669085"/>
          <a:ext cx="880639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474" tIns="312420" rIns="68347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Optimize interaction rate				8h dedicated beamtime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Stable measured rate of photons over &gt;5s		8h in SPS supercycle // NA ops</a:t>
          </a:r>
        </a:p>
      </dsp:txBody>
      <dsp:txXfrm>
        <a:off x="0" y="1669085"/>
        <a:ext cx="8806398" cy="874125"/>
      </dsp:txXfrm>
    </dsp:sp>
    <dsp:sp modelId="{10E0F853-A979-E347-B350-6BBF8491A7B9}">
      <dsp:nvSpPr>
        <dsp:cNvPr id="0" name=""/>
        <dsp:cNvSpPr/>
      </dsp:nvSpPr>
      <dsp:spPr>
        <a:xfrm>
          <a:off x="440319" y="1447685"/>
          <a:ext cx="6164478" cy="442800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003" tIns="0" rIns="2330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noProof="0" dirty="0"/>
            <a:t>Optimisation and characterisation</a:t>
          </a:r>
          <a:endParaRPr lang="en-US" sz="1500" kern="1200" noProof="0" dirty="0"/>
        </a:p>
      </dsp:txBody>
      <dsp:txXfrm>
        <a:off x="461935" y="1469301"/>
        <a:ext cx="6121246" cy="399568"/>
      </dsp:txXfrm>
    </dsp:sp>
    <dsp:sp modelId="{E2D0D5AF-54F7-6441-9101-ACF9731A141B}">
      <dsp:nvSpPr>
        <dsp:cNvPr id="0" name=""/>
        <dsp:cNvSpPr/>
      </dsp:nvSpPr>
      <dsp:spPr>
        <a:xfrm>
          <a:off x="0" y="2845610"/>
          <a:ext cx="880639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474" tIns="312420" rIns="68347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Show increase of beam current at constant charge		2x8h dedicated beamtime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Measure transverse beam size reduction			8h in SPS supercycle // NA </a:t>
          </a:r>
        </a:p>
      </dsp:txBody>
      <dsp:txXfrm>
        <a:off x="0" y="2845610"/>
        <a:ext cx="8806398" cy="874125"/>
      </dsp:txXfrm>
    </dsp:sp>
    <dsp:sp modelId="{A8ADAE78-7CB4-AE48-A84E-6ED74364376F}">
      <dsp:nvSpPr>
        <dsp:cNvPr id="0" name=""/>
        <dsp:cNvSpPr/>
      </dsp:nvSpPr>
      <dsp:spPr>
        <a:xfrm>
          <a:off x="440319" y="2624211"/>
          <a:ext cx="6164478" cy="442800"/>
        </a:xfrm>
        <a:prstGeom prst="round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003" tIns="0" rIns="2330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noProof="0" dirty="0"/>
            <a:t>Cooling demonstration</a:t>
          </a:r>
          <a:endParaRPr lang="en-US" sz="1500" kern="1200" noProof="0" dirty="0"/>
        </a:p>
      </dsp:txBody>
      <dsp:txXfrm>
        <a:off x="461935" y="2645827"/>
        <a:ext cx="6121246" cy="399568"/>
      </dsp:txXfrm>
    </dsp:sp>
    <dsp:sp modelId="{74F58237-C957-B949-A8D3-4251235C4FED}">
      <dsp:nvSpPr>
        <dsp:cNvPr id="0" name=""/>
        <dsp:cNvSpPr/>
      </dsp:nvSpPr>
      <dsp:spPr>
        <a:xfrm>
          <a:off x="0" y="4022136"/>
          <a:ext cx="880639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474" tIns="312420" rIns="68347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First measurement of Pb79+ transition energy		8h in SPS supercycle // NA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noProof="0" dirty="0">
              <a:solidFill>
                <a:schemeClr val="accent3">
                  <a:lumMod val="75000"/>
                </a:schemeClr>
              </a:solidFill>
            </a:rPr>
            <a:t>Confront theory (strong field QED,…) to experiment	8h dedicated beamtime</a:t>
          </a:r>
        </a:p>
      </dsp:txBody>
      <dsp:txXfrm>
        <a:off x="0" y="4022136"/>
        <a:ext cx="8806398" cy="874125"/>
      </dsp:txXfrm>
    </dsp:sp>
    <dsp:sp modelId="{9048C8A2-A8AC-A44C-AC1A-6175FF2D9777}">
      <dsp:nvSpPr>
        <dsp:cNvPr id="0" name=""/>
        <dsp:cNvSpPr/>
      </dsp:nvSpPr>
      <dsp:spPr>
        <a:xfrm>
          <a:off x="440319" y="3800736"/>
          <a:ext cx="6164478" cy="442800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003" tIns="0" rIns="2330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noProof="0" dirty="0"/>
            <a:t>Atomic physics precision measurement</a:t>
          </a:r>
          <a:endParaRPr lang="en-US" sz="1500" kern="1200" noProof="0" dirty="0"/>
        </a:p>
      </dsp:txBody>
      <dsp:txXfrm>
        <a:off x="461935" y="3822352"/>
        <a:ext cx="6121246" cy="3995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121106" y="121106"/>
          <a:ext cx="807377" cy="56516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1</a:t>
          </a:r>
        </a:p>
      </dsp:txBody>
      <dsp:txXfrm rot="-5400000">
        <a:off x="1" y="282581"/>
        <a:ext cx="565164" cy="242213"/>
      </dsp:txXfrm>
    </dsp:sp>
    <dsp:sp modelId="{A40CBB11-6360-AD45-AD45-39E14DD378DF}">
      <dsp:nvSpPr>
        <dsp:cNvPr id="0" name=""/>
        <dsp:cNvSpPr/>
      </dsp:nvSpPr>
      <dsp:spPr>
        <a:xfrm rot="5400000">
          <a:off x="3963534" y="-339634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noProof="0" dirty="0">
              <a:solidFill>
                <a:schemeClr val="accent2"/>
              </a:solidFill>
            </a:rPr>
            <a:t>Demonstrate that an adequate laser system (5mJ@40MHz) can be (remotely) operated in the high radiation field of SPS and LHC. </a:t>
          </a:r>
          <a:endParaRPr lang="en-US" sz="1600" kern="1200" noProof="0" dirty="0"/>
        </a:p>
      </dsp:txBody>
      <dsp:txXfrm rot="-5400000">
        <a:off x="565164" y="27640"/>
        <a:ext cx="7295917" cy="473559"/>
      </dsp:txXfrm>
    </dsp:sp>
    <dsp:sp modelId="{D8195565-F4BD-D04C-97A0-E566C1A491F4}">
      <dsp:nvSpPr>
        <dsp:cNvPr id="0" name=""/>
        <dsp:cNvSpPr/>
      </dsp:nvSpPr>
      <dsp:spPr>
        <a:xfrm rot="5400000">
          <a:off x="-121106" y="831111"/>
          <a:ext cx="807377" cy="56516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2</a:t>
          </a:r>
        </a:p>
      </dsp:txBody>
      <dsp:txXfrm rot="-5400000">
        <a:off x="1" y="992586"/>
        <a:ext cx="565164" cy="242213"/>
      </dsp:txXfrm>
    </dsp:sp>
    <dsp:sp modelId="{F718A418-FE4E-D542-A256-9C98A56AD88D}">
      <dsp:nvSpPr>
        <dsp:cNvPr id="0" name=""/>
        <dsp:cNvSpPr/>
      </dsp:nvSpPr>
      <dsp:spPr>
        <a:xfrm rot="5400000">
          <a:off x="3963534" y="-2688365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3"/>
              </a:solidFill>
            </a:rPr>
            <a:t>Demonstrate that very high rates of photons are produced : almost all PSI’s excited for every bunch crossing</a:t>
          </a:r>
          <a:endParaRPr lang="en-US" sz="1600" kern="1200" baseline="0" noProof="0" dirty="0">
            <a:solidFill>
              <a:schemeClr val="accent3"/>
            </a:solidFill>
          </a:endParaRPr>
        </a:p>
      </dsp:txBody>
      <dsp:txXfrm rot="-5400000">
        <a:off x="565164" y="735623"/>
        <a:ext cx="7295917" cy="473559"/>
      </dsp:txXfrm>
    </dsp:sp>
    <dsp:sp modelId="{94F8FCA0-C6D3-1F43-AF3F-89D6AD6C74BE}">
      <dsp:nvSpPr>
        <dsp:cNvPr id="0" name=""/>
        <dsp:cNvSpPr/>
      </dsp:nvSpPr>
      <dsp:spPr>
        <a:xfrm rot="5400000">
          <a:off x="-121106" y="1539095"/>
          <a:ext cx="807377" cy="56516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3</a:t>
          </a:r>
        </a:p>
      </dsp:txBody>
      <dsp:txXfrm rot="-5400000">
        <a:off x="1" y="1700570"/>
        <a:ext cx="565164" cy="242213"/>
      </dsp:txXfrm>
    </dsp:sp>
    <dsp:sp modelId="{CAA09894-DD67-B64B-8C23-E5E3B52355EA}">
      <dsp:nvSpPr>
        <dsp:cNvPr id="0" name=""/>
        <dsp:cNvSpPr/>
      </dsp:nvSpPr>
      <dsp:spPr>
        <a:xfrm rot="5400000">
          <a:off x="3963534" y="-1980381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4"/>
              </a:solidFill>
            </a:rPr>
            <a:t>Demonstrate stable and repeatable operation</a:t>
          </a:r>
        </a:p>
      </dsp:txBody>
      <dsp:txXfrm rot="-5400000">
        <a:off x="565164" y="1443607"/>
        <a:ext cx="7295917" cy="473559"/>
      </dsp:txXfrm>
    </dsp:sp>
    <dsp:sp modelId="{A9971DB1-3873-F642-A073-5B3C4380747B}">
      <dsp:nvSpPr>
        <dsp:cNvPr id="0" name=""/>
        <dsp:cNvSpPr/>
      </dsp:nvSpPr>
      <dsp:spPr>
        <a:xfrm rot="5400000">
          <a:off x="-121106" y="2247078"/>
          <a:ext cx="807377" cy="56516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4</a:t>
          </a:r>
        </a:p>
      </dsp:txBody>
      <dsp:txXfrm rot="-5400000">
        <a:off x="1" y="2408553"/>
        <a:ext cx="565164" cy="242213"/>
      </dsp:txXfrm>
    </dsp:sp>
    <dsp:sp modelId="{6B27D6FA-C014-8649-AD94-3AE40A4E5D57}">
      <dsp:nvSpPr>
        <dsp:cNvPr id="0" name=""/>
        <dsp:cNvSpPr/>
      </dsp:nvSpPr>
      <dsp:spPr>
        <a:xfrm rot="5400000">
          <a:off x="3963534" y="-127239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5"/>
              </a:solidFill>
            </a:rPr>
            <a:t>Confront data to simulations</a:t>
          </a:r>
        </a:p>
      </dsp:txBody>
      <dsp:txXfrm rot="-5400000">
        <a:off x="565164" y="2151590"/>
        <a:ext cx="7295917" cy="473559"/>
      </dsp:txXfrm>
    </dsp:sp>
    <dsp:sp modelId="{D725773A-1482-5D49-8CA4-9781C1176BC9}">
      <dsp:nvSpPr>
        <dsp:cNvPr id="0" name=""/>
        <dsp:cNvSpPr/>
      </dsp:nvSpPr>
      <dsp:spPr>
        <a:xfrm rot="5400000">
          <a:off x="-121106" y="2955062"/>
          <a:ext cx="807377" cy="56516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5</a:t>
          </a:r>
        </a:p>
      </dsp:txBody>
      <dsp:txXfrm rot="-5400000">
        <a:off x="1" y="3116537"/>
        <a:ext cx="565164" cy="242213"/>
      </dsp:txXfrm>
    </dsp:sp>
    <dsp:sp modelId="{B8DA4606-7C39-E04A-A868-2A4AE7E5A860}">
      <dsp:nvSpPr>
        <dsp:cNvPr id="0" name=""/>
        <dsp:cNvSpPr/>
      </dsp:nvSpPr>
      <dsp:spPr>
        <a:xfrm rot="5400000">
          <a:off x="3963534" y="-564414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6"/>
              </a:solidFill>
            </a:rPr>
            <a:t>Demonstrate ion beam cooling: longitudinal and then transverse</a:t>
          </a:r>
        </a:p>
      </dsp:txBody>
      <dsp:txXfrm rot="-5400000">
        <a:off x="565164" y="2859574"/>
        <a:ext cx="7295917" cy="473559"/>
      </dsp:txXfrm>
    </dsp:sp>
    <dsp:sp modelId="{721D9622-7AC6-5246-B98A-D0E49711EFFE}">
      <dsp:nvSpPr>
        <dsp:cNvPr id="0" name=""/>
        <dsp:cNvSpPr/>
      </dsp:nvSpPr>
      <dsp:spPr>
        <a:xfrm rot="5400000">
          <a:off x="-121106" y="3663045"/>
          <a:ext cx="807377" cy="565164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6</a:t>
          </a:r>
        </a:p>
      </dsp:txBody>
      <dsp:txXfrm rot="-5400000">
        <a:off x="1" y="3824520"/>
        <a:ext cx="565164" cy="242213"/>
      </dsp:txXfrm>
    </dsp:sp>
    <dsp:sp modelId="{9330D626-0B16-0C40-9018-76E245033694}">
      <dsp:nvSpPr>
        <dsp:cNvPr id="0" name=""/>
        <dsp:cNvSpPr/>
      </dsp:nvSpPr>
      <dsp:spPr>
        <a:xfrm rot="5400000">
          <a:off x="3963534" y="143568"/>
          <a:ext cx="524795" cy="73215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600" kern="1200" noProof="0" dirty="0">
              <a:solidFill>
                <a:schemeClr val="accent1"/>
              </a:solidFill>
            </a:rPr>
            <a:t>Perform atomic physics measurement</a:t>
          </a:r>
        </a:p>
      </dsp:txBody>
      <dsp:txXfrm rot="-5400000">
        <a:off x="565164" y="3567556"/>
        <a:ext cx="7295917" cy="473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13/10/2020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Gamma Factory LOI @ SPSC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hyperlink" Target="https://indico.cern.ch/event/861645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tif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Gamma Factory: </a:t>
            </a:r>
            <a:br>
              <a:rPr lang="en-US" dirty="0"/>
            </a:br>
            <a:r>
              <a:rPr lang="en-US" sz="4000" dirty="0"/>
              <a:t>Proof of Principle Experiment</a:t>
            </a:r>
            <a:br>
              <a:rPr lang="en-US" sz="4000" dirty="0"/>
            </a:br>
            <a:r>
              <a:rPr lang="en-US" sz="4000" dirty="0"/>
              <a:t>SPSC-I-253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5541E0-21C9-DE4A-AEAA-2861B142B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Yann Dutheil (CERN), </a:t>
            </a:r>
            <a:r>
              <a:rPr lang="en-US" sz="1200" u="sng" dirty="0"/>
              <a:t>Aurélien MARTENS (</a:t>
            </a:r>
            <a:r>
              <a:rPr lang="en-US" sz="1200" u="sng" dirty="0" err="1"/>
              <a:t>IJCLab</a:t>
            </a:r>
            <a:r>
              <a:rPr lang="en-US" sz="1200" u="sng"/>
              <a:t> Orsay)</a:t>
            </a:r>
            <a:r>
              <a:rPr lang="en-US" sz="1200"/>
              <a:t>, </a:t>
            </a:r>
          </a:p>
          <a:p>
            <a:r>
              <a:rPr lang="en-US" sz="1200"/>
              <a:t>Mieczyslaw Witold KRASNY (LPNHE Paris and CERN), on behalf of</a:t>
            </a:r>
          </a:p>
          <a:p>
            <a:r>
              <a:rPr lang="en-US" sz="1800"/>
              <a:t>The Gamma Factory study group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3F7B7C7-0361-044B-A3B3-3885563696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399"/>
          <a:stretch/>
        </p:blipFill>
        <p:spPr>
          <a:xfrm>
            <a:off x="2999629" y="4523335"/>
            <a:ext cx="3369318" cy="115936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EF05F6E-E380-4A40-A9CA-FB246EC303EC}"/>
              </a:ext>
            </a:extLst>
          </p:cNvPr>
          <p:cNvSpPr txBox="1"/>
          <p:nvPr/>
        </p:nvSpPr>
        <p:spPr>
          <a:xfrm>
            <a:off x="1856655" y="5771686"/>
            <a:ext cx="4672561" cy="3693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88 people from 34 institutes from 15 countries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FEB8F69-45F0-1948-B651-543BCAFA6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485" y="3602038"/>
            <a:ext cx="2331518" cy="260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42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226337-A0ED-A34B-88FD-E9414974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Implications of Gamma Factory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D6217-6AB4-FC4F-BB45-616C5C25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CCA723-C99C-6D43-8C41-5477B129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9266D-C94D-334B-8983-275B771B8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10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97A344-A3EF-5A49-9B99-6FC759596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99" y="1442000"/>
            <a:ext cx="8788400" cy="50038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2132385-CB5C-A44A-A104-B94FBAD4B68D}"/>
              </a:ext>
            </a:extLst>
          </p:cNvPr>
          <p:cNvSpPr txBox="1"/>
          <p:nvPr/>
        </p:nvSpPr>
        <p:spPr>
          <a:xfrm>
            <a:off x="628650" y="1026304"/>
            <a:ext cx="8303284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High potential to open new opportunities in many branches of physics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3C1BF33-1408-6E4F-BA72-88BBC65E15AD}"/>
              </a:ext>
            </a:extLst>
          </p:cNvPr>
          <p:cNvCxnSpPr/>
          <p:nvPr/>
        </p:nvCxnSpPr>
        <p:spPr>
          <a:xfrm>
            <a:off x="4855780" y="3888828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6E68393-FEBE-3A47-9E74-A667D647637F}"/>
              </a:ext>
            </a:extLst>
          </p:cNvPr>
          <p:cNvCxnSpPr/>
          <p:nvPr/>
        </p:nvCxnSpPr>
        <p:spPr>
          <a:xfrm>
            <a:off x="7436882" y="2454166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CB9F6662-A6EC-CC4E-ABAD-40F60FCD86E6}"/>
              </a:ext>
            </a:extLst>
          </p:cNvPr>
          <p:cNvCxnSpPr>
            <a:cxnSpLocks/>
          </p:cNvCxnSpPr>
          <p:nvPr/>
        </p:nvCxnSpPr>
        <p:spPr>
          <a:xfrm>
            <a:off x="4855780" y="2732690"/>
            <a:ext cx="129277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E0834928-6767-4647-BA39-35D57DF84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12" y="1470990"/>
            <a:ext cx="3329027" cy="377200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EB7DEE9-D7A1-7347-B891-6105003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176" y="1547297"/>
            <a:ext cx="3425465" cy="36966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24C2F0D-3FE6-E846-A67B-FCED06030F75}"/>
              </a:ext>
            </a:extLst>
          </p:cNvPr>
          <p:cNvSpPr/>
          <p:nvPr/>
        </p:nvSpPr>
        <p:spPr>
          <a:xfrm rot="16200000">
            <a:off x="-2995306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M.W. Krasny et al., Progress in Particle and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Nulcear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Physics. 114 (2020) 103792, 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Budker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etal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., Ann. Phys. (Berlin) 2020, 532, 2000204</a:t>
            </a:r>
          </a:p>
        </p:txBody>
      </p:sp>
    </p:spTree>
    <p:extLst>
      <p:ext uri="{BB962C8B-B14F-4D97-AF65-F5344CB8AC3E}">
        <p14:creationId xmlns:p14="http://schemas.microsoft.com/office/powerpoint/2010/main" val="1413837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226337-A0ED-A34B-88FD-E9414974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Implications of Gamma Factory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D6217-6AB4-FC4F-BB45-616C5C25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CCA723-C99C-6D43-8C41-5477B129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9266D-C94D-334B-8983-275B771B8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11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97A344-A3EF-5A49-9B99-6FC759596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99" y="1442000"/>
            <a:ext cx="8788400" cy="50038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2132385-CB5C-A44A-A104-B94FBAD4B68D}"/>
              </a:ext>
            </a:extLst>
          </p:cNvPr>
          <p:cNvSpPr txBox="1"/>
          <p:nvPr/>
        </p:nvSpPr>
        <p:spPr>
          <a:xfrm>
            <a:off x="628650" y="1026304"/>
            <a:ext cx="8303284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High potential to open new opportunities in many branches of physics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B092D8E-DDD1-2443-A3E2-28086B126509}"/>
              </a:ext>
            </a:extLst>
          </p:cNvPr>
          <p:cNvSpPr txBox="1"/>
          <p:nvPr/>
        </p:nvSpPr>
        <p:spPr>
          <a:xfrm>
            <a:off x="4708636" y="1395636"/>
            <a:ext cx="5864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Currently being assessed for various « applications » of the concept  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3C1BF33-1408-6E4F-BA72-88BBC65E15AD}"/>
              </a:ext>
            </a:extLst>
          </p:cNvPr>
          <p:cNvCxnSpPr/>
          <p:nvPr/>
        </p:nvCxnSpPr>
        <p:spPr>
          <a:xfrm>
            <a:off x="4855780" y="3888828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6E68393-FEBE-3A47-9E74-A667D647637F}"/>
              </a:ext>
            </a:extLst>
          </p:cNvPr>
          <p:cNvCxnSpPr/>
          <p:nvPr/>
        </p:nvCxnSpPr>
        <p:spPr>
          <a:xfrm>
            <a:off x="7436882" y="2454166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CB9F6662-A6EC-CC4E-ABAD-40F60FCD86E6}"/>
              </a:ext>
            </a:extLst>
          </p:cNvPr>
          <p:cNvCxnSpPr>
            <a:cxnSpLocks/>
          </p:cNvCxnSpPr>
          <p:nvPr/>
        </p:nvCxnSpPr>
        <p:spPr>
          <a:xfrm>
            <a:off x="4855780" y="2732690"/>
            <a:ext cx="129277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3D4A0150-1AAF-6A47-8B7A-F6B8DB1BB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028" y="1672635"/>
            <a:ext cx="2911667" cy="412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99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Gamma Factory: </a:t>
            </a:r>
            <a:br>
              <a:rPr lang="en-US" dirty="0"/>
            </a:br>
            <a:r>
              <a:rPr lang="en-US" sz="4000" dirty="0"/>
              <a:t>Why a Proof of Principle</a:t>
            </a:r>
            <a:br>
              <a:rPr lang="en-US" sz="4000" dirty="0"/>
            </a:br>
            <a:r>
              <a:rPr lang="en-US" sz="4000" dirty="0"/>
              <a:t>experiment 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9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0B763B-C820-624D-9E4D-92CDE0260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Two critical milestones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5F2FDC-A1DA-914D-A860-EDCB6A936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E7144E-DFA5-884A-AC19-4DD2237DB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019169-17DD-D547-B0B3-EA8C9FE6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13</a:t>
            </a:fld>
            <a:endParaRPr lang="en-US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F14A47B-C8A8-7C41-B2F3-001CF3AA79EE}"/>
              </a:ext>
            </a:extLst>
          </p:cNvPr>
          <p:cNvSpPr txBox="1"/>
          <p:nvPr/>
        </p:nvSpPr>
        <p:spPr>
          <a:xfrm>
            <a:off x="465995" y="2962638"/>
            <a:ext cx="3603587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The ‘raison d’être’ of the Gamma Factory Proof of principle experiment</a:t>
            </a:r>
          </a:p>
        </p:txBody>
      </p:sp>
      <p:sp>
        <p:nvSpPr>
          <p:cNvPr id="12" name="Flèche droite à entaille 11">
            <a:extLst>
              <a:ext uri="{FF2B5EF4-FFF2-40B4-BE49-F238E27FC236}">
                <a16:creationId xmlns:a16="http://schemas.microsoft.com/office/drawing/2014/main" id="{4960E542-2670-AE48-BBA4-CED1EA645C63}"/>
              </a:ext>
            </a:extLst>
          </p:cNvPr>
          <p:cNvSpPr/>
          <p:nvPr/>
        </p:nvSpPr>
        <p:spPr>
          <a:xfrm rot="16200000">
            <a:off x="1939068" y="2273634"/>
            <a:ext cx="576471" cy="616227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D4874CA-7556-9948-9760-4DBD6FFF7575}"/>
              </a:ext>
            </a:extLst>
          </p:cNvPr>
          <p:cNvSpPr txBox="1"/>
          <p:nvPr/>
        </p:nvSpPr>
        <p:spPr>
          <a:xfrm>
            <a:off x="465995" y="1325507"/>
            <a:ext cx="3603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Demonstration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at the SPS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that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there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is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no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showstopper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for the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operation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GF concept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5D7917-7C47-0B44-B518-8D650F169C33}"/>
              </a:ext>
            </a:extLst>
          </p:cNvPr>
          <p:cNvSpPr/>
          <p:nvPr/>
        </p:nvSpPr>
        <p:spPr>
          <a:xfrm>
            <a:off x="4652387" y="1501040"/>
            <a:ext cx="4049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accent5"/>
                </a:solidFill>
              </a:rPr>
              <a:t>Quantitative evaluation of the Gamma Factory potential for various branches of physics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E63A0D7-2866-7B4F-A322-6484EF6286F2}"/>
              </a:ext>
            </a:extLst>
          </p:cNvPr>
          <p:cNvSpPr txBox="1"/>
          <p:nvPr/>
        </p:nvSpPr>
        <p:spPr>
          <a:xfrm>
            <a:off x="4981690" y="3138171"/>
            <a:ext cx="3720183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On-going detailed case-by-case studies </a:t>
            </a:r>
          </a:p>
        </p:txBody>
      </p:sp>
      <p:sp>
        <p:nvSpPr>
          <p:cNvPr id="25" name="Flèche droite à entaille 24">
            <a:extLst>
              <a:ext uri="{FF2B5EF4-FFF2-40B4-BE49-F238E27FC236}">
                <a16:creationId xmlns:a16="http://schemas.microsoft.com/office/drawing/2014/main" id="{B12DA994-63FE-624B-B424-D22D4A26E786}"/>
              </a:ext>
            </a:extLst>
          </p:cNvPr>
          <p:cNvSpPr/>
          <p:nvPr/>
        </p:nvSpPr>
        <p:spPr>
          <a:xfrm rot="16200000">
            <a:off x="6425319" y="2460726"/>
            <a:ext cx="576471" cy="616227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id="{FBBAFDA9-711D-1544-BF17-227957B4EC00}"/>
              </a:ext>
            </a:extLst>
          </p:cNvPr>
          <p:cNvSpPr/>
          <p:nvPr/>
        </p:nvSpPr>
        <p:spPr>
          <a:xfrm>
            <a:off x="241160" y="1235947"/>
            <a:ext cx="4089680" cy="3024554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à coins arrondis 27">
            <a:extLst>
              <a:ext uri="{FF2B5EF4-FFF2-40B4-BE49-F238E27FC236}">
                <a16:creationId xmlns:a16="http://schemas.microsoft.com/office/drawing/2014/main" id="{2FE8E1C0-3FA3-0442-ACF1-A7CFEC7CB04C}"/>
              </a:ext>
            </a:extLst>
          </p:cNvPr>
          <p:cNvSpPr/>
          <p:nvPr/>
        </p:nvSpPr>
        <p:spPr>
          <a:xfrm>
            <a:off x="4652387" y="1235947"/>
            <a:ext cx="4234234" cy="3024554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droite à entaille 28">
            <a:extLst>
              <a:ext uri="{FF2B5EF4-FFF2-40B4-BE49-F238E27FC236}">
                <a16:creationId xmlns:a16="http://schemas.microsoft.com/office/drawing/2014/main" id="{EEB4F906-AB8D-BE4B-806A-172CFEA2B68F}"/>
              </a:ext>
            </a:extLst>
          </p:cNvPr>
          <p:cNvSpPr/>
          <p:nvPr/>
        </p:nvSpPr>
        <p:spPr>
          <a:xfrm rot="3412044">
            <a:off x="2779769" y="4494181"/>
            <a:ext cx="891766" cy="616227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" name="Flèche droite à entaille 29">
            <a:extLst>
              <a:ext uri="{FF2B5EF4-FFF2-40B4-BE49-F238E27FC236}">
                <a16:creationId xmlns:a16="http://schemas.microsoft.com/office/drawing/2014/main" id="{5FD4F334-DC88-1B4F-BADD-AF07FC6DC6CF}"/>
              </a:ext>
            </a:extLst>
          </p:cNvPr>
          <p:cNvSpPr/>
          <p:nvPr/>
        </p:nvSpPr>
        <p:spPr>
          <a:xfrm rot="7759523">
            <a:off x="5241587" y="4472892"/>
            <a:ext cx="950993" cy="616227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446FB41-D6F6-F943-A2F0-B630164CDD36}"/>
              </a:ext>
            </a:extLst>
          </p:cNvPr>
          <p:cNvSpPr txBox="1"/>
          <p:nvPr/>
        </p:nvSpPr>
        <p:spPr>
          <a:xfrm>
            <a:off x="2070997" y="5408177"/>
            <a:ext cx="512127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Necessary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inputs to a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further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implementation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at LHC</a:t>
            </a:r>
          </a:p>
        </p:txBody>
      </p:sp>
    </p:spTree>
    <p:extLst>
      <p:ext uri="{BB962C8B-B14F-4D97-AF65-F5344CB8AC3E}">
        <p14:creationId xmlns:p14="http://schemas.microsoft.com/office/powerpoint/2010/main" val="1952724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548F4-6934-2844-B65E-96646FA8D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Atoms in the LHC !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6126AE56-5A1D-AF4D-87DD-01A1EDC743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0792"/>
              </p:ext>
            </p:extLst>
          </p:nvPr>
        </p:nvGraphicFramePr>
        <p:xfrm>
          <a:off x="628649" y="128959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2A7380-908E-C94D-9FFB-AABEF083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C88DD9-9423-B349-A3AA-A29E2C5B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D38E81-9F8A-4E42-88DE-A476AFE2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5DE1B17-2FCA-7646-BB78-24BB15486F47}"/>
              </a:ext>
            </a:extLst>
          </p:cNvPr>
          <p:cNvSpPr txBox="1"/>
          <p:nvPr/>
        </p:nvSpPr>
        <p:spPr>
          <a:xfrm>
            <a:off x="8536141" y="1205954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</a:rPr>
              <a:t>✓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FEA5CD9-2310-5046-83C3-B87D290B0C9B}"/>
              </a:ext>
            </a:extLst>
          </p:cNvPr>
          <p:cNvSpPr txBox="1"/>
          <p:nvPr/>
        </p:nvSpPr>
        <p:spPr>
          <a:xfrm>
            <a:off x="134635" y="5793168"/>
            <a:ext cx="8719869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2018 demonstration allowed us to estimate the Al-foil thickness optimized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fo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Pb</a:t>
            </a:r>
            <a:r>
              <a:rPr lang="en-US" baseline="30000" dirty="0">
                <a:solidFill>
                  <a:schemeClr val="accent3">
                    <a:lumMod val="75000"/>
                  </a:schemeClr>
                </a:solidFill>
              </a:rPr>
              <a:t>79+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3487ED-898C-1644-A193-24F47FA11267}"/>
              </a:ext>
            </a:extLst>
          </p:cNvPr>
          <p:cNvSpPr/>
          <p:nvPr/>
        </p:nvSpPr>
        <p:spPr>
          <a:xfrm>
            <a:off x="279615" y="1881350"/>
            <a:ext cx="8560455" cy="3801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9C6958B-34CB-E64E-A28C-105C81A6AC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4570" y="1975395"/>
            <a:ext cx="4526433" cy="33988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30C94BE-8E97-A54F-9F64-37DE87A42B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0" y="2066591"/>
            <a:ext cx="4563989" cy="340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75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548F4-6934-2844-B65E-96646FA8D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tools: cross-checked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6126AE56-5A1D-AF4D-87DD-01A1EDC743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847242"/>
              </p:ext>
            </p:extLst>
          </p:nvPr>
        </p:nvGraphicFramePr>
        <p:xfrm>
          <a:off x="628649" y="128959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2A7380-908E-C94D-9FFB-AABEF083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C88DD9-9423-B349-A3AA-A29E2C5B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D38E81-9F8A-4E42-88DE-A476AFE2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15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514249-885D-8B4D-908D-5FCBCBACAAE5}"/>
              </a:ext>
            </a:extLst>
          </p:cNvPr>
          <p:cNvSpPr txBox="1"/>
          <p:nvPr/>
        </p:nvSpPr>
        <p:spPr>
          <a:xfrm>
            <a:off x="8536141" y="1205954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</a:rPr>
              <a:t>✓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4213EAA-6CFB-0A47-9E0F-D11BF57D52E1}"/>
              </a:ext>
            </a:extLst>
          </p:cNvPr>
          <p:cNvSpPr txBox="1"/>
          <p:nvPr/>
        </p:nvSpPr>
        <p:spPr>
          <a:xfrm>
            <a:off x="8536140" y="1873361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</a:rPr>
              <a:t>✓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23E8380-CBA1-5A44-8DBD-9FA1548E8E44}"/>
              </a:ext>
            </a:extLst>
          </p:cNvPr>
          <p:cNvGrpSpPr/>
          <p:nvPr/>
        </p:nvGrpSpPr>
        <p:grpSpPr>
          <a:xfrm>
            <a:off x="294024" y="2578607"/>
            <a:ext cx="8546045" cy="3671271"/>
            <a:chOff x="294024" y="2578607"/>
            <a:chExt cx="8546045" cy="367127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5FBFF4B-F3A7-5945-BE89-386FBCE9A232}"/>
                </a:ext>
              </a:extLst>
            </p:cNvPr>
            <p:cNvSpPr/>
            <p:nvPr/>
          </p:nvSpPr>
          <p:spPr>
            <a:xfrm>
              <a:off x="1193938" y="2642802"/>
              <a:ext cx="7646131" cy="34111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65A25F-66C6-8A48-9E7E-67481ED9A214}"/>
                </a:ext>
              </a:extLst>
            </p:cNvPr>
            <p:cNvSpPr/>
            <p:nvPr/>
          </p:nvSpPr>
          <p:spPr>
            <a:xfrm>
              <a:off x="607857" y="2838721"/>
              <a:ext cx="586081" cy="34111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6C1864A-865C-824E-B6CE-9149F2B98D62}"/>
                </a:ext>
              </a:extLst>
            </p:cNvPr>
            <p:cNvSpPr/>
            <p:nvPr/>
          </p:nvSpPr>
          <p:spPr>
            <a:xfrm rot="18991046">
              <a:off x="294024" y="2578607"/>
              <a:ext cx="586081" cy="793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771D381-A52F-3B4D-8A1B-6AD137821EE9}"/>
                </a:ext>
              </a:extLst>
            </p:cNvPr>
            <p:cNvSpPr/>
            <p:nvPr/>
          </p:nvSpPr>
          <p:spPr>
            <a:xfrm rot="18991046">
              <a:off x="988294" y="2676568"/>
              <a:ext cx="586081" cy="793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E9084485-9180-E945-9629-5E54A0ED0519}"/>
              </a:ext>
            </a:extLst>
          </p:cNvPr>
          <p:cNvSpPr txBox="1"/>
          <p:nvPr/>
        </p:nvSpPr>
        <p:spPr>
          <a:xfrm>
            <a:off x="423349" y="2771711"/>
            <a:ext cx="8597654" cy="14773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Two existing softwares improved for GF use + dedicated ones provide consistent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Excitation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Angular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Energy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Polarisation (on-going)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67F253D-9A17-0742-9ED9-FCD43638D2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2841" y="3724300"/>
            <a:ext cx="6037985" cy="2498476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B035E7-14D0-EE4A-B853-B4A99E33F80F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2856420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06D6B-576C-C34C-BD90-D0D303B3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do we stand 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0978C6-F765-874E-8974-20327D75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11DB68-A6D3-FA44-891E-861573BCF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9196F1-3B2B-EF49-A16E-949F342F4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B432597-1186-B844-A6D2-5C0C6EBDB6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677474"/>
              </p:ext>
            </p:extLst>
          </p:nvPr>
        </p:nvGraphicFramePr>
        <p:xfrm>
          <a:off x="628649" y="128959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0A7DBB93-35D0-BF43-AD40-D672D1B003DE}"/>
              </a:ext>
            </a:extLst>
          </p:cNvPr>
          <p:cNvSpPr txBox="1"/>
          <p:nvPr/>
        </p:nvSpPr>
        <p:spPr>
          <a:xfrm>
            <a:off x="8536141" y="1205954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</a:rPr>
              <a:t>✓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44AD48-8000-344B-A7F3-2ABD689FEF92}"/>
              </a:ext>
            </a:extLst>
          </p:cNvPr>
          <p:cNvSpPr txBox="1"/>
          <p:nvPr/>
        </p:nvSpPr>
        <p:spPr>
          <a:xfrm>
            <a:off x="8536140" y="1873361"/>
            <a:ext cx="60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</a:rPr>
              <a:t>✓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84D9C387-DBD8-0849-8716-09E344BE963B}"/>
              </a:ext>
            </a:extLst>
          </p:cNvPr>
          <p:cNvSpPr/>
          <p:nvPr/>
        </p:nvSpPr>
        <p:spPr>
          <a:xfrm>
            <a:off x="515007" y="2722179"/>
            <a:ext cx="8021133" cy="58858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14691AB-B9F4-934B-84F0-311308868C18}"/>
              </a:ext>
            </a:extLst>
          </p:cNvPr>
          <p:cNvSpPr txBox="1"/>
          <p:nvPr/>
        </p:nvSpPr>
        <p:spPr>
          <a:xfrm rot="589048">
            <a:off x="6214347" y="2766121"/>
            <a:ext cx="279563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TODAY’s subject to approval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44AA7A7-134A-BE43-A60D-A8E59C192A84}"/>
              </a:ext>
            </a:extLst>
          </p:cNvPr>
          <p:cNvCxnSpPr>
            <a:cxnSpLocks/>
          </p:cNvCxnSpPr>
          <p:nvPr/>
        </p:nvCxnSpPr>
        <p:spPr>
          <a:xfrm>
            <a:off x="1303688" y="3101967"/>
            <a:ext cx="476300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6A33AC6-6847-C042-8E78-8D14D673913B}"/>
              </a:ext>
            </a:extLst>
          </p:cNvPr>
          <p:cNvSpPr/>
          <p:nvPr/>
        </p:nvSpPr>
        <p:spPr>
          <a:xfrm rot="16200000">
            <a:off x="-3075844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SPSC-I-253, M.W. Krasny arXiv:1511.07794</a:t>
            </a:r>
          </a:p>
        </p:txBody>
      </p:sp>
    </p:spTree>
    <p:extLst>
      <p:ext uri="{BB962C8B-B14F-4D97-AF65-F5344CB8AC3E}">
        <p14:creationId xmlns:p14="http://schemas.microsoft.com/office/powerpoint/2010/main" val="3886601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0777" y="2247778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/>
              <a:t>Gamma Factory: </a:t>
            </a:r>
            <a:br>
              <a:rPr lang="en-US"/>
            </a:br>
            <a:r>
              <a:rPr lang="en-US"/>
              <a:t>The PoP experiment</a:t>
            </a:r>
            <a:br>
              <a:rPr lang="en-US"/>
            </a:br>
            <a:r>
              <a:rPr lang="en-US" sz="4400"/>
              <a:t>Testing the concept with minimum cost and nuisance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47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LOI submission and review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18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62C2A0A-BBFE-A54F-A1EB-D8588EF0F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56" y="1085616"/>
            <a:ext cx="2466673" cy="348638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02EB8C1-ABAB-5646-886D-76F98E984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522" y="2543371"/>
            <a:ext cx="2411481" cy="3428599"/>
          </a:xfrm>
          <a:prstGeom prst="rect">
            <a:avLst/>
          </a:prstGeom>
        </p:spPr>
      </p:pic>
      <p:graphicFrame>
        <p:nvGraphicFramePr>
          <p:cNvPr id="16" name="Diagramme 15">
            <a:extLst>
              <a:ext uri="{FF2B5EF4-FFF2-40B4-BE49-F238E27FC236}">
                <a16:creationId xmlns:a16="http://schemas.microsoft.com/office/drawing/2014/main" id="{22CEDB47-82C0-AE4C-8607-DE8A398E6F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8183718"/>
              </p:ext>
            </p:extLst>
          </p:nvPr>
        </p:nvGraphicFramePr>
        <p:xfrm>
          <a:off x="2156036" y="1857705"/>
          <a:ext cx="5158407" cy="2945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D4BE00D-74A9-444F-9819-8E899CEB0AED}"/>
              </a:ext>
            </a:extLst>
          </p:cNvPr>
          <p:cNvSpPr/>
          <p:nvPr/>
        </p:nvSpPr>
        <p:spPr>
          <a:xfrm>
            <a:off x="214830" y="6099959"/>
            <a:ext cx="88696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Also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</a:t>
            </a:r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presented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@ 257th LHC </a:t>
            </a:r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Injector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and </a:t>
            </a:r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Experimental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</a:t>
            </a:r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Facilities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</a:t>
            </a:r>
            <a:r>
              <a:rPr lang="fr-FR" sz="1400" dirty="0" err="1">
                <a:solidFill>
                  <a:schemeClr val="accent3">
                    <a:lumMod val="75000"/>
                  </a:schemeClr>
                </a:solidFill>
                <a:latin typeface="Open Sans"/>
              </a:rPr>
              <a:t>Committee</a:t>
            </a:r>
            <a:r>
              <a:rPr lang="fr-FR" sz="1400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 : </a:t>
            </a:r>
            <a:r>
              <a:rPr lang="fr-FR" sz="1400" u="sng" dirty="0">
                <a:solidFill>
                  <a:schemeClr val="accent3">
                    <a:lumMod val="7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https://indico.cern.ch/event/861645/</a:t>
            </a:r>
            <a:endParaRPr lang="fr-FR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5A9920-0227-4740-8AA5-EF40D4ACFCF1}"/>
              </a:ext>
            </a:extLst>
          </p:cNvPr>
          <p:cNvSpPr/>
          <p:nvPr/>
        </p:nvSpPr>
        <p:spPr>
          <a:xfrm rot="16200000">
            <a:off x="-3075844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SPSC-I-253, M.W. Krasny arXiv:1511.07794</a:t>
            </a:r>
          </a:p>
        </p:txBody>
      </p:sp>
    </p:spTree>
    <p:extLst>
      <p:ext uri="{BB962C8B-B14F-4D97-AF65-F5344CB8AC3E}">
        <p14:creationId xmlns:p14="http://schemas.microsoft.com/office/powerpoint/2010/main" val="1769739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00504C-C18A-3C4B-8861-49E53D71E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New ion stripper foils system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053817-F82A-1242-A95C-4E848D1CB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E01115-541F-DD47-9F73-68A654F8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B32834-8F27-6E4E-A596-AC973855B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19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82683B3-03CF-3841-BE60-1EB9CBCD9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74" y="1088042"/>
            <a:ext cx="3527222" cy="527071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98DFF72-651E-2D4B-BC46-1E232159A676}"/>
              </a:ext>
            </a:extLst>
          </p:cNvPr>
          <p:cNvSpPr txBox="1"/>
          <p:nvPr/>
        </p:nvSpPr>
        <p:spPr>
          <a:xfrm>
            <a:off x="4006180" y="1947085"/>
            <a:ext cx="4923635" cy="17543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Common need with other experiments to add flexibility in stripping capability: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4 foils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Angle (</a:t>
            </a:r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thickness) 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can be tuned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Pulse to pulse operation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35% stripping efficiency for Pb</a:t>
            </a:r>
            <a:r>
              <a:rPr lang="en-US" baseline="30000">
                <a:solidFill>
                  <a:schemeClr val="accent3">
                    <a:lumMod val="75000"/>
                  </a:schemeClr>
                </a:solidFill>
              </a:rPr>
              <a:t>79+</a:t>
            </a:r>
          </a:p>
        </p:txBody>
      </p:sp>
      <p:sp>
        <p:nvSpPr>
          <p:cNvPr id="12" name="Flèche vers le bas 11">
            <a:extLst>
              <a:ext uri="{FF2B5EF4-FFF2-40B4-BE49-F238E27FC236}">
                <a16:creationId xmlns:a16="http://schemas.microsoft.com/office/drawing/2014/main" id="{3320C330-5F5F-0341-9BA1-D018F608FFF8}"/>
              </a:ext>
            </a:extLst>
          </p:cNvPr>
          <p:cNvSpPr/>
          <p:nvPr/>
        </p:nvSpPr>
        <p:spPr>
          <a:xfrm>
            <a:off x="5910948" y="4024655"/>
            <a:ext cx="1114096" cy="9459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C099832-2839-7549-88E5-57401282B81B}"/>
              </a:ext>
            </a:extLst>
          </p:cNvPr>
          <p:cNvSpPr txBox="1"/>
          <p:nvPr/>
        </p:nvSpPr>
        <p:spPr>
          <a:xfrm>
            <a:off x="4006179" y="5293831"/>
            <a:ext cx="4923635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Will allow </a:t>
            </a:r>
            <a:r>
              <a:rPr lang="en-US" i="1">
                <a:solidFill>
                  <a:schemeClr val="accent3">
                    <a:lumMod val="75000"/>
                  </a:schemeClr>
                </a:solidFill>
              </a:rPr>
              <a:t>parasitic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Gamma Factory Proof of principle operation</a:t>
            </a:r>
          </a:p>
        </p:txBody>
      </p:sp>
    </p:spTree>
    <p:extLst>
      <p:ext uri="{BB962C8B-B14F-4D97-AF65-F5344CB8AC3E}">
        <p14:creationId xmlns:p14="http://schemas.microsoft.com/office/powerpoint/2010/main" val="242856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9EC8C-E6A5-8746-8E2E-3ABB8F5D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EA9B41-115C-D548-8E11-784AE71A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9A1B3-219B-BF41-82F2-CA87381C7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6ADB41-1CC1-8D49-9CEA-E3E0E7BE6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E1861C44-D380-C046-943C-0E1F346954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72751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6075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4E28A1-8D43-1042-A6A4-F94CD574D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parameters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893D11-8613-B848-B88D-16C3B6389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F312E0-81C7-E24E-9A4B-C3FF010CF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0E08BB-235D-0D4F-96E5-A85B1BEC9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20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87EFB7-43BF-1E4E-AEB1-ECFE9AAE8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150" y="4408134"/>
            <a:ext cx="4225212" cy="151062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E377E9E-E23C-1B49-B0D6-80D09AB6FD33}"/>
              </a:ext>
            </a:extLst>
          </p:cNvPr>
          <p:cNvSpPr txBox="1"/>
          <p:nvPr/>
        </p:nvSpPr>
        <p:spPr>
          <a:xfrm>
            <a:off x="3184635" y="23586"/>
            <a:ext cx="6377920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>
                <a:solidFill>
                  <a:schemeClr val="accent3">
                    <a:lumMod val="75000"/>
                  </a:schemeClr>
                </a:solidFill>
              </a:rPr>
              <a:t>As extrapolated from 2018 run meassurements and ordinary SPS operations with ions</a:t>
            </a:r>
            <a:endParaRPr lang="en-US" sz="1200" i="1" baseline="3000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6BE00F8-6E3B-474F-A0C0-361754A608FA}"/>
              </a:ext>
            </a:extLst>
          </p:cNvPr>
          <p:cNvCxnSpPr>
            <a:cxnSpLocks/>
          </p:cNvCxnSpPr>
          <p:nvPr/>
        </p:nvCxnSpPr>
        <p:spPr>
          <a:xfrm>
            <a:off x="767255" y="3152191"/>
            <a:ext cx="741089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A31C0732-ED55-9F46-B72E-4AA0928E7130}"/>
              </a:ext>
            </a:extLst>
          </p:cNvPr>
          <p:cNvSpPr/>
          <p:nvPr/>
        </p:nvSpPr>
        <p:spPr>
          <a:xfrm>
            <a:off x="861605" y="306219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036E38B-603C-D14C-9952-689708D8015E}"/>
              </a:ext>
            </a:extLst>
          </p:cNvPr>
          <p:cNvSpPr/>
          <p:nvPr/>
        </p:nvSpPr>
        <p:spPr>
          <a:xfrm>
            <a:off x="1220400" y="306219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47B41FD-6C2C-3749-AF51-B7CAA71A9711}"/>
              </a:ext>
            </a:extLst>
          </p:cNvPr>
          <p:cNvSpPr/>
          <p:nvPr/>
        </p:nvSpPr>
        <p:spPr>
          <a:xfrm>
            <a:off x="1580400" y="306219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709E76E-3B63-5845-BD49-C100CF1C7836}"/>
              </a:ext>
            </a:extLst>
          </p:cNvPr>
          <p:cNvSpPr/>
          <p:nvPr/>
        </p:nvSpPr>
        <p:spPr>
          <a:xfrm>
            <a:off x="230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9FE24A2-3D71-DF43-8022-61C1A1C78DB6}"/>
              </a:ext>
            </a:extLst>
          </p:cNvPr>
          <p:cNvSpPr/>
          <p:nvPr/>
        </p:nvSpPr>
        <p:spPr>
          <a:xfrm>
            <a:off x="266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816C329-9FFA-C94C-9BCB-C56DC31C5903}"/>
              </a:ext>
            </a:extLst>
          </p:cNvPr>
          <p:cNvSpPr/>
          <p:nvPr/>
        </p:nvSpPr>
        <p:spPr>
          <a:xfrm>
            <a:off x="302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3633DAD-4C5A-2041-B393-D9A7823BAA8F}"/>
              </a:ext>
            </a:extLst>
          </p:cNvPr>
          <p:cNvSpPr/>
          <p:nvPr/>
        </p:nvSpPr>
        <p:spPr>
          <a:xfrm>
            <a:off x="374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2404FF7-BB0A-6944-B7A7-97CE31991721}"/>
              </a:ext>
            </a:extLst>
          </p:cNvPr>
          <p:cNvSpPr/>
          <p:nvPr/>
        </p:nvSpPr>
        <p:spPr>
          <a:xfrm>
            <a:off x="410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AA54A51-B57E-2649-8F49-B397CB3F408F}"/>
              </a:ext>
            </a:extLst>
          </p:cNvPr>
          <p:cNvSpPr/>
          <p:nvPr/>
        </p:nvSpPr>
        <p:spPr>
          <a:xfrm>
            <a:off x="4460400" y="306040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EFAC40B-4064-6C4A-A249-463D2F74A228}"/>
              </a:ext>
            </a:extLst>
          </p:cNvPr>
          <p:cNvSpPr/>
          <p:nvPr/>
        </p:nvSpPr>
        <p:spPr>
          <a:xfrm>
            <a:off x="5180400" y="305337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BFD6A780-6E05-A445-8E33-D4597098E2A7}"/>
              </a:ext>
            </a:extLst>
          </p:cNvPr>
          <p:cNvSpPr/>
          <p:nvPr/>
        </p:nvSpPr>
        <p:spPr>
          <a:xfrm>
            <a:off x="5540400" y="305337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8DDE72EC-A275-DE4C-A6FB-3A092E3541D7}"/>
              </a:ext>
            </a:extLst>
          </p:cNvPr>
          <p:cNvSpPr/>
          <p:nvPr/>
        </p:nvSpPr>
        <p:spPr>
          <a:xfrm>
            <a:off x="5900400" y="305337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D941E118-D9BD-D44C-ADB8-7A6F56AC0587}"/>
              </a:ext>
            </a:extLst>
          </p:cNvPr>
          <p:cNvCxnSpPr/>
          <p:nvPr/>
        </p:nvCxnSpPr>
        <p:spPr>
          <a:xfrm>
            <a:off x="951605" y="2836881"/>
            <a:ext cx="3587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1165812A-EEE8-EF4C-9DF5-3912D408D97D}"/>
              </a:ext>
            </a:extLst>
          </p:cNvPr>
          <p:cNvSpPr txBox="1"/>
          <p:nvPr/>
        </p:nvSpPr>
        <p:spPr>
          <a:xfrm>
            <a:off x="917576" y="2543115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75 ns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81F9B266-749E-834C-9B65-9C0CD2F9200F}"/>
              </a:ext>
            </a:extLst>
          </p:cNvPr>
          <p:cNvCxnSpPr>
            <a:cxnSpLocks/>
          </p:cNvCxnSpPr>
          <p:nvPr/>
        </p:nvCxnSpPr>
        <p:spPr>
          <a:xfrm>
            <a:off x="1662738" y="2833861"/>
            <a:ext cx="7276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56B331CD-ACA0-D745-9D25-6F2AB422AE06}"/>
              </a:ext>
            </a:extLst>
          </p:cNvPr>
          <p:cNvSpPr txBox="1"/>
          <p:nvPr/>
        </p:nvSpPr>
        <p:spPr>
          <a:xfrm>
            <a:off x="1793762" y="2562201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150 ns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128B4365-6B85-2341-B8AF-838A1D303EC2}"/>
              </a:ext>
            </a:extLst>
          </p:cNvPr>
          <p:cNvCxnSpPr/>
          <p:nvPr/>
        </p:nvCxnSpPr>
        <p:spPr>
          <a:xfrm>
            <a:off x="1315146" y="2833170"/>
            <a:ext cx="3587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3CE3DB63-14DD-A94B-A72E-F27729A17961}"/>
              </a:ext>
            </a:extLst>
          </p:cNvPr>
          <p:cNvSpPr txBox="1"/>
          <p:nvPr/>
        </p:nvSpPr>
        <p:spPr>
          <a:xfrm>
            <a:off x="1281117" y="253940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75 ns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38EAE8A-D062-E743-A191-56B4BDF76ECB}"/>
              </a:ext>
            </a:extLst>
          </p:cNvPr>
          <p:cNvSpPr txBox="1"/>
          <p:nvPr/>
        </p:nvSpPr>
        <p:spPr>
          <a:xfrm>
            <a:off x="2510221" y="2596027"/>
            <a:ext cx="3856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 bunches/injection, 12 injections max.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59E9C1F6-5A8A-394E-9A8C-CAD884F36098}"/>
              </a:ext>
            </a:extLst>
          </p:cNvPr>
          <p:cNvCxnSpPr>
            <a:cxnSpLocks/>
          </p:cNvCxnSpPr>
          <p:nvPr/>
        </p:nvCxnSpPr>
        <p:spPr>
          <a:xfrm>
            <a:off x="767255" y="3944312"/>
            <a:ext cx="741089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>
            <a:extLst>
              <a:ext uri="{FF2B5EF4-FFF2-40B4-BE49-F238E27FC236}">
                <a16:creationId xmlns:a16="http://schemas.microsoft.com/office/drawing/2014/main" id="{A1CAE0E0-77F0-5647-89D2-FF7DDE9B6522}"/>
              </a:ext>
            </a:extLst>
          </p:cNvPr>
          <p:cNvSpPr/>
          <p:nvPr/>
        </p:nvSpPr>
        <p:spPr>
          <a:xfrm>
            <a:off x="861605" y="38543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1D77F82-B354-1940-932A-022807BF0190}"/>
              </a:ext>
            </a:extLst>
          </p:cNvPr>
          <p:cNvSpPr/>
          <p:nvPr/>
        </p:nvSpPr>
        <p:spPr>
          <a:xfrm>
            <a:off x="1339200" y="38543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C62637C-B6BA-1649-9B27-09BDD1F2AF67}"/>
              </a:ext>
            </a:extLst>
          </p:cNvPr>
          <p:cNvCxnSpPr>
            <a:cxnSpLocks/>
          </p:cNvCxnSpPr>
          <p:nvPr/>
        </p:nvCxnSpPr>
        <p:spPr>
          <a:xfrm>
            <a:off x="951605" y="3629002"/>
            <a:ext cx="4840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BAD7627D-A66E-9647-8249-14BD87A0F3B9}"/>
              </a:ext>
            </a:extLst>
          </p:cNvPr>
          <p:cNvSpPr txBox="1"/>
          <p:nvPr/>
        </p:nvSpPr>
        <p:spPr>
          <a:xfrm>
            <a:off x="917576" y="3335236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100 ns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D102A130-2512-3440-8E25-B71FCA829299}"/>
              </a:ext>
            </a:extLst>
          </p:cNvPr>
          <p:cNvSpPr txBox="1"/>
          <p:nvPr/>
        </p:nvSpPr>
        <p:spPr>
          <a:xfrm>
            <a:off x="4438537" y="3387953"/>
            <a:ext cx="373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4 bunches/injection, 9 injections max.</a:t>
            </a: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58F2ECEF-F7CC-794B-A5AB-3A3154D76398}"/>
              </a:ext>
            </a:extLst>
          </p:cNvPr>
          <p:cNvSpPr/>
          <p:nvPr/>
        </p:nvSpPr>
        <p:spPr>
          <a:xfrm>
            <a:off x="1817229" y="386026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22F6666B-4577-3548-A723-B6E3C421D47A}"/>
              </a:ext>
            </a:extLst>
          </p:cNvPr>
          <p:cNvSpPr/>
          <p:nvPr/>
        </p:nvSpPr>
        <p:spPr>
          <a:xfrm>
            <a:off x="2282493" y="386621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80FF3470-E115-084B-BEA7-4CC3EBC92D9B}"/>
              </a:ext>
            </a:extLst>
          </p:cNvPr>
          <p:cNvCxnSpPr>
            <a:cxnSpLocks/>
          </p:cNvCxnSpPr>
          <p:nvPr/>
        </p:nvCxnSpPr>
        <p:spPr>
          <a:xfrm>
            <a:off x="1449608" y="3622829"/>
            <a:ext cx="4840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>
            <a:extLst>
              <a:ext uri="{FF2B5EF4-FFF2-40B4-BE49-F238E27FC236}">
                <a16:creationId xmlns:a16="http://schemas.microsoft.com/office/drawing/2014/main" id="{DCC43505-5875-4841-AAC7-B872295E33F3}"/>
              </a:ext>
            </a:extLst>
          </p:cNvPr>
          <p:cNvSpPr txBox="1"/>
          <p:nvPr/>
        </p:nvSpPr>
        <p:spPr>
          <a:xfrm>
            <a:off x="1415579" y="3329063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100 ns</a:t>
            </a:r>
          </a:p>
        </p:txBody>
      </p: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988FEFA9-9CC3-6A42-A040-622E7DDB433F}"/>
              </a:ext>
            </a:extLst>
          </p:cNvPr>
          <p:cNvCxnSpPr>
            <a:cxnSpLocks/>
          </p:cNvCxnSpPr>
          <p:nvPr/>
        </p:nvCxnSpPr>
        <p:spPr>
          <a:xfrm>
            <a:off x="1947857" y="3628384"/>
            <a:ext cx="442543" cy="59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>
            <a:extLst>
              <a:ext uri="{FF2B5EF4-FFF2-40B4-BE49-F238E27FC236}">
                <a16:creationId xmlns:a16="http://schemas.microsoft.com/office/drawing/2014/main" id="{D34E7211-07C0-EA43-BAB3-F0BDC474299E}"/>
              </a:ext>
            </a:extLst>
          </p:cNvPr>
          <p:cNvSpPr txBox="1"/>
          <p:nvPr/>
        </p:nvSpPr>
        <p:spPr>
          <a:xfrm>
            <a:off x="1913828" y="3334618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100 ns</a:t>
            </a: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9C8B054D-0E9B-EB42-A9BC-5BEE1D7F023E}"/>
              </a:ext>
            </a:extLst>
          </p:cNvPr>
          <p:cNvSpPr/>
          <p:nvPr/>
        </p:nvSpPr>
        <p:spPr>
          <a:xfrm>
            <a:off x="2280683" y="385575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9C170913-3BFC-0E46-881A-9C02DA1EDA66}"/>
              </a:ext>
            </a:extLst>
          </p:cNvPr>
          <p:cNvSpPr/>
          <p:nvPr/>
        </p:nvSpPr>
        <p:spPr>
          <a:xfrm>
            <a:off x="3000683" y="385396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32C1E433-A24F-1F41-B071-F3B06E9B3CD2}"/>
              </a:ext>
            </a:extLst>
          </p:cNvPr>
          <p:cNvCxnSpPr>
            <a:cxnSpLocks/>
          </p:cNvCxnSpPr>
          <p:nvPr/>
        </p:nvCxnSpPr>
        <p:spPr>
          <a:xfrm flipV="1">
            <a:off x="2390400" y="3629002"/>
            <a:ext cx="764762" cy="53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6E9A39F6-55F8-9740-983C-02F8EBEE8349}"/>
              </a:ext>
            </a:extLst>
          </p:cNvPr>
          <p:cNvSpPr txBox="1"/>
          <p:nvPr/>
        </p:nvSpPr>
        <p:spPr>
          <a:xfrm>
            <a:off x="2494045" y="3336572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3">
                    <a:lumMod val="75000"/>
                  </a:schemeClr>
                </a:solidFill>
              </a:rPr>
              <a:t>150 ns</a:t>
            </a: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1D8C51DE-C7D8-2345-B323-2207A2C3165C}"/>
              </a:ext>
            </a:extLst>
          </p:cNvPr>
          <p:cNvSpPr/>
          <p:nvPr/>
        </p:nvSpPr>
        <p:spPr>
          <a:xfrm>
            <a:off x="3478278" y="385959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3F536914-693B-774C-8A92-0E1225509484}"/>
              </a:ext>
            </a:extLst>
          </p:cNvPr>
          <p:cNvSpPr/>
          <p:nvPr/>
        </p:nvSpPr>
        <p:spPr>
          <a:xfrm>
            <a:off x="3956307" y="386555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4ADF873D-61B3-2242-829A-EB1BE0638A80}"/>
              </a:ext>
            </a:extLst>
          </p:cNvPr>
          <p:cNvSpPr/>
          <p:nvPr/>
        </p:nvSpPr>
        <p:spPr>
          <a:xfrm>
            <a:off x="4419761" y="386103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48E591C2-2FDB-3145-B9E1-6C008F1C4EA7}"/>
              </a:ext>
            </a:extLst>
          </p:cNvPr>
          <p:cNvCxnSpPr/>
          <p:nvPr/>
        </p:nvCxnSpPr>
        <p:spPr>
          <a:xfrm flipH="1">
            <a:off x="4975724" y="3847138"/>
            <a:ext cx="115614" cy="172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5D7BA4A4-5311-0441-87E1-507F46630E52}"/>
              </a:ext>
            </a:extLst>
          </p:cNvPr>
          <p:cNvCxnSpPr/>
          <p:nvPr/>
        </p:nvCxnSpPr>
        <p:spPr>
          <a:xfrm flipH="1">
            <a:off x="5064786" y="3843624"/>
            <a:ext cx="115614" cy="172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6EDCE2E4-D1F6-4C43-8DD7-8DF321A1590A}"/>
              </a:ext>
            </a:extLst>
          </p:cNvPr>
          <p:cNvCxnSpPr/>
          <p:nvPr/>
        </p:nvCxnSpPr>
        <p:spPr>
          <a:xfrm flipH="1">
            <a:off x="4866136" y="3048982"/>
            <a:ext cx="115614" cy="172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C1D7743A-DB3A-E44E-8717-2E2B7815DA82}"/>
              </a:ext>
            </a:extLst>
          </p:cNvPr>
          <p:cNvCxnSpPr/>
          <p:nvPr/>
        </p:nvCxnSpPr>
        <p:spPr>
          <a:xfrm flipH="1">
            <a:off x="4955198" y="3045468"/>
            <a:ext cx="115614" cy="172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>
            <a:extLst>
              <a:ext uri="{FF2B5EF4-FFF2-40B4-BE49-F238E27FC236}">
                <a16:creationId xmlns:a16="http://schemas.microsoft.com/office/drawing/2014/main" id="{1CD36EBE-0EC8-994A-9017-03051D59CE05}"/>
              </a:ext>
            </a:extLst>
          </p:cNvPr>
          <p:cNvSpPr/>
          <p:nvPr/>
        </p:nvSpPr>
        <p:spPr>
          <a:xfrm>
            <a:off x="5897132" y="383515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2F51C6FE-2F89-A14C-9159-FAB1A7F02635}"/>
              </a:ext>
            </a:extLst>
          </p:cNvPr>
          <p:cNvSpPr/>
          <p:nvPr/>
        </p:nvSpPr>
        <p:spPr>
          <a:xfrm>
            <a:off x="6374727" y="383515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410D246-860D-034D-8C2C-374E80DB7895}"/>
              </a:ext>
            </a:extLst>
          </p:cNvPr>
          <p:cNvSpPr/>
          <p:nvPr/>
        </p:nvSpPr>
        <p:spPr>
          <a:xfrm>
            <a:off x="6852756" y="3841109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2B52E8EB-2F94-CA45-9F15-1DECB8BE4285}"/>
              </a:ext>
            </a:extLst>
          </p:cNvPr>
          <p:cNvSpPr/>
          <p:nvPr/>
        </p:nvSpPr>
        <p:spPr>
          <a:xfrm>
            <a:off x="7316210" y="3836596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6" name="Image 95">
            <a:extLst>
              <a:ext uri="{FF2B5EF4-FFF2-40B4-BE49-F238E27FC236}">
                <a16:creationId xmlns:a16="http://schemas.microsoft.com/office/drawing/2014/main" id="{CFF28C13-C7B4-2F4C-AB78-752224875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649"/>
          <a:stretch/>
        </p:blipFill>
        <p:spPr>
          <a:xfrm>
            <a:off x="5307887" y="551888"/>
            <a:ext cx="3207462" cy="1974377"/>
          </a:xfrm>
          <a:prstGeom prst="rect">
            <a:avLst/>
          </a:prstGeom>
        </p:spPr>
      </p:pic>
      <p:sp>
        <p:nvSpPr>
          <p:cNvPr id="97" name="ZoneTexte 96">
            <a:extLst>
              <a:ext uri="{FF2B5EF4-FFF2-40B4-BE49-F238E27FC236}">
                <a16:creationId xmlns:a16="http://schemas.microsoft.com/office/drawing/2014/main" id="{0266A69E-14A1-2444-AE0C-23B977A71D32}"/>
              </a:ext>
            </a:extLst>
          </p:cNvPr>
          <p:cNvSpPr txBox="1"/>
          <p:nvPr/>
        </p:nvSpPr>
        <p:spPr>
          <a:xfrm>
            <a:off x="436765" y="1249918"/>
            <a:ext cx="4923635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Lifetime is large enough at flat top for Pb</a:t>
            </a:r>
            <a:r>
              <a:rPr lang="en-US" baseline="30000">
                <a:solidFill>
                  <a:schemeClr val="accent3">
                    <a:lumMod val="75000"/>
                  </a:schemeClr>
                </a:solidFill>
              </a:rPr>
              <a:t>80+</a:t>
            </a:r>
            <a:endParaRPr lang="en-US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Extrapolated for 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Pb</a:t>
            </a:r>
            <a:r>
              <a:rPr lang="en-US" baseline="30000">
                <a:solidFill>
                  <a:schemeClr val="accent3">
                    <a:lumMod val="75000"/>
                  </a:schemeClr>
                </a:solidFill>
              </a:rPr>
              <a:t>79+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: about 100s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4903B309-D3B6-BE45-A311-1E476EAA5181}"/>
              </a:ext>
            </a:extLst>
          </p:cNvPr>
          <p:cNvSpPr txBox="1"/>
          <p:nvPr/>
        </p:nvSpPr>
        <p:spPr>
          <a:xfrm>
            <a:off x="878659" y="4850366"/>
            <a:ext cx="3820469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Common harmonic frequency=40MHz </a:t>
            </a:r>
          </a:p>
        </p:txBody>
      </p:sp>
      <p:sp>
        <p:nvSpPr>
          <p:cNvPr id="101" name="Flèche droite à entaille 100">
            <a:extLst>
              <a:ext uri="{FF2B5EF4-FFF2-40B4-BE49-F238E27FC236}">
                <a16:creationId xmlns:a16="http://schemas.microsoft.com/office/drawing/2014/main" id="{E6FC61B4-75CF-C942-AAF4-B93F675364AF}"/>
              </a:ext>
            </a:extLst>
          </p:cNvPr>
          <p:cNvSpPr/>
          <p:nvPr/>
        </p:nvSpPr>
        <p:spPr>
          <a:xfrm>
            <a:off x="201967" y="4880937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96FDBA6-276C-214A-ACFB-D308E89C902E}"/>
              </a:ext>
            </a:extLst>
          </p:cNvPr>
          <p:cNvSpPr/>
          <p:nvPr/>
        </p:nvSpPr>
        <p:spPr>
          <a:xfrm rot="16200000">
            <a:off x="-3075844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SPSC-I-253, M.W. Krasny arXiv:1511.07794</a:t>
            </a:r>
          </a:p>
        </p:txBody>
      </p:sp>
    </p:spTree>
    <p:extLst>
      <p:ext uri="{BB962C8B-B14F-4D97-AF65-F5344CB8AC3E}">
        <p14:creationId xmlns:p14="http://schemas.microsoft.com/office/powerpoint/2010/main" val="2196102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27C55-14DD-0A40-8503-335011F3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12"/>
            <a:ext cx="7886700" cy="1191660"/>
          </a:xfrm>
        </p:spPr>
        <p:txBody>
          <a:bodyPr>
            <a:normAutofit/>
          </a:bodyPr>
          <a:lstStyle/>
          <a:p>
            <a:r>
              <a:rPr lang="en-US" dirty="0"/>
              <a:t>Collision scheme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B36BCF-F0DB-CD4E-9B60-3062DB1B4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A795B-8FBE-4541-AC38-C8BA3258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A59528-D7C4-F247-AD3A-85480FB8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C49EBC6-E4F6-AA44-B062-9A8EC80250B9}"/>
              </a:ext>
            </a:extLst>
          </p:cNvPr>
          <p:cNvGrpSpPr/>
          <p:nvPr/>
        </p:nvGrpSpPr>
        <p:grpSpPr>
          <a:xfrm>
            <a:off x="264227" y="1684332"/>
            <a:ext cx="3424312" cy="1517625"/>
            <a:chOff x="264227" y="2330984"/>
            <a:chExt cx="3424312" cy="1517625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A7DB9C1C-3C61-F643-8B27-B8BFE741BE78}"/>
                </a:ext>
              </a:extLst>
            </p:cNvPr>
            <p:cNvSpPr/>
            <p:nvPr/>
          </p:nvSpPr>
          <p:spPr>
            <a:xfrm>
              <a:off x="1014064" y="2938443"/>
              <a:ext cx="1969477" cy="23739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DE0BF3E-B356-9349-BEA1-E7336610B08C}"/>
                </a:ext>
              </a:extLst>
            </p:cNvPr>
            <p:cNvSpPr/>
            <p:nvPr/>
          </p:nvSpPr>
          <p:spPr>
            <a:xfrm rot="20137726">
              <a:off x="1546999" y="2927279"/>
              <a:ext cx="1038834" cy="237392"/>
            </a:xfrm>
            <a:prstGeom prst="ellips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E0AC4BA-1445-5A4B-B1DC-459910DAB7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227" y="2330984"/>
              <a:ext cx="3340619" cy="1517625"/>
            </a:xfrm>
            <a:prstGeom prst="line">
              <a:avLst/>
            </a:prstGeom>
            <a:ln>
              <a:solidFill>
                <a:srgbClr val="C0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8F6658F-02B3-2D45-A4A2-57F7FE9734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227" y="3057140"/>
              <a:ext cx="3424312" cy="1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780D6FEC-3269-7948-9E22-F6BEE095C55E}"/>
                    </a:ext>
                  </a:extLst>
                </p:cNvPr>
                <p:cNvSpPr txBox="1"/>
                <p:nvPr/>
              </p:nvSpPr>
              <p:spPr>
                <a:xfrm>
                  <a:off x="401550" y="2714338"/>
                  <a:ext cx="616644" cy="3912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780D6FEC-3269-7948-9E22-F6BEE095C5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50" y="2714338"/>
                  <a:ext cx="616644" cy="39126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742AAFC0-5BA5-6C4B-A2B4-9558FEB55A3E}"/>
                </a:ext>
              </a:extLst>
            </p:cNvPr>
            <p:cNvCxnSpPr/>
            <p:nvPr/>
          </p:nvCxnSpPr>
          <p:spPr>
            <a:xfrm>
              <a:off x="1014063" y="3303754"/>
              <a:ext cx="196947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9A819CBE-6DCE-6945-A2FC-265D383BF713}"/>
                    </a:ext>
                  </a:extLst>
                </p:cNvPr>
                <p:cNvSpPr txBox="1"/>
                <p:nvPr/>
              </p:nvSpPr>
              <p:spPr>
                <a:xfrm>
                  <a:off x="1390543" y="3268209"/>
                  <a:ext cx="10806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9A819CBE-6DCE-6945-A2FC-265D383BF7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0543" y="3268209"/>
                  <a:ext cx="1080616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B11B2BB8-20F9-0C4C-A740-242FD38774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9141" y="2895264"/>
              <a:ext cx="0" cy="3069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680D7BF9-4FA4-1D46-A9DD-1DBD7E8E5CC4}"/>
                    </a:ext>
                  </a:extLst>
                </p:cNvPr>
                <p:cNvSpPr txBox="1"/>
                <p:nvPr/>
              </p:nvSpPr>
              <p:spPr>
                <a:xfrm rot="20041107">
                  <a:off x="1219701" y="2514051"/>
                  <a:ext cx="1505414" cy="381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680D7BF9-4FA4-1D46-A9DD-1DBD7E8E5C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041107">
                  <a:off x="1219701" y="2514051"/>
                  <a:ext cx="1505414" cy="38151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8CF1DE72-0631-DE4F-A6FF-E691C050DB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0695" y="2679420"/>
              <a:ext cx="1032459" cy="484947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4EA9DC58-9B69-3744-9724-4769F57BC6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21735" y="2684352"/>
              <a:ext cx="152533" cy="230986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5E76548A-EFAE-E34D-9DAF-9CCE8B364FD3}"/>
                    </a:ext>
                  </a:extLst>
                </p:cNvPr>
                <p:cNvSpPr txBox="1"/>
                <p:nvPr/>
              </p:nvSpPr>
              <p:spPr>
                <a:xfrm>
                  <a:off x="2479457" y="2330984"/>
                  <a:ext cx="747769" cy="3912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5E76548A-EFAE-E34D-9DAF-9CCE8B364F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9457" y="2330984"/>
                  <a:ext cx="747769" cy="391261"/>
                </a:xfrm>
                <a:prstGeom prst="rect">
                  <a:avLst/>
                </a:prstGeom>
                <a:blipFill>
                  <a:blip r:embed="rId5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D9F91F5A-0E32-9D4E-9F41-7A71CC52E9DB}"/>
              </a:ext>
            </a:extLst>
          </p:cNvPr>
          <p:cNvSpPr txBox="1"/>
          <p:nvPr/>
        </p:nvSpPr>
        <p:spPr>
          <a:xfrm>
            <a:off x="216999" y="3320668"/>
            <a:ext cx="369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Beams must be aligned, synchronized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E8360EF8-0C73-FA4C-AEC8-80FB954688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0421" y="1320640"/>
            <a:ext cx="4868030" cy="3966977"/>
          </a:xfrm>
          <a:prstGeom prst="rect">
            <a:avLst/>
          </a:prstGeom>
        </p:spPr>
      </p:pic>
      <p:sp>
        <p:nvSpPr>
          <p:cNvPr id="57" name="Arc 56">
            <a:extLst>
              <a:ext uri="{FF2B5EF4-FFF2-40B4-BE49-F238E27FC236}">
                <a16:creationId xmlns:a16="http://schemas.microsoft.com/office/drawing/2014/main" id="{F6EBB52E-F872-F04B-AA11-D1CCDCC3FDF7}"/>
              </a:ext>
            </a:extLst>
          </p:cNvPr>
          <p:cNvSpPr/>
          <p:nvPr/>
        </p:nvSpPr>
        <p:spPr>
          <a:xfrm>
            <a:off x="2721644" y="1982256"/>
            <a:ext cx="417405" cy="565891"/>
          </a:xfrm>
          <a:prstGeom prst="arc">
            <a:avLst>
              <a:gd name="adj1" fmla="val 16200000"/>
              <a:gd name="adj2" fmla="val 23606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1DBA5B6-F0DE-6C43-8A0A-FF7C906CF013}"/>
                  </a:ext>
                </a:extLst>
              </p:cNvPr>
              <p:cNvSpPr/>
              <p:nvPr/>
            </p:nvSpPr>
            <p:spPr>
              <a:xfrm>
                <a:off x="3080768" y="1951864"/>
                <a:ext cx="3772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en-US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51DBA5B6-F0DE-6C43-8A0A-FF7C906CF0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0768" y="1951864"/>
                <a:ext cx="3772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AutoShape 2" descr="reserve_photon-atomcollisions.png">
            <a:extLst>
              <a:ext uri="{FF2B5EF4-FFF2-40B4-BE49-F238E27FC236}">
                <a16:creationId xmlns:a16="http://schemas.microsoft.com/office/drawing/2014/main" id="{27EC493A-6AE9-1248-A39C-7327DF37BD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4743FD8C-7F8D-5C43-AE0D-380ECC364F42}"/>
              </a:ext>
            </a:extLst>
          </p:cNvPr>
          <p:cNvSpPr txBox="1"/>
          <p:nvPr/>
        </p:nvSpPr>
        <p:spPr>
          <a:xfrm>
            <a:off x="204256" y="4383723"/>
            <a:ext cx="3913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Not specific to Gamma Factory scheme</a:t>
            </a:r>
          </a:p>
        </p:txBody>
      </p:sp>
      <p:sp>
        <p:nvSpPr>
          <p:cNvPr id="68" name="Flèche vers le bas 67">
            <a:extLst>
              <a:ext uri="{FF2B5EF4-FFF2-40B4-BE49-F238E27FC236}">
                <a16:creationId xmlns:a16="http://schemas.microsoft.com/office/drawing/2014/main" id="{28B4C7BA-CACC-054A-A862-47E33E1805F4}"/>
              </a:ext>
            </a:extLst>
          </p:cNvPr>
          <p:cNvSpPr/>
          <p:nvPr/>
        </p:nvSpPr>
        <p:spPr>
          <a:xfrm>
            <a:off x="1854407" y="3815288"/>
            <a:ext cx="521045" cy="389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5864C7-15EE-DF48-9202-D1B06B2BBA17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2032233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6AFED-7EBA-FA47-AFF8-23AD2CFA4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Spectrum matching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23A5BF-BA5C-B648-B060-730B1C15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8C34F5-52CF-C443-827D-6E6FBFC1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F662E3-8FDF-0B4C-850F-C06F2024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22</a:t>
            </a:fld>
            <a:endParaRPr lang="en-US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66AC33-A369-A24D-9827-0F418C950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226" y="966147"/>
            <a:ext cx="5422900" cy="32258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E9283B4-EEB7-5144-A180-592849713D0A}"/>
              </a:ext>
            </a:extLst>
          </p:cNvPr>
          <p:cNvSpPr txBox="1"/>
          <p:nvPr/>
        </p:nvSpPr>
        <p:spPr>
          <a:xfrm>
            <a:off x="627960" y="1014334"/>
            <a:ext cx="878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Linewidth of atomic resonance &lt;&lt; </a:t>
            </a:r>
            <a:r>
              <a:rPr lang="en-US" dirty="0"/>
              <a:t>bandwidth of laser spectrum (in ref. frame of atoms)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0DF2F58-D232-A447-A698-39900978C0EE}"/>
              </a:ext>
            </a:extLst>
          </p:cNvPr>
          <p:cNvCxnSpPr>
            <a:cxnSpLocks/>
          </p:cNvCxnSpPr>
          <p:nvPr/>
        </p:nvCxnSpPr>
        <p:spPr>
          <a:xfrm>
            <a:off x="1759226" y="4122373"/>
            <a:ext cx="60429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CF0C1464-A1E0-CC45-89A6-43E3DBC6DCC3}"/>
              </a:ext>
            </a:extLst>
          </p:cNvPr>
          <p:cNvCxnSpPr>
            <a:cxnSpLocks/>
          </p:cNvCxnSpPr>
          <p:nvPr/>
        </p:nvCxnSpPr>
        <p:spPr>
          <a:xfrm flipV="1">
            <a:off x="1911626" y="1490870"/>
            <a:ext cx="0" cy="2783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72CAC69A-AA1C-F844-B3E3-26D70030C0AE}"/>
              </a:ext>
            </a:extLst>
          </p:cNvPr>
          <p:cNvSpPr txBox="1"/>
          <p:nvPr/>
        </p:nvSpPr>
        <p:spPr>
          <a:xfrm>
            <a:off x="7532893" y="3796748"/>
            <a:ext cx="82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D551BB6-D3B4-2141-A05B-705B6A316CFD}"/>
              </a:ext>
            </a:extLst>
          </p:cNvPr>
          <p:cNvSpPr txBox="1"/>
          <p:nvPr/>
        </p:nvSpPr>
        <p:spPr>
          <a:xfrm rot="16200000">
            <a:off x="761247" y="2093773"/>
            <a:ext cx="193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Probability density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A5CEC3F-4B6D-0444-81D8-335265545CE6}"/>
              </a:ext>
            </a:extLst>
          </p:cNvPr>
          <p:cNvSpPr txBox="1"/>
          <p:nvPr/>
        </p:nvSpPr>
        <p:spPr>
          <a:xfrm>
            <a:off x="6189675" y="2087256"/>
            <a:ext cx="152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At resonance: 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08D2A223-E987-2D4D-86BC-B0F148497780}"/>
              </a:ext>
            </a:extLst>
          </p:cNvPr>
          <p:cNvCxnSpPr>
            <a:cxnSpLocks/>
          </p:cNvCxnSpPr>
          <p:nvPr/>
        </p:nvCxnSpPr>
        <p:spPr>
          <a:xfrm>
            <a:off x="4134678" y="4274773"/>
            <a:ext cx="7951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7A5BB36F-A233-ED44-84F0-77315661A241}"/>
              </a:ext>
            </a:extLst>
          </p:cNvPr>
          <p:cNvCxnSpPr>
            <a:cxnSpLocks/>
          </p:cNvCxnSpPr>
          <p:nvPr/>
        </p:nvCxnSpPr>
        <p:spPr>
          <a:xfrm>
            <a:off x="4929809" y="1659835"/>
            <a:ext cx="0" cy="2462538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81A6A956-2403-1D4C-BE06-C06F021044E7}"/>
              </a:ext>
            </a:extLst>
          </p:cNvPr>
          <p:cNvSpPr txBox="1"/>
          <p:nvPr/>
        </p:nvSpPr>
        <p:spPr>
          <a:xfrm>
            <a:off x="4059488" y="4398542"/>
            <a:ext cx="102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detuning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C836C73-CA4B-D34D-9250-093BE296BC81}"/>
                  </a:ext>
                </a:extLst>
              </p:cNvPr>
              <p:cNvSpPr txBox="1"/>
              <p:nvPr/>
            </p:nvSpPr>
            <p:spPr>
              <a:xfrm>
                <a:off x="6219492" y="2405516"/>
                <a:ext cx="2641621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h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C836C73-CA4B-D34D-9250-093BE296B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492" y="2405516"/>
                <a:ext cx="2641621" cy="525978"/>
              </a:xfrm>
              <a:prstGeom prst="rect">
                <a:avLst/>
              </a:prstGeom>
              <a:blipFill>
                <a:blip r:embed="rId3"/>
                <a:stretch>
                  <a:fillRect l="-1435" r="-2392" b="-139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845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6AFED-7EBA-FA47-AFF8-23AD2CFA4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Spectrum matching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23A5BF-BA5C-B648-B060-730B1C15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8C34F5-52CF-C443-827D-6E6FBFC1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F662E3-8FDF-0B4C-850F-C06F2024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23</a:t>
            </a:fld>
            <a:endParaRPr lang="en-US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66AC33-A369-A24D-9827-0F418C950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226" y="966147"/>
            <a:ext cx="5422900" cy="32258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7E81280-8D9B-C24D-B88F-D6EB18F10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400" y="964800"/>
            <a:ext cx="5422564" cy="32256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E9283B4-EEB7-5144-A180-592849713D0A}"/>
              </a:ext>
            </a:extLst>
          </p:cNvPr>
          <p:cNvSpPr txBox="1"/>
          <p:nvPr/>
        </p:nvSpPr>
        <p:spPr>
          <a:xfrm>
            <a:off x="627960" y="1014334"/>
            <a:ext cx="878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Atomic (PSI) beam energy spread ⋍ </a:t>
            </a:r>
            <a:r>
              <a:rPr lang="en-US" dirty="0"/>
              <a:t>bandwidth of laser spectrum (in ref. frame of atoms)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0DF2F58-D232-A447-A698-39900978C0EE}"/>
              </a:ext>
            </a:extLst>
          </p:cNvPr>
          <p:cNvCxnSpPr>
            <a:cxnSpLocks/>
          </p:cNvCxnSpPr>
          <p:nvPr/>
        </p:nvCxnSpPr>
        <p:spPr>
          <a:xfrm>
            <a:off x="1759226" y="4122373"/>
            <a:ext cx="60429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CF0C1464-A1E0-CC45-89A6-43E3DBC6DCC3}"/>
              </a:ext>
            </a:extLst>
          </p:cNvPr>
          <p:cNvCxnSpPr>
            <a:cxnSpLocks/>
          </p:cNvCxnSpPr>
          <p:nvPr/>
        </p:nvCxnSpPr>
        <p:spPr>
          <a:xfrm flipV="1">
            <a:off x="1911626" y="1490870"/>
            <a:ext cx="0" cy="2783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72CAC69A-AA1C-F844-B3E3-26D70030C0AE}"/>
              </a:ext>
            </a:extLst>
          </p:cNvPr>
          <p:cNvSpPr txBox="1"/>
          <p:nvPr/>
        </p:nvSpPr>
        <p:spPr>
          <a:xfrm>
            <a:off x="7532893" y="3796748"/>
            <a:ext cx="82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D551BB6-D3B4-2141-A05B-705B6A316CFD}"/>
              </a:ext>
            </a:extLst>
          </p:cNvPr>
          <p:cNvSpPr txBox="1"/>
          <p:nvPr/>
        </p:nvSpPr>
        <p:spPr>
          <a:xfrm rot="16200000">
            <a:off x="761247" y="2093773"/>
            <a:ext cx="193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Probability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5DAF197-F89B-974A-B174-FE9EA24E854A}"/>
                  </a:ext>
                </a:extLst>
              </p:cNvPr>
              <p:cNvSpPr txBox="1"/>
              <p:nvPr/>
            </p:nvSpPr>
            <p:spPr>
              <a:xfrm>
                <a:off x="6219492" y="2405516"/>
                <a:ext cx="2641621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h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5DAF197-F89B-974A-B174-FE9EA24E8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492" y="2405516"/>
                <a:ext cx="2641621" cy="5259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ZoneTexte 24">
            <a:extLst>
              <a:ext uri="{FF2B5EF4-FFF2-40B4-BE49-F238E27FC236}">
                <a16:creationId xmlns:a16="http://schemas.microsoft.com/office/drawing/2014/main" id="{0A5CEC3F-4B6D-0444-81D8-335265545CE6}"/>
              </a:ext>
            </a:extLst>
          </p:cNvPr>
          <p:cNvSpPr txBox="1"/>
          <p:nvPr/>
        </p:nvSpPr>
        <p:spPr>
          <a:xfrm>
            <a:off x="6189675" y="2087256"/>
            <a:ext cx="152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At resonance: 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6BCABBB-AE3A-7C47-834A-E67D00F9D0D2}"/>
              </a:ext>
            </a:extLst>
          </p:cNvPr>
          <p:cNvCxnSpPr>
            <a:cxnSpLocks/>
          </p:cNvCxnSpPr>
          <p:nvPr/>
        </p:nvCxnSpPr>
        <p:spPr>
          <a:xfrm>
            <a:off x="4134678" y="4274773"/>
            <a:ext cx="7951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A54537D-3194-894C-85B3-60C7210AEA09}"/>
              </a:ext>
            </a:extLst>
          </p:cNvPr>
          <p:cNvCxnSpPr>
            <a:cxnSpLocks/>
          </p:cNvCxnSpPr>
          <p:nvPr/>
        </p:nvCxnSpPr>
        <p:spPr>
          <a:xfrm>
            <a:off x="4929809" y="1659835"/>
            <a:ext cx="0" cy="2462538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5F230755-D2FA-4C4A-95B6-AED2CDA90ED3}"/>
              </a:ext>
            </a:extLst>
          </p:cNvPr>
          <p:cNvSpPr txBox="1"/>
          <p:nvPr/>
        </p:nvSpPr>
        <p:spPr>
          <a:xfrm>
            <a:off x="4059488" y="4398542"/>
            <a:ext cx="102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detuning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D3D04DF-4416-6747-B9B5-7D968B7CAC97}"/>
              </a:ext>
            </a:extLst>
          </p:cNvPr>
          <p:cNvSpPr txBox="1"/>
          <p:nvPr/>
        </p:nvSpPr>
        <p:spPr>
          <a:xfrm>
            <a:off x="993528" y="5674279"/>
            <a:ext cx="7013715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Excitation rate of atoms depend on their position in the energy spectrum</a:t>
            </a:r>
          </a:p>
        </p:txBody>
      </p:sp>
      <p:sp>
        <p:nvSpPr>
          <p:cNvPr id="27" name="Flèche droite à entaille 26">
            <a:extLst>
              <a:ext uri="{FF2B5EF4-FFF2-40B4-BE49-F238E27FC236}">
                <a16:creationId xmlns:a16="http://schemas.microsoft.com/office/drawing/2014/main" id="{E00118B2-22CC-4043-8403-C037A0EE6872}"/>
              </a:ext>
            </a:extLst>
          </p:cNvPr>
          <p:cNvSpPr/>
          <p:nvPr/>
        </p:nvSpPr>
        <p:spPr>
          <a:xfrm>
            <a:off x="223288" y="5721651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32F604C-C79E-3D41-BF60-CA401CF9C0F6}"/>
              </a:ext>
            </a:extLst>
          </p:cNvPr>
          <p:cNvSpPr txBox="1"/>
          <p:nvPr/>
        </p:nvSpPr>
        <p:spPr>
          <a:xfrm>
            <a:off x="1000294" y="5055654"/>
            <a:ext cx="6268767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 relatively high laser energy is required to excite nearly all atoms</a:t>
            </a:r>
          </a:p>
        </p:txBody>
      </p:sp>
      <p:sp>
        <p:nvSpPr>
          <p:cNvPr id="29" name="Flèche droite à entaille 28">
            <a:extLst>
              <a:ext uri="{FF2B5EF4-FFF2-40B4-BE49-F238E27FC236}">
                <a16:creationId xmlns:a16="http://schemas.microsoft.com/office/drawing/2014/main" id="{F99ECDB5-CE81-224C-89B9-D7C53CC0143A}"/>
              </a:ext>
            </a:extLst>
          </p:cNvPr>
          <p:cNvSpPr/>
          <p:nvPr/>
        </p:nvSpPr>
        <p:spPr>
          <a:xfrm>
            <a:off x="230054" y="5103026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5B6304E-BDAE-3644-B5EA-72B75B8DB8D8}"/>
              </a:ext>
            </a:extLst>
          </p:cNvPr>
          <p:cNvSpPr txBox="1"/>
          <p:nvPr/>
        </p:nvSpPr>
        <p:spPr>
          <a:xfrm rot="20711837">
            <a:off x="6999321" y="5196193"/>
            <a:ext cx="21328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Ultimately: 10</a:t>
            </a:r>
            <a:r>
              <a:rPr lang="en-US" baseline="30000">
                <a:solidFill>
                  <a:schemeClr val="accent3">
                    <a:lumMod val="75000"/>
                  </a:schemeClr>
                </a:solidFill>
              </a:rPr>
              <a:t>17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ph/s</a:t>
            </a:r>
          </a:p>
        </p:txBody>
      </p:sp>
    </p:spTree>
    <p:extLst>
      <p:ext uri="{BB962C8B-B14F-4D97-AF65-F5344CB8AC3E}">
        <p14:creationId xmlns:p14="http://schemas.microsoft.com/office/powerpoint/2010/main" val="1007152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6CC678-7153-994C-8239-E751E8580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Ion beam cooling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A76643-9539-324D-AB8F-BC5CAFC76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84C824-640F-F446-87FA-1734DCE1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6426A8-A518-6543-9299-1E3C932B3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24</a:t>
            </a:fld>
            <a:endParaRPr lang="en-US" dirty="0"/>
          </a:p>
        </p:txBody>
      </p:sp>
      <p:pic>
        <p:nvPicPr>
          <p:cNvPr id="4097" name="Picture 1" descr="page51image62205936">
            <a:extLst>
              <a:ext uri="{FF2B5EF4-FFF2-40B4-BE49-F238E27FC236}">
                <a16:creationId xmlns:a16="http://schemas.microsoft.com/office/drawing/2014/main" id="{792AD9A7-C639-0A4E-A6B1-9062F1D182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53"/>
          <a:stretch/>
        </p:blipFill>
        <p:spPr bwMode="auto">
          <a:xfrm>
            <a:off x="5341233" y="3861511"/>
            <a:ext cx="3572972" cy="99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B836772-1C8A-6147-9112-DFADEC316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57" y="1049772"/>
            <a:ext cx="5356313" cy="380800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00BABF9-15BC-FC43-8916-008F49AA0669}"/>
              </a:ext>
            </a:extLst>
          </p:cNvPr>
          <p:cNvSpPr txBox="1"/>
          <p:nvPr/>
        </p:nvSpPr>
        <p:spPr>
          <a:xfrm>
            <a:off x="1027649" y="2851758"/>
            <a:ext cx="3675609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Ion beam efficiently cooled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3CBB75D-FAC6-1B45-93D5-29D40F93C4B4}"/>
              </a:ext>
            </a:extLst>
          </p:cNvPr>
          <p:cNvSpPr txBox="1"/>
          <p:nvPr/>
        </p:nvSpPr>
        <p:spPr>
          <a:xfrm>
            <a:off x="5392551" y="3512057"/>
            <a:ext cx="3675609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Observe it with wall current monitors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FD14D89-40F0-BF48-8AC9-2F1BDF445FB7}"/>
              </a:ext>
            </a:extLst>
          </p:cNvPr>
          <p:cNvSpPr txBox="1"/>
          <p:nvPr/>
        </p:nvSpPr>
        <p:spPr>
          <a:xfrm>
            <a:off x="478789" y="5701281"/>
            <a:ext cx="8305689" cy="64633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Large (horizontal) dispersion relation at the interaction point: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transverse cooling in a similar fashion by mis-aligning the beams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F40AC5D-2ECB-F044-99CD-19CDFBED8E86}"/>
              </a:ext>
            </a:extLst>
          </p:cNvPr>
          <p:cNvSpPr txBox="1"/>
          <p:nvPr/>
        </p:nvSpPr>
        <p:spPr>
          <a:xfrm rot="20711837">
            <a:off x="4769455" y="1111730"/>
            <a:ext cx="13488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No detuning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2F57AB5-7A3C-0446-8929-DB0034413B85}"/>
              </a:ext>
            </a:extLst>
          </p:cNvPr>
          <p:cNvSpPr txBox="1"/>
          <p:nvPr/>
        </p:nvSpPr>
        <p:spPr>
          <a:xfrm rot="20711837">
            <a:off x="3852526" y="3119722"/>
            <a:ext cx="24420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Detuned laser spectrum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F80CCB-9C52-D848-AEB7-125DC1931090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2312908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83B96-45EE-BA45-9E17-7FAED744B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 system at the state of the art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447EC8-BB4B-9C4E-80D1-2DB749823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A7EDB-5D1D-E346-8855-F38FF2B7E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FD1BD5-D91C-8E49-8779-5A206387C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25</a:t>
            </a:fld>
            <a:endParaRPr lang="en-US" dirty="0"/>
          </a:p>
        </p:txBody>
      </p:sp>
      <p:pic>
        <p:nvPicPr>
          <p:cNvPr id="8" name="Picture 23" descr="IMG_5294">
            <a:extLst>
              <a:ext uri="{FF2B5EF4-FFF2-40B4-BE49-F238E27FC236}">
                <a16:creationId xmlns:a16="http://schemas.microsoft.com/office/drawing/2014/main" id="{22AEBF51-67DD-9E4D-BC7E-132A96ECD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41" y="1557640"/>
            <a:ext cx="4592624" cy="374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4AF25C-201E-F346-ACA9-3D08489EB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072" y="2115616"/>
            <a:ext cx="3834966" cy="235798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34CE6F5-CE6B-D248-B396-7EC8D7E3D421}"/>
              </a:ext>
            </a:extLst>
          </p:cNvPr>
          <p:cNvSpPr txBox="1"/>
          <p:nvPr/>
        </p:nvSpPr>
        <p:spPr>
          <a:xfrm>
            <a:off x="462224" y="5478619"/>
            <a:ext cx="8138173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State of the art system, already operated in low emittance KEK ATF ring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79C36E4-F014-874C-9E3E-7F39010F8433}"/>
              </a:ext>
            </a:extLst>
          </p:cNvPr>
          <p:cNvSpPr txBox="1"/>
          <p:nvPr/>
        </p:nvSpPr>
        <p:spPr>
          <a:xfrm>
            <a:off x="462224" y="5979890"/>
            <a:ext cx="8138172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But: need to ensure the system can be operated fully remotely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79F4AFE-A989-9B4C-9C70-ED4954C698ED}"/>
              </a:ext>
            </a:extLst>
          </p:cNvPr>
          <p:cNvSpPr txBox="1"/>
          <p:nvPr/>
        </p:nvSpPr>
        <p:spPr>
          <a:xfrm>
            <a:off x="371788" y="1091730"/>
            <a:ext cx="8563489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Fabry-Perot resonator to reach about 5mJ at 40MHz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 200kW already exists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E417475-4C52-B74C-B907-802605E0CC30}"/>
              </a:ext>
            </a:extLst>
          </p:cNvPr>
          <p:cNvSpPr txBox="1"/>
          <p:nvPr/>
        </p:nvSpPr>
        <p:spPr>
          <a:xfrm>
            <a:off x="5017072" y="4758824"/>
            <a:ext cx="410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Built and operated by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IJCLab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(Orsay) team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85061-C6AF-7E4E-B6E3-CC76226F7187}"/>
              </a:ext>
            </a:extLst>
          </p:cNvPr>
          <p:cNvSpPr/>
          <p:nvPr/>
        </p:nvSpPr>
        <p:spPr>
          <a:xfrm rot="16200000">
            <a:off x="-3080461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Amoudry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Applied Optics 59 (2020) 116; 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Chaikovska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Scientific Reports 6 (2016) 36569 </a:t>
            </a:r>
          </a:p>
        </p:txBody>
      </p:sp>
    </p:spTree>
    <p:extLst>
      <p:ext uri="{BB962C8B-B14F-4D97-AF65-F5344CB8AC3E}">
        <p14:creationId xmlns:p14="http://schemas.microsoft.com/office/powerpoint/2010/main" val="2976729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CB11C-5C72-A24F-B487-5FAE4C5EC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589779" cy="509517"/>
          </a:xfrm>
        </p:spPr>
        <p:txBody>
          <a:bodyPr>
            <a:normAutofit fontScale="90000"/>
          </a:bodyPr>
          <a:lstStyle/>
          <a:p>
            <a:r>
              <a:rPr lang="en-US"/>
              <a:t>Synchronisation &amp; alignment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6D321B-EF80-9347-86F2-DC58EC079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5DDAE4-1D79-3C4B-A311-5A7F9FEA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B7064A-6FEF-9B42-9591-FAB742B2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26</a:t>
            </a:fld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98300DF-E43B-2247-A3A6-5A9E82141C93}"/>
              </a:ext>
            </a:extLst>
          </p:cNvPr>
          <p:cNvSpPr txBox="1"/>
          <p:nvPr/>
        </p:nvSpPr>
        <p:spPr>
          <a:xfrm>
            <a:off x="1760505" y="4300065"/>
            <a:ext cx="504792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Beam with constant revolution frequency at flat-top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EACCE6C-82CC-3C47-8824-FEFDAC358333}"/>
              </a:ext>
            </a:extLst>
          </p:cNvPr>
          <p:cNvSpPr txBox="1"/>
          <p:nvPr/>
        </p:nvSpPr>
        <p:spPr>
          <a:xfrm>
            <a:off x="330302" y="3764155"/>
            <a:ext cx="2896755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Cavity tuning range is limited</a:t>
            </a:r>
          </a:p>
        </p:txBody>
      </p:sp>
      <p:sp>
        <p:nvSpPr>
          <p:cNvPr id="19" name="Flèche droite à entaille 18">
            <a:extLst>
              <a:ext uri="{FF2B5EF4-FFF2-40B4-BE49-F238E27FC236}">
                <a16:creationId xmlns:a16="http://schemas.microsoft.com/office/drawing/2014/main" id="{1078AB2F-677A-DA4E-B121-6E9DD119D37A}"/>
              </a:ext>
            </a:extLst>
          </p:cNvPr>
          <p:cNvSpPr/>
          <p:nvPr/>
        </p:nvSpPr>
        <p:spPr>
          <a:xfrm>
            <a:off x="990265" y="4347437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09A9AF1-62DB-B84B-80F8-9FCC800AA08A}"/>
              </a:ext>
            </a:extLst>
          </p:cNvPr>
          <p:cNvSpPr txBox="1"/>
          <p:nvPr/>
        </p:nvSpPr>
        <p:spPr>
          <a:xfrm>
            <a:off x="1760505" y="4783972"/>
            <a:ext cx="6373348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Varying transverse beam alignment: use existing orbit correctors</a:t>
            </a:r>
          </a:p>
        </p:txBody>
      </p:sp>
      <p:sp>
        <p:nvSpPr>
          <p:cNvPr id="21" name="Flèche droite à entaille 20">
            <a:extLst>
              <a:ext uri="{FF2B5EF4-FFF2-40B4-BE49-F238E27FC236}">
                <a16:creationId xmlns:a16="http://schemas.microsoft.com/office/drawing/2014/main" id="{0F4CCA43-6FEC-614C-8502-C9DF2BEFC464}"/>
              </a:ext>
            </a:extLst>
          </p:cNvPr>
          <p:cNvSpPr/>
          <p:nvPr/>
        </p:nvSpPr>
        <p:spPr>
          <a:xfrm>
            <a:off x="972091" y="4822891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07C0335-C57D-EE40-9C05-19A19909BB3A}"/>
              </a:ext>
            </a:extLst>
          </p:cNvPr>
          <p:cNvSpPr txBox="1"/>
          <p:nvPr/>
        </p:nvSpPr>
        <p:spPr>
          <a:xfrm>
            <a:off x="330302" y="1252293"/>
            <a:ext cx="3065326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Not specific to Gamma Factory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DAF4098-367C-1D49-9B3E-234BA05B46AC}"/>
              </a:ext>
            </a:extLst>
          </p:cNvPr>
          <p:cNvSpPr txBox="1"/>
          <p:nvPr/>
        </p:nvSpPr>
        <p:spPr>
          <a:xfrm>
            <a:off x="1667740" y="1795334"/>
            <a:ext cx="5313634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Already realized in the past (for instance KEK ATF exp.) </a:t>
            </a:r>
          </a:p>
        </p:txBody>
      </p:sp>
      <p:sp>
        <p:nvSpPr>
          <p:cNvPr id="27" name="Flèche droite à entaille 26">
            <a:extLst>
              <a:ext uri="{FF2B5EF4-FFF2-40B4-BE49-F238E27FC236}">
                <a16:creationId xmlns:a16="http://schemas.microsoft.com/office/drawing/2014/main" id="{77309032-28CE-FC47-B3D3-8B1D59728E90}"/>
              </a:ext>
            </a:extLst>
          </p:cNvPr>
          <p:cNvSpPr/>
          <p:nvPr/>
        </p:nvSpPr>
        <p:spPr>
          <a:xfrm>
            <a:off x="879326" y="1795334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232D493-B29C-2641-951C-5553039BC3B4}"/>
              </a:ext>
            </a:extLst>
          </p:cNvPr>
          <p:cNvSpPr txBox="1"/>
          <p:nvPr/>
        </p:nvSpPr>
        <p:spPr>
          <a:xfrm>
            <a:off x="1667740" y="2377109"/>
            <a:ext cx="574965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Alignment provided by BPMs on the girder of optical cavity </a:t>
            </a:r>
          </a:p>
        </p:txBody>
      </p:sp>
      <p:sp>
        <p:nvSpPr>
          <p:cNvPr id="29" name="Flèche droite à entaille 28">
            <a:extLst>
              <a:ext uri="{FF2B5EF4-FFF2-40B4-BE49-F238E27FC236}">
                <a16:creationId xmlns:a16="http://schemas.microsoft.com/office/drawing/2014/main" id="{66AA0790-A0F3-314C-8D53-9FF5E4FBE98A}"/>
              </a:ext>
            </a:extLst>
          </p:cNvPr>
          <p:cNvSpPr/>
          <p:nvPr/>
        </p:nvSpPr>
        <p:spPr>
          <a:xfrm>
            <a:off x="879326" y="2377109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FF7CAE6-C7A2-114E-ABF8-AB8CB07A66AF}"/>
              </a:ext>
            </a:extLst>
          </p:cNvPr>
          <p:cNvSpPr txBox="1"/>
          <p:nvPr/>
        </p:nvSpPr>
        <p:spPr>
          <a:xfrm>
            <a:off x="1685914" y="2997803"/>
            <a:ext cx="4075155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Only needs to be adapted to SPS specifics</a:t>
            </a:r>
          </a:p>
        </p:txBody>
      </p:sp>
      <p:sp>
        <p:nvSpPr>
          <p:cNvPr id="31" name="Flèche droite à entaille 30">
            <a:extLst>
              <a:ext uri="{FF2B5EF4-FFF2-40B4-BE49-F238E27FC236}">
                <a16:creationId xmlns:a16="http://schemas.microsoft.com/office/drawing/2014/main" id="{E48B9D14-B237-8E4A-8838-4490C5173EA4}"/>
              </a:ext>
            </a:extLst>
          </p:cNvPr>
          <p:cNvSpPr/>
          <p:nvPr/>
        </p:nvSpPr>
        <p:spPr>
          <a:xfrm>
            <a:off x="897500" y="2997803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3ECABBE-542F-8E4B-A44A-8C2DED73BF3F}"/>
              </a:ext>
            </a:extLst>
          </p:cNvPr>
          <p:cNvSpPr txBox="1"/>
          <p:nvPr/>
        </p:nvSpPr>
        <p:spPr>
          <a:xfrm rot="20711837">
            <a:off x="6729260" y="3972111"/>
            <a:ext cx="18108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Similar to AWAKE</a:t>
            </a:r>
          </a:p>
        </p:txBody>
      </p:sp>
      <p:sp>
        <p:nvSpPr>
          <p:cNvPr id="33" name="Flèche courbée vers la gauche 32">
            <a:extLst>
              <a:ext uri="{FF2B5EF4-FFF2-40B4-BE49-F238E27FC236}">
                <a16:creationId xmlns:a16="http://schemas.microsoft.com/office/drawing/2014/main" id="{4FD03066-6B2E-EF42-ADC8-49318C7B2973}"/>
              </a:ext>
            </a:extLst>
          </p:cNvPr>
          <p:cNvSpPr/>
          <p:nvPr/>
        </p:nvSpPr>
        <p:spPr>
          <a:xfrm rot="10800000" flipH="1">
            <a:off x="8308045" y="2377109"/>
            <a:ext cx="675861" cy="2630074"/>
          </a:xfrm>
          <a:prstGeom prst="curved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501E78D-6D99-5441-A049-E2FB72C33641}"/>
              </a:ext>
            </a:extLst>
          </p:cNvPr>
          <p:cNvSpPr txBox="1"/>
          <p:nvPr/>
        </p:nvSpPr>
        <p:spPr>
          <a:xfrm>
            <a:off x="280940" y="6031211"/>
            <a:ext cx="8863059" cy="338554"/>
          </a:xfrm>
          <a:prstGeom prst="rect">
            <a:avLst/>
          </a:prstGeom>
          <a:solidFill>
            <a:srgbClr val="F3BACC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i="1" dirty="0">
                <a:solidFill>
                  <a:srgbClr val="C00000"/>
                </a:solidFill>
              </a:rPr>
              <a:t>Inputs </a:t>
            </a:r>
            <a:r>
              <a:rPr lang="fr-FR" sz="1600" i="1" dirty="0" err="1">
                <a:solidFill>
                  <a:srgbClr val="C00000"/>
                </a:solidFill>
              </a:rPr>
              <a:t>from</a:t>
            </a:r>
            <a:r>
              <a:rPr lang="fr-FR" sz="1600" i="1" dirty="0">
                <a:solidFill>
                  <a:srgbClr val="C00000"/>
                </a:solidFill>
              </a:rPr>
              <a:t> relevant experts at CERN :</a:t>
            </a:r>
            <a:r>
              <a:rPr lang="fr-FR" sz="1600" i="1" dirty="0">
                <a:solidFill>
                  <a:srgbClr val="C00000"/>
                </a:solidFill>
                <a:sym typeface="Wingdings" pitchFamily="2" charset="2"/>
              </a:rPr>
              <a:t> H. </a:t>
            </a:r>
            <a:r>
              <a:rPr lang="fr-FR" sz="1600" i="1" dirty="0" err="1">
                <a:solidFill>
                  <a:srgbClr val="C00000"/>
                </a:solidFill>
                <a:sym typeface="Wingdings" pitchFamily="2" charset="2"/>
              </a:rPr>
              <a:t>Damerau</a:t>
            </a:r>
            <a:r>
              <a:rPr lang="fr-FR" sz="1600" i="1" dirty="0">
                <a:solidFill>
                  <a:srgbClr val="C00000"/>
                </a:solidFill>
                <a:sym typeface="Wingdings" pitchFamily="2" charset="2"/>
              </a:rPr>
              <a:t> (RF) and V. </a:t>
            </a:r>
            <a:r>
              <a:rPr lang="fr-FR" sz="1600" i="1" dirty="0" err="1">
                <a:solidFill>
                  <a:srgbClr val="C00000"/>
                </a:solidFill>
                <a:sym typeface="Wingdings" pitchFamily="2" charset="2"/>
              </a:rPr>
              <a:t>Fedosseev</a:t>
            </a:r>
            <a:r>
              <a:rPr lang="fr-FR" sz="1600" i="1" dirty="0">
                <a:solidFill>
                  <a:srgbClr val="C00000"/>
                </a:solidFill>
                <a:sym typeface="Wingdings" pitchFamily="2" charset="2"/>
              </a:rPr>
              <a:t> (Laser)</a:t>
            </a:r>
            <a:endParaRPr lang="fr-FR" sz="1600" i="1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0EE3784-B3EA-CF49-A825-FB210903C88C}"/>
              </a:ext>
            </a:extLst>
          </p:cNvPr>
          <p:cNvSpPr/>
          <p:nvPr/>
        </p:nvSpPr>
        <p:spPr>
          <a:xfrm rot="16200000">
            <a:off x="-3080461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Damerau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 IPAC2016-THPMY039;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Chaikovska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Scientific Reports 6 (2016) 36569  </a:t>
            </a:r>
          </a:p>
        </p:txBody>
      </p:sp>
    </p:spTree>
    <p:extLst>
      <p:ext uri="{BB962C8B-B14F-4D97-AF65-F5344CB8AC3E}">
        <p14:creationId xmlns:p14="http://schemas.microsoft.com/office/powerpoint/2010/main" val="3415583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51AC02-9B4A-434C-80FA-DFBF1E394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system: laser and amplifier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B9FBC9-7E8E-7848-BF85-BCD6DB94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7354FE-C6FA-664C-BAD8-CA43C764E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95BECF-3C8C-CB4E-94A9-1E1370EFC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27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C9B36DB-4460-C042-8913-E74F66033C6D}"/>
              </a:ext>
            </a:extLst>
          </p:cNvPr>
          <p:cNvSpPr txBox="1"/>
          <p:nvPr/>
        </p:nvSpPr>
        <p:spPr>
          <a:xfrm>
            <a:off x="1189398" y="1037302"/>
            <a:ext cx="4315445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Required quality factor of optical cavity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74EDE-9FA5-7C44-8967-331C5CD81E50}"/>
              </a:ext>
            </a:extLst>
          </p:cNvPr>
          <p:cNvSpPr/>
          <p:nvPr/>
        </p:nvSpPr>
        <p:spPr>
          <a:xfrm>
            <a:off x="6296565" y="1037302"/>
            <a:ext cx="2648097" cy="369332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very low phase noise laser</a:t>
            </a:r>
            <a:endParaRPr lang="en-US"/>
          </a:p>
        </p:txBody>
      </p:sp>
      <p:sp>
        <p:nvSpPr>
          <p:cNvPr id="12" name="Flèche vers la droite 11">
            <a:extLst>
              <a:ext uri="{FF2B5EF4-FFF2-40B4-BE49-F238E27FC236}">
                <a16:creationId xmlns:a16="http://schemas.microsoft.com/office/drawing/2014/main" id="{F8CBEC27-5C87-3546-915A-D949CD876758}"/>
              </a:ext>
            </a:extLst>
          </p:cNvPr>
          <p:cNvSpPr/>
          <p:nvPr/>
        </p:nvSpPr>
        <p:spPr>
          <a:xfrm>
            <a:off x="5834149" y="1116994"/>
            <a:ext cx="253784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B937FC-9E04-E94F-BABA-8CD920E418E5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Pouysegur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 Opt. Lett.  40, 5184-5187 (2015);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8F5E9BA-86B6-2C45-9DDC-4FB98E6CC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501" y="3152541"/>
            <a:ext cx="6315740" cy="3098412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D098C23A-70B9-084D-9B94-12FAC8D204CF}"/>
              </a:ext>
            </a:extLst>
          </p:cNvPr>
          <p:cNvSpPr txBox="1"/>
          <p:nvPr/>
        </p:nvSpPr>
        <p:spPr>
          <a:xfrm rot="20711837">
            <a:off x="3817395" y="3703540"/>
            <a:ext cx="23800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Industrial system exist !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BCEA1D3-25E2-EE41-AD3E-9B2B732189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53"/>
          <a:stretch/>
        </p:blipFill>
        <p:spPr>
          <a:xfrm>
            <a:off x="1210105" y="4299868"/>
            <a:ext cx="3858715" cy="18633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1E99DC-35B4-6843-8F23-6B73C0BEED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00" r="25551"/>
          <a:stretch/>
        </p:blipFill>
        <p:spPr>
          <a:xfrm>
            <a:off x="4905528" y="1567972"/>
            <a:ext cx="1972289" cy="124072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2DF228AE-9111-5142-B4F7-5C21772FF598}"/>
              </a:ext>
            </a:extLst>
          </p:cNvPr>
          <p:cNvSpPr txBox="1"/>
          <p:nvPr/>
        </p:nvSpPr>
        <p:spPr>
          <a:xfrm>
            <a:off x="4584499" y="5998628"/>
            <a:ext cx="39308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Laser pulse duration/spectrum tunable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77B3154-DD0D-DC40-90C9-62332A57F3EE}"/>
              </a:ext>
            </a:extLst>
          </p:cNvPr>
          <p:cNvSpPr txBox="1"/>
          <p:nvPr/>
        </p:nvSpPr>
        <p:spPr>
          <a:xfrm rot="20711837">
            <a:off x="2889393" y="1940642"/>
            <a:ext cx="18406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Unique provider !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CFDB4AD-4F84-124F-8BA2-F5B02550CF72}"/>
              </a:ext>
            </a:extLst>
          </p:cNvPr>
          <p:cNvSpPr txBox="1"/>
          <p:nvPr/>
        </p:nvSpPr>
        <p:spPr>
          <a:xfrm>
            <a:off x="760084" y="2947177"/>
            <a:ext cx="7417360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Required laser power and robust performances</a:t>
            </a:r>
          </a:p>
        </p:txBody>
      </p:sp>
    </p:spTree>
    <p:extLst>
      <p:ext uri="{BB962C8B-B14F-4D97-AF65-F5344CB8AC3E}">
        <p14:creationId xmlns:p14="http://schemas.microsoft.com/office/powerpoint/2010/main" val="3323308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FF9539-ED93-F646-BCF8-E9DE925A0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Radiation hardness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F5E967-684C-1B44-BB1F-55FE175B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E52C49-1E3C-8C47-ADAE-DF3BCA9A5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045A31-5825-B04C-9658-E68F94AC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28</a:t>
            </a:fld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15F0D5D-F815-1C4F-81D2-C046B6DDC5BA}"/>
              </a:ext>
            </a:extLst>
          </p:cNvPr>
          <p:cNvSpPr txBox="1"/>
          <p:nvPr/>
        </p:nvSpPr>
        <p:spPr>
          <a:xfrm>
            <a:off x="542612" y="1163819"/>
            <a:ext cx="8106764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Ageing of laser system’s components is not expected to be limitation if TID&lt;150krad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4F9EDFD-52FC-C34A-A7AB-A5A9A29A2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40" y="1815820"/>
            <a:ext cx="4784050" cy="276971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67CBD36-3E14-954E-98D7-3339084D0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720" y="1700983"/>
            <a:ext cx="3216655" cy="330056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BEF22F0-93D4-BC4F-953E-DAA7F174EC41}"/>
              </a:ext>
            </a:extLst>
          </p:cNvPr>
          <p:cNvSpPr txBox="1"/>
          <p:nvPr/>
        </p:nvSpPr>
        <p:spPr>
          <a:xfrm>
            <a:off x="1703562" y="5700333"/>
            <a:ext cx="601569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Sensitive laser-system must be shielded (side TI18 tunnel)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FE4DDC0-B484-CA4A-8092-DA5C86DD9613}"/>
              </a:ext>
            </a:extLst>
          </p:cNvPr>
          <p:cNvSpPr txBox="1"/>
          <p:nvPr/>
        </p:nvSpPr>
        <p:spPr>
          <a:xfrm>
            <a:off x="1703563" y="5146335"/>
            <a:ext cx="601569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Gamma Factory PoP laser will only operate a few weeks a year </a:t>
            </a:r>
          </a:p>
        </p:txBody>
      </p:sp>
      <p:sp>
        <p:nvSpPr>
          <p:cNvPr id="18" name="Flèche droite à entaille 17">
            <a:extLst>
              <a:ext uri="{FF2B5EF4-FFF2-40B4-BE49-F238E27FC236}">
                <a16:creationId xmlns:a16="http://schemas.microsoft.com/office/drawing/2014/main" id="{1BD20957-E27A-7444-9547-87686A256CBC}"/>
              </a:ext>
            </a:extLst>
          </p:cNvPr>
          <p:cNvSpPr/>
          <p:nvPr/>
        </p:nvSpPr>
        <p:spPr>
          <a:xfrm>
            <a:off x="913234" y="5165794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èche droite à entaille 18">
            <a:extLst>
              <a:ext uri="{FF2B5EF4-FFF2-40B4-BE49-F238E27FC236}">
                <a16:creationId xmlns:a16="http://schemas.microsoft.com/office/drawing/2014/main" id="{4AE158B4-95AB-D84D-9130-6905BECBF17C}"/>
              </a:ext>
            </a:extLst>
          </p:cNvPr>
          <p:cNvSpPr/>
          <p:nvPr/>
        </p:nvSpPr>
        <p:spPr>
          <a:xfrm>
            <a:off x="913234" y="5710140"/>
            <a:ext cx="565288" cy="3304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2D99B71-C77B-0E45-AB2D-F5C329526224}"/>
              </a:ext>
            </a:extLst>
          </p:cNvPr>
          <p:cNvSpPr txBox="1"/>
          <p:nvPr/>
        </p:nvSpPr>
        <p:spPr>
          <a:xfrm>
            <a:off x="277000" y="6103011"/>
            <a:ext cx="8866999" cy="338554"/>
          </a:xfrm>
          <a:prstGeom prst="rect">
            <a:avLst/>
          </a:prstGeom>
          <a:solidFill>
            <a:srgbClr val="F3BACC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C00000"/>
                </a:solidFill>
              </a:rPr>
              <a:t>With R2E team: FLUKA simulations to be done to decide on the need of extra shielding or not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EB89DC-4C93-0541-A283-2C86803149B0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Buchs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Opt. Express 23 (2015) 9890 ; S. Girard et al., Opt. Express 20 (2012) 8457 </a:t>
            </a:r>
          </a:p>
        </p:txBody>
      </p:sp>
    </p:spTree>
    <p:extLst>
      <p:ext uri="{BB962C8B-B14F-4D97-AF65-F5344CB8AC3E}">
        <p14:creationId xmlns:p14="http://schemas.microsoft.com/office/powerpoint/2010/main" val="1815769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1AEFF428-DD39-9549-85C9-6E42B31A81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643"/>
          <a:stretch/>
        </p:blipFill>
        <p:spPr>
          <a:xfrm>
            <a:off x="198519" y="1048110"/>
            <a:ext cx="5990976" cy="22638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939394D-EB32-E04B-97D2-D454CC41A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206" y="629536"/>
            <a:ext cx="2934873" cy="155138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A899FC4-7F5E-5446-9EEF-C96B9E05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system: integration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2CC57-99F4-8F44-9757-F05DF52B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CFF4E-DD16-F346-83DA-40A3A68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1EDE8-BB4C-634E-A8D1-CEB1E8D0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29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D07A23E-BD55-2343-9180-D7C70A222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067" y="4154972"/>
            <a:ext cx="2775796" cy="1447841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EE582E5-C9A7-E64E-8C95-B8ED0EA6242B}"/>
              </a:ext>
            </a:extLst>
          </p:cNvPr>
          <p:cNvSpPr txBox="1"/>
          <p:nvPr/>
        </p:nvSpPr>
        <p:spPr>
          <a:xfrm>
            <a:off x="424689" y="3812501"/>
            <a:ext cx="4336497" cy="369332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SPS half-cell 621 with side tunnel TI18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428C16E-5E6F-AD47-A476-297D800490C6}"/>
              </a:ext>
            </a:extLst>
          </p:cNvPr>
          <p:cNvCxnSpPr>
            <a:cxnSpLocks/>
          </p:cNvCxnSpPr>
          <p:nvPr/>
        </p:nvCxnSpPr>
        <p:spPr>
          <a:xfrm flipH="1" flipV="1">
            <a:off x="3668111" y="2732690"/>
            <a:ext cx="2521384" cy="214620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25CB234C-CBC5-ED4F-B35C-120D4F7D7D2A}"/>
              </a:ext>
            </a:extLst>
          </p:cNvPr>
          <p:cNvCxnSpPr>
            <a:cxnSpLocks/>
            <a:stCxn id="10" idx="1"/>
            <a:endCxn id="3" idx="3"/>
          </p:cNvCxnSpPr>
          <p:nvPr/>
        </p:nvCxnSpPr>
        <p:spPr>
          <a:xfrm flipH="1">
            <a:off x="3799126" y="4878893"/>
            <a:ext cx="2417941" cy="44290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C1810F71-A235-2E4A-A760-DDB0C440F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926" y="2228715"/>
            <a:ext cx="2783077" cy="108326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63C32309-F91C-D34B-A6C2-227DD96641AE}"/>
              </a:ext>
            </a:extLst>
          </p:cNvPr>
          <p:cNvCxnSpPr>
            <a:cxnSpLocks/>
          </p:cNvCxnSpPr>
          <p:nvPr/>
        </p:nvCxnSpPr>
        <p:spPr>
          <a:xfrm flipH="1" flipV="1">
            <a:off x="3079531" y="2008769"/>
            <a:ext cx="3137536" cy="75513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A2ACF2C1-552D-014C-BA90-7430A78C4B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2" b="23024"/>
          <a:stretch/>
        </p:blipFill>
        <p:spPr>
          <a:xfrm>
            <a:off x="293675" y="4355300"/>
            <a:ext cx="3505451" cy="193299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AC6604E-2B92-914F-AB9C-9DD71278D46E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908894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Gamma Factory: </a:t>
            </a:r>
            <a:br>
              <a:rPr lang="en-US"/>
            </a:br>
            <a:r>
              <a:rPr lang="en-US" sz="4000"/>
              <a:t>The scientific context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799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99FC4-7F5E-5446-9EEF-C96B9E05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system: integration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2CC57-99F4-8F44-9757-F05DF52B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CFF4E-DD16-F346-83DA-40A3A68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1EDE8-BB4C-634E-A8D1-CEB1E8D0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30</a:t>
            </a:fld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EE582E5-C9A7-E64E-8C95-B8ED0EA6242B}"/>
              </a:ext>
            </a:extLst>
          </p:cNvPr>
          <p:cNvSpPr txBox="1"/>
          <p:nvPr/>
        </p:nvSpPr>
        <p:spPr>
          <a:xfrm>
            <a:off x="4807503" y="34667"/>
            <a:ext cx="4336497" cy="369332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SPS half-cell 621 with side tunnel TI18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8DF1B2-4214-5345-9BBB-851677840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96" y="974689"/>
            <a:ext cx="8033382" cy="550577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02306D-99A7-C04A-88AD-CFF4A167ACDB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Thanks to Liam Dougherty for the help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FB3AE74-85E8-8447-AD3C-C1D54B13617E}"/>
              </a:ext>
            </a:extLst>
          </p:cNvPr>
          <p:cNvSpPr/>
          <p:nvPr/>
        </p:nvSpPr>
        <p:spPr>
          <a:xfrm>
            <a:off x="2411604" y="1607736"/>
            <a:ext cx="3959051" cy="3808325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772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99FC4-7F5E-5446-9EEF-C96B9E05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Detection system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2CC57-99F4-8F44-9757-F05DF52B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CFF4E-DD16-F346-83DA-40A3A68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1EDE8-BB4C-634E-A8D1-CEB1E8D0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31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61E223-77E0-4D81-A292-8C729848FEF2}"/>
              </a:ext>
            </a:extLst>
          </p:cNvPr>
          <p:cNvGrpSpPr/>
          <p:nvPr/>
        </p:nvGrpSpPr>
        <p:grpSpPr>
          <a:xfrm>
            <a:off x="-2466621" y="1371600"/>
            <a:ext cx="11120498" cy="4980173"/>
            <a:chOff x="-2466621" y="1371600"/>
            <a:chExt cx="11120498" cy="498017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26DAC10-4D76-4511-BB72-E2CC78A37576}"/>
                </a:ext>
              </a:extLst>
            </p:cNvPr>
            <p:cNvGrpSpPr/>
            <p:nvPr/>
          </p:nvGrpSpPr>
          <p:grpSpPr>
            <a:xfrm>
              <a:off x="-2466621" y="1371600"/>
              <a:ext cx="9552508" cy="4980173"/>
              <a:chOff x="-1103870" y="1371600"/>
              <a:chExt cx="9552508" cy="4980173"/>
            </a:xfrm>
          </p:grpSpPr>
          <p:pic>
            <p:nvPicPr>
              <p:cNvPr id="7" name="Picture 6" descr="Diagram&#10;&#10;Description automatically generated">
                <a:extLst>
                  <a:ext uri="{FF2B5EF4-FFF2-40B4-BE49-F238E27FC236}">
                    <a16:creationId xmlns:a16="http://schemas.microsoft.com/office/drawing/2014/main" id="{56592576-4B24-496B-B476-1EA310BDC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7564" y="2012651"/>
                <a:ext cx="6964534" cy="4057047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6EAA188-A861-4FB4-B71E-202F2783E3A9}"/>
                  </a:ext>
                </a:extLst>
              </p:cNvPr>
              <p:cNvSpPr/>
              <p:nvPr/>
            </p:nvSpPr>
            <p:spPr>
              <a:xfrm rot="2565635">
                <a:off x="2162851" y="3085174"/>
                <a:ext cx="6285787" cy="11979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DFE1D03-00B8-4019-BF49-00251DF1D45E}"/>
                  </a:ext>
                </a:extLst>
              </p:cNvPr>
              <p:cNvSpPr/>
              <p:nvPr/>
            </p:nvSpPr>
            <p:spPr>
              <a:xfrm rot="5400000">
                <a:off x="-2090729" y="2358459"/>
                <a:ext cx="4980173" cy="30064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B2ECA3D-BFAE-4CD9-A624-CEFDB5B1ECD9}"/>
                </a:ext>
              </a:extLst>
            </p:cNvPr>
            <p:cNvSpPr/>
            <p:nvPr/>
          </p:nvSpPr>
          <p:spPr>
            <a:xfrm rot="2565635">
              <a:off x="2419657" y="2949126"/>
              <a:ext cx="5213140" cy="10446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AA348C8-0E0B-4CBA-AB83-8D855A5F16D6}"/>
                </a:ext>
              </a:extLst>
            </p:cNvPr>
            <p:cNvSpPr/>
            <p:nvPr/>
          </p:nvSpPr>
          <p:spPr>
            <a:xfrm rot="2565635">
              <a:off x="3440737" y="2659429"/>
              <a:ext cx="5213140" cy="10446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C297F45-4A1C-4A40-A1BA-16BAF558350C}"/>
              </a:ext>
            </a:extLst>
          </p:cNvPr>
          <p:cNvSpPr/>
          <p:nvPr/>
        </p:nvSpPr>
        <p:spPr>
          <a:xfrm rot="2565635">
            <a:off x="2572057" y="3101526"/>
            <a:ext cx="5213140" cy="104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Image 31">
            <a:extLst>
              <a:ext uri="{FF2B5EF4-FFF2-40B4-BE49-F238E27FC236}">
                <a16:creationId xmlns:a16="http://schemas.microsoft.com/office/drawing/2014/main" id="{78DDDCC9-4257-4928-B48A-E7DD46B8C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53"/>
          <a:stretch/>
        </p:blipFill>
        <p:spPr>
          <a:xfrm>
            <a:off x="2694556" y="1416635"/>
            <a:ext cx="2946081" cy="2249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/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57DC34A-A1B3-4E29-8659-817EC099FE8D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1736802" y="2541327"/>
            <a:ext cx="957754" cy="23175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9720D82-F414-45D3-B1A9-EA77A75D2328}"/>
              </a:ext>
            </a:extLst>
          </p:cNvPr>
          <p:cNvSpPr txBox="1"/>
          <p:nvPr/>
        </p:nvSpPr>
        <p:spPr>
          <a:xfrm>
            <a:off x="4435074" y="4464701"/>
            <a:ext cx="2656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Laser-ion interaction Point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39DA039-0D91-4CC0-B51D-9FFCFD15E293}"/>
              </a:ext>
            </a:extLst>
          </p:cNvPr>
          <p:cNvCxnSpPr>
            <a:cxnSpLocks/>
          </p:cNvCxnSpPr>
          <p:nvPr/>
        </p:nvCxnSpPr>
        <p:spPr>
          <a:xfrm flipH="1">
            <a:off x="4023977" y="4856509"/>
            <a:ext cx="1154650" cy="447013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A0949C2-4C8D-47E6-BEE2-93DD1F9436ED}"/>
              </a:ext>
            </a:extLst>
          </p:cNvPr>
          <p:cNvSpPr txBox="1"/>
          <p:nvPr/>
        </p:nvSpPr>
        <p:spPr>
          <a:xfrm>
            <a:off x="5579914" y="5776995"/>
            <a:ext cx="151159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Ion beam direction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B706B4E-4AC9-4905-A3F4-470C3FD81FF5}"/>
              </a:ext>
            </a:extLst>
          </p:cNvPr>
          <p:cNvCxnSpPr>
            <a:cxnSpLocks/>
          </p:cNvCxnSpPr>
          <p:nvPr/>
        </p:nvCxnSpPr>
        <p:spPr>
          <a:xfrm flipH="1" flipV="1">
            <a:off x="4201955" y="5616507"/>
            <a:ext cx="675119" cy="7743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4260EC1-0484-4E79-8C0D-1FD8FFC3DE06}"/>
              </a:ext>
            </a:extLst>
          </p:cNvPr>
          <p:cNvSpPr txBox="1"/>
          <p:nvPr/>
        </p:nvSpPr>
        <p:spPr>
          <a:xfrm>
            <a:off x="5233566" y="3759261"/>
            <a:ext cx="374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Central opening for ion beam passage</a:t>
            </a:r>
          </a:p>
        </p:txBody>
      </p:sp>
      <p:pic>
        <p:nvPicPr>
          <p:cNvPr id="55" name="Image 31">
            <a:extLst>
              <a:ext uri="{FF2B5EF4-FFF2-40B4-BE49-F238E27FC236}">
                <a16:creationId xmlns:a16="http://schemas.microsoft.com/office/drawing/2014/main" id="{929054B1-12E1-4E2B-BE95-ED41C38C11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56" t="12741" r="26330" b="47159"/>
          <a:stretch/>
        </p:blipFill>
        <p:spPr>
          <a:xfrm>
            <a:off x="1452102" y="2665505"/>
            <a:ext cx="171714" cy="100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1"/>
            </a:solidFill>
          </a:ln>
          <a:effectLst/>
          <a:scene3d>
            <a:camera prst="isometricOffAxis1Right"/>
            <a:lightRig rig="threePt" dir="t"/>
          </a:scene3d>
        </p:spPr>
      </p:pic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70B3B5C-0307-4F96-A5A7-C715079E4D41}"/>
              </a:ext>
            </a:extLst>
          </p:cNvPr>
          <p:cNvCxnSpPr>
            <a:cxnSpLocks/>
          </p:cNvCxnSpPr>
          <p:nvPr/>
        </p:nvCxnSpPr>
        <p:spPr>
          <a:xfrm flipH="1" flipV="1">
            <a:off x="3947586" y="2724548"/>
            <a:ext cx="1277832" cy="1188945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7B95C7FD-D951-9243-8B13-9C17793F47D6}"/>
              </a:ext>
            </a:extLst>
          </p:cNvPr>
          <p:cNvSpPr txBox="1"/>
          <p:nvPr/>
        </p:nvSpPr>
        <p:spPr>
          <a:xfrm>
            <a:off x="5648567" y="967968"/>
            <a:ext cx="3466734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‘BTV’ system: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YAG:Ce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+ camera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A8E6325-7767-7C4C-BA9D-B29446302382}"/>
              </a:ext>
            </a:extLst>
          </p:cNvPr>
          <p:cNvSpPr txBox="1"/>
          <p:nvPr/>
        </p:nvSpPr>
        <p:spPr>
          <a:xfrm>
            <a:off x="5748068" y="1961188"/>
            <a:ext cx="3380366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Remotely controlled manipulator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9A26B3-6A11-8240-A9C7-C771A5608A76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35021941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A401DD-E08C-2F43-B622-7E0203C06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on regular SPS operations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7F813-1CDC-D84E-8206-09CBF51A1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EEF543-D784-3F42-885A-9ADDAB0DE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DAEA9F-DA0C-4840-A3AE-72DFAC7C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32</a:t>
            </a:fld>
            <a:endParaRPr lang="en-US" dirty="0"/>
          </a:p>
        </p:txBody>
      </p:sp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4EC3AAE4-CA02-8048-BD0B-2FC5031E57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3413657"/>
              </p:ext>
            </p:extLst>
          </p:nvPr>
        </p:nvGraphicFramePr>
        <p:xfrm>
          <a:off x="501058" y="1063257"/>
          <a:ext cx="8225499" cy="5167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ADB8821-FFFD-6543-B677-C9DCA1D994CD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265600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A7C24D-26C1-9542-BA82-A4C74C70A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planning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5126D6-84D1-9D4B-A94D-6F6AAC242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CDFA6A-01A0-4F4F-8B32-5F2683CC2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E9E325-5717-B843-973B-524A8642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33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049B71C-95C3-A142-B038-5C09CEEBC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8" y="1243975"/>
            <a:ext cx="9021003" cy="130937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1943590-A226-EA4B-AD7A-DF633FB8E2D0}"/>
              </a:ext>
            </a:extLst>
          </p:cNvPr>
          <p:cNvSpPr txBox="1"/>
          <p:nvPr/>
        </p:nvSpPr>
        <p:spPr>
          <a:xfrm>
            <a:off x="2280745" y="9482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7B8E523-D528-3249-BADA-B74A7623492B}"/>
              </a:ext>
            </a:extLst>
          </p:cNvPr>
          <p:cNvSpPr txBox="1"/>
          <p:nvPr/>
        </p:nvSpPr>
        <p:spPr>
          <a:xfrm>
            <a:off x="4826363" y="93999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6EC2823-B879-2A49-8067-4E6301C437B6}"/>
              </a:ext>
            </a:extLst>
          </p:cNvPr>
          <p:cNvCxnSpPr/>
          <p:nvPr/>
        </p:nvCxnSpPr>
        <p:spPr>
          <a:xfrm>
            <a:off x="3856196" y="1243975"/>
            <a:ext cx="0" cy="1309371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5E32351-4B89-A24B-A6F3-F38A700D2FA6}"/>
              </a:ext>
            </a:extLst>
          </p:cNvPr>
          <p:cNvCxnSpPr/>
          <p:nvPr/>
        </p:nvCxnSpPr>
        <p:spPr>
          <a:xfrm>
            <a:off x="1349478" y="1243974"/>
            <a:ext cx="0" cy="1309371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9D7AA5CD-BBF8-3545-A3BE-CBFD5B0A612B}"/>
              </a:ext>
            </a:extLst>
          </p:cNvPr>
          <p:cNvCxnSpPr/>
          <p:nvPr/>
        </p:nvCxnSpPr>
        <p:spPr>
          <a:xfrm>
            <a:off x="6373423" y="1243974"/>
            <a:ext cx="0" cy="1309371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5CD53AD-0F69-F949-ACE3-47B2EDFF41A8}"/>
              </a:ext>
            </a:extLst>
          </p:cNvPr>
          <p:cNvCxnSpPr/>
          <p:nvPr/>
        </p:nvCxnSpPr>
        <p:spPr>
          <a:xfrm>
            <a:off x="8869630" y="1243973"/>
            <a:ext cx="0" cy="1309371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0011380-226A-1F45-8CA4-EE8F93FB478A}"/>
              </a:ext>
            </a:extLst>
          </p:cNvPr>
          <p:cNvSpPr txBox="1"/>
          <p:nvPr/>
        </p:nvSpPr>
        <p:spPr>
          <a:xfrm>
            <a:off x="7295155" y="87464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2023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BC98049-19D5-854B-B093-B3C8E91D5BDC}"/>
              </a:ext>
            </a:extLst>
          </p:cNvPr>
          <p:cNvSpPr txBox="1"/>
          <p:nvPr/>
        </p:nvSpPr>
        <p:spPr>
          <a:xfrm>
            <a:off x="4243818" y="2820868"/>
            <a:ext cx="3351559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Operational after 2023-2024 YETS</a:t>
            </a:r>
          </a:p>
        </p:txBody>
      </p:sp>
      <p:cxnSp>
        <p:nvCxnSpPr>
          <p:cNvPr id="23" name="Connecteur en angle 22">
            <a:extLst>
              <a:ext uri="{FF2B5EF4-FFF2-40B4-BE49-F238E27FC236}">
                <a16:creationId xmlns:a16="http://schemas.microsoft.com/office/drawing/2014/main" id="{207F8AF7-1B5F-7C45-B456-88CB3C51D3D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634926" y="2651414"/>
            <a:ext cx="484146" cy="288007"/>
          </a:xfrm>
          <a:prstGeom prst="bentConnector3">
            <a:avLst>
              <a:gd name="adj1" fmla="val 69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89C5878C-9125-2446-B2C7-26C13C358D53}"/>
              </a:ext>
            </a:extLst>
          </p:cNvPr>
          <p:cNvSpPr txBox="1"/>
          <p:nvPr/>
        </p:nvSpPr>
        <p:spPr>
          <a:xfrm>
            <a:off x="2555756" y="3461434"/>
            <a:ext cx="4373248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6 months of operation of optical cavity in lab</a:t>
            </a:r>
          </a:p>
        </p:txBody>
      </p:sp>
      <p:cxnSp>
        <p:nvCxnSpPr>
          <p:cNvPr id="28" name="Connecteur en angle 27">
            <a:extLst>
              <a:ext uri="{FF2B5EF4-FFF2-40B4-BE49-F238E27FC236}">
                <a16:creationId xmlns:a16="http://schemas.microsoft.com/office/drawing/2014/main" id="{EB583FE4-3198-8B45-9FA4-04DDB610EE9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830935" y="3288268"/>
            <a:ext cx="484146" cy="288007"/>
          </a:xfrm>
          <a:prstGeom prst="bentConnector3">
            <a:avLst>
              <a:gd name="adj1" fmla="val 69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6E52FD38-8963-4440-8149-0E13073A6A0C}"/>
              </a:ext>
            </a:extLst>
          </p:cNvPr>
          <p:cNvSpPr txBox="1"/>
          <p:nvPr/>
        </p:nvSpPr>
        <p:spPr>
          <a:xfrm>
            <a:off x="510362" y="4158490"/>
            <a:ext cx="5622111" cy="369332"/>
          </a:xfrm>
          <a:prstGeom prst="rect">
            <a:avLst/>
          </a:prstGeom>
          <a:noFill/>
          <a:ln w="38100">
            <a:solidFill>
              <a:srgbClr val="A2845E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Installation of laser beam transport line in 2022-2023 YETS</a:t>
            </a:r>
          </a:p>
        </p:txBody>
      </p:sp>
      <p:cxnSp>
        <p:nvCxnSpPr>
          <p:cNvPr id="30" name="Connecteur en angle 29">
            <a:extLst>
              <a:ext uri="{FF2B5EF4-FFF2-40B4-BE49-F238E27FC236}">
                <a16:creationId xmlns:a16="http://schemas.microsoft.com/office/drawing/2014/main" id="{FE73BC1F-838A-7C41-AC53-D72B2DFA6AA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34405" y="3957079"/>
            <a:ext cx="484146" cy="288007"/>
          </a:xfrm>
          <a:prstGeom prst="bentConnector3">
            <a:avLst>
              <a:gd name="adj1" fmla="val 69"/>
            </a:avLst>
          </a:prstGeom>
          <a:ln w="38100">
            <a:solidFill>
              <a:srgbClr val="A284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6CA237D9-13C1-5441-8E1F-5457290FB016}"/>
              </a:ext>
            </a:extLst>
          </p:cNvPr>
          <p:cNvSpPr txBox="1"/>
          <p:nvPr/>
        </p:nvSpPr>
        <p:spPr>
          <a:xfrm>
            <a:off x="2662813" y="4624480"/>
            <a:ext cx="3469660" cy="369332"/>
          </a:xfrm>
          <a:prstGeom prst="rect">
            <a:avLst/>
          </a:prstGeom>
          <a:noFill/>
          <a:ln w="38100">
            <a:solidFill>
              <a:srgbClr val="A2845E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optical cavity assembly in fall 2022</a:t>
            </a:r>
          </a:p>
        </p:txBody>
      </p:sp>
      <p:cxnSp>
        <p:nvCxnSpPr>
          <p:cNvPr id="32" name="Connecteur en angle 31">
            <a:extLst>
              <a:ext uri="{FF2B5EF4-FFF2-40B4-BE49-F238E27FC236}">
                <a16:creationId xmlns:a16="http://schemas.microsoft.com/office/drawing/2014/main" id="{DD8D3D1F-6872-1E45-9A2D-75A42A6C165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34405" y="4423069"/>
            <a:ext cx="484146" cy="288007"/>
          </a:xfrm>
          <a:prstGeom prst="bentConnector3">
            <a:avLst>
              <a:gd name="adj1" fmla="val 69"/>
            </a:avLst>
          </a:prstGeom>
          <a:ln w="38100">
            <a:solidFill>
              <a:srgbClr val="A284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40C75FC6-9CBB-3D4B-8CBB-C6A83C52299B}"/>
              </a:ext>
            </a:extLst>
          </p:cNvPr>
          <p:cNvSpPr txBox="1"/>
          <p:nvPr/>
        </p:nvSpPr>
        <p:spPr>
          <a:xfrm>
            <a:off x="510362" y="5293292"/>
            <a:ext cx="3104875" cy="646331"/>
          </a:xfrm>
          <a:prstGeom prst="rect">
            <a:avLst/>
          </a:prstGeom>
          <a:noFill/>
          <a:ln w="38100">
            <a:solidFill>
              <a:srgbClr val="FFC89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Laser room in TI18 during 2021-2022 YETS</a:t>
            </a:r>
          </a:p>
        </p:txBody>
      </p:sp>
      <p:cxnSp>
        <p:nvCxnSpPr>
          <p:cNvPr id="35" name="Connecteur en angle 34">
            <a:extLst>
              <a:ext uri="{FF2B5EF4-FFF2-40B4-BE49-F238E27FC236}">
                <a16:creationId xmlns:a16="http://schemas.microsoft.com/office/drawing/2014/main" id="{FDA4C5E7-65E4-0F46-B327-D49B5BDA808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517168" y="5091882"/>
            <a:ext cx="484146" cy="288007"/>
          </a:xfrm>
          <a:prstGeom prst="bentConnector3">
            <a:avLst>
              <a:gd name="adj1" fmla="val -2708"/>
            </a:avLst>
          </a:prstGeom>
          <a:ln w="38100">
            <a:solidFill>
              <a:srgbClr val="FFC89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A85B7FF-F3EB-1F44-84ED-608E5D30F022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3587012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7290C6-FAA5-F445-B71E-C20183BEA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PoP milestones and beam requests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037FAA-C37F-FA49-8CA3-C1AF91BA4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0FE53C-926F-A041-99FB-869A7D015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A0A023-0838-E44E-97FB-78A071ED2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34</a:t>
            </a:fld>
            <a:endParaRPr lang="en-US" dirty="0"/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892CFC85-D308-D946-98DE-221B136FF1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4336059"/>
              </p:ext>
            </p:extLst>
          </p:nvPr>
        </p:nvGraphicFramePr>
        <p:xfrm>
          <a:off x="275510" y="1076510"/>
          <a:ext cx="8806398" cy="5167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41B70C5D-F9EF-B84C-90D6-FE3BF9785CFC}"/>
              </a:ext>
            </a:extLst>
          </p:cNvPr>
          <p:cNvSpPr txBox="1"/>
          <p:nvPr/>
        </p:nvSpPr>
        <p:spPr>
          <a:xfrm rot="20711837">
            <a:off x="6656844" y="981592"/>
            <a:ext cx="8851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 2024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89F009-662C-7D47-B400-0A1BC54199F7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1731789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31A49F-ADA4-2C44-A292-B56DA3C95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F74B55-FCE2-A74F-9738-D5D3D17C4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DFD3E6-B8B5-8243-AF0F-C291F194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3DE4C5-484F-B943-9471-A2CF4238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35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78B2062-D420-F845-9F0E-5FB670D2A84D}"/>
              </a:ext>
            </a:extLst>
          </p:cNvPr>
          <p:cNvSpPr txBox="1"/>
          <p:nvPr/>
        </p:nvSpPr>
        <p:spPr>
          <a:xfrm>
            <a:off x="199992" y="1136380"/>
            <a:ext cx="4501218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 international proto-collaboration of people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585D578-92C3-7B4A-A0A7-E4DD23AD6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36" y="1602066"/>
            <a:ext cx="1836992" cy="104591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CB6CF3F-6F3D-5443-9B00-30E8F8D16F89}"/>
              </a:ext>
            </a:extLst>
          </p:cNvPr>
          <p:cNvSpPr txBox="1"/>
          <p:nvPr/>
        </p:nvSpPr>
        <p:spPr>
          <a:xfrm>
            <a:off x="2779807" y="1872943"/>
            <a:ext cx="6241196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with very broad physics interests in the Gamma Factory concept;</a:t>
            </a:r>
            <a:endParaRPr lang="en-US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D648873-F017-CC43-8631-9CB6B0769795}"/>
              </a:ext>
            </a:extLst>
          </p:cNvPr>
          <p:cNvSpPr txBox="1"/>
          <p:nvPr/>
        </p:nvSpPr>
        <p:spPr>
          <a:xfrm>
            <a:off x="217339" y="2874861"/>
            <a:ext cx="8464497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that would like to demonstrate before LS3 generation of unprecedented rates of photons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4D71846-B4E9-C340-A14C-53DB60B84421}"/>
              </a:ext>
            </a:extLst>
          </p:cNvPr>
          <p:cNvSpPr txBox="1"/>
          <p:nvPr/>
        </p:nvSpPr>
        <p:spPr>
          <a:xfrm>
            <a:off x="1337077" y="3388217"/>
            <a:ext cx="3211841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and ion beam cooling with laser,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9DB79423-2E7A-CE42-9542-AEF275A7E0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049"/>
          <a:stretch/>
        </p:blipFill>
        <p:spPr>
          <a:xfrm>
            <a:off x="5285953" y="3388216"/>
            <a:ext cx="2912546" cy="930772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B768023D-878C-DC40-80FE-4249A405BA60}"/>
              </a:ext>
            </a:extLst>
          </p:cNvPr>
          <p:cNvSpPr txBox="1"/>
          <p:nvPr/>
        </p:nvSpPr>
        <p:spPr>
          <a:xfrm>
            <a:off x="2942998" y="4572297"/>
            <a:ext cx="5627310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 order to trigger a new avenue for atomic measurements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E1DBC60-7440-2447-91FE-8C80EC7C7D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566"/>
          <a:stretch/>
        </p:blipFill>
        <p:spPr>
          <a:xfrm>
            <a:off x="257189" y="4256612"/>
            <a:ext cx="2423939" cy="900743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D0074447-1D60-8F42-9C05-1A2BDA96B760}"/>
              </a:ext>
            </a:extLst>
          </p:cNvPr>
          <p:cNvSpPr txBox="1"/>
          <p:nvPr/>
        </p:nvSpPr>
        <p:spPr>
          <a:xfrm>
            <a:off x="168294" y="5788424"/>
            <a:ext cx="5341912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and new opportunities for particle and nuclear physics 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E13F2C33-F943-9842-86BA-78FEE19C7D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13" b="61576"/>
          <a:stretch/>
        </p:blipFill>
        <p:spPr>
          <a:xfrm>
            <a:off x="5698974" y="5508292"/>
            <a:ext cx="2318063" cy="7934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11AA040-E598-7746-9B88-1983C68651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5805" y="5230011"/>
            <a:ext cx="756652" cy="1071767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8E0B580E-069E-0C47-BE9B-1A76280424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75399"/>
          <a:stretch/>
        </p:blipFill>
        <p:spPr>
          <a:xfrm>
            <a:off x="5285953" y="587647"/>
            <a:ext cx="3369318" cy="115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76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31A49F-ADA4-2C44-A292-B56DA3C95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F74B55-FCE2-A74F-9738-D5D3D17C4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DFD3E6-B8B5-8243-AF0F-C291F194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3DE4C5-484F-B943-9471-A2CF4238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36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78B2062-D420-F845-9F0E-5FB670D2A84D}"/>
              </a:ext>
            </a:extLst>
          </p:cNvPr>
          <p:cNvSpPr txBox="1"/>
          <p:nvPr/>
        </p:nvSpPr>
        <p:spPr>
          <a:xfrm>
            <a:off x="199992" y="1136380"/>
            <a:ext cx="4501218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 international proto-collaboration of people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585D578-92C3-7B4A-A0A7-E4DD23AD6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36" y="1602066"/>
            <a:ext cx="1836992" cy="104591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CB6CF3F-6F3D-5443-9B00-30E8F8D16F89}"/>
              </a:ext>
            </a:extLst>
          </p:cNvPr>
          <p:cNvSpPr txBox="1"/>
          <p:nvPr/>
        </p:nvSpPr>
        <p:spPr>
          <a:xfrm>
            <a:off x="2779807" y="1872943"/>
            <a:ext cx="6241196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with very broad physics interests in the Gamma Factory concept;</a:t>
            </a:r>
            <a:endParaRPr lang="en-US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D648873-F017-CC43-8631-9CB6B0769795}"/>
              </a:ext>
            </a:extLst>
          </p:cNvPr>
          <p:cNvSpPr txBox="1"/>
          <p:nvPr/>
        </p:nvSpPr>
        <p:spPr>
          <a:xfrm>
            <a:off x="217339" y="2874861"/>
            <a:ext cx="8464497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that would like to demonstrate before LS3 generation of unprecedented rates of photons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4D71846-B4E9-C340-A14C-53DB60B84421}"/>
              </a:ext>
            </a:extLst>
          </p:cNvPr>
          <p:cNvSpPr txBox="1"/>
          <p:nvPr/>
        </p:nvSpPr>
        <p:spPr>
          <a:xfrm>
            <a:off x="1337077" y="3388217"/>
            <a:ext cx="3211841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and ion beam cooling with laser,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9DB79423-2E7A-CE42-9542-AEF275A7E0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049"/>
          <a:stretch/>
        </p:blipFill>
        <p:spPr>
          <a:xfrm>
            <a:off x="5285953" y="3388216"/>
            <a:ext cx="2912546" cy="930772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B768023D-878C-DC40-80FE-4249A405BA60}"/>
              </a:ext>
            </a:extLst>
          </p:cNvPr>
          <p:cNvSpPr txBox="1"/>
          <p:nvPr/>
        </p:nvSpPr>
        <p:spPr>
          <a:xfrm>
            <a:off x="2942998" y="4572297"/>
            <a:ext cx="5627310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 order to trigger a new avenue for atomic measurements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E1DBC60-7440-2447-91FE-8C80EC7C7D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566"/>
          <a:stretch/>
        </p:blipFill>
        <p:spPr>
          <a:xfrm>
            <a:off x="257189" y="4256612"/>
            <a:ext cx="2423939" cy="900743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D0074447-1D60-8F42-9C05-1A2BDA96B760}"/>
              </a:ext>
            </a:extLst>
          </p:cNvPr>
          <p:cNvSpPr txBox="1"/>
          <p:nvPr/>
        </p:nvSpPr>
        <p:spPr>
          <a:xfrm>
            <a:off x="168294" y="5788424"/>
            <a:ext cx="5341912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and new opportunities for particle and nuclear physics 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E13F2C33-F943-9842-86BA-78FEE19C7D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13" b="61576"/>
          <a:stretch/>
        </p:blipFill>
        <p:spPr>
          <a:xfrm>
            <a:off x="5698974" y="5508292"/>
            <a:ext cx="2318063" cy="7934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11AA040-E598-7746-9B88-1983C68651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5805" y="5230011"/>
            <a:ext cx="756652" cy="1071767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8E0B580E-069E-0C47-BE9B-1A76280424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75399"/>
          <a:stretch/>
        </p:blipFill>
        <p:spPr>
          <a:xfrm>
            <a:off x="5285953" y="587647"/>
            <a:ext cx="3369318" cy="1159367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17B2347-6761-A84E-8C5C-EC8E3B6E2CD5}"/>
              </a:ext>
            </a:extLst>
          </p:cNvPr>
          <p:cNvSpPr txBox="1"/>
          <p:nvPr/>
        </p:nvSpPr>
        <p:spPr>
          <a:xfrm rot="20711837">
            <a:off x="857072" y="2946559"/>
            <a:ext cx="70988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The Proof of principle experiment for the Gamma Factory is a critical step 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to allow this very broad physics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programme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to happen</a:t>
            </a:r>
          </a:p>
        </p:txBody>
      </p:sp>
    </p:spTree>
    <p:extLst>
      <p:ext uri="{BB962C8B-B14F-4D97-AF65-F5344CB8AC3E}">
        <p14:creationId xmlns:p14="http://schemas.microsoft.com/office/powerpoint/2010/main" val="3588530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0777" y="2247778"/>
            <a:ext cx="7772400" cy="2387600"/>
          </a:xfrm>
        </p:spPr>
        <p:txBody>
          <a:bodyPr>
            <a:normAutofit/>
          </a:bodyPr>
          <a:lstStyle/>
          <a:p>
            <a:r>
              <a:rPr lang="en-US" dirty="0"/>
              <a:t>BACKUP</a:t>
            </a:r>
            <a:br>
              <a:rPr lang="en-US" dirty="0"/>
            </a:br>
            <a:endParaRPr lang="en-US" sz="4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711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DE86BA-6BE4-7C41-9233-C791E3AD2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Project funding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32F9FC-4D95-0546-9145-B75B87D4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EBDF63-5AEC-0D4F-B21C-3B1FDB73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4D983F-23A6-7F4E-B767-5FC311869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38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74838C3-C9B2-1741-94E3-FE705F3D5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49" y="1356981"/>
            <a:ext cx="7658100" cy="4229100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E7F785B-9253-2146-BFB6-523480C53F38}"/>
              </a:ext>
            </a:extLst>
          </p:cNvPr>
          <p:cNvCxnSpPr/>
          <p:nvPr/>
        </p:nvCxnSpPr>
        <p:spPr>
          <a:xfrm>
            <a:off x="1193938" y="2391508"/>
            <a:ext cx="609111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01E10306-CA76-3446-9AE0-A6B66AD3E5AA}"/>
              </a:ext>
            </a:extLst>
          </p:cNvPr>
          <p:cNvSpPr txBox="1"/>
          <p:nvPr/>
        </p:nvSpPr>
        <p:spPr>
          <a:xfrm rot="20578313">
            <a:off x="7301844" y="1975345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Already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covered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55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5605F4-1952-7B49-AC55-5B01DA95F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X-ray detector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A540A2-9725-334C-B8B4-6BFD7A72A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E21157-B0E6-D94C-96A6-D04CCB818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51C7D0-CFF3-EC48-9639-88BDB8D0F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39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5ED4DFF-3072-CA47-BD67-D20DF03A6BA9}"/>
              </a:ext>
            </a:extLst>
          </p:cNvPr>
          <p:cNvSpPr txBox="1"/>
          <p:nvPr/>
        </p:nvSpPr>
        <p:spPr>
          <a:xfrm>
            <a:off x="4681330" y="1419366"/>
            <a:ext cx="4087148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‘BTV’ system: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YAG:Ce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+ camera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A7734B-4E43-2843-8898-068479DE13A8}"/>
              </a:ext>
            </a:extLst>
          </p:cNvPr>
          <p:cNvSpPr txBox="1"/>
          <p:nvPr/>
        </p:nvSpPr>
        <p:spPr>
          <a:xfrm>
            <a:off x="4681330" y="1877053"/>
            <a:ext cx="4087148" cy="64633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Remotely controlled manipulator to go to garage position for non GF operations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8CCE80F-A851-A240-A3D8-CA4D64668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16" y="2800383"/>
            <a:ext cx="3756559" cy="275481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9B25E51-1200-1742-85E8-82447E075E21}"/>
              </a:ext>
            </a:extLst>
          </p:cNvPr>
          <p:cNvSpPr txBox="1"/>
          <p:nvPr/>
        </p:nvSpPr>
        <p:spPr>
          <a:xfrm>
            <a:off x="4937262" y="5471664"/>
            <a:ext cx="3578087" cy="92333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Post LS3 upgrade ability to mesaure energy-position correlations, timepix ?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B037A73B-AD6A-F94D-A660-CADBB639B7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63"/>
          <a:stretch/>
        </p:blipFill>
        <p:spPr>
          <a:xfrm>
            <a:off x="5195955" y="2893376"/>
            <a:ext cx="3060700" cy="2496548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67DE0952-590C-6B4B-9D28-C5A51321858E}"/>
              </a:ext>
            </a:extLst>
          </p:cNvPr>
          <p:cNvSpPr txBox="1"/>
          <p:nvPr/>
        </p:nvSpPr>
        <p:spPr>
          <a:xfrm>
            <a:off x="212322" y="5748663"/>
            <a:ext cx="4087148" cy="646331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&gt;10</a:t>
            </a:r>
            <a:r>
              <a:rPr lang="en-US" baseline="30000">
                <a:solidFill>
                  <a:schemeClr val="accent3">
                    <a:lumMod val="75000"/>
                  </a:schemeClr>
                </a:solidFill>
              </a:rPr>
              <a:t>11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visible photons/second</a:t>
            </a:r>
          </a:p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above sensitivity of standard camera</a:t>
            </a:r>
            <a:endParaRPr lang="en-US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5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81C7A18-5427-3A47-849E-F3A077F3EA46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Weise, LINAC 2006 proceedings;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B811C7F-6DB5-C54F-AA02-BCDD8217B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striking fact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861BC0-9A1C-5948-A5CD-C0944FE6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843836-9235-7845-8BC2-8543A9BB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1933EA-667E-E94E-A9EC-8B76B7AA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9E4397-0AAD-A34C-A211-24F4B454B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1" y="945059"/>
            <a:ext cx="4450869" cy="51356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164EC94-89FD-4B43-B1A9-772D43E54FA5}"/>
              </a:ext>
            </a:extLst>
          </p:cNvPr>
          <p:cNvSpPr/>
          <p:nvPr/>
        </p:nvSpPr>
        <p:spPr>
          <a:xfrm>
            <a:off x="1193939" y="1303283"/>
            <a:ext cx="3115302" cy="170267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FE6C64-995D-BD4A-96DD-B40C42AF32C6}"/>
              </a:ext>
            </a:extLst>
          </p:cNvPr>
          <p:cNvSpPr/>
          <p:nvPr/>
        </p:nvSpPr>
        <p:spPr>
          <a:xfrm>
            <a:off x="1193939" y="3758000"/>
            <a:ext cx="3115302" cy="17026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BB6E6B1-01F8-734C-9FBE-5870D496922E}"/>
              </a:ext>
            </a:extLst>
          </p:cNvPr>
          <p:cNvSpPr/>
          <p:nvPr/>
        </p:nvSpPr>
        <p:spPr>
          <a:xfrm>
            <a:off x="3615559" y="5213131"/>
            <a:ext cx="1112311" cy="75674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èche vers la droite 18">
            <a:extLst>
              <a:ext uri="{FF2B5EF4-FFF2-40B4-BE49-F238E27FC236}">
                <a16:creationId xmlns:a16="http://schemas.microsoft.com/office/drawing/2014/main" id="{B0D5F8BC-AFD7-1D4C-BD3B-5855CAC8DC20}"/>
              </a:ext>
            </a:extLst>
          </p:cNvPr>
          <p:cNvSpPr/>
          <p:nvPr/>
        </p:nvSpPr>
        <p:spPr>
          <a:xfrm>
            <a:off x="4855779" y="5342158"/>
            <a:ext cx="893380" cy="49869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3B0AA83-2544-0A49-9867-85A0F96B9C56}"/>
              </a:ext>
            </a:extLst>
          </p:cNvPr>
          <p:cNvSpPr txBox="1"/>
          <p:nvPr/>
        </p:nvSpPr>
        <p:spPr>
          <a:xfrm>
            <a:off x="5877068" y="5406837"/>
            <a:ext cx="2261838" cy="36933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Few 100’s keV at most</a:t>
            </a:r>
          </a:p>
        </p:txBody>
      </p:sp>
    </p:spTree>
    <p:extLst>
      <p:ext uri="{BB962C8B-B14F-4D97-AF65-F5344CB8AC3E}">
        <p14:creationId xmlns:p14="http://schemas.microsoft.com/office/powerpoint/2010/main" val="26137706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51AC02-9B4A-434C-80FA-DFBF1E394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system: laser and amplifier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B9FBC9-7E8E-7848-BF85-BCD6DB94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7354FE-C6FA-664C-BAD8-CA43C764E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95BECF-3C8C-CB4E-94A9-1E1370EFC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40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C9B36DB-4460-C042-8913-E74F66033C6D}"/>
              </a:ext>
            </a:extLst>
          </p:cNvPr>
          <p:cNvSpPr txBox="1"/>
          <p:nvPr/>
        </p:nvSpPr>
        <p:spPr>
          <a:xfrm>
            <a:off x="395055" y="1037302"/>
            <a:ext cx="5766075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Lock of laser to optical cavity of finesse 25k and length 7.5m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74EDE-9FA5-7C44-8967-331C5CD81E50}"/>
              </a:ext>
            </a:extLst>
          </p:cNvPr>
          <p:cNvSpPr/>
          <p:nvPr/>
        </p:nvSpPr>
        <p:spPr>
          <a:xfrm>
            <a:off x="6417240" y="1037302"/>
            <a:ext cx="2648097" cy="369332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very low phase noise laser</a:t>
            </a:r>
            <a:endParaRPr lang="en-US"/>
          </a:p>
        </p:txBody>
      </p:sp>
      <p:sp>
        <p:nvSpPr>
          <p:cNvPr id="12" name="Flèche vers la droite 11">
            <a:extLst>
              <a:ext uri="{FF2B5EF4-FFF2-40B4-BE49-F238E27FC236}">
                <a16:creationId xmlns:a16="http://schemas.microsoft.com/office/drawing/2014/main" id="{F8CBEC27-5C87-3546-915A-D949CD876758}"/>
              </a:ext>
            </a:extLst>
          </p:cNvPr>
          <p:cNvSpPr/>
          <p:nvPr/>
        </p:nvSpPr>
        <p:spPr>
          <a:xfrm>
            <a:off x="6144604" y="1100941"/>
            <a:ext cx="253784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F1E6E86-1B06-E642-85CE-CACB485B13F5}"/>
              </a:ext>
            </a:extLst>
          </p:cNvPr>
          <p:cNvSpPr txBox="1"/>
          <p:nvPr/>
        </p:nvSpPr>
        <p:spPr>
          <a:xfrm>
            <a:off x="357263" y="1558129"/>
            <a:ext cx="7547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Up to now: we know only one provider that delivered compliant performances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03B7AA8-8A00-A44D-BCB3-53E2EF746E15}"/>
              </a:ext>
            </a:extLst>
          </p:cNvPr>
          <p:cNvSpPr txBox="1"/>
          <p:nvPr/>
        </p:nvSpPr>
        <p:spPr>
          <a:xfrm>
            <a:off x="395055" y="2101284"/>
            <a:ext cx="8353890" cy="92333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Risk mitigation: </a:t>
            </a:r>
          </a:p>
          <a:p>
            <a:pPr marL="342900" indent="-342900">
              <a:buAutoNum type="arabicPeriod"/>
            </a:pPr>
            <a:r>
              <a:rPr lang="en-US">
                <a:solidFill>
                  <a:srgbClr val="C00000"/>
                </a:solidFill>
              </a:rPr>
              <a:t>reduce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cavity selectivity i.e. finesse and </a:t>
            </a:r>
            <a:r>
              <a:rPr lang="en-US">
                <a:solidFill>
                  <a:srgbClr val="C00000"/>
                </a:solidFill>
              </a:rPr>
              <a:t>gain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(change coupling mirror, not expensive)</a:t>
            </a:r>
          </a:p>
          <a:p>
            <a:pPr marL="342900" indent="-342900">
              <a:buAutoNum type="arabicPeriod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Use laser </a:t>
            </a:r>
            <a:r>
              <a:rPr lang="en-US">
                <a:solidFill>
                  <a:srgbClr val="C00000"/>
                </a:solidFill>
              </a:rPr>
              <a:t>amplifier with higher average power 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to keep intracavity pulse energy high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B937FC-9E04-E94F-BABA-8CD920E418E5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Pouysegur et al. Opt. Lett.  40, 5184-5187 (2015)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8F5E9BA-86B6-2C45-9DDC-4FB98E6CC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14" y="3154102"/>
            <a:ext cx="6315740" cy="3098412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D098C23A-70B9-084D-9B94-12FAC8D204CF}"/>
              </a:ext>
            </a:extLst>
          </p:cNvPr>
          <p:cNvSpPr txBox="1"/>
          <p:nvPr/>
        </p:nvSpPr>
        <p:spPr>
          <a:xfrm rot="20711837">
            <a:off x="4419847" y="3512183"/>
            <a:ext cx="23800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Industrial system exist !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411B076-5D3C-6E4A-B969-041EC5568A3E}"/>
              </a:ext>
            </a:extLst>
          </p:cNvPr>
          <p:cNvSpPr txBox="1"/>
          <p:nvPr/>
        </p:nvSpPr>
        <p:spPr>
          <a:xfrm>
            <a:off x="-233316" y="6212865"/>
            <a:ext cx="9377316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>
                <a:solidFill>
                  <a:schemeClr val="accent3">
                    <a:lumMod val="75000"/>
                  </a:schemeClr>
                </a:solidFill>
              </a:rPr>
              <a:t>Bottomline: such an industrial system, with spectrum/pulse duration tunability should be very robust compared to any home made solution</a:t>
            </a:r>
            <a:endParaRPr lang="en-US" sz="1200" i="1" baseline="3000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BCEA1D3-25E2-EE41-AD3E-9B2B732189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53"/>
          <a:stretch/>
        </p:blipFill>
        <p:spPr>
          <a:xfrm>
            <a:off x="851785" y="4372719"/>
            <a:ext cx="3858715" cy="18633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51E99DC-35B4-6843-8F23-6B73C0BEED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00" r="25551"/>
          <a:stretch/>
        </p:blipFill>
        <p:spPr>
          <a:xfrm>
            <a:off x="8073815" y="1474062"/>
            <a:ext cx="854407" cy="537490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2DF228AE-9111-5142-B4F7-5C21772FF598}"/>
              </a:ext>
            </a:extLst>
          </p:cNvPr>
          <p:cNvSpPr txBox="1"/>
          <p:nvPr/>
        </p:nvSpPr>
        <p:spPr>
          <a:xfrm>
            <a:off x="4086225" y="5589688"/>
            <a:ext cx="49791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Laser pulse duration/spectrum tunability is an asset </a:t>
            </a:r>
          </a:p>
        </p:txBody>
      </p:sp>
    </p:spTree>
    <p:extLst>
      <p:ext uri="{BB962C8B-B14F-4D97-AF65-F5344CB8AC3E}">
        <p14:creationId xmlns:p14="http://schemas.microsoft.com/office/powerpoint/2010/main" val="28242010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260169" cy="509517"/>
          </a:xfrm>
        </p:spPr>
        <p:txBody>
          <a:bodyPr>
            <a:normAutofit fontScale="90000"/>
          </a:bodyPr>
          <a:lstStyle/>
          <a:p>
            <a:r>
              <a:rPr lang="en-US" dirty="0"/>
              <a:t>Why a Proof of Principle experiment 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2C2673-99F2-C74B-9195-1EDAD87EE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C02006-4131-CD49-B375-AE7D1837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41</a:t>
            </a:fld>
            <a:endParaRPr lang="en-US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DD19347F-ABC0-6B4B-B3C0-8BE08C0ECE7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28649" y="128959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28362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B3AF2-7E92-904C-8391-325B2D0A1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30A387-AD18-9443-9C4A-CAD5CEC07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D6C7C8-DCD1-EA42-8CD0-C23877DF8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2B4770-4BC5-0747-BD7D-B432DC17B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DB04CD-CC4E-434D-BCF0-303517C50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42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7B8E60-C718-E945-A867-B72A5551D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214" y="611263"/>
            <a:ext cx="6134100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28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B39270-0781-AB45-863B-D9AD07A0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 optimization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EFDD61-C840-F84D-A651-3DF8626F0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2E62BB-74A0-C14F-B4C0-294E52F25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4534BB-4899-8C49-901A-A5B8BCE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43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E7C7828-4785-9948-BEC5-4E19E9F7E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54" y="1299999"/>
            <a:ext cx="3673066" cy="2735974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258889F-1B0F-8944-9E89-98EF2743F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114" y="2501923"/>
            <a:ext cx="4832807" cy="2735974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4555509-F7F1-BB42-A1E4-AEF793BFC78F}"/>
              </a:ext>
            </a:extLst>
          </p:cNvPr>
          <p:cNvSpPr txBox="1"/>
          <p:nvPr/>
        </p:nvSpPr>
        <p:spPr>
          <a:xfrm rot="16200000">
            <a:off x="2669654" y="2344624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Fraction of excited ions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806747A-DC8E-3143-B71F-35F6CA6E0EDD}"/>
              </a:ext>
            </a:extLst>
          </p:cNvPr>
          <p:cNvSpPr txBox="1"/>
          <p:nvPr/>
        </p:nvSpPr>
        <p:spPr>
          <a:xfrm rot="16200000">
            <a:off x="3243834" y="3609667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Fraction of excited ions</a:t>
            </a:r>
          </a:p>
        </p:txBody>
      </p:sp>
      <p:sp>
        <p:nvSpPr>
          <p:cNvPr id="15" name="Flèche vers la droite 14">
            <a:extLst>
              <a:ext uri="{FF2B5EF4-FFF2-40B4-BE49-F238E27FC236}">
                <a16:creationId xmlns:a16="http://schemas.microsoft.com/office/drawing/2014/main" id="{5AD27821-5E58-9C49-9D5D-567E2FA11961}"/>
              </a:ext>
            </a:extLst>
          </p:cNvPr>
          <p:cNvSpPr/>
          <p:nvPr/>
        </p:nvSpPr>
        <p:spPr>
          <a:xfrm>
            <a:off x="4298114" y="1199814"/>
            <a:ext cx="628669" cy="655459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DDFD73C-D606-5F4C-B32A-096BAABA8871}"/>
              </a:ext>
            </a:extLst>
          </p:cNvPr>
          <p:cNvSpPr txBox="1"/>
          <p:nvPr/>
        </p:nvSpPr>
        <p:spPr>
          <a:xfrm>
            <a:off x="5157075" y="1199814"/>
            <a:ext cx="3720662" cy="64633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 muti-dimensional approach to optimize the laser beam parameters</a:t>
            </a:r>
          </a:p>
        </p:txBody>
      </p:sp>
      <p:sp>
        <p:nvSpPr>
          <p:cNvPr id="18" name="Flèche vers la droite 17">
            <a:extLst>
              <a:ext uri="{FF2B5EF4-FFF2-40B4-BE49-F238E27FC236}">
                <a16:creationId xmlns:a16="http://schemas.microsoft.com/office/drawing/2014/main" id="{EB71BC0B-58B6-9D40-A888-A145226ACA06}"/>
              </a:ext>
            </a:extLst>
          </p:cNvPr>
          <p:cNvSpPr/>
          <p:nvPr/>
        </p:nvSpPr>
        <p:spPr>
          <a:xfrm rot="10800000">
            <a:off x="5349235" y="5529767"/>
            <a:ext cx="820336" cy="655459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21BA979-0C5C-F349-84C0-9287020808A4}"/>
              </a:ext>
            </a:extLst>
          </p:cNvPr>
          <p:cNvSpPr txBox="1"/>
          <p:nvPr/>
        </p:nvSpPr>
        <p:spPr>
          <a:xfrm>
            <a:off x="119889" y="5672832"/>
            <a:ext cx="5037186" cy="369332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Optimum parameters depend on ion-bunch length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51F862-72BA-E343-ABB8-7FEE03B00DCE}"/>
              </a:ext>
            </a:extLst>
          </p:cNvPr>
          <p:cNvSpPr/>
          <p:nvPr/>
        </p:nvSpPr>
        <p:spPr>
          <a:xfrm rot="16200000">
            <a:off x="5726982" y="5492622"/>
            <a:ext cx="553914" cy="3312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E1538FF-46D4-7343-9F95-6720600D7705}"/>
              </a:ext>
            </a:extLst>
          </p:cNvPr>
          <p:cNvSpPr txBox="1"/>
          <p:nvPr/>
        </p:nvSpPr>
        <p:spPr>
          <a:xfrm>
            <a:off x="1601817" y="3768857"/>
            <a:ext cx="31451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/>
              <a:t>𝜎</a:t>
            </a:r>
            <a:r>
              <a:rPr lang="en-US" sz="1100" baseline="-25000"/>
              <a:t>X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C887EC7-5374-244F-9825-45D936B704FC}"/>
              </a:ext>
            </a:extLst>
          </p:cNvPr>
          <p:cNvSpPr txBox="1"/>
          <p:nvPr/>
        </p:nvSpPr>
        <p:spPr>
          <a:xfrm>
            <a:off x="3660951" y="6059316"/>
            <a:ext cx="49791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Laser pulse duration/spectrum tunability is an asset </a:t>
            </a:r>
          </a:p>
        </p:txBody>
      </p:sp>
    </p:spTree>
    <p:extLst>
      <p:ext uri="{BB962C8B-B14F-4D97-AF65-F5344CB8AC3E}">
        <p14:creationId xmlns:p14="http://schemas.microsoft.com/office/powerpoint/2010/main" val="20029158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99FC4-7F5E-5446-9EEF-C96B9E05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Optical system: design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2CC57-99F4-8F44-9757-F05DF52B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CFF4E-DD16-F346-83DA-40A3A68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1EDE8-BB4C-634E-A8D1-CEB1E8D0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44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76F932-F426-2A4C-9D65-D16FB9D8FFB4}"/>
              </a:ext>
            </a:extLst>
          </p:cNvPr>
          <p:cNvSpPr txBox="1"/>
          <p:nvPr/>
        </p:nvSpPr>
        <p:spPr>
          <a:xfrm>
            <a:off x="274583" y="1026968"/>
            <a:ext cx="8746420" cy="120032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 several mJ pulsed laser at 40 MHz is a natural candidate: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Compatible with the atoms filling schemes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Compatible with what one would naturally expect for LHC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State of the art technology: </a:t>
            </a:r>
            <a:r>
              <a:rPr lang="en-US">
                <a:solidFill>
                  <a:srgbClr val="7030A0"/>
                </a:solidFill>
              </a:rPr>
              <a:t>pulsed laser (freq. comb) + amplifier </a:t>
            </a:r>
            <a:r>
              <a:rPr lang="en-US">
                <a:solidFill>
                  <a:srgbClr val="C00000"/>
                </a:solidFill>
              </a:rPr>
              <a:t>+ resonant cavity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837C3E2-D731-1246-8184-99519DFB4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83" y="3396459"/>
            <a:ext cx="3981156" cy="271352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2" name="Flèche vers la droite 11">
            <a:extLst>
              <a:ext uri="{FF2B5EF4-FFF2-40B4-BE49-F238E27FC236}">
                <a16:creationId xmlns:a16="http://schemas.microsoft.com/office/drawing/2014/main" id="{C4B3BB15-3D50-E64F-B59C-E59AE030065E}"/>
              </a:ext>
            </a:extLst>
          </p:cNvPr>
          <p:cNvSpPr/>
          <p:nvPr/>
        </p:nvSpPr>
        <p:spPr>
          <a:xfrm>
            <a:off x="4370885" y="3587582"/>
            <a:ext cx="628669" cy="6554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9A57A8E-0842-CA4F-847F-3C047CC60520}"/>
              </a:ext>
            </a:extLst>
          </p:cNvPr>
          <p:cNvSpPr txBox="1"/>
          <p:nvPr/>
        </p:nvSpPr>
        <p:spPr>
          <a:xfrm>
            <a:off x="5110862" y="3592145"/>
            <a:ext cx="3910141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 10m mirror Radius of curvature is preferred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27CED21-B8F9-0C4A-878C-A2AA29A2EAAB}"/>
              </a:ext>
            </a:extLst>
          </p:cNvPr>
          <p:cNvSpPr txBox="1"/>
          <p:nvPr/>
        </p:nvSpPr>
        <p:spPr>
          <a:xfrm>
            <a:off x="258424" y="2414313"/>
            <a:ext cx="8746420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A 2-mirror (plano-concave) cavity is considered: </a:t>
            </a:r>
          </a:p>
          <a:p>
            <a:r>
              <a:rPr lang="en-US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simpler operation, delivers naturally beam sizes close to optimum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CDD48D-A8DD-C942-8A71-32B88509CE3A}"/>
              </a:ext>
            </a:extLst>
          </p:cNvPr>
          <p:cNvSpPr txBox="1"/>
          <p:nvPr/>
        </p:nvSpPr>
        <p:spPr>
          <a:xfrm>
            <a:off x="4572000" y="4425492"/>
            <a:ext cx="4432844" cy="64633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We expect to operate the optical cavity with an enhancement factor &gt;5000</a:t>
            </a:r>
          </a:p>
        </p:txBody>
      </p:sp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7D6AF361-5302-F244-8509-D5364C771298}"/>
              </a:ext>
            </a:extLst>
          </p:cNvPr>
          <p:cNvSpPr/>
          <p:nvPr/>
        </p:nvSpPr>
        <p:spPr>
          <a:xfrm rot="5400000">
            <a:off x="6309555" y="5116748"/>
            <a:ext cx="628669" cy="655459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31B2E4F-A69B-344F-BADA-935F18FE549F}"/>
              </a:ext>
            </a:extLst>
          </p:cNvPr>
          <p:cNvSpPr txBox="1"/>
          <p:nvPr/>
        </p:nvSpPr>
        <p:spPr>
          <a:xfrm>
            <a:off x="4572000" y="5831368"/>
            <a:ext cx="4432844" cy="3693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&gt;4.5mJ pulses @ 40MHz, 180kW in cavity</a:t>
            </a:r>
          </a:p>
        </p:txBody>
      </p:sp>
    </p:spTree>
    <p:extLst>
      <p:ext uri="{BB962C8B-B14F-4D97-AF65-F5344CB8AC3E}">
        <p14:creationId xmlns:p14="http://schemas.microsoft.com/office/powerpoint/2010/main" val="29771801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AB6B52-9807-4E44-9B37-9A962E7A6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phase noise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F526B8-B4DB-EE4C-AEF1-D098A909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82AA82-D249-BC4C-B55D-020DF4BE7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F7C774-10C5-7046-86B4-40EC256F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45</a:t>
            </a:fld>
            <a:endParaRPr lang="fr-FR"/>
          </a:p>
        </p:txBody>
      </p:sp>
      <p:pic>
        <p:nvPicPr>
          <p:cNvPr id="7" name="Picture 2" descr="tomas-udem-pulse">
            <a:extLst>
              <a:ext uri="{FF2B5EF4-FFF2-40B4-BE49-F238E27FC236}">
                <a16:creationId xmlns:a16="http://schemas.microsoft.com/office/drawing/2014/main" id="{117DC1A4-97A4-D542-A494-EFF53C9BB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0" y="899315"/>
            <a:ext cx="43497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2">
            <a:extLst>
              <a:ext uri="{FF2B5EF4-FFF2-40B4-BE49-F238E27FC236}">
                <a16:creationId xmlns:a16="http://schemas.microsoft.com/office/drawing/2014/main" id="{C52FFC8A-C829-A04A-9522-A5DAE4097F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1496215"/>
            <a:ext cx="1223963" cy="0"/>
          </a:xfrm>
          <a:prstGeom prst="line">
            <a:avLst/>
          </a:prstGeom>
          <a:noFill/>
          <a:ln w="28575">
            <a:solidFill>
              <a:srgbClr val="CC0066"/>
            </a:solidFill>
            <a:prstDash val="dash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01B7925E-4F90-D740-9495-74E03C24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825" y="789778"/>
            <a:ext cx="106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66"/>
                </a:solidFill>
              </a:rPr>
              <a:t>T=2</a:t>
            </a:r>
            <a:r>
              <a:rPr lang="en-US" b="1">
                <a:solidFill>
                  <a:srgbClr val="CC0066"/>
                </a:solidFill>
                <a:latin typeface="Symbol" pitchFamily="18" charset="2"/>
              </a:rPr>
              <a:t>p</a:t>
            </a:r>
            <a:r>
              <a:rPr lang="en-US" b="1">
                <a:solidFill>
                  <a:srgbClr val="CC0066"/>
                </a:solidFill>
              </a:rPr>
              <a:t>/</a:t>
            </a:r>
            <a:r>
              <a:rPr lang="en-US" sz="2400" b="1">
                <a:solidFill>
                  <a:srgbClr val="CC0066"/>
                </a:solidFill>
                <a:latin typeface="Symbol" pitchFamily="18" charset="2"/>
              </a:rPr>
              <a:t>w</a:t>
            </a:r>
            <a:r>
              <a:rPr lang="en-US" sz="2400" b="1" baseline="-25000">
                <a:solidFill>
                  <a:srgbClr val="CC0066"/>
                </a:solidFill>
              </a:rPr>
              <a:t>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9B96D0-23F3-014B-AAB7-F747C7CD8D66}"/>
              </a:ext>
            </a:extLst>
          </p:cNvPr>
          <p:cNvSpPr/>
          <p:nvPr/>
        </p:nvSpPr>
        <p:spPr>
          <a:xfrm>
            <a:off x="6673432" y="1068433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Symbol" pitchFamily="18" charset="2"/>
              </a:rPr>
              <a:t>Df</a:t>
            </a:r>
            <a:r>
              <a:rPr lang="en-US" b="1" baseline="-25000"/>
              <a:t>ce</a:t>
            </a:r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683FFBC-D494-A84A-8632-8B8FEC8A2762}"/>
              </a:ext>
            </a:extLst>
          </p:cNvPr>
          <p:cNvSpPr txBox="1"/>
          <p:nvPr/>
        </p:nvSpPr>
        <p:spPr>
          <a:xfrm>
            <a:off x="202056" y="2313281"/>
            <a:ext cx="3955261" cy="9233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ym typeface="Wingdings" panose="05000000000000000000" pitchFamily="2" charset="2"/>
              </a:rPr>
              <a:t>The whole comb must be locked:</a:t>
            </a:r>
          </a:p>
          <a:p>
            <a:pPr algn="ctr"/>
            <a:r>
              <a:rPr lang="en-US">
                <a:sym typeface="Wingdings" panose="05000000000000000000" pitchFamily="2" charset="2"/>
              </a:rPr>
              <a:t>dilatation (f</a:t>
            </a:r>
            <a:r>
              <a:rPr lang="en-US" baseline="-25000">
                <a:sym typeface="Wingdings" panose="05000000000000000000" pitchFamily="2" charset="2"/>
              </a:rPr>
              <a:t>rep</a:t>
            </a:r>
            <a:r>
              <a:rPr lang="en-US">
                <a:sym typeface="Wingdings" panose="05000000000000000000" pitchFamily="2" charset="2"/>
              </a:rPr>
              <a:t>)</a:t>
            </a:r>
          </a:p>
          <a:p>
            <a:pPr algn="ctr"/>
            <a:r>
              <a:rPr lang="en-US">
                <a:sym typeface="Wingdings" panose="05000000000000000000" pitchFamily="2" charset="2"/>
              </a:rPr>
              <a:t>translation (f</a:t>
            </a:r>
            <a:r>
              <a:rPr lang="en-US" baseline="-25000">
                <a:sym typeface="Wingdings" panose="05000000000000000000" pitchFamily="2" charset="2"/>
              </a:rPr>
              <a:t>CEP</a:t>
            </a:r>
            <a:r>
              <a:rPr lang="en-US"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6DDF89E-7B0E-354A-B572-703809BAF301}"/>
              </a:ext>
            </a:extLst>
          </p:cNvPr>
          <p:cNvSpPr txBox="1"/>
          <p:nvPr/>
        </p:nvSpPr>
        <p:spPr>
          <a:xfrm>
            <a:off x="6175878" y="4776062"/>
            <a:ext cx="2937143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/>
              <a:t>T. Udem et al. Nature 416 (2002) 233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B18019-FB68-A149-96F7-F1906397399F}"/>
              </a:ext>
            </a:extLst>
          </p:cNvPr>
          <p:cNvSpPr txBox="1"/>
          <p:nvPr/>
        </p:nvSpPr>
        <p:spPr>
          <a:xfrm>
            <a:off x="1043608" y="5572638"/>
            <a:ext cx="7056784" cy="36933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Phase noise of the laser must be low to lock to a high finesse cavity </a:t>
            </a:r>
            <a:endParaRPr lang="en-US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2A56FE0-ED58-254E-BF0B-F7E8B9FC4010}"/>
                  </a:ext>
                </a:extLst>
              </p:cNvPr>
              <p:cNvSpPr txBox="1"/>
              <p:nvPr/>
            </p:nvSpPr>
            <p:spPr>
              <a:xfrm>
                <a:off x="1043608" y="3933056"/>
                <a:ext cx="1931363" cy="564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/>
                              <a:ea typeface="Cambria Math"/>
                            </a:rPr>
                            <m:t>ν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/>
                              <a:ea typeface="Cambria Math"/>
                            </a:rPr>
                            <m:t>ν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en-US" b="0" i="1" smtClean="0"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2A56FE0-ED58-254E-BF0B-F7E8B9FC4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933056"/>
                <a:ext cx="1931363" cy="564001"/>
              </a:xfrm>
              <a:prstGeom prst="rect">
                <a:avLst/>
              </a:prstGeom>
              <a:blipFill>
                <a:blip r:embed="rId3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09E9DEB-6ADD-4942-B126-A74A17E23895}"/>
                  </a:ext>
                </a:extLst>
              </p:cNvPr>
              <p:cNvSpPr txBox="1"/>
              <p:nvPr/>
            </p:nvSpPr>
            <p:spPr>
              <a:xfrm>
                <a:off x="1163160" y="4625955"/>
                <a:ext cx="13876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latin typeface="Cambria Math"/>
                          <a:ea typeface="Cambria Math"/>
                        </a:rPr>
                        <m:t>ν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US" b="0" i="1" smtClean="0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09E9DEB-6ADD-4942-B126-A74A17E23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160" y="4625955"/>
                <a:ext cx="13876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DB05199-B518-224A-BBB5-F1A989F3D7AA}"/>
                  </a:ext>
                </a:extLst>
              </p:cNvPr>
              <p:cNvSpPr txBox="1"/>
              <p:nvPr/>
            </p:nvSpPr>
            <p:spPr>
              <a:xfrm>
                <a:off x="1282713" y="5164713"/>
                <a:ext cx="1326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n-US" i="1" smtClean="0">
                          <a:latin typeface="Cambria Math"/>
                          <a:ea typeface="Cambria Math"/>
                        </a:rPr>
                        <m:t>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𝑘𝐻𝑧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DB05199-B518-224A-BBB5-F1A989F3D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13" y="5164713"/>
                <a:ext cx="132677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52639202-4AA5-8746-93FB-06E6AFCAAD51}"/>
              </a:ext>
            </a:extLst>
          </p:cNvPr>
          <p:cNvSpPr txBox="1"/>
          <p:nvPr/>
        </p:nvSpPr>
        <p:spPr>
          <a:xfrm>
            <a:off x="1043608" y="6021288"/>
            <a:ext cx="7056784" cy="36933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Noise limits coupling</a:t>
            </a:r>
            <a:endParaRPr lang="en-US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662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81C7A18-5427-3A47-849E-F3A077F3EA46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Weise, LINAC 2006 proceedings;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B811C7F-6DB5-C54F-AA02-BCDD8217B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striking fact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861BC0-9A1C-5948-A5CD-C0944FE6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843836-9235-7845-8BC2-8543A9BB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1933EA-667E-E94E-A9EC-8B76B7AA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5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9E4397-0AAD-A34C-A211-24F4B454B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1" y="945059"/>
            <a:ext cx="4450869" cy="51356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164EC94-89FD-4B43-B1A9-772D43E54FA5}"/>
              </a:ext>
            </a:extLst>
          </p:cNvPr>
          <p:cNvSpPr/>
          <p:nvPr/>
        </p:nvSpPr>
        <p:spPr>
          <a:xfrm>
            <a:off x="1193939" y="1303283"/>
            <a:ext cx="3115302" cy="170267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8EF730C-1307-4543-BADB-9B0EFD4A3BAD}"/>
              </a:ext>
            </a:extLst>
          </p:cNvPr>
          <p:cNvSpPr txBox="1"/>
          <p:nvPr/>
        </p:nvSpPr>
        <p:spPr>
          <a:xfrm>
            <a:off x="4693403" y="1221109"/>
            <a:ext cx="4360916" cy="646331"/>
          </a:xfrm>
          <a:prstGeom prst="rect">
            <a:avLst/>
          </a:prstGeom>
          <a:solidFill>
            <a:srgbClr val="C00000">
              <a:alpha val="9804"/>
            </a:srgb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 bright photon source for nuclear and particle physics applications !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FE6C64-995D-BD4A-96DD-B40C42AF32C6}"/>
              </a:ext>
            </a:extLst>
          </p:cNvPr>
          <p:cNvSpPr/>
          <p:nvPr/>
        </p:nvSpPr>
        <p:spPr>
          <a:xfrm>
            <a:off x="1193939" y="3758000"/>
            <a:ext cx="3115302" cy="17026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F0D3A20-A237-8D4C-A27D-0DEE06A37D59}"/>
              </a:ext>
            </a:extLst>
          </p:cNvPr>
          <p:cNvSpPr txBox="1"/>
          <p:nvPr/>
        </p:nvSpPr>
        <p:spPr>
          <a:xfrm>
            <a:off x="4693403" y="2010729"/>
            <a:ext cx="4360916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FEL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en-US">
                <a:solidFill>
                  <a:srgbClr val="C00000"/>
                </a:solidFill>
              </a:rPr>
              <a:t>synchrotron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impracticable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4EB5BA1-9DE9-E349-83C3-6EAB3E4C3DF1}"/>
              </a:ext>
            </a:extLst>
          </p:cNvPr>
          <p:cNvSpPr txBox="1"/>
          <p:nvPr/>
        </p:nvSpPr>
        <p:spPr>
          <a:xfrm>
            <a:off x="4710637" y="3018436"/>
            <a:ext cx="4360916" cy="92333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 ?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Excellent monochromaticity but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O(1barn) cross-section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is low !</a:t>
            </a:r>
          </a:p>
        </p:txBody>
      </p:sp>
      <p:sp>
        <p:nvSpPr>
          <p:cNvPr id="3" name="Flèche vers le bas 2">
            <a:extLst>
              <a:ext uri="{FF2B5EF4-FFF2-40B4-BE49-F238E27FC236}">
                <a16:creationId xmlns:a16="http://schemas.microsoft.com/office/drawing/2014/main" id="{6116D653-F46E-3347-B7D4-EAE8CB931558}"/>
              </a:ext>
            </a:extLst>
          </p:cNvPr>
          <p:cNvSpPr/>
          <p:nvPr/>
        </p:nvSpPr>
        <p:spPr>
          <a:xfrm>
            <a:off x="6476075" y="2465411"/>
            <a:ext cx="683173" cy="482609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5E713FE0-BFB9-A74B-9782-C93DF997F3A4}"/>
              </a:ext>
            </a:extLst>
          </p:cNvPr>
          <p:cNvSpPr/>
          <p:nvPr/>
        </p:nvSpPr>
        <p:spPr>
          <a:xfrm>
            <a:off x="3537509" y="5524105"/>
            <a:ext cx="2196775" cy="563942"/>
          </a:xfrm>
          <a:prstGeom prst="roundRect">
            <a:avLst/>
          </a:prstGeom>
          <a:solidFill>
            <a:srgbClr val="417B8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10’s keV—100 MeV</a:t>
            </a:r>
          </a:p>
        </p:txBody>
      </p:sp>
      <p:sp>
        <p:nvSpPr>
          <p:cNvPr id="13" name="Flèche vers la droite 12">
            <a:extLst>
              <a:ext uri="{FF2B5EF4-FFF2-40B4-BE49-F238E27FC236}">
                <a16:creationId xmlns:a16="http://schemas.microsoft.com/office/drawing/2014/main" id="{155043B8-688C-F341-9C5A-D041F28CDB97}"/>
              </a:ext>
            </a:extLst>
          </p:cNvPr>
          <p:cNvSpPr/>
          <p:nvPr/>
        </p:nvSpPr>
        <p:spPr>
          <a:xfrm rot="7110632" flipV="1">
            <a:off x="4437076" y="4627304"/>
            <a:ext cx="1384381" cy="547151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ICS lie here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62EBCCF-7150-944A-A1E5-8C31706B2DBF}"/>
              </a:ext>
            </a:extLst>
          </p:cNvPr>
          <p:cNvSpPr txBox="1"/>
          <p:nvPr/>
        </p:nvSpPr>
        <p:spPr>
          <a:xfrm>
            <a:off x="3533666" y="6034282"/>
            <a:ext cx="2942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Example : HI𝛾S@Duke, 10</a:t>
            </a:r>
            <a:r>
              <a:rPr lang="en-US" sz="1200" baseline="30000"/>
              <a:t>10</a:t>
            </a:r>
            <a:r>
              <a:rPr lang="en-US" sz="1200"/>
              <a:t> ph/s, 1-100MeV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72DF54F-D013-1545-BCED-65BF5A782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783" y="4340477"/>
            <a:ext cx="2860517" cy="16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32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DA52B-D944-2C45-AAB4-C307EA33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Physics concept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CEB88-DFED-9047-A3E2-1EC03922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77E14-E74B-8744-8341-FBCDEE61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CEC57-C49F-C646-BCFF-B76F0E2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6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572A7A-E557-EC4A-B1DE-4F9681359980}"/>
              </a:ext>
            </a:extLst>
          </p:cNvPr>
          <p:cNvSpPr txBox="1"/>
          <p:nvPr/>
        </p:nvSpPr>
        <p:spPr>
          <a:xfrm>
            <a:off x="553382" y="1038375"/>
            <a:ext cx="846762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💡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Exploit high cross-section of atomic resonances &amp; existing CERN accelerator complex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B6EB41-B2EC-4B4B-B84B-02C40D843E10}"/>
              </a:ext>
            </a:extLst>
          </p:cNvPr>
          <p:cNvSpPr/>
          <p:nvPr/>
        </p:nvSpPr>
        <p:spPr>
          <a:xfrm rot="16200000">
            <a:off x="-2992069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Bessonov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K.J. Kim Phys. Rev. Lett. 76, 431, M.W. Krasny arXiv:1511.07794,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 Winters et al 2015 Phys. Scr. 2015 014048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6B19FD-F24E-E644-BEFE-50BE9C6C6B8F}"/>
              </a:ext>
            </a:extLst>
          </p:cNvPr>
          <p:cNvSpPr txBox="1"/>
          <p:nvPr/>
        </p:nvSpPr>
        <p:spPr>
          <a:xfrm>
            <a:off x="553382" y="3780809"/>
            <a:ext cx="839092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Very similar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but </a:t>
            </a:r>
            <a:r>
              <a:rPr lang="en-US" dirty="0">
                <a:solidFill>
                  <a:srgbClr val="C00000"/>
                </a:solidFill>
              </a:rPr>
              <a:t>O(10</a:t>
            </a:r>
            <a:r>
              <a:rPr lang="en-US" baseline="30000" dirty="0">
                <a:solidFill>
                  <a:srgbClr val="C00000"/>
                </a:solidFill>
              </a:rPr>
              <a:t>9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larger cross-section ! </a:t>
            </a:r>
            <a:endParaRPr lang="en-US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09893C-451C-F845-9D28-7E3A86E0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43" y="1548623"/>
            <a:ext cx="3332106" cy="199101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4412D1-0F6C-3D4F-ACA0-3CD8C9AF0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82" y="1621595"/>
            <a:ext cx="3267770" cy="1918039"/>
          </a:xfrm>
          <a:prstGeom prst="rect">
            <a:avLst/>
          </a:prstGeom>
        </p:spPr>
      </p:pic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B951B463-B711-7F47-AF13-AF7C0B40E236}"/>
              </a:ext>
            </a:extLst>
          </p:cNvPr>
          <p:cNvSpPr/>
          <p:nvPr/>
        </p:nvSpPr>
        <p:spPr>
          <a:xfrm>
            <a:off x="3941379" y="2417379"/>
            <a:ext cx="1093076" cy="5570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B4D8EF-56C6-D54D-8CFC-08809A831EEC}"/>
              </a:ext>
            </a:extLst>
          </p:cNvPr>
          <p:cNvSpPr txBox="1"/>
          <p:nvPr/>
        </p:nvSpPr>
        <p:spPr>
          <a:xfrm>
            <a:off x="6536683" y="3432497"/>
            <a:ext cx="26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PSI: Partially stripped 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7CFCA4-6250-F540-A7B3-5B1E00A4F05B}"/>
              </a:ext>
            </a:extLst>
          </p:cNvPr>
          <p:cNvSpPr txBox="1"/>
          <p:nvPr/>
        </p:nvSpPr>
        <p:spPr>
          <a:xfrm>
            <a:off x="6536683" y="3139910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High-energy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4017E29-BD60-8D4A-A974-491B36248583}"/>
              </a:ext>
            </a:extLst>
          </p:cNvPr>
          <p:cNvSpPr txBox="1"/>
          <p:nvPr/>
        </p:nvSpPr>
        <p:spPr>
          <a:xfrm>
            <a:off x="553382" y="5224122"/>
            <a:ext cx="3387997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Energy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upshifting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by a factor 4𝛾</a:t>
            </a:r>
            <a:r>
              <a:rPr lang="fr-FR" baseline="30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fr-FR" baseline="30000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16194BE-4587-B14D-84E7-15402FE8EDBF}"/>
              </a:ext>
            </a:extLst>
          </p:cNvPr>
          <p:cNvSpPr txBox="1"/>
          <p:nvPr/>
        </p:nvSpPr>
        <p:spPr>
          <a:xfrm>
            <a:off x="4487917" y="4895156"/>
            <a:ext cx="415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H-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Xenon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at LHC (𝛾=3000)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180 MeV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0DF8904-7FAB-EE49-A2B9-D8EE9265EA32}"/>
              </a:ext>
            </a:extLst>
          </p:cNvPr>
          <p:cNvSpPr txBox="1"/>
          <p:nvPr/>
        </p:nvSpPr>
        <p:spPr>
          <a:xfrm>
            <a:off x="4487917" y="5410817"/>
            <a:ext cx="3939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Li-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Calcium at SPS (𝛾=130)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80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keV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3C99F08-B582-D441-A7F1-BFFCBBE4E90F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 flipV="1">
            <a:off x="3941379" y="5079822"/>
            <a:ext cx="546538" cy="32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AFACA43-8276-9246-9AFF-59E520301B40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3941379" y="5408788"/>
            <a:ext cx="546538" cy="186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71AE3298-C5F6-C84C-9FE5-69FE275CB16D}"/>
              </a:ext>
            </a:extLst>
          </p:cNvPr>
          <p:cNvSpPr txBox="1"/>
          <p:nvPr/>
        </p:nvSpPr>
        <p:spPr>
          <a:xfrm>
            <a:off x="3821152" y="4672659"/>
            <a:ext cx="5864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For instance</a:t>
            </a:r>
          </a:p>
        </p:txBody>
      </p:sp>
    </p:spTree>
    <p:extLst>
      <p:ext uri="{BB962C8B-B14F-4D97-AF65-F5344CB8AC3E}">
        <p14:creationId xmlns:p14="http://schemas.microsoft.com/office/powerpoint/2010/main" val="3796305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DA52B-D944-2C45-AAB4-C307EA33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Physics concept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CEB88-DFED-9047-A3E2-1EC03922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77E14-E74B-8744-8341-FBCDEE61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CEC57-C49F-C646-BCFF-B76F0E2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7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572A7A-E557-EC4A-B1DE-4F9681359980}"/>
              </a:ext>
            </a:extLst>
          </p:cNvPr>
          <p:cNvSpPr txBox="1"/>
          <p:nvPr/>
        </p:nvSpPr>
        <p:spPr>
          <a:xfrm>
            <a:off x="553382" y="1038375"/>
            <a:ext cx="846762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💡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Exploit high cross-section of atomic resonances &amp; existing CERN accelerator complex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B6EB41-B2EC-4B4B-B84B-02C40D843E10}"/>
              </a:ext>
            </a:extLst>
          </p:cNvPr>
          <p:cNvSpPr/>
          <p:nvPr/>
        </p:nvSpPr>
        <p:spPr>
          <a:xfrm rot="16200000">
            <a:off x="-2992069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Bessonov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K.J. Kim Phys. Rev. Lett. 76, 431, M.W. Krasny arXiv:1511.07794,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 Winters et al 2015 Phys. Scr. 2015 014048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6B19FD-F24E-E644-BEFE-50BE9C6C6B8F}"/>
              </a:ext>
            </a:extLst>
          </p:cNvPr>
          <p:cNvSpPr txBox="1"/>
          <p:nvPr/>
        </p:nvSpPr>
        <p:spPr>
          <a:xfrm>
            <a:off x="553382" y="3780809"/>
            <a:ext cx="839092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Very similar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but </a:t>
            </a:r>
            <a:r>
              <a:rPr lang="en-US" dirty="0">
                <a:solidFill>
                  <a:srgbClr val="C00000"/>
                </a:solidFill>
              </a:rPr>
              <a:t>O(10</a:t>
            </a:r>
            <a:r>
              <a:rPr lang="en-US" baseline="30000" dirty="0">
                <a:solidFill>
                  <a:srgbClr val="C00000"/>
                </a:solidFill>
              </a:rPr>
              <a:t>9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larger cross-section ! </a:t>
            </a:r>
            <a:endParaRPr lang="en-US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09893C-451C-F845-9D28-7E3A86E0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43" y="1548623"/>
            <a:ext cx="3332106" cy="199101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4412D1-0F6C-3D4F-ACA0-3CD8C9AF0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82" y="1621595"/>
            <a:ext cx="3267770" cy="1918039"/>
          </a:xfrm>
          <a:prstGeom prst="rect">
            <a:avLst/>
          </a:prstGeom>
        </p:spPr>
      </p:pic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B951B463-B711-7F47-AF13-AF7C0B40E236}"/>
              </a:ext>
            </a:extLst>
          </p:cNvPr>
          <p:cNvSpPr/>
          <p:nvPr/>
        </p:nvSpPr>
        <p:spPr>
          <a:xfrm>
            <a:off x="3941379" y="2417379"/>
            <a:ext cx="1093076" cy="5570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B4D8EF-56C6-D54D-8CFC-08809A831EEC}"/>
              </a:ext>
            </a:extLst>
          </p:cNvPr>
          <p:cNvSpPr txBox="1"/>
          <p:nvPr/>
        </p:nvSpPr>
        <p:spPr>
          <a:xfrm>
            <a:off x="6536683" y="3432497"/>
            <a:ext cx="26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PSI: Partially stripped 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7CFCA4-6250-F540-A7B3-5B1E00A4F05B}"/>
              </a:ext>
            </a:extLst>
          </p:cNvPr>
          <p:cNvSpPr txBox="1"/>
          <p:nvPr/>
        </p:nvSpPr>
        <p:spPr>
          <a:xfrm>
            <a:off x="6536683" y="3139910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High-energy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4017E29-BD60-8D4A-A974-491B36248583}"/>
              </a:ext>
            </a:extLst>
          </p:cNvPr>
          <p:cNvSpPr txBox="1"/>
          <p:nvPr/>
        </p:nvSpPr>
        <p:spPr>
          <a:xfrm>
            <a:off x="553382" y="5224122"/>
            <a:ext cx="3387997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Energy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upshifting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by a factor 4𝛾</a:t>
            </a:r>
            <a:r>
              <a:rPr lang="fr-FR" baseline="30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fr-FR" baseline="30000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16194BE-4587-B14D-84E7-15402FE8EDBF}"/>
              </a:ext>
            </a:extLst>
          </p:cNvPr>
          <p:cNvSpPr txBox="1"/>
          <p:nvPr/>
        </p:nvSpPr>
        <p:spPr>
          <a:xfrm>
            <a:off x="4487917" y="4895156"/>
            <a:ext cx="415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H-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Xenon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at LHC (𝛾=3000)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180 MeV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0DF8904-7FAB-EE49-A2B9-D8EE9265EA32}"/>
              </a:ext>
            </a:extLst>
          </p:cNvPr>
          <p:cNvSpPr txBox="1"/>
          <p:nvPr/>
        </p:nvSpPr>
        <p:spPr>
          <a:xfrm>
            <a:off x="4487917" y="5410817"/>
            <a:ext cx="3939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Li-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Calcium at SPS (𝛾=130)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80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keV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3C99F08-B582-D441-A7F1-BFFCBBE4E90F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 flipV="1">
            <a:off x="3941379" y="5079822"/>
            <a:ext cx="546538" cy="32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AFACA43-8276-9246-9AFF-59E520301B40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3941379" y="5408788"/>
            <a:ext cx="546538" cy="186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71AE3298-C5F6-C84C-9FE5-69FE275CB16D}"/>
              </a:ext>
            </a:extLst>
          </p:cNvPr>
          <p:cNvSpPr txBox="1"/>
          <p:nvPr/>
        </p:nvSpPr>
        <p:spPr>
          <a:xfrm>
            <a:off x="3821152" y="4672659"/>
            <a:ext cx="5864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For instance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30D3582-87E4-C548-B826-8E46B09E270E}"/>
              </a:ext>
            </a:extLst>
          </p:cNvPr>
          <p:cNvSpPr txBox="1"/>
          <p:nvPr/>
        </p:nvSpPr>
        <p:spPr>
          <a:xfrm rot="585118">
            <a:off x="2147757" y="1650672"/>
            <a:ext cx="612225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A technique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already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employed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for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spectroscopy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also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relativistic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ion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beams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(𝛾⋍1) at FAIR (ESR,  2005)</a:t>
            </a:r>
            <a:endParaRPr lang="fr-FR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32D20A7-0C1D-4949-A82E-79D301DECDE3}"/>
              </a:ext>
            </a:extLst>
          </p:cNvPr>
          <p:cNvSpPr txBox="1"/>
          <p:nvPr/>
        </p:nvSpPr>
        <p:spPr>
          <a:xfrm rot="585118">
            <a:off x="1408507" y="3504100"/>
            <a:ext cx="6925026" cy="461665"/>
          </a:xfrm>
          <a:prstGeom prst="rect">
            <a:avLst/>
          </a:prstGeom>
          <a:solidFill>
            <a:srgbClr val="B2BCCB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cap="all" dirty="0">
                <a:solidFill>
                  <a:schemeClr val="accent3">
                    <a:lumMod val="75000"/>
                  </a:schemeClr>
                </a:solidFill>
              </a:rPr>
              <a:t>but Never </a:t>
            </a:r>
            <a:r>
              <a:rPr lang="fr-FR" sz="2400" cap="all" dirty="0" err="1">
                <a:solidFill>
                  <a:schemeClr val="accent3">
                    <a:lumMod val="75000"/>
                  </a:schemeClr>
                </a:solidFill>
              </a:rPr>
              <a:t>used</a:t>
            </a:r>
            <a:r>
              <a:rPr lang="fr-FR" sz="2400" cap="all" dirty="0">
                <a:solidFill>
                  <a:schemeClr val="accent3">
                    <a:lumMod val="75000"/>
                  </a:schemeClr>
                </a:solidFill>
              </a:rPr>
              <a:t> as a photon source </a:t>
            </a:r>
            <a:r>
              <a:rPr lang="fr-FR" sz="2400" cap="all" dirty="0" err="1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fr-FR" sz="2400" cap="all" dirty="0">
                <a:solidFill>
                  <a:schemeClr val="accent3">
                    <a:lumMod val="75000"/>
                  </a:schemeClr>
                </a:solidFill>
              </a:rPr>
              <a:t> far </a:t>
            </a:r>
            <a:r>
              <a:rPr lang="fr-FR" sz="2400" dirty="0">
                <a:solidFill>
                  <a:schemeClr val="accent3">
                    <a:lumMod val="75000"/>
                  </a:schemeClr>
                </a:solidFill>
              </a:rPr>
              <a:t>!!!</a:t>
            </a:r>
            <a:endParaRPr lang="fr-FR" sz="2400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512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DA52B-D944-2C45-AAB4-C307EA33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Physics concept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CEB88-DFED-9047-A3E2-1EC03922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77E14-E74B-8744-8341-FBCDEE61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CEC57-C49F-C646-BCFF-B76F0E2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8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572A7A-E557-EC4A-B1DE-4F9681359980}"/>
              </a:ext>
            </a:extLst>
          </p:cNvPr>
          <p:cNvSpPr txBox="1"/>
          <p:nvPr/>
        </p:nvSpPr>
        <p:spPr>
          <a:xfrm>
            <a:off x="553382" y="1038375"/>
            <a:ext cx="846762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💡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Exploit high cross-section of atomic resonances &amp; existing CERN accelerator complex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6B19FD-F24E-E644-BEFE-50BE9C6C6B8F}"/>
              </a:ext>
            </a:extLst>
          </p:cNvPr>
          <p:cNvSpPr txBox="1"/>
          <p:nvPr/>
        </p:nvSpPr>
        <p:spPr>
          <a:xfrm>
            <a:off x="553382" y="3780809"/>
            <a:ext cx="839092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Very similar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but </a:t>
            </a:r>
            <a:r>
              <a:rPr lang="en-US" dirty="0">
                <a:solidFill>
                  <a:srgbClr val="C00000"/>
                </a:solidFill>
              </a:rPr>
              <a:t>O(10</a:t>
            </a:r>
            <a:r>
              <a:rPr lang="en-US" baseline="30000" dirty="0">
                <a:solidFill>
                  <a:srgbClr val="C00000"/>
                </a:solidFill>
              </a:rPr>
              <a:t>9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larger cross-section ! </a:t>
            </a:r>
            <a:endParaRPr lang="en-US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09893C-451C-F845-9D28-7E3A86E0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43" y="1548623"/>
            <a:ext cx="3332106" cy="199101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4412D1-0F6C-3D4F-ACA0-3CD8C9AF0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82" y="1621595"/>
            <a:ext cx="3267770" cy="1918039"/>
          </a:xfrm>
          <a:prstGeom prst="rect">
            <a:avLst/>
          </a:prstGeom>
        </p:spPr>
      </p:pic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B951B463-B711-7F47-AF13-AF7C0B40E236}"/>
              </a:ext>
            </a:extLst>
          </p:cNvPr>
          <p:cNvSpPr/>
          <p:nvPr/>
        </p:nvSpPr>
        <p:spPr>
          <a:xfrm>
            <a:off x="3941379" y="2417379"/>
            <a:ext cx="1093076" cy="5570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B4D8EF-56C6-D54D-8CFC-08809A831EEC}"/>
              </a:ext>
            </a:extLst>
          </p:cNvPr>
          <p:cNvSpPr txBox="1"/>
          <p:nvPr/>
        </p:nvSpPr>
        <p:spPr>
          <a:xfrm>
            <a:off x="6536683" y="3432497"/>
            <a:ext cx="26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PSI: Partially stripped 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7CFCA4-6250-F540-A7B3-5B1E00A4F05B}"/>
              </a:ext>
            </a:extLst>
          </p:cNvPr>
          <p:cNvSpPr txBox="1"/>
          <p:nvPr/>
        </p:nvSpPr>
        <p:spPr>
          <a:xfrm>
            <a:off x="6536683" y="3139910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High-energy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790078B-5807-2D48-A43E-B6B79B7C1B4D}"/>
              </a:ext>
            </a:extLst>
          </p:cNvPr>
          <p:cNvSpPr txBox="1"/>
          <p:nvPr/>
        </p:nvSpPr>
        <p:spPr>
          <a:xfrm>
            <a:off x="593984" y="4469868"/>
            <a:ext cx="80574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👍🏻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PSI recycling in ring is very efficient (relative energy loss &lt;&lt; beam energy spread)</a:t>
            </a:r>
          </a:p>
          <a:p>
            <a:r>
              <a:rPr lang="en-US" sz="1600" dirty="0"/>
              <a:t>👍🏻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Energy tunability provided by PSI species choice and ion beam energy (&lt;400MeV w/ LHC)</a:t>
            </a:r>
          </a:p>
          <a:p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600" dirty="0"/>
              <a:t>👎🏻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Laser wavelength must be « tuned » to PSI species and beam energy</a:t>
            </a:r>
          </a:p>
          <a:p>
            <a:r>
              <a:rPr lang="en-US" sz="1600" dirty="0"/>
              <a:t>👎🏻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Laser must be placed in a harsher environment (compared to e</a:t>
            </a:r>
            <a:r>
              <a:rPr lang="en-US" sz="1600" baseline="30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 accelerators)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F2BA21-1AE6-D94B-837F-348F1E80FBBC}"/>
              </a:ext>
            </a:extLst>
          </p:cNvPr>
          <p:cNvSpPr/>
          <p:nvPr/>
        </p:nvSpPr>
        <p:spPr>
          <a:xfrm rot="16200000">
            <a:off x="-2992069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Bessonov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K.J. Kim Phys. Rev. Lett. 76, 431, M.W. Krasny arXiv:1511.07794,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 Winters et al 2015 Phys. Scr. 2015 014048 </a:t>
            </a:r>
          </a:p>
        </p:txBody>
      </p:sp>
    </p:spTree>
    <p:extLst>
      <p:ext uri="{BB962C8B-B14F-4D97-AF65-F5344CB8AC3E}">
        <p14:creationId xmlns:p14="http://schemas.microsoft.com/office/powerpoint/2010/main" val="3543049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226337-A0ED-A34B-88FD-E9414974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Implications of Gamma Factory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D6217-6AB4-FC4F-BB45-616C5C25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CCA723-C99C-6D43-8C41-5477B129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LOI @ SPSC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9266D-C94D-334B-8983-275B771B8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9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97A344-A3EF-5A49-9B99-6FC759596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99" y="1442000"/>
            <a:ext cx="8788400" cy="50038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2132385-CB5C-A44A-A104-B94FBAD4B68D}"/>
              </a:ext>
            </a:extLst>
          </p:cNvPr>
          <p:cNvSpPr txBox="1"/>
          <p:nvPr/>
        </p:nvSpPr>
        <p:spPr>
          <a:xfrm>
            <a:off x="628650" y="1026304"/>
            <a:ext cx="8303284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High potential to open new opportunities in many branches of physics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3C1BF33-1408-6E4F-BA72-88BBC65E15AD}"/>
              </a:ext>
            </a:extLst>
          </p:cNvPr>
          <p:cNvCxnSpPr/>
          <p:nvPr/>
        </p:nvCxnSpPr>
        <p:spPr>
          <a:xfrm>
            <a:off x="4855780" y="3888828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6E68393-FEBE-3A47-9E74-A667D647637F}"/>
              </a:ext>
            </a:extLst>
          </p:cNvPr>
          <p:cNvCxnSpPr/>
          <p:nvPr/>
        </p:nvCxnSpPr>
        <p:spPr>
          <a:xfrm>
            <a:off x="7436882" y="2454166"/>
            <a:ext cx="114562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CB9F6662-A6EC-CC4E-ABAD-40F60FCD86E6}"/>
              </a:ext>
            </a:extLst>
          </p:cNvPr>
          <p:cNvCxnSpPr>
            <a:cxnSpLocks/>
          </p:cNvCxnSpPr>
          <p:nvPr/>
        </p:nvCxnSpPr>
        <p:spPr>
          <a:xfrm>
            <a:off x="4855780" y="2732690"/>
            <a:ext cx="129277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355786D-B8C4-3E4C-BE12-9BF0B4E61A01}"/>
              </a:ext>
            </a:extLst>
          </p:cNvPr>
          <p:cNvSpPr/>
          <p:nvPr/>
        </p:nvSpPr>
        <p:spPr>
          <a:xfrm rot="16200000">
            <a:off x="-3075844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SPSC-I-253, M.W. Krasny arXiv:1511.07794</a:t>
            </a:r>
          </a:p>
        </p:txBody>
      </p:sp>
    </p:spTree>
    <p:extLst>
      <p:ext uri="{BB962C8B-B14F-4D97-AF65-F5344CB8AC3E}">
        <p14:creationId xmlns:p14="http://schemas.microsoft.com/office/powerpoint/2010/main" val="1916205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AECCFCC6-5AD2-2146-9A97-E2AAB59D253A}" vid="{FC52EF13-51C2-C143-ACFD-07166C23C40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35920</TotalTime>
  <Words>2910</Words>
  <Application>Microsoft Macintosh PowerPoint</Application>
  <PresentationFormat>Affichage à l'écran (4:3)</PresentationFormat>
  <Paragraphs>497</Paragraphs>
  <Slides>45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Cambria Math</vt:lpstr>
      <vt:lpstr>Open Sans</vt:lpstr>
      <vt:lpstr>Symbol</vt:lpstr>
      <vt:lpstr>Wingdings</vt:lpstr>
      <vt:lpstr>Thème Office</vt:lpstr>
      <vt:lpstr>Gamma Factory:  Proof of Principle Experiment SPSC-I-253</vt:lpstr>
      <vt:lpstr>Outline</vt:lpstr>
      <vt:lpstr>Gamma Factory:  The scientific context</vt:lpstr>
      <vt:lpstr>A striking fact</vt:lpstr>
      <vt:lpstr>A striking fact</vt:lpstr>
      <vt:lpstr>Physics concept</vt:lpstr>
      <vt:lpstr>Physics concept</vt:lpstr>
      <vt:lpstr>Physics concept</vt:lpstr>
      <vt:lpstr>Implications of Gamma Factory</vt:lpstr>
      <vt:lpstr>Implications of Gamma Factory</vt:lpstr>
      <vt:lpstr>Implications of Gamma Factory</vt:lpstr>
      <vt:lpstr>Gamma Factory:  Why a Proof of Principle experiment ?</vt:lpstr>
      <vt:lpstr>Two critical milestones</vt:lpstr>
      <vt:lpstr>Atoms in the LHC !</vt:lpstr>
      <vt:lpstr>Simulation tools: cross-checked</vt:lpstr>
      <vt:lpstr>Where do we stand ?</vt:lpstr>
      <vt:lpstr>Gamma Factory:  The PoP experiment Testing the concept with minimum cost and nuisance</vt:lpstr>
      <vt:lpstr>LOI submission and review</vt:lpstr>
      <vt:lpstr>New ion stripper foils system</vt:lpstr>
      <vt:lpstr>Beam parameters</vt:lpstr>
      <vt:lpstr>Collision scheme</vt:lpstr>
      <vt:lpstr>Spectrum matching</vt:lpstr>
      <vt:lpstr>Spectrum matching</vt:lpstr>
      <vt:lpstr>Ion beam cooling</vt:lpstr>
      <vt:lpstr>Laser system at the state of the art</vt:lpstr>
      <vt:lpstr>Synchronisation &amp; alignment</vt:lpstr>
      <vt:lpstr>Optical system: laser and amplifier</vt:lpstr>
      <vt:lpstr>Radiation hardness</vt:lpstr>
      <vt:lpstr>Optical system: integration</vt:lpstr>
      <vt:lpstr>Optical system: integration</vt:lpstr>
      <vt:lpstr>Detection system</vt:lpstr>
      <vt:lpstr>Impact on regular SPS operations</vt:lpstr>
      <vt:lpstr>Project planning</vt:lpstr>
      <vt:lpstr>PoP milestones and beam requests</vt:lpstr>
      <vt:lpstr>Summary</vt:lpstr>
      <vt:lpstr>Summary</vt:lpstr>
      <vt:lpstr>BACKUP </vt:lpstr>
      <vt:lpstr>Project funding</vt:lpstr>
      <vt:lpstr>X-ray detector </vt:lpstr>
      <vt:lpstr>Optical system: laser and amplifier</vt:lpstr>
      <vt:lpstr>Why a Proof of Principle experiment ?</vt:lpstr>
      <vt:lpstr>Présentation PowerPoint</vt:lpstr>
      <vt:lpstr>Optical system optimization</vt:lpstr>
      <vt:lpstr>Optical system: design</vt:lpstr>
      <vt:lpstr>Laser phase noise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Ultimate BW</dc:title>
  <dc:creator>martens</dc:creator>
  <cp:lastModifiedBy>martens</cp:lastModifiedBy>
  <cp:revision>148</cp:revision>
  <dcterms:created xsi:type="dcterms:W3CDTF">2020-09-16T13:27:32Z</dcterms:created>
  <dcterms:modified xsi:type="dcterms:W3CDTF">2020-10-12T14:29:45Z</dcterms:modified>
</cp:coreProperties>
</file>