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drawings/drawing1.xml" ContentType="application/vnd.openxmlformats-officedocument.drawingml.chartshape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tags/tag3.xml" ContentType="application/vnd.openxmlformats-officedocument.presentationml.tags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86" r:id="rId4"/>
    <p:sldMasterId id="2147483699" r:id="rId5"/>
    <p:sldMasterId id="2147483712" r:id="rId6"/>
  </p:sldMasterIdLst>
  <p:sldIdLst>
    <p:sldId id="256" r:id="rId7"/>
    <p:sldId id="257" r:id="rId8"/>
    <p:sldId id="258" r:id="rId9"/>
    <p:sldId id="259" r:id="rId10"/>
    <p:sldId id="263" r:id="rId11"/>
    <p:sldId id="264" r:id="rId12"/>
    <p:sldId id="260" r:id="rId13"/>
    <p:sldId id="261" r:id="rId14"/>
    <p:sldId id="262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Macintosh%20HD:Users:muecher:Data:DeltaVpn:dvpn_null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7.7901844797128264E-2"/>
          <c:y val="4.5643153526970848E-2"/>
          <c:w val="0.90620219296777349"/>
          <c:h val="0.87855132380405099"/>
        </c:manualLayout>
      </c:layout>
      <c:lineChart>
        <c:grouping val="standard"/>
        <c:ser>
          <c:idx val="0"/>
          <c:order val="0"/>
          <c:cat>
            <c:numRef>
              <c:f>Tabelle1!$C$4:$C$13</c:f>
              <c:numCache>
                <c:formatCode>General</c:formatCode>
                <c:ptCount val="10"/>
                <c:pt idx="0">
                  <c:v>32</c:v>
                </c:pt>
                <c:pt idx="1">
                  <c:v>34</c:v>
                </c:pt>
                <c:pt idx="2">
                  <c:v>36</c:v>
                </c:pt>
                <c:pt idx="3">
                  <c:v>38</c:v>
                </c:pt>
                <c:pt idx="4">
                  <c:v>40</c:v>
                </c:pt>
                <c:pt idx="5">
                  <c:v>42</c:v>
                </c:pt>
                <c:pt idx="6">
                  <c:v>44</c:v>
                </c:pt>
                <c:pt idx="7">
                  <c:v>46</c:v>
                </c:pt>
                <c:pt idx="8">
                  <c:v>48</c:v>
                </c:pt>
                <c:pt idx="9">
                  <c:v>50</c:v>
                </c:pt>
              </c:numCache>
            </c:numRef>
          </c:cat>
          <c:val>
            <c:numRef>
              <c:f>Tabelle1!$L$4:$L$8</c:f>
              <c:numCache>
                <c:formatCode>General</c:formatCode>
                <c:ptCount val="5"/>
                <c:pt idx="0">
                  <c:v>1889.5</c:v>
                </c:pt>
                <c:pt idx="1">
                  <c:v>1802.1399999999999</c:v>
                </c:pt>
                <c:pt idx="2">
                  <c:v>1898.86</c:v>
                </c:pt>
                <c:pt idx="3">
                  <c:v>1261.08</c:v>
                </c:pt>
                <c:pt idx="4">
                  <c:v>1072.76</c:v>
                </c:pt>
              </c:numCache>
            </c:numRef>
          </c:val>
        </c:ser>
        <c:ser>
          <c:idx val="1"/>
          <c:order val="1"/>
          <c:cat>
            <c:numRef>
              <c:f>Tabelle1!$C$4:$C$13</c:f>
              <c:numCache>
                <c:formatCode>General</c:formatCode>
                <c:ptCount val="10"/>
                <c:pt idx="0">
                  <c:v>32</c:v>
                </c:pt>
                <c:pt idx="1">
                  <c:v>34</c:v>
                </c:pt>
                <c:pt idx="2">
                  <c:v>36</c:v>
                </c:pt>
                <c:pt idx="3">
                  <c:v>38</c:v>
                </c:pt>
                <c:pt idx="4">
                  <c:v>40</c:v>
                </c:pt>
                <c:pt idx="5">
                  <c:v>42</c:v>
                </c:pt>
                <c:pt idx="6">
                  <c:v>44</c:v>
                </c:pt>
                <c:pt idx="7">
                  <c:v>46</c:v>
                </c:pt>
                <c:pt idx="8">
                  <c:v>48</c:v>
                </c:pt>
                <c:pt idx="9">
                  <c:v>50</c:v>
                </c:pt>
              </c:numCache>
            </c:numRef>
          </c:cat>
          <c:val>
            <c:numRef>
              <c:f>Tabelle1!$R$4:$R$13</c:f>
              <c:numCache>
                <c:formatCode>#,##0</c:formatCode>
                <c:ptCount val="10"/>
                <c:pt idx="0">
                  <c:v>1758.4321163684428</c:v>
                </c:pt>
                <c:pt idx="1">
                  <c:v>1832.7807767826482</c:v>
                </c:pt>
                <c:pt idx="2">
                  <c:v>1679.2544554879109</c:v>
                </c:pt>
                <c:pt idx="3">
                  <c:v>1369.0072258392208</c:v>
                </c:pt>
                <c:pt idx="4">
                  <c:v>1113.942</c:v>
                </c:pt>
                <c:pt idx="5">
                  <c:v>1639.019621134536</c:v>
                </c:pt>
                <c:pt idx="6">
                  <c:v>1688.2332658729358</c:v>
                </c:pt>
                <c:pt idx="7">
                  <c:v>1575.3107629924959</c:v>
                </c:pt>
                <c:pt idx="8">
                  <c:v>1258.3417659761601</c:v>
                </c:pt>
                <c:pt idx="9">
                  <c:v>994</c:v>
                </c:pt>
              </c:numCache>
            </c:numRef>
          </c:val>
        </c:ser>
        <c:ser>
          <c:idx val="2"/>
          <c:order val="2"/>
          <c:cat>
            <c:numRef>
              <c:f>Tabelle1!$C$4:$C$13</c:f>
              <c:numCache>
                <c:formatCode>General</c:formatCode>
                <c:ptCount val="10"/>
                <c:pt idx="0">
                  <c:v>32</c:v>
                </c:pt>
                <c:pt idx="1">
                  <c:v>34</c:v>
                </c:pt>
                <c:pt idx="2">
                  <c:v>36</c:v>
                </c:pt>
                <c:pt idx="3">
                  <c:v>38</c:v>
                </c:pt>
                <c:pt idx="4">
                  <c:v>40</c:v>
                </c:pt>
                <c:pt idx="5">
                  <c:v>42</c:v>
                </c:pt>
                <c:pt idx="6">
                  <c:v>44</c:v>
                </c:pt>
                <c:pt idx="7">
                  <c:v>46</c:v>
                </c:pt>
                <c:pt idx="8">
                  <c:v>48</c:v>
                </c:pt>
                <c:pt idx="9">
                  <c:v>50</c:v>
                </c:pt>
              </c:numCache>
            </c:numRef>
          </c:cat>
          <c:val>
            <c:numRef>
              <c:f>Tabelle1!$P$4:$P$13</c:f>
              <c:numCache>
                <c:formatCode>General</c:formatCode>
                <c:ptCount val="10"/>
                <c:pt idx="0">
                  <c:v>1369.626</c:v>
                </c:pt>
                <c:pt idx="1">
                  <c:v>1279.088</c:v>
                </c:pt>
                <c:pt idx="2">
                  <c:v>1271.326</c:v>
                </c:pt>
                <c:pt idx="3">
                  <c:v>1100.3799999999999</c:v>
                </c:pt>
                <c:pt idx="4">
                  <c:v>1049.942</c:v>
                </c:pt>
                <c:pt idx="5">
                  <c:v>1408.4080000000001</c:v>
                </c:pt>
                <c:pt idx="6">
                  <c:v>1282.5999999999999</c:v>
                </c:pt>
                <c:pt idx="7">
                  <c:v>1138</c:v>
                </c:pt>
                <c:pt idx="8">
                  <c:v>968</c:v>
                </c:pt>
                <c:pt idx="9">
                  <c:v>930</c:v>
                </c:pt>
              </c:numCache>
            </c:numRef>
          </c:val>
        </c:ser>
        <c:ser>
          <c:idx val="3"/>
          <c:order val="3"/>
          <c:cat>
            <c:numRef>
              <c:f>Tabelle1!$C$4:$C$13</c:f>
              <c:numCache>
                <c:formatCode>General</c:formatCode>
                <c:ptCount val="10"/>
                <c:pt idx="0">
                  <c:v>32</c:v>
                </c:pt>
                <c:pt idx="1">
                  <c:v>34</c:v>
                </c:pt>
                <c:pt idx="2">
                  <c:v>36</c:v>
                </c:pt>
                <c:pt idx="3">
                  <c:v>38</c:v>
                </c:pt>
                <c:pt idx="4">
                  <c:v>40</c:v>
                </c:pt>
                <c:pt idx="5">
                  <c:v>42</c:v>
                </c:pt>
                <c:pt idx="6">
                  <c:v>44</c:v>
                </c:pt>
                <c:pt idx="7">
                  <c:v>46</c:v>
                </c:pt>
                <c:pt idx="8">
                  <c:v>48</c:v>
                </c:pt>
                <c:pt idx="9">
                  <c:v>50</c:v>
                </c:pt>
              </c:numCache>
            </c:numRef>
          </c:cat>
          <c:val>
            <c:numRef>
              <c:f>Tabelle1!$Q$4:$Q$13</c:f>
              <c:numCache>
                <c:formatCode>General</c:formatCode>
                <c:ptCount val="10"/>
                <c:pt idx="0">
                  <c:v>1018.2337649086292</c:v>
                </c:pt>
                <c:pt idx="1">
                  <c:v>1247.0765814495953</c:v>
                </c:pt>
                <c:pt idx="2">
                  <c:v>1018.2337649086292</c:v>
                </c:pt>
                <c:pt idx="3">
                  <c:v>720</c:v>
                </c:pt>
                <c:pt idx="4">
                  <c:v>0</c:v>
                </c:pt>
                <c:pt idx="5">
                  <c:v>720</c:v>
                </c:pt>
                <c:pt idx="6">
                  <c:v>1018.2337649086292</c:v>
                </c:pt>
                <c:pt idx="7">
                  <c:v>1018.2337649086292</c:v>
                </c:pt>
                <c:pt idx="8">
                  <c:v>720</c:v>
                </c:pt>
                <c:pt idx="9">
                  <c:v>0</c:v>
                </c:pt>
              </c:numCache>
            </c:numRef>
          </c:val>
        </c:ser>
        <c:marker val="1"/>
        <c:axId val="40747008"/>
        <c:axId val="40748544"/>
      </c:lineChart>
      <c:catAx>
        <c:axId val="407470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de-DE"/>
          </a:p>
        </c:txPr>
        <c:crossAx val="40748544"/>
        <c:crosses val="autoZero"/>
        <c:auto val="1"/>
        <c:lblAlgn val="ctr"/>
        <c:lblOffset val="100"/>
      </c:catAx>
      <c:valAx>
        <c:axId val="40748544"/>
        <c:scaling>
          <c:orientation val="minMax"/>
          <c:max val="2400"/>
          <c:min val="0"/>
        </c:scaling>
        <c:axPos val="l"/>
        <c:majorGridlines>
          <c:spPr>
            <a:ln>
              <a:noFill/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de-DE"/>
          </a:p>
        </c:txPr>
        <c:crossAx val="40747008"/>
        <c:crosses val="autoZero"/>
        <c:crossBetween val="between"/>
      </c:valAx>
      <c:spPr>
        <a:solidFill>
          <a:schemeClr val="bg1"/>
        </a:solidFill>
      </c:spPr>
    </c:plotArea>
    <c:plotVisOnly val="1"/>
  </c:chart>
  <c:spPr>
    <a:solidFill>
      <a:schemeClr val="bg1"/>
    </a:solidFill>
  </c:spPr>
  <c:externalData r:id="rId2"/>
  <c:userShapes r:id="rId3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image" Target="../media/image10.emf"/><Relationship Id="rId4" Type="http://schemas.openxmlformats.org/officeDocument/2006/relationships/image" Target="../media/image13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0.84405</cdr:x>
      <cdr:y>0.36509</cdr:y>
    </cdr:from>
    <cdr:to>
      <cdr:x>0.84843</cdr:x>
      <cdr:y>0.42781</cdr:y>
    </cdr:to>
    <cdr:sp macro="" textlink="">
      <cdr:nvSpPr>
        <cdr:cNvPr id="3" name="Gerade Verbindung 2"/>
        <cdr:cNvSpPr/>
      </cdr:nvSpPr>
      <cdr:spPr>
        <a:xfrm xmlns:a="http://schemas.openxmlformats.org/drawingml/2006/main" rot="16200000" flipH="1">
          <a:off x="4761020" y="1798917"/>
          <a:ext cx="286601" cy="25399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de-DE"/>
        </a:p>
      </cdr:txBody>
    </cdr:sp>
  </cdr:relSizeAnchor>
  <cdr:relSizeAnchor xmlns:cdr="http://schemas.openxmlformats.org/drawingml/2006/chartDrawing">
    <cdr:from>
      <cdr:x>0.56574</cdr:x>
      <cdr:y>0.23923</cdr:y>
    </cdr:from>
    <cdr:to>
      <cdr:x>0.57012</cdr:x>
      <cdr:y>0.30195</cdr:y>
    </cdr:to>
    <cdr:sp macro="" textlink="">
      <cdr:nvSpPr>
        <cdr:cNvPr id="4" name="Gerade Verbindung 3"/>
        <cdr:cNvSpPr/>
      </cdr:nvSpPr>
      <cdr:spPr>
        <a:xfrm xmlns:a="http://schemas.openxmlformats.org/drawingml/2006/main" rot="16200000" flipH="1">
          <a:off x="3148117" y="1223815"/>
          <a:ext cx="286601" cy="25399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rgbClr val="4F81BD"/>
          </a:solidFill>
          <a:prstDash val="solid"/>
        </a:ln>
        <a:effectLst xmlns:a="http://schemas.openxmlformats.org/drawingml/2006/main">
          <a:outerShdw blurRad="40000" dist="20000" dir="5400000" rotWithShape="0">
            <a:srgbClr val="000000">
              <a:alpha val="38000"/>
            </a:srgbClr>
          </a:outerShdw>
        </a:effectLst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de-DE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187F9-BF62-443F-86BC-63D5DB3CBA08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F6DC7-5B9C-4318-8013-5D659F9F37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2C90C-9474-4408-B3DC-29DD1255EF27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80789-9E2A-4749-A890-22DF75130D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50F6F-E5B3-4809-9380-F364FD436418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CB7E0-D675-4D69-8E3F-FEBAECFF4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707260B5-84C1-4DFD-B02D-D6E4D12838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216A3A63-3C7B-44B4-9689-2A354E2D26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FB7D688E-29D5-455E-A5A4-78336CBD44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D2073A0F-81F7-4D4E-87CB-3E154AF693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D2309DE2-319D-4C01-868A-1B2DCC19CC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9C0DBC65-EF19-4CE7-8F75-51E17ADFCC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FE93320E-064F-4BB3-8E59-F6ABE9B27F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390880CC-8630-4658-AFAC-E29A0C9975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1887A-80B9-44A2-8B40-7FF873421528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69FE9-8A65-49C7-BB6C-7B818382C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800F20E0-10F3-4EAE-B9B9-A9015A4C68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5DA64612-01CD-4B5B-88A0-B2532000A0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35E1F187-EC7A-4EDD-BFBD-EB28CADD5B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3059EFD4-07E7-4A51-B9F1-B5AFDED39D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6611C9B7-2103-4268-A1EA-F27F1F2C42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32399D46-7152-4CCB-9F32-1F46277806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3A1B9875-10E2-4CBE-ABBC-D9427BC6E1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50DED998-088C-450E-B199-95C14BAFEA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429479DF-3BDD-45D1-AEE8-AA72BD8C7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A8019968-F626-4284-B3AE-4EE88F8FB3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5BDC6-A659-4BDC-9C4B-B823104A524F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58B80-C4B4-4BC5-9B55-A68E8A4E29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A372EC3E-BF23-492E-98B4-682C593406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0A3BEF70-8D86-4C30-9A89-0EBD71A7A6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F02286B8-15EA-417E-93CB-A20047484E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DCA9C6EC-0782-4194-B5EC-8C240743FD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ADFBE8AA-2BFC-4ABF-880B-27097D72B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3C3C97D6-9505-4F5D-9BE0-B52A6D680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E823FA92-C7AD-40D2-9946-E23E20108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85A61F61-8667-466A-A2DB-3DB664A027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7685C0EC-862C-4264-94D4-0BAB6F69E8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0BC6AE7B-AFBC-485A-A616-BA965BE00D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CCC64-FAD6-495A-8821-A8E4E0325EFD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14B72-E234-48BA-A40D-54083D8206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FE334E91-26B1-4772-AC1A-F79D41A02D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0BCE3E86-CC6D-4F84-8476-B84988796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FE0F1690-8E5D-46EB-A6FA-6A378CED2A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7C36066B-27D2-42C9-899D-6404154CB4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2E237A52-235D-4727-B4A0-4EE5BFFD25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1E2C7F96-6793-4C3A-8711-AA6655FB6F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29D13BBD-F23A-411C-AE10-4F12E44341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70A041D4-FD82-4328-9B2A-F8E505619F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08895356-208F-4EA7-B24F-651BAB4BE8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28F650E4-3950-4979-839E-99C82DDC0E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277F4-A171-41C4-A9A9-15B1335B353D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59E6C-ECEB-4E5A-A874-1B45DA84BF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B5BBF4C5-4E28-4F9B-9AD2-2B53701802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2DECF829-387F-4BCC-A2B2-5EF8AB6712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CCAA5FA6-57CC-4D8C-885A-A67AE9DC73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AC24144E-B736-4E19-BD13-F000E4F6B0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757255ED-ED0B-4B85-93B2-A5BC9E655E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2E13239A-B29F-4EAD-B993-49490AEC90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74DB928D-F028-4388-A1A8-B1A6610128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25967D71-530F-430A-86EC-F77C5D67B2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76215076-5741-46BA-A81C-E7C6B4B9CE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C909C7E1-0FC6-45EE-822F-21A1655577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F1302-DC94-4171-A3E9-47627FFD2FD5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A94BE-DEDA-4899-86E2-6EA494D972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2CA24820-D426-4BD8-B5BC-DCD03DAAF6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DF5E024D-DF36-44E5-AE03-6C75FFE4C0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52D038BE-3C29-413B-AA13-BAA1147119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33A1B59B-430F-40AE-8708-4E6FC9274C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C4A40559-E1F5-4C60-B03A-5B6FD7757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B671733E-6A8D-4399-A296-A962CA8C77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ED037F3D-E3CB-4D04-8DFB-508F13E50D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E85E0E9A-EA37-475B-8BBE-CEEABD26A4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A4BC87E0-3AAD-4B3E-AC65-BB5B010C6D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23166BE1-F0B0-4B3A-BB2C-146140B975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C4AAD-30E0-45AD-8AF4-08FFEE7245FC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9911B-3BB0-43DD-B19A-1433DD4D0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A139C149-ED6A-4E88-AE94-2E013092A9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A95172A7-E58C-4346-A977-9E7D68A653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1FD22-B888-47E7-878F-9EE53CC12AEA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EC560-2879-40F5-9A0B-713EE45102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BD39F-E52E-4840-8658-EC95DEF12C92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62315-230A-41AA-93F8-8FCC6C2BD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BEA662-F72F-404A-83EA-2D5446D6FD0B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E4C55F-F5F0-4D8A-917B-07BB32DBE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2" r:id="rId2"/>
    <p:sldLayoutId id="2147483781" r:id="rId3"/>
    <p:sldLayoutId id="2147483780" r:id="rId4"/>
    <p:sldLayoutId id="2147483779" r:id="rId5"/>
    <p:sldLayoutId id="2147483778" r:id="rId6"/>
    <p:sldLayoutId id="2147483777" r:id="rId7"/>
    <p:sldLayoutId id="2147483776" r:id="rId8"/>
    <p:sldLayoutId id="2147483775" r:id="rId9"/>
    <p:sldLayoutId id="2147483774" r:id="rId10"/>
    <p:sldLayoutId id="21474837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73F3AD7C-C195-44FA-B6F8-B18A012426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E409DCE9-CA77-4736-9447-179344820F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768ADF5E-B1E7-4481-8915-D9B4D7A5F6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  <p:sldLayoutId id="214748381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FEE1114C-CA51-4709-90E3-5863047C03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1E5BDF96-0FE7-46E5-BA26-E357DC46F3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9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Layout" Target="../slideLayouts/slideLayout61.xml"/><Relationship Id="rId1" Type="http://schemas.openxmlformats.org/officeDocument/2006/relationships/tags" Target="../tags/tag3.xml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1.xml"/><Relationship Id="rId7" Type="http://schemas.openxmlformats.org/officeDocument/2006/relationships/oleObject" Target="../embeddings/oleObject8.bin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5"/>
          <p:cNvSpPr>
            <a:spLocks noChangeArrowheads="1"/>
          </p:cNvSpPr>
          <p:nvPr/>
        </p:nvSpPr>
        <p:spPr bwMode="auto">
          <a:xfrm>
            <a:off x="0" y="214313"/>
            <a:ext cx="9144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Study of quadrupole-collective isovector valence-shell excitations </a:t>
            </a:r>
            <a:r>
              <a:rPr lang="en-US" sz="36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(mixed-symmetry states MSSs)</a:t>
            </a:r>
            <a:r>
              <a:rPr lang="en-US" sz="36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of exotic nuclei at HIE-ISOLDE</a:t>
            </a:r>
            <a:endParaRPr lang="en-US" sz="360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Rectangle 7"/>
          <p:cNvSpPr>
            <a:spLocks noChangeArrowheads="1"/>
          </p:cNvSpPr>
          <p:nvPr/>
        </p:nvSpPr>
        <p:spPr bwMode="auto">
          <a:xfrm>
            <a:off x="214313" y="2092325"/>
            <a:ext cx="8786812" cy="467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ts val="1000"/>
              </a:spcBef>
              <a:spcAft>
                <a:spcPts val="1000"/>
              </a:spcAft>
            </a:pPr>
            <a:r>
              <a:rPr lang="en-GB" sz="2600">
                <a:latin typeface="Times New Roman" pitchFamily="18" charset="0"/>
                <a:cs typeface="Times New Roman" pitchFamily="18" charset="0"/>
              </a:rPr>
              <a:t>N. Pietralla</a:t>
            </a:r>
            <a:r>
              <a:rPr lang="en-US" sz="2600" baseline="30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600">
                <a:latin typeface="Times New Roman" pitchFamily="18" charset="0"/>
                <a:cs typeface="Times New Roman" pitchFamily="18" charset="0"/>
              </a:rPr>
              <a:t>, G. Rainovski</a:t>
            </a:r>
            <a:r>
              <a:rPr lang="en-US" sz="2600" baseline="30000">
                <a:latin typeface="Times New Roman" pitchFamily="18" charset="0"/>
                <a:cs typeface="Times New Roman" pitchFamily="18" charset="0"/>
              </a:rPr>
              <a:t>1,2</a:t>
            </a:r>
            <a:r>
              <a:rPr lang="en-US" sz="2600">
                <a:latin typeface="Times New Roman" pitchFamily="18" charset="0"/>
                <a:cs typeface="Times New Roman" pitchFamily="18" charset="0"/>
              </a:rPr>
              <a:t>, D. Mücher</a:t>
            </a:r>
            <a:r>
              <a:rPr lang="en-US" sz="2600" baseline="30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600">
                <a:latin typeface="Times New Roman" pitchFamily="18" charset="0"/>
                <a:cs typeface="Times New Roman" pitchFamily="18" charset="0"/>
              </a:rPr>
              <a:t>, M. Axiotis</a:t>
            </a:r>
            <a:r>
              <a:rPr lang="en-US" sz="2600" baseline="30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600">
                <a:latin typeface="Times New Roman" pitchFamily="18" charset="0"/>
                <a:cs typeface="Times New Roman" pitchFamily="18" charset="0"/>
              </a:rPr>
              <a:t>, C. Barton</a:t>
            </a:r>
            <a:r>
              <a:rPr lang="en-US" sz="2600" baseline="3000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600">
                <a:latin typeface="Times New Roman" pitchFamily="18" charset="0"/>
                <a:cs typeface="Times New Roman" pitchFamily="18" charset="0"/>
              </a:rPr>
              <a:t>, A. Blazhev</a:t>
            </a:r>
            <a:r>
              <a:rPr lang="en-US" sz="2600" baseline="3000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600">
                <a:latin typeface="Times New Roman" pitchFamily="18" charset="0"/>
                <a:cs typeface="Times New Roman" pitchFamily="18" charset="0"/>
              </a:rPr>
              <a:t>, M. Danchev</a:t>
            </a:r>
            <a:r>
              <a:rPr lang="en-US" sz="2600" baseline="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600">
                <a:latin typeface="Times New Roman" pitchFamily="18" charset="0"/>
                <a:cs typeface="Times New Roman" pitchFamily="18" charset="0"/>
              </a:rPr>
              <a:t>, K. Gladnishki</a:t>
            </a:r>
            <a:r>
              <a:rPr lang="en-US" sz="2600" baseline="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600">
                <a:latin typeface="Times New Roman" pitchFamily="18" charset="0"/>
                <a:cs typeface="Times New Roman" pitchFamily="18" charset="0"/>
              </a:rPr>
              <a:t>, S. Harissopulos</a:t>
            </a:r>
            <a:r>
              <a:rPr lang="en-US" sz="2600" baseline="30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600">
                <a:latin typeface="Times New Roman" pitchFamily="18" charset="0"/>
                <a:cs typeface="Times New Roman" pitchFamily="18" charset="0"/>
              </a:rPr>
              <a:t>, R.-D. Herzberg</a:t>
            </a:r>
            <a:r>
              <a:rPr lang="en-US" sz="2600" baseline="3000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6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bg-BG" sz="260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60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bg-BG" sz="2600">
                <a:latin typeface="Times New Roman" pitchFamily="18" charset="0"/>
                <a:cs typeface="Times New Roman" pitchFamily="18" charset="0"/>
              </a:rPr>
              <a:t>Jenkins</a:t>
            </a:r>
            <a:r>
              <a:rPr lang="en-US" sz="2600" baseline="3000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600">
                <a:latin typeface="Times New Roman" pitchFamily="18" charset="0"/>
                <a:cs typeface="Times New Roman" pitchFamily="18" charset="0"/>
              </a:rPr>
              <a:t>, J. Jolie</a:t>
            </a:r>
            <a:r>
              <a:rPr lang="en-US" sz="2600" baseline="3000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600">
                <a:latin typeface="Times New Roman" pitchFamily="18" charset="0"/>
                <a:cs typeface="Times New Roman" pitchFamily="18" charset="0"/>
              </a:rPr>
              <a:t>, Th. </a:t>
            </a:r>
            <a:r>
              <a:rPr lang="bg-BG" sz="2600">
                <a:latin typeface="Times New Roman" pitchFamily="18" charset="0"/>
                <a:cs typeface="Times New Roman" pitchFamily="18" charset="0"/>
              </a:rPr>
              <a:t>Kröll</a:t>
            </a:r>
            <a:r>
              <a:rPr lang="de-DE" sz="2600" baseline="30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de-DE" sz="2600">
                <a:latin typeface="Times New Roman" pitchFamily="18" charset="0"/>
                <a:cs typeface="Times New Roman" pitchFamily="18" charset="0"/>
              </a:rPr>
              <a:t>, R. </a:t>
            </a:r>
            <a:r>
              <a:rPr lang="bg-BG" sz="2600">
                <a:latin typeface="Times New Roman" pitchFamily="18" charset="0"/>
                <a:cs typeface="Times New Roman" pitchFamily="18" charset="0"/>
              </a:rPr>
              <a:t>Krücken</a:t>
            </a:r>
            <a:r>
              <a:rPr lang="de-DE" sz="2600" baseline="30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de-DE" sz="26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CH" sz="2600">
                <a:latin typeface="Times New Roman" pitchFamily="18" charset="0"/>
                <a:cs typeface="Times New Roman" pitchFamily="18" charset="0"/>
              </a:rPr>
              <a:t>A. Lagoyannis</a:t>
            </a:r>
            <a:r>
              <a:rPr lang="de-CH" sz="2600" baseline="30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de-CH" sz="26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2600">
                <a:latin typeface="Times New Roman" pitchFamily="18" charset="0"/>
                <a:cs typeface="Times New Roman" pitchFamily="18" charset="0"/>
              </a:rPr>
              <a:t>J. Leske</a:t>
            </a:r>
            <a:r>
              <a:rPr lang="de-DE" sz="2600" baseline="30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de-DE" sz="26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CH" sz="2600">
                <a:latin typeface="Times New Roman" pitchFamily="18" charset="0"/>
                <a:cs typeface="Times New Roman" pitchFamily="18" charset="0"/>
              </a:rPr>
              <a:t>T.J. Mertzimekis</a:t>
            </a:r>
            <a:r>
              <a:rPr lang="de-CH" sz="2600" baseline="30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de-CH" sz="26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2600">
                <a:latin typeface="Times New Roman" pitchFamily="18" charset="0"/>
                <a:cs typeface="Times New Roman" pitchFamily="18" charset="0"/>
              </a:rPr>
              <a:t>O. Möller</a:t>
            </a:r>
            <a:r>
              <a:rPr lang="de-DE" sz="2600" baseline="30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de-DE" sz="26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CH" sz="2600">
                <a:latin typeface="Times New Roman" pitchFamily="18" charset="0"/>
                <a:cs typeface="Times New Roman" pitchFamily="18" charset="0"/>
              </a:rPr>
              <a:t>P.H. Regan</a:t>
            </a:r>
            <a:r>
              <a:rPr lang="de-CH" sz="2600" baseline="3000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de-CH" sz="26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2600">
                <a:latin typeface="Times New Roman" pitchFamily="18" charset="0"/>
                <a:cs typeface="Times New Roman" pitchFamily="18" charset="0"/>
              </a:rPr>
              <a:t>N. Warr</a:t>
            </a:r>
            <a:r>
              <a:rPr lang="de-DE" sz="2600" baseline="30000">
                <a:latin typeface="Times New Roman" pitchFamily="18" charset="0"/>
                <a:cs typeface="Times New Roman" pitchFamily="18" charset="0"/>
              </a:rPr>
              <a:t>5</a:t>
            </a:r>
            <a:endParaRPr lang="en-US" sz="26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>
              <a:solidFill>
                <a:srgbClr val="000000"/>
              </a:solidFill>
            </a:endParaRPr>
          </a:p>
          <a:p>
            <a:pPr algn="ctr"/>
            <a:r>
              <a:rPr lang="de-DE" baseline="30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de-CH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Institut für Kernphysik, Technische Universität Darmstadt, D-64289 Darmstadt, Germany</a:t>
            </a:r>
            <a:endParaRPr lang="en-US" sz="1400" i="1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baseline="30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Faculty of Physics, St. Kliment Ohridski University of Sofia, 1164 Sofia, Bulgaria</a:t>
            </a:r>
            <a:endParaRPr lang="en-US" sz="1400" i="1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de-CH" baseline="30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de-CH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Physik Department E12, Technische Universität München, D-85748 Garching, Germany </a:t>
            </a:r>
            <a:endParaRPr lang="en-US" sz="1400" i="1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aseline="30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Tandem Lab, Inst. of Nuclear Physics, NCSR "Demokritos", Athens, Greece</a:t>
            </a:r>
            <a:endParaRPr lang="en-US" sz="1400" i="1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baseline="30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GB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Department of Physics, University of Liverpool, Liverpool L69 7ZE, UK</a:t>
            </a:r>
            <a:endParaRPr lang="en-US" sz="1400" i="1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baseline="30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GB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Department of Physics, University of York, Heslington, York YO10 5DD, United Kingdom</a:t>
            </a:r>
            <a:endParaRPr lang="en-US" sz="1400" i="1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de-DE" baseline="30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de-DE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Institut f</a:t>
            </a:r>
            <a:r>
              <a:rPr lang="de-CH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ü</a:t>
            </a:r>
            <a:r>
              <a:rPr lang="de-DE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r Kernphysik, Universit</a:t>
            </a:r>
            <a:r>
              <a:rPr lang="de-CH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ä</a:t>
            </a:r>
            <a:r>
              <a:rPr lang="de-DE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t zu Köln, D-50937 Köln, Germany</a:t>
            </a:r>
            <a:endParaRPr lang="en-US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aseline="30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Department of Physics, University of Surrey, Guildford, GU2 5XH, United Kingdom</a:t>
            </a:r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 advTm="33436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5"/>
          <p:cNvSpPr>
            <a:spLocks noChangeArrowheads="1"/>
          </p:cNvSpPr>
          <p:nvPr/>
        </p:nvSpPr>
        <p:spPr bwMode="auto">
          <a:xfrm>
            <a:off x="-36513" y="115888"/>
            <a:ext cx="9144001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solidFill>
                  <a:srgbClr val="0000FF"/>
                </a:solidFill>
                <a:latin typeface="Comic Sans MS" pitchFamily="66" charset="0"/>
              </a:rPr>
              <a:t>Physics case – what are the MSSs?</a:t>
            </a:r>
          </a:p>
        </p:txBody>
      </p:sp>
      <p:pic>
        <p:nvPicPr>
          <p:cNvPr id="8089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30300"/>
            <a:ext cx="9144000" cy="542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514600" y="3576638"/>
            <a:ext cx="2994025" cy="2794000"/>
            <a:chOff x="1584" y="2210"/>
            <a:chExt cx="1776" cy="1486"/>
          </a:xfrm>
        </p:grpSpPr>
        <p:grpSp>
          <p:nvGrpSpPr>
            <p:cNvPr id="80902" name="Group 11"/>
            <p:cNvGrpSpPr>
              <a:grpSpLocks/>
            </p:cNvGrpSpPr>
            <p:nvPr/>
          </p:nvGrpSpPr>
          <p:grpSpPr bwMode="auto">
            <a:xfrm>
              <a:off x="1584" y="2304"/>
              <a:ext cx="1776" cy="1392"/>
              <a:chOff x="1488" y="2304"/>
              <a:chExt cx="1776" cy="1392"/>
            </a:xfrm>
          </p:grpSpPr>
          <p:sp>
            <p:nvSpPr>
              <p:cNvPr id="80905" name="Line 12"/>
              <p:cNvSpPr>
                <a:spLocks noChangeShapeType="1"/>
              </p:cNvSpPr>
              <p:nvPr/>
            </p:nvSpPr>
            <p:spPr bwMode="auto">
              <a:xfrm flipH="1">
                <a:off x="1488" y="2304"/>
                <a:ext cx="1776" cy="864"/>
              </a:xfrm>
              <a:prstGeom prst="line">
                <a:avLst/>
              </a:prstGeom>
              <a:noFill/>
              <a:ln w="19050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80906" name="Line 13"/>
              <p:cNvSpPr>
                <a:spLocks noChangeShapeType="1"/>
              </p:cNvSpPr>
              <p:nvPr/>
            </p:nvSpPr>
            <p:spPr bwMode="auto">
              <a:xfrm flipH="1">
                <a:off x="2400" y="2304"/>
                <a:ext cx="864" cy="139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80903" name="Text Box 14"/>
            <p:cNvSpPr txBox="1">
              <a:spLocks noChangeArrowheads="1"/>
            </p:cNvSpPr>
            <p:nvPr/>
          </p:nvSpPr>
          <p:spPr bwMode="auto">
            <a:xfrm rot="-1620245">
              <a:off x="2630" y="2210"/>
              <a:ext cx="577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0000FF"/>
                  </a:solidFill>
                  <a:sym typeface="Mathematica1" pitchFamily="2" charset="2"/>
                </a:rPr>
                <a:t>1 </a:t>
              </a:r>
              <a:r>
                <a:rPr lang="en-US" b="1" baseline="-25000">
                  <a:solidFill>
                    <a:srgbClr val="0000FF"/>
                  </a:solidFill>
                  <a:sym typeface="Mathematica1" pitchFamily="2" charset="2"/>
                </a:rPr>
                <a:t>N</a:t>
              </a:r>
              <a:endParaRPr lang="en-US" b="1">
                <a:solidFill>
                  <a:srgbClr val="0000FF"/>
                </a:solidFill>
                <a:sym typeface="Mathematica1" pitchFamily="2" charset="2"/>
              </a:endParaRPr>
            </a:p>
          </p:txBody>
        </p:sp>
        <p:sp>
          <p:nvSpPr>
            <p:cNvPr id="80904" name="Text Box 15"/>
            <p:cNvSpPr txBox="1">
              <a:spLocks noChangeArrowheads="1"/>
            </p:cNvSpPr>
            <p:nvPr/>
          </p:nvSpPr>
          <p:spPr bwMode="auto">
            <a:xfrm rot="-3372094">
              <a:off x="2617" y="3104"/>
              <a:ext cx="576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FF0000"/>
                  </a:solidFill>
                  <a:sym typeface="Mathematica1" pitchFamily="2" charset="2"/>
                </a:rPr>
                <a:t>1 Wu</a:t>
              </a:r>
            </a:p>
          </p:txBody>
        </p:sp>
      </p:grpSp>
      <p:sp>
        <p:nvSpPr>
          <p:cNvPr id="80900" name="Text Box 16"/>
          <p:cNvSpPr txBox="1">
            <a:spLocks noChangeArrowheads="1"/>
          </p:cNvSpPr>
          <p:nvPr/>
        </p:nvSpPr>
        <p:spPr bwMode="auto">
          <a:xfrm>
            <a:off x="152400" y="6491288"/>
            <a:ext cx="3276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00FF"/>
                </a:solidFill>
              </a:rPr>
              <a:t>IBM-2  A. Arima, F. Iachello</a:t>
            </a:r>
          </a:p>
        </p:txBody>
      </p:sp>
      <p:sp>
        <p:nvSpPr>
          <p:cNvPr id="80901" name="Rectangle 17"/>
          <p:cNvSpPr>
            <a:spLocks noChangeArrowheads="1"/>
          </p:cNvSpPr>
          <p:nvPr/>
        </p:nvSpPr>
        <p:spPr bwMode="auto">
          <a:xfrm>
            <a:off x="2317750" y="758825"/>
            <a:ext cx="4508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66"/>
                </a:solidFill>
              </a:rPr>
              <a:t>Simple Example: Harmonic Oscillator, N=2</a:t>
            </a:r>
          </a:p>
        </p:txBody>
      </p:sp>
    </p:spTree>
    <p:custDataLst>
      <p:tags r:id="rId1"/>
    </p:custDataLst>
  </p:cSld>
  <p:clrMapOvr>
    <a:masterClrMapping/>
  </p:clrMapOvr>
  <p:transition advTm="10839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67"/>
          <p:cNvGrpSpPr>
            <a:grpSpLocks/>
          </p:cNvGrpSpPr>
          <p:nvPr/>
        </p:nvGrpSpPr>
        <p:grpSpPr bwMode="auto">
          <a:xfrm>
            <a:off x="4687888" y="1125538"/>
            <a:ext cx="4492625" cy="5472112"/>
            <a:chOff x="2953" y="436"/>
            <a:chExt cx="2830" cy="3447"/>
          </a:xfrm>
          <a:solidFill>
            <a:schemeClr val="bg1"/>
          </a:solidFill>
        </p:grpSpPr>
        <p:graphicFrame>
          <p:nvGraphicFramePr>
            <p:cNvPr id="2051" name="Object 65"/>
            <p:cNvGraphicFramePr>
              <a:graphicFrameLocks noChangeAspect="1"/>
            </p:cNvGraphicFramePr>
            <p:nvPr/>
          </p:nvGraphicFramePr>
          <p:xfrm>
            <a:off x="2953" y="436"/>
            <a:ext cx="2830" cy="3447"/>
          </p:xfrm>
          <a:graphic>
            <a:graphicData uri="http://schemas.openxmlformats.org/presentationml/2006/ole">
              <p:oleObj spid="_x0000_s2051" name="Graph" r:id="rId4" imgW="3123360" imgH="3804480" progId="">
                <p:embed/>
              </p:oleObj>
            </a:graphicData>
          </a:graphic>
        </p:graphicFrame>
        <p:sp>
          <p:nvSpPr>
            <p:cNvPr id="1046" name="AutoShape 66"/>
            <p:cNvSpPr>
              <a:spLocks/>
            </p:cNvSpPr>
            <p:nvPr/>
          </p:nvSpPr>
          <p:spPr bwMode="auto">
            <a:xfrm rot="-5400000">
              <a:off x="5220" y="872"/>
              <a:ext cx="109" cy="381"/>
            </a:xfrm>
            <a:prstGeom prst="rightBrace">
              <a:avLst>
                <a:gd name="adj1" fmla="val 29128"/>
                <a:gd name="adj2" fmla="val 50000"/>
              </a:avLst>
            </a:prstGeom>
            <a:grp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en-GB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</p:grp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42863" y="981075"/>
          <a:ext cx="3351212" cy="5545138"/>
        </p:xfrm>
        <a:graphic>
          <a:graphicData uri="http://schemas.openxmlformats.org/presentationml/2006/ole">
            <p:oleObj spid="_x0000_s2050" name="CorelPhotoPaint.Image.10" r:id="rId5" imgW="3923810" imgH="7047619" progId="">
              <p:embed/>
            </p:oleObj>
          </a:graphicData>
        </a:graphic>
      </p:graphicFrame>
      <p:sp>
        <p:nvSpPr>
          <p:cNvPr id="2053" name="Line 6"/>
          <p:cNvSpPr>
            <a:spLocks noChangeShapeType="1"/>
          </p:cNvSpPr>
          <p:nvPr/>
        </p:nvSpPr>
        <p:spPr bwMode="auto">
          <a:xfrm flipH="1">
            <a:off x="2720975" y="981075"/>
            <a:ext cx="0" cy="58324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054" name="Line 7"/>
          <p:cNvSpPr>
            <a:spLocks noChangeShapeType="1"/>
          </p:cNvSpPr>
          <p:nvPr/>
        </p:nvSpPr>
        <p:spPr bwMode="auto">
          <a:xfrm flipH="1">
            <a:off x="3394075" y="981075"/>
            <a:ext cx="0" cy="58324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055" name="Line 8"/>
          <p:cNvSpPr>
            <a:spLocks noChangeShapeType="1"/>
          </p:cNvSpPr>
          <p:nvPr/>
        </p:nvSpPr>
        <p:spPr bwMode="auto">
          <a:xfrm>
            <a:off x="34925" y="5892800"/>
            <a:ext cx="38258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056" name="Line 9"/>
          <p:cNvSpPr>
            <a:spLocks noChangeShapeType="1"/>
          </p:cNvSpPr>
          <p:nvPr/>
        </p:nvSpPr>
        <p:spPr bwMode="auto">
          <a:xfrm>
            <a:off x="34925" y="6505575"/>
            <a:ext cx="38258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057" name="Text Box 10"/>
          <p:cNvSpPr txBox="1">
            <a:spLocks noChangeArrowheads="1"/>
          </p:cNvSpPr>
          <p:nvPr/>
        </p:nvSpPr>
        <p:spPr bwMode="auto">
          <a:xfrm>
            <a:off x="3394075" y="6019800"/>
            <a:ext cx="709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Z=50</a:t>
            </a:r>
          </a:p>
        </p:txBody>
      </p:sp>
      <p:sp>
        <p:nvSpPr>
          <p:cNvPr id="2058" name="Text Box 11"/>
          <p:cNvSpPr txBox="1">
            <a:spLocks noChangeArrowheads="1"/>
          </p:cNvSpPr>
          <p:nvPr/>
        </p:nvSpPr>
        <p:spPr bwMode="auto">
          <a:xfrm>
            <a:off x="2693988" y="6540500"/>
            <a:ext cx="674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CC"/>
                </a:solidFill>
              </a:rPr>
              <a:t>N=82</a:t>
            </a:r>
          </a:p>
        </p:txBody>
      </p:sp>
      <p:sp>
        <p:nvSpPr>
          <p:cNvPr id="2059" name="Line 14"/>
          <p:cNvSpPr>
            <a:spLocks noChangeShapeType="1"/>
          </p:cNvSpPr>
          <p:nvPr/>
        </p:nvSpPr>
        <p:spPr bwMode="auto">
          <a:xfrm>
            <a:off x="1384300" y="981075"/>
            <a:ext cx="0" cy="5832475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060" name="Line 15"/>
          <p:cNvSpPr>
            <a:spLocks noChangeShapeType="1"/>
          </p:cNvSpPr>
          <p:nvPr/>
        </p:nvSpPr>
        <p:spPr bwMode="auto">
          <a:xfrm>
            <a:off x="2051050" y="981075"/>
            <a:ext cx="0" cy="5832475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061" name="Text Box 16"/>
          <p:cNvSpPr txBox="1">
            <a:spLocks noChangeArrowheads="1"/>
          </p:cNvSpPr>
          <p:nvPr/>
        </p:nvSpPr>
        <p:spPr bwMode="auto">
          <a:xfrm>
            <a:off x="1352550" y="6518275"/>
            <a:ext cx="6746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CC"/>
                </a:solidFill>
              </a:rPr>
              <a:t>N=80</a:t>
            </a:r>
          </a:p>
        </p:txBody>
      </p:sp>
      <p:sp>
        <p:nvSpPr>
          <p:cNvPr id="2062" name="Text Box 17"/>
          <p:cNvSpPr txBox="1">
            <a:spLocks noChangeArrowheads="1"/>
          </p:cNvSpPr>
          <p:nvPr/>
        </p:nvSpPr>
        <p:spPr bwMode="auto">
          <a:xfrm>
            <a:off x="469900" y="6483350"/>
            <a:ext cx="8620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CC"/>
                </a:solidFill>
                <a:sym typeface="Mathematica1" pitchFamily="2" charset="2"/>
              </a:rPr>
              <a:t>h</a:t>
            </a:r>
            <a:r>
              <a:rPr lang="en-US" b="1" baseline="-25000">
                <a:solidFill>
                  <a:srgbClr val="0000CC"/>
                </a:solidFill>
                <a:sym typeface="Mathematica1" pitchFamily="2" charset="2"/>
              </a:rPr>
              <a:t>11/2</a:t>
            </a:r>
            <a:r>
              <a:rPr lang="en-US" b="1" baseline="30000">
                <a:solidFill>
                  <a:srgbClr val="0000CC"/>
                </a:solidFill>
                <a:sym typeface="Mathematica1" pitchFamily="2" charset="2"/>
              </a:rPr>
              <a:t>-2</a:t>
            </a:r>
            <a:endParaRPr lang="en-US" b="1">
              <a:solidFill>
                <a:srgbClr val="0000CC"/>
              </a:solidFill>
              <a:sym typeface="Mathematica1" pitchFamily="2" charset="2"/>
            </a:endParaRPr>
          </a:p>
        </p:txBody>
      </p:sp>
      <p:sp>
        <p:nvSpPr>
          <p:cNvPr id="2063" name="Rectangle 18"/>
          <p:cNvSpPr>
            <a:spLocks noChangeArrowheads="1"/>
          </p:cNvSpPr>
          <p:nvPr/>
        </p:nvSpPr>
        <p:spPr bwMode="auto">
          <a:xfrm>
            <a:off x="1389063" y="2217738"/>
            <a:ext cx="665162" cy="61277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en-GB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2064" name="Rectangle 19"/>
          <p:cNvSpPr>
            <a:spLocks noChangeArrowheads="1"/>
          </p:cNvSpPr>
          <p:nvPr/>
        </p:nvSpPr>
        <p:spPr bwMode="auto">
          <a:xfrm>
            <a:off x="1379538" y="989013"/>
            <a:ext cx="665162" cy="614362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en-GB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2065" name="Rectangle 26"/>
          <p:cNvSpPr>
            <a:spLocks noChangeArrowheads="1"/>
          </p:cNvSpPr>
          <p:nvPr/>
        </p:nvSpPr>
        <p:spPr bwMode="auto">
          <a:xfrm>
            <a:off x="1393825" y="3452813"/>
            <a:ext cx="665163" cy="611187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en-GB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2066" name="Rectangle 28"/>
          <p:cNvSpPr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rgbClr val="0000CC"/>
                </a:solidFill>
                <a:latin typeface="Comic Sans MS" pitchFamily="66" charset="0"/>
              </a:rPr>
              <a:t>MSSs in the N=80 isotones</a:t>
            </a:r>
          </a:p>
        </p:txBody>
      </p:sp>
      <p:grpSp>
        <p:nvGrpSpPr>
          <p:cNvPr id="2067" name="Group 27"/>
          <p:cNvGrpSpPr>
            <a:grpSpLocks/>
          </p:cNvGrpSpPr>
          <p:nvPr/>
        </p:nvGrpSpPr>
        <p:grpSpPr bwMode="auto">
          <a:xfrm>
            <a:off x="4083050" y="1196975"/>
            <a:ext cx="633413" cy="4508500"/>
            <a:chOff x="4083050" y="1196975"/>
            <a:chExt cx="633413" cy="4508500"/>
          </a:xfrm>
        </p:grpSpPr>
        <p:sp>
          <p:nvSpPr>
            <p:cNvPr id="2072" name="AutoShape 59"/>
            <p:cNvSpPr>
              <a:spLocks/>
            </p:cNvSpPr>
            <p:nvPr/>
          </p:nvSpPr>
          <p:spPr bwMode="auto">
            <a:xfrm>
              <a:off x="4083050" y="1196975"/>
              <a:ext cx="330476" cy="4508500"/>
            </a:xfrm>
            <a:prstGeom prst="rightBrace">
              <a:avLst>
                <a:gd name="adj1" fmla="val 145835"/>
                <a:gd name="adj2" fmla="val 50722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</a:pPr>
              <a:endParaRPr lang="en-GB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  <p:sp>
          <p:nvSpPr>
            <p:cNvPr id="2073" name="Text Box 60"/>
            <p:cNvSpPr txBox="1">
              <a:spLocks noChangeArrowheads="1"/>
            </p:cNvSpPr>
            <p:nvPr/>
          </p:nvSpPr>
          <p:spPr bwMode="auto">
            <a:xfrm rot="-5400000">
              <a:off x="4202394" y="3243090"/>
              <a:ext cx="661515" cy="3666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sym typeface="Mathematica1" pitchFamily="2" charset="2"/>
                </a:rPr>
                <a:t>g</a:t>
              </a:r>
              <a:r>
                <a:rPr lang="en-US" b="1" baseline="-25000">
                  <a:solidFill>
                    <a:srgbClr val="FF0000"/>
                  </a:solidFill>
                  <a:sym typeface="Mathematica1" pitchFamily="2" charset="2"/>
                </a:rPr>
                <a:t>7/2</a:t>
              </a:r>
              <a:endParaRPr lang="en-US" b="1">
                <a:solidFill>
                  <a:srgbClr val="FF0000"/>
                </a:solidFill>
                <a:sym typeface="Mathematica1" pitchFamily="2" charset="2"/>
              </a:endParaRPr>
            </a:p>
          </p:txBody>
        </p:sp>
      </p:grpSp>
      <p:grpSp>
        <p:nvGrpSpPr>
          <p:cNvPr id="2068" name="Group 28"/>
          <p:cNvGrpSpPr>
            <a:grpSpLocks/>
          </p:cNvGrpSpPr>
          <p:nvPr/>
        </p:nvGrpSpPr>
        <p:grpSpPr bwMode="auto">
          <a:xfrm>
            <a:off x="3449638" y="2457450"/>
            <a:ext cx="619125" cy="3348038"/>
            <a:chOff x="3449638" y="2457450"/>
            <a:chExt cx="618398" cy="3348038"/>
          </a:xfrm>
        </p:grpSpPr>
        <p:sp>
          <p:nvSpPr>
            <p:cNvPr id="2070" name="AutoShape 62"/>
            <p:cNvSpPr>
              <a:spLocks/>
            </p:cNvSpPr>
            <p:nvPr/>
          </p:nvSpPr>
          <p:spPr bwMode="auto">
            <a:xfrm>
              <a:off x="3449638" y="2457450"/>
              <a:ext cx="330270" cy="3348038"/>
            </a:xfrm>
            <a:prstGeom prst="rightBrace">
              <a:avLst>
                <a:gd name="adj1" fmla="val 108319"/>
                <a:gd name="adj2" fmla="val 50722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</a:pPr>
              <a:endParaRPr lang="en-GB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  <p:sp>
          <p:nvSpPr>
            <p:cNvPr id="2071" name="Rectangle 63"/>
            <p:cNvSpPr>
              <a:spLocks noChangeArrowheads="1"/>
            </p:cNvSpPr>
            <p:nvPr/>
          </p:nvSpPr>
          <p:spPr bwMode="auto">
            <a:xfrm rot="-5400000">
              <a:off x="3486454" y="3865778"/>
              <a:ext cx="796769" cy="3663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sym typeface="Mathematica1" pitchFamily="2" charset="2"/>
                </a:rPr>
                <a:t>g</a:t>
              </a:r>
              <a:r>
                <a:rPr lang="en-US" b="1" baseline="-25000">
                  <a:solidFill>
                    <a:srgbClr val="FF0000"/>
                  </a:solidFill>
                  <a:sym typeface="Mathematica1" pitchFamily="2" charset="2"/>
                </a:rPr>
                <a:t>7/2</a:t>
              </a:r>
              <a:r>
                <a:rPr lang="en-US" b="1" baseline="30000">
                  <a:solidFill>
                    <a:srgbClr val="FF0000"/>
                  </a:solidFill>
                  <a:sym typeface="Mathematica1" pitchFamily="2" charset="2"/>
                </a:rPr>
                <a:t>-2</a:t>
              </a:r>
              <a:endParaRPr lang="en-US" b="1" baseline="-25000">
                <a:solidFill>
                  <a:srgbClr val="FF0000"/>
                </a:solidFill>
                <a:sym typeface="Mathematica1" pitchFamily="2" charset="2"/>
              </a:endParaRPr>
            </a:p>
          </p:txBody>
        </p:sp>
      </p:grpSp>
      <p:sp>
        <p:nvSpPr>
          <p:cNvPr id="4160" name="Text Box 64"/>
          <p:cNvSpPr txBox="1">
            <a:spLocks noChangeArrowheads="1"/>
          </p:cNvSpPr>
          <p:nvPr/>
        </p:nvSpPr>
        <p:spPr bwMode="auto">
          <a:xfrm>
            <a:off x="-36513" y="908050"/>
            <a:ext cx="9180513" cy="79121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 u="sng">
                <a:solidFill>
                  <a:srgbClr val="FF0000"/>
                </a:solidFill>
                <a:latin typeface="Comic Sans MS" pitchFamily="66" charset="0"/>
              </a:rPr>
              <a:t>The properties of MSSs are sensitive to the sub-shell structure</a:t>
            </a:r>
          </a:p>
          <a:p>
            <a:pPr algn="ctr">
              <a:spcBef>
                <a:spcPct val="50000"/>
              </a:spcBef>
            </a:pPr>
            <a:r>
              <a:rPr lang="en-US" sz="2200" u="sng">
                <a:solidFill>
                  <a:srgbClr val="0000FF"/>
                </a:solidFill>
                <a:latin typeface="Comic Sans MS" pitchFamily="66" charset="0"/>
              </a:rPr>
              <a:t>Theoretical confirmation</a:t>
            </a:r>
          </a:p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sz="2200" u="sng">
                <a:solidFill>
                  <a:srgbClr val="0000FF"/>
                </a:solidFill>
                <a:latin typeface="Comic Sans MS" pitchFamily="66" charset="0"/>
              </a:rPr>
              <a:t> Quasiparticle-phonon model </a:t>
            </a:r>
          </a:p>
          <a:p>
            <a:pPr>
              <a:spcBef>
                <a:spcPts val="500"/>
              </a:spcBef>
            </a:pPr>
            <a:r>
              <a:rPr lang="en-US" sz="2200">
                <a:solidFill>
                  <a:srgbClr val="0000FF"/>
                </a:solidFill>
                <a:latin typeface="Comic Sans MS" pitchFamily="66" charset="0"/>
              </a:rPr>
              <a:t>	</a:t>
            </a:r>
            <a:r>
              <a:rPr lang="it-IT" sz="2000"/>
              <a:t>N. Lo Iudice, Ch. Stoyanov, D. Tarpanov </a:t>
            </a:r>
            <a:r>
              <a:rPr lang="en-US" sz="2000"/>
              <a:t>PRC 77, (2008) 044310</a:t>
            </a:r>
          </a:p>
          <a:p>
            <a:pPr algn="ctr">
              <a:spcBef>
                <a:spcPct val="50000"/>
              </a:spcBef>
            </a:pPr>
            <a:r>
              <a:rPr lang="en-US" sz="2200">
                <a:solidFill>
                  <a:srgbClr val="0000CC"/>
                </a:solidFill>
              </a:rPr>
              <a:t>Splitting of M1 strength in </a:t>
            </a:r>
            <a:r>
              <a:rPr lang="en-US" sz="2200" baseline="30000">
                <a:solidFill>
                  <a:srgbClr val="0000CC"/>
                </a:solidFill>
              </a:rPr>
              <a:t>138</a:t>
            </a:r>
            <a:r>
              <a:rPr lang="en-US" sz="2200">
                <a:solidFill>
                  <a:srgbClr val="0000CC"/>
                </a:solidFill>
              </a:rPr>
              <a:t>Ce is a </a:t>
            </a:r>
            <a:r>
              <a:rPr lang="en-US" sz="2200">
                <a:solidFill>
                  <a:srgbClr val="FF0000"/>
                </a:solidFill>
              </a:rPr>
              <a:t>genuine shell effect</a:t>
            </a:r>
            <a:r>
              <a:rPr lang="en-US" sz="2200">
                <a:solidFill>
                  <a:srgbClr val="0000CC"/>
                </a:solidFill>
              </a:rPr>
              <a:t> caused by  specific shell structure and pairing correlations</a:t>
            </a:r>
            <a:r>
              <a:rPr lang="en-US" sz="2200">
                <a:solidFill>
                  <a:srgbClr val="0000FF"/>
                </a:solidFill>
              </a:rPr>
              <a:t>!</a:t>
            </a:r>
          </a:p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sz="2200" u="sng">
                <a:solidFill>
                  <a:srgbClr val="0000FF"/>
                </a:solidFill>
              </a:rPr>
              <a:t> Large-scale shell model calculations</a:t>
            </a:r>
            <a:endParaRPr lang="en-US" sz="220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000"/>
              <a:t>K. Sieja, G. Martínez-Pinedo, L. Coquard, N. Pietralla, PRC 80, 054311(2009)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2200">
                <a:solidFill>
                  <a:srgbClr val="0000FF"/>
                </a:solidFill>
                <a:latin typeface="Comic Sans MS" pitchFamily="66" charset="0"/>
              </a:rPr>
              <a:t>Realistic SM calculations reproduce energy spacing between the 2</a:t>
            </a:r>
            <a:r>
              <a:rPr lang="en-US" sz="2200" baseline="30000">
                <a:solidFill>
                  <a:srgbClr val="0000FF"/>
                </a:solidFill>
                <a:latin typeface="Comic Sans MS" pitchFamily="66" charset="0"/>
              </a:rPr>
              <a:t>+</a:t>
            </a:r>
            <a:r>
              <a:rPr lang="en-US" sz="2200" baseline="-25000">
                <a:solidFill>
                  <a:srgbClr val="0000FF"/>
                </a:solidFill>
                <a:latin typeface="Comic Sans MS" pitchFamily="66" charset="0"/>
              </a:rPr>
              <a:t>1</a:t>
            </a:r>
            <a:r>
              <a:rPr lang="en-US" sz="2200">
                <a:solidFill>
                  <a:srgbClr val="0000FF"/>
                </a:solidFill>
                <a:latin typeface="Comic Sans MS" pitchFamily="66" charset="0"/>
              </a:rPr>
              <a:t> and the 2</a:t>
            </a:r>
            <a:r>
              <a:rPr lang="en-US" sz="2200" baseline="30000">
                <a:solidFill>
                  <a:srgbClr val="0000FF"/>
                </a:solidFill>
                <a:latin typeface="Comic Sans MS" pitchFamily="66" charset="0"/>
              </a:rPr>
              <a:t>+</a:t>
            </a:r>
            <a:r>
              <a:rPr lang="en-US" sz="2200" baseline="-25000">
                <a:solidFill>
                  <a:srgbClr val="0000FF"/>
                </a:solidFill>
                <a:latin typeface="Comic Sans MS" pitchFamily="66" charset="0"/>
              </a:rPr>
              <a:t>1,ms</a:t>
            </a:r>
            <a:r>
              <a:rPr lang="en-US" sz="2200">
                <a:solidFill>
                  <a:srgbClr val="0000FF"/>
                </a:solidFill>
                <a:latin typeface="Comic Sans MS" pitchFamily="66" charset="0"/>
              </a:rPr>
              <a:t> in known cases </a:t>
            </a:r>
            <a:r>
              <a:rPr lang="en-US" sz="2200">
                <a:solidFill>
                  <a:srgbClr val="0000FF"/>
                </a:solidFill>
                <a:latin typeface="Comic Sans MS" pitchFamily="66" charset="0"/>
                <a:sym typeface="Symbol" pitchFamily="18" charset="2"/>
              </a:rPr>
              <a:t> prediction for neighboring isotones.</a:t>
            </a:r>
            <a:endParaRPr lang="en-US" sz="2200">
              <a:solidFill>
                <a:srgbClr val="0000FF"/>
              </a:solidFill>
              <a:latin typeface="Comic Sans MS" pitchFamily="66" charset="0"/>
            </a:endParaRP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220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Information on MSSs provides </a:t>
            </a:r>
            <a:r>
              <a:rPr lang="en-US" sz="22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a tool to determine the pairing matrix elements of realistic interactions</a:t>
            </a:r>
            <a:r>
              <a:rPr lang="en-US" sz="220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as they depend very sensitively on the treatment of core polarization corrections.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220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Experimental information on MSSs of </a:t>
            </a:r>
            <a:r>
              <a:rPr lang="en-US" sz="2200" baseline="30000">
                <a:solidFill>
                  <a:srgbClr val="FF0000"/>
                </a:solidFill>
                <a:latin typeface="Comic Sans MS" pitchFamily="66" charset="0"/>
              </a:rPr>
              <a:t>132</a:t>
            </a:r>
            <a:r>
              <a:rPr lang="en-US" sz="2200">
                <a:solidFill>
                  <a:srgbClr val="FF0000"/>
                </a:solidFill>
                <a:latin typeface="Comic Sans MS" pitchFamily="66" charset="0"/>
              </a:rPr>
              <a:t>Te</a:t>
            </a:r>
            <a:r>
              <a:rPr lang="en-US" sz="2200">
                <a:solidFill>
                  <a:srgbClr val="0000FF"/>
                </a:solidFill>
                <a:latin typeface="Comic Sans MS" pitchFamily="66" charset="0"/>
              </a:rPr>
              <a:t> and </a:t>
            </a:r>
            <a:r>
              <a:rPr lang="en-US" sz="2200" baseline="30000">
                <a:solidFill>
                  <a:srgbClr val="FF0000"/>
                </a:solidFill>
                <a:latin typeface="Comic Sans MS" pitchFamily="66" charset="0"/>
              </a:rPr>
              <a:t>140</a:t>
            </a:r>
            <a:r>
              <a:rPr lang="en-US" sz="2200">
                <a:solidFill>
                  <a:srgbClr val="FF0000"/>
                </a:solidFill>
                <a:latin typeface="Comic Sans MS" pitchFamily="66" charset="0"/>
              </a:rPr>
              <a:t>Nd</a:t>
            </a:r>
            <a:r>
              <a:rPr lang="en-US" sz="2200">
                <a:solidFill>
                  <a:srgbClr val="0000FF"/>
                </a:solidFill>
                <a:latin typeface="Comic Sans MS" pitchFamily="66" charset="0"/>
              </a:rPr>
              <a:t> is needed.</a:t>
            </a:r>
          </a:p>
          <a:p>
            <a:pPr>
              <a:spcBef>
                <a:spcPct val="50000"/>
              </a:spcBef>
            </a:pPr>
            <a:endParaRPr lang="en-US" sz="2000"/>
          </a:p>
          <a:p>
            <a:pPr>
              <a:spcBef>
                <a:spcPct val="50000"/>
              </a:spcBef>
            </a:pPr>
            <a:endParaRPr lang="en-US" sz="220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</a:pPr>
            <a:endParaRPr lang="en-US" sz="2200" b="1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</a:pPr>
            <a:endParaRPr lang="en-US" sz="2200" u="sng">
              <a:solidFill>
                <a:srgbClr val="0000FF"/>
              </a:solidFill>
              <a:latin typeface="Comic Sans MS" pitchFamily="66" charset="0"/>
            </a:endParaRPr>
          </a:p>
        </p:txBody>
      </p:sp>
    </p:spTree>
    <p:custDataLst>
      <p:tags r:id="rId2"/>
    </p:custDataLst>
  </p:cSld>
  <p:clrMapOvr>
    <a:masterClrMapping/>
  </p:clrMapOvr>
  <p:transition advTm="18607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60" grpId="0" animBg="1"/>
      <p:bldP spid="416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77" name="Object 2"/>
          <p:cNvGraphicFramePr>
            <a:graphicFrameLocks noChangeAspect="1"/>
          </p:cNvGraphicFramePr>
          <p:nvPr/>
        </p:nvGraphicFramePr>
        <p:xfrm>
          <a:off x="3929063" y="3141663"/>
          <a:ext cx="5357812" cy="4046537"/>
        </p:xfrm>
        <a:graphic>
          <a:graphicData uri="http://schemas.openxmlformats.org/presentationml/2006/ole">
            <p:oleObj spid="_x0000_s4098" name="Graph" r:id="rId3" imgW="3702240" imgH="2874240" progId="">
              <p:embed/>
            </p:oleObj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7338" y="515938"/>
            <a:ext cx="383222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-71438" y="0"/>
            <a:ext cx="9286876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000" b="1">
                <a:solidFill>
                  <a:srgbClr val="0000CC"/>
                </a:solidFill>
                <a:latin typeface="Comic Sans MS" pitchFamily="66" charset="0"/>
              </a:rPr>
              <a:t>Is the shell stabilization a generic mechanism?</a:t>
            </a:r>
          </a:p>
        </p:txBody>
      </p:sp>
      <p:cxnSp>
        <p:nvCxnSpPr>
          <p:cNvPr id="4101" name="Straight Connector 13"/>
          <p:cNvCxnSpPr>
            <a:cxnSpLocks noChangeShapeType="1"/>
          </p:cNvCxnSpPr>
          <p:nvPr/>
        </p:nvCxnSpPr>
        <p:spPr bwMode="auto">
          <a:xfrm rot="5400000">
            <a:off x="-1154113" y="3616326"/>
            <a:ext cx="6143625" cy="0"/>
          </a:xfrm>
          <a:prstGeom prst="line">
            <a:avLst/>
          </a:prstGeom>
          <a:noFill/>
          <a:ln w="412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02" name="Straight Connector 18"/>
          <p:cNvCxnSpPr>
            <a:cxnSpLocks noChangeShapeType="1"/>
          </p:cNvCxnSpPr>
          <p:nvPr/>
        </p:nvCxnSpPr>
        <p:spPr bwMode="auto">
          <a:xfrm rot="5400000">
            <a:off x="-598488" y="3624263"/>
            <a:ext cx="6143625" cy="0"/>
          </a:xfrm>
          <a:prstGeom prst="line">
            <a:avLst/>
          </a:prstGeom>
          <a:noFill/>
          <a:ln w="412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03" name="Straight Connector 20"/>
          <p:cNvCxnSpPr>
            <a:cxnSpLocks noChangeShapeType="1"/>
          </p:cNvCxnSpPr>
          <p:nvPr/>
        </p:nvCxnSpPr>
        <p:spPr bwMode="auto">
          <a:xfrm>
            <a:off x="17463" y="5981700"/>
            <a:ext cx="4073525" cy="0"/>
          </a:xfrm>
          <a:prstGeom prst="line">
            <a:avLst/>
          </a:prstGeom>
          <a:noFill/>
          <a:ln w="412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04" name="Straight Connector 23"/>
          <p:cNvCxnSpPr>
            <a:cxnSpLocks noChangeShapeType="1"/>
          </p:cNvCxnSpPr>
          <p:nvPr/>
        </p:nvCxnSpPr>
        <p:spPr bwMode="auto">
          <a:xfrm>
            <a:off x="15875" y="6500813"/>
            <a:ext cx="4071938" cy="0"/>
          </a:xfrm>
          <a:prstGeom prst="line">
            <a:avLst/>
          </a:prstGeom>
          <a:noFill/>
          <a:ln w="412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4105" name="TextBox 24"/>
          <p:cNvSpPr txBox="1">
            <a:spLocks noChangeArrowheads="1"/>
          </p:cNvSpPr>
          <p:nvPr/>
        </p:nvSpPr>
        <p:spPr bwMode="auto">
          <a:xfrm>
            <a:off x="-71438" y="6081713"/>
            <a:ext cx="466726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latin typeface="Comic Sans MS" pitchFamily="66" charset="0"/>
              </a:rPr>
              <a:t>50</a:t>
            </a:r>
            <a:endParaRPr lang="en-GB" b="1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106" name="TextBox 25"/>
          <p:cNvSpPr txBox="1">
            <a:spLocks noChangeArrowheads="1"/>
          </p:cNvSpPr>
          <p:nvPr/>
        </p:nvSpPr>
        <p:spPr bwMode="auto">
          <a:xfrm>
            <a:off x="1982788" y="6515100"/>
            <a:ext cx="466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0000FF"/>
                </a:solidFill>
                <a:latin typeface="Comic Sans MS" pitchFamily="66" charset="0"/>
              </a:rPr>
              <a:t>82</a:t>
            </a:r>
            <a:endParaRPr lang="en-GB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107" name="TextBox 62"/>
          <p:cNvSpPr txBox="1">
            <a:spLocks noChangeArrowheads="1"/>
          </p:cNvSpPr>
          <p:nvPr/>
        </p:nvSpPr>
        <p:spPr bwMode="auto">
          <a:xfrm>
            <a:off x="884238" y="6515100"/>
            <a:ext cx="466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0000FF"/>
                </a:solidFill>
                <a:latin typeface="Comic Sans MS" pitchFamily="66" charset="0"/>
              </a:rPr>
              <a:t>80</a:t>
            </a:r>
            <a:endParaRPr lang="en-GB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108" name="TextBox 63"/>
          <p:cNvSpPr txBox="1">
            <a:spLocks noChangeArrowheads="1"/>
          </p:cNvSpPr>
          <p:nvPr/>
        </p:nvSpPr>
        <p:spPr bwMode="auto">
          <a:xfrm>
            <a:off x="3060700" y="6510338"/>
            <a:ext cx="466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0000FF"/>
                </a:solidFill>
                <a:latin typeface="Comic Sans MS" pitchFamily="66" charset="0"/>
              </a:rPr>
              <a:t>84</a:t>
            </a:r>
            <a:endParaRPr lang="en-GB" b="1">
              <a:solidFill>
                <a:srgbClr val="0000FF"/>
              </a:solidFill>
              <a:latin typeface="Comic Sans MS" pitchFamily="66" charset="0"/>
            </a:endParaRP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4191000" y="1849438"/>
            <a:ext cx="633413" cy="4508500"/>
            <a:chOff x="4083050" y="1196975"/>
            <a:chExt cx="633413" cy="4508500"/>
          </a:xfrm>
        </p:grpSpPr>
        <p:sp>
          <p:nvSpPr>
            <p:cNvPr id="4128" name="AutoShape 59"/>
            <p:cNvSpPr>
              <a:spLocks/>
            </p:cNvSpPr>
            <p:nvPr/>
          </p:nvSpPr>
          <p:spPr bwMode="auto">
            <a:xfrm>
              <a:off x="4083050" y="1196975"/>
              <a:ext cx="330476" cy="4508500"/>
            </a:xfrm>
            <a:prstGeom prst="rightBrace">
              <a:avLst>
                <a:gd name="adj1" fmla="val 145835"/>
                <a:gd name="adj2" fmla="val 50722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</a:pPr>
              <a:endParaRPr lang="en-GB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  <p:sp>
          <p:nvSpPr>
            <p:cNvPr id="4129" name="Text Box 60"/>
            <p:cNvSpPr txBox="1">
              <a:spLocks noChangeArrowheads="1"/>
            </p:cNvSpPr>
            <p:nvPr/>
          </p:nvSpPr>
          <p:spPr bwMode="auto">
            <a:xfrm rot="-5400000">
              <a:off x="4202394" y="3243090"/>
              <a:ext cx="661515" cy="3666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sym typeface="Mathematica1" pitchFamily="2" charset="2"/>
                </a:rPr>
                <a:t>g</a:t>
              </a:r>
              <a:r>
                <a:rPr lang="en-US" b="1" baseline="-25000">
                  <a:solidFill>
                    <a:srgbClr val="FF0000"/>
                  </a:solidFill>
                  <a:sym typeface="Mathematica1" pitchFamily="2" charset="2"/>
                </a:rPr>
                <a:t>7/2</a:t>
              </a:r>
              <a:endParaRPr lang="en-US" b="1">
                <a:solidFill>
                  <a:srgbClr val="FF0000"/>
                </a:solidFill>
                <a:sym typeface="Mathematica1" pitchFamily="2" charset="2"/>
              </a:endParaRPr>
            </a:p>
          </p:txBody>
        </p:sp>
      </p:grpSp>
      <p:sp>
        <p:nvSpPr>
          <p:cNvPr id="65" name="TextBox 64"/>
          <p:cNvSpPr txBox="1">
            <a:spLocks noChangeArrowheads="1"/>
          </p:cNvSpPr>
          <p:nvPr/>
        </p:nvSpPr>
        <p:spPr bwMode="auto">
          <a:xfrm>
            <a:off x="4929188" y="571500"/>
            <a:ext cx="4214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Arial" charset="0"/>
              <a:buChar char="•"/>
            </a:pPr>
            <a:r>
              <a:rPr lang="en-US">
                <a:solidFill>
                  <a:srgbClr val="0000FF"/>
                </a:solidFill>
                <a:latin typeface="Comic Sans MS" pitchFamily="66" charset="0"/>
              </a:rPr>
              <a:t> is the shell stabilization present when the proton excitations are formed in different sub-shell? - </a:t>
            </a:r>
            <a:r>
              <a:rPr lang="en-US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d</a:t>
            </a:r>
            <a:r>
              <a:rPr lang="en-US" baseline="-2500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5/2</a:t>
            </a:r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   </a:t>
            </a:r>
            <a:endParaRPr lang="en-GB">
              <a:solidFill>
                <a:srgbClr val="FF0000"/>
              </a:solidFill>
              <a:latin typeface="Comic Sans MS" pitchFamily="66" charset="0"/>
            </a:endParaRPr>
          </a:p>
        </p:txBody>
      </p:sp>
      <p:grpSp>
        <p:nvGrpSpPr>
          <p:cNvPr id="3" name="Group 80"/>
          <p:cNvGrpSpPr>
            <a:grpSpLocks/>
          </p:cNvGrpSpPr>
          <p:nvPr/>
        </p:nvGrpSpPr>
        <p:grpSpPr bwMode="auto">
          <a:xfrm>
            <a:off x="836613" y="473075"/>
            <a:ext cx="3916362" cy="1155700"/>
            <a:chOff x="881421" y="472610"/>
            <a:chExt cx="3917035" cy="1156146"/>
          </a:xfrm>
        </p:grpSpPr>
        <p:sp>
          <p:nvSpPr>
            <p:cNvPr id="4123" name="Rectangle 41"/>
            <p:cNvSpPr>
              <a:spLocks noChangeArrowheads="1"/>
            </p:cNvSpPr>
            <p:nvPr/>
          </p:nvSpPr>
          <p:spPr bwMode="auto">
            <a:xfrm rot="-5400000">
              <a:off x="4280205" y="791837"/>
              <a:ext cx="66717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sym typeface="Mathematica1" pitchFamily="2" charset="2"/>
                </a:rPr>
                <a:t>d</a:t>
              </a:r>
              <a:r>
                <a:rPr lang="en-US" b="1" baseline="-25000">
                  <a:solidFill>
                    <a:srgbClr val="FF0000"/>
                  </a:solidFill>
                  <a:sym typeface="Mathematica1" pitchFamily="2" charset="2"/>
                </a:rPr>
                <a:t>5/2</a:t>
              </a:r>
              <a:endParaRPr lang="en-US" b="1">
                <a:solidFill>
                  <a:srgbClr val="FF0000"/>
                </a:solidFill>
                <a:sym typeface="Mathematica1" pitchFamily="2" charset="2"/>
              </a:endParaRPr>
            </a:p>
          </p:txBody>
        </p:sp>
        <p:grpSp>
          <p:nvGrpSpPr>
            <p:cNvPr id="4124" name="Group 76"/>
            <p:cNvGrpSpPr>
              <a:grpSpLocks/>
            </p:cNvGrpSpPr>
            <p:nvPr/>
          </p:nvGrpSpPr>
          <p:grpSpPr bwMode="auto">
            <a:xfrm>
              <a:off x="881421" y="472610"/>
              <a:ext cx="3683149" cy="1156146"/>
              <a:chOff x="881421" y="472610"/>
              <a:chExt cx="3683149" cy="1156146"/>
            </a:xfrm>
          </p:grpSpPr>
          <p:sp>
            <p:nvSpPr>
              <p:cNvPr id="4125" name="Right Brace 37"/>
              <p:cNvSpPr>
                <a:spLocks/>
              </p:cNvSpPr>
              <p:nvPr/>
            </p:nvSpPr>
            <p:spPr bwMode="auto">
              <a:xfrm>
                <a:off x="4273676" y="500042"/>
                <a:ext cx="226886" cy="1128714"/>
              </a:xfrm>
              <a:prstGeom prst="rightBrace">
                <a:avLst>
                  <a:gd name="adj1" fmla="val 44520"/>
                  <a:gd name="adj2" fmla="val 49000"/>
                </a:avLst>
              </a:prstGeom>
              <a:noFill/>
              <a:ln w="2540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spcBef>
                    <a:spcPct val="50000"/>
                  </a:spcBef>
                </a:pPr>
                <a:endParaRPr lang="en-GB">
                  <a:solidFill>
                    <a:srgbClr val="0000FF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126" name="Rectangle 39"/>
              <p:cNvSpPr>
                <a:spLocks noChangeArrowheads="1"/>
              </p:cNvSpPr>
              <p:nvPr/>
            </p:nvSpPr>
            <p:spPr bwMode="auto">
              <a:xfrm>
                <a:off x="4207380" y="472610"/>
                <a:ext cx="357190" cy="14287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en-GB" sz="4400">
                  <a:solidFill>
                    <a:srgbClr val="0000CC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127" name="Rectangle 66"/>
              <p:cNvSpPr>
                <a:spLocks noChangeArrowheads="1"/>
              </p:cNvSpPr>
              <p:nvPr/>
            </p:nvSpPr>
            <p:spPr bwMode="auto">
              <a:xfrm>
                <a:off x="881421" y="528620"/>
                <a:ext cx="530352" cy="530352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en-GB" sz="4400">
                  <a:solidFill>
                    <a:srgbClr val="0000CC"/>
                  </a:solidFill>
                  <a:latin typeface="Comic Sans MS" pitchFamily="66" charset="0"/>
                </a:endParaRPr>
              </a:p>
            </p:txBody>
          </p:sp>
        </p:grpSp>
      </p:grpSp>
      <p:sp>
        <p:nvSpPr>
          <p:cNvPr id="4112" name="Rectangle 67"/>
          <p:cNvSpPr>
            <a:spLocks noChangeArrowheads="1"/>
          </p:cNvSpPr>
          <p:nvPr/>
        </p:nvSpPr>
        <p:spPr bwMode="auto">
          <a:xfrm>
            <a:off x="836613" y="1612900"/>
            <a:ext cx="530225" cy="530225"/>
          </a:xfrm>
          <a:prstGeom prst="rect">
            <a:avLst/>
          </a:prstGeom>
          <a:noFill/>
          <a:ln w="47625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endParaRPr lang="en-GB" sz="440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4113" name="Rectangle 68"/>
          <p:cNvSpPr>
            <a:spLocks noChangeArrowheads="1"/>
          </p:cNvSpPr>
          <p:nvPr/>
        </p:nvSpPr>
        <p:spPr bwMode="auto">
          <a:xfrm>
            <a:off x="836613" y="2705100"/>
            <a:ext cx="530225" cy="530225"/>
          </a:xfrm>
          <a:prstGeom prst="rect">
            <a:avLst/>
          </a:prstGeom>
          <a:noFill/>
          <a:ln w="47625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endParaRPr lang="en-GB" sz="440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4114" name="Rectangle 69"/>
          <p:cNvSpPr>
            <a:spLocks noChangeArrowheads="1"/>
          </p:cNvSpPr>
          <p:nvPr/>
        </p:nvSpPr>
        <p:spPr bwMode="auto">
          <a:xfrm>
            <a:off x="836613" y="3797300"/>
            <a:ext cx="530225" cy="530225"/>
          </a:xfrm>
          <a:prstGeom prst="rect">
            <a:avLst/>
          </a:prstGeom>
          <a:noFill/>
          <a:ln w="47625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endParaRPr lang="en-GB" sz="4400">
              <a:solidFill>
                <a:srgbClr val="0000CC"/>
              </a:solidFill>
              <a:latin typeface="Comic Sans MS" pitchFamily="66" charset="0"/>
            </a:endParaRPr>
          </a:p>
        </p:txBody>
      </p:sp>
      <p:grpSp>
        <p:nvGrpSpPr>
          <p:cNvPr id="6" name="Group 75"/>
          <p:cNvGrpSpPr>
            <a:grpSpLocks/>
          </p:cNvGrpSpPr>
          <p:nvPr/>
        </p:nvGrpSpPr>
        <p:grpSpPr bwMode="auto">
          <a:xfrm>
            <a:off x="3025775" y="519113"/>
            <a:ext cx="534988" cy="3816350"/>
            <a:chOff x="3070087" y="519108"/>
            <a:chExt cx="535497" cy="3816486"/>
          </a:xfrm>
        </p:grpSpPr>
        <p:sp>
          <p:nvSpPr>
            <p:cNvPr id="4119" name="Rectangle 70"/>
            <p:cNvSpPr>
              <a:spLocks noChangeArrowheads="1"/>
            </p:cNvSpPr>
            <p:nvPr/>
          </p:nvSpPr>
          <p:spPr bwMode="auto">
            <a:xfrm>
              <a:off x="3070087" y="3805242"/>
              <a:ext cx="530352" cy="530352"/>
            </a:xfrm>
            <a:prstGeom prst="rect">
              <a:avLst/>
            </a:prstGeom>
            <a:noFill/>
            <a:ln w="47625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GB" sz="4400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4120" name="Rectangle 71"/>
            <p:cNvSpPr>
              <a:spLocks noChangeArrowheads="1"/>
            </p:cNvSpPr>
            <p:nvPr/>
          </p:nvSpPr>
          <p:spPr bwMode="auto">
            <a:xfrm>
              <a:off x="3071802" y="2709864"/>
              <a:ext cx="530352" cy="530352"/>
            </a:xfrm>
            <a:prstGeom prst="rect">
              <a:avLst/>
            </a:prstGeom>
            <a:noFill/>
            <a:ln w="47625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GB" sz="4400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4121" name="Rectangle 72"/>
            <p:cNvSpPr>
              <a:spLocks noChangeArrowheads="1"/>
            </p:cNvSpPr>
            <p:nvPr/>
          </p:nvSpPr>
          <p:spPr bwMode="auto">
            <a:xfrm>
              <a:off x="3073517" y="1614486"/>
              <a:ext cx="530352" cy="530352"/>
            </a:xfrm>
            <a:prstGeom prst="rect">
              <a:avLst/>
            </a:prstGeom>
            <a:noFill/>
            <a:ln w="47625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GB" sz="4400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4122" name="Rectangle 73"/>
            <p:cNvSpPr>
              <a:spLocks noChangeArrowheads="1"/>
            </p:cNvSpPr>
            <p:nvPr/>
          </p:nvSpPr>
          <p:spPr bwMode="auto">
            <a:xfrm>
              <a:off x="3075232" y="519108"/>
              <a:ext cx="530352" cy="530352"/>
            </a:xfrm>
            <a:prstGeom prst="rect">
              <a:avLst/>
            </a:prstGeom>
            <a:noFill/>
            <a:ln w="47625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GB" sz="4400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</p:grpSp>
      <p:sp>
        <p:nvSpPr>
          <p:cNvPr id="78" name="TextBox 77"/>
          <p:cNvSpPr txBox="1">
            <a:spLocks noChangeArrowheads="1"/>
          </p:cNvSpPr>
          <p:nvPr/>
        </p:nvSpPr>
        <p:spPr bwMode="auto">
          <a:xfrm>
            <a:off x="4429125" y="1544638"/>
            <a:ext cx="4714875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900" b="1">
                <a:solidFill>
                  <a:srgbClr val="0000FF"/>
                </a:solidFill>
                <a:latin typeface="Comic Sans MS" pitchFamily="66" charset="0"/>
              </a:rPr>
              <a:t>identify the MSSs in </a:t>
            </a:r>
            <a:r>
              <a:rPr lang="en-US" sz="1900" b="1" baseline="30000">
                <a:solidFill>
                  <a:srgbClr val="FF0000"/>
                </a:solidFill>
                <a:latin typeface="Comic Sans MS" pitchFamily="66" charset="0"/>
              </a:rPr>
              <a:t>140</a:t>
            </a:r>
            <a:r>
              <a:rPr lang="en-US" sz="1900" b="1">
                <a:solidFill>
                  <a:srgbClr val="FF0000"/>
                </a:solidFill>
                <a:latin typeface="Comic Sans MS" pitchFamily="66" charset="0"/>
              </a:rPr>
              <a:t>Nd</a:t>
            </a:r>
            <a:r>
              <a:rPr lang="en-US" sz="1900" b="1">
                <a:solidFill>
                  <a:srgbClr val="0000FF"/>
                </a:solidFill>
                <a:latin typeface="Comic Sans MS" pitchFamily="66" charset="0"/>
              </a:rPr>
              <a:t> and </a:t>
            </a:r>
            <a:r>
              <a:rPr lang="en-US" sz="1900" b="1" baseline="30000">
                <a:solidFill>
                  <a:srgbClr val="FF0000"/>
                </a:solidFill>
                <a:latin typeface="Comic Sans MS" pitchFamily="66" charset="0"/>
              </a:rPr>
              <a:t>142</a:t>
            </a:r>
            <a:r>
              <a:rPr lang="en-US" sz="1900" b="1">
                <a:solidFill>
                  <a:srgbClr val="FF0000"/>
                </a:solidFill>
                <a:latin typeface="Comic Sans MS" pitchFamily="66" charset="0"/>
              </a:rPr>
              <a:t>Sm</a:t>
            </a:r>
            <a:endParaRPr lang="en-GB" sz="1900" b="1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9" name="TextBox 78"/>
          <p:cNvSpPr txBox="1">
            <a:spLocks noChangeArrowheads="1"/>
          </p:cNvSpPr>
          <p:nvPr/>
        </p:nvSpPr>
        <p:spPr bwMode="auto">
          <a:xfrm>
            <a:off x="5000625" y="1928813"/>
            <a:ext cx="4143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Arial" charset="0"/>
              <a:buChar char="•"/>
            </a:pPr>
            <a:r>
              <a:rPr lang="en-US">
                <a:solidFill>
                  <a:srgbClr val="0000FF"/>
                </a:solidFill>
                <a:latin typeface="Comic Sans MS" pitchFamily="66" charset="0"/>
              </a:rPr>
              <a:t> how the shell stabilization depends on relative contributions of protons and neutrons to the collective wave function?</a:t>
            </a:r>
            <a:endParaRPr lang="en-GB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4786313" y="3044825"/>
            <a:ext cx="42862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900" b="1">
                <a:solidFill>
                  <a:srgbClr val="0000FF"/>
                </a:solidFill>
                <a:latin typeface="Comic Sans MS" pitchFamily="66" charset="0"/>
              </a:rPr>
              <a:t>study the MSSs in </a:t>
            </a:r>
            <a:r>
              <a:rPr lang="en-US" sz="1900" b="1">
                <a:solidFill>
                  <a:srgbClr val="FF0000"/>
                </a:solidFill>
                <a:latin typeface="Comic Sans MS" pitchFamily="66" charset="0"/>
              </a:rPr>
              <a:t>N=84</a:t>
            </a:r>
            <a:r>
              <a:rPr lang="en-US" sz="1900" b="1">
                <a:solidFill>
                  <a:srgbClr val="0000FF"/>
                </a:solidFill>
                <a:latin typeface="Comic Sans MS" pitchFamily="66" charset="0"/>
              </a:rPr>
              <a:t> isotones</a:t>
            </a:r>
            <a:endParaRPr lang="en-GB" sz="1900" b="1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4"/>
          <p:cNvSpPr>
            <a:spLocks noChangeArrowheads="1"/>
          </p:cNvSpPr>
          <p:nvPr/>
        </p:nvSpPr>
        <p:spPr bwMode="auto">
          <a:xfrm>
            <a:off x="-71438" y="0"/>
            <a:ext cx="9286876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200">
                <a:solidFill>
                  <a:srgbClr val="0000FF"/>
                </a:solidFill>
                <a:latin typeface="Comic Sans MS" pitchFamily="66" charset="0"/>
              </a:rPr>
              <a:t>Z=30 zinc isotopes: Measuring V</a:t>
            </a:r>
            <a:r>
              <a:rPr lang="de-DE" sz="3200" baseline="-25000">
                <a:solidFill>
                  <a:srgbClr val="0000FF"/>
                </a:solidFill>
                <a:latin typeface="Comic Sans MS" pitchFamily="66" charset="0"/>
              </a:rPr>
              <a:t>pn</a:t>
            </a:r>
            <a:r>
              <a:rPr lang="de-DE" sz="3200">
                <a:solidFill>
                  <a:srgbClr val="0000FF"/>
                </a:solidFill>
                <a:latin typeface="Comic Sans MS" pitchFamily="66" charset="0"/>
              </a:rPr>
              <a:t> and its monopole component</a:t>
            </a:r>
          </a:p>
        </p:txBody>
      </p:sp>
      <p:grpSp>
        <p:nvGrpSpPr>
          <p:cNvPr id="86018" name="Group 39"/>
          <p:cNvGrpSpPr>
            <a:grpSpLocks/>
          </p:cNvGrpSpPr>
          <p:nvPr/>
        </p:nvGrpSpPr>
        <p:grpSpPr bwMode="auto">
          <a:xfrm>
            <a:off x="1187450" y="1700213"/>
            <a:ext cx="6500813" cy="5135562"/>
            <a:chOff x="1476802" y="1045883"/>
            <a:chExt cx="6500914" cy="5135567"/>
          </a:xfrm>
        </p:grpSpPr>
        <p:sp>
          <p:nvSpPr>
            <p:cNvPr id="41" name="Textfeld 4"/>
            <p:cNvSpPr txBox="1"/>
            <p:nvPr/>
          </p:nvSpPr>
          <p:spPr>
            <a:xfrm rot="16200000">
              <a:off x="182992" y="2561944"/>
              <a:ext cx="2971803" cy="3841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900" kern="0" dirty="0">
                  <a:solidFill>
                    <a:sysClr val="windowText" lastClr="000000"/>
                  </a:solidFill>
                  <a:latin typeface="+mn-lt"/>
                </a:rPr>
                <a:t>E(2</a:t>
              </a:r>
              <a:r>
                <a:rPr lang="de-DE" sz="1900" kern="0" baseline="30000" dirty="0">
                  <a:solidFill>
                    <a:sysClr val="windowText" lastClr="000000"/>
                  </a:solidFill>
                  <a:latin typeface="+mn-lt"/>
                </a:rPr>
                <a:t>+</a:t>
              </a:r>
              <a:r>
                <a:rPr lang="de-DE" sz="1900" kern="0" baseline="-25000" dirty="0">
                  <a:solidFill>
                    <a:sysClr val="windowText" lastClr="000000"/>
                  </a:solidFill>
                  <a:latin typeface="+mn-lt"/>
                </a:rPr>
                <a:t>ms</a:t>
              </a:r>
              <a:r>
                <a:rPr lang="de-DE" sz="1900" kern="0" dirty="0">
                  <a:solidFill>
                    <a:sysClr val="windowText" lastClr="000000"/>
                  </a:solidFill>
                  <a:latin typeface="+mn-lt"/>
                </a:rPr>
                <a:t>)-E(2</a:t>
              </a:r>
              <a:r>
                <a:rPr lang="de-DE" sz="1900" kern="0" baseline="30000" dirty="0">
                  <a:solidFill>
                    <a:sysClr val="windowText" lastClr="000000"/>
                  </a:solidFill>
                  <a:latin typeface="+mn-lt"/>
                </a:rPr>
                <a:t>+</a:t>
              </a:r>
              <a:r>
                <a:rPr lang="de-DE" sz="1900" kern="0" baseline="-25000" dirty="0">
                  <a:solidFill>
                    <a:sysClr val="windowText" lastClr="000000"/>
                  </a:solidFill>
                  <a:latin typeface="+mn-lt"/>
                </a:rPr>
                <a:t>1</a:t>
              </a:r>
              <a:r>
                <a:rPr lang="de-DE" sz="1900" kern="0" dirty="0">
                  <a:solidFill>
                    <a:sysClr val="windowText" lastClr="000000"/>
                  </a:solidFill>
                  <a:latin typeface="+mn-lt"/>
                </a:rPr>
                <a:t>) [keV]</a:t>
              </a:r>
            </a:p>
          </p:txBody>
        </p:sp>
        <p:graphicFrame>
          <p:nvGraphicFramePr>
            <p:cNvPr id="42" name="Diagramm 14"/>
            <p:cNvGraphicFramePr/>
            <p:nvPr/>
          </p:nvGraphicFramePr>
          <p:xfrm>
            <a:off x="2182282" y="1045883"/>
            <a:ext cx="5795434" cy="45696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3" name="Rechteck 16"/>
            <p:cNvSpPr/>
            <p:nvPr/>
          </p:nvSpPr>
          <p:spPr>
            <a:xfrm>
              <a:off x="4089868" y="5811563"/>
              <a:ext cx="2125696" cy="369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kern="0" dirty="0">
                  <a:solidFill>
                    <a:sysClr val="windowText" lastClr="000000"/>
                  </a:solidFill>
                  <a:latin typeface="+mn-lt"/>
                </a:rPr>
                <a:t>Number of Neutrons</a:t>
              </a:r>
            </a:p>
          </p:txBody>
        </p:sp>
        <p:cxnSp>
          <p:nvCxnSpPr>
            <p:cNvPr id="44" name="Gerade Verbindung 19"/>
            <p:cNvCxnSpPr/>
            <p:nvPr/>
          </p:nvCxnSpPr>
          <p:spPr>
            <a:xfrm rot="5400000" flipH="1" flipV="1">
              <a:off x="3200087" y="3480316"/>
              <a:ext cx="3581403" cy="1587"/>
            </a:xfrm>
            <a:prstGeom prst="line">
              <a:avLst/>
            </a:prstGeom>
            <a:noFill/>
            <a:ln w="25400" cap="flat" cmpd="sng" algn="ctr">
              <a:solidFill>
                <a:srgbClr val="4F81BD"/>
              </a:solidFill>
              <a:prstDash val="dash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45" name="Textfeld 20"/>
            <p:cNvSpPr txBox="1"/>
            <p:nvPr/>
          </p:nvSpPr>
          <p:spPr>
            <a:xfrm>
              <a:off x="4597875" y="1307820"/>
              <a:ext cx="1333521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2400" kern="0">
                  <a:solidFill>
                    <a:srgbClr val="1F497D"/>
                  </a:solidFill>
                  <a:latin typeface="+mn-lt"/>
                </a:rPr>
                <a:t>N=40</a:t>
              </a:r>
            </a:p>
          </p:txBody>
        </p:sp>
        <p:sp>
          <p:nvSpPr>
            <p:cNvPr id="46" name="Textfeld 22"/>
            <p:cNvSpPr txBox="1"/>
            <p:nvPr/>
          </p:nvSpPr>
          <p:spPr>
            <a:xfrm>
              <a:off x="5283686" y="1769784"/>
              <a:ext cx="647710" cy="369887"/>
            </a:xfrm>
            <a:prstGeom prst="rect">
              <a:avLst/>
            </a:prstGeom>
            <a:noFill/>
            <a:ln>
              <a:solidFill>
                <a:srgbClr val="1F497D"/>
              </a:solidFill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kern="0" baseline="30000">
                  <a:solidFill>
                    <a:sysClr val="windowText" lastClr="000000"/>
                  </a:solidFill>
                  <a:latin typeface="+mn-lt"/>
                </a:rPr>
                <a:t>72</a:t>
              </a:r>
              <a:r>
                <a:rPr lang="de-DE" kern="0">
                  <a:solidFill>
                    <a:sysClr val="windowText" lastClr="000000"/>
                  </a:solidFill>
                  <a:latin typeface="+mn-lt"/>
                </a:rPr>
                <a:t>Zn</a:t>
              </a:r>
            </a:p>
          </p:txBody>
        </p:sp>
        <p:sp>
          <p:nvSpPr>
            <p:cNvPr id="47" name="Textfeld 25"/>
            <p:cNvSpPr txBox="1"/>
            <p:nvPr/>
          </p:nvSpPr>
          <p:spPr>
            <a:xfrm>
              <a:off x="6909311" y="2303184"/>
              <a:ext cx="647710" cy="369887"/>
            </a:xfrm>
            <a:prstGeom prst="rect">
              <a:avLst/>
            </a:prstGeom>
            <a:noFill/>
            <a:ln>
              <a:solidFill>
                <a:srgbClr val="1F497D"/>
              </a:solidFill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kern="0" baseline="30000">
                  <a:solidFill>
                    <a:sysClr val="windowText" lastClr="000000"/>
                  </a:solidFill>
                  <a:latin typeface="+mn-lt"/>
                </a:rPr>
                <a:t>78</a:t>
              </a:r>
              <a:r>
                <a:rPr lang="de-DE" kern="0">
                  <a:solidFill>
                    <a:sysClr val="windowText" lastClr="000000"/>
                  </a:solidFill>
                  <a:latin typeface="+mn-lt"/>
                </a:rPr>
                <a:t>Zn</a:t>
              </a:r>
            </a:p>
          </p:txBody>
        </p:sp>
      </p:grpSp>
      <p:pic>
        <p:nvPicPr>
          <p:cNvPr id="86019" name="Bild 14" descr="formel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1125538"/>
            <a:ext cx="7038975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4"/>
          <p:cNvSpPr>
            <a:spLocks noChangeArrowheads="1"/>
          </p:cNvSpPr>
          <p:nvPr/>
        </p:nvSpPr>
        <p:spPr bwMode="auto">
          <a:xfrm>
            <a:off x="-71438" y="0"/>
            <a:ext cx="9286876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200">
                <a:solidFill>
                  <a:srgbClr val="0000FF"/>
                </a:solidFill>
                <a:latin typeface="Comic Sans MS" pitchFamily="66" charset="0"/>
              </a:rPr>
              <a:t>Conclusions</a:t>
            </a:r>
          </a:p>
        </p:txBody>
      </p:sp>
      <p:sp>
        <p:nvSpPr>
          <p:cNvPr id="87042" name="TextBox 11"/>
          <p:cNvSpPr txBox="1">
            <a:spLocks noChangeArrowheads="1"/>
          </p:cNvSpPr>
          <p:nvPr/>
        </p:nvSpPr>
        <p:spPr bwMode="auto">
          <a:xfrm>
            <a:off x="0" y="620713"/>
            <a:ext cx="9144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000FF"/>
                </a:solidFill>
                <a:latin typeface="Comic Sans MS" pitchFamily="66" charset="0"/>
              </a:rPr>
              <a:t>Identification of one-phonon 2</a:t>
            </a:r>
            <a:r>
              <a:rPr lang="en-US" sz="2400" baseline="30000">
                <a:solidFill>
                  <a:srgbClr val="0000FF"/>
                </a:solidFill>
                <a:latin typeface="Comic Sans MS" pitchFamily="66" charset="0"/>
              </a:rPr>
              <a:t>+</a:t>
            </a:r>
            <a:r>
              <a:rPr lang="en-US" sz="2400" baseline="-25000">
                <a:solidFill>
                  <a:srgbClr val="0000FF"/>
                </a:solidFill>
                <a:latin typeface="Comic Sans MS" pitchFamily="66" charset="0"/>
              </a:rPr>
              <a:t>1,ms</a:t>
            </a:r>
            <a:r>
              <a:rPr lang="en-US" sz="2400">
                <a:solidFill>
                  <a:srgbClr val="0000FF"/>
                </a:solidFill>
                <a:latin typeface="Comic Sans MS" pitchFamily="66" charset="0"/>
              </a:rPr>
              <a:t> is possible  in Coulex on a carbon target with beam energy ~85 % CB </a:t>
            </a:r>
            <a:r>
              <a:rPr lang="en-US" sz="2400">
                <a:solidFill>
                  <a:srgbClr val="0000FF"/>
                </a:solidFill>
                <a:latin typeface="Comic Sans MS" pitchFamily="66" charset="0"/>
                <a:sym typeface="Symbol" pitchFamily="18" charset="2"/>
              </a:rPr>
              <a:t> </a:t>
            </a:r>
            <a:r>
              <a:rPr lang="en-US" sz="240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3.8  4.5 MeV/u </a:t>
            </a:r>
            <a:r>
              <a:rPr lang="en-US" sz="2400">
                <a:solidFill>
                  <a:srgbClr val="0000FF"/>
                </a:solidFill>
                <a:latin typeface="Comic Sans MS" pitchFamily="66" charset="0"/>
                <a:sym typeface="Symbol" pitchFamily="18" charset="2"/>
              </a:rPr>
              <a:t>and beam intensities </a:t>
            </a:r>
            <a:r>
              <a:rPr lang="en-US" sz="240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~10</a:t>
            </a:r>
            <a:r>
              <a:rPr lang="en-US" sz="2400" baseline="3000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6</a:t>
            </a:r>
            <a:r>
              <a:rPr lang="en-US" sz="240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10</a:t>
            </a:r>
            <a:r>
              <a:rPr lang="en-US" sz="2400" baseline="3000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7 </a:t>
            </a:r>
            <a:r>
              <a:rPr lang="en-US" sz="240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pps</a:t>
            </a:r>
            <a:r>
              <a:rPr lang="en-US" sz="2400">
                <a:solidFill>
                  <a:srgbClr val="0000FF"/>
                </a:solidFill>
                <a:latin typeface="Comic Sans MS" pitchFamily="66" charset="0"/>
                <a:sym typeface="Symbol" pitchFamily="18" charset="2"/>
              </a:rPr>
              <a:t>  </a:t>
            </a:r>
          </a:p>
          <a:p>
            <a:pPr algn="ctr"/>
            <a:r>
              <a:rPr lang="en-US" sz="2400">
                <a:solidFill>
                  <a:srgbClr val="0000FF"/>
                </a:solidFill>
                <a:latin typeface="Comic Sans MS" pitchFamily="66" charset="0"/>
                <a:sym typeface="Symbol" pitchFamily="18" charset="2"/>
              </a:rPr>
              <a:t></a:t>
            </a:r>
            <a:r>
              <a:rPr lang="en-US" sz="240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2400" b="1" u="sng">
                <a:solidFill>
                  <a:srgbClr val="FF0000"/>
                </a:solidFill>
                <a:sym typeface="Mathematica1" pitchFamily="2" charset="2"/>
              </a:rPr>
              <a:t>HIE ISOLDE is absolutely necessary</a:t>
            </a:r>
            <a:r>
              <a:rPr lang="en-US" sz="2400" b="1">
                <a:solidFill>
                  <a:srgbClr val="FF0000"/>
                </a:solidFill>
                <a:sym typeface="Mathematica1" pitchFamily="2" charset="2"/>
              </a:rPr>
              <a:t>!</a:t>
            </a:r>
            <a:endParaRPr lang="en-US" sz="240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87043" name="TextBox 12"/>
          <p:cNvSpPr txBox="1">
            <a:spLocks noChangeArrowheads="1"/>
          </p:cNvSpPr>
          <p:nvPr/>
        </p:nvSpPr>
        <p:spPr bwMode="auto">
          <a:xfrm>
            <a:off x="-23813" y="2276475"/>
            <a:ext cx="9167813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n-US" sz="2400">
                <a:solidFill>
                  <a:srgbClr val="0000FF"/>
                </a:solidFill>
                <a:latin typeface="Comic Sans MS" pitchFamily="66" charset="0"/>
              </a:rPr>
              <a:t> beams of interest:</a:t>
            </a:r>
          </a:p>
          <a:p>
            <a:pPr algn="just"/>
            <a:r>
              <a:rPr lang="en-US" sz="2400">
                <a:solidFill>
                  <a:srgbClr val="0000FF"/>
                </a:solidFill>
                <a:latin typeface="Comic Sans MS" pitchFamily="66" charset="0"/>
              </a:rPr>
              <a:t>	- already developed at ISOLDE:  </a:t>
            </a:r>
            <a:r>
              <a:rPr lang="en-US" sz="2400" baseline="30000">
                <a:solidFill>
                  <a:srgbClr val="FF0000"/>
                </a:solidFill>
                <a:latin typeface="Comic Sans MS" pitchFamily="66" charset="0"/>
              </a:rPr>
              <a:t>72</a:t>
            </a:r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Zn-</a:t>
            </a:r>
            <a:r>
              <a:rPr lang="en-US" sz="2400" baseline="30000">
                <a:solidFill>
                  <a:srgbClr val="FF0000"/>
                </a:solidFill>
                <a:latin typeface="Comic Sans MS" pitchFamily="66" charset="0"/>
              </a:rPr>
              <a:t>78</a:t>
            </a:r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Zn</a:t>
            </a:r>
            <a:r>
              <a:rPr lang="en-US" sz="2400">
                <a:solidFill>
                  <a:srgbClr val="0000FF"/>
                </a:solidFill>
                <a:latin typeface="Comic Sans MS" pitchFamily="66" charset="0"/>
              </a:rPr>
              <a:t> (IS412), 	</a:t>
            </a:r>
            <a:r>
              <a:rPr lang="en-US" sz="2400" baseline="30000">
                <a:solidFill>
                  <a:srgbClr val="FF0000"/>
                </a:solidFill>
                <a:latin typeface="Comic Sans MS" pitchFamily="66" charset="0"/>
              </a:rPr>
              <a:t>138</a:t>
            </a:r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Xe, </a:t>
            </a:r>
            <a:r>
              <a:rPr lang="en-US" sz="2400" baseline="30000">
                <a:solidFill>
                  <a:srgbClr val="FF0000"/>
                </a:solidFill>
                <a:latin typeface="Comic Sans MS" pitchFamily="66" charset="0"/>
              </a:rPr>
              <a:t>140</a:t>
            </a:r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Ba </a:t>
            </a:r>
            <a:r>
              <a:rPr lang="en-US" sz="2400">
                <a:solidFill>
                  <a:srgbClr val="0000FF"/>
                </a:solidFill>
                <a:latin typeface="Comic Sans MS" pitchFamily="66" charset="0"/>
              </a:rPr>
              <a:t>(IS411, IS415) and </a:t>
            </a:r>
            <a:r>
              <a:rPr lang="en-US" sz="2400" baseline="30000">
                <a:solidFill>
                  <a:srgbClr val="FF0000"/>
                </a:solidFill>
                <a:latin typeface="Comic Sans MS" pitchFamily="66" charset="0"/>
              </a:rPr>
              <a:t>88</a:t>
            </a:r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Kr</a:t>
            </a:r>
            <a:r>
              <a:rPr lang="en-US" sz="2400">
                <a:solidFill>
                  <a:srgbClr val="0000FF"/>
                </a:solidFill>
                <a:latin typeface="Comic Sans MS" pitchFamily="66" charset="0"/>
              </a:rPr>
              <a:t> (IS423). </a:t>
            </a:r>
          </a:p>
          <a:p>
            <a:pPr algn="just"/>
            <a:r>
              <a:rPr lang="en-US" sz="2400">
                <a:solidFill>
                  <a:srgbClr val="0000FF"/>
                </a:solidFill>
                <a:latin typeface="Comic Sans MS" pitchFamily="66" charset="0"/>
              </a:rPr>
              <a:t>	- under development -  </a:t>
            </a:r>
            <a:r>
              <a:rPr lang="en-US" sz="2400" baseline="30000">
                <a:solidFill>
                  <a:srgbClr val="FF0000"/>
                </a:solidFill>
                <a:latin typeface="Comic Sans MS" pitchFamily="66" charset="0"/>
              </a:rPr>
              <a:t>140</a:t>
            </a:r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Nd</a:t>
            </a:r>
            <a:r>
              <a:rPr lang="en-US" sz="2400">
                <a:solidFill>
                  <a:srgbClr val="0000FF"/>
                </a:solidFill>
                <a:latin typeface="Comic Sans MS" pitchFamily="66" charset="0"/>
              </a:rPr>
              <a:t> and </a:t>
            </a:r>
            <a:r>
              <a:rPr lang="en-US" sz="2400" baseline="30000">
                <a:solidFill>
                  <a:srgbClr val="FF0000"/>
                </a:solidFill>
                <a:latin typeface="Comic Sans MS" pitchFamily="66" charset="0"/>
              </a:rPr>
              <a:t>142</a:t>
            </a:r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Sm</a:t>
            </a:r>
            <a:r>
              <a:rPr lang="en-US" sz="2400">
                <a:solidFill>
                  <a:srgbClr val="0000FF"/>
                </a:solidFill>
                <a:latin typeface="Comic Sans MS" pitchFamily="66" charset="0"/>
              </a:rPr>
              <a:t> (IS496).</a:t>
            </a:r>
          </a:p>
          <a:p>
            <a:pPr algn="just"/>
            <a:r>
              <a:rPr lang="en-US" sz="2400">
                <a:solidFill>
                  <a:srgbClr val="0000FF"/>
                </a:solidFill>
                <a:latin typeface="Comic Sans MS" pitchFamily="66" charset="0"/>
              </a:rPr>
              <a:t>	- need to be developed -  </a:t>
            </a:r>
            <a:r>
              <a:rPr lang="en-US" sz="2400" baseline="30000">
                <a:solidFill>
                  <a:srgbClr val="FF0000"/>
                </a:solidFill>
                <a:latin typeface="Comic Sans MS" pitchFamily="66" charset="0"/>
              </a:rPr>
              <a:t>84</a:t>
            </a:r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Ge</a:t>
            </a:r>
            <a:r>
              <a:rPr lang="en-US" sz="2400">
                <a:solidFill>
                  <a:srgbClr val="0000FF"/>
                </a:solidFill>
                <a:latin typeface="Comic Sans MS" pitchFamily="66" charset="0"/>
              </a:rPr>
              <a:t> and </a:t>
            </a:r>
            <a:r>
              <a:rPr lang="en-US" sz="2400" baseline="30000">
                <a:solidFill>
                  <a:srgbClr val="FF0000"/>
                </a:solidFill>
                <a:latin typeface="Comic Sans MS" pitchFamily="66" charset="0"/>
              </a:rPr>
              <a:t>86</a:t>
            </a:r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Se</a:t>
            </a:r>
            <a:r>
              <a:rPr lang="en-US" sz="2400">
                <a:solidFill>
                  <a:srgbClr val="0000FF"/>
                </a:solidFill>
                <a:latin typeface="Comic Sans MS" pitchFamily="66" charset="0"/>
              </a:rPr>
              <a:t>. </a:t>
            </a:r>
          </a:p>
          <a:p>
            <a:pPr algn="just">
              <a:buFont typeface="Arial" charset="0"/>
              <a:buChar char="•"/>
            </a:pPr>
            <a:r>
              <a:rPr lang="en-US" sz="2400">
                <a:solidFill>
                  <a:srgbClr val="0000FF"/>
                </a:solidFill>
                <a:latin typeface="Comic Sans MS" pitchFamily="66" charset="0"/>
              </a:rPr>
              <a:t> beam purity: as high as possible; if possible we would like to use </a:t>
            </a:r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selective ionization </a:t>
            </a:r>
            <a:r>
              <a:rPr lang="en-US" sz="2400">
                <a:solidFill>
                  <a:srgbClr val="0000FF"/>
                </a:solidFill>
                <a:latin typeface="Comic Sans MS" pitchFamily="66" charset="0"/>
              </a:rPr>
              <a:t>(RILIS).</a:t>
            </a:r>
          </a:p>
          <a:p>
            <a:pPr algn="just">
              <a:buFont typeface="Arial" charset="0"/>
              <a:buChar char="•"/>
            </a:pPr>
            <a:r>
              <a:rPr lang="en-US" sz="2400">
                <a:solidFill>
                  <a:srgbClr val="0000FF"/>
                </a:solidFill>
                <a:latin typeface="Comic Sans MS" pitchFamily="66" charset="0"/>
              </a:rPr>
              <a:t> spatial properties of the beam: </a:t>
            </a:r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3mm diameter</a:t>
            </a:r>
            <a:r>
              <a:rPr lang="en-US" sz="2400">
                <a:solidFill>
                  <a:srgbClr val="0000FF"/>
                </a:solidFill>
                <a:latin typeface="Comic Sans MS" pitchFamily="66" charset="0"/>
              </a:rPr>
              <a:t> beam spot size at target position.</a:t>
            </a:r>
          </a:p>
          <a:p>
            <a:pPr algn="just">
              <a:buFont typeface="Arial" charset="0"/>
              <a:buChar char="•"/>
            </a:pPr>
            <a:r>
              <a:rPr lang="en-US" sz="2400">
                <a:solidFill>
                  <a:srgbClr val="0000FF"/>
                </a:solidFill>
                <a:latin typeface="Comic Sans MS" pitchFamily="66" charset="0"/>
              </a:rPr>
              <a:t> time structure of the beam: </a:t>
            </a:r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slow extraction </a:t>
            </a:r>
            <a:r>
              <a:rPr lang="en-US" sz="2400">
                <a:solidFill>
                  <a:srgbClr val="0000FF"/>
                </a:solidFill>
                <a:latin typeface="Comic Sans MS" pitchFamily="66" charset="0"/>
              </a:rPr>
              <a:t>from EBIS is mandatory.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4"/>
          <p:cNvSpPr>
            <a:spLocks noChangeArrowheads="1"/>
          </p:cNvSpPr>
          <p:nvPr/>
        </p:nvSpPr>
        <p:spPr bwMode="auto">
          <a:xfrm>
            <a:off x="0" y="0"/>
            <a:ext cx="91440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>
                <a:solidFill>
                  <a:srgbClr val="0000FF"/>
                </a:solidFill>
                <a:latin typeface="Comic Sans MS" pitchFamily="66" charset="0"/>
              </a:rPr>
              <a:t>Theoretical confirmation</a:t>
            </a:r>
            <a:endParaRPr lang="en-US" sz="280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88066" name="Text Box 6"/>
          <p:cNvSpPr txBox="1">
            <a:spLocks noChangeArrowheads="1"/>
          </p:cNvSpPr>
          <p:nvPr/>
        </p:nvSpPr>
        <p:spPr bwMode="auto">
          <a:xfrm>
            <a:off x="0" y="474663"/>
            <a:ext cx="9144000" cy="590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  <a:latin typeface="Comic Sans MS" pitchFamily="66" charset="0"/>
              </a:rPr>
              <a:t>Microscopic description in the framework of the Large Scale Shell Model</a:t>
            </a: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sz="1600">
                <a:solidFill>
                  <a:srgbClr val="0000FF"/>
                </a:solidFill>
                <a:latin typeface="Comic Sans MS" pitchFamily="66" charset="0"/>
              </a:rPr>
              <a:t>K. Sieja, G. Martínez-Pinedo, L. Coquard, N. Pietralla (PRC 80, 054311 (2009))</a:t>
            </a:r>
          </a:p>
        </p:txBody>
      </p:sp>
      <p:sp>
        <p:nvSpPr>
          <p:cNvPr id="88067" name="Text Box 8"/>
          <p:cNvSpPr txBox="1">
            <a:spLocks noChangeArrowheads="1"/>
          </p:cNvSpPr>
          <p:nvPr/>
        </p:nvSpPr>
        <p:spPr bwMode="auto">
          <a:xfrm>
            <a:off x="-107950" y="1122363"/>
            <a:ext cx="9359900" cy="5064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sz="1600" b="1" u="sng">
                <a:solidFill>
                  <a:srgbClr val="FF0000"/>
                </a:solidFill>
                <a:latin typeface="Comic Sans MS" pitchFamily="66" charset="0"/>
              </a:rPr>
              <a:t>Interaction:</a:t>
            </a:r>
            <a:r>
              <a:rPr lang="en-US" sz="1600">
                <a:solidFill>
                  <a:srgbClr val="FF0000"/>
                </a:solidFill>
                <a:latin typeface="Comic Sans MS" pitchFamily="66" charset="0"/>
              </a:rPr>
              <a:t>  GCN5082 – realistic Bonn-C potential + empirical correction to the monopol part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sz="1600" b="1" u="sng">
                <a:solidFill>
                  <a:srgbClr val="FF0000"/>
                </a:solidFill>
                <a:latin typeface="Comic Sans MS" pitchFamily="66" charset="0"/>
              </a:rPr>
              <a:t>Space:</a:t>
            </a:r>
            <a:r>
              <a:rPr lang="en-US" sz="1600">
                <a:solidFill>
                  <a:srgbClr val="FF0000"/>
                </a:solidFill>
                <a:latin typeface="Comic Sans MS" pitchFamily="66" charset="0"/>
              </a:rPr>
              <a:t> {0g</a:t>
            </a:r>
            <a:r>
              <a:rPr lang="en-US" sz="1600" baseline="-25000">
                <a:solidFill>
                  <a:srgbClr val="FF0000"/>
                </a:solidFill>
                <a:latin typeface="Comic Sans MS" pitchFamily="66" charset="0"/>
              </a:rPr>
              <a:t>7/2</a:t>
            </a:r>
            <a:r>
              <a:rPr lang="en-US" sz="1600">
                <a:solidFill>
                  <a:srgbClr val="FF0000"/>
                </a:solidFill>
                <a:latin typeface="Comic Sans MS" pitchFamily="66" charset="0"/>
              </a:rPr>
              <a:t>, 1d</a:t>
            </a:r>
            <a:r>
              <a:rPr lang="en-US" sz="1600" baseline="-25000">
                <a:solidFill>
                  <a:srgbClr val="FF0000"/>
                </a:solidFill>
                <a:latin typeface="Comic Sans MS" pitchFamily="66" charset="0"/>
              </a:rPr>
              <a:t>5/2</a:t>
            </a:r>
            <a:r>
              <a:rPr lang="en-US" sz="1600">
                <a:solidFill>
                  <a:srgbClr val="FF0000"/>
                </a:solidFill>
                <a:latin typeface="Comic Sans MS" pitchFamily="66" charset="0"/>
              </a:rPr>
              <a:t>,1d</a:t>
            </a:r>
            <a:r>
              <a:rPr lang="en-US" sz="1600" baseline="-25000">
                <a:solidFill>
                  <a:srgbClr val="FF0000"/>
                </a:solidFill>
                <a:latin typeface="Comic Sans MS" pitchFamily="66" charset="0"/>
              </a:rPr>
              <a:t>3/2</a:t>
            </a:r>
            <a:r>
              <a:rPr lang="en-US" sz="1600">
                <a:solidFill>
                  <a:srgbClr val="FF0000"/>
                </a:solidFill>
                <a:latin typeface="Comic Sans MS" pitchFamily="66" charset="0"/>
              </a:rPr>
              <a:t>, 2s</a:t>
            </a:r>
            <a:r>
              <a:rPr lang="en-US" sz="1600" baseline="-25000">
                <a:solidFill>
                  <a:srgbClr val="FF0000"/>
                </a:solidFill>
                <a:latin typeface="Comic Sans MS" pitchFamily="66" charset="0"/>
              </a:rPr>
              <a:t>1/2</a:t>
            </a:r>
            <a:r>
              <a:rPr lang="en-US" sz="1600">
                <a:solidFill>
                  <a:srgbClr val="FF0000"/>
                </a:solidFill>
                <a:latin typeface="Comic Sans MS" pitchFamily="66" charset="0"/>
              </a:rPr>
              <a:t>, 0h</a:t>
            </a:r>
            <a:r>
              <a:rPr lang="en-US" sz="1600" baseline="-25000">
                <a:solidFill>
                  <a:srgbClr val="FF0000"/>
                </a:solidFill>
                <a:latin typeface="Comic Sans MS" pitchFamily="66" charset="0"/>
              </a:rPr>
              <a:t>11/2</a:t>
            </a:r>
            <a:r>
              <a:rPr lang="en-US" sz="1600">
                <a:solidFill>
                  <a:srgbClr val="FF0000"/>
                </a:solidFill>
                <a:latin typeface="Comic Sans MS" pitchFamily="66" charset="0"/>
              </a:rPr>
              <a:t>} for both protons and neutrons – NATHAN and ANTOINE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0" y="1773238"/>
            <a:ext cx="2636838" cy="5084762"/>
            <a:chOff x="0" y="1117"/>
            <a:chExt cx="1661" cy="3203"/>
          </a:xfrm>
        </p:grpSpPr>
        <p:pic>
          <p:nvPicPr>
            <p:cNvPr id="88077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298"/>
              <a:ext cx="1661" cy="302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88078" name="Text Box 11"/>
            <p:cNvSpPr txBox="1">
              <a:spLocks noChangeArrowheads="1"/>
            </p:cNvSpPr>
            <p:nvPr/>
          </p:nvSpPr>
          <p:spPr bwMode="auto">
            <a:xfrm>
              <a:off x="327" y="1117"/>
              <a:ext cx="1283" cy="1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70000"/>
                </a:lnSpc>
                <a:spcBef>
                  <a:spcPct val="50000"/>
                </a:spcBef>
              </a:pPr>
              <a:r>
                <a:rPr lang="en-US" sz="1600" u="sng">
                  <a:solidFill>
                    <a:srgbClr val="0000FF"/>
                  </a:solidFill>
                  <a:latin typeface="Comic Sans MS" pitchFamily="66" charset="0"/>
                </a:rPr>
                <a:t>Original interaction</a:t>
              </a:r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817813" y="1773238"/>
            <a:ext cx="2617787" cy="5084762"/>
            <a:chOff x="1775" y="1117"/>
            <a:chExt cx="1649" cy="3203"/>
          </a:xfrm>
        </p:grpSpPr>
        <p:pic>
          <p:nvPicPr>
            <p:cNvPr id="88075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775" y="1298"/>
              <a:ext cx="1649" cy="302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88076" name="Text Box 12"/>
            <p:cNvSpPr txBox="1">
              <a:spLocks noChangeArrowheads="1"/>
            </p:cNvSpPr>
            <p:nvPr/>
          </p:nvSpPr>
          <p:spPr bwMode="auto">
            <a:xfrm>
              <a:off x="2240" y="1117"/>
              <a:ext cx="1094" cy="1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70000"/>
                </a:lnSpc>
                <a:spcBef>
                  <a:spcPct val="50000"/>
                </a:spcBef>
              </a:pPr>
              <a:r>
                <a:rPr lang="en-US" sz="1600" u="sng">
                  <a:solidFill>
                    <a:srgbClr val="0000FF"/>
                  </a:solidFill>
                  <a:latin typeface="Comic Sans MS" pitchFamily="66" charset="0"/>
                </a:rPr>
                <a:t>Modified pairing</a:t>
              </a:r>
            </a:p>
          </p:txBody>
        </p:sp>
      </p:grp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5643563" y="2071688"/>
            <a:ext cx="3384550" cy="4357687"/>
          </a:xfrm>
          <a:prstGeom prst="rect">
            <a:avLst/>
          </a:prstGeom>
          <a:noFill/>
          <a:ln w="12700" algn="ctr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rgbClr val="0000FF"/>
                </a:solidFill>
                <a:latin typeface="Comic Sans MS" pitchFamily="66" charset="0"/>
              </a:rPr>
              <a:t> realistic SM calculations reproduce correctly the energy spacing between the 2</a:t>
            </a:r>
            <a:r>
              <a:rPr lang="en-US" baseline="30000">
                <a:solidFill>
                  <a:srgbClr val="0000FF"/>
                </a:solidFill>
                <a:latin typeface="Comic Sans MS" pitchFamily="66" charset="0"/>
              </a:rPr>
              <a:t>+</a:t>
            </a:r>
            <a:r>
              <a:rPr lang="en-US" baseline="-25000">
                <a:solidFill>
                  <a:srgbClr val="0000FF"/>
                </a:solidFill>
                <a:latin typeface="Comic Sans MS" pitchFamily="66" charset="0"/>
              </a:rPr>
              <a:t>1</a:t>
            </a:r>
            <a:r>
              <a:rPr lang="en-US">
                <a:solidFill>
                  <a:srgbClr val="0000FF"/>
                </a:solidFill>
                <a:latin typeface="Comic Sans MS" pitchFamily="66" charset="0"/>
              </a:rPr>
              <a:t> and the 2</a:t>
            </a:r>
            <a:r>
              <a:rPr lang="en-US" baseline="30000">
                <a:solidFill>
                  <a:srgbClr val="0000FF"/>
                </a:solidFill>
                <a:latin typeface="Comic Sans MS" pitchFamily="66" charset="0"/>
              </a:rPr>
              <a:t>+</a:t>
            </a:r>
            <a:r>
              <a:rPr lang="en-US" baseline="-25000">
                <a:solidFill>
                  <a:srgbClr val="0000FF"/>
                </a:solidFill>
                <a:latin typeface="Comic Sans MS" pitchFamily="66" charset="0"/>
              </a:rPr>
              <a:t>1,mss</a:t>
            </a:r>
            <a:r>
              <a:rPr lang="en-US">
                <a:solidFill>
                  <a:srgbClr val="0000FF"/>
                </a:solidFill>
                <a:latin typeface="Comic Sans MS" pitchFamily="66" charset="0"/>
              </a:rPr>
              <a:t> in known cases </a:t>
            </a:r>
            <a:r>
              <a:rPr lang="en-US">
                <a:solidFill>
                  <a:srgbClr val="0000FF"/>
                </a:solidFill>
                <a:latin typeface="Comic Sans MS" pitchFamily="66" charset="0"/>
                <a:sym typeface="Symbol" pitchFamily="18" charset="2"/>
              </a:rPr>
              <a:t> prediction for the neighboring isotones.</a:t>
            </a:r>
            <a:endParaRPr lang="en-US">
              <a:solidFill>
                <a:srgbClr val="0000FF"/>
              </a:solidFill>
              <a:latin typeface="Comic Sans MS" pitchFamily="66" charset="0"/>
            </a:endParaRPr>
          </a:p>
          <a:p>
            <a:pPr algn="just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information on MSSs provides </a:t>
            </a:r>
            <a:r>
              <a:rPr lang="en-US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a tool to determine the pairing matrix elements of realistic interactions</a:t>
            </a:r>
            <a:r>
              <a:rPr lang="en-US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as they depend very sensitively on the treatment of core polarization corrections.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experimental information on MSSs of </a:t>
            </a:r>
            <a:r>
              <a:rPr lang="en-US" baseline="30000">
                <a:solidFill>
                  <a:srgbClr val="FF0000"/>
                </a:solidFill>
                <a:latin typeface="Comic Sans MS" pitchFamily="66" charset="0"/>
              </a:rPr>
              <a:t>132</a:t>
            </a:r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Te</a:t>
            </a:r>
            <a:r>
              <a:rPr lang="en-US">
                <a:solidFill>
                  <a:srgbClr val="0000FF"/>
                </a:solidFill>
                <a:latin typeface="Comic Sans MS" pitchFamily="66" charset="0"/>
              </a:rPr>
              <a:t> and </a:t>
            </a:r>
            <a:r>
              <a:rPr lang="en-US" baseline="30000">
                <a:solidFill>
                  <a:srgbClr val="FF0000"/>
                </a:solidFill>
                <a:latin typeface="Comic Sans MS" pitchFamily="66" charset="0"/>
              </a:rPr>
              <a:t>140</a:t>
            </a:r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Nd</a:t>
            </a:r>
            <a:r>
              <a:rPr lang="en-US">
                <a:solidFill>
                  <a:srgbClr val="0000FF"/>
                </a:solidFill>
                <a:latin typeface="Comic Sans MS" pitchFamily="66" charset="0"/>
              </a:rPr>
              <a:t> is needed.</a:t>
            </a:r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1000125" y="2786063"/>
            <a:ext cx="428625" cy="3357562"/>
            <a:chOff x="1000100" y="2786058"/>
            <a:chExt cx="428628" cy="3357586"/>
          </a:xfrm>
        </p:grpSpPr>
        <p:cxnSp>
          <p:nvCxnSpPr>
            <p:cNvPr id="88072" name="Straight Arrow Connector 12"/>
            <p:cNvCxnSpPr>
              <a:cxnSpLocks noChangeShapeType="1"/>
            </p:cNvCxnSpPr>
            <p:nvPr/>
          </p:nvCxnSpPr>
          <p:spPr bwMode="auto">
            <a:xfrm>
              <a:off x="1071538" y="2786058"/>
              <a:ext cx="357190" cy="214314"/>
            </a:xfrm>
            <a:prstGeom prst="straightConnector1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cxnSp>
          <p:nvCxnSpPr>
            <p:cNvPr id="88073" name="Straight Arrow Connector 13"/>
            <p:cNvCxnSpPr>
              <a:cxnSpLocks noChangeShapeType="1"/>
            </p:cNvCxnSpPr>
            <p:nvPr/>
          </p:nvCxnSpPr>
          <p:spPr bwMode="auto">
            <a:xfrm>
              <a:off x="1000100" y="4357694"/>
              <a:ext cx="357190" cy="214314"/>
            </a:xfrm>
            <a:prstGeom prst="straightConnector1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cxnSp>
          <p:nvCxnSpPr>
            <p:cNvPr id="88074" name="Straight Arrow Connector 14"/>
            <p:cNvCxnSpPr>
              <a:cxnSpLocks noChangeShapeType="1"/>
            </p:cNvCxnSpPr>
            <p:nvPr/>
          </p:nvCxnSpPr>
          <p:spPr bwMode="auto">
            <a:xfrm>
              <a:off x="1000100" y="5929330"/>
              <a:ext cx="357190" cy="214314"/>
            </a:xfrm>
            <a:prstGeom prst="straightConnector1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</p:grpSp>
    </p:spTree>
    <p:custDataLst>
      <p:tags r:id="rId1"/>
    </p:custDataLst>
  </p:cSld>
  <p:clrMapOvr>
    <a:masterClrMapping/>
  </p:clrMapOvr>
  <p:transition advTm="1534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65"/>
          <p:cNvSpPr>
            <a:spLocks noChangeArrowheads="1"/>
          </p:cNvSpPr>
          <p:nvPr/>
        </p:nvSpPr>
        <p:spPr bwMode="auto">
          <a:xfrm>
            <a:off x="5289550" y="6613525"/>
            <a:ext cx="1588" cy="9525"/>
          </a:xfrm>
          <a:prstGeom prst="rect">
            <a:avLst/>
          </a:prstGeom>
          <a:solidFill>
            <a:srgbClr val="1B1A1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7172" name="Freeform 376"/>
          <p:cNvSpPr>
            <a:spLocks/>
          </p:cNvSpPr>
          <p:nvPr/>
        </p:nvSpPr>
        <p:spPr bwMode="auto">
          <a:xfrm>
            <a:off x="5622925" y="6613525"/>
            <a:ext cx="1588" cy="9525"/>
          </a:xfrm>
          <a:custGeom>
            <a:avLst/>
            <a:gdLst>
              <a:gd name="T0" fmla="*/ 0 w 1588"/>
              <a:gd name="T1" fmla="*/ 2147483647 h 6"/>
              <a:gd name="T2" fmla="*/ 0 w 1588"/>
              <a:gd name="T3" fmla="*/ 2147483647 h 6"/>
              <a:gd name="T4" fmla="*/ 0 w 1588"/>
              <a:gd name="T5" fmla="*/ 0 h 6"/>
              <a:gd name="T6" fmla="*/ 0 w 1588"/>
              <a:gd name="T7" fmla="*/ 2147483647 h 6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6"/>
              <a:gd name="T14" fmla="*/ 1588 w 1588"/>
              <a:gd name="T15" fmla="*/ 6 h 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6">
                <a:moveTo>
                  <a:pt x="0" y="6"/>
                </a:moveTo>
                <a:lnTo>
                  <a:pt x="0" y="6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rgbClr val="1B1A1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de-DE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7173" name="Rectangle 404"/>
          <p:cNvSpPr>
            <a:spLocks noChangeArrowheads="1"/>
          </p:cNvSpPr>
          <p:nvPr/>
        </p:nvSpPr>
        <p:spPr bwMode="auto">
          <a:xfrm>
            <a:off x="6623050" y="6613525"/>
            <a:ext cx="1588" cy="9525"/>
          </a:xfrm>
          <a:prstGeom prst="rect">
            <a:avLst/>
          </a:prstGeom>
          <a:solidFill>
            <a:srgbClr val="1B1A1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7174" name="Freeform 410"/>
          <p:cNvSpPr>
            <a:spLocks/>
          </p:cNvSpPr>
          <p:nvPr/>
        </p:nvSpPr>
        <p:spPr bwMode="auto">
          <a:xfrm>
            <a:off x="4165600" y="5413375"/>
            <a:ext cx="1588" cy="19050"/>
          </a:xfrm>
          <a:custGeom>
            <a:avLst/>
            <a:gdLst>
              <a:gd name="T0" fmla="*/ 0 w 1588"/>
              <a:gd name="T1" fmla="*/ 0 h 12"/>
              <a:gd name="T2" fmla="*/ 0 w 1588"/>
              <a:gd name="T3" fmla="*/ 2147483647 h 12"/>
              <a:gd name="T4" fmla="*/ 0 w 1588"/>
              <a:gd name="T5" fmla="*/ 2147483647 h 12"/>
              <a:gd name="T6" fmla="*/ 0 w 1588"/>
              <a:gd name="T7" fmla="*/ 0 h 12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12"/>
              <a:gd name="T14" fmla="*/ 1588 w 1588"/>
              <a:gd name="T15" fmla="*/ 12 h 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12">
                <a:moveTo>
                  <a:pt x="0" y="0"/>
                </a:moveTo>
                <a:lnTo>
                  <a:pt x="0" y="6"/>
                </a:lnTo>
                <a:lnTo>
                  <a:pt x="0" y="12"/>
                </a:lnTo>
                <a:lnTo>
                  <a:pt x="0" y="0"/>
                </a:lnTo>
                <a:close/>
              </a:path>
            </a:pathLst>
          </a:custGeom>
          <a:solidFill>
            <a:srgbClr val="1B1A1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de-DE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7175" name="Freeform 422"/>
          <p:cNvSpPr>
            <a:spLocks/>
          </p:cNvSpPr>
          <p:nvPr/>
        </p:nvSpPr>
        <p:spPr bwMode="auto">
          <a:xfrm>
            <a:off x="4498975" y="5413375"/>
            <a:ext cx="1588" cy="19050"/>
          </a:xfrm>
          <a:custGeom>
            <a:avLst/>
            <a:gdLst>
              <a:gd name="T0" fmla="*/ 0 w 1588"/>
              <a:gd name="T1" fmla="*/ 2147483647 h 12"/>
              <a:gd name="T2" fmla="*/ 0 w 1588"/>
              <a:gd name="T3" fmla="*/ 2147483647 h 12"/>
              <a:gd name="T4" fmla="*/ 0 w 1588"/>
              <a:gd name="T5" fmla="*/ 0 h 12"/>
              <a:gd name="T6" fmla="*/ 0 w 1588"/>
              <a:gd name="T7" fmla="*/ 2147483647 h 12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12"/>
              <a:gd name="T14" fmla="*/ 1588 w 1588"/>
              <a:gd name="T15" fmla="*/ 12 h 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12">
                <a:moveTo>
                  <a:pt x="0" y="12"/>
                </a:moveTo>
                <a:lnTo>
                  <a:pt x="0" y="6"/>
                </a:lnTo>
                <a:lnTo>
                  <a:pt x="0" y="0"/>
                </a:lnTo>
                <a:lnTo>
                  <a:pt x="0" y="12"/>
                </a:lnTo>
                <a:close/>
              </a:path>
            </a:pathLst>
          </a:custGeom>
          <a:solidFill>
            <a:srgbClr val="1B1A1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de-DE">
              <a:solidFill>
                <a:srgbClr val="0000FF"/>
              </a:solidFill>
              <a:latin typeface="Comic Sans MS" pitchFamily="66" charset="0"/>
            </a:endParaRPr>
          </a:p>
        </p:txBody>
      </p:sp>
      <p:graphicFrame>
        <p:nvGraphicFramePr>
          <p:cNvPr id="7170" name="Object 610"/>
          <p:cNvGraphicFramePr>
            <a:graphicFrameLocks noChangeAspect="1"/>
          </p:cNvGraphicFramePr>
          <p:nvPr/>
        </p:nvGraphicFramePr>
        <p:xfrm>
          <a:off x="222250" y="2636838"/>
          <a:ext cx="8699500" cy="4056062"/>
        </p:xfrm>
        <a:graphic>
          <a:graphicData uri="http://schemas.openxmlformats.org/presentationml/2006/ole">
            <p:oleObj spid="_x0000_s7170" name="CorelDRAW" r:id="rId4" imgW="6458760" imgH="3008160" progId="">
              <p:embed/>
            </p:oleObj>
          </a:graphicData>
        </a:graphic>
      </p:graphicFrame>
      <p:sp>
        <p:nvSpPr>
          <p:cNvPr id="7176" name="Rectangle 611"/>
          <p:cNvSpPr>
            <a:spLocks noChangeArrowheads="1"/>
          </p:cNvSpPr>
          <p:nvPr/>
        </p:nvSpPr>
        <p:spPr bwMode="auto">
          <a:xfrm>
            <a:off x="0" y="0"/>
            <a:ext cx="91440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baseline="30000">
                <a:solidFill>
                  <a:srgbClr val="0000FF"/>
                </a:solidFill>
                <a:latin typeface="Comic Sans MS" pitchFamily="66" charset="0"/>
              </a:rPr>
              <a:t>140</a:t>
            </a:r>
            <a:r>
              <a:rPr lang="en-US" sz="2600">
                <a:solidFill>
                  <a:srgbClr val="0000FF"/>
                </a:solidFill>
                <a:latin typeface="Comic Sans MS" pitchFamily="66" charset="0"/>
              </a:rPr>
              <a:t>Nd - status</a:t>
            </a:r>
            <a:endParaRPr lang="en-US" sz="2800" baseline="3000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7177" name="Text Box 612"/>
          <p:cNvSpPr txBox="1">
            <a:spLocks noChangeArrowheads="1"/>
          </p:cNvSpPr>
          <p:nvPr/>
        </p:nvSpPr>
        <p:spPr bwMode="auto">
          <a:xfrm>
            <a:off x="3662363" y="704850"/>
            <a:ext cx="1828800" cy="347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sz="2400" b="1" u="sng">
                <a:solidFill>
                  <a:srgbClr val="0000FF"/>
                </a:solidFill>
                <a:latin typeface="Comic Sans MS" pitchFamily="66" charset="0"/>
              </a:rPr>
              <a:t>Experiment</a:t>
            </a:r>
          </a:p>
        </p:txBody>
      </p:sp>
      <p:sp>
        <p:nvSpPr>
          <p:cNvPr id="8805" name="Text Box 613"/>
          <p:cNvSpPr txBox="1">
            <a:spLocks noChangeArrowheads="1"/>
          </p:cNvSpPr>
          <p:nvPr/>
        </p:nvSpPr>
        <p:spPr bwMode="auto">
          <a:xfrm>
            <a:off x="-180975" y="849313"/>
            <a:ext cx="2297113" cy="850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sz="1600" b="1" u="sng">
                <a:solidFill>
                  <a:srgbClr val="0000FF"/>
                </a:solidFill>
                <a:latin typeface="Comic Sans MS" pitchFamily="66" charset="0"/>
              </a:rPr>
              <a:t>QPM predictions</a:t>
            </a: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sz="1600" b="1">
                <a:solidFill>
                  <a:srgbClr val="0000FF"/>
                </a:solidFill>
                <a:latin typeface="Comic Sans MS" pitchFamily="66" charset="0"/>
              </a:rPr>
              <a:t>Ch. Stoyanov</a:t>
            </a: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sz="1600" b="1">
                <a:solidFill>
                  <a:srgbClr val="0000FF"/>
                </a:solidFill>
                <a:latin typeface="Comic Sans MS" pitchFamily="66" charset="0"/>
              </a:rPr>
              <a:t>(priv. comunication)</a:t>
            </a:r>
          </a:p>
        </p:txBody>
      </p:sp>
      <p:sp>
        <p:nvSpPr>
          <p:cNvPr id="8806" name="Text Box 614"/>
          <p:cNvSpPr txBox="1">
            <a:spLocks noChangeArrowheads="1"/>
          </p:cNvSpPr>
          <p:nvPr/>
        </p:nvSpPr>
        <p:spPr bwMode="auto">
          <a:xfrm>
            <a:off x="6643688" y="765175"/>
            <a:ext cx="2530475" cy="85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sz="1600" b="1" u="sng">
                <a:solidFill>
                  <a:srgbClr val="0000FF"/>
                </a:solidFill>
                <a:latin typeface="Comic Sans MS" pitchFamily="66" charset="0"/>
              </a:rPr>
              <a:t>SM predictions</a:t>
            </a: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sz="1600" b="1">
                <a:solidFill>
                  <a:srgbClr val="0000FF"/>
                </a:solidFill>
                <a:latin typeface="Comic Sans MS" pitchFamily="66" charset="0"/>
              </a:rPr>
              <a:t>K. Sieja et al.</a:t>
            </a: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sz="1600" b="1">
                <a:solidFill>
                  <a:srgbClr val="0000FF"/>
                </a:solidFill>
                <a:latin typeface="Comic Sans MS" pitchFamily="66" charset="0"/>
              </a:rPr>
              <a:t>(</a:t>
            </a:r>
            <a:r>
              <a:rPr lang="en-US" sz="1600">
                <a:solidFill>
                  <a:srgbClr val="0000FF"/>
                </a:solidFill>
                <a:latin typeface="Comic Sans MS" pitchFamily="66" charset="0"/>
              </a:rPr>
              <a:t>PRC 80, 054311 (2009)</a:t>
            </a:r>
            <a:r>
              <a:rPr lang="en-US" sz="1600" b="1">
                <a:solidFill>
                  <a:srgbClr val="0000FF"/>
                </a:solidFill>
                <a:latin typeface="Comic Sans MS" pitchFamily="66" charset="0"/>
              </a:rPr>
              <a:t>)</a:t>
            </a:r>
          </a:p>
        </p:txBody>
      </p:sp>
      <p:grpSp>
        <p:nvGrpSpPr>
          <p:cNvPr id="2" name="Group 630"/>
          <p:cNvGrpSpPr>
            <a:grpSpLocks/>
          </p:cNvGrpSpPr>
          <p:nvPr/>
        </p:nvGrpSpPr>
        <p:grpSpPr bwMode="auto">
          <a:xfrm>
            <a:off x="407988" y="2924175"/>
            <a:ext cx="1019175" cy="217488"/>
            <a:chOff x="257" y="1842"/>
            <a:chExt cx="642" cy="137"/>
          </a:xfrm>
        </p:grpSpPr>
        <p:sp>
          <p:nvSpPr>
            <p:cNvPr id="7195" name="Line 615"/>
            <p:cNvSpPr>
              <a:spLocks noChangeShapeType="1"/>
            </p:cNvSpPr>
            <p:nvPr/>
          </p:nvSpPr>
          <p:spPr bwMode="auto">
            <a:xfrm>
              <a:off x="257" y="1979"/>
              <a:ext cx="634" cy="0"/>
            </a:xfrm>
            <a:prstGeom prst="line">
              <a:avLst/>
            </a:prstGeom>
            <a:noFill/>
            <a:ln w="57150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7196" name="Line 623"/>
            <p:cNvSpPr>
              <a:spLocks noChangeShapeType="1"/>
            </p:cNvSpPr>
            <p:nvPr/>
          </p:nvSpPr>
          <p:spPr bwMode="auto">
            <a:xfrm>
              <a:off x="265" y="1842"/>
              <a:ext cx="634" cy="0"/>
            </a:xfrm>
            <a:prstGeom prst="line">
              <a:avLst/>
            </a:prstGeom>
            <a:noFill/>
            <a:ln w="57150">
              <a:solidFill>
                <a:srgbClr val="00FF00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de-DE"/>
            </a:p>
          </p:txBody>
        </p:sp>
      </p:grpSp>
      <p:grpSp>
        <p:nvGrpSpPr>
          <p:cNvPr id="3" name="Group 626"/>
          <p:cNvGrpSpPr>
            <a:grpSpLocks/>
          </p:cNvGrpSpPr>
          <p:nvPr/>
        </p:nvGrpSpPr>
        <p:grpSpPr bwMode="auto">
          <a:xfrm>
            <a:off x="7732713" y="2882900"/>
            <a:ext cx="1016000" cy="322263"/>
            <a:chOff x="4871" y="1816"/>
            <a:chExt cx="640" cy="203"/>
          </a:xfrm>
        </p:grpSpPr>
        <p:sp>
          <p:nvSpPr>
            <p:cNvPr id="7193" name="Line 624"/>
            <p:cNvSpPr>
              <a:spLocks noChangeShapeType="1"/>
            </p:cNvSpPr>
            <p:nvPr/>
          </p:nvSpPr>
          <p:spPr bwMode="auto">
            <a:xfrm>
              <a:off x="4871" y="2019"/>
              <a:ext cx="634" cy="0"/>
            </a:xfrm>
            <a:prstGeom prst="line">
              <a:avLst/>
            </a:prstGeom>
            <a:noFill/>
            <a:ln w="57150">
              <a:solidFill>
                <a:srgbClr val="00FF00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7194" name="Line 625"/>
            <p:cNvSpPr>
              <a:spLocks noChangeShapeType="1"/>
            </p:cNvSpPr>
            <p:nvPr/>
          </p:nvSpPr>
          <p:spPr bwMode="auto">
            <a:xfrm>
              <a:off x="4877" y="1816"/>
              <a:ext cx="634" cy="0"/>
            </a:xfrm>
            <a:prstGeom prst="line">
              <a:avLst/>
            </a:prstGeom>
            <a:noFill/>
            <a:ln w="57150">
              <a:solidFill>
                <a:srgbClr val="00FF00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de-DE"/>
            </a:p>
          </p:txBody>
        </p:sp>
      </p:grpSp>
      <p:sp>
        <p:nvSpPr>
          <p:cNvPr id="8820" name="Line 628"/>
          <p:cNvSpPr>
            <a:spLocks noChangeShapeType="1"/>
          </p:cNvSpPr>
          <p:nvPr/>
        </p:nvSpPr>
        <p:spPr bwMode="auto">
          <a:xfrm>
            <a:off x="7715250" y="3213100"/>
            <a:ext cx="1006475" cy="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grpSp>
        <p:nvGrpSpPr>
          <p:cNvPr id="4" name="Group 632"/>
          <p:cNvGrpSpPr>
            <a:grpSpLocks/>
          </p:cNvGrpSpPr>
          <p:nvPr/>
        </p:nvGrpSpPr>
        <p:grpSpPr bwMode="auto">
          <a:xfrm>
            <a:off x="2438400" y="1103313"/>
            <a:ext cx="3833813" cy="3116262"/>
            <a:chOff x="1536" y="695"/>
            <a:chExt cx="2415" cy="1963"/>
          </a:xfrm>
        </p:grpSpPr>
        <p:grpSp>
          <p:nvGrpSpPr>
            <p:cNvPr id="7186" name="Group 621"/>
            <p:cNvGrpSpPr>
              <a:grpSpLocks/>
            </p:cNvGrpSpPr>
            <p:nvPr/>
          </p:nvGrpSpPr>
          <p:grpSpPr bwMode="auto">
            <a:xfrm>
              <a:off x="1536" y="1142"/>
              <a:ext cx="936" cy="1426"/>
              <a:chOff x="1536" y="1142"/>
              <a:chExt cx="936" cy="1426"/>
            </a:xfrm>
          </p:grpSpPr>
          <p:sp>
            <p:nvSpPr>
              <p:cNvPr id="7191" name="Line 616"/>
              <p:cNvSpPr>
                <a:spLocks noChangeShapeType="1"/>
              </p:cNvSpPr>
              <p:nvPr/>
            </p:nvSpPr>
            <p:spPr bwMode="auto">
              <a:xfrm flipV="1">
                <a:off x="2381" y="1616"/>
                <a:ext cx="91" cy="95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 type="triangle" w="med" len="med"/>
                <a:tailEnd/>
              </a:ln>
            </p:spPr>
            <p:txBody>
              <a:bodyPr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7192" name="Text Box 618"/>
              <p:cNvSpPr txBox="1">
                <a:spLocks noChangeArrowheads="1"/>
              </p:cNvSpPr>
              <p:nvPr/>
            </p:nvSpPr>
            <p:spPr bwMode="auto">
              <a:xfrm>
                <a:off x="1536" y="1142"/>
                <a:ext cx="933" cy="492"/>
              </a:xfrm>
              <a:prstGeom prst="rect">
                <a:avLst/>
              </a:prstGeom>
              <a:noFill/>
              <a:ln w="28575" algn="ctr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90000"/>
                  </a:lnSpc>
                  <a:spcBef>
                    <a:spcPct val="50000"/>
                  </a:spcBef>
                </a:pPr>
                <a:r>
                  <a:rPr lang="en-US" sz="2000" b="1">
                    <a:solidFill>
                      <a:srgbClr val="0000FF"/>
                    </a:solidFill>
                    <a:latin typeface="Comic Sans MS" pitchFamily="66" charset="0"/>
                    <a:sym typeface="Symbol" pitchFamily="18" charset="2"/>
                  </a:rPr>
                  <a:t></a:t>
                </a:r>
                <a:r>
                  <a:rPr lang="en-US">
                    <a:solidFill>
                      <a:srgbClr val="0000FF"/>
                    </a:solidFill>
                    <a:latin typeface="Comic Sans MS" pitchFamily="66" charset="0"/>
                    <a:sym typeface="Symbol" pitchFamily="18" charset="2"/>
                  </a:rPr>
                  <a:t>=0.186(85)</a:t>
                </a:r>
              </a:p>
              <a:p>
                <a:pPr algn="ctr">
                  <a:lnSpc>
                    <a:spcPct val="90000"/>
                  </a:lnSpc>
                  <a:spcBef>
                    <a:spcPct val="50000"/>
                  </a:spcBef>
                </a:pPr>
                <a:r>
                  <a:rPr lang="en-US">
                    <a:solidFill>
                      <a:srgbClr val="0000FF"/>
                    </a:solidFill>
                    <a:latin typeface="Comic Sans MS" pitchFamily="66" charset="0"/>
                    <a:sym typeface="Symbol" pitchFamily="18" charset="2"/>
                  </a:rPr>
                  <a:t>97(4)% M1</a:t>
                </a:r>
              </a:p>
            </p:txBody>
          </p:sp>
        </p:grpSp>
        <p:grpSp>
          <p:nvGrpSpPr>
            <p:cNvPr id="7187" name="Group 622"/>
            <p:cNvGrpSpPr>
              <a:grpSpLocks/>
            </p:cNvGrpSpPr>
            <p:nvPr/>
          </p:nvGrpSpPr>
          <p:grpSpPr bwMode="auto">
            <a:xfrm>
              <a:off x="3016" y="1117"/>
              <a:ext cx="935" cy="1541"/>
              <a:chOff x="3016" y="1117"/>
              <a:chExt cx="935" cy="1541"/>
            </a:xfrm>
          </p:grpSpPr>
          <p:sp>
            <p:nvSpPr>
              <p:cNvPr id="7189" name="Line 617"/>
              <p:cNvSpPr>
                <a:spLocks noChangeShapeType="1"/>
              </p:cNvSpPr>
              <p:nvPr/>
            </p:nvSpPr>
            <p:spPr bwMode="auto">
              <a:xfrm flipV="1">
                <a:off x="3016" y="1616"/>
                <a:ext cx="91" cy="104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 type="triangle" w="med" len="med"/>
                <a:tailEnd/>
              </a:ln>
            </p:spPr>
            <p:txBody>
              <a:bodyPr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7190" name="Text Box 620"/>
              <p:cNvSpPr txBox="1">
                <a:spLocks noChangeArrowheads="1"/>
              </p:cNvSpPr>
              <p:nvPr/>
            </p:nvSpPr>
            <p:spPr bwMode="auto">
              <a:xfrm>
                <a:off x="3111" y="1117"/>
                <a:ext cx="840" cy="492"/>
              </a:xfrm>
              <a:prstGeom prst="rect">
                <a:avLst/>
              </a:prstGeom>
              <a:noFill/>
              <a:ln w="28575" algn="ctr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90000"/>
                  </a:lnSpc>
                  <a:spcBef>
                    <a:spcPct val="50000"/>
                  </a:spcBef>
                </a:pPr>
                <a:r>
                  <a:rPr lang="en-US" sz="2000" b="1">
                    <a:solidFill>
                      <a:srgbClr val="0000FF"/>
                    </a:solidFill>
                    <a:latin typeface="Comic Sans MS" pitchFamily="66" charset="0"/>
                    <a:sym typeface="Symbol" pitchFamily="18" charset="2"/>
                  </a:rPr>
                  <a:t></a:t>
                </a:r>
                <a:r>
                  <a:rPr lang="en-US">
                    <a:solidFill>
                      <a:srgbClr val="0000FF"/>
                    </a:solidFill>
                    <a:latin typeface="Comic Sans MS" pitchFamily="66" charset="0"/>
                    <a:sym typeface="Symbol" pitchFamily="18" charset="2"/>
                  </a:rPr>
                  <a:t>=-0.08(8)</a:t>
                </a:r>
              </a:p>
              <a:p>
                <a:pPr algn="ctr">
                  <a:lnSpc>
                    <a:spcPct val="90000"/>
                  </a:lnSpc>
                  <a:spcBef>
                    <a:spcPct val="50000"/>
                  </a:spcBef>
                </a:pPr>
                <a:r>
                  <a:rPr lang="en-US">
                    <a:solidFill>
                      <a:srgbClr val="0000FF"/>
                    </a:solidFill>
                    <a:latin typeface="Comic Sans MS" pitchFamily="66" charset="0"/>
                    <a:sym typeface="Symbol" pitchFamily="18" charset="2"/>
                  </a:rPr>
                  <a:t>99(1)% M1</a:t>
                </a:r>
              </a:p>
            </p:txBody>
          </p:sp>
        </p:grpSp>
        <p:sp>
          <p:nvSpPr>
            <p:cNvPr id="7188" name="Text Box 631"/>
            <p:cNvSpPr txBox="1">
              <a:spLocks noChangeArrowheads="1"/>
            </p:cNvSpPr>
            <p:nvPr/>
          </p:nvSpPr>
          <p:spPr bwMode="auto">
            <a:xfrm>
              <a:off x="1603" y="695"/>
              <a:ext cx="2335" cy="4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>
                  <a:solidFill>
                    <a:srgbClr val="0000FF"/>
                  </a:solidFill>
                  <a:latin typeface="Comic Sans MS" pitchFamily="66" charset="0"/>
                </a:rPr>
                <a:t>E. Williams et al., </a:t>
              </a:r>
            </a:p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GB">
                  <a:solidFill>
                    <a:srgbClr val="0000FF"/>
                  </a:solidFill>
                  <a:latin typeface="Comic Sans MS" pitchFamily="66" charset="0"/>
                </a:rPr>
                <a:t>Phys. Rev. C 80, 054309 (2009)</a:t>
              </a:r>
              <a:r>
                <a:rPr lang="en-US">
                  <a:solidFill>
                    <a:srgbClr val="0000FF"/>
                  </a:solidFill>
                  <a:latin typeface="Comic Sans MS" pitchFamily="66" charset="0"/>
                </a:rPr>
                <a:t>. </a:t>
              </a:r>
            </a:p>
          </p:txBody>
        </p:sp>
      </p:grpSp>
      <p:sp>
        <p:nvSpPr>
          <p:cNvPr id="8825" name="Rectangle 633"/>
          <p:cNvSpPr>
            <a:spLocks noChangeArrowheads="1"/>
          </p:cNvSpPr>
          <p:nvPr/>
        </p:nvSpPr>
        <p:spPr bwMode="auto">
          <a:xfrm>
            <a:off x="6916738" y="1776413"/>
            <a:ext cx="2227262" cy="28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  <a:latin typeface="Comic Sans MS" pitchFamily="66" charset="0"/>
              </a:rPr>
              <a:t>GCN5082 - original</a:t>
            </a:r>
          </a:p>
        </p:txBody>
      </p:sp>
      <p:sp>
        <p:nvSpPr>
          <p:cNvPr id="8826" name="Rectangle 634"/>
          <p:cNvSpPr>
            <a:spLocks noChangeArrowheads="1"/>
          </p:cNvSpPr>
          <p:nvPr/>
        </p:nvSpPr>
        <p:spPr bwMode="auto">
          <a:xfrm>
            <a:off x="6804025" y="2133600"/>
            <a:ext cx="2387600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  <a:latin typeface="Comic Sans MS" pitchFamily="66" charset="0"/>
              </a:rPr>
              <a:t>GCN5082 - modified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5" grpId="0"/>
      <p:bldP spid="8806" grpId="0"/>
      <p:bldP spid="8820" grpId="0" animBg="1"/>
      <p:bldP spid="8825" grpId="0"/>
      <p:bldP spid="88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0" y="0"/>
            <a:ext cx="91440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>
                <a:solidFill>
                  <a:srgbClr val="0000FF"/>
                </a:solidFill>
                <a:latin typeface="Comic Sans MS" pitchFamily="66" charset="0"/>
              </a:rPr>
              <a:t>Experimental approach </a:t>
            </a:r>
            <a:endParaRPr lang="en-US" sz="280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8199" name="Text Box 6"/>
          <p:cNvSpPr txBox="1">
            <a:spLocks noChangeArrowheads="1"/>
          </p:cNvSpPr>
          <p:nvPr/>
        </p:nvSpPr>
        <p:spPr bwMode="auto">
          <a:xfrm>
            <a:off x="-114300" y="411163"/>
            <a:ext cx="92583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u="sng">
                <a:solidFill>
                  <a:srgbClr val="0000FF"/>
                </a:solidFill>
                <a:latin typeface="Comic Sans MS" pitchFamily="66" charset="0"/>
              </a:rPr>
              <a:t>Coulomb excitations in inverse kinematics on C target</a:t>
            </a:r>
          </a:p>
          <a:p>
            <a:pPr algn="ctr"/>
            <a:r>
              <a:rPr lang="en-US">
                <a:solidFill>
                  <a:srgbClr val="0000FF"/>
                </a:solidFill>
                <a:latin typeface="Comic Sans MS" pitchFamily="66" charset="0"/>
              </a:rPr>
              <a:t>predominantly </a:t>
            </a:r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one-step processes</a:t>
            </a:r>
            <a:r>
              <a:rPr lang="en-US">
                <a:solidFill>
                  <a:srgbClr val="0000FF"/>
                </a:solidFill>
                <a:latin typeface="Comic Sans MS" pitchFamily="66" charset="0"/>
              </a:rPr>
              <a:t> and </a:t>
            </a:r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clean </a:t>
            </a:r>
            <a:r>
              <a:rPr lang="ru-RU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</a:t>
            </a:r>
            <a:r>
              <a:rPr lang="en-US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-spectrum</a:t>
            </a:r>
            <a:r>
              <a:rPr lang="en-US">
                <a:solidFill>
                  <a:srgbClr val="0000FF"/>
                </a:solidFill>
                <a:latin typeface="Comic Sans MS" pitchFamily="66" charset="0"/>
                <a:sym typeface="Symbol" pitchFamily="18" charset="2"/>
              </a:rPr>
              <a:t> (no target excitations)</a:t>
            </a:r>
            <a:r>
              <a:rPr lang="en-US">
                <a:solidFill>
                  <a:srgbClr val="0000FF"/>
                </a:solidFill>
                <a:latin typeface="Comic Sans MS" pitchFamily="66" charset="0"/>
              </a:rPr>
              <a:t>  </a:t>
            </a:r>
          </a:p>
        </p:txBody>
      </p:sp>
      <p:graphicFrame>
        <p:nvGraphicFramePr>
          <p:cNvPr id="10248" name="Object 8"/>
          <p:cNvGraphicFramePr>
            <a:graphicFrameLocks noChangeAspect="1"/>
          </p:cNvGraphicFramePr>
          <p:nvPr/>
        </p:nvGraphicFramePr>
        <p:xfrm>
          <a:off x="4038600" y="1211263"/>
          <a:ext cx="5029200" cy="3225800"/>
        </p:xfrm>
        <a:graphic>
          <a:graphicData uri="http://schemas.openxmlformats.org/presentationml/2006/ole">
            <p:oleObj spid="_x0000_s8194" name="CorelDRAW" r:id="rId4" imgW="3667320" imgH="2352600" progId="">
              <p:embed/>
            </p:oleObj>
          </a:graphicData>
        </a:graphic>
      </p:graphicFrame>
      <p:graphicFrame>
        <p:nvGraphicFramePr>
          <p:cNvPr id="10249" name="Object 9"/>
          <p:cNvGraphicFramePr>
            <a:graphicFrameLocks noChangeAspect="1"/>
          </p:cNvGraphicFramePr>
          <p:nvPr/>
        </p:nvGraphicFramePr>
        <p:xfrm>
          <a:off x="34925" y="1211263"/>
          <a:ext cx="3733800" cy="1857375"/>
        </p:xfrm>
        <a:graphic>
          <a:graphicData uri="http://schemas.openxmlformats.org/presentationml/2006/ole">
            <p:oleObj spid="_x0000_s8195" name="CorelDRAW" r:id="rId5" imgW="4863600" imgH="2419200" progId="">
              <p:embed/>
            </p:oleObj>
          </a:graphicData>
        </a:graphic>
      </p:graphicFrame>
      <p:graphicFrame>
        <p:nvGraphicFramePr>
          <p:cNvPr id="10250" name="Object 10"/>
          <p:cNvGraphicFramePr>
            <a:graphicFrameLocks noChangeAspect="1"/>
          </p:cNvGraphicFramePr>
          <p:nvPr/>
        </p:nvGraphicFramePr>
        <p:xfrm>
          <a:off x="34925" y="3073400"/>
          <a:ext cx="3733800" cy="1868488"/>
        </p:xfrm>
        <a:graphic>
          <a:graphicData uri="http://schemas.openxmlformats.org/presentationml/2006/ole">
            <p:oleObj spid="_x0000_s8196" name="CorelDRAW" r:id="rId6" imgW="4882320" imgH="2442600" progId="">
              <p:embed/>
            </p:oleObj>
          </a:graphicData>
        </a:graphic>
      </p:graphicFrame>
      <p:graphicFrame>
        <p:nvGraphicFramePr>
          <p:cNvPr id="10251" name="Object 11"/>
          <p:cNvGraphicFramePr>
            <a:graphicFrameLocks noChangeAspect="1"/>
          </p:cNvGraphicFramePr>
          <p:nvPr/>
        </p:nvGraphicFramePr>
        <p:xfrm>
          <a:off x="46038" y="4941888"/>
          <a:ext cx="3733800" cy="1868487"/>
        </p:xfrm>
        <a:graphic>
          <a:graphicData uri="http://schemas.openxmlformats.org/presentationml/2006/ole">
            <p:oleObj spid="_x0000_s8197" name="CorelDRAW" r:id="rId7" imgW="4882320" imgH="2442600" progId="">
              <p:embed/>
            </p:oleObj>
          </a:graphicData>
        </a:graphic>
      </p:graphicFrame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4464050" y="908050"/>
            <a:ext cx="45720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</a:rPr>
              <a:t>15h at 6.10</a:t>
            </a:r>
            <a:r>
              <a:rPr lang="en-US" sz="2800" baseline="30000">
                <a:solidFill>
                  <a:srgbClr val="FF0000"/>
                </a:solidFill>
              </a:rPr>
              <a:t>9</a:t>
            </a:r>
            <a:r>
              <a:rPr lang="en-US" sz="2800">
                <a:solidFill>
                  <a:srgbClr val="FF0000"/>
                </a:solidFill>
              </a:rPr>
              <a:t> pps!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1143000" y="1498600"/>
            <a:ext cx="91440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>
                <a:solidFill>
                  <a:srgbClr val="0000FF"/>
                </a:solidFill>
              </a:rPr>
              <a:t>1/25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1295400" y="3298825"/>
            <a:ext cx="91440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>
                <a:solidFill>
                  <a:srgbClr val="0000FF"/>
                </a:solidFill>
              </a:rPr>
              <a:t>1/250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1219200" y="5099050"/>
            <a:ext cx="91440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>
                <a:solidFill>
                  <a:srgbClr val="0000FF"/>
                </a:solidFill>
              </a:rPr>
              <a:t>1/2500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2057400" y="1347788"/>
            <a:ext cx="14478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00FF00"/>
                </a:solidFill>
              </a:rPr>
              <a:t>10</a:t>
            </a:r>
            <a:r>
              <a:rPr lang="en-US" b="1" baseline="30000">
                <a:solidFill>
                  <a:srgbClr val="00FF00"/>
                </a:solidFill>
              </a:rPr>
              <a:t>7</a:t>
            </a:r>
            <a:r>
              <a:rPr lang="en-US" b="1">
                <a:solidFill>
                  <a:srgbClr val="00FF00"/>
                </a:solidFill>
              </a:rPr>
              <a:t>pps for 2 weeks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2124075" y="3219450"/>
            <a:ext cx="14478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00FF00"/>
                </a:solidFill>
              </a:rPr>
              <a:t>10</a:t>
            </a:r>
            <a:r>
              <a:rPr lang="en-US" b="1" baseline="30000">
                <a:solidFill>
                  <a:srgbClr val="00FF00"/>
                </a:solidFill>
              </a:rPr>
              <a:t>6</a:t>
            </a:r>
            <a:r>
              <a:rPr lang="en-US" b="1">
                <a:solidFill>
                  <a:srgbClr val="00FF00"/>
                </a:solidFill>
              </a:rPr>
              <a:t>pps for 2 weeks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2209800" y="5105400"/>
            <a:ext cx="14478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00FF00"/>
                </a:solidFill>
              </a:rPr>
              <a:t>10</a:t>
            </a:r>
            <a:r>
              <a:rPr lang="en-US" b="1" baseline="30000">
                <a:solidFill>
                  <a:srgbClr val="00FF00"/>
                </a:solidFill>
              </a:rPr>
              <a:t>5</a:t>
            </a:r>
            <a:r>
              <a:rPr lang="en-US" b="1">
                <a:solidFill>
                  <a:srgbClr val="00FF00"/>
                </a:solidFill>
              </a:rPr>
              <a:t>pps for 2 weeks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3779838" y="4306888"/>
            <a:ext cx="5329237" cy="1465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b="1">
                <a:solidFill>
                  <a:srgbClr val="0000FF"/>
                </a:solidFill>
                <a:latin typeface="Comic Sans MS" pitchFamily="66" charset="0"/>
              </a:rPr>
              <a:t>To identify excited 2</a:t>
            </a:r>
            <a:r>
              <a:rPr lang="en-US" b="1" baseline="30000">
                <a:solidFill>
                  <a:srgbClr val="0000FF"/>
                </a:solidFill>
                <a:latin typeface="Comic Sans MS" pitchFamily="66" charset="0"/>
              </a:rPr>
              <a:t>+</a:t>
            </a:r>
            <a:r>
              <a:rPr lang="en-US" b="1">
                <a:solidFill>
                  <a:srgbClr val="0000FF"/>
                </a:solidFill>
                <a:latin typeface="Comic Sans MS" pitchFamily="66" charset="0"/>
              </a:rPr>
              <a:t> states (beyond the 2</a:t>
            </a:r>
            <a:r>
              <a:rPr lang="en-US" b="1" baseline="30000">
                <a:solidFill>
                  <a:srgbClr val="0000FF"/>
                </a:solidFill>
                <a:latin typeface="Comic Sans MS" pitchFamily="66" charset="0"/>
              </a:rPr>
              <a:t>+</a:t>
            </a:r>
            <a:r>
              <a:rPr lang="en-US" b="1" baseline="-25000">
                <a:solidFill>
                  <a:srgbClr val="0000FF"/>
                </a:solidFill>
                <a:latin typeface="Comic Sans MS" pitchFamily="66" charset="0"/>
              </a:rPr>
              <a:t>1</a:t>
            </a:r>
            <a:r>
              <a:rPr lang="en-US" b="1">
                <a:solidFill>
                  <a:srgbClr val="0000FF"/>
                </a:solidFill>
                <a:latin typeface="Comic Sans MS" pitchFamily="66" charset="0"/>
              </a:rPr>
              <a:t>) in vibrational nucleus (B(E2)</a:t>
            </a:r>
            <a:r>
              <a:rPr lang="en-US" b="1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~1Wu) with a 10% array</a:t>
            </a:r>
            <a:r>
              <a:rPr lang="en-US" b="1">
                <a:solidFill>
                  <a:srgbClr val="0000FF"/>
                </a:solidFill>
                <a:latin typeface="Comic Sans MS" pitchFamily="66" charset="0"/>
              </a:rPr>
              <a:t> for 2 weeks beam time we need </a:t>
            </a:r>
            <a:r>
              <a:rPr lang="en-US" b="1">
                <a:solidFill>
                  <a:srgbClr val="FF0000"/>
                </a:solidFill>
                <a:latin typeface="Comic Sans MS" pitchFamily="66" charset="0"/>
              </a:rPr>
              <a:t>10</a:t>
            </a:r>
            <a:r>
              <a:rPr lang="en-US" b="1" baseline="30000">
                <a:solidFill>
                  <a:srgbClr val="FF0000"/>
                </a:solidFill>
                <a:latin typeface="Comic Sans MS" pitchFamily="66" charset="0"/>
              </a:rPr>
              <a:t>5</a:t>
            </a:r>
            <a:r>
              <a:rPr lang="en-US" b="1">
                <a:solidFill>
                  <a:srgbClr val="FF0000"/>
                </a:solidFill>
                <a:latin typeface="Comic Sans MS" pitchFamily="66" charset="0"/>
              </a:rPr>
              <a:t>pps</a:t>
            </a:r>
            <a:r>
              <a:rPr lang="en-US" b="1">
                <a:solidFill>
                  <a:srgbClr val="0000FF"/>
                </a:solidFill>
                <a:latin typeface="Comic Sans MS" pitchFamily="66" charset="0"/>
              </a:rPr>
              <a:t>. For complete spectroscopy </a:t>
            </a:r>
            <a:r>
              <a:rPr lang="en-US" b="1">
                <a:solidFill>
                  <a:srgbClr val="FF0000"/>
                </a:solidFill>
                <a:latin typeface="Comic Sans MS" pitchFamily="66" charset="0"/>
              </a:rPr>
              <a:t>10</a:t>
            </a:r>
            <a:r>
              <a:rPr lang="en-US" b="1" baseline="30000">
                <a:solidFill>
                  <a:srgbClr val="FF0000"/>
                </a:solidFill>
                <a:latin typeface="Comic Sans MS" pitchFamily="66" charset="0"/>
              </a:rPr>
              <a:t>6</a:t>
            </a:r>
            <a:r>
              <a:rPr lang="en-US" b="1">
                <a:solidFill>
                  <a:srgbClr val="FF0000"/>
                </a:solidFill>
                <a:latin typeface="Comic Sans MS" pitchFamily="66" charset="0"/>
              </a:rPr>
              <a:t>-10</a:t>
            </a:r>
            <a:r>
              <a:rPr lang="en-US" b="1" baseline="30000">
                <a:solidFill>
                  <a:srgbClr val="FF0000"/>
                </a:solidFill>
                <a:latin typeface="Comic Sans MS" pitchFamily="66" charset="0"/>
              </a:rPr>
              <a:t>7</a:t>
            </a:r>
            <a:r>
              <a:rPr lang="en-US" b="1">
                <a:solidFill>
                  <a:srgbClr val="FF0000"/>
                </a:solidFill>
                <a:latin typeface="Comic Sans MS" pitchFamily="66" charset="0"/>
              </a:rPr>
              <a:t> pps</a:t>
            </a:r>
            <a:r>
              <a:rPr lang="en-US" b="1">
                <a:solidFill>
                  <a:srgbClr val="0000FF"/>
                </a:solidFill>
                <a:latin typeface="Comic Sans MS" pitchFamily="66" charset="0"/>
              </a:rPr>
              <a:t> will be needed!</a:t>
            </a:r>
          </a:p>
        </p:txBody>
      </p:sp>
      <p:sp>
        <p:nvSpPr>
          <p:cNvPr id="10260" name="Rectangle 20"/>
          <p:cNvSpPr>
            <a:spLocks noChangeArrowheads="1"/>
          </p:cNvSpPr>
          <p:nvPr/>
        </p:nvSpPr>
        <p:spPr bwMode="auto">
          <a:xfrm>
            <a:off x="4876800" y="6356350"/>
            <a:ext cx="3711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sym typeface="Mathematica1" pitchFamily="2" charset="2"/>
              </a:rPr>
              <a:t>HIE ISOLDE + MINIBALL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3779838" y="5726113"/>
            <a:ext cx="5364162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  <a:latin typeface="Comic Sans MS" pitchFamily="66" charset="0"/>
              </a:rPr>
              <a:t>Feasible, but requires beam energy </a:t>
            </a:r>
            <a:r>
              <a:rPr lang="en-US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85% CB</a:t>
            </a:r>
            <a:r>
              <a:rPr lang="en-US">
                <a:solidFill>
                  <a:srgbClr val="0000FF"/>
                </a:solidFill>
                <a:latin typeface="Comic Sans MS" pitchFamily="66" charset="0"/>
                <a:sym typeface="Symbol" pitchFamily="18" charset="2"/>
              </a:rPr>
              <a:t> (498 MeV for </a:t>
            </a:r>
            <a:r>
              <a:rPr lang="en-US" baseline="30000">
                <a:solidFill>
                  <a:srgbClr val="0000FF"/>
                </a:solidFill>
                <a:latin typeface="Comic Sans MS" pitchFamily="66" charset="0"/>
                <a:sym typeface="Symbol" pitchFamily="18" charset="2"/>
              </a:rPr>
              <a:t>140</a:t>
            </a:r>
            <a:r>
              <a:rPr lang="en-US">
                <a:solidFill>
                  <a:srgbClr val="0000FF"/>
                </a:solidFill>
                <a:latin typeface="Comic Sans MS" pitchFamily="66" charset="0"/>
                <a:sym typeface="Symbol" pitchFamily="18" charset="2"/>
              </a:rPr>
              <a:t>Nd, 3.5-4 MeV/n)</a:t>
            </a:r>
            <a:r>
              <a:rPr lang="en-US">
                <a:solidFill>
                  <a:srgbClr val="0000FF"/>
                </a:solidFill>
                <a:latin typeface="Comic Sans MS" pitchFamily="66" charset="0"/>
              </a:rPr>
              <a:t> 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2" grpId="0"/>
      <p:bldP spid="10253" grpId="0"/>
      <p:bldP spid="10254" grpId="0"/>
      <p:bldP spid="10255" grpId="0"/>
      <p:bldP spid="10256" grpId="0"/>
      <p:bldP spid="10257" grpId="0"/>
      <p:bldP spid="10258" grpId="0"/>
      <p:bldP spid="10259" grpId="0"/>
      <p:bldP spid="10260" grpId="0"/>
      <p:bldP spid="1026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7.7|94|7.1|16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5|24.2|19.9|20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3|8.5|19.3|3.4|19.1|20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3|25.7|8.2|2.2|12.7|30.7|26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>
          <a:defRPr sz="4400" dirty="0" smtClean="0">
            <a:solidFill>
              <a:srgbClr val="0000CC"/>
            </a:solidFill>
          </a:defRPr>
        </a:defPPr>
      </a:lstStyle>
    </a:spDef>
    <a:ln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>
          <a:defRPr sz="4400" dirty="0" smtClean="0">
            <a:solidFill>
              <a:srgbClr val="0000CC"/>
            </a:solidFill>
          </a:defRPr>
        </a:defPPr>
      </a:lstStyle>
    </a:spDef>
    <a:ln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707</Words>
  <Application>Microsoft Office PowerPoint</Application>
  <PresentationFormat>On-screen Show (4:3)</PresentationFormat>
  <Paragraphs>101</Paragraphs>
  <Slides>9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Entwurfsvorlage</vt:lpstr>
      </vt:variant>
      <vt:variant>
        <vt:i4>66</vt:i4>
      </vt:variant>
      <vt:variant>
        <vt:lpstr>Eingebettete OLE-Server</vt:lpstr>
      </vt:variant>
      <vt:variant>
        <vt:i4>3</vt:i4>
      </vt:variant>
      <vt:variant>
        <vt:lpstr>Folientitel</vt:lpstr>
      </vt:variant>
      <vt:variant>
        <vt:i4>9</vt:i4>
      </vt:variant>
    </vt:vector>
  </HeadingPairs>
  <TitlesOfParts>
    <vt:vector size="84" baseType="lpstr">
      <vt:lpstr>Arial</vt:lpstr>
      <vt:lpstr>Calibri</vt:lpstr>
      <vt:lpstr>Times New Roman</vt:lpstr>
      <vt:lpstr>Comic Sans MS</vt:lpstr>
      <vt:lpstr>Mathematica1</vt:lpstr>
      <vt:lpstr>Symbol</vt:lpstr>
      <vt:lpstr>Office Theme</vt:lpstr>
      <vt:lpstr>Default Design</vt:lpstr>
      <vt:lpstr>1_Default Design</vt:lpstr>
      <vt:lpstr>2_Default Design</vt:lpstr>
      <vt:lpstr>3_Default Design</vt:lpstr>
      <vt:lpstr>4_Default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1_Default Design</vt:lpstr>
      <vt:lpstr>1_Default Design</vt:lpstr>
      <vt:lpstr>1_Default Design</vt:lpstr>
      <vt:lpstr>1_Default Design</vt:lpstr>
      <vt:lpstr>1_Default Design</vt:lpstr>
      <vt:lpstr>1_Default Design</vt:lpstr>
      <vt:lpstr>1_Default Design</vt:lpstr>
      <vt:lpstr>1_Default Design</vt:lpstr>
      <vt:lpstr>1_Default Design</vt:lpstr>
      <vt:lpstr>1_Default Design</vt:lpstr>
      <vt:lpstr>1_Default Design</vt:lpstr>
      <vt:lpstr>1_Default Design</vt:lpstr>
      <vt:lpstr>2_Default Design</vt:lpstr>
      <vt:lpstr>2_Default Design</vt:lpstr>
      <vt:lpstr>2_Default Design</vt:lpstr>
      <vt:lpstr>2_Default Design</vt:lpstr>
      <vt:lpstr>2_Default Design</vt:lpstr>
      <vt:lpstr>2_Default Design</vt:lpstr>
      <vt:lpstr>2_Default Design</vt:lpstr>
      <vt:lpstr>2_Default Design</vt:lpstr>
      <vt:lpstr>2_Default Design</vt:lpstr>
      <vt:lpstr>2_Default Design</vt:lpstr>
      <vt:lpstr>2_Default Design</vt:lpstr>
      <vt:lpstr>2_Default Design</vt:lpstr>
      <vt:lpstr>3_Default Design</vt:lpstr>
      <vt:lpstr>3_Default Design</vt:lpstr>
      <vt:lpstr>3_Default Design</vt:lpstr>
      <vt:lpstr>3_Default Design</vt:lpstr>
      <vt:lpstr>3_Default Design</vt:lpstr>
      <vt:lpstr>3_Default Design</vt:lpstr>
      <vt:lpstr>3_Default Design</vt:lpstr>
      <vt:lpstr>3_Default Design</vt:lpstr>
      <vt:lpstr>3_Default Design</vt:lpstr>
      <vt:lpstr>3_Default Design</vt:lpstr>
      <vt:lpstr>3_Default Design</vt:lpstr>
      <vt:lpstr>3_Default Design</vt:lpstr>
      <vt:lpstr>4_Default Design</vt:lpstr>
      <vt:lpstr>4_Default Design</vt:lpstr>
      <vt:lpstr>4_Default Design</vt:lpstr>
      <vt:lpstr>4_Default Design</vt:lpstr>
      <vt:lpstr>4_Default Design</vt:lpstr>
      <vt:lpstr>4_Default Design</vt:lpstr>
      <vt:lpstr>4_Default Design</vt:lpstr>
      <vt:lpstr>4_Default Design</vt:lpstr>
      <vt:lpstr>4_Default Design</vt:lpstr>
      <vt:lpstr>4_Default Design</vt:lpstr>
      <vt:lpstr>4_Default Design</vt:lpstr>
      <vt:lpstr>4_Default Design</vt:lpstr>
      <vt:lpstr>Graph</vt:lpstr>
      <vt:lpstr>CorelPhotoPaint.Image.10</vt:lpstr>
      <vt:lpstr>CorelDRAW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rig</dc:creator>
  <cp:lastModifiedBy>Norbert Pietralla</cp:lastModifiedBy>
  <cp:revision>36</cp:revision>
  <dcterms:created xsi:type="dcterms:W3CDTF">2010-06-19T14:19:31Z</dcterms:created>
  <dcterms:modified xsi:type="dcterms:W3CDTF">2010-06-22T10:49:37Z</dcterms:modified>
</cp:coreProperties>
</file>