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71" r:id="rId9"/>
    <p:sldId id="272" r:id="rId10"/>
    <p:sldId id="273" r:id="rId11"/>
    <p:sldId id="274" r:id="rId12"/>
    <p:sldId id="265" r:id="rId13"/>
    <p:sldId id="266" r:id="rId14"/>
    <p:sldId id="267" r:id="rId15"/>
    <p:sldId id="268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D35BBB9-497F-46A2-B9AF-0C945D9B1015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C6EFFFE-5E39-4DAB-B622-14274D7D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61E9B9-CDFE-4B0F-8FED-D84349B80A2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D6D6DD-D81B-4B9E-A542-B1705365C4F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92F73E-DC94-431E-8266-721D1E57A65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C53415-2A63-4F7D-A3E4-0828454B37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AC4D2D-84B5-4E4B-B712-4648E0B2EFF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D6E66D-4B51-4564-9F2E-E3C24FAB336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8426E1-31CF-421E-B930-EA301354046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C31238-DDCE-4582-A95A-8F401B97D66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6854CE-51AA-42C3-AE31-F248C219127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053BDC-0F11-401A-9CB0-D86A04B0325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30F67E-B75F-4C79-84C9-381BDCBE125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31006E-15E2-45B0-9DBB-7EF6932E835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E4B20E-697F-495F-91AB-92943619AAC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2AFC93-54A4-4B4E-A3EB-2E6089F1AB0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EABB42-6496-4C59-99E5-C820E666DB1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00EAFE-0AE8-4814-BE2F-71E25DAF6C8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B1FDB9-33F1-418F-803D-5588425F466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E52E0-F6CE-4CBC-8052-99BEF8E8EEF3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BD09C-52B2-4ABD-BA62-5FD2D00B0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67A8-E1C1-4233-83DD-5A7F2EA17286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726D7-59C2-480A-8340-E1D9ED01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994CB-06C8-4923-B233-51FBC7F20227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72E48-F66F-49A8-9AA7-F1C1D2C94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F31CB-2C3E-4C5C-9E54-1FD5CBAE6002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2908E-E811-4A07-A5AE-6D1E7AB08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9524C-09BF-45CA-8249-83AEEC33153D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3F7F6-2C87-40D8-9EBE-1AE25BDC0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04250-E598-435D-AF58-6E9627C97028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E3222-0E20-4B7A-BB52-A28D27A32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53BB-E5BD-4D28-8614-36176A4848D2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A2920-EC30-420F-A8BA-061C41DA4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0D2D2-B0EC-4084-9FD1-1B4E1FB6E105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B83FF-75FF-4087-883D-80F28BB55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8AEE-097B-47AA-BB26-6692159B4015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A80D2-E7CF-4A41-98C1-D26ADF8ED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20E3F-79DD-460B-A555-FED54A1828D6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49C-AEF7-4FC5-A7DB-29FF4EF22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193F-AFC3-41F0-825F-3AE7A47EC097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E7A7F-C7D4-43F5-94F8-CB81FD37F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B93F31-C5BE-4621-A0EC-890337E0E8E9}" type="datetimeFigureOut">
              <a:rPr lang="en-US"/>
              <a:pPr>
                <a:defRPr/>
              </a:pPr>
              <a:t>06/22/2010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2ED3D0-A248-4698-8554-71B5C1A38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2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wmf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wmf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wmf"/><Relationship Id="rId5" Type="http://schemas.openxmlformats.org/officeDocument/2006/relationships/image" Target="../media/image16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Technical Report for the ISCC Meeting 23</a:t>
            </a:r>
            <a:r>
              <a:rPr lang="en-US" baseline="30000" smtClean="0"/>
              <a:t>rd</a:t>
            </a:r>
            <a:r>
              <a:rPr lang="en-US" smtClean="0"/>
              <a:t> June 2010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Richard Catherall EN-STI-RBS</a:t>
            </a:r>
            <a:endParaRPr lang="en-US" dirty="0"/>
          </a:p>
        </p:txBody>
      </p:sp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4495800"/>
            <a:ext cx="1676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04800"/>
            <a:ext cx="923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http://elogbook/eLogbook/attach_reader?attach_id=1082598"/>
          <p:cNvPicPr>
            <a:picLocks noChangeAspect="1" noChangeArrowheads="1"/>
          </p:cNvPicPr>
          <p:nvPr/>
        </p:nvPicPr>
        <p:blipFill>
          <a:blip r:embed="rId3"/>
          <a:srcRect l="961" t="15999" r="23796" b="11166"/>
          <a:stretch>
            <a:fillRect/>
          </a:stretch>
        </p:blipFill>
        <p:spPr bwMode="auto">
          <a:xfrm>
            <a:off x="4724400" y="3581400"/>
            <a:ext cx="416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4694238" y="3886200"/>
            <a:ext cx="3840162" cy="2225675"/>
            <a:chOff x="2016" y="7196"/>
            <a:chExt cx="6046" cy="3503"/>
          </a:xfrm>
        </p:grpSpPr>
        <p:sp>
          <p:nvSpPr>
            <p:cNvPr id="32789" name="Text Box 3"/>
            <p:cNvSpPr txBox="1">
              <a:spLocks noChangeArrowheads="1"/>
            </p:cNvSpPr>
            <p:nvPr/>
          </p:nvSpPr>
          <p:spPr bwMode="auto">
            <a:xfrm>
              <a:off x="7236" y="9611"/>
              <a:ext cx="826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40</a:t>
              </a:r>
              <a:r>
                <a:rPr lang="en-US" sz="1100">
                  <a:latin typeface="Calibri" pitchFamily="34" charset="0"/>
                  <a:cs typeface="Arial" charset="0"/>
                </a:rPr>
                <a:t>Ar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9+</a:t>
              </a:r>
              <a:endParaRPr lang="en-US">
                <a:cs typeface="Arial" charset="0"/>
              </a:endParaRPr>
            </a:p>
          </p:txBody>
        </p:sp>
        <p:sp>
          <p:nvSpPr>
            <p:cNvPr id="32790" name="Text Box 4"/>
            <p:cNvSpPr txBox="1">
              <a:spLocks noChangeArrowheads="1"/>
            </p:cNvSpPr>
            <p:nvPr/>
          </p:nvSpPr>
          <p:spPr bwMode="auto">
            <a:xfrm>
              <a:off x="6351" y="9596"/>
              <a:ext cx="826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22</a:t>
              </a:r>
              <a:r>
                <a:rPr lang="en-US" sz="1100">
                  <a:latin typeface="Calibri" pitchFamily="34" charset="0"/>
                  <a:cs typeface="Arial" charset="0"/>
                </a:rPr>
                <a:t>Ne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5+</a:t>
              </a:r>
              <a:endParaRPr lang="en-US">
                <a:cs typeface="Arial" charset="0"/>
              </a:endParaRPr>
            </a:p>
          </p:txBody>
        </p:sp>
        <p:cxnSp>
          <p:nvCxnSpPr>
            <p:cNvPr id="32791" name="AutoShape 5"/>
            <p:cNvCxnSpPr>
              <a:cxnSpLocks noChangeShapeType="1"/>
            </p:cNvCxnSpPr>
            <p:nvPr/>
          </p:nvCxnSpPr>
          <p:spPr bwMode="auto">
            <a:xfrm>
              <a:off x="6795" y="9930"/>
              <a:ext cx="360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2792" name="AutoShape 6"/>
            <p:cNvCxnSpPr>
              <a:cxnSpLocks noChangeShapeType="1"/>
            </p:cNvCxnSpPr>
            <p:nvPr/>
          </p:nvCxnSpPr>
          <p:spPr bwMode="auto">
            <a:xfrm flipH="1">
              <a:off x="7380" y="9915"/>
              <a:ext cx="240" cy="3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2793" name="Text Box 7"/>
            <p:cNvSpPr txBox="1">
              <a:spLocks noChangeArrowheads="1"/>
            </p:cNvSpPr>
            <p:nvPr/>
          </p:nvSpPr>
          <p:spPr bwMode="auto">
            <a:xfrm>
              <a:off x="5466" y="7841"/>
              <a:ext cx="1036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12</a:t>
              </a:r>
              <a:r>
                <a:rPr lang="en-US" sz="1100">
                  <a:latin typeface="Calibri" pitchFamily="34" charset="0"/>
                  <a:cs typeface="Arial" charset="0"/>
                </a:rPr>
                <a:t>C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3+</a:t>
              </a:r>
              <a:r>
                <a:rPr lang="en-US" sz="1100" baseline="30000">
                  <a:latin typeface="Times New Roman" pitchFamily="18" charset="0"/>
                  <a:cs typeface="Arial" charset="0"/>
                </a:rPr>
                <a:t/>
              </a:r>
              <a:br>
                <a:rPr lang="en-US" sz="1100" baseline="30000">
                  <a:latin typeface="Times New Roman" pitchFamily="18" charset="0"/>
                  <a:cs typeface="Arial" charset="0"/>
                </a:rPr>
              </a:br>
              <a:r>
                <a:rPr lang="en-US" sz="1100" baseline="30000">
                  <a:latin typeface="Calibri" pitchFamily="34" charset="0"/>
                  <a:cs typeface="Arial" charset="0"/>
                </a:rPr>
                <a:t>16</a:t>
              </a:r>
              <a:r>
                <a:rPr lang="en-US" sz="1100">
                  <a:latin typeface="Calibri" pitchFamily="34" charset="0"/>
                  <a:cs typeface="Arial" charset="0"/>
                </a:rPr>
                <a:t>O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4+</a:t>
              </a:r>
              <a:r>
                <a:rPr lang="en-US" sz="1100" baseline="30000">
                  <a:latin typeface="Times New Roman" pitchFamily="18" charset="0"/>
                  <a:cs typeface="Arial" charset="0"/>
                </a:rPr>
                <a:t/>
              </a:r>
              <a:br>
                <a:rPr lang="en-US" sz="1100" baseline="30000">
                  <a:latin typeface="Times New Roman" pitchFamily="18" charset="0"/>
                  <a:cs typeface="Arial" charset="0"/>
                </a:rPr>
              </a:br>
              <a:r>
                <a:rPr lang="en-US" sz="1100" baseline="30000">
                  <a:latin typeface="Calibri" pitchFamily="34" charset="0"/>
                  <a:cs typeface="Arial" charset="0"/>
                </a:rPr>
                <a:t>20</a:t>
              </a:r>
              <a:r>
                <a:rPr lang="en-US" sz="1100">
                  <a:latin typeface="Calibri" pitchFamily="34" charset="0"/>
                  <a:cs typeface="Arial" charset="0"/>
                </a:rPr>
                <a:t>Ne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5+</a:t>
              </a:r>
            </a:p>
            <a:p>
              <a:endParaRPr lang="en-US">
                <a:cs typeface="Arial" charset="0"/>
              </a:endParaRPr>
            </a:p>
          </p:txBody>
        </p:sp>
        <p:sp>
          <p:nvSpPr>
            <p:cNvPr id="32794" name="Text Box 8"/>
            <p:cNvSpPr txBox="1">
              <a:spLocks noChangeArrowheads="1"/>
            </p:cNvSpPr>
            <p:nvPr/>
          </p:nvSpPr>
          <p:spPr bwMode="auto">
            <a:xfrm>
              <a:off x="2211" y="8096"/>
              <a:ext cx="826" cy="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12</a:t>
              </a:r>
              <a:r>
                <a:rPr lang="en-US" sz="1100">
                  <a:latin typeface="Calibri" pitchFamily="34" charset="0"/>
                  <a:cs typeface="Arial" charset="0"/>
                </a:rPr>
                <a:t>C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4+</a:t>
              </a:r>
              <a:br>
                <a:rPr lang="en-US" sz="1100" baseline="30000">
                  <a:latin typeface="Calibri" pitchFamily="34" charset="0"/>
                  <a:cs typeface="Arial" charset="0"/>
                </a:rPr>
              </a:br>
              <a:endParaRPr lang="en-US">
                <a:cs typeface="Arial" charset="0"/>
              </a:endParaRPr>
            </a:p>
          </p:txBody>
        </p:sp>
        <p:sp>
          <p:nvSpPr>
            <p:cNvPr id="32795" name="Text Box 9"/>
            <p:cNvSpPr txBox="1">
              <a:spLocks noChangeArrowheads="1"/>
            </p:cNvSpPr>
            <p:nvPr/>
          </p:nvSpPr>
          <p:spPr bwMode="auto">
            <a:xfrm>
              <a:off x="3199" y="7451"/>
              <a:ext cx="976" cy="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20</a:t>
              </a:r>
              <a:r>
                <a:rPr lang="en-US" sz="1100">
                  <a:latin typeface="Calibri" pitchFamily="34" charset="0"/>
                  <a:cs typeface="Arial" charset="0"/>
                </a:rPr>
                <a:t>Ne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6+</a:t>
              </a:r>
              <a:br>
                <a:rPr lang="en-US" sz="1100" baseline="30000">
                  <a:latin typeface="Calibri" pitchFamily="34" charset="0"/>
                  <a:cs typeface="Arial" charset="0"/>
                </a:rPr>
              </a:br>
              <a:r>
                <a:rPr lang="en-US" sz="1100" baseline="30000">
                  <a:latin typeface="Calibri" pitchFamily="34" charset="0"/>
                  <a:cs typeface="Arial" charset="0"/>
                </a:rPr>
                <a:t>40</a:t>
              </a:r>
              <a:r>
                <a:rPr lang="en-US" sz="1100">
                  <a:latin typeface="Calibri" pitchFamily="34" charset="0"/>
                  <a:cs typeface="Arial" charset="0"/>
                </a:rPr>
                <a:t>Ar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12+</a:t>
              </a:r>
              <a:endParaRPr lang="en-US" sz="1100">
                <a:latin typeface="Times New Roman" pitchFamily="18" charset="0"/>
                <a:cs typeface="Arial" charset="0"/>
              </a:endParaRPr>
            </a:p>
            <a:p>
              <a:pPr>
                <a:spcAft>
                  <a:spcPts val="1000"/>
                </a:spcAft>
              </a:pPr>
              <a:endParaRPr lang="en-US" sz="1100">
                <a:latin typeface="Times New Roman" pitchFamily="18" charset="0"/>
                <a:cs typeface="Arial" charset="0"/>
              </a:endParaRPr>
            </a:p>
            <a:p>
              <a:endParaRPr lang="en-US">
                <a:cs typeface="Arial" charset="0"/>
              </a:endParaRPr>
            </a:p>
          </p:txBody>
        </p:sp>
        <p:sp>
          <p:nvSpPr>
            <p:cNvPr id="32796" name="Text Box 10"/>
            <p:cNvSpPr txBox="1">
              <a:spLocks noChangeArrowheads="1"/>
            </p:cNvSpPr>
            <p:nvPr/>
          </p:nvSpPr>
          <p:spPr bwMode="auto">
            <a:xfrm>
              <a:off x="2016" y="7196"/>
              <a:ext cx="100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20</a:t>
              </a:r>
              <a:r>
                <a:rPr lang="en-US" sz="1100">
                  <a:latin typeface="Calibri" pitchFamily="34" charset="0"/>
                  <a:cs typeface="Arial" charset="0"/>
                </a:rPr>
                <a:t>Ne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7+</a:t>
              </a:r>
              <a:br>
                <a:rPr lang="en-US" sz="1100" baseline="30000">
                  <a:latin typeface="Calibri" pitchFamily="34" charset="0"/>
                  <a:cs typeface="Arial" charset="0"/>
                </a:rPr>
              </a:br>
              <a:endParaRPr lang="en-US">
                <a:cs typeface="Arial" charset="0"/>
              </a:endParaRPr>
            </a:p>
          </p:txBody>
        </p:sp>
        <p:cxnSp>
          <p:nvCxnSpPr>
            <p:cNvPr id="32797" name="AutoShape 11"/>
            <p:cNvCxnSpPr>
              <a:cxnSpLocks noChangeShapeType="1"/>
            </p:cNvCxnSpPr>
            <p:nvPr/>
          </p:nvCxnSpPr>
          <p:spPr bwMode="auto">
            <a:xfrm flipH="1">
              <a:off x="2085" y="7515"/>
              <a:ext cx="345" cy="5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2798" name="Text Box 12"/>
            <p:cNvSpPr txBox="1">
              <a:spLocks noChangeArrowheads="1"/>
            </p:cNvSpPr>
            <p:nvPr/>
          </p:nvSpPr>
          <p:spPr bwMode="auto">
            <a:xfrm>
              <a:off x="2481" y="8786"/>
              <a:ext cx="1022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40</a:t>
              </a:r>
              <a:r>
                <a:rPr lang="en-US" sz="1100">
                  <a:latin typeface="Calibri" pitchFamily="34" charset="0"/>
                  <a:cs typeface="Arial" charset="0"/>
                </a:rPr>
                <a:t>Ar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13+</a:t>
              </a:r>
              <a:endParaRPr lang="en-US">
                <a:cs typeface="Arial" charset="0"/>
              </a:endParaRPr>
            </a:p>
          </p:txBody>
        </p:sp>
        <p:cxnSp>
          <p:nvCxnSpPr>
            <p:cNvPr id="32799" name="AutoShape 13"/>
            <p:cNvCxnSpPr>
              <a:cxnSpLocks noChangeShapeType="1"/>
            </p:cNvCxnSpPr>
            <p:nvPr/>
          </p:nvCxnSpPr>
          <p:spPr bwMode="auto">
            <a:xfrm flipH="1">
              <a:off x="2805" y="9135"/>
              <a:ext cx="60" cy="6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2800" name="Text Box 14"/>
            <p:cNvSpPr txBox="1">
              <a:spLocks noChangeArrowheads="1"/>
            </p:cNvSpPr>
            <p:nvPr/>
          </p:nvSpPr>
          <p:spPr bwMode="auto">
            <a:xfrm>
              <a:off x="2946" y="9116"/>
              <a:ext cx="826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16</a:t>
              </a:r>
              <a:r>
                <a:rPr lang="en-US" sz="1100">
                  <a:latin typeface="Calibri" pitchFamily="34" charset="0"/>
                  <a:cs typeface="Arial" charset="0"/>
                </a:rPr>
                <a:t>O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5+</a:t>
              </a:r>
              <a:endParaRPr lang="en-US">
                <a:cs typeface="Arial" charset="0"/>
              </a:endParaRPr>
            </a:p>
          </p:txBody>
        </p:sp>
        <p:sp>
          <p:nvSpPr>
            <p:cNvPr id="32801" name="Text Box 15"/>
            <p:cNvSpPr txBox="1">
              <a:spLocks noChangeArrowheads="1"/>
            </p:cNvSpPr>
            <p:nvPr/>
          </p:nvSpPr>
          <p:spPr bwMode="auto">
            <a:xfrm>
              <a:off x="2601" y="10046"/>
              <a:ext cx="1022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22</a:t>
              </a:r>
              <a:r>
                <a:rPr lang="en-US" sz="1100">
                  <a:latin typeface="Calibri" pitchFamily="34" charset="0"/>
                  <a:cs typeface="Arial" charset="0"/>
                </a:rPr>
                <a:t>Ne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7+</a:t>
              </a:r>
              <a:endParaRPr lang="en-US">
                <a:cs typeface="Arial" charset="0"/>
              </a:endParaRPr>
            </a:p>
          </p:txBody>
        </p:sp>
        <p:sp>
          <p:nvSpPr>
            <p:cNvPr id="32802" name="Text Box 16"/>
            <p:cNvSpPr txBox="1">
              <a:spLocks noChangeArrowheads="1"/>
            </p:cNvSpPr>
            <p:nvPr/>
          </p:nvSpPr>
          <p:spPr bwMode="auto">
            <a:xfrm>
              <a:off x="4221" y="9386"/>
              <a:ext cx="946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40</a:t>
              </a:r>
              <a:r>
                <a:rPr lang="en-US" sz="1100">
                  <a:latin typeface="Calibri" pitchFamily="34" charset="0"/>
                  <a:cs typeface="Arial" charset="0"/>
                </a:rPr>
                <a:t>Ar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11+</a:t>
              </a:r>
              <a:endParaRPr lang="en-US">
                <a:cs typeface="Arial" charset="0"/>
              </a:endParaRPr>
            </a:p>
          </p:txBody>
        </p:sp>
        <p:cxnSp>
          <p:nvCxnSpPr>
            <p:cNvPr id="32803" name="AutoShape 17"/>
            <p:cNvCxnSpPr>
              <a:cxnSpLocks noChangeShapeType="1"/>
            </p:cNvCxnSpPr>
            <p:nvPr/>
          </p:nvCxnSpPr>
          <p:spPr bwMode="auto">
            <a:xfrm flipH="1">
              <a:off x="3225" y="9450"/>
              <a:ext cx="30" cy="3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2804" name="Text Box 18"/>
            <p:cNvSpPr txBox="1">
              <a:spLocks noChangeArrowheads="1"/>
            </p:cNvSpPr>
            <p:nvPr/>
          </p:nvSpPr>
          <p:spPr bwMode="auto">
            <a:xfrm>
              <a:off x="3846" y="10196"/>
              <a:ext cx="946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14</a:t>
              </a:r>
              <a:r>
                <a:rPr lang="en-US" sz="1100">
                  <a:latin typeface="Calibri" pitchFamily="34" charset="0"/>
                  <a:cs typeface="Arial" charset="0"/>
                </a:rPr>
                <a:t>N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4+</a:t>
              </a:r>
              <a:endParaRPr lang="en-US">
                <a:cs typeface="Arial" charset="0"/>
              </a:endParaRPr>
            </a:p>
          </p:txBody>
        </p:sp>
        <p:cxnSp>
          <p:nvCxnSpPr>
            <p:cNvPr id="32805" name="AutoShape 19"/>
            <p:cNvCxnSpPr>
              <a:cxnSpLocks noChangeShapeType="1"/>
            </p:cNvCxnSpPr>
            <p:nvPr/>
          </p:nvCxnSpPr>
          <p:spPr bwMode="auto">
            <a:xfrm flipH="1">
              <a:off x="4785" y="10005"/>
              <a:ext cx="300" cy="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2806" name="Text Box 20"/>
            <p:cNvSpPr txBox="1">
              <a:spLocks noChangeArrowheads="1"/>
            </p:cNvSpPr>
            <p:nvPr/>
          </p:nvSpPr>
          <p:spPr bwMode="auto">
            <a:xfrm>
              <a:off x="4896" y="9641"/>
              <a:ext cx="826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 baseline="30000">
                  <a:latin typeface="Calibri" pitchFamily="34" charset="0"/>
                  <a:cs typeface="Arial" charset="0"/>
                </a:rPr>
                <a:t>22</a:t>
              </a:r>
              <a:r>
                <a:rPr lang="en-US" sz="1100">
                  <a:latin typeface="Calibri" pitchFamily="34" charset="0"/>
                  <a:cs typeface="Arial" charset="0"/>
                </a:rPr>
                <a:t>Ne</a:t>
              </a:r>
              <a:r>
                <a:rPr lang="en-US" sz="1100" baseline="30000">
                  <a:latin typeface="Calibri" pitchFamily="34" charset="0"/>
                  <a:cs typeface="Arial" charset="0"/>
                </a:rPr>
                <a:t>6+</a:t>
              </a:r>
              <a:endParaRPr lang="en-US">
                <a:cs typeface="Arial" charset="0"/>
              </a:endParaRPr>
            </a:p>
          </p:txBody>
        </p:sp>
      </p:grpSp>
      <p:grpSp>
        <p:nvGrpSpPr>
          <p:cNvPr id="32771" name="Group 29"/>
          <p:cNvGrpSpPr>
            <a:grpSpLocks/>
          </p:cNvGrpSpPr>
          <p:nvPr/>
        </p:nvGrpSpPr>
        <p:grpSpPr bwMode="auto">
          <a:xfrm>
            <a:off x="4953000" y="685800"/>
            <a:ext cx="3886200" cy="3111500"/>
            <a:chOff x="304800" y="228600"/>
            <a:chExt cx="4572000" cy="3673958"/>
          </a:xfrm>
        </p:grpSpPr>
        <p:pic>
          <p:nvPicPr>
            <p:cNvPr id="32785" name="Picture 2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4800" y="228600"/>
              <a:ext cx="4015187" cy="249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6" name="Rectangle 22"/>
            <p:cNvSpPr>
              <a:spLocks noChangeArrowheads="1"/>
            </p:cNvSpPr>
            <p:nvPr/>
          </p:nvSpPr>
          <p:spPr bwMode="auto">
            <a:xfrm>
              <a:off x="304800" y="2667000"/>
              <a:ext cx="4572000" cy="1235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100">
                  <a:latin typeface="Calibri" pitchFamily="34" charset="0"/>
                </a:rPr>
                <a:t>* The spectrum reveals the presence of C (~20 at.%), La, O and B. (C and O normal) </a:t>
              </a:r>
              <a:endParaRPr lang="en-US" sz="1100">
                <a:latin typeface="Calibri" pitchFamily="34" charset="0"/>
              </a:endParaRPr>
            </a:p>
            <a:p>
              <a:r>
                <a:rPr lang="en-GB" sz="1100">
                  <a:latin typeface="Calibri" pitchFamily="34" charset="0"/>
                </a:rPr>
                <a:t> </a:t>
              </a:r>
              <a:endParaRPr lang="en-US" sz="1100">
                <a:latin typeface="Calibri" pitchFamily="34" charset="0"/>
              </a:endParaRPr>
            </a:p>
            <a:p>
              <a:r>
                <a:rPr lang="en-GB" sz="1100">
                  <a:latin typeface="Calibri" pitchFamily="34" charset="0"/>
                </a:rPr>
                <a:t>* Traces of F are also observed, </a:t>
              </a:r>
              <a:r>
                <a:rPr lang="en-US" sz="1100">
                  <a:latin typeface="Calibri" pitchFamily="34" charset="0"/>
                </a:rPr>
                <a:t>not confirmed</a:t>
              </a:r>
            </a:p>
            <a:p>
              <a:r>
                <a:rPr lang="en-GB">
                  <a:latin typeface="Calibri" pitchFamily="34" charset="0"/>
                </a:rPr>
                <a:t>	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32787" name="Rectangle 23"/>
            <p:cNvSpPr>
              <a:spLocks noChangeArrowheads="1"/>
            </p:cNvSpPr>
            <p:nvPr/>
          </p:nvSpPr>
          <p:spPr bwMode="auto">
            <a:xfrm>
              <a:off x="840289" y="228600"/>
              <a:ext cx="3111939" cy="327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X-ray photoelectron spectroscopy (XPS)</a:t>
              </a:r>
              <a:endParaRPr lang="en-US" sz="1200">
                <a:latin typeface="Calibri" pitchFamily="34" charset="0"/>
              </a:endParaRPr>
            </a:p>
          </p:txBody>
        </p:sp>
        <p:sp>
          <p:nvSpPr>
            <p:cNvPr id="32788" name="Rectangle 24"/>
            <p:cNvSpPr>
              <a:spLocks noChangeArrowheads="1"/>
            </p:cNvSpPr>
            <p:nvPr/>
          </p:nvSpPr>
          <p:spPr bwMode="auto">
            <a:xfrm>
              <a:off x="838200" y="609600"/>
              <a:ext cx="1498148" cy="54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D.Letant-Delrieux</a:t>
              </a:r>
            </a:p>
            <a:p>
              <a:r>
                <a:rPr lang="en-GB" sz="1200">
                  <a:latin typeface="Calibri" pitchFamily="34" charset="0"/>
                </a:rPr>
                <a:t>TE-VSC-SCC</a:t>
              </a:r>
              <a:endParaRPr lang="en-US" sz="1200">
                <a:latin typeface="Calibri" pitchFamily="34" charset="0"/>
              </a:endParaRPr>
            </a:p>
          </p:txBody>
        </p:sp>
      </p:grpSp>
      <p:sp>
        <p:nvSpPr>
          <p:cNvPr id="27" name="Rectangle 26"/>
          <p:cNvSpPr>
            <a:spLocks noChangeAspect="1"/>
          </p:cNvSpPr>
          <p:nvPr/>
        </p:nvSpPr>
        <p:spPr>
          <a:xfrm>
            <a:off x="838200" y="914400"/>
            <a:ext cx="40386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j-lt"/>
              </a:rPr>
              <a:t>crystal orientation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j-lt"/>
              </a:rPr>
              <a:t>surface contamination (XPS)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j-lt"/>
              </a:rPr>
              <a:t>crystal </a:t>
            </a:r>
            <a:r>
              <a:rPr lang="en-GB" sz="1400" dirty="0" err="1">
                <a:latin typeface="+mj-lt"/>
              </a:rPr>
              <a:t>stoichiometry</a:t>
            </a:r>
            <a:r>
              <a:rPr lang="en-GB" sz="1400" dirty="0">
                <a:latin typeface="+mj-lt"/>
              </a:rPr>
              <a:t> (EDS)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j-lt"/>
              </a:rPr>
              <a:t>surface roughness (SEM)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j-lt"/>
              </a:rPr>
              <a:t>gas inlet (O</a:t>
            </a:r>
            <a:r>
              <a:rPr lang="en-GB" sz="1400" baseline="-25000" dirty="0">
                <a:latin typeface="+mj-lt"/>
              </a:rPr>
              <a:t>2</a:t>
            </a:r>
            <a:r>
              <a:rPr lang="en-GB" sz="1400" dirty="0">
                <a:latin typeface="+mj-lt"/>
              </a:rPr>
              <a:t> and CO</a:t>
            </a:r>
            <a:r>
              <a:rPr lang="en-GB" sz="1400" baseline="-25000" dirty="0">
                <a:latin typeface="+mj-lt"/>
              </a:rPr>
              <a:t>2</a:t>
            </a:r>
            <a:r>
              <a:rPr lang="en-GB" sz="1400" dirty="0">
                <a:latin typeface="+mj-lt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j-lt"/>
              </a:rPr>
              <a:t>temperature measurements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j-lt"/>
              </a:rPr>
              <a:t>EBIS potential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j-lt"/>
              </a:rPr>
              <a:t>heat simulations</a:t>
            </a:r>
          </a:p>
        </p:txBody>
      </p:sp>
      <p:sp>
        <p:nvSpPr>
          <p:cNvPr id="32773" name="Rectangle 28"/>
          <p:cNvSpPr>
            <a:spLocks noChangeArrowheads="1"/>
          </p:cNvSpPr>
          <p:nvPr/>
        </p:nvSpPr>
        <p:spPr bwMode="auto">
          <a:xfrm>
            <a:off x="-4800600" y="99060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i="1">
                <a:latin typeface="Comic Sans MS" pitchFamily="66" charset="0"/>
              </a:rPr>
              <a:t>* Relative atomic surface concentrations calculated from the photoelectron peak intensities in the XPS spectra</a:t>
            </a:r>
          </a:p>
        </p:txBody>
      </p:sp>
      <p:sp>
        <p:nvSpPr>
          <p:cNvPr id="32774" name="Rectangle 30"/>
          <p:cNvSpPr>
            <a:spLocks noChangeArrowheads="1"/>
          </p:cNvSpPr>
          <p:nvPr/>
        </p:nvSpPr>
        <p:spPr bwMode="auto">
          <a:xfrm>
            <a:off x="5105400" y="6172200"/>
            <a:ext cx="3581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Extremely good vacuum with new NEGs</a:t>
            </a:r>
          </a:p>
        </p:txBody>
      </p:sp>
      <p:sp>
        <p:nvSpPr>
          <p:cNvPr id="32775" name="Rectangle 31"/>
          <p:cNvSpPr>
            <a:spLocks noChangeArrowheads="1"/>
          </p:cNvSpPr>
          <p:nvPr/>
        </p:nvSpPr>
        <p:spPr bwMode="auto">
          <a:xfrm>
            <a:off x="6477000" y="3810000"/>
            <a:ext cx="17700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omic Sans MS" pitchFamily="66" charset="0"/>
              </a:rPr>
              <a:t>Residual gas spectrum</a:t>
            </a:r>
            <a:endParaRPr lang="en-US" sz="1200">
              <a:latin typeface="Comic Sans MS" pitchFamily="66" charset="0"/>
            </a:endParaRPr>
          </a:p>
        </p:txBody>
      </p:sp>
      <p:pic>
        <p:nvPicPr>
          <p:cNvPr id="32776" name="Picture 32" descr="Cathode temp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810000"/>
            <a:ext cx="342900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304800" y="2819400"/>
            <a:ext cx="4206875" cy="938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j-lt"/>
              </a:rPr>
              <a:t>Strong temperature gradient for given </a:t>
            </a:r>
            <a:br>
              <a:rPr lang="en-US" sz="1100" dirty="0">
                <a:latin typeface="+mj-lt"/>
              </a:rPr>
            </a:br>
            <a:r>
              <a:rPr lang="en-US" sz="1100" dirty="0">
                <a:latin typeface="+mj-lt"/>
              </a:rPr>
              <a:t>thermal conductivity and emissivity:</a:t>
            </a:r>
            <a:br>
              <a:rPr lang="en-US" sz="1100" dirty="0">
                <a:latin typeface="+mj-lt"/>
              </a:rPr>
            </a:br>
            <a:r>
              <a:rPr lang="en-US" sz="1100" dirty="0">
                <a:latin typeface="+mj-lt"/>
              </a:rPr>
              <a:t>    back ≈ 2100K, front ≈ 1800K.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j-lt"/>
              </a:rPr>
              <a:t>    </a:t>
            </a:r>
            <a:r>
              <a:rPr lang="en-US" sz="1100" dirty="0" err="1">
                <a:latin typeface="+mj-lt"/>
              </a:rPr>
              <a:t>Wehnelt</a:t>
            </a:r>
            <a:r>
              <a:rPr lang="en-US" sz="1100" dirty="0">
                <a:latin typeface="+mj-lt"/>
              </a:rPr>
              <a:t> electrode: T ≈ 570K, ΔT ≈ 3K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j-lt"/>
              </a:rPr>
              <a:t>    Anode electrode: T ≈ 490K, ΔT ≈ 1K</a:t>
            </a:r>
          </a:p>
        </p:txBody>
      </p:sp>
      <p:sp>
        <p:nvSpPr>
          <p:cNvPr id="32778" name="TextBox 34"/>
          <p:cNvSpPr txBox="1">
            <a:spLocks noChangeArrowheads="1"/>
          </p:cNvSpPr>
          <p:nvPr/>
        </p:nvSpPr>
        <p:spPr bwMode="auto">
          <a:xfrm>
            <a:off x="3200400" y="4267200"/>
            <a:ext cx="596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LaB</a:t>
            </a:r>
            <a:r>
              <a:rPr lang="en-US" baseline="-25000">
                <a:latin typeface="Calibri" pitchFamily="34" charset="0"/>
              </a:rPr>
              <a:t>6</a:t>
            </a: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362200" y="4648200"/>
            <a:ext cx="914400" cy="838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124200" y="1295400"/>
            <a:ext cx="1295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2436813" y="2667000"/>
            <a:ext cx="306388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2" name="Rectangle 44"/>
          <p:cNvSpPr>
            <a:spLocks noChangeArrowheads="1"/>
          </p:cNvSpPr>
          <p:nvPr/>
        </p:nvSpPr>
        <p:spPr bwMode="auto">
          <a:xfrm>
            <a:off x="2743200" y="5715000"/>
            <a:ext cx="1225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omic Sans MS" pitchFamily="66" charset="0"/>
              </a:rPr>
              <a:t>M. Kronberger</a:t>
            </a:r>
          </a:p>
          <a:p>
            <a:r>
              <a:rPr lang="en-GB" sz="1200">
                <a:latin typeface="Comic Sans MS" pitchFamily="66" charset="0"/>
              </a:rPr>
              <a:t>BE-ABP-HSL</a:t>
            </a:r>
            <a:endParaRPr lang="en-US" sz="1200">
              <a:latin typeface="Comic Sans MS" pitchFamily="66" charset="0"/>
            </a:endParaRPr>
          </a:p>
        </p:txBody>
      </p:sp>
      <p:sp>
        <p:nvSpPr>
          <p:cNvPr id="32783" name="TextBox 41"/>
          <p:cNvSpPr txBox="1">
            <a:spLocks noChangeArrowheads="1"/>
          </p:cNvSpPr>
          <p:nvPr/>
        </p:nvSpPr>
        <p:spPr bwMode="auto">
          <a:xfrm>
            <a:off x="3810000" y="6488113"/>
            <a:ext cx="1363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F. Wenander</a:t>
            </a:r>
          </a:p>
        </p:txBody>
      </p:sp>
      <p:pic>
        <p:nvPicPr>
          <p:cNvPr id="32784" name="Picture 4" descr="REX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152400"/>
            <a:ext cx="30480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"/>
          <p:cNvSpPr txBox="1">
            <a:spLocks noChangeArrowheads="1"/>
          </p:cNvSpPr>
          <p:nvPr/>
        </p:nvSpPr>
        <p:spPr bwMode="auto">
          <a:xfrm>
            <a:off x="1066800" y="1600200"/>
            <a:ext cx="62484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* No final conclusion or solution</a:t>
            </a:r>
          </a:p>
          <a:p>
            <a:endParaRPr lang="en-US" sz="1600">
              <a:latin typeface="Calibri" pitchFamily="34" charset="0"/>
            </a:endParaRPr>
          </a:p>
          <a:p>
            <a:r>
              <a:rPr lang="en-US" sz="1600">
                <a:latin typeface="Calibri" pitchFamily="34" charset="0"/>
              </a:rPr>
              <a:t>* Short term action plan</a:t>
            </a:r>
          </a:p>
          <a:p>
            <a:pPr lvl="1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Exchanged to a different batch cathode 18/6</a:t>
            </a:r>
          </a:p>
          <a:p>
            <a:pPr lvl="1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Introduce gas leak close to gun</a:t>
            </a:r>
          </a:p>
          <a:p>
            <a:pPr lvl="1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Exchange for Cu electrodes with Ta inserts?</a:t>
            </a:r>
          </a:p>
          <a:p>
            <a:pPr lvl="1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Await results from manufacturer’s test-bench</a:t>
            </a:r>
          </a:p>
          <a:p>
            <a:pPr>
              <a:buFont typeface="Arial" charset="0"/>
              <a:buChar char="•"/>
            </a:pPr>
            <a:endParaRPr lang="en-US" sz="1600">
              <a:latin typeface="Calibri" pitchFamily="34" charset="0"/>
            </a:endParaRPr>
          </a:p>
          <a:p>
            <a:r>
              <a:rPr lang="en-US" sz="1600">
                <a:latin typeface="Calibri" pitchFamily="34" charset="0"/>
              </a:rPr>
              <a:t>* Long term action plan (options)</a:t>
            </a:r>
          </a:p>
          <a:p>
            <a:pPr lvl="1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Purchase similar LaB</a:t>
            </a:r>
            <a:r>
              <a:rPr lang="en-US" sz="1600" baseline="-25000">
                <a:latin typeface="Calibri" pitchFamily="34" charset="0"/>
              </a:rPr>
              <a:t>6</a:t>
            </a:r>
            <a:r>
              <a:rPr lang="en-US" sz="1600">
                <a:latin typeface="Calibri" pitchFamily="34" charset="0"/>
              </a:rPr>
              <a:t> from Kimball Physics 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	20 weeks delivery time</a:t>
            </a:r>
          </a:p>
          <a:p>
            <a:pPr lvl="2"/>
            <a:r>
              <a:rPr lang="en-US" sz="1600">
                <a:latin typeface="Calibri" pitchFamily="34" charset="0"/>
              </a:rPr>
              <a:t>Small rebuilding of gun (~6 weeks, simulations excluded)</a:t>
            </a:r>
          </a:p>
          <a:p>
            <a:pPr lvl="1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Procure IrCe cathode from Russia</a:t>
            </a:r>
          </a:p>
          <a:p>
            <a:pPr lvl="2"/>
            <a:r>
              <a:rPr lang="en-US" sz="1600">
                <a:latin typeface="Calibri" pitchFamily="34" charset="0"/>
              </a:rPr>
              <a:t>major rebuilding of gun (&gt;3 months excl tests)</a:t>
            </a:r>
          </a:p>
          <a:p>
            <a:pPr lvl="1">
              <a:buFont typeface="Arial" charset="0"/>
              <a:buChar char="•"/>
            </a:pP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 Setup test-bench </a:t>
            </a:r>
          </a:p>
          <a:p>
            <a:pPr lvl="2"/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(3 month to 1 year, depending on version)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05200" y="609600"/>
            <a:ext cx="3810000" cy="4572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dirty="0">
                <a:latin typeface="+mj-lt"/>
                <a:ea typeface="+mj-ea"/>
                <a:cs typeface="+mj-cs"/>
              </a:rPr>
              <a:t>REX cathode cont’d</a:t>
            </a:r>
          </a:p>
        </p:txBody>
      </p:sp>
      <p:pic>
        <p:nvPicPr>
          <p:cNvPr id="34819" name="Picture 4" descr="REX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8600"/>
            <a:ext cx="30480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3200400" y="228600"/>
            <a:ext cx="46482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Linac consolidation I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72200" cy="4525963"/>
          </a:xfrm>
        </p:spPr>
        <p:txBody>
          <a:bodyPr/>
          <a:lstStyle/>
          <a:p>
            <a:pPr eaLnBrk="1" hangingPunct="1"/>
            <a:r>
              <a:rPr lang="en-US" sz="2000" smtClean="0"/>
              <a:t>Linac RF cooling and ventilation</a:t>
            </a:r>
          </a:p>
          <a:p>
            <a:pPr lvl="1" eaLnBrk="1" hangingPunct="1">
              <a:buFont typeface="Arial" charset="0"/>
              <a:buNone/>
            </a:pPr>
            <a:r>
              <a:rPr lang="en-US" sz="1600" smtClean="0"/>
              <a:t>New ventilation for the RF room + Modification of RF amplifier (water cooling with heat exchangers)</a:t>
            </a:r>
          </a:p>
          <a:p>
            <a:pPr lvl="1" eaLnBrk="1" hangingPunct="1">
              <a:buFont typeface="Arial" charset="0"/>
              <a:buNone/>
            </a:pPr>
            <a:r>
              <a:rPr lang="en-US" sz="1600" smtClean="0"/>
              <a:t>-&gt; improve temperature stability + cleanliness </a:t>
            </a:r>
          </a:p>
          <a:p>
            <a:pPr lvl="1" eaLnBrk="1" hangingPunct="1">
              <a:buFont typeface="Arial" charset="0"/>
              <a:buNone/>
            </a:pPr>
            <a:r>
              <a:rPr lang="en-US" sz="1600" smtClean="0"/>
              <a:t>-&gt; longer RF tube lifetime (25kCHF/piece) </a:t>
            </a:r>
          </a:p>
          <a:p>
            <a:pPr lvl="1" eaLnBrk="1" hangingPunct="1">
              <a:buFont typeface="Arial" charset="0"/>
              <a:buNone/>
            </a:pPr>
            <a:endParaRPr lang="en-US" sz="1600" smtClean="0"/>
          </a:p>
          <a:p>
            <a:pPr eaLnBrk="1" hangingPunct="1"/>
            <a:r>
              <a:rPr lang="en-US" sz="2000" smtClean="0"/>
              <a:t>Linac shielding</a:t>
            </a:r>
            <a:endParaRPr lang="en-US" sz="1600" smtClean="0"/>
          </a:p>
          <a:p>
            <a:pPr eaLnBrk="1" hangingPunct="1">
              <a:buFont typeface="Arial" charset="0"/>
              <a:buNone/>
            </a:pPr>
            <a:r>
              <a:rPr lang="en-US" sz="1600" smtClean="0"/>
              <a:t>	Construction of shielding tunnel around the linac </a:t>
            </a:r>
          </a:p>
          <a:p>
            <a:pPr lvl="1" eaLnBrk="1" hangingPunct="1">
              <a:buFont typeface="Arial" charset="0"/>
              <a:buNone/>
            </a:pPr>
            <a:r>
              <a:rPr lang="en-US" sz="1600" smtClean="0"/>
              <a:t>-&gt; remove lead boxes on cavities</a:t>
            </a:r>
          </a:p>
          <a:p>
            <a:pPr lvl="1" eaLnBrk="1" hangingPunct="1">
              <a:buFont typeface="Arial" charset="0"/>
              <a:buNone/>
            </a:pPr>
            <a:r>
              <a:rPr lang="en-US" sz="1600" smtClean="0"/>
              <a:t>-&gt; faster and easier access to equipment</a:t>
            </a:r>
          </a:p>
          <a:p>
            <a:pPr lvl="1" eaLnBrk="1" hangingPunct="1">
              <a:buFont typeface="Arial" charset="0"/>
              <a:buNone/>
            </a:pPr>
            <a:r>
              <a:rPr lang="en-US" sz="1600" smtClean="0"/>
              <a:t>-&gt; less X-ray background at Miniball</a:t>
            </a: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524000"/>
            <a:ext cx="2346325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3" descr="G:\Departments\AB\Projects\REX\Linac\Pictures\20100615_\P10103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50292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4" descr="G:\Departments\AB\Projects\REX\Linac\Pictures\20100615_\P10103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3429000"/>
            <a:ext cx="2109788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4953000"/>
            <a:ext cx="397986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TextBox 7"/>
          <p:cNvSpPr txBox="1">
            <a:spLocks noChangeArrowheads="1"/>
          </p:cNvSpPr>
          <p:nvPr/>
        </p:nvSpPr>
        <p:spPr bwMode="auto">
          <a:xfrm rot="-1866175">
            <a:off x="4981575" y="2798763"/>
            <a:ext cx="1384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Finished</a:t>
            </a:r>
          </a:p>
        </p:txBody>
      </p:sp>
      <p:sp>
        <p:nvSpPr>
          <p:cNvPr id="36872" name="TextBox 8"/>
          <p:cNvSpPr txBox="1">
            <a:spLocks noChangeArrowheads="1"/>
          </p:cNvSpPr>
          <p:nvPr/>
        </p:nvSpPr>
        <p:spPr bwMode="auto">
          <a:xfrm rot="-1866175">
            <a:off x="5133975" y="4932363"/>
            <a:ext cx="1384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Finished</a:t>
            </a:r>
          </a:p>
        </p:txBody>
      </p:sp>
      <p:sp>
        <p:nvSpPr>
          <p:cNvPr id="10" name="Oval 9"/>
          <p:cNvSpPr/>
          <p:nvPr/>
        </p:nvSpPr>
        <p:spPr>
          <a:xfrm rot="1131376">
            <a:off x="6767513" y="1704975"/>
            <a:ext cx="1358900" cy="606425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791200" y="1981200"/>
            <a:ext cx="9144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5" name="TextBox 11"/>
          <p:cNvSpPr txBox="1">
            <a:spLocks noChangeArrowheads="1"/>
          </p:cNvSpPr>
          <p:nvPr/>
        </p:nvSpPr>
        <p:spPr bwMode="auto">
          <a:xfrm>
            <a:off x="2209800" y="6488113"/>
            <a:ext cx="2490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D. Voulot &amp; F. Wenander</a:t>
            </a:r>
          </a:p>
        </p:txBody>
      </p:sp>
      <p:pic>
        <p:nvPicPr>
          <p:cNvPr id="36876" name="Picture 4" descr="REX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381000"/>
            <a:ext cx="30480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7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3581400" y="274638"/>
            <a:ext cx="4343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Linac consolidation II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7315200" cy="1371600"/>
          </a:xfrm>
        </p:spPr>
        <p:txBody>
          <a:bodyPr/>
          <a:lstStyle/>
          <a:p>
            <a:pPr eaLnBrk="1" hangingPunct="1"/>
            <a:r>
              <a:rPr lang="en-US" sz="2000" smtClean="0"/>
              <a:t>Beam instrumentation controls</a:t>
            </a:r>
          </a:p>
          <a:p>
            <a:pPr lvl="1" eaLnBrk="1" hangingPunct="1">
              <a:buFont typeface="Arial" charset="0"/>
              <a:buNone/>
            </a:pPr>
            <a:r>
              <a:rPr lang="en-US" sz="1600" smtClean="0"/>
              <a:t>Replace old Windows based control system with VME control server</a:t>
            </a:r>
          </a:p>
          <a:p>
            <a:pPr lvl="1" eaLnBrk="1" hangingPunct="1">
              <a:buFont typeface="Arial" charset="0"/>
              <a:buNone/>
            </a:pPr>
            <a:r>
              <a:rPr lang="en-US" sz="1600" smtClean="0"/>
              <a:t>-&gt; CERN standard (piquet support, easier to maintain)</a:t>
            </a:r>
          </a:p>
          <a:p>
            <a:pPr lvl="1" eaLnBrk="1" hangingPunct="1">
              <a:buFont typeface="Arial" charset="0"/>
              <a:buNone/>
            </a:pPr>
            <a:r>
              <a:rPr lang="en-US" sz="1600" smtClean="0"/>
              <a:t>-&gt; modular system (possibility of extension and modifications)</a:t>
            </a:r>
          </a:p>
          <a:p>
            <a:pPr lvl="1" eaLnBrk="1" hangingPunct="1">
              <a:buFont typeface="Arial" charset="0"/>
              <a:buNone/>
            </a:pPr>
            <a:endParaRPr lang="en-US" sz="1600" smtClean="0"/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343400"/>
            <a:ext cx="23733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Box 6"/>
          <p:cNvSpPr txBox="1">
            <a:spLocks noChangeArrowheads="1"/>
          </p:cNvSpPr>
          <p:nvPr/>
        </p:nvSpPr>
        <p:spPr bwMode="auto">
          <a:xfrm>
            <a:off x="-457200" y="152400"/>
            <a:ext cx="646113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/>
            <a:endParaRPr lang="en-US" sz="2000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38917" name="Content Placeholder 2"/>
          <p:cNvSpPr txBox="1">
            <a:spLocks/>
          </p:cNvSpPr>
          <p:nvPr/>
        </p:nvSpPr>
        <p:spPr bwMode="auto">
          <a:xfrm>
            <a:off x="4495800" y="4572000"/>
            <a:ext cx="4419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New tuner mechanics for 7-gaps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</a:pPr>
            <a:r>
              <a:rPr lang="en-US" sz="1600">
                <a:latin typeface="Calibri" pitchFamily="34" charset="0"/>
              </a:rPr>
              <a:t>Improve reliability and stability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</a:pPr>
            <a:r>
              <a:rPr lang="en-US" sz="1600">
                <a:latin typeface="Calibri" pitchFamily="34" charset="0"/>
              </a:rPr>
              <a:t>-&gt; less RF interruptions</a:t>
            </a:r>
          </a:p>
        </p:txBody>
      </p:sp>
      <p:sp>
        <p:nvSpPr>
          <p:cNvPr id="38918" name="Content Placeholder 2"/>
          <p:cNvSpPr txBox="1">
            <a:spLocks/>
          </p:cNvSpPr>
          <p:nvPr/>
        </p:nvSpPr>
        <p:spPr bwMode="auto">
          <a:xfrm>
            <a:off x="1143000" y="28956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Linac  steerers</a:t>
            </a:r>
            <a:endParaRPr lang="en-US" sz="1600">
              <a:latin typeface="Calibri" pitchFamily="34" charset="0"/>
            </a:endParaRPr>
          </a:p>
          <a:p>
            <a:pPr lvl="1"/>
            <a:r>
              <a:rPr lang="en-US" sz="1600">
                <a:latin typeface="Calibri" pitchFamily="34" charset="0"/>
              </a:rPr>
              <a:t>-&gt; improved beam optics </a:t>
            </a:r>
          </a:p>
          <a:p>
            <a:pPr lvl="1"/>
            <a:r>
              <a:rPr lang="en-US" sz="1600">
                <a:latin typeface="Calibri" pitchFamily="34" charset="0"/>
              </a:rPr>
              <a:t>-&gt; scaling reproducibility</a:t>
            </a:r>
            <a:endParaRPr lang="en-US" sz="2000">
              <a:latin typeface="Calibri" pitchFamily="34" charset="0"/>
            </a:endParaRPr>
          </a:p>
        </p:txBody>
      </p:sp>
      <p:pic>
        <p:nvPicPr>
          <p:cNvPr id="38919" name="Picture 2"/>
          <p:cNvPicPr>
            <a:picLocks noChangeAspect="1" noChangeArrowheads="1"/>
          </p:cNvPicPr>
          <p:nvPr/>
        </p:nvPicPr>
        <p:blipFill>
          <a:blip r:embed="rId4"/>
          <a:srcRect l="16592" t="14749" r="28101"/>
          <a:stretch>
            <a:fillRect/>
          </a:stretch>
        </p:blipFill>
        <p:spPr bwMode="auto">
          <a:xfrm>
            <a:off x="5105400" y="2590800"/>
            <a:ext cx="17145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4114800"/>
            <a:ext cx="1824038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1" name="TextBox 9"/>
          <p:cNvSpPr txBox="1">
            <a:spLocks noChangeArrowheads="1"/>
          </p:cNvSpPr>
          <p:nvPr/>
        </p:nvSpPr>
        <p:spPr bwMode="auto">
          <a:xfrm rot="-1866175">
            <a:off x="7004050" y="1317625"/>
            <a:ext cx="22161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Commissioning</a:t>
            </a:r>
          </a:p>
          <a:p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 phase</a:t>
            </a:r>
          </a:p>
        </p:txBody>
      </p:sp>
      <p:sp>
        <p:nvSpPr>
          <p:cNvPr id="38922" name="TextBox 10"/>
          <p:cNvSpPr txBox="1">
            <a:spLocks noChangeArrowheads="1"/>
          </p:cNvSpPr>
          <p:nvPr/>
        </p:nvSpPr>
        <p:spPr bwMode="auto">
          <a:xfrm>
            <a:off x="4648200" y="5715000"/>
            <a:ext cx="41767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One already installed (7-gap3)</a:t>
            </a:r>
          </a:p>
          <a:p>
            <a:pPr algn="ctr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Two more units ready for installation</a:t>
            </a:r>
          </a:p>
        </p:txBody>
      </p:sp>
      <p:sp>
        <p:nvSpPr>
          <p:cNvPr id="38923" name="TextBox 12"/>
          <p:cNvSpPr txBox="1">
            <a:spLocks noChangeArrowheads="1"/>
          </p:cNvSpPr>
          <p:nvPr/>
        </p:nvSpPr>
        <p:spPr bwMode="auto">
          <a:xfrm rot="-1866175">
            <a:off x="6978650" y="2878138"/>
            <a:ext cx="20970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4 units installed</a:t>
            </a:r>
          </a:p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(+1 spare)</a:t>
            </a:r>
          </a:p>
        </p:txBody>
      </p:sp>
      <p:sp>
        <p:nvSpPr>
          <p:cNvPr id="38924" name="TextBox 13"/>
          <p:cNvSpPr txBox="1">
            <a:spLocks noChangeArrowheads="1"/>
          </p:cNvSpPr>
          <p:nvPr/>
        </p:nvSpPr>
        <p:spPr bwMode="auto">
          <a:xfrm>
            <a:off x="5334000" y="6324600"/>
            <a:ext cx="2490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D. Voulot &amp; F. Wenander</a:t>
            </a:r>
          </a:p>
        </p:txBody>
      </p:sp>
      <p:pic>
        <p:nvPicPr>
          <p:cNvPr id="38925" name="Picture 4" descr="REX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04800"/>
            <a:ext cx="30480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6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3643313" y="3857625"/>
            <a:ext cx="806450" cy="10033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0962" name="TextBox 13"/>
          <p:cNvSpPr txBox="1">
            <a:spLocks noChangeArrowheads="1"/>
          </p:cNvSpPr>
          <p:nvPr/>
        </p:nvSpPr>
        <p:spPr bwMode="auto">
          <a:xfrm>
            <a:off x="533400" y="1219200"/>
            <a:ext cx="249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r>
              <a:rPr lang="en-US" b="1" u="sng">
                <a:latin typeface="Comic Sans MS" pitchFamily="66" charset="0"/>
              </a:rPr>
              <a:t>Nd:YAG 2008/2009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762000"/>
            <a:ext cx="4013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7403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-60" charset="0"/>
                <a:ea typeface="ＭＳ Ｐゴシック" pitchFamily="-60" charset="-128"/>
              </a:rPr>
              <a:t>RILIS: upgrade of </a:t>
            </a:r>
            <a:r>
              <a:rPr lang="en-US" sz="2000" dirty="0" err="1">
                <a:solidFill>
                  <a:srgbClr val="7403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-60" charset="0"/>
                <a:ea typeface="ＭＳ Ｐゴシック" pitchFamily="-60" charset="-128"/>
              </a:rPr>
              <a:t>Nd:YAG</a:t>
            </a:r>
            <a:r>
              <a:rPr lang="en-US" sz="2000" dirty="0">
                <a:solidFill>
                  <a:srgbClr val="7403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-60" charset="0"/>
                <a:ea typeface="ＭＳ Ｐゴシック" pitchFamily="-60" charset="-128"/>
              </a:rPr>
              <a:t> lasers </a:t>
            </a:r>
          </a:p>
        </p:txBody>
      </p:sp>
      <p:sp>
        <p:nvSpPr>
          <p:cNvPr id="40964" name="TextBox 20"/>
          <p:cNvSpPr txBox="1">
            <a:spLocks noChangeArrowheads="1"/>
          </p:cNvSpPr>
          <p:nvPr/>
        </p:nvSpPr>
        <p:spPr bwMode="auto">
          <a:xfrm>
            <a:off x="4724400" y="914400"/>
            <a:ext cx="3857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rgbClr val="606060"/>
                </a:solidFill>
                <a:latin typeface="Calibri" pitchFamily="34" charset="0"/>
              </a:rPr>
              <a:t>Reconfigured at Edgewave in 2009/10 shutdown</a:t>
            </a:r>
            <a:endParaRPr lang="en-GB" sz="1400">
              <a:solidFill>
                <a:srgbClr val="606060"/>
              </a:solidFill>
              <a:latin typeface="Calibri" pitchFamily="34" charset="0"/>
            </a:endParaRPr>
          </a:p>
        </p:txBody>
      </p:sp>
      <p:sp>
        <p:nvSpPr>
          <p:cNvPr id="8" name="Rectangle 296"/>
          <p:cNvSpPr>
            <a:spLocks noChangeArrowheads="1"/>
          </p:cNvSpPr>
          <p:nvPr/>
        </p:nvSpPr>
        <p:spPr bwMode="auto">
          <a:xfrm>
            <a:off x="2928938" y="4929188"/>
            <a:ext cx="242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- Improved optics and external THG unit</a:t>
            </a:r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592138" y="3705225"/>
            <a:ext cx="2217737" cy="815975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latin typeface="Verdana" pitchFamily="34" charset="0"/>
              </a:rPr>
              <a:t>Green Beams 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85 W </a:t>
            </a:r>
            <a:r>
              <a:rPr lang="en-US" sz="1400">
                <a:latin typeface="Verdana" pitchFamily="34" charset="0"/>
              </a:rPr>
              <a:t>(+11 W) 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@ 532 nm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596900" y="4557713"/>
            <a:ext cx="2217738" cy="560387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latin typeface="Verdana" pitchFamily="34" charset="0"/>
              </a:rPr>
              <a:t>UV Beam 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18 W @ 355 nm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596900" y="5153025"/>
            <a:ext cx="2217738" cy="560388"/>
          </a:xfrm>
          <a:prstGeom prst="rect">
            <a:avLst/>
          </a:prstGeom>
          <a:solidFill>
            <a:srgbClr val="FF9966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latin typeface="Verdana" pitchFamily="34" charset="0"/>
              </a:rPr>
              <a:t>IR Beam 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45 W @ 1064 nm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40969" name="Text Box 8"/>
          <p:cNvSpPr txBox="1">
            <a:spLocks noChangeArrowheads="1"/>
          </p:cNvSpPr>
          <p:nvPr/>
        </p:nvSpPr>
        <p:spPr bwMode="auto">
          <a:xfrm>
            <a:off x="558800" y="5791200"/>
            <a:ext cx="30813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1400" b="1">
                <a:solidFill>
                  <a:srgbClr val="FF0000"/>
                </a:solidFill>
                <a:latin typeface="Verdana" pitchFamily="34" charset="0"/>
              </a:rPr>
              <a:t>Rapid decline in power output</a:t>
            </a:r>
            <a:endParaRPr lang="en-US" sz="140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0970" name="Text Box 8"/>
          <p:cNvSpPr txBox="1">
            <a:spLocks noChangeArrowheads="1"/>
          </p:cNvSpPr>
          <p:nvPr/>
        </p:nvSpPr>
        <p:spPr bwMode="auto">
          <a:xfrm>
            <a:off x="558800" y="6227763"/>
            <a:ext cx="3081338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1400" b="1">
                <a:solidFill>
                  <a:srgbClr val="FF0000"/>
                </a:solidFill>
                <a:latin typeface="Verdana" pitchFamily="34" charset="0"/>
              </a:rPr>
              <a:t>Degradation of THG crystal</a:t>
            </a:r>
            <a:endParaRPr lang="en-US" sz="1400">
              <a:solidFill>
                <a:srgbClr val="FF0000"/>
              </a:solidFill>
              <a:latin typeface="Verdana" pitchFamily="34" charset="0"/>
            </a:endParaRPr>
          </a:p>
        </p:txBody>
      </p:sp>
      <p:grpSp>
        <p:nvGrpSpPr>
          <p:cNvPr id="40971" name="Group 14"/>
          <p:cNvGrpSpPr>
            <a:grpSpLocks/>
          </p:cNvGrpSpPr>
          <p:nvPr/>
        </p:nvGrpSpPr>
        <p:grpSpPr bwMode="auto">
          <a:xfrm>
            <a:off x="4800600" y="1219200"/>
            <a:ext cx="3810000" cy="5422900"/>
            <a:chOff x="4953000" y="814388"/>
            <a:chExt cx="4038600" cy="5675756"/>
          </a:xfrm>
        </p:grpSpPr>
        <p:sp>
          <p:nvSpPr>
            <p:cNvPr id="40977" name="Text Box 8"/>
            <p:cNvSpPr txBox="1">
              <a:spLocks noChangeArrowheads="1"/>
            </p:cNvSpPr>
            <p:nvPr/>
          </p:nvSpPr>
          <p:spPr bwMode="auto">
            <a:xfrm>
              <a:off x="6926263" y="3657600"/>
              <a:ext cx="1820863" cy="825483"/>
            </a:xfrm>
            <a:prstGeom prst="rect">
              <a:avLst/>
            </a:prstGeom>
            <a:solidFill>
              <a:srgbClr val="00CC00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>
                  <a:latin typeface="Verdana" pitchFamily="34" charset="0"/>
                </a:rPr>
                <a:t>2 Green Beams </a:t>
              </a:r>
            </a:p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 b="1">
                  <a:latin typeface="Verdana" pitchFamily="34" charset="0"/>
                </a:rPr>
                <a:t>70 W + 15 W </a:t>
              </a:r>
            </a:p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 b="1">
                  <a:latin typeface="Verdana" pitchFamily="34" charset="0"/>
                </a:rPr>
                <a:t>@ 532 nm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40978" name="Text Box 8"/>
            <p:cNvSpPr txBox="1">
              <a:spLocks noChangeArrowheads="1"/>
            </p:cNvSpPr>
            <p:nvPr/>
          </p:nvSpPr>
          <p:spPr bwMode="auto">
            <a:xfrm>
              <a:off x="6926263" y="4557713"/>
              <a:ext cx="1820863" cy="566951"/>
            </a:xfrm>
            <a:prstGeom prst="rect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>
                  <a:latin typeface="Verdana" pitchFamily="34" charset="0"/>
                </a:rPr>
                <a:t>UV Beam </a:t>
              </a:r>
            </a:p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 b="1">
                  <a:latin typeface="Verdana" pitchFamily="34" charset="0"/>
                </a:rPr>
                <a:t>18 W @ 355 nm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40979" name="Text Box 8"/>
            <p:cNvSpPr txBox="1">
              <a:spLocks noChangeArrowheads="1"/>
            </p:cNvSpPr>
            <p:nvPr/>
          </p:nvSpPr>
          <p:spPr bwMode="auto">
            <a:xfrm>
              <a:off x="5029200" y="5257800"/>
              <a:ext cx="3717926" cy="308419"/>
            </a:xfrm>
            <a:prstGeom prst="rect">
              <a:avLst/>
            </a:prstGeom>
            <a:solidFill>
              <a:srgbClr val="FF9966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>
                  <a:latin typeface="Verdana" pitchFamily="34" charset="0"/>
                </a:rPr>
                <a:t>IR Beam    </a:t>
              </a:r>
              <a:r>
                <a:rPr lang="en-US" sz="1400" b="1">
                  <a:latin typeface="Verdana" pitchFamily="34" charset="0"/>
                </a:rPr>
                <a:t>45 W @ 1064 nm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40980" name="TextBox 19"/>
            <p:cNvSpPr txBox="1">
              <a:spLocks noChangeArrowheads="1"/>
            </p:cNvSpPr>
            <p:nvPr/>
          </p:nvSpPr>
          <p:spPr bwMode="auto">
            <a:xfrm>
              <a:off x="5719763" y="814388"/>
              <a:ext cx="17440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b="1" u="sng">
                  <a:latin typeface="Comic Sans MS" pitchFamily="66" charset="0"/>
                </a:rPr>
                <a:t>Nd:YAG 2010</a:t>
              </a:r>
            </a:p>
          </p:txBody>
        </p:sp>
        <p:sp>
          <p:nvSpPr>
            <p:cNvPr id="40981" name="Text Box 8"/>
            <p:cNvSpPr txBox="1">
              <a:spLocks noChangeArrowheads="1"/>
            </p:cNvSpPr>
            <p:nvPr/>
          </p:nvSpPr>
          <p:spPr bwMode="auto">
            <a:xfrm>
              <a:off x="5072063" y="5943600"/>
              <a:ext cx="3919537" cy="308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 b="1">
                  <a:latin typeface="Verdana" pitchFamily="34" charset="0"/>
                </a:rPr>
                <a:t>Adjustable power distribution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40982" name="Text Box 8"/>
            <p:cNvSpPr txBox="1">
              <a:spLocks noChangeArrowheads="1"/>
            </p:cNvSpPr>
            <p:nvPr/>
          </p:nvSpPr>
          <p:spPr bwMode="auto">
            <a:xfrm>
              <a:off x="5072063" y="6181725"/>
              <a:ext cx="3081337" cy="308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 b="1">
                  <a:latin typeface="Verdana" pitchFamily="34" charset="0"/>
                </a:rPr>
                <a:t>Improved UV reliability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40983" name="Text Box 8"/>
            <p:cNvSpPr txBox="1">
              <a:spLocks noChangeArrowheads="1"/>
            </p:cNvSpPr>
            <p:nvPr/>
          </p:nvSpPr>
          <p:spPr bwMode="auto">
            <a:xfrm>
              <a:off x="4953000" y="3650362"/>
              <a:ext cx="1820863" cy="997838"/>
            </a:xfrm>
            <a:prstGeom prst="rect">
              <a:avLst/>
            </a:prstGeom>
            <a:solidFill>
              <a:srgbClr val="00CC00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>
                  <a:latin typeface="Verdana" pitchFamily="34" charset="0"/>
                </a:rPr>
                <a:t>2 Green Beams </a:t>
              </a:r>
            </a:p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 b="1">
                  <a:latin typeface="Verdana" pitchFamily="34" charset="0"/>
                </a:rPr>
                <a:t>110 W in adjustable ratios</a:t>
              </a:r>
              <a:r>
                <a:rPr lang="en-US" sz="1400">
                  <a:latin typeface="Verdana" pitchFamily="34" charset="0"/>
                </a:rPr>
                <a:t> </a:t>
              </a:r>
              <a:r>
                <a:rPr lang="en-US" sz="1400" b="1">
                  <a:latin typeface="Verdana" pitchFamily="34" charset="0"/>
                </a:rPr>
                <a:t>@ 532 nm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40984" name="Text Box 8"/>
            <p:cNvSpPr txBox="1">
              <a:spLocks noChangeArrowheads="1"/>
            </p:cNvSpPr>
            <p:nvPr/>
          </p:nvSpPr>
          <p:spPr bwMode="auto">
            <a:xfrm>
              <a:off x="5072063" y="5635181"/>
              <a:ext cx="3919537" cy="308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None/>
              </a:pPr>
              <a:r>
                <a:rPr lang="en-US" sz="1400" b="1">
                  <a:latin typeface="Verdana" pitchFamily="34" charset="0"/>
                </a:rPr>
                <a:t>15W more green power</a:t>
              </a:r>
              <a:endParaRPr lang="en-US" sz="1400">
                <a:latin typeface="Verdana" pitchFamily="34" charset="0"/>
              </a:endParaRPr>
            </a:p>
          </p:txBody>
        </p:sp>
        <p:pic>
          <p:nvPicPr>
            <p:cNvPr id="40985" name="Picture 29" descr="P1010598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82676" y="1219200"/>
              <a:ext cx="3451724" cy="2289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0972" name="Picture 7" descr="C:\Users\bmarsh\Desktop\laser pics\P1020527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638" y="1685925"/>
            <a:ext cx="3078162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3" name="Double Wave 13"/>
          <p:cNvSpPr>
            <a:spLocks noChangeArrowheads="1"/>
          </p:cNvSpPr>
          <p:nvPr/>
        </p:nvSpPr>
        <p:spPr bwMode="auto">
          <a:xfrm rot="5400000" flipH="1">
            <a:off x="1594645" y="6590506"/>
            <a:ext cx="385762" cy="149225"/>
          </a:xfrm>
          <a:prstGeom prst="doubleWave">
            <a:avLst>
              <a:gd name="adj1" fmla="val 6250"/>
              <a:gd name="adj2" fmla="val 0"/>
            </a:avLst>
          </a:prstGeom>
          <a:solidFill>
            <a:schemeClr val="bg1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40974" name="TextBox 25"/>
          <p:cNvSpPr txBox="1">
            <a:spLocks noChangeArrowheads="1"/>
          </p:cNvSpPr>
          <p:nvPr/>
        </p:nvSpPr>
        <p:spPr bwMode="auto">
          <a:xfrm>
            <a:off x="3214688" y="6488113"/>
            <a:ext cx="2473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V. Fedosseev &amp; B. Marsh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2819400" y="152400"/>
            <a:ext cx="3657600" cy="7921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>
                <a:solidFill>
                  <a:srgbClr val="0033CC"/>
                </a:solidFill>
                <a:latin typeface="+mj-lt"/>
                <a:ea typeface="+mj-ea"/>
                <a:cs typeface="+mj-cs"/>
              </a:rPr>
              <a:t>R</a:t>
            </a:r>
            <a:r>
              <a:rPr lang="en-US" sz="4400" b="1">
                <a:solidFill>
                  <a:srgbClr val="00FF00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4400" b="1">
                <a:solidFill>
                  <a:srgbClr val="92D050"/>
                </a:solidFill>
                <a:latin typeface="+mj-lt"/>
                <a:ea typeface="+mj-ea"/>
                <a:cs typeface="+mj-cs"/>
              </a:rPr>
              <a:t>L</a:t>
            </a:r>
            <a:r>
              <a:rPr lang="en-US" sz="4400" b="1">
                <a:solidFill>
                  <a:srgbClr val="FF6699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4400" b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</a:t>
            </a:r>
            <a:endParaRPr lang="en-US" sz="4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76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wr supply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214438"/>
            <a:ext cx="3457575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Double Wave 13"/>
          <p:cNvSpPr>
            <a:spLocks noChangeArrowheads="1"/>
          </p:cNvSpPr>
          <p:nvPr/>
        </p:nvSpPr>
        <p:spPr bwMode="auto">
          <a:xfrm rot="5400000" flipH="1">
            <a:off x="1594645" y="6590506"/>
            <a:ext cx="385762" cy="149225"/>
          </a:xfrm>
          <a:prstGeom prst="doubleWave">
            <a:avLst>
              <a:gd name="adj1" fmla="val 6250"/>
              <a:gd name="adj2" fmla="val 0"/>
            </a:avLst>
          </a:prstGeom>
          <a:solidFill>
            <a:schemeClr val="bg1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43011" name="TextBox 10"/>
          <p:cNvSpPr txBox="1">
            <a:spLocks noChangeArrowheads="1"/>
          </p:cNvSpPr>
          <p:nvPr/>
        </p:nvSpPr>
        <p:spPr bwMode="auto">
          <a:xfrm>
            <a:off x="3214688" y="6488113"/>
            <a:ext cx="2473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V. Fedosseev &amp; B. Marsh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4572000" y="1219200"/>
            <a:ext cx="4038600" cy="2586038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Removal of Copper Vapour Laser and replaced with new Syrah Dye lasers</a:t>
            </a:r>
          </a:p>
          <a:p>
            <a:r>
              <a:rPr lang="en-US" b="1">
                <a:latin typeface="Calibri" pitchFamily="34" charset="0"/>
              </a:rPr>
              <a:t>Benefits:</a:t>
            </a:r>
          </a:p>
          <a:p>
            <a:pPr>
              <a:buFontTx/>
              <a:buChar char="•"/>
            </a:pPr>
            <a:r>
              <a:rPr lang="en-US">
                <a:latin typeface="Calibri" pitchFamily="34" charset="0"/>
              </a:rPr>
              <a:t> Greater efficiency and stability.</a:t>
            </a:r>
          </a:p>
          <a:p>
            <a:pPr>
              <a:buFontTx/>
              <a:buChar char="•"/>
            </a:pPr>
            <a:r>
              <a:rPr lang="en-US">
                <a:latin typeface="Calibri" pitchFamily="34" charset="0"/>
              </a:rPr>
              <a:t> Higher UV power and better beam quality.</a:t>
            </a:r>
          </a:p>
          <a:p>
            <a:pPr>
              <a:buFontTx/>
              <a:buChar char="•"/>
            </a:pPr>
            <a:r>
              <a:rPr lang="en-US">
                <a:latin typeface="Calibri" pitchFamily="34" charset="0"/>
              </a:rPr>
              <a:t> Enable UV pumping to provide beams in the       380 – 540 nm range.</a:t>
            </a:r>
          </a:p>
          <a:p>
            <a:pPr>
              <a:buFontTx/>
              <a:buChar char="•"/>
            </a:pPr>
            <a:r>
              <a:rPr lang="en-US">
                <a:latin typeface="Calibri" pitchFamily="34" charset="0"/>
              </a:rPr>
              <a:t> Wavelength control via LabVIEW</a:t>
            </a:r>
          </a:p>
        </p:txBody>
      </p:sp>
      <p:pic>
        <p:nvPicPr>
          <p:cNvPr id="13" name="Picture 12" descr="untitled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3929063"/>
            <a:ext cx="35496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untitled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3962400"/>
            <a:ext cx="35147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124200" y="152400"/>
            <a:ext cx="2514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>
                <a:solidFill>
                  <a:srgbClr val="0033CC"/>
                </a:solidFill>
                <a:latin typeface="+mj-lt"/>
                <a:ea typeface="+mj-ea"/>
                <a:cs typeface="+mj-cs"/>
              </a:rPr>
              <a:t>R</a:t>
            </a:r>
            <a:r>
              <a:rPr lang="en-US" sz="4400" b="1">
                <a:solidFill>
                  <a:srgbClr val="00FF00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4400" b="1">
                <a:solidFill>
                  <a:srgbClr val="92D050"/>
                </a:solidFill>
                <a:latin typeface="+mj-lt"/>
                <a:ea typeface="+mj-ea"/>
                <a:cs typeface="+mj-cs"/>
              </a:rPr>
              <a:t>L</a:t>
            </a:r>
            <a:r>
              <a:rPr lang="en-US" sz="4400" b="1">
                <a:solidFill>
                  <a:srgbClr val="FF6699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4400" b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</a:t>
            </a:r>
            <a:endParaRPr lang="en-US" sz="4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3016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06400" y="304800"/>
          <a:ext cx="8356600" cy="6267450"/>
        </p:xfrm>
        <a:graphic>
          <a:graphicData uri="http://schemas.openxmlformats.org/presentationml/2006/ole">
            <p:oleObj spid="_x0000_s1026" name="Acrobat Document" r:id="rId4" imgW="7128000" imgH="534600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5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7200" y="342900"/>
          <a:ext cx="8305800" cy="6229350"/>
        </p:xfrm>
        <a:graphic>
          <a:graphicData uri="http://schemas.openxmlformats.org/presentationml/2006/ole">
            <p:oleObj spid="_x0000_s2050" name="Acrobat Document" r:id="rId4" imgW="7128000" imgH="534600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ISOLDE Front End Exchange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HT Transfer Tube (Boris tube) Insulator Exchange + cabling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ISOLDE Vacuum System and Controls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Shutdown work summary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Target Area and Experimental Hall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REX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Low energy, cathode issues and </a:t>
            </a:r>
            <a:r>
              <a:rPr lang="en-US" dirty="0" err="1" smtClean="0"/>
              <a:t>Linac</a:t>
            </a:r>
            <a:r>
              <a:rPr lang="en-US" dirty="0" smtClean="0"/>
              <a:t> consolidation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RILIS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News from EN-STI</a:t>
            </a:r>
            <a:endParaRPr lang="en-US" dirty="0"/>
          </a:p>
        </p:txBody>
      </p:sp>
      <p:pic>
        <p:nvPicPr>
          <p:cNvPr id="16387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Front End Exchange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819400"/>
          </a:xfrm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Not just a question of swapping: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Power supplies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FE Controls and Integration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Vacuum systems and controls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Cabling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Compressed air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Water distribution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Alignment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Mechanics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Robot re-programming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RP surveillance and Waste Disposal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Planning, testing, commissioning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Regular follow-up and schedule meetings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Documentation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An excellent demonstration of teamwork across different CERN groups with the common objective of commissioning the FE before start-up in May.</a:t>
            </a:r>
            <a:endParaRPr lang="en-US" dirty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295400"/>
            <a:ext cx="31972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200" y="4114800"/>
          <a:ext cx="6908800" cy="2338388"/>
        </p:xfrm>
        <a:graphic>
          <a:graphicData uri="http://schemas.openxmlformats.org/drawingml/2006/table">
            <a:tbl>
              <a:tblPr/>
              <a:tblGrid>
                <a:gridCol w="732867"/>
                <a:gridCol w="748135"/>
                <a:gridCol w="809207"/>
                <a:gridCol w="488578"/>
                <a:gridCol w="732867"/>
                <a:gridCol w="767221"/>
                <a:gridCol w="625991"/>
                <a:gridCol w="584003"/>
                <a:gridCol w="656527"/>
                <a:gridCol w="763403"/>
              </a:tblGrid>
              <a:tr h="23038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[μ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Sv]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[μ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Sv]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3038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Phase n° 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0383">
                <a:tc gridSpan="5"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Découplage de la cible #415 et préparatifs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0383">
                <a:tc gridSpan="5"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Sortie Frontend 3 et préparation de la zone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0383">
                <a:tc gridSpan="5"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Décablage et remplacement isolateur Boris tube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0383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Recablage HT, BT, air et eau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66CC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038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Installation FE6 et alignement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66CC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66CC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038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Couplage et connectique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66CC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190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Ajustements et tests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66CC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3421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1" i="0" u="none" strike="noStrike">
                        <a:solidFill>
                          <a:srgbClr val="0066CC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1" i="0" u="none" strike="noStrike">
                        <a:solidFill>
                          <a:srgbClr val="0066CC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66CC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8540" name="TextBox 6"/>
          <p:cNvSpPr txBox="1">
            <a:spLocks noChangeArrowheads="1"/>
          </p:cNvSpPr>
          <p:nvPr/>
        </p:nvSpPr>
        <p:spPr bwMode="auto">
          <a:xfrm>
            <a:off x="1371600" y="4114800"/>
            <a:ext cx="261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Collective Dose Summary</a:t>
            </a:r>
          </a:p>
        </p:txBody>
      </p:sp>
      <p:pic>
        <p:nvPicPr>
          <p:cNvPr id="18541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628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Boris tube insulator exchange &amp; cabling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371600"/>
            <a:ext cx="4572000" cy="35052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Insulator replaced while maintaining central HT transfer tube in position.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Insertion of main power cables from below while being hoisted from above.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Insertion of gas lines, water tubes and auxiliary cables.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GPS insulator showing signs of degradation.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Two coats of </a:t>
            </a:r>
            <a:r>
              <a:rPr lang="en-US" dirty="0" err="1" smtClean="0"/>
              <a:t>Stycast</a:t>
            </a:r>
            <a:r>
              <a:rPr lang="en-US" dirty="0" smtClean="0"/>
              <a:t> epoxy applied to assure 60kV operation during 2010.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Collective dose: 199 </a:t>
            </a:r>
            <a:r>
              <a:rPr lang="en-US" dirty="0" err="1" smtClean="0"/>
              <a:t>uSv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219200"/>
            <a:ext cx="3581400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 l="62151" t="29727" r="957" b="10492"/>
          <a:stretch>
            <a:fillRect/>
          </a:stretch>
        </p:blipFill>
        <p:spPr bwMode="auto">
          <a:xfrm>
            <a:off x="5715000" y="4572000"/>
            <a:ext cx="23622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219200"/>
            <a:ext cx="30718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62800" cy="1143000"/>
          </a:xfrm>
        </p:spPr>
        <p:txBody>
          <a:bodyPr/>
          <a:lstStyle/>
          <a:p>
            <a:pPr eaLnBrk="1" hangingPunct="1"/>
            <a:r>
              <a:rPr lang="en-US" smtClean="0"/>
              <a:t>Vacuum System and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Thanks go to TE-VSE and EN-ICE for implementing the new vacuum system and controls on time.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Included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Cable removal and re-cabling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Integration of new FE#6 controls with provision for FE#7 controls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Major overhaul of controls equipment (gauges, controllers etc..)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Modification of vacuum equipment (venting, exhaust gas storage, pumps etc)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Inclusion of interlocks with other groups (Power, controls, fluids)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Excellent collaboration</a:t>
            </a:r>
            <a:endParaRPr lang="en-US" dirty="0"/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4"/>
          <a:srcRect l="48814"/>
          <a:stretch>
            <a:fillRect/>
          </a:stretch>
        </p:blipFill>
        <p:spPr bwMode="auto">
          <a:xfrm>
            <a:off x="6019800" y="4630738"/>
            <a:ext cx="2895600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1800" y="3048000"/>
            <a:ext cx="21336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958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Shutdown work 1: Target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Remote Handling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Robot revision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C</a:t>
            </a:r>
            <a:r>
              <a:rPr lang="en-US" dirty="0" smtClean="0"/>
              <a:t>amera maintenance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</a:t>
            </a:r>
            <a:r>
              <a:rPr lang="en-US" dirty="0" smtClean="0"/>
              <a:t>nstallation of target coupling controls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F</a:t>
            </a:r>
            <a:r>
              <a:rPr lang="en-US" dirty="0" smtClean="0"/>
              <a:t>araday cage piston exchange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Infrastructure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</a:t>
            </a:r>
            <a:r>
              <a:rPr lang="en-US" dirty="0" smtClean="0"/>
              <a:t>lignment previsions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To monitor HRS alignment from a distance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V</a:t>
            </a:r>
            <a:r>
              <a:rPr lang="en-US" dirty="0" smtClean="0"/>
              <a:t>entilation maintenance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Filters, controls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V</a:t>
            </a:r>
            <a:r>
              <a:rPr lang="en-US" dirty="0" smtClean="0"/>
              <a:t>acuum maintenance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Primary pumps, gas tank security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FC cleaning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FE maintenance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extraction electrode tip exchange, piston exchange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BTY magnet inspections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Covering of exposed connectors</a:t>
            </a: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3"/>
          <a:srcRect r="63042"/>
          <a:stretch>
            <a:fillRect/>
          </a:stretch>
        </p:blipFill>
        <p:spPr bwMode="auto">
          <a:xfrm>
            <a:off x="6400800" y="1371600"/>
            <a:ext cx="25146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4"/>
          <a:srcRect r="58272"/>
          <a:stretch>
            <a:fillRect/>
          </a:stretch>
        </p:blipFill>
        <p:spPr bwMode="auto">
          <a:xfrm>
            <a:off x="6858000" y="4953000"/>
            <a:ext cx="20574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5"/>
          <a:srcRect l="4111" r="53426"/>
          <a:stretch>
            <a:fillRect/>
          </a:stretch>
        </p:blipFill>
        <p:spPr bwMode="auto">
          <a:xfrm>
            <a:off x="6858000" y="3124200"/>
            <a:ext cx="20574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054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/>
              <a:t>S</a:t>
            </a:r>
            <a:r>
              <a:rPr lang="en-US" sz="3600" dirty="0" smtClean="0"/>
              <a:t>hutdown work 2: Experimental hall</a:t>
            </a:r>
            <a:endParaRPr lang="en-US" sz="3600" dirty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5029200"/>
          </a:xfrm>
        </p:spPr>
        <p:txBody>
          <a:bodyPr/>
          <a:lstStyle/>
          <a:p>
            <a:pPr eaLnBrk="1" hangingPunct="1"/>
            <a:r>
              <a:rPr lang="en-US" sz="1200" smtClean="0"/>
              <a:t>ISOLDE Hall</a:t>
            </a:r>
          </a:p>
          <a:p>
            <a:pPr lvl="1" eaLnBrk="1" hangingPunct="1"/>
            <a:r>
              <a:rPr lang="en-US" sz="1200" smtClean="0"/>
              <a:t>RFQ amplifiers upgrade</a:t>
            </a:r>
          </a:p>
          <a:p>
            <a:pPr lvl="2" eaLnBrk="1" hangingPunct="1"/>
            <a:r>
              <a:rPr lang="en-US" sz="1200" smtClean="0"/>
              <a:t>More reliable, migration of controls to FESA</a:t>
            </a:r>
          </a:p>
          <a:p>
            <a:pPr lvl="1" eaLnBrk="1" hangingPunct="1"/>
            <a:r>
              <a:rPr lang="en-US" sz="1200" smtClean="0"/>
              <a:t>AC water leak repair</a:t>
            </a:r>
          </a:p>
          <a:p>
            <a:pPr lvl="2" eaLnBrk="1" hangingPunct="1"/>
            <a:r>
              <a:rPr lang="en-US" sz="1200" smtClean="0"/>
              <a:t>No more “water in the hall”</a:t>
            </a:r>
          </a:p>
          <a:p>
            <a:pPr lvl="1" eaLnBrk="1" hangingPunct="1"/>
            <a:r>
              <a:rPr lang="en-US" sz="1200" smtClean="0"/>
              <a:t>Vacuum</a:t>
            </a:r>
          </a:p>
          <a:p>
            <a:pPr lvl="2" eaLnBrk="1" hangingPunct="1"/>
            <a:r>
              <a:rPr lang="en-US" sz="1200" smtClean="0"/>
              <a:t>Turbo and primary pump maintenance. Controls…</a:t>
            </a:r>
          </a:p>
          <a:p>
            <a:pPr lvl="2" eaLnBrk="1" hangingPunct="1"/>
            <a:r>
              <a:rPr lang="en-US" sz="1200" smtClean="0"/>
              <a:t>Gas buffer tanks displacement outside separator area</a:t>
            </a:r>
          </a:p>
          <a:p>
            <a:pPr lvl="1" eaLnBrk="1" hangingPunct="1"/>
            <a:r>
              <a:rPr lang="en-US" sz="1200" smtClean="0"/>
              <a:t>Civil engineering work</a:t>
            </a:r>
          </a:p>
          <a:p>
            <a:pPr lvl="2" eaLnBrk="1" hangingPunct="1"/>
            <a:r>
              <a:rPr lang="en-US" sz="1200" smtClean="0"/>
              <a:t>Hole boring for cable passage, hole widening for MISTRAL removal</a:t>
            </a:r>
          </a:p>
          <a:p>
            <a:pPr lvl="1" eaLnBrk="1" hangingPunct="1"/>
            <a:r>
              <a:rPr lang="en-US" sz="1200" smtClean="0"/>
              <a:t>Revision of power supply interlocks</a:t>
            </a:r>
          </a:p>
          <a:p>
            <a:pPr lvl="2" eaLnBrk="1" hangingPunct="1"/>
            <a:r>
              <a:rPr lang="en-US" sz="1200" smtClean="0"/>
              <a:t>Due to new vacuum sections including RFQ + FE controls</a:t>
            </a:r>
          </a:p>
          <a:p>
            <a:pPr lvl="1" eaLnBrk="1" hangingPunct="1"/>
            <a:r>
              <a:rPr lang="en-US" sz="1200" smtClean="0"/>
              <a:t>Scanner and FC maintenance</a:t>
            </a:r>
          </a:p>
          <a:p>
            <a:pPr lvl="2" eaLnBrk="1" hangingPunct="1"/>
            <a:r>
              <a:rPr lang="en-US" sz="1200" smtClean="0"/>
              <a:t>Including BD controls and tape station maintenance</a:t>
            </a:r>
          </a:p>
          <a:p>
            <a:pPr lvl="1" eaLnBrk="1" hangingPunct="1"/>
            <a:r>
              <a:rPr lang="en-US" sz="1200" smtClean="0"/>
              <a:t>Controls modifications (especially for new FE controls)</a:t>
            </a:r>
          </a:p>
          <a:p>
            <a:pPr lvl="2" eaLnBrk="1" hangingPunct="1"/>
            <a:r>
              <a:rPr lang="en-US" sz="1200" smtClean="0"/>
              <a:t>Integration into FESA and work stations</a:t>
            </a:r>
          </a:p>
          <a:p>
            <a:pPr lvl="1" eaLnBrk="1" hangingPunct="1"/>
            <a:r>
              <a:rPr lang="en-US" sz="1200" smtClean="0"/>
              <a:t>New applications</a:t>
            </a:r>
          </a:p>
          <a:p>
            <a:pPr lvl="2" eaLnBrk="1" hangingPunct="1"/>
            <a:r>
              <a:rPr lang="en-US" sz="1200" smtClean="0"/>
              <a:t>Vistar alarms, automatic target start up sequence, FC display</a:t>
            </a:r>
          </a:p>
          <a:p>
            <a:pPr lvl="1" eaLnBrk="1" hangingPunct="1"/>
            <a:r>
              <a:rPr lang="en-US" sz="1200" smtClean="0"/>
              <a:t>HT power supply repair and installation</a:t>
            </a:r>
          </a:p>
          <a:p>
            <a:pPr lvl="2" eaLnBrk="1" hangingPunct="1"/>
            <a:r>
              <a:rPr lang="en-US" sz="1200" smtClean="0"/>
              <a:t>Astec 60kV replacing spare FUG supply</a:t>
            </a:r>
          </a:p>
          <a:p>
            <a:pPr lvl="1" eaLnBrk="1" hangingPunct="1"/>
            <a:r>
              <a:rPr lang="en-US" sz="1200" smtClean="0"/>
              <a:t>Laser window exchange</a:t>
            </a:r>
          </a:p>
          <a:p>
            <a:pPr lvl="1" eaLnBrk="1" hangingPunct="1"/>
            <a:r>
              <a:rPr lang="en-US" sz="1200" smtClean="0"/>
              <a:t>New fire detection System</a:t>
            </a:r>
          </a:p>
          <a:p>
            <a:pPr lvl="1" eaLnBrk="1" hangingPunct="1"/>
            <a:r>
              <a:rPr lang="en-US" sz="1200" smtClean="0"/>
              <a:t>Spare cooling water pump repaired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 r="53558"/>
          <a:stretch>
            <a:fillRect/>
          </a:stretch>
        </p:blipFill>
        <p:spPr bwMode="auto">
          <a:xfrm>
            <a:off x="6477000" y="1295400"/>
            <a:ext cx="2206625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5065713"/>
            <a:ext cx="1905000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/>
          <a:srcRect l="4527" t="6699" r="49811" b="4465"/>
          <a:stretch>
            <a:fillRect/>
          </a:stretch>
        </p:blipFill>
        <p:spPr bwMode="auto">
          <a:xfrm>
            <a:off x="6858000" y="3124200"/>
            <a:ext cx="1841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066800"/>
            <a:ext cx="8305800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sz="2000" dirty="0">
                <a:latin typeface="+mj-lt"/>
                <a:ea typeface="Times New Roman" pitchFamily="18" charset="0"/>
                <a:cs typeface="Arial" pitchFamily="34" charset="0"/>
              </a:rPr>
              <a:t> REXTRAP control system upgrade in progress</a:t>
            </a:r>
          </a:p>
          <a:p>
            <a:pPr lvl="2" eaLnBrk="0" hangingPunct="0">
              <a:defRPr/>
            </a:pP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Timing specified and hardware tests on-going</a:t>
            </a:r>
          </a:p>
          <a:p>
            <a:pPr lvl="2" eaLnBrk="0" hangingPunct="0">
              <a:defRPr/>
            </a:pP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Sampling solutions under evaluation</a:t>
            </a:r>
          </a:p>
          <a:p>
            <a:pPr lvl="2" eaLnBrk="0" hangingPunct="0">
              <a:defRPr/>
            </a:pP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RF amplifiers being tested</a:t>
            </a:r>
          </a:p>
          <a:p>
            <a:pPr lvl="2" eaLnBrk="0" hangingPunct="0">
              <a:defRPr/>
            </a:pP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DAC and VME ordered</a:t>
            </a:r>
          </a:p>
          <a:p>
            <a:pPr lvl="2" eaLnBrk="0" hangingPunct="0">
              <a:defRPr/>
            </a:pP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PLC installed and operational (software to be changed)</a:t>
            </a:r>
            <a:b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</a:b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Pulsed power supplies in fabrication</a:t>
            </a:r>
            <a:b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</a:br>
            <a:endParaRPr lang="en-US" sz="1400" dirty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2" eaLnBrk="0" hangingPunct="0">
              <a:defRPr/>
            </a:pP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Meanwhile – present PROFIBUS communication problems corrected</a:t>
            </a:r>
          </a:p>
          <a:p>
            <a:pPr eaLnBrk="0" hangingPunct="0">
              <a:defRPr/>
            </a:pPr>
            <a:endParaRPr lang="en-US" dirty="0">
              <a:latin typeface="+mj-lt"/>
              <a:ea typeface="Times New Roman" pitchFamily="18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>
                <a:latin typeface="+mj-lt"/>
                <a:ea typeface="Times New Roman" pitchFamily="18" charset="0"/>
                <a:cs typeface="Arial" pitchFamily="34" charset="0"/>
              </a:rPr>
              <a:t>REX separator shielding to WITCH magnetic field </a:t>
            </a:r>
            <a:endParaRPr lang="en-US" dirty="0">
              <a:latin typeface="+mj-lt"/>
              <a:ea typeface="Times New Roman" pitchFamily="18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en-US" sz="1600" dirty="0">
                <a:latin typeface="+mj-lt"/>
                <a:ea typeface="Times New Roman" pitchFamily="18" charset="0"/>
                <a:cs typeface="Arial" pitchFamily="34" charset="0"/>
              </a:rPr>
              <a:t>	</a:t>
            </a: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Discussions about extending the shielding</a:t>
            </a:r>
          </a:p>
          <a:p>
            <a:pPr eaLnBrk="0" hangingPunct="0">
              <a:defRPr/>
            </a:pP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	Will have consequences for REX operation </a:t>
            </a:r>
            <a:b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</a:br>
            <a:r>
              <a:rPr lang="en-US" sz="1400" dirty="0">
                <a:latin typeface="+mj-lt"/>
                <a:ea typeface="Times New Roman" pitchFamily="18" charset="0"/>
                <a:cs typeface="Arial" pitchFamily="34" charset="0"/>
              </a:rPr>
              <a:t>		– several modification required, to be discussed</a:t>
            </a:r>
          </a:p>
          <a:p>
            <a:pPr eaLnBrk="0" hangingPunct="0">
              <a:defRPr/>
            </a:pPr>
            <a:endParaRPr lang="en-US" sz="1600" dirty="0">
              <a:latin typeface="+mj-lt"/>
              <a:ea typeface="Times New Roman" pitchFamily="18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2000" dirty="0">
                <a:latin typeface="+mj-lt"/>
                <a:ea typeface="Times New Roman" pitchFamily="18" charset="0"/>
                <a:cs typeface="Arial" pitchFamily="34" charset="0"/>
              </a:rPr>
              <a:t> REXEBIS SC magnet problems</a:t>
            </a:r>
          </a:p>
          <a:p>
            <a:pPr eaLnBrk="0" hangingPunct="0"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	</a:t>
            </a:r>
            <a:r>
              <a:rPr lang="en-US" sz="1400" dirty="0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After cooling filling, </a:t>
            </a:r>
            <a:r>
              <a:rPr lang="en-US" sz="1400" dirty="0" err="1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LHe</a:t>
            </a:r>
            <a:r>
              <a:rPr lang="en-US" sz="1400" dirty="0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 hold-time decreased from 10 days to 15 h</a:t>
            </a:r>
          </a:p>
          <a:p>
            <a:pPr eaLnBrk="0" hangingPunct="0">
              <a:defRPr/>
            </a:pPr>
            <a:r>
              <a:rPr lang="en-US" sz="1400" dirty="0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	System half-warmed up; leak tests at ~100 K and 77 K; no leaks found</a:t>
            </a:r>
          </a:p>
          <a:p>
            <a:pPr eaLnBrk="0" hangingPunct="0">
              <a:defRPr/>
            </a:pPr>
            <a:r>
              <a:rPr lang="en-US" sz="1400" dirty="0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	Thereafter cooled down, now working</a:t>
            </a:r>
          </a:p>
          <a:p>
            <a:pPr eaLnBrk="0" hangingPunct="0">
              <a:defRPr/>
            </a:pPr>
            <a:r>
              <a:rPr lang="en-US" sz="1400" dirty="0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	</a:t>
            </a:r>
          </a:p>
          <a:p>
            <a:pPr eaLnBrk="0" hangingPunct="0">
              <a:defRPr/>
            </a:pPr>
            <a:r>
              <a:rPr lang="en-US" sz="1400" dirty="0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	Good but unsatisfying / lacking explanation – will happen again without notice?</a:t>
            </a:r>
          </a:p>
          <a:p>
            <a:pPr eaLnBrk="0" hangingPunct="0">
              <a:defRPr/>
            </a:pPr>
            <a:r>
              <a:rPr lang="en-US" sz="1400" dirty="0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	Plan to require a Twin EBIS from </a:t>
            </a:r>
            <a:r>
              <a:rPr lang="en-US" sz="1400" dirty="0" err="1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Manne</a:t>
            </a:r>
            <a:r>
              <a:rPr lang="en-US" sz="1400" dirty="0">
                <a:solidFill>
                  <a:prstClr val="black"/>
                </a:solidFill>
                <a:latin typeface="+mj-lt"/>
                <a:ea typeface="Times New Roman" pitchFamily="18" charset="0"/>
                <a:cs typeface="Arial" pitchFamily="34" charset="0"/>
              </a:rPr>
              <a:t> Siegbahn Laboratory, Stockholm 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0" y="381000"/>
            <a:ext cx="3657600" cy="4572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dirty="0">
                <a:latin typeface="+mn-lt"/>
                <a:ea typeface="+mj-ea"/>
                <a:cs typeface="+mj-cs"/>
              </a:rPr>
              <a:t>Low energy</a:t>
            </a:r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3810000" y="6488113"/>
            <a:ext cx="1363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F. Wenander</a:t>
            </a:r>
          </a:p>
        </p:txBody>
      </p:sp>
      <p:pic>
        <p:nvPicPr>
          <p:cNvPr id="28676" name="Picture 4" descr="REX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30480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1"/>
          <p:cNvSpPr txBox="1">
            <a:spLocks noChangeArrowheads="1"/>
          </p:cNvSpPr>
          <p:nvPr/>
        </p:nvSpPr>
        <p:spPr bwMode="auto">
          <a:xfrm>
            <a:off x="609600" y="1066800"/>
            <a:ext cx="6897688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1. Intense cathode study during shutdown triggered by Be run Oct 2009</a:t>
            </a:r>
          </a:p>
          <a:p>
            <a:r>
              <a:rPr lang="en-US" sz="1600">
                <a:latin typeface="Calibri" pitchFamily="34" charset="0"/>
              </a:rPr>
              <a:t>	</a:t>
            </a:r>
            <a:r>
              <a:rPr lang="en-US" sz="1400">
                <a:latin typeface="Calibri" pitchFamily="34" charset="0"/>
              </a:rPr>
              <a:t>Cleaned Cu electrodes surfaces</a:t>
            </a:r>
          </a:p>
          <a:p>
            <a:r>
              <a:rPr lang="en-US" sz="1400">
                <a:latin typeface="Calibri" pitchFamily="34" charset="0"/>
              </a:rPr>
              <a:t>	Reduced conductive heat losses</a:t>
            </a:r>
          </a:p>
          <a:p>
            <a:r>
              <a:rPr lang="en-US" sz="1400">
                <a:latin typeface="Calibri" pitchFamily="34" charset="0"/>
              </a:rPr>
              <a:t>	New NEGs</a:t>
            </a:r>
            <a:br>
              <a:rPr lang="en-US" sz="1400">
                <a:latin typeface="Calibri" pitchFamily="34" charset="0"/>
              </a:rPr>
            </a:br>
            <a:r>
              <a:rPr lang="en-US" sz="1400">
                <a:latin typeface="Calibri" pitchFamily="34" charset="0"/>
              </a:rPr>
              <a:t>	Shunted cathode installed</a:t>
            </a:r>
            <a:br>
              <a:rPr lang="en-US" sz="1400">
                <a:latin typeface="Calibri" pitchFamily="34" charset="0"/>
              </a:rPr>
            </a:br>
            <a:r>
              <a:rPr lang="en-US" sz="1400">
                <a:latin typeface="Calibri" pitchFamily="34" charset="0"/>
              </a:rPr>
              <a:t>	SEM/EDS investigations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2. Start-up after shutdown</a:t>
            </a:r>
          </a:p>
          <a:p>
            <a:r>
              <a:rPr lang="en-US" sz="1400">
                <a:latin typeface="Calibri" pitchFamily="34" charset="0"/>
              </a:rPr>
              <a:t>	Little current emitted &lt;-&gt; </a:t>
            </a:r>
            <a:br>
              <a:rPr lang="en-US" sz="1400">
                <a:latin typeface="Calibri" pitchFamily="34" charset="0"/>
              </a:rPr>
            </a:br>
            <a:r>
              <a:rPr lang="en-US" sz="1400">
                <a:latin typeface="Calibri" pitchFamily="34" charset="0"/>
              </a:rPr>
              <a:t>	poisoned cathode (i.e. changed work-function)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3. Back to usual heat loss configuration</a:t>
            </a:r>
          </a:p>
          <a:p>
            <a:r>
              <a:rPr lang="en-US">
                <a:latin typeface="Calibri" pitchFamily="34" charset="0"/>
              </a:rPr>
              <a:t>	</a:t>
            </a:r>
            <a:r>
              <a:rPr lang="en-US" sz="1400">
                <a:latin typeface="Calibri" pitchFamily="34" charset="0"/>
              </a:rPr>
              <a:t>Al</a:t>
            </a:r>
            <a:r>
              <a:rPr lang="en-US" sz="1400" baseline="-25000">
                <a:latin typeface="Calibri" pitchFamily="34" charset="0"/>
              </a:rPr>
              <a:t>2</a:t>
            </a:r>
            <a:r>
              <a:rPr lang="en-US" sz="1400">
                <a:latin typeface="Calibri" pitchFamily="34" charset="0"/>
              </a:rPr>
              <a:t>O</a:t>
            </a:r>
            <a:r>
              <a:rPr lang="en-US" sz="1400" baseline="-25000">
                <a:latin typeface="Calibri" pitchFamily="34" charset="0"/>
              </a:rPr>
              <a:t>3</a:t>
            </a:r>
            <a:r>
              <a:rPr lang="en-US" sz="1400">
                <a:latin typeface="Calibri" pitchFamily="34" charset="0"/>
              </a:rPr>
              <a:t> isolators instead of steatites</a:t>
            </a:r>
            <a:br>
              <a:rPr lang="en-US" sz="1400">
                <a:latin typeface="Calibri" pitchFamily="34" charset="0"/>
              </a:rPr>
            </a:br>
            <a:r>
              <a:rPr lang="en-US" sz="1400">
                <a:latin typeface="Calibri" pitchFamily="34" charset="0"/>
              </a:rPr>
              <a:t>	Re-oxidized Cu electrodes</a:t>
            </a:r>
          </a:p>
          <a:p>
            <a:r>
              <a:rPr lang="en-US" sz="1400">
                <a:latin typeface="Calibri" pitchFamily="34" charset="0"/>
              </a:rPr>
              <a:t>	New cathode installed </a:t>
            </a:r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4. Second cathode also poisoned</a:t>
            </a:r>
          </a:p>
          <a:p>
            <a:r>
              <a:rPr lang="en-US" sz="1400">
                <a:latin typeface="Calibri" pitchFamily="34" charset="0"/>
              </a:rPr>
              <a:t>	Used oxygen injection for cathode revival</a:t>
            </a:r>
          </a:p>
          <a:p>
            <a:r>
              <a:rPr lang="en-US" sz="1400">
                <a:latin typeface="Calibri" pitchFamily="34" charset="0"/>
              </a:rPr>
              <a:t>	Eliminated possible reason after reason</a:t>
            </a:r>
          </a:p>
          <a:p>
            <a:r>
              <a:rPr lang="en-US">
                <a:latin typeface="Calibri" pitchFamily="34" charset="0"/>
              </a:rPr>
              <a:t>	</a:t>
            </a:r>
          </a:p>
          <a:p>
            <a:r>
              <a:rPr lang="en-US">
                <a:latin typeface="Calibri" pitchFamily="34" charset="0"/>
              </a:rPr>
              <a:t>5. Number of tests and investigations performed  </a:t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			-&gt;  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733800" y="457200"/>
            <a:ext cx="3200400" cy="4572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dirty="0">
                <a:latin typeface="+mn-lt"/>
                <a:ea typeface="+mj-ea"/>
                <a:cs typeface="+mj-cs"/>
              </a:rPr>
              <a:t>REX cathode</a:t>
            </a:r>
          </a:p>
        </p:txBody>
      </p:sp>
      <p:pic>
        <p:nvPicPr>
          <p:cNvPr id="30723" name="Picture 4" descr="IncaTemp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3575" y="3886200"/>
            <a:ext cx="34004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 descr="IncaTemp6"/>
          <p:cNvPicPr>
            <a:picLocks noChangeAspect="1" noChangeArrowheads="1"/>
          </p:cNvPicPr>
          <p:nvPr/>
        </p:nvPicPr>
        <p:blipFill>
          <a:blip r:embed="rId4"/>
          <a:srcRect l="6377" r="6464"/>
          <a:stretch>
            <a:fillRect/>
          </a:stretch>
        </p:blipFill>
        <p:spPr bwMode="auto">
          <a:xfrm>
            <a:off x="5778500" y="1447800"/>
            <a:ext cx="29702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3733800" y="2438400"/>
            <a:ext cx="1981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6" name="Rectangle 10"/>
          <p:cNvSpPr>
            <a:spLocks noChangeArrowheads="1"/>
          </p:cNvSpPr>
          <p:nvPr/>
        </p:nvSpPr>
        <p:spPr bwMode="auto">
          <a:xfrm>
            <a:off x="7620000" y="4191000"/>
            <a:ext cx="1063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chemeClr val="bg1"/>
                </a:solidFill>
                <a:latin typeface="Comic Sans MS" pitchFamily="66" charset="0"/>
              </a:rPr>
              <a:t>M. Scheubel</a:t>
            </a:r>
          </a:p>
          <a:p>
            <a:r>
              <a:rPr lang="en-GB" sz="1200">
                <a:solidFill>
                  <a:schemeClr val="bg1"/>
                </a:solidFill>
                <a:latin typeface="Comic Sans MS" pitchFamily="66" charset="0"/>
              </a:rPr>
              <a:t>EN-MME</a:t>
            </a:r>
            <a:endParaRPr lang="en-US" sz="1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727" name="TextBox 7"/>
          <p:cNvSpPr txBox="1">
            <a:spLocks noChangeArrowheads="1"/>
          </p:cNvSpPr>
          <p:nvPr/>
        </p:nvSpPr>
        <p:spPr bwMode="auto">
          <a:xfrm>
            <a:off x="3810000" y="6488113"/>
            <a:ext cx="1363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F. Wenander</a:t>
            </a:r>
          </a:p>
        </p:txBody>
      </p:sp>
      <p:pic>
        <p:nvPicPr>
          <p:cNvPr id="30728" name="Picture 4" descr="REX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28600"/>
            <a:ext cx="30480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72400" y="152400"/>
            <a:ext cx="1203325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1F0ED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1F0ED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10782</TotalTime>
  <Words>1217</Words>
  <Application>Microsoft Office PowerPoint</Application>
  <PresentationFormat>On-screen Show (4:3)</PresentationFormat>
  <Paragraphs>327</Paragraphs>
  <Slides>17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Times New Roman</vt:lpstr>
      <vt:lpstr>Comic Sans MS</vt:lpstr>
      <vt:lpstr>Lucida Grande</vt:lpstr>
      <vt:lpstr>ＭＳ Ｐゴシック</vt:lpstr>
      <vt:lpstr>Century Gothic</vt:lpstr>
      <vt:lpstr>Verdana</vt:lpstr>
      <vt:lpstr>Office Theme</vt:lpstr>
      <vt:lpstr>Acrobat Document</vt:lpstr>
      <vt:lpstr>Technical Report for the ISCC Meeting 23rd June 2010</vt:lpstr>
      <vt:lpstr>Overview</vt:lpstr>
      <vt:lpstr>Front End Exchange</vt:lpstr>
      <vt:lpstr>Boris tube insulator exchange &amp; cabling</vt:lpstr>
      <vt:lpstr>Vacuum System and Controls</vt:lpstr>
      <vt:lpstr>Shutdown work 1: Target Area</vt:lpstr>
      <vt:lpstr>Shutdown work 2: Experimental hall</vt:lpstr>
      <vt:lpstr>Slide 8</vt:lpstr>
      <vt:lpstr>Slide 9</vt:lpstr>
      <vt:lpstr>Slide 10</vt:lpstr>
      <vt:lpstr>Slide 11</vt:lpstr>
      <vt:lpstr>Linac consolidation I</vt:lpstr>
      <vt:lpstr>Linac consolidation II</vt:lpstr>
      <vt:lpstr>Slide 14</vt:lpstr>
      <vt:lpstr>Slide 15</vt:lpstr>
      <vt:lpstr>Slide 16</vt:lpstr>
      <vt:lpstr>Slide 17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on the ISOLDE Shutdown Work</dc:title>
  <dc:creator>catheral</dc:creator>
  <cp:lastModifiedBy>Alexander Herlert</cp:lastModifiedBy>
  <cp:revision>16</cp:revision>
  <dcterms:created xsi:type="dcterms:W3CDTF">2010-06-14T08:55:34Z</dcterms:created>
  <dcterms:modified xsi:type="dcterms:W3CDTF">2010-06-22T15:49:13Z</dcterms:modified>
</cp:coreProperties>
</file>